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Nuni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Nunito-bold.fntdata"/><Relationship Id="rId10" Type="http://schemas.openxmlformats.org/officeDocument/2006/relationships/slide" Target="slides/slide5.xml"/><Relationship Id="rId54" Type="http://schemas.openxmlformats.org/officeDocument/2006/relationships/font" Target="fonts/Nunito-regular.fntdata"/><Relationship Id="rId13" Type="http://schemas.openxmlformats.org/officeDocument/2006/relationships/slide" Target="slides/slide8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7.xml"/><Relationship Id="rId56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30e7a4b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330e7a4b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30e7a4b4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30e7a4b4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330e7a4b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330e7a4b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30e7a4b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330e7a4b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a37ebb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a37ebb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30e7a4b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330e7a4b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30e7a4b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330e7a4b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30e7a4b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330e7a4b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30e7a4b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30e7a4b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330e7a4b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330e7a4b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30e7a4b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30e7a4b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330e7a4b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330e7a4b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a37ebb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a37ebb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a37ebb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a37ebb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a37ebb2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a37ebb2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a37ebb2f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a37ebb2f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a37ebb2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a37ebb2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a37ebb2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a37ebb2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a37ebb2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a37ebb2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a37ebb2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a37ebb2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a37ebb2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a37ebb2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30e7a4b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30e7a4b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a37ebb2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a37ebb2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a37ebb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a37ebb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a37ebb2f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a37ebb2f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a37ebb2f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a37ebb2f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a37ebb2f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a37ebb2f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a37ebb2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4a37ebb2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a37ebb2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a37ebb2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a37ebb2f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a37ebb2f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a37ebb2f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4a37ebb2f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a37ebb2f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4a37ebb2f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30e7a4b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30e7a4b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a37ebb2f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4a37ebb2f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a37ebb2f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4a37ebb2f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a37ebb2f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4a37ebb2f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a37ebb2f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4a37ebb2f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a37ebb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a37ebb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a703c24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a703c24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a703c24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a703c24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4a37ebb2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4a37ebb2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a37ebb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a37ebb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30e7a4b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330e7a4b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30e7a4b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30e7a4b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30e7a4b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30e7a4b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30e7a4b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330e7a4b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30e7a4b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330e7a4b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bs.sogeti.com/explainable-ai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abs.sogeti.com/explainable-ai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38/s41524-022-00884-7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deidowu@hot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yifanhu.net/PUB/cf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hyperlink" Target="https://github.com/YuyangZhangFTD/awesome-RecSys-papers/blob/master/RecSys17/Using%20Explainability%20for%20Constrained%20Matrix%20Factorization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l.acm.org/doi/10.1145/3297280.329744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hyperlink" Target="https://dl.acm.org/doi/10.1145/3297280.3297443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explainablerecsys/recsys2022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explainablerecsys/recsys2022" TargetMode="External"/><Relationship Id="rId4" Type="http://schemas.openxmlformats.org/officeDocument/2006/relationships/hyperlink" Target="https://arxiv.org/abs/1905.07854" TargetMode="External"/><Relationship Id="rId5" Type="http://schemas.openxmlformats.org/officeDocument/2006/relationships/hyperlink" Target="https://recbole.io/docs/recbole/recbole.model.knowledge_aware_recommender.kgat.html" TargetMode="External"/><Relationship Id="rId6" Type="http://schemas.openxmlformats.org/officeDocument/2006/relationships/hyperlink" Target="https://recbole.io/docs/recbole/recbole.model.knowledge_aware_recommender.kgat.html" TargetMode="External"/><Relationship Id="rId7" Type="http://schemas.openxmlformats.org/officeDocument/2006/relationships/hyperlink" Target="https://arxiv.org/abs/1906.05237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brief-on-recommender-systems-b86a1068a4dd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machine-learning/recommendation/collaborative/matrix#:~:text=Matrix%20factorization%20is%20a%20simple,the%20embedding%20for%20user%20i." TargetMode="External"/><Relationship Id="rId4" Type="http://schemas.openxmlformats.org/officeDocument/2006/relationships/hyperlink" Target="https://recbole.io/docs/user_guide/model/general/neumf.html" TargetMode="External"/><Relationship Id="rId11" Type="http://schemas.openxmlformats.org/officeDocument/2006/relationships/hyperlink" Target="https://recbole.io/docs/user_guide/model/knowledge/kgat.html" TargetMode="External"/><Relationship Id="rId10" Type="http://schemas.openxmlformats.org/officeDocument/2006/relationships/hyperlink" Target="https://recbole.io/docs/user_guide/model/sequential/bert4rec.html" TargetMode="External"/><Relationship Id="rId12" Type="http://schemas.openxmlformats.org/officeDocument/2006/relationships/hyperlink" Target="https://recbole.io/docs/user_guide/model/knowledge/kgin.html" TargetMode="External"/><Relationship Id="rId9" Type="http://schemas.openxmlformats.org/officeDocument/2006/relationships/hyperlink" Target="https://recbole.io/docs/user_guide/model/sequential/transrec.html" TargetMode="External"/><Relationship Id="rId5" Type="http://schemas.openxmlformats.org/officeDocument/2006/relationships/hyperlink" Target="https://recbole.io/docs/user_guide/model/general/itemknn.html" TargetMode="External"/><Relationship Id="rId6" Type="http://schemas.openxmlformats.org/officeDocument/2006/relationships/hyperlink" Target="https://recbole.io/docs/user_guide/model/context/fm.html" TargetMode="External"/><Relationship Id="rId7" Type="http://schemas.openxmlformats.org/officeDocument/2006/relationships/hyperlink" Target="https://recbole.io/docs/user_guide/model/context/widedeep.html" TargetMode="External"/><Relationship Id="rId8" Type="http://schemas.openxmlformats.org/officeDocument/2006/relationships/hyperlink" Target="https://recbole.io/docs/user_guide/model/context/autoin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recsys-series-part-4-the-7-variants-of-matrix-factorization-for-collaborative-filtering-368754e4fab5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Hands-on Intro to developing Explainability for Recommendation Systems</a:t>
            </a:r>
            <a:endParaRPr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168025"/>
            <a:ext cx="3114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950225" y="345325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for RecSys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21125" y="964225"/>
            <a:ext cx="78036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lang="en" sz="1600"/>
              <a:t>rationale for explainable RecSys algorithms is (</a:t>
            </a:r>
            <a:r>
              <a:rPr lang="en" sz="1400">
                <a:solidFill>
                  <a:srgbClr val="000000"/>
                </a:solidFill>
              </a:rPr>
              <a:t>Yongfeng Zhang and Xu Chen,2020)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to address </a:t>
            </a:r>
            <a:r>
              <a:rPr lang="en" sz="1600"/>
              <a:t>why – they not only provide users or system designers with recommendation results, but also explanations to clarify why such items are recommended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facilitate the improvement of the decision system in areas such as: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Transparency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Persuasiveness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Effectiveness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Trustworthiness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User satisfaction of the recommendation systems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Fair and ethical</a:t>
            </a:r>
            <a:endParaRPr sz="1600"/>
          </a:p>
        </p:txBody>
      </p:sp>
      <p:sp>
        <p:nvSpPr>
          <p:cNvPr id="190" name="Google Shape;190;p22"/>
          <p:cNvSpPr txBox="1"/>
          <p:nvPr/>
        </p:nvSpPr>
        <p:spPr>
          <a:xfrm flipH="1">
            <a:off x="577500" y="4215900"/>
            <a:ext cx="79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Yongfeng Zhang and Xu Chen., "Explainable Recommendation: A Survey and New Perspectives" Trends Inf. Retr. 14(1); 1 - 101(2020)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40950" y="40030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a a RecSys be explainable?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4367050"/>
            <a:ext cx="7505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Explainable AI – Transforming AI into Competitive Business Differentiator - Reference: Sogeti Labs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200" y="1050400"/>
            <a:ext cx="6173994" cy="33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423500"/>
            <a:ext cx="75057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Accuracy Vs Explainability Trade-off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4434775"/>
            <a:ext cx="7505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Trade-off between model performance and explainability - Reference: Sogeti Labs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625" y="1096827"/>
            <a:ext cx="5184623" cy="33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45475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Explainability approaches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104850"/>
            <a:ext cx="75057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Model-based (model-intrinsic or ante-hoc) approaches:</a:t>
            </a:r>
            <a:endParaRPr b="1"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develops interpretable models, whose decision mechanism is transparent, and thus, we can naturally provide explanations for the model decisions (Zhang et al 2014)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Post-hoc (model-agnostic) approaches:</a:t>
            </a:r>
            <a:endParaRPr b="1"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allows the decision mechanism to be a blackbox (Peake and Wang, 2018)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it develops an explanation model to generate explanations after a decision has been made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669875" y="3309150"/>
            <a:ext cx="750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Zhang, Y., G. Lai, M. Zhang, Y. Zhang, Y. Liu, and S. Ma (2014). “Explicit factor models for explainable recommendation based on phrase-level sentiment analysis”. In: Proceedings of the 37th International ACM SIGIR Conference on Research &amp; Development in Information Retrieval. ACM. 83–92.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Peake, G. and J. Wang (2018). “Explanation mining: Post hoc interpretability of latent factor models for recommendation systems”. In: Proceedings of Beyond Personalization 2005: A Workshop on the Next Stage of Recommender Systems Research at the 2005 International Conference on Intelligent User Interfaces, San Diego, CA, USA. ACM. 2060–2069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501650"/>
            <a:ext cx="75057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Explainability approaches (continued)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4215900"/>
            <a:ext cx="75057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Xiaoting Zhong et al, "Explainable machine learning in materials science" npj Computational Materials 2022, 8 (1)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500" y="1264625"/>
            <a:ext cx="4542924" cy="2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360925"/>
            <a:ext cx="7505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of RecSys Explanation Styles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Yongfeng Zhang and Xu Chen,2020)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928575" y="1261100"/>
            <a:ext cx="75057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User-style explanations</a:t>
            </a:r>
            <a:r>
              <a:rPr lang="en" sz="1400"/>
              <a:t> i.e., explanations based on nearest-neighbor users that consume the recommended 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Item</a:t>
            </a:r>
            <a:r>
              <a:rPr b="1" lang="en" sz="1400"/>
              <a:t>-style explanations</a:t>
            </a:r>
            <a:r>
              <a:rPr lang="en" sz="1400"/>
              <a:t> i.e., explanations based on nearest-neighbor items to the recommended 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Feature-based explanation</a:t>
            </a:r>
            <a:r>
              <a:rPr lang="en" sz="1400"/>
              <a:t>, i.e., which provides users with the item features that match the target user’s interest profile. This approach is closely related to content-based recommendation methods.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Opinion-based explanation</a:t>
            </a:r>
            <a:r>
              <a:rPr lang="en" sz="1400"/>
              <a:t>, which aggregates users’ collective opinions in user generated contents as explanations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Textual sentence explanation</a:t>
            </a:r>
            <a:r>
              <a:rPr lang="en" sz="1400"/>
              <a:t>, which provides the target users with explanation sentences that are constructed user defined template or an NLP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Visual explanations</a:t>
            </a:r>
            <a:r>
              <a:rPr lang="en" sz="1400"/>
              <a:t>, which provide users with image-based explanations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Social explanations</a:t>
            </a:r>
            <a:r>
              <a:rPr lang="en" sz="1400"/>
              <a:t>, which provide explanations based on the target user’s social relations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47040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explanation styles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Yongfeng Zhang and Xu Chen,2020)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75" y="1026700"/>
            <a:ext cx="4433500" cy="3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392225"/>
            <a:ext cx="7505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explanation styles (continued)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4085675"/>
            <a:ext cx="7505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Vig, J., S. Sen, and J. Riedl (2009). “Tagsplanations: Explaining recommendations using tags”. In: Proceedings of the 14th International Conference on Intelligent User Interfaces. ACM. 47–56.</a:t>
            </a:r>
            <a:endParaRPr sz="1205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85850"/>
            <a:ext cx="78295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40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sentence style explanation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37156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Wu, Y. and M. Ester (2015). “Flame: A probabilistic model combining aspect based opinion mining and collaborative filtering”. In: Proceedings of the 8th ACM International Conference on Web Search and Data Mining. ACM. 199–20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50" y="1170900"/>
            <a:ext cx="7606199" cy="25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541975"/>
            <a:ext cx="75057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Visual style explanation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19150" y="3809425"/>
            <a:ext cx="7505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Lin, Y., P. Ren, Z. Chen, Z. Ren, J. Ma, and M. de Rijke (2019). “Explainable fashion recommendation with joint outfit matching and comment generation”. IEEE Transactions on Knowledge and Data Engineering. 32(4): 1–16.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51" y="1241675"/>
            <a:ext cx="7991375" cy="2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Ade Idowu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Lead Data Scientist @ Credit Suisse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Experience: Over 15 years working as a software/ML  engineer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Email: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adeidowu@hotmail.com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Github: https://github.com/aidowu1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LinkedIn: https://www.linkedin.com/in/ade-idowu-ph-d-854b88/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social explanation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98150" y="4075200"/>
            <a:ext cx="75057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Sharma, A. and D. Cosley (2013). “Do social explanations work?: Studying and modeling the effects of social explanations in recommender systems”. In: Proceedings of the 22nd International Conference on World Wide Web. ACM. 1133–1144.</a:t>
            </a:r>
            <a:endParaRPr sz="1200"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58225"/>
            <a:ext cx="7985026" cy="3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819150" y="53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the Movielens workshop data 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59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Model-based RecSys explainers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741000" y="1550075"/>
            <a:ext cx="75057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Alternating Least Square (ALS) Explanation: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Implemented in RecoXplainer (</a:t>
            </a:r>
            <a:r>
              <a:rPr lang="en" sz="1400">
                <a:solidFill>
                  <a:srgbClr val="000000"/>
                </a:solidFill>
              </a:rPr>
              <a:t>Ludovik Coba et al)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Explainable Matrix Factorization (EMF) Explanation: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implemented in RecoXplainer </a:t>
            </a:r>
            <a:endParaRPr sz="1800"/>
          </a:p>
        </p:txBody>
      </p:sp>
      <p:sp>
        <p:nvSpPr>
          <p:cNvPr id="271" name="Google Shape;271;p34"/>
          <p:cNvSpPr txBox="1"/>
          <p:nvPr/>
        </p:nvSpPr>
        <p:spPr>
          <a:xfrm>
            <a:off x="890250" y="3371675"/>
            <a:ext cx="736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Ludovik Coba et al.,"RecoXplainer: A Library for Development and Offline Evaluation of Explainable Recommender Systems" IEEE Computational Intelligence Magazine Feb 2022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https://github.com/ludovikcoba/recoxplainer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314050"/>
            <a:ext cx="75057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Explainer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131825" y="977100"/>
            <a:ext cx="75057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an implicit feedback RecSys model: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purchase history, browsing history, search patterns or mouse clicks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borrows a lot from the classical ALS approach: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 is a scalable way to solve MF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 is: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927600" y="4153375"/>
            <a:ext cx="75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Y. Hu, Y. Koren, and C. Volinsky, “Collaborative filtering for implicit feedback datasets,” in Proc. 8th IEEE Int. Conf. Data Mining, Dec. 2008, pp. 263–272.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075" y="2782450"/>
            <a:ext cx="3618929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338" y="2714000"/>
            <a:ext cx="34099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313" y="3550738"/>
            <a:ext cx="32480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819150" y="386975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(Ante-hoc) RecSys Explanation 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819150" y="1057875"/>
            <a:ext cx="75057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6"/>
          <p:cNvGrpSpPr/>
          <p:nvPr/>
        </p:nvGrpSpPr>
        <p:grpSpPr>
          <a:xfrm>
            <a:off x="3929275" y="1202550"/>
            <a:ext cx="3204900" cy="2738400"/>
            <a:chOff x="3960550" y="1559100"/>
            <a:chExt cx="3204900" cy="2738400"/>
          </a:xfrm>
        </p:grpSpPr>
        <p:sp>
          <p:nvSpPr>
            <p:cNvPr id="289" name="Google Shape;289;p36"/>
            <p:cNvSpPr/>
            <p:nvPr/>
          </p:nvSpPr>
          <p:spPr>
            <a:xfrm>
              <a:off x="3960550" y="1559100"/>
              <a:ext cx="3204900" cy="2738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36"/>
            <p:cNvGrpSpPr/>
            <p:nvPr/>
          </p:nvGrpSpPr>
          <p:grpSpPr>
            <a:xfrm>
              <a:off x="4199800" y="1992300"/>
              <a:ext cx="2585725" cy="1872000"/>
              <a:chOff x="3469775" y="1437600"/>
              <a:chExt cx="2585725" cy="1872000"/>
            </a:xfrm>
          </p:grpSpPr>
          <p:sp>
            <p:nvSpPr>
              <p:cNvPr id="291" name="Google Shape;291;p36"/>
              <p:cNvSpPr/>
              <p:nvPr/>
            </p:nvSpPr>
            <p:spPr>
              <a:xfrm>
                <a:off x="3469775" y="1437600"/>
                <a:ext cx="866100" cy="89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alibri"/>
                    <a:ea typeface="Calibri"/>
                    <a:cs typeface="Calibri"/>
                    <a:sym typeface="Calibri"/>
                  </a:rPr>
                  <a:t>MF</a:t>
                </a:r>
                <a:endParaRPr sz="1600"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>
                <a:off x="4335875" y="2418600"/>
                <a:ext cx="1022400" cy="89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alibri"/>
                    <a:ea typeface="Calibri"/>
                    <a:cs typeface="Calibri"/>
                    <a:sym typeface="Calibri"/>
                  </a:rPr>
                  <a:t>Ranking</a:t>
                </a:r>
                <a:endParaRPr sz="1600"/>
              </a:p>
            </p:txBody>
          </p:sp>
          <p:sp>
            <p:nvSpPr>
              <p:cNvPr id="293" name="Google Shape;293;p36"/>
              <p:cNvSpPr/>
              <p:nvPr/>
            </p:nvSpPr>
            <p:spPr>
              <a:xfrm>
                <a:off x="4651800" y="1437600"/>
                <a:ext cx="1403700" cy="89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alibri"/>
                    <a:ea typeface="Calibri"/>
                    <a:cs typeface="Calibri"/>
                    <a:sym typeface="Calibri"/>
                  </a:rPr>
                  <a:t>Explainer</a:t>
                </a:r>
                <a:endParaRPr sz="1600"/>
              </a:p>
            </p:txBody>
          </p:sp>
        </p:grpSp>
      </p:grpSp>
      <p:sp>
        <p:nvSpPr>
          <p:cNvPr id="294" name="Google Shape;294;p36"/>
          <p:cNvSpPr txBox="1"/>
          <p:nvPr/>
        </p:nvSpPr>
        <p:spPr>
          <a:xfrm>
            <a:off x="4929850" y="4090825"/>
            <a:ext cx="8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RecSys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6"/>
          <p:cNvCxnSpPr>
            <a:stCxn id="296" idx="3"/>
          </p:cNvCxnSpPr>
          <p:nvPr/>
        </p:nvCxnSpPr>
        <p:spPr>
          <a:xfrm flipH="1" rot="10800000">
            <a:off x="3006975" y="1777050"/>
            <a:ext cx="922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36"/>
          <p:cNvCxnSpPr/>
          <p:nvPr/>
        </p:nvCxnSpPr>
        <p:spPr>
          <a:xfrm flipH="1" rot="10800000">
            <a:off x="3006975" y="3009150"/>
            <a:ext cx="922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8" name="Google Shape;298;p36"/>
          <p:cNvSpPr/>
          <p:nvPr/>
        </p:nvSpPr>
        <p:spPr>
          <a:xfrm>
            <a:off x="943225" y="1367600"/>
            <a:ext cx="2063650" cy="20509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User-Item Interaction Data (optionally can include side-info)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819150" y="439125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Explainer (continued)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725350" y="1537325"/>
            <a:ext cx="7505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a linear model that predicts user preference ȓ</a:t>
            </a:r>
            <a:r>
              <a:rPr baseline="-25000" lang="en" sz="1800"/>
              <a:t> ui</a:t>
            </a:r>
            <a:r>
              <a:rPr baseline="30000" lang="en" sz="1800"/>
              <a:t> 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a linear function of past actions (r</a:t>
            </a:r>
            <a:r>
              <a:rPr baseline="-25000" lang="en" sz="1800"/>
              <a:t>ui</a:t>
            </a:r>
            <a:r>
              <a:rPr lang="en" sz="1800"/>
              <a:t> &gt; 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Weighted by item-item similarity S</a:t>
            </a:r>
            <a:r>
              <a:rPr baseline="30000" lang="en" sz="1800"/>
              <a:t>u</a:t>
            </a:r>
            <a:r>
              <a:rPr baseline="-25000" lang="en" sz="1800"/>
              <a:t>ik</a:t>
            </a:r>
            <a:endParaRPr baseline="-25000" sz="1800"/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75" y="2861772"/>
            <a:ext cx="2058523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075" y="3357300"/>
            <a:ext cx="10477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675" y="3614975"/>
            <a:ext cx="1782913" cy="8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Explainer Example</a:t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819150" y="235900"/>
            <a:ext cx="7505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Explainer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Abdollahi and O. Nasraoui)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928600" y="792125"/>
            <a:ext cx="7505700" cy="24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Explanations are based identifying similar users and/or items in the latent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Presents most similar users and/or items as explanations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Explainability is computed based on rating distribution within the user or item neighborhood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75" y="2389975"/>
            <a:ext cx="46101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944225" y="314075"/>
            <a:ext cx="7505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Explainer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819150" y="849475"/>
            <a:ext cx="75057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User-based </a:t>
            </a:r>
            <a:r>
              <a:rPr lang="en" sz="1800">
                <a:solidFill>
                  <a:srgbClr val="000000"/>
                </a:solidFill>
              </a:rPr>
              <a:t>explanation: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Expected value of ratings by similar users that recommended item i as:</a:t>
            </a:r>
            <a:endParaRPr sz="1800"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0" y="1713450"/>
            <a:ext cx="39243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944225" y="2227800"/>
            <a:ext cx="75057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Item-based </a:t>
            </a:r>
            <a:r>
              <a:rPr lang="en" sz="1800">
                <a:solidFill>
                  <a:srgbClr val="000000"/>
                </a:solidFill>
              </a:rPr>
              <a:t>explanation: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Expected value of ratings by similar items to to the recommended item i by the user u as:</a:t>
            </a:r>
            <a:endParaRPr sz="1800"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250" y="3202200"/>
            <a:ext cx="36099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625350" y="3956625"/>
            <a:ext cx="769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B. Abdollahi and O. Nasraoui, “Using explainability for constrained matrix factorization,” in Proc. 11th ACM Conf. Recommender Syst. – RecSys ’17, 2017, pp. 79–83, doi: 10.1145/3109859.3109913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913425" y="314075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Explainer (continued)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896850" y="870275"/>
            <a:ext cx="7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Compute the Explianability matrix between user-item pairs as: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600" y="1331963"/>
            <a:ext cx="34385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/>
        </p:nvSpPr>
        <p:spPr>
          <a:xfrm>
            <a:off x="1054350" y="1990463"/>
            <a:ext cx="70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solve  a loss function of the form via SGD: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375" y="2571750"/>
            <a:ext cx="60198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 txBox="1"/>
          <p:nvPr/>
        </p:nvSpPr>
        <p:spPr>
          <a:xfrm>
            <a:off x="990125" y="3371675"/>
            <a:ext cx="703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Explainability term n the objective function J, encourages items, that have higher explainability relative to a user, to be projected close to that user in the latent space, while keeping the rating prediction error small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Structure of the workshop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 brief </a:t>
            </a:r>
            <a:r>
              <a:rPr lang="en" sz="1600"/>
              <a:t>intro to Recommendation Systems (RecSys)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 brief overview of matrix factorization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 brief overview of XAI for RecSys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Exploration of the Movielens data used in this workshop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Model-based RecSys explainers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Post Hoc RecSys explainers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Jupyter notebook demos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Q &amp; A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Explainer Example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819150" y="439125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Post Hoc </a:t>
            </a:r>
            <a:r>
              <a:rPr lang="en"/>
              <a:t>RecSys Explanation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349150" y="1271575"/>
            <a:ext cx="79758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646200" y="1373963"/>
            <a:ext cx="1860425" cy="1722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User-Item Interaction Data (optionally can include side-info)</a:t>
            </a:r>
            <a:endParaRPr/>
          </a:p>
        </p:txBody>
      </p:sp>
      <p:sp>
        <p:nvSpPr>
          <p:cNvPr id="354" name="Google Shape;354;p43"/>
          <p:cNvSpPr/>
          <p:nvPr/>
        </p:nvSpPr>
        <p:spPr>
          <a:xfrm>
            <a:off x="3505750" y="1603663"/>
            <a:ext cx="14037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Black-box model</a:t>
            </a:r>
            <a:endParaRPr sz="1600"/>
          </a:p>
        </p:txBody>
      </p:sp>
      <p:sp>
        <p:nvSpPr>
          <p:cNvPr id="355" name="Google Shape;355;p43"/>
          <p:cNvSpPr/>
          <p:nvPr/>
        </p:nvSpPr>
        <p:spPr>
          <a:xfrm>
            <a:off x="5908575" y="1603675"/>
            <a:ext cx="18603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1600"/>
          </a:p>
        </p:txBody>
      </p:sp>
      <p:sp>
        <p:nvSpPr>
          <p:cNvPr id="356" name="Google Shape;356;p43"/>
          <p:cNvSpPr/>
          <p:nvPr/>
        </p:nvSpPr>
        <p:spPr>
          <a:xfrm>
            <a:off x="3505750" y="3481563"/>
            <a:ext cx="14037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Interpretable surrogate proxy</a:t>
            </a:r>
            <a:endParaRPr sz="1600"/>
          </a:p>
        </p:txBody>
      </p:sp>
      <p:sp>
        <p:nvSpPr>
          <p:cNvPr id="357" name="Google Shape;357;p43"/>
          <p:cNvSpPr/>
          <p:nvPr/>
        </p:nvSpPr>
        <p:spPr>
          <a:xfrm>
            <a:off x="5908575" y="3481575"/>
            <a:ext cx="18603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Explainable recommendations</a:t>
            </a:r>
            <a:endParaRPr sz="1600"/>
          </a:p>
        </p:txBody>
      </p:sp>
      <p:cxnSp>
        <p:nvCxnSpPr>
          <p:cNvPr id="358" name="Google Shape;358;p43"/>
          <p:cNvCxnSpPr/>
          <p:nvPr/>
        </p:nvCxnSpPr>
        <p:spPr>
          <a:xfrm flipH="1">
            <a:off x="4081725" y="2571750"/>
            <a:ext cx="3900" cy="70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3"/>
          <p:cNvSpPr txBox="1"/>
          <p:nvPr/>
        </p:nvSpPr>
        <p:spPr>
          <a:xfrm>
            <a:off x="4187313" y="2645275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43"/>
          <p:cNvGrpSpPr/>
          <p:nvPr/>
        </p:nvGrpSpPr>
        <p:grpSpPr>
          <a:xfrm>
            <a:off x="2627750" y="1954575"/>
            <a:ext cx="1133388" cy="494000"/>
            <a:chOff x="958875" y="3778150"/>
            <a:chExt cx="1133388" cy="494000"/>
          </a:xfrm>
        </p:grpSpPr>
        <p:cxnSp>
          <p:nvCxnSpPr>
            <p:cNvPr id="361" name="Google Shape;361;p43"/>
            <p:cNvCxnSpPr/>
            <p:nvPr/>
          </p:nvCxnSpPr>
          <p:spPr>
            <a:xfrm>
              <a:off x="958875" y="3778150"/>
              <a:ext cx="7974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2" name="Google Shape;362;p43"/>
            <p:cNvSpPr txBox="1"/>
            <p:nvPr/>
          </p:nvSpPr>
          <p:spPr>
            <a:xfrm>
              <a:off x="1060563" y="3871950"/>
              <a:ext cx="10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Train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43"/>
          <p:cNvGrpSpPr/>
          <p:nvPr/>
        </p:nvGrpSpPr>
        <p:grpSpPr>
          <a:xfrm>
            <a:off x="5000125" y="1954575"/>
            <a:ext cx="1133388" cy="494000"/>
            <a:chOff x="958875" y="3778150"/>
            <a:chExt cx="1133388" cy="494000"/>
          </a:xfrm>
        </p:grpSpPr>
        <p:cxnSp>
          <p:nvCxnSpPr>
            <p:cNvPr id="364" name="Google Shape;364;p43"/>
            <p:cNvCxnSpPr/>
            <p:nvPr/>
          </p:nvCxnSpPr>
          <p:spPr>
            <a:xfrm>
              <a:off x="958875" y="3778150"/>
              <a:ext cx="7974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5" name="Google Shape;365;p43"/>
            <p:cNvSpPr txBox="1"/>
            <p:nvPr/>
          </p:nvSpPr>
          <p:spPr>
            <a:xfrm>
              <a:off x="1060563" y="3871950"/>
              <a:ext cx="10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Predict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43"/>
          <p:cNvGrpSpPr/>
          <p:nvPr/>
        </p:nvGrpSpPr>
        <p:grpSpPr>
          <a:xfrm>
            <a:off x="5000125" y="3908675"/>
            <a:ext cx="1133388" cy="494000"/>
            <a:chOff x="958875" y="3778150"/>
            <a:chExt cx="1133388" cy="494000"/>
          </a:xfrm>
        </p:grpSpPr>
        <p:cxnSp>
          <p:nvCxnSpPr>
            <p:cNvPr id="367" name="Google Shape;367;p43"/>
            <p:cNvCxnSpPr/>
            <p:nvPr/>
          </p:nvCxnSpPr>
          <p:spPr>
            <a:xfrm>
              <a:off x="958875" y="3778150"/>
              <a:ext cx="7974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8" name="Google Shape;368;p43"/>
            <p:cNvSpPr txBox="1"/>
            <p:nvPr/>
          </p:nvSpPr>
          <p:spPr>
            <a:xfrm>
              <a:off x="1060563" y="3871950"/>
              <a:ext cx="10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Predict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9" name="Google Shape;369;p43"/>
          <p:cNvCxnSpPr/>
          <p:nvPr/>
        </p:nvCxnSpPr>
        <p:spPr>
          <a:xfrm flipH="1">
            <a:off x="5117350" y="2811450"/>
            <a:ext cx="577800" cy="51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819150" y="47040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Post Hoc RecSys Explainers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912950" y="1287200"/>
            <a:ext cx="75057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Association Rules (AR) Explainer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Based on Association Rules Mining model (surrogate) to explain recommendations computed by the MF black-box RecSys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Post-hoc kNN Explainer: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Based on using kNN model (surrogate) to identify k-similar items to explain recommendations computed by the </a:t>
            </a:r>
            <a:r>
              <a:rPr lang="en" sz="1800"/>
              <a:t>MF black-box RecSys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Factorization Machine (FM) with LIME: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Based on LIME (with Linear model surrogate) to </a:t>
            </a:r>
            <a:r>
              <a:rPr lang="en" sz="1800"/>
              <a:t>explain recommendations computed by the FM black-box RecSys model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819150" y="470400"/>
            <a:ext cx="7505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Explainer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(G. Peake and J. Wang)</a:t>
            </a:r>
            <a:endParaRPr/>
          </a:p>
        </p:txBody>
      </p:sp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819150" y="1104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 mining is used to detect rules such as X (antecedent) =&gt; Y (consequent) such as beer =&gt; diapers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a set of transactions T = {t</a:t>
            </a:r>
            <a:r>
              <a:rPr baseline="-25000" lang="en" sz="1800"/>
              <a:t>0</a:t>
            </a:r>
            <a:r>
              <a:rPr lang="en" sz="1800"/>
              <a:t>, t</a:t>
            </a:r>
            <a:r>
              <a:rPr baseline="-25000" lang="en" sz="1800"/>
              <a:t>1</a:t>
            </a:r>
            <a:r>
              <a:rPr lang="en" sz="1800"/>
              <a:t>, t</a:t>
            </a:r>
            <a:r>
              <a:rPr baseline="-25000" lang="en" sz="1800"/>
              <a:t>2</a:t>
            </a:r>
            <a:r>
              <a:rPr lang="en" sz="1800"/>
              <a:t>, …t</a:t>
            </a:r>
            <a:r>
              <a:rPr baseline="-25000" lang="en" sz="1800"/>
              <a:t>n</a:t>
            </a:r>
            <a:r>
              <a:rPr lang="en" sz="1800"/>
              <a:t>} over a catalogue of 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Resulting subset is ranked by metrics such as support/confidence/lift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Typically the top D-consequents are kept to explain the recommendations (antecedents)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implementation is based on RecoXpaliner 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Ludovik Coba et al)</a:t>
            </a:r>
            <a:endParaRPr sz="1800"/>
          </a:p>
        </p:txBody>
      </p:sp>
      <p:sp>
        <p:nvSpPr>
          <p:cNvPr id="382" name="Google Shape;382;p45"/>
          <p:cNvSpPr txBox="1"/>
          <p:nvPr/>
        </p:nvSpPr>
        <p:spPr>
          <a:xfrm>
            <a:off x="842100" y="3552900"/>
            <a:ext cx="74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G. Peake and J. Wang, “Explanation mining: Post hoc interpretability of latent factor models for recommendation systems,” in Proc. ACM SIGKDD Int. Conf. Knowledge Discovery Data Mining, Jul. 2018, pp. 2060–2069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Ludovik Coba et al.,"RecoXplainer: A Library for Development and Offline Evaluation of Explainable Recommender Systems" IEEE Computational Intelligence Magazine Feb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840488" y="360975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Explainer workflow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(G. Peake and J. Wang)</a:t>
            </a:r>
            <a:endParaRPr/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840500" y="4236050"/>
            <a:ext cx="75057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❏"/>
            </a:pPr>
            <a:r>
              <a:rPr lang="en" sz="1400">
                <a:solidFill>
                  <a:srgbClr val="000000"/>
                </a:solidFill>
              </a:rPr>
              <a:t>G. Peake and J. Wang, “Explanation mining: Post hoc interpretability of latent factor models for recommendation systems,” in Proc. ACM SIGKDD Int. Conf. Knowledge Discovery Data Mining, Jul. 2018, pp. 2060–2069</a:t>
            </a:r>
            <a:endParaRPr/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95" y="1011075"/>
            <a:ext cx="7492355" cy="30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819150" y="36095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Explainer Example</a:t>
            </a:r>
            <a:endParaRPr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819150" y="407850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Post-hoc kNN Explainer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(Ludovik Coba et al)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912950" y="1177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</a:t>
            </a:r>
            <a:r>
              <a:rPr lang="en" sz="1800"/>
              <a:t>implementation</a:t>
            </a:r>
            <a:r>
              <a:rPr lang="en" sz="1800"/>
              <a:t> is based on the RecoXplianer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user recommendation computed by MF black-box model kNN is used find similar items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 neighbors are filtered to be in the user training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 only unseen interactions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Cosine similarity score to rank items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Draw top D-predictions and </a:t>
            </a:r>
            <a:r>
              <a:rPr lang="en" sz="1800"/>
              <a:t>their</a:t>
            </a:r>
            <a:r>
              <a:rPr lang="en" sz="1800"/>
              <a:t> </a:t>
            </a:r>
            <a:r>
              <a:rPr lang="en" sz="1800"/>
              <a:t>corresponding</a:t>
            </a:r>
            <a:r>
              <a:rPr lang="en" sz="1800"/>
              <a:t> explanations </a:t>
            </a:r>
            <a:endParaRPr sz="1800"/>
          </a:p>
        </p:txBody>
      </p:sp>
      <p:sp>
        <p:nvSpPr>
          <p:cNvPr id="402" name="Google Shape;402;p48"/>
          <p:cNvSpPr txBox="1"/>
          <p:nvPr/>
        </p:nvSpPr>
        <p:spPr>
          <a:xfrm>
            <a:off x="819150" y="3985350"/>
            <a:ext cx="73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Ludovik Coba et al.,"RecoXplainer: A Library for Development and Offline Evaluation of Explainable Recommender Systems" IEEE Computational Intelligence Magazine Feb 2022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https://github.com/ludovikcoba/recoxplainer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type="title"/>
          </p:nvPr>
        </p:nvSpPr>
        <p:spPr>
          <a:xfrm>
            <a:off x="819150" y="50165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Explainer Example</a:t>
            </a:r>
            <a:endParaRPr/>
          </a:p>
        </p:txBody>
      </p:sp>
      <p:sp>
        <p:nvSpPr>
          <p:cNvPr id="408" name="Google Shape;408;p49"/>
          <p:cNvSpPr txBox="1"/>
          <p:nvPr>
            <p:ph idx="1" type="body"/>
          </p:nvPr>
        </p:nvSpPr>
        <p:spPr>
          <a:xfrm>
            <a:off x="9286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819150" y="230625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- LIME Explainer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Nóbrega and Leandro Marinho)</a:t>
            </a:r>
            <a:endParaRPr/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904625" y="793675"/>
            <a:ext cx="75057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 recommendations using FM black-box rather MF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FM is a context-aware RecSys that </a:t>
            </a:r>
            <a:r>
              <a:rPr lang="en" sz="1800"/>
              <a:t>accomondates side-info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Local Interpretable Model-agnostic Explanations (LIME)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local surrogate (linear model) of the black-box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Compared to traditional supervised ML models applying LIME to a RecSys models require specification changes/considerations: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Traditional ML have feature vector inputs but RecSys have user, item rating triples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user and/or item features (side-info) that can be used for model explanation  </a:t>
            </a:r>
            <a:endParaRPr sz="1800"/>
          </a:p>
        </p:txBody>
      </p:sp>
      <p:sp>
        <p:nvSpPr>
          <p:cNvPr id="415" name="Google Shape;415;p50"/>
          <p:cNvSpPr txBox="1"/>
          <p:nvPr/>
        </p:nvSpPr>
        <p:spPr>
          <a:xfrm>
            <a:off x="990125" y="4099675"/>
            <a:ext cx="733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Caio Nóbrega and Leandro Marinho., "Towards Explaining Recommendations Through Local Surrogate Models" Proceedings of the 34th ACM/SIGAPP Symposium on Applied Computing April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819150" y="329675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- LIME Explainer approach</a:t>
            </a:r>
            <a:endParaRPr/>
          </a:p>
        </p:txBody>
      </p:sp>
      <p:sp>
        <p:nvSpPr>
          <p:cNvPr id="421" name="Google Shape;421;p51"/>
          <p:cNvSpPr txBox="1"/>
          <p:nvPr>
            <p:ph idx="1" type="body"/>
          </p:nvPr>
        </p:nvSpPr>
        <p:spPr>
          <a:xfrm>
            <a:off x="881700" y="901625"/>
            <a:ext cx="7505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One-hot encoding of RecSys interaction data (with side-info)</a:t>
            </a:r>
            <a:endParaRPr sz="1800"/>
          </a:p>
        </p:txBody>
      </p: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25" y="1319850"/>
            <a:ext cx="50292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/>
        </p:nvSpPr>
        <p:spPr>
          <a:xfrm>
            <a:off x="1096800" y="2988900"/>
            <a:ext cx="6950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 the FM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recommender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on one-hot encoded dataset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rating predictions using the trained model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 a local instance and generate neighborhood samples around it: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fixing the user and sampling items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642350"/>
            <a:ext cx="75057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 of RecSys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4184625"/>
            <a:ext cx="75057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Isinkaye F., Folajimi Y., Ojokoh B. Recommendation systems: Principles, methods and evaluation Egypt. Inform. J., 16 (2015), pp. 261-273, 10.1016/J.EIJ.2015.06.005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1367800"/>
            <a:ext cx="4257445" cy="26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819150" y="486025"/>
            <a:ext cx="75057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- LIME Explainer approach (continued)</a:t>
            </a:r>
            <a:endParaRPr/>
          </a:p>
        </p:txBody>
      </p:sp>
      <p:sp>
        <p:nvSpPr>
          <p:cNvPr id="429" name="Google Shape;429;p52"/>
          <p:cNvSpPr txBox="1"/>
          <p:nvPr>
            <p:ph idx="1" type="body"/>
          </p:nvPr>
        </p:nvSpPr>
        <p:spPr>
          <a:xfrm>
            <a:off x="959850" y="1245625"/>
            <a:ext cx="7505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 Ridge linear regression surrogate model on the neighborhood sample data:</a:t>
            </a:r>
            <a:endParaRPr sz="1800"/>
          </a:p>
        </p:txBody>
      </p:sp>
      <p:pic>
        <p:nvPicPr>
          <p:cNvPr id="430" name="Google Shape;4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75" y="1913825"/>
            <a:ext cx="47053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 txBox="1"/>
          <p:nvPr/>
        </p:nvSpPr>
        <p:spPr>
          <a:xfrm>
            <a:off x="1029750" y="2761975"/>
            <a:ext cx="70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 trained linear model to compute the weights and the top n relevant features and used to evaluate the explanations graphically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type="title"/>
          </p:nvPr>
        </p:nvSpPr>
        <p:spPr>
          <a:xfrm>
            <a:off x="819150" y="37660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- LIME Explainer approach (continued)</a:t>
            </a:r>
            <a:endParaRPr/>
          </a:p>
        </p:txBody>
      </p:sp>
      <p:sp>
        <p:nvSpPr>
          <p:cNvPr id="437" name="Google Shape;437;p53"/>
          <p:cNvSpPr txBox="1"/>
          <p:nvPr>
            <p:ph idx="1" type="body"/>
          </p:nvPr>
        </p:nvSpPr>
        <p:spPr>
          <a:xfrm>
            <a:off x="951575" y="1069950"/>
            <a:ext cx="7505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50" y="1114425"/>
            <a:ext cx="47815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3"/>
          <p:cNvSpPr txBox="1"/>
          <p:nvPr/>
        </p:nvSpPr>
        <p:spPr>
          <a:xfrm>
            <a:off x="990125" y="4184625"/>
            <a:ext cx="7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Caio Nóbrega and Leandro Marinho., "Towards Explaining Recommendations Through Local Surrogate Models" Proceedings of the 34th ACM/SIGAPP Symposium on Applied Computing April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881700" y="50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- LIME Explainer Example</a:t>
            </a:r>
            <a:endParaRPr/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/>
          <p:nvPr>
            <p:ph type="title"/>
          </p:nvPr>
        </p:nvSpPr>
        <p:spPr>
          <a:xfrm>
            <a:off x="819150" y="282800"/>
            <a:ext cx="7505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451" name="Google Shape;451;p55"/>
          <p:cNvSpPr txBox="1"/>
          <p:nvPr>
            <p:ph idx="1" type="body"/>
          </p:nvPr>
        </p:nvSpPr>
        <p:spPr>
          <a:xfrm>
            <a:off x="912975" y="810300"/>
            <a:ext cx="75057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Matrix factorization metric : Mean Square Error (MSE)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RecSys recommendation metrics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Hit Ratio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Normalized Discounted Cumulative Gain (NDCG)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Explanation Metrics: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Fidelity: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Mean Explainable Precision (MEP):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baseline="30000" lang="en" sz="1600"/>
              <a:t>2</a:t>
            </a:r>
            <a:r>
              <a:rPr lang="en" sz="1600"/>
              <a:t>  (with model fidelity) : for Linear model surrogate via FM-LIME</a:t>
            </a:r>
            <a:endParaRPr sz="1600"/>
          </a:p>
        </p:txBody>
      </p:sp>
      <p:pic>
        <p:nvPicPr>
          <p:cNvPr id="452" name="Google Shape;4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00" y="3593450"/>
            <a:ext cx="24765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50" y="1352550"/>
            <a:ext cx="5048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463" y="2778300"/>
            <a:ext cx="30575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title"/>
          </p:nvPr>
        </p:nvSpPr>
        <p:spPr>
          <a:xfrm>
            <a:off x="819150" y="360950"/>
            <a:ext cx="7505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60" name="Google Shape;460;p56"/>
          <p:cNvSpPr txBox="1"/>
          <p:nvPr>
            <p:ph idx="1" type="body"/>
          </p:nvPr>
        </p:nvSpPr>
        <p:spPr>
          <a:xfrm>
            <a:off x="819150" y="1057850"/>
            <a:ext cx="75057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Experiment: generate and compare LIME-RS explanations against AR generated explanations by computing MEP and model fidelity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 the LIME local explanations to global explanations, perhaps by introducing SHAP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Knowledge Graph (KG) based explainable RecSys models: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KGs embed rich information about users and items (including side info)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 of KG can help generate intuitive and more tailored explanations for the recommended items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KG based recommendations are considered to be self-explainable i.e. have intrinsic explainablity (</a:t>
            </a:r>
            <a:r>
              <a:rPr lang="en" sz="1400">
                <a:solidFill>
                  <a:srgbClr val="000000"/>
                </a:solidFill>
              </a:rPr>
              <a:t>Balloccu Giacomo et al</a:t>
            </a:r>
            <a:r>
              <a:rPr lang="en" sz="1800"/>
              <a:t>) </a:t>
            </a:r>
            <a:endParaRPr sz="1800"/>
          </a:p>
        </p:txBody>
      </p:sp>
      <p:sp>
        <p:nvSpPr>
          <p:cNvPr id="461" name="Google Shape;461;p56"/>
          <p:cNvSpPr txBox="1"/>
          <p:nvPr/>
        </p:nvSpPr>
        <p:spPr>
          <a:xfrm>
            <a:off x="1255900" y="4137725"/>
            <a:ext cx="706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Balloccu Giacomo et all "Hands on Explainable Recommender Systems with Knowledge Graphs" In Proceedings of the 16th ACM Conference on Recommender Systems, Sepembetr 2022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819150" y="329700"/>
            <a:ext cx="7505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(continued)</a:t>
            </a:r>
            <a:endParaRPr/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819150" y="1010925"/>
            <a:ext cx="75057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Recreate and extend the KG explainable work by </a:t>
            </a:r>
            <a:r>
              <a:rPr lang="en" sz="1800"/>
              <a:t>Balloccu Giacomo et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800"/>
              <a:t>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https://github.com/explainablerecsys/recsys2022</a:t>
            </a:r>
            <a:r>
              <a:rPr lang="en" sz="1800"/>
              <a:t>):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Merge interaction dataset and merge with DBpedia KG data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Compute </a:t>
            </a:r>
            <a:r>
              <a:rPr lang="en" sz="1800"/>
              <a:t>graph</a:t>
            </a:r>
            <a:r>
              <a:rPr lang="en" sz="1800"/>
              <a:t> embedding using GNN via Pytorch Geometric: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Knowledge Graph Attention Network (KGAT) </a:t>
            </a:r>
            <a:r>
              <a:rPr lang="en" sz="1400">
                <a:solidFill>
                  <a:srgbClr val="000000"/>
                </a:solidFill>
              </a:rPr>
              <a:t>(Xiang Wang et al)</a:t>
            </a:r>
            <a:endParaRPr sz="1400">
              <a:solidFill>
                <a:srgbClr val="000000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Use of the RecBole library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 </a:t>
            </a:r>
            <a:r>
              <a:rPr lang="en" sz="1800"/>
              <a:t>reinforcement learning Policy Guided Path Reasoning (PGPR) approach to compute the optimal path in the graph and explanation </a:t>
            </a:r>
            <a:r>
              <a:rPr lang="en" sz="1400"/>
              <a:t>(Yikun Xian et al)</a:t>
            </a:r>
            <a:endParaRPr sz="1800"/>
          </a:p>
        </p:txBody>
      </p:sp>
      <p:sp>
        <p:nvSpPr>
          <p:cNvPr id="468" name="Google Shape;468;p57"/>
          <p:cNvSpPr txBox="1"/>
          <p:nvPr/>
        </p:nvSpPr>
        <p:spPr>
          <a:xfrm>
            <a:off x="1162100" y="3566325"/>
            <a:ext cx="734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Xiang Wang et al., "KGAT: Knowledge Graph Attention Network for Recommendation" KDD '19, August 2019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Recbole: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ttps://recbole.io/docs/recbole/recbole.model.knowledge_aware_recommender.kgat.html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Yikun Xian et al, "Reinforcement Knowledge Graph Reasoning for Explainable Recommendation" SIGIR ’19, July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type="title"/>
          </p:nvPr>
        </p:nvSpPr>
        <p:spPr>
          <a:xfrm>
            <a:off x="694075" y="501650"/>
            <a:ext cx="7505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819150" y="1347750"/>
            <a:ext cx="7505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25" y="1374675"/>
            <a:ext cx="8431774" cy="30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481" name="Google Shape;481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79825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Vs Collaborative filtering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4387875"/>
            <a:ext cx="75057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Sanket Doshi., "Brief on Recommender Systems", Towards Data Science, Feb 10 2019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775" y="1351125"/>
            <a:ext cx="4619179" cy="28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626725"/>
            <a:ext cx="75057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Recommendations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347750"/>
            <a:ext cx="7505700" cy="3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 recommendations: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Generally, models that utilize u</a:t>
            </a:r>
            <a:r>
              <a:rPr lang="en" sz="1500"/>
              <a:t>ser-item interaction only, these include: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MF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NeuMF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ItemKNN</a:t>
            </a:r>
            <a:r>
              <a:rPr lang="en" sz="1500"/>
              <a:t> etc.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Context-aware recommendations:</a:t>
            </a:r>
            <a:endParaRPr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context-aware recommendation models utilize the features of users, items and user-item interactions, these include: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FM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WideDeep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AutoInt</a:t>
            </a:r>
            <a:r>
              <a:rPr lang="en" sz="1500"/>
              <a:t> etc.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Session-based recommendations: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Session-based recommendation aims at predicting the next item given a sequence of previous items consumed in the session, these include: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TransRec</a:t>
            </a:r>
            <a:r>
              <a:rPr lang="en" sz="1800"/>
              <a:t>,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BERT4Rec</a:t>
            </a:r>
            <a:r>
              <a:rPr lang="en" sz="1500"/>
              <a:t> etc.</a:t>
            </a:r>
            <a:endParaRPr sz="1500"/>
          </a:p>
          <a:p>
            <a:pPr indent="-331320" lvl="0" marL="457200" rtl="0" algn="l">
              <a:spcBef>
                <a:spcPts val="0"/>
              </a:spcBef>
              <a:spcAft>
                <a:spcPts val="0"/>
              </a:spcAft>
              <a:buSzPts val="1618"/>
              <a:buChar char="●"/>
            </a:pPr>
            <a:r>
              <a:rPr lang="en" sz="1800"/>
              <a:t>Knowledge-based recommendations:</a:t>
            </a:r>
            <a:endParaRPr sz="1617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Introduces an external knowledge graph to enhance the recommendation approach, these include: </a:t>
            </a:r>
            <a:r>
              <a:rPr lang="en" sz="1500" u="sng">
                <a:solidFill>
                  <a:schemeClr val="hlink"/>
                </a:solidFill>
                <a:hlinkClick r:id="rId11"/>
              </a:rPr>
              <a:t>KGAT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12"/>
              </a:rPr>
              <a:t>KGIN</a:t>
            </a:r>
            <a:r>
              <a:rPr lang="en" sz="1500"/>
              <a:t> etc.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14050"/>
            <a:ext cx="7505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Matrix Factorization (MF) for RecSys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97300" y="917050"/>
            <a:ext cx="75057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MF is a model-based approach, generally more accurate than memory-based approah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User-Item interaction (sparse) matrix: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Size: number of users by number of items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Values in the matrix cells are the ratings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Cell values can be </a:t>
            </a:r>
            <a:r>
              <a:rPr lang="en" sz="1500"/>
              <a:t>continuous (i.e. explicit rating feedback) for instance 1 - 5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Cell values can be discrete (i.e. implicit rating feedback) for instance 0 or 1</a:t>
            </a:r>
            <a:r>
              <a:rPr lang="en" sz="1500"/>
              <a:t> </a:t>
            </a:r>
            <a:endParaRPr sz="15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00" y="2536650"/>
            <a:ext cx="2119700" cy="2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439100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MF for RecSys (continued)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4215875"/>
            <a:ext cx="75057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James Le., "Recommendation System Series Part 4: The 7 Variants of Matrix Factorization For Collaborative Filtering" Towards Data Science, Feb 24 2020</a:t>
            </a:r>
            <a:endParaRPr sz="12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00" y="1058000"/>
            <a:ext cx="6245462" cy="2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31405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MF with </a:t>
            </a:r>
            <a:r>
              <a:rPr lang="en"/>
              <a:t>stochastic</a:t>
            </a:r>
            <a:r>
              <a:rPr lang="en"/>
              <a:t> gradient descent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4090825"/>
            <a:ext cx="75057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116550"/>
            <a:ext cx="6434601" cy="35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