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</p:sldIdLst>
  <p:sldSz cy="5143500" cx="9144000"/>
  <p:notesSz cx="6858000" cy="9144000"/>
  <p:embeddedFontLst>
    <p:embeddedFont>
      <p:font typeface="Nunito"/>
      <p:regular r:id="rId50"/>
      <p:bold r:id="rId51"/>
      <p:italic r:id="rId52"/>
      <p:boldItalic r:id="rId5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Nunito-bold.fntdata"/><Relationship Id="rId50" Type="http://schemas.openxmlformats.org/officeDocument/2006/relationships/font" Target="fonts/Nunito-regular.fntdata"/><Relationship Id="rId53" Type="http://schemas.openxmlformats.org/officeDocument/2006/relationships/font" Target="fonts/Nunito-boldItalic.fntdata"/><Relationship Id="rId52" Type="http://schemas.openxmlformats.org/officeDocument/2006/relationships/font" Target="fonts/Nuni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618a7a67e2_1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618a7a67e2_1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618a7a67e2_1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3618a7a67e2_1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618a7a67e2_1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618a7a67e2_1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618a7a67e2_1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3618a7a67e2_1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618a7a67e2_1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3618a7a67e2_1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3618a7a67e2_1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3618a7a67e2_1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618a7a67e2_1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618a7a67e2_1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3618a7a67e2_1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3618a7a67e2_1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3618a7a67e2_1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3618a7a67e2_1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618a7a67e2_1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618a7a67e2_1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e330e7a4b4_0_3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e330e7a4b4_0_3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3618a7a67e2_1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3618a7a67e2_1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3618a7a67e2_1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3618a7a67e2_1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618a7a67e2_1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3618a7a67e2_1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3618a7a67e2_1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3618a7a67e2_1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3618a7a67e2_1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3618a7a67e2_1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618a7a67e2_1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3618a7a67e2_1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3618a7a67e2_1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3618a7a67e2_1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3618a7a67e2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3618a7a67e2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3618a7a67e2_1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3618a7a67e2_1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3618a7a67e2_1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3618a7a67e2_1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e330e7a4b4_0_4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e330e7a4b4_0_4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3618a7a67e2_1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3618a7a67e2_1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3618a7a67e2_1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3618a7a67e2_1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3618a7a67e2_1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3618a7a67e2_1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3618a7a67e2_1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3618a7a67e2_1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618a7a67e2_1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618a7a67e2_1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3618a7a67e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3618a7a67e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3618a7a67e2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3618a7a67e2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3618a7a67e2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3618a7a67e2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3618a7a67e2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3618a7a67e2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3618a7a67e2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3618a7a67e2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618a7a67e2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618a7a67e2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3618a7a67e2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3618a7a67e2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3618a7a67e2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3618a7a67e2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24a37ebb2fa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24a37ebb2fa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24a37ebb2fa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24a37ebb2fa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24d5df992cc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24d5df992cc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618a7a67e2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618a7a67e2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618a7a67e2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618a7a67e2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618a7a67e2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618a7a67e2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618a7a67e2_1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618a7a67e2_1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618a7a67e2_1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618a7a67e2_1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hyperlink" Target="https://web.stanford.edu/class/psych209/Readings/SuttonBartoIPRLBook2ndEd.pdf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Relationship Id="rId4" Type="http://schemas.openxmlformats.org/officeDocument/2006/relationships/hyperlink" Target="https://web.stanford.edu/class/psych209/Readings/SuttonBartoIPRLBook2ndEd.pdf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www.cs.toronto.edu/~vmnih/docs/dqn.pdf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Relationship Id="rId4" Type="http://schemas.openxmlformats.org/officeDocument/2006/relationships/hyperlink" Target="https://towardsdatascience.com/deep-q-network-dqn-ii-b6bf911b6b2c/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arxiv.org/abs/1509.02971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mailto:adeidowu@hotmail.com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spinningup.openai.com/en/latest/algorithms/ddpg.html" TargetMode="External"/><Relationship Id="rId4" Type="http://schemas.openxmlformats.org/officeDocument/2006/relationships/image" Target="../media/image1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arxiv.org/abs/1707.06347" TargetMode="External"/><Relationship Id="rId4" Type="http://schemas.openxmlformats.org/officeDocument/2006/relationships/hyperlink" Target="https://stable-baselines3.readthedocs.io/en/master/" TargetMode="External"/><Relationship Id="rId5" Type="http://schemas.openxmlformats.org/officeDocument/2006/relationships/hyperlink" Target="https://machin.readthedocs.io/en/latest/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8.png"/><Relationship Id="rId4" Type="http://schemas.openxmlformats.org/officeDocument/2006/relationships/hyperlink" Target="https://spinningup.openai.com/en/latest/algorithms/ppo.html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arxiv.org/abs/1801.01290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spinningup.openai.com/en/latest/algorithms/sac.html" TargetMode="External"/><Relationship Id="rId4" Type="http://schemas.openxmlformats.org/officeDocument/2006/relationships/image" Target="../media/image1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5.png"/></Relationships>
</file>

<file path=ppt/slides/_rels/slide26.xml.rels><?xml version="1.0" encoding="UTF-8" standalone="yes"?><Relationships xmlns="http://schemas.openxmlformats.org/package/2006/relationships"><Relationship Id="rId11" Type="http://schemas.openxmlformats.org/officeDocument/2006/relationships/hyperlink" Target="https://docs.ray.io/en/master/rllib.html" TargetMode="External"/><Relationship Id="rId10" Type="http://schemas.openxmlformats.org/officeDocument/2006/relationships/hyperlink" Target="http://mushroomrl.readthedocs.io/en/latest/" TargetMode="External"/><Relationship Id="rId13" Type="http://schemas.openxmlformats.org/officeDocument/2006/relationships/hyperlink" Target="https://machin.readthedocs.io/en/latest/" TargetMode="External"/><Relationship Id="rId12" Type="http://schemas.openxmlformats.org/officeDocument/2006/relationships/hyperlink" Target="https://github.com/google/dopamine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://neptune.ai" TargetMode="External"/><Relationship Id="rId4" Type="http://schemas.openxmlformats.org/officeDocument/2006/relationships/hyperlink" Target="https://github.com/keras-rl/keras-rl" TargetMode="External"/><Relationship Id="rId9" Type="http://schemas.openxmlformats.org/officeDocument/2006/relationships/hyperlink" Target="https://github.com/hill-a/stable-baselines" TargetMode="External"/><Relationship Id="rId5" Type="http://schemas.openxmlformats.org/officeDocument/2006/relationships/hyperlink" Target="https://pypi.org/project/pyqlearning/" TargetMode="External"/><Relationship Id="rId6" Type="http://schemas.openxmlformats.org/officeDocument/2006/relationships/hyperlink" Target="https://github.com/tensorforce/tensorforce" TargetMode="External"/><Relationship Id="rId7" Type="http://schemas.openxmlformats.org/officeDocument/2006/relationships/hyperlink" Target="https://github.com/NervanaSystems/coach" TargetMode="External"/><Relationship Id="rId8" Type="http://schemas.openxmlformats.org/officeDocument/2006/relationships/hyperlink" Target="https://github.com/tensorflow/agents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gymnasium.farama.org/" TargetMode="External"/><Relationship Id="rId4" Type="http://schemas.openxmlformats.org/officeDocument/2006/relationships/image" Target="../media/image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github.com/yhilpisch/aiif/blob/main/code/09_reinforcement_learning_b.ipynb" TargetMode="External"/><Relationship Id="rId4" Type="http://schemas.openxmlformats.org/officeDocument/2006/relationships/hyperlink" Target="https://github.com/aidowu1/RLDynamicHedger" TargetMode="External"/><Relationship Id="rId9" Type="http://schemas.openxmlformats.org/officeDocument/2006/relationships/hyperlink" Target="https://arxiv.org/pdf/2209.07823v1" TargetMode="External"/><Relationship Id="rId5" Type="http://schemas.openxmlformats.org/officeDocument/2006/relationships/hyperlink" Target="https://www-2.rotman.utoronto.ca/~hull/downloadablepublications/RL_Deep_Hedging.pdf" TargetMode="External"/><Relationship Id="rId6" Type="http://schemas.openxmlformats.org/officeDocument/2006/relationships/hyperlink" Target="http://www.mlfactor.com/solutions-to-exercises.html#ref-sato2019model" TargetMode="External"/><Relationship Id="rId7" Type="http://schemas.openxmlformats.org/officeDocument/2006/relationships/hyperlink" Target="http://www.mlfactor.com/solutions-to-exercises.html#ref-charpentier2020reinforcement" TargetMode="External"/><Relationship Id="rId8" Type="http://schemas.openxmlformats.org/officeDocument/2006/relationships/hyperlink" Target="http://www.mlfactor.com/solutions-to-exercises.html#ref-mosavi2020comprehensive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0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6.png"/><Relationship Id="rId4" Type="http://schemas.openxmlformats.org/officeDocument/2006/relationships/image" Target="../media/image11.png"/><Relationship Id="rId5" Type="http://schemas.openxmlformats.org/officeDocument/2006/relationships/image" Target="../media/image21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9.png"/><Relationship Id="rId4" Type="http://schemas.openxmlformats.org/officeDocument/2006/relationships/image" Target="../media/image9.png"/><Relationship Id="rId5" Type="http://schemas.openxmlformats.org/officeDocument/2006/relationships/image" Target="../media/image15.png"/><Relationship Id="rId6" Type="http://schemas.openxmlformats.org/officeDocument/2006/relationships/image" Target="../media/image18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6.png"/><Relationship Id="rId4" Type="http://schemas.openxmlformats.org/officeDocument/2006/relationships/image" Target="../media/image24.png"/><Relationship Id="rId5" Type="http://schemas.openxmlformats.org/officeDocument/2006/relationships/image" Target="../media/image23.png"/><Relationship Id="rId6" Type="http://schemas.openxmlformats.org/officeDocument/2006/relationships/image" Target="../media/image27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2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9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8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kych.dev/blog/categories-of-machine-learning/" TargetMode="External"/><Relationship Id="rId4" Type="http://schemas.openxmlformats.org/officeDocument/2006/relationships/image" Target="../media/image2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0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eb.stanford.edu/class/psych209/Readings/SuttonBartoIPRLBook2ndEd.pdf" TargetMode="External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slide" Target="/ppt/slides/slide7.xml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spinningup.openai.com/en/latest/spinningup/rl_intro2.html" TargetMode="External"/><Relationship Id="rId4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Hands-on workshop on developing Reinforcement Learning solutions with financial domain domain example use cases.</a:t>
            </a:r>
            <a:endParaRPr sz="4200"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30" name="Google Shape;13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200" y="168025"/>
            <a:ext cx="3114675" cy="11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2"/>
          <p:cNvSpPr txBox="1"/>
          <p:nvPr>
            <p:ph type="title"/>
          </p:nvPr>
        </p:nvSpPr>
        <p:spPr>
          <a:xfrm>
            <a:off x="819150" y="470375"/>
            <a:ext cx="7505700" cy="68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Model-based vs Model-free RL</a:t>
            </a:r>
            <a:endParaRPr/>
          </a:p>
        </p:txBody>
      </p:sp>
      <p:sp>
        <p:nvSpPr>
          <p:cNvPr id="189" name="Google Shape;189;p22"/>
          <p:cNvSpPr txBox="1"/>
          <p:nvPr>
            <p:ph idx="1" type="body"/>
          </p:nvPr>
        </p:nvSpPr>
        <p:spPr>
          <a:xfrm>
            <a:off x="819150" y="1347750"/>
            <a:ext cx="7505700" cy="3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Model-free: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Maximizes the expected reward without a model or prior knowledge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Normally used when we have incomplete info about environment or model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The agent’s policy provides insight on the optimal action to take in a certain state to maximize the rewards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Each state is associated with a value function V(s) or action-value function Q(s, a)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V(s) and Q(s,a) quantifies how good a state is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Model-free can either be value-based or policy-based</a:t>
            </a:r>
            <a:endParaRPr sz="1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3"/>
          <p:cNvSpPr txBox="1"/>
          <p:nvPr>
            <p:ph type="title"/>
          </p:nvPr>
        </p:nvSpPr>
        <p:spPr>
          <a:xfrm>
            <a:off x="819150" y="470375"/>
            <a:ext cx="7505700" cy="68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Value-based RL - Q-learning</a:t>
            </a:r>
            <a:endParaRPr/>
          </a:p>
        </p:txBody>
      </p:sp>
      <p:sp>
        <p:nvSpPr>
          <p:cNvPr id="195" name="Google Shape;195;p23"/>
          <p:cNvSpPr txBox="1"/>
          <p:nvPr>
            <p:ph idx="1" type="body"/>
          </p:nvPr>
        </p:nvSpPr>
        <p:spPr>
          <a:xfrm>
            <a:off x="819150" y="1347750"/>
            <a:ext cx="7505700" cy="3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Q - learning</a:t>
            </a:r>
            <a:r>
              <a:rPr lang="en" sz="1600"/>
              <a:t>: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Q-learning is the adaptation of Temporal Difference (TD) learning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This algorithm computes which action to take based on V(s) or Q (s,a)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Q-learning is an </a:t>
            </a:r>
            <a:r>
              <a:rPr b="1" lang="en" sz="1600"/>
              <a:t>off-policy approach</a:t>
            </a:r>
            <a:r>
              <a:rPr lang="en" sz="1600"/>
              <a:t> meaning is does not need to select actions based on the policy implied by the value function alone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To encourage a balance between exploration and exploitation, an epsilon-greedy strategy is used to select a random action with probability 𝛆, else action is selected based on max Q(s,a)</a:t>
            </a:r>
            <a:endParaRPr sz="1600"/>
          </a:p>
          <a:p>
            <a:pPr indent="0" lvl="0" marL="91440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4"/>
          <p:cNvSpPr txBox="1"/>
          <p:nvPr>
            <p:ph type="title"/>
          </p:nvPr>
        </p:nvSpPr>
        <p:spPr>
          <a:xfrm>
            <a:off x="819150" y="470375"/>
            <a:ext cx="7505700" cy="68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Value-based RL - Q-learning</a:t>
            </a:r>
            <a:endParaRPr/>
          </a:p>
        </p:txBody>
      </p:sp>
      <p:sp>
        <p:nvSpPr>
          <p:cNvPr id="201" name="Google Shape;201;p24"/>
          <p:cNvSpPr txBox="1"/>
          <p:nvPr>
            <p:ph idx="1" type="body"/>
          </p:nvPr>
        </p:nvSpPr>
        <p:spPr>
          <a:xfrm>
            <a:off x="819150" y="1347750"/>
            <a:ext cx="7505700" cy="3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Q - learning algorithm steps:</a:t>
            </a:r>
            <a:endParaRPr sz="1600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91440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202" name="Google Shape;20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4125" y="1836538"/>
            <a:ext cx="4876800" cy="2638425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24"/>
          <p:cNvSpPr txBox="1"/>
          <p:nvPr>
            <p:ph idx="1" type="body"/>
          </p:nvPr>
        </p:nvSpPr>
        <p:spPr>
          <a:xfrm>
            <a:off x="1406400" y="4415025"/>
            <a:ext cx="7505700" cy="46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249237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18181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</a:t>
            </a:r>
            <a:r>
              <a:rPr lang="en" sz="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" sz="4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Sutton, R. S., &amp; Barto, A. G. (2018). </a:t>
            </a:r>
            <a:r>
              <a:rPr lang="en" sz="4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“Reinforcement Learning: An Introduction”</a:t>
            </a:r>
            <a:r>
              <a:rPr lang="en" sz="4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MIT Press.</a:t>
            </a:r>
            <a:endParaRPr sz="4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5"/>
          <p:cNvSpPr txBox="1"/>
          <p:nvPr>
            <p:ph type="title"/>
          </p:nvPr>
        </p:nvSpPr>
        <p:spPr>
          <a:xfrm>
            <a:off x="819150" y="470375"/>
            <a:ext cx="7505700" cy="68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Value-based RL - SARSA</a:t>
            </a:r>
            <a:endParaRPr/>
          </a:p>
        </p:txBody>
      </p:sp>
      <p:sp>
        <p:nvSpPr>
          <p:cNvPr id="209" name="Google Shape;209;p25"/>
          <p:cNvSpPr txBox="1"/>
          <p:nvPr>
            <p:ph idx="1" type="body"/>
          </p:nvPr>
        </p:nvSpPr>
        <p:spPr>
          <a:xfrm>
            <a:off x="819150" y="1347750"/>
            <a:ext cx="7505700" cy="3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Q - learning: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SARSA is also based on Temporal Difference (TD) learning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It updates Q(s,a) by the sequence of S</a:t>
            </a:r>
            <a:r>
              <a:rPr baseline="-25000" lang="en" sz="1600"/>
              <a:t>t</a:t>
            </a:r>
            <a:r>
              <a:rPr lang="en" sz="1600"/>
              <a:t>, A</a:t>
            </a:r>
            <a:r>
              <a:rPr baseline="-25000" lang="en" sz="1600"/>
              <a:t>t</a:t>
            </a:r>
            <a:r>
              <a:rPr lang="en" sz="1600"/>
              <a:t>, R</a:t>
            </a:r>
            <a:r>
              <a:rPr baseline="-25000" lang="en" sz="1600"/>
              <a:t>t+1</a:t>
            </a:r>
            <a:r>
              <a:rPr lang="en" sz="1600"/>
              <a:t>, S</a:t>
            </a:r>
            <a:r>
              <a:rPr baseline="-25000" lang="en" sz="1600"/>
              <a:t>t+1</a:t>
            </a:r>
            <a:r>
              <a:rPr lang="en" sz="1600"/>
              <a:t>, A</a:t>
            </a:r>
            <a:r>
              <a:rPr baseline="-25000" lang="en" sz="1600"/>
              <a:t>t+1</a:t>
            </a:r>
            <a:endParaRPr baseline="-25000"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SARSA</a:t>
            </a:r>
            <a:r>
              <a:rPr lang="en" sz="1600"/>
              <a:t> is an </a:t>
            </a:r>
            <a:r>
              <a:rPr b="1" lang="en" sz="1600"/>
              <a:t>on-policy approach</a:t>
            </a:r>
            <a:r>
              <a:rPr lang="en" sz="1600"/>
              <a:t> meaning it finds the optimal policy and uses it to invoke an action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Unlike Q-learning, SARSA policies used for updating and for acting are the same</a:t>
            </a:r>
            <a:endParaRPr sz="1600"/>
          </a:p>
          <a:p>
            <a:pPr indent="0" lvl="0" marL="91440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6"/>
          <p:cNvSpPr txBox="1"/>
          <p:nvPr>
            <p:ph type="title"/>
          </p:nvPr>
        </p:nvSpPr>
        <p:spPr>
          <a:xfrm>
            <a:off x="819150" y="470375"/>
            <a:ext cx="7505700" cy="68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Value-based RL - SARSA</a:t>
            </a:r>
            <a:endParaRPr/>
          </a:p>
        </p:txBody>
      </p:sp>
      <p:sp>
        <p:nvSpPr>
          <p:cNvPr id="215" name="Google Shape;215;p26"/>
          <p:cNvSpPr txBox="1"/>
          <p:nvPr>
            <p:ph idx="1" type="body"/>
          </p:nvPr>
        </p:nvSpPr>
        <p:spPr>
          <a:xfrm>
            <a:off x="819150" y="1158875"/>
            <a:ext cx="7505700" cy="3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SARSA algorithm steps are</a:t>
            </a:r>
            <a:r>
              <a:rPr lang="en" sz="1600"/>
              <a:t>:</a:t>
            </a:r>
            <a:endParaRPr sz="1600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91440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216" name="Google Shape;21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025" y="1698050"/>
            <a:ext cx="7236226" cy="2830625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26"/>
          <p:cNvSpPr txBox="1"/>
          <p:nvPr>
            <p:ph idx="1" type="body"/>
          </p:nvPr>
        </p:nvSpPr>
        <p:spPr>
          <a:xfrm>
            <a:off x="1406400" y="4491225"/>
            <a:ext cx="7505700" cy="3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249237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18181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</a:t>
            </a:r>
            <a:r>
              <a:rPr lang="en" sz="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" sz="4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Sutton, R. S., &amp; Barto, A. G. (2018). </a:t>
            </a:r>
            <a:r>
              <a:rPr lang="en" sz="4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“Reinforcement Learning: An Introduction”</a:t>
            </a:r>
            <a:r>
              <a:rPr lang="en" sz="4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MIT Press.</a:t>
            </a:r>
            <a:endParaRPr sz="4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7"/>
          <p:cNvSpPr txBox="1"/>
          <p:nvPr>
            <p:ph type="title"/>
          </p:nvPr>
        </p:nvSpPr>
        <p:spPr>
          <a:xfrm>
            <a:off x="819150" y="470375"/>
            <a:ext cx="7505700" cy="68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Deep RL DRL</a:t>
            </a:r>
            <a:endParaRPr/>
          </a:p>
        </p:txBody>
      </p:sp>
      <p:sp>
        <p:nvSpPr>
          <p:cNvPr id="223" name="Google Shape;223;p27"/>
          <p:cNvSpPr txBox="1"/>
          <p:nvPr>
            <p:ph idx="1" type="body"/>
          </p:nvPr>
        </p:nvSpPr>
        <p:spPr>
          <a:xfrm>
            <a:off x="354525" y="1423950"/>
            <a:ext cx="8508600" cy="3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Deep Reinforcement Learning is a sub-field of ML that combines deep learning with RL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As the dimensionality of action and state space for problems increase it becomes very ineffective and inefficient to use traditional Q-learning and SARA approaches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DRL uses deep neural networks to represent policies, value-functions or environment to solve RL problems at scale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Some popular DRL algorithms are </a:t>
            </a:r>
            <a:r>
              <a:rPr b="1" lang="en" sz="1600"/>
              <a:t>Deep Q Network</a:t>
            </a:r>
            <a:r>
              <a:rPr lang="en" sz="1600"/>
              <a:t> (DQN),</a:t>
            </a:r>
            <a:r>
              <a:rPr b="1" lang="en" sz="1600"/>
              <a:t> Deep Deterministic Policy Gradient</a:t>
            </a:r>
            <a:r>
              <a:rPr lang="en" sz="1600"/>
              <a:t> (DDPG), </a:t>
            </a:r>
            <a:r>
              <a:rPr b="1" lang="en" sz="1600"/>
              <a:t>Proximal Policy Gradient </a:t>
            </a:r>
            <a:r>
              <a:rPr lang="en" sz="1600"/>
              <a:t>(PPO), </a:t>
            </a:r>
            <a:r>
              <a:rPr b="1" lang="en" sz="1600"/>
              <a:t>Soft Actor-Critic (SAC)</a:t>
            </a:r>
            <a:r>
              <a:rPr lang="en" sz="1600"/>
              <a:t> etc..  </a:t>
            </a:r>
            <a:endParaRPr sz="1600"/>
          </a:p>
          <a:p>
            <a:pPr indent="0" lvl="0" marL="91440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8"/>
          <p:cNvSpPr txBox="1"/>
          <p:nvPr>
            <p:ph type="title"/>
          </p:nvPr>
        </p:nvSpPr>
        <p:spPr>
          <a:xfrm>
            <a:off x="819150" y="470375"/>
            <a:ext cx="7505700" cy="68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Value-based</a:t>
            </a:r>
            <a:r>
              <a:rPr lang="en"/>
              <a:t> RL - DQN</a:t>
            </a:r>
            <a:endParaRPr/>
          </a:p>
        </p:txBody>
      </p:sp>
      <p:sp>
        <p:nvSpPr>
          <p:cNvPr id="229" name="Google Shape;229;p28"/>
          <p:cNvSpPr txBox="1"/>
          <p:nvPr>
            <p:ph idx="1" type="body"/>
          </p:nvPr>
        </p:nvSpPr>
        <p:spPr>
          <a:xfrm>
            <a:off x="406825" y="1347750"/>
            <a:ext cx="8330400" cy="34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-319643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850"/>
              <a:t>DQN is the DRL extension of Q-learning </a:t>
            </a:r>
            <a:r>
              <a:rPr lang="en" sz="1850" u="sng">
                <a:solidFill>
                  <a:schemeClr val="hlink"/>
                </a:solidFill>
                <a:hlinkClick r:id="rId3"/>
              </a:rPr>
              <a:t>(Mnih et al, 2013)</a:t>
            </a:r>
            <a:endParaRPr sz="1850"/>
          </a:p>
          <a:p>
            <a:pPr indent="-319643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850"/>
              <a:t>It uses neural network to approximate the calculation of Q-values by learning a set of </a:t>
            </a:r>
            <a:r>
              <a:rPr lang="en" sz="1850"/>
              <a:t>weights</a:t>
            </a:r>
            <a:r>
              <a:rPr lang="en" sz="1850"/>
              <a:t> θ of the deep neural network which maps states to actions</a:t>
            </a:r>
            <a:endParaRPr sz="1850"/>
          </a:p>
          <a:p>
            <a:pPr indent="-319643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850"/>
              <a:t>It uses </a:t>
            </a:r>
            <a:r>
              <a:rPr b="1" lang="en" sz="1850"/>
              <a:t>experience replay</a:t>
            </a:r>
            <a:r>
              <a:rPr lang="en" sz="1850"/>
              <a:t>, which involves storing the history of state, action, reward and next state transitions in a large replay data structure.</a:t>
            </a:r>
            <a:endParaRPr sz="1850"/>
          </a:p>
          <a:p>
            <a:pPr indent="-319643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850"/>
              <a:t>Experience</a:t>
            </a:r>
            <a:r>
              <a:rPr lang="en" sz="1850"/>
              <a:t> replay improves data efficiency and remove correlations in observation sequences</a:t>
            </a:r>
            <a:endParaRPr sz="1850"/>
          </a:p>
          <a:p>
            <a:pPr indent="-319643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850"/>
              <a:t>DQN also uses a </a:t>
            </a:r>
            <a:r>
              <a:rPr lang="en" sz="1850"/>
              <a:t>target</a:t>
            </a:r>
            <a:r>
              <a:rPr lang="en" sz="1850"/>
              <a:t> network, which is used for periodic updating of the network weights via the minimization of the loss using gradient descent </a:t>
            </a:r>
            <a:endParaRPr sz="1850"/>
          </a:p>
          <a:p>
            <a:pPr indent="0" lvl="0" marL="9144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91440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9"/>
          <p:cNvSpPr txBox="1"/>
          <p:nvPr>
            <p:ph type="title"/>
          </p:nvPr>
        </p:nvSpPr>
        <p:spPr>
          <a:xfrm>
            <a:off x="864075" y="369300"/>
            <a:ext cx="7505700" cy="58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Value-based RL - DQN</a:t>
            </a:r>
            <a:endParaRPr/>
          </a:p>
        </p:txBody>
      </p:sp>
      <p:sp>
        <p:nvSpPr>
          <p:cNvPr id="235" name="Google Shape;235;p29"/>
          <p:cNvSpPr txBox="1"/>
          <p:nvPr>
            <p:ph idx="1" type="body"/>
          </p:nvPr>
        </p:nvSpPr>
        <p:spPr>
          <a:xfrm>
            <a:off x="942700" y="956700"/>
            <a:ext cx="7918200" cy="34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DQN algorithm steps:</a:t>
            </a:r>
            <a:endParaRPr sz="1600"/>
          </a:p>
          <a:p>
            <a:pPr indent="0" lvl="0" marL="91440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236" name="Google Shape;23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2975" y="956700"/>
            <a:ext cx="4476800" cy="3800026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29"/>
          <p:cNvSpPr txBox="1"/>
          <p:nvPr/>
        </p:nvSpPr>
        <p:spPr>
          <a:xfrm>
            <a:off x="293275" y="4281025"/>
            <a:ext cx="3599700" cy="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/>
              <a:t>Jordi TORRES.AI, </a:t>
            </a:r>
            <a:r>
              <a:rPr lang="en" sz="1200" u="sng">
                <a:solidFill>
                  <a:schemeClr val="hlink"/>
                </a:solidFill>
                <a:hlinkClick r:id="rId4"/>
              </a:rPr>
              <a:t>"Deep Q-Network (DQN)-II"</a:t>
            </a:r>
            <a:r>
              <a:rPr lang="en" sz="1200"/>
              <a:t>, Towards Data Science, 2020</a:t>
            </a:r>
            <a:endParaRPr sz="12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0"/>
          <p:cNvSpPr txBox="1"/>
          <p:nvPr>
            <p:ph type="title"/>
          </p:nvPr>
        </p:nvSpPr>
        <p:spPr>
          <a:xfrm>
            <a:off x="819150" y="470375"/>
            <a:ext cx="7505700" cy="68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Policy-based RL </a:t>
            </a:r>
            <a:endParaRPr/>
          </a:p>
        </p:txBody>
      </p:sp>
      <p:sp>
        <p:nvSpPr>
          <p:cNvPr id="243" name="Google Shape;243;p30"/>
          <p:cNvSpPr txBox="1"/>
          <p:nvPr>
            <p:ph idx="1" type="body"/>
          </p:nvPr>
        </p:nvSpPr>
        <p:spPr>
          <a:xfrm>
            <a:off x="819150" y="1347750"/>
            <a:ext cx="7505700" cy="3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Policy-based RL typical involves learning the policy function, 𝝅 which maps each state to the best corresponding action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Policy based can </a:t>
            </a:r>
            <a:r>
              <a:rPr lang="en" sz="1600"/>
              <a:t>occasionally</a:t>
            </a:r>
            <a:r>
              <a:rPr lang="en" sz="1600"/>
              <a:t> be simpler than value-based methods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Most policy based techniques include DRL algorithms such as DDPG, Twin Delayed DDPG (TD3), PPO etc. </a:t>
            </a:r>
            <a:endParaRPr sz="1600"/>
          </a:p>
          <a:p>
            <a:pPr indent="0" lvl="0" marL="91440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1"/>
          <p:cNvSpPr txBox="1"/>
          <p:nvPr>
            <p:ph type="title"/>
          </p:nvPr>
        </p:nvSpPr>
        <p:spPr>
          <a:xfrm>
            <a:off x="819150" y="470375"/>
            <a:ext cx="7505700" cy="68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DDPG - policy/value-based RL </a:t>
            </a:r>
            <a:endParaRPr/>
          </a:p>
        </p:txBody>
      </p:sp>
      <p:sp>
        <p:nvSpPr>
          <p:cNvPr id="249" name="Google Shape;249;p31"/>
          <p:cNvSpPr txBox="1"/>
          <p:nvPr>
            <p:ph idx="1" type="body"/>
          </p:nvPr>
        </p:nvSpPr>
        <p:spPr>
          <a:xfrm>
            <a:off x="819150" y="1347750"/>
            <a:ext cx="7951800" cy="351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DDPG is a robust algorithm for solving RL problems in continuous action spaces </a:t>
            </a:r>
            <a:r>
              <a:rPr lang="en" sz="1600" u="sng">
                <a:solidFill>
                  <a:schemeClr val="hlink"/>
                </a:solidFill>
                <a:hlinkClick r:id="rId3"/>
              </a:rPr>
              <a:t>(Lillicrap et al., 2015)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It combines the strengths of policy gradient methods and Q-learning, enabling effective policy optimization for complex control tasks in high-dimensional environments. 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It is a hybrid value and policy based algorithm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It uses an actor-critic architecture, where the actor learns a deterministic policy, and the critic evaluates the policy using a Q-value function</a:t>
            </a:r>
            <a:endParaRPr sz="1600"/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91440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 am I</a:t>
            </a:r>
            <a:endParaRPr/>
          </a:p>
        </p:txBody>
      </p:sp>
      <p:sp>
        <p:nvSpPr>
          <p:cNvPr id="136" name="Google Shape;136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Ade Idowu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Lead Data Scientist @ UBS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Experience: Over 15 years working as a software/ML  engineer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Email: </a:t>
            </a:r>
            <a:r>
              <a:rPr lang="en" sz="1700" u="sng">
                <a:solidFill>
                  <a:schemeClr val="hlink"/>
                </a:solidFill>
                <a:hlinkClick r:id="rId3"/>
              </a:rPr>
              <a:t>adeidowu@hotmail.com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Github: https://github.com/aidowu1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LinkedIn: https://www.linkedin.com/in/ade-idowu-ph-d-854b88/</a:t>
            </a:r>
            <a:endParaRPr sz="17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2"/>
          <p:cNvSpPr txBox="1"/>
          <p:nvPr>
            <p:ph type="title"/>
          </p:nvPr>
        </p:nvSpPr>
        <p:spPr>
          <a:xfrm>
            <a:off x="819150" y="470375"/>
            <a:ext cx="7505700" cy="68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DDPG - </a:t>
            </a:r>
            <a:r>
              <a:rPr lang="en"/>
              <a:t>policy/value-based RL </a:t>
            </a:r>
            <a:endParaRPr/>
          </a:p>
        </p:txBody>
      </p:sp>
      <p:sp>
        <p:nvSpPr>
          <p:cNvPr id="255" name="Google Shape;255;p32"/>
          <p:cNvSpPr txBox="1"/>
          <p:nvPr>
            <p:ph idx="1" type="body"/>
          </p:nvPr>
        </p:nvSpPr>
        <p:spPr>
          <a:xfrm>
            <a:off x="819150" y="1158875"/>
            <a:ext cx="7505700" cy="3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DQN</a:t>
            </a:r>
            <a:r>
              <a:rPr lang="en" sz="1600"/>
              <a:t> algorithm steps are:</a:t>
            </a:r>
            <a:endParaRPr sz="1600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91440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256" name="Google Shape;256;p32"/>
          <p:cNvSpPr txBox="1"/>
          <p:nvPr>
            <p:ph idx="1" type="body"/>
          </p:nvPr>
        </p:nvSpPr>
        <p:spPr>
          <a:xfrm>
            <a:off x="317075" y="4281000"/>
            <a:ext cx="3613500" cy="55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Achiam, J. (2018). </a:t>
            </a: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Spinning Up in Deep Reinforcement Learning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OpenAI</a:t>
            </a:r>
            <a:endParaRPr sz="1600"/>
          </a:p>
        </p:txBody>
      </p:sp>
      <p:pic>
        <p:nvPicPr>
          <p:cNvPr id="257" name="Google Shape;257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30625" y="981325"/>
            <a:ext cx="4896426" cy="392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3"/>
          <p:cNvSpPr txBox="1"/>
          <p:nvPr>
            <p:ph type="title"/>
          </p:nvPr>
        </p:nvSpPr>
        <p:spPr>
          <a:xfrm>
            <a:off x="819150" y="470375"/>
            <a:ext cx="7505700" cy="68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PPO - Policy-based RL </a:t>
            </a:r>
            <a:endParaRPr/>
          </a:p>
        </p:txBody>
      </p:sp>
      <p:sp>
        <p:nvSpPr>
          <p:cNvPr id="263" name="Google Shape;263;p33"/>
          <p:cNvSpPr txBox="1"/>
          <p:nvPr>
            <p:ph idx="1" type="body"/>
          </p:nvPr>
        </p:nvSpPr>
        <p:spPr>
          <a:xfrm>
            <a:off x="819150" y="1347750"/>
            <a:ext cx="7951800" cy="351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PPO algorithm is a policy-based technique introduced by </a:t>
            </a:r>
            <a:r>
              <a:rPr lang="en" sz="1600" u="sng">
                <a:solidFill>
                  <a:schemeClr val="hlink"/>
                </a:solidFill>
                <a:hlinkClick r:id="rId3"/>
              </a:rPr>
              <a:t>Schulman et al. (2017)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PPO is designed to enhance the training stability and computational efficiency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PPO can be used for environments with either discrete or continuous action spaces.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In some open source RL libraries like </a:t>
            </a:r>
            <a:r>
              <a:rPr lang="en" sz="1600" u="sng">
                <a:solidFill>
                  <a:schemeClr val="hlink"/>
                </a:solidFill>
                <a:hlinkClick r:id="rId4"/>
              </a:rPr>
              <a:t>Stable-baselines</a:t>
            </a:r>
            <a:r>
              <a:rPr lang="en" sz="1600"/>
              <a:t>, </a:t>
            </a:r>
            <a:r>
              <a:rPr lang="en" sz="1600" u="sng">
                <a:solidFill>
                  <a:schemeClr val="hlink"/>
                </a:solidFill>
                <a:hlinkClick r:id="rId5"/>
              </a:rPr>
              <a:t>Machin</a:t>
            </a:r>
            <a:r>
              <a:rPr lang="en" sz="1600"/>
              <a:t> etc,  PPO can be parallelized </a:t>
            </a:r>
            <a:endParaRPr sz="1600"/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91440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4"/>
          <p:cNvSpPr txBox="1"/>
          <p:nvPr>
            <p:ph type="title"/>
          </p:nvPr>
        </p:nvSpPr>
        <p:spPr>
          <a:xfrm>
            <a:off x="819150" y="470375"/>
            <a:ext cx="7505700" cy="68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PPO - Policy-based RL </a:t>
            </a:r>
            <a:endParaRPr/>
          </a:p>
        </p:txBody>
      </p:sp>
      <p:sp>
        <p:nvSpPr>
          <p:cNvPr id="269" name="Google Shape;269;p34"/>
          <p:cNvSpPr txBox="1"/>
          <p:nvPr>
            <p:ph idx="1" type="body"/>
          </p:nvPr>
        </p:nvSpPr>
        <p:spPr>
          <a:xfrm>
            <a:off x="819150" y="1347750"/>
            <a:ext cx="7951800" cy="351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PPO algorithm steps:</a:t>
            </a:r>
            <a:endParaRPr sz="1600"/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91440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270" name="Google Shape;27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4200" y="1158875"/>
            <a:ext cx="5800286" cy="3517201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34"/>
          <p:cNvSpPr txBox="1"/>
          <p:nvPr>
            <p:ph idx="1" type="body"/>
          </p:nvPr>
        </p:nvSpPr>
        <p:spPr>
          <a:xfrm>
            <a:off x="224600" y="3880950"/>
            <a:ext cx="2445300" cy="9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Achiam, J. (2018). </a:t>
            </a:r>
            <a:r>
              <a:rPr lang="en" sz="12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Spinning Up in Reinforcement Learning - PPO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OpenAI</a:t>
            </a:r>
            <a:endParaRPr sz="12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5"/>
          <p:cNvSpPr txBox="1"/>
          <p:nvPr>
            <p:ph type="title"/>
          </p:nvPr>
        </p:nvSpPr>
        <p:spPr>
          <a:xfrm>
            <a:off x="819150" y="470375"/>
            <a:ext cx="7505700" cy="68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SAC - policy/value-based RL </a:t>
            </a:r>
            <a:endParaRPr/>
          </a:p>
        </p:txBody>
      </p:sp>
      <p:sp>
        <p:nvSpPr>
          <p:cNvPr id="277" name="Google Shape;277;p35"/>
          <p:cNvSpPr txBox="1"/>
          <p:nvPr>
            <p:ph idx="1" type="body"/>
          </p:nvPr>
        </p:nvSpPr>
        <p:spPr>
          <a:xfrm>
            <a:off x="819150" y="1347750"/>
            <a:ext cx="7951800" cy="351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-32258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600"/>
              <a:t>SAC is an off-policy algorithm developed by </a:t>
            </a:r>
            <a:r>
              <a:rPr lang="en" sz="1600" u="sng">
                <a:solidFill>
                  <a:schemeClr val="hlink"/>
                </a:solidFill>
                <a:hlinkClick r:id="rId3"/>
              </a:rPr>
              <a:t>Haarnoja et al, (2018)</a:t>
            </a:r>
            <a:endParaRPr sz="1600"/>
          </a:p>
          <a:p>
            <a:pPr indent="-32258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600"/>
              <a:t>It can </a:t>
            </a:r>
            <a:r>
              <a:rPr lang="en" sz="1600"/>
              <a:t>theoretically</a:t>
            </a:r>
            <a:r>
              <a:rPr lang="en" sz="1600"/>
              <a:t> be used for both discrete and continuous action space problems. </a:t>
            </a:r>
            <a:endParaRPr sz="1600"/>
          </a:p>
          <a:p>
            <a:pPr indent="-32258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600"/>
              <a:t>In the Demo  I used it to solve the Gymnasium Pendulum continuous action space problem</a:t>
            </a:r>
            <a:endParaRPr sz="1600"/>
          </a:p>
          <a:p>
            <a:pPr indent="-32258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600"/>
              <a:t>SAC addresses these issues by maximizing both the expected reward and the entropy of the policy</a:t>
            </a:r>
            <a:endParaRPr sz="1600"/>
          </a:p>
          <a:p>
            <a:pPr indent="-32258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600"/>
              <a:t>The entropy term incentivises stochasticity in action selection, ensuring that the policy remains exploratory throughout training</a:t>
            </a:r>
            <a:endParaRPr sz="1600"/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91440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6"/>
          <p:cNvSpPr txBox="1"/>
          <p:nvPr>
            <p:ph type="title"/>
          </p:nvPr>
        </p:nvSpPr>
        <p:spPr>
          <a:xfrm>
            <a:off x="403625" y="313150"/>
            <a:ext cx="7505700" cy="55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SAC - policy/value-based RL</a:t>
            </a:r>
            <a:r>
              <a:rPr lang="en"/>
              <a:t> </a:t>
            </a:r>
            <a:endParaRPr/>
          </a:p>
        </p:txBody>
      </p:sp>
      <p:sp>
        <p:nvSpPr>
          <p:cNvPr id="283" name="Google Shape;283;p36"/>
          <p:cNvSpPr txBox="1"/>
          <p:nvPr>
            <p:ph idx="1" type="body"/>
          </p:nvPr>
        </p:nvSpPr>
        <p:spPr>
          <a:xfrm>
            <a:off x="819150" y="1347750"/>
            <a:ext cx="7951800" cy="351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SAC</a:t>
            </a:r>
            <a:r>
              <a:rPr lang="en" sz="1600"/>
              <a:t> algorithm steps:</a:t>
            </a:r>
            <a:endParaRPr sz="1600"/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91440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284" name="Google Shape;284;p36"/>
          <p:cNvSpPr txBox="1"/>
          <p:nvPr>
            <p:ph idx="1" type="body"/>
          </p:nvPr>
        </p:nvSpPr>
        <p:spPr>
          <a:xfrm>
            <a:off x="224600" y="3880950"/>
            <a:ext cx="2445300" cy="9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Achiam, J. (2018). </a:t>
            </a:r>
            <a:r>
              <a:rPr lang="en" sz="12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Spinning Up in Deep Reinforcement learning - SAC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OpenAI</a:t>
            </a:r>
            <a:endParaRPr sz="1200"/>
          </a:p>
        </p:txBody>
      </p:sp>
      <p:pic>
        <p:nvPicPr>
          <p:cNvPr id="285" name="Google Shape;285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866050"/>
            <a:ext cx="4198950" cy="4064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7"/>
          <p:cNvSpPr txBox="1"/>
          <p:nvPr>
            <p:ph type="title"/>
          </p:nvPr>
        </p:nvSpPr>
        <p:spPr>
          <a:xfrm>
            <a:off x="942675" y="313150"/>
            <a:ext cx="7505700" cy="6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 of some RL libraries</a:t>
            </a:r>
            <a:endParaRPr/>
          </a:p>
        </p:txBody>
      </p:sp>
      <p:pic>
        <p:nvPicPr>
          <p:cNvPr id="291" name="Google Shape;29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8599" y="1641875"/>
            <a:ext cx="7150050" cy="249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8"/>
          <p:cNvSpPr txBox="1"/>
          <p:nvPr>
            <p:ph type="title"/>
          </p:nvPr>
        </p:nvSpPr>
        <p:spPr>
          <a:xfrm>
            <a:off x="942675" y="313150"/>
            <a:ext cx="7505700" cy="6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 of some RL libraries</a:t>
            </a:r>
            <a:endParaRPr/>
          </a:p>
        </p:txBody>
      </p:sp>
      <p:sp>
        <p:nvSpPr>
          <p:cNvPr id="297" name="Google Shape;297;p38"/>
          <p:cNvSpPr txBox="1"/>
          <p:nvPr>
            <p:ph idx="1" type="body"/>
          </p:nvPr>
        </p:nvSpPr>
        <p:spPr>
          <a:xfrm>
            <a:off x="886525" y="1037500"/>
            <a:ext cx="7830600" cy="367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0000" lnSpcReduction="20000"/>
          </a:bodyPr>
          <a:lstStyle/>
          <a:p>
            <a:pPr indent="-33528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4200" u="sng">
                <a:solidFill>
                  <a:schemeClr val="hlink"/>
                </a:solidFill>
                <a:hlinkClick r:id="rId3"/>
              </a:rPr>
              <a:t>Neptune.AI</a:t>
            </a:r>
            <a:r>
              <a:rPr lang="en" sz="4200"/>
              <a:t> </a:t>
            </a:r>
            <a:r>
              <a:rPr lang="en" sz="4200"/>
              <a:t>criteria</a:t>
            </a:r>
            <a:r>
              <a:rPr lang="en" sz="4200"/>
              <a:t> for selecting these libraries include:</a:t>
            </a:r>
            <a:endParaRPr sz="4200"/>
          </a:p>
          <a:p>
            <a:pPr indent="-33528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4200"/>
              <a:t>Number of SOTA </a:t>
            </a:r>
            <a:r>
              <a:rPr lang="en" sz="4200"/>
              <a:t>algorithms</a:t>
            </a:r>
            <a:r>
              <a:rPr lang="en" sz="4200"/>
              <a:t> implemented</a:t>
            </a:r>
            <a:endParaRPr sz="4200"/>
          </a:p>
          <a:p>
            <a:pPr indent="-33528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4200"/>
              <a:t>Documentation and </a:t>
            </a:r>
            <a:r>
              <a:rPr lang="en" sz="4200"/>
              <a:t>availability</a:t>
            </a:r>
            <a:r>
              <a:rPr lang="en" sz="4200"/>
              <a:t> of tutorials</a:t>
            </a:r>
            <a:endParaRPr sz="4200"/>
          </a:p>
          <a:p>
            <a:pPr indent="-33528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4200"/>
              <a:t>Code readability</a:t>
            </a:r>
            <a:endParaRPr sz="4200"/>
          </a:p>
          <a:p>
            <a:pPr indent="-33528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4200"/>
              <a:t>Number of supported environments</a:t>
            </a:r>
            <a:endParaRPr sz="4200"/>
          </a:p>
          <a:p>
            <a:pPr indent="-33528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4200"/>
              <a:t>Logging and tracking</a:t>
            </a:r>
            <a:endParaRPr sz="4200"/>
          </a:p>
          <a:p>
            <a:pPr indent="-33528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4200"/>
              <a:t>Vectorization and </a:t>
            </a:r>
            <a:r>
              <a:rPr lang="en" sz="4200"/>
              <a:t>parallelization</a:t>
            </a:r>
            <a:endParaRPr sz="4200"/>
          </a:p>
          <a:p>
            <a:pPr indent="-33528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4200"/>
              <a:t>Regular updates</a:t>
            </a:r>
            <a:endParaRPr sz="4200"/>
          </a:p>
          <a:p>
            <a:pPr indent="-33528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4200"/>
              <a:t>10 top libraries in descending order are: </a:t>
            </a:r>
            <a:r>
              <a:rPr lang="en" sz="4200" u="sng">
                <a:solidFill>
                  <a:schemeClr val="hlink"/>
                </a:solidFill>
                <a:hlinkClick r:id="rId4"/>
              </a:rPr>
              <a:t>KerasRL</a:t>
            </a:r>
            <a:r>
              <a:rPr lang="en" sz="4200"/>
              <a:t>, </a:t>
            </a:r>
            <a:r>
              <a:rPr lang="en" sz="4200" u="sng">
                <a:solidFill>
                  <a:schemeClr val="hlink"/>
                </a:solidFill>
                <a:hlinkClick r:id="rId5"/>
              </a:rPr>
              <a:t>PyQlearning</a:t>
            </a:r>
            <a:r>
              <a:rPr lang="en" sz="4200"/>
              <a:t>, </a:t>
            </a:r>
            <a:r>
              <a:rPr lang="en" sz="4200" u="sng">
                <a:solidFill>
                  <a:schemeClr val="hlink"/>
                </a:solidFill>
                <a:hlinkClick r:id="rId6"/>
              </a:rPr>
              <a:t>Tensorforce</a:t>
            </a:r>
            <a:r>
              <a:rPr lang="en" sz="4200"/>
              <a:t>, </a:t>
            </a:r>
            <a:r>
              <a:rPr lang="en" sz="4200" u="sng">
                <a:solidFill>
                  <a:schemeClr val="hlink"/>
                </a:solidFill>
                <a:hlinkClick r:id="rId7"/>
              </a:rPr>
              <a:t>RL_Coach</a:t>
            </a:r>
            <a:r>
              <a:rPr lang="en" sz="4200"/>
              <a:t>, </a:t>
            </a:r>
            <a:r>
              <a:rPr lang="en" sz="4200" u="sng">
                <a:solidFill>
                  <a:schemeClr val="hlink"/>
                </a:solidFill>
                <a:hlinkClick r:id="rId8"/>
              </a:rPr>
              <a:t>TFAgent</a:t>
            </a:r>
            <a:r>
              <a:rPr lang="en" sz="4200"/>
              <a:t>, </a:t>
            </a:r>
            <a:r>
              <a:rPr lang="en" sz="4200" u="sng">
                <a:solidFill>
                  <a:schemeClr val="hlink"/>
                </a:solidFill>
                <a:hlinkClick r:id="rId9"/>
              </a:rPr>
              <a:t>Stable Baselines</a:t>
            </a:r>
            <a:r>
              <a:rPr lang="en" sz="4200"/>
              <a:t>, </a:t>
            </a:r>
            <a:r>
              <a:rPr lang="en" sz="4200" u="sng">
                <a:solidFill>
                  <a:schemeClr val="hlink"/>
                </a:solidFill>
                <a:hlinkClick r:id="rId10"/>
              </a:rPr>
              <a:t>MushroomRL</a:t>
            </a:r>
            <a:r>
              <a:rPr lang="en" sz="4200"/>
              <a:t>, </a:t>
            </a:r>
            <a:r>
              <a:rPr lang="en" sz="4200" u="sng">
                <a:solidFill>
                  <a:schemeClr val="hlink"/>
                </a:solidFill>
                <a:hlinkClick r:id="rId11"/>
              </a:rPr>
              <a:t>RLlib</a:t>
            </a:r>
            <a:r>
              <a:rPr lang="en" sz="4200"/>
              <a:t>, </a:t>
            </a:r>
            <a:r>
              <a:rPr lang="en" sz="4200" u="sng">
                <a:solidFill>
                  <a:schemeClr val="hlink"/>
                </a:solidFill>
                <a:hlinkClick r:id="rId12"/>
              </a:rPr>
              <a:t>Dopamine</a:t>
            </a:r>
            <a:endParaRPr sz="4200"/>
          </a:p>
          <a:p>
            <a:pPr indent="-33528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4200"/>
              <a:t>I regularly use Stable Baselines and </a:t>
            </a:r>
            <a:r>
              <a:rPr lang="en" sz="4200" u="sng">
                <a:solidFill>
                  <a:schemeClr val="hlink"/>
                </a:solidFill>
                <a:hlinkClick r:id="rId13"/>
              </a:rPr>
              <a:t>Machin </a:t>
            </a:r>
            <a:r>
              <a:rPr lang="en" sz="4200"/>
              <a:t>(not rated in the top 10, but I like it!!!)</a:t>
            </a:r>
            <a:endParaRPr sz="42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6186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9"/>
          <p:cNvSpPr txBox="1"/>
          <p:nvPr>
            <p:ph type="title"/>
          </p:nvPr>
        </p:nvSpPr>
        <p:spPr>
          <a:xfrm>
            <a:off x="942675" y="313150"/>
            <a:ext cx="7505700" cy="6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quick review of Gymnasium</a:t>
            </a:r>
            <a:endParaRPr/>
          </a:p>
        </p:txBody>
      </p:sp>
      <p:sp>
        <p:nvSpPr>
          <p:cNvPr id="303" name="Google Shape;303;p39"/>
          <p:cNvSpPr txBox="1"/>
          <p:nvPr>
            <p:ph idx="1" type="body"/>
          </p:nvPr>
        </p:nvSpPr>
        <p:spPr>
          <a:xfrm>
            <a:off x="354525" y="1037500"/>
            <a:ext cx="8456100" cy="362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20000"/>
          </a:bodyPr>
          <a:lstStyle/>
          <a:p>
            <a:pPr indent="-32424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3171" u="sng">
                <a:solidFill>
                  <a:schemeClr val="hlink"/>
                </a:solidFill>
                <a:hlinkClick r:id="rId3"/>
              </a:rPr>
              <a:t>Gymnasium </a:t>
            </a:r>
            <a:r>
              <a:rPr lang="en" sz="3171"/>
              <a:t>formerly known as Gym (under OpenAI) is a pythonic framework for simulating RL environments</a:t>
            </a:r>
            <a:endParaRPr sz="3171"/>
          </a:p>
          <a:p>
            <a:pPr indent="-32424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3171"/>
              <a:t>It allows developers to experiment with precreated RL environments or create customized ones</a:t>
            </a:r>
            <a:endParaRPr sz="3171"/>
          </a:p>
          <a:p>
            <a:pPr indent="-32424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3171"/>
              <a:t>For financial algo robo RL agent I used Gymnasium to develop the custom </a:t>
            </a:r>
            <a:r>
              <a:rPr b="1" lang="en" sz="3171"/>
              <a:t>TradingEnv</a:t>
            </a:r>
            <a:r>
              <a:rPr lang="en" sz="3171"/>
              <a:t> environment</a:t>
            </a:r>
            <a:endParaRPr sz="3171"/>
          </a:p>
          <a:p>
            <a:pPr indent="-32424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3171"/>
              <a:t>Basic steps for creating a custom environment include:</a:t>
            </a:r>
            <a:endParaRPr sz="3171"/>
          </a:p>
          <a:p>
            <a:pPr indent="-324246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3171"/>
              <a:t>Create your new environment by deriving from  the base Env class</a:t>
            </a:r>
            <a:endParaRPr sz="3171"/>
          </a:p>
          <a:p>
            <a:pPr indent="-324246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3171"/>
              <a:t>Implement a number of key RL methods:</a:t>
            </a:r>
            <a:endParaRPr sz="3171"/>
          </a:p>
          <a:p>
            <a:pPr indent="-324246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 sz="3171"/>
              <a:t>step()</a:t>
            </a:r>
            <a:endParaRPr sz="3171"/>
          </a:p>
          <a:p>
            <a:pPr indent="-324246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 sz="3171"/>
              <a:t>reset()</a:t>
            </a:r>
            <a:endParaRPr sz="3171"/>
          </a:p>
          <a:p>
            <a:pPr indent="-324246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 sz="3171"/>
              <a:t>render()</a:t>
            </a:r>
            <a:endParaRPr sz="3171"/>
          </a:p>
          <a:p>
            <a:pPr indent="-324246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 sz="3171"/>
              <a:t>close</a:t>
            </a:r>
            <a:endParaRPr sz="3171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6186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304" name="Google Shape;304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25125" y="3996875"/>
            <a:ext cx="4067175" cy="80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0"/>
          <p:cNvSpPr txBox="1"/>
          <p:nvPr>
            <p:ph type="title"/>
          </p:nvPr>
        </p:nvSpPr>
        <p:spPr>
          <a:xfrm>
            <a:off x="819150" y="4703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Applications of RL in Finance</a:t>
            </a:r>
            <a:endParaRPr/>
          </a:p>
        </p:txBody>
      </p:sp>
      <p:sp>
        <p:nvSpPr>
          <p:cNvPr id="310" name="Google Shape;310;p40"/>
          <p:cNvSpPr txBox="1"/>
          <p:nvPr>
            <p:ph idx="1" type="body"/>
          </p:nvPr>
        </p:nvSpPr>
        <p:spPr>
          <a:xfrm>
            <a:off x="819150" y="1347750"/>
            <a:ext cx="7505700" cy="333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RL and DRL is increasingly being used in </a:t>
            </a:r>
            <a:r>
              <a:rPr lang="en" sz="1500"/>
              <a:t>financial</a:t>
            </a:r>
            <a:r>
              <a:rPr lang="en" sz="1500"/>
              <a:t> domain uses case such as: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b="1" lang="en" sz="1500"/>
              <a:t>Algorithmic trading of </a:t>
            </a:r>
            <a:r>
              <a:rPr b="1" lang="en" sz="1500"/>
              <a:t>financial</a:t>
            </a:r>
            <a:r>
              <a:rPr b="1" lang="en" sz="1500"/>
              <a:t> instruments</a:t>
            </a:r>
            <a:r>
              <a:rPr lang="en" sz="1500"/>
              <a:t>:</a:t>
            </a:r>
            <a:endParaRPr sz="1500"/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" sz="1500"/>
              <a:t>I will provide a simple demo of this use case but others include the works of </a:t>
            </a:r>
            <a:r>
              <a:rPr lang="en" sz="1500" u="sng">
                <a:solidFill>
                  <a:schemeClr val="hlink"/>
                </a:solidFill>
                <a:hlinkClick r:id="rId3"/>
              </a:rPr>
              <a:t>Yves Hilpisch (2020)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b="1" lang="en" sz="1500"/>
              <a:t>Hedging risk such as hedging the </a:t>
            </a:r>
            <a:r>
              <a:rPr b="1" lang="en" sz="1500"/>
              <a:t>trading</a:t>
            </a:r>
            <a:r>
              <a:rPr b="1" lang="en" sz="1500"/>
              <a:t> of derivatives/options</a:t>
            </a:r>
            <a:r>
              <a:rPr lang="en" sz="1500"/>
              <a:t>:</a:t>
            </a:r>
            <a:endParaRPr sz="1500"/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" sz="1500"/>
              <a:t>I recently did a project </a:t>
            </a:r>
            <a:r>
              <a:rPr b="1" lang="en" sz="1500"/>
              <a:t>RLDynamicHedger</a:t>
            </a:r>
            <a:r>
              <a:rPr lang="en" sz="1500"/>
              <a:t> on this,  you can find it  in this </a:t>
            </a:r>
            <a:r>
              <a:rPr lang="en" sz="1500" u="sng">
                <a:solidFill>
                  <a:schemeClr val="hlink"/>
                </a:solidFill>
                <a:hlinkClick r:id="rId4"/>
              </a:rPr>
              <a:t>repo</a:t>
            </a:r>
            <a:r>
              <a:rPr lang="en" sz="1500"/>
              <a:t> also see </a:t>
            </a:r>
            <a:r>
              <a:rPr lang="en" sz="1500" u="sng">
                <a:solidFill>
                  <a:schemeClr val="hlink"/>
                </a:solidFill>
                <a:hlinkClick r:id="rId5"/>
              </a:rPr>
              <a:t>Cao et al, 2020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b="1" lang="en" sz="1500"/>
              <a:t>Asset allocation and portfolio optimization</a:t>
            </a:r>
            <a:r>
              <a:rPr lang="en" sz="1500"/>
              <a:t>:</a:t>
            </a:r>
            <a:endParaRPr sz="1500"/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" sz="1500"/>
              <a:t>Such as the works of </a:t>
            </a:r>
            <a:r>
              <a:rPr lang="en" sz="1500" u="sng">
                <a:solidFill>
                  <a:schemeClr val="hlink"/>
                </a:solidFill>
                <a:hlinkClick r:id="rId6"/>
              </a:rPr>
              <a:t>Sato (2019)</a:t>
            </a:r>
            <a:r>
              <a:rPr lang="en" sz="1500"/>
              <a:t>, </a:t>
            </a:r>
            <a:r>
              <a:rPr lang="en" sz="1500" u="sng">
                <a:solidFill>
                  <a:schemeClr val="hlink"/>
                </a:solidFill>
                <a:hlinkClick r:id="rId7"/>
              </a:rPr>
              <a:t>Charpentier, Elie, and Remlinger (2020)</a:t>
            </a:r>
            <a:r>
              <a:rPr lang="en" sz="1500"/>
              <a:t> and </a:t>
            </a:r>
            <a:r>
              <a:rPr lang="en" sz="1500" u="sng">
                <a:solidFill>
                  <a:schemeClr val="hlink"/>
                </a:solidFill>
                <a:hlinkClick r:id="rId8"/>
              </a:rPr>
              <a:t>Mosavi et al. (2020)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b="1" lang="en" sz="1500"/>
              <a:t>Order execution optimization</a:t>
            </a:r>
            <a:endParaRPr b="1" sz="1500"/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" sz="1500"/>
              <a:t>See for instance the work of </a:t>
            </a:r>
            <a:r>
              <a:rPr lang="en" sz="1500" u="sng">
                <a:solidFill>
                  <a:schemeClr val="hlink"/>
                </a:solidFill>
                <a:hlinkClick r:id="rId9"/>
              </a:rPr>
              <a:t>Joseph Jerome, et al (2022)</a:t>
            </a:r>
            <a:endParaRPr sz="15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1"/>
          <p:cNvSpPr txBox="1"/>
          <p:nvPr>
            <p:ph type="title"/>
          </p:nvPr>
        </p:nvSpPr>
        <p:spPr>
          <a:xfrm>
            <a:off x="819150" y="4703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Demos</a:t>
            </a:r>
            <a:endParaRPr/>
          </a:p>
        </p:txBody>
      </p:sp>
      <p:sp>
        <p:nvSpPr>
          <p:cNvPr id="316" name="Google Shape;316;p41"/>
          <p:cNvSpPr txBox="1"/>
          <p:nvPr>
            <p:ph idx="1" type="body"/>
          </p:nvPr>
        </p:nvSpPr>
        <p:spPr>
          <a:xfrm>
            <a:off x="819150" y="1347750"/>
            <a:ext cx="7505700" cy="333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There will be 5 demos: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The first 2 is an </a:t>
            </a:r>
            <a:r>
              <a:rPr lang="en" sz="1500"/>
              <a:t>introduction</a:t>
            </a:r>
            <a:r>
              <a:rPr lang="en" sz="1500"/>
              <a:t> to RL and uses Q-Learning, SARSA and DQN (these were coded natively in python with no RL packages)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The third one is an introduction to continuous action space problems and uses 3rd party open source libraries Machin and Stable Baselines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The </a:t>
            </a:r>
            <a:r>
              <a:rPr lang="en" sz="1500"/>
              <a:t>fourth</a:t>
            </a:r>
            <a:r>
              <a:rPr lang="en" sz="1500"/>
              <a:t> demo introduces us to hyper-parameter tuning using Stable Baseline library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The final demo is the main one which demonstrates a simple algo RL agent for trading the S &amp; P index using price/bar data from  2010 to 2019</a:t>
            </a:r>
            <a:endParaRPr sz="1500"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/>
          <p:nvPr>
            <p:ph type="title"/>
          </p:nvPr>
        </p:nvSpPr>
        <p:spPr>
          <a:xfrm>
            <a:off x="819150" y="4703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142" name="Google Shape;142;p15"/>
          <p:cNvSpPr txBox="1"/>
          <p:nvPr>
            <p:ph idx="1" type="body"/>
          </p:nvPr>
        </p:nvSpPr>
        <p:spPr>
          <a:xfrm>
            <a:off x="819150" y="134775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Structure of the workshop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 brief </a:t>
            </a:r>
            <a:r>
              <a:rPr lang="en" sz="1600"/>
              <a:t>intro to Reinforcement Learning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 close look at model-free RL models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An overview some popular of RL frameworks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Applications of RL in Finance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Future work &amp; conclusions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Demos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Q &amp; A</a:t>
            </a:r>
            <a:endParaRPr sz="16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2"/>
          <p:cNvSpPr txBox="1"/>
          <p:nvPr>
            <p:ph type="title"/>
          </p:nvPr>
        </p:nvSpPr>
        <p:spPr>
          <a:xfrm>
            <a:off x="819150" y="470375"/>
            <a:ext cx="7505700" cy="6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Grid World</a:t>
            </a:r>
            <a:endParaRPr/>
          </a:p>
        </p:txBody>
      </p:sp>
      <p:sp>
        <p:nvSpPr>
          <p:cNvPr id="322" name="Google Shape;322;p42"/>
          <p:cNvSpPr txBox="1"/>
          <p:nvPr>
            <p:ph idx="1" type="body"/>
          </p:nvPr>
        </p:nvSpPr>
        <p:spPr>
          <a:xfrm>
            <a:off x="819150" y="1080275"/>
            <a:ext cx="7505700" cy="9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This is a classic computer science problem where an agent is trying to find the shortest path to its destination</a:t>
            </a:r>
            <a:endParaRPr sz="1500"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323" name="Google Shape;323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500" y="1922775"/>
            <a:ext cx="2661015" cy="2824224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42"/>
          <p:cNvSpPr txBox="1"/>
          <p:nvPr>
            <p:ph idx="1" type="body"/>
          </p:nvPr>
        </p:nvSpPr>
        <p:spPr>
          <a:xfrm>
            <a:off x="3699575" y="2014475"/>
            <a:ext cx="3613500" cy="76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Action space: Discrete(4)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Observation space: Discrete(25)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42"/>
          <p:cNvSpPr txBox="1"/>
          <p:nvPr>
            <p:ph idx="1" type="body"/>
          </p:nvPr>
        </p:nvSpPr>
        <p:spPr>
          <a:xfrm>
            <a:off x="3817100" y="3125825"/>
            <a:ext cx="3613500" cy="15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Rewards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Red 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squares are pits: 0 (terminate)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White squares: 0 (continue)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Green square: + 1 (target)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3"/>
          <p:cNvSpPr txBox="1"/>
          <p:nvPr>
            <p:ph type="title"/>
          </p:nvPr>
        </p:nvSpPr>
        <p:spPr>
          <a:xfrm>
            <a:off x="819150" y="335625"/>
            <a:ext cx="7505700" cy="6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Frozen Lake</a:t>
            </a:r>
            <a:endParaRPr/>
          </a:p>
        </p:txBody>
      </p:sp>
      <p:sp>
        <p:nvSpPr>
          <p:cNvPr id="331" name="Google Shape;331;p43"/>
          <p:cNvSpPr txBox="1"/>
          <p:nvPr>
            <p:ph idx="1" type="body"/>
          </p:nvPr>
        </p:nvSpPr>
        <p:spPr>
          <a:xfrm>
            <a:off x="819150" y="1080275"/>
            <a:ext cx="7505700" cy="9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Similar to grid world, but this time the agent navigating a frozen lake environment with pot holes</a:t>
            </a:r>
            <a:endParaRPr sz="15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332" name="Google Shape;332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5300" y="2014475"/>
            <a:ext cx="2600325" cy="2524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16925" y="1552025"/>
            <a:ext cx="4429000" cy="1219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96591" y="2771374"/>
            <a:ext cx="1677808" cy="210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4"/>
          <p:cNvSpPr txBox="1"/>
          <p:nvPr>
            <p:ph type="title"/>
          </p:nvPr>
        </p:nvSpPr>
        <p:spPr>
          <a:xfrm>
            <a:off x="819150" y="335625"/>
            <a:ext cx="7505700" cy="5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Pendulum</a:t>
            </a:r>
            <a:endParaRPr/>
          </a:p>
        </p:txBody>
      </p:sp>
      <p:sp>
        <p:nvSpPr>
          <p:cNvPr id="340" name="Google Shape;340;p44"/>
          <p:cNvSpPr txBox="1"/>
          <p:nvPr>
            <p:ph idx="1" type="body"/>
          </p:nvPr>
        </p:nvSpPr>
        <p:spPr>
          <a:xfrm>
            <a:off x="819150" y="900825"/>
            <a:ext cx="7505700" cy="9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Inverted pendulum swingup problem is based on the classic problem in control theory. 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The pendulum starts in a random position and the goal is to apply torque on the free end to swing it into an upright position, with its center of gravity right above the fixed point.</a:t>
            </a:r>
            <a:endParaRPr sz="15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341" name="Google Shape;341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550" y="2366025"/>
            <a:ext cx="2879775" cy="246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16773" y="1835025"/>
            <a:ext cx="5116825" cy="116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97050" y="3667125"/>
            <a:ext cx="4936558" cy="116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p4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780325" y="3001075"/>
            <a:ext cx="2140183" cy="6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45"/>
          <p:cNvSpPr txBox="1"/>
          <p:nvPr>
            <p:ph type="title"/>
          </p:nvPr>
        </p:nvSpPr>
        <p:spPr>
          <a:xfrm>
            <a:off x="819150" y="335625"/>
            <a:ext cx="7505700" cy="5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Cart-pole</a:t>
            </a:r>
            <a:endParaRPr/>
          </a:p>
        </p:txBody>
      </p:sp>
      <p:sp>
        <p:nvSpPr>
          <p:cNvPr id="350" name="Google Shape;350;p45"/>
          <p:cNvSpPr txBox="1"/>
          <p:nvPr>
            <p:ph idx="1" type="body"/>
          </p:nvPr>
        </p:nvSpPr>
        <p:spPr>
          <a:xfrm>
            <a:off x="819150" y="900825"/>
            <a:ext cx="7505700" cy="9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 pole is attached by an un-actuated joint to a cart, which moves along a frictionless track.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The pendulum is placed upright on the cart and the goal is to balance the pole by applying forces in the left and right direction on the cart.</a:t>
            </a:r>
            <a:endParaRPr sz="15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351" name="Google Shape;351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275" y="2057425"/>
            <a:ext cx="2359213" cy="116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2" name="Google Shape;352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39125" y="2180925"/>
            <a:ext cx="6232825" cy="12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" name="Google Shape;353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6701" y="3445871"/>
            <a:ext cx="4062799" cy="140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" name="Google Shape;354;p4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72000" y="3595325"/>
            <a:ext cx="2390775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6"/>
          <p:cNvSpPr txBox="1"/>
          <p:nvPr>
            <p:ph type="title"/>
          </p:nvPr>
        </p:nvSpPr>
        <p:spPr>
          <a:xfrm>
            <a:off x="819150" y="335625"/>
            <a:ext cx="7505700" cy="5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RL robo algo trader </a:t>
            </a:r>
            <a:endParaRPr/>
          </a:p>
        </p:txBody>
      </p:sp>
      <p:sp>
        <p:nvSpPr>
          <p:cNvPr id="360" name="Google Shape;360;p46"/>
          <p:cNvSpPr txBox="1"/>
          <p:nvPr>
            <p:ph idx="1" type="body"/>
          </p:nvPr>
        </p:nvSpPr>
        <p:spPr>
          <a:xfrm>
            <a:off x="819150" y="900825"/>
            <a:ext cx="7904400" cy="35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The RL trading agent can invoke 3 </a:t>
            </a:r>
            <a:r>
              <a:rPr lang="en" sz="1500"/>
              <a:t>trading</a:t>
            </a:r>
            <a:r>
              <a:rPr lang="en" sz="1500"/>
              <a:t> actions Hold, Buy or Sell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Profit is only made when it sells a unit of asset in its inventory (from a previous buy)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The bought and sold amount is always a unit of one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There are no transaction costs or robust backtesting  considered here or the consideration of risk management </a:t>
            </a:r>
            <a:r>
              <a:rPr b="1" lang="en" sz="1500"/>
              <a:t>management!!</a:t>
            </a:r>
            <a:endParaRPr b="1"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References: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Yves J Hilpisch, "Artificial Intelligence in Finance", page 268 - 276, O'Reilly, 2021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Hariom Tatsat, Sahil Puri &amp; Brad Lookabaugh, "Machine Learning and Data Science Blueprints for Finance", page 298 - 316, O'Reilly, 2021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Mnih, V. et al., "Human-level control through deep reinforcement learning", Nature, 2015.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Moody, J., Saffell, M., "Learning to trade via direct reinforcement", IEEE, 2001.</a:t>
            </a:r>
            <a:endParaRPr sz="15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47"/>
          <p:cNvSpPr txBox="1"/>
          <p:nvPr>
            <p:ph type="title"/>
          </p:nvPr>
        </p:nvSpPr>
        <p:spPr>
          <a:xfrm>
            <a:off x="819150" y="335625"/>
            <a:ext cx="7505700" cy="5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RL robo algo trader </a:t>
            </a:r>
            <a:endParaRPr/>
          </a:p>
        </p:txBody>
      </p:sp>
      <p:sp>
        <p:nvSpPr>
          <p:cNvPr id="366" name="Google Shape;366;p47"/>
          <p:cNvSpPr txBox="1"/>
          <p:nvPr>
            <p:ph idx="1" type="body"/>
          </p:nvPr>
        </p:nvSpPr>
        <p:spPr>
          <a:xfrm>
            <a:off x="819150" y="900825"/>
            <a:ext cx="7904400" cy="140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Action space is: Discrete(3)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Observation space is: Box() with shape: (lags, n_features)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Reward is the Profit and Loss</a:t>
            </a:r>
            <a:endParaRPr sz="15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367" name="Google Shape;367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9325" y="2305725"/>
            <a:ext cx="6511505" cy="253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8"/>
          <p:cNvSpPr txBox="1"/>
          <p:nvPr>
            <p:ph type="title"/>
          </p:nvPr>
        </p:nvSpPr>
        <p:spPr>
          <a:xfrm>
            <a:off x="819150" y="335625"/>
            <a:ext cx="7505700" cy="5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RL robo algo trader - the dataset</a:t>
            </a:r>
            <a:endParaRPr/>
          </a:p>
        </p:txBody>
      </p:sp>
      <p:pic>
        <p:nvPicPr>
          <p:cNvPr id="373" name="Google Shape;373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4563" y="1057750"/>
            <a:ext cx="5914386" cy="3937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49"/>
          <p:cNvSpPr txBox="1"/>
          <p:nvPr>
            <p:ph type="title"/>
          </p:nvPr>
        </p:nvSpPr>
        <p:spPr>
          <a:xfrm>
            <a:off x="819150" y="335625"/>
            <a:ext cx="7505700" cy="5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RL robo algo trader - Data exploration</a:t>
            </a:r>
            <a:endParaRPr/>
          </a:p>
        </p:txBody>
      </p:sp>
      <p:sp>
        <p:nvSpPr>
          <p:cNvPr id="379" name="Google Shape;379;p49"/>
          <p:cNvSpPr txBox="1"/>
          <p:nvPr>
            <p:ph idx="1" type="body"/>
          </p:nvPr>
        </p:nvSpPr>
        <p:spPr>
          <a:xfrm>
            <a:off x="819150" y="900825"/>
            <a:ext cx="7904400" cy="3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The RL data will be partitioned into: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80% training (in-sample) data i.e. 2010-01-04 to 2017-12-26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20% test (out-of-sample) data i.e. 2017-12-27 to 2019-12-31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Feature set will be based on the Close price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Data is scaled using normalization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Close price was transformed into 4 features: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Log normal return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10 window moving average of price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10 window moving average of log-normal return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10-window moving standard deviation of log-normal return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These feature represent the state-space inputs of the RL agent</a:t>
            </a:r>
            <a:endParaRPr sz="1500"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50"/>
          <p:cNvSpPr txBox="1"/>
          <p:nvPr>
            <p:ph type="title"/>
          </p:nvPr>
        </p:nvSpPr>
        <p:spPr>
          <a:xfrm>
            <a:off x="819150" y="335625"/>
            <a:ext cx="7505700" cy="5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RL robo algo trader - PPO agent Performance</a:t>
            </a:r>
            <a:endParaRPr/>
          </a:p>
        </p:txBody>
      </p:sp>
      <p:pic>
        <p:nvPicPr>
          <p:cNvPr id="385" name="Google Shape;385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9800" y="900825"/>
            <a:ext cx="4968515" cy="3937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51"/>
          <p:cNvSpPr txBox="1"/>
          <p:nvPr>
            <p:ph type="title"/>
          </p:nvPr>
        </p:nvSpPr>
        <p:spPr>
          <a:xfrm>
            <a:off x="819150" y="335625"/>
            <a:ext cx="7505700" cy="5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RL robo algo trader - RL training</a:t>
            </a:r>
            <a:endParaRPr/>
          </a:p>
        </p:txBody>
      </p:sp>
      <p:pic>
        <p:nvPicPr>
          <p:cNvPr id="391" name="Google Shape;391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0" y="1371598"/>
            <a:ext cx="7174374" cy="2574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/>
          <p:nvPr>
            <p:ph type="title"/>
          </p:nvPr>
        </p:nvSpPr>
        <p:spPr>
          <a:xfrm>
            <a:off x="819150" y="4703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Taxonomy of Machine Learning</a:t>
            </a:r>
            <a:endParaRPr/>
          </a:p>
        </p:txBody>
      </p:sp>
      <p:sp>
        <p:nvSpPr>
          <p:cNvPr id="148" name="Google Shape;148;p16"/>
          <p:cNvSpPr txBox="1"/>
          <p:nvPr>
            <p:ph idx="1" type="body"/>
          </p:nvPr>
        </p:nvSpPr>
        <p:spPr>
          <a:xfrm>
            <a:off x="4135975" y="4421425"/>
            <a:ext cx="4747200" cy="46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Chirag Karia, </a:t>
            </a:r>
            <a:r>
              <a:rPr lang="en" sz="12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"Categories of Machine Learning"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Kychdev, 2020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  <p:pic>
        <p:nvPicPr>
          <p:cNvPr id="149" name="Google Shape;14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99125" y="1105225"/>
            <a:ext cx="4810551" cy="3294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52"/>
          <p:cNvSpPr txBox="1"/>
          <p:nvPr>
            <p:ph type="title"/>
          </p:nvPr>
        </p:nvSpPr>
        <p:spPr>
          <a:xfrm>
            <a:off x="819150" y="335625"/>
            <a:ext cx="7505700" cy="5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RL robo algo trader - Testing</a:t>
            </a:r>
            <a:endParaRPr/>
          </a:p>
        </p:txBody>
      </p:sp>
      <p:pic>
        <p:nvPicPr>
          <p:cNvPr id="397" name="Google Shape;397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775" y="1259337"/>
            <a:ext cx="8172451" cy="29538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53"/>
          <p:cNvSpPr txBox="1"/>
          <p:nvPr>
            <p:ph type="title"/>
          </p:nvPr>
        </p:nvSpPr>
        <p:spPr>
          <a:xfrm>
            <a:off x="819150" y="360950"/>
            <a:ext cx="7505700" cy="6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403" name="Google Shape;403;p53"/>
          <p:cNvSpPr txBox="1"/>
          <p:nvPr>
            <p:ph idx="1" type="body"/>
          </p:nvPr>
        </p:nvSpPr>
        <p:spPr>
          <a:xfrm>
            <a:off x="819150" y="1057850"/>
            <a:ext cx="7505700" cy="31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RL is a </a:t>
            </a:r>
            <a:r>
              <a:rPr lang="en" sz="1800"/>
              <a:t>robust learning paradigm  in finance especially in circumstances where the environment dynamics (market, geo-politics etc)  can not be easily modelled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RL allows the trial-and-error exploration/exploitation of the problem domain enabling the model to episodically learn environment dynamics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RL is very compute intensive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 lot of thought is required when specifying the reward function, especially in the financial domain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DRL requires a lot of hyper-parameter tuning in a very skillful way!!  </a:t>
            </a:r>
            <a:endParaRPr sz="18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54"/>
          <p:cNvSpPr txBox="1"/>
          <p:nvPr>
            <p:ph type="title"/>
          </p:nvPr>
        </p:nvSpPr>
        <p:spPr>
          <a:xfrm>
            <a:off x="819150" y="360950"/>
            <a:ext cx="7505700" cy="6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409" name="Google Shape;409;p54"/>
          <p:cNvSpPr txBox="1"/>
          <p:nvPr>
            <p:ph idx="1" type="body"/>
          </p:nvPr>
        </p:nvSpPr>
        <p:spPr>
          <a:xfrm>
            <a:off x="819150" y="1057850"/>
            <a:ext cx="7505700" cy="31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Extend the current RL algo trade to include additional features such as new sentiment, additional technical analysis based trading signals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To consider the impact of transaction costs on the observed profit and loss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Provide risk management functionality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Provide a comprehensive backtesting module </a:t>
            </a:r>
            <a:endParaRPr sz="18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5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 &amp; A</a:t>
            </a:r>
            <a:endParaRPr/>
          </a:p>
        </p:txBody>
      </p:sp>
      <p:sp>
        <p:nvSpPr>
          <p:cNvPr id="415" name="Google Shape;415;p5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56"/>
          <p:cNvSpPr txBox="1"/>
          <p:nvPr>
            <p:ph type="title"/>
          </p:nvPr>
        </p:nvSpPr>
        <p:spPr>
          <a:xfrm>
            <a:off x="819150" y="501675"/>
            <a:ext cx="7505700" cy="71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Appendix</a:t>
            </a:r>
            <a:endParaRPr/>
          </a:p>
        </p:txBody>
      </p:sp>
      <p:sp>
        <p:nvSpPr>
          <p:cNvPr id="421" name="Google Shape;421;p56"/>
          <p:cNvSpPr txBox="1"/>
          <p:nvPr>
            <p:ph idx="1" type="body"/>
          </p:nvPr>
        </p:nvSpPr>
        <p:spPr>
          <a:xfrm>
            <a:off x="819150" y="1990725"/>
            <a:ext cx="7505700" cy="16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7"/>
          <p:cNvSpPr txBox="1"/>
          <p:nvPr>
            <p:ph type="title"/>
          </p:nvPr>
        </p:nvSpPr>
        <p:spPr>
          <a:xfrm>
            <a:off x="819150" y="4703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Reinforcement Learning</a:t>
            </a:r>
            <a:endParaRPr/>
          </a:p>
        </p:txBody>
      </p:sp>
      <p:sp>
        <p:nvSpPr>
          <p:cNvPr id="155" name="Google Shape;155;p17"/>
          <p:cNvSpPr txBox="1"/>
          <p:nvPr>
            <p:ph idx="1" type="body"/>
          </p:nvPr>
        </p:nvSpPr>
        <p:spPr>
          <a:xfrm>
            <a:off x="1361475" y="4302700"/>
            <a:ext cx="7505700" cy="46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249237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18181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</a:t>
            </a:r>
            <a:r>
              <a:rPr lang="en" sz="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" sz="4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Sutton, R. S., &amp; Barto, A. G. (2018). </a:t>
            </a:r>
            <a:r>
              <a:rPr lang="en" sz="4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“Reinforcement Learning: An Introduction”</a:t>
            </a:r>
            <a:r>
              <a:rPr lang="en" sz="4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MIT Press.</a:t>
            </a:r>
            <a:endParaRPr sz="4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56" name="Google Shape;15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6727" y="1215175"/>
            <a:ext cx="7893850" cy="30179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8"/>
          <p:cNvSpPr txBox="1"/>
          <p:nvPr>
            <p:ph type="title"/>
          </p:nvPr>
        </p:nvSpPr>
        <p:spPr>
          <a:xfrm>
            <a:off x="819150" y="470375"/>
            <a:ext cx="7505700" cy="109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Markov Decision Process</a:t>
            </a:r>
            <a:endParaRPr/>
          </a:p>
        </p:txBody>
      </p:sp>
      <p:sp>
        <p:nvSpPr>
          <p:cNvPr id="162" name="Google Shape;162;p18"/>
          <p:cNvSpPr txBox="1"/>
          <p:nvPr>
            <p:ph idx="1" type="body"/>
          </p:nvPr>
        </p:nvSpPr>
        <p:spPr>
          <a:xfrm>
            <a:off x="819150" y="134775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S: a set of states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A: a set of actions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P: transition probability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R: Reward function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𝞬: Discount factor for future rewards</a:t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9"/>
          <p:cNvSpPr txBox="1"/>
          <p:nvPr>
            <p:ph type="title"/>
          </p:nvPr>
        </p:nvSpPr>
        <p:spPr>
          <a:xfrm>
            <a:off x="819150" y="470375"/>
            <a:ext cx="7505700" cy="109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Making sequential decisions in an uncertain environment</a:t>
            </a:r>
            <a:endParaRPr/>
          </a:p>
        </p:txBody>
      </p:sp>
      <p:sp>
        <p:nvSpPr>
          <p:cNvPr id="168" name="Google Shape;168;p19"/>
          <p:cNvSpPr txBox="1"/>
          <p:nvPr>
            <p:ph idx="1" type="body"/>
          </p:nvPr>
        </p:nvSpPr>
        <p:spPr>
          <a:xfrm>
            <a:off x="1314500" y="4561550"/>
            <a:ext cx="7505700" cy="46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Suraj Bansal, </a:t>
            </a:r>
            <a:r>
              <a:rPr lang="en" sz="4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action="ppaction://hlinksldjump" r:id="rId3"/>
              </a:rPr>
              <a:t>"Markov Decision Processes — Learning Some Math"</a:t>
            </a:r>
            <a:r>
              <a:rPr lang="en" sz="4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Medium 2020</a:t>
            </a:r>
            <a:endParaRPr sz="4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69" name="Google Shape;16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63075" y="1618737"/>
            <a:ext cx="4713176" cy="289065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19"/>
          <p:cNvSpPr txBox="1"/>
          <p:nvPr>
            <p:ph idx="1" type="body"/>
          </p:nvPr>
        </p:nvSpPr>
        <p:spPr>
          <a:xfrm>
            <a:off x="995325" y="1367775"/>
            <a:ext cx="7505700" cy="46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“Next state and reward only depend on the current state and action taken”</a:t>
            </a:r>
            <a:endParaRPr sz="5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0"/>
          <p:cNvSpPr txBox="1"/>
          <p:nvPr>
            <p:ph type="title"/>
          </p:nvPr>
        </p:nvSpPr>
        <p:spPr>
          <a:xfrm>
            <a:off x="819150" y="4703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Taxonomy of Reinforcement Learning</a:t>
            </a:r>
            <a:endParaRPr/>
          </a:p>
        </p:txBody>
      </p:sp>
      <p:sp>
        <p:nvSpPr>
          <p:cNvPr id="176" name="Google Shape;176;p20"/>
          <p:cNvSpPr txBox="1"/>
          <p:nvPr>
            <p:ph idx="1" type="body"/>
          </p:nvPr>
        </p:nvSpPr>
        <p:spPr>
          <a:xfrm>
            <a:off x="3221575" y="4497625"/>
            <a:ext cx="4747200" cy="46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Courtesy of </a:t>
            </a:r>
            <a:r>
              <a:rPr lang="en" sz="12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OpenAI Spinning Up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  <p:pic>
        <p:nvPicPr>
          <p:cNvPr id="177" name="Google Shape;17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89025" y="1225925"/>
            <a:ext cx="6327500" cy="326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 txBox="1"/>
          <p:nvPr>
            <p:ph type="title"/>
          </p:nvPr>
        </p:nvSpPr>
        <p:spPr>
          <a:xfrm>
            <a:off x="819150" y="470375"/>
            <a:ext cx="7505700" cy="68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Model-based vs Model-free RL</a:t>
            </a:r>
            <a:endParaRPr/>
          </a:p>
        </p:txBody>
      </p:sp>
      <p:sp>
        <p:nvSpPr>
          <p:cNvPr id="183" name="Google Shape;183;p21"/>
          <p:cNvSpPr txBox="1"/>
          <p:nvPr>
            <p:ph idx="1" type="body"/>
          </p:nvPr>
        </p:nvSpPr>
        <p:spPr>
          <a:xfrm>
            <a:off x="819150" y="1347750"/>
            <a:ext cx="7505700" cy="280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Model-based</a:t>
            </a:r>
            <a:r>
              <a:rPr lang="en" sz="1600"/>
              <a:t>: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Model tries to understand the environment dynamics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Model typically will have well defined </a:t>
            </a:r>
            <a:r>
              <a:rPr lang="en" sz="1600"/>
              <a:t>transition</a:t>
            </a:r>
            <a:r>
              <a:rPr lang="en" sz="1600"/>
              <a:t> probabilities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If problem domain action/state space is small it can be solved using Dynamic Programming</a:t>
            </a:r>
            <a:endParaRPr sz="1600"/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