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38" r:id="rId3"/>
    <p:sldId id="377" r:id="rId4"/>
    <p:sldId id="378" r:id="rId5"/>
    <p:sldId id="380" r:id="rId6"/>
    <p:sldId id="384" r:id="rId7"/>
    <p:sldId id="379" r:id="rId8"/>
    <p:sldId id="381" r:id="rId9"/>
    <p:sldId id="382" r:id="rId10"/>
    <p:sldId id="385" r:id="rId11"/>
    <p:sldId id="386" r:id="rId12"/>
    <p:sldId id="33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990099"/>
    <a:srgbClr val="0033CC"/>
    <a:srgbClr val="660033"/>
    <a:srgbClr val="993366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0" autoAdjust="0"/>
    <p:restoredTop sz="91382" autoAdjust="0"/>
  </p:normalViewPr>
  <p:slideViewPr>
    <p:cSldViewPr snapToGrid="0">
      <p:cViewPr varScale="1">
        <p:scale>
          <a:sx n="80" d="100"/>
          <a:sy n="80" d="100"/>
        </p:scale>
        <p:origin x="108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14/8/2019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7281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338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750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028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6947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976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584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526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017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14/8/2019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14/8/2019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14/8/2019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14/8/2019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14/8/2019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14/8/2019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14/8/2019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14/8/2019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14/8/2019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14/8/2019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14/8/2019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14/8/2019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hyperlink" Target="http://www.cengageasia.com/browse/higher_education/mathematics_and_science/mathematics/discrete_mathematics/discrete_mathematics/2019/1/11/978035711408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uminus.nus.edu.s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cs1231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728" y="3429001"/>
            <a:ext cx="6858000" cy="637674"/>
          </a:xfrm>
        </p:spPr>
        <p:txBody>
          <a:bodyPr>
            <a:normAutofit/>
          </a:bodyPr>
          <a:lstStyle/>
          <a:p>
            <a:r>
              <a:rPr lang="en-SG" sz="3300" dirty="0"/>
              <a:t>AY2019/20 Semester 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86" y="2152651"/>
            <a:ext cx="7247642" cy="627871"/>
          </a:xfrm>
        </p:spPr>
        <p:txBody>
          <a:bodyPr>
            <a:normAutofit/>
          </a:bodyPr>
          <a:lstStyle/>
          <a:p>
            <a:r>
              <a:rPr lang="en-SG" sz="3000" dirty="0">
                <a:solidFill>
                  <a:schemeClr val="bg1"/>
                </a:solidFill>
                <a:latin typeface="+mn-lt"/>
              </a:rPr>
              <a:t>CS1231S Discrete Structures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364C2B-5DE0-4987-99A9-71396A896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0EB3E-341F-4C51-9F31-C242F563F4EB}"/>
              </a:ext>
            </a:extLst>
          </p:cNvPr>
          <p:cNvSpPr txBox="1"/>
          <p:nvPr/>
        </p:nvSpPr>
        <p:spPr>
          <a:xfrm>
            <a:off x="168443" y="36205"/>
            <a:ext cx="281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Welcome to CS1231S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AD2B6-131B-464F-BED8-B337616312FF}"/>
              </a:ext>
            </a:extLst>
          </p:cNvPr>
          <p:cNvSpPr txBox="1"/>
          <p:nvPr/>
        </p:nvSpPr>
        <p:spPr>
          <a:xfrm>
            <a:off x="0" y="47147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 smtClean="0">
                <a:solidFill>
                  <a:schemeClr val="bg1"/>
                </a:solidFill>
              </a:rPr>
              <a:t>7. Why is Discrete Mathematics Important?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469C8-CB37-4C3C-B3E8-207CFF301ACE}"/>
              </a:ext>
            </a:extLst>
          </p:cNvPr>
          <p:cNvSpPr txBox="1"/>
          <p:nvPr/>
        </p:nvSpPr>
        <p:spPr>
          <a:xfrm>
            <a:off x="386079" y="1181514"/>
            <a:ext cx="851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Discrete Math (DM) is important, especially for Computer Science.</a:t>
            </a:r>
            <a:endParaRPr lang="en-SG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142" y="2041410"/>
            <a:ext cx="5727031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 is the backbone of CS.</a:t>
            </a:r>
          </a:p>
          <a:p>
            <a:r>
              <a:rPr lang="en-US" sz="2000" dirty="0" smtClean="0"/>
              <a:t>Concepts and notations from DM are useful in studying the describing objects and problems in all branches of CS, such as algorithms, programming languages, theorem proving and software development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016920" y="3800259"/>
            <a:ext cx="549843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Modeling with DM is an extremely important problem solving skill.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9304" y="4767407"/>
            <a:ext cx="549843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Useful for algorithms modules:</a:t>
            </a:r>
          </a:p>
          <a:p>
            <a:r>
              <a:rPr lang="en-US" dirty="0" smtClean="0"/>
              <a:t>CS2040 (Data Structures and Algorithms), CS3230 (Design and Analysis of Algorithms), etc.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58238" y="5542880"/>
            <a:ext cx="3951427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Logic part is useful in CS2100 (Computer </a:t>
            </a:r>
            <a:r>
              <a:rPr lang="en-US" sz="2400" dirty="0" err="1" smtClean="0"/>
              <a:t>Organisation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83049" y="1731530"/>
            <a:ext cx="3720320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Every field in CS is related to discrete objects </a:t>
            </a:r>
            <a:r>
              <a:rPr lang="en-US" dirty="0" smtClean="0"/>
              <a:t>– databases, neural networks, automata,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0EB3E-341F-4C51-9F31-C242F563F4EB}"/>
              </a:ext>
            </a:extLst>
          </p:cNvPr>
          <p:cNvSpPr txBox="1"/>
          <p:nvPr/>
        </p:nvSpPr>
        <p:spPr>
          <a:xfrm>
            <a:off x="168443" y="36205"/>
            <a:ext cx="281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Welcome to CS1231S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AD2B6-131B-464F-BED8-B337616312FF}"/>
              </a:ext>
            </a:extLst>
          </p:cNvPr>
          <p:cNvSpPr txBox="1"/>
          <p:nvPr/>
        </p:nvSpPr>
        <p:spPr>
          <a:xfrm>
            <a:off x="0" y="47147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 smtClean="0">
                <a:solidFill>
                  <a:schemeClr val="bg1"/>
                </a:solidFill>
              </a:rPr>
              <a:t>8. CS1231S Tagline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3" y="1334183"/>
            <a:ext cx="4749465" cy="265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17" y="3798761"/>
            <a:ext cx="3962400" cy="27401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2177"/>
            <a:ext cx="4355031" cy="290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9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20088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0EB3E-341F-4C51-9F31-C242F563F4EB}"/>
              </a:ext>
            </a:extLst>
          </p:cNvPr>
          <p:cNvSpPr txBox="1"/>
          <p:nvPr/>
        </p:nvSpPr>
        <p:spPr>
          <a:xfrm>
            <a:off x="168443" y="36205"/>
            <a:ext cx="281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Welcome to CS1231S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AD2B6-131B-464F-BED8-B337616312FF}"/>
              </a:ext>
            </a:extLst>
          </p:cNvPr>
          <p:cNvSpPr txBox="1"/>
          <p:nvPr/>
        </p:nvSpPr>
        <p:spPr>
          <a:xfrm>
            <a:off x="0" y="47147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1. Lecturers (1/2)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613EDB-127A-4FF7-975C-4576BD15F002}"/>
              </a:ext>
            </a:extLst>
          </p:cNvPr>
          <p:cNvSpPr txBox="1"/>
          <p:nvPr/>
        </p:nvSpPr>
        <p:spPr>
          <a:xfrm>
            <a:off x="229802" y="3591708"/>
            <a:ext cx="3537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A/P Tan Tuck Choy, </a:t>
            </a:r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Aaron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Office: COM1-03-12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Email: tantc@comp.nus.edu.sg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8B2AE15-6486-4931-9F91-EF3B6B1366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" r="40968" b="10394"/>
          <a:stretch/>
        </p:blipFill>
        <p:spPr>
          <a:xfrm>
            <a:off x="589788" y="1117695"/>
            <a:ext cx="1687221" cy="24668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BAB14D-30C8-4AA2-B80F-1270E2C77B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22484" r="10899"/>
          <a:stretch/>
        </p:blipFill>
        <p:spPr>
          <a:xfrm>
            <a:off x="3298317" y="1188602"/>
            <a:ext cx="2632772" cy="14471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A495924-2DE0-4FE5-BA40-899B17D76274}"/>
              </a:ext>
            </a:extLst>
          </p:cNvPr>
          <p:cNvSpPr txBox="1"/>
          <p:nvPr/>
        </p:nvSpPr>
        <p:spPr>
          <a:xfrm rot="20274773">
            <a:off x="2707149" y="891080"/>
            <a:ext cx="1287071" cy="369332"/>
          </a:xfrm>
          <a:prstGeom prst="rect">
            <a:avLst/>
          </a:prstGeom>
          <a:solidFill>
            <a:srgbClr val="9900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Running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DFCACA-CFAA-469D-A315-1706126AC190}"/>
              </a:ext>
            </a:extLst>
          </p:cNvPr>
          <p:cNvSpPr txBox="1"/>
          <p:nvPr/>
        </p:nvSpPr>
        <p:spPr>
          <a:xfrm>
            <a:off x="3194381" y="2635741"/>
            <a:ext cx="2965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000FF"/>
                </a:solidFill>
              </a:rPr>
              <a:t>Weekly group run with students. You’re welcome to join us!</a:t>
            </a:r>
          </a:p>
          <a:p>
            <a:r>
              <a:rPr lang="en-SG" sz="1600" dirty="0">
                <a:solidFill>
                  <a:srgbClr val="0000FF"/>
                </a:solidFill>
              </a:rPr>
              <a:t>Check out </a:t>
            </a:r>
            <a:r>
              <a:rPr lang="en-SG" sz="1600" dirty="0" err="1">
                <a:solidFill>
                  <a:srgbClr val="0000FF"/>
                </a:solidFill>
              </a:rPr>
              <a:t>facebook</a:t>
            </a:r>
            <a:r>
              <a:rPr lang="en-SG" sz="1600" dirty="0">
                <a:solidFill>
                  <a:srgbClr val="0000FF"/>
                </a:solidFill>
              </a:rPr>
              <a:t>.</a:t>
            </a:r>
            <a:endParaRPr lang="en-US" sz="1600" dirty="0">
              <a:solidFill>
                <a:srgbClr val="0000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D55E8F-E0EF-4303-B761-E2D872EFA7AF}"/>
              </a:ext>
            </a:extLst>
          </p:cNvPr>
          <p:cNvGrpSpPr/>
          <p:nvPr/>
        </p:nvGrpSpPr>
        <p:grpSpPr>
          <a:xfrm>
            <a:off x="2921139" y="4461037"/>
            <a:ext cx="1993603" cy="2241185"/>
            <a:chOff x="2921139" y="4461037"/>
            <a:chExt cx="1993603" cy="22411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7E2F49-AEF4-4853-AFFE-FEBAC438E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58" r="13777" b="3360"/>
            <a:stretch/>
          </p:blipFill>
          <p:spPr>
            <a:xfrm>
              <a:off x="3691294" y="4606452"/>
              <a:ext cx="1223448" cy="209577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4C4AAA-2555-407B-9CA6-3C4001A04FBE}"/>
                </a:ext>
              </a:extLst>
            </p:cNvPr>
            <p:cNvSpPr txBox="1"/>
            <p:nvPr/>
          </p:nvSpPr>
          <p:spPr>
            <a:xfrm rot="20274773">
              <a:off x="2921139" y="4461037"/>
              <a:ext cx="1524461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Wing Chun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9E0CC1D-4845-4E72-8E2A-C41407631177}"/>
              </a:ext>
            </a:extLst>
          </p:cNvPr>
          <p:cNvSpPr txBox="1"/>
          <p:nvPr/>
        </p:nvSpPr>
        <p:spPr>
          <a:xfrm>
            <a:off x="246901" y="4701950"/>
            <a:ext cx="290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dirty="0">
                <a:latin typeface="Calibri" panose="020F0502020204030204" pitchFamily="34" charset="0"/>
                <a:cs typeface="Calibri" panose="020F0502020204030204" pitchFamily="34" charset="0"/>
              </a:rPr>
              <a:t>Admin appointment:</a:t>
            </a:r>
            <a:endParaRPr lang="en-SG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 Dean (Undergraduate Studies)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C580877-3BBB-4A05-A58C-7858E9D0C7D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6" t="6452" r="6922" b="13262"/>
          <a:stretch/>
        </p:blipFill>
        <p:spPr>
          <a:xfrm>
            <a:off x="5999428" y="627145"/>
            <a:ext cx="1048886" cy="203949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CC9E7AC-3F93-4E38-B16B-657B939CD674}"/>
              </a:ext>
            </a:extLst>
          </p:cNvPr>
          <p:cNvGrpSpPr/>
          <p:nvPr/>
        </p:nvGrpSpPr>
        <p:grpSpPr>
          <a:xfrm>
            <a:off x="6743655" y="1833932"/>
            <a:ext cx="2178598" cy="1684070"/>
            <a:chOff x="6734797" y="2369006"/>
            <a:chExt cx="2178598" cy="16840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FE585E1-693E-4EB3-A370-B31D2777C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037"/>
            <a:stretch/>
          </p:blipFill>
          <p:spPr>
            <a:xfrm>
              <a:off x="7197024" y="2880399"/>
              <a:ext cx="1716371" cy="117267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BE2EE9-6D04-4C21-AE3B-D09DFE0ECA18}"/>
                </a:ext>
              </a:extLst>
            </p:cNvPr>
            <p:cNvSpPr txBox="1"/>
            <p:nvPr/>
          </p:nvSpPr>
          <p:spPr>
            <a:xfrm rot="20274773">
              <a:off x="6734797" y="2369006"/>
              <a:ext cx="1287071" cy="6463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Cantonese opera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209B8A-EC39-4EAB-AEB3-1AD9428252F0}"/>
              </a:ext>
            </a:extLst>
          </p:cNvPr>
          <p:cNvGrpSpPr/>
          <p:nvPr/>
        </p:nvGrpSpPr>
        <p:grpSpPr>
          <a:xfrm>
            <a:off x="4325550" y="3497650"/>
            <a:ext cx="2970524" cy="2219963"/>
            <a:chOff x="4325550" y="3497650"/>
            <a:chExt cx="2970524" cy="221996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5EC85B-52A3-46BA-BFEA-9B1D7F2A74E3}"/>
                </a:ext>
              </a:extLst>
            </p:cNvPr>
            <p:cNvGrpSpPr/>
            <p:nvPr/>
          </p:nvGrpSpPr>
          <p:grpSpPr>
            <a:xfrm>
              <a:off x="4325550" y="3497650"/>
              <a:ext cx="2832887" cy="1846510"/>
              <a:chOff x="4325550" y="3497650"/>
              <a:chExt cx="2832887" cy="18465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9EE35D4-37FA-48E6-8B61-DDEAA8355D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44" t="14841" r="10616" b="11995"/>
              <a:stretch/>
            </p:blipFill>
            <p:spPr>
              <a:xfrm>
                <a:off x="5002100" y="3703948"/>
                <a:ext cx="2156337" cy="164021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199DA6-93D2-433A-9439-0054122169CF}"/>
                  </a:ext>
                </a:extLst>
              </p:cNvPr>
              <p:cNvSpPr txBox="1"/>
              <p:nvPr/>
            </p:nvSpPr>
            <p:spPr>
              <a:xfrm rot="20274773">
                <a:off x="4325550" y="3497650"/>
                <a:ext cx="1287071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Singing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40E741-87C8-4E99-93B1-8DD3CAC5B02E}"/>
                </a:ext>
              </a:extLst>
            </p:cNvPr>
            <p:cNvSpPr txBox="1"/>
            <p:nvPr/>
          </p:nvSpPr>
          <p:spPr>
            <a:xfrm>
              <a:off x="5001385" y="5348281"/>
              <a:ext cx="2294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006600"/>
                  </a:solidFill>
                </a:rPr>
                <a:t>SoC Gala Dinner 2018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757F2B-AFDF-41DA-8BA8-1DFE398C0988}"/>
              </a:ext>
            </a:extLst>
          </p:cNvPr>
          <p:cNvGrpSpPr/>
          <p:nvPr/>
        </p:nvGrpSpPr>
        <p:grpSpPr>
          <a:xfrm>
            <a:off x="6824919" y="3973150"/>
            <a:ext cx="2033982" cy="2501089"/>
            <a:chOff x="6690785" y="3926767"/>
            <a:chExt cx="2033982" cy="25010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B6A802-3FFE-4E1B-A1D0-3441F017D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1" t="11653" r="653" b="4884"/>
            <a:stretch/>
          </p:blipFill>
          <p:spPr>
            <a:xfrm>
              <a:off x="7299578" y="4178132"/>
              <a:ext cx="1425189" cy="224972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B2E307-22A3-4B42-A6F4-DA3EBF60BB8A}"/>
                </a:ext>
              </a:extLst>
            </p:cNvPr>
            <p:cNvSpPr txBox="1"/>
            <p:nvPr/>
          </p:nvSpPr>
          <p:spPr>
            <a:xfrm rot="20274773">
              <a:off x="6690785" y="3926767"/>
              <a:ext cx="1287071" cy="369332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Pottery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70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0EB3E-341F-4C51-9F31-C242F563F4EB}"/>
              </a:ext>
            </a:extLst>
          </p:cNvPr>
          <p:cNvSpPr txBox="1"/>
          <p:nvPr/>
        </p:nvSpPr>
        <p:spPr>
          <a:xfrm>
            <a:off x="168443" y="36205"/>
            <a:ext cx="281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Welcome to CS1231S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AD2B6-131B-464F-BED8-B337616312FF}"/>
              </a:ext>
            </a:extLst>
          </p:cNvPr>
          <p:cNvSpPr txBox="1"/>
          <p:nvPr/>
        </p:nvSpPr>
        <p:spPr>
          <a:xfrm>
            <a:off x="0" y="47147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1. Lecturers (2/2)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D9999-4E66-4F76-BC45-2ED38BB1D320}"/>
              </a:ext>
            </a:extLst>
          </p:cNvPr>
          <p:cNvSpPr txBox="1"/>
          <p:nvPr/>
        </p:nvSpPr>
        <p:spPr>
          <a:xfrm>
            <a:off x="1361569" y="4007105"/>
            <a:ext cx="58028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A/P Tan Kai </a:t>
            </a:r>
            <a:r>
              <a:rPr lang="en-SG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Meng</a:t>
            </a:r>
            <a:endParaRPr lang="en-S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Mathematics Department, Faculty of Science</a:t>
            </a:r>
          </a:p>
          <a:p>
            <a:pPr algn="ctr"/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Office: S17-07-10</a:t>
            </a:r>
            <a:endParaRPr lang="en-S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Email: tankm@nus.edu.sg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90" y="1234942"/>
            <a:ext cx="3910084" cy="26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0EB3E-341F-4C51-9F31-C242F563F4EB}"/>
              </a:ext>
            </a:extLst>
          </p:cNvPr>
          <p:cNvSpPr txBox="1"/>
          <p:nvPr/>
        </p:nvSpPr>
        <p:spPr>
          <a:xfrm>
            <a:off x="168443" y="36205"/>
            <a:ext cx="281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Welcome to CS1231S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AD2B6-131B-464F-BED8-B337616312FF}"/>
              </a:ext>
            </a:extLst>
          </p:cNvPr>
          <p:cNvSpPr txBox="1"/>
          <p:nvPr/>
        </p:nvSpPr>
        <p:spPr>
          <a:xfrm>
            <a:off x="0" y="47147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 Description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78C37-424C-4906-A1FF-1E2C8876C6CE}"/>
              </a:ext>
            </a:extLst>
          </p:cNvPr>
          <p:cNvSpPr txBox="1"/>
          <p:nvPr/>
        </p:nvSpPr>
        <p:spPr>
          <a:xfrm>
            <a:off x="535942" y="1170316"/>
            <a:ext cx="7769392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SG" sz="3200" dirty="0">
                <a:solidFill>
                  <a:srgbClr val="C00000"/>
                </a:solidFill>
              </a:rPr>
              <a:t>CS1231S and CS1231 have the same contents.</a:t>
            </a:r>
          </a:p>
          <a:p>
            <a:pPr>
              <a:spcBef>
                <a:spcPts val="600"/>
              </a:spcBef>
            </a:pPr>
            <a:r>
              <a:rPr lang="en-SG" sz="3200" dirty="0"/>
              <a:t>The modules introduce mathematical tools required in the study of computer science. Topics include: </a:t>
            </a:r>
          </a:p>
          <a:p>
            <a:pPr marL="857250" indent="-461963">
              <a:spcBef>
                <a:spcPts val="600"/>
              </a:spcBef>
              <a:buFont typeface="+mj-lt"/>
              <a:buAutoNum type="arabicPeriod"/>
              <a:tabLst>
                <a:tab pos="857250" algn="l"/>
              </a:tabLst>
            </a:pPr>
            <a:r>
              <a:rPr lang="en-SG" sz="2800" dirty="0">
                <a:solidFill>
                  <a:srgbClr val="0000FF"/>
                </a:solidFill>
              </a:rPr>
              <a:t>Logic and proof techniques</a:t>
            </a:r>
          </a:p>
          <a:p>
            <a:pPr marL="857250" indent="-461963">
              <a:spcBef>
                <a:spcPts val="600"/>
              </a:spcBef>
              <a:buFont typeface="+mj-lt"/>
              <a:buAutoNum type="arabicPeriod"/>
              <a:tabLst>
                <a:tab pos="857250" algn="l"/>
              </a:tabLst>
            </a:pPr>
            <a:r>
              <a:rPr lang="en-SG" sz="2800" dirty="0">
                <a:solidFill>
                  <a:srgbClr val="006600"/>
                </a:solidFill>
              </a:rPr>
              <a:t>Number theory</a:t>
            </a:r>
          </a:p>
          <a:p>
            <a:pPr marL="857250" indent="-461963">
              <a:spcBef>
                <a:spcPts val="600"/>
              </a:spcBef>
              <a:buFont typeface="+mj-lt"/>
              <a:buAutoNum type="arabicPeriod"/>
              <a:tabLst>
                <a:tab pos="857250" algn="l"/>
              </a:tabLst>
            </a:pPr>
            <a:r>
              <a:rPr lang="en-SG" sz="2800" dirty="0">
                <a:solidFill>
                  <a:srgbClr val="0000FF"/>
                </a:solidFill>
              </a:rPr>
              <a:t>Sequences and Mathematical Induction</a:t>
            </a:r>
          </a:p>
          <a:p>
            <a:pPr marL="857250" indent="-461963">
              <a:spcBef>
                <a:spcPts val="600"/>
              </a:spcBef>
              <a:buFont typeface="+mj-lt"/>
              <a:buAutoNum type="arabicPeriod"/>
              <a:tabLst>
                <a:tab pos="857250" algn="l"/>
              </a:tabLst>
            </a:pPr>
            <a:r>
              <a:rPr lang="en-SG" sz="2800" dirty="0">
                <a:solidFill>
                  <a:srgbClr val="006600"/>
                </a:solidFill>
              </a:rPr>
              <a:t>Set theory, Functions and Relations</a:t>
            </a:r>
          </a:p>
          <a:p>
            <a:pPr marL="857250" indent="-461963">
              <a:spcBef>
                <a:spcPts val="600"/>
              </a:spcBef>
              <a:buFont typeface="+mj-lt"/>
              <a:buAutoNum type="arabicPeriod"/>
              <a:tabLst>
                <a:tab pos="857250" algn="l"/>
              </a:tabLst>
            </a:pPr>
            <a:r>
              <a:rPr lang="en-SG" sz="2800" dirty="0">
                <a:solidFill>
                  <a:srgbClr val="0000FF"/>
                </a:solidFill>
              </a:rPr>
              <a:t>Counting and Probability</a:t>
            </a:r>
          </a:p>
          <a:p>
            <a:pPr marL="857250" indent="-461963">
              <a:spcBef>
                <a:spcPts val="600"/>
              </a:spcBef>
              <a:buFont typeface="+mj-lt"/>
              <a:buAutoNum type="arabicPeriod"/>
              <a:tabLst>
                <a:tab pos="857250" algn="l"/>
              </a:tabLst>
            </a:pPr>
            <a:r>
              <a:rPr lang="en-SG" sz="2800" dirty="0">
                <a:solidFill>
                  <a:srgbClr val="006600"/>
                </a:solidFill>
              </a:rPr>
              <a:t>Graphs and Trees</a:t>
            </a:r>
          </a:p>
        </p:txBody>
      </p:sp>
    </p:spTree>
    <p:extLst>
      <p:ext uri="{BB962C8B-B14F-4D97-AF65-F5344CB8AC3E}">
        <p14:creationId xmlns:p14="http://schemas.microsoft.com/office/powerpoint/2010/main" val="599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0EB3E-341F-4C51-9F31-C242F563F4EB}"/>
              </a:ext>
            </a:extLst>
          </p:cNvPr>
          <p:cNvSpPr txBox="1"/>
          <p:nvPr/>
        </p:nvSpPr>
        <p:spPr>
          <a:xfrm>
            <a:off x="168443" y="36205"/>
            <a:ext cx="281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Welcome to CS1231S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AD2B6-131B-464F-BED8-B337616312FF}"/>
              </a:ext>
            </a:extLst>
          </p:cNvPr>
          <p:cNvSpPr txBox="1"/>
          <p:nvPr/>
        </p:nvSpPr>
        <p:spPr>
          <a:xfrm>
            <a:off x="0" y="47147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3. Textbook and Reference Book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38FAE1-4DC3-4DB9-8C83-031788F7D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87" y="1169532"/>
            <a:ext cx="2252579" cy="32229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63E03-BFE5-42A5-92C5-E9528B987ABA}"/>
              </a:ext>
            </a:extLst>
          </p:cNvPr>
          <p:cNvSpPr txBox="1"/>
          <p:nvPr/>
        </p:nvSpPr>
        <p:spPr>
          <a:xfrm>
            <a:off x="457200" y="4392453"/>
            <a:ext cx="4318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 Mathematics</a:t>
            </a:r>
          </a:p>
          <a:p>
            <a:r>
              <a:rPr lang="en-SG" i="1" dirty="0">
                <a:latin typeface="Calibri" panose="020F0502020204030204" pitchFamily="34" charset="0"/>
                <a:cs typeface="Calibri" panose="020F0502020204030204" pitchFamily="34" charset="0"/>
              </a:rPr>
              <a:t>An Introduction to Mathematical Reasoning</a:t>
            </a:r>
          </a:p>
          <a:p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SG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 Edition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Author: Susanna S. Epp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Publisher: Cengage Asia</a:t>
            </a:r>
          </a:p>
          <a:p>
            <a:r>
              <a:rPr lang="en-SG" dirty="0"/>
              <a:t>ISBN-13: 9780357114087 </a:t>
            </a:r>
            <a:r>
              <a:rPr lang="en-SG" sz="1600" dirty="0"/>
              <a:t/>
            </a:r>
            <a:br>
              <a:rPr lang="en-SG" sz="1600" dirty="0"/>
            </a:br>
            <a:r>
              <a:rPr lang="en-SG" dirty="0"/>
              <a:t>ISBN-10: 0357114086</a:t>
            </a:r>
            <a:r>
              <a:rPr lang="en-SG" sz="1600" dirty="0"/>
              <a:t/>
            </a:r>
            <a:br>
              <a:rPr lang="en-SG" sz="1600" dirty="0"/>
            </a:br>
            <a:r>
              <a:rPr lang="en-SG" u="sng" dirty="0">
                <a:hlinkClick r:id="rId4"/>
              </a:rPr>
              <a:t>Online resource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E36B2-9E72-417E-B7A9-477D37ECB69F}"/>
              </a:ext>
            </a:extLst>
          </p:cNvPr>
          <p:cNvSpPr txBox="1"/>
          <p:nvPr/>
        </p:nvSpPr>
        <p:spPr>
          <a:xfrm>
            <a:off x="5300662" y="4478262"/>
            <a:ext cx="35150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Advanced Mathematics:</a:t>
            </a:r>
          </a:p>
          <a:p>
            <a:r>
              <a:rPr lang="en-SG" i="1" dirty="0">
                <a:latin typeface="Calibri" panose="020F0502020204030204" pitchFamily="34" charset="0"/>
                <a:cs typeface="Calibri" panose="020F0502020204030204" pitchFamily="34" charset="0"/>
              </a:rPr>
              <a:t>A Guide to Understanding Proofs</a:t>
            </a:r>
          </a:p>
          <a:p>
            <a:r>
              <a:rPr lang="en-SG" dirty="0"/>
              <a:t>Author: Connie M. Campbell</a:t>
            </a:r>
            <a:br>
              <a:rPr lang="en-SG" dirty="0"/>
            </a:br>
            <a:r>
              <a:rPr lang="en-SG" dirty="0"/>
              <a:t>Publisher: Cengage Asia </a:t>
            </a:r>
            <a:br>
              <a:rPr lang="en-SG" dirty="0"/>
            </a:br>
            <a:r>
              <a:rPr lang="en-SG" dirty="0"/>
              <a:t>ISBN-13: 9780547165387 </a:t>
            </a:r>
            <a:br>
              <a:rPr lang="en-SG" dirty="0"/>
            </a:br>
            <a:r>
              <a:rPr lang="en-SG" dirty="0"/>
              <a:t>ISBN-10: 0547165382 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2" y="1170756"/>
            <a:ext cx="2575369" cy="32216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3833" y="5072062"/>
            <a:ext cx="181451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It’s ok if you get the 4</a:t>
            </a:r>
            <a:r>
              <a:rPr lang="en-US" baseline="30000" dirty="0"/>
              <a:t>th</a:t>
            </a:r>
            <a:r>
              <a:rPr lang="en-US" dirty="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5959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0EB3E-341F-4C51-9F31-C242F563F4EB}"/>
              </a:ext>
            </a:extLst>
          </p:cNvPr>
          <p:cNvSpPr txBox="1"/>
          <p:nvPr/>
        </p:nvSpPr>
        <p:spPr>
          <a:xfrm>
            <a:off x="168443" y="36205"/>
            <a:ext cx="281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Welcome to CS1231S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AD2B6-131B-464F-BED8-B337616312FF}"/>
              </a:ext>
            </a:extLst>
          </p:cNvPr>
          <p:cNvSpPr txBox="1"/>
          <p:nvPr/>
        </p:nvSpPr>
        <p:spPr>
          <a:xfrm>
            <a:off x="0" y="47147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4. Lecture Plan (May subject to change)</a:t>
            </a:r>
            <a:endParaRPr lang="en-SG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35939"/>
              </p:ext>
            </p:extLst>
          </p:nvPr>
        </p:nvGraphicFramePr>
        <p:xfrm>
          <a:off x="294640" y="998879"/>
          <a:ext cx="8509995" cy="541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866">
                  <a:extLst>
                    <a:ext uri="{9D8B030D-6E8A-4147-A177-3AD203B41FA5}">
                      <a16:colId xmlns:a16="http://schemas.microsoft.com/office/drawing/2014/main" val="3378084583"/>
                    </a:ext>
                  </a:extLst>
                </a:gridCol>
                <a:gridCol w="5708743">
                  <a:extLst>
                    <a:ext uri="{9D8B030D-6E8A-4147-A177-3AD203B41FA5}">
                      <a16:colId xmlns:a16="http://schemas.microsoft.com/office/drawing/2014/main" val="41912450"/>
                    </a:ext>
                  </a:extLst>
                </a:gridCol>
                <a:gridCol w="1043386">
                  <a:extLst>
                    <a:ext uri="{9D8B030D-6E8A-4147-A177-3AD203B41FA5}">
                      <a16:colId xmlns:a16="http://schemas.microsoft.com/office/drawing/2014/main" val="2431347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Lecture topics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57103"/>
                  </a:ext>
                </a:extLst>
              </a:tr>
              <a:tr h="302964">
                <a:tc>
                  <a:txBody>
                    <a:bodyPr/>
                    <a:lstStyle/>
                    <a:p>
                      <a:r>
                        <a:rPr lang="en-SG" sz="1600" dirty="0"/>
                        <a:t>1 (12/8</a:t>
                      </a:r>
                      <a:r>
                        <a:rPr lang="en-SG" sz="1600" baseline="0" dirty="0"/>
                        <a:t> – 16/8)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Lecture </a:t>
                      </a:r>
                      <a:r>
                        <a:rPr lang="en-SG" sz="1600" dirty="0"/>
                        <a:t>1 Speaking Mathematically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52516"/>
                  </a:ext>
                </a:extLst>
              </a:tr>
              <a:tr h="260589">
                <a:tc>
                  <a:txBody>
                    <a:bodyPr/>
                    <a:lstStyle/>
                    <a:p>
                      <a:r>
                        <a:rPr lang="en-SG" sz="1600" dirty="0"/>
                        <a:t>2 (19/8 – 23/8)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Lecture </a:t>
                      </a:r>
                      <a:r>
                        <a:rPr lang="en-SG" sz="1600" dirty="0"/>
                        <a:t>2 The Logic</a:t>
                      </a:r>
                      <a:r>
                        <a:rPr lang="en-SG" sz="1600" baseline="0" dirty="0"/>
                        <a:t> of Compound Statements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96509"/>
                  </a:ext>
                </a:extLst>
              </a:tr>
              <a:tr h="297264">
                <a:tc>
                  <a:txBody>
                    <a:bodyPr/>
                    <a:lstStyle/>
                    <a:p>
                      <a:r>
                        <a:rPr lang="en-SG" sz="1600" dirty="0"/>
                        <a:t>3 (26/8 – 30/8)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Lecture </a:t>
                      </a:r>
                      <a:r>
                        <a:rPr lang="en-SG" sz="1600" dirty="0"/>
                        <a:t>3 The Logic of Quantified Statements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865511"/>
                  </a:ext>
                </a:extLst>
              </a:tr>
              <a:tr h="250925">
                <a:tc>
                  <a:txBody>
                    <a:bodyPr/>
                    <a:lstStyle/>
                    <a:p>
                      <a:r>
                        <a:rPr lang="en-SG" sz="1600" dirty="0"/>
                        <a:t>4 (2/9 – 6/9)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Sets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973969"/>
                  </a:ext>
                </a:extLst>
              </a:tr>
              <a:tr h="296645">
                <a:tc>
                  <a:txBody>
                    <a:bodyPr/>
                    <a:lstStyle/>
                    <a:p>
                      <a:r>
                        <a:rPr lang="en-SG" sz="1600" dirty="0"/>
                        <a:t>5 (9/9 – 13/9)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Functions, Bijections and Cardinality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52156"/>
                  </a:ext>
                </a:extLst>
              </a:tr>
              <a:tr h="340506">
                <a:tc>
                  <a:txBody>
                    <a:bodyPr/>
                    <a:lstStyle/>
                    <a:p>
                      <a:r>
                        <a:rPr lang="en-SG" sz="1600" dirty="0"/>
                        <a:t>6 (16/9 – 20/9)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Mathematical</a:t>
                      </a:r>
                      <a:r>
                        <a:rPr lang="en-SG" sz="1600" baseline="0" dirty="0" smtClean="0"/>
                        <a:t> I</a:t>
                      </a:r>
                      <a:r>
                        <a:rPr lang="en-SG" sz="1600" dirty="0" smtClean="0"/>
                        <a:t>nduction and Recursion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850698"/>
                  </a:ext>
                </a:extLst>
              </a:tr>
              <a:tr h="313350">
                <a:tc gridSpan="3"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Recess (21/9 – 29/9)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49490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r>
                        <a:rPr lang="en-SG" sz="1600" dirty="0"/>
                        <a:t>7 (30/9 – 4/10)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Divisibility, Primes</a:t>
                      </a:r>
                      <a:r>
                        <a:rPr lang="en-SG" sz="1600" baseline="0" dirty="0" smtClean="0"/>
                        <a:t> and Base Expansion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5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8 (7/10</a:t>
                      </a:r>
                      <a:r>
                        <a:rPr lang="en-SG" sz="1600" baseline="0" dirty="0"/>
                        <a:t> – 11/10)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Euclidean</a:t>
                      </a:r>
                      <a:r>
                        <a:rPr lang="en-SG" sz="1600" baseline="0" dirty="0" smtClean="0"/>
                        <a:t> Algorithm, Fundamental Theorem of Arithmetic and Modular Arithmetic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94031"/>
                  </a:ext>
                </a:extLst>
              </a:tr>
              <a:tr h="290304">
                <a:tc>
                  <a:txBody>
                    <a:bodyPr/>
                    <a:lstStyle/>
                    <a:p>
                      <a:r>
                        <a:rPr lang="en-SG" sz="1600" dirty="0"/>
                        <a:t>9 (14/10 – 18/10)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Relations, Equivalence</a:t>
                      </a:r>
                      <a:r>
                        <a:rPr lang="en-SG" sz="1600" baseline="0" dirty="0" smtClean="0"/>
                        <a:t> Relations and Partitions, and Partial Orders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137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r>
                        <a:rPr lang="en-SG" sz="1600" dirty="0"/>
                        <a:t>10 (21/10 – 25/10)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aseline="0" dirty="0" smtClean="0"/>
                        <a:t>Counting </a:t>
                      </a:r>
                      <a:r>
                        <a:rPr lang="en-SG" sz="1600" baseline="0" dirty="0"/>
                        <a:t>and Probability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62723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r>
                        <a:rPr lang="en-SG" sz="1600" dirty="0"/>
                        <a:t>11 (28/10 – 1/11)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Counting </a:t>
                      </a:r>
                      <a:r>
                        <a:rPr lang="en-SG" sz="1600" dirty="0"/>
                        <a:t>and Probability (continue)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97538"/>
                  </a:ext>
                </a:extLst>
              </a:tr>
              <a:tr h="332678">
                <a:tc>
                  <a:txBody>
                    <a:bodyPr/>
                    <a:lstStyle/>
                    <a:p>
                      <a:r>
                        <a:rPr lang="en-SG" sz="1600" dirty="0"/>
                        <a:t>12 (4/11 – 8/11)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aseline="0" dirty="0" smtClean="0"/>
                        <a:t>Graphs </a:t>
                      </a:r>
                      <a:r>
                        <a:rPr lang="en-SG" sz="1600" baseline="0" dirty="0"/>
                        <a:t>and Trees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13 (11/11 – 15/11)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Graphs </a:t>
                      </a:r>
                      <a:r>
                        <a:rPr lang="en-SG" sz="1600" dirty="0"/>
                        <a:t>and Trees (continue)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3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8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0EB3E-341F-4C51-9F31-C242F563F4EB}"/>
              </a:ext>
            </a:extLst>
          </p:cNvPr>
          <p:cNvSpPr txBox="1"/>
          <p:nvPr/>
        </p:nvSpPr>
        <p:spPr>
          <a:xfrm>
            <a:off x="168443" y="36205"/>
            <a:ext cx="281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Welcome to CS1231S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AD2B6-131B-464F-BED8-B337616312FF}"/>
              </a:ext>
            </a:extLst>
          </p:cNvPr>
          <p:cNvSpPr txBox="1"/>
          <p:nvPr/>
        </p:nvSpPr>
        <p:spPr>
          <a:xfrm>
            <a:off x="0" y="47147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5. Assessments and Important Dates</a:t>
            </a:r>
            <a:endParaRPr lang="en-SG" sz="20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5EC50B-97DA-47FD-961B-3B18A75CE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0024"/>
              </p:ext>
            </p:extLst>
          </p:nvPr>
        </p:nvGraphicFramePr>
        <p:xfrm>
          <a:off x="399498" y="1360170"/>
          <a:ext cx="8345003" cy="4081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54270">
                  <a:extLst>
                    <a:ext uri="{9D8B030D-6E8A-4147-A177-3AD203B41FA5}">
                      <a16:colId xmlns:a16="http://schemas.microsoft.com/office/drawing/2014/main" val="454702167"/>
                    </a:ext>
                  </a:extLst>
                </a:gridCol>
                <a:gridCol w="3369756">
                  <a:extLst>
                    <a:ext uri="{9D8B030D-6E8A-4147-A177-3AD203B41FA5}">
                      <a16:colId xmlns:a16="http://schemas.microsoft.com/office/drawing/2014/main" val="2184602193"/>
                    </a:ext>
                  </a:extLst>
                </a:gridCol>
                <a:gridCol w="1820977">
                  <a:extLst>
                    <a:ext uri="{9D8B030D-6E8A-4147-A177-3AD203B41FA5}">
                      <a16:colId xmlns:a16="http://schemas.microsoft.com/office/drawing/2014/main" val="4100062700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CA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75743"/>
                  </a:ext>
                </a:extLst>
              </a:tr>
              <a:tr h="69198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Tutorial 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64770"/>
                  </a:ext>
                </a:extLst>
              </a:tr>
              <a:tr h="696036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Assignments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Check out announcement</a:t>
                      </a:r>
                      <a:r>
                        <a:rPr lang="en-SG" sz="2800" baseline="0" dirty="0"/>
                        <a:t> later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6587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Mid-term test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rgbClr val="C00000"/>
                          </a:solidFill>
                        </a:rPr>
                        <a:t>5 October, Saturday, </a:t>
                      </a:r>
                      <a:r>
                        <a:rPr lang="en-SG" sz="2800" dirty="0" smtClean="0">
                          <a:solidFill>
                            <a:srgbClr val="C00000"/>
                          </a:solidFill>
                        </a:rPr>
                        <a:t>11am-1pm </a:t>
                      </a:r>
                      <a:r>
                        <a:rPr lang="en-SG" sz="2800" dirty="0">
                          <a:solidFill>
                            <a:srgbClr val="C00000"/>
                          </a:solidFill>
                        </a:rPr>
                        <a:t>(tentative)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4882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Final exam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solidFill>
                            <a:srgbClr val="C00000"/>
                          </a:solidFill>
                        </a:rPr>
                        <a:t>30 November, Saturday,</a:t>
                      </a:r>
                      <a:r>
                        <a:rPr lang="en-SG" sz="28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2800" dirty="0">
                          <a:solidFill>
                            <a:srgbClr val="C00000"/>
                          </a:solidFill>
                        </a:rPr>
                        <a:t>1-3pm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34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639443-4A9B-4A8C-879D-A64ED787B6A6}"/>
              </a:ext>
            </a:extLst>
          </p:cNvPr>
          <p:cNvSpPr txBox="1"/>
          <p:nvPr/>
        </p:nvSpPr>
        <p:spPr>
          <a:xfrm>
            <a:off x="516192" y="5518942"/>
            <a:ext cx="48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* Open book</a:t>
            </a:r>
            <a:r>
              <a:rPr lang="en-SG" sz="2000" dirty="0" smtClean="0"/>
              <a:t>. No laptop, electronic devices.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60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0EB3E-341F-4C51-9F31-C242F563F4EB}"/>
              </a:ext>
            </a:extLst>
          </p:cNvPr>
          <p:cNvSpPr txBox="1"/>
          <p:nvPr/>
        </p:nvSpPr>
        <p:spPr>
          <a:xfrm>
            <a:off x="168443" y="36205"/>
            <a:ext cx="281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Welcome to CS1231S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AD2B6-131B-464F-BED8-B337616312FF}"/>
              </a:ext>
            </a:extLst>
          </p:cNvPr>
          <p:cNvSpPr txBox="1"/>
          <p:nvPr/>
        </p:nvSpPr>
        <p:spPr>
          <a:xfrm>
            <a:off x="0" y="47147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6. Online Resources (1/2)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8B743-62C5-417D-B339-5B54C0600483}"/>
              </a:ext>
            </a:extLst>
          </p:cNvPr>
          <p:cNvSpPr txBox="1"/>
          <p:nvPr/>
        </p:nvSpPr>
        <p:spPr>
          <a:xfrm>
            <a:off x="386080" y="1214653"/>
            <a:ext cx="669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err="1"/>
              <a:t>LumiNUS</a:t>
            </a:r>
            <a:r>
              <a:rPr lang="en-SG" sz="2800" dirty="0"/>
              <a:t>: </a:t>
            </a:r>
            <a:r>
              <a:rPr lang="en-SG" sz="2800" dirty="0">
                <a:hlinkClick r:id="rId3"/>
              </a:rPr>
              <a:t>https://luminus.nus.edu.sg</a:t>
            </a:r>
            <a:r>
              <a:rPr lang="en-SG" sz="28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-219" t="9495" r="20153" b="11833"/>
          <a:stretch/>
        </p:blipFill>
        <p:spPr>
          <a:xfrm>
            <a:off x="680085" y="1952287"/>
            <a:ext cx="7783830" cy="4302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C54B20-285D-4F24-86C7-27AA8151AECE}"/>
              </a:ext>
            </a:extLst>
          </p:cNvPr>
          <p:cNvSpPr txBox="1"/>
          <p:nvPr/>
        </p:nvSpPr>
        <p:spPr>
          <a:xfrm>
            <a:off x="6383274" y="535153"/>
            <a:ext cx="2407920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Webcast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0033CC"/>
                </a:solidFill>
              </a:rPr>
              <a:t>Announcements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006600"/>
                </a:solidFill>
              </a:rPr>
              <a:t>Forum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7030A0"/>
                </a:solidFill>
              </a:rPr>
              <a:t>Files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016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0EB3E-341F-4C51-9F31-C242F563F4EB}"/>
              </a:ext>
            </a:extLst>
          </p:cNvPr>
          <p:cNvSpPr txBox="1"/>
          <p:nvPr/>
        </p:nvSpPr>
        <p:spPr>
          <a:xfrm>
            <a:off x="168443" y="36205"/>
            <a:ext cx="281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Welcome to CS1231S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AD2B6-131B-464F-BED8-B337616312FF}"/>
              </a:ext>
            </a:extLst>
          </p:cNvPr>
          <p:cNvSpPr txBox="1"/>
          <p:nvPr/>
        </p:nvSpPr>
        <p:spPr>
          <a:xfrm>
            <a:off x="0" y="47147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6. Online Resources (2/2)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469C8-CB37-4C3C-B3E8-207CFF301ACE}"/>
              </a:ext>
            </a:extLst>
          </p:cNvPr>
          <p:cNvSpPr txBox="1"/>
          <p:nvPr/>
        </p:nvSpPr>
        <p:spPr>
          <a:xfrm>
            <a:off x="386080" y="1214653"/>
            <a:ext cx="6695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CS1231S module website: </a:t>
            </a:r>
            <a:r>
              <a:rPr lang="en-SG" sz="2800" dirty="0">
                <a:hlinkClick r:id="rId3"/>
              </a:rPr>
              <a:t>https://www.comp.nus.edu.sg/~cs1231s</a:t>
            </a:r>
            <a:r>
              <a:rPr lang="en-SG" sz="2800" dirty="0"/>
              <a:t>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9238" r="59827" b="54224"/>
          <a:stretch/>
        </p:blipFill>
        <p:spPr>
          <a:xfrm>
            <a:off x="727274" y="2295953"/>
            <a:ext cx="7346804" cy="3758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B0F68-91C6-4E21-A288-DBE057CFD56E}"/>
              </a:ext>
            </a:extLst>
          </p:cNvPr>
          <p:cNvSpPr txBox="1"/>
          <p:nvPr/>
        </p:nvSpPr>
        <p:spPr>
          <a:xfrm>
            <a:off x="5571490" y="5000044"/>
            <a:ext cx="3020060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As backup in case </a:t>
            </a:r>
            <a:r>
              <a:rPr lang="en-SG" sz="2800" dirty="0" err="1">
                <a:solidFill>
                  <a:srgbClr val="C00000"/>
                </a:solidFill>
              </a:rPr>
              <a:t>LumiNUS</a:t>
            </a:r>
            <a:r>
              <a:rPr lang="en-SG" sz="2800" dirty="0">
                <a:solidFill>
                  <a:srgbClr val="C00000"/>
                </a:solidFill>
              </a:rPr>
              <a:t> is down.</a:t>
            </a:r>
          </a:p>
        </p:txBody>
      </p:sp>
    </p:spTree>
    <p:extLst>
      <p:ext uri="{BB962C8B-B14F-4D97-AF65-F5344CB8AC3E}">
        <p14:creationId xmlns:p14="http://schemas.microsoft.com/office/powerpoint/2010/main" val="25423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8357</TotalTime>
  <Words>587</Words>
  <Application>Microsoft Office PowerPoint</Application>
  <PresentationFormat>On-screen Show (4:3)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CS1231S Discrete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Tan Tuck Choy</cp:lastModifiedBy>
  <cp:revision>527</cp:revision>
  <dcterms:created xsi:type="dcterms:W3CDTF">2015-07-25T11:08:36Z</dcterms:created>
  <dcterms:modified xsi:type="dcterms:W3CDTF">2019-08-14T02:31:26Z</dcterms:modified>
</cp:coreProperties>
</file>