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413" r:id="rId3"/>
    <p:sldId id="257" r:id="rId4"/>
    <p:sldId id="278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279" r:id="rId15"/>
    <p:sldId id="280" r:id="rId16"/>
    <p:sldId id="347" r:id="rId17"/>
    <p:sldId id="348" r:id="rId18"/>
    <p:sldId id="349" r:id="rId19"/>
    <p:sldId id="350" r:id="rId20"/>
    <p:sldId id="351" r:id="rId21"/>
    <p:sldId id="362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412" r:id="rId32"/>
    <p:sldId id="36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1" r:id="rId41"/>
    <p:sldId id="372" r:id="rId42"/>
    <p:sldId id="373" r:id="rId43"/>
    <p:sldId id="374" r:id="rId44"/>
    <p:sldId id="375" r:id="rId45"/>
    <p:sldId id="376" r:id="rId46"/>
    <p:sldId id="378" r:id="rId47"/>
    <p:sldId id="379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335" r:id="rId80"/>
    <p:sldId id="337" r:id="rId8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7" autoAdjust="0"/>
    <p:restoredTop sz="89725" autoAdjust="0"/>
  </p:normalViewPr>
  <p:slideViewPr>
    <p:cSldViewPr snapToGrid="0">
      <p:cViewPr varScale="1">
        <p:scale>
          <a:sx n="92" d="100"/>
          <a:sy n="92" d="100"/>
        </p:scale>
        <p:origin x="9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9.1 Introduction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Random process, sample space, event and probability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9.2 Possibility Trees and the Multiplication Rule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Possibility trees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9.3 Counting Elements of Disjoint Sets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The addition rule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513376AC-F911-466A-AF77-B3B83300D97C}">
      <dgm:prSet phldrT="[Text]"/>
      <dgm:spPr/>
      <dgm:t>
        <a:bodyPr/>
        <a:lstStyle/>
        <a:p>
          <a:r>
            <a:rPr lang="en-US" dirty="0"/>
            <a:t>The multiplication rule</a:t>
          </a:r>
        </a:p>
      </dgm:t>
    </dgm:pt>
    <dgm:pt modelId="{D96E67FB-A814-4199-A025-E244EA2891F1}" type="parTrans" cxnId="{DAA0EC1F-B54A-458A-BFD6-5CECADAA6A99}">
      <dgm:prSet/>
      <dgm:spPr/>
      <dgm:t>
        <a:bodyPr/>
        <a:lstStyle/>
        <a:p>
          <a:endParaRPr lang="en-US"/>
        </a:p>
      </dgm:t>
    </dgm:pt>
    <dgm:pt modelId="{9C1CA4E9-589C-40EA-AEB1-B706BAE076E8}" type="sibTrans" cxnId="{DAA0EC1F-B54A-458A-BFD6-5CECADAA6A99}">
      <dgm:prSet/>
      <dgm:spPr/>
      <dgm:t>
        <a:bodyPr/>
        <a:lstStyle/>
        <a:p>
          <a:endParaRPr lang="en-US"/>
        </a:p>
      </dgm:t>
    </dgm:pt>
    <dgm:pt modelId="{E7354E7E-C81A-4E85-82A5-AAB1B9BDF023}">
      <dgm:prSet phldrT="[Text]"/>
      <dgm:spPr/>
      <dgm:t>
        <a:bodyPr/>
        <a:lstStyle/>
        <a:p>
          <a:r>
            <a:rPr lang="en-US" dirty="0"/>
            <a:t>Permutations</a:t>
          </a:r>
        </a:p>
      </dgm:t>
    </dgm:pt>
    <dgm:pt modelId="{3714DFBC-D870-4277-A7A8-1EF2708045F6}" type="parTrans" cxnId="{B238C78B-E8BC-42F7-AD62-AC8EB13D3320}">
      <dgm:prSet/>
      <dgm:spPr/>
      <dgm:t>
        <a:bodyPr/>
        <a:lstStyle/>
        <a:p>
          <a:endParaRPr lang="en-US"/>
        </a:p>
      </dgm:t>
    </dgm:pt>
    <dgm:pt modelId="{72362CD0-47C8-4D1C-BBBC-394965B03426}" type="sibTrans" cxnId="{B238C78B-E8BC-42F7-AD62-AC8EB13D3320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9.4 The Pigeonhole Principle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/>
      <dgm:spPr/>
      <dgm:t>
        <a:bodyPr/>
        <a:lstStyle/>
        <a:p>
          <a:r>
            <a:rPr lang="en-US" dirty="0"/>
            <a:t>Pigeonhole principle, general pigeonhole principle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E83C0625-6600-4D6A-90BC-D28C54C93932}">
      <dgm:prSet/>
      <dgm:spPr/>
      <dgm:t>
        <a:bodyPr/>
        <a:lstStyle/>
        <a:p>
          <a:r>
            <a:rPr lang="en-US" dirty="0"/>
            <a:t>The difference rule</a:t>
          </a:r>
        </a:p>
      </dgm:t>
    </dgm:pt>
    <dgm:pt modelId="{875E3A71-2B1B-4D8B-930B-5FBC5DD866F1}" type="parTrans" cxnId="{5A0EF6F8-9C4E-4023-93A3-89B01AAF726C}">
      <dgm:prSet/>
      <dgm:spPr/>
      <dgm:t>
        <a:bodyPr/>
        <a:lstStyle/>
        <a:p>
          <a:endParaRPr lang="en-US"/>
        </a:p>
      </dgm:t>
    </dgm:pt>
    <dgm:pt modelId="{35611746-BDBD-4614-ACDD-3CD2EA3BF661}" type="sibTrans" cxnId="{5A0EF6F8-9C4E-4023-93A3-89B01AAF726C}">
      <dgm:prSet/>
      <dgm:spPr/>
      <dgm:t>
        <a:bodyPr/>
        <a:lstStyle/>
        <a:p>
          <a:endParaRPr lang="en-US"/>
        </a:p>
      </dgm:t>
    </dgm:pt>
    <dgm:pt modelId="{FD869EE0-078F-47C3-B82A-97D02F13F783}">
      <dgm:prSet/>
      <dgm:spPr/>
      <dgm:t>
        <a:bodyPr/>
        <a:lstStyle/>
        <a:p>
          <a:r>
            <a:rPr lang="en-US" dirty="0"/>
            <a:t>The inclusion/exclusion rule</a:t>
          </a:r>
        </a:p>
      </dgm:t>
    </dgm:pt>
    <dgm:pt modelId="{FCF218EA-0425-4FFD-AB06-D7054F375B4C}" type="parTrans" cxnId="{1FC978AD-9C11-460E-8090-2115894963A6}">
      <dgm:prSet/>
      <dgm:spPr/>
      <dgm:t>
        <a:bodyPr/>
        <a:lstStyle/>
        <a:p>
          <a:endParaRPr lang="en-US"/>
        </a:p>
      </dgm:t>
    </dgm:pt>
    <dgm:pt modelId="{4CCCABF1-7DB1-4512-93D4-AD14588E7DFB}" type="sibTrans" cxnId="{1FC978AD-9C11-460E-8090-2115894963A6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10065-CFB3-4CEF-BC1D-8B50BDA86689}" type="pres">
      <dgm:prSet presAssocID="{7F3EE7F4-5CF1-432E-A16A-EF1709181A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4D8D6-E7FC-4E3C-9F84-84133BB46313}" type="pres">
      <dgm:prSet presAssocID="{7F3EE7F4-5CF1-432E-A16A-EF1709181AEB}" presName="childText" presStyleLbl="revTx" presStyleIdx="0" presStyleCnt="4" custScaleY="93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305B-C855-4771-85E1-9B59415FD537}" type="pres">
      <dgm:prSet presAssocID="{90250D92-EAF1-4F2C-B772-CC48C11D031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0852-CD95-4A25-B089-D6B307265438}" type="pres">
      <dgm:prSet presAssocID="{90250D92-EAF1-4F2C-B772-CC48C11D031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6CA5C-623B-4113-8558-EECF5C4AA422}" type="pres">
      <dgm:prSet presAssocID="{27BD6DE6-A64E-4D10-9273-6898697741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6B158-1AE0-4D8B-A702-A8715E021A2A}" type="pres">
      <dgm:prSet presAssocID="{27BD6DE6-A64E-4D10-9273-6898697741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21E4-D361-44A0-AC25-766C29141420}" type="pres">
      <dgm:prSet presAssocID="{ADF55BF1-2207-42EA-A91F-034F42C917E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239D3-1E4A-4916-8D52-AB44EC718AE2}" type="pres">
      <dgm:prSet presAssocID="{ADF55BF1-2207-42EA-A91F-034F42C917E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38C78B-E8BC-42F7-AD62-AC8EB13D3320}" srcId="{90250D92-EAF1-4F2C-B772-CC48C11D0311}" destId="{E7354E7E-C81A-4E85-82A5-AAB1B9BDF023}" srcOrd="2" destOrd="0" parTransId="{3714DFBC-D870-4277-A7A8-1EF2708045F6}" sibTransId="{72362CD0-47C8-4D1C-BBBC-394965B03426}"/>
    <dgm:cxn modelId="{DAA0EC1F-B54A-458A-BFD6-5CECADAA6A99}" srcId="{90250D92-EAF1-4F2C-B772-CC48C11D0311}" destId="{513376AC-F911-466A-AF77-B3B83300D97C}" srcOrd="1" destOrd="0" parTransId="{D96E67FB-A814-4199-A025-E244EA2891F1}" sibTransId="{9C1CA4E9-589C-40EA-AEB1-B706BAE076E8}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61521E5B-5BCB-46F8-9507-9BBE252A0266}" type="presOf" srcId="{513376AC-F911-466A-AF77-B3B83300D97C}" destId="{A6170852-CD95-4A25-B089-D6B307265438}" srcOrd="0" destOrd="1" presId="urn:microsoft.com/office/officeart/2005/8/layout/vList2"/>
    <dgm:cxn modelId="{1FC978AD-9C11-460E-8090-2115894963A6}" srcId="{27BD6DE6-A64E-4D10-9273-68986977416E}" destId="{FD869EE0-078F-47C3-B82A-97D02F13F783}" srcOrd="2" destOrd="0" parTransId="{FCF218EA-0425-4FFD-AB06-D7054F375B4C}" sibTransId="{4CCCABF1-7DB1-4512-93D4-AD14588E7DFB}"/>
    <dgm:cxn modelId="{4DD10139-F36E-4EBC-8158-FAFF953FCD78}" type="presOf" srcId="{27BD6DE6-A64E-4D10-9273-68986977416E}" destId="{D6C6CA5C-623B-4113-8558-EECF5C4AA422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F717B0F2-799C-4AA7-831C-62717895F33D}" type="presOf" srcId="{FD869EE0-078F-47C3-B82A-97D02F13F783}" destId="{F3B6B158-1AE0-4D8B-A702-A8715E021A2A}" srcOrd="0" destOrd="2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954FA31B-3342-479E-9F2F-0EA546D91252}" type="presOf" srcId="{E83C0625-6600-4D6A-90BC-D28C54C93932}" destId="{F3B6B158-1AE0-4D8B-A702-A8715E021A2A}" srcOrd="0" destOrd="1" presId="urn:microsoft.com/office/officeart/2005/8/layout/vList2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F58B5515-39B7-4622-B302-AF43EA59BBF1}" type="presOf" srcId="{E7354E7E-C81A-4E85-82A5-AAB1B9BDF023}" destId="{A6170852-CD95-4A25-B089-D6B307265438}" srcOrd="0" destOrd="2" presId="urn:microsoft.com/office/officeart/2005/8/layout/vList2"/>
    <dgm:cxn modelId="{13EF81DF-D5A8-4981-B59A-1F9703B1F1E5}" type="presOf" srcId="{B0FCDD16-8224-4E79-ABF5-87D73043DDA9}" destId="{F3B6B158-1AE0-4D8B-A702-A8715E021A2A}" srcOrd="0" destOrd="0" presId="urn:microsoft.com/office/officeart/2005/8/layout/vList2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5A0EF6F8-9C4E-4023-93A3-89B01AAF726C}" srcId="{27BD6DE6-A64E-4D10-9273-68986977416E}" destId="{E83C0625-6600-4D6A-90BC-D28C54C93932}" srcOrd="1" destOrd="0" parTransId="{875E3A71-2B1B-4D8B-930B-5FBC5DD866F1}" sibTransId="{35611746-BDBD-4614-ACDD-3CD2EA3BF661}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22B94DC8-A13D-4AE2-BDB4-EA15477B43B3}" type="presParOf" srcId="{85DAB027-F54C-44DC-BDBE-232ED77CC6C1}" destId="{D6C6CA5C-623B-4113-8558-EECF5C4AA422}" srcOrd="4" destOrd="0" presId="urn:microsoft.com/office/officeart/2005/8/layout/vList2"/>
    <dgm:cxn modelId="{3F45A103-A18E-4BFA-A497-40EF151CB2C8}" type="presParOf" srcId="{85DAB027-F54C-44DC-BDBE-232ED77CC6C1}" destId="{F3B6B158-1AE0-4D8B-A702-A8715E021A2A}" srcOrd="5" destOrd="0" presId="urn:microsoft.com/office/officeart/2005/8/layout/vList2"/>
    <dgm:cxn modelId="{1B262FE3-8B32-4BD7-B1A8-1665D37437AB}" type="presParOf" srcId="{85DAB027-F54C-44DC-BDBE-232ED77CC6C1}" destId="{9F2421E4-D361-44A0-AC25-766C29141420}" srcOrd="6" destOrd="0" presId="urn:microsoft.com/office/officeart/2005/8/layout/vList2"/>
    <dgm:cxn modelId="{D1556C72-49C8-4A57-A057-B1363BD88B4E}" type="presParOf" srcId="{85DAB027-F54C-44DC-BDBE-232ED77CC6C1}" destId="{6BF239D3-1E4A-4916-8D52-AB44EC718A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54989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9.1 Introduction</a:t>
          </a:r>
        </a:p>
      </dsp:txBody>
      <dsp:txXfrm>
        <a:off x="29271" y="84260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54614"/>
          <a:ext cx="7979318" cy="38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Random process, sample space, event and probability</a:t>
          </a:r>
        </a:p>
      </dsp:txBody>
      <dsp:txXfrm>
        <a:off x="0" y="654614"/>
        <a:ext cx="7979318" cy="385562"/>
      </dsp:txXfrm>
    </dsp:sp>
    <dsp:sp modelId="{2309305B-C855-4771-85E1-9B59415FD537}">
      <dsp:nvSpPr>
        <dsp:cNvPr id="0" name=""/>
        <dsp:cNvSpPr/>
      </dsp:nvSpPr>
      <dsp:spPr>
        <a:xfrm>
          <a:off x="0" y="104017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9.2 Possibility Trees and the Multiplication Rule</a:t>
          </a:r>
        </a:p>
      </dsp:txBody>
      <dsp:txXfrm>
        <a:off x="29271" y="1069447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1639801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Possibility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multiplication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Permutations</a:t>
          </a:r>
        </a:p>
      </dsp:txBody>
      <dsp:txXfrm>
        <a:off x="0" y="1639801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2674801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9.3 Counting Elements of Disjoint Sets</a:t>
          </a:r>
        </a:p>
      </dsp:txBody>
      <dsp:txXfrm>
        <a:off x="29271" y="2704072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274426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addition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difference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inclusion/exclusion rule</a:t>
          </a:r>
        </a:p>
      </dsp:txBody>
      <dsp:txXfrm>
        <a:off x="0" y="3274426"/>
        <a:ext cx="7979318" cy="1035000"/>
      </dsp:txXfrm>
    </dsp:sp>
    <dsp:sp modelId="{9F2421E4-D361-44A0-AC25-766C29141420}">
      <dsp:nvSpPr>
        <dsp:cNvPr id="0" name=""/>
        <dsp:cNvSpPr/>
      </dsp:nvSpPr>
      <dsp:spPr>
        <a:xfrm>
          <a:off x="0" y="430942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9.4 The Pigeonhole Principle</a:t>
          </a:r>
        </a:p>
      </dsp:txBody>
      <dsp:txXfrm>
        <a:off x="29271" y="4338697"/>
        <a:ext cx="7920776" cy="541083"/>
      </dsp:txXfrm>
    </dsp:sp>
    <dsp:sp modelId="{6BF239D3-1E4A-4916-8D52-AB44EC718AE2}">
      <dsp:nvSpPr>
        <dsp:cNvPr id="0" name=""/>
        <dsp:cNvSpPr/>
      </dsp:nvSpPr>
      <dsp:spPr>
        <a:xfrm>
          <a:off x="0" y="4909051"/>
          <a:ext cx="797931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Pigeonhole principle, general pigeonhole principle</a:t>
          </a:r>
        </a:p>
      </dsp:txBody>
      <dsp:txXfrm>
        <a:off x="0" y="4909051"/>
        <a:ext cx="7979318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23/10/2019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92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62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0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96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59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553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07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574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1742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7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755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5155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045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476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245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8832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381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632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796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155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91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980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7783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3919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786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4483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215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234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9387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753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323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561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818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01614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87097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0280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286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3330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70580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4849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9426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0319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25701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14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6581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6260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397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65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75961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2352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5279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927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37018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4047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17899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6555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78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78752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9422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4396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670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37005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13858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01696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0392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0666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32345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1145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252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precalculus/x9e81a4f98389efdf:prob-comb/x9e81a4f98389efdf:combinatorics-precalc/v/zero-factorial-or-0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 smtClean="0"/>
              <a:t>21 </a:t>
            </a:r>
            <a:r>
              <a:rPr lang="en-SG" sz="2900" dirty="0"/>
              <a:t>– </a:t>
            </a:r>
            <a:r>
              <a:rPr lang="en-SG" sz="2900" dirty="0" smtClean="0"/>
              <a:t>25 </a:t>
            </a:r>
            <a:r>
              <a:rPr lang="en-SG" sz="2900" dirty="0"/>
              <a:t>October </a:t>
            </a:r>
            <a:r>
              <a:rPr lang="en-SG" sz="2900" dirty="0" smtClean="0"/>
              <a:t>2019</a:t>
            </a:r>
            <a:endParaRPr lang="en-SG" sz="2900" dirty="0"/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 smtClean="0">
                <a:solidFill>
                  <a:schemeClr val="bg1"/>
                </a:solidFill>
                <a:latin typeface="+mn-lt"/>
              </a:rPr>
              <a:t>Lecture #10: </a:t>
            </a:r>
            <a:r>
              <a:rPr lang="en-SG" sz="3000" dirty="0">
                <a:solidFill>
                  <a:schemeClr val="bg1"/>
                </a:solidFill>
                <a:latin typeface="+mn-lt"/>
              </a:rPr>
              <a:t>Counting and Probability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Introduction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780528"/>
            <a:ext cx="8229600" cy="277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Some counting problems are as simple as </a:t>
            </a:r>
            <a:r>
              <a:rPr lang="en-US" altLang="en-US" dirty="0">
                <a:solidFill>
                  <a:srgbClr val="C00000"/>
                </a:solidFill>
              </a:rPr>
              <a:t>counting the elements of a list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For instance, how many integers are there from 5 through 12?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950" y="3894153"/>
            <a:ext cx="637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list:	</a:t>
            </a:r>
            <a:r>
              <a:rPr lang="en-SG" sz="2400" dirty="0"/>
              <a:t>5	6	7	8	9	10	11	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950" y="4644768"/>
            <a:ext cx="637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4250" algn="l"/>
                <a:tab pos="1617663" algn="l"/>
                <a:tab pos="2233613" algn="l"/>
                <a:tab pos="2867025" algn="l"/>
                <a:tab pos="3498850" algn="l"/>
                <a:tab pos="4219575" algn="l"/>
                <a:tab pos="4924425" algn="l"/>
                <a:tab pos="5645150" algn="l"/>
              </a:tabLst>
            </a:pPr>
            <a:r>
              <a:rPr lang="en-SG" sz="2400" dirty="0">
                <a:solidFill>
                  <a:srgbClr val="0033CC"/>
                </a:solidFill>
              </a:rPr>
              <a:t>count:	</a:t>
            </a:r>
            <a:r>
              <a:rPr lang="en-SG" sz="2400" dirty="0"/>
              <a:t>1	2	3	4	5	 6	 7	 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35011" y="4270379"/>
            <a:ext cx="4753663" cy="393786"/>
            <a:chOff x="2535011" y="4699808"/>
            <a:chExt cx="4753663" cy="39378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3501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628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796759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432167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043748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852641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532685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288674" y="4699808"/>
              <a:ext cx="0" cy="393786"/>
            </a:xfrm>
            <a:prstGeom prst="straightConnector1">
              <a:avLst/>
            </a:prstGeom>
            <a:ln w="28575">
              <a:solidFill>
                <a:srgbClr val="0033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the Elements of a List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7604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95076" y="1005490"/>
            <a:ext cx="8333459" cy="189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More generally, if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are integers and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, how many integers are there from </a:t>
            </a:r>
            <a:r>
              <a:rPr lang="en-US" altLang="en-US" i="1" dirty="0"/>
              <a:t>m</a:t>
            </a:r>
            <a:r>
              <a:rPr lang="en-US" altLang="en-US" dirty="0"/>
              <a:t> through </a:t>
            </a:r>
            <a:r>
              <a:rPr lang="en-US" altLang="en-US" i="1" dirty="0"/>
              <a:t>n</a:t>
            </a:r>
            <a:r>
              <a:rPr lang="en-US" altLang="en-US" sz="500" i="1" dirty="0"/>
              <a:t> </a:t>
            </a:r>
            <a:r>
              <a:rPr lang="en-US" altLang="en-US" dirty="0"/>
              <a:t>?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Note that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m</a:t>
            </a:r>
            <a:r>
              <a:rPr lang="en-US" altLang="en-US" dirty="0"/>
              <a:t> + (</a:t>
            </a:r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/>
              <a:t>m</a:t>
            </a:r>
            <a:r>
              <a:rPr lang="en-US" altLang="en-US" dirty="0"/>
              <a:t>), w</a:t>
            </a:r>
            <a:r>
              <a:rPr lang="en-US" altLang="en-US" i="1" dirty="0"/>
              <a:t>here n</a:t>
            </a:r>
            <a:r>
              <a:rPr lang="en-US" altLang="en-US" dirty="0"/>
              <a:t> –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i="1" dirty="0"/>
              <a:t>0 </a:t>
            </a:r>
            <a:r>
              <a:rPr lang="en-US" altLang="en-US" dirty="0"/>
              <a:t>[</a:t>
            </a:r>
            <a:r>
              <a:rPr lang="en-US" altLang="en-US" i="1" dirty="0"/>
              <a:t>since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].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33852" y="2581180"/>
            <a:ext cx="7398282" cy="2159099"/>
            <a:chOff x="730523" y="4598517"/>
            <a:chExt cx="7398282" cy="2159099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21487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9.1.1 The Number of Elements in a List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</a:t>
              </a:r>
              <a:r>
                <a:rPr lang="en-SG" sz="2800" i="1" dirty="0"/>
                <a:t>m</a:t>
              </a:r>
              <a:r>
                <a:rPr lang="en-SG" sz="2800" dirty="0"/>
                <a:t> and </a:t>
              </a:r>
              <a:r>
                <a:rPr lang="en-SG" sz="2800" i="1" dirty="0"/>
                <a:t>n</a:t>
              </a:r>
              <a:r>
                <a:rPr lang="en-SG" sz="2800" dirty="0"/>
                <a:t> are integers and </a:t>
              </a:r>
              <a:r>
                <a:rPr lang="en-SG" sz="2800" i="1" dirty="0"/>
                <a:t>m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n</a:t>
              </a:r>
              <a:r>
                <a:rPr lang="en-SG" sz="2800" dirty="0"/>
                <a:t>, then there are 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– </a:t>
              </a:r>
              <a:r>
                <a:rPr lang="en-SG" sz="28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olidFill>
                    <a:srgbClr val="0033CC"/>
                  </a:solidFill>
                  <a:sym typeface="Symbol" panose="05050102010706020507" pitchFamily="18" charset="2"/>
                </a:rPr>
                <a:t> + 1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>
                  <a:sym typeface="Symbol" panose="05050102010706020507" pitchFamily="18" charset="2"/>
                </a:rPr>
                <a:t>integers from </a:t>
              </a:r>
              <a:r>
                <a:rPr lang="en-SG" sz="2800" i="1" dirty="0">
                  <a:sym typeface="Symbol" panose="05050102010706020507" pitchFamily="18" charset="2"/>
                </a:rPr>
                <a:t>m</a:t>
              </a:r>
              <a:r>
                <a:rPr lang="en-SG" sz="2800" dirty="0">
                  <a:sym typeface="Symbol" panose="05050102010706020507" pitchFamily="18" charset="2"/>
                </a:rPr>
                <a:t> to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dirty="0">
                  <a:sym typeface="Symbol" panose="05050102010706020507" pitchFamily="18" charset="2"/>
                </a:rPr>
                <a:t> inclusive.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2198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5789" y="1247781"/>
            <a:ext cx="6762277" cy="10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3-digit integers (from 100 to 999 inclusive) are divisible by 5?</a:t>
            </a:r>
          </a:p>
        </p:txBody>
      </p: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567523" y="2335231"/>
            <a:ext cx="79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100 </a:t>
            </a:r>
            <a:r>
              <a:rPr lang="en-SG" dirty="0"/>
              <a:t> 101  102  103  104  </a:t>
            </a:r>
            <a:r>
              <a:rPr lang="en-SG" b="1" dirty="0">
                <a:solidFill>
                  <a:srgbClr val="FF0000"/>
                </a:solidFill>
              </a:rPr>
              <a:t>105</a:t>
            </a:r>
            <a:r>
              <a:rPr lang="en-SG" dirty="0"/>
              <a:t>  106  107  108  109  </a:t>
            </a:r>
            <a:r>
              <a:rPr lang="en-SG" b="1" dirty="0">
                <a:solidFill>
                  <a:srgbClr val="FF0000"/>
                </a:solidFill>
              </a:rPr>
              <a:t>110</a:t>
            </a:r>
            <a:r>
              <a:rPr lang="en-SG" dirty="0"/>
              <a:t> … 994  </a:t>
            </a:r>
            <a:r>
              <a:rPr lang="en-SG" b="1" dirty="0">
                <a:solidFill>
                  <a:srgbClr val="FF0000"/>
                </a:solidFill>
              </a:rPr>
              <a:t>995</a:t>
            </a:r>
            <a:r>
              <a:rPr lang="en-SG" dirty="0"/>
              <a:t>  996  997  998  999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7402" y="2704563"/>
            <a:ext cx="6520378" cy="461665"/>
            <a:chOff x="587402" y="3270794"/>
            <a:chExt cx="652037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87402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20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2493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21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8371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22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8015" y="3270794"/>
              <a:ext cx="999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5</a:t>
              </a:r>
              <a:r>
                <a:rPr lang="en-SG" sz="2400" dirty="0">
                  <a:sym typeface="Symbol" panose="05050102010706020507" pitchFamily="18" charset="2"/>
                </a:rPr>
                <a:t></a:t>
              </a:r>
              <a:r>
                <a:rPr lang="en-SG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199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4815" y="3230881"/>
            <a:ext cx="5987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Number of multiples of 5 from 100 to 999 = number of integers from 20 to 199 inclusive.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44814" y="4299009"/>
            <a:ext cx="598747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Theorem 9.1.1, there are 199 – 20 + 1 = 180 such integers.</a:t>
            </a:r>
          </a:p>
          <a:p>
            <a:r>
              <a:rPr lang="en-SG" sz="2400" dirty="0"/>
              <a:t>Hence, there are </a:t>
            </a:r>
            <a:r>
              <a:rPr lang="en-SG" sz="2800" b="1" dirty="0">
                <a:solidFill>
                  <a:srgbClr val="0033CC"/>
                </a:solidFill>
              </a:rPr>
              <a:t>180</a:t>
            </a:r>
            <a:r>
              <a:rPr lang="en-SG" sz="2400" dirty="0"/>
              <a:t> 3-digit integers that are divisible by 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the Elements of a List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5790" y="1230099"/>
            <a:ext cx="6931841" cy="106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What is the probability that a randomly chosen 3-digit integer is divisible by 5?</a:t>
            </a:r>
          </a:p>
        </p:txBody>
      </p:sp>
      <p:sp>
        <p:nvSpPr>
          <p:cNvPr id="85" name="Oval 8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9" name="Oval 9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0" name="Oval 9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1" name="Oval 10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2" name="Oval 10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03" name="Oval 10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1544815" y="2468381"/>
            <a:ext cx="5987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By Theorem 9.1.1, total number of integers from 100 through 999 = 999 – 100 + 1 = </a:t>
            </a:r>
            <a:r>
              <a:rPr lang="en-SG" sz="2400" dirty="0">
                <a:solidFill>
                  <a:srgbClr val="0033CC"/>
                </a:solidFill>
              </a:rPr>
              <a:t>900</a:t>
            </a:r>
            <a:r>
              <a:rPr lang="en-SG" sz="24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4815" y="3437869"/>
            <a:ext cx="598747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By part (a), </a:t>
            </a:r>
            <a:r>
              <a:rPr lang="en-SG" sz="2400" dirty="0">
                <a:solidFill>
                  <a:srgbClr val="0033CC"/>
                </a:solidFill>
              </a:rPr>
              <a:t>180</a:t>
            </a:r>
            <a:r>
              <a:rPr lang="en-SG" sz="2400" dirty="0"/>
              <a:t> of these are divisible by 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4815" y="4063441"/>
            <a:ext cx="598747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Hence, answer = 180/900 = </a:t>
            </a:r>
            <a:r>
              <a:rPr lang="en-SG" sz="2800" b="1" dirty="0">
                <a:solidFill>
                  <a:srgbClr val="0033CC"/>
                </a:solidFill>
              </a:rPr>
              <a:t>1/5</a:t>
            </a:r>
            <a:r>
              <a:rPr lang="en-SG" sz="24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2" name="Rounded Rectangle 31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9.2 Possibility Trees and the Multiplication Rule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291105" y="1418330"/>
            <a:ext cx="5119881" cy="156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33CC"/>
                </a:solidFill>
              </a:rPr>
              <a:t>tree structure </a:t>
            </a:r>
            <a:r>
              <a:rPr lang="en-US" altLang="en-US" dirty="0"/>
              <a:t>is a useful tool for keeping systematic track of all possibilities in situations in which events happen in order.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3139204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389532" y="3750264"/>
            <a:ext cx="8229600" cy="272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Teams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to play each other repeatedly </a:t>
            </a:r>
            <a:r>
              <a:rPr lang="en-US" altLang="en-US" dirty="0">
                <a:solidFill>
                  <a:srgbClr val="C00000"/>
                </a:solidFill>
              </a:rPr>
              <a:t>until one wins two games in a row, or a total of three games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One way in which this tournament can be played is for </a:t>
            </a:r>
            <a:r>
              <a:rPr lang="en-US" altLang="en-US" i="1" dirty="0"/>
              <a:t>A</a:t>
            </a:r>
            <a:r>
              <a:rPr lang="en-US" altLang="en-US" dirty="0"/>
              <a:t> to win the first game, </a:t>
            </a:r>
            <a:r>
              <a:rPr lang="en-US" altLang="en-US" i="1" dirty="0"/>
              <a:t>B</a:t>
            </a:r>
            <a:r>
              <a:rPr lang="en-US" altLang="en-US" dirty="0"/>
              <a:t> to win the second, and </a:t>
            </a:r>
            <a:r>
              <a:rPr lang="en-US" altLang="en-US" i="1" dirty="0"/>
              <a:t>A</a:t>
            </a:r>
            <a:r>
              <a:rPr lang="en-US" altLang="en-US" dirty="0"/>
              <a:t> to win the third and fourth games. Denote this by writing 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B</a:t>
            </a:r>
            <a:r>
              <a:rPr lang="en-US" altLang="en-US" dirty="0"/>
              <a:t>–</a:t>
            </a:r>
            <a:r>
              <a:rPr lang="en-US" altLang="en-US" i="1" dirty="0"/>
              <a:t>A</a:t>
            </a:r>
            <a:r>
              <a:rPr lang="en-US" altLang="en-US" dirty="0"/>
              <a:t>–</a:t>
            </a:r>
            <a:r>
              <a:rPr lang="en-US" altLang="en-US" i="1" dirty="0"/>
              <a:t>A.</a:t>
            </a:r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21971" y="1453252"/>
            <a:ext cx="3717745" cy="1657344"/>
            <a:chOff x="5221971" y="1453252"/>
            <a:chExt cx="3717745" cy="165734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6678725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48096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8778" y="1724536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275953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418952" y="1453252"/>
              <a:ext cx="740227" cy="293914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643348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36182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8203577" y="1975264"/>
              <a:ext cx="375558" cy="23924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1653" y="2215490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34538" y="2213653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30042" y="2217565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02927" y="2215728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045993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42771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30383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2771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26404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1640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5095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31242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711116" y="2772042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21971" y="1747166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21971" y="2213653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1971" y="2769971"/>
              <a:ext cx="759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Coin 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6253845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8511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0590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636490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784434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8409372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617224" y="2494064"/>
              <a:ext cx="208192" cy="277978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Possible ways are represented by the distinct paths from “root” (the start) to “leaf” (a terminal point) in the tree below.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07337" y="3146836"/>
            <a:ext cx="6523361" cy="3293836"/>
            <a:chOff x="1507337" y="3146836"/>
            <a:chExt cx="6523361" cy="3293836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337" y="3146836"/>
              <a:ext cx="6523361" cy="28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684808" y="6040562"/>
              <a:ext cx="6168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9.2.1 The Outcomes of a Tournament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229600" cy="594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tournament be played?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522" y="2184333"/>
            <a:ext cx="794782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Ten paths from the root of the tree to its leaves </a:t>
            </a:r>
            <a:r>
              <a:rPr lang="en-SG" sz="2800" dirty="0">
                <a:sym typeface="Wingdings" panose="05000000000000000000" pitchFamily="2" charset="2"/>
              </a:rPr>
              <a:t> ten possible ways for the tournament to be played.</a:t>
            </a:r>
            <a:endParaRPr lang="en-SG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</p:spTree>
    <p:extLst>
      <p:ext uri="{BB962C8B-B14F-4D97-AF65-F5344CB8AC3E}">
        <p14:creationId xmlns:p14="http://schemas.microsoft.com/office/powerpoint/2010/main" val="30262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Possibility Trees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1: Possibilities for Tournament Play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176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Assuming that all the ways of playing the tournament are equally likely, what is the probability that five games are needed to determine the tournament winner?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751" y="5807554"/>
            <a:ext cx="757665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Probability that 5 games are needed = 4/10 = </a:t>
            </a:r>
            <a:r>
              <a:rPr lang="en-SG" sz="2800" b="1" dirty="0">
                <a:solidFill>
                  <a:srgbClr val="0033CC"/>
                </a:solidFill>
              </a:rPr>
              <a:t>2/5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1807" y="340856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800" dirty="0"/>
              <a:t>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A-B-A-B-A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A-B-A-B-B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800" dirty="0"/>
              <a:t>A-B-B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63286" y="3368457"/>
            <a:ext cx="250978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B-A-B-A-B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B-A-B-B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SG" sz="2800" dirty="0"/>
              <a:t>B-B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34076" y="4290646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5210938" y="3845704"/>
            <a:ext cx="1921401" cy="861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18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2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15123" y="1561784"/>
            <a:ext cx="8482692" cy="3293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000" dirty="0"/>
              <a:t>Consider the following example.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Suppose a computer installation has </a:t>
            </a:r>
            <a:r>
              <a:rPr lang="en-US" altLang="en-US" dirty="0">
                <a:solidFill>
                  <a:srgbClr val="C00000"/>
                </a:solidFill>
              </a:rPr>
              <a:t>four input/output units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C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D</a:t>
            </a:r>
            <a:r>
              <a:rPr lang="en-US" altLang="en-US" dirty="0"/>
              <a:t>) and </a:t>
            </a:r>
            <a:r>
              <a:rPr lang="en-US" altLang="en-US" dirty="0">
                <a:solidFill>
                  <a:srgbClr val="C00000"/>
                </a:solidFill>
              </a:rPr>
              <a:t>three central processing units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</a:t>
            </a:r>
            <a:r>
              <a:rPr lang="en-US" altLang="en-US" i="1" dirty="0"/>
              <a:t> Y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Z</a:t>
            </a:r>
            <a:r>
              <a:rPr lang="en-US" altLang="en-US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Any input/output</a:t>
            </a:r>
            <a:r>
              <a:rPr lang="en-US" altLang="en-US" i="1" dirty="0"/>
              <a:t> </a:t>
            </a:r>
            <a:r>
              <a:rPr lang="en-US" altLang="en-US" dirty="0"/>
              <a:t>unit can be paired with any central processing unit. </a:t>
            </a:r>
            <a:r>
              <a:rPr lang="en-US" altLang="en-US" dirty="0">
                <a:solidFill>
                  <a:srgbClr val="C00000"/>
                </a:solidFill>
              </a:rPr>
              <a:t>How many ways are there to pair an input/output unit with a central processing unit?</a:t>
            </a:r>
          </a:p>
        </p:txBody>
      </p:sp>
    </p:spTree>
    <p:extLst>
      <p:ext uri="{BB962C8B-B14F-4D97-AF65-F5344CB8AC3E}">
        <p14:creationId xmlns:p14="http://schemas.microsoft.com/office/powerpoint/2010/main" val="38102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 Counting and Probability 1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567523" y="998375"/>
          <a:ext cx="7979318" cy="537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Introduction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9" name="Oval 18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20363" y="6321366"/>
            <a:ext cx="5937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</a:t>
            </a:r>
            <a:r>
              <a:rPr lang="en-US" sz="2000" dirty="0" smtClean="0"/>
              <a:t>9 Counting and Probability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2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034475"/>
            <a:ext cx="2855615" cy="530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Possibility tree: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48" y="1093736"/>
            <a:ext cx="6048588" cy="49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55772" y="5948343"/>
            <a:ext cx="323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9.2.2 Pairing Objects Using a Possibility Tree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994" y="1835099"/>
            <a:ext cx="3425468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 total number of ways to pair the two types of units…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4158" y="4266846"/>
            <a:ext cx="342546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is the same as the number of branches of the tree:</a:t>
            </a:r>
          </a:p>
          <a:p>
            <a:r>
              <a:rPr lang="en-SG" sz="2800" dirty="0"/>
              <a:t>3 + 3 + 3 + 3 = 4</a:t>
            </a:r>
            <a:r>
              <a:rPr lang="en-SG" sz="2800" dirty="0">
                <a:sym typeface="Symbol" panose="05050102010706020507" pitchFamily="18" charset="2"/>
              </a:rPr>
              <a:t></a:t>
            </a:r>
            <a:r>
              <a:rPr lang="en-SG" sz="2800" dirty="0"/>
              <a:t>3 = </a:t>
            </a:r>
            <a:r>
              <a:rPr lang="en-SG" sz="2800" b="1" dirty="0">
                <a:solidFill>
                  <a:srgbClr val="00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844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grpSp>
        <p:nvGrpSpPr>
          <p:cNvPr id="80" name="Group 79"/>
          <p:cNvGrpSpPr/>
          <p:nvPr/>
        </p:nvGrpSpPr>
        <p:grpSpPr>
          <a:xfrm>
            <a:off x="796357" y="1119528"/>
            <a:ext cx="7398282" cy="4937735"/>
            <a:chOff x="730523" y="4598517"/>
            <a:chExt cx="7398282" cy="4937735"/>
          </a:xfrm>
        </p:grpSpPr>
        <p:sp>
          <p:nvSpPr>
            <p:cNvPr id="81" name="Rectangle 80"/>
            <p:cNvSpPr/>
            <p:nvPr/>
          </p:nvSpPr>
          <p:spPr>
            <a:xfrm>
              <a:off x="730523" y="4598518"/>
              <a:ext cx="7398282" cy="49377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9.2.1 The Multiplication Rule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5941" y="5218733"/>
              <a:ext cx="7242559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If an operation consists of </a:t>
              </a:r>
              <a:r>
                <a:rPr lang="en-SG" sz="2800" i="1" dirty="0"/>
                <a:t>k</a:t>
              </a:r>
              <a:r>
                <a:rPr lang="en-SG" sz="2800" dirty="0"/>
                <a:t> steps and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first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 ways,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second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 ways 	</a:t>
              </a:r>
              <a:r>
                <a:rPr lang="en-SG" sz="2000" dirty="0">
                  <a:sym typeface="Symbol" panose="05050102010706020507" pitchFamily="18" charset="2"/>
                </a:rPr>
                <a:t>(regardless of how the first step was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                                    :</a:t>
              </a:r>
            </a:p>
            <a:p>
              <a:pPr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the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baseline="30000" dirty="0">
                  <a:sym typeface="Symbol" panose="05050102010706020507" pitchFamily="18" charset="2"/>
                </a:rPr>
                <a:t>th</a:t>
              </a:r>
              <a:r>
                <a:rPr lang="en-SG" sz="2800" dirty="0">
                  <a:sym typeface="Symbol" panose="05050102010706020507" pitchFamily="18" charset="2"/>
                </a:rPr>
                <a:t> step can be performed in </a:t>
              </a:r>
              <a:r>
                <a:rPr lang="en-SG" sz="2800" i="1" dirty="0">
                  <a:sym typeface="Symbol" panose="05050102010706020507" pitchFamily="18" charset="2"/>
                </a:rPr>
                <a:t>n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ways	</a:t>
              </a:r>
              <a:r>
                <a:rPr lang="en-SG" sz="2000" dirty="0">
                  <a:sym typeface="Symbol" panose="05050102010706020507" pitchFamily="18" charset="2"/>
                </a:rPr>
                <a:t>(regardless of how the preceding steps were performed)</a:t>
              </a:r>
              <a:r>
                <a:rPr lang="en-SG" sz="28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Then the entire operation can be performed in</a:t>
              </a:r>
            </a:p>
            <a:p>
              <a:pPr>
                <a:spcAft>
                  <a:spcPts val="600"/>
                </a:spcAft>
                <a:tabLst>
                  <a:tab pos="352425" algn="l"/>
                  <a:tab pos="133667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	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3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…  </a:t>
              </a:r>
              <a:r>
                <a:rPr lang="en-SG" sz="28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800" b="1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</a:t>
              </a:r>
              <a:r>
                <a:rPr lang="en-SG" sz="2800" dirty="0">
                  <a:sym typeface="Symbol" panose="05050102010706020507" pitchFamily="18" charset="2"/>
                </a:rPr>
                <a:t>ways.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0127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790613"/>
            <a:ext cx="8100227" cy="2359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typical PIN is a sequence of </a:t>
            </a:r>
            <a:r>
              <a:rPr lang="en-US" altLang="en-US" dirty="0">
                <a:solidFill>
                  <a:srgbClr val="C00000"/>
                </a:solidFill>
              </a:rPr>
              <a:t>any 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and the ten digits, with repetition allowed. Examples: CARE, 3387, B32B, and so forth.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How many different PINs are possible?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7357" y="4149969"/>
            <a:ext cx="3225213" cy="1828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You can think of forming a PIN as a </a:t>
            </a:r>
            <a:r>
              <a:rPr lang="en-US" altLang="en-US" sz="2400" dirty="0">
                <a:solidFill>
                  <a:srgbClr val="C00000"/>
                </a:solidFill>
              </a:rPr>
              <a:t>four-step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operation</a:t>
            </a:r>
            <a:r>
              <a:rPr lang="en-US" altLang="en-US" sz="2400" dirty="0"/>
              <a:t> to fill in each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of the four symbols in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sequence.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04" y="4149968"/>
            <a:ext cx="5041908" cy="202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15123" y="1892422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2: No. of Personal Identification Numbers (PINs)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6325" y="1851362"/>
            <a:ext cx="295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 is a fixed number of ways to perform each step, namely 36, regardless how preceding steps were performed.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15123" y="3993796"/>
            <a:ext cx="5194369" cy="1932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36</a:t>
            </a: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36 = 36</a:t>
            </a:r>
            <a:r>
              <a:rPr lang="en-US" altLang="en-US" baseline="30000" dirty="0"/>
              <a:t>4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33CC"/>
                </a:solidFill>
              </a:rPr>
              <a:t>1,679,616</a:t>
            </a:r>
            <a:r>
              <a:rPr lang="en-US" altLang="en-US" dirty="0"/>
              <a:t> PINs in all.</a:t>
            </a:r>
          </a:p>
        </p:txBody>
      </p:sp>
    </p:spTree>
    <p:extLst>
      <p:ext uri="{BB962C8B-B14F-4D97-AF65-F5344CB8AC3E}">
        <p14:creationId xmlns:p14="http://schemas.microsoft.com/office/powerpoint/2010/main" val="3510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224" y="1720045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Now, suppose that </a:t>
            </a:r>
            <a:r>
              <a:rPr lang="en-US" altLang="en-US" sz="2800" dirty="0">
                <a:solidFill>
                  <a:srgbClr val="C00000"/>
                </a:solidFill>
              </a:rPr>
              <a:t>repetition is not allowed</a:t>
            </a:r>
            <a:r>
              <a:rPr lang="en-US" altLang="en-US" sz="28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2224" y="2294926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How many different PINs are there?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55759" y="2962747"/>
            <a:ext cx="4500563" cy="1624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1: Choose the first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2: Choose the second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3: Choose the third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Step 4: Choose the fourth symbol.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1502" y="2869807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36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81502" y="3265315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35 ways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5381502" y="3685528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34 ways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81502" y="4132697"/>
            <a:ext cx="15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33 ways</a:t>
            </a:r>
            <a:endParaRPr lang="en-SG" sz="2400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754135" y="4842244"/>
            <a:ext cx="6592729" cy="1354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36</a:t>
            </a:r>
            <a:r>
              <a:rPr lang="en-US" altLang="en-US" dirty="0">
                <a:sym typeface="Symbol" panose="05050102010706020507" pitchFamily="18" charset="2"/>
              </a:rPr>
              <a:t>35</a:t>
            </a:r>
            <a:r>
              <a:rPr lang="en-US" altLang="en-US" dirty="0"/>
              <a:t>34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33 = </a:t>
            </a:r>
            <a:r>
              <a:rPr lang="en-US" altLang="en-US" b="1" dirty="0">
                <a:solidFill>
                  <a:srgbClr val="0033CC"/>
                </a:solidFill>
              </a:rPr>
              <a:t>1,413,720</a:t>
            </a:r>
            <a:r>
              <a:rPr lang="en-US" altLang="en-US" dirty="0"/>
              <a:t> PINs in all with no repeated symbol.</a:t>
            </a:r>
          </a:p>
        </p:txBody>
      </p:sp>
    </p:spTree>
    <p:extLst>
      <p:ext uri="{BB962C8B-B14F-4D97-AF65-F5344CB8AC3E}">
        <p14:creationId xmlns:p14="http://schemas.microsoft.com/office/powerpoint/2010/main" val="25059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" grpId="0"/>
      <p:bldP spid="33" grpId="0"/>
      <p:bldP spid="35" grpId="0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3: No. of PINs without Repetition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224" y="1821266"/>
            <a:ext cx="7993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altLang="en-US" sz="2800" dirty="0"/>
              <a:t>If all PINs are equally likely, what is the probability that a PIN chosen at random contains no repeated symbols?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027793" y="3166751"/>
            <a:ext cx="6592729" cy="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1,679,616</a:t>
            </a:r>
            <a:r>
              <a:rPr lang="en-US" altLang="en-US" b="1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PINS in all.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0033CC"/>
                </a:solidFill>
              </a:rPr>
              <a:t>1,413,720</a:t>
            </a:r>
            <a:r>
              <a:rPr lang="en-US" altLang="en-US" dirty="0"/>
              <a:t> PINs with no repeated symbol.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1027792" y="4395176"/>
            <a:ext cx="6592729" cy="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probability that a PIN chosen at random contains no repeated symbols: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87136" y="5381758"/>
            <a:ext cx="3274040" cy="894251"/>
            <a:chOff x="2708030" y="5498818"/>
            <a:chExt cx="3274040" cy="894251"/>
          </a:xfrm>
        </p:grpSpPr>
        <p:sp>
          <p:nvSpPr>
            <p:cNvPr id="6" name="TextBox 5"/>
            <p:cNvSpPr txBox="1"/>
            <p:nvPr/>
          </p:nvSpPr>
          <p:spPr>
            <a:xfrm>
              <a:off x="2708031" y="5498818"/>
              <a:ext cx="1705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1,413,720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08030" y="5869849"/>
              <a:ext cx="1705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708030" y="5965872"/>
              <a:ext cx="1705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39806" y="5631701"/>
              <a:ext cx="1542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0.8417</a:t>
              </a:r>
              <a:endParaRPr lang="en-SG" sz="2800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90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When the Multiplication Rule is Difficult/Impossible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490619"/>
            <a:ext cx="817705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Example 4:</a:t>
            </a:r>
            <a:r>
              <a:rPr lang="en-US" altLang="en-US" sz="2400" dirty="0"/>
              <a:t> </a:t>
            </a:r>
            <a:r>
              <a:rPr lang="en-US" altLang="en-US" sz="2000" dirty="0"/>
              <a:t>Consider the following problem: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Three officers – a president, a treasurer, and a secretary – are to be chosen from among four people: Ann, Bob, Cyd, and Dan. Suppose that, for various reasons, </a:t>
            </a:r>
            <a:r>
              <a:rPr lang="en-US" altLang="en-US" sz="2400" dirty="0">
                <a:solidFill>
                  <a:srgbClr val="C00000"/>
                </a:solidFill>
              </a:rPr>
              <a:t>Ann cannot be president </a:t>
            </a:r>
            <a:r>
              <a:rPr lang="en-US" altLang="en-US" sz="2400" dirty="0"/>
              <a:t>and either </a:t>
            </a:r>
            <a:r>
              <a:rPr lang="en-US" altLang="en-US" sz="2400" dirty="0">
                <a:solidFill>
                  <a:srgbClr val="C00000"/>
                </a:solidFill>
              </a:rPr>
              <a:t>Cyd or Dan must be secretary</a:t>
            </a:r>
            <a:r>
              <a:rPr lang="en-US" altLang="en-US" sz="2400" dirty="0"/>
              <a:t>. How many ways can the officers be chosen?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139" y="3941875"/>
            <a:ext cx="7993126" cy="2523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It is natural to try to solve this problem using the multiplication rule. A person might answer as follows: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 are three choices for president (all except Ann), three choices for treasurer (all except the one chosen as president), and two choices for secretary (Cyd or Dan).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Therefore, by the </a:t>
            </a:r>
            <a:r>
              <a:rPr lang="en-US" altLang="en-US" sz="2400" b="1" dirty="0"/>
              <a:t>multiplication rule</a:t>
            </a:r>
            <a:r>
              <a:rPr lang="en-US" altLang="en-US" sz="2400" dirty="0"/>
              <a:t>, 3</a:t>
            </a:r>
            <a:r>
              <a:rPr lang="en-US" altLang="en-US" sz="2400" dirty="0">
                <a:sym typeface="Symbol" panose="05050102010706020507" pitchFamily="18" charset="2"/>
              </a:rPr>
              <a:t>32 = </a:t>
            </a:r>
            <a:r>
              <a:rPr lang="en-US" altLang="en-US" sz="2800" b="1" dirty="0">
                <a:solidFill>
                  <a:srgbClr val="0033CC"/>
                </a:solidFill>
                <a:sym typeface="Symbol" panose="05050102010706020507" pitchFamily="18" charset="2"/>
              </a:rPr>
              <a:t>18</a:t>
            </a:r>
            <a:endParaRPr lang="en-US" altLang="en-US" sz="2800" b="1" dirty="0">
              <a:solidFill>
                <a:srgbClr val="00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8117" y="3502427"/>
            <a:ext cx="238382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C00000"/>
                </a:solidFill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1235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42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It is </a:t>
            </a:r>
            <a:r>
              <a:rPr lang="en-US" altLang="en-US" sz="2800" dirty="0">
                <a:solidFill>
                  <a:srgbClr val="C00000"/>
                </a:solidFill>
              </a:rPr>
              <a:t>incorrect</a:t>
            </a:r>
            <a:r>
              <a:rPr lang="en-US" altLang="en-US" sz="2800" dirty="0"/>
              <a:t>. The number of ways to choose the secretary varies </a:t>
            </a:r>
            <a:r>
              <a:rPr lang="en-US" altLang="en-US" sz="2800" dirty="0">
                <a:solidFill>
                  <a:srgbClr val="0033CC"/>
                </a:solidFill>
              </a:rPr>
              <a:t>depending on who is chosen for president and treasurer</a:t>
            </a:r>
            <a:r>
              <a:rPr lang="en-US" alt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For instance, if Bob is chosen for president and Ann for treasurer, then there are two choices for secretary: Cyd and Dan.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But if Bob is chosen for president and Cyd for treasurer, then there is just one choice for secretary: Dan.</a:t>
            </a:r>
          </a:p>
        </p:txBody>
      </p:sp>
    </p:spTree>
    <p:extLst>
      <p:ext uri="{BB962C8B-B14F-4D97-AF65-F5344CB8AC3E}">
        <p14:creationId xmlns:p14="http://schemas.microsoft.com/office/powerpoint/2010/main" val="1462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128447"/>
            <a:ext cx="79931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The clearest way to see all the possible choices is to construct the possibility tree, as shown below.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865" y="2300574"/>
            <a:ext cx="6173085" cy="4127370"/>
            <a:chOff x="284865" y="2300574"/>
            <a:chExt cx="6173085" cy="412737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65" y="2300574"/>
              <a:ext cx="6173085" cy="4127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7949" y="3341077"/>
            <a:ext cx="242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ways?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7948" y="3902594"/>
            <a:ext cx="147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33CC"/>
                </a:solidFill>
              </a:rPr>
              <a:t>8</a:t>
            </a:r>
            <a:r>
              <a:rPr lang="en-SG" sz="2800" dirty="0"/>
              <a:t> ways.</a:t>
            </a:r>
          </a:p>
        </p:txBody>
      </p:sp>
    </p:spTree>
    <p:extLst>
      <p:ext uri="{BB962C8B-B14F-4D97-AF65-F5344CB8AC3E}">
        <p14:creationId xmlns:p14="http://schemas.microsoft.com/office/powerpoint/2010/main" val="3965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5: A More Subtle Use of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556607"/>
            <a:ext cx="7993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33CC"/>
                </a:solidFill>
              </a:rPr>
              <a:t>Reorder the steps </a:t>
            </a:r>
            <a:r>
              <a:rPr lang="en-US" sz="2800" dirty="0"/>
              <a:t>for choosing the officers in the previous example so that the total number of ways to choose officers can be computed using the multiplication rule.</a:t>
            </a:r>
            <a:endParaRPr lang="en-US" altLang="en-US" sz="28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6756" y="3513547"/>
            <a:ext cx="4500563" cy="12903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1: Choose the secretary.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2: Choose the president.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Step 3: Choose the treasurer.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5088370" y="3006969"/>
            <a:ext cx="3717414" cy="679084"/>
          </a:xfrm>
          <a:prstGeom prst="borderCallout1">
            <a:avLst>
              <a:gd name="adj1" fmla="val 23929"/>
              <a:gd name="adj2" fmla="val -533"/>
              <a:gd name="adj3" fmla="val 89195"/>
              <a:gd name="adj4" fmla="val -2556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Cyd or Dan.</a:t>
            </a:r>
          </a:p>
        </p:txBody>
      </p:sp>
      <p:sp>
        <p:nvSpPr>
          <p:cNvPr id="31" name="Line Callout 1 30"/>
          <p:cNvSpPr/>
          <p:nvPr/>
        </p:nvSpPr>
        <p:spPr>
          <a:xfrm>
            <a:off x="5424273" y="3845793"/>
            <a:ext cx="3381511" cy="1918905"/>
          </a:xfrm>
          <a:prstGeom prst="borderCallout1">
            <a:avLst>
              <a:gd name="adj1" fmla="val 19108"/>
              <a:gd name="adj2" fmla="val 430"/>
              <a:gd name="adj3" fmla="val 19535"/>
              <a:gd name="adj4" fmla="val -1774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Neither Ann nor the person chosen in step 1 may be chosen, but either of the other two may.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476756" y="5051048"/>
            <a:ext cx="4438930" cy="1015643"/>
          </a:xfrm>
          <a:prstGeom prst="borderCallout1">
            <a:avLst>
              <a:gd name="adj1" fmla="val -1092"/>
              <a:gd name="adj2" fmla="val 60246"/>
              <a:gd name="adj3" fmla="val -24696"/>
              <a:gd name="adj4" fmla="val 692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2 ways: Either of the 2 persons not chosen in steps 1 and 2 may be chosen.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535576" y="6157247"/>
            <a:ext cx="6344718" cy="5642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ways = 2</a:t>
            </a:r>
            <a:r>
              <a:rPr lang="en-US" altLang="en-US" dirty="0">
                <a:sym typeface="Symbol" panose="05050102010706020507" pitchFamily="18" charset="2"/>
              </a:rPr>
              <a:t> 2 2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31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23" name="Rounded Rectangle 22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922086" y="2220685"/>
              <a:ext cx="7247642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9.1 Introduction</a:t>
              </a:r>
            </a:p>
          </p:txBody>
        </p:sp>
      </p:grpSp>
      <p:sp>
        <p:nvSpPr>
          <p:cNvPr id="58" name="Oval 57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When the Multiplication Rule is Difficult or Impossible to Apply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5: A More Subtle Use of the Multiplication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756" y="1556607"/>
            <a:ext cx="799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A possibility tree illustrating this sequence of choices: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3368" y="2136898"/>
            <a:ext cx="4334236" cy="4402015"/>
            <a:chOff x="663368" y="2136898"/>
            <a:chExt cx="3819946" cy="4402015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68" y="2136898"/>
              <a:ext cx="3819946" cy="4402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63368" y="6027834"/>
              <a:ext cx="1502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9.2.4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0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76756" y="1239538"/>
            <a:ext cx="671652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/>
              <a:t>Given 26 scrabble tiles with letters ‘A’ to ‘Z’,</a:t>
            </a:r>
          </a:p>
          <a:p>
            <a:pPr>
              <a:spcBef>
                <a:spcPts val="600"/>
              </a:spcBef>
            </a:pPr>
            <a:r>
              <a:rPr lang="en-US" altLang="en-US" sz="2800" dirty="0"/>
              <a:t>what is the probability of drawing “</a:t>
            </a:r>
            <a:r>
              <a:rPr lang="en-US" altLang="en-US" sz="2800" dirty="0">
                <a:solidFill>
                  <a:srgbClr val="C00000"/>
                </a:solidFill>
              </a:rPr>
              <a:t>ICANDOIT</a:t>
            </a:r>
            <a:r>
              <a:rPr lang="en-US" altLang="en-US" sz="2800" dirty="0"/>
              <a:t>” if…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70" y="1746303"/>
            <a:ext cx="2190750" cy="1314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7522" y="3060753"/>
            <a:ext cx="66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spcBef>
                <a:spcPts val="600"/>
              </a:spcBef>
              <a:buFont typeface="+mj-lt"/>
              <a:buAutoNum type="alphaLcPeriod"/>
            </a:pPr>
            <a:r>
              <a:rPr lang="en-US" altLang="en-US" sz="2800" dirty="0"/>
              <a:t>you are not allowed to return the tile after it is drawn.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7522" y="4208615"/>
            <a:ext cx="66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sz="2800" dirty="0"/>
              <a:t>you are allowed to return the tile after it is drawn.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5222" y="3276195"/>
            <a:ext cx="108544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68803" y="4928539"/>
            <a:ext cx="248775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rgbClr val="0033CC"/>
                </a:solidFill>
              </a:rPr>
              <a:t>(1/26)</a:t>
            </a:r>
            <a:r>
              <a:rPr lang="en-SG" sz="4800" b="1" baseline="30000" dirty="0">
                <a:solidFill>
                  <a:srgbClr val="0033CC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45649" y="816419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14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permutation </a:t>
            </a:r>
            <a:r>
              <a:rPr lang="en-US" altLang="en-US" dirty="0"/>
              <a:t>of a set of objects is an ordering of the objects in a row. For example, the set of elements 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  <a:r>
              <a:rPr lang="en-US" altLang="en-US" i="1" dirty="0"/>
              <a:t> b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c </a:t>
            </a:r>
            <a:r>
              <a:rPr lang="en-US" altLang="en-US" dirty="0"/>
              <a:t>has six permutations.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916" y="3023681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abc	acb	cba	bac	bca	cab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76755" y="4007144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general, given a set of </a:t>
            </a:r>
            <a:r>
              <a:rPr lang="en-US" altLang="en-US" i="1" dirty="0"/>
              <a:t>n</a:t>
            </a:r>
            <a:r>
              <a:rPr lang="en-US" altLang="en-US" dirty="0"/>
              <a:t> objects, how many permutations does the set have? </a:t>
            </a:r>
          </a:p>
        </p:txBody>
      </p:sp>
    </p:spTree>
    <p:extLst>
      <p:ext uri="{BB962C8B-B14F-4D97-AF65-F5344CB8AC3E}">
        <p14:creationId xmlns:p14="http://schemas.microsoft.com/office/powerpoint/2010/main" val="8973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61784"/>
            <a:ext cx="8227629" cy="741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Imagine forming a permutation as an </a:t>
            </a:r>
            <a:r>
              <a:rPr lang="en-US" altLang="en-US" i="1" dirty="0"/>
              <a:t>n</a:t>
            </a:r>
            <a:r>
              <a:rPr lang="en-US" altLang="en-US" dirty="0"/>
              <a:t>-step operation: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729643" y="2361897"/>
            <a:ext cx="5741780" cy="2350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1: Choose an element to write first.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2: Choose an element to write second.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3: Choose an element to write third.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	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Step </a:t>
            </a:r>
            <a:r>
              <a:rPr lang="en-US" altLang="en-US" sz="2400" i="1" dirty="0"/>
              <a:t>n</a:t>
            </a:r>
            <a:r>
              <a:rPr lang="en-US" altLang="en-US" sz="2400" dirty="0"/>
              <a:t>: Choose an element to write </a:t>
            </a:r>
            <a:r>
              <a:rPr lang="en-US" altLang="en-US" sz="2400" i="1" dirty="0"/>
              <a:t>n</a:t>
            </a:r>
            <a:r>
              <a:rPr lang="en-US" altLang="en-US" sz="2400" dirty="0"/>
              <a:t>th.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90662" y="2361897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ways</a:t>
            </a:r>
            <a:endParaRPr lang="en-SG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90662" y="284423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</a:t>
            </a:r>
            <a:r>
              <a:rPr lang="en-SG" sz="2400" i="1" dirty="0">
                <a:sym typeface="Wingdings" panose="05000000000000000000" pitchFamily="2" charset="2"/>
              </a:rPr>
              <a:t>n</a:t>
            </a:r>
            <a:r>
              <a:rPr lang="en-SG" sz="2400" dirty="0">
                <a:sym typeface="Wingdings" panose="05000000000000000000" pitchFamily="2" charset="2"/>
              </a:rPr>
              <a:t> – 1 ways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0662" y="3306454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</a:t>
            </a:r>
            <a:r>
              <a:rPr lang="en-SG" sz="2400" i="1" dirty="0">
                <a:sym typeface="Wingdings" panose="05000000000000000000" pitchFamily="2" charset="2"/>
              </a:rPr>
              <a:t> n</a:t>
            </a:r>
            <a:r>
              <a:rPr lang="en-SG" sz="2400" dirty="0">
                <a:sym typeface="Wingdings" panose="05000000000000000000" pitchFamily="2" charset="2"/>
              </a:rPr>
              <a:t> – 2 ways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90662" y="4125853"/>
            <a:ext cx="196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 1 way</a:t>
            </a:r>
            <a:endParaRPr lang="en-SG" sz="2400" dirty="0"/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67523" y="4847907"/>
            <a:ext cx="8227629" cy="149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multiplication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(</a:t>
            </a:r>
            <a:r>
              <a:rPr lang="en-US" altLang="en-US" i="1" dirty="0"/>
              <a:t>n</a:t>
            </a:r>
            <a:r>
              <a:rPr lang="en-US" altLang="en-US" dirty="0"/>
              <a:t> – 1)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– 2)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…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dirty="0"/>
              <a:t>1 = </a:t>
            </a:r>
            <a:r>
              <a:rPr lang="en-US" altLang="en-US" b="1" i="1" dirty="0">
                <a:solidFill>
                  <a:srgbClr val="0033CC"/>
                </a:solidFill>
              </a:rPr>
              <a:t>n</a:t>
            </a:r>
            <a:r>
              <a:rPr lang="en-US" altLang="en-US" b="1" dirty="0">
                <a:solidFill>
                  <a:srgbClr val="0033CC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1441450" algn="l"/>
              </a:tabLst>
            </a:pPr>
            <a:r>
              <a:rPr lang="en-US" altLang="en-US" dirty="0"/>
              <a:t>ways to perform the entire operation.</a:t>
            </a:r>
          </a:p>
        </p:txBody>
      </p:sp>
    </p:spTree>
    <p:extLst>
      <p:ext uri="{BB962C8B-B14F-4D97-AF65-F5344CB8AC3E}">
        <p14:creationId xmlns:p14="http://schemas.microsoft.com/office/powerpoint/2010/main" val="15168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3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4702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43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29979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29979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262846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In other words, there are </a:t>
            </a:r>
            <a:r>
              <a:rPr lang="en-US" altLang="en-US" i="1" dirty="0"/>
              <a:t>n</a:t>
            </a:r>
            <a:r>
              <a:rPr lang="en-US" altLang="en-US" dirty="0"/>
              <a:t>! permutations of a set of            </a:t>
            </a:r>
            <a:r>
              <a:rPr lang="en-US" altLang="en-US" i="1" dirty="0"/>
              <a:t>n</a:t>
            </a:r>
            <a:r>
              <a:rPr lang="en-US" altLang="en-US" dirty="0"/>
              <a:t> elements.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87124" y="2634726"/>
            <a:ext cx="7398282" cy="1588503"/>
            <a:chOff x="730523" y="4598517"/>
            <a:chExt cx="7398282" cy="1588503"/>
          </a:xfrm>
        </p:grpSpPr>
        <p:sp>
          <p:nvSpPr>
            <p:cNvPr id="36" name="Rectangle 35"/>
            <p:cNvSpPr/>
            <p:nvPr/>
          </p:nvSpPr>
          <p:spPr>
            <a:xfrm>
              <a:off x="730523" y="4598518"/>
              <a:ext cx="7398282" cy="15885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9.2.2 Permutations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5941" y="5218733"/>
              <a:ext cx="67194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The number of permutations of a set with </a:t>
              </a:r>
              <a:r>
                <a:rPr lang="en-SG" sz="2800" i="1" dirty="0"/>
                <a:t>n</a:t>
              </a:r>
              <a:r>
                <a:rPr lang="en-SG" sz="2800" dirty="0"/>
                <a:t> (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</a:t>
              </a:r>
              <a:r>
                <a:rPr lang="en-SG" sz="2800" dirty="0"/>
                <a:t> 1) elements is </a:t>
              </a:r>
              <a:r>
                <a:rPr lang="en-SG" sz="2800" b="1" i="1" dirty="0">
                  <a:solidFill>
                    <a:srgbClr val="0033CC"/>
                  </a:solidFill>
                </a:rPr>
                <a:t>n</a:t>
              </a:r>
              <a:r>
                <a:rPr lang="en-SG" sz="2800" b="1" dirty="0">
                  <a:solidFill>
                    <a:srgbClr val="0033CC"/>
                  </a:solidFill>
                </a:rPr>
                <a:t>! </a:t>
              </a:r>
              <a:endParaRPr lang="en-SG" sz="28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492499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15947" y="6356351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562409" y="4742536"/>
            <a:ext cx="8010938" cy="1488629"/>
            <a:chOff x="562409" y="4742536"/>
            <a:chExt cx="8010938" cy="14886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09" y="4742536"/>
              <a:ext cx="1191491" cy="119149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74694" y="5215502"/>
              <a:ext cx="68986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0! is defined to be 1.</a:t>
              </a:r>
            </a:p>
            <a:p>
              <a:r>
                <a:rPr lang="en-US" sz="1600" dirty="0" smtClean="0"/>
                <a:t>(See </a:t>
              </a:r>
              <a:r>
                <a:rPr lang="en-US" sz="1600" dirty="0">
                  <a:hlinkClick r:id="rId4"/>
                </a:rPr>
                <a:t>https://</a:t>
              </a:r>
              <a:r>
                <a:rPr lang="en-US" sz="1600" dirty="0" smtClean="0">
                  <a:hlinkClick r:id="rId4"/>
                </a:rPr>
                <a:t>www.khanacademy.org/math/precalculus/x9e81a4f98389efdf:prob-comb/x9e81a4f98389efdf:combinatorics-precalc/v/zero-factorial-or-0</a:t>
              </a:r>
              <a:r>
                <a:rPr lang="en-US" sz="1600" dirty="0" smtClean="0"/>
                <a:t>) 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75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720045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How many ways can the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be arranged in a row?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6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236653" y="2742382"/>
            <a:ext cx="7278696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All the eight letters in the word </a:t>
            </a:r>
            <a:r>
              <a:rPr lang="en-US" altLang="en-US" i="1" dirty="0"/>
              <a:t>COMPUTER</a:t>
            </a:r>
            <a:r>
              <a:rPr lang="en-US" altLang="en-US" dirty="0"/>
              <a:t> are distinct. Hence, </a:t>
            </a:r>
            <a:r>
              <a:rPr lang="en-US" altLang="en-US" b="1" dirty="0">
                <a:solidFill>
                  <a:srgbClr val="0033CC"/>
                </a:solidFill>
              </a:rPr>
              <a:t>8!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40320</a:t>
            </a:r>
            <a:r>
              <a:rPr lang="en-US" altLang="en-US" dirty="0"/>
              <a:t>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926697"/>
            <a:ext cx="822762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dirty="0"/>
              <a:t>How many ways can the letters in the word </a:t>
            </a:r>
            <a:r>
              <a:rPr lang="en-US" i="1" dirty="0"/>
              <a:t>COMPUTER </a:t>
            </a:r>
            <a:r>
              <a:rPr lang="en-US" dirty="0"/>
              <a:t>be arranged if the letters </a:t>
            </a:r>
            <a:r>
              <a:rPr lang="en-US" i="1" dirty="0"/>
              <a:t>CO </a:t>
            </a:r>
            <a:r>
              <a:rPr lang="en-US" dirty="0"/>
              <a:t>must remain next to each other (in order) as a unit</a:t>
            </a:r>
            <a:r>
              <a:rPr lang="en-US" altLang="en-US" dirty="0"/>
              <a:t>? 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236652" y="5411104"/>
            <a:ext cx="7278697" cy="945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effectively only seven objects “CO”, “M”, “P”, “U”, “T”, “E” and “R”. Hence, </a:t>
            </a:r>
            <a:r>
              <a:rPr lang="en-US" altLang="en-US" b="1" dirty="0">
                <a:solidFill>
                  <a:srgbClr val="0033CC"/>
                </a:solidFill>
              </a:rPr>
              <a:t>7! </a:t>
            </a:r>
            <a:r>
              <a:rPr lang="en-US" altLang="en-US" dirty="0"/>
              <a:t>= </a:t>
            </a:r>
            <a:r>
              <a:rPr lang="en-US" altLang="en-US" b="1" dirty="0">
                <a:solidFill>
                  <a:srgbClr val="0033CC"/>
                </a:solidFill>
              </a:rPr>
              <a:t>5040</a:t>
            </a:r>
            <a:r>
              <a:rPr lang="en-US" alt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7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720045"/>
            <a:ext cx="8227629" cy="172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dirty="0"/>
              <a:t>If letters of the word </a:t>
            </a:r>
            <a:r>
              <a:rPr lang="en-US" i="1" dirty="0"/>
              <a:t>COMPUTER </a:t>
            </a:r>
            <a:r>
              <a:rPr lang="en-US" dirty="0"/>
              <a:t>are randomly arranged in a row, what is the probability that the letters </a:t>
            </a:r>
            <a:r>
              <a:rPr lang="en-US" i="1" dirty="0"/>
              <a:t>CO </a:t>
            </a:r>
            <a:r>
              <a:rPr lang="en-US" dirty="0"/>
              <a:t>remain next to each other (in order) as a unit</a:t>
            </a:r>
            <a:r>
              <a:rPr lang="en-US" altLang="en-US" dirty="0"/>
              <a:t>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6 – Permutations of the Letters in a Word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478864" y="3751081"/>
            <a:ext cx="2848681" cy="557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probability is: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83860" y="4388493"/>
            <a:ext cx="2209021" cy="1025949"/>
            <a:chOff x="3843024" y="4612727"/>
            <a:chExt cx="2209021" cy="1025949"/>
          </a:xfrm>
        </p:grpSpPr>
        <p:sp>
          <p:nvSpPr>
            <p:cNvPr id="39" name="Rectangle 3"/>
            <p:cNvSpPr txBox="1">
              <a:spLocks noChangeArrowheads="1"/>
            </p:cNvSpPr>
            <p:nvPr/>
          </p:nvSpPr>
          <p:spPr>
            <a:xfrm>
              <a:off x="4598805" y="4818618"/>
              <a:ext cx="720970" cy="59097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en-US" dirty="0"/>
                <a:t>=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979383" y="4612727"/>
              <a:ext cx="1072662" cy="1025949"/>
              <a:chOff x="5066856" y="4612727"/>
              <a:chExt cx="1072662" cy="1025949"/>
            </a:xfrm>
          </p:grpSpPr>
          <p:sp>
            <p:nvSpPr>
              <p:cNvPr id="38" name="Rectangle 3"/>
              <p:cNvSpPr txBox="1">
                <a:spLocks noChangeArrowheads="1"/>
              </p:cNvSpPr>
              <p:nvPr/>
            </p:nvSpPr>
            <p:spPr>
              <a:xfrm>
                <a:off x="5066856" y="4612727"/>
                <a:ext cx="1072662" cy="102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1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8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410542" y="5093554"/>
                <a:ext cx="4178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843024" y="4612727"/>
              <a:ext cx="1072662" cy="1025949"/>
              <a:chOff x="5066856" y="4612727"/>
              <a:chExt cx="1072662" cy="1025949"/>
            </a:xfrm>
          </p:grpSpPr>
          <p:sp>
            <p:nvSpPr>
              <p:cNvPr id="48" name="Rectangle 3"/>
              <p:cNvSpPr txBox="1">
                <a:spLocks noChangeArrowheads="1"/>
              </p:cNvSpPr>
              <p:nvPr/>
            </p:nvSpPr>
            <p:spPr>
              <a:xfrm>
                <a:off x="5066856" y="4612727"/>
                <a:ext cx="1072662" cy="102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7!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8!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5410542" y="5093554"/>
                <a:ext cx="4178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5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80448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76755" y="1500184"/>
            <a:ext cx="8227629" cy="1023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Given the set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}, there are six ways to select two letters from the set and write them in order.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0916" y="2432773"/>
            <a:ext cx="490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  <a:tab pos="1441450" algn="l"/>
                <a:tab pos="2144713" algn="l"/>
                <a:tab pos="2867025" algn="l"/>
                <a:tab pos="3675063" algn="l"/>
              </a:tabLst>
            </a:pPr>
            <a:r>
              <a:rPr lang="en-SG" sz="2800" i="1" dirty="0"/>
              <a:t>ab	ac	ba	bc	ca	cb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3034725"/>
            <a:ext cx="8227629" cy="102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Each such ordering of two elements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 is called a </a:t>
            </a:r>
            <a:r>
              <a:rPr lang="en-US" altLang="en-US" b="1" dirty="0">
                <a:solidFill>
                  <a:srgbClr val="0033CC"/>
                </a:solidFill>
              </a:rPr>
              <a:t>2-</a:t>
            </a:r>
            <a:r>
              <a:rPr lang="en-US" altLang="en-US" b="1" i="1" dirty="0">
                <a:solidFill>
                  <a:srgbClr val="0033CC"/>
                </a:solidFill>
              </a:rPr>
              <a:t>permutation</a:t>
            </a:r>
            <a:r>
              <a:rPr lang="en-US" altLang="en-US" dirty="0"/>
              <a:t> of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}?.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018228" y="4127450"/>
            <a:ext cx="7176411" cy="2165127"/>
            <a:chOff x="993228" y="4598517"/>
            <a:chExt cx="7176411" cy="2165127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7"/>
              <a:ext cx="7176411" cy="21239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9374" y="5193984"/>
              <a:ext cx="69253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An </a:t>
              </a:r>
              <a:r>
                <a:rPr lang="en-SG" sz="2400" b="1" i="1" dirty="0"/>
                <a:t>r</a:t>
              </a:r>
              <a:r>
                <a:rPr lang="en-SG" sz="2400" b="1" dirty="0"/>
                <a:t>-permutation</a:t>
              </a:r>
              <a:r>
                <a:rPr lang="en-SG" sz="2400" dirty="0"/>
                <a:t> of a set of </a:t>
              </a:r>
              <a:r>
                <a:rPr lang="en-SG" sz="2400" b="1" i="1" dirty="0"/>
                <a:t>n</a:t>
              </a:r>
              <a:r>
                <a:rPr lang="en-SG" sz="2400" b="1" dirty="0"/>
                <a:t> elements </a:t>
              </a:r>
              <a:r>
                <a:rPr lang="en-SG" sz="2400" dirty="0"/>
                <a:t>is an ordered selection of </a:t>
              </a:r>
              <a:r>
                <a:rPr lang="en-SG" sz="2400" i="1" dirty="0"/>
                <a:t>r</a:t>
              </a:r>
              <a:r>
                <a:rPr lang="en-SG" sz="2400" dirty="0"/>
                <a:t> elements taken from the set.</a:t>
              </a:r>
            </a:p>
            <a:p>
              <a:r>
                <a:rPr lang="en-SG" sz="2400" dirty="0"/>
                <a:t>The number of </a:t>
              </a:r>
              <a:r>
                <a:rPr lang="en-SG" sz="2400" i="1" dirty="0"/>
                <a:t>r</a:t>
              </a:r>
              <a:r>
                <a:rPr lang="en-SG" sz="2400" dirty="0"/>
                <a:t>-permutations of a set of </a:t>
              </a:r>
              <a:r>
                <a:rPr lang="en-SG" sz="2400" i="1" dirty="0"/>
                <a:t>n</a:t>
              </a:r>
              <a:r>
                <a:rPr lang="en-SG" sz="2400" dirty="0"/>
                <a:t> elements is denoted </a:t>
              </a:r>
              <a:r>
                <a:rPr lang="en-SG" sz="2400" b="1" i="1" dirty="0"/>
                <a:t>P</a:t>
              </a:r>
              <a:r>
                <a:rPr lang="en-SG" sz="2400" b="1" dirty="0"/>
                <a:t>(</a:t>
              </a:r>
              <a:r>
                <a:rPr lang="en-SG" sz="2400" b="1" i="1" dirty="0"/>
                <a:t>n</a:t>
              </a:r>
              <a:r>
                <a:rPr lang="en-SG" sz="2400" b="1" dirty="0"/>
                <a:t>, </a:t>
              </a:r>
              <a:r>
                <a:rPr lang="en-SG" sz="2400" b="1" i="1" dirty="0"/>
                <a:t>r</a:t>
              </a:r>
              <a:r>
                <a:rPr lang="en-SG" sz="2400" b="1" dirty="0"/>
                <a:t>)</a:t>
              </a:r>
              <a:r>
                <a:rPr lang="en-SG" sz="2400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55365" y="6072298"/>
                <a:ext cx="3675302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Other notations: </a:t>
                </a:r>
                <a:r>
                  <a:rPr lang="en-US" sz="2400" i="1" baseline="-25000" dirty="0" err="1" smtClean="0"/>
                  <a:t>n</a:t>
                </a:r>
                <a:r>
                  <a:rPr lang="en-US" sz="2400" i="1" dirty="0" err="1" smtClean="0"/>
                  <a:t>P</a:t>
                </a:r>
                <a:r>
                  <a:rPr lang="en-US" sz="2400" i="1" baseline="-25000" dirty="0" err="1" smtClean="0"/>
                  <a:t>r</a:t>
                </a:r>
                <a:r>
                  <a:rPr lang="en-US" sz="24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400" i="1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5" y="6072298"/>
                <a:ext cx="3675302" cy="461665"/>
              </a:xfrm>
              <a:prstGeom prst="rect">
                <a:avLst/>
              </a:prstGeom>
              <a:blipFill>
                <a:blip r:embed="rId3"/>
                <a:stretch>
                  <a:fillRect l="-2314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796357" y="1119528"/>
            <a:ext cx="7398282" cy="3922361"/>
            <a:chOff x="796357" y="1119528"/>
            <a:chExt cx="7398282" cy="3922361"/>
          </a:xfrm>
        </p:grpSpPr>
        <p:grpSp>
          <p:nvGrpSpPr>
            <p:cNvPr id="37" name="Group 36"/>
            <p:cNvGrpSpPr/>
            <p:nvPr/>
          </p:nvGrpSpPr>
          <p:grpSpPr>
            <a:xfrm>
              <a:off x="796357" y="1119528"/>
              <a:ext cx="7398282" cy="3922361"/>
              <a:chOff x="730523" y="4598517"/>
              <a:chExt cx="7398282" cy="39223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0523" y="4598518"/>
                <a:ext cx="7398282" cy="39223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30523" y="4598517"/>
                <a:ext cx="7398282" cy="57309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8473" y="4645644"/>
                <a:ext cx="707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Theorem 9.2.3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r</a:t>
                </a:r>
                <a:r>
                  <a:rPr lang="en-SG" sz="2400" dirty="0">
                    <a:solidFill>
                      <a:schemeClr val="bg1"/>
                    </a:solidFill>
                  </a:rPr>
                  <a:t>-permutations from a set of </a:t>
                </a:r>
                <a:r>
                  <a:rPr lang="en-SG" sz="2400" i="1" dirty="0">
                    <a:solidFill>
                      <a:schemeClr val="bg1"/>
                    </a:solidFill>
                  </a:rPr>
                  <a:t>n</a:t>
                </a:r>
                <a:r>
                  <a:rPr lang="en-SG" sz="2400" dirty="0">
                    <a:solidFill>
                      <a:schemeClr val="bg1"/>
                    </a:solidFill>
                  </a:rPr>
                  <a:t> elements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5941" y="5218733"/>
                <a:ext cx="7242559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If </a:t>
                </a:r>
                <a:r>
                  <a:rPr lang="en-SG" sz="2800" i="1" dirty="0"/>
                  <a:t>n</a:t>
                </a:r>
                <a:r>
                  <a:rPr lang="en-SG" sz="2800" dirty="0"/>
                  <a:t> and </a:t>
                </a:r>
                <a:r>
                  <a:rPr lang="en-SG" sz="2800" i="1" dirty="0"/>
                  <a:t>r</a:t>
                </a:r>
                <a:r>
                  <a:rPr lang="en-SG" sz="2800" dirty="0"/>
                  <a:t> are integers and 1 </a:t>
                </a:r>
                <a:r>
                  <a:rPr lang="en-SG" sz="2800" dirty="0">
                    <a:sym typeface="Symbol" panose="05050102010706020507" pitchFamily="18" charset="2"/>
                  </a:rPr>
                  <a:t>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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then the number of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-permutations of a set of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elements is given by the formula</a:t>
                </a:r>
              </a:p>
              <a:p>
                <a:pPr>
                  <a:tabLst>
                    <a:tab pos="352425" algn="l"/>
                    <a:tab pos="5732463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 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1)(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2) … 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 –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 + 1) 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first version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  <a:tabLst>
                    <a:tab pos="352425" algn="l"/>
                    <a:tab pos="2338388" algn="l"/>
                    <a:tab pos="5381625" algn="l"/>
                  </a:tabLst>
                </a:pPr>
                <a:r>
                  <a:rPr lang="en-SG" sz="2800" dirty="0">
                    <a:sym typeface="Symbol" panose="05050102010706020507" pitchFamily="18" charset="2"/>
                  </a:rPr>
                  <a:t>		</a:t>
                </a:r>
                <a:r>
                  <a:rPr lang="en-SG" sz="2800" i="1" dirty="0">
                    <a:sym typeface="Symbol" panose="05050102010706020507" pitchFamily="18" charset="2"/>
                  </a:rPr>
                  <a:t>P</a:t>
                </a:r>
                <a:r>
                  <a:rPr lang="en-SG" sz="2800" dirty="0">
                    <a:sym typeface="Symbol" panose="05050102010706020507" pitchFamily="18" charset="2"/>
                  </a:rPr>
                  <a:t>(</a:t>
                </a:r>
                <a:r>
                  <a:rPr lang="en-SG" sz="2800" i="1" dirty="0">
                    <a:sym typeface="Symbol" panose="05050102010706020507" pitchFamily="18" charset="2"/>
                  </a:rPr>
                  <a:t>n</a:t>
                </a:r>
                <a:r>
                  <a:rPr lang="en-SG" sz="2800" dirty="0">
                    <a:sym typeface="Symbol" panose="05050102010706020507" pitchFamily="18" charset="2"/>
                  </a:rPr>
                  <a:t>, </a:t>
                </a:r>
                <a:r>
                  <a:rPr lang="en-SG" sz="2800" i="1" dirty="0"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ym typeface="Symbol" panose="05050102010706020507" pitchFamily="18" charset="2"/>
                  </a:rPr>
                  <a:t>) =	</a:t>
                </a:r>
                <a:r>
                  <a:rPr lang="en-SG" sz="20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second version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84910" y="3951247"/>
              <a:ext cx="1206921" cy="954107"/>
              <a:chOff x="4484910" y="3951247"/>
              <a:chExt cx="120692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484910" y="3951247"/>
                <a:ext cx="12069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!</a:t>
                </a:r>
              </a:p>
              <a:p>
                <a:pPr algn="ctr"/>
                <a:r>
                  <a:rPr lang="en-SG" sz="2800" dirty="0"/>
                  <a:t>(</a:t>
                </a:r>
                <a:r>
                  <a:rPr lang="en-SG" sz="2800" i="1" dirty="0"/>
                  <a:t>n</a:t>
                </a:r>
                <a:r>
                  <a:rPr lang="en-SG" sz="2800" dirty="0"/>
                  <a:t> – </a:t>
                </a:r>
                <a:r>
                  <a:rPr lang="en-SG" sz="2800" i="1" dirty="0"/>
                  <a:t>r</a:t>
                </a:r>
                <a:r>
                  <a:rPr lang="en-SG" sz="2800" dirty="0"/>
                  <a:t>)!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50548" y="4393948"/>
                <a:ext cx="1038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10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Possibility Trees and Multiplication Rule</a:t>
            </a:r>
            <a:r>
              <a:rPr lang="en-SG" sz="1200" dirty="0">
                <a:solidFill>
                  <a:schemeClr val="bg1"/>
                </a:solidFill>
              </a:rPr>
              <a:t>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Permutations of Selected Elements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76755" y="1581757"/>
            <a:ext cx="8227629" cy="1022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altLang="en-US" dirty="0"/>
              <a:t>Evaluate </a:t>
            </a:r>
            <a:r>
              <a:rPr lang="en-US" altLang="en-US" i="1" dirty="0"/>
              <a:t>P</a:t>
            </a:r>
            <a:r>
              <a:rPr lang="en-US" altLang="en-US" dirty="0"/>
              <a:t>(5, 2).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6755" y="2923293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2"/>
            </a:pPr>
            <a:r>
              <a:rPr lang="en-US" altLang="en-US" dirty="0"/>
              <a:t>How many 4-permutations are there of a set of seven objects? 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23938" y="2178611"/>
            <a:ext cx="533401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2) = 5! / (5 – 2)! = 5 </a:t>
            </a:r>
            <a:r>
              <a:rPr lang="en-US" altLang="en-US" dirty="0">
                <a:sym typeface="Symbol" panose="05050102010706020507" pitchFamily="18" charset="2"/>
              </a:rPr>
              <a:t>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123938" y="3849950"/>
            <a:ext cx="6715962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(7, 4) = 7! / (7 – 4)! = 7 </a:t>
            </a:r>
            <a:r>
              <a:rPr lang="en-US" altLang="en-US" dirty="0">
                <a:sym typeface="Symbol" panose="05050102010706020507" pitchFamily="18" charset="2"/>
              </a:rPr>
              <a:t> 6  5  4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840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546724"/>
            <a:ext cx="8227629" cy="926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600"/>
              </a:spcBef>
              <a:buFont typeface="+mj-lt"/>
              <a:buAutoNum type="alphaLcPeriod" startAt="3"/>
            </a:pPr>
            <a:r>
              <a:rPr lang="en-US" altLang="en-US" dirty="0"/>
              <a:t>How many 5-permutations are there of a set of five objects? 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1123938" y="5531061"/>
            <a:ext cx="4890000" cy="530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(5, 5) = 5! / (5 – 5)! = </a:t>
            </a:r>
            <a:r>
              <a:rPr lang="en-US" altLang="en-US" dirty="0">
                <a:sym typeface="Symbol" panose="05050102010706020507" pitchFamily="18" charset="2"/>
              </a:rPr>
              <a:t>5! =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120</a:t>
            </a:r>
            <a:endParaRPr lang="en-US" altLang="en-US" b="1" dirty="0">
              <a:solidFill>
                <a:srgbClr val="0033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/>
          <a:stretch/>
        </p:blipFill>
        <p:spPr>
          <a:xfrm>
            <a:off x="7437631" y="844143"/>
            <a:ext cx="1598100" cy="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46" y="1403344"/>
            <a:ext cx="1781046" cy="1781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2124" y="6459403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76830" y="4145072"/>
            <a:ext cx="2244867" cy="1984708"/>
            <a:chOff x="549072" y="3859160"/>
            <a:chExt cx="2244867" cy="1984708"/>
          </a:xfrm>
        </p:grpSpPr>
        <p:grpSp>
          <p:nvGrpSpPr>
            <p:cNvPr id="12" name="Group 11"/>
            <p:cNvGrpSpPr/>
            <p:nvPr/>
          </p:nvGrpSpPr>
          <p:grpSpPr>
            <a:xfrm>
              <a:off x="634040" y="3859160"/>
              <a:ext cx="2074931" cy="1037466"/>
              <a:chOff x="530620" y="3859160"/>
              <a:chExt cx="2074931" cy="1037466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620" y="3859160"/>
                <a:ext cx="1037466" cy="1037466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8086" y="3859161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549072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Two heads obtained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27662" y="3960882"/>
            <a:ext cx="2592371" cy="2629507"/>
            <a:chOff x="3327662" y="3859161"/>
            <a:chExt cx="2592371" cy="2629507"/>
          </a:xfrm>
        </p:grpSpPr>
        <p:grpSp>
          <p:nvGrpSpPr>
            <p:cNvPr id="10" name="Group 9"/>
            <p:cNvGrpSpPr/>
            <p:nvPr/>
          </p:nvGrpSpPr>
          <p:grpSpPr>
            <a:xfrm>
              <a:off x="3560373" y="3859161"/>
              <a:ext cx="2080540" cy="1037465"/>
              <a:chOff x="3517796" y="3859161"/>
              <a:chExt cx="2080540" cy="103746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3859161"/>
                <a:ext cx="1037465" cy="1037465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3560374" y="5451203"/>
              <a:ext cx="2080539" cy="1037465"/>
              <a:chOff x="3517796" y="5451203"/>
              <a:chExt cx="2080539" cy="103746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71" y="5451204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796" y="5451203"/>
                <a:ext cx="1037465" cy="1037465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3327662" y="4946676"/>
              <a:ext cx="2592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One head obtained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699" y="4167038"/>
            <a:ext cx="2244867" cy="1984706"/>
            <a:chOff x="6593450" y="3859162"/>
            <a:chExt cx="2244867" cy="1984706"/>
          </a:xfrm>
        </p:grpSpPr>
        <p:grpSp>
          <p:nvGrpSpPr>
            <p:cNvPr id="9" name="Group 8"/>
            <p:cNvGrpSpPr/>
            <p:nvPr/>
          </p:nvGrpSpPr>
          <p:grpSpPr>
            <a:xfrm>
              <a:off x="6671751" y="3859162"/>
              <a:ext cx="2088264" cy="1037464"/>
              <a:chOff x="6593450" y="3859162"/>
              <a:chExt cx="2088264" cy="103746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450" y="3859162"/>
                <a:ext cx="1037464" cy="103746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4250" y="3859162"/>
                <a:ext cx="1037464" cy="1037464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593450" y="5012871"/>
              <a:ext cx="2244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No heads obtained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57525" y="3767982"/>
            <a:ext cx="3124200" cy="2629508"/>
            <a:chOff x="3057525" y="3767982"/>
            <a:chExt cx="3124200" cy="262950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0575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81725" y="3767982"/>
              <a:ext cx="0" cy="26295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81460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1/4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10598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2/4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89146" y="3414039"/>
            <a:ext cx="98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1/4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9739" y="1612027"/>
            <a:ext cx="4887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0, 1 or 2 heads?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SG" sz="2800" dirty="0"/>
              <a:t>Does each of these events occur about </a:t>
            </a:r>
            <a:r>
              <a:rPr lang="en-SG" sz="2800" dirty="0">
                <a:solidFill>
                  <a:srgbClr val="0000FF"/>
                </a:solidFill>
              </a:rPr>
              <a:t>1/3</a:t>
            </a:r>
            <a:r>
              <a:rPr lang="en-SG" sz="2800" dirty="0"/>
              <a:t> of the time?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Tossing two coins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8" y="847808"/>
            <a:ext cx="1733732" cy="1733732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3" name="Oval 92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4" name="Oval 93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5" name="Oval 94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6" name="Oval 95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7" name="Oval 96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72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5" grpId="0"/>
      <p:bldP spid="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9.3 Counting Elements of Disjoint 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The basic rule underlying the calculation of the number of elements in a union or difference or intersection is the </a:t>
            </a:r>
            <a:r>
              <a:rPr lang="en-US" altLang="en-US" sz="2400" b="1" dirty="0"/>
              <a:t>addition rule</a:t>
            </a:r>
            <a:r>
              <a:rPr lang="en-US" altLang="en-US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/>
              <a:t>This rule states that the number of elements in a union of mutually disjoint finite sets equals the sum of the number of elements in each of the component sets.</a:t>
            </a:r>
            <a:endParaRPr lang="en-US" altLang="en-US" sz="2400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973378" y="3987856"/>
            <a:ext cx="7398282" cy="2389931"/>
            <a:chOff x="730523" y="4598517"/>
            <a:chExt cx="7398282" cy="238993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23899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9.3.1 The Addition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41" y="5218733"/>
              <a:ext cx="72425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Suppose a finite set </a:t>
              </a:r>
              <a:r>
                <a:rPr lang="en-SG" sz="2800" i="1" dirty="0"/>
                <a:t>A</a:t>
              </a:r>
              <a:r>
                <a:rPr lang="en-SG" sz="2800" dirty="0"/>
                <a:t> equals the union of </a:t>
              </a:r>
              <a:r>
                <a:rPr lang="en-SG" sz="2800" i="1" dirty="0"/>
                <a:t>k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distinct mutually disjoint subsets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1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baseline="-25000" dirty="0">
                  <a:sym typeface="Symbol" panose="05050102010706020507" pitchFamily="18" charset="2"/>
                </a:rPr>
                <a:t>2</a:t>
              </a:r>
              <a:r>
                <a:rPr lang="en-SG" sz="2800" dirty="0">
                  <a:sym typeface="Symbol" panose="05050102010706020507" pitchFamily="18" charset="2"/>
                </a:rPr>
                <a:t>, …, </a:t>
              </a:r>
              <a:r>
                <a:rPr lang="en-SG" sz="2800" i="1" dirty="0">
                  <a:sym typeface="Symbol" panose="05050102010706020507" pitchFamily="18" charset="2"/>
                </a:rPr>
                <a:t>A</a:t>
              </a:r>
              <a:r>
                <a:rPr lang="en-SG" sz="2800" i="1" baseline="-25000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. Then</a:t>
              </a:r>
            </a:p>
            <a:p>
              <a:pPr>
                <a:spcAft>
                  <a:spcPts val="600"/>
                </a:spcAft>
                <a:tabLst>
                  <a:tab pos="1441450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… 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+ 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400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7 </a:t>
            </a:r>
            <a:r>
              <a:rPr lang="en-SG" sz="2800" dirty="0">
                <a:solidFill>
                  <a:schemeClr val="bg1"/>
                </a:solidFill>
              </a:rPr>
              <a:t>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547446"/>
            <a:ext cx="7993211" cy="1908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A computer access password consists of from </a:t>
            </a:r>
            <a:r>
              <a:rPr lang="en-US" altLang="en-US" dirty="0">
                <a:solidFill>
                  <a:srgbClr val="C00000"/>
                </a:solidFill>
              </a:rPr>
              <a:t>one to three letters</a:t>
            </a:r>
            <a:r>
              <a:rPr lang="en-US" altLang="en-US" dirty="0"/>
              <a:t> chosen from the </a:t>
            </a:r>
            <a:r>
              <a:rPr lang="en-US" altLang="en-US" dirty="0">
                <a:solidFill>
                  <a:srgbClr val="C00000"/>
                </a:solidFill>
              </a:rPr>
              <a:t>26 letters </a:t>
            </a:r>
            <a:r>
              <a:rPr lang="en-US" altLang="en-US" dirty="0"/>
              <a:t>in the alphabet with repetitions allowed. How many different passwords are possible?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476756" y="3455534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set of all passwords can be partitioned into subsets consisting of those of length 1, length 2, and length 3: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523" y="4869223"/>
            <a:ext cx="6800617" cy="1675903"/>
            <a:chOff x="567523" y="4869223"/>
            <a:chExt cx="6800617" cy="1675903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914" y="4869223"/>
              <a:ext cx="4612226" cy="167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567523" y="5109807"/>
              <a:ext cx="22625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Figure 9.3.1 </a:t>
              </a:r>
            </a:p>
            <a:p>
              <a:r>
                <a:rPr lang="en-SG" sz="2000" dirty="0"/>
                <a:t>Set of all passwords of length </a:t>
              </a:r>
              <a:r>
                <a:rPr lang="en-SG" sz="2000" dirty="0">
                  <a:sym typeface="Symbol" panose="05050102010706020507" pitchFamily="18" charset="2"/>
                </a:rPr>
                <a:t> 3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Counting Elements of Disjoint Sets: The Addition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7 </a:t>
            </a:r>
            <a:r>
              <a:rPr lang="en-SG" sz="2800" dirty="0">
                <a:solidFill>
                  <a:schemeClr val="bg1"/>
                </a:solidFill>
              </a:rPr>
              <a:t>– Counting Passwords with 3 or fewer Letters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167914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>
                <a:solidFill>
                  <a:srgbClr val="0033CC"/>
                </a:solidFill>
              </a:rPr>
              <a:t>addition rule</a:t>
            </a:r>
            <a:r>
              <a:rPr lang="en-US" altLang="en-US" dirty="0"/>
              <a:t>, the total number of passwords equals the sum of the number of passwords of length 1, length 2, and length 3. 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476755" y="3335890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1 = 26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76755" y="3901195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2 = 26</a:t>
            </a:r>
            <a:r>
              <a:rPr lang="en-US" altLang="en-US" baseline="30000" dirty="0"/>
              <a:t>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76755" y="4466499"/>
            <a:ext cx="7993211" cy="620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Number of passwords of length 3 = 26</a:t>
            </a:r>
            <a:r>
              <a:rPr lang="en-US" altLang="en-US" baseline="30000" dirty="0"/>
              <a:t>3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21296" y="5150922"/>
            <a:ext cx="7993211" cy="8981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Hence, total number of passwords = 26 + 26</a:t>
            </a:r>
            <a:r>
              <a:rPr lang="en-US" altLang="en-US" baseline="30000" dirty="0"/>
              <a:t>2</a:t>
            </a:r>
            <a:r>
              <a:rPr lang="en-US" altLang="en-US" dirty="0"/>
              <a:t> + 26</a:t>
            </a:r>
            <a:r>
              <a:rPr lang="en-US" altLang="en-US" baseline="30000" dirty="0"/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029200" algn="l"/>
              </a:tabLst>
            </a:pPr>
            <a:r>
              <a:rPr lang="en-US" altLang="en-US" dirty="0"/>
              <a:t>	= </a:t>
            </a:r>
            <a:r>
              <a:rPr lang="en-US" altLang="en-US" b="1" dirty="0">
                <a:solidFill>
                  <a:srgbClr val="0033CC"/>
                </a:solidFill>
              </a:rPr>
              <a:t>18,278</a:t>
            </a:r>
            <a:r>
              <a:rPr lang="en-US" altLang="en-US" dirty="0"/>
              <a:t>.</a:t>
            </a:r>
            <a:endParaRPr lang="en-US" altLang="en-US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095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5"/>
            <a:ext cx="8227629" cy="244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An important consequence of the addition rule is the fact that if the number of elements in a set </a:t>
            </a:r>
            <a:r>
              <a:rPr lang="en-US" altLang="en-US" i="1" dirty="0"/>
              <a:t>A</a:t>
            </a:r>
            <a:r>
              <a:rPr lang="en-US" altLang="en-US" dirty="0"/>
              <a:t> and the number in a </a:t>
            </a:r>
            <a:r>
              <a:rPr lang="en-US" altLang="en-US" dirty="0">
                <a:solidFill>
                  <a:srgbClr val="C00000"/>
                </a:solidFill>
              </a:rPr>
              <a:t>subset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of </a:t>
            </a:r>
            <a:r>
              <a:rPr lang="en-US" altLang="en-US" i="1" dirty="0"/>
              <a:t>A</a:t>
            </a:r>
            <a:r>
              <a:rPr lang="en-US" altLang="en-US" dirty="0"/>
              <a:t> are both known, then the number of elements that are in </a:t>
            </a:r>
            <a:r>
              <a:rPr lang="en-US" altLang="en-US" i="1" dirty="0"/>
              <a:t>A</a:t>
            </a:r>
            <a:r>
              <a:rPr lang="en-US" altLang="en-US" dirty="0"/>
              <a:t> and not in </a:t>
            </a:r>
            <a:r>
              <a:rPr lang="en-US" altLang="en-US" i="1" dirty="0"/>
              <a:t>B</a:t>
            </a:r>
            <a:r>
              <a:rPr lang="en-US" altLang="en-US" dirty="0"/>
              <a:t> can be computed.</a:t>
            </a:r>
            <a:endParaRPr lang="en-US" altLang="en-US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973378" y="3987856"/>
            <a:ext cx="7398282" cy="1639221"/>
            <a:chOff x="730523" y="4598517"/>
            <a:chExt cx="7398282" cy="1639221"/>
          </a:xfrm>
        </p:grpSpPr>
        <p:sp>
          <p:nvSpPr>
            <p:cNvPr id="40" name="Rectangle 39"/>
            <p:cNvSpPr/>
            <p:nvPr/>
          </p:nvSpPr>
          <p:spPr>
            <a:xfrm>
              <a:off x="730523" y="4598518"/>
              <a:ext cx="7398282" cy="1639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9.3.2 The Difference Rule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5941" y="5218733"/>
              <a:ext cx="724255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If </a:t>
              </a:r>
              <a:r>
                <a:rPr lang="en-SG" sz="2800" i="1" dirty="0"/>
                <a:t>A</a:t>
              </a:r>
              <a:r>
                <a:rPr lang="en-SG" sz="2800" dirty="0"/>
                <a:t> is a finite set and </a:t>
              </a:r>
              <a:r>
                <a:rPr lang="en-SG" sz="2800" i="1" dirty="0"/>
                <a:t>B</a:t>
              </a:r>
              <a:r>
                <a:rPr lang="en-SG" sz="2800" dirty="0"/>
                <a:t> </a:t>
              </a:r>
              <a:r>
                <a:rPr lang="en-SG" sz="2800" dirty="0" smtClean="0">
                  <a:sym typeface="Symbol" panose="05050102010706020507" pitchFamily="18" charset="2"/>
                </a:rPr>
                <a:t></a:t>
              </a:r>
              <a:r>
                <a:rPr lang="en-SG" sz="2800" dirty="0">
                  <a:sym typeface="Symbol" panose="05050102010706020507" pitchFamily="18" charset="2"/>
                </a:rPr>
                <a:t> </a:t>
              </a:r>
              <a:r>
                <a:rPr lang="en-SG" sz="2800" i="1" dirty="0" smtClean="0"/>
                <a:t>A</a:t>
              </a:r>
              <a:r>
                <a:rPr lang="en-SG" sz="2800" dirty="0"/>
                <a:t>, then</a:t>
              </a:r>
              <a:endParaRPr lang="en-SG" sz="2800" dirty="0">
                <a:sym typeface="Symbol" panose="05050102010706020507" pitchFamily="18" charset="2"/>
              </a:endParaRPr>
            </a:p>
            <a:p>
              <a:pPr>
                <a:spcAft>
                  <a:spcPts val="600"/>
                </a:spcAft>
                <a:tabLst>
                  <a:tab pos="1793875" algn="l"/>
                </a:tabLst>
              </a:pPr>
              <a:r>
                <a:rPr lang="en-SG" sz="2000" dirty="0">
                  <a:solidFill>
                    <a:srgbClr val="0033CC"/>
                  </a:solidFill>
                  <a:sym typeface="Symbol" panose="05050102010706020507" pitchFamily="18" charset="2"/>
                </a:rPr>
                <a:t>	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–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sz="24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sz="24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56892" y="859433"/>
            <a:ext cx="4010682" cy="2198470"/>
            <a:chOff x="2133600" y="2401888"/>
            <a:chExt cx="4654550" cy="2551409"/>
          </a:xfrm>
        </p:grpSpPr>
        <p:sp>
          <p:nvSpPr>
            <p:cNvPr id="26" name="TextBox 25"/>
            <p:cNvSpPr txBox="1"/>
            <p:nvPr/>
          </p:nvSpPr>
          <p:spPr>
            <a:xfrm>
              <a:off x="2133600" y="4459288"/>
              <a:ext cx="4654550" cy="494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9.3.3 The Difference Rule</a:t>
              </a: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401888"/>
              <a:ext cx="465455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567523" y="3057903"/>
            <a:ext cx="8227629" cy="2268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The difference rule holds for the following reason: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If </a:t>
            </a:r>
            <a:r>
              <a:rPr lang="en-US" altLang="en-US" i="1" dirty="0"/>
              <a:t>B </a:t>
            </a:r>
            <a:r>
              <a:rPr lang="en-SG" dirty="0">
                <a:sym typeface="Symbol" panose="05050102010706020507" pitchFamily="18" charset="2"/>
              </a:rPr>
              <a:t> </a:t>
            </a:r>
            <a:r>
              <a:rPr lang="en-US" altLang="en-US" i="1" dirty="0" smtClean="0"/>
              <a:t>A</a:t>
            </a:r>
            <a:r>
              <a:rPr lang="en-US" altLang="en-US" dirty="0"/>
              <a:t>, then the two sets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– </a:t>
            </a:r>
            <a:r>
              <a:rPr lang="en-US" altLang="en-US" i="1" dirty="0"/>
              <a:t>B</a:t>
            </a:r>
            <a:r>
              <a:rPr lang="en-US" altLang="en-US" dirty="0"/>
              <a:t> have no elements in common and </a:t>
            </a:r>
            <a:r>
              <a:rPr lang="en-US" altLang="en-US" i="1" dirty="0"/>
              <a:t>B </a:t>
            </a:r>
            <a:r>
              <a:rPr lang="en-US" altLang="en-US" b="1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 – </a:t>
            </a:r>
            <a:r>
              <a:rPr lang="en-US" altLang="en-US" i="1" dirty="0"/>
              <a:t>B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 Hence, by the addition rule,</a:t>
            </a:r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+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–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=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5336790"/>
            <a:ext cx="8227629" cy="114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Subtracting </a:t>
            </a:r>
            <a:r>
              <a:rPr lang="en-US" altLang="en-US" i="1" dirty="0"/>
              <a:t>N(B</a:t>
            </a:r>
            <a:r>
              <a:rPr lang="en-US" altLang="en-US" dirty="0"/>
              <a:t>) from both sides gives the equation</a:t>
            </a:r>
            <a:endParaRPr lang="en-US" altLang="en-US" i="1" dirty="0"/>
          </a:p>
          <a:p>
            <a:pPr marL="0" indent="0">
              <a:buFontTx/>
              <a:buNone/>
              <a:tabLst>
                <a:tab pos="2233613" algn="l"/>
              </a:tabLst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 – 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 =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A</a:t>
            </a:r>
            <a:r>
              <a:rPr lang="en-US" altLang="en-US" dirty="0">
                <a:solidFill>
                  <a:srgbClr val="0033CC"/>
                </a:solidFill>
              </a:rPr>
              <a:t>) – </a:t>
            </a:r>
            <a:r>
              <a:rPr lang="en-US" altLang="en-US" i="1" dirty="0">
                <a:solidFill>
                  <a:srgbClr val="0033CC"/>
                </a:solidFill>
              </a:rPr>
              <a:t>N</a:t>
            </a:r>
            <a:r>
              <a:rPr lang="en-US" altLang="en-US" dirty="0">
                <a:solidFill>
                  <a:srgbClr val="0033CC"/>
                </a:solidFill>
              </a:rPr>
              <a:t>(</a:t>
            </a:r>
            <a:r>
              <a:rPr lang="en-US" altLang="en-US" i="1" dirty="0">
                <a:solidFill>
                  <a:srgbClr val="0033CC"/>
                </a:solidFill>
              </a:rPr>
              <a:t>B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3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609074"/>
            <a:ext cx="8227629" cy="1614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dirty="0"/>
              <a:t>A typical PIN (personal identification number) is a sequence of any </a:t>
            </a:r>
            <a:r>
              <a:rPr lang="en-US" altLang="en-US" dirty="0">
                <a:solidFill>
                  <a:srgbClr val="C00000"/>
                </a:solidFill>
              </a:rPr>
              <a:t>four symbols </a:t>
            </a:r>
            <a:r>
              <a:rPr lang="en-US" altLang="en-US" dirty="0"/>
              <a:t>chosen from the </a:t>
            </a:r>
            <a:r>
              <a:rPr lang="en-US" altLang="en-US" dirty="0">
                <a:solidFill>
                  <a:srgbClr val="C00000"/>
                </a:solidFill>
              </a:rPr>
              <a:t>26 letters</a:t>
            </a:r>
            <a:r>
              <a:rPr lang="en-US" altLang="en-US" dirty="0"/>
              <a:t> in the alphabet and the </a:t>
            </a:r>
            <a:r>
              <a:rPr lang="en-US" altLang="en-US" dirty="0">
                <a:solidFill>
                  <a:srgbClr val="C00000"/>
                </a:solidFill>
              </a:rPr>
              <a:t>ten digits</a:t>
            </a:r>
            <a:r>
              <a:rPr lang="en-US" altLang="en-US" dirty="0"/>
              <a:t>, with repetition allowed.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8 </a:t>
            </a:r>
            <a:r>
              <a:rPr lang="en-SG" sz="2800" dirty="0">
                <a:solidFill>
                  <a:schemeClr val="bg1"/>
                </a:solidFill>
              </a:rPr>
              <a:t>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3214451"/>
            <a:ext cx="8227629" cy="59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How many PINs contain repeated symbols?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8" y="3704393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36</a:t>
            </a:r>
            <a:r>
              <a:rPr lang="en-US" altLang="en-US" baseline="30000" dirty="0"/>
              <a:t>4</a:t>
            </a:r>
            <a:r>
              <a:rPr lang="en-US" altLang="en-US" dirty="0"/>
              <a:t> = 1,679,616 PINs when repetition is allowed, and there are 36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35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34 </a:t>
            </a:r>
            <a:r>
              <a:rPr lang="en-US" altLang="en-US" sz="2400" dirty="0">
                <a:sym typeface="Symbol" panose="05050102010706020507" pitchFamily="18" charset="2"/>
              </a:rPr>
              <a:t></a:t>
            </a:r>
            <a:r>
              <a:rPr lang="en-US" altLang="en-US" b="1" dirty="0"/>
              <a:t> </a:t>
            </a:r>
            <a:r>
              <a:rPr lang="en-US" altLang="en-US" dirty="0"/>
              <a:t>33 = 1,413,720 PINs when repetition is not allowed.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5175200"/>
            <a:ext cx="7993211" cy="1363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By the </a:t>
            </a:r>
            <a:r>
              <a:rPr lang="en-US" altLang="en-US" b="1" dirty="0"/>
              <a:t>difference rule</a:t>
            </a:r>
            <a:r>
              <a:rPr lang="en-US" altLang="en-US" dirty="0"/>
              <a:t>, there 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073150" algn="l"/>
              </a:tabLst>
            </a:pPr>
            <a:r>
              <a:rPr lang="en-US" altLang="en-US" dirty="0"/>
              <a:t>	 1,679,616 – 1,413,720 = </a:t>
            </a:r>
            <a:r>
              <a:rPr lang="en-US" altLang="en-US" b="1" dirty="0">
                <a:solidFill>
                  <a:srgbClr val="0033CC"/>
                </a:solidFill>
              </a:rPr>
              <a:t>265,896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PINS that contain at least one repeated symbol.</a:t>
            </a:r>
          </a:p>
        </p:txBody>
      </p:sp>
    </p:spTree>
    <p:extLst>
      <p:ext uri="{BB962C8B-B14F-4D97-AF65-F5344CB8AC3E}">
        <p14:creationId xmlns:p14="http://schemas.microsoft.com/office/powerpoint/2010/main" val="40725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8 </a:t>
            </a:r>
            <a:r>
              <a:rPr lang="en-SG" sz="2800" dirty="0">
                <a:solidFill>
                  <a:schemeClr val="bg1"/>
                </a:solidFill>
              </a:rPr>
              <a:t>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76755" y="1708216"/>
            <a:ext cx="8227629" cy="126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eriod" startAt="2"/>
            </a:pPr>
            <a:r>
              <a:rPr lang="en-US" altLang="en-US" dirty="0"/>
              <a:t>If all PINs are equally likely, what is the probability that a randomly chosen PIN contains a repeated symbol?</a:t>
            </a:r>
            <a:endParaRPr lang="en-US" altLang="en-US" dirty="0">
              <a:solidFill>
                <a:srgbClr val="0033CC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3004405"/>
            <a:ext cx="8216863" cy="995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There are 1,679,616 PINs in all, and by part (a) 265,896 of these contain at least one repeated symbol.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63367" y="4069564"/>
            <a:ext cx="8216863" cy="969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Thus, the probability that a randomly chosen PIN contains a repeated symbol 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05649" y="5039403"/>
            <a:ext cx="3729306" cy="954107"/>
            <a:chOff x="2813538" y="5644662"/>
            <a:chExt cx="3729306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2813538" y="564466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265,896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6" name="Straight Connector 5"/>
            <p:cNvCxnSpPr>
              <a:stCxn id="2" idx="1"/>
              <a:endCxn id="2" idx="3"/>
            </p:cNvCxnSpPr>
            <p:nvPr/>
          </p:nvCxnSpPr>
          <p:spPr>
            <a:xfrm>
              <a:off x="2813538" y="6121716"/>
              <a:ext cx="18589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4919" y="5799955"/>
              <a:ext cx="171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</a:t>
              </a:r>
              <a:r>
                <a:rPr lang="en-SG" sz="28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0.158</a:t>
              </a:r>
              <a:endParaRPr lang="en-SG" sz="2800" b="1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8 </a:t>
            </a:r>
            <a:r>
              <a:rPr lang="en-SG" sz="2800" dirty="0">
                <a:solidFill>
                  <a:schemeClr val="bg1"/>
                </a:solidFill>
              </a:rPr>
              <a:t>– Counting PINs with Repeated Symbols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624248"/>
            <a:ext cx="8216863" cy="2398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An alternative solution to part (b) is based on the observation that if </a:t>
            </a:r>
            <a:r>
              <a:rPr lang="en-US" altLang="en-US" i="1" dirty="0"/>
              <a:t>S</a:t>
            </a:r>
            <a:r>
              <a:rPr lang="en-US" altLang="en-US" dirty="0"/>
              <a:t> is the set of all PINs and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no repeated symbol, then </a:t>
            </a:r>
            <a:r>
              <a:rPr lang="en-US" altLang="en-US" i="1" dirty="0"/>
              <a:t>S</a:t>
            </a:r>
            <a:r>
              <a:rPr lang="en-US" altLang="en-US" dirty="0"/>
              <a:t> – </a:t>
            </a:r>
            <a:r>
              <a:rPr lang="en-US" altLang="en-US" i="1" dirty="0"/>
              <a:t>A</a:t>
            </a:r>
            <a:r>
              <a:rPr lang="en-US" altLang="en-US" dirty="0"/>
              <a:t> is the set of all PINs with at least one repeated symbol.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It follows that: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0925" y="4040033"/>
            <a:ext cx="3130061" cy="954107"/>
            <a:chOff x="1441939" y="4040033"/>
            <a:chExt cx="3130061" cy="954107"/>
          </a:xfrm>
        </p:grpSpPr>
        <p:grpSp>
          <p:nvGrpSpPr>
            <p:cNvPr id="8" name="Group 7"/>
            <p:cNvGrpSpPr/>
            <p:nvPr/>
          </p:nvGrpSpPr>
          <p:grpSpPr>
            <a:xfrm>
              <a:off x="2952853" y="4040033"/>
              <a:ext cx="1619147" cy="954107"/>
              <a:chOff x="2813538" y="5644662"/>
              <a:chExt cx="1858981" cy="95410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 – 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013632" y="6121715"/>
                <a:ext cx="1406905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441939" y="4255477"/>
              <a:ext cx="1833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S</a:t>
              </a:r>
              <a:r>
                <a:rPr lang="en-SG" sz="2800" dirty="0"/>
                <a:t> – </a:t>
              </a:r>
              <a:r>
                <a:rPr lang="en-SG" sz="2800" i="1" dirty="0"/>
                <a:t>A</a:t>
              </a:r>
              <a:r>
                <a:rPr lang="en-SG" sz="2800" dirty="0"/>
                <a:t>) =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1257" y="4022461"/>
            <a:ext cx="2540871" cy="954107"/>
            <a:chOff x="4805993" y="4022461"/>
            <a:chExt cx="2540871" cy="954107"/>
          </a:xfrm>
        </p:grpSpPr>
        <p:grpSp>
          <p:nvGrpSpPr>
            <p:cNvPr id="40" name="Group 39"/>
            <p:cNvGrpSpPr/>
            <p:nvPr/>
          </p:nvGrpSpPr>
          <p:grpSpPr>
            <a:xfrm>
              <a:off x="5088371" y="4022461"/>
              <a:ext cx="2258493" cy="954107"/>
              <a:chOff x="2813538" y="5644662"/>
              <a:chExt cx="1858981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 – </a:t>
                </a:r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079339" y="6139287"/>
                <a:ext cx="13571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05993" y="4275452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92005" y="4871636"/>
            <a:ext cx="3180514" cy="954107"/>
            <a:chOff x="2668010" y="4872206"/>
            <a:chExt cx="3180514" cy="954107"/>
          </a:xfrm>
        </p:grpSpPr>
        <p:grpSp>
          <p:nvGrpSpPr>
            <p:cNvPr id="36" name="Group 35"/>
            <p:cNvGrpSpPr/>
            <p:nvPr/>
          </p:nvGrpSpPr>
          <p:grpSpPr>
            <a:xfrm>
              <a:off x="3127132" y="4872206"/>
              <a:ext cx="1302585" cy="954107"/>
              <a:chOff x="2813538" y="5644662"/>
              <a:chExt cx="1858981" cy="95410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668010" y="514632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=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0717" y="5091204"/>
              <a:ext cx="598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–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545939" y="4872206"/>
              <a:ext cx="1302585" cy="954107"/>
              <a:chOff x="2813538" y="5644662"/>
              <a:chExt cx="1858981" cy="95410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813538" y="5644662"/>
                <a:ext cx="185898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A</a:t>
                </a:r>
                <a:r>
                  <a:rPr lang="en-SG" sz="2800" dirty="0"/>
                  <a:t>)</a:t>
                </a:r>
              </a:p>
              <a:p>
                <a:pPr algn="ctr"/>
                <a:r>
                  <a:rPr lang="en-SG" sz="2800" i="1" dirty="0"/>
                  <a:t>N</a:t>
                </a:r>
                <a:r>
                  <a:rPr lang="en-SG" sz="2800" dirty="0"/>
                  <a:t>(</a:t>
                </a:r>
                <a:r>
                  <a:rPr lang="en-SG" sz="2800" i="1" dirty="0"/>
                  <a:t>S</a:t>
                </a:r>
                <a:r>
                  <a:rPr lang="en-SG" sz="2800" dirty="0"/>
                  <a:t>)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184177" y="6121715"/>
                <a:ext cx="11472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/>
          <p:cNvSpPr txBox="1"/>
          <p:nvPr/>
        </p:nvSpPr>
        <p:spPr>
          <a:xfrm>
            <a:off x="1472596" y="5871909"/>
            <a:ext cx="190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  = 1 – </a:t>
            </a:r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8585" y="5498409"/>
            <a:ext cx="315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S</a:t>
            </a:r>
            <a:r>
              <a:rPr lang="en-SG" sz="2800" dirty="0"/>
              <a:t> – </a:t>
            </a:r>
            <a:r>
              <a:rPr lang="en-SG" sz="2800" i="1" dirty="0"/>
              <a:t>A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 1 – 0.842</a:t>
            </a:r>
          </a:p>
          <a:p>
            <a:r>
              <a:rPr lang="en-SG" sz="2800" dirty="0">
                <a:sym typeface="Symbol" panose="05050102010706020507" pitchFamily="18" charset="2"/>
              </a:rPr>
              <a:t>                </a:t>
            </a:r>
            <a:r>
              <a:rPr lang="en-SG" sz="2800" b="1" dirty="0">
                <a:solidFill>
                  <a:srgbClr val="0033CC"/>
                </a:solidFill>
                <a:sym typeface="Symbol" panose="05050102010706020507" pitchFamily="18" charset="2"/>
              </a:rPr>
              <a:t>0.158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27190" y="4000448"/>
            <a:ext cx="2667979" cy="1497961"/>
            <a:chOff x="6212252" y="4197812"/>
            <a:chExt cx="2667979" cy="1497961"/>
          </a:xfrm>
        </p:grpSpPr>
        <p:sp>
          <p:nvSpPr>
            <p:cNvPr id="7" name="TextBox 6"/>
            <p:cNvSpPr txBox="1"/>
            <p:nvPr/>
          </p:nvSpPr>
          <p:spPr>
            <a:xfrm>
              <a:off x="6212252" y="4413256"/>
              <a:ext cx="133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i="1" dirty="0"/>
                <a:t>P</a:t>
              </a:r>
              <a:r>
                <a:rPr lang="en-SG" sz="2800" dirty="0"/>
                <a:t>(</a:t>
              </a:r>
              <a:r>
                <a:rPr lang="en-SG" sz="2800" i="1" dirty="0"/>
                <a:t>A</a:t>
              </a:r>
              <a:r>
                <a:rPr lang="en-SG" sz="2800" dirty="0"/>
                <a:t>) </a:t>
              </a:r>
              <a:r>
                <a:rPr lang="en-SG" sz="2800" dirty="0">
                  <a:sym typeface="Symbol" panose="05050102010706020507" pitchFamily="18" charset="2"/>
                </a:rPr>
                <a:t>=  </a:t>
              </a:r>
              <a:endParaRPr lang="en-SG" sz="28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21250" y="4197812"/>
              <a:ext cx="18589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1,413,720</a:t>
              </a:r>
            </a:p>
            <a:p>
              <a:pPr algn="ctr"/>
              <a:r>
                <a:rPr lang="en-SG" sz="2800" dirty="0"/>
                <a:t>1,679,616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198835" y="4674866"/>
              <a:ext cx="15333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44103" y="5172553"/>
              <a:ext cx="1637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ym typeface="Symbol" panose="05050102010706020507" pitchFamily="18" charset="2"/>
                </a:rPr>
                <a:t> 0.842 </a:t>
              </a:r>
              <a:endParaRPr lang="en-SG" sz="2800" i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768585" y="4040033"/>
            <a:ext cx="0" cy="2355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Difference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63368" y="1558926"/>
            <a:ext cx="8216863" cy="17413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This solution illustrates a more general property of probabilities: that the </a:t>
            </a:r>
            <a:r>
              <a:rPr lang="en-US" altLang="en-US" dirty="0">
                <a:solidFill>
                  <a:srgbClr val="0033CC"/>
                </a:solidFill>
              </a:rPr>
              <a:t>probability of the complement of an event</a:t>
            </a:r>
            <a:r>
              <a:rPr lang="en-US" altLang="en-US" dirty="0"/>
              <a:t> is obtained by </a:t>
            </a:r>
            <a:r>
              <a:rPr lang="en-US" altLang="en-US" dirty="0">
                <a:solidFill>
                  <a:srgbClr val="0033CC"/>
                </a:solidFill>
              </a:rPr>
              <a:t>subtracting the probability of the event from the number 1</a:t>
            </a:r>
            <a:r>
              <a:rPr lang="en-US" altLang="en-US" dirty="0"/>
              <a:t>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83794" y="3452560"/>
            <a:ext cx="7176411" cy="2244855"/>
            <a:chOff x="993228" y="4598517"/>
            <a:chExt cx="7176411" cy="2244855"/>
          </a:xfrm>
        </p:grpSpPr>
        <p:sp>
          <p:nvSpPr>
            <p:cNvPr id="78" name="Rectangle 77"/>
            <p:cNvSpPr/>
            <p:nvPr/>
          </p:nvSpPr>
          <p:spPr>
            <a:xfrm>
              <a:off x="993228" y="4598517"/>
              <a:ext cx="7176411" cy="22448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93228" y="4598517"/>
              <a:ext cx="7176411" cy="8781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09373" y="4645644"/>
              <a:ext cx="6495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Formula for the Probability of the Complement of an Event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109374" y="5676046"/>
                  <a:ext cx="6925353" cy="1032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 smtClean="0"/>
                    <a:t>If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 is a finite sample space and </a:t>
                  </a:r>
                  <a:r>
                    <a:rPr lang="en-SG" sz="2400" i="1" dirty="0"/>
                    <a:t>A</a:t>
                  </a:r>
                  <a:r>
                    <a:rPr lang="en-SG" sz="2400" dirty="0"/>
                    <a:t> is an event in </a:t>
                  </a:r>
                  <a:r>
                    <a:rPr lang="en-SG" sz="2400" i="1" dirty="0"/>
                    <a:t>S</a:t>
                  </a:r>
                  <a:r>
                    <a:rPr lang="en-SG" sz="2400" dirty="0"/>
                    <a:t>, then</a:t>
                  </a:r>
                </a:p>
                <a:p>
                  <a:pPr>
                    <a:tabLst>
                      <a:tab pos="1793875" algn="l"/>
                    </a:tabLst>
                  </a:pPr>
                  <a:r>
                    <a:rPr lang="en-SG" sz="2400" dirty="0"/>
                    <a:t>	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SG" sz="3200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4" y="5676046"/>
                  <a:ext cx="6925353" cy="1032206"/>
                </a:xfrm>
                <a:prstGeom prst="rect">
                  <a:avLst/>
                </a:prstGeom>
                <a:blipFill>
                  <a:blip r:embed="rId3"/>
                  <a:stretch>
                    <a:fillRect l="-1320" t="-4734" r="-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Probability of the Complement of an Event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Table 9.1.1. Relative frequencies.</a:t>
            </a:r>
            <a:endParaRPr lang="en-SG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415123" y="3932774"/>
            <a:ext cx="81436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Formalizing the analysis, we introduce: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random process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sample space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event</a:t>
            </a:r>
          </a:p>
          <a:p>
            <a:pPr marL="914400" indent="-566738">
              <a:buFont typeface="Wingdings" panose="05000000000000000000" pitchFamily="2" charset="2"/>
              <a:buChar char="§"/>
            </a:pPr>
            <a:r>
              <a:rPr lang="en-US" altLang="en-US" sz="2400" dirty="0"/>
              <a:t>probability</a:t>
            </a:r>
            <a:endParaRPr lang="en-SG" sz="20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0" y="1663809"/>
            <a:ext cx="8229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val 34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758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561786"/>
            <a:ext cx="8227629" cy="2236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The addition rule says how many elements are in a union of sets </a:t>
            </a:r>
            <a:r>
              <a:rPr lang="en-US" altLang="en-US" u="sng" dirty="0"/>
              <a:t>if the sets are mutually disjoint</a:t>
            </a:r>
            <a:r>
              <a:rPr lang="en-US" altLang="en-US" dirty="0"/>
              <a:t>. Now consider the question of how to determine the number of elements in a union of sets when </a:t>
            </a:r>
            <a:r>
              <a:rPr lang="en-US" altLang="en-US" b="1" dirty="0"/>
              <a:t>some of the sets overlap</a:t>
            </a:r>
            <a:r>
              <a:rPr lang="en-US" altLang="en-US" dirty="0"/>
              <a:t>.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755" y="3924177"/>
            <a:ext cx="3661604" cy="193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dirty="0"/>
              <a:t>For simplicity, begin by looking at a union of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as shown in Figure 9.3.5.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42429" y="3502596"/>
            <a:ext cx="3147602" cy="2882877"/>
            <a:chOff x="4442429" y="3502596"/>
            <a:chExt cx="3147602" cy="288287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429" y="3502596"/>
              <a:ext cx="3147602" cy="2482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962570" y="5985363"/>
              <a:ext cx="210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9.3.5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>
              <a:xfrm>
                <a:off x="476755" y="1143211"/>
                <a:ext cx="8038595" cy="2320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n-US" dirty="0" smtClean="0"/>
                  <a:t>To get an accurate count of the elements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, it is necessary to subtract the number of elements that are in both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and </a:t>
                </a:r>
                <a:r>
                  <a:rPr lang="en-US" altLang="en-US" i="1" dirty="0" smtClean="0"/>
                  <a:t>B</a:t>
                </a:r>
                <a:r>
                  <a:rPr lang="en-US" alt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 smtClean="0"/>
                  <a:t>,</a:t>
                </a:r>
                <a:endParaRPr lang="en-US" alt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tabLst>
                    <a:tab pos="1489075" algn="l"/>
                  </a:tabLst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" y="1143211"/>
                <a:ext cx="8038595" cy="2320957"/>
              </a:xfrm>
              <a:prstGeom prst="rect">
                <a:avLst/>
              </a:prstGeom>
              <a:blipFill>
                <a:blip r:embed="rId3"/>
                <a:stretch>
                  <a:fillRect l="-151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15123" y="3301825"/>
            <a:ext cx="8224785" cy="2943929"/>
            <a:chOff x="730522" y="4598517"/>
            <a:chExt cx="8224785" cy="2943929"/>
          </a:xfrm>
        </p:grpSpPr>
        <p:sp>
          <p:nvSpPr>
            <p:cNvPr id="36" name="Rectangle 35"/>
            <p:cNvSpPr/>
            <p:nvPr/>
          </p:nvSpPr>
          <p:spPr>
            <a:xfrm>
              <a:off x="730522" y="4598518"/>
              <a:ext cx="8222461" cy="2892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0523" y="4598517"/>
              <a:ext cx="822478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8473" y="4645644"/>
              <a:ext cx="7550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9.3.3 The Inclusion/Exclusion Rule for 2 or 3 Sets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95941" y="5218733"/>
                  <a:ext cx="8157042" cy="2323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800" dirty="0" smtClean="0"/>
                    <a:t>If </a:t>
                  </a:r>
                  <a:r>
                    <a:rPr lang="en-SG" sz="2800" i="1" dirty="0"/>
                    <a:t>A</a:t>
                  </a:r>
                  <a:r>
                    <a:rPr lang="en-SG" sz="2800" dirty="0"/>
                    <a:t>, </a:t>
                  </a:r>
                  <a:r>
                    <a:rPr lang="en-SG" sz="2800" i="1" dirty="0"/>
                    <a:t>B</a:t>
                  </a:r>
                  <a:r>
                    <a:rPr lang="en-SG" sz="2800" dirty="0"/>
                    <a:t>, and </a:t>
                  </a:r>
                  <a:r>
                    <a:rPr lang="en-SG" sz="2800" i="1" dirty="0"/>
                    <a:t>C</a:t>
                  </a:r>
                  <a:r>
                    <a:rPr lang="en-SG" sz="2800" dirty="0"/>
                    <a:t> are any finite </a:t>
                  </a:r>
                  <a:r>
                    <a:rPr lang="en-SG" sz="2800" dirty="0">
                      <a:sym typeface="Symbol" panose="05050102010706020507" pitchFamily="18" charset="2"/>
                    </a:rPr>
                    <a:t>sets, then</a:t>
                  </a:r>
                </a:p>
                <a:p>
                  <a:pPr>
                    <a:tabLst>
                      <a:tab pos="1441450" algn="l"/>
                    </a:tabLst>
                  </a:pPr>
                  <a:r>
                    <a:rPr lang="en-SG" sz="2000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SG" sz="28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sz="28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e>
                      </m:d>
                      <m:r>
                        <a:rPr lang="en-SG" sz="28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8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8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1441450" algn="l"/>
                    </a:tabLst>
                  </a:pPr>
                  <a:r>
                    <a:rPr lang="en-SG" sz="2800" dirty="0">
                      <a:sym typeface="Symbol" panose="05050102010706020507" pitchFamily="18" charset="2"/>
                    </a:rPr>
                    <a:t>and</a:t>
                  </a:r>
                </a:p>
                <a:p>
                  <a:pPr>
                    <a:tabLst>
                      <a:tab pos="1441450" algn="l"/>
                    </a:tabLst>
                  </a:pPr>
                  <a:r>
                    <a:rPr lang="en-SG" sz="2800" i="1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e>
                      </m:d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SG" sz="2800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1441450" algn="l"/>
                    </a:tabLst>
                  </a:pPr>
                  <a:r>
                    <a:rPr lang="en-SG" sz="2800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                             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∩</m:t>
                          </m:r>
                          <m:r>
                            <a:rPr lang="en-SG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)+</m:t>
                      </m:r>
                      <m:r>
                        <a:rPr lang="en-SG" sz="2400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sz="2400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sz="2400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sz="24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sz="2400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a14:m>
                  <a:r>
                    <a:rPr lang="en-SG" sz="2400" dirty="0" smtClean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)</a:t>
                  </a:r>
                  <a:endParaRPr lang="en-SG" sz="2400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218733"/>
                  <a:ext cx="8157042" cy="2323713"/>
                </a:xfrm>
                <a:prstGeom prst="rect">
                  <a:avLst/>
                </a:prstGeom>
                <a:blipFill>
                  <a:blip r:embed="rId4"/>
                  <a:stretch>
                    <a:fillRect l="-1570" t="-2356" b="-4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42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679144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9</a:t>
            </a:r>
            <a:r>
              <a:rPr lang="en-SG" sz="2800" dirty="0" smtClean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</a:rPr>
              <a:t>– Counting Elements of a General Union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708033"/>
            <a:ext cx="8216863" cy="949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the set of all integers in [1..1000] that are multiples of 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B</a:t>
            </a:r>
            <a:r>
              <a:rPr lang="en-US" altLang="en-US" sz="2400" dirty="0"/>
              <a:t> = the set of all integers in [1..1000] that are multiples of 5.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69" y="3727711"/>
            <a:ext cx="8216864" cy="2485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Then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/>
              <a:t>= the set of all integers in [1..1000] that are multiples of 3 or multiples of 5.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Then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Symbol" panose="05050102010706020507" pitchFamily="18" charset="2"/>
              </a:rPr>
              <a:t>B </a:t>
            </a:r>
            <a:r>
              <a:rPr lang="en-US" altLang="en-US" sz="2400" dirty="0"/>
              <a:t>= the set of all integers in [1..1000] that are multiples of both 3 and 5</a:t>
            </a:r>
          </a:p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                     = the set of all integers in [1..1000] that are multiples of 15.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3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122094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As every third integer from 3 through 999 is a multiple of 3, each can be represented in the form 3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[1..333].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70" y="3165231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333 multiples of 3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333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54855" y="4279942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Similarly, every multiple of 5 from 1 through 1000 has the form 5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[1..200].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654854" y="5355263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200 multiples of 5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= 200</a:t>
            </a:r>
          </a:p>
        </p:txBody>
      </p:sp>
    </p:spTree>
    <p:extLst>
      <p:ext uri="{BB962C8B-B14F-4D97-AF65-F5344CB8AC3E}">
        <p14:creationId xmlns:p14="http://schemas.microsoft.com/office/powerpoint/2010/main" val="2603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0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altLang="en-US" dirty="0"/>
              <a:t>How many integers from 1 through 1,000 are multiples of 3 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066395"/>
            <a:ext cx="8216863" cy="933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Finally, every multiple of 15 from 1 through 1000 has the form 15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for some integer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 [1..66] (since 990 = 66 </a:t>
            </a:r>
            <a:r>
              <a:rPr lang="en-US" altLang="en-US" sz="2400" dirty="0">
                <a:sym typeface="Symbol" panose="05050102010706020507" pitchFamily="18" charset="2"/>
              </a:rPr>
              <a:t> 15)</a:t>
            </a:r>
            <a:r>
              <a:rPr lang="en-US" altLang="en-US" sz="2400" dirty="0"/>
              <a:t>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70" y="3109532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4975" indent="-1704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Hence there are 66 multiples of 15 from 1 through 1000, and so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= 66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54855" y="4224244"/>
            <a:ext cx="8216863" cy="5339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It follows by the </a:t>
            </a:r>
            <a:r>
              <a:rPr lang="en-US" altLang="en-US" sz="2400" b="1" dirty="0"/>
              <a:t>inclusion/exclusion rule </a:t>
            </a:r>
            <a:r>
              <a:rPr lang="en-US" altLang="en-US" sz="2400" dirty="0"/>
              <a:t>that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6300" y="4758223"/>
            <a:ext cx="5159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41450" algn="l"/>
              </a:tabLst>
            </a:pP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 </a:t>
            </a:r>
            <a:r>
              <a:rPr lang="en-SG" sz="2800" dirty="0">
                <a:sym typeface="Symbol" panose="05050102010706020507" pitchFamily="18" charset="2"/>
              </a:rPr>
              <a:t></a:t>
            </a:r>
            <a:r>
              <a:rPr lang="en-SG" sz="2800" i="1" dirty="0">
                <a:sym typeface="Symbol" panose="05050102010706020507" pitchFamily="18" charset="2"/>
              </a:rPr>
              <a:t> B</a:t>
            </a:r>
            <a:r>
              <a:rPr lang="en-SG" sz="2800" dirty="0">
                <a:sym typeface="Symbol" panose="05050102010706020507" pitchFamily="18" charset="2"/>
              </a:rPr>
              <a:t>) 	=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</a:t>
            </a:r>
            <a:r>
              <a:rPr lang="en-SG" sz="2800" dirty="0">
                <a:sym typeface="Symbol" panose="05050102010706020507" pitchFamily="18" charset="2"/>
              </a:rPr>
              <a:t>) +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B</a:t>
            </a:r>
            <a:r>
              <a:rPr lang="en-SG" sz="2800" dirty="0">
                <a:sym typeface="Symbol" panose="05050102010706020507" pitchFamily="18" charset="2"/>
              </a:rPr>
              <a:t>) – </a:t>
            </a:r>
            <a:r>
              <a:rPr lang="en-SG" sz="2800" i="1" dirty="0">
                <a:sym typeface="Symbol" panose="05050102010706020507" pitchFamily="18" charset="2"/>
              </a:rPr>
              <a:t>N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A </a:t>
            </a:r>
            <a:r>
              <a:rPr lang="en-SG" sz="2800" dirty="0">
                <a:sym typeface="Symbol" panose="05050102010706020507" pitchFamily="18" charset="2"/>
              </a:rPr>
              <a:t></a:t>
            </a:r>
            <a:r>
              <a:rPr lang="en-SG" sz="2800" i="1" dirty="0">
                <a:sym typeface="Symbol" panose="05050102010706020507" pitchFamily="18" charset="2"/>
              </a:rPr>
              <a:t> B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441450" algn="l"/>
              </a:tabLst>
            </a:pPr>
            <a:r>
              <a:rPr lang="en-SG" sz="2800" dirty="0">
                <a:sym typeface="Symbol" panose="05050102010706020507" pitchFamily="18" charset="2"/>
              </a:rPr>
              <a:t>	= 333 + 200 – 66 = 467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16487" y="5718836"/>
            <a:ext cx="8216863" cy="8226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Thus, </a:t>
            </a:r>
            <a:r>
              <a:rPr lang="en-US" altLang="en-US" sz="2400" b="1" dirty="0">
                <a:solidFill>
                  <a:srgbClr val="0033CC"/>
                </a:solidFill>
              </a:rPr>
              <a:t>467</a:t>
            </a:r>
            <a:r>
              <a:rPr lang="en-US" altLang="en-US" sz="2400" dirty="0"/>
              <a:t> integers from 1 through 1000 are multiples of 3 or multiples of 5.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30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0" grpId="0" animBg="1"/>
      <p:bldP spid="2" grpId="0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en-US" altLang="en-US" dirty="0"/>
              <a:t>How many integers from 1 through 1,000 are neither multiples of 3 nor multiples of 5?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470" y="2066395"/>
            <a:ext cx="8216863" cy="14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There are 1000 integers from 1 through 1000.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By part (a), 467 of these are multiples of 3 or multiples of 5.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09470" y="3672038"/>
            <a:ext cx="8216863" cy="891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Thus, by the </a:t>
            </a:r>
            <a:r>
              <a:rPr lang="en-US" altLang="en-US" b="1" dirty="0"/>
              <a:t>difference rule</a:t>
            </a:r>
            <a:r>
              <a:rPr lang="en-US" altLang="en-US" dirty="0"/>
              <a:t>, there are 1000 – 467 = </a:t>
            </a:r>
            <a:r>
              <a:rPr lang="en-US" altLang="en-US" b="1" dirty="0">
                <a:solidFill>
                  <a:srgbClr val="0033CC"/>
                </a:solidFill>
              </a:rPr>
              <a:t>533</a:t>
            </a:r>
            <a:r>
              <a:rPr lang="en-US" altLang="en-US" dirty="0"/>
              <a:t> that are neither multiples of 3 nor multiples of 5.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6103" y="6443584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7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Counting Elements of Disjoint Sets</a:t>
            </a:r>
            <a:r>
              <a:rPr lang="en-SG" sz="1200" dirty="0">
                <a:solidFill>
                  <a:schemeClr val="bg1"/>
                </a:solidFill>
              </a:rPr>
              <a:t>		The Pigeonhole Principle 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Inclusion/Exclusion Rule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6755" y="1093206"/>
            <a:ext cx="8038595" cy="1028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Note that the solution to part (b) of Example 9</a:t>
            </a:r>
            <a:r>
              <a:rPr lang="en-US" altLang="en-US" dirty="0" smtClean="0"/>
              <a:t> </a:t>
            </a:r>
            <a:r>
              <a:rPr lang="en-US" altLang="en-US" dirty="0"/>
              <a:t>hid a use of </a:t>
            </a:r>
            <a:r>
              <a:rPr lang="en-US" altLang="en-US" dirty="0">
                <a:solidFill>
                  <a:srgbClr val="0033CC"/>
                </a:solidFill>
              </a:rPr>
              <a:t>De Morgan’s law</a:t>
            </a:r>
            <a:r>
              <a:rPr lang="en-US" alt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>
              <a:xfrm>
                <a:off x="476755" y="2198360"/>
                <a:ext cx="8038595" cy="1388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 smtClean="0"/>
                  <a:t>The number of elements that are neither in 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 nor in </a:t>
                </a:r>
                <a:r>
                  <a:rPr lang="en-US" altLang="en-US" i="1" dirty="0"/>
                  <a:t>B</a:t>
                </a:r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/>
                  <a:t>By De Morgan’s law,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" y="2198360"/>
                <a:ext cx="8038595" cy="1388901"/>
              </a:xfrm>
              <a:prstGeom prst="rect">
                <a:avLst/>
              </a:prstGeom>
              <a:blipFill>
                <a:blip r:embed="rId3"/>
                <a:stretch>
                  <a:fillRect l="-1516" t="-4405" r="-2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476755" y="3827868"/>
                <a:ext cx="8038595" cy="1957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was then calculated using the set difference rule: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0" dirty="0" smtClean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dirty="0" smtClean="0"/>
                  <a:t>where </a:t>
                </a:r>
                <a:r>
                  <a:rPr lang="en-US" altLang="en-US" dirty="0"/>
                  <a:t>the universe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en-US" dirty="0"/>
                  <a:t> was the set of all integers from 1 through 1,000.</a:t>
                </a: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" y="3827868"/>
                <a:ext cx="8038595" cy="1957470"/>
              </a:xfrm>
              <a:prstGeom prst="rect">
                <a:avLst/>
              </a:prstGeom>
              <a:blipFill>
                <a:blip r:embed="rId4"/>
                <a:stretch>
                  <a:fillRect l="-1516" t="-3115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5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4577" y="2152650"/>
            <a:ext cx="7809875" cy="751115"/>
            <a:chOff x="644577" y="2152650"/>
            <a:chExt cx="7809875" cy="751115"/>
          </a:xfrm>
        </p:grpSpPr>
        <p:sp>
          <p:nvSpPr>
            <p:cNvPr id="35" name="Rounded Rectangle 34"/>
            <p:cNvSpPr/>
            <p:nvPr/>
          </p:nvSpPr>
          <p:spPr>
            <a:xfrm>
              <a:off x="644577" y="2152650"/>
              <a:ext cx="7809875" cy="751115"/>
            </a:xfrm>
            <a:prstGeom prst="roundRect">
              <a:avLst/>
            </a:prstGeom>
            <a:solidFill>
              <a:srgbClr val="0033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350" dirty="0"/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63368" y="2220685"/>
              <a:ext cx="7791084" cy="5971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SG" sz="3000" dirty="0">
                  <a:solidFill>
                    <a:schemeClr val="bg1"/>
                  </a:solidFill>
                  <a:latin typeface="+mn-lt"/>
                </a:rPr>
                <a:t>9.4 The Pigeonhole Principle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2" y="3029586"/>
            <a:ext cx="4104108" cy="33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5" y="1568775"/>
            <a:ext cx="6762244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n</a:t>
            </a:r>
            <a:r>
              <a:rPr lang="en-US" altLang="en-US" dirty="0"/>
              <a:t> pigeons fly into </a:t>
            </a:r>
            <a:r>
              <a:rPr lang="en-US" altLang="en-US" i="1" dirty="0"/>
              <a:t>m</a:t>
            </a:r>
            <a:r>
              <a:rPr lang="en-US" altLang="en-US" dirty="0"/>
              <a:t> pigeonholes and </a:t>
            </a:r>
            <a:r>
              <a:rPr lang="en-US" altLang="en-US" i="1" dirty="0"/>
              <a:t>n</a:t>
            </a:r>
            <a:r>
              <a:rPr lang="en-US" altLang="en-US" dirty="0"/>
              <a:t> &gt; </a:t>
            </a:r>
            <a:r>
              <a:rPr lang="en-US" altLang="en-US" i="1" dirty="0"/>
              <a:t>m</a:t>
            </a:r>
            <a:r>
              <a:rPr lang="en-US" altLang="en-US" dirty="0"/>
              <a:t>, then at least one hole must contain two or more pigeons.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139" y="2997092"/>
            <a:ext cx="8221812" cy="3234045"/>
            <a:chOff x="522139" y="2997092"/>
            <a:chExt cx="8221812" cy="3234045"/>
          </a:xfrm>
        </p:grpSpPr>
        <p:pic>
          <p:nvPicPr>
            <p:cNvPr id="3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1"/>
            <a:stretch>
              <a:fillRect/>
            </a:stretch>
          </p:blipFill>
          <p:spPr bwMode="auto">
            <a:xfrm>
              <a:off x="522139" y="2997092"/>
              <a:ext cx="8221812" cy="284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491136" y="5831027"/>
              <a:ext cx="4283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Figure 9.4.1 </a:t>
              </a:r>
              <a:r>
                <a:rPr lang="en-SG" sz="2000" i="1" dirty="0"/>
                <a:t>n</a:t>
              </a:r>
              <a:r>
                <a:rPr lang="en-SG" sz="2000" dirty="0"/>
                <a:t> = 5 and </a:t>
              </a:r>
              <a:r>
                <a:rPr lang="en-SG" sz="2000" i="1" dirty="0"/>
                <a:t>m</a:t>
              </a:r>
              <a:r>
                <a:rPr lang="en-SG" sz="2000" dirty="0"/>
                <a:t> = 4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47" y="1446898"/>
            <a:ext cx="1340004" cy="1142353"/>
          </a:xfrm>
          <a:prstGeom prst="rect">
            <a:avLst/>
          </a:prstGeom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001157"/>
            <a:ext cx="7507476" cy="142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The pigeonhole principle is sometimes called the </a:t>
            </a:r>
            <a:r>
              <a:rPr lang="en-US" altLang="en-US" i="1" dirty="0" err="1"/>
              <a:t>Dirichlet</a:t>
            </a:r>
            <a:r>
              <a:rPr lang="en-US" altLang="en-US" i="1" dirty="0"/>
              <a:t> box principle</a:t>
            </a:r>
            <a:r>
              <a:rPr lang="en-US" altLang="en-US" dirty="0"/>
              <a:t> because it was first stated formally by J. P. G. L. </a:t>
            </a:r>
            <a:r>
              <a:rPr lang="en-US" altLang="en-US" dirty="0" err="1"/>
              <a:t>Dirichlet</a:t>
            </a:r>
            <a:r>
              <a:rPr lang="en-US" altLang="en-US" dirty="0"/>
              <a:t> (1805–1859).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9" b="8571"/>
          <a:stretch/>
        </p:blipFill>
        <p:spPr bwMode="auto">
          <a:xfrm>
            <a:off x="5798005" y="2997090"/>
            <a:ext cx="3248740" cy="26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32424" y="2517922"/>
            <a:ext cx="4340095" cy="53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/>
              <a:t>Mathematical formulation: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7021" y="3145955"/>
            <a:ext cx="5345565" cy="2925841"/>
            <a:chOff x="730523" y="4598517"/>
            <a:chExt cx="5345565" cy="2925841"/>
          </a:xfrm>
        </p:grpSpPr>
        <p:sp>
          <p:nvSpPr>
            <p:cNvPr id="37" name="Rectangle 36"/>
            <p:cNvSpPr/>
            <p:nvPr/>
          </p:nvSpPr>
          <p:spPr>
            <a:xfrm>
              <a:off x="730523" y="4598517"/>
              <a:ext cx="5345565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0523" y="4598517"/>
              <a:ext cx="53455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8474" y="4645644"/>
              <a:ext cx="5177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Pigeonhole Principle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5942" y="5218733"/>
              <a:ext cx="528014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function from one finite set to a smaller finite set cannot be one-to-one: There must be at least 2 elements in the domain that have the same image in the co-domain.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92" y="1140589"/>
            <a:ext cx="837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To say that a process is </a:t>
            </a:r>
            <a:r>
              <a:rPr lang="en-US" altLang="en-US" sz="2800" b="1" dirty="0"/>
              <a:t>random</a:t>
            </a:r>
            <a:r>
              <a:rPr lang="en-US" altLang="en-US" sz="2800" dirty="0"/>
              <a:t> means that when it takes place, one outcome from some set of outcomes is sure to occur, but it is impossible to predict with certainty which outcome that will be.</a:t>
            </a:r>
            <a:endParaRPr lang="en-SG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2086" y="3289874"/>
            <a:ext cx="7176411" cy="1818173"/>
            <a:chOff x="993228" y="4598517"/>
            <a:chExt cx="7176411" cy="1818173"/>
          </a:xfrm>
        </p:grpSpPr>
        <p:sp>
          <p:nvSpPr>
            <p:cNvPr id="36" name="Rectangle 35"/>
            <p:cNvSpPr/>
            <p:nvPr/>
          </p:nvSpPr>
          <p:spPr>
            <a:xfrm>
              <a:off x="993228" y="4598517"/>
              <a:ext cx="7176411" cy="1818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9374" y="5193984"/>
              <a:ext cx="6925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sample space</a:t>
              </a:r>
              <a:r>
                <a:rPr lang="en-SG" sz="2400" dirty="0"/>
                <a:t> is the set of all possible outcomes of a random process or experiment. </a:t>
              </a:r>
            </a:p>
            <a:p>
              <a:r>
                <a:rPr lang="en-SG" sz="2400" dirty="0"/>
                <a:t>An </a:t>
              </a:r>
              <a:r>
                <a:rPr lang="en-SG" sz="2400" b="1" dirty="0"/>
                <a:t>event </a:t>
              </a:r>
              <a:r>
                <a:rPr lang="en-SG" sz="2400" dirty="0"/>
                <a:t>is a subset of a sample space.</a:t>
              </a:r>
            </a:p>
          </p:txBody>
        </p:sp>
      </p:grpSp>
      <p:sp>
        <p:nvSpPr>
          <p:cNvPr id="40" name="Oval 39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769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3" y="1651833"/>
            <a:ext cx="7507477" cy="2493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altLang="en-US" dirty="0"/>
              <a:t>In a group of six people, must there be at least two who were born in the same month?</a:t>
            </a:r>
          </a:p>
          <a:p>
            <a:pPr marL="544513" indent="-544513">
              <a:lnSpc>
                <a:spcPct val="100000"/>
              </a:lnSpc>
              <a:spcBef>
                <a:spcPts val="0"/>
              </a:spcBef>
              <a:buNone/>
              <a:tabLst>
                <a:tab pos="544513" algn="l"/>
              </a:tabLst>
            </a:pPr>
            <a:r>
              <a:rPr lang="en-US" altLang="en-US" dirty="0"/>
              <a:t>	In a group of 13 people, must there be at least two who were born in the same month?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10 </a:t>
            </a:r>
            <a:r>
              <a:rPr lang="en-SG" sz="2800" dirty="0">
                <a:solidFill>
                  <a:schemeClr val="bg1"/>
                </a:solidFill>
              </a:rPr>
              <a:t>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6898240" y="2114634"/>
            <a:ext cx="850053" cy="5574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No.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6" y="3640138"/>
            <a:ext cx="5830796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594232" y="4071449"/>
            <a:ext cx="2356337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been born in the same month.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44" y="682652"/>
            <a:ext cx="1267925" cy="12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10 </a:t>
            </a:r>
            <a:r>
              <a:rPr lang="en-SG" sz="2800" dirty="0">
                <a:solidFill>
                  <a:schemeClr val="bg1"/>
                </a:solidFill>
              </a:rPr>
              <a:t>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032" y="3034992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Population of Singapore: 5.47m (June 2014).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Hairs on head: average up to 150,000; no more than 300,000.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900032" y="4716457"/>
            <a:ext cx="7198586" cy="1511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Define a function </a:t>
            </a:r>
            <a:r>
              <a:rPr lang="en-US" altLang="en-US" i="1" dirty="0"/>
              <a:t>H</a:t>
            </a:r>
            <a:r>
              <a:rPr lang="en-US" altLang="en-US" dirty="0"/>
              <a:t> from the set of people in Singapore {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…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p</a:t>
            </a:r>
            <a:r>
              <a:rPr lang="en-US" altLang="en-US" dirty="0"/>
              <a:t>} to the set {0, 1, 2, … 300000} as shown in the next slide.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Pigeonhole Principle: Introduction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651833"/>
            <a:ext cx="7675428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 startAt="2"/>
            </a:pPr>
            <a:r>
              <a:rPr lang="en-US" altLang="en-US" dirty="0"/>
              <a:t>Among the population of Singapore, are there at least two people with the same number of hairs on their heads? Why?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10 </a:t>
            </a:r>
            <a:r>
              <a:rPr lang="en-SG" sz="2800" dirty="0">
                <a:solidFill>
                  <a:schemeClr val="bg1"/>
                </a:solidFill>
              </a:rPr>
              <a:t>– Applying the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59" y="606475"/>
            <a:ext cx="1370360" cy="125387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2424" y="3137838"/>
            <a:ext cx="5791349" cy="2971255"/>
            <a:chOff x="332424" y="3137838"/>
            <a:chExt cx="5791349" cy="297125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23" y="3197618"/>
              <a:ext cx="5708650" cy="291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2424" y="3137838"/>
              <a:ext cx="19748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People in Singapore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6020957" y="3731702"/>
            <a:ext cx="2651813" cy="228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dirty="0"/>
              <a:t>Yes. At least 2 people must have the same number of hairs on their heads.</a:t>
            </a:r>
          </a:p>
        </p:txBody>
      </p:sp>
    </p:spTree>
    <p:extLst>
      <p:ext uri="{BB962C8B-B14F-4D97-AF65-F5344CB8AC3E}">
        <p14:creationId xmlns:p14="http://schemas.microsoft.com/office/powerpoint/2010/main" val="28001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1513612"/>
            <a:ext cx="8354376" cy="138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dirty="0"/>
              <a:t>One important consequence of </a:t>
            </a:r>
            <a:r>
              <a:rPr lang="en-US" altLang="en-US"/>
              <a:t>the pigeonhole </a:t>
            </a:r>
            <a:r>
              <a:rPr lang="en-US" altLang="en-US" dirty="0"/>
              <a:t>principle is the fact that </a:t>
            </a:r>
            <a:r>
              <a:rPr lang="en-US" altLang="en-US" i="1" dirty="0">
                <a:solidFill>
                  <a:srgbClr val="C00000"/>
                </a:solidFill>
              </a:rPr>
              <a:t>the decimal expansion of any rational number either terminates or repeats</a:t>
            </a:r>
            <a:r>
              <a:rPr lang="en-US" altLang="en-US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35" y="2813478"/>
            <a:ext cx="457400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terminating decimal: 3.625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4135" y="3554903"/>
            <a:ext cx="4574003" cy="523220"/>
            <a:chOff x="1406769" y="3771542"/>
            <a:chExt cx="4574003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406769" y="3771542"/>
              <a:ext cx="4574003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A repeating decimal: 2.38246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69877" y="3856521"/>
              <a:ext cx="545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328138" y="3550028"/>
            <a:ext cx="349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(2.38246246246246…)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32424" y="4152141"/>
            <a:ext cx="8645364" cy="252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A rational number can be written as a fraction </a:t>
            </a:r>
            <a:r>
              <a:rPr lang="en-US" altLang="en-US" i="1" dirty="0"/>
              <a:t>a</a:t>
            </a:r>
            <a:r>
              <a:rPr lang="en-US" altLang="en-US" dirty="0"/>
              <a:t>/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When one integer is divided by another, it is the pigeonhole principle (together with the quotient-remainder theorem) that guarantees that such a repetition of remainders (and hence decimal digits) must always occur. </a:t>
            </a:r>
          </a:p>
        </p:txBody>
      </p:sp>
    </p:spTree>
    <p:extLst>
      <p:ext uri="{BB962C8B-B14F-4D97-AF65-F5344CB8AC3E}">
        <p14:creationId xmlns:p14="http://schemas.microsoft.com/office/powerpoint/2010/main" val="37222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32424" y="974081"/>
            <a:ext cx="8354376" cy="115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600" dirty="0"/>
              <a:t>Consider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, where for simplicity assume that </a:t>
            </a:r>
            <a:r>
              <a:rPr lang="en-US" altLang="en-US" sz="2600" i="1" dirty="0"/>
              <a:t>a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are positive. The decimal expansion of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 is obtained by dividing </a:t>
            </a:r>
            <a:r>
              <a:rPr lang="en-US" altLang="en-US" sz="2600" i="1" dirty="0"/>
              <a:t>a</a:t>
            </a:r>
            <a:r>
              <a:rPr lang="en-US" altLang="en-US" sz="2600" dirty="0"/>
              <a:t> by </a:t>
            </a:r>
            <a:r>
              <a:rPr lang="en-US" altLang="en-US" sz="2600" i="1" dirty="0"/>
              <a:t>b</a:t>
            </a:r>
            <a:r>
              <a:rPr lang="en-US" altLang="en-US" sz="2600" dirty="0"/>
              <a:t> as illustrated here for </a:t>
            </a:r>
            <a:r>
              <a:rPr lang="en-US" altLang="en-US" sz="2600" i="1" dirty="0"/>
              <a:t>a</a:t>
            </a:r>
            <a:r>
              <a:rPr lang="en-US" altLang="en-US" sz="2600" dirty="0"/>
              <a:t> = 3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= 14.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8" y="2264572"/>
            <a:ext cx="26606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32424" y="2193350"/>
            <a:ext cx="5984714" cy="119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Let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0</a:t>
            </a:r>
            <a:r>
              <a:rPr lang="en-US" altLang="en-US" sz="2600" dirty="0"/>
              <a:t> = </a:t>
            </a:r>
            <a:r>
              <a:rPr lang="en-US" altLang="en-US" sz="2600" i="1" dirty="0"/>
              <a:t>a</a:t>
            </a:r>
            <a:r>
              <a:rPr lang="en-US" altLang="en-US" sz="2600" dirty="0"/>
              <a:t> and let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1</a:t>
            </a:r>
            <a:r>
              <a:rPr lang="en-US" altLang="en-US" sz="2600" dirty="0"/>
              <a:t>,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2</a:t>
            </a:r>
            <a:r>
              <a:rPr lang="en-US" altLang="en-US" sz="2600" dirty="0"/>
              <a:t>, </a:t>
            </a:r>
            <a:r>
              <a:rPr lang="en-US" altLang="en-US" sz="2600" i="1" dirty="0">
                <a:solidFill>
                  <a:srgbClr val="C00000"/>
                </a:solidFill>
              </a:rPr>
              <a:t>r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3</a:t>
            </a:r>
            <a:r>
              <a:rPr lang="en-US" altLang="en-US" sz="2600" dirty="0"/>
              <a:t>, . . . be the successive remainders obtained in the long division of </a:t>
            </a:r>
            <a:r>
              <a:rPr lang="en-US" altLang="en-US" sz="2600" i="1" dirty="0"/>
              <a:t>a</a:t>
            </a:r>
            <a:r>
              <a:rPr lang="en-US" altLang="en-US" sz="2600" dirty="0"/>
              <a:t> by </a:t>
            </a:r>
            <a:r>
              <a:rPr lang="en-US" altLang="en-US" sz="2600" i="1" dirty="0"/>
              <a:t>b</a:t>
            </a:r>
            <a:r>
              <a:rPr lang="en-US" altLang="en-US" sz="2600" dirty="0"/>
              <a:t>.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32424" y="3402433"/>
            <a:ext cx="5984714" cy="1539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By the quotient-remainder theorem, each remainder must be between 0 and </a:t>
            </a:r>
            <a:r>
              <a:rPr lang="en-US" altLang="en-US" sz="2600" i="1" dirty="0"/>
              <a:t>b</a:t>
            </a:r>
            <a:r>
              <a:rPr lang="en-US" altLang="en-US" sz="2600" dirty="0"/>
              <a:t> – 1. (Here, </a:t>
            </a:r>
            <a:r>
              <a:rPr lang="en-US" altLang="en-US" sz="2600" i="1" dirty="0"/>
              <a:t>b</a:t>
            </a:r>
            <a:r>
              <a:rPr lang="en-US" altLang="en-US" sz="2600" dirty="0"/>
              <a:t> is 14, and so the remainders are from 0 to 13.)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32423" y="4957097"/>
            <a:ext cx="7166841" cy="1831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If some remainder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600" dirty="0"/>
              <a:t> = 0, then the division terminates and </a:t>
            </a:r>
            <a:r>
              <a:rPr lang="en-US" altLang="en-US" sz="2600" i="1" dirty="0"/>
              <a:t>a</a:t>
            </a:r>
            <a:r>
              <a:rPr lang="en-US" altLang="en-US" sz="2600" dirty="0"/>
              <a:t>/</a:t>
            </a:r>
            <a:r>
              <a:rPr lang="en-US" altLang="en-US" sz="2600" i="1" dirty="0"/>
              <a:t>b</a:t>
            </a:r>
            <a:r>
              <a:rPr lang="en-US" altLang="en-US" sz="2600" dirty="0"/>
              <a:t> has a terminating decimal expansion. If no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i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= 0, then the division process and hence the sequence of remainders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23681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Application to Decimal Expansions of Fractions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24356" y="974082"/>
            <a:ext cx="8432782" cy="128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600" dirty="0"/>
              <a:t>By the pigeonhole principle, since there are more remainders than values that the remainders can take, some remainder value must repeat: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600" dirty="0"/>
              <a:t> =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600" dirty="0"/>
              <a:t>, for some indices </a:t>
            </a:r>
            <a:r>
              <a:rPr lang="en-US" altLang="en-US" sz="2600" i="1" dirty="0"/>
              <a:t>j</a:t>
            </a:r>
            <a:r>
              <a:rPr lang="en-US" altLang="en-US" sz="2600" dirty="0"/>
              <a:t> and </a:t>
            </a:r>
            <a:r>
              <a:rPr lang="en-US" altLang="en-US" sz="2600" i="1" dirty="0"/>
              <a:t>k</a:t>
            </a:r>
            <a:r>
              <a:rPr lang="en-US" altLang="en-US" sz="2600" dirty="0"/>
              <a:t> with </a:t>
            </a:r>
            <a:r>
              <a:rPr lang="en-US" altLang="en-US" sz="2600" i="1" dirty="0"/>
              <a:t>j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k</a:t>
            </a:r>
            <a:r>
              <a:rPr lang="en-US" altLang="en-US" sz="2600" dirty="0"/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2189371"/>
            <a:ext cx="4995863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4356" y="2458313"/>
            <a:ext cx="3282324" cy="2210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It follows that the decimal digits obtained from the divisions between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j</a:t>
            </a:r>
            <a:r>
              <a:rPr lang="en-US" altLang="en-US" sz="2600" dirty="0"/>
              <a:t> and </a:t>
            </a:r>
            <a:r>
              <a:rPr lang="en-US" altLang="en-US" sz="2600" i="1" dirty="0" err="1">
                <a:solidFill>
                  <a:srgbClr val="C00000"/>
                </a:solidFill>
              </a:rPr>
              <a:t>r</a:t>
            </a:r>
            <a:r>
              <a:rPr lang="en-US" altLang="en-US" sz="2600" i="1" baseline="-20000" dirty="0" err="1">
                <a:solidFill>
                  <a:srgbClr val="C00000"/>
                </a:solidFill>
              </a:rPr>
              <a:t>k</a:t>
            </a:r>
            <a:r>
              <a:rPr lang="en-US" altLang="en-US" sz="2600" baseline="-20000" dirty="0">
                <a:solidFill>
                  <a:srgbClr val="C00000"/>
                </a:solidFill>
              </a:rPr>
              <a:t> – 1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dirty="0"/>
              <a:t>repeat forever.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4356" y="4868264"/>
            <a:ext cx="8190994" cy="1690797"/>
            <a:chOff x="324356" y="4868264"/>
            <a:chExt cx="8190994" cy="1690797"/>
          </a:xfrm>
        </p:grpSpPr>
        <p:sp>
          <p:nvSpPr>
            <p:cNvPr id="33" name="Rectangle 3"/>
            <p:cNvSpPr txBox="1">
              <a:spLocks noChangeArrowheads="1"/>
            </p:cNvSpPr>
            <p:nvPr/>
          </p:nvSpPr>
          <p:spPr>
            <a:xfrm>
              <a:off x="324356" y="4868264"/>
              <a:ext cx="8190994" cy="16907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en-US" sz="2600" dirty="0"/>
                <a:t>In the case of 3/14, the repetition begins with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7</a:t>
              </a:r>
              <a:r>
                <a:rPr lang="en-US" altLang="en-US" sz="2600" dirty="0"/>
                <a:t> = 2 =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600" dirty="0"/>
                <a:t> and the decimal expansion repeats the quotients obtained from the divisions from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1</a:t>
              </a:r>
              <a:r>
                <a:rPr lang="en-US" altLang="en-US" sz="2600" dirty="0"/>
                <a:t> through </a:t>
              </a:r>
              <a:r>
                <a:rPr lang="en-US" altLang="en-US" sz="2600" i="1" dirty="0">
                  <a:solidFill>
                    <a:srgbClr val="C00000"/>
                  </a:solidFill>
                </a:rPr>
                <a:t>r</a:t>
              </a:r>
              <a:r>
                <a:rPr lang="en-US" altLang="en-US" sz="2600" baseline="-20000" dirty="0">
                  <a:solidFill>
                    <a:srgbClr val="C00000"/>
                  </a:solidFill>
                </a:rPr>
                <a:t>6</a:t>
              </a:r>
              <a:r>
                <a:rPr lang="en-US" altLang="en-US" sz="2600" dirty="0"/>
                <a:t> forever:</a:t>
              </a:r>
            </a:p>
            <a:p>
              <a:pPr marL="0" indent="0">
                <a:spcBef>
                  <a:spcPct val="0"/>
                </a:spcBef>
                <a:spcAft>
                  <a:spcPts val="600"/>
                </a:spcAft>
                <a:buFontTx/>
                <a:buNone/>
                <a:tabLst>
                  <a:tab pos="2144713" algn="l"/>
                </a:tabLst>
              </a:pPr>
              <a:r>
                <a:rPr lang="en-US" altLang="en-US" sz="2600" dirty="0"/>
                <a:t>	</a:t>
              </a:r>
              <a:r>
                <a:rPr lang="en-US" altLang="en-US" dirty="0"/>
                <a:t>3/14 = 0.2142857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079631" y="6052238"/>
              <a:ext cx="10087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1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278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600" dirty="0"/>
              <a:t>If</a:t>
            </a:r>
            <a:r>
              <a:rPr lang="en-US" altLang="en-US" sz="2600" i="1" dirty="0"/>
              <a:t> n</a:t>
            </a:r>
            <a:r>
              <a:rPr lang="en-US" altLang="en-US" sz="2600" dirty="0"/>
              <a:t> pigeons fly into </a:t>
            </a:r>
            <a:r>
              <a:rPr lang="en-US" altLang="en-US" sz="2600" i="1" dirty="0"/>
              <a:t>m</a:t>
            </a:r>
            <a:r>
              <a:rPr lang="en-US" altLang="en-US" sz="2600" dirty="0"/>
              <a:t> pigeonholes and, for some positive integer </a:t>
            </a:r>
            <a:r>
              <a:rPr lang="en-US" altLang="en-US" sz="2600" i="1" dirty="0"/>
              <a:t>k</a:t>
            </a:r>
            <a:r>
              <a:rPr lang="en-US" altLang="en-US" sz="2600" dirty="0"/>
              <a:t>, </a:t>
            </a:r>
            <a:r>
              <a:rPr lang="en-US" altLang="en-US" sz="2600" i="1" dirty="0"/>
              <a:t>k</a:t>
            </a:r>
            <a:r>
              <a:rPr lang="en-US" altLang="en-US" sz="2600" dirty="0"/>
              <a:t> &lt; </a:t>
            </a:r>
            <a:r>
              <a:rPr lang="en-US" altLang="en-US" sz="2600" i="1" dirty="0"/>
              <a:t>n</a:t>
            </a:r>
            <a:r>
              <a:rPr lang="en-US" altLang="en-US" sz="2600" dirty="0"/>
              <a:t>/</a:t>
            </a:r>
            <a:r>
              <a:rPr lang="en-US" altLang="en-US" sz="2600" i="1" dirty="0"/>
              <a:t>m</a:t>
            </a:r>
            <a:r>
              <a:rPr lang="en-US" altLang="en-US" sz="2600" dirty="0"/>
              <a:t>, then at least one pigeonhole contains </a:t>
            </a:r>
            <a:r>
              <a:rPr lang="en-US" altLang="en-US" sz="2600" i="1" dirty="0"/>
              <a:t>k</a:t>
            </a:r>
            <a:r>
              <a:rPr lang="en-US" altLang="en-US" sz="2600" dirty="0"/>
              <a:t> + 1 or more pigeons.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5230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</a:t>
              </a:r>
              <a:r>
                <a:rPr lang="en-SG" sz="2800" i="1" dirty="0"/>
                <a:t>k</a:t>
              </a:r>
              <a:r>
                <a:rPr lang="en-SG" sz="2800" dirty="0"/>
                <a:t> &lt; </a:t>
              </a:r>
              <a:r>
                <a:rPr lang="en-SG" sz="2800" i="1" dirty="0"/>
                <a:t>n</a:t>
              </a:r>
              <a:r>
                <a:rPr lang="en-SG" sz="2800" dirty="0"/>
                <a:t>/</a:t>
              </a:r>
              <a:r>
                <a:rPr lang="en-SG" sz="2800" i="1" dirty="0"/>
                <a:t>m</a:t>
              </a:r>
              <a:r>
                <a:rPr lang="en-SG" sz="2800" dirty="0"/>
                <a:t>, then there is some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such that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 is the image of</a:t>
              </a:r>
              <a:r>
                <a:rPr lang="en-SG" sz="2800" dirty="0"/>
                <a:t> at least </a:t>
              </a:r>
              <a:r>
                <a:rPr lang="en-SG" sz="2800" i="1" dirty="0"/>
                <a:t>k</a:t>
              </a:r>
              <a:r>
                <a:rPr lang="en-SG" sz="2800" dirty="0"/>
                <a:t> + 1 distinct elements of </a:t>
              </a:r>
              <a:r>
                <a:rPr lang="en-SG" sz="2800" i="1" dirty="0"/>
                <a:t>X</a:t>
              </a:r>
              <a:r>
                <a:rPr lang="en-SG" sz="2800" dirty="0"/>
                <a:t>.</a:t>
              </a:r>
              <a:endParaRPr lang="en-SG" sz="24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7947828" cy="144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Show how the generalized pigeonhole principle implies that in a group of 85 people, at least 4 must have the same last initial (‘A’, ‘B’, …, ‘Z’).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11 </a:t>
            </a:r>
            <a:r>
              <a:rPr lang="en-SG" sz="2800" dirty="0">
                <a:solidFill>
                  <a:schemeClr val="bg1"/>
                </a:solidFill>
              </a:rPr>
              <a:t>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3261495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In this example the pigeons are the 85 people and the pigeonholes are the 26 possible last initials of their names. Note that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7722" y="4709744"/>
            <a:ext cx="288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3 &lt; 85/26 </a:t>
            </a:r>
            <a:r>
              <a:rPr lang="en-SG" sz="2800" dirty="0">
                <a:sym typeface="Symbol" panose="05050102010706020507" pitchFamily="18" charset="2"/>
              </a:rPr>
              <a:t> 3.27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2220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7523" y="1658496"/>
            <a:ext cx="3441769" cy="2355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function </a:t>
            </a:r>
            <a:r>
              <a:rPr lang="en-US" altLang="en-US" i="1" dirty="0"/>
              <a:t>L</a:t>
            </a:r>
            <a:r>
              <a:rPr lang="en-US" altLang="en-US" dirty="0"/>
              <a:t> from people to initials defined by the following arrow diagram.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Example </a:t>
            </a:r>
            <a:r>
              <a:rPr lang="en-SG" sz="2800" dirty="0" smtClean="0">
                <a:solidFill>
                  <a:schemeClr val="bg1"/>
                </a:solidFill>
              </a:rPr>
              <a:t>11 </a:t>
            </a:r>
            <a:r>
              <a:rPr lang="en-SG" sz="2800" dirty="0">
                <a:solidFill>
                  <a:schemeClr val="bg1"/>
                </a:solidFill>
              </a:rPr>
              <a:t>– Applying the General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138" y="4166049"/>
            <a:ext cx="799321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Since 3 &lt; 85/26, the generalized pigeonhole principle states that some initial must be the image of at least four (3 + 1) people.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1703082"/>
            <a:ext cx="43370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22138" y="5663853"/>
            <a:ext cx="799321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/>
              <a:t>Thus, at least 4 people have the same last initial.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5294" y="5848221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8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67523" y="1166127"/>
            <a:ext cx="7947828" cy="1876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Consider the following contrapositive form of the generalized pigeonhole principle. You may find it natural to use the contrapositive form of the generalized pigeonhole principle in certain situations.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3368" y="3059724"/>
            <a:ext cx="7947827" cy="2925841"/>
            <a:chOff x="730522" y="4598517"/>
            <a:chExt cx="7947827" cy="2925841"/>
          </a:xfrm>
        </p:grpSpPr>
        <p:sp>
          <p:nvSpPr>
            <p:cNvPr id="35" name="Rectangle 34"/>
            <p:cNvSpPr/>
            <p:nvPr/>
          </p:nvSpPr>
          <p:spPr>
            <a:xfrm>
              <a:off x="730522" y="4598517"/>
              <a:ext cx="7947827" cy="29258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94782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4" y="4645644"/>
              <a:ext cx="7684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Generalized Pigeonhole Principle (Contrapositive Form)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78656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 </a:t>
              </a:r>
              <a:r>
                <a:rPr lang="en-SG" sz="2800" dirty="0"/>
                <a:t>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 and for any positive integer </a:t>
              </a:r>
              <a:r>
                <a:rPr lang="en-SG" sz="2800" i="1" dirty="0"/>
                <a:t>k</a:t>
              </a:r>
              <a:r>
                <a:rPr lang="en-SG" sz="2800" dirty="0"/>
                <a:t>, if for each </a:t>
              </a:r>
              <a:r>
                <a:rPr lang="en-SG" sz="2800" i="1" dirty="0"/>
                <a:t>y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 </a:t>
              </a:r>
              <a:r>
                <a:rPr lang="en-SG" sz="2800" i="1" dirty="0">
                  <a:sym typeface="Symbol" panose="05050102010706020507" pitchFamily="18" charset="2"/>
                </a:rPr>
                <a:t>Y</a:t>
              </a:r>
              <a:r>
                <a:rPr lang="en-SG" sz="2800" dirty="0">
                  <a:sym typeface="Symbol" panose="05050102010706020507" pitchFamily="18" charset="2"/>
                </a:rPr>
                <a:t>, </a:t>
              </a:r>
              <a:r>
                <a:rPr lang="en-SG" sz="2800" i="1" dirty="0">
                  <a:sym typeface="Symbol" panose="05050102010706020507" pitchFamily="18" charset="2"/>
                </a:rPr>
                <a:t>f </a:t>
              </a:r>
              <a:r>
                <a:rPr lang="en-SG" sz="2800" baseline="30000" dirty="0">
                  <a:sym typeface="Symbol" panose="05050102010706020507" pitchFamily="18" charset="2"/>
                </a:rPr>
                <a:t>–</a:t>
              </a:r>
              <a:r>
                <a:rPr lang="en-SG" sz="2800" baseline="30000">
                  <a:sym typeface="Symbol" panose="05050102010706020507" pitchFamily="18" charset="2"/>
                </a:rPr>
                <a:t>1</a:t>
              </a:r>
              <a:r>
                <a:rPr lang="en-SG" sz="2800" smtClean="0">
                  <a:sym typeface="Symbol" panose="05050102010706020507" pitchFamily="18" charset="2"/>
                </a:rPr>
                <a:t>({</a:t>
              </a:r>
              <a:r>
                <a:rPr lang="en-SG" sz="2800" i="1" smtClean="0">
                  <a:sym typeface="Symbol" panose="05050102010706020507" pitchFamily="18" charset="2"/>
                </a:rPr>
                <a:t>y}</a:t>
              </a:r>
              <a:r>
                <a:rPr lang="en-SG" sz="2800" smtClean="0">
                  <a:sym typeface="Symbol" panose="05050102010706020507" pitchFamily="18" charset="2"/>
                </a:rPr>
                <a:t>) </a:t>
              </a:r>
              <a:r>
                <a:rPr lang="en-SG" sz="2800" dirty="0">
                  <a:sym typeface="Symbol" panose="05050102010706020507" pitchFamily="18" charset="2"/>
                </a:rPr>
                <a:t>has at most </a:t>
              </a:r>
              <a:r>
                <a:rPr lang="en-SG" sz="2800" i="1" dirty="0">
                  <a:sym typeface="Symbol" panose="05050102010706020507" pitchFamily="18" charset="2"/>
                </a:rPr>
                <a:t>k</a:t>
              </a:r>
              <a:r>
                <a:rPr lang="en-SG" sz="2800" dirty="0">
                  <a:sym typeface="Symbol" panose="05050102010706020507" pitchFamily="18" charset="2"/>
                </a:rPr>
                <a:t> elements, then </a:t>
              </a:r>
              <a:r>
                <a:rPr lang="en-SG" sz="2800" i="1" dirty="0">
                  <a:sym typeface="Symbol" panose="05050102010706020507" pitchFamily="18" charset="2"/>
                </a:rPr>
                <a:t>X</a:t>
              </a:r>
              <a:r>
                <a:rPr lang="en-SG" sz="2800" dirty="0">
                  <a:sym typeface="Symbol" panose="05050102010706020507" pitchFamily="18" charset="2"/>
                </a:rPr>
                <a:t> has at most </a:t>
              </a:r>
              <a:r>
                <a:rPr lang="en-SG" sz="2800" i="1" dirty="0">
                  <a:sym typeface="Symbol" panose="05050102010706020507" pitchFamily="18" charset="2"/>
                </a:rPr>
                <a:t>km</a:t>
              </a:r>
              <a:r>
                <a:rPr lang="en-SG" sz="2800" dirty="0">
                  <a:sym typeface="Symbol" panose="05050102010706020507" pitchFamily="18" charset="2"/>
                </a:rPr>
                <a:t> elements; in other words, </a:t>
              </a:r>
              <a:r>
                <a:rPr lang="en-SG" sz="2800" i="1" dirty="0"/>
                <a:t>n</a:t>
              </a:r>
              <a:r>
                <a:rPr lang="en-SG" sz="2800" dirty="0"/>
                <a:t> </a:t>
              </a:r>
              <a:r>
                <a:rPr lang="en-SG" sz="2800" dirty="0">
                  <a:sym typeface="Symbol" panose="05050102010706020507" pitchFamily="18" charset="2"/>
                </a:rPr>
                <a:t></a:t>
              </a:r>
              <a:r>
                <a:rPr lang="en-SG" sz="2800" dirty="0"/>
                <a:t> </a:t>
              </a:r>
              <a:r>
                <a:rPr lang="en-SG" sz="2800" i="1" dirty="0"/>
                <a:t>km</a:t>
              </a:r>
              <a:r>
                <a:rPr lang="en-SG" sz="2800" dirty="0"/>
                <a:t>.</a:t>
              </a:r>
              <a:endParaRPr lang="en-SG" sz="28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444058" y="1014828"/>
            <a:ext cx="7895270" cy="1057132"/>
            <a:chOff x="825277" y="4598517"/>
            <a:chExt cx="7895270" cy="1057132"/>
          </a:xfrm>
        </p:grpSpPr>
        <p:sp>
          <p:nvSpPr>
            <p:cNvPr id="41" name="Rectangle 40"/>
            <p:cNvSpPr/>
            <p:nvPr/>
          </p:nvSpPr>
          <p:spPr>
            <a:xfrm>
              <a:off x="825277" y="4598518"/>
              <a:ext cx="7895270" cy="10571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5277" y="4598517"/>
              <a:ext cx="7895270" cy="508792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Notation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5277" y="5161749"/>
              <a:ext cx="776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For a finite set </a:t>
              </a:r>
              <a:r>
                <a:rPr lang="en-SG" sz="2400" i="1" dirty="0"/>
                <a:t>A</a:t>
              </a:r>
              <a:r>
                <a:rPr lang="en-SG" sz="2400" dirty="0"/>
                <a:t>, </a:t>
              </a:r>
              <a:r>
                <a:rPr lang="en-SG" sz="2400" i="1" dirty="0"/>
                <a:t>N</a:t>
              </a:r>
              <a:r>
                <a:rPr lang="en-SG" sz="2400" dirty="0"/>
                <a:t>(</a:t>
              </a:r>
              <a:r>
                <a:rPr lang="en-SG" sz="2400" i="1" dirty="0"/>
                <a:t>A</a:t>
              </a:r>
              <a:r>
                <a:rPr lang="en-SG" sz="2400" dirty="0"/>
                <a:t>) denotes the number of elements in </a:t>
              </a:r>
              <a:r>
                <a:rPr lang="en-SG" sz="2400" i="1" dirty="0"/>
                <a:t>A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6176" y="2486497"/>
            <a:ext cx="7913152" cy="2965347"/>
            <a:chOff x="426176" y="2486497"/>
            <a:chExt cx="7913152" cy="2965347"/>
          </a:xfrm>
        </p:grpSpPr>
        <p:grpSp>
          <p:nvGrpSpPr>
            <p:cNvPr id="35" name="Group 34"/>
            <p:cNvGrpSpPr/>
            <p:nvPr/>
          </p:nvGrpSpPr>
          <p:grpSpPr>
            <a:xfrm>
              <a:off x="426176" y="2486497"/>
              <a:ext cx="7913152" cy="2965347"/>
              <a:chOff x="993228" y="4598517"/>
              <a:chExt cx="7913152" cy="296534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3228" y="4598517"/>
                <a:ext cx="7913152" cy="29037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3228" y="4598517"/>
                <a:ext cx="7913152" cy="57309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09373" y="4645644"/>
                <a:ext cx="6495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bg1"/>
                    </a:solidFill>
                  </a:rPr>
                  <a:t>Equally Likely Probability Formula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09374" y="5193984"/>
                <a:ext cx="6925353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</a:t>
                </a:r>
                <a:r>
                  <a:rPr lang="en-SG" sz="2400" i="1" dirty="0"/>
                  <a:t>S</a:t>
                </a:r>
                <a:r>
                  <a:rPr lang="en-SG" sz="2400" dirty="0"/>
                  <a:t> is a finite sample space in which all outcomes are equally likely and </a:t>
                </a:r>
                <a:r>
                  <a:rPr lang="en-SG" sz="2400" i="1" dirty="0"/>
                  <a:t>E</a:t>
                </a:r>
                <a:r>
                  <a:rPr lang="en-SG" sz="2400" dirty="0"/>
                  <a:t> is an event in </a:t>
                </a:r>
                <a:r>
                  <a:rPr lang="en-SG" sz="2400" i="1" dirty="0"/>
                  <a:t>S</a:t>
                </a:r>
                <a:r>
                  <a:rPr lang="en-SG" sz="2400" dirty="0"/>
                  <a:t>, then the </a:t>
                </a:r>
                <a:r>
                  <a:rPr lang="en-SG" sz="2400" b="1" dirty="0"/>
                  <a:t>probability</a:t>
                </a:r>
                <a:r>
                  <a:rPr lang="en-SG" sz="2400" dirty="0"/>
                  <a:t> of </a:t>
                </a:r>
                <a:r>
                  <a:rPr lang="en-SG" sz="2400" i="1" dirty="0"/>
                  <a:t>E</a:t>
                </a:r>
                <a:r>
                  <a:rPr lang="en-SG" sz="2400" dirty="0"/>
                  <a:t>, denoted </a:t>
                </a:r>
                <a:r>
                  <a:rPr lang="en-SG" sz="2400" i="1" dirty="0"/>
                  <a:t>P</a:t>
                </a:r>
                <a:r>
                  <a:rPr lang="en-SG" sz="2400" dirty="0"/>
                  <a:t>(</a:t>
                </a:r>
                <a:r>
                  <a:rPr lang="en-SG" sz="2400" i="1" dirty="0"/>
                  <a:t>E</a:t>
                </a:r>
                <a:r>
                  <a:rPr lang="en-SG" sz="2400" dirty="0"/>
                  <a:t>), is</a:t>
                </a:r>
              </a:p>
              <a:p>
                <a:endParaRPr lang="en-SG" sz="2400" dirty="0"/>
              </a:p>
              <a:p>
                <a:pPr>
                  <a:tabLst>
                    <a:tab pos="439738" algn="l"/>
                  </a:tabLst>
                </a:pPr>
                <a:r>
                  <a:rPr lang="en-SG" sz="2800" i="1" dirty="0"/>
                  <a:t>P</a:t>
                </a:r>
                <a:r>
                  <a:rPr lang="en-SG" sz="2800" dirty="0"/>
                  <a:t>(</a:t>
                </a:r>
                <a:r>
                  <a:rPr lang="en-SG" sz="2800" i="1" dirty="0"/>
                  <a:t>E</a:t>
                </a:r>
                <a:r>
                  <a:rPr lang="en-SG" sz="2800" dirty="0"/>
                  <a:t>) = </a:t>
                </a:r>
              </a:p>
              <a:p>
                <a:endParaRPr lang="en-SG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10423" y="4369527"/>
              <a:ext cx="5367195" cy="937612"/>
              <a:chOff x="2472704" y="2917632"/>
              <a:chExt cx="5367195" cy="937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824802" y="2917632"/>
                <a:ext cx="4740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number of outcomes in </a:t>
                </a:r>
                <a:r>
                  <a:rPr lang="en-SG" sz="2800" i="1" dirty="0"/>
                  <a:t>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72704" y="3332024"/>
                <a:ext cx="53671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/>
                  <a:t>The total number of outcomes in </a:t>
                </a:r>
                <a:r>
                  <a:rPr lang="en-SG" sz="2800" i="1" dirty="0"/>
                  <a:t>S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637693" y="3402362"/>
                <a:ext cx="50898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705990" y="4331037"/>
              <a:ext cx="1523369" cy="1046440"/>
              <a:chOff x="3980390" y="5378738"/>
              <a:chExt cx="1523369" cy="104644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980390" y="5640348"/>
                <a:ext cx="452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=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219358" y="5378738"/>
                <a:ext cx="1284401" cy="1046440"/>
                <a:chOff x="4387309" y="5378738"/>
                <a:chExt cx="1284401" cy="1046440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387309" y="537873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i="1" dirty="0"/>
                    <a:t>N</a:t>
                  </a:r>
                  <a:r>
                    <a:rPr lang="en-SG" sz="2800" dirty="0"/>
                    <a:t>(</a:t>
                  </a:r>
                  <a:r>
                    <a:rPr lang="en-SG" sz="2800" i="1" dirty="0"/>
                    <a:t>E</a:t>
                  </a:r>
                  <a:r>
                    <a:rPr lang="en-SG" sz="2800" dirty="0"/>
                    <a:t>)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87309" y="5901958"/>
                  <a:ext cx="12844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i="1" dirty="0"/>
                    <a:t>N</a:t>
                  </a:r>
                  <a:r>
                    <a:rPr lang="en-SG" sz="2800" dirty="0"/>
                    <a:t>(</a:t>
                  </a:r>
                  <a:r>
                    <a:rPr lang="en-SG" sz="2800" i="1" dirty="0"/>
                    <a:t>S</a:t>
                  </a:r>
                  <a:r>
                    <a:rPr lang="en-SG" sz="2800" dirty="0"/>
                    <a:t>)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506283" y="5901958"/>
                  <a:ext cx="104645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Oval 7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7" name="Oval 76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9" name="Oval 88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0" name="Oval 89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1" name="Oval 90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92" name="Oval 91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048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166127"/>
            <a:ext cx="8189614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For instance, the result of Example </a:t>
            </a:r>
            <a:r>
              <a:rPr lang="en-US" altLang="en-US" dirty="0" smtClean="0"/>
              <a:t>11 </a:t>
            </a:r>
            <a:r>
              <a:rPr lang="en-US" altLang="en-US" dirty="0"/>
              <a:t>can be explained as follows: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22139" y="2251854"/>
            <a:ext cx="8196257" cy="1014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Suppose no 4 people out of the 85 had the same last initial. Then at most 3 would share any particular one.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193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By the generalized pigeonhole principle (contrapositive form), this would imply that the total number of people is at most 3 </a:t>
            </a:r>
            <a:r>
              <a:rPr lang="en-US" altLang="en-US" sz="2400" b="1" dirty="0">
                <a:sym typeface="Symbol" panose="05050102010706020507" pitchFamily="18" charset="2"/>
              </a:rPr>
              <a:t>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dirty="0"/>
              <a:t>26 = 78. But this contradicts the fact that there are 85 people in all.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22139" y="5268152"/>
            <a:ext cx="8196257" cy="587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Hence at least 4 people share a last initial.</a:t>
            </a:r>
          </a:p>
        </p:txBody>
      </p:sp>
    </p:spTree>
    <p:extLst>
      <p:ext uri="{BB962C8B-B14F-4D97-AF65-F5344CB8AC3E}">
        <p14:creationId xmlns:p14="http://schemas.microsoft.com/office/powerpoint/2010/main" val="10061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522139" y="1459071"/>
            <a:ext cx="8189614" cy="182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There are 42 students who are to share 12 computers. Each student uses exactly 1 computer, and no computer is used by more than 6 students. Show that at least 5 computers are used by 3 or more students.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2400" dirty="0">
                <a:solidFill>
                  <a:schemeClr val="bg1"/>
                </a:solidFill>
              </a:rPr>
              <a:t>Example </a:t>
            </a:r>
            <a:r>
              <a:rPr lang="en-SG" sz="2400" dirty="0" smtClean="0">
                <a:solidFill>
                  <a:schemeClr val="bg1"/>
                </a:solidFill>
              </a:rPr>
              <a:t>12 </a:t>
            </a:r>
            <a:r>
              <a:rPr lang="en-SG" sz="2400" dirty="0">
                <a:solidFill>
                  <a:schemeClr val="bg1"/>
                </a:solidFill>
              </a:rPr>
              <a:t>– Using the General Pigeonhole Principle (Contrapositive)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3337581"/>
            <a:ext cx="8196257" cy="279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b="1" dirty="0"/>
              <a:t>Using an Argument by Contradiction:</a:t>
            </a:r>
            <a:r>
              <a:rPr lang="en-US" altLang="en-US" dirty="0"/>
              <a:t> Suppose not. Suppose that 4 or fewer computers are used by 3 or more students. </a:t>
            </a:r>
            <a:r>
              <a:rPr lang="en-US" altLang="en-US" i="1" dirty="0"/>
              <a:t>[A contradiction will be derived</a:t>
            </a:r>
            <a:r>
              <a:rPr lang="en-US" altLang="en-US" dirty="0"/>
              <a:t>.</a:t>
            </a:r>
            <a:r>
              <a:rPr lang="en-US" altLang="en-US" i="1" dirty="0"/>
              <a:t>]</a:t>
            </a:r>
            <a:r>
              <a:rPr lang="en-US" altLang="en-US" dirty="0"/>
              <a:t> Then </a:t>
            </a:r>
            <a:r>
              <a:rPr lang="en-US" altLang="en-US" dirty="0">
                <a:solidFill>
                  <a:srgbClr val="C00000"/>
                </a:solidFill>
              </a:rPr>
              <a:t>8 or more computers are used by 2 or fewer students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Divide the set of computers into two subsets: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7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22139" y="1033996"/>
            <a:ext cx="8196257" cy="18317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1</a:t>
            </a:r>
            <a:r>
              <a:rPr lang="en-US" altLang="en-US" dirty="0"/>
              <a:t> place 8 of the computers used by 2 or fewer students; into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 place the computers used by 3 or more students plus any remaining computers (to make a total of 4 computers in </a:t>
            </a:r>
            <a:r>
              <a:rPr lang="en-US" altLang="en-US" i="1" dirty="0"/>
              <a:t>C</a:t>
            </a:r>
            <a:r>
              <a:rPr lang="en-US" altLang="en-US" baseline="-20000" dirty="0"/>
              <a:t>2</a:t>
            </a:r>
            <a:r>
              <a:rPr lang="en-US" altLang="en-US" dirty="0"/>
              <a:t>).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</p:spTree>
    <p:extLst>
      <p:ext uri="{BB962C8B-B14F-4D97-AF65-F5344CB8AC3E}">
        <p14:creationId xmlns:p14="http://schemas.microsoft.com/office/powerpoint/2010/main" val="26624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6"/>
            <a:ext cx="4374135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Since at most 2 students are served by any one computer in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1</a:t>
            </a:r>
            <a:r>
              <a:rPr lang="en-US" altLang="en-US" sz="2400" dirty="0"/>
              <a:t>, by the generalized pigeonhole principle (contrapositive form), the computers in set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1</a:t>
            </a:r>
            <a:r>
              <a:rPr lang="en-US" altLang="en-US" sz="2400" dirty="0"/>
              <a:t> serve at most 2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</a:t>
            </a:r>
            <a:r>
              <a:rPr lang="en-US" altLang="en-US" sz="2400" b="1" dirty="0">
                <a:sym typeface="Wingdings 2" panose="05020102010507070707" pitchFamily="18" charset="2"/>
              </a:rPr>
              <a:t> </a:t>
            </a:r>
            <a:r>
              <a:rPr lang="en-US" altLang="en-US" sz="2400" dirty="0"/>
              <a:t>8 = 16 students.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717902" y="1033996"/>
            <a:ext cx="4374135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Since at most 6 students are served by any one computer in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2</a:t>
            </a:r>
            <a:r>
              <a:rPr lang="en-US" altLang="en-US" sz="2400" dirty="0"/>
              <a:t>, by the generalized pigeonhole principle (contrapositive form), the computers in set </a:t>
            </a:r>
            <a:r>
              <a:rPr lang="en-US" altLang="en-US" sz="2400" i="1" dirty="0"/>
              <a:t>C</a:t>
            </a:r>
            <a:r>
              <a:rPr lang="en-US" altLang="en-US" sz="2400" baseline="-20000" dirty="0"/>
              <a:t>2</a:t>
            </a:r>
            <a:r>
              <a:rPr lang="en-US" altLang="en-US" sz="2400" dirty="0"/>
              <a:t> serve at most 6</a:t>
            </a:r>
            <a:r>
              <a:rPr lang="en-US" altLang="en-US" sz="2000" b="1" dirty="0"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</a:t>
            </a:r>
            <a:r>
              <a:rPr lang="en-US" altLang="en-US" sz="2000" b="1" dirty="0">
                <a:sym typeface="Wingdings 2" panose="05020102010507070707" pitchFamily="18" charset="2"/>
              </a:rPr>
              <a:t> </a:t>
            </a:r>
            <a:r>
              <a:rPr lang="en-US" altLang="en-US" sz="2400" dirty="0"/>
              <a:t>4 = 24 students.</a:t>
            </a:r>
          </a:p>
        </p:txBody>
      </p:sp>
    </p:spTree>
    <p:extLst>
      <p:ext uri="{BB962C8B-B14F-4D97-AF65-F5344CB8AC3E}">
        <p14:creationId xmlns:p14="http://schemas.microsoft.com/office/powerpoint/2010/main" val="1936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3892"/>
            <a:ext cx="7065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97563" y="5991822"/>
            <a:ext cx="428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Figure 9.4.3 The set of 12 computers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6"/>
            <a:ext cx="8431440" cy="2289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Hence the total number of students served by the computers is 24 + 16 = 40.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But this contradicts the fact that each of the 42 students is served by a computer.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600" dirty="0"/>
              <a:t>Therefore, the supposition is false.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85406" y="2954160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67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7775" y="1033997"/>
            <a:ext cx="8431440" cy="835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b="1" dirty="0"/>
              <a:t>Using a Direct Argument:</a:t>
            </a:r>
            <a:r>
              <a:rPr lang="en-US" altLang="en-US" sz="2400" dirty="0"/>
              <a:t> Let </a:t>
            </a:r>
            <a:r>
              <a:rPr lang="en-US" altLang="en-US" sz="2400" i="1" dirty="0"/>
              <a:t>k</a:t>
            </a:r>
            <a:r>
              <a:rPr lang="en-US" altLang="en-US" sz="2400" dirty="0"/>
              <a:t> be the number of </a:t>
            </a:r>
            <a:br>
              <a:rPr lang="en-US" altLang="en-US" sz="2400" dirty="0"/>
            </a:br>
            <a:r>
              <a:rPr lang="en-US" altLang="en-US" sz="2400" dirty="0"/>
              <a:t>computers used by 3 or more students. </a:t>
            </a:r>
            <a:r>
              <a:rPr lang="en-US" altLang="en-US" sz="2400" i="1" dirty="0"/>
              <a:t>[We must show that k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i="1" dirty="0"/>
              <a:t> </a:t>
            </a:r>
            <a:r>
              <a:rPr lang="en-US" altLang="en-US" sz="2400" dirty="0"/>
              <a:t>5.</a:t>
            </a:r>
            <a:r>
              <a:rPr lang="en-US" altLang="en-US" sz="2400" i="1" dirty="0"/>
              <a:t>]</a:t>
            </a:r>
            <a:r>
              <a:rPr lang="en-US" altLang="en-US" sz="2400" dirty="0"/>
              <a:t>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37775" y="1959345"/>
            <a:ext cx="8431440" cy="1267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Because each computer is used by at most 6 students, these computers are used by at </a:t>
            </a:r>
            <a:r>
              <a:rPr lang="en-US" altLang="en-US" sz="2400" dirty="0">
                <a:solidFill>
                  <a:srgbClr val="C00000"/>
                </a:solidFill>
              </a:rPr>
              <a:t>most 6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students </a:t>
            </a:r>
            <a:r>
              <a:rPr lang="en-US" altLang="en-US" sz="2400" dirty="0"/>
              <a:t>(by the generalized pigeonhole principle (contrapositive form)).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37775" y="3316001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Each of the remaining 12 –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computers is used by at most 2 students.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37775" y="4285797"/>
            <a:ext cx="8431440" cy="88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Taken together, they are used by </a:t>
            </a:r>
            <a:r>
              <a:rPr lang="en-US" altLang="en-US" sz="2400" dirty="0">
                <a:solidFill>
                  <a:srgbClr val="C00000"/>
                </a:solidFill>
              </a:rPr>
              <a:t>at most 2(12 – 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) = 24 – 2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students</a:t>
            </a:r>
            <a:r>
              <a:rPr lang="en-US" altLang="en-US" sz="2400" dirty="0"/>
              <a:t> (again, by the generalized pigeonhole principle).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37775" y="5321074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Thus the maximum number of students served by the computers is 6</a:t>
            </a:r>
            <a:r>
              <a:rPr lang="en-US" altLang="en-US" sz="2400" i="1" dirty="0"/>
              <a:t>k</a:t>
            </a:r>
            <a:r>
              <a:rPr lang="en-US" altLang="en-US" sz="2400" dirty="0"/>
              <a:t> + (24 – 2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C00000"/>
                </a:solidFill>
              </a:rPr>
              <a:t>4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+ 24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4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Generalized Pigeonhole Principle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37775" y="1135936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Thus the maximum number of students served by the computers is 6</a:t>
            </a:r>
            <a:r>
              <a:rPr lang="en-US" altLang="en-US" sz="2400" i="1" dirty="0"/>
              <a:t>k</a:t>
            </a:r>
            <a:r>
              <a:rPr lang="en-US" altLang="en-US" sz="2400" dirty="0"/>
              <a:t> + (24 – 2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dirty="0">
                <a:solidFill>
                  <a:srgbClr val="C00000"/>
                </a:solidFill>
              </a:rPr>
              <a:t>4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+ 24</a:t>
            </a:r>
            <a:r>
              <a:rPr lang="en-US" altLang="en-US" sz="2400" dirty="0"/>
              <a:t>.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37775" y="2230055"/>
            <a:ext cx="8431440" cy="88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Because 42 students are served by the computers, </a:t>
            </a:r>
            <a:br>
              <a:rPr lang="en-US" altLang="en-US" sz="2400" dirty="0"/>
            </a:br>
            <a:r>
              <a:rPr lang="en-US" altLang="en-US" sz="2400" dirty="0"/>
              <a:t>4</a:t>
            </a:r>
            <a:r>
              <a:rPr lang="en-US" altLang="en-US" sz="2400" i="1" dirty="0"/>
              <a:t>k </a:t>
            </a:r>
            <a:r>
              <a:rPr lang="en-US" altLang="en-US" sz="2400" dirty="0"/>
              <a:t>+ 24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42.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37775" y="3267100"/>
            <a:ext cx="8431440" cy="880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400" dirty="0"/>
              <a:t>Solving for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gives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4.5, and since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an integer, this implies that </a:t>
            </a:r>
            <a:r>
              <a:rPr lang="en-US" altLang="en-US" sz="2400" i="1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C00000"/>
                </a:solidFill>
              </a:rPr>
              <a:t> 5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406" y="3777913"/>
            <a:ext cx="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ym typeface="Wingdings" panose="05000000000000000000" pitchFamily="2" charset="2"/>
              </a:rPr>
              <a:t>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05406" y="1415796"/>
            <a:ext cx="7947828" cy="557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SG" altLang="en-US" sz="2400" dirty="0"/>
              <a:t>Recall the following definitions in Chapter 7:</a:t>
            </a:r>
            <a:endParaRPr lang="pt-B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67523" y="1949094"/>
            <a:ext cx="7795366" cy="2175502"/>
            <a:chOff x="993228" y="4598517"/>
            <a:chExt cx="7795366" cy="2175502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8"/>
              <a:ext cx="7795366" cy="21755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3228" y="4598517"/>
              <a:ext cx="7795366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9374" y="4645644"/>
              <a:ext cx="527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One-to-One Function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9374" y="5193984"/>
              <a:ext cx="7525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F</a:t>
              </a:r>
              <a:r>
                <a:rPr lang="en-SG" sz="2400" dirty="0"/>
                <a:t> be a function from a set </a:t>
              </a:r>
              <a:r>
                <a:rPr lang="en-SG" sz="2400" i="1" dirty="0"/>
                <a:t>X</a:t>
              </a:r>
              <a:r>
                <a:rPr lang="en-SG" sz="2400" dirty="0"/>
                <a:t> to a set </a:t>
              </a:r>
              <a:r>
                <a:rPr lang="en-SG" sz="2400" i="1" dirty="0"/>
                <a:t>Y</a:t>
              </a:r>
              <a:r>
                <a:rPr lang="en-SG" sz="2400" dirty="0"/>
                <a:t>. </a:t>
              </a:r>
              <a:r>
                <a:rPr lang="en-SG" sz="2400" i="1" dirty="0"/>
                <a:t>F</a:t>
              </a:r>
              <a:r>
                <a:rPr lang="en-SG" sz="2400" dirty="0"/>
                <a:t> is </a:t>
              </a:r>
              <a:r>
                <a:rPr lang="en-SG" sz="2400" b="1" dirty="0"/>
                <a:t>one-to-one </a:t>
              </a:r>
              <a:r>
                <a:rPr lang="en-SG" sz="2400" dirty="0"/>
                <a:t>(or </a:t>
              </a:r>
              <a:r>
                <a:rPr lang="en-SG" sz="2400" b="1" dirty="0"/>
                <a:t>injective</a:t>
              </a:r>
              <a:r>
                <a:rPr lang="en-SG" sz="2400" dirty="0"/>
                <a:t>) if, and only if, for all elements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and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 in </a:t>
              </a:r>
              <a:r>
                <a:rPr lang="en-SG" sz="2400" i="1" dirty="0"/>
                <a:t>X</a:t>
              </a:r>
              <a:r>
                <a:rPr lang="en-SG" sz="2400" dirty="0"/>
                <a:t>,</a:t>
              </a:r>
            </a:p>
            <a:p>
              <a:pPr>
                <a:tabLst>
                  <a:tab pos="2427288" algn="l"/>
                </a:tabLst>
              </a:pPr>
              <a:r>
                <a:rPr lang="en-SG" sz="2400" dirty="0"/>
                <a:t>	if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) =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), then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=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,</a:t>
              </a:r>
            </a:p>
            <a:p>
              <a:pPr>
                <a:tabLst>
                  <a:tab pos="1793875" algn="l"/>
                  <a:tab pos="2427288" algn="l"/>
                </a:tabLst>
              </a:pPr>
              <a:r>
                <a:rPr lang="en-SG" sz="2400" dirty="0"/>
                <a:t>or, equivalently, 	if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</a:t>
              </a:r>
              <a:r>
                <a:rPr lang="en-SG" sz="2400" dirty="0"/>
                <a:t> 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, then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1</a:t>
              </a:r>
              <a:r>
                <a:rPr lang="en-SG" sz="2400" dirty="0"/>
                <a:t>) </a:t>
              </a:r>
              <a:r>
                <a:rPr lang="en-SG" sz="2400" dirty="0">
                  <a:sym typeface="Symbol" panose="05050102010706020507" pitchFamily="18" charset="2"/>
                </a:rPr>
                <a:t></a:t>
              </a:r>
              <a:r>
                <a:rPr lang="en-SG" sz="2400" dirty="0"/>
                <a:t>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baseline="-25000" dirty="0"/>
                <a:t>2</a:t>
              </a:r>
              <a:r>
                <a:rPr lang="en-SG" sz="2400" dirty="0"/>
                <a:t>).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523" y="4309388"/>
            <a:ext cx="7795366" cy="1795796"/>
            <a:chOff x="993228" y="4598517"/>
            <a:chExt cx="7795366" cy="1795796"/>
          </a:xfrm>
        </p:grpSpPr>
        <p:sp>
          <p:nvSpPr>
            <p:cNvPr id="43" name="Rectangle 42"/>
            <p:cNvSpPr/>
            <p:nvPr/>
          </p:nvSpPr>
          <p:spPr>
            <a:xfrm>
              <a:off x="993228" y="4598518"/>
              <a:ext cx="7795366" cy="17957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228" y="4598517"/>
              <a:ext cx="7795366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09374" y="4645644"/>
              <a:ext cx="5270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Onto Function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09374" y="5193984"/>
              <a:ext cx="7525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Let </a:t>
              </a:r>
              <a:r>
                <a:rPr lang="en-SG" sz="2400" i="1" dirty="0"/>
                <a:t>F</a:t>
              </a:r>
              <a:r>
                <a:rPr lang="en-SG" sz="2400" dirty="0"/>
                <a:t> be a function from a set </a:t>
              </a:r>
              <a:r>
                <a:rPr lang="en-SG" sz="2400" i="1" dirty="0"/>
                <a:t>X</a:t>
              </a:r>
              <a:r>
                <a:rPr lang="en-SG" sz="2400" dirty="0"/>
                <a:t> to a set </a:t>
              </a:r>
              <a:r>
                <a:rPr lang="en-SG" sz="2400" i="1" dirty="0"/>
                <a:t>Y</a:t>
              </a:r>
              <a:r>
                <a:rPr lang="en-SG" sz="2400" dirty="0"/>
                <a:t>. </a:t>
              </a:r>
              <a:r>
                <a:rPr lang="en-SG" sz="2400" i="1" dirty="0"/>
                <a:t>F</a:t>
              </a:r>
              <a:r>
                <a:rPr lang="en-SG" sz="2400" dirty="0"/>
                <a:t> is </a:t>
              </a:r>
              <a:r>
                <a:rPr lang="en-SG" sz="2400" b="1" dirty="0"/>
                <a:t>onto </a:t>
              </a:r>
              <a:r>
                <a:rPr lang="en-SG" sz="2400" dirty="0"/>
                <a:t>(or </a:t>
              </a:r>
              <a:r>
                <a:rPr lang="en-SG" sz="2400" b="1" dirty="0"/>
                <a:t>surjective</a:t>
              </a:r>
              <a:r>
                <a:rPr lang="en-SG" sz="2400" dirty="0"/>
                <a:t>) if, and only if, given any element </a:t>
              </a:r>
              <a:r>
                <a:rPr lang="en-SG" sz="2400" i="1" dirty="0"/>
                <a:t>y</a:t>
              </a:r>
              <a:r>
                <a:rPr lang="en-SG" sz="2400" dirty="0"/>
                <a:t> in </a:t>
              </a:r>
              <a:r>
                <a:rPr lang="en-SG" sz="2400" i="1" dirty="0"/>
                <a:t>Y</a:t>
              </a:r>
              <a:r>
                <a:rPr lang="en-SG" sz="2400" dirty="0"/>
                <a:t>, it is possible to find an element </a:t>
              </a:r>
              <a:r>
                <a:rPr lang="en-SG" sz="2400" i="1" dirty="0"/>
                <a:t>x</a:t>
              </a:r>
              <a:r>
                <a:rPr lang="en-SG" sz="2400" dirty="0"/>
                <a:t> in </a:t>
              </a:r>
              <a:r>
                <a:rPr lang="en-SG" sz="2400" i="1" dirty="0"/>
                <a:t>X</a:t>
              </a:r>
              <a:r>
                <a:rPr lang="en-SG" sz="2400" dirty="0"/>
                <a:t> such that </a:t>
              </a:r>
              <a:r>
                <a:rPr lang="en-SG" sz="2400" i="1" dirty="0"/>
                <a:t>y</a:t>
              </a:r>
              <a:r>
                <a:rPr lang="en-SG" sz="2400" dirty="0"/>
                <a:t> = </a:t>
              </a:r>
              <a:r>
                <a:rPr lang="en-SG" sz="2400" i="1" dirty="0"/>
                <a:t>F</a:t>
              </a:r>
              <a:r>
                <a:rPr lang="en-SG" sz="2400" dirty="0"/>
                <a:t>(</a:t>
              </a:r>
              <a:r>
                <a:rPr lang="en-SG" sz="2400" i="1" dirty="0"/>
                <a:t>x</a:t>
              </a:r>
              <a:r>
                <a:rPr lang="en-SG" sz="2400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>
                    <a:lumMod val="95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Pigeonhole Principle </a:t>
            </a: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Using Pigeonhole Principle on Properties of Functions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7522" y="1146236"/>
            <a:ext cx="7843665" cy="2132731"/>
            <a:chOff x="730522" y="4598517"/>
            <a:chExt cx="7843665" cy="2132731"/>
          </a:xfrm>
        </p:grpSpPr>
        <p:sp>
          <p:nvSpPr>
            <p:cNvPr id="26" name="Rectangle 25"/>
            <p:cNvSpPr/>
            <p:nvPr/>
          </p:nvSpPr>
          <p:spPr>
            <a:xfrm>
              <a:off x="730523" y="4598517"/>
              <a:ext cx="7843664" cy="213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2" y="4598517"/>
              <a:ext cx="7843665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6723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9.4.1 The Pigeonhole Principle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941" y="5218733"/>
              <a:ext cx="76551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For any function </a:t>
              </a:r>
              <a:r>
                <a:rPr lang="en-SG" sz="2800" i="1" dirty="0"/>
                <a:t>f</a:t>
              </a:r>
              <a:r>
                <a:rPr lang="en-SG" sz="2800" dirty="0"/>
                <a:t> from a finite set </a:t>
              </a:r>
              <a:r>
                <a:rPr lang="en-SG" sz="2800" i="1" dirty="0"/>
                <a:t>X</a:t>
              </a:r>
              <a:r>
                <a:rPr lang="en-SG" sz="2800" dirty="0"/>
                <a:t> with </a:t>
              </a:r>
              <a:r>
                <a:rPr lang="en-SG" sz="2800" i="1" dirty="0"/>
                <a:t>n</a:t>
              </a:r>
              <a:r>
                <a:rPr lang="en-SG" sz="2800" dirty="0"/>
                <a:t> elements to a finite set </a:t>
              </a:r>
              <a:r>
                <a:rPr lang="en-SG" sz="2800" i="1" dirty="0"/>
                <a:t>Y</a:t>
              </a:r>
              <a:r>
                <a:rPr lang="en-SG" sz="2800" dirty="0"/>
                <a:t> with </a:t>
              </a:r>
              <a:r>
                <a:rPr lang="en-SG" sz="2800" i="1" dirty="0"/>
                <a:t>m</a:t>
              </a:r>
              <a:r>
                <a:rPr lang="en-SG" sz="2800" dirty="0"/>
                <a:t> elements, if </a:t>
              </a:r>
              <a:r>
                <a:rPr lang="en-SG" sz="2800" i="1" dirty="0"/>
                <a:t>n</a:t>
              </a:r>
              <a:r>
                <a:rPr lang="en-SG" sz="2800" dirty="0"/>
                <a:t> &gt; </a:t>
              </a:r>
              <a:r>
                <a:rPr lang="en-SG" sz="2800" i="1" dirty="0"/>
                <a:t>m</a:t>
              </a:r>
              <a:r>
                <a:rPr lang="en-SG" sz="2800" dirty="0"/>
                <a:t>, then </a:t>
              </a:r>
              <a:r>
                <a:rPr lang="en-SG" sz="2800" i="1" dirty="0"/>
                <a:t>f</a:t>
              </a:r>
              <a:r>
                <a:rPr lang="en-SG" sz="2800" dirty="0"/>
                <a:t> is not </a:t>
              </a:r>
              <a:r>
                <a:rPr lang="en-SG" sz="2800" dirty="0"/>
                <a:t>one-to-one (injective</a:t>
              </a:r>
              <a:r>
                <a:rPr lang="en-SG" sz="2800" dirty="0" smtClean="0"/>
                <a:t>).</a:t>
              </a:r>
              <a:endParaRPr lang="en-SG" sz="24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7523" y="3549589"/>
            <a:ext cx="7843664" cy="2436098"/>
            <a:chOff x="730523" y="4598517"/>
            <a:chExt cx="7843664" cy="2436098"/>
          </a:xfrm>
        </p:grpSpPr>
        <p:sp>
          <p:nvSpPr>
            <p:cNvPr id="35" name="Rectangle 34"/>
            <p:cNvSpPr/>
            <p:nvPr/>
          </p:nvSpPr>
          <p:spPr>
            <a:xfrm>
              <a:off x="730523" y="4598517"/>
              <a:ext cx="7843664" cy="24360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523" y="4598517"/>
              <a:ext cx="7843664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8473" y="4645644"/>
              <a:ext cx="6753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9.4.2 One-to-One and Onto for Finite Sets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941" y="5218733"/>
              <a:ext cx="76551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Let </a:t>
              </a:r>
              <a:r>
                <a:rPr lang="en-SG" sz="2800" i="1" dirty="0"/>
                <a:t>X</a:t>
              </a:r>
              <a:r>
                <a:rPr lang="en-SG" sz="2800" dirty="0"/>
                <a:t> and </a:t>
              </a:r>
              <a:r>
                <a:rPr lang="en-SG" sz="2800" i="1" dirty="0"/>
                <a:t>Y</a:t>
              </a:r>
              <a:r>
                <a:rPr lang="en-SG" sz="2800" dirty="0"/>
                <a:t> be finite sets with the same number of elements and suppose </a:t>
              </a:r>
              <a:r>
                <a:rPr lang="en-SG" sz="2800" i="1" dirty="0"/>
                <a:t>f</a:t>
              </a:r>
              <a:r>
                <a:rPr lang="en-SG" sz="2800" dirty="0"/>
                <a:t> is a function from </a:t>
              </a:r>
              <a:r>
                <a:rPr lang="en-SG" sz="2800" i="1" dirty="0"/>
                <a:t>X</a:t>
              </a:r>
              <a:r>
                <a:rPr lang="en-SG" sz="2800" dirty="0"/>
                <a:t> to </a:t>
              </a:r>
              <a:r>
                <a:rPr lang="en-SG" sz="2800" i="1" dirty="0"/>
                <a:t>Y</a:t>
              </a:r>
              <a:r>
                <a:rPr lang="en-SG" sz="2800" dirty="0"/>
                <a:t>. Then </a:t>
              </a:r>
              <a:r>
                <a:rPr lang="en-SG" sz="2800" i="1" dirty="0"/>
                <a:t>f</a:t>
              </a:r>
              <a:r>
                <a:rPr lang="en-SG" sz="2800" dirty="0"/>
                <a:t> is </a:t>
              </a:r>
              <a:r>
                <a:rPr lang="en-SG" sz="2800" dirty="0" smtClean="0"/>
                <a:t>one-to-one (injective) </a:t>
              </a:r>
              <a:r>
                <a:rPr lang="en-SG" sz="2800" dirty="0"/>
                <a:t>if, and only if, </a:t>
              </a:r>
              <a:r>
                <a:rPr lang="en-SG" sz="2800" i="1" dirty="0"/>
                <a:t>f</a:t>
              </a:r>
              <a:r>
                <a:rPr lang="en-SG" sz="2800" dirty="0"/>
                <a:t> is </a:t>
              </a:r>
              <a:r>
                <a:rPr lang="en-SG" sz="2800" dirty="0" smtClean="0"/>
                <a:t>onto (surjective).</a:t>
              </a:r>
              <a:endParaRPr lang="en-SG" sz="24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6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79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60401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More on Counting and Probability!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628" y="3342278"/>
            <a:ext cx="6816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i="1" dirty="0"/>
              <a:t>r</a:t>
            </a:r>
            <a:r>
              <a:rPr lang="en-US" sz="2800" dirty="0"/>
              <a:t>-Combinations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Pascal’s Formula and the Binomial Theorem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Probability Axioms and Expected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Conditional Probability, Bayes’ Formula, and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2" y="2223462"/>
            <a:ext cx="6849678" cy="39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Rolling a Pair of Dice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6" name="Oval 75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2" name="Oval 81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3" name="Oval 82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075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80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Introduction</a:t>
            </a:r>
            <a:r>
              <a:rPr lang="en-SG" sz="1200" dirty="0">
                <a:solidFill>
                  <a:schemeClr val="bg1"/>
                </a:solidFill>
              </a:rPr>
              <a:t>	Possibility Trees and Multiplication Rule	Counting Elements of Disjoint Sets		The Pigeonhole Principle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Equally Likely Probability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2032801"/>
            <a:ext cx="8229600" cy="449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A more compact notation identifies, say,               with the notation 24,              with 53, and so forth.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the compact notation to write the sample space </a:t>
            </a:r>
            <a:r>
              <a:rPr lang="en-US" altLang="en-US" i="1" dirty="0"/>
              <a:t>S</a:t>
            </a:r>
            <a:r>
              <a:rPr lang="en-US" altLang="en-US" dirty="0"/>
              <a:t> of possible outcomes.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eriod"/>
            </a:pPr>
            <a:endParaRPr lang="en-US" altLang="en-US" dirty="0"/>
          </a:p>
          <a:p>
            <a:pPr marL="514350" indent="-514350">
              <a:buFont typeface="+mj-lt"/>
              <a:buAutoNum type="alphaLcPeriod"/>
            </a:pPr>
            <a:r>
              <a:rPr lang="en-US" altLang="en-US" dirty="0"/>
              <a:t>Use set notation to write the event </a:t>
            </a:r>
            <a:r>
              <a:rPr lang="en-US" altLang="en-US" i="1" dirty="0"/>
              <a:t>E</a:t>
            </a:r>
            <a:r>
              <a:rPr lang="en-US" altLang="en-US" dirty="0"/>
              <a:t> that the numbers showing face up have a sum of 6 and find the probability of this event.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0" b="9605"/>
          <a:stretch>
            <a:fillRect/>
          </a:stretch>
        </p:blipFill>
        <p:spPr bwMode="auto">
          <a:xfrm>
            <a:off x="6501840" y="1966649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7" r="633"/>
          <a:stretch>
            <a:fillRect/>
          </a:stretch>
        </p:blipFill>
        <p:spPr bwMode="auto">
          <a:xfrm>
            <a:off x="2982755" y="2394506"/>
            <a:ext cx="9429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0" y="6439892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999270" y="3721618"/>
            <a:ext cx="76364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i="1" dirty="0"/>
              <a:t>S</a:t>
            </a:r>
            <a:r>
              <a:rPr lang="en-SG" sz="2000" dirty="0"/>
              <a:t> = { 11, 12, 13, 14, 15, 16, </a:t>
            </a:r>
            <a:r>
              <a:rPr lang="en-SG" sz="2000" dirty="0">
                <a:solidFill>
                  <a:srgbClr val="0033CC"/>
                </a:solidFill>
              </a:rPr>
              <a:t>21, 22, 23, 24, 25, 26,</a:t>
            </a:r>
            <a:r>
              <a:rPr lang="en-SG" sz="2000" dirty="0"/>
              <a:t> 31, 32, 33, 34, 35, 36, </a:t>
            </a:r>
          </a:p>
          <a:p>
            <a:r>
              <a:rPr lang="en-SG" sz="2000" dirty="0"/>
              <a:t>         </a:t>
            </a:r>
            <a:r>
              <a:rPr lang="en-SG" sz="2000" dirty="0">
                <a:solidFill>
                  <a:srgbClr val="0033CC"/>
                </a:solidFill>
              </a:rPr>
              <a:t>41, 42, 43, 44, 45, 46, </a:t>
            </a:r>
            <a:r>
              <a:rPr lang="en-SG" sz="2000" dirty="0"/>
              <a:t>51, 52, 53, 54, 55, 56, </a:t>
            </a:r>
            <a:r>
              <a:rPr lang="en-SG" sz="2000" dirty="0">
                <a:solidFill>
                  <a:srgbClr val="0033CC"/>
                </a:solidFill>
              </a:rPr>
              <a:t>61, 62, 63, 64, 65, 66 </a:t>
            </a:r>
            <a:r>
              <a:rPr lang="en-SG" sz="2000" dirty="0"/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99270" y="5805658"/>
            <a:ext cx="37939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/>
              <a:t>E</a:t>
            </a:r>
            <a:r>
              <a:rPr lang="en-SG" sz="2800" dirty="0"/>
              <a:t> = { 15, 24, 33, 42, 51 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66944" y="5805657"/>
            <a:ext cx="203087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/>
              <a:t>P</a:t>
            </a:r>
            <a:r>
              <a:rPr lang="en-SG" sz="2800" dirty="0"/>
              <a:t>(</a:t>
            </a:r>
            <a:r>
              <a:rPr lang="en-SG" sz="2800" i="1" dirty="0"/>
              <a:t>E</a:t>
            </a:r>
            <a:r>
              <a:rPr lang="en-SG" sz="2800" dirty="0"/>
              <a:t>) = 5/36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84" y="732686"/>
            <a:ext cx="2539682" cy="1282540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8" name="Oval 77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9" name="Oval 78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0" name="Oval 79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1" name="Oval 80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4" name="Oval 83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5" name="Oval 84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6" name="Oval 85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7" name="Oval 86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88" name="Oval 87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600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14125</TotalTime>
  <Words>5627</Words>
  <Application>Microsoft Office PowerPoint</Application>
  <PresentationFormat>On-screen Show (4:3)</PresentationFormat>
  <Paragraphs>878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Symbol</vt:lpstr>
      <vt:lpstr>Wingdings</vt:lpstr>
      <vt:lpstr>Wingdings 2</vt:lpstr>
      <vt:lpstr>Office Theme</vt:lpstr>
      <vt:lpstr>Lecture #10: Counting and Probability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703</cp:revision>
  <cp:lastPrinted>2016-05-24T05:50:01Z</cp:lastPrinted>
  <dcterms:created xsi:type="dcterms:W3CDTF">2015-07-25T11:08:36Z</dcterms:created>
  <dcterms:modified xsi:type="dcterms:W3CDTF">2019-10-23T02:48:30Z</dcterms:modified>
</cp:coreProperties>
</file>