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337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6600"/>
    <a:srgbClr val="990099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0" autoAdjust="0"/>
    <p:restoredTop sz="96868" autoAdjust="0"/>
  </p:normalViewPr>
  <p:slideViewPr>
    <p:cSldViewPr snapToGrid="0">
      <p:cViewPr varScale="1">
        <p:scale>
          <a:sx n="80" d="100"/>
          <a:sy n="80" d="100"/>
        </p:scale>
        <p:origin x="108" y="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90"/>
    </p:cViewPr>
  </p:sorter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4F787-5F99-452F-AD9B-0BD6125B0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EE7F4-5CF1-432E-A16A-EF1709181AEB}">
      <dgm:prSet phldrT="[Text]"/>
      <dgm:spPr/>
      <dgm:t>
        <a:bodyPr/>
        <a:lstStyle/>
        <a:p>
          <a:r>
            <a:rPr lang="en-US" dirty="0"/>
            <a:t>9.1 Introduction</a:t>
          </a:r>
        </a:p>
      </dgm:t>
    </dgm:pt>
    <dgm:pt modelId="{41F9131A-82C0-45B3-84EB-25C445DFB798}" type="parTrans" cxnId="{AF0007C4-DDEA-4E0C-9924-8AFC19D30F0F}">
      <dgm:prSet/>
      <dgm:spPr/>
      <dgm:t>
        <a:bodyPr/>
        <a:lstStyle/>
        <a:p>
          <a:endParaRPr lang="en-US"/>
        </a:p>
      </dgm:t>
    </dgm:pt>
    <dgm:pt modelId="{C7FB9F7D-C9D7-4F24-801C-51D68C64976A}" type="sibTrans" cxnId="{AF0007C4-DDEA-4E0C-9924-8AFC19D30F0F}">
      <dgm:prSet/>
      <dgm:spPr/>
      <dgm:t>
        <a:bodyPr/>
        <a:lstStyle/>
        <a:p>
          <a:endParaRPr lang="en-US"/>
        </a:p>
      </dgm:t>
    </dgm:pt>
    <dgm:pt modelId="{31D8F70D-89DF-4EF2-95ED-23355DFA290D}">
      <dgm:prSet phldrT="[Text]"/>
      <dgm:spPr/>
      <dgm:t>
        <a:bodyPr/>
        <a:lstStyle/>
        <a:p>
          <a:r>
            <a:rPr lang="en-US" dirty="0"/>
            <a:t>Random process, sample space, event and probability</a:t>
          </a:r>
        </a:p>
      </dgm:t>
    </dgm:pt>
    <dgm:pt modelId="{4118F54B-9884-43E0-B07A-843CD0E5ADB0}" type="parTrans" cxnId="{BA1EED61-5785-4913-87C2-607BB9D65C7A}">
      <dgm:prSet/>
      <dgm:spPr/>
      <dgm:t>
        <a:bodyPr/>
        <a:lstStyle/>
        <a:p>
          <a:endParaRPr lang="en-US"/>
        </a:p>
      </dgm:t>
    </dgm:pt>
    <dgm:pt modelId="{D8AC031E-BB32-4D50-AFAA-EC4C772735F0}" type="sibTrans" cxnId="{BA1EED61-5785-4913-87C2-607BB9D65C7A}">
      <dgm:prSet/>
      <dgm:spPr/>
      <dgm:t>
        <a:bodyPr/>
        <a:lstStyle/>
        <a:p>
          <a:endParaRPr lang="en-US"/>
        </a:p>
      </dgm:t>
    </dgm:pt>
    <dgm:pt modelId="{90250D92-EAF1-4F2C-B772-CC48C11D0311}">
      <dgm:prSet phldrT="[Text]"/>
      <dgm:spPr/>
      <dgm:t>
        <a:bodyPr/>
        <a:lstStyle/>
        <a:p>
          <a:r>
            <a:rPr lang="en-US" dirty="0"/>
            <a:t>9.2 Possibility Trees and the Multiplication Rule</a:t>
          </a:r>
        </a:p>
      </dgm:t>
    </dgm:pt>
    <dgm:pt modelId="{C1AE61F7-B862-470C-A4DB-65F078287B01}" type="parTrans" cxnId="{BE55A903-595D-4A8D-9E2D-31C0043369DE}">
      <dgm:prSet/>
      <dgm:spPr/>
      <dgm:t>
        <a:bodyPr/>
        <a:lstStyle/>
        <a:p>
          <a:endParaRPr lang="en-US"/>
        </a:p>
      </dgm:t>
    </dgm:pt>
    <dgm:pt modelId="{AC977458-9D6E-44DC-99C5-F628B9176A90}" type="sibTrans" cxnId="{BE55A903-595D-4A8D-9E2D-31C0043369DE}">
      <dgm:prSet/>
      <dgm:spPr/>
      <dgm:t>
        <a:bodyPr/>
        <a:lstStyle/>
        <a:p>
          <a:endParaRPr lang="en-US"/>
        </a:p>
      </dgm:t>
    </dgm:pt>
    <dgm:pt modelId="{4F0349F7-7124-4645-B7CB-EE5C90341F93}">
      <dgm:prSet phldrT="[Text]"/>
      <dgm:spPr/>
      <dgm:t>
        <a:bodyPr/>
        <a:lstStyle/>
        <a:p>
          <a:r>
            <a:rPr lang="en-US" dirty="0"/>
            <a:t>Possibility trees</a:t>
          </a:r>
        </a:p>
      </dgm:t>
    </dgm:pt>
    <dgm:pt modelId="{0768AB17-249D-4D7B-9E2E-F1DF4E858B00}" type="parTrans" cxnId="{31F10C05-64EB-4924-B8E0-6160CF825C6F}">
      <dgm:prSet/>
      <dgm:spPr/>
      <dgm:t>
        <a:bodyPr/>
        <a:lstStyle/>
        <a:p>
          <a:endParaRPr lang="en-US"/>
        </a:p>
      </dgm:t>
    </dgm:pt>
    <dgm:pt modelId="{81FB1A49-7F85-4AFF-A847-F85C470A74AF}" type="sibTrans" cxnId="{31F10C05-64EB-4924-B8E0-6160CF825C6F}">
      <dgm:prSet/>
      <dgm:spPr/>
      <dgm:t>
        <a:bodyPr/>
        <a:lstStyle/>
        <a:p>
          <a:endParaRPr lang="en-US"/>
        </a:p>
      </dgm:t>
    </dgm:pt>
    <dgm:pt modelId="{27BD6DE6-A64E-4D10-9273-68986977416E}">
      <dgm:prSet/>
      <dgm:spPr/>
      <dgm:t>
        <a:bodyPr/>
        <a:lstStyle/>
        <a:p>
          <a:r>
            <a:rPr lang="en-US" dirty="0"/>
            <a:t>9.3 Counting Elements of Disjoint Sets</a:t>
          </a:r>
        </a:p>
      </dgm:t>
    </dgm:pt>
    <dgm:pt modelId="{C45F01DC-DAB6-481E-ABF3-6A5B171385BA}" type="parTrans" cxnId="{F8593BB8-040D-45E5-A040-33463384AB91}">
      <dgm:prSet/>
      <dgm:spPr/>
      <dgm:t>
        <a:bodyPr/>
        <a:lstStyle/>
        <a:p>
          <a:endParaRPr lang="en-US"/>
        </a:p>
      </dgm:t>
    </dgm:pt>
    <dgm:pt modelId="{017C8BE8-7444-4868-A355-78BA7F2A9108}" type="sibTrans" cxnId="{F8593BB8-040D-45E5-A040-33463384AB91}">
      <dgm:prSet/>
      <dgm:spPr/>
      <dgm:t>
        <a:bodyPr/>
        <a:lstStyle/>
        <a:p>
          <a:endParaRPr lang="en-US"/>
        </a:p>
      </dgm:t>
    </dgm:pt>
    <dgm:pt modelId="{B0FCDD16-8224-4E79-ABF5-87D73043DDA9}">
      <dgm:prSet/>
      <dgm:spPr/>
      <dgm:t>
        <a:bodyPr/>
        <a:lstStyle/>
        <a:p>
          <a:r>
            <a:rPr lang="en-US" dirty="0"/>
            <a:t>The addition rule</a:t>
          </a:r>
        </a:p>
      </dgm:t>
    </dgm:pt>
    <dgm:pt modelId="{5B57E8F0-FB3F-4C32-A79D-441557C8A19F}" type="parTrans" cxnId="{51167CE3-784F-425F-A2AD-3FD898503C36}">
      <dgm:prSet/>
      <dgm:spPr/>
      <dgm:t>
        <a:bodyPr/>
        <a:lstStyle/>
        <a:p>
          <a:endParaRPr lang="en-US"/>
        </a:p>
      </dgm:t>
    </dgm:pt>
    <dgm:pt modelId="{3C59DC4E-D43D-487F-83AF-054B96DF5732}" type="sibTrans" cxnId="{51167CE3-784F-425F-A2AD-3FD898503C36}">
      <dgm:prSet/>
      <dgm:spPr/>
      <dgm:t>
        <a:bodyPr/>
        <a:lstStyle/>
        <a:p>
          <a:endParaRPr lang="en-US"/>
        </a:p>
      </dgm:t>
    </dgm:pt>
    <dgm:pt modelId="{513376AC-F911-466A-AF77-B3B83300D97C}">
      <dgm:prSet phldrT="[Text]"/>
      <dgm:spPr/>
      <dgm:t>
        <a:bodyPr/>
        <a:lstStyle/>
        <a:p>
          <a:r>
            <a:rPr lang="en-US" dirty="0"/>
            <a:t>The multiplication rule</a:t>
          </a:r>
        </a:p>
      </dgm:t>
    </dgm:pt>
    <dgm:pt modelId="{D96E67FB-A814-4199-A025-E244EA2891F1}" type="parTrans" cxnId="{DAA0EC1F-B54A-458A-BFD6-5CECADAA6A99}">
      <dgm:prSet/>
      <dgm:spPr/>
      <dgm:t>
        <a:bodyPr/>
        <a:lstStyle/>
        <a:p>
          <a:endParaRPr lang="en-US"/>
        </a:p>
      </dgm:t>
    </dgm:pt>
    <dgm:pt modelId="{9C1CA4E9-589C-40EA-AEB1-B706BAE076E8}" type="sibTrans" cxnId="{DAA0EC1F-B54A-458A-BFD6-5CECADAA6A99}">
      <dgm:prSet/>
      <dgm:spPr/>
      <dgm:t>
        <a:bodyPr/>
        <a:lstStyle/>
        <a:p>
          <a:endParaRPr lang="en-US"/>
        </a:p>
      </dgm:t>
    </dgm:pt>
    <dgm:pt modelId="{E7354E7E-C81A-4E85-82A5-AAB1B9BDF023}">
      <dgm:prSet phldrT="[Text]"/>
      <dgm:spPr/>
      <dgm:t>
        <a:bodyPr/>
        <a:lstStyle/>
        <a:p>
          <a:r>
            <a:rPr lang="en-US" dirty="0"/>
            <a:t>Permutations</a:t>
          </a:r>
        </a:p>
      </dgm:t>
    </dgm:pt>
    <dgm:pt modelId="{3714DFBC-D870-4277-A7A8-1EF2708045F6}" type="parTrans" cxnId="{B238C78B-E8BC-42F7-AD62-AC8EB13D3320}">
      <dgm:prSet/>
      <dgm:spPr/>
      <dgm:t>
        <a:bodyPr/>
        <a:lstStyle/>
        <a:p>
          <a:endParaRPr lang="en-US"/>
        </a:p>
      </dgm:t>
    </dgm:pt>
    <dgm:pt modelId="{72362CD0-47C8-4D1C-BBBC-394965B03426}" type="sibTrans" cxnId="{B238C78B-E8BC-42F7-AD62-AC8EB13D3320}">
      <dgm:prSet/>
      <dgm:spPr/>
      <dgm:t>
        <a:bodyPr/>
        <a:lstStyle/>
        <a:p>
          <a:endParaRPr lang="en-US"/>
        </a:p>
      </dgm:t>
    </dgm:pt>
    <dgm:pt modelId="{ADF55BF1-2207-42EA-A91F-034F42C917E8}">
      <dgm:prSet/>
      <dgm:spPr/>
      <dgm:t>
        <a:bodyPr/>
        <a:lstStyle/>
        <a:p>
          <a:r>
            <a:rPr lang="en-US" dirty="0"/>
            <a:t>9.4 The Pigeonhole Principle</a:t>
          </a:r>
        </a:p>
      </dgm:t>
    </dgm:pt>
    <dgm:pt modelId="{8CEA65A1-908D-43B2-9575-B9F965EB3642}" type="parTrans" cxnId="{12DAC10A-5BBE-4B7C-8B1A-5FB174599222}">
      <dgm:prSet/>
      <dgm:spPr/>
      <dgm:t>
        <a:bodyPr/>
        <a:lstStyle/>
        <a:p>
          <a:endParaRPr lang="en-US"/>
        </a:p>
      </dgm:t>
    </dgm:pt>
    <dgm:pt modelId="{08B1E362-BBA7-4F5A-8FEF-54F78AFED0E5}" type="sibTrans" cxnId="{12DAC10A-5BBE-4B7C-8B1A-5FB174599222}">
      <dgm:prSet/>
      <dgm:spPr/>
      <dgm:t>
        <a:bodyPr/>
        <a:lstStyle/>
        <a:p>
          <a:endParaRPr lang="en-US"/>
        </a:p>
      </dgm:t>
    </dgm:pt>
    <dgm:pt modelId="{4659FB8F-1A94-4457-B691-4E237DF460A1}">
      <dgm:prSet/>
      <dgm:spPr/>
      <dgm:t>
        <a:bodyPr/>
        <a:lstStyle/>
        <a:p>
          <a:r>
            <a:rPr lang="en-US" dirty="0"/>
            <a:t>Pigeonhole principle, general pigeonhole principle</a:t>
          </a:r>
        </a:p>
      </dgm:t>
    </dgm:pt>
    <dgm:pt modelId="{B69E66DD-2FE8-446C-B1E6-A48C36DEC71E}" type="parTrans" cxnId="{130FBD5F-C80C-4A75-9F49-A9BDD40BEC33}">
      <dgm:prSet/>
      <dgm:spPr/>
      <dgm:t>
        <a:bodyPr/>
        <a:lstStyle/>
        <a:p>
          <a:endParaRPr lang="en-US"/>
        </a:p>
      </dgm:t>
    </dgm:pt>
    <dgm:pt modelId="{AE1921D4-B128-4F31-AC73-13214B1F561F}" type="sibTrans" cxnId="{130FBD5F-C80C-4A75-9F49-A9BDD40BEC33}">
      <dgm:prSet/>
      <dgm:spPr/>
      <dgm:t>
        <a:bodyPr/>
        <a:lstStyle/>
        <a:p>
          <a:endParaRPr lang="en-US"/>
        </a:p>
      </dgm:t>
    </dgm:pt>
    <dgm:pt modelId="{E83C0625-6600-4D6A-90BC-D28C54C93932}">
      <dgm:prSet/>
      <dgm:spPr/>
      <dgm:t>
        <a:bodyPr/>
        <a:lstStyle/>
        <a:p>
          <a:r>
            <a:rPr lang="en-US" dirty="0"/>
            <a:t>The difference rule</a:t>
          </a:r>
        </a:p>
      </dgm:t>
    </dgm:pt>
    <dgm:pt modelId="{875E3A71-2B1B-4D8B-930B-5FBC5DD866F1}" type="parTrans" cxnId="{5A0EF6F8-9C4E-4023-93A3-89B01AAF726C}">
      <dgm:prSet/>
      <dgm:spPr/>
      <dgm:t>
        <a:bodyPr/>
        <a:lstStyle/>
        <a:p>
          <a:endParaRPr lang="en-US"/>
        </a:p>
      </dgm:t>
    </dgm:pt>
    <dgm:pt modelId="{35611746-BDBD-4614-ACDD-3CD2EA3BF661}" type="sibTrans" cxnId="{5A0EF6F8-9C4E-4023-93A3-89B01AAF726C}">
      <dgm:prSet/>
      <dgm:spPr/>
      <dgm:t>
        <a:bodyPr/>
        <a:lstStyle/>
        <a:p>
          <a:endParaRPr lang="en-US"/>
        </a:p>
      </dgm:t>
    </dgm:pt>
    <dgm:pt modelId="{FD869EE0-078F-47C3-B82A-97D02F13F783}">
      <dgm:prSet/>
      <dgm:spPr/>
      <dgm:t>
        <a:bodyPr/>
        <a:lstStyle/>
        <a:p>
          <a:r>
            <a:rPr lang="en-US" dirty="0"/>
            <a:t>The inclusion/exclusion rule</a:t>
          </a:r>
        </a:p>
      </dgm:t>
    </dgm:pt>
    <dgm:pt modelId="{FCF218EA-0425-4FFD-AB06-D7054F375B4C}" type="parTrans" cxnId="{1FC978AD-9C11-460E-8090-2115894963A6}">
      <dgm:prSet/>
      <dgm:spPr/>
      <dgm:t>
        <a:bodyPr/>
        <a:lstStyle/>
        <a:p>
          <a:endParaRPr lang="en-US"/>
        </a:p>
      </dgm:t>
    </dgm:pt>
    <dgm:pt modelId="{4CCCABF1-7DB1-4512-93D4-AD14588E7DFB}" type="sibTrans" cxnId="{1FC978AD-9C11-460E-8090-2115894963A6}">
      <dgm:prSet/>
      <dgm:spPr/>
      <dgm:t>
        <a:bodyPr/>
        <a:lstStyle/>
        <a:p>
          <a:endParaRPr lang="en-US"/>
        </a:p>
      </dgm:t>
    </dgm:pt>
    <dgm:pt modelId="{85DAB027-F54C-44DC-BDBE-232ED77CC6C1}" type="pres">
      <dgm:prSet presAssocID="{6F84F787-5F99-452F-AD9B-0BD6125B0C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10065-CFB3-4CEF-BC1D-8B50BDA86689}" type="pres">
      <dgm:prSet presAssocID="{7F3EE7F4-5CF1-432E-A16A-EF1709181AE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4D8D6-E7FC-4E3C-9F84-84133BB46313}" type="pres">
      <dgm:prSet presAssocID="{7F3EE7F4-5CF1-432E-A16A-EF1709181AEB}" presName="childText" presStyleLbl="revTx" presStyleIdx="0" presStyleCnt="4" custScaleY="931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9305B-C855-4771-85E1-9B59415FD537}" type="pres">
      <dgm:prSet presAssocID="{90250D92-EAF1-4F2C-B772-CC48C11D031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0852-CD95-4A25-B089-D6B307265438}" type="pres">
      <dgm:prSet presAssocID="{90250D92-EAF1-4F2C-B772-CC48C11D031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6CA5C-623B-4113-8558-EECF5C4AA422}" type="pres">
      <dgm:prSet presAssocID="{27BD6DE6-A64E-4D10-9273-68986977416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6B158-1AE0-4D8B-A702-A8715E021A2A}" type="pres">
      <dgm:prSet presAssocID="{27BD6DE6-A64E-4D10-9273-68986977416E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421E4-D361-44A0-AC25-766C29141420}" type="pres">
      <dgm:prSet presAssocID="{ADF55BF1-2207-42EA-A91F-034F42C917E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239D3-1E4A-4916-8D52-AB44EC718AE2}" type="pres">
      <dgm:prSet presAssocID="{ADF55BF1-2207-42EA-A91F-034F42C917E8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38C78B-E8BC-42F7-AD62-AC8EB13D3320}" srcId="{90250D92-EAF1-4F2C-B772-CC48C11D0311}" destId="{E7354E7E-C81A-4E85-82A5-AAB1B9BDF023}" srcOrd="2" destOrd="0" parTransId="{3714DFBC-D870-4277-A7A8-1EF2708045F6}" sibTransId="{72362CD0-47C8-4D1C-BBBC-394965B03426}"/>
    <dgm:cxn modelId="{DAA0EC1F-B54A-458A-BFD6-5CECADAA6A99}" srcId="{90250D92-EAF1-4F2C-B772-CC48C11D0311}" destId="{513376AC-F911-466A-AF77-B3B83300D97C}" srcOrd="1" destOrd="0" parTransId="{D96E67FB-A814-4199-A025-E244EA2891F1}" sibTransId="{9C1CA4E9-589C-40EA-AEB1-B706BAE076E8}"/>
    <dgm:cxn modelId="{FAB308BA-3BFD-41C5-9852-EA29353C46F2}" type="presOf" srcId="{7F3EE7F4-5CF1-432E-A16A-EF1709181AEB}" destId="{EC610065-CFB3-4CEF-BC1D-8B50BDA86689}" srcOrd="0" destOrd="0" presId="urn:microsoft.com/office/officeart/2005/8/layout/vList2"/>
    <dgm:cxn modelId="{12DAC10A-5BBE-4B7C-8B1A-5FB174599222}" srcId="{6F84F787-5F99-452F-AD9B-0BD6125B0C3D}" destId="{ADF55BF1-2207-42EA-A91F-034F42C917E8}" srcOrd="3" destOrd="0" parTransId="{8CEA65A1-908D-43B2-9575-B9F965EB3642}" sibTransId="{08B1E362-BBA7-4F5A-8FEF-54F78AFED0E5}"/>
    <dgm:cxn modelId="{130FBD5F-C80C-4A75-9F49-A9BDD40BEC33}" srcId="{ADF55BF1-2207-42EA-A91F-034F42C917E8}" destId="{4659FB8F-1A94-4457-B691-4E237DF460A1}" srcOrd="0" destOrd="0" parTransId="{B69E66DD-2FE8-446C-B1E6-A48C36DEC71E}" sibTransId="{AE1921D4-B128-4F31-AC73-13214B1F561F}"/>
    <dgm:cxn modelId="{61521E5B-5BCB-46F8-9507-9BBE252A0266}" type="presOf" srcId="{513376AC-F911-466A-AF77-B3B83300D97C}" destId="{A6170852-CD95-4A25-B089-D6B307265438}" srcOrd="0" destOrd="1" presId="urn:microsoft.com/office/officeart/2005/8/layout/vList2"/>
    <dgm:cxn modelId="{1FC978AD-9C11-460E-8090-2115894963A6}" srcId="{27BD6DE6-A64E-4D10-9273-68986977416E}" destId="{FD869EE0-078F-47C3-B82A-97D02F13F783}" srcOrd="2" destOrd="0" parTransId="{FCF218EA-0425-4FFD-AB06-D7054F375B4C}" sibTransId="{4CCCABF1-7DB1-4512-93D4-AD14588E7DFB}"/>
    <dgm:cxn modelId="{4DD10139-F36E-4EBC-8158-FAFF953FCD78}" type="presOf" srcId="{27BD6DE6-A64E-4D10-9273-68986977416E}" destId="{D6C6CA5C-623B-4113-8558-EECF5C4AA422}" srcOrd="0" destOrd="0" presId="urn:microsoft.com/office/officeart/2005/8/layout/vList2"/>
    <dgm:cxn modelId="{BA1EED61-5785-4913-87C2-607BB9D65C7A}" srcId="{7F3EE7F4-5CF1-432E-A16A-EF1709181AEB}" destId="{31D8F70D-89DF-4EF2-95ED-23355DFA290D}" srcOrd="0" destOrd="0" parTransId="{4118F54B-9884-43E0-B07A-843CD0E5ADB0}" sibTransId="{D8AC031E-BB32-4D50-AFAA-EC4C772735F0}"/>
    <dgm:cxn modelId="{1DF6B566-9060-45FE-804E-557A13920DEF}" type="presOf" srcId="{4659FB8F-1A94-4457-B691-4E237DF460A1}" destId="{6BF239D3-1E4A-4916-8D52-AB44EC718AE2}" srcOrd="0" destOrd="0" presId="urn:microsoft.com/office/officeart/2005/8/layout/vList2"/>
    <dgm:cxn modelId="{51167CE3-784F-425F-A2AD-3FD898503C36}" srcId="{27BD6DE6-A64E-4D10-9273-68986977416E}" destId="{B0FCDD16-8224-4E79-ABF5-87D73043DDA9}" srcOrd="0" destOrd="0" parTransId="{5B57E8F0-FB3F-4C32-A79D-441557C8A19F}" sibTransId="{3C59DC4E-D43D-487F-83AF-054B96DF5732}"/>
    <dgm:cxn modelId="{27284B43-E34F-4760-A3D7-6E8D59D899DF}" type="presOf" srcId="{31D8F70D-89DF-4EF2-95ED-23355DFA290D}" destId="{48C4D8D6-E7FC-4E3C-9F84-84133BB46313}" srcOrd="0" destOrd="0" presId="urn:microsoft.com/office/officeart/2005/8/layout/vList2"/>
    <dgm:cxn modelId="{F717B0F2-799C-4AA7-831C-62717895F33D}" type="presOf" srcId="{FD869EE0-078F-47C3-B82A-97D02F13F783}" destId="{F3B6B158-1AE0-4D8B-A702-A8715E021A2A}" srcOrd="0" destOrd="2" presId="urn:microsoft.com/office/officeart/2005/8/layout/vList2"/>
    <dgm:cxn modelId="{AF0007C4-DDEA-4E0C-9924-8AFC19D30F0F}" srcId="{6F84F787-5F99-452F-AD9B-0BD6125B0C3D}" destId="{7F3EE7F4-5CF1-432E-A16A-EF1709181AEB}" srcOrd="0" destOrd="0" parTransId="{41F9131A-82C0-45B3-84EB-25C445DFB798}" sibTransId="{C7FB9F7D-C9D7-4F24-801C-51D68C64976A}"/>
    <dgm:cxn modelId="{F8593BB8-040D-45E5-A040-33463384AB91}" srcId="{6F84F787-5F99-452F-AD9B-0BD6125B0C3D}" destId="{27BD6DE6-A64E-4D10-9273-68986977416E}" srcOrd="2" destOrd="0" parTransId="{C45F01DC-DAB6-481E-ABF3-6A5B171385BA}" sibTransId="{017C8BE8-7444-4868-A355-78BA7F2A9108}"/>
    <dgm:cxn modelId="{954FA31B-3342-479E-9F2F-0EA546D91252}" type="presOf" srcId="{E83C0625-6600-4D6A-90BC-D28C54C93932}" destId="{F3B6B158-1AE0-4D8B-A702-A8715E021A2A}" srcOrd="0" destOrd="1" presId="urn:microsoft.com/office/officeart/2005/8/layout/vList2"/>
    <dgm:cxn modelId="{A84E9241-566F-48B1-805C-62DA22F492FC}" type="presOf" srcId="{4F0349F7-7124-4645-B7CB-EE5C90341F93}" destId="{A6170852-CD95-4A25-B089-D6B307265438}" srcOrd="0" destOrd="0" presId="urn:microsoft.com/office/officeart/2005/8/layout/vList2"/>
    <dgm:cxn modelId="{0687400B-6B80-4DF0-BEF1-BE39EB065F9F}" type="presOf" srcId="{6F84F787-5F99-452F-AD9B-0BD6125B0C3D}" destId="{85DAB027-F54C-44DC-BDBE-232ED77CC6C1}" srcOrd="0" destOrd="0" presId="urn:microsoft.com/office/officeart/2005/8/layout/vList2"/>
    <dgm:cxn modelId="{BE55A903-595D-4A8D-9E2D-31C0043369DE}" srcId="{6F84F787-5F99-452F-AD9B-0BD6125B0C3D}" destId="{90250D92-EAF1-4F2C-B772-CC48C11D0311}" srcOrd="1" destOrd="0" parTransId="{C1AE61F7-B862-470C-A4DB-65F078287B01}" sibTransId="{AC977458-9D6E-44DC-99C5-F628B9176A90}"/>
    <dgm:cxn modelId="{42F678F9-AB18-4DAD-B420-0D811B662237}" type="presOf" srcId="{90250D92-EAF1-4F2C-B772-CC48C11D0311}" destId="{2309305B-C855-4771-85E1-9B59415FD537}" srcOrd="0" destOrd="0" presId="urn:microsoft.com/office/officeart/2005/8/layout/vList2"/>
    <dgm:cxn modelId="{31F10C05-64EB-4924-B8E0-6160CF825C6F}" srcId="{90250D92-EAF1-4F2C-B772-CC48C11D0311}" destId="{4F0349F7-7124-4645-B7CB-EE5C90341F93}" srcOrd="0" destOrd="0" parTransId="{0768AB17-249D-4D7B-9E2E-F1DF4E858B00}" sibTransId="{81FB1A49-7F85-4AFF-A847-F85C470A74AF}"/>
    <dgm:cxn modelId="{F58B5515-39B7-4622-B302-AF43EA59BBF1}" type="presOf" srcId="{E7354E7E-C81A-4E85-82A5-AAB1B9BDF023}" destId="{A6170852-CD95-4A25-B089-D6B307265438}" srcOrd="0" destOrd="2" presId="urn:microsoft.com/office/officeart/2005/8/layout/vList2"/>
    <dgm:cxn modelId="{13EF81DF-D5A8-4981-B59A-1F9703B1F1E5}" type="presOf" srcId="{B0FCDD16-8224-4E79-ABF5-87D73043DDA9}" destId="{F3B6B158-1AE0-4D8B-A702-A8715E021A2A}" srcOrd="0" destOrd="0" presId="urn:microsoft.com/office/officeart/2005/8/layout/vList2"/>
    <dgm:cxn modelId="{51038F64-F73E-489A-B7C9-AB6CA7A291CE}" type="presOf" srcId="{ADF55BF1-2207-42EA-A91F-034F42C917E8}" destId="{9F2421E4-D361-44A0-AC25-766C29141420}" srcOrd="0" destOrd="0" presId="urn:microsoft.com/office/officeart/2005/8/layout/vList2"/>
    <dgm:cxn modelId="{5A0EF6F8-9C4E-4023-93A3-89B01AAF726C}" srcId="{27BD6DE6-A64E-4D10-9273-68986977416E}" destId="{E83C0625-6600-4D6A-90BC-D28C54C93932}" srcOrd="1" destOrd="0" parTransId="{875E3A71-2B1B-4D8B-930B-5FBC5DD866F1}" sibTransId="{35611746-BDBD-4614-ACDD-3CD2EA3BF661}"/>
    <dgm:cxn modelId="{CC889B17-CBC4-422E-BC62-ECB26F493B74}" type="presParOf" srcId="{85DAB027-F54C-44DC-BDBE-232ED77CC6C1}" destId="{EC610065-CFB3-4CEF-BC1D-8B50BDA86689}" srcOrd="0" destOrd="0" presId="urn:microsoft.com/office/officeart/2005/8/layout/vList2"/>
    <dgm:cxn modelId="{569FAE53-41C6-44B7-BA13-F0F4EA314378}" type="presParOf" srcId="{85DAB027-F54C-44DC-BDBE-232ED77CC6C1}" destId="{48C4D8D6-E7FC-4E3C-9F84-84133BB46313}" srcOrd="1" destOrd="0" presId="urn:microsoft.com/office/officeart/2005/8/layout/vList2"/>
    <dgm:cxn modelId="{2AA2A2C7-0340-4F5F-A9D5-69EA48355167}" type="presParOf" srcId="{85DAB027-F54C-44DC-BDBE-232ED77CC6C1}" destId="{2309305B-C855-4771-85E1-9B59415FD537}" srcOrd="2" destOrd="0" presId="urn:microsoft.com/office/officeart/2005/8/layout/vList2"/>
    <dgm:cxn modelId="{F938491F-5D1F-44F2-8F48-E9546425BBB1}" type="presParOf" srcId="{85DAB027-F54C-44DC-BDBE-232ED77CC6C1}" destId="{A6170852-CD95-4A25-B089-D6B307265438}" srcOrd="3" destOrd="0" presId="urn:microsoft.com/office/officeart/2005/8/layout/vList2"/>
    <dgm:cxn modelId="{22B94DC8-A13D-4AE2-BDB4-EA15477B43B3}" type="presParOf" srcId="{85DAB027-F54C-44DC-BDBE-232ED77CC6C1}" destId="{D6C6CA5C-623B-4113-8558-EECF5C4AA422}" srcOrd="4" destOrd="0" presId="urn:microsoft.com/office/officeart/2005/8/layout/vList2"/>
    <dgm:cxn modelId="{3F45A103-A18E-4BFA-A497-40EF151CB2C8}" type="presParOf" srcId="{85DAB027-F54C-44DC-BDBE-232ED77CC6C1}" destId="{F3B6B158-1AE0-4D8B-A702-A8715E021A2A}" srcOrd="5" destOrd="0" presId="urn:microsoft.com/office/officeart/2005/8/layout/vList2"/>
    <dgm:cxn modelId="{1B262FE3-8B32-4BD7-B1A8-1665D37437AB}" type="presParOf" srcId="{85DAB027-F54C-44DC-BDBE-232ED77CC6C1}" destId="{9F2421E4-D361-44A0-AC25-766C29141420}" srcOrd="6" destOrd="0" presId="urn:microsoft.com/office/officeart/2005/8/layout/vList2"/>
    <dgm:cxn modelId="{D1556C72-49C8-4A57-A057-B1363BD88B4E}" type="presParOf" srcId="{85DAB027-F54C-44DC-BDBE-232ED77CC6C1}" destId="{6BF239D3-1E4A-4916-8D52-AB44EC718AE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0065-CFB3-4CEF-BC1D-8B50BDA86689}">
      <dsp:nvSpPr>
        <dsp:cNvPr id="0" name=""/>
        <dsp:cNvSpPr/>
      </dsp:nvSpPr>
      <dsp:spPr>
        <a:xfrm>
          <a:off x="0" y="54989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9.1 Introduction</a:t>
          </a:r>
        </a:p>
      </dsp:txBody>
      <dsp:txXfrm>
        <a:off x="29271" y="84260"/>
        <a:ext cx="7920776" cy="541083"/>
      </dsp:txXfrm>
    </dsp:sp>
    <dsp:sp modelId="{48C4D8D6-E7FC-4E3C-9F84-84133BB46313}">
      <dsp:nvSpPr>
        <dsp:cNvPr id="0" name=""/>
        <dsp:cNvSpPr/>
      </dsp:nvSpPr>
      <dsp:spPr>
        <a:xfrm>
          <a:off x="0" y="654614"/>
          <a:ext cx="7979318" cy="38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Random process, sample space, event and probability</a:t>
          </a:r>
        </a:p>
      </dsp:txBody>
      <dsp:txXfrm>
        <a:off x="0" y="654614"/>
        <a:ext cx="7979318" cy="385562"/>
      </dsp:txXfrm>
    </dsp:sp>
    <dsp:sp modelId="{2309305B-C855-4771-85E1-9B59415FD537}">
      <dsp:nvSpPr>
        <dsp:cNvPr id="0" name=""/>
        <dsp:cNvSpPr/>
      </dsp:nvSpPr>
      <dsp:spPr>
        <a:xfrm>
          <a:off x="0" y="1040176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9.2 Possibility Trees and the Multiplication Rule</a:t>
          </a:r>
        </a:p>
      </dsp:txBody>
      <dsp:txXfrm>
        <a:off x="29271" y="1069447"/>
        <a:ext cx="7920776" cy="541083"/>
      </dsp:txXfrm>
    </dsp:sp>
    <dsp:sp modelId="{A6170852-CD95-4A25-B089-D6B307265438}">
      <dsp:nvSpPr>
        <dsp:cNvPr id="0" name=""/>
        <dsp:cNvSpPr/>
      </dsp:nvSpPr>
      <dsp:spPr>
        <a:xfrm>
          <a:off x="0" y="1639801"/>
          <a:ext cx="7979318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Possibility trees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The multiplication rule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Permutations</a:t>
          </a:r>
        </a:p>
      </dsp:txBody>
      <dsp:txXfrm>
        <a:off x="0" y="1639801"/>
        <a:ext cx="7979318" cy="1035000"/>
      </dsp:txXfrm>
    </dsp:sp>
    <dsp:sp modelId="{D6C6CA5C-623B-4113-8558-EECF5C4AA422}">
      <dsp:nvSpPr>
        <dsp:cNvPr id="0" name=""/>
        <dsp:cNvSpPr/>
      </dsp:nvSpPr>
      <dsp:spPr>
        <a:xfrm>
          <a:off x="0" y="2674801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9.3 Counting Elements of Disjoint Sets</a:t>
          </a:r>
        </a:p>
      </dsp:txBody>
      <dsp:txXfrm>
        <a:off x="29271" y="2704072"/>
        <a:ext cx="7920776" cy="541083"/>
      </dsp:txXfrm>
    </dsp:sp>
    <dsp:sp modelId="{F3B6B158-1AE0-4D8B-A702-A8715E021A2A}">
      <dsp:nvSpPr>
        <dsp:cNvPr id="0" name=""/>
        <dsp:cNvSpPr/>
      </dsp:nvSpPr>
      <dsp:spPr>
        <a:xfrm>
          <a:off x="0" y="3274426"/>
          <a:ext cx="7979318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The addition rule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The difference rule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The inclusion/exclusion rule</a:t>
          </a:r>
        </a:p>
      </dsp:txBody>
      <dsp:txXfrm>
        <a:off x="0" y="3274426"/>
        <a:ext cx="7979318" cy="1035000"/>
      </dsp:txXfrm>
    </dsp:sp>
    <dsp:sp modelId="{9F2421E4-D361-44A0-AC25-766C29141420}">
      <dsp:nvSpPr>
        <dsp:cNvPr id="0" name=""/>
        <dsp:cNvSpPr/>
      </dsp:nvSpPr>
      <dsp:spPr>
        <a:xfrm>
          <a:off x="0" y="4309426"/>
          <a:ext cx="7979318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9.4 The Pigeonhole Principle</a:t>
          </a:r>
        </a:p>
      </dsp:txBody>
      <dsp:txXfrm>
        <a:off x="29271" y="4338697"/>
        <a:ext cx="7920776" cy="541083"/>
      </dsp:txXfrm>
    </dsp:sp>
    <dsp:sp modelId="{6BF239D3-1E4A-4916-8D52-AB44EC718AE2}">
      <dsp:nvSpPr>
        <dsp:cNvPr id="0" name=""/>
        <dsp:cNvSpPr/>
      </dsp:nvSpPr>
      <dsp:spPr>
        <a:xfrm>
          <a:off x="0" y="4909051"/>
          <a:ext cx="7979318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/>
            <a:t>Pigeonhole principle, general pigeonhole principle</a:t>
          </a:r>
        </a:p>
      </dsp:txBody>
      <dsp:txXfrm>
        <a:off x="0" y="4909051"/>
        <a:ext cx="7979318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10/10/2019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10/10/2019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2668"/>
            <a:ext cx="6858000" cy="1439057"/>
          </a:xfrm>
        </p:spPr>
        <p:txBody>
          <a:bodyPr>
            <a:normAutofit fontScale="92500" lnSpcReduction="10000"/>
          </a:bodyPr>
          <a:lstStyle/>
          <a:p>
            <a:r>
              <a:rPr lang="en-SG" sz="3300" dirty="0"/>
              <a:t>Aaron Tan</a:t>
            </a:r>
            <a:endParaRPr lang="en-SG" dirty="0"/>
          </a:p>
          <a:p>
            <a:endParaRPr lang="en-SG" dirty="0"/>
          </a:p>
          <a:p>
            <a:r>
              <a:rPr lang="en-SG" sz="2900" dirty="0"/>
              <a:t>21 – 25 October 2019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4577" y="2152650"/>
            <a:ext cx="7809875" cy="907542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86" y="2152651"/>
            <a:ext cx="7247642" cy="931925"/>
          </a:xfrm>
        </p:spPr>
        <p:txBody>
          <a:bodyPr>
            <a:normAutofit/>
          </a:bodyPr>
          <a:lstStyle/>
          <a:p>
            <a:r>
              <a:rPr lang="en-SG" sz="3000" dirty="0" smtClean="0">
                <a:solidFill>
                  <a:schemeClr val="bg1"/>
                </a:solidFill>
                <a:latin typeface="+mn-lt"/>
              </a:rPr>
              <a:t>Lecture #10:</a:t>
            </a:r>
            <a:r>
              <a:rPr lang="en-SG" sz="3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SG" sz="3000" dirty="0">
                <a:solidFill>
                  <a:schemeClr val="bg1"/>
                </a:solidFill>
                <a:latin typeface="+mn-lt"/>
              </a:rPr>
              <a:t>Counting and Probability 1</a:t>
            </a:r>
            <a:br>
              <a:rPr lang="en-SG" sz="3000" dirty="0">
                <a:solidFill>
                  <a:schemeClr val="bg1"/>
                </a:solidFill>
                <a:latin typeface="+mn-lt"/>
              </a:rPr>
            </a:br>
            <a:r>
              <a:rPr lang="en-SG" sz="3000" dirty="0">
                <a:solidFill>
                  <a:schemeClr val="bg1"/>
                </a:solidFill>
                <a:latin typeface="+mn-lt"/>
              </a:rPr>
              <a:t>Summary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 Counting and Probability 1</a:t>
            </a:r>
            <a:endParaRPr lang="en-SG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47184717"/>
              </p:ext>
            </p:extLst>
          </p:nvPr>
        </p:nvGraphicFramePr>
        <p:xfrm>
          <a:off x="567523" y="998375"/>
          <a:ext cx="7979318" cy="537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849C3-455C-4E2C-AFB8-00C5134DC270}"/>
              </a:ext>
            </a:extLst>
          </p:cNvPr>
          <p:cNvSpPr txBox="1"/>
          <p:nvPr/>
        </p:nvSpPr>
        <p:spPr>
          <a:xfrm>
            <a:off x="520363" y="6321366"/>
            <a:ext cx="59375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Reference: Epp’s Chapter </a:t>
            </a:r>
            <a:r>
              <a:rPr lang="en-US" sz="2000" dirty="0" smtClean="0"/>
              <a:t>9 Counting and Probability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710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9.1 Introduction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1999" y="944300"/>
            <a:ext cx="8315507" cy="1062791"/>
            <a:chOff x="993228" y="4598517"/>
            <a:chExt cx="8315507" cy="1062791"/>
          </a:xfrm>
        </p:grpSpPr>
        <p:sp>
          <p:nvSpPr>
            <p:cNvPr id="8" name="Rectangle 7"/>
            <p:cNvSpPr/>
            <p:nvPr/>
          </p:nvSpPr>
          <p:spPr>
            <a:xfrm>
              <a:off x="993228" y="4598518"/>
              <a:ext cx="8315507" cy="10627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9374" y="4619294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374" y="5014976"/>
              <a:ext cx="8199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 </a:t>
              </a:r>
              <a:r>
                <a:rPr lang="en-SG" b="1" dirty="0"/>
                <a:t>sample space</a:t>
              </a:r>
              <a:r>
                <a:rPr lang="en-SG" dirty="0"/>
                <a:t> is the set of all possible outcomes of a random process or experiment. </a:t>
              </a:r>
            </a:p>
            <a:p>
              <a:r>
                <a:rPr lang="en-SG" dirty="0"/>
                <a:t>An </a:t>
              </a:r>
              <a:r>
                <a:rPr lang="en-SG" b="1" dirty="0"/>
                <a:t>event </a:t>
              </a:r>
              <a:r>
                <a:rPr lang="en-SG" dirty="0"/>
                <a:t>is a subset of a sample space.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1999" y="3250955"/>
            <a:ext cx="8315507" cy="1743607"/>
            <a:chOff x="993228" y="4598517"/>
            <a:chExt cx="8315507" cy="1743607"/>
          </a:xfrm>
        </p:grpSpPr>
        <p:sp>
          <p:nvSpPr>
            <p:cNvPr id="17" name="Rectangle 16"/>
            <p:cNvSpPr/>
            <p:nvPr/>
          </p:nvSpPr>
          <p:spPr>
            <a:xfrm>
              <a:off x="993228" y="4598518"/>
              <a:ext cx="8315507" cy="17436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9373" y="4645644"/>
              <a:ext cx="6495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Equally Likely Probability Formula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9374" y="5055370"/>
              <a:ext cx="8035295" cy="108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If </a:t>
              </a:r>
              <a:r>
                <a:rPr lang="en-SG" i="1" dirty="0"/>
                <a:t>S</a:t>
              </a:r>
              <a:r>
                <a:rPr lang="en-SG" dirty="0"/>
                <a:t> is a finite sample space in which all outcomes are equally likely and </a:t>
              </a:r>
              <a:r>
                <a:rPr lang="en-SG" i="1" dirty="0"/>
                <a:t>E</a:t>
              </a:r>
              <a:r>
                <a:rPr lang="en-SG" dirty="0"/>
                <a:t> is an event in </a:t>
              </a:r>
              <a:r>
                <a:rPr lang="en-SG" i="1" dirty="0"/>
                <a:t>S</a:t>
              </a:r>
              <a:r>
                <a:rPr lang="en-SG" dirty="0"/>
                <a:t>, then the </a:t>
              </a:r>
              <a:r>
                <a:rPr lang="en-SG" b="1" dirty="0"/>
                <a:t>probability</a:t>
              </a:r>
              <a:r>
                <a:rPr lang="en-SG" dirty="0"/>
                <a:t> of </a:t>
              </a:r>
              <a:r>
                <a:rPr lang="en-SG" i="1" dirty="0"/>
                <a:t>E</a:t>
              </a:r>
              <a:r>
                <a:rPr lang="en-SG" dirty="0"/>
                <a:t>, denoted </a:t>
              </a:r>
              <a:r>
                <a:rPr lang="en-SG" i="1" dirty="0"/>
                <a:t>P</a:t>
              </a:r>
              <a:r>
                <a:rPr lang="en-SG" dirty="0"/>
                <a:t>(</a:t>
              </a:r>
              <a:r>
                <a:rPr lang="en-SG" i="1" dirty="0"/>
                <a:t>E</a:t>
              </a:r>
              <a:r>
                <a:rPr lang="en-SG" dirty="0"/>
                <a:t>), is</a:t>
              </a:r>
            </a:p>
            <a:p>
              <a:endParaRPr lang="en-SG" sz="1050" dirty="0"/>
            </a:p>
            <a:p>
              <a:pPr>
                <a:tabLst>
                  <a:tab pos="439738" algn="l"/>
                  <a:tab pos="4681538" algn="l"/>
                </a:tabLst>
              </a:pPr>
              <a:r>
                <a:rPr lang="en-SG" dirty="0"/>
                <a:t>	</a:t>
              </a:r>
              <a:r>
                <a:rPr lang="en-SG" i="1" dirty="0"/>
                <a:t>P</a:t>
              </a:r>
              <a:r>
                <a:rPr lang="en-SG" dirty="0"/>
                <a:t>(</a:t>
              </a:r>
              <a:r>
                <a:rPr lang="en-SG" i="1" dirty="0"/>
                <a:t>E</a:t>
              </a:r>
              <a:r>
                <a:rPr lang="en-SG" dirty="0"/>
                <a:t>) =	=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1999" y="2192658"/>
            <a:ext cx="8315507" cy="897898"/>
            <a:chOff x="825277" y="4598517"/>
            <a:chExt cx="8315507" cy="897898"/>
          </a:xfrm>
        </p:grpSpPr>
        <p:sp>
          <p:nvSpPr>
            <p:cNvPr id="22" name="Rectangle 21"/>
            <p:cNvSpPr/>
            <p:nvPr/>
          </p:nvSpPr>
          <p:spPr>
            <a:xfrm>
              <a:off x="825277" y="4598518"/>
              <a:ext cx="8315507" cy="89789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5278" y="4598517"/>
              <a:ext cx="8315506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75782" y="4622080"/>
              <a:ext cx="2609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Notation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75782" y="5047466"/>
              <a:ext cx="640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For a finite set </a:t>
              </a:r>
              <a:r>
                <a:rPr lang="en-SG" i="1" dirty="0"/>
                <a:t>A</a:t>
              </a:r>
              <a:r>
                <a:rPr lang="en-SG" dirty="0"/>
                <a:t>, </a:t>
              </a:r>
              <a:r>
                <a:rPr lang="en-SG" i="1" dirty="0"/>
                <a:t>N</a:t>
              </a:r>
              <a:r>
                <a:rPr lang="en-SG" dirty="0"/>
                <a:t>(</a:t>
              </a:r>
              <a:r>
                <a:rPr lang="en-SG" i="1" dirty="0"/>
                <a:t>A</a:t>
              </a:r>
              <a:r>
                <a:rPr lang="en-SG" dirty="0"/>
                <a:t>) denotes the number of elements in </a:t>
              </a:r>
              <a:r>
                <a:rPr lang="en-SG" i="1" dirty="0"/>
                <a:t>A</a:t>
              </a:r>
              <a:r>
                <a:rPr lang="en-SG" dirty="0"/>
                <a:t>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01256" y="4249390"/>
            <a:ext cx="3851659" cy="687573"/>
            <a:chOff x="2472705" y="3013783"/>
            <a:chExt cx="4139098" cy="687573"/>
          </a:xfrm>
        </p:grpSpPr>
        <p:sp>
          <p:nvSpPr>
            <p:cNvPr id="27" name="TextBox 26"/>
            <p:cNvSpPr txBox="1"/>
            <p:nvPr/>
          </p:nvSpPr>
          <p:spPr>
            <a:xfrm>
              <a:off x="2644813" y="3013783"/>
              <a:ext cx="3820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The number of outcomes in </a:t>
              </a:r>
              <a:r>
                <a:rPr lang="en-SG" i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72705" y="3332024"/>
              <a:ext cx="4139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The total number of outcomes in </a:t>
              </a:r>
              <a:r>
                <a:rPr lang="en-SG" i="1" dirty="0"/>
                <a:t>S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637692" y="3383115"/>
              <a:ext cx="35473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472584" y="4284725"/>
            <a:ext cx="783822" cy="709837"/>
            <a:chOff x="4599446" y="5561453"/>
            <a:chExt cx="783822" cy="709837"/>
          </a:xfrm>
        </p:grpSpPr>
        <p:sp>
          <p:nvSpPr>
            <p:cNvPr id="33" name="TextBox 32"/>
            <p:cNvSpPr txBox="1"/>
            <p:nvPr/>
          </p:nvSpPr>
          <p:spPr>
            <a:xfrm>
              <a:off x="4599446" y="5561453"/>
              <a:ext cx="783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i="1" dirty="0"/>
                <a:t>N</a:t>
              </a:r>
              <a:r>
                <a:rPr lang="en-SG" dirty="0"/>
                <a:t>(</a:t>
              </a:r>
              <a:r>
                <a:rPr lang="en-SG" i="1" dirty="0"/>
                <a:t>E</a:t>
              </a:r>
              <a:r>
                <a:rPr lang="en-SG" dirty="0"/>
                <a:t>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99446" y="5901958"/>
              <a:ext cx="783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i="1" dirty="0"/>
                <a:t>N</a:t>
              </a:r>
              <a:r>
                <a:rPr lang="en-SG" dirty="0"/>
                <a:t>(</a:t>
              </a:r>
              <a:r>
                <a:rPr lang="en-SG" i="1" dirty="0"/>
                <a:t>S</a:t>
              </a:r>
              <a:r>
                <a:rPr lang="en-SG" dirty="0"/>
                <a:t>)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4728485" y="5901958"/>
              <a:ext cx="45617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22000" y="5168588"/>
            <a:ext cx="8315507" cy="1135945"/>
            <a:chOff x="730522" y="4598517"/>
            <a:chExt cx="8315507" cy="1135945"/>
          </a:xfrm>
        </p:grpSpPr>
        <p:sp>
          <p:nvSpPr>
            <p:cNvPr id="39" name="Rectangle 38"/>
            <p:cNvSpPr/>
            <p:nvPr/>
          </p:nvSpPr>
          <p:spPr>
            <a:xfrm>
              <a:off x="730523" y="4598519"/>
              <a:ext cx="8315506" cy="11359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0522" y="4598517"/>
              <a:ext cx="8315507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9.1.1 The Number of Elements in a List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5941" y="5088131"/>
              <a:ext cx="8086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If </a:t>
              </a:r>
              <a:r>
                <a:rPr lang="en-SG" i="1" dirty="0"/>
                <a:t>m</a:t>
              </a:r>
              <a:r>
                <a:rPr lang="en-SG" dirty="0"/>
                <a:t> and </a:t>
              </a:r>
              <a:r>
                <a:rPr lang="en-SG" i="1" dirty="0"/>
                <a:t>n</a:t>
              </a:r>
              <a:r>
                <a:rPr lang="en-SG" dirty="0"/>
                <a:t> are integers and </a:t>
              </a:r>
              <a:r>
                <a:rPr lang="en-SG" i="1" dirty="0"/>
                <a:t>m </a:t>
              </a:r>
              <a:r>
                <a:rPr lang="en-SG" dirty="0">
                  <a:sym typeface="Symbol" panose="05050102010706020507" pitchFamily="18" charset="2"/>
                </a:rPr>
                <a:t></a:t>
              </a:r>
              <a:r>
                <a:rPr lang="en-SG" dirty="0"/>
                <a:t> </a:t>
              </a:r>
              <a:r>
                <a:rPr lang="en-SG" i="1" dirty="0"/>
                <a:t>n</a:t>
              </a:r>
              <a:r>
                <a:rPr lang="en-SG" dirty="0"/>
                <a:t>, then there are  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 – 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m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 + 1 </a:t>
              </a:r>
              <a:r>
                <a:rPr lang="en-SG" dirty="0">
                  <a:sym typeface="Symbol" panose="05050102010706020507" pitchFamily="18" charset="2"/>
                </a:rPr>
                <a:t>integers from </a:t>
              </a:r>
              <a:r>
                <a:rPr lang="en-SG" i="1" dirty="0">
                  <a:sym typeface="Symbol" panose="05050102010706020507" pitchFamily="18" charset="2"/>
                </a:rPr>
                <a:t>m</a:t>
              </a:r>
              <a:r>
                <a:rPr lang="en-SG" dirty="0">
                  <a:sym typeface="Symbol" panose="05050102010706020507" pitchFamily="18" charset="2"/>
                </a:rPr>
                <a:t> to </a:t>
              </a:r>
              <a:r>
                <a:rPr lang="en-SG" i="1" dirty="0">
                  <a:sym typeface="Symbol" panose="05050102010706020507" pitchFamily="18" charset="2"/>
                </a:rPr>
                <a:t>n</a:t>
              </a:r>
              <a:r>
                <a:rPr lang="en-SG" dirty="0">
                  <a:sym typeface="Symbol" panose="05050102010706020507" pitchFamily="18" charset="2"/>
                </a:rPr>
                <a:t> inclusive.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06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9.2 Possibility Trees and Multiplication Rule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96357" y="1119528"/>
            <a:ext cx="7398282" cy="4001111"/>
            <a:chOff x="730523" y="4598517"/>
            <a:chExt cx="7398282" cy="4001111"/>
          </a:xfrm>
        </p:grpSpPr>
        <p:sp>
          <p:nvSpPr>
            <p:cNvPr id="41" name="Rectangle 40"/>
            <p:cNvSpPr/>
            <p:nvPr/>
          </p:nvSpPr>
          <p:spPr>
            <a:xfrm>
              <a:off x="730523" y="4598517"/>
              <a:ext cx="7398282" cy="40011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730523" y="4598517"/>
              <a:ext cx="7398282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9.2.1 The Multiplication Rule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98473" y="5121197"/>
              <a:ext cx="646062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000" dirty="0"/>
                <a:t>If an operation consists of </a:t>
              </a:r>
              <a:r>
                <a:rPr lang="en-SG" sz="2000" i="1" dirty="0"/>
                <a:t>k</a:t>
              </a:r>
              <a:r>
                <a:rPr lang="en-SG" sz="2000" dirty="0"/>
                <a:t> steps and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000" dirty="0">
                  <a:sym typeface="Symbol" panose="05050102010706020507" pitchFamily="18" charset="2"/>
                </a:rPr>
                <a:t>	the first step can be performed in </a:t>
              </a:r>
              <a:r>
                <a:rPr lang="en-SG" sz="2000" i="1" dirty="0">
                  <a:sym typeface="Symbol" panose="05050102010706020507" pitchFamily="18" charset="2"/>
                </a:rPr>
                <a:t>n</a:t>
              </a:r>
              <a:r>
                <a:rPr lang="en-SG" sz="2000" baseline="-25000" dirty="0">
                  <a:sym typeface="Symbol" panose="05050102010706020507" pitchFamily="18" charset="2"/>
                </a:rPr>
                <a:t>1</a:t>
              </a:r>
              <a:r>
                <a:rPr lang="en-SG" sz="2000" dirty="0">
                  <a:sym typeface="Symbol" panose="05050102010706020507" pitchFamily="18" charset="2"/>
                </a:rPr>
                <a:t> ways,</a:t>
              </a:r>
            </a:p>
            <a:p>
              <a:pPr>
                <a:tabLst>
                  <a:tab pos="352425" algn="l"/>
                </a:tabLst>
              </a:pPr>
              <a:r>
                <a:rPr lang="en-SG" sz="2000" dirty="0">
                  <a:sym typeface="Symbol" panose="05050102010706020507" pitchFamily="18" charset="2"/>
                </a:rPr>
                <a:t>	the second step can be performed in </a:t>
              </a:r>
              <a:r>
                <a:rPr lang="en-SG" sz="2000" i="1" dirty="0">
                  <a:sym typeface="Symbol" panose="05050102010706020507" pitchFamily="18" charset="2"/>
                </a:rPr>
                <a:t>n</a:t>
              </a:r>
              <a:r>
                <a:rPr lang="en-SG" sz="2000" baseline="-25000" dirty="0">
                  <a:sym typeface="Symbol" panose="05050102010706020507" pitchFamily="18" charset="2"/>
                </a:rPr>
                <a:t>2</a:t>
              </a:r>
              <a:r>
                <a:rPr lang="en-SG" sz="2000" dirty="0">
                  <a:sym typeface="Symbol" panose="05050102010706020507" pitchFamily="18" charset="2"/>
                </a:rPr>
                <a:t> ways </a:t>
              </a:r>
            </a:p>
            <a:p>
              <a:pPr>
                <a:tabLst>
                  <a:tab pos="352425" algn="l"/>
                </a:tabLst>
              </a:pPr>
              <a:r>
                <a:rPr lang="en-SG" sz="2000" dirty="0">
                  <a:sym typeface="Symbol" panose="05050102010706020507" pitchFamily="18" charset="2"/>
                </a:rPr>
                <a:t>	</a:t>
              </a:r>
              <a:r>
                <a:rPr lang="en-SG" sz="1600" dirty="0">
                  <a:sym typeface="Symbol" panose="05050102010706020507" pitchFamily="18" charset="2"/>
                </a:rPr>
                <a:t>(regardless of how the first step was performed)</a:t>
              </a:r>
              <a:r>
                <a:rPr lang="en-SG" sz="2000" dirty="0">
                  <a:sym typeface="Symbol" panose="05050102010706020507" pitchFamily="18" charset="2"/>
                </a:rPr>
                <a:t>,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800" dirty="0">
                  <a:sym typeface="Symbol" panose="05050102010706020507" pitchFamily="18" charset="2"/>
                </a:rPr>
                <a:t>	</a:t>
              </a:r>
              <a:r>
                <a:rPr lang="en-SG" sz="2000" dirty="0">
                  <a:sym typeface="Symbol" panose="05050102010706020507" pitchFamily="18" charset="2"/>
                </a:rPr>
                <a:t>                                    :</a:t>
              </a:r>
              <a:endParaRPr lang="en-SG" sz="2800" dirty="0">
                <a:sym typeface="Symbol" panose="05050102010706020507" pitchFamily="18" charset="2"/>
              </a:endParaRPr>
            </a:p>
            <a:p>
              <a:pPr>
                <a:tabLst>
                  <a:tab pos="352425" algn="l"/>
                </a:tabLst>
              </a:pPr>
              <a:r>
                <a:rPr lang="en-SG" sz="2000" dirty="0">
                  <a:sym typeface="Symbol" panose="05050102010706020507" pitchFamily="18" charset="2"/>
                </a:rPr>
                <a:t>	the </a:t>
              </a:r>
              <a:r>
                <a:rPr lang="en-SG" sz="2000" i="1" dirty="0">
                  <a:sym typeface="Symbol" panose="05050102010706020507" pitchFamily="18" charset="2"/>
                </a:rPr>
                <a:t>k</a:t>
              </a:r>
              <a:r>
                <a:rPr lang="en-SG" sz="2000" baseline="30000" dirty="0">
                  <a:sym typeface="Symbol" panose="05050102010706020507" pitchFamily="18" charset="2"/>
                </a:rPr>
                <a:t>th</a:t>
              </a:r>
              <a:r>
                <a:rPr lang="en-SG" sz="2000" dirty="0">
                  <a:sym typeface="Symbol" panose="05050102010706020507" pitchFamily="18" charset="2"/>
                </a:rPr>
                <a:t> step can be performed in </a:t>
              </a:r>
              <a:r>
                <a:rPr lang="en-SG" sz="2000" i="1" dirty="0">
                  <a:sym typeface="Symbol" panose="05050102010706020507" pitchFamily="18" charset="2"/>
                </a:rPr>
                <a:t>n</a:t>
              </a:r>
              <a:r>
                <a:rPr lang="en-SG" sz="2000" i="1" baseline="-25000" dirty="0">
                  <a:sym typeface="Symbol" panose="05050102010706020507" pitchFamily="18" charset="2"/>
                </a:rPr>
                <a:t>k</a:t>
              </a:r>
              <a:r>
                <a:rPr lang="en-SG" sz="2000" dirty="0">
                  <a:sym typeface="Symbol" panose="05050102010706020507" pitchFamily="18" charset="2"/>
                </a:rPr>
                <a:t> ways	</a:t>
              </a:r>
            </a:p>
            <a:p>
              <a:pPr>
                <a:tabLst>
                  <a:tab pos="352425" algn="l"/>
                </a:tabLst>
              </a:pPr>
              <a:r>
                <a:rPr lang="en-SG" sz="2000" dirty="0">
                  <a:sym typeface="Symbol" panose="05050102010706020507" pitchFamily="18" charset="2"/>
                </a:rPr>
                <a:t>	</a:t>
              </a:r>
              <a:r>
                <a:rPr lang="en-SG" sz="1600" dirty="0">
                  <a:sym typeface="Symbol" panose="05050102010706020507" pitchFamily="18" charset="2"/>
                </a:rPr>
                <a:t>(regardless of how the preceding steps were performed)</a:t>
              </a:r>
              <a:r>
                <a:rPr lang="en-SG" sz="2000" dirty="0">
                  <a:sym typeface="Symbol" panose="05050102010706020507" pitchFamily="18" charset="2"/>
                </a:rPr>
                <a:t>,</a:t>
              </a:r>
            </a:p>
            <a:p>
              <a:pPr>
                <a:spcAft>
                  <a:spcPts val="600"/>
                </a:spcAft>
                <a:tabLst>
                  <a:tab pos="352425" algn="l"/>
                </a:tabLst>
              </a:pPr>
              <a:r>
                <a:rPr lang="en-SG" sz="2000" dirty="0">
                  <a:sym typeface="Symbol" panose="05050102010706020507" pitchFamily="18" charset="2"/>
                </a:rPr>
                <a:t>Then the entire operation can be performed in</a:t>
              </a:r>
            </a:p>
            <a:p>
              <a:pPr>
                <a:spcAft>
                  <a:spcPts val="600"/>
                </a:spcAft>
                <a:tabLst>
                  <a:tab pos="352425" algn="l"/>
                  <a:tab pos="1336675" algn="l"/>
                </a:tabLst>
              </a:pPr>
              <a:r>
                <a:rPr lang="en-SG" sz="2000" dirty="0">
                  <a:sym typeface="Symbol" panose="05050102010706020507" pitchFamily="18" charset="2"/>
                </a:rPr>
                <a:t>		</a:t>
              </a:r>
              <a:r>
                <a:rPr lang="en-SG" sz="20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0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1</a:t>
              </a:r>
              <a:r>
                <a:rPr lang="en-SG" sz="20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</a:t>
              </a:r>
              <a:r>
                <a:rPr lang="en-SG" sz="20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0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2</a:t>
              </a:r>
              <a:r>
                <a:rPr lang="en-SG" sz="20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</a:t>
              </a:r>
              <a:r>
                <a:rPr lang="en-SG" sz="20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000" b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3</a:t>
              </a:r>
              <a:r>
                <a:rPr lang="en-SG" sz="20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 …  </a:t>
              </a:r>
              <a:r>
                <a:rPr lang="en-SG" sz="2000" b="1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sz="2000" b="1" i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k</a:t>
              </a:r>
              <a:r>
                <a:rPr lang="en-SG" sz="2000" b="1" dirty="0">
                  <a:solidFill>
                    <a:srgbClr val="0033CC"/>
                  </a:solidFill>
                  <a:sym typeface="Symbol" panose="05050102010706020507" pitchFamily="18" charset="2"/>
                </a:rPr>
                <a:t> </a:t>
              </a:r>
              <a:r>
                <a:rPr lang="en-SG" sz="2000" dirty="0">
                  <a:sym typeface="Symbol" panose="05050102010706020507" pitchFamily="18" charset="2"/>
                </a:rPr>
                <a:t>ways.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5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9.2 Possibility Trees and Multiplication Rule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6071" y="962199"/>
            <a:ext cx="7398282" cy="989548"/>
            <a:chOff x="730523" y="4598517"/>
            <a:chExt cx="7398282" cy="989548"/>
          </a:xfrm>
        </p:grpSpPr>
        <p:sp>
          <p:nvSpPr>
            <p:cNvPr id="14" name="Rectangle 13"/>
            <p:cNvSpPr/>
            <p:nvPr/>
          </p:nvSpPr>
          <p:spPr>
            <a:xfrm>
              <a:off x="730523" y="4598518"/>
              <a:ext cx="7398282" cy="9895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0523" y="4598517"/>
              <a:ext cx="7398282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9.2.2 Permutations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2090" y="5093291"/>
              <a:ext cx="6719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The number of permutations of a set with </a:t>
              </a:r>
              <a:r>
                <a:rPr lang="en-SG" i="1" dirty="0"/>
                <a:t>n</a:t>
              </a:r>
              <a:r>
                <a:rPr lang="en-SG" dirty="0"/>
                <a:t> (</a:t>
              </a:r>
              <a:r>
                <a:rPr lang="en-SG" i="1" dirty="0"/>
                <a:t>n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</a:t>
              </a:r>
              <a:r>
                <a:rPr lang="en-SG" dirty="0"/>
                <a:t> 1) elements is </a:t>
              </a:r>
              <a:r>
                <a:rPr lang="en-SG" b="1" i="1" dirty="0">
                  <a:solidFill>
                    <a:srgbClr val="0033CC"/>
                  </a:solidFill>
                </a:rPr>
                <a:t>n</a:t>
              </a:r>
              <a:r>
                <a:rPr lang="en-SG" b="1" dirty="0">
                  <a:solidFill>
                    <a:srgbClr val="0033CC"/>
                  </a:solidFill>
                </a:rPr>
                <a:t>! </a:t>
              </a:r>
              <a:endParaRPr lang="en-SG" b="1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06071" y="3676355"/>
            <a:ext cx="7398282" cy="2501496"/>
            <a:chOff x="796357" y="1119528"/>
            <a:chExt cx="7398282" cy="2501496"/>
          </a:xfrm>
        </p:grpSpPr>
        <p:grpSp>
          <p:nvGrpSpPr>
            <p:cNvPr id="19" name="Group 18"/>
            <p:cNvGrpSpPr/>
            <p:nvPr/>
          </p:nvGrpSpPr>
          <p:grpSpPr>
            <a:xfrm>
              <a:off x="796357" y="1119528"/>
              <a:ext cx="7398282" cy="2501496"/>
              <a:chOff x="730523" y="4598517"/>
              <a:chExt cx="7398282" cy="250149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30523" y="4598518"/>
                <a:ext cx="7398282" cy="25014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0523" y="4598517"/>
                <a:ext cx="7398282" cy="416459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98473" y="4645644"/>
                <a:ext cx="7078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chemeClr val="bg1"/>
                    </a:solidFill>
                  </a:rPr>
                  <a:t>Theorem 9.2.3 </a:t>
                </a:r>
                <a:r>
                  <a:rPr lang="en-SG" i="1" dirty="0">
                    <a:solidFill>
                      <a:schemeClr val="bg1"/>
                    </a:solidFill>
                  </a:rPr>
                  <a:t>r</a:t>
                </a:r>
                <a:r>
                  <a:rPr lang="en-SG" dirty="0">
                    <a:solidFill>
                      <a:schemeClr val="bg1"/>
                    </a:solidFill>
                  </a:rPr>
                  <a:t>-permutations from a set of </a:t>
                </a:r>
                <a:r>
                  <a:rPr lang="en-SG" i="1" dirty="0">
                    <a:solidFill>
                      <a:schemeClr val="bg1"/>
                    </a:solidFill>
                  </a:rPr>
                  <a:t>n</a:t>
                </a:r>
                <a:r>
                  <a:rPr lang="en-SG" dirty="0">
                    <a:solidFill>
                      <a:schemeClr val="bg1"/>
                    </a:solidFill>
                  </a:rPr>
                  <a:t> elements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5941" y="5066981"/>
                <a:ext cx="6989873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dirty="0"/>
                  <a:t>If </a:t>
                </a:r>
                <a:r>
                  <a:rPr lang="en-SG" i="1" dirty="0"/>
                  <a:t>n</a:t>
                </a:r>
                <a:r>
                  <a:rPr lang="en-SG" dirty="0"/>
                  <a:t> and </a:t>
                </a:r>
                <a:r>
                  <a:rPr lang="en-SG" i="1" dirty="0"/>
                  <a:t>r</a:t>
                </a:r>
                <a:r>
                  <a:rPr lang="en-SG" dirty="0"/>
                  <a:t> are integers and 1 </a:t>
                </a:r>
                <a:r>
                  <a:rPr lang="en-SG" dirty="0">
                    <a:sym typeface="Symbol" panose="05050102010706020507" pitchFamily="18" charset="2"/>
                  </a:rPr>
                  <a:t> </a:t>
                </a:r>
                <a:r>
                  <a:rPr lang="en-SG" i="1" dirty="0">
                    <a:sym typeface="Symbol" panose="05050102010706020507" pitchFamily="18" charset="2"/>
                  </a:rPr>
                  <a:t>r</a:t>
                </a:r>
                <a:r>
                  <a:rPr lang="en-SG" dirty="0">
                    <a:sym typeface="Symbol" panose="05050102010706020507" pitchFamily="18" charset="2"/>
                  </a:rPr>
                  <a:t>  </a:t>
                </a:r>
                <a:r>
                  <a:rPr lang="en-SG" i="1" dirty="0">
                    <a:sym typeface="Symbol" panose="05050102010706020507" pitchFamily="18" charset="2"/>
                  </a:rPr>
                  <a:t>n</a:t>
                </a:r>
                <a:r>
                  <a:rPr lang="en-SG" dirty="0">
                    <a:sym typeface="Symbol" panose="05050102010706020507" pitchFamily="18" charset="2"/>
                  </a:rPr>
                  <a:t>, then the number of </a:t>
                </a:r>
                <a:r>
                  <a:rPr lang="en-SG" i="1" dirty="0">
                    <a:sym typeface="Symbol" panose="05050102010706020507" pitchFamily="18" charset="2"/>
                  </a:rPr>
                  <a:t>r</a:t>
                </a:r>
                <a:r>
                  <a:rPr lang="en-SG" dirty="0">
                    <a:sym typeface="Symbol" panose="05050102010706020507" pitchFamily="18" charset="2"/>
                  </a:rPr>
                  <a:t>-permutations of a set of </a:t>
                </a:r>
                <a:r>
                  <a:rPr lang="en-SG" i="1" dirty="0">
                    <a:sym typeface="Symbol" panose="05050102010706020507" pitchFamily="18" charset="2"/>
                  </a:rPr>
                  <a:t>n</a:t>
                </a:r>
                <a:r>
                  <a:rPr lang="en-SG" dirty="0">
                    <a:sym typeface="Symbol" panose="05050102010706020507" pitchFamily="18" charset="2"/>
                  </a:rPr>
                  <a:t> elements is given by the formula</a:t>
                </a:r>
              </a:p>
              <a:p>
                <a:pPr>
                  <a:tabLst>
                    <a:tab pos="573088" algn="l"/>
                    <a:tab pos="4121150" algn="l"/>
                  </a:tabLst>
                </a:pPr>
                <a:r>
                  <a:rPr lang="en-SG" dirty="0">
                    <a:sym typeface="Symbol" panose="05050102010706020507" pitchFamily="18" charset="2"/>
                  </a:rPr>
                  <a:t>	</a:t>
                </a:r>
                <a:r>
                  <a:rPr lang="en-SG" i="1" dirty="0">
                    <a:sym typeface="Symbol" panose="05050102010706020507" pitchFamily="18" charset="2"/>
                  </a:rPr>
                  <a:t>P</a:t>
                </a:r>
                <a:r>
                  <a:rPr lang="en-SG" dirty="0">
                    <a:sym typeface="Symbol" panose="05050102010706020507" pitchFamily="18" charset="2"/>
                  </a:rPr>
                  <a:t>(</a:t>
                </a:r>
                <a:r>
                  <a:rPr lang="en-SG" i="1" dirty="0">
                    <a:sym typeface="Symbol" panose="05050102010706020507" pitchFamily="18" charset="2"/>
                  </a:rPr>
                  <a:t>n</a:t>
                </a:r>
                <a:r>
                  <a:rPr lang="en-SG" dirty="0">
                    <a:sym typeface="Symbol" panose="05050102010706020507" pitchFamily="18" charset="2"/>
                  </a:rPr>
                  <a:t>, </a:t>
                </a:r>
                <a:r>
                  <a:rPr lang="en-SG" i="1" dirty="0">
                    <a:sym typeface="Symbol" panose="05050102010706020507" pitchFamily="18" charset="2"/>
                  </a:rPr>
                  <a:t>r</a:t>
                </a:r>
                <a:r>
                  <a:rPr lang="en-SG" dirty="0">
                    <a:sym typeface="Symbol" panose="05050102010706020507" pitchFamily="18" charset="2"/>
                  </a:rPr>
                  <a:t>) = </a:t>
                </a:r>
                <a:r>
                  <a:rPr lang="en-SG" i="1" dirty="0">
                    <a:sym typeface="Symbol" panose="05050102010706020507" pitchFamily="18" charset="2"/>
                  </a:rPr>
                  <a:t>n</a:t>
                </a:r>
                <a:r>
                  <a:rPr lang="en-SG" dirty="0">
                    <a:sym typeface="Symbol" panose="05050102010706020507" pitchFamily="18" charset="2"/>
                  </a:rPr>
                  <a:t>(</a:t>
                </a:r>
                <a:r>
                  <a:rPr lang="en-SG" i="1" dirty="0">
                    <a:sym typeface="Symbol" panose="05050102010706020507" pitchFamily="18" charset="2"/>
                  </a:rPr>
                  <a:t>n</a:t>
                </a:r>
                <a:r>
                  <a:rPr lang="en-SG" dirty="0">
                    <a:sym typeface="Symbol" panose="05050102010706020507" pitchFamily="18" charset="2"/>
                  </a:rPr>
                  <a:t> – 1)(</a:t>
                </a:r>
                <a:r>
                  <a:rPr lang="en-SG" i="1" dirty="0">
                    <a:sym typeface="Symbol" panose="05050102010706020507" pitchFamily="18" charset="2"/>
                  </a:rPr>
                  <a:t>n</a:t>
                </a:r>
                <a:r>
                  <a:rPr lang="en-SG" dirty="0">
                    <a:sym typeface="Symbol" panose="05050102010706020507" pitchFamily="18" charset="2"/>
                  </a:rPr>
                  <a:t> – 2) … (</a:t>
                </a:r>
                <a:r>
                  <a:rPr lang="en-SG" i="1" dirty="0">
                    <a:sym typeface="Symbol" panose="05050102010706020507" pitchFamily="18" charset="2"/>
                  </a:rPr>
                  <a:t>n</a:t>
                </a:r>
                <a:r>
                  <a:rPr lang="en-SG" dirty="0">
                    <a:sym typeface="Symbol" panose="05050102010706020507" pitchFamily="18" charset="2"/>
                  </a:rPr>
                  <a:t> – </a:t>
                </a:r>
                <a:r>
                  <a:rPr lang="en-SG" i="1" dirty="0">
                    <a:sym typeface="Symbol" panose="05050102010706020507" pitchFamily="18" charset="2"/>
                  </a:rPr>
                  <a:t>r</a:t>
                </a:r>
                <a:r>
                  <a:rPr lang="en-SG" dirty="0">
                    <a:sym typeface="Symbol" panose="05050102010706020507" pitchFamily="18" charset="2"/>
                  </a:rPr>
                  <a:t> + 1) 	</a:t>
                </a:r>
                <a:r>
                  <a:rPr lang="en-SG" sz="14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first version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  <a:tabLst>
                    <a:tab pos="352425" algn="l"/>
                  </a:tabLst>
                </a:pPr>
                <a:r>
                  <a:rPr lang="en-SG" dirty="0">
                    <a:sym typeface="Symbol" panose="05050102010706020507" pitchFamily="18" charset="2"/>
                  </a:rPr>
                  <a:t>or, equivalently,</a:t>
                </a:r>
              </a:p>
              <a:p>
                <a:pPr>
                  <a:spcAft>
                    <a:spcPts val="600"/>
                  </a:spcAft>
                  <a:tabLst>
                    <a:tab pos="352425" algn="l"/>
                    <a:tab pos="2338388" algn="l"/>
                    <a:tab pos="4121150" algn="l"/>
                  </a:tabLst>
                </a:pPr>
                <a:r>
                  <a:rPr lang="en-SG" dirty="0">
                    <a:sym typeface="Symbol" panose="05050102010706020507" pitchFamily="18" charset="2"/>
                  </a:rPr>
                  <a:t>		</a:t>
                </a:r>
                <a:r>
                  <a:rPr lang="en-SG" i="1" dirty="0">
                    <a:sym typeface="Symbol" panose="05050102010706020507" pitchFamily="18" charset="2"/>
                  </a:rPr>
                  <a:t>P</a:t>
                </a:r>
                <a:r>
                  <a:rPr lang="en-SG" dirty="0">
                    <a:sym typeface="Symbol" panose="05050102010706020507" pitchFamily="18" charset="2"/>
                  </a:rPr>
                  <a:t>(</a:t>
                </a:r>
                <a:r>
                  <a:rPr lang="en-SG" i="1" dirty="0">
                    <a:sym typeface="Symbol" panose="05050102010706020507" pitchFamily="18" charset="2"/>
                  </a:rPr>
                  <a:t>n</a:t>
                </a:r>
                <a:r>
                  <a:rPr lang="en-SG" dirty="0">
                    <a:sym typeface="Symbol" panose="05050102010706020507" pitchFamily="18" charset="2"/>
                  </a:rPr>
                  <a:t>, </a:t>
                </a:r>
                <a:r>
                  <a:rPr lang="en-SG" i="1" dirty="0">
                    <a:sym typeface="Symbol" panose="05050102010706020507" pitchFamily="18" charset="2"/>
                  </a:rPr>
                  <a:t>r</a:t>
                </a:r>
                <a:r>
                  <a:rPr lang="en-SG" dirty="0">
                    <a:sym typeface="Symbol" panose="05050102010706020507" pitchFamily="18" charset="2"/>
                  </a:rPr>
                  <a:t>) =	</a:t>
                </a:r>
                <a:r>
                  <a:rPr lang="en-SG" sz="1400" dirty="0">
                    <a:solidFill>
                      <a:srgbClr val="0033CC"/>
                    </a:solidFill>
                    <a:sym typeface="Symbol" panose="05050102010706020507" pitchFamily="18" charset="2"/>
                  </a:rPr>
                  <a:t>second version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7817" y="2852156"/>
              <a:ext cx="975361" cy="646331"/>
              <a:chOff x="4007817" y="2852156"/>
              <a:chExt cx="975361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007817" y="2852156"/>
                <a:ext cx="9753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i="1" dirty="0"/>
                  <a:t>n</a:t>
                </a:r>
                <a:r>
                  <a:rPr lang="en-SG" dirty="0"/>
                  <a:t>!</a:t>
                </a:r>
              </a:p>
              <a:p>
                <a:pPr algn="ctr"/>
                <a:r>
                  <a:rPr lang="en-SG" dirty="0"/>
                  <a:t>(</a:t>
                </a:r>
                <a:r>
                  <a:rPr lang="en-SG" i="1" dirty="0"/>
                  <a:t>n</a:t>
                </a:r>
                <a:r>
                  <a:rPr lang="en-SG" dirty="0"/>
                  <a:t> – </a:t>
                </a:r>
                <a:r>
                  <a:rPr lang="en-SG" i="1" dirty="0"/>
                  <a:t>r</a:t>
                </a:r>
                <a:r>
                  <a:rPr lang="en-SG" dirty="0"/>
                  <a:t>)!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167413" y="3175321"/>
                <a:ext cx="71822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806071" y="2114060"/>
            <a:ext cx="7426134" cy="1342693"/>
            <a:chOff x="993228" y="4598517"/>
            <a:chExt cx="7426134" cy="1342693"/>
          </a:xfrm>
        </p:grpSpPr>
        <p:sp>
          <p:nvSpPr>
            <p:cNvPr id="28" name="Rectangle 27"/>
            <p:cNvSpPr/>
            <p:nvPr/>
          </p:nvSpPr>
          <p:spPr>
            <a:xfrm>
              <a:off x="993228" y="4598518"/>
              <a:ext cx="7426134" cy="13426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3228" y="4598517"/>
              <a:ext cx="7426134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374" y="4598517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22647" y="5017879"/>
              <a:ext cx="72967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An </a:t>
              </a:r>
              <a:r>
                <a:rPr lang="en-SG" b="1" i="1" dirty="0"/>
                <a:t>r</a:t>
              </a:r>
              <a:r>
                <a:rPr lang="en-SG" b="1" dirty="0"/>
                <a:t>-permutation</a:t>
              </a:r>
              <a:r>
                <a:rPr lang="en-SG" dirty="0"/>
                <a:t> of a set of </a:t>
              </a:r>
              <a:r>
                <a:rPr lang="en-SG" i="1" dirty="0"/>
                <a:t>n</a:t>
              </a:r>
              <a:r>
                <a:rPr lang="en-SG" dirty="0"/>
                <a:t> elements is an ordered selection of </a:t>
              </a:r>
              <a:br>
                <a:rPr lang="en-SG" dirty="0"/>
              </a:br>
              <a:r>
                <a:rPr lang="en-SG" i="1" dirty="0"/>
                <a:t>r</a:t>
              </a:r>
              <a:r>
                <a:rPr lang="en-SG" dirty="0"/>
                <a:t> elements taken from the set.</a:t>
              </a:r>
            </a:p>
            <a:p>
              <a:r>
                <a:rPr lang="en-SG" dirty="0"/>
                <a:t>The number of </a:t>
              </a:r>
              <a:r>
                <a:rPr lang="en-SG" i="1" dirty="0"/>
                <a:t>r</a:t>
              </a:r>
              <a:r>
                <a:rPr lang="en-SG" dirty="0"/>
                <a:t>-permutations of a set of </a:t>
              </a:r>
              <a:r>
                <a:rPr lang="en-SG" i="1" dirty="0"/>
                <a:t>n</a:t>
              </a:r>
              <a:r>
                <a:rPr lang="en-SG" dirty="0"/>
                <a:t> elements is denoted </a:t>
              </a:r>
              <a:r>
                <a:rPr lang="en-SG" b="1" i="1" dirty="0"/>
                <a:t>P</a:t>
              </a:r>
              <a:r>
                <a:rPr lang="en-SG" b="1" dirty="0"/>
                <a:t>(</a:t>
              </a:r>
              <a:r>
                <a:rPr lang="en-SG" b="1" i="1" dirty="0"/>
                <a:t>n</a:t>
              </a:r>
              <a:r>
                <a:rPr lang="en-SG" b="1" dirty="0"/>
                <a:t>, </a:t>
              </a:r>
              <a:r>
                <a:rPr lang="en-SG" b="1" i="1" dirty="0"/>
                <a:t>r</a:t>
              </a:r>
              <a:r>
                <a:rPr lang="en-SG" b="1" dirty="0"/>
                <a:t>)</a:t>
              </a:r>
              <a:r>
                <a:rPr lang="en-SG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1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70110" y="636854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9.3 Counting Elements of Disjoint Sets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43590" y="934265"/>
            <a:ext cx="7406472" cy="1254704"/>
            <a:chOff x="730523" y="4598517"/>
            <a:chExt cx="7406472" cy="1254704"/>
          </a:xfrm>
        </p:grpSpPr>
        <p:sp>
          <p:nvSpPr>
            <p:cNvPr id="28" name="Rectangle 27"/>
            <p:cNvSpPr/>
            <p:nvPr/>
          </p:nvSpPr>
          <p:spPr>
            <a:xfrm>
              <a:off x="738713" y="4645644"/>
              <a:ext cx="7398282" cy="12075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0523" y="4598517"/>
              <a:ext cx="7398282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8473" y="4598517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9.3.1 The Addition Rule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8383" y="5096309"/>
              <a:ext cx="72425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Suppose a finite set </a:t>
              </a:r>
              <a:r>
                <a:rPr lang="en-SG" i="1" dirty="0"/>
                <a:t>A</a:t>
              </a:r>
              <a:r>
                <a:rPr lang="en-SG" dirty="0"/>
                <a:t> equals the union of </a:t>
              </a:r>
              <a:r>
                <a:rPr lang="en-SG" i="1" dirty="0"/>
                <a:t>k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distinct mutually disjoint subsets </a:t>
              </a:r>
              <a:r>
                <a:rPr lang="en-SG" i="1" dirty="0">
                  <a:sym typeface="Symbol" panose="05050102010706020507" pitchFamily="18" charset="2"/>
                </a:rPr>
                <a:t>A</a:t>
              </a:r>
              <a:r>
                <a:rPr lang="en-SG" baseline="-25000" dirty="0">
                  <a:sym typeface="Symbol" panose="05050102010706020507" pitchFamily="18" charset="2"/>
                </a:rPr>
                <a:t>1</a:t>
              </a:r>
              <a:r>
                <a:rPr lang="en-SG" dirty="0">
                  <a:sym typeface="Symbol" panose="05050102010706020507" pitchFamily="18" charset="2"/>
                </a:rPr>
                <a:t>, </a:t>
              </a:r>
              <a:r>
                <a:rPr lang="en-SG" i="1" dirty="0" smtClean="0">
                  <a:sym typeface="Symbol" panose="05050102010706020507" pitchFamily="18" charset="2"/>
                </a:rPr>
                <a:t>A</a:t>
              </a:r>
              <a:r>
                <a:rPr lang="en-SG" baseline="-25000" dirty="0">
                  <a:sym typeface="Symbol" panose="05050102010706020507" pitchFamily="18" charset="2"/>
                </a:rPr>
                <a:t>2</a:t>
              </a:r>
              <a:r>
                <a:rPr lang="en-SG" dirty="0" smtClean="0">
                  <a:sym typeface="Symbol" panose="05050102010706020507" pitchFamily="18" charset="2"/>
                </a:rPr>
                <a:t>, </a:t>
              </a:r>
              <a:r>
                <a:rPr lang="en-SG" dirty="0">
                  <a:sym typeface="Symbol" panose="05050102010706020507" pitchFamily="18" charset="2"/>
                </a:rPr>
                <a:t>…, </a:t>
              </a:r>
              <a:r>
                <a:rPr lang="en-SG" i="1" dirty="0">
                  <a:sym typeface="Symbol" panose="05050102010706020507" pitchFamily="18" charset="2"/>
                </a:rPr>
                <a:t>A</a:t>
              </a:r>
              <a:r>
                <a:rPr lang="en-SG" i="1" baseline="-25000" dirty="0">
                  <a:sym typeface="Symbol" panose="05050102010706020507" pitchFamily="18" charset="2"/>
                </a:rPr>
                <a:t>k</a:t>
              </a:r>
              <a:r>
                <a:rPr lang="en-SG" dirty="0">
                  <a:sym typeface="Symbol" panose="05050102010706020507" pitchFamily="18" charset="2"/>
                </a:rPr>
                <a:t>. Then 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) = 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1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) + 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2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) + 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… 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+ 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i="1" baseline="-25000" dirty="0">
                  <a:solidFill>
                    <a:srgbClr val="0033CC"/>
                  </a:solidFill>
                  <a:sym typeface="Symbol" panose="05050102010706020507" pitchFamily="18" charset="2"/>
                </a:rPr>
                <a:t>k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).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43590" y="2347571"/>
            <a:ext cx="7398282" cy="865778"/>
            <a:chOff x="730523" y="4598517"/>
            <a:chExt cx="7398282" cy="865778"/>
          </a:xfrm>
        </p:grpSpPr>
        <p:sp>
          <p:nvSpPr>
            <p:cNvPr id="33" name="Rectangle 32"/>
            <p:cNvSpPr/>
            <p:nvPr/>
          </p:nvSpPr>
          <p:spPr>
            <a:xfrm>
              <a:off x="730523" y="4598519"/>
              <a:ext cx="7398282" cy="8657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30523" y="4598517"/>
              <a:ext cx="7398282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8473" y="4598585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9.3.2 The Difference Rule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5941" y="5031407"/>
              <a:ext cx="7242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If </a:t>
              </a:r>
              <a:r>
                <a:rPr lang="en-SG" i="1" dirty="0"/>
                <a:t>A</a:t>
              </a:r>
              <a:r>
                <a:rPr lang="en-SG" dirty="0"/>
                <a:t> is a finite set and </a:t>
              </a:r>
              <a:r>
                <a:rPr lang="en-SG" i="1" dirty="0"/>
                <a:t>B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 </a:t>
              </a:r>
              <a:r>
                <a:rPr lang="en-SG" i="1" dirty="0" smtClean="0"/>
                <a:t>A</a:t>
              </a:r>
              <a:r>
                <a:rPr lang="en-SG" dirty="0"/>
                <a:t>, then</a:t>
              </a:r>
              <a:r>
                <a:rPr lang="en-SG" dirty="0">
                  <a:sym typeface="Symbol" panose="05050102010706020507" pitchFamily="18" charset="2"/>
                </a:rPr>
                <a:t> 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 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–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 B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) = 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A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) – 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N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(</a:t>
              </a:r>
              <a:r>
                <a:rPr lang="en-SG" i="1" dirty="0">
                  <a:solidFill>
                    <a:srgbClr val="0033CC"/>
                  </a:solidFill>
                  <a:sym typeface="Symbol" panose="05050102010706020507" pitchFamily="18" charset="2"/>
                </a:rPr>
                <a:t>B</a:t>
              </a:r>
              <a:r>
                <a:rPr lang="en-SG" dirty="0">
                  <a:solidFill>
                    <a:srgbClr val="0033CC"/>
                  </a:solidFill>
                  <a:sym typeface="Symbol" panose="05050102010706020507" pitchFamily="18" charset="2"/>
                </a:rPr>
                <a:t>).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3590" y="3365494"/>
            <a:ext cx="7398282" cy="932691"/>
            <a:chOff x="993228" y="4598517"/>
            <a:chExt cx="7398282" cy="932691"/>
          </a:xfrm>
        </p:grpSpPr>
        <p:sp>
          <p:nvSpPr>
            <p:cNvPr id="39" name="Rectangle 38"/>
            <p:cNvSpPr/>
            <p:nvPr/>
          </p:nvSpPr>
          <p:spPr>
            <a:xfrm>
              <a:off x="993228" y="4598518"/>
              <a:ext cx="7398282" cy="93269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93228" y="4598517"/>
              <a:ext cx="7390092" cy="43906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09373" y="4645644"/>
              <a:ext cx="6495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Formula for the Probability of the Complement of an Event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109373" y="5077578"/>
                  <a:ext cx="7191832" cy="369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dirty="0"/>
                    <a:t>If </a:t>
                  </a:r>
                  <a:r>
                    <a:rPr lang="en-SG" i="1" dirty="0"/>
                    <a:t>S</a:t>
                  </a:r>
                  <a:r>
                    <a:rPr lang="en-SG" dirty="0"/>
                    <a:t> is a finite sample space and </a:t>
                  </a:r>
                  <a:r>
                    <a:rPr lang="en-SG" i="1" dirty="0"/>
                    <a:t>A</a:t>
                  </a:r>
                  <a:r>
                    <a:rPr lang="en-SG" dirty="0"/>
                    <a:t> is an event in </a:t>
                  </a:r>
                  <a:r>
                    <a:rPr lang="en-SG" i="1" dirty="0"/>
                    <a:t>S</a:t>
                  </a:r>
                  <a:r>
                    <a:rPr lang="en-SG" dirty="0"/>
                    <a:t>, then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SG" dirty="0" smtClean="0">
                      <a:solidFill>
                        <a:srgbClr val="0033CC"/>
                      </a:solidFill>
                    </a:rPr>
                    <a:t>.</a:t>
                  </a:r>
                  <a:endParaRPr lang="en-SG" dirty="0">
                    <a:solidFill>
                      <a:srgbClr val="0033CC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373" y="5077578"/>
                  <a:ext cx="7191832" cy="369909"/>
                </a:xfrm>
                <a:prstGeom prst="rect">
                  <a:avLst/>
                </a:prstGeom>
                <a:blipFill>
                  <a:blip r:embed="rId3"/>
                  <a:stretch>
                    <a:fillRect l="-678" t="-8333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43590" y="4438921"/>
            <a:ext cx="7418720" cy="2168536"/>
            <a:chOff x="730523" y="4598517"/>
            <a:chExt cx="7418720" cy="2168536"/>
          </a:xfrm>
        </p:grpSpPr>
        <p:sp>
          <p:nvSpPr>
            <p:cNvPr id="44" name="Rectangle 43"/>
            <p:cNvSpPr/>
            <p:nvPr/>
          </p:nvSpPr>
          <p:spPr>
            <a:xfrm>
              <a:off x="730523" y="4598518"/>
              <a:ext cx="7418720" cy="21685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0523" y="4598517"/>
              <a:ext cx="7390091" cy="42255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8474" y="4611740"/>
              <a:ext cx="583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9.3.3 The Inclusion/Exclusion Rule for 2 or 3 Sets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95941" y="5090043"/>
                  <a:ext cx="6751892" cy="15542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If </a:t>
                  </a:r>
                  <a:r>
                    <a:rPr lang="en-SG" i="1" dirty="0"/>
                    <a:t>A</a:t>
                  </a:r>
                  <a:r>
                    <a:rPr lang="en-SG" dirty="0"/>
                    <a:t>, </a:t>
                  </a:r>
                  <a:r>
                    <a:rPr lang="en-SG" i="1" dirty="0"/>
                    <a:t>B</a:t>
                  </a:r>
                  <a:r>
                    <a:rPr lang="en-SG" dirty="0"/>
                    <a:t>, and </a:t>
                  </a:r>
                  <a:r>
                    <a:rPr lang="en-SG" i="1" dirty="0"/>
                    <a:t>C</a:t>
                  </a:r>
                  <a:r>
                    <a:rPr lang="en-SG" dirty="0"/>
                    <a:t> are any finite </a:t>
                  </a:r>
                  <a:r>
                    <a:rPr lang="en-SG" dirty="0">
                      <a:sym typeface="Symbol" panose="05050102010706020507" pitchFamily="18" charset="2"/>
                    </a:rPr>
                    <a:t>sets, then</a:t>
                  </a:r>
                </a:p>
                <a:p>
                  <a:pPr>
                    <a:tabLst>
                      <a:tab pos="1441450" algn="l"/>
                    </a:tabLst>
                  </a:pPr>
                  <a:r>
                    <a:rPr lang="en-SG" sz="1400" dirty="0">
                      <a:solidFill>
                        <a:srgbClr val="0033CC"/>
                      </a:solidFill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  <m: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∪</m:t>
                          </m:r>
                          <m: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𝐵</m:t>
                          </m:r>
                        </m:e>
                      </m:d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</m:e>
                      </m:d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𝐵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a14:m>
                  <a:endParaRPr lang="en-SG" dirty="0">
                    <a:solidFill>
                      <a:srgbClr val="C00000"/>
                    </a:solidFill>
                    <a:sym typeface="Symbol" panose="05050102010706020507" pitchFamily="18" charset="2"/>
                  </a:endParaRPr>
                </a:p>
                <a:p>
                  <a:pPr>
                    <a:spcAft>
                      <a:spcPts val="600"/>
                    </a:spcAft>
                    <a:tabLst>
                      <a:tab pos="1441450" algn="l"/>
                    </a:tabLst>
                  </a:pPr>
                  <a:r>
                    <a:rPr lang="en-SG" dirty="0">
                      <a:sym typeface="Symbol" panose="05050102010706020507" pitchFamily="18" charset="2"/>
                    </a:rPr>
                    <a:t>and</a:t>
                  </a:r>
                </a:p>
                <a:p>
                  <a:pPr>
                    <a:tabLst>
                      <a:tab pos="747713" algn="l"/>
                      <a:tab pos="1441450" algn="l"/>
                    </a:tabLst>
                  </a:pPr>
                  <a:r>
                    <a:rPr lang="en-SG" i="1" dirty="0">
                      <a:solidFill>
                        <a:srgbClr val="0033CC"/>
                      </a:solidFill>
                      <a:sym typeface="Symbol" panose="05050102010706020507" pitchFamily="18" charset="2"/>
                    </a:rPr>
                    <a:t>  </a:t>
                  </a:r>
                  <a:r>
                    <a:rPr lang="en-SG" i="1" dirty="0" smtClean="0">
                      <a:solidFill>
                        <a:srgbClr val="0033CC"/>
                      </a:solidFill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  <m: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∪</m:t>
                          </m:r>
                          <m: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𝐵</m:t>
                          </m:r>
                          <m: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∪</m:t>
                          </m:r>
                          <m: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𝐶</m:t>
                          </m:r>
                        </m:e>
                      </m:d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</m:e>
                      </m:d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𝐵</m:t>
                          </m:r>
                        </m:e>
                      </m:d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𝐶</m:t>
                          </m:r>
                        </m:e>
                      </m:d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a14:m>
                  <a:endParaRPr lang="en-SG" sz="2000" dirty="0">
                    <a:solidFill>
                      <a:srgbClr val="C00000"/>
                    </a:solidFill>
                    <a:sym typeface="Symbol" panose="05050102010706020507" pitchFamily="18" charset="2"/>
                  </a:endParaRPr>
                </a:p>
                <a:p>
                  <a:pPr>
                    <a:spcAft>
                      <a:spcPts val="600"/>
                    </a:spcAft>
                    <a:tabLst>
                      <a:tab pos="2511425" algn="l"/>
                    </a:tabLst>
                  </a:pPr>
                  <a:r>
                    <a:rPr lang="en-SG" dirty="0">
                      <a:solidFill>
                        <a:srgbClr val="C00000"/>
                      </a:solidFill>
                      <a:sym typeface="Symbol" panose="05050102010706020507" pitchFamily="18" charset="2"/>
                    </a:rPr>
                    <a:t>                              	</a:t>
                  </a:r>
                  <a:r>
                    <a:rPr lang="en-US" dirty="0">
                      <a:solidFill>
                        <a:srgbClr val="C00000"/>
                      </a:solidFill>
                      <a:sym typeface="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d>
                        <m:dPr>
                          <m:ctrlPr>
                            <a:rPr lang="en-SG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SG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  <m:r>
                            <a:rPr lang="en-SG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∩</m:t>
                          </m:r>
                          <m:r>
                            <a:rPr lang="en-SG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𝐶</m:t>
                          </m:r>
                        </m:e>
                      </m:d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  <m:r>
                        <a:rPr lang="en-SG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)+</m:t>
                      </m:r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𝑁</m:t>
                      </m:r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𝐴</m:t>
                      </m:r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𝐵</m:t>
                      </m:r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∩</m:t>
                      </m:r>
                      <m:r>
                        <a:rPr lang="en-SG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</m:t>
                      </m:r>
                    </m:oMath>
                  </a14:m>
                  <a:r>
                    <a:rPr lang="en-SG" dirty="0">
                      <a:solidFill>
                        <a:srgbClr val="0033CC"/>
                      </a:solidFill>
                      <a:sym typeface="Symbol" panose="05050102010706020507" pitchFamily="18" charset="2"/>
                    </a:rPr>
                    <a:t>)</a:t>
                  </a:r>
                  <a:endParaRPr lang="en-SG" dirty="0">
                    <a:sym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41" y="5090043"/>
                  <a:ext cx="6751892" cy="1554272"/>
                </a:xfrm>
                <a:prstGeom prst="rect">
                  <a:avLst/>
                </a:prstGeom>
                <a:blipFill>
                  <a:blip r:embed="rId4"/>
                  <a:stretch>
                    <a:fillRect l="-813" t="-2353" b="-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04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70110" y="636854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9.4 The Pigeonhole Principle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36141" y="953388"/>
            <a:ext cx="8062037" cy="1380092"/>
            <a:chOff x="730523" y="4597295"/>
            <a:chExt cx="8062037" cy="1380092"/>
          </a:xfrm>
        </p:grpSpPr>
        <p:sp>
          <p:nvSpPr>
            <p:cNvPr id="48" name="Rectangle 47"/>
            <p:cNvSpPr/>
            <p:nvPr/>
          </p:nvSpPr>
          <p:spPr>
            <a:xfrm>
              <a:off x="730523" y="4598517"/>
              <a:ext cx="8062037" cy="13788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30524" y="4598517"/>
              <a:ext cx="8062036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98474" y="4597295"/>
              <a:ext cx="4492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Pigeonhole Principle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5942" y="5054057"/>
              <a:ext cx="73626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A function from one finite set to a smaller finite set cannot be one-to-one: There must be at least 2 elements in the domain that have the same image in the co-domain.</a:t>
              </a:r>
              <a:endParaRPr lang="en-SG" sz="16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6141" y="2559807"/>
            <a:ext cx="8062037" cy="1462921"/>
            <a:chOff x="730522" y="4598517"/>
            <a:chExt cx="8062037" cy="1462921"/>
          </a:xfrm>
        </p:grpSpPr>
        <p:sp>
          <p:nvSpPr>
            <p:cNvPr id="53" name="Rectangle 52"/>
            <p:cNvSpPr/>
            <p:nvPr/>
          </p:nvSpPr>
          <p:spPr>
            <a:xfrm>
              <a:off x="730522" y="4598518"/>
              <a:ext cx="8062037" cy="14629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30523" y="4598517"/>
              <a:ext cx="8062036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98474" y="4607143"/>
              <a:ext cx="523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Generalized Pigeonhole Principle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95940" y="5032597"/>
              <a:ext cx="79966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For any function </a:t>
              </a:r>
              <a:r>
                <a:rPr lang="en-SG" i="1" dirty="0"/>
                <a:t>f</a:t>
              </a:r>
              <a:r>
                <a:rPr lang="en-SG" dirty="0"/>
                <a:t> from a finite set </a:t>
              </a:r>
              <a:r>
                <a:rPr lang="en-SG" i="1" dirty="0"/>
                <a:t>X</a:t>
              </a:r>
              <a:r>
                <a:rPr lang="en-SG" dirty="0"/>
                <a:t> with </a:t>
              </a:r>
              <a:r>
                <a:rPr lang="en-SG" i="1" dirty="0"/>
                <a:t>n </a:t>
              </a:r>
              <a:r>
                <a:rPr lang="en-SG" dirty="0"/>
                <a:t>elements to a finite set </a:t>
              </a:r>
              <a:r>
                <a:rPr lang="en-SG" i="1" dirty="0"/>
                <a:t>Y</a:t>
              </a:r>
              <a:r>
                <a:rPr lang="en-SG" dirty="0"/>
                <a:t> with </a:t>
              </a:r>
              <a:r>
                <a:rPr lang="en-SG" i="1" dirty="0"/>
                <a:t>m</a:t>
              </a:r>
              <a:r>
                <a:rPr lang="en-SG" dirty="0"/>
                <a:t> elements and for any positive integer </a:t>
              </a:r>
              <a:r>
                <a:rPr lang="en-SG" i="1" dirty="0"/>
                <a:t>k</a:t>
              </a:r>
              <a:r>
                <a:rPr lang="en-SG" dirty="0"/>
                <a:t>, if </a:t>
              </a:r>
              <a:r>
                <a:rPr lang="en-SG" i="1" dirty="0"/>
                <a:t>k</a:t>
              </a:r>
              <a:r>
                <a:rPr lang="en-SG" dirty="0"/>
                <a:t> &lt; </a:t>
              </a:r>
              <a:r>
                <a:rPr lang="en-SG" i="1" dirty="0"/>
                <a:t>n</a:t>
              </a:r>
              <a:r>
                <a:rPr lang="en-SG" dirty="0"/>
                <a:t>/</a:t>
              </a:r>
              <a:r>
                <a:rPr lang="en-SG" i="1" dirty="0"/>
                <a:t>m</a:t>
              </a:r>
              <a:r>
                <a:rPr lang="en-SG" dirty="0"/>
                <a:t>, then </a:t>
              </a:r>
            </a:p>
            <a:p>
              <a:r>
                <a:rPr lang="en-SG" dirty="0"/>
                <a:t>there is some </a:t>
              </a:r>
              <a:r>
                <a:rPr lang="en-SG" i="1" dirty="0"/>
                <a:t>y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 </a:t>
              </a:r>
              <a:r>
                <a:rPr lang="en-SG" i="1" dirty="0">
                  <a:sym typeface="Symbol" panose="05050102010706020507" pitchFamily="18" charset="2"/>
                </a:rPr>
                <a:t>Y</a:t>
              </a:r>
              <a:r>
                <a:rPr lang="en-SG" dirty="0">
                  <a:sym typeface="Symbol" panose="05050102010706020507" pitchFamily="18" charset="2"/>
                </a:rPr>
                <a:t> such that </a:t>
              </a:r>
              <a:r>
                <a:rPr lang="en-SG" i="1" dirty="0">
                  <a:sym typeface="Symbol" panose="05050102010706020507" pitchFamily="18" charset="2"/>
                </a:rPr>
                <a:t>y</a:t>
              </a:r>
              <a:r>
                <a:rPr lang="en-SG" dirty="0">
                  <a:sym typeface="Symbol" panose="05050102010706020507" pitchFamily="18" charset="2"/>
                </a:rPr>
                <a:t> is the image of</a:t>
              </a:r>
              <a:r>
                <a:rPr lang="en-SG" dirty="0"/>
                <a:t> at least </a:t>
              </a:r>
              <a:r>
                <a:rPr lang="en-SG" i="1" dirty="0"/>
                <a:t>k</a:t>
              </a:r>
              <a:r>
                <a:rPr lang="en-SG" dirty="0"/>
                <a:t> + 1 distinct elements of </a:t>
              </a:r>
              <a:r>
                <a:rPr lang="en-SG" i="1" dirty="0"/>
                <a:t>X</a:t>
              </a:r>
              <a:r>
                <a:rPr lang="en-SG" dirty="0"/>
                <a:t>.</a:t>
              </a:r>
              <a:endParaRPr lang="en-SG" sz="1600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36141" y="4235874"/>
            <a:ext cx="8062037" cy="1725118"/>
            <a:chOff x="730522" y="4596408"/>
            <a:chExt cx="8062037" cy="1725118"/>
          </a:xfrm>
        </p:grpSpPr>
        <p:sp>
          <p:nvSpPr>
            <p:cNvPr id="58" name="Rectangle 57"/>
            <p:cNvSpPr/>
            <p:nvPr/>
          </p:nvSpPr>
          <p:spPr>
            <a:xfrm>
              <a:off x="730522" y="4598518"/>
              <a:ext cx="8062037" cy="17230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30522" y="4598517"/>
              <a:ext cx="8062035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98474" y="4596408"/>
              <a:ext cx="7684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Generalized Pigeonhole Principle (Contrapositive Form)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95942" y="5121197"/>
              <a:ext cx="71309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For any function </a:t>
              </a:r>
              <a:r>
                <a:rPr lang="en-SG" i="1" dirty="0"/>
                <a:t>f</a:t>
              </a:r>
              <a:r>
                <a:rPr lang="en-SG" dirty="0"/>
                <a:t> from a finite set </a:t>
              </a:r>
              <a:r>
                <a:rPr lang="en-SG" i="1" dirty="0"/>
                <a:t>X</a:t>
              </a:r>
              <a:r>
                <a:rPr lang="en-SG" dirty="0"/>
                <a:t> with </a:t>
              </a:r>
              <a:r>
                <a:rPr lang="en-SG" i="1" dirty="0"/>
                <a:t>n </a:t>
              </a:r>
              <a:r>
                <a:rPr lang="en-SG" dirty="0"/>
                <a:t>elements to a finite set </a:t>
              </a:r>
              <a:r>
                <a:rPr lang="en-SG" i="1" dirty="0"/>
                <a:t>Y</a:t>
              </a:r>
              <a:r>
                <a:rPr lang="en-SG" dirty="0"/>
                <a:t> with </a:t>
              </a:r>
              <a:r>
                <a:rPr lang="en-SG" i="1" dirty="0"/>
                <a:t>m</a:t>
              </a:r>
              <a:r>
                <a:rPr lang="en-SG" dirty="0"/>
                <a:t> elements and for any positive integer </a:t>
              </a:r>
              <a:r>
                <a:rPr lang="en-SG" i="1" dirty="0"/>
                <a:t>k</a:t>
              </a:r>
              <a:r>
                <a:rPr lang="en-SG" dirty="0"/>
                <a:t>, </a:t>
              </a:r>
            </a:p>
            <a:p>
              <a:r>
                <a:rPr lang="en-SG" dirty="0"/>
                <a:t>if for each </a:t>
              </a:r>
              <a:r>
                <a:rPr lang="en-SG" i="1" dirty="0"/>
                <a:t>y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 </a:t>
              </a:r>
              <a:r>
                <a:rPr lang="en-SG" i="1" dirty="0">
                  <a:sym typeface="Symbol" panose="05050102010706020507" pitchFamily="18" charset="2"/>
                </a:rPr>
                <a:t>Y</a:t>
              </a:r>
              <a:r>
                <a:rPr lang="en-SG" dirty="0">
                  <a:sym typeface="Symbol" panose="05050102010706020507" pitchFamily="18" charset="2"/>
                </a:rPr>
                <a:t>, </a:t>
              </a:r>
              <a:r>
                <a:rPr lang="en-SG" i="1" dirty="0">
                  <a:sym typeface="Symbol" panose="05050102010706020507" pitchFamily="18" charset="2"/>
                </a:rPr>
                <a:t>f </a:t>
              </a:r>
              <a:r>
                <a:rPr lang="en-SG" baseline="30000" dirty="0">
                  <a:sym typeface="Symbol" panose="05050102010706020507" pitchFamily="18" charset="2"/>
                </a:rPr>
                <a:t>–1</a:t>
              </a:r>
              <a:r>
                <a:rPr lang="en-SG" dirty="0">
                  <a:sym typeface="Symbol" panose="05050102010706020507" pitchFamily="18" charset="2"/>
                </a:rPr>
                <a:t>(</a:t>
              </a:r>
              <a:r>
                <a:rPr lang="en-SG" i="1" dirty="0">
                  <a:sym typeface="Symbol" panose="05050102010706020507" pitchFamily="18" charset="2"/>
                </a:rPr>
                <a:t>y</a:t>
              </a:r>
              <a:r>
                <a:rPr lang="en-SG" dirty="0">
                  <a:sym typeface="Symbol" panose="05050102010706020507" pitchFamily="18" charset="2"/>
                </a:rPr>
                <a:t>) has at most </a:t>
              </a:r>
              <a:r>
                <a:rPr lang="en-SG" i="1" dirty="0">
                  <a:sym typeface="Symbol" panose="05050102010706020507" pitchFamily="18" charset="2"/>
                </a:rPr>
                <a:t>k</a:t>
              </a:r>
              <a:r>
                <a:rPr lang="en-SG" dirty="0">
                  <a:sym typeface="Symbol" panose="05050102010706020507" pitchFamily="18" charset="2"/>
                </a:rPr>
                <a:t> elements, </a:t>
              </a:r>
            </a:p>
            <a:p>
              <a:r>
                <a:rPr lang="en-SG" dirty="0">
                  <a:sym typeface="Symbol" panose="05050102010706020507" pitchFamily="18" charset="2"/>
                </a:rPr>
                <a:t>then </a:t>
              </a:r>
              <a:r>
                <a:rPr lang="en-SG" i="1" dirty="0">
                  <a:sym typeface="Symbol" panose="05050102010706020507" pitchFamily="18" charset="2"/>
                </a:rPr>
                <a:t>X</a:t>
              </a:r>
              <a:r>
                <a:rPr lang="en-SG" dirty="0">
                  <a:sym typeface="Symbol" panose="05050102010706020507" pitchFamily="18" charset="2"/>
                </a:rPr>
                <a:t> has at most </a:t>
              </a:r>
              <a:r>
                <a:rPr lang="en-SG" i="1" dirty="0">
                  <a:sym typeface="Symbol" panose="05050102010706020507" pitchFamily="18" charset="2"/>
                </a:rPr>
                <a:t>km</a:t>
              </a:r>
              <a:r>
                <a:rPr lang="en-SG" dirty="0">
                  <a:sym typeface="Symbol" panose="05050102010706020507" pitchFamily="18" charset="2"/>
                </a:rPr>
                <a:t> elements; in other words, </a:t>
              </a:r>
              <a:r>
                <a:rPr lang="en-SG" i="1" dirty="0"/>
                <a:t>n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</a:t>
              </a:r>
              <a:r>
                <a:rPr lang="en-SG" dirty="0"/>
                <a:t> </a:t>
              </a:r>
              <a:r>
                <a:rPr lang="en-SG" i="1" dirty="0"/>
                <a:t>km</a:t>
              </a:r>
              <a:r>
                <a:rPr lang="en-SG" dirty="0"/>
                <a:t>.</a:t>
              </a:r>
              <a:endParaRPr lang="en-SG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70110" y="636854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9.4 The Pigeonhole Principle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271" y="913430"/>
            <a:ext cx="4513811" cy="1616788"/>
            <a:chOff x="993228" y="4598517"/>
            <a:chExt cx="4513811" cy="1616788"/>
          </a:xfrm>
        </p:grpSpPr>
        <p:sp>
          <p:nvSpPr>
            <p:cNvPr id="22" name="Rectangle 21"/>
            <p:cNvSpPr/>
            <p:nvPr/>
          </p:nvSpPr>
          <p:spPr>
            <a:xfrm>
              <a:off x="993228" y="4598518"/>
              <a:ext cx="4513811" cy="16167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3228" y="4598517"/>
              <a:ext cx="4513811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9374" y="4645644"/>
              <a:ext cx="3653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One-to-One Function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40876" y="5014976"/>
              <a:ext cx="44661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Let </a:t>
              </a:r>
              <a:r>
                <a:rPr lang="en-SG" i="1" dirty="0"/>
                <a:t>F</a:t>
              </a:r>
              <a:r>
                <a:rPr lang="en-SG" dirty="0"/>
                <a:t> be a function from a set </a:t>
              </a:r>
              <a:r>
                <a:rPr lang="en-SG" i="1" dirty="0"/>
                <a:t>X</a:t>
              </a:r>
              <a:r>
                <a:rPr lang="en-SG" dirty="0"/>
                <a:t> to a set </a:t>
              </a:r>
              <a:r>
                <a:rPr lang="en-SG" i="1" dirty="0"/>
                <a:t>Y</a:t>
              </a:r>
              <a:r>
                <a:rPr lang="en-SG" dirty="0"/>
                <a:t>. </a:t>
              </a:r>
              <a:r>
                <a:rPr lang="en-SG" i="1" dirty="0"/>
                <a:t>F</a:t>
              </a:r>
              <a:r>
                <a:rPr lang="en-SG" dirty="0"/>
                <a:t> is </a:t>
              </a:r>
              <a:r>
                <a:rPr lang="en-SG" b="1" dirty="0"/>
                <a:t>one-to-one </a:t>
              </a:r>
              <a:r>
                <a:rPr lang="en-SG" dirty="0"/>
                <a:t>(or </a:t>
              </a:r>
              <a:r>
                <a:rPr lang="en-SG" b="1" dirty="0"/>
                <a:t>injective</a:t>
              </a:r>
              <a:r>
                <a:rPr lang="en-SG" dirty="0"/>
                <a:t>) </a:t>
              </a:r>
              <a:r>
                <a:rPr lang="en-SG" dirty="0" err="1"/>
                <a:t>iff</a:t>
              </a:r>
              <a:r>
                <a:rPr lang="en-SG" dirty="0"/>
                <a:t> for all elements </a:t>
              </a:r>
              <a:r>
                <a:rPr lang="en-SG" i="1" dirty="0"/>
                <a:t>x</a:t>
              </a:r>
              <a:r>
                <a:rPr lang="en-SG" baseline="-25000" dirty="0"/>
                <a:t>1</a:t>
              </a:r>
              <a:r>
                <a:rPr lang="en-SG" dirty="0"/>
                <a:t> and </a:t>
              </a:r>
              <a:r>
                <a:rPr lang="en-SG" i="1" dirty="0"/>
                <a:t>x</a:t>
              </a:r>
              <a:r>
                <a:rPr lang="en-SG" baseline="-25000" dirty="0"/>
                <a:t>2</a:t>
              </a:r>
              <a:r>
                <a:rPr lang="en-SG" dirty="0"/>
                <a:t> in </a:t>
              </a:r>
              <a:r>
                <a:rPr lang="en-SG" i="1" dirty="0"/>
                <a:t>X</a:t>
              </a:r>
              <a:r>
                <a:rPr lang="en-SG" dirty="0"/>
                <a:t>, if </a:t>
              </a:r>
              <a:r>
                <a:rPr lang="en-SG" i="1" dirty="0"/>
                <a:t>F</a:t>
              </a:r>
              <a:r>
                <a:rPr lang="en-SG" dirty="0"/>
                <a:t>(</a:t>
              </a:r>
              <a:r>
                <a:rPr lang="en-SG" i="1" dirty="0"/>
                <a:t>x</a:t>
              </a:r>
              <a:r>
                <a:rPr lang="en-SG" baseline="-25000" dirty="0"/>
                <a:t>1</a:t>
              </a:r>
              <a:r>
                <a:rPr lang="en-SG" dirty="0"/>
                <a:t>) = </a:t>
              </a:r>
              <a:r>
                <a:rPr lang="en-SG" i="1" dirty="0"/>
                <a:t>F</a:t>
              </a:r>
              <a:r>
                <a:rPr lang="en-SG" dirty="0"/>
                <a:t>(</a:t>
              </a:r>
              <a:r>
                <a:rPr lang="en-SG" i="1" dirty="0"/>
                <a:t>x</a:t>
              </a:r>
              <a:r>
                <a:rPr lang="en-SG" baseline="-25000" dirty="0"/>
                <a:t>2</a:t>
              </a:r>
              <a:r>
                <a:rPr lang="en-SG" dirty="0"/>
                <a:t>), then </a:t>
              </a:r>
              <a:r>
                <a:rPr lang="en-SG" i="1" dirty="0"/>
                <a:t>x</a:t>
              </a:r>
              <a:r>
                <a:rPr lang="en-SG" baseline="-25000" dirty="0"/>
                <a:t>1</a:t>
              </a:r>
              <a:r>
                <a:rPr lang="en-SG" dirty="0"/>
                <a:t> = </a:t>
              </a:r>
              <a:r>
                <a:rPr lang="en-SG" i="1" dirty="0"/>
                <a:t>x</a:t>
              </a:r>
              <a:r>
                <a:rPr lang="en-SG" baseline="-25000" dirty="0"/>
                <a:t>2</a:t>
              </a:r>
              <a:r>
                <a:rPr lang="en-SG" dirty="0"/>
                <a:t>,</a:t>
              </a:r>
            </a:p>
            <a:p>
              <a:pPr>
                <a:tabLst>
                  <a:tab pos="1793875" algn="l"/>
                  <a:tab pos="2427288" algn="l"/>
                </a:tabLst>
              </a:pPr>
              <a:r>
                <a:rPr lang="en-SG" dirty="0"/>
                <a:t>or, equivalently,  if </a:t>
              </a:r>
              <a:r>
                <a:rPr lang="en-SG" i="1" dirty="0"/>
                <a:t>x</a:t>
              </a:r>
              <a:r>
                <a:rPr lang="en-SG" baseline="-25000" dirty="0"/>
                <a:t>1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</a:t>
              </a:r>
              <a:r>
                <a:rPr lang="en-SG" dirty="0"/>
                <a:t> </a:t>
              </a:r>
              <a:r>
                <a:rPr lang="en-SG" i="1" dirty="0"/>
                <a:t>x</a:t>
              </a:r>
              <a:r>
                <a:rPr lang="en-SG" baseline="-25000" dirty="0"/>
                <a:t>2</a:t>
              </a:r>
              <a:r>
                <a:rPr lang="en-SG" dirty="0"/>
                <a:t>, then </a:t>
              </a:r>
              <a:r>
                <a:rPr lang="en-SG" i="1" dirty="0"/>
                <a:t>F</a:t>
              </a:r>
              <a:r>
                <a:rPr lang="en-SG" dirty="0"/>
                <a:t>(</a:t>
              </a:r>
              <a:r>
                <a:rPr lang="en-SG" i="1" dirty="0"/>
                <a:t>x</a:t>
              </a:r>
              <a:r>
                <a:rPr lang="en-SG" baseline="-25000" dirty="0"/>
                <a:t>1</a:t>
              </a:r>
              <a:r>
                <a:rPr lang="en-SG" dirty="0"/>
                <a:t>) </a:t>
              </a:r>
              <a:r>
                <a:rPr lang="en-SG" dirty="0">
                  <a:sym typeface="Symbol" panose="05050102010706020507" pitchFamily="18" charset="2"/>
                </a:rPr>
                <a:t></a:t>
              </a:r>
              <a:r>
                <a:rPr lang="en-SG" dirty="0"/>
                <a:t> </a:t>
              </a:r>
              <a:r>
                <a:rPr lang="en-SG" i="1" dirty="0"/>
                <a:t>F</a:t>
              </a:r>
              <a:r>
                <a:rPr lang="en-SG" dirty="0"/>
                <a:t>(</a:t>
              </a:r>
              <a:r>
                <a:rPr lang="en-SG" i="1" dirty="0"/>
                <a:t>x</a:t>
              </a:r>
              <a:r>
                <a:rPr lang="en-SG" baseline="-25000" dirty="0"/>
                <a:t>2</a:t>
              </a:r>
              <a:r>
                <a:rPr lang="en-SG" dirty="0"/>
                <a:t>).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28030" y="913431"/>
            <a:ext cx="4147699" cy="1616788"/>
            <a:chOff x="993228" y="4598517"/>
            <a:chExt cx="4147699" cy="1616788"/>
          </a:xfrm>
        </p:grpSpPr>
        <p:sp>
          <p:nvSpPr>
            <p:cNvPr id="28" name="Rectangle 27"/>
            <p:cNvSpPr/>
            <p:nvPr/>
          </p:nvSpPr>
          <p:spPr>
            <a:xfrm>
              <a:off x="993228" y="4598518"/>
              <a:ext cx="4147699" cy="16167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3228" y="4598517"/>
              <a:ext cx="4147699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09374" y="4598518"/>
              <a:ext cx="317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Onto Function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94355" y="5014976"/>
              <a:ext cx="40465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Let </a:t>
              </a:r>
              <a:r>
                <a:rPr lang="en-SG" i="1" dirty="0"/>
                <a:t>F</a:t>
              </a:r>
              <a:r>
                <a:rPr lang="en-SG" dirty="0"/>
                <a:t> be a function from a set </a:t>
              </a:r>
              <a:r>
                <a:rPr lang="en-SG" i="1" dirty="0"/>
                <a:t>X</a:t>
              </a:r>
              <a:r>
                <a:rPr lang="en-SG" dirty="0"/>
                <a:t> to a set </a:t>
              </a:r>
              <a:r>
                <a:rPr lang="en-SG" i="1" dirty="0"/>
                <a:t>Y</a:t>
              </a:r>
              <a:r>
                <a:rPr lang="en-SG" dirty="0"/>
                <a:t>. </a:t>
              </a:r>
              <a:r>
                <a:rPr lang="en-SG" i="1" dirty="0"/>
                <a:t>F</a:t>
              </a:r>
              <a:r>
                <a:rPr lang="en-SG" dirty="0"/>
                <a:t> is </a:t>
              </a:r>
              <a:r>
                <a:rPr lang="en-SG" b="1" dirty="0"/>
                <a:t>onto </a:t>
              </a:r>
              <a:r>
                <a:rPr lang="en-SG" dirty="0"/>
                <a:t>(or </a:t>
              </a:r>
              <a:r>
                <a:rPr lang="en-SG" b="1" dirty="0"/>
                <a:t>surjective</a:t>
              </a:r>
              <a:r>
                <a:rPr lang="en-SG" dirty="0"/>
                <a:t>) </a:t>
              </a:r>
              <a:r>
                <a:rPr lang="en-SG" dirty="0" err="1"/>
                <a:t>iff</a:t>
              </a:r>
              <a:r>
                <a:rPr lang="en-SG" dirty="0"/>
                <a:t> given any element </a:t>
              </a:r>
              <a:r>
                <a:rPr lang="en-SG" i="1" dirty="0"/>
                <a:t>y</a:t>
              </a:r>
              <a:r>
                <a:rPr lang="en-SG" dirty="0"/>
                <a:t> in </a:t>
              </a:r>
              <a:r>
                <a:rPr lang="en-SG" i="1" dirty="0"/>
                <a:t>Y</a:t>
              </a:r>
              <a:r>
                <a:rPr lang="en-SG" dirty="0"/>
                <a:t>, it is possible to find an element </a:t>
              </a:r>
              <a:r>
                <a:rPr lang="en-SG" i="1" dirty="0"/>
                <a:t>x</a:t>
              </a:r>
              <a:r>
                <a:rPr lang="en-SG" dirty="0"/>
                <a:t> in </a:t>
              </a:r>
              <a:r>
                <a:rPr lang="en-SG" i="1" dirty="0"/>
                <a:t>X</a:t>
              </a:r>
              <a:r>
                <a:rPr lang="en-SG" dirty="0"/>
                <a:t> such that </a:t>
              </a:r>
              <a:r>
                <a:rPr lang="en-SG" i="1" dirty="0"/>
                <a:t>y</a:t>
              </a:r>
              <a:r>
                <a:rPr lang="en-SG" dirty="0"/>
                <a:t> = </a:t>
              </a:r>
              <a:r>
                <a:rPr lang="en-SG" i="1" dirty="0"/>
                <a:t>F</a:t>
              </a:r>
              <a:r>
                <a:rPr lang="en-SG" dirty="0"/>
                <a:t>(</a:t>
              </a:r>
              <a:r>
                <a:rPr lang="en-SG" i="1" dirty="0"/>
                <a:t>x</a:t>
              </a:r>
              <a:r>
                <a:rPr lang="en-SG" dirty="0"/>
                <a:t>).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7523" y="2838270"/>
            <a:ext cx="7843665" cy="1258243"/>
            <a:chOff x="730522" y="4598517"/>
            <a:chExt cx="7843665" cy="1258243"/>
          </a:xfrm>
        </p:grpSpPr>
        <p:sp>
          <p:nvSpPr>
            <p:cNvPr id="33" name="Rectangle 32"/>
            <p:cNvSpPr/>
            <p:nvPr/>
          </p:nvSpPr>
          <p:spPr>
            <a:xfrm>
              <a:off x="730523" y="4598518"/>
              <a:ext cx="7843664" cy="12582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30522" y="4598517"/>
              <a:ext cx="7843665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98474" y="4606602"/>
              <a:ext cx="5445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9.4.1 The Pigeonhole Principle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95941" y="5014976"/>
              <a:ext cx="76551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/>
                <a:t>For any function </a:t>
              </a:r>
              <a:r>
                <a:rPr lang="en-SG" sz="2000" i="1" dirty="0"/>
                <a:t>f</a:t>
              </a:r>
              <a:r>
                <a:rPr lang="en-SG" sz="2000" dirty="0"/>
                <a:t> from a finite set </a:t>
              </a:r>
              <a:r>
                <a:rPr lang="en-SG" sz="2000" i="1" dirty="0"/>
                <a:t>X</a:t>
              </a:r>
              <a:r>
                <a:rPr lang="en-SG" sz="2000" dirty="0"/>
                <a:t> with </a:t>
              </a:r>
              <a:r>
                <a:rPr lang="en-SG" sz="2000" i="1" dirty="0"/>
                <a:t>n</a:t>
              </a:r>
              <a:r>
                <a:rPr lang="en-SG" sz="2000" dirty="0"/>
                <a:t> elements to a finite set </a:t>
              </a:r>
              <a:r>
                <a:rPr lang="en-SG" sz="2000" i="1" dirty="0"/>
                <a:t>Y</a:t>
              </a:r>
              <a:r>
                <a:rPr lang="en-SG" sz="2000" dirty="0"/>
                <a:t> with </a:t>
              </a:r>
              <a:r>
                <a:rPr lang="en-SG" sz="2000" i="1" dirty="0"/>
                <a:t>m</a:t>
              </a:r>
              <a:r>
                <a:rPr lang="en-SG" sz="2000" dirty="0"/>
                <a:t> elements, if </a:t>
              </a:r>
              <a:r>
                <a:rPr lang="en-SG" sz="2000" i="1" dirty="0"/>
                <a:t>n</a:t>
              </a:r>
              <a:r>
                <a:rPr lang="en-SG" sz="2000" dirty="0"/>
                <a:t> &gt; </a:t>
              </a:r>
              <a:r>
                <a:rPr lang="en-SG" sz="2000" i="1" dirty="0"/>
                <a:t>m</a:t>
              </a:r>
              <a:r>
                <a:rPr lang="en-SG" sz="2000" dirty="0"/>
                <a:t>, then </a:t>
              </a:r>
              <a:r>
                <a:rPr lang="en-SG" sz="2000" i="1" dirty="0"/>
                <a:t>f</a:t>
              </a:r>
              <a:r>
                <a:rPr lang="en-SG" sz="2000" dirty="0"/>
                <a:t> is not one-to-one.</a:t>
              </a:r>
              <a:endParaRPr lang="en-SG" b="1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7523" y="4381232"/>
            <a:ext cx="7870918" cy="1256088"/>
            <a:chOff x="730523" y="4598517"/>
            <a:chExt cx="7870918" cy="1256088"/>
          </a:xfrm>
        </p:grpSpPr>
        <p:sp>
          <p:nvSpPr>
            <p:cNvPr id="39" name="Rectangle 38"/>
            <p:cNvSpPr/>
            <p:nvPr/>
          </p:nvSpPr>
          <p:spPr>
            <a:xfrm>
              <a:off x="757777" y="4622080"/>
              <a:ext cx="7843664" cy="12325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30523" y="4598517"/>
              <a:ext cx="784366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1932" y="4622080"/>
              <a:ext cx="6753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9.4.2 One-to-One and Onto for Finite Sets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5942" y="5061658"/>
              <a:ext cx="7655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Let </a:t>
              </a:r>
              <a:r>
                <a:rPr lang="en-SG" i="1" dirty="0"/>
                <a:t>X</a:t>
              </a:r>
              <a:r>
                <a:rPr lang="en-SG" dirty="0"/>
                <a:t> and </a:t>
              </a:r>
              <a:r>
                <a:rPr lang="en-SG" i="1" dirty="0"/>
                <a:t>Y</a:t>
              </a:r>
              <a:r>
                <a:rPr lang="en-SG" dirty="0"/>
                <a:t> be finite sets with the same number of elements and suppose </a:t>
              </a:r>
              <a:r>
                <a:rPr lang="en-SG" i="1" dirty="0"/>
                <a:t>f</a:t>
              </a:r>
              <a:r>
                <a:rPr lang="en-SG" dirty="0"/>
                <a:t> is a function from </a:t>
              </a:r>
              <a:r>
                <a:rPr lang="en-SG" i="1" dirty="0"/>
                <a:t>X</a:t>
              </a:r>
              <a:r>
                <a:rPr lang="en-SG" dirty="0"/>
                <a:t> to </a:t>
              </a:r>
              <a:r>
                <a:rPr lang="en-SG" i="1" dirty="0"/>
                <a:t>Y</a:t>
              </a:r>
              <a:r>
                <a:rPr lang="en-SG" dirty="0"/>
                <a:t>. Then </a:t>
              </a:r>
              <a:r>
                <a:rPr lang="en-SG" i="1" dirty="0"/>
                <a:t>f</a:t>
              </a:r>
              <a:r>
                <a:rPr lang="en-SG" dirty="0"/>
                <a:t> is one-to-one if, and only if, </a:t>
              </a:r>
              <a:r>
                <a:rPr lang="en-SG" i="1" dirty="0"/>
                <a:t>f</a:t>
              </a:r>
              <a:r>
                <a:rPr lang="en-SG" dirty="0"/>
                <a:t> is onto.</a:t>
              </a:r>
              <a:endParaRPr lang="en-SG" sz="1600" b="1" dirty="0">
                <a:solidFill>
                  <a:srgbClr val="0033CC"/>
                </a:solidFill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6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200888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13824</TotalTime>
  <Words>798</Words>
  <Application>Microsoft Office PowerPoint</Application>
  <PresentationFormat>On-screen Show (4:3)</PresentationFormat>
  <Paragraphs>125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Office Theme</vt:lpstr>
      <vt:lpstr>Lecture #10: Counting and Probability 1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Tan Tuck Choy</cp:lastModifiedBy>
  <cp:revision>723</cp:revision>
  <cp:lastPrinted>2016-05-24T05:50:01Z</cp:lastPrinted>
  <dcterms:created xsi:type="dcterms:W3CDTF">2015-07-25T11:08:36Z</dcterms:created>
  <dcterms:modified xsi:type="dcterms:W3CDTF">2019-10-10T03:59:15Z</dcterms:modified>
</cp:coreProperties>
</file>