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5"/>
  </p:notesMasterIdLst>
  <p:sldIdLst>
    <p:sldId id="256" r:id="rId2"/>
    <p:sldId id="485" r:id="rId3"/>
    <p:sldId id="257" r:id="rId4"/>
    <p:sldId id="278" r:id="rId5"/>
    <p:sldId id="338" r:id="rId6"/>
    <p:sldId id="339" r:id="rId7"/>
    <p:sldId id="340" r:id="rId8"/>
    <p:sldId id="413" r:id="rId9"/>
    <p:sldId id="343" r:id="rId10"/>
    <p:sldId id="344" r:id="rId11"/>
    <p:sldId id="345" r:id="rId12"/>
    <p:sldId id="414" r:id="rId13"/>
    <p:sldId id="415" r:id="rId14"/>
    <p:sldId id="346" r:id="rId15"/>
    <p:sldId id="416" r:id="rId16"/>
    <p:sldId id="279" r:id="rId17"/>
    <p:sldId id="488" r:id="rId18"/>
    <p:sldId id="280" r:id="rId19"/>
    <p:sldId id="347" r:id="rId20"/>
    <p:sldId id="348" r:id="rId21"/>
    <p:sldId id="349" r:id="rId22"/>
    <p:sldId id="423" r:id="rId23"/>
    <p:sldId id="350" r:id="rId24"/>
    <p:sldId id="371" r:id="rId25"/>
    <p:sldId id="383" r:id="rId26"/>
    <p:sldId id="384" r:id="rId27"/>
    <p:sldId id="372" r:id="rId28"/>
    <p:sldId id="386" r:id="rId29"/>
    <p:sldId id="387" r:id="rId30"/>
    <p:sldId id="425" r:id="rId31"/>
    <p:sldId id="426" r:id="rId32"/>
    <p:sldId id="427" r:id="rId33"/>
    <p:sldId id="428" r:id="rId34"/>
    <p:sldId id="390" r:id="rId35"/>
    <p:sldId id="429" r:id="rId36"/>
    <p:sldId id="431" r:id="rId37"/>
    <p:sldId id="433" r:id="rId38"/>
    <p:sldId id="441" r:id="rId39"/>
    <p:sldId id="486" r:id="rId40"/>
    <p:sldId id="443" r:id="rId41"/>
    <p:sldId id="483" r:id="rId42"/>
    <p:sldId id="444" r:id="rId43"/>
    <p:sldId id="445" r:id="rId44"/>
    <p:sldId id="482" r:id="rId45"/>
    <p:sldId id="484" r:id="rId46"/>
    <p:sldId id="447" r:id="rId47"/>
    <p:sldId id="391" r:id="rId48"/>
    <p:sldId id="448" r:id="rId49"/>
    <p:sldId id="449" r:id="rId50"/>
    <p:sldId id="450" r:id="rId51"/>
    <p:sldId id="452" r:id="rId52"/>
    <p:sldId id="451" r:id="rId53"/>
    <p:sldId id="453" r:id="rId54"/>
    <p:sldId id="454" r:id="rId55"/>
    <p:sldId id="455" r:id="rId56"/>
    <p:sldId id="456" r:id="rId57"/>
    <p:sldId id="457" r:id="rId58"/>
    <p:sldId id="458" r:id="rId59"/>
    <p:sldId id="459" r:id="rId60"/>
    <p:sldId id="460" r:id="rId61"/>
    <p:sldId id="461" r:id="rId62"/>
    <p:sldId id="462" r:id="rId63"/>
    <p:sldId id="463" r:id="rId64"/>
    <p:sldId id="464" r:id="rId65"/>
    <p:sldId id="465" r:id="rId66"/>
    <p:sldId id="466" r:id="rId67"/>
    <p:sldId id="467" r:id="rId68"/>
    <p:sldId id="468" r:id="rId69"/>
    <p:sldId id="469" r:id="rId70"/>
    <p:sldId id="470" r:id="rId71"/>
    <p:sldId id="471" r:id="rId72"/>
    <p:sldId id="472" r:id="rId73"/>
    <p:sldId id="473" r:id="rId74"/>
    <p:sldId id="474" r:id="rId75"/>
    <p:sldId id="475" r:id="rId76"/>
    <p:sldId id="476" r:id="rId77"/>
    <p:sldId id="477" r:id="rId78"/>
    <p:sldId id="478" r:id="rId79"/>
    <p:sldId id="479" r:id="rId80"/>
    <p:sldId id="480" r:id="rId81"/>
    <p:sldId id="481" r:id="rId82"/>
    <p:sldId id="335" r:id="rId83"/>
    <p:sldId id="337" r:id="rId8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FF"/>
    <a:srgbClr val="006600"/>
    <a:srgbClr val="990099"/>
    <a:srgbClr val="FFF2CC"/>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4" autoAdjust="0"/>
    <p:restoredTop sz="89725" autoAdjust="0"/>
  </p:normalViewPr>
  <p:slideViewPr>
    <p:cSldViewPr snapToGrid="0">
      <p:cViewPr varScale="1">
        <p:scale>
          <a:sx n="62" d="100"/>
          <a:sy n="62" d="100"/>
        </p:scale>
        <p:origin x="66" y="744"/>
      </p:cViewPr>
      <p:guideLst>
        <p:guide orient="horz" pos="2160"/>
        <p:guide pos="2880"/>
      </p:guideLst>
    </p:cSldViewPr>
  </p:slideViewPr>
  <p:notesTextViewPr>
    <p:cViewPr>
      <p:scale>
        <a:sx n="1" d="1"/>
        <a:sy n="1" d="1"/>
      </p:scale>
      <p:origin x="0" y="0"/>
    </p:cViewPr>
  </p:notesTextViewPr>
  <p:sorterViewPr>
    <p:cViewPr>
      <p:scale>
        <a:sx n="100" d="100"/>
        <a:sy n="100" d="100"/>
      </p:scale>
      <p:origin x="0" y="-13890"/>
    </p:cViewPr>
  </p:sorterViewPr>
  <p:notesViewPr>
    <p:cSldViewPr snapToGrid="0">
      <p:cViewPr varScale="1">
        <p:scale>
          <a:sx n="54" d="100"/>
          <a:sy n="54" d="100"/>
        </p:scale>
        <p:origin x="196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84F787-5F99-452F-AD9B-0BD6125B0C3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F3EE7F4-5CF1-432E-A16A-EF1709181AEB}">
      <dgm:prSet phldrT="[Text]"/>
      <dgm:spPr/>
      <dgm:t>
        <a:bodyPr/>
        <a:lstStyle/>
        <a:p>
          <a:r>
            <a:rPr lang="en-US" dirty="0"/>
            <a:t>9.5 Counting Subsets of a Set: Combinations</a:t>
          </a:r>
        </a:p>
      </dgm:t>
    </dgm:pt>
    <dgm:pt modelId="{41F9131A-82C0-45B3-84EB-25C445DFB798}" type="parTrans" cxnId="{AF0007C4-DDEA-4E0C-9924-8AFC19D30F0F}">
      <dgm:prSet/>
      <dgm:spPr/>
      <dgm:t>
        <a:bodyPr/>
        <a:lstStyle/>
        <a:p>
          <a:endParaRPr lang="en-US"/>
        </a:p>
      </dgm:t>
    </dgm:pt>
    <dgm:pt modelId="{C7FB9F7D-C9D7-4F24-801C-51D68C64976A}" type="sibTrans" cxnId="{AF0007C4-DDEA-4E0C-9924-8AFC19D30F0F}">
      <dgm:prSet/>
      <dgm:spPr/>
      <dgm:t>
        <a:bodyPr/>
        <a:lstStyle/>
        <a:p>
          <a:endParaRPr lang="en-US"/>
        </a:p>
      </dgm:t>
    </dgm:pt>
    <dgm:pt modelId="{31D8F70D-89DF-4EF2-95ED-23355DFA290D}">
      <dgm:prSet phldrT="[Text]" custT="1"/>
      <dgm:spPr/>
      <dgm:t>
        <a:bodyPr/>
        <a:lstStyle/>
        <a:p>
          <a:r>
            <a:rPr lang="en-US" sz="1800" i="1" dirty="0"/>
            <a:t>r</a:t>
          </a:r>
          <a:r>
            <a:rPr lang="en-US" sz="1800" dirty="0"/>
            <a:t>-combination, </a:t>
          </a:r>
          <a:r>
            <a:rPr lang="en-US" sz="1800" i="1" dirty="0"/>
            <a:t>r</a:t>
          </a:r>
          <a:r>
            <a:rPr lang="en-US" sz="1800" dirty="0"/>
            <a:t>-permutation, permutations of a set with repeat elements, partitions of a set into </a:t>
          </a:r>
          <a:r>
            <a:rPr lang="en-US" sz="1800" i="1" dirty="0"/>
            <a:t>r</a:t>
          </a:r>
          <a:r>
            <a:rPr lang="en-US" sz="1800" dirty="0"/>
            <a:t> subsets</a:t>
          </a:r>
        </a:p>
      </dgm:t>
    </dgm:pt>
    <dgm:pt modelId="{4118F54B-9884-43E0-B07A-843CD0E5ADB0}" type="parTrans" cxnId="{BA1EED61-5785-4913-87C2-607BB9D65C7A}">
      <dgm:prSet/>
      <dgm:spPr/>
      <dgm:t>
        <a:bodyPr/>
        <a:lstStyle/>
        <a:p>
          <a:endParaRPr lang="en-US"/>
        </a:p>
      </dgm:t>
    </dgm:pt>
    <dgm:pt modelId="{D8AC031E-BB32-4D50-AFAA-EC4C772735F0}" type="sibTrans" cxnId="{BA1EED61-5785-4913-87C2-607BB9D65C7A}">
      <dgm:prSet/>
      <dgm:spPr/>
      <dgm:t>
        <a:bodyPr/>
        <a:lstStyle/>
        <a:p>
          <a:endParaRPr lang="en-US"/>
        </a:p>
      </dgm:t>
    </dgm:pt>
    <dgm:pt modelId="{90250D92-EAF1-4F2C-B772-CC48C11D0311}">
      <dgm:prSet phldrT="[Text]"/>
      <dgm:spPr/>
      <dgm:t>
        <a:bodyPr/>
        <a:lstStyle/>
        <a:p>
          <a:r>
            <a:rPr lang="en-US" dirty="0"/>
            <a:t>9.6 </a:t>
          </a:r>
          <a:r>
            <a:rPr lang="en-US" i="1" dirty="0"/>
            <a:t>r</a:t>
          </a:r>
          <a:r>
            <a:rPr lang="en-US" dirty="0"/>
            <a:t>-Combinations with Repetition Allowed</a:t>
          </a:r>
        </a:p>
      </dgm:t>
    </dgm:pt>
    <dgm:pt modelId="{C1AE61F7-B862-470C-A4DB-65F078287B01}" type="parTrans" cxnId="{BE55A903-595D-4A8D-9E2D-31C0043369DE}">
      <dgm:prSet/>
      <dgm:spPr/>
      <dgm:t>
        <a:bodyPr/>
        <a:lstStyle/>
        <a:p>
          <a:endParaRPr lang="en-US"/>
        </a:p>
      </dgm:t>
    </dgm:pt>
    <dgm:pt modelId="{AC977458-9D6E-44DC-99C5-F628B9176A90}" type="sibTrans" cxnId="{BE55A903-595D-4A8D-9E2D-31C0043369DE}">
      <dgm:prSet/>
      <dgm:spPr/>
      <dgm:t>
        <a:bodyPr/>
        <a:lstStyle/>
        <a:p>
          <a:endParaRPr lang="en-US"/>
        </a:p>
      </dgm:t>
    </dgm:pt>
    <dgm:pt modelId="{4F0349F7-7124-4645-B7CB-EE5C90341F93}">
      <dgm:prSet phldrT="[Text]" custT="1"/>
      <dgm:spPr/>
      <dgm:t>
        <a:bodyPr/>
        <a:lstStyle/>
        <a:p>
          <a:r>
            <a:rPr lang="en-US" sz="1800" dirty="0"/>
            <a:t>Multiset</a:t>
          </a:r>
        </a:p>
      </dgm:t>
    </dgm:pt>
    <dgm:pt modelId="{0768AB17-249D-4D7B-9E2E-F1DF4E858B00}" type="parTrans" cxnId="{31F10C05-64EB-4924-B8E0-6160CF825C6F}">
      <dgm:prSet/>
      <dgm:spPr/>
      <dgm:t>
        <a:bodyPr/>
        <a:lstStyle/>
        <a:p>
          <a:endParaRPr lang="en-US"/>
        </a:p>
      </dgm:t>
    </dgm:pt>
    <dgm:pt modelId="{81FB1A49-7F85-4AFF-A847-F85C470A74AF}" type="sibTrans" cxnId="{31F10C05-64EB-4924-B8E0-6160CF825C6F}">
      <dgm:prSet/>
      <dgm:spPr/>
      <dgm:t>
        <a:bodyPr/>
        <a:lstStyle/>
        <a:p>
          <a:endParaRPr lang="en-US"/>
        </a:p>
      </dgm:t>
    </dgm:pt>
    <dgm:pt modelId="{27BD6DE6-A64E-4D10-9273-68986977416E}">
      <dgm:prSet/>
      <dgm:spPr/>
      <dgm:t>
        <a:bodyPr/>
        <a:lstStyle/>
        <a:p>
          <a:r>
            <a:rPr lang="en-US" dirty="0"/>
            <a:t>9.7 Pascal’s Formula and the Binomial Theorem</a:t>
          </a:r>
        </a:p>
      </dgm:t>
    </dgm:pt>
    <dgm:pt modelId="{C45F01DC-DAB6-481E-ABF3-6A5B171385BA}" type="parTrans" cxnId="{F8593BB8-040D-45E5-A040-33463384AB91}">
      <dgm:prSet/>
      <dgm:spPr/>
      <dgm:t>
        <a:bodyPr/>
        <a:lstStyle/>
        <a:p>
          <a:endParaRPr lang="en-US"/>
        </a:p>
      </dgm:t>
    </dgm:pt>
    <dgm:pt modelId="{017C8BE8-7444-4868-A355-78BA7F2A9108}" type="sibTrans" cxnId="{F8593BB8-040D-45E5-A040-33463384AB91}">
      <dgm:prSet/>
      <dgm:spPr/>
      <dgm:t>
        <a:bodyPr/>
        <a:lstStyle/>
        <a:p>
          <a:endParaRPr lang="en-US"/>
        </a:p>
      </dgm:t>
    </dgm:pt>
    <dgm:pt modelId="{ADF55BF1-2207-42EA-A91F-034F42C917E8}">
      <dgm:prSet/>
      <dgm:spPr/>
      <dgm:t>
        <a:bodyPr/>
        <a:lstStyle/>
        <a:p>
          <a:r>
            <a:rPr lang="en-US" dirty="0"/>
            <a:t>9.8 Probability Axioms and Expected Value</a:t>
          </a:r>
        </a:p>
      </dgm:t>
    </dgm:pt>
    <dgm:pt modelId="{8CEA65A1-908D-43B2-9575-B9F965EB3642}" type="parTrans" cxnId="{12DAC10A-5BBE-4B7C-8B1A-5FB174599222}">
      <dgm:prSet/>
      <dgm:spPr/>
      <dgm:t>
        <a:bodyPr/>
        <a:lstStyle/>
        <a:p>
          <a:endParaRPr lang="en-US"/>
        </a:p>
      </dgm:t>
    </dgm:pt>
    <dgm:pt modelId="{08B1E362-BBA7-4F5A-8FEF-54F78AFED0E5}" type="sibTrans" cxnId="{12DAC10A-5BBE-4B7C-8B1A-5FB174599222}">
      <dgm:prSet/>
      <dgm:spPr/>
      <dgm:t>
        <a:bodyPr/>
        <a:lstStyle/>
        <a:p>
          <a:endParaRPr lang="en-US"/>
        </a:p>
      </dgm:t>
    </dgm:pt>
    <dgm:pt modelId="{4659FB8F-1A94-4457-B691-4E237DF460A1}">
      <dgm:prSet custT="1"/>
      <dgm:spPr/>
      <dgm:t>
        <a:bodyPr/>
        <a:lstStyle/>
        <a:p>
          <a:r>
            <a:rPr lang="en-US" sz="1800" dirty="0"/>
            <a:t>Probability axioms, complement of an event, general union of two events, expected value </a:t>
          </a:r>
        </a:p>
      </dgm:t>
    </dgm:pt>
    <dgm:pt modelId="{B69E66DD-2FE8-446C-B1E6-A48C36DEC71E}" type="parTrans" cxnId="{130FBD5F-C80C-4A75-9F49-A9BDD40BEC33}">
      <dgm:prSet/>
      <dgm:spPr/>
      <dgm:t>
        <a:bodyPr/>
        <a:lstStyle/>
        <a:p>
          <a:endParaRPr lang="en-US"/>
        </a:p>
      </dgm:t>
    </dgm:pt>
    <dgm:pt modelId="{AE1921D4-B128-4F31-AC73-13214B1F561F}" type="sibTrans" cxnId="{130FBD5F-C80C-4A75-9F49-A9BDD40BEC33}">
      <dgm:prSet/>
      <dgm:spPr/>
      <dgm:t>
        <a:bodyPr/>
        <a:lstStyle/>
        <a:p>
          <a:endParaRPr lang="en-US"/>
        </a:p>
      </dgm:t>
    </dgm:pt>
    <dgm:pt modelId="{F08DC294-1222-4642-BBF9-41194FF214A9}">
      <dgm:prSet/>
      <dgm:spPr/>
      <dgm:t>
        <a:bodyPr/>
        <a:lstStyle/>
        <a:p>
          <a:r>
            <a:rPr lang="en-US" dirty="0"/>
            <a:t>9.9 Conditional Probability, Bayes’ Formula, and Independent Events</a:t>
          </a:r>
        </a:p>
      </dgm:t>
    </dgm:pt>
    <dgm:pt modelId="{97283060-3FAF-485B-8219-4AB8F9ECFC4D}" type="parTrans" cxnId="{E44B418A-FDCF-4DCA-954C-99B874E3EC12}">
      <dgm:prSet/>
      <dgm:spPr/>
      <dgm:t>
        <a:bodyPr/>
        <a:lstStyle/>
        <a:p>
          <a:endParaRPr lang="en-US"/>
        </a:p>
      </dgm:t>
    </dgm:pt>
    <dgm:pt modelId="{D5B273C8-E34C-4BD3-9660-D4BD3BC7A233}" type="sibTrans" cxnId="{E44B418A-FDCF-4DCA-954C-99B874E3EC12}">
      <dgm:prSet/>
      <dgm:spPr/>
      <dgm:t>
        <a:bodyPr/>
        <a:lstStyle/>
        <a:p>
          <a:endParaRPr lang="en-US"/>
        </a:p>
      </dgm:t>
    </dgm:pt>
    <dgm:pt modelId="{95AEDF71-B683-4473-AD6B-153436913195}">
      <dgm:prSet phldrT="[Text]" custT="1"/>
      <dgm:spPr/>
      <dgm:t>
        <a:bodyPr/>
        <a:lstStyle/>
        <a:p>
          <a:r>
            <a:rPr lang="en-US" sz="1800" dirty="0"/>
            <a:t>Formula to use depends on whether (1) order matters, (2) repetition is allowed</a:t>
          </a:r>
        </a:p>
      </dgm:t>
    </dgm:pt>
    <dgm:pt modelId="{64D2B808-114C-41BD-9BFD-7A836DAA2048}" type="parTrans" cxnId="{C2A7AFA5-C1D2-4317-861E-06260AD19F6F}">
      <dgm:prSet/>
      <dgm:spPr/>
      <dgm:t>
        <a:bodyPr/>
        <a:lstStyle/>
        <a:p>
          <a:endParaRPr lang="en-US"/>
        </a:p>
      </dgm:t>
    </dgm:pt>
    <dgm:pt modelId="{6F61C2AB-472A-4BDC-B380-2E78B23FB9F9}" type="sibTrans" cxnId="{C2A7AFA5-C1D2-4317-861E-06260AD19F6F}">
      <dgm:prSet/>
      <dgm:spPr/>
      <dgm:t>
        <a:bodyPr/>
        <a:lstStyle/>
        <a:p>
          <a:endParaRPr lang="en-US"/>
        </a:p>
      </dgm:t>
    </dgm:pt>
    <dgm:pt modelId="{85DAB027-F54C-44DC-BDBE-232ED77CC6C1}" type="pres">
      <dgm:prSet presAssocID="{6F84F787-5F99-452F-AD9B-0BD6125B0C3D}" presName="linear" presStyleCnt="0">
        <dgm:presLayoutVars>
          <dgm:animLvl val="lvl"/>
          <dgm:resizeHandles val="exact"/>
        </dgm:presLayoutVars>
      </dgm:prSet>
      <dgm:spPr/>
      <dgm:t>
        <a:bodyPr/>
        <a:lstStyle/>
        <a:p>
          <a:endParaRPr lang="en-US"/>
        </a:p>
      </dgm:t>
    </dgm:pt>
    <dgm:pt modelId="{EC610065-CFB3-4CEF-BC1D-8B50BDA86689}" type="pres">
      <dgm:prSet presAssocID="{7F3EE7F4-5CF1-432E-A16A-EF1709181AEB}" presName="parentText" presStyleLbl="node1" presStyleIdx="0" presStyleCnt="5" custLinFactY="-49167" custLinFactNeighborY="-100000">
        <dgm:presLayoutVars>
          <dgm:chMax val="0"/>
          <dgm:bulletEnabled val="1"/>
        </dgm:presLayoutVars>
      </dgm:prSet>
      <dgm:spPr/>
      <dgm:t>
        <a:bodyPr/>
        <a:lstStyle/>
        <a:p>
          <a:endParaRPr lang="en-US"/>
        </a:p>
      </dgm:t>
    </dgm:pt>
    <dgm:pt modelId="{48C4D8D6-E7FC-4E3C-9F84-84133BB46313}" type="pres">
      <dgm:prSet presAssocID="{7F3EE7F4-5CF1-432E-A16A-EF1709181AEB}" presName="childText" presStyleLbl="revTx" presStyleIdx="0" presStyleCnt="3" custScaleY="93131" custLinFactNeighborY="-76648">
        <dgm:presLayoutVars>
          <dgm:bulletEnabled val="1"/>
        </dgm:presLayoutVars>
      </dgm:prSet>
      <dgm:spPr/>
      <dgm:t>
        <a:bodyPr/>
        <a:lstStyle/>
        <a:p>
          <a:endParaRPr lang="en-US"/>
        </a:p>
      </dgm:t>
    </dgm:pt>
    <dgm:pt modelId="{2309305B-C855-4771-85E1-9B59415FD537}" type="pres">
      <dgm:prSet presAssocID="{90250D92-EAF1-4F2C-B772-CC48C11D0311}" presName="parentText" presStyleLbl="node1" presStyleIdx="1" presStyleCnt="5" custLinFactNeighborY="-24531">
        <dgm:presLayoutVars>
          <dgm:chMax val="0"/>
          <dgm:bulletEnabled val="1"/>
        </dgm:presLayoutVars>
      </dgm:prSet>
      <dgm:spPr/>
      <dgm:t>
        <a:bodyPr/>
        <a:lstStyle/>
        <a:p>
          <a:endParaRPr lang="en-US"/>
        </a:p>
      </dgm:t>
    </dgm:pt>
    <dgm:pt modelId="{A6170852-CD95-4A25-B089-D6B307265438}" type="pres">
      <dgm:prSet presAssocID="{90250D92-EAF1-4F2C-B772-CC48C11D0311}" presName="childText" presStyleLbl="revTx" presStyleIdx="1" presStyleCnt="3" custLinFactNeighborY="-22143">
        <dgm:presLayoutVars>
          <dgm:bulletEnabled val="1"/>
        </dgm:presLayoutVars>
      </dgm:prSet>
      <dgm:spPr/>
      <dgm:t>
        <a:bodyPr/>
        <a:lstStyle/>
        <a:p>
          <a:endParaRPr lang="en-US"/>
        </a:p>
      </dgm:t>
    </dgm:pt>
    <dgm:pt modelId="{D6C6CA5C-623B-4113-8558-EECF5C4AA422}" type="pres">
      <dgm:prSet presAssocID="{27BD6DE6-A64E-4D10-9273-68986977416E}" presName="parentText" presStyleLbl="node1" presStyleIdx="2" presStyleCnt="5" custLinFactNeighborY="-41403">
        <dgm:presLayoutVars>
          <dgm:chMax val="0"/>
          <dgm:bulletEnabled val="1"/>
        </dgm:presLayoutVars>
      </dgm:prSet>
      <dgm:spPr/>
      <dgm:t>
        <a:bodyPr/>
        <a:lstStyle/>
        <a:p>
          <a:endParaRPr lang="en-US"/>
        </a:p>
      </dgm:t>
    </dgm:pt>
    <dgm:pt modelId="{30E357CC-5367-42CC-83F6-75D427611543}" type="pres">
      <dgm:prSet presAssocID="{017C8BE8-7444-4868-A355-78BA7F2A9108}" presName="spacer" presStyleCnt="0"/>
      <dgm:spPr/>
    </dgm:pt>
    <dgm:pt modelId="{9F2421E4-D361-44A0-AC25-766C29141420}" type="pres">
      <dgm:prSet presAssocID="{ADF55BF1-2207-42EA-A91F-034F42C917E8}" presName="parentText" presStyleLbl="node1" presStyleIdx="3" presStyleCnt="5" custLinFactNeighborY="18913">
        <dgm:presLayoutVars>
          <dgm:chMax val="0"/>
          <dgm:bulletEnabled val="1"/>
        </dgm:presLayoutVars>
      </dgm:prSet>
      <dgm:spPr/>
      <dgm:t>
        <a:bodyPr/>
        <a:lstStyle/>
        <a:p>
          <a:endParaRPr lang="en-US"/>
        </a:p>
      </dgm:t>
    </dgm:pt>
    <dgm:pt modelId="{6BF239D3-1E4A-4916-8D52-AB44EC718AE2}" type="pres">
      <dgm:prSet presAssocID="{ADF55BF1-2207-42EA-A91F-034F42C917E8}" presName="childText" presStyleLbl="revTx" presStyleIdx="2" presStyleCnt="3" custLinFactNeighborY="19995">
        <dgm:presLayoutVars>
          <dgm:bulletEnabled val="1"/>
        </dgm:presLayoutVars>
      </dgm:prSet>
      <dgm:spPr/>
      <dgm:t>
        <a:bodyPr/>
        <a:lstStyle/>
        <a:p>
          <a:endParaRPr lang="en-US"/>
        </a:p>
      </dgm:t>
    </dgm:pt>
    <dgm:pt modelId="{13D2BEF4-592E-46F8-A583-3A106414C40A}" type="pres">
      <dgm:prSet presAssocID="{F08DC294-1222-4642-BBF9-41194FF214A9}" presName="parentText" presStyleLbl="node1" presStyleIdx="4" presStyleCnt="5" custLinFactNeighborY="31453">
        <dgm:presLayoutVars>
          <dgm:chMax val="0"/>
          <dgm:bulletEnabled val="1"/>
        </dgm:presLayoutVars>
      </dgm:prSet>
      <dgm:spPr/>
      <dgm:t>
        <a:bodyPr/>
        <a:lstStyle/>
        <a:p>
          <a:endParaRPr lang="en-US"/>
        </a:p>
      </dgm:t>
    </dgm:pt>
  </dgm:ptLst>
  <dgm:cxnLst>
    <dgm:cxn modelId="{0571CF2D-ED20-405E-9566-345EF901B6DC}" type="presOf" srcId="{95AEDF71-B683-4473-AD6B-153436913195}" destId="{A6170852-CD95-4A25-B089-D6B307265438}" srcOrd="0" destOrd="1" presId="urn:microsoft.com/office/officeart/2005/8/layout/vList2"/>
    <dgm:cxn modelId="{FAB308BA-3BFD-41C5-9852-EA29353C46F2}" type="presOf" srcId="{7F3EE7F4-5CF1-432E-A16A-EF1709181AEB}" destId="{EC610065-CFB3-4CEF-BC1D-8B50BDA86689}" srcOrd="0" destOrd="0" presId="urn:microsoft.com/office/officeart/2005/8/layout/vList2"/>
    <dgm:cxn modelId="{C2A7AFA5-C1D2-4317-861E-06260AD19F6F}" srcId="{90250D92-EAF1-4F2C-B772-CC48C11D0311}" destId="{95AEDF71-B683-4473-AD6B-153436913195}" srcOrd="1" destOrd="0" parTransId="{64D2B808-114C-41BD-9BFD-7A836DAA2048}" sibTransId="{6F61C2AB-472A-4BDC-B380-2E78B23FB9F9}"/>
    <dgm:cxn modelId="{12DAC10A-5BBE-4B7C-8B1A-5FB174599222}" srcId="{6F84F787-5F99-452F-AD9B-0BD6125B0C3D}" destId="{ADF55BF1-2207-42EA-A91F-034F42C917E8}" srcOrd="3" destOrd="0" parTransId="{8CEA65A1-908D-43B2-9575-B9F965EB3642}" sibTransId="{08B1E362-BBA7-4F5A-8FEF-54F78AFED0E5}"/>
    <dgm:cxn modelId="{130FBD5F-C80C-4A75-9F49-A9BDD40BEC33}" srcId="{ADF55BF1-2207-42EA-A91F-034F42C917E8}" destId="{4659FB8F-1A94-4457-B691-4E237DF460A1}" srcOrd="0" destOrd="0" parTransId="{B69E66DD-2FE8-446C-B1E6-A48C36DEC71E}" sibTransId="{AE1921D4-B128-4F31-AC73-13214B1F561F}"/>
    <dgm:cxn modelId="{4DD10139-F36E-4EBC-8158-FAFF953FCD78}" type="presOf" srcId="{27BD6DE6-A64E-4D10-9273-68986977416E}" destId="{D6C6CA5C-623B-4113-8558-EECF5C4AA422}" srcOrd="0" destOrd="0" presId="urn:microsoft.com/office/officeart/2005/8/layout/vList2"/>
    <dgm:cxn modelId="{BA1EED61-5785-4913-87C2-607BB9D65C7A}" srcId="{7F3EE7F4-5CF1-432E-A16A-EF1709181AEB}" destId="{31D8F70D-89DF-4EF2-95ED-23355DFA290D}" srcOrd="0" destOrd="0" parTransId="{4118F54B-9884-43E0-B07A-843CD0E5ADB0}" sibTransId="{D8AC031E-BB32-4D50-AFAA-EC4C772735F0}"/>
    <dgm:cxn modelId="{1DF6B566-9060-45FE-804E-557A13920DEF}" type="presOf" srcId="{4659FB8F-1A94-4457-B691-4E237DF460A1}" destId="{6BF239D3-1E4A-4916-8D52-AB44EC718AE2}" srcOrd="0" destOrd="0" presId="urn:microsoft.com/office/officeart/2005/8/layout/vList2"/>
    <dgm:cxn modelId="{27284B43-E34F-4760-A3D7-6E8D59D899DF}" type="presOf" srcId="{31D8F70D-89DF-4EF2-95ED-23355DFA290D}" destId="{48C4D8D6-E7FC-4E3C-9F84-84133BB46313}" srcOrd="0" destOrd="0" presId="urn:microsoft.com/office/officeart/2005/8/layout/vList2"/>
    <dgm:cxn modelId="{AF0007C4-DDEA-4E0C-9924-8AFC19D30F0F}" srcId="{6F84F787-5F99-452F-AD9B-0BD6125B0C3D}" destId="{7F3EE7F4-5CF1-432E-A16A-EF1709181AEB}" srcOrd="0" destOrd="0" parTransId="{41F9131A-82C0-45B3-84EB-25C445DFB798}" sibTransId="{C7FB9F7D-C9D7-4F24-801C-51D68C64976A}"/>
    <dgm:cxn modelId="{F8593BB8-040D-45E5-A040-33463384AB91}" srcId="{6F84F787-5F99-452F-AD9B-0BD6125B0C3D}" destId="{27BD6DE6-A64E-4D10-9273-68986977416E}" srcOrd="2" destOrd="0" parTransId="{C45F01DC-DAB6-481E-ABF3-6A5B171385BA}" sibTransId="{017C8BE8-7444-4868-A355-78BA7F2A9108}"/>
    <dgm:cxn modelId="{A84E9241-566F-48B1-805C-62DA22F492FC}" type="presOf" srcId="{4F0349F7-7124-4645-B7CB-EE5C90341F93}" destId="{A6170852-CD95-4A25-B089-D6B307265438}" srcOrd="0" destOrd="0" presId="urn:microsoft.com/office/officeart/2005/8/layout/vList2"/>
    <dgm:cxn modelId="{0687400B-6B80-4DF0-BEF1-BE39EB065F9F}" type="presOf" srcId="{6F84F787-5F99-452F-AD9B-0BD6125B0C3D}" destId="{85DAB027-F54C-44DC-BDBE-232ED77CC6C1}" srcOrd="0" destOrd="0" presId="urn:microsoft.com/office/officeart/2005/8/layout/vList2"/>
    <dgm:cxn modelId="{E44B418A-FDCF-4DCA-954C-99B874E3EC12}" srcId="{6F84F787-5F99-452F-AD9B-0BD6125B0C3D}" destId="{F08DC294-1222-4642-BBF9-41194FF214A9}" srcOrd="4" destOrd="0" parTransId="{97283060-3FAF-485B-8219-4AB8F9ECFC4D}" sibTransId="{D5B273C8-E34C-4BD3-9660-D4BD3BC7A233}"/>
    <dgm:cxn modelId="{BE55A903-595D-4A8D-9E2D-31C0043369DE}" srcId="{6F84F787-5F99-452F-AD9B-0BD6125B0C3D}" destId="{90250D92-EAF1-4F2C-B772-CC48C11D0311}" srcOrd="1" destOrd="0" parTransId="{C1AE61F7-B862-470C-A4DB-65F078287B01}" sibTransId="{AC977458-9D6E-44DC-99C5-F628B9176A90}"/>
    <dgm:cxn modelId="{42F678F9-AB18-4DAD-B420-0D811B662237}" type="presOf" srcId="{90250D92-EAF1-4F2C-B772-CC48C11D0311}" destId="{2309305B-C855-4771-85E1-9B59415FD537}" srcOrd="0" destOrd="0" presId="urn:microsoft.com/office/officeart/2005/8/layout/vList2"/>
    <dgm:cxn modelId="{1B1F1ADF-554C-4DD7-B506-4DDBDF789920}" type="presOf" srcId="{F08DC294-1222-4642-BBF9-41194FF214A9}" destId="{13D2BEF4-592E-46F8-A583-3A106414C40A}" srcOrd="0" destOrd="0" presId="urn:microsoft.com/office/officeart/2005/8/layout/vList2"/>
    <dgm:cxn modelId="{31F10C05-64EB-4924-B8E0-6160CF825C6F}" srcId="{90250D92-EAF1-4F2C-B772-CC48C11D0311}" destId="{4F0349F7-7124-4645-B7CB-EE5C90341F93}" srcOrd="0" destOrd="0" parTransId="{0768AB17-249D-4D7B-9E2E-F1DF4E858B00}" sibTransId="{81FB1A49-7F85-4AFF-A847-F85C470A74AF}"/>
    <dgm:cxn modelId="{51038F64-F73E-489A-B7C9-AB6CA7A291CE}" type="presOf" srcId="{ADF55BF1-2207-42EA-A91F-034F42C917E8}" destId="{9F2421E4-D361-44A0-AC25-766C29141420}" srcOrd="0" destOrd="0" presId="urn:microsoft.com/office/officeart/2005/8/layout/vList2"/>
    <dgm:cxn modelId="{CC889B17-CBC4-422E-BC62-ECB26F493B74}" type="presParOf" srcId="{85DAB027-F54C-44DC-BDBE-232ED77CC6C1}" destId="{EC610065-CFB3-4CEF-BC1D-8B50BDA86689}" srcOrd="0" destOrd="0" presId="urn:microsoft.com/office/officeart/2005/8/layout/vList2"/>
    <dgm:cxn modelId="{569FAE53-41C6-44B7-BA13-F0F4EA314378}" type="presParOf" srcId="{85DAB027-F54C-44DC-BDBE-232ED77CC6C1}" destId="{48C4D8D6-E7FC-4E3C-9F84-84133BB46313}" srcOrd="1" destOrd="0" presId="urn:microsoft.com/office/officeart/2005/8/layout/vList2"/>
    <dgm:cxn modelId="{2AA2A2C7-0340-4F5F-A9D5-69EA48355167}" type="presParOf" srcId="{85DAB027-F54C-44DC-BDBE-232ED77CC6C1}" destId="{2309305B-C855-4771-85E1-9B59415FD537}" srcOrd="2" destOrd="0" presId="urn:microsoft.com/office/officeart/2005/8/layout/vList2"/>
    <dgm:cxn modelId="{F938491F-5D1F-44F2-8F48-E9546425BBB1}" type="presParOf" srcId="{85DAB027-F54C-44DC-BDBE-232ED77CC6C1}" destId="{A6170852-CD95-4A25-B089-D6B307265438}" srcOrd="3" destOrd="0" presId="urn:microsoft.com/office/officeart/2005/8/layout/vList2"/>
    <dgm:cxn modelId="{22B94DC8-A13D-4AE2-BDB4-EA15477B43B3}" type="presParOf" srcId="{85DAB027-F54C-44DC-BDBE-232ED77CC6C1}" destId="{D6C6CA5C-623B-4113-8558-EECF5C4AA422}" srcOrd="4" destOrd="0" presId="urn:microsoft.com/office/officeart/2005/8/layout/vList2"/>
    <dgm:cxn modelId="{DE86238A-CDC5-4569-B1E4-C85008EB3536}" type="presParOf" srcId="{85DAB027-F54C-44DC-BDBE-232ED77CC6C1}" destId="{30E357CC-5367-42CC-83F6-75D427611543}" srcOrd="5" destOrd="0" presId="urn:microsoft.com/office/officeart/2005/8/layout/vList2"/>
    <dgm:cxn modelId="{1B262FE3-8B32-4BD7-B1A8-1665D37437AB}" type="presParOf" srcId="{85DAB027-F54C-44DC-BDBE-232ED77CC6C1}" destId="{9F2421E4-D361-44A0-AC25-766C29141420}" srcOrd="6" destOrd="0" presId="urn:microsoft.com/office/officeart/2005/8/layout/vList2"/>
    <dgm:cxn modelId="{D1556C72-49C8-4A57-A057-B1363BD88B4E}" type="presParOf" srcId="{85DAB027-F54C-44DC-BDBE-232ED77CC6C1}" destId="{6BF239D3-1E4A-4916-8D52-AB44EC718AE2}" srcOrd="7" destOrd="0" presId="urn:microsoft.com/office/officeart/2005/8/layout/vList2"/>
    <dgm:cxn modelId="{28D13D09-A0A8-4796-8018-9AB45BC22F76}" type="presParOf" srcId="{85DAB027-F54C-44DC-BDBE-232ED77CC6C1}" destId="{13D2BEF4-592E-46F8-A583-3A106414C40A}"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10065-CFB3-4CEF-BC1D-8B50BDA86689}">
      <dsp:nvSpPr>
        <dsp:cNvPr id="0" name=""/>
        <dsp:cNvSpPr/>
      </dsp:nvSpPr>
      <dsp:spPr>
        <a:xfrm>
          <a:off x="0" y="0"/>
          <a:ext cx="797931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a:t>9.5 Counting Subsets of a Set: Combinations</a:t>
          </a:r>
        </a:p>
      </dsp:txBody>
      <dsp:txXfrm>
        <a:off x="25759" y="25759"/>
        <a:ext cx="7927800" cy="476152"/>
      </dsp:txXfrm>
    </dsp:sp>
    <dsp:sp modelId="{48C4D8D6-E7FC-4E3C-9F84-84133BB46313}">
      <dsp:nvSpPr>
        <dsp:cNvPr id="0" name=""/>
        <dsp:cNvSpPr/>
      </dsp:nvSpPr>
      <dsp:spPr>
        <a:xfrm>
          <a:off x="0" y="520235"/>
          <a:ext cx="7979318" cy="519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i="1" kern="1200" dirty="0"/>
            <a:t>r</a:t>
          </a:r>
          <a:r>
            <a:rPr lang="en-US" sz="1800" kern="1200" dirty="0"/>
            <a:t>-combination, </a:t>
          </a:r>
          <a:r>
            <a:rPr lang="en-US" sz="1800" i="1" kern="1200" dirty="0"/>
            <a:t>r</a:t>
          </a:r>
          <a:r>
            <a:rPr lang="en-US" sz="1800" kern="1200" dirty="0"/>
            <a:t>-permutation, permutations of a set with repeat elements, partitions of a set into </a:t>
          </a:r>
          <a:r>
            <a:rPr lang="en-US" sz="1800" i="1" kern="1200" dirty="0"/>
            <a:t>r</a:t>
          </a:r>
          <a:r>
            <a:rPr lang="en-US" sz="1800" kern="1200" dirty="0"/>
            <a:t> subsets</a:t>
          </a:r>
        </a:p>
      </dsp:txBody>
      <dsp:txXfrm>
        <a:off x="0" y="520235"/>
        <a:ext cx="7979318" cy="519545"/>
      </dsp:txXfrm>
    </dsp:sp>
    <dsp:sp modelId="{2309305B-C855-4771-85E1-9B59415FD537}">
      <dsp:nvSpPr>
        <dsp:cNvPr id="0" name=""/>
        <dsp:cNvSpPr/>
      </dsp:nvSpPr>
      <dsp:spPr>
        <a:xfrm>
          <a:off x="0" y="1293414"/>
          <a:ext cx="797931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a:t>9.6 </a:t>
          </a:r>
          <a:r>
            <a:rPr lang="en-US" sz="2100" i="1" kern="1200" dirty="0"/>
            <a:t>r</a:t>
          </a:r>
          <a:r>
            <a:rPr lang="en-US" sz="2100" kern="1200" dirty="0"/>
            <a:t>-Combinations with Repetition Allowed</a:t>
          </a:r>
        </a:p>
      </dsp:txBody>
      <dsp:txXfrm>
        <a:off x="25759" y="1319173"/>
        <a:ext cx="7927800" cy="476152"/>
      </dsp:txXfrm>
    </dsp:sp>
    <dsp:sp modelId="{A6170852-CD95-4A25-B089-D6B307265438}">
      <dsp:nvSpPr>
        <dsp:cNvPr id="0" name=""/>
        <dsp:cNvSpPr/>
      </dsp:nvSpPr>
      <dsp:spPr>
        <a:xfrm>
          <a:off x="0" y="1855057"/>
          <a:ext cx="7979318" cy="614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Multiset</a:t>
          </a:r>
        </a:p>
        <a:p>
          <a:pPr marL="171450" lvl="1" indent="-171450" algn="l" defTabSz="800100">
            <a:lnSpc>
              <a:spcPct val="90000"/>
            </a:lnSpc>
            <a:spcBef>
              <a:spcPct val="0"/>
            </a:spcBef>
            <a:spcAft>
              <a:spcPct val="20000"/>
            </a:spcAft>
            <a:buChar char="••"/>
          </a:pPr>
          <a:r>
            <a:rPr lang="en-US" sz="1800" kern="1200" dirty="0"/>
            <a:t>Formula to use depends on whether (1) order matters, (2) repetition is allowed</a:t>
          </a:r>
        </a:p>
      </dsp:txBody>
      <dsp:txXfrm>
        <a:off x="0" y="1855057"/>
        <a:ext cx="7979318" cy="614790"/>
      </dsp:txXfrm>
    </dsp:sp>
    <dsp:sp modelId="{D6C6CA5C-623B-4113-8558-EECF5C4AA422}">
      <dsp:nvSpPr>
        <dsp:cNvPr id="0" name=""/>
        <dsp:cNvSpPr/>
      </dsp:nvSpPr>
      <dsp:spPr>
        <a:xfrm>
          <a:off x="0" y="2560456"/>
          <a:ext cx="797931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a:t>9.7 Pascal’s Formula and the Binomial Theorem</a:t>
          </a:r>
        </a:p>
      </dsp:txBody>
      <dsp:txXfrm>
        <a:off x="25759" y="2586215"/>
        <a:ext cx="7927800" cy="476152"/>
      </dsp:txXfrm>
    </dsp:sp>
    <dsp:sp modelId="{9F2421E4-D361-44A0-AC25-766C29141420}">
      <dsp:nvSpPr>
        <dsp:cNvPr id="0" name=""/>
        <dsp:cNvSpPr/>
      </dsp:nvSpPr>
      <dsp:spPr>
        <a:xfrm>
          <a:off x="0" y="3283228"/>
          <a:ext cx="797931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a:t>9.8 Probability Axioms and Expected Value</a:t>
          </a:r>
        </a:p>
      </dsp:txBody>
      <dsp:txXfrm>
        <a:off x="25759" y="3308987"/>
        <a:ext cx="7927800" cy="476152"/>
      </dsp:txXfrm>
    </dsp:sp>
    <dsp:sp modelId="{6BF239D3-1E4A-4916-8D52-AB44EC718AE2}">
      <dsp:nvSpPr>
        <dsp:cNvPr id="0" name=""/>
        <dsp:cNvSpPr/>
      </dsp:nvSpPr>
      <dsp:spPr>
        <a:xfrm>
          <a:off x="0" y="3810896"/>
          <a:ext cx="7979318" cy="557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Probability axioms, complement of an event, general union of two events, expected value </a:t>
          </a:r>
        </a:p>
      </dsp:txBody>
      <dsp:txXfrm>
        <a:off x="0" y="3810896"/>
        <a:ext cx="7979318" cy="557865"/>
      </dsp:txXfrm>
    </dsp:sp>
    <dsp:sp modelId="{13D2BEF4-592E-46F8-A583-3A106414C40A}">
      <dsp:nvSpPr>
        <dsp:cNvPr id="0" name=""/>
        <dsp:cNvSpPr/>
      </dsp:nvSpPr>
      <dsp:spPr>
        <a:xfrm>
          <a:off x="0" y="4438719"/>
          <a:ext cx="797931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a:t>9.9 Conditional Probability, Bayes’ Formula, and Independent Events</a:t>
          </a:r>
        </a:p>
      </dsp:txBody>
      <dsp:txXfrm>
        <a:off x="25759" y="4464478"/>
        <a:ext cx="7927800" cy="4761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970938" y="0"/>
            <a:ext cx="3037840" cy="466435"/>
          </a:xfrm>
          <a:prstGeom prst="rect">
            <a:avLst/>
          </a:prstGeom>
        </p:spPr>
        <p:txBody>
          <a:bodyPr vert="horz" lIns="91440" tIns="45720" rIns="91440" bIns="45720" rtlCol="0"/>
          <a:lstStyle>
            <a:lvl1pPr algn="r">
              <a:defRPr sz="1200"/>
            </a:lvl1pPr>
          </a:lstStyle>
          <a:p>
            <a:fld id="{E9AF87D3-6609-4895-8881-950251D61054}" type="datetimeFigureOut">
              <a:rPr lang="en-SG" smtClean="0"/>
              <a:t>25/10/2019</a:t>
            </a:fld>
            <a:endParaRPr lang="en-SG"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701041" y="4473892"/>
            <a:ext cx="560832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829968"/>
            <a:ext cx="3037840" cy="466434"/>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970938" y="8829968"/>
            <a:ext cx="3037840" cy="466434"/>
          </a:xfrm>
          <a:prstGeom prst="rect">
            <a:avLst/>
          </a:prstGeom>
        </p:spPr>
        <p:txBody>
          <a:bodyPr vert="horz" lIns="91440" tIns="45720" rIns="91440" bIns="45720" rtlCol="0" anchor="b"/>
          <a:lstStyle>
            <a:lvl1pPr algn="r">
              <a:defRPr sz="1200"/>
            </a:lvl1pPr>
          </a:lstStyle>
          <a:p>
            <a:fld id="{AB167E88-3C73-4F9C-825D-426281F3743E}" type="slidenum">
              <a:rPr lang="en-SG" smtClean="0"/>
              <a:t>‹#›</a:t>
            </a:fld>
            <a:endParaRPr lang="en-SG" dirty="0"/>
          </a:p>
        </p:txBody>
      </p:sp>
    </p:spTree>
    <p:extLst>
      <p:ext uri="{BB962C8B-B14F-4D97-AF65-F5344CB8AC3E}">
        <p14:creationId xmlns:p14="http://schemas.microsoft.com/office/powerpoint/2010/main" val="2579062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a:t>
            </a:fld>
            <a:endParaRPr lang="en-SG" dirty="0"/>
          </a:p>
        </p:txBody>
      </p:sp>
    </p:spTree>
    <p:extLst>
      <p:ext uri="{BB962C8B-B14F-4D97-AF65-F5344CB8AC3E}">
        <p14:creationId xmlns:p14="http://schemas.microsoft.com/office/powerpoint/2010/main" val="795508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a:t>
            </a:fld>
            <a:endParaRPr lang="en-SG" dirty="0"/>
          </a:p>
        </p:txBody>
      </p:sp>
    </p:spTree>
    <p:extLst>
      <p:ext uri="{BB962C8B-B14F-4D97-AF65-F5344CB8AC3E}">
        <p14:creationId xmlns:p14="http://schemas.microsoft.com/office/powerpoint/2010/main" val="180621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11</a:t>
            </a:fld>
            <a:endParaRPr lang="en-SG" dirty="0"/>
          </a:p>
        </p:txBody>
      </p:sp>
    </p:spTree>
    <p:extLst>
      <p:ext uri="{BB962C8B-B14F-4D97-AF65-F5344CB8AC3E}">
        <p14:creationId xmlns:p14="http://schemas.microsoft.com/office/powerpoint/2010/main" val="1338006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12</a:t>
            </a:fld>
            <a:endParaRPr lang="en-SG" dirty="0"/>
          </a:p>
        </p:txBody>
      </p:sp>
    </p:spTree>
    <p:extLst>
      <p:ext uri="{BB962C8B-B14F-4D97-AF65-F5344CB8AC3E}">
        <p14:creationId xmlns:p14="http://schemas.microsoft.com/office/powerpoint/2010/main" val="2266841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13</a:t>
            </a:fld>
            <a:endParaRPr lang="en-SG" dirty="0"/>
          </a:p>
        </p:txBody>
      </p:sp>
    </p:spTree>
    <p:extLst>
      <p:ext uri="{BB962C8B-B14F-4D97-AF65-F5344CB8AC3E}">
        <p14:creationId xmlns:p14="http://schemas.microsoft.com/office/powerpoint/2010/main" val="255520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14</a:t>
            </a:fld>
            <a:endParaRPr lang="en-SG" dirty="0"/>
          </a:p>
        </p:txBody>
      </p:sp>
    </p:spTree>
    <p:extLst>
      <p:ext uri="{BB962C8B-B14F-4D97-AF65-F5344CB8AC3E}">
        <p14:creationId xmlns:p14="http://schemas.microsoft.com/office/powerpoint/2010/main" val="101969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15</a:t>
            </a:fld>
            <a:endParaRPr lang="en-SG" dirty="0"/>
          </a:p>
        </p:txBody>
      </p:sp>
    </p:spTree>
    <p:extLst>
      <p:ext uri="{BB962C8B-B14F-4D97-AF65-F5344CB8AC3E}">
        <p14:creationId xmlns:p14="http://schemas.microsoft.com/office/powerpoint/2010/main" val="1838194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16</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17</a:t>
            </a:fld>
            <a:endParaRPr lang="en-SG" dirty="0"/>
          </a:p>
        </p:txBody>
      </p:sp>
    </p:spTree>
    <p:extLst>
      <p:ext uri="{BB962C8B-B14F-4D97-AF65-F5344CB8AC3E}">
        <p14:creationId xmlns:p14="http://schemas.microsoft.com/office/powerpoint/2010/main" val="16370030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18</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19</a:t>
            </a:fld>
            <a:endParaRPr lang="en-SG" dirty="0"/>
          </a:p>
        </p:txBody>
      </p:sp>
    </p:spTree>
    <p:extLst>
      <p:ext uri="{BB962C8B-B14F-4D97-AF65-F5344CB8AC3E}">
        <p14:creationId xmlns:p14="http://schemas.microsoft.com/office/powerpoint/2010/main" val="4045591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a:t>
            </a:fld>
            <a:endParaRPr lang="en-SG" dirty="0"/>
          </a:p>
        </p:txBody>
      </p:sp>
    </p:spTree>
    <p:extLst>
      <p:ext uri="{BB962C8B-B14F-4D97-AF65-F5344CB8AC3E}">
        <p14:creationId xmlns:p14="http://schemas.microsoft.com/office/powerpoint/2010/main" val="1621092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20</a:t>
            </a:fld>
            <a:endParaRPr lang="en-SG" dirty="0"/>
          </a:p>
        </p:txBody>
      </p:sp>
    </p:spTree>
    <p:extLst>
      <p:ext uri="{BB962C8B-B14F-4D97-AF65-F5344CB8AC3E}">
        <p14:creationId xmlns:p14="http://schemas.microsoft.com/office/powerpoint/2010/main" val="4095537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21</a:t>
            </a:fld>
            <a:endParaRPr lang="en-SG" dirty="0"/>
          </a:p>
        </p:txBody>
      </p:sp>
    </p:spTree>
    <p:extLst>
      <p:ext uri="{BB962C8B-B14F-4D97-AF65-F5344CB8AC3E}">
        <p14:creationId xmlns:p14="http://schemas.microsoft.com/office/powerpoint/2010/main" val="1405070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22</a:t>
            </a:fld>
            <a:endParaRPr lang="en-SG" dirty="0"/>
          </a:p>
        </p:txBody>
      </p:sp>
    </p:spTree>
    <p:extLst>
      <p:ext uri="{BB962C8B-B14F-4D97-AF65-F5344CB8AC3E}">
        <p14:creationId xmlns:p14="http://schemas.microsoft.com/office/powerpoint/2010/main" val="14050702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23</a:t>
            </a:fld>
            <a:endParaRPr lang="en-SG" dirty="0"/>
          </a:p>
        </p:txBody>
      </p:sp>
    </p:spTree>
    <p:extLst>
      <p:ext uri="{BB962C8B-B14F-4D97-AF65-F5344CB8AC3E}">
        <p14:creationId xmlns:p14="http://schemas.microsoft.com/office/powerpoint/2010/main" val="17257405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24</a:t>
            </a:fld>
            <a:endParaRPr lang="en-SG" dirty="0"/>
          </a:p>
        </p:txBody>
      </p:sp>
    </p:spTree>
    <p:extLst>
      <p:ext uri="{BB962C8B-B14F-4D97-AF65-F5344CB8AC3E}">
        <p14:creationId xmlns:p14="http://schemas.microsoft.com/office/powerpoint/2010/main" val="2672347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25</a:t>
            </a:fld>
            <a:endParaRPr lang="en-SG" dirty="0"/>
          </a:p>
        </p:txBody>
      </p:sp>
    </p:spTree>
    <p:extLst>
      <p:ext uri="{BB962C8B-B14F-4D97-AF65-F5344CB8AC3E}">
        <p14:creationId xmlns:p14="http://schemas.microsoft.com/office/powerpoint/2010/main" val="2193330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26</a:t>
            </a:fld>
            <a:endParaRPr lang="en-SG" dirty="0"/>
          </a:p>
        </p:txBody>
      </p:sp>
    </p:spTree>
    <p:extLst>
      <p:ext uri="{BB962C8B-B14F-4D97-AF65-F5344CB8AC3E}">
        <p14:creationId xmlns:p14="http://schemas.microsoft.com/office/powerpoint/2010/main" val="2367058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27</a:t>
            </a:fld>
            <a:endParaRPr lang="en-SG" dirty="0"/>
          </a:p>
        </p:txBody>
      </p:sp>
    </p:spTree>
    <p:extLst>
      <p:ext uri="{BB962C8B-B14F-4D97-AF65-F5344CB8AC3E}">
        <p14:creationId xmlns:p14="http://schemas.microsoft.com/office/powerpoint/2010/main" val="42393871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28</a:t>
            </a:fld>
            <a:endParaRPr lang="en-SG" dirty="0"/>
          </a:p>
        </p:txBody>
      </p:sp>
    </p:spTree>
    <p:extLst>
      <p:ext uri="{BB962C8B-B14F-4D97-AF65-F5344CB8AC3E}">
        <p14:creationId xmlns:p14="http://schemas.microsoft.com/office/powerpoint/2010/main" val="37094266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29</a:t>
            </a:fld>
            <a:endParaRPr lang="en-SG" dirty="0"/>
          </a:p>
        </p:txBody>
      </p:sp>
    </p:spTree>
    <p:extLst>
      <p:ext uri="{BB962C8B-B14F-4D97-AF65-F5344CB8AC3E}">
        <p14:creationId xmlns:p14="http://schemas.microsoft.com/office/powerpoint/2010/main" val="1107031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a:t>
            </a:fld>
            <a:endParaRPr lang="en-SG" dirty="0"/>
          </a:p>
        </p:txBody>
      </p:sp>
    </p:spTree>
    <p:extLst>
      <p:ext uri="{BB962C8B-B14F-4D97-AF65-F5344CB8AC3E}">
        <p14:creationId xmlns:p14="http://schemas.microsoft.com/office/powerpoint/2010/main" val="630204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30</a:t>
            </a:fld>
            <a:endParaRPr lang="en-SG" dirty="0"/>
          </a:p>
        </p:txBody>
      </p:sp>
    </p:spTree>
    <p:extLst>
      <p:ext uri="{BB962C8B-B14F-4D97-AF65-F5344CB8AC3E}">
        <p14:creationId xmlns:p14="http://schemas.microsoft.com/office/powerpoint/2010/main" val="1107031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31</a:t>
            </a:fld>
            <a:endParaRPr lang="en-SG" dirty="0"/>
          </a:p>
        </p:txBody>
      </p:sp>
    </p:spTree>
    <p:extLst>
      <p:ext uri="{BB962C8B-B14F-4D97-AF65-F5344CB8AC3E}">
        <p14:creationId xmlns:p14="http://schemas.microsoft.com/office/powerpoint/2010/main" val="11070319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32</a:t>
            </a:fld>
            <a:endParaRPr lang="en-SG" dirty="0"/>
          </a:p>
        </p:txBody>
      </p:sp>
    </p:spTree>
    <p:extLst>
      <p:ext uri="{BB962C8B-B14F-4D97-AF65-F5344CB8AC3E}">
        <p14:creationId xmlns:p14="http://schemas.microsoft.com/office/powerpoint/2010/main" val="11070319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33</a:t>
            </a:fld>
            <a:endParaRPr lang="en-SG" dirty="0"/>
          </a:p>
        </p:txBody>
      </p:sp>
    </p:spTree>
    <p:extLst>
      <p:ext uri="{BB962C8B-B14F-4D97-AF65-F5344CB8AC3E}">
        <p14:creationId xmlns:p14="http://schemas.microsoft.com/office/powerpoint/2010/main" val="11070319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34</a:t>
            </a:fld>
            <a:endParaRPr lang="en-SG" dirty="0"/>
          </a:p>
        </p:txBody>
      </p:sp>
    </p:spTree>
    <p:extLst>
      <p:ext uri="{BB962C8B-B14F-4D97-AF65-F5344CB8AC3E}">
        <p14:creationId xmlns:p14="http://schemas.microsoft.com/office/powerpoint/2010/main" val="12365817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35</a:t>
            </a:fld>
            <a:endParaRPr lang="en-SG" dirty="0"/>
          </a:p>
        </p:txBody>
      </p:sp>
    </p:spTree>
    <p:extLst>
      <p:ext uri="{BB962C8B-B14F-4D97-AF65-F5344CB8AC3E}">
        <p14:creationId xmlns:p14="http://schemas.microsoft.com/office/powerpoint/2010/main" val="12365817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36</a:t>
            </a:fld>
            <a:endParaRPr lang="en-SG" dirty="0"/>
          </a:p>
        </p:txBody>
      </p:sp>
    </p:spTree>
    <p:extLst>
      <p:ext uri="{BB962C8B-B14F-4D97-AF65-F5344CB8AC3E}">
        <p14:creationId xmlns:p14="http://schemas.microsoft.com/office/powerpoint/2010/main" val="12365817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37</a:t>
            </a:fld>
            <a:endParaRPr lang="en-SG" dirty="0"/>
          </a:p>
        </p:txBody>
      </p:sp>
    </p:spTree>
    <p:extLst>
      <p:ext uri="{BB962C8B-B14F-4D97-AF65-F5344CB8AC3E}">
        <p14:creationId xmlns:p14="http://schemas.microsoft.com/office/powerpoint/2010/main" val="12226601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38</a:t>
            </a:fld>
            <a:endParaRPr lang="en-SG" dirty="0"/>
          </a:p>
        </p:txBody>
      </p:sp>
    </p:spTree>
    <p:extLst>
      <p:ext uri="{BB962C8B-B14F-4D97-AF65-F5344CB8AC3E}">
        <p14:creationId xmlns:p14="http://schemas.microsoft.com/office/powerpoint/2010/main" val="27823444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39</a:t>
            </a:fld>
            <a:endParaRPr lang="en-SG" dirty="0"/>
          </a:p>
        </p:txBody>
      </p:sp>
    </p:spTree>
    <p:extLst>
      <p:ext uri="{BB962C8B-B14F-4D97-AF65-F5344CB8AC3E}">
        <p14:creationId xmlns:p14="http://schemas.microsoft.com/office/powerpoint/2010/main" val="2657756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a:t>
            </a:fld>
            <a:endParaRPr lang="en-SG" dirty="0"/>
          </a:p>
        </p:txBody>
      </p:sp>
    </p:spTree>
    <p:extLst>
      <p:ext uri="{BB962C8B-B14F-4D97-AF65-F5344CB8AC3E}">
        <p14:creationId xmlns:p14="http://schemas.microsoft.com/office/powerpoint/2010/main" val="6302048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40</a:t>
            </a:fld>
            <a:endParaRPr lang="en-SG" dirty="0"/>
          </a:p>
        </p:txBody>
      </p:sp>
    </p:spTree>
    <p:extLst>
      <p:ext uri="{BB962C8B-B14F-4D97-AF65-F5344CB8AC3E}">
        <p14:creationId xmlns:p14="http://schemas.microsoft.com/office/powerpoint/2010/main" val="10119690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41</a:t>
            </a:fld>
            <a:endParaRPr lang="en-SG" dirty="0"/>
          </a:p>
        </p:txBody>
      </p:sp>
    </p:spTree>
    <p:extLst>
      <p:ext uri="{BB962C8B-B14F-4D97-AF65-F5344CB8AC3E}">
        <p14:creationId xmlns:p14="http://schemas.microsoft.com/office/powerpoint/2010/main" val="38400264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42</a:t>
            </a:fld>
            <a:endParaRPr lang="en-SG" dirty="0"/>
          </a:p>
        </p:txBody>
      </p:sp>
    </p:spTree>
    <p:extLst>
      <p:ext uri="{BB962C8B-B14F-4D97-AF65-F5344CB8AC3E}">
        <p14:creationId xmlns:p14="http://schemas.microsoft.com/office/powerpoint/2010/main" val="168864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43</a:t>
            </a:fld>
            <a:endParaRPr lang="en-SG" dirty="0"/>
          </a:p>
        </p:txBody>
      </p:sp>
    </p:spTree>
    <p:extLst>
      <p:ext uri="{BB962C8B-B14F-4D97-AF65-F5344CB8AC3E}">
        <p14:creationId xmlns:p14="http://schemas.microsoft.com/office/powerpoint/2010/main" val="7827284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44</a:t>
            </a:fld>
            <a:endParaRPr lang="en-SG" dirty="0"/>
          </a:p>
        </p:txBody>
      </p:sp>
    </p:spTree>
    <p:extLst>
      <p:ext uri="{BB962C8B-B14F-4D97-AF65-F5344CB8AC3E}">
        <p14:creationId xmlns:p14="http://schemas.microsoft.com/office/powerpoint/2010/main" val="42689882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45</a:t>
            </a:fld>
            <a:endParaRPr lang="en-SG" dirty="0"/>
          </a:p>
        </p:txBody>
      </p:sp>
    </p:spTree>
    <p:extLst>
      <p:ext uri="{BB962C8B-B14F-4D97-AF65-F5344CB8AC3E}">
        <p14:creationId xmlns:p14="http://schemas.microsoft.com/office/powerpoint/2010/main" val="1410590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46</a:t>
            </a:fld>
            <a:endParaRPr lang="en-SG" dirty="0"/>
          </a:p>
        </p:txBody>
      </p:sp>
    </p:spTree>
    <p:extLst>
      <p:ext uri="{BB962C8B-B14F-4D97-AF65-F5344CB8AC3E}">
        <p14:creationId xmlns:p14="http://schemas.microsoft.com/office/powerpoint/2010/main" val="4488546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47</a:t>
            </a:fld>
            <a:endParaRPr lang="en-SG" dirty="0"/>
          </a:p>
        </p:txBody>
      </p:sp>
    </p:spTree>
    <p:extLst>
      <p:ext uri="{BB962C8B-B14F-4D97-AF65-F5344CB8AC3E}">
        <p14:creationId xmlns:p14="http://schemas.microsoft.com/office/powerpoint/2010/main" val="24396260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48</a:t>
            </a:fld>
            <a:endParaRPr lang="en-SG" dirty="0"/>
          </a:p>
        </p:txBody>
      </p:sp>
    </p:spTree>
    <p:extLst>
      <p:ext uri="{BB962C8B-B14F-4D97-AF65-F5344CB8AC3E}">
        <p14:creationId xmlns:p14="http://schemas.microsoft.com/office/powerpoint/2010/main" val="37024564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49</a:t>
            </a:fld>
            <a:endParaRPr lang="en-SG" dirty="0"/>
          </a:p>
        </p:txBody>
      </p:sp>
    </p:spTree>
    <p:extLst>
      <p:ext uri="{BB962C8B-B14F-4D97-AF65-F5344CB8AC3E}">
        <p14:creationId xmlns:p14="http://schemas.microsoft.com/office/powerpoint/2010/main" val="1034807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a:t>
            </a:fld>
            <a:endParaRPr lang="en-SG" dirty="0"/>
          </a:p>
        </p:txBody>
      </p:sp>
    </p:spTree>
    <p:extLst>
      <p:ext uri="{BB962C8B-B14F-4D97-AF65-F5344CB8AC3E}">
        <p14:creationId xmlns:p14="http://schemas.microsoft.com/office/powerpoint/2010/main" val="6302048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50</a:t>
            </a:fld>
            <a:endParaRPr lang="en-SG" dirty="0"/>
          </a:p>
        </p:txBody>
      </p:sp>
    </p:spTree>
    <p:extLst>
      <p:ext uri="{BB962C8B-B14F-4D97-AF65-F5344CB8AC3E}">
        <p14:creationId xmlns:p14="http://schemas.microsoft.com/office/powerpoint/2010/main" val="37565009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51</a:t>
            </a:fld>
            <a:endParaRPr lang="en-SG" dirty="0"/>
          </a:p>
        </p:txBody>
      </p:sp>
    </p:spTree>
    <p:extLst>
      <p:ext uri="{BB962C8B-B14F-4D97-AF65-F5344CB8AC3E}">
        <p14:creationId xmlns:p14="http://schemas.microsoft.com/office/powerpoint/2010/main" val="17243543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52</a:t>
            </a:fld>
            <a:endParaRPr lang="en-SG" dirty="0"/>
          </a:p>
        </p:txBody>
      </p:sp>
    </p:spTree>
    <p:extLst>
      <p:ext uri="{BB962C8B-B14F-4D97-AF65-F5344CB8AC3E}">
        <p14:creationId xmlns:p14="http://schemas.microsoft.com/office/powerpoint/2010/main" val="16606109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53</a:t>
            </a:fld>
            <a:endParaRPr lang="en-SG" dirty="0"/>
          </a:p>
        </p:txBody>
      </p:sp>
    </p:spTree>
    <p:extLst>
      <p:ext uri="{BB962C8B-B14F-4D97-AF65-F5344CB8AC3E}">
        <p14:creationId xmlns:p14="http://schemas.microsoft.com/office/powerpoint/2010/main" val="11772915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54</a:t>
            </a:fld>
            <a:endParaRPr lang="en-SG" dirty="0"/>
          </a:p>
        </p:txBody>
      </p:sp>
    </p:spTree>
    <p:extLst>
      <p:ext uri="{BB962C8B-B14F-4D97-AF65-F5344CB8AC3E}">
        <p14:creationId xmlns:p14="http://schemas.microsoft.com/office/powerpoint/2010/main" val="26046931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55</a:t>
            </a:fld>
            <a:endParaRPr lang="en-SG" dirty="0"/>
          </a:p>
        </p:txBody>
      </p:sp>
    </p:spTree>
    <p:extLst>
      <p:ext uri="{BB962C8B-B14F-4D97-AF65-F5344CB8AC3E}">
        <p14:creationId xmlns:p14="http://schemas.microsoft.com/office/powerpoint/2010/main" val="41233769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56</a:t>
            </a:fld>
            <a:endParaRPr lang="en-SG" dirty="0"/>
          </a:p>
        </p:txBody>
      </p:sp>
    </p:spTree>
    <p:extLst>
      <p:ext uri="{BB962C8B-B14F-4D97-AF65-F5344CB8AC3E}">
        <p14:creationId xmlns:p14="http://schemas.microsoft.com/office/powerpoint/2010/main" val="355643040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57</a:t>
            </a:fld>
            <a:endParaRPr lang="en-SG" dirty="0"/>
          </a:p>
        </p:txBody>
      </p:sp>
    </p:spTree>
    <p:extLst>
      <p:ext uri="{BB962C8B-B14F-4D97-AF65-F5344CB8AC3E}">
        <p14:creationId xmlns:p14="http://schemas.microsoft.com/office/powerpoint/2010/main" val="11887274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58</a:t>
            </a:fld>
            <a:endParaRPr lang="en-SG" dirty="0"/>
          </a:p>
        </p:txBody>
      </p:sp>
    </p:spTree>
    <p:extLst>
      <p:ext uri="{BB962C8B-B14F-4D97-AF65-F5344CB8AC3E}">
        <p14:creationId xmlns:p14="http://schemas.microsoft.com/office/powerpoint/2010/main" val="29262847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59</a:t>
            </a:fld>
            <a:endParaRPr lang="en-SG" dirty="0"/>
          </a:p>
        </p:txBody>
      </p:sp>
    </p:spTree>
    <p:extLst>
      <p:ext uri="{BB962C8B-B14F-4D97-AF65-F5344CB8AC3E}">
        <p14:creationId xmlns:p14="http://schemas.microsoft.com/office/powerpoint/2010/main" val="2843205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a:t>
            </a:fld>
            <a:endParaRPr lang="en-SG" dirty="0"/>
          </a:p>
        </p:txBody>
      </p:sp>
    </p:spTree>
    <p:extLst>
      <p:ext uri="{BB962C8B-B14F-4D97-AF65-F5344CB8AC3E}">
        <p14:creationId xmlns:p14="http://schemas.microsoft.com/office/powerpoint/2010/main" val="6302048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60</a:t>
            </a:fld>
            <a:endParaRPr lang="en-SG" dirty="0"/>
          </a:p>
        </p:txBody>
      </p:sp>
    </p:spTree>
    <p:extLst>
      <p:ext uri="{BB962C8B-B14F-4D97-AF65-F5344CB8AC3E}">
        <p14:creationId xmlns:p14="http://schemas.microsoft.com/office/powerpoint/2010/main" val="13908524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61</a:t>
            </a:fld>
            <a:endParaRPr lang="en-SG" dirty="0"/>
          </a:p>
        </p:txBody>
      </p:sp>
    </p:spTree>
    <p:extLst>
      <p:ext uri="{BB962C8B-B14F-4D97-AF65-F5344CB8AC3E}">
        <p14:creationId xmlns:p14="http://schemas.microsoft.com/office/powerpoint/2010/main" val="36060233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62</a:t>
            </a:fld>
            <a:endParaRPr lang="en-SG" dirty="0"/>
          </a:p>
        </p:txBody>
      </p:sp>
    </p:spTree>
    <p:extLst>
      <p:ext uri="{BB962C8B-B14F-4D97-AF65-F5344CB8AC3E}">
        <p14:creationId xmlns:p14="http://schemas.microsoft.com/office/powerpoint/2010/main" val="25834015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63</a:t>
            </a:fld>
            <a:endParaRPr lang="en-SG" dirty="0"/>
          </a:p>
        </p:txBody>
      </p:sp>
    </p:spTree>
    <p:extLst>
      <p:ext uri="{BB962C8B-B14F-4D97-AF65-F5344CB8AC3E}">
        <p14:creationId xmlns:p14="http://schemas.microsoft.com/office/powerpoint/2010/main" val="14540741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64</a:t>
            </a:fld>
            <a:endParaRPr lang="en-SG" dirty="0"/>
          </a:p>
        </p:txBody>
      </p:sp>
    </p:spTree>
    <p:extLst>
      <p:ext uri="{BB962C8B-B14F-4D97-AF65-F5344CB8AC3E}">
        <p14:creationId xmlns:p14="http://schemas.microsoft.com/office/powerpoint/2010/main" val="348745360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65</a:t>
            </a:fld>
            <a:endParaRPr lang="en-SG" dirty="0"/>
          </a:p>
        </p:txBody>
      </p:sp>
    </p:spTree>
    <p:extLst>
      <p:ext uri="{BB962C8B-B14F-4D97-AF65-F5344CB8AC3E}">
        <p14:creationId xmlns:p14="http://schemas.microsoft.com/office/powerpoint/2010/main" val="3219048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66</a:t>
            </a:fld>
            <a:endParaRPr lang="en-SG" dirty="0"/>
          </a:p>
        </p:txBody>
      </p:sp>
    </p:spTree>
    <p:extLst>
      <p:ext uri="{BB962C8B-B14F-4D97-AF65-F5344CB8AC3E}">
        <p14:creationId xmlns:p14="http://schemas.microsoft.com/office/powerpoint/2010/main" val="335523221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67</a:t>
            </a:fld>
            <a:endParaRPr lang="en-SG" dirty="0"/>
          </a:p>
        </p:txBody>
      </p:sp>
    </p:spTree>
    <p:extLst>
      <p:ext uri="{BB962C8B-B14F-4D97-AF65-F5344CB8AC3E}">
        <p14:creationId xmlns:p14="http://schemas.microsoft.com/office/powerpoint/2010/main" val="33706794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68</a:t>
            </a:fld>
            <a:endParaRPr lang="en-SG" dirty="0"/>
          </a:p>
        </p:txBody>
      </p:sp>
    </p:spTree>
    <p:extLst>
      <p:ext uri="{BB962C8B-B14F-4D97-AF65-F5344CB8AC3E}">
        <p14:creationId xmlns:p14="http://schemas.microsoft.com/office/powerpoint/2010/main" val="4492066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69</a:t>
            </a:fld>
            <a:endParaRPr lang="en-SG" dirty="0"/>
          </a:p>
        </p:txBody>
      </p:sp>
    </p:spTree>
    <p:extLst>
      <p:ext uri="{BB962C8B-B14F-4D97-AF65-F5344CB8AC3E}">
        <p14:creationId xmlns:p14="http://schemas.microsoft.com/office/powerpoint/2010/main" val="3364469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a:t>
            </a:fld>
            <a:endParaRPr lang="en-SG" dirty="0"/>
          </a:p>
        </p:txBody>
      </p:sp>
    </p:spTree>
    <p:extLst>
      <p:ext uri="{BB962C8B-B14F-4D97-AF65-F5344CB8AC3E}">
        <p14:creationId xmlns:p14="http://schemas.microsoft.com/office/powerpoint/2010/main" val="134787525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70</a:t>
            </a:fld>
            <a:endParaRPr lang="en-SG" dirty="0"/>
          </a:p>
        </p:txBody>
      </p:sp>
    </p:spTree>
    <p:extLst>
      <p:ext uri="{BB962C8B-B14F-4D97-AF65-F5344CB8AC3E}">
        <p14:creationId xmlns:p14="http://schemas.microsoft.com/office/powerpoint/2010/main" val="28487870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71</a:t>
            </a:fld>
            <a:endParaRPr lang="en-SG" dirty="0"/>
          </a:p>
        </p:txBody>
      </p:sp>
    </p:spTree>
    <p:extLst>
      <p:ext uri="{BB962C8B-B14F-4D97-AF65-F5344CB8AC3E}">
        <p14:creationId xmlns:p14="http://schemas.microsoft.com/office/powerpoint/2010/main" val="370863538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72</a:t>
            </a:fld>
            <a:endParaRPr lang="en-SG" dirty="0"/>
          </a:p>
        </p:txBody>
      </p:sp>
    </p:spTree>
    <p:extLst>
      <p:ext uri="{BB962C8B-B14F-4D97-AF65-F5344CB8AC3E}">
        <p14:creationId xmlns:p14="http://schemas.microsoft.com/office/powerpoint/2010/main" val="10753531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73</a:t>
            </a:fld>
            <a:endParaRPr lang="en-SG" dirty="0"/>
          </a:p>
        </p:txBody>
      </p:sp>
    </p:spTree>
    <p:extLst>
      <p:ext uri="{BB962C8B-B14F-4D97-AF65-F5344CB8AC3E}">
        <p14:creationId xmlns:p14="http://schemas.microsoft.com/office/powerpoint/2010/main" val="150805616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74</a:t>
            </a:fld>
            <a:endParaRPr lang="en-SG" dirty="0"/>
          </a:p>
        </p:txBody>
      </p:sp>
    </p:spTree>
    <p:extLst>
      <p:ext uri="{BB962C8B-B14F-4D97-AF65-F5344CB8AC3E}">
        <p14:creationId xmlns:p14="http://schemas.microsoft.com/office/powerpoint/2010/main" val="399515225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75</a:t>
            </a:fld>
            <a:endParaRPr lang="en-SG" dirty="0"/>
          </a:p>
        </p:txBody>
      </p:sp>
    </p:spTree>
    <p:extLst>
      <p:ext uri="{BB962C8B-B14F-4D97-AF65-F5344CB8AC3E}">
        <p14:creationId xmlns:p14="http://schemas.microsoft.com/office/powerpoint/2010/main" val="29597784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76</a:t>
            </a:fld>
            <a:endParaRPr lang="en-SG" dirty="0"/>
          </a:p>
        </p:txBody>
      </p:sp>
    </p:spTree>
    <p:extLst>
      <p:ext uri="{BB962C8B-B14F-4D97-AF65-F5344CB8AC3E}">
        <p14:creationId xmlns:p14="http://schemas.microsoft.com/office/powerpoint/2010/main" val="224944789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77</a:t>
            </a:fld>
            <a:endParaRPr lang="en-SG" dirty="0"/>
          </a:p>
        </p:txBody>
      </p:sp>
    </p:spTree>
    <p:extLst>
      <p:ext uri="{BB962C8B-B14F-4D97-AF65-F5344CB8AC3E}">
        <p14:creationId xmlns:p14="http://schemas.microsoft.com/office/powerpoint/2010/main" val="55331145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78</a:t>
            </a:fld>
            <a:endParaRPr lang="en-SG" dirty="0"/>
          </a:p>
        </p:txBody>
      </p:sp>
    </p:spTree>
    <p:extLst>
      <p:ext uri="{BB962C8B-B14F-4D97-AF65-F5344CB8AC3E}">
        <p14:creationId xmlns:p14="http://schemas.microsoft.com/office/powerpoint/2010/main" val="203449050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79</a:t>
            </a:fld>
            <a:endParaRPr lang="en-SG" dirty="0"/>
          </a:p>
        </p:txBody>
      </p:sp>
    </p:spTree>
    <p:extLst>
      <p:ext uri="{BB962C8B-B14F-4D97-AF65-F5344CB8AC3E}">
        <p14:creationId xmlns:p14="http://schemas.microsoft.com/office/powerpoint/2010/main" val="2427090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a:t>
            </a:fld>
            <a:endParaRPr lang="en-SG" dirty="0"/>
          </a:p>
        </p:txBody>
      </p:sp>
    </p:spTree>
    <p:extLst>
      <p:ext uri="{BB962C8B-B14F-4D97-AF65-F5344CB8AC3E}">
        <p14:creationId xmlns:p14="http://schemas.microsoft.com/office/powerpoint/2010/main" val="294174246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80</a:t>
            </a:fld>
            <a:endParaRPr lang="en-SG" dirty="0"/>
          </a:p>
        </p:txBody>
      </p:sp>
    </p:spTree>
    <p:extLst>
      <p:ext uri="{BB962C8B-B14F-4D97-AF65-F5344CB8AC3E}">
        <p14:creationId xmlns:p14="http://schemas.microsoft.com/office/powerpoint/2010/main" val="242709044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81</a:t>
            </a:fld>
            <a:endParaRPr lang="en-SG" dirty="0"/>
          </a:p>
        </p:txBody>
      </p:sp>
    </p:spTree>
    <p:extLst>
      <p:ext uri="{BB962C8B-B14F-4D97-AF65-F5344CB8AC3E}">
        <p14:creationId xmlns:p14="http://schemas.microsoft.com/office/powerpoint/2010/main" val="242709044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82</a:t>
            </a:fld>
            <a:endParaRPr lang="en-SG" dirty="0"/>
          </a:p>
        </p:txBody>
      </p:sp>
    </p:spTree>
    <p:extLst>
      <p:ext uri="{BB962C8B-B14F-4D97-AF65-F5344CB8AC3E}">
        <p14:creationId xmlns:p14="http://schemas.microsoft.com/office/powerpoint/2010/main" val="176810382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83</a:t>
            </a:fld>
            <a:endParaRPr lang="en-SG" dirty="0"/>
          </a:p>
        </p:txBody>
      </p:sp>
    </p:spTree>
    <p:extLst>
      <p:ext uri="{BB962C8B-B14F-4D97-AF65-F5344CB8AC3E}">
        <p14:creationId xmlns:p14="http://schemas.microsoft.com/office/powerpoint/2010/main" val="194118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a:t>
            </a:fld>
            <a:endParaRPr lang="en-SG" dirty="0"/>
          </a:p>
        </p:txBody>
      </p:sp>
    </p:spTree>
    <p:extLst>
      <p:ext uri="{BB962C8B-B14F-4D97-AF65-F5344CB8AC3E}">
        <p14:creationId xmlns:p14="http://schemas.microsoft.com/office/powerpoint/2010/main" val="1335920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61355-5649-4AD8-BB9D-1A5455CEB169}" type="datetime1">
              <a:rPr lang="en-SG" smtClean="0"/>
              <a:t>25/10/2019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54091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615D4-F39F-40C8-B815-9D5F7CC6837A}" type="datetime1">
              <a:rPr lang="en-SG" smtClean="0"/>
              <a:t>25/10/2019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67846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6C2B7-FFFB-439E-984B-574F822BDA6B}" type="datetime1">
              <a:rPr lang="en-SG" smtClean="0"/>
              <a:t>25/10/2019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18422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3F7B6-8766-4E27-BCA9-2344E6587F41}" type="datetime1">
              <a:rPr lang="en-SG" smtClean="0"/>
              <a:t>25/10/2019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8198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A2D75A-5185-443E-9091-36C60D98FB3F}" type="datetime1">
              <a:rPr lang="en-SG" smtClean="0"/>
              <a:t>25/10/2019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216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54EAFD-9772-4422-A2F2-E906626A189E}" type="datetime1">
              <a:rPr lang="en-SG" smtClean="0"/>
              <a:t>25/10/2019</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1569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6E143B-0144-4690-B3B4-A05CFAE8D5F2}" type="datetime1">
              <a:rPr lang="en-SG" smtClean="0"/>
              <a:t>25/10/2019</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99011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C1631C-D083-42BA-A20B-0E0CD2C0567E}" type="datetime1">
              <a:rPr lang="en-SG" smtClean="0"/>
              <a:t>25/10/2019</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5753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3DA9C-0E2B-4787-AE52-67F6181CA98A}" type="datetime1">
              <a:rPr lang="en-SG" smtClean="0"/>
              <a:t>25/10/2019</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28271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9A2BB6-88BE-472E-BEE6-0367B872129D}" type="datetime1">
              <a:rPr lang="en-SG" smtClean="0"/>
              <a:t>25/10/2019</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71268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2C7B5B-5E12-41EA-81B6-3C439D1BCEB3}" type="datetime1">
              <a:rPr lang="en-SG" smtClean="0"/>
              <a:t>25/10/2019</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3312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2B41B-CFB2-456D-89C3-CA102AEB0DD4}" type="datetime1">
              <a:rPr lang="en-SG" smtClean="0"/>
              <a:t>25/10/2019</a:t>
            </a:fld>
            <a:endParaRPr lang="en-SG"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5BCA7-BE1F-44EA-8FAA-E97CADA8B770}" type="slidenum">
              <a:rPr lang="en-SG" smtClean="0"/>
              <a:t>‹#›</a:t>
            </a:fld>
            <a:endParaRPr lang="en-SG" dirty="0"/>
          </a:p>
        </p:txBody>
      </p:sp>
    </p:spTree>
    <p:extLst>
      <p:ext uri="{BB962C8B-B14F-4D97-AF65-F5344CB8AC3E}">
        <p14:creationId xmlns:p14="http://schemas.microsoft.com/office/powerpoint/2010/main" val="2205328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0.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9.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16.jpg"/></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3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60.png"/></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66.png"/><Relationship Id="rId3" Type="http://schemas.openxmlformats.org/officeDocument/2006/relationships/image" Target="../media/image46.png"/><Relationship Id="rId7" Type="http://schemas.openxmlformats.org/officeDocument/2006/relationships/image" Target="../media/image61.png"/><Relationship Id="rId12" Type="http://schemas.openxmlformats.org/officeDocument/2006/relationships/image" Target="../media/image65.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4.png"/><Relationship Id="rId5" Type="http://schemas.openxmlformats.org/officeDocument/2006/relationships/image" Target="../media/image55.png"/><Relationship Id="rId10"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62.png"/><Relationship Id="rId14" Type="http://schemas.openxmlformats.org/officeDocument/2006/relationships/image" Target="../media/image69.png"/></Relationships>
</file>

<file path=ppt/slides/_rels/slide5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5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81.png"/></Relationships>
</file>

<file path=ppt/slides/_rels/slide5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610.png"/></Relationships>
</file>

<file path=ppt/slides/_rels/slide5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76.png"/></Relationships>
</file>

<file path=ppt/slides/_rels/slide58.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630.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620.png"/><Relationship Id="rId5" Type="http://schemas.openxmlformats.org/officeDocument/2006/relationships/image" Target="../media/image93.png"/><Relationship Id="rId4" Type="http://schemas.openxmlformats.org/officeDocument/2006/relationships/image" Target="../media/image92.png"/></Relationships>
</file>

<file path=ppt/slides/_rels/slide59.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72.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690.png"/><Relationship Id="rId3" Type="http://schemas.openxmlformats.org/officeDocument/2006/relationships/image" Target="../media/image42.jpg"/><Relationship Id="rId7" Type="http://schemas.openxmlformats.org/officeDocument/2006/relationships/image" Target="../media/image99.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98.png"/><Relationship Id="rId11" Type="http://schemas.openxmlformats.org/officeDocument/2006/relationships/image" Target="../media/image810.png"/><Relationship Id="rId5" Type="http://schemas.openxmlformats.org/officeDocument/2006/relationships/image" Target="../media/image97.png"/><Relationship Id="rId10" Type="http://schemas.openxmlformats.org/officeDocument/2006/relationships/image" Target="../media/image102.png"/><Relationship Id="rId4" Type="http://schemas.openxmlformats.org/officeDocument/2006/relationships/image" Target="../media/image72.jpg"/><Relationship Id="rId9" Type="http://schemas.openxmlformats.org/officeDocument/2006/relationships/image" Target="../media/image94.png"/></Relationships>
</file>

<file path=ppt/slides/_rels/slide61.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72.jpg"/></Relationships>
</file>

<file path=ppt/slides/_rels/slide62.xml.rels><?xml version="1.0" encoding="UTF-8" standalone="yes"?>
<Relationships xmlns="http://schemas.openxmlformats.org/package/2006/relationships"><Relationship Id="rId3" Type="http://schemas.openxmlformats.org/officeDocument/2006/relationships/image" Target="../media/image940.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07.png"/><Relationship Id="rId7" Type="http://schemas.openxmlformats.org/officeDocument/2006/relationships/image" Target="../media/image111.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109.png"/><Relationship Id="rId4" Type="http://schemas.openxmlformats.org/officeDocument/2006/relationships/image" Target="../media/image78.png"/></Relationships>
</file>

<file path=ppt/slides/_rels/slide66.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66.xml"/><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media/image114.png"/></Relationships>
</file>

<file path=ppt/slides/_rels/slide6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openxmlformats.org/officeDocument/2006/relationships/image" Target="../media/image96.png"/><Relationship Id="rId4" Type="http://schemas.openxmlformats.org/officeDocument/2006/relationships/image" Target="../media/image117.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960.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103.png"/></Relationships>
</file>

<file path=ppt/slides/_rels/slide81.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81.xml"/><Relationship Id="rId1" Type="http://schemas.openxmlformats.org/officeDocument/2006/relationships/slideLayout" Target="../slideLayouts/slideLayout2.xml"/><Relationship Id="rId5" Type="http://schemas.openxmlformats.org/officeDocument/2006/relationships/image" Target="../media/image121.png"/><Relationship Id="rId4" Type="http://schemas.openxmlformats.org/officeDocument/2006/relationships/image" Target="../media/image115.png"/></Relationships>
</file>

<file path=ppt/slides/_rels/slide82.xml.rels><?xml version="1.0" encoding="UTF-8" standalone="yes"?>
<Relationships xmlns="http://schemas.openxmlformats.org/package/2006/relationships"><Relationship Id="rId3" Type="http://schemas.openxmlformats.org/officeDocument/2006/relationships/image" Target="../media/image73.gif"/><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552668"/>
            <a:ext cx="6858000" cy="1439057"/>
          </a:xfrm>
        </p:spPr>
        <p:txBody>
          <a:bodyPr>
            <a:normAutofit fontScale="92500" lnSpcReduction="10000"/>
          </a:bodyPr>
          <a:lstStyle/>
          <a:p>
            <a:r>
              <a:rPr lang="en-SG" sz="3300" dirty="0"/>
              <a:t>Aaron Tan</a:t>
            </a:r>
            <a:endParaRPr lang="en-SG" dirty="0"/>
          </a:p>
          <a:p>
            <a:endParaRPr lang="en-SG" dirty="0"/>
          </a:p>
          <a:p>
            <a:r>
              <a:rPr lang="en-SG" sz="2900" dirty="0" smtClean="0"/>
              <a:t>28 October – </a:t>
            </a:r>
            <a:r>
              <a:rPr lang="en-SG" sz="2900" dirty="0"/>
              <a:t>1</a:t>
            </a:r>
            <a:r>
              <a:rPr lang="en-SG" sz="2900" dirty="0" smtClean="0"/>
              <a:t> November 2019</a:t>
            </a:r>
            <a:endParaRPr lang="en-SG" sz="2900" dirty="0"/>
          </a:p>
        </p:txBody>
      </p:sp>
      <p:sp>
        <p:nvSpPr>
          <p:cNvPr id="4" name="Rounded Rectangle 3"/>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itle 1"/>
          <p:cNvSpPr>
            <a:spLocks noGrp="1"/>
          </p:cNvSpPr>
          <p:nvPr>
            <p:ph type="ctrTitle"/>
          </p:nvPr>
        </p:nvSpPr>
        <p:spPr>
          <a:xfrm>
            <a:off x="922086" y="2152651"/>
            <a:ext cx="7247642" cy="627871"/>
          </a:xfrm>
        </p:spPr>
        <p:txBody>
          <a:bodyPr>
            <a:normAutofit/>
          </a:bodyPr>
          <a:lstStyle/>
          <a:p>
            <a:r>
              <a:rPr lang="en-SG" sz="3000" dirty="0">
                <a:solidFill>
                  <a:schemeClr val="bg1"/>
                </a:solidFill>
              </a:rPr>
              <a:t>Lecture #11: </a:t>
            </a:r>
            <a:r>
              <a:rPr lang="en-SG" sz="3000" dirty="0" smtClean="0">
                <a:solidFill>
                  <a:schemeClr val="bg1"/>
                </a:solidFill>
                <a:latin typeface="+mn-lt"/>
              </a:rPr>
              <a:t>Counting </a:t>
            </a:r>
            <a:r>
              <a:rPr lang="en-SG" sz="3000" dirty="0">
                <a:solidFill>
                  <a:schemeClr val="bg1"/>
                </a:solidFill>
                <a:latin typeface="+mn-lt"/>
              </a:rPr>
              <a:t>and Probability 2</a:t>
            </a:r>
          </a:p>
        </p:txBody>
      </p:sp>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Combinations		</a:t>
            </a:r>
            <a:r>
              <a:rPr lang="en-SG" sz="1200" i="1" dirty="0">
                <a:solidFill>
                  <a:schemeClr val="bg1"/>
                </a:solidFill>
              </a:rPr>
              <a:t>r</a:t>
            </a:r>
            <a:r>
              <a:rPr lang="en-SG" sz="1200" dirty="0">
                <a:solidFill>
                  <a:schemeClr val="bg1"/>
                </a:solidFill>
              </a:rPr>
              <a:t>-Combinations with Repetition 	Pascal’s Formula and the Binomial Theorem</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1</a:t>
            </a:fld>
            <a:endParaRPr lang="en-SG" dirty="0"/>
          </a:p>
        </p:txBody>
      </p:sp>
      <p:sp>
        <p:nvSpPr>
          <p:cNvPr id="19" name="Oval 1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TextBox 27"/>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Tree>
    <p:extLst>
      <p:ext uri="{BB962C8B-B14F-4D97-AF65-F5344CB8AC3E}">
        <p14:creationId xmlns:p14="http://schemas.microsoft.com/office/powerpoint/2010/main" val="95164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a:t>
            </a:r>
            <a:r>
              <a:rPr lang="en-SG" sz="1200" dirty="0">
                <a:solidFill>
                  <a:schemeClr val="accent4">
                    <a:lumMod val="60000"/>
                    <a:lumOff val="40000"/>
                  </a:schemeClr>
                </a:solidFill>
              </a:rPr>
              <a:t>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 Relationship between Permutations and Combinations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10</a:t>
            </a:fld>
            <a:endParaRPr lang="en-SG" dirty="0"/>
          </a:p>
        </p:txBody>
      </p:sp>
      <p:grpSp>
        <p:nvGrpSpPr>
          <p:cNvPr id="80" name="Group 79"/>
          <p:cNvGrpSpPr/>
          <p:nvPr/>
        </p:nvGrpSpPr>
        <p:grpSpPr>
          <a:xfrm>
            <a:off x="712536" y="1119528"/>
            <a:ext cx="7974264" cy="4729098"/>
            <a:chOff x="730523" y="4598517"/>
            <a:chExt cx="7974264" cy="4729098"/>
          </a:xfrm>
        </p:grpSpPr>
        <p:sp>
          <p:nvSpPr>
            <p:cNvPr id="81" name="Rectangle 80"/>
            <p:cNvSpPr/>
            <p:nvPr/>
          </p:nvSpPr>
          <p:spPr>
            <a:xfrm>
              <a:off x="730523" y="4598518"/>
              <a:ext cx="7974264" cy="4729097"/>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2" name="Rectangle 81"/>
            <p:cNvSpPr/>
            <p:nvPr/>
          </p:nvSpPr>
          <p:spPr>
            <a:xfrm>
              <a:off x="730523" y="4598517"/>
              <a:ext cx="7974264"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mc:AlternateContent xmlns:mc="http://schemas.openxmlformats.org/markup-compatibility/2006" xmlns:a14="http://schemas.microsoft.com/office/drawing/2010/main">
          <mc:Choice Requires="a14">
            <p:sp>
              <p:nvSpPr>
                <p:cNvPr id="83" name="TextBox 82"/>
                <p:cNvSpPr txBox="1"/>
                <p:nvPr/>
              </p:nvSpPr>
              <p:spPr>
                <a:xfrm>
                  <a:off x="898473" y="4645644"/>
                  <a:ext cx="7078763" cy="526939"/>
                </a:xfrm>
                <a:prstGeom prst="rect">
                  <a:avLst/>
                </a:prstGeom>
                <a:noFill/>
              </p:spPr>
              <p:txBody>
                <a:bodyPr wrap="square" rtlCol="0">
                  <a:spAutoFit/>
                </a:bodyPr>
                <a:lstStyle/>
                <a:p>
                  <a:r>
                    <a:rPr lang="en-SG" sz="2400" dirty="0">
                      <a:solidFill>
                        <a:schemeClr val="bg1"/>
                      </a:solidFill>
                    </a:rPr>
                    <a:t>Theorem 9.5.1 Formula for </a:t>
                  </a:r>
                  <a14:m>
                    <m:oMath xmlns:m="http://schemas.openxmlformats.org/officeDocument/2006/math">
                      <m:d>
                        <m:dPr>
                          <m:ctrlPr>
                            <a:rPr lang="en-SG" sz="2400" i="1" dirty="0" smtClean="0">
                              <a:solidFill>
                                <a:schemeClr val="bg1"/>
                              </a:solidFill>
                              <a:latin typeface="Cambria Math" panose="02040503050406030204" pitchFamily="18" charset="0"/>
                            </a:rPr>
                          </m:ctrlPr>
                        </m:dPr>
                        <m:e>
                          <m:f>
                            <m:fPr>
                              <m:type m:val="noBar"/>
                              <m:ctrlPr>
                                <a:rPr lang="en-SG" sz="2400" i="1" dirty="0" smtClean="0">
                                  <a:solidFill>
                                    <a:schemeClr val="bg1"/>
                                  </a:solidFill>
                                  <a:latin typeface="Cambria Math" panose="02040503050406030204" pitchFamily="18" charset="0"/>
                                </a:rPr>
                              </m:ctrlPr>
                            </m:fPr>
                            <m:num>
                              <m:r>
                                <a:rPr lang="en-SG" sz="2400" b="0" i="1" dirty="0" smtClean="0">
                                  <a:solidFill>
                                    <a:schemeClr val="bg1"/>
                                  </a:solidFill>
                                  <a:latin typeface="Cambria Math" panose="02040503050406030204" pitchFamily="18" charset="0"/>
                                </a:rPr>
                                <m:t>𝑛</m:t>
                              </m:r>
                            </m:num>
                            <m:den>
                              <m:r>
                                <a:rPr lang="en-SG" sz="2400" b="0" i="1" dirty="0" smtClean="0">
                                  <a:solidFill>
                                    <a:schemeClr val="bg1"/>
                                  </a:solidFill>
                                  <a:latin typeface="Cambria Math" panose="02040503050406030204" pitchFamily="18" charset="0"/>
                                </a:rPr>
                                <m:t>𝑟</m:t>
                              </m:r>
                            </m:den>
                          </m:f>
                        </m:e>
                      </m:d>
                    </m:oMath>
                  </a14:m>
                  <a:endParaRPr lang="en-SG" sz="2400" dirty="0">
                    <a:solidFill>
                      <a:schemeClr val="bg1"/>
                    </a:solidFill>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898473" y="4645644"/>
                  <a:ext cx="7078763" cy="526939"/>
                </a:xfrm>
                <a:prstGeom prst="rect">
                  <a:avLst/>
                </a:prstGeom>
                <a:blipFill rotWithShape="0">
                  <a:blip r:embed="rId3"/>
                  <a:stretch>
                    <a:fillRect l="-1291" t="-3448" b="-1839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795941" y="5218733"/>
                  <a:ext cx="7737396" cy="4108882"/>
                </a:xfrm>
                <a:prstGeom prst="rect">
                  <a:avLst/>
                </a:prstGeom>
                <a:noFill/>
              </p:spPr>
              <p:txBody>
                <a:bodyPr wrap="square" rtlCol="0">
                  <a:spAutoFit/>
                </a:bodyPr>
                <a:lstStyle/>
                <a:p>
                  <a:pPr>
                    <a:spcAft>
                      <a:spcPts val="600"/>
                    </a:spcAft>
                  </a:pPr>
                  <a:r>
                    <a:rPr lang="en-SG" sz="2800" dirty="0"/>
                    <a:t>The number of subsets of size </a:t>
                  </a:r>
                  <a:r>
                    <a:rPr lang="en-SG" sz="2800" i="1" dirty="0"/>
                    <a:t>r</a:t>
                  </a:r>
                  <a:r>
                    <a:rPr lang="en-SG" sz="2800" dirty="0"/>
                    <a:t> (or </a:t>
                  </a:r>
                  <a:r>
                    <a:rPr lang="en-SG" sz="2800" i="1" dirty="0"/>
                    <a:t>r</a:t>
                  </a:r>
                  <a:r>
                    <a:rPr lang="en-SG" sz="2800" dirty="0"/>
                    <a:t>-combinations) that can be chosen from a set of </a:t>
                  </a:r>
                  <a:r>
                    <a:rPr lang="en-SG" sz="2800" i="1" dirty="0"/>
                    <a:t>n</a:t>
                  </a:r>
                  <a:r>
                    <a:rPr lang="en-SG" sz="2800" dirty="0"/>
                    <a:t> elements, </a:t>
                  </a:r>
                  <a14:m>
                    <m:oMath xmlns:m="http://schemas.openxmlformats.org/officeDocument/2006/math">
                      <m:d>
                        <m:dPr>
                          <m:ctrlPr>
                            <a:rPr lang="en-SG" sz="2800" i="1" smtClean="0">
                              <a:latin typeface="Cambria Math" panose="02040503050406030204" pitchFamily="18" charset="0"/>
                            </a:rPr>
                          </m:ctrlPr>
                        </m:dPr>
                        <m:e>
                          <m:f>
                            <m:fPr>
                              <m:type m:val="noBar"/>
                              <m:ctrlPr>
                                <a:rPr lang="en-SG" sz="2800" i="1" smtClean="0">
                                  <a:latin typeface="Cambria Math" panose="02040503050406030204" pitchFamily="18" charset="0"/>
                                </a:rPr>
                              </m:ctrlPr>
                            </m:fPr>
                            <m:num>
                              <m:r>
                                <a:rPr lang="en-SG" sz="2800" b="0" i="1" smtClean="0">
                                  <a:latin typeface="Cambria Math" panose="02040503050406030204" pitchFamily="18" charset="0"/>
                                </a:rPr>
                                <m:t>𝑛</m:t>
                              </m:r>
                            </m:num>
                            <m:den>
                              <m:r>
                                <a:rPr lang="en-SG" sz="2800" b="0" i="1" smtClean="0">
                                  <a:latin typeface="Cambria Math" panose="02040503050406030204" pitchFamily="18" charset="0"/>
                                </a:rPr>
                                <m:t>𝑟</m:t>
                              </m:r>
                            </m:den>
                          </m:f>
                        </m:e>
                      </m:d>
                    </m:oMath>
                  </a14:m>
                  <a:r>
                    <a:rPr lang="en-SG" sz="2800" dirty="0"/>
                    <a:t>, is given by the formula</a:t>
                  </a:r>
                </a:p>
                <a:p>
                  <a:pPr>
                    <a:spcAft>
                      <a:spcPts val="600"/>
                    </a:spcAft>
                  </a:pPr>
                  <a:r>
                    <a:rPr lang="en-SG" sz="2800" dirty="0">
                      <a:sym typeface="Symbol" panose="05050102010706020507" pitchFamily="18" charset="2"/>
                    </a:rPr>
                    <a:t>		</a:t>
                  </a:r>
                  <a14:m>
                    <m:oMath xmlns:m="http://schemas.openxmlformats.org/officeDocument/2006/math">
                      <m:d>
                        <m:dPr>
                          <m:ctrlPr>
                            <a:rPr lang="en-SG" sz="3200" b="1" i="1" smtClean="0">
                              <a:solidFill>
                                <a:srgbClr val="0033CC"/>
                              </a:solidFill>
                              <a:latin typeface="Cambria Math" panose="02040503050406030204" pitchFamily="18" charset="0"/>
                              <a:sym typeface="Symbol" panose="05050102010706020507" pitchFamily="18" charset="2"/>
                            </a:rPr>
                          </m:ctrlPr>
                        </m:dPr>
                        <m:e>
                          <m:f>
                            <m:fPr>
                              <m:type m:val="noBar"/>
                              <m:ctrlPr>
                                <a:rPr lang="en-SG" sz="3200" b="1" i="1" smtClean="0">
                                  <a:solidFill>
                                    <a:srgbClr val="0033CC"/>
                                  </a:solidFill>
                                  <a:latin typeface="Cambria Math" panose="02040503050406030204" pitchFamily="18" charset="0"/>
                                  <a:sym typeface="Symbol" panose="05050102010706020507" pitchFamily="18" charset="2"/>
                                </a:rPr>
                              </m:ctrlPr>
                            </m:fPr>
                            <m:num>
                              <m:r>
                                <a:rPr lang="en-SG" sz="3200" b="1" i="1" smtClean="0">
                                  <a:solidFill>
                                    <a:srgbClr val="0033CC"/>
                                  </a:solidFill>
                                  <a:latin typeface="Cambria Math" panose="02040503050406030204" pitchFamily="18" charset="0"/>
                                  <a:sym typeface="Symbol" panose="05050102010706020507" pitchFamily="18" charset="2"/>
                                </a:rPr>
                                <m:t>𝒏</m:t>
                              </m:r>
                            </m:num>
                            <m:den>
                              <m:r>
                                <a:rPr lang="en-SG" sz="3200" b="1" i="1" smtClean="0">
                                  <a:solidFill>
                                    <a:srgbClr val="0033CC"/>
                                  </a:solidFill>
                                  <a:latin typeface="Cambria Math" panose="02040503050406030204" pitchFamily="18" charset="0"/>
                                  <a:sym typeface="Symbol" panose="05050102010706020507" pitchFamily="18" charset="2"/>
                                </a:rPr>
                                <m:t>𝒓</m:t>
                              </m:r>
                            </m:den>
                          </m:f>
                        </m:e>
                      </m:d>
                      <m:r>
                        <a:rPr lang="en-SG" sz="3200" b="1" i="1" smtClean="0">
                          <a:solidFill>
                            <a:srgbClr val="0033CC"/>
                          </a:solidFill>
                          <a:latin typeface="Cambria Math" panose="02040503050406030204" pitchFamily="18" charset="0"/>
                          <a:sym typeface="Symbol" panose="05050102010706020507" pitchFamily="18" charset="2"/>
                        </a:rPr>
                        <m:t>= </m:t>
                      </m:r>
                      <m:f>
                        <m:fPr>
                          <m:ctrlPr>
                            <a:rPr lang="en-SG" sz="3200" b="1" i="1" smtClean="0">
                              <a:solidFill>
                                <a:srgbClr val="0033CC"/>
                              </a:solidFill>
                              <a:latin typeface="Cambria Math" panose="02040503050406030204" pitchFamily="18" charset="0"/>
                              <a:sym typeface="Symbol" panose="05050102010706020507" pitchFamily="18" charset="2"/>
                            </a:rPr>
                          </m:ctrlPr>
                        </m:fPr>
                        <m:num>
                          <m:r>
                            <a:rPr lang="en-SG" sz="3200" b="1" i="1" smtClean="0">
                              <a:solidFill>
                                <a:srgbClr val="0033CC"/>
                              </a:solidFill>
                              <a:latin typeface="Cambria Math" panose="02040503050406030204" pitchFamily="18" charset="0"/>
                              <a:sym typeface="Symbol" panose="05050102010706020507" pitchFamily="18" charset="2"/>
                            </a:rPr>
                            <m:t>𝑷</m:t>
                          </m:r>
                          <m:r>
                            <a:rPr lang="en-SG" sz="3200" b="1" i="1" smtClean="0">
                              <a:solidFill>
                                <a:srgbClr val="0033CC"/>
                              </a:solidFill>
                              <a:latin typeface="Cambria Math" panose="02040503050406030204" pitchFamily="18" charset="0"/>
                              <a:sym typeface="Symbol" panose="05050102010706020507" pitchFamily="18" charset="2"/>
                            </a:rPr>
                            <m:t>(</m:t>
                          </m:r>
                          <m:r>
                            <a:rPr lang="en-SG" sz="3200" b="1" i="1" smtClean="0">
                              <a:solidFill>
                                <a:srgbClr val="0033CC"/>
                              </a:solidFill>
                              <a:latin typeface="Cambria Math" panose="02040503050406030204" pitchFamily="18" charset="0"/>
                              <a:sym typeface="Symbol" panose="05050102010706020507" pitchFamily="18" charset="2"/>
                            </a:rPr>
                            <m:t>𝒏</m:t>
                          </m:r>
                          <m:r>
                            <a:rPr lang="en-SG" sz="3200" b="1" i="1" smtClean="0">
                              <a:solidFill>
                                <a:srgbClr val="0033CC"/>
                              </a:solidFill>
                              <a:latin typeface="Cambria Math" panose="02040503050406030204" pitchFamily="18" charset="0"/>
                              <a:sym typeface="Symbol" panose="05050102010706020507" pitchFamily="18" charset="2"/>
                            </a:rPr>
                            <m:t>,  </m:t>
                          </m:r>
                          <m:r>
                            <a:rPr lang="en-SG" sz="3200" b="1" i="1" smtClean="0">
                              <a:solidFill>
                                <a:srgbClr val="0033CC"/>
                              </a:solidFill>
                              <a:latin typeface="Cambria Math" panose="02040503050406030204" pitchFamily="18" charset="0"/>
                              <a:sym typeface="Symbol" panose="05050102010706020507" pitchFamily="18" charset="2"/>
                            </a:rPr>
                            <m:t>𝒓</m:t>
                          </m:r>
                          <m:r>
                            <a:rPr lang="en-SG" sz="3200" b="1" i="1" smtClean="0">
                              <a:solidFill>
                                <a:srgbClr val="0033CC"/>
                              </a:solidFill>
                              <a:latin typeface="Cambria Math" panose="02040503050406030204" pitchFamily="18" charset="0"/>
                              <a:sym typeface="Symbol" panose="05050102010706020507" pitchFamily="18" charset="2"/>
                            </a:rPr>
                            <m:t>)</m:t>
                          </m:r>
                        </m:num>
                        <m:den>
                          <m:r>
                            <a:rPr lang="en-SG" sz="3200" b="1" i="1" smtClean="0">
                              <a:solidFill>
                                <a:srgbClr val="0033CC"/>
                              </a:solidFill>
                              <a:latin typeface="Cambria Math" panose="02040503050406030204" pitchFamily="18" charset="0"/>
                              <a:sym typeface="Symbol" panose="05050102010706020507" pitchFamily="18" charset="2"/>
                            </a:rPr>
                            <m:t>𝒓</m:t>
                          </m:r>
                          <m:r>
                            <a:rPr lang="en-SG" sz="3200" b="1" i="1" smtClean="0">
                              <a:solidFill>
                                <a:srgbClr val="0033CC"/>
                              </a:solidFill>
                              <a:latin typeface="Cambria Math" panose="02040503050406030204" pitchFamily="18" charset="0"/>
                              <a:sym typeface="Symbol" panose="05050102010706020507" pitchFamily="18" charset="2"/>
                            </a:rPr>
                            <m:t>!</m:t>
                          </m:r>
                        </m:den>
                      </m:f>
                    </m:oMath>
                  </a14:m>
                  <a:endParaRPr lang="en-SG" sz="3200" b="1" dirty="0">
                    <a:sym typeface="Symbol" panose="05050102010706020507" pitchFamily="18" charset="2"/>
                  </a:endParaRPr>
                </a:p>
                <a:p>
                  <a:pPr>
                    <a:spcAft>
                      <a:spcPts val="600"/>
                    </a:spcAft>
                  </a:pPr>
                  <a:r>
                    <a:rPr lang="en-SG" sz="2800" dirty="0">
                      <a:sym typeface="Symbol" panose="05050102010706020507" pitchFamily="18" charset="2"/>
                    </a:rPr>
                    <a:t>or, equivalently,</a:t>
                  </a:r>
                </a:p>
                <a:p>
                  <a:pPr>
                    <a:spcAft>
                      <a:spcPts val="600"/>
                    </a:spcAft>
                  </a:pPr>
                  <a:r>
                    <a:rPr lang="en-SG" sz="2800" dirty="0">
                      <a:sym typeface="Symbol" panose="05050102010706020507" pitchFamily="18" charset="2"/>
                    </a:rPr>
                    <a:t>		</a:t>
                  </a:r>
                  <a14:m>
                    <m:oMath xmlns:m="http://schemas.openxmlformats.org/officeDocument/2006/math">
                      <m:d>
                        <m:dPr>
                          <m:ctrlPr>
                            <a:rPr lang="en-SG" sz="3200" b="1" i="1">
                              <a:solidFill>
                                <a:srgbClr val="0033CC"/>
                              </a:solidFill>
                              <a:latin typeface="Cambria Math" panose="02040503050406030204" pitchFamily="18" charset="0"/>
                              <a:sym typeface="Symbol" panose="05050102010706020507" pitchFamily="18" charset="2"/>
                            </a:rPr>
                          </m:ctrlPr>
                        </m:dPr>
                        <m:e>
                          <m:f>
                            <m:fPr>
                              <m:type m:val="noBar"/>
                              <m:ctrlPr>
                                <a:rPr lang="en-SG" sz="3200" b="1" i="1">
                                  <a:solidFill>
                                    <a:srgbClr val="0033CC"/>
                                  </a:solidFill>
                                  <a:latin typeface="Cambria Math" panose="02040503050406030204" pitchFamily="18" charset="0"/>
                                  <a:sym typeface="Symbol" panose="05050102010706020507" pitchFamily="18" charset="2"/>
                                </a:rPr>
                              </m:ctrlPr>
                            </m:fPr>
                            <m:num>
                              <m:r>
                                <a:rPr lang="en-SG" sz="3200" b="1" i="1">
                                  <a:solidFill>
                                    <a:srgbClr val="0033CC"/>
                                  </a:solidFill>
                                  <a:latin typeface="Cambria Math" panose="02040503050406030204" pitchFamily="18" charset="0"/>
                                  <a:sym typeface="Symbol" panose="05050102010706020507" pitchFamily="18" charset="2"/>
                                </a:rPr>
                                <m:t>𝒏</m:t>
                              </m:r>
                            </m:num>
                            <m:den>
                              <m:r>
                                <a:rPr lang="en-SG" sz="3200" b="1" i="1">
                                  <a:solidFill>
                                    <a:srgbClr val="0033CC"/>
                                  </a:solidFill>
                                  <a:latin typeface="Cambria Math" panose="02040503050406030204" pitchFamily="18" charset="0"/>
                                  <a:sym typeface="Symbol" panose="05050102010706020507" pitchFamily="18" charset="2"/>
                                </a:rPr>
                                <m:t>𝒓</m:t>
                              </m:r>
                            </m:den>
                          </m:f>
                        </m:e>
                      </m:d>
                      <m:r>
                        <a:rPr lang="en-SG" sz="3200" b="1" i="1">
                          <a:solidFill>
                            <a:srgbClr val="0033CC"/>
                          </a:solidFill>
                          <a:latin typeface="Cambria Math" panose="02040503050406030204" pitchFamily="18" charset="0"/>
                          <a:sym typeface="Symbol" panose="05050102010706020507" pitchFamily="18" charset="2"/>
                        </a:rPr>
                        <m:t>= </m:t>
                      </m:r>
                      <m:f>
                        <m:fPr>
                          <m:ctrlPr>
                            <a:rPr lang="en-SG" sz="3200" b="1" i="1">
                              <a:solidFill>
                                <a:srgbClr val="0033CC"/>
                              </a:solidFill>
                              <a:latin typeface="Cambria Math" panose="02040503050406030204" pitchFamily="18" charset="0"/>
                              <a:sym typeface="Symbol" panose="05050102010706020507" pitchFamily="18" charset="2"/>
                            </a:rPr>
                          </m:ctrlPr>
                        </m:fPr>
                        <m:num>
                          <m:r>
                            <a:rPr lang="en-SG" sz="3200" b="1" i="1">
                              <a:solidFill>
                                <a:srgbClr val="0033CC"/>
                              </a:solidFill>
                              <a:latin typeface="Cambria Math" panose="02040503050406030204" pitchFamily="18" charset="0"/>
                              <a:sym typeface="Symbol" panose="05050102010706020507" pitchFamily="18" charset="2"/>
                            </a:rPr>
                            <m:t>𝒏</m:t>
                          </m:r>
                          <m:r>
                            <a:rPr lang="en-SG" sz="3200" b="1" i="1">
                              <a:solidFill>
                                <a:srgbClr val="0033CC"/>
                              </a:solidFill>
                              <a:latin typeface="Cambria Math" panose="02040503050406030204" pitchFamily="18" charset="0"/>
                              <a:sym typeface="Symbol" panose="05050102010706020507" pitchFamily="18" charset="2"/>
                            </a:rPr>
                            <m:t>!</m:t>
                          </m:r>
                        </m:num>
                        <m:den>
                          <m:r>
                            <a:rPr lang="en-SG" sz="3200" b="1" i="1">
                              <a:solidFill>
                                <a:srgbClr val="0033CC"/>
                              </a:solidFill>
                              <a:latin typeface="Cambria Math" panose="02040503050406030204" pitchFamily="18" charset="0"/>
                              <a:sym typeface="Symbol" panose="05050102010706020507" pitchFamily="18" charset="2"/>
                            </a:rPr>
                            <m:t>𝒓</m:t>
                          </m:r>
                          <m:r>
                            <a:rPr lang="en-SG" sz="3200" b="1" i="1">
                              <a:solidFill>
                                <a:srgbClr val="0033CC"/>
                              </a:solidFill>
                              <a:latin typeface="Cambria Math" panose="02040503050406030204" pitchFamily="18" charset="0"/>
                              <a:sym typeface="Symbol" panose="05050102010706020507" pitchFamily="18" charset="2"/>
                            </a:rPr>
                            <m:t>!</m:t>
                          </m:r>
                          <m:d>
                            <m:dPr>
                              <m:ctrlPr>
                                <a:rPr lang="en-SG" sz="3200" b="1" i="1" smtClean="0">
                                  <a:solidFill>
                                    <a:srgbClr val="0033CC"/>
                                  </a:solidFill>
                                  <a:latin typeface="Cambria Math" panose="02040503050406030204" pitchFamily="18" charset="0"/>
                                  <a:sym typeface="Symbol" panose="05050102010706020507" pitchFamily="18" charset="2"/>
                                </a:rPr>
                              </m:ctrlPr>
                            </m:dPr>
                            <m:e>
                              <m:r>
                                <a:rPr lang="en-SG" sz="3200" b="1" i="1" smtClean="0">
                                  <a:solidFill>
                                    <a:srgbClr val="0033CC"/>
                                  </a:solidFill>
                                  <a:latin typeface="Cambria Math" panose="02040503050406030204" pitchFamily="18" charset="0"/>
                                  <a:sym typeface="Symbol" panose="05050102010706020507" pitchFamily="18" charset="2"/>
                                </a:rPr>
                                <m:t>𝒏</m:t>
                              </m:r>
                              <m:r>
                                <a:rPr lang="en-SG" sz="3200" b="1" i="1" smtClean="0">
                                  <a:solidFill>
                                    <a:srgbClr val="0033CC"/>
                                  </a:solidFill>
                                  <a:latin typeface="Cambria Math" panose="02040503050406030204" pitchFamily="18" charset="0"/>
                                  <a:sym typeface="Symbol" panose="05050102010706020507" pitchFamily="18" charset="2"/>
                                </a:rPr>
                                <m:t>−</m:t>
                              </m:r>
                              <m:r>
                                <a:rPr lang="en-SG" sz="3200" b="1" i="1" smtClean="0">
                                  <a:solidFill>
                                    <a:srgbClr val="0033CC"/>
                                  </a:solidFill>
                                  <a:latin typeface="Cambria Math" panose="02040503050406030204" pitchFamily="18" charset="0"/>
                                  <a:sym typeface="Symbol" panose="05050102010706020507" pitchFamily="18" charset="2"/>
                                </a:rPr>
                                <m:t>𝒓</m:t>
                              </m:r>
                            </m:e>
                          </m:d>
                          <m:r>
                            <a:rPr lang="en-SG" sz="3200" b="1" i="1" smtClean="0">
                              <a:solidFill>
                                <a:srgbClr val="0033CC"/>
                              </a:solidFill>
                              <a:latin typeface="Cambria Math" panose="02040503050406030204" pitchFamily="18" charset="0"/>
                              <a:sym typeface="Symbol" panose="05050102010706020507" pitchFamily="18" charset="2"/>
                            </a:rPr>
                            <m:t>!</m:t>
                          </m:r>
                        </m:den>
                      </m:f>
                    </m:oMath>
                  </a14:m>
                  <a:endParaRPr lang="en-SG" sz="3200" b="1" dirty="0">
                    <a:sym typeface="Symbol" panose="05050102010706020507" pitchFamily="18" charset="2"/>
                  </a:endParaRPr>
                </a:p>
                <a:p>
                  <a:pPr>
                    <a:spcAft>
                      <a:spcPts val="600"/>
                    </a:spcAft>
                  </a:pPr>
                  <a:r>
                    <a:rPr lang="en-SG" sz="2800" dirty="0">
                      <a:sym typeface="Symbol" panose="05050102010706020507" pitchFamily="18" charset="2"/>
                    </a:rPr>
                    <a:t>where </a:t>
                  </a:r>
                  <a:r>
                    <a:rPr lang="en-SG" sz="2800" i="1" dirty="0">
                      <a:sym typeface="Symbol" panose="05050102010706020507" pitchFamily="18" charset="2"/>
                    </a:rPr>
                    <a:t>n</a:t>
                  </a:r>
                  <a:r>
                    <a:rPr lang="en-SG" sz="2800" dirty="0">
                      <a:sym typeface="Symbol" panose="05050102010706020507" pitchFamily="18" charset="2"/>
                    </a:rPr>
                    <a:t> and </a:t>
                  </a:r>
                  <a:r>
                    <a:rPr lang="en-SG" sz="2800" i="1" dirty="0">
                      <a:sym typeface="Symbol" panose="05050102010706020507" pitchFamily="18" charset="2"/>
                    </a:rPr>
                    <a:t>r</a:t>
                  </a:r>
                  <a:r>
                    <a:rPr lang="en-SG" sz="2800" dirty="0">
                      <a:sym typeface="Symbol" panose="05050102010706020507" pitchFamily="18" charset="2"/>
                    </a:rPr>
                    <a:t> are non-negative integers with </a:t>
                  </a:r>
                  <a:r>
                    <a:rPr lang="en-SG" sz="2800" i="1" dirty="0">
                      <a:sym typeface="Symbol" panose="05050102010706020507" pitchFamily="18" charset="2"/>
                    </a:rPr>
                    <a:t>r</a:t>
                  </a:r>
                  <a:r>
                    <a:rPr lang="en-SG" sz="2800" dirty="0">
                      <a:sym typeface="Symbol" panose="05050102010706020507" pitchFamily="18" charset="2"/>
                    </a:rPr>
                    <a:t>  </a:t>
                  </a:r>
                  <a:r>
                    <a:rPr lang="en-SG" sz="2800" i="1" dirty="0">
                      <a:sym typeface="Symbol" panose="05050102010706020507" pitchFamily="18" charset="2"/>
                    </a:rPr>
                    <a:t>n</a:t>
                  </a:r>
                  <a:r>
                    <a:rPr lang="en-SG" sz="2800" dirty="0">
                      <a:sym typeface="Symbol" panose="05050102010706020507" pitchFamily="18" charset="2"/>
                    </a:rPr>
                    <a:t>.</a:t>
                  </a:r>
                </a:p>
              </p:txBody>
            </p:sp>
          </mc:Choice>
          <mc:Fallback xmlns="">
            <p:sp>
              <p:nvSpPr>
                <p:cNvPr id="84" name="TextBox 83"/>
                <p:cNvSpPr txBox="1">
                  <a:spLocks noRot="1" noChangeAspect="1" noMove="1" noResize="1" noEditPoints="1" noAdjustHandles="1" noChangeArrowheads="1" noChangeShapeType="1" noTextEdit="1"/>
                </p:cNvSpPr>
                <p:nvPr/>
              </p:nvSpPr>
              <p:spPr>
                <a:xfrm>
                  <a:off x="795941" y="5218733"/>
                  <a:ext cx="7737396" cy="4108882"/>
                </a:xfrm>
                <a:prstGeom prst="rect">
                  <a:avLst/>
                </a:prstGeom>
                <a:blipFill rotWithShape="1">
                  <a:blip r:embed="rId4"/>
                  <a:stretch>
                    <a:fillRect l="-1655" t="-1335" r="-473" b="-3412"/>
                  </a:stretch>
                </a:blipFill>
              </p:spPr>
              <p:txBody>
                <a:bodyPr/>
                <a:lstStyle/>
                <a:p>
                  <a:r>
                    <a:rPr lang="en-US">
                      <a:noFill/>
                    </a:rPr>
                    <a:t> </a:t>
                  </a:r>
                </a:p>
              </p:txBody>
            </p:sp>
          </mc:Fallback>
        </mc:AlternateContent>
      </p:grpSp>
      <p:sp>
        <p:nvSpPr>
          <p:cNvPr id="27" name="Oval 26"/>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219867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Relationship between Permutations and Combinations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11</a:t>
            </a:fld>
            <a:endParaRPr lang="en-SG" dirty="0"/>
          </a:p>
        </p:txBody>
      </p:sp>
      <p:sp>
        <p:nvSpPr>
          <p:cNvPr id="35" name="Rectangle 3"/>
          <p:cNvSpPr txBox="1">
            <a:spLocks noChangeArrowheads="1"/>
          </p:cNvSpPr>
          <p:nvPr/>
        </p:nvSpPr>
        <p:spPr>
          <a:xfrm>
            <a:off x="415123" y="1451893"/>
            <a:ext cx="8517862" cy="1414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dirty="0"/>
              <a:t>Suppose the group of 12 consists of 5 men and 7 women.</a:t>
            </a:r>
          </a:p>
          <a:p>
            <a:pPr marL="514350" indent="-514350">
              <a:lnSpc>
                <a:spcPct val="100000"/>
              </a:lnSpc>
              <a:spcBef>
                <a:spcPts val="600"/>
              </a:spcBef>
              <a:buFont typeface="+mj-lt"/>
              <a:buAutoNum type="alphaLcPeriod"/>
            </a:pPr>
            <a:r>
              <a:rPr lang="en-US" altLang="en-US" sz="2400" dirty="0"/>
              <a:t>How many 5-person teams can be chosen that consist of 3 men and 2 women?</a:t>
            </a:r>
          </a:p>
        </p:txBody>
      </p:sp>
      <p:sp>
        <p:nvSpPr>
          <p:cNvPr id="31" name="TextBox 30"/>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4 – Teams with Members of Two Types</a:t>
            </a:r>
            <a:endParaRPr lang="en-SG" sz="2000" dirty="0">
              <a:solidFill>
                <a:schemeClr val="bg1"/>
              </a:solidFill>
            </a:endParaRPr>
          </a:p>
        </p:txBody>
      </p:sp>
      <p:sp>
        <p:nvSpPr>
          <p:cNvPr id="7" name="TextBox 6"/>
          <p:cNvSpPr txBox="1"/>
          <p:nvPr/>
        </p:nvSpPr>
        <p:spPr>
          <a:xfrm>
            <a:off x="814454" y="2905979"/>
            <a:ext cx="7221715" cy="1261884"/>
          </a:xfrm>
          <a:prstGeom prst="rect">
            <a:avLst/>
          </a:prstGeom>
          <a:solidFill>
            <a:schemeClr val="accent4">
              <a:lumMod val="40000"/>
              <a:lumOff val="60000"/>
            </a:schemeClr>
          </a:solidFill>
        </p:spPr>
        <p:txBody>
          <a:bodyPr wrap="square" rtlCol="0">
            <a:spAutoFit/>
          </a:bodyPr>
          <a:lstStyle/>
          <a:p>
            <a:r>
              <a:rPr lang="en-SG" sz="2800" i="1" dirty="0"/>
              <a:t>Hint: </a:t>
            </a:r>
            <a:r>
              <a:rPr lang="en-SG" sz="2800" dirty="0"/>
              <a:t>Think of it as a two-step process:</a:t>
            </a:r>
          </a:p>
          <a:p>
            <a:r>
              <a:rPr lang="en-SG" sz="2400" dirty="0"/>
              <a:t>	Step 1: Choose the men.</a:t>
            </a:r>
          </a:p>
          <a:p>
            <a:r>
              <a:rPr lang="en-SG" sz="2400" dirty="0"/>
              <a:t>	Step 2: Choose the women.</a:t>
            </a:r>
          </a:p>
        </p:txBody>
      </p:sp>
      <p:sp>
        <p:nvSpPr>
          <p:cNvPr id="37" name="TextBox 36"/>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2" name="Oval 31"/>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53094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Relationship between Permutations and Combinations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12</a:t>
            </a:fld>
            <a:endParaRPr lang="en-SG" dirty="0"/>
          </a:p>
        </p:txBody>
      </p:sp>
      <p:sp>
        <p:nvSpPr>
          <p:cNvPr id="35" name="Rectangle 3"/>
          <p:cNvSpPr txBox="1">
            <a:spLocks noChangeArrowheads="1"/>
          </p:cNvSpPr>
          <p:nvPr/>
        </p:nvSpPr>
        <p:spPr>
          <a:xfrm>
            <a:off x="415123" y="1451894"/>
            <a:ext cx="8517862" cy="12591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dirty="0"/>
              <a:t>Suppose the group of 12 consists of 5 men and 7 women.</a:t>
            </a:r>
          </a:p>
          <a:p>
            <a:pPr marL="514350" indent="-514350">
              <a:lnSpc>
                <a:spcPct val="100000"/>
              </a:lnSpc>
              <a:spcBef>
                <a:spcPts val="600"/>
              </a:spcBef>
              <a:buFont typeface="+mj-lt"/>
              <a:buAutoNum type="alphaLcPeriod" startAt="2"/>
            </a:pPr>
            <a:r>
              <a:rPr lang="en-US" altLang="en-US" sz="2400" dirty="0"/>
              <a:t>How many 5-person teams contain at least one man?</a:t>
            </a:r>
          </a:p>
        </p:txBody>
      </p:sp>
      <p:sp>
        <p:nvSpPr>
          <p:cNvPr id="31" name="TextBox 30"/>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4 – Teams with Members of Two Types</a:t>
            </a:r>
            <a:endParaRPr lang="en-SG" sz="2000" dirty="0">
              <a:solidFill>
                <a:schemeClr val="bg1"/>
              </a:solidFill>
            </a:endParaRPr>
          </a:p>
        </p:txBody>
      </p:sp>
      <p:sp>
        <p:nvSpPr>
          <p:cNvPr id="7" name="TextBox 6"/>
          <p:cNvSpPr txBox="1"/>
          <p:nvPr/>
        </p:nvSpPr>
        <p:spPr>
          <a:xfrm>
            <a:off x="961139" y="2646784"/>
            <a:ext cx="7221715" cy="830997"/>
          </a:xfrm>
          <a:prstGeom prst="rect">
            <a:avLst/>
          </a:prstGeom>
          <a:solidFill>
            <a:schemeClr val="accent4">
              <a:lumMod val="40000"/>
              <a:lumOff val="60000"/>
            </a:schemeClr>
          </a:solidFill>
        </p:spPr>
        <p:txBody>
          <a:bodyPr wrap="square" rtlCol="0">
            <a:spAutoFit/>
          </a:bodyPr>
          <a:lstStyle/>
          <a:p>
            <a:r>
              <a:rPr lang="en-SG" sz="2400" i="1" dirty="0"/>
              <a:t>Hint: </a:t>
            </a:r>
            <a:r>
              <a:rPr lang="en-SG" sz="2400" dirty="0"/>
              <a:t>May use </a:t>
            </a:r>
            <a:r>
              <a:rPr lang="en-SG" sz="2400" b="1" dirty="0"/>
              <a:t>difference rule </a:t>
            </a:r>
            <a:r>
              <a:rPr lang="en-SG" sz="2400" dirty="0"/>
              <a:t>or </a:t>
            </a:r>
            <a:r>
              <a:rPr lang="en-SG" sz="2400" b="1" dirty="0"/>
              <a:t>addition rule</a:t>
            </a:r>
            <a:r>
              <a:rPr lang="en-SG" sz="2400" dirty="0"/>
              <a:t>. </a:t>
            </a:r>
          </a:p>
          <a:p>
            <a:r>
              <a:rPr lang="en-SG" sz="2400" dirty="0"/>
              <a:t>The former is shorter.</a:t>
            </a:r>
          </a:p>
        </p:txBody>
      </p:sp>
      <p:sp>
        <p:nvSpPr>
          <p:cNvPr id="36" name="TextBox 35"/>
          <p:cNvSpPr txBox="1"/>
          <p:nvPr/>
        </p:nvSpPr>
        <p:spPr>
          <a:xfrm>
            <a:off x="961139" y="5388393"/>
            <a:ext cx="6604596" cy="830997"/>
          </a:xfrm>
          <a:prstGeom prst="rect">
            <a:avLst/>
          </a:prstGeom>
          <a:solidFill>
            <a:schemeClr val="accent4">
              <a:lumMod val="40000"/>
              <a:lumOff val="60000"/>
            </a:schemeClr>
          </a:solidFill>
        </p:spPr>
        <p:txBody>
          <a:bodyPr wrap="square" rtlCol="0">
            <a:spAutoFit/>
          </a:bodyPr>
          <a:lstStyle/>
          <a:p>
            <a:r>
              <a:rPr lang="en-SG" sz="2400" dirty="0"/>
              <a:t>Therefore number of 5-person teams that contain at least one man </a:t>
            </a:r>
            <a:r>
              <a:rPr lang="en-SG" sz="2400" dirty="0" smtClean="0"/>
              <a:t>=</a:t>
            </a:r>
            <a:endParaRPr lang="en-SG" sz="2400" dirty="0"/>
          </a:p>
        </p:txBody>
      </p:sp>
      <p:sp>
        <p:nvSpPr>
          <p:cNvPr id="37" name="TextBox 36"/>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2" name="Oval 31"/>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TextBox 24"/>
          <p:cNvSpPr txBox="1"/>
          <p:nvPr/>
        </p:nvSpPr>
        <p:spPr>
          <a:xfrm>
            <a:off x="961139" y="3613369"/>
            <a:ext cx="7221715" cy="830997"/>
          </a:xfrm>
          <a:prstGeom prst="rect">
            <a:avLst/>
          </a:prstGeom>
          <a:solidFill>
            <a:schemeClr val="accent4">
              <a:lumMod val="40000"/>
              <a:lumOff val="60000"/>
            </a:schemeClr>
          </a:solidFill>
        </p:spPr>
        <p:txBody>
          <a:bodyPr wrap="square" rtlCol="0">
            <a:spAutoFit/>
          </a:bodyPr>
          <a:lstStyle/>
          <a:p>
            <a:r>
              <a:rPr lang="en-SG" sz="2400" dirty="0"/>
              <a:t>Let </a:t>
            </a:r>
            <a:r>
              <a:rPr lang="en-SG" sz="2400" i="1" dirty="0"/>
              <a:t>A</a:t>
            </a:r>
            <a:r>
              <a:rPr lang="en-SG" sz="2400" dirty="0"/>
              <a:t> be the set of all 5-person teams,</a:t>
            </a:r>
          </a:p>
          <a:p>
            <a:r>
              <a:rPr lang="en-SG" sz="2400" dirty="0"/>
              <a:t>and </a:t>
            </a:r>
            <a:r>
              <a:rPr lang="en-SG" sz="2400" i="1" dirty="0"/>
              <a:t>B</a:t>
            </a:r>
            <a:r>
              <a:rPr lang="en-SG" sz="2400" dirty="0"/>
              <a:t> be the set of 5-person teams without any men.</a:t>
            </a:r>
          </a:p>
        </p:txBody>
      </p:sp>
      <p:sp>
        <p:nvSpPr>
          <p:cNvPr id="26" name="TextBox 25"/>
          <p:cNvSpPr txBox="1"/>
          <p:nvPr/>
        </p:nvSpPr>
        <p:spPr>
          <a:xfrm>
            <a:off x="961138" y="4661288"/>
            <a:ext cx="7221715" cy="553998"/>
          </a:xfrm>
          <a:prstGeom prst="rect">
            <a:avLst/>
          </a:prstGeom>
          <a:solidFill>
            <a:schemeClr val="accent4">
              <a:lumMod val="40000"/>
              <a:lumOff val="60000"/>
            </a:schemeClr>
          </a:solidFill>
        </p:spPr>
        <p:txBody>
          <a:bodyPr wrap="square" rtlCol="0">
            <a:spAutoFit/>
          </a:bodyPr>
          <a:lstStyle/>
          <a:p>
            <a:r>
              <a:rPr lang="en-SG" sz="2400" dirty="0"/>
              <a:t>Then </a:t>
            </a:r>
            <a:r>
              <a:rPr lang="en-SG" sz="2400" i="1" dirty="0"/>
              <a:t>N</a:t>
            </a:r>
            <a:r>
              <a:rPr lang="en-SG" sz="2400" dirty="0"/>
              <a:t>(</a:t>
            </a:r>
            <a:r>
              <a:rPr lang="en-SG" sz="2400" i="1" dirty="0"/>
              <a:t>A</a:t>
            </a:r>
            <a:r>
              <a:rPr lang="en-SG" sz="2400" dirty="0"/>
              <a:t>) </a:t>
            </a:r>
            <a:r>
              <a:rPr lang="en-SG" sz="2400" dirty="0" smtClean="0"/>
              <a:t>=                              , </a:t>
            </a:r>
            <a:r>
              <a:rPr lang="en-SG" sz="2400" dirty="0"/>
              <a:t>and </a:t>
            </a:r>
            <a:r>
              <a:rPr lang="en-SG" sz="2400" i="1" dirty="0"/>
              <a:t>N</a:t>
            </a:r>
            <a:r>
              <a:rPr lang="en-SG" sz="2400" dirty="0"/>
              <a:t>(</a:t>
            </a:r>
            <a:r>
              <a:rPr lang="en-SG" sz="2400" i="1" dirty="0"/>
              <a:t>B</a:t>
            </a:r>
            <a:r>
              <a:rPr lang="en-SG" sz="2400" dirty="0"/>
              <a:t>) </a:t>
            </a:r>
            <a:r>
              <a:rPr lang="en-SG" sz="2400" dirty="0" smtClean="0"/>
              <a:t>=</a:t>
            </a:r>
          </a:p>
          <a:p>
            <a:endParaRPr lang="en-SG" sz="600" dirty="0"/>
          </a:p>
        </p:txBody>
      </p:sp>
    </p:spTree>
    <p:extLst>
      <p:ext uri="{BB962C8B-B14F-4D97-AF65-F5344CB8AC3E}">
        <p14:creationId xmlns:p14="http://schemas.microsoft.com/office/powerpoint/2010/main" val="2261588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dissolve">
                                      <p:cBhvr>
                                        <p:cTn id="2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6" grpId="0" animBg="1"/>
      <p:bldP spid="25" grpId="0" animBg="1"/>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Relationship between Permutations and Combinations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13</a:t>
            </a:fld>
            <a:endParaRPr lang="en-SG" dirty="0"/>
          </a:p>
        </p:txBody>
      </p:sp>
      <p:sp>
        <p:nvSpPr>
          <p:cNvPr id="35" name="Rectangle 3"/>
          <p:cNvSpPr txBox="1">
            <a:spLocks noChangeArrowheads="1"/>
          </p:cNvSpPr>
          <p:nvPr/>
        </p:nvSpPr>
        <p:spPr>
          <a:xfrm>
            <a:off x="415123" y="1451894"/>
            <a:ext cx="8517862" cy="12591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dirty="0"/>
              <a:t>Suppose the group of 12 consists of 5 men and 7 women.</a:t>
            </a:r>
          </a:p>
          <a:p>
            <a:pPr marL="514350" indent="-514350">
              <a:lnSpc>
                <a:spcPct val="100000"/>
              </a:lnSpc>
              <a:spcBef>
                <a:spcPts val="600"/>
              </a:spcBef>
              <a:buFont typeface="+mj-lt"/>
              <a:buAutoNum type="alphaLcPeriod" startAt="3"/>
            </a:pPr>
            <a:r>
              <a:rPr lang="en-US" altLang="en-US" sz="2400" dirty="0"/>
              <a:t>How many 5-person teams contain at most one man?</a:t>
            </a:r>
          </a:p>
        </p:txBody>
      </p:sp>
      <p:sp>
        <p:nvSpPr>
          <p:cNvPr id="31" name="TextBox 30"/>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4 – Teams with Members of Two Types</a:t>
            </a:r>
            <a:endParaRPr lang="en-SG" sz="2000" dirty="0">
              <a:solidFill>
                <a:schemeClr val="bg1"/>
              </a:solidFill>
            </a:endParaRPr>
          </a:p>
        </p:txBody>
      </p:sp>
      <p:sp>
        <p:nvSpPr>
          <p:cNvPr id="7" name="TextBox 6"/>
          <p:cNvSpPr txBox="1"/>
          <p:nvPr/>
        </p:nvSpPr>
        <p:spPr>
          <a:xfrm>
            <a:off x="961139" y="2646784"/>
            <a:ext cx="7221715" cy="830997"/>
          </a:xfrm>
          <a:prstGeom prst="rect">
            <a:avLst/>
          </a:prstGeom>
          <a:solidFill>
            <a:schemeClr val="accent4">
              <a:lumMod val="40000"/>
              <a:lumOff val="60000"/>
            </a:schemeClr>
          </a:solidFill>
        </p:spPr>
        <p:txBody>
          <a:bodyPr wrap="square" rtlCol="0">
            <a:spAutoFit/>
          </a:bodyPr>
          <a:lstStyle/>
          <a:p>
            <a:r>
              <a:rPr lang="en-SG" sz="2400" dirty="0"/>
              <a:t>Number of teams without any man </a:t>
            </a:r>
            <a:r>
              <a:rPr lang="en-SG" sz="2400" dirty="0" smtClean="0"/>
              <a:t>=</a:t>
            </a:r>
          </a:p>
          <a:p>
            <a:endParaRPr lang="en-SG" sz="2400" dirty="0">
              <a:solidFill>
                <a:srgbClr val="0000FF"/>
              </a:solidFill>
            </a:endParaRPr>
          </a:p>
        </p:txBody>
      </p:sp>
      <p:sp>
        <p:nvSpPr>
          <p:cNvPr id="36" name="TextBox 35"/>
          <p:cNvSpPr txBox="1"/>
          <p:nvPr/>
        </p:nvSpPr>
        <p:spPr>
          <a:xfrm>
            <a:off x="961139" y="4624884"/>
            <a:ext cx="6604596" cy="830997"/>
          </a:xfrm>
          <a:prstGeom prst="rect">
            <a:avLst/>
          </a:prstGeom>
          <a:solidFill>
            <a:schemeClr val="accent4">
              <a:lumMod val="40000"/>
              <a:lumOff val="60000"/>
            </a:schemeClr>
          </a:solidFill>
        </p:spPr>
        <p:txBody>
          <a:bodyPr wrap="square" rtlCol="0">
            <a:spAutoFit/>
          </a:bodyPr>
          <a:lstStyle/>
          <a:p>
            <a:r>
              <a:rPr lang="en-SG" sz="2400" dirty="0"/>
              <a:t>Therefore number of 5-person teams that contain at most one man </a:t>
            </a:r>
            <a:r>
              <a:rPr lang="en-SG" sz="2400" dirty="0" smtClean="0"/>
              <a:t>=</a:t>
            </a:r>
            <a:endParaRPr lang="en-SG" sz="2400" dirty="0"/>
          </a:p>
        </p:txBody>
      </p:sp>
      <p:sp>
        <p:nvSpPr>
          <p:cNvPr id="37" name="TextBox 36"/>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2" name="Oval 31"/>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TextBox 24"/>
          <p:cNvSpPr txBox="1"/>
          <p:nvPr/>
        </p:nvSpPr>
        <p:spPr>
          <a:xfrm>
            <a:off x="961139" y="3613369"/>
            <a:ext cx="7221715" cy="830997"/>
          </a:xfrm>
          <a:prstGeom prst="rect">
            <a:avLst/>
          </a:prstGeom>
          <a:solidFill>
            <a:schemeClr val="accent4">
              <a:lumMod val="40000"/>
              <a:lumOff val="60000"/>
            </a:schemeClr>
          </a:solidFill>
        </p:spPr>
        <p:txBody>
          <a:bodyPr wrap="square" rtlCol="0">
            <a:spAutoFit/>
          </a:bodyPr>
          <a:lstStyle/>
          <a:p>
            <a:r>
              <a:rPr lang="en-SG" sz="2400" dirty="0"/>
              <a:t>Number of teams with one man </a:t>
            </a:r>
            <a:r>
              <a:rPr lang="en-SG" sz="2400" dirty="0" smtClean="0"/>
              <a:t>=</a:t>
            </a:r>
          </a:p>
          <a:p>
            <a:endParaRPr lang="en-SG" sz="2400" dirty="0">
              <a:solidFill>
                <a:srgbClr val="0000FF"/>
              </a:solidFill>
            </a:endParaRPr>
          </a:p>
        </p:txBody>
      </p:sp>
    </p:spTree>
    <p:extLst>
      <p:ext uri="{BB962C8B-B14F-4D97-AF65-F5344CB8AC3E}">
        <p14:creationId xmlns:p14="http://schemas.microsoft.com/office/powerpoint/2010/main" val="110109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dissolve">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6"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Permutations of a Set with Repeated Elements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14</a:t>
            </a:fld>
            <a:endParaRPr lang="en-SG" dirty="0"/>
          </a:p>
        </p:txBody>
      </p:sp>
      <p:sp>
        <p:nvSpPr>
          <p:cNvPr id="35" name="Rectangle 3"/>
          <p:cNvSpPr txBox="1">
            <a:spLocks noChangeArrowheads="1"/>
          </p:cNvSpPr>
          <p:nvPr/>
        </p:nvSpPr>
        <p:spPr>
          <a:xfrm>
            <a:off x="415123" y="1679143"/>
            <a:ext cx="7919985" cy="14157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dirty="0"/>
              <a:t>Order the letters in the word</a:t>
            </a:r>
          </a:p>
          <a:p>
            <a:pPr marL="0" indent="0">
              <a:lnSpc>
                <a:spcPct val="100000"/>
              </a:lnSpc>
              <a:spcBef>
                <a:spcPts val="600"/>
              </a:spcBef>
              <a:buNone/>
              <a:tabLst>
                <a:tab pos="2233613" algn="l"/>
              </a:tabLst>
            </a:pPr>
            <a:r>
              <a:rPr lang="en-US" altLang="en-US" dirty="0"/>
              <a:t>	</a:t>
            </a:r>
            <a:r>
              <a:rPr lang="en-US" altLang="en-US" sz="3000" b="1" dirty="0"/>
              <a:t>M I S </a:t>
            </a:r>
            <a:r>
              <a:rPr lang="en-US" altLang="en-US" sz="3000" b="1" dirty="0" err="1"/>
              <a:t>S</a:t>
            </a:r>
            <a:r>
              <a:rPr lang="en-US" altLang="en-US" sz="3000" b="1" dirty="0"/>
              <a:t> I S </a:t>
            </a:r>
            <a:r>
              <a:rPr lang="en-US" altLang="en-US" sz="3000" b="1" dirty="0" err="1"/>
              <a:t>S</a:t>
            </a:r>
            <a:r>
              <a:rPr lang="en-US" altLang="en-US" sz="3000" b="1" dirty="0"/>
              <a:t> I P </a:t>
            </a:r>
            <a:r>
              <a:rPr lang="en-US" altLang="en-US" sz="3000" b="1" dirty="0" err="1"/>
              <a:t>P</a:t>
            </a:r>
            <a:r>
              <a:rPr lang="en-US" altLang="en-US" sz="3000" b="1" dirty="0"/>
              <a:t> I</a:t>
            </a:r>
          </a:p>
          <a:p>
            <a:pPr marL="0" indent="0">
              <a:lnSpc>
                <a:spcPct val="100000"/>
              </a:lnSpc>
              <a:spcBef>
                <a:spcPts val="600"/>
              </a:spcBef>
              <a:buNone/>
            </a:pPr>
            <a:r>
              <a:rPr lang="en-US" altLang="en-US" dirty="0"/>
              <a:t>How many distinguishable orderings are there?</a:t>
            </a:r>
          </a:p>
        </p:txBody>
      </p:sp>
      <p:sp>
        <p:nvSpPr>
          <p:cNvPr id="31" name="TextBox 30"/>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5 – Permutations of a Set with Repeated Elements</a:t>
            </a:r>
            <a:endParaRPr lang="en-SG" sz="2000" dirty="0">
              <a:solidFill>
                <a:schemeClr val="bg1"/>
              </a:solidFill>
            </a:endParaRPr>
          </a:p>
        </p:txBody>
      </p:sp>
      <p:sp>
        <p:nvSpPr>
          <p:cNvPr id="27" name="Oval 26"/>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64944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Rectangle 3"/>
          <p:cNvSpPr txBox="1">
            <a:spLocks noChangeArrowheads="1"/>
          </p:cNvSpPr>
          <p:nvPr/>
        </p:nvSpPr>
        <p:spPr>
          <a:xfrm>
            <a:off x="415123" y="3185505"/>
            <a:ext cx="6847323" cy="27756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dirty="0"/>
              <a:t>Four-step process:</a:t>
            </a:r>
          </a:p>
          <a:p>
            <a:pPr marL="0" indent="0">
              <a:lnSpc>
                <a:spcPct val="100000"/>
              </a:lnSpc>
              <a:spcBef>
                <a:spcPts val="0"/>
              </a:spcBef>
              <a:buNone/>
              <a:tabLst>
                <a:tab pos="352425" algn="l"/>
              </a:tabLst>
            </a:pPr>
            <a:r>
              <a:rPr lang="en-US" altLang="en-US" dirty="0"/>
              <a:t>	</a:t>
            </a:r>
            <a:r>
              <a:rPr lang="en-US" altLang="en-US" sz="2400" b="1" dirty="0"/>
              <a:t>Step 1: </a:t>
            </a:r>
            <a:r>
              <a:rPr lang="en-US" altLang="en-US" sz="2400" dirty="0"/>
              <a:t>Choose a subset of 4 positions for the S’s.</a:t>
            </a:r>
          </a:p>
          <a:p>
            <a:pPr marL="0" indent="0">
              <a:lnSpc>
                <a:spcPct val="100000"/>
              </a:lnSpc>
              <a:spcBef>
                <a:spcPts val="1200"/>
              </a:spcBef>
              <a:buNone/>
              <a:tabLst>
                <a:tab pos="352425" algn="l"/>
              </a:tabLst>
            </a:pPr>
            <a:r>
              <a:rPr lang="en-US" altLang="en-US" sz="2400" dirty="0"/>
              <a:t>	</a:t>
            </a:r>
            <a:r>
              <a:rPr lang="en-US" altLang="en-US" sz="2400" b="1" dirty="0"/>
              <a:t>Step 2: </a:t>
            </a:r>
            <a:r>
              <a:rPr lang="en-US" altLang="en-US" sz="2400" dirty="0"/>
              <a:t>Choose a subset of 4 positions for the I’s.</a:t>
            </a:r>
          </a:p>
          <a:p>
            <a:pPr marL="0" indent="0">
              <a:lnSpc>
                <a:spcPct val="100000"/>
              </a:lnSpc>
              <a:spcBef>
                <a:spcPts val="1200"/>
              </a:spcBef>
              <a:buNone/>
              <a:tabLst>
                <a:tab pos="352425" algn="l"/>
              </a:tabLst>
            </a:pPr>
            <a:r>
              <a:rPr lang="en-US" altLang="en-US" sz="2400" dirty="0"/>
              <a:t>	</a:t>
            </a:r>
            <a:r>
              <a:rPr lang="en-US" altLang="en-US" sz="2400" b="1" dirty="0"/>
              <a:t>Step 3: </a:t>
            </a:r>
            <a:r>
              <a:rPr lang="en-US" altLang="en-US" sz="2400" dirty="0"/>
              <a:t>Choose a subset of 2 positions for the P’s.</a:t>
            </a:r>
          </a:p>
          <a:p>
            <a:pPr marL="0" indent="0">
              <a:lnSpc>
                <a:spcPct val="100000"/>
              </a:lnSpc>
              <a:spcBef>
                <a:spcPts val="1200"/>
              </a:spcBef>
              <a:buNone/>
              <a:tabLst>
                <a:tab pos="352425" algn="l"/>
              </a:tabLst>
            </a:pPr>
            <a:r>
              <a:rPr lang="en-US" altLang="en-US" sz="2400" dirty="0"/>
              <a:t>	</a:t>
            </a:r>
            <a:r>
              <a:rPr lang="en-US" altLang="en-US" sz="2400" b="1" dirty="0"/>
              <a:t>Step 4: </a:t>
            </a:r>
            <a:r>
              <a:rPr lang="en-US" altLang="en-US" sz="2400" dirty="0"/>
              <a:t>Choose a subset of 1 position for the M.</a:t>
            </a:r>
          </a:p>
        </p:txBody>
      </p:sp>
      <mc:AlternateContent xmlns:mc="http://schemas.openxmlformats.org/markup-compatibility/2006" xmlns:a14="http://schemas.microsoft.com/office/drawing/2010/main">
        <mc:Choice Requires="a14">
          <p:sp>
            <p:nvSpPr>
              <p:cNvPr id="2" name="TextBox 1"/>
              <p:cNvSpPr txBox="1"/>
              <p:nvPr/>
            </p:nvSpPr>
            <p:spPr>
              <a:xfrm>
                <a:off x="6981092" y="3513245"/>
                <a:ext cx="562708" cy="576376"/>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SG" sz="1400" i="1" smtClean="0">
                              <a:latin typeface="Cambria Math" panose="02040503050406030204" pitchFamily="18" charset="0"/>
                            </a:rPr>
                          </m:ctrlPr>
                        </m:dPr>
                        <m:e>
                          <m:f>
                            <m:fPr>
                              <m:type m:val="noBar"/>
                              <m:ctrlPr>
                                <a:rPr lang="en-SG" sz="1400" i="1" smtClean="0">
                                  <a:latin typeface="Cambria Math" panose="02040503050406030204" pitchFamily="18" charset="0"/>
                                </a:rPr>
                              </m:ctrlPr>
                            </m:fPr>
                            <m:num>
                              <m:r>
                                <a:rPr lang="en-SG" sz="1400" b="0" i="1" smtClean="0">
                                  <a:latin typeface="Cambria Math" panose="02040503050406030204" pitchFamily="18" charset="0"/>
                                </a:rPr>
                                <m:t>11</m:t>
                              </m:r>
                            </m:num>
                            <m:den>
                              <m:r>
                                <a:rPr lang="en-SG" sz="1400" b="0" i="1" smtClean="0">
                                  <a:latin typeface="Cambria Math" panose="02040503050406030204" pitchFamily="18" charset="0"/>
                                </a:rPr>
                                <m:t>4</m:t>
                              </m:r>
                            </m:den>
                          </m:f>
                        </m:e>
                      </m:d>
                    </m:oMath>
                  </m:oMathPara>
                </a14:m>
                <a:endParaRPr lang="en-SG" sz="1400" dirty="0"/>
              </a:p>
            </p:txBody>
          </p:sp>
        </mc:Choice>
        <mc:Fallback xmlns="">
          <p:sp>
            <p:nvSpPr>
              <p:cNvPr id="2" name="TextBox 1"/>
              <p:cNvSpPr txBox="1">
                <a:spLocks noRot="1" noChangeAspect="1" noMove="1" noResize="1" noEditPoints="1" noAdjustHandles="1" noChangeArrowheads="1" noChangeShapeType="1" noTextEdit="1"/>
              </p:cNvSpPr>
              <p:nvPr/>
            </p:nvSpPr>
            <p:spPr>
              <a:xfrm>
                <a:off x="6981092" y="3513245"/>
                <a:ext cx="562708" cy="576376"/>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6981092" y="4074486"/>
                <a:ext cx="562708" cy="500202"/>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SG" sz="1400" i="1" smtClean="0">
                              <a:latin typeface="Cambria Math" panose="02040503050406030204" pitchFamily="18" charset="0"/>
                            </a:rPr>
                          </m:ctrlPr>
                        </m:dPr>
                        <m:e>
                          <m:f>
                            <m:fPr>
                              <m:type m:val="noBar"/>
                              <m:ctrlPr>
                                <a:rPr lang="en-SG" sz="1400" i="1" smtClean="0">
                                  <a:latin typeface="Cambria Math" panose="02040503050406030204" pitchFamily="18" charset="0"/>
                                </a:rPr>
                              </m:ctrlPr>
                            </m:fPr>
                            <m:num>
                              <m:r>
                                <a:rPr lang="en-SG" sz="1400" b="0" i="1" smtClean="0">
                                  <a:latin typeface="Cambria Math" panose="02040503050406030204" pitchFamily="18" charset="0"/>
                                </a:rPr>
                                <m:t>7</m:t>
                              </m:r>
                            </m:num>
                            <m:den>
                              <m:r>
                                <a:rPr lang="en-SG" sz="1400" b="0" i="1" smtClean="0">
                                  <a:latin typeface="Cambria Math" panose="02040503050406030204" pitchFamily="18" charset="0"/>
                                </a:rPr>
                                <m:t>4</m:t>
                              </m:r>
                            </m:den>
                          </m:f>
                        </m:e>
                      </m:d>
                    </m:oMath>
                  </m:oMathPara>
                </a14:m>
                <a:endParaRPr lang="en-SG" sz="1400" dirty="0"/>
              </a:p>
            </p:txBody>
          </p:sp>
        </mc:Choice>
        <mc:Fallback xmlns="">
          <p:sp>
            <p:nvSpPr>
              <p:cNvPr id="48" name="TextBox 47"/>
              <p:cNvSpPr txBox="1">
                <a:spLocks noRot="1" noChangeAspect="1" noMove="1" noResize="1" noEditPoints="1" noAdjustHandles="1" noChangeArrowheads="1" noChangeShapeType="1" noTextEdit="1"/>
              </p:cNvSpPr>
              <p:nvPr/>
            </p:nvSpPr>
            <p:spPr>
              <a:xfrm>
                <a:off x="6981092" y="4074486"/>
                <a:ext cx="562708" cy="50020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6981092" y="4552206"/>
                <a:ext cx="562708" cy="576376"/>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SG" sz="1400" i="1" smtClean="0">
                              <a:latin typeface="Cambria Math" panose="02040503050406030204" pitchFamily="18" charset="0"/>
                            </a:rPr>
                          </m:ctrlPr>
                        </m:dPr>
                        <m:e>
                          <m:f>
                            <m:fPr>
                              <m:type m:val="noBar"/>
                              <m:ctrlPr>
                                <a:rPr lang="en-SG" sz="1400" i="1" smtClean="0">
                                  <a:latin typeface="Cambria Math" panose="02040503050406030204" pitchFamily="18" charset="0"/>
                                </a:rPr>
                              </m:ctrlPr>
                            </m:fPr>
                            <m:num>
                              <m:r>
                                <a:rPr lang="en-SG" sz="1400" b="0" i="1" smtClean="0">
                                  <a:latin typeface="Cambria Math" panose="02040503050406030204" pitchFamily="18" charset="0"/>
                                </a:rPr>
                                <m:t>3</m:t>
                              </m:r>
                            </m:num>
                            <m:den>
                              <m:r>
                                <a:rPr lang="en-SG" sz="1400" b="0" i="1" smtClean="0">
                                  <a:latin typeface="Cambria Math" panose="02040503050406030204" pitchFamily="18" charset="0"/>
                                </a:rPr>
                                <m:t>2</m:t>
                              </m:r>
                            </m:den>
                          </m:f>
                        </m:e>
                      </m:d>
                    </m:oMath>
                  </m:oMathPara>
                </a14:m>
                <a:endParaRPr lang="en-SG" sz="1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6981092" y="4552206"/>
                <a:ext cx="562708" cy="576376"/>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981092" y="5108472"/>
                <a:ext cx="562708" cy="576376"/>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SG" sz="1400" i="1" smtClean="0">
                              <a:latin typeface="Cambria Math" panose="02040503050406030204" pitchFamily="18" charset="0"/>
                            </a:rPr>
                          </m:ctrlPr>
                        </m:dPr>
                        <m:e>
                          <m:f>
                            <m:fPr>
                              <m:type m:val="noBar"/>
                              <m:ctrlPr>
                                <a:rPr lang="en-SG" sz="1400" i="1" smtClean="0">
                                  <a:latin typeface="Cambria Math" panose="02040503050406030204" pitchFamily="18" charset="0"/>
                                </a:rPr>
                              </m:ctrlPr>
                            </m:fPr>
                            <m:num>
                              <m:r>
                                <a:rPr lang="en-SG" sz="1400" b="0" i="1" smtClean="0">
                                  <a:latin typeface="Cambria Math" panose="02040503050406030204" pitchFamily="18" charset="0"/>
                                </a:rPr>
                                <m:t>1</m:t>
                              </m:r>
                            </m:num>
                            <m:den>
                              <m:r>
                                <a:rPr lang="en-SG" sz="1400" b="0" i="1" smtClean="0">
                                  <a:latin typeface="Cambria Math" panose="02040503050406030204" pitchFamily="18" charset="0"/>
                                </a:rPr>
                                <m:t>1</m:t>
                              </m:r>
                            </m:den>
                          </m:f>
                        </m:e>
                      </m:d>
                    </m:oMath>
                  </m:oMathPara>
                </a14:m>
                <a:endParaRPr lang="en-SG" sz="1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6981092" y="5108472"/>
                <a:ext cx="562708" cy="576376"/>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953107" y="5694455"/>
                <a:ext cx="4844015" cy="783869"/>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SG" sz="2000" i="1" smtClean="0">
                              <a:latin typeface="Cambria Math" panose="02040503050406030204" pitchFamily="18" charset="0"/>
                              <a:ea typeface="Cambria Math" panose="02040503050406030204" pitchFamily="18" charset="0"/>
                            </a:rPr>
                          </m:ctrlPr>
                        </m:dPr>
                        <m:e>
                          <m:f>
                            <m:fPr>
                              <m:type m:val="noBar"/>
                              <m:ctrlPr>
                                <a:rPr lang="en-SG" sz="2000" i="1" smtClean="0">
                                  <a:latin typeface="Cambria Math" panose="02040503050406030204" pitchFamily="18" charset="0"/>
                                  <a:ea typeface="Cambria Math" panose="02040503050406030204" pitchFamily="18" charset="0"/>
                                </a:rPr>
                              </m:ctrlPr>
                            </m:fPr>
                            <m:num>
                              <m:r>
                                <a:rPr lang="en-SG" sz="2000" b="0" i="1" smtClean="0">
                                  <a:latin typeface="Cambria Math" panose="02040503050406030204" pitchFamily="18" charset="0"/>
                                  <a:ea typeface="Cambria Math" panose="02040503050406030204" pitchFamily="18" charset="0"/>
                                </a:rPr>
                                <m:t>11</m:t>
                              </m:r>
                            </m:num>
                            <m:den>
                              <m:r>
                                <a:rPr lang="en-SG" sz="2000" b="0" i="1" smtClean="0">
                                  <a:latin typeface="Cambria Math" panose="02040503050406030204" pitchFamily="18" charset="0"/>
                                  <a:ea typeface="Cambria Math" panose="02040503050406030204" pitchFamily="18" charset="0"/>
                                </a:rPr>
                                <m:t>4</m:t>
                              </m:r>
                            </m:den>
                          </m:f>
                        </m:e>
                      </m:d>
                      <m:r>
                        <a:rPr lang="en-SG" sz="2000" i="1" smtClean="0">
                          <a:latin typeface="Cambria Math" panose="02040503050406030204" pitchFamily="18" charset="0"/>
                          <a:ea typeface="Cambria Math" panose="02040503050406030204" pitchFamily="18" charset="0"/>
                        </a:rPr>
                        <m:t>×</m:t>
                      </m:r>
                      <m:d>
                        <m:dPr>
                          <m:ctrlPr>
                            <a:rPr lang="en-SG" sz="2000" i="1" smtClean="0">
                              <a:latin typeface="Cambria Math" panose="02040503050406030204" pitchFamily="18" charset="0"/>
                              <a:ea typeface="Cambria Math" panose="02040503050406030204" pitchFamily="18" charset="0"/>
                            </a:rPr>
                          </m:ctrlPr>
                        </m:dPr>
                        <m:e>
                          <m:f>
                            <m:fPr>
                              <m:type m:val="noBar"/>
                              <m:ctrlPr>
                                <a:rPr lang="en-SG" sz="2000" i="1" smtClean="0">
                                  <a:latin typeface="Cambria Math" panose="02040503050406030204" pitchFamily="18" charset="0"/>
                                  <a:ea typeface="Cambria Math" panose="02040503050406030204" pitchFamily="18" charset="0"/>
                                </a:rPr>
                              </m:ctrlPr>
                            </m:fPr>
                            <m:num>
                              <m:r>
                                <a:rPr lang="en-SG" sz="2000" b="0" i="1" smtClean="0">
                                  <a:latin typeface="Cambria Math" panose="02040503050406030204" pitchFamily="18" charset="0"/>
                                  <a:ea typeface="Cambria Math" panose="02040503050406030204" pitchFamily="18" charset="0"/>
                                </a:rPr>
                                <m:t>7</m:t>
                              </m:r>
                            </m:num>
                            <m:den>
                              <m:r>
                                <a:rPr lang="en-SG" sz="2000" b="0" i="1" smtClean="0">
                                  <a:latin typeface="Cambria Math" panose="02040503050406030204" pitchFamily="18" charset="0"/>
                                  <a:ea typeface="Cambria Math" panose="02040503050406030204" pitchFamily="18" charset="0"/>
                                </a:rPr>
                                <m:t>4</m:t>
                              </m:r>
                            </m:den>
                          </m:f>
                        </m:e>
                      </m:d>
                      <m:r>
                        <a:rPr lang="en-SG" sz="2000" i="1" smtClean="0">
                          <a:latin typeface="Cambria Math" panose="02040503050406030204" pitchFamily="18" charset="0"/>
                          <a:ea typeface="Cambria Math" panose="02040503050406030204" pitchFamily="18" charset="0"/>
                        </a:rPr>
                        <m:t>×</m:t>
                      </m:r>
                      <m:d>
                        <m:dPr>
                          <m:ctrlPr>
                            <a:rPr lang="en-SG" sz="2000" i="1" smtClean="0">
                              <a:latin typeface="Cambria Math" panose="02040503050406030204" pitchFamily="18" charset="0"/>
                              <a:ea typeface="Cambria Math" panose="02040503050406030204" pitchFamily="18" charset="0"/>
                            </a:rPr>
                          </m:ctrlPr>
                        </m:dPr>
                        <m:e>
                          <m:f>
                            <m:fPr>
                              <m:type m:val="noBar"/>
                              <m:ctrlPr>
                                <a:rPr lang="en-SG" sz="2000" i="1" smtClean="0">
                                  <a:latin typeface="Cambria Math" panose="02040503050406030204" pitchFamily="18" charset="0"/>
                                  <a:ea typeface="Cambria Math" panose="02040503050406030204" pitchFamily="18" charset="0"/>
                                </a:rPr>
                              </m:ctrlPr>
                            </m:fPr>
                            <m:num>
                              <m:r>
                                <a:rPr lang="en-SG" sz="2000" b="0" i="1" smtClean="0">
                                  <a:latin typeface="Cambria Math" panose="02040503050406030204" pitchFamily="18" charset="0"/>
                                  <a:ea typeface="Cambria Math" panose="02040503050406030204" pitchFamily="18" charset="0"/>
                                </a:rPr>
                                <m:t>3</m:t>
                              </m:r>
                            </m:num>
                            <m:den>
                              <m:r>
                                <a:rPr lang="en-SG" sz="2000" b="0" i="1" smtClean="0">
                                  <a:latin typeface="Cambria Math" panose="02040503050406030204" pitchFamily="18" charset="0"/>
                                  <a:ea typeface="Cambria Math" panose="02040503050406030204" pitchFamily="18" charset="0"/>
                                </a:rPr>
                                <m:t>2</m:t>
                              </m:r>
                            </m:den>
                          </m:f>
                        </m:e>
                      </m:d>
                      <m:r>
                        <a:rPr lang="en-SG" sz="2000" i="1" smtClean="0">
                          <a:latin typeface="Cambria Math" panose="02040503050406030204" pitchFamily="18" charset="0"/>
                          <a:ea typeface="Cambria Math" panose="02040503050406030204" pitchFamily="18" charset="0"/>
                        </a:rPr>
                        <m:t>×</m:t>
                      </m:r>
                      <m:d>
                        <m:dPr>
                          <m:ctrlPr>
                            <a:rPr lang="en-SG" sz="2000" i="1" smtClean="0">
                              <a:latin typeface="Cambria Math" panose="02040503050406030204" pitchFamily="18" charset="0"/>
                              <a:ea typeface="Cambria Math" panose="02040503050406030204" pitchFamily="18" charset="0"/>
                            </a:rPr>
                          </m:ctrlPr>
                        </m:dPr>
                        <m:e>
                          <m:f>
                            <m:fPr>
                              <m:type m:val="noBar"/>
                              <m:ctrlPr>
                                <a:rPr lang="en-SG" sz="2000" i="1" smtClean="0">
                                  <a:latin typeface="Cambria Math" panose="02040503050406030204" pitchFamily="18" charset="0"/>
                                  <a:ea typeface="Cambria Math" panose="02040503050406030204" pitchFamily="18" charset="0"/>
                                </a:rPr>
                              </m:ctrlPr>
                            </m:fPr>
                            <m:num>
                              <m:r>
                                <a:rPr lang="en-SG" sz="2000" b="0" i="1" smtClean="0">
                                  <a:latin typeface="Cambria Math" panose="02040503050406030204" pitchFamily="18" charset="0"/>
                                  <a:ea typeface="Cambria Math" panose="02040503050406030204" pitchFamily="18" charset="0"/>
                                </a:rPr>
                                <m:t>1</m:t>
                              </m:r>
                            </m:num>
                            <m:den>
                              <m:r>
                                <a:rPr lang="en-SG" sz="2000" b="0" i="1" smtClean="0">
                                  <a:latin typeface="Cambria Math" panose="02040503050406030204" pitchFamily="18" charset="0"/>
                                  <a:ea typeface="Cambria Math" panose="02040503050406030204" pitchFamily="18" charset="0"/>
                                </a:rPr>
                                <m:t>1</m:t>
                              </m:r>
                            </m:den>
                          </m:f>
                        </m:e>
                      </m:d>
                      <m:r>
                        <a:rPr lang="en-SG" sz="2000" i="1" smtClean="0">
                          <a:latin typeface="Cambria Math" panose="02040503050406030204" pitchFamily="18" charset="0"/>
                          <a:ea typeface="Cambria Math" panose="02040503050406030204" pitchFamily="18" charset="0"/>
                        </a:rPr>
                        <m:t>=</m:t>
                      </m:r>
                      <m:r>
                        <a:rPr lang="en-SG" sz="2000" b="1" i="1" smtClean="0">
                          <a:solidFill>
                            <a:srgbClr val="0033CC"/>
                          </a:solidFill>
                          <a:latin typeface="Cambria Math" panose="02040503050406030204" pitchFamily="18" charset="0"/>
                          <a:ea typeface="Cambria Math" panose="02040503050406030204" pitchFamily="18" charset="0"/>
                        </a:rPr>
                        <m:t>𝟑𝟒𝟔𝟓𝟎</m:t>
                      </m:r>
                    </m:oMath>
                  </m:oMathPara>
                </a14:m>
                <a:endParaRPr lang="en-SG" sz="2000" b="1" dirty="0">
                  <a:solidFill>
                    <a:srgbClr val="0033CC"/>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953107" y="5694455"/>
                <a:ext cx="4844015" cy="783869"/>
              </a:xfrm>
              <a:prstGeom prst="rect">
                <a:avLst/>
              </a:prstGeom>
              <a:blipFill>
                <a:blip r:embed="rId7"/>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291047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dissolv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dissolve">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dissolve">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2" grpId="0" animBg="1"/>
      <p:bldP spid="48" grpId="0" animBg="1"/>
      <p:bldP spid="49" grpId="0" animBg="1"/>
      <p:bldP spid="50"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a:t>
            </a:r>
            <a:r>
              <a:rPr lang="en-SG" sz="1200" dirty="0">
                <a:solidFill>
                  <a:schemeClr val="accent4">
                    <a:lumMod val="60000"/>
                    <a:lumOff val="40000"/>
                  </a:schemeClr>
                </a:solidFill>
              </a:rPr>
              <a:t>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Permutations of a Set with Repeated Elements</a:t>
            </a:r>
            <a:endParaRPr lang="en-SG" sz="1100" dirty="0">
              <a:solidFill>
                <a:schemeClr val="bg1"/>
              </a:solidFill>
            </a:endParaRPr>
          </a:p>
          <a:p>
            <a:pPr>
              <a:tabLst>
                <a:tab pos="201216" algn="l"/>
              </a:tabLst>
            </a:pP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15</a:t>
            </a:fld>
            <a:endParaRPr lang="en-SG" dirty="0"/>
          </a:p>
        </p:txBody>
      </p:sp>
      <p:grpSp>
        <p:nvGrpSpPr>
          <p:cNvPr id="80" name="Group 79"/>
          <p:cNvGrpSpPr/>
          <p:nvPr/>
        </p:nvGrpSpPr>
        <p:grpSpPr>
          <a:xfrm>
            <a:off x="712536" y="1119528"/>
            <a:ext cx="7974264" cy="4791358"/>
            <a:chOff x="730523" y="4598517"/>
            <a:chExt cx="7974264" cy="4791358"/>
          </a:xfrm>
        </p:grpSpPr>
        <p:sp>
          <p:nvSpPr>
            <p:cNvPr id="81" name="Rectangle 80"/>
            <p:cNvSpPr/>
            <p:nvPr/>
          </p:nvSpPr>
          <p:spPr>
            <a:xfrm>
              <a:off x="730523" y="4598518"/>
              <a:ext cx="7974264" cy="4729097"/>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2" name="Rectangle 81"/>
            <p:cNvSpPr/>
            <p:nvPr/>
          </p:nvSpPr>
          <p:spPr>
            <a:xfrm>
              <a:off x="730523" y="4598517"/>
              <a:ext cx="7974264"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3" name="TextBox 82"/>
            <p:cNvSpPr txBox="1"/>
            <p:nvPr/>
          </p:nvSpPr>
          <p:spPr>
            <a:xfrm>
              <a:off x="898473" y="4645644"/>
              <a:ext cx="7700282" cy="461665"/>
            </a:xfrm>
            <a:prstGeom prst="rect">
              <a:avLst/>
            </a:prstGeom>
            <a:noFill/>
          </p:spPr>
          <p:txBody>
            <a:bodyPr wrap="square" rtlCol="0">
              <a:spAutoFit/>
            </a:bodyPr>
            <a:lstStyle/>
            <a:p>
              <a:r>
                <a:rPr lang="en-SG" sz="2400" dirty="0">
                  <a:solidFill>
                    <a:schemeClr val="bg1"/>
                  </a:solidFill>
                </a:rPr>
                <a:t>Theorem 9.5.2 </a:t>
              </a:r>
              <a:r>
                <a:rPr lang="en-SG" sz="2000" dirty="0">
                  <a:solidFill>
                    <a:schemeClr val="bg1"/>
                  </a:solidFill>
                </a:rPr>
                <a:t>Permutations </a:t>
              </a:r>
              <a:r>
                <a:rPr lang="en-SG" sz="2000" dirty="0" smtClean="0">
                  <a:solidFill>
                    <a:schemeClr val="bg1"/>
                  </a:solidFill>
                </a:rPr>
                <a:t>with Sets </a:t>
              </a:r>
              <a:r>
                <a:rPr lang="en-SG" sz="2000" dirty="0">
                  <a:solidFill>
                    <a:schemeClr val="bg1"/>
                  </a:solidFill>
                </a:rPr>
                <a:t>of </a:t>
              </a:r>
              <a:r>
                <a:rPr lang="en-SG" sz="2000" dirty="0" smtClean="0">
                  <a:solidFill>
                    <a:schemeClr val="bg1"/>
                  </a:solidFill>
                </a:rPr>
                <a:t>Indistinguishable </a:t>
              </a:r>
              <a:r>
                <a:rPr lang="en-SG" sz="2000" dirty="0">
                  <a:solidFill>
                    <a:schemeClr val="bg1"/>
                  </a:solidFill>
                </a:rPr>
                <a:t>O</a:t>
              </a:r>
              <a:r>
                <a:rPr lang="en-SG" sz="2000" dirty="0" smtClean="0">
                  <a:solidFill>
                    <a:schemeClr val="bg1"/>
                  </a:solidFill>
                </a:rPr>
                <a:t>bjects</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84" name="TextBox 83"/>
                <p:cNvSpPr txBox="1"/>
                <p:nvPr/>
              </p:nvSpPr>
              <p:spPr>
                <a:xfrm>
                  <a:off x="795941" y="5218733"/>
                  <a:ext cx="7737396" cy="4171142"/>
                </a:xfrm>
                <a:prstGeom prst="rect">
                  <a:avLst/>
                </a:prstGeom>
                <a:noFill/>
              </p:spPr>
              <p:txBody>
                <a:bodyPr wrap="square" rtlCol="0">
                  <a:spAutoFit/>
                </a:bodyPr>
                <a:lstStyle/>
                <a:p>
                  <a:pPr>
                    <a:spcAft>
                      <a:spcPts val="600"/>
                    </a:spcAft>
                  </a:pPr>
                  <a:r>
                    <a:rPr lang="en-SG" sz="2400" dirty="0"/>
                    <a:t>Suppose a collection consists of </a:t>
                  </a:r>
                  <a:r>
                    <a:rPr lang="en-SG" sz="2400" i="1" dirty="0"/>
                    <a:t>n</a:t>
                  </a:r>
                  <a:r>
                    <a:rPr lang="en-SG" sz="2400" dirty="0"/>
                    <a:t> objects of which</a:t>
                  </a:r>
                </a:p>
                <a:p>
                  <a:pPr>
                    <a:tabLst>
                      <a:tab pos="896938" algn="l"/>
                    </a:tabLst>
                  </a:pPr>
                  <a:r>
                    <a:rPr lang="en-SG" sz="2000" dirty="0"/>
                    <a:t>	</a:t>
                  </a:r>
                  <a:r>
                    <a:rPr lang="en-SG" sz="2000" i="1" dirty="0"/>
                    <a:t>n</a:t>
                  </a:r>
                  <a:r>
                    <a:rPr lang="en-SG" sz="2000" baseline="-25000" dirty="0"/>
                    <a:t>1</a:t>
                  </a:r>
                  <a:r>
                    <a:rPr lang="en-SG" sz="2000" dirty="0"/>
                    <a:t> are of type 1 and are indistinguishable from each other</a:t>
                  </a:r>
                </a:p>
                <a:p>
                  <a:r>
                    <a:rPr lang="en-SG" sz="2000" dirty="0"/>
                    <a:t>	</a:t>
                  </a:r>
                  <a:r>
                    <a:rPr lang="en-SG" sz="2000" i="1" dirty="0"/>
                    <a:t>n</a:t>
                  </a:r>
                  <a:r>
                    <a:rPr lang="en-SG" sz="2000" baseline="-25000" dirty="0"/>
                    <a:t>2</a:t>
                  </a:r>
                  <a:r>
                    <a:rPr lang="en-SG" sz="2000" dirty="0"/>
                    <a:t> are of type 2 and are indistinguishable from each other</a:t>
                  </a:r>
                </a:p>
                <a:p>
                  <a:r>
                    <a:rPr lang="en-SG" sz="2000" dirty="0"/>
                    <a:t>	 :</a:t>
                  </a:r>
                </a:p>
                <a:p>
                  <a:pPr>
                    <a:spcAft>
                      <a:spcPts val="600"/>
                    </a:spcAft>
                  </a:pPr>
                  <a:r>
                    <a:rPr lang="en-SG" sz="2000" dirty="0"/>
                    <a:t>	</a:t>
                  </a:r>
                  <a:r>
                    <a:rPr lang="en-SG" sz="2000" i="1" dirty="0" err="1"/>
                    <a:t>n</a:t>
                  </a:r>
                  <a:r>
                    <a:rPr lang="en-SG" sz="2000" i="1" baseline="-25000" dirty="0" err="1"/>
                    <a:t>k</a:t>
                  </a:r>
                  <a:r>
                    <a:rPr lang="en-SG" sz="2000" dirty="0"/>
                    <a:t> are of type </a:t>
                  </a:r>
                  <a:r>
                    <a:rPr lang="en-SG" sz="2000" i="1" dirty="0"/>
                    <a:t>k</a:t>
                  </a:r>
                  <a:r>
                    <a:rPr lang="en-SG" sz="2000" dirty="0"/>
                    <a:t> and are indistinguishable from each other</a:t>
                  </a:r>
                  <a:endParaRPr lang="en-SG" sz="3200" b="1" dirty="0">
                    <a:sym typeface="Symbol" panose="05050102010706020507" pitchFamily="18" charset="2"/>
                  </a:endParaRPr>
                </a:p>
                <a:p>
                  <a:pPr>
                    <a:spcAft>
                      <a:spcPts val="600"/>
                    </a:spcAft>
                  </a:pPr>
                  <a:r>
                    <a:rPr lang="en-SG" sz="2400" dirty="0">
                      <a:sym typeface="Symbol" panose="05050102010706020507" pitchFamily="18" charset="2"/>
                    </a:rPr>
                    <a:t>and suppose that </a:t>
                  </a:r>
                  <a:r>
                    <a:rPr lang="en-SG" sz="2400" i="1" dirty="0">
                      <a:sym typeface="Symbol" panose="05050102010706020507" pitchFamily="18" charset="2"/>
                    </a:rPr>
                    <a:t>n</a:t>
                  </a:r>
                  <a:r>
                    <a:rPr lang="en-SG" sz="2400" baseline="-25000" dirty="0">
                      <a:sym typeface="Symbol" panose="05050102010706020507" pitchFamily="18" charset="2"/>
                    </a:rPr>
                    <a:t>1</a:t>
                  </a:r>
                  <a:r>
                    <a:rPr lang="en-SG" sz="2400" dirty="0">
                      <a:sym typeface="Symbol" panose="05050102010706020507" pitchFamily="18" charset="2"/>
                    </a:rPr>
                    <a:t> + </a:t>
                  </a:r>
                  <a:r>
                    <a:rPr lang="en-SG" sz="2400" i="1" dirty="0">
                      <a:sym typeface="Symbol" panose="05050102010706020507" pitchFamily="18" charset="2"/>
                    </a:rPr>
                    <a:t>n</a:t>
                  </a:r>
                  <a:r>
                    <a:rPr lang="en-SG" sz="2400" baseline="-25000" dirty="0">
                      <a:sym typeface="Symbol" panose="05050102010706020507" pitchFamily="18" charset="2"/>
                    </a:rPr>
                    <a:t>2</a:t>
                  </a:r>
                  <a:r>
                    <a:rPr lang="en-SG" sz="2400" dirty="0">
                      <a:sym typeface="Symbol" panose="05050102010706020507" pitchFamily="18" charset="2"/>
                    </a:rPr>
                    <a:t> + … + </a:t>
                  </a:r>
                  <a:r>
                    <a:rPr lang="en-SG" sz="2400" i="1" dirty="0" err="1">
                      <a:sym typeface="Symbol" panose="05050102010706020507" pitchFamily="18" charset="2"/>
                    </a:rPr>
                    <a:t>n</a:t>
                  </a:r>
                  <a:r>
                    <a:rPr lang="en-SG" sz="2400" i="1" baseline="-25000" dirty="0" err="1">
                      <a:sym typeface="Symbol" panose="05050102010706020507" pitchFamily="18" charset="2"/>
                    </a:rPr>
                    <a:t>k</a:t>
                  </a:r>
                  <a:r>
                    <a:rPr lang="en-SG" sz="2400" dirty="0">
                      <a:sym typeface="Symbol" panose="05050102010706020507" pitchFamily="18" charset="2"/>
                    </a:rPr>
                    <a:t> = </a:t>
                  </a:r>
                  <a:r>
                    <a:rPr lang="en-SG" sz="2400" i="1" dirty="0">
                      <a:sym typeface="Symbol" panose="05050102010706020507" pitchFamily="18" charset="2"/>
                    </a:rPr>
                    <a:t>n</a:t>
                  </a:r>
                  <a:r>
                    <a:rPr lang="en-SG" sz="2400" dirty="0">
                      <a:sym typeface="Symbol" panose="05050102010706020507" pitchFamily="18" charset="2"/>
                    </a:rPr>
                    <a:t>. Then the number of distinguishable permutations of the </a:t>
                  </a:r>
                  <a:r>
                    <a:rPr lang="en-SG" sz="2400" i="1" dirty="0">
                      <a:sym typeface="Symbol" panose="05050102010706020507" pitchFamily="18" charset="2"/>
                    </a:rPr>
                    <a:t>n</a:t>
                  </a:r>
                  <a:r>
                    <a:rPr lang="en-SG" sz="2400" dirty="0">
                      <a:sym typeface="Symbol" panose="05050102010706020507" pitchFamily="18" charset="2"/>
                    </a:rPr>
                    <a:t> objects is </a:t>
                  </a:r>
                </a:p>
                <a:p>
                  <a:pPr>
                    <a:spcAft>
                      <a:spcPts val="600"/>
                    </a:spcAft>
                  </a:pPr>
                  <a:r>
                    <a:rPr lang="en-SG" sz="2800" dirty="0">
                      <a:sym typeface="Symbol" panose="05050102010706020507" pitchFamily="18" charset="2"/>
                    </a:rPr>
                    <a:t>	</a:t>
                  </a:r>
                  <a14:m>
                    <m:oMath xmlns:m="http://schemas.openxmlformats.org/officeDocument/2006/math">
                      <m:d>
                        <m:dPr>
                          <m:ctrlPr>
                            <a:rPr lang="en-SG" sz="2800" i="1" smtClean="0">
                              <a:latin typeface="Cambria Math" panose="02040503050406030204" pitchFamily="18" charset="0"/>
                              <a:sym typeface="Symbol" panose="05050102010706020507" pitchFamily="18" charset="2"/>
                            </a:rPr>
                          </m:ctrlPr>
                        </m:dPr>
                        <m:e>
                          <m:f>
                            <m:fPr>
                              <m:type m:val="noBar"/>
                              <m:ctrlPr>
                                <a:rPr lang="en-SG" sz="2800" i="1" smtClean="0">
                                  <a:latin typeface="Cambria Math" panose="02040503050406030204" pitchFamily="18" charset="0"/>
                                  <a:sym typeface="Symbol" panose="05050102010706020507" pitchFamily="18" charset="2"/>
                                </a:rPr>
                              </m:ctrlPr>
                            </m:fPr>
                            <m:num>
                              <m:r>
                                <a:rPr lang="en-SG" sz="2800" b="0" i="1" smtClean="0">
                                  <a:latin typeface="Cambria Math" panose="02040503050406030204" pitchFamily="18" charset="0"/>
                                  <a:sym typeface="Symbol" panose="05050102010706020507" pitchFamily="18" charset="2"/>
                                </a:rPr>
                                <m:t>𝑛</m:t>
                              </m:r>
                            </m:num>
                            <m:den>
                              <m:sSub>
                                <m:sSubPr>
                                  <m:ctrlPr>
                                    <a:rPr lang="en-SG" sz="2800" i="1" smtClean="0">
                                      <a:latin typeface="Cambria Math" panose="02040503050406030204" pitchFamily="18" charset="0"/>
                                      <a:sym typeface="Symbol" panose="05050102010706020507" pitchFamily="18" charset="2"/>
                                    </a:rPr>
                                  </m:ctrlPr>
                                </m:sSubPr>
                                <m:e>
                                  <m:r>
                                    <a:rPr lang="en-SG" sz="2800" b="0" i="1" smtClean="0">
                                      <a:latin typeface="Cambria Math" panose="02040503050406030204" pitchFamily="18" charset="0"/>
                                      <a:sym typeface="Symbol" panose="05050102010706020507" pitchFamily="18" charset="2"/>
                                    </a:rPr>
                                    <m:t>𝑛</m:t>
                                  </m:r>
                                </m:e>
                                <m:sub>
                                  <m:r>
                                    <a:rPr lang="en-SG" sz="2800" b="0" i="1" smtClean="0">
                                      <a:latin typeface="Cambria Math" panose="02040503050406030204" pitchFamily="18" charset="0"/>
                                      <a:sym typeface="Symbol" panose="05050102010706020507" pitchFamily="18" charset="2"/>
                                    </a:rPr>
                                    <m:t>1</m:t>
                                  </m:r>
                                </m:sub>
                              </m:sSub>
                            </m:den>
                          </m:f>
                        </m:e>
                      </m:d>
                      <m:d>
                        <m:dPr>
                          <m:ctrlPr>
                            <a:rPr lang="en-SG" sz="2800" i="1" smtClean="0">
                              <a:latin typeface="Cambria Math" panose="02040503050406030204" pitchFamily="18" charset="0"/>
                              <a:sym typeface="Symbol" panose="05050102010706020507" pitchFamily="18" charset="2"/>
                            </a:rPr>
                          </m:ctrlPr>
                        </m:dPr>
                        <m:e>
                          <m:f>
                            <m:fPr>
                              <m:type m:val="noBar"/>
                              <m:ctrlPr>
                                <a:rPr lang="en-SG" sz="2800" i="1" smtClean="0">
                                  <a:latin typeface="Cambria Math" panose="02040503050406030204" pitchFamily="18" charset="0"/>
                                  <a:sym typeface="Symbol" panose="05050102010706020507" pitchFamily="18" charset="2"/>
                                </a:rPr>
                              </m:ctrlPr>
                            </m:fPr>
                            <m:num>
                              <m:r>
                                <a:rPr lang="en-SG" sz="2800" b="0" i="1" smtClean="0">
                                  <a:latin typeface="Cambria Math" panose="02040503050406030204" pitchFamily="18" charset="0"/>
                                  <a:sym typeface="Symbol" panose="05050102010706020507" pitchFamily="18" charset="2"/>
                                </a:rPr>
                                <m:t>𝑛</m:t>
                              </m:r>
                              <m:r>
                                <a:rPr lang="en-SG" sz="2800" b="0" i="1" smtClean="0">
                                  <a:latin typeface="Cambria Math" panose="02040503050406030204" pitchFamily="18" charset="0"/>
                                  <a:sym typeface="Symbol" panose="05050102010706020507" pitchFamily="18" charset="2"/>
                                </a:rPr>
                                <m:t>−</m:t>
                              </m:r>
                              <m:sSub>
                                <m:sSubPr>
                                  <m:ctrlPr>
                                    <a:rPr lang="en-SG" sz="2800" b="0" i="1" smtClean="0">
                                      <a:latin typeface="Cambria Math" panose="02040503050406030204" pitchFamily="18" charset="0"/>
                                      <a:sym typeface="Symbol" panose="05050102010706020507" pitchFamily="18" charset="2"/>
                                    </a:rPr>
                                  </m:ctrlPr>
                                </m:sSubPr>
                                <m:e>
                                  <m:r>
                                    <a:rPr lang="en-SG" sz="2800" b="0" i="1" smtClean="0">
                                      <a:latin typeface="Cambria Math" panose="02040503050406030204" pitchFamily="18" charset="0"/>
                                      <a:sym typeface="Symbol" panose="05050102010706020507" pitchFamily="18" charset="2"/>
                                    </a:rPr>
                                    <m:t>𝑛</m:t>
                                  </m:r>
                                </m:e>
                                <m:sub>
                                  <m:r>
                                    <a:rPr lang="en-SG" sz="2800" b="0" i="1" smtClean="0">
                                      <a:latin typeface="Cambria Math" panose="02040503050406030204" pitchFamily="18" charset="0"/>
                                      <a:sym typeface="Symbol" panose="05050102010706020507" pitchFamily="18" charset="2"/>
                                    </a:rPr>
                                    <m:t>1</m:t>
                                  </m:r>
                                </m:sub>
                              </m:sSub>
                            </m:num>
                            <m:den>
                              <m:sSub>
                                <m:sSubPr>
                                  <m:ctrlPr>
                                    <a:rPr lang="en-SG" sz="2800" i="1" smtClean="0">
                                      <a:latin typeface="Cambria Math" panose="02040503050406030204" pitchFamily="18" charset="0"/>
                                      <a:sym typeface="Symbol" panose="05050102010706020507" pitchFamily="18" charset="2"/>
                                    </a:rPr>
                                  </m:ctrlPr>
                                </m:sSubPr>
                                <m:e>
                                  <m:r>
                                    <a:rPr lang="en-SG" sz="2800" b="0" i="1" smtClean="0">
                                      <a:latin typeface="Cambria Math" panose="02040503050406030204" pitchFamily="18" charset="0"/>
                                      <a:sym typeface="Symbol" panose="05050102010706020507" pitchFamily="18" charset="2"/>
                                    </a:rPr>
                                    <m:t>𝑛</m:t>
                                  </m:r>
                                </m:e>
                                <m:sub>
                                  <m:r>
                                    <a:rPr lang="en-SG" sz="2800" b="0" i="1" smtClean="0">
                                      <a:latin typeface="Cambria Math" panose="02040503050406030204" pitchFamily="18" charset="0"/>
                                      <a:sym typeface="Symbol" panose="05050102010706020507" pitchFamily="18" charset="2"/>
                                    </a:rPr>
                                    <m:t>2</m:t>
                                  </m:r>
                                </m:sub>
                              </m:sSub>
                            </m:den>
                          </m:f>
                        </m:e>
                      </m:d>
                      <m:d>
                        <m:dPr>
                          <m:ctrlPr>
                            <a:rPr lang="en-SG" sz="2800" i="1" smtClean="0">
                              <a:latin typeface="Cambria Math" panose="02040503050406030204" pitchFamily="18" charset="0"/>
                              <a:sym typeface="Symbol" panose="05050102010706020507" pitchFamily="18" charset="2"/>
                            </a:rPr>
                          </m:ctrlPr>
                        </m:dPr>
                        <m:e>
                          <m:f>
                            <m:fPr>
                              <m:type m:val="noBar"/>
                              <m:ctrlPr>
                                <a:rPr lang="en-SG" sz="2800" i="1" smtClean="0">
                                  <a:latin typeface="Cambria Math" panose="02040503050406030204" pitchFamily="18" charset="0"/>
                                  <a:sym typeface="Symbol" panose="05050102010706020507" pitchFamily="18" charset="2"/>
                                </a:rPr>
                              </m:ctrlPr>
                            </m:fPr>
                            <m:num>
                              <m:r>
                                <a:rPr lang="en-SG" sz="2800" b="0" i="1" smtClean="0">
                                  <a:latin typeface="Cambria Math" panose="02040503050406030204" pitchFamily="18" charset="0"/>
                                  <a:sym typeface="Symbol" panose="05050102010706020507" pitchFamily="18" charset="2"/>
                                </a:rPr>
                                <m:t>𝑛</m:t>
                              </m:r>
                              <m:r>
                                <a:rPr lang="en-SG" sz="2800" b="0" i="1" smtClean="0">
                                  <a:latin typeface="Cambria Math" panose="02040503050406030204" pitchFamily="18" charset="0"/>
                                  <a:sym typeface="Symbol" panose="05050102010706020507" pitchFamily="18" charset="2"/>
                                </a:rPr>
                                <m:t>−</m:t>
                              </m:r>
                              <m:sSub>
                                <m:sSubPr>
                                  <m:ctrlPr>
                                    <a:rPr lang="en-SG" sz="2800" b="0" i="1" smtClean="0">
                                      <a:latin typeface="Cambria Math" panose="02040503050406030204" pitchFamily="18" charset="0"/>
                                      <a:sym typeface="Symbol" panose="05050102010706020507" pitchFamily="18" charset="2"/>
                                    </a:rPr>
                                  </m:ctrlPr>
                                </m:sSubPr>
                                <m:e>
                                  <m:r>
                                    <a:rPr lang="en-SG" sz="2800" b="0" i="1" smtClean="0">
                                      <a:latin typeface="Cambria Math" panose="02040503050406030204" pitchFamily="18" charset="0"/>
                                      <a:sym typeface="Symbol" panose="05050102010706020507" pitchFamily="18" charset="2"/>
                                    </a:rPr>
                                    <m:t>𝑛</m:t>
                                  </m:r>
                                </m:e>
                                <m:sub>
                                  <m:r>
                                    <a:rPr lang="en-SG" sz="2800" b="0" i="1" smtClean="0">
                                      <a:latin typeface="Cambria Math" panose="02040503050406030204" pitchFamily="18" charset="0"/>
                                      <a:sym typeface="Symbol" panose="05050102010706020507" pitchFamily="18" charset="2"/>
                                    </a:rPr>
                                    <m:t>1</m:t>
                                  </m:r>
                                </m:sub>
                              </m:sSub>
                              <m:r>
                                <a:rPr lang="en-SG" sz="2800" b="0" i="1" smtClean="0">
                                  <a:latin typeface="Cambria Math" panose="02040503050406030204" pitchFamily="18" charset="0"/>
                                  <a:sym typeface="Symbol" panose="05050102010706020507" pitchFamily="18" charset="2"/>
                                </a:rPr>
                                <m:t>−</m:t>
                              </m:r>
                              <m:sSub>
                                <m:sSubPr>
                                  <m:ctrlPr>
                                    <a:rPr lang="en-SG" sz="2800" b="0" i="1" smtClean="0">
                                      <a:latin typeface="Cambria Math" panose="02040503050406030204" pitchFamily="18" charset="0"/>
                                      <a:sym typeface="Symbol" panose="05050102010706020507" pitchFamily="18" charset="2"/>
                                    </a:rPr>
                                  </m:ctrlPr>
                                </m:sSubPr>
                                <m:e>
                                  <m:r>
                                    <a:rPr lang="en-SG" sz="2800" b="0" i="1" smtClean="0">
                                      <a:latin typeface="Cambria Math" panose="02040503050406030204" pitchFamily="18" charset="0"/>
                                      <a:sym typeface="Symbol" panose="05050102010706020507" pitchFamily="18" charset="2"/>
                                    </a:rPr>
                                    <m:t>𝑛</m:t>
                                  </m:r>
                                </m:e>
                                <m:sub>
                                  <m:r>
                                    <a:rPr lang="en-SG" sz="2800" b="0" i="1" smtClean="0">
                                      <a:latin typeface="Cambria Math" panose="02040503050406030204" pitchFamily="18" charset="0"/>
                                      <a:sym typeface="Symbol" panose="05050102010706020507" pitchFamily="18" charset="2"/>
                                    </a:rPr>
                                    <m:t>2</m:t>
                                  </m:r>
                                </m:sub>
                              </m:sSub>
                            </m:num>
                            <m:den>
                              <m:sSub>
                                <m:sSubPr>
                                  <m:ctrlPr>
                                    <a:rPr lang="en-SG" sz="2800" i="1" smtClean="0">
                                      <a:latin typeface="Cambria Math" panose="02040503050406030204" pitchFamily="18" charset="0"/>
                                      <a:sym typeface="Symbol" panose="05050102010706020507" pitchFamily="18" charset="2"/>
                                    </a:rPr>
                                  </m:ctrlPr>
                                </m:sSubPr>
                                <m:e>
                                  <m:r>
                                    <a:rPr lang="en-SG" sz="2800" b="0" i="1" smtClean="0">
                                      <a:latin typeface="Cambria Math" panose="02040503050406030204" pitchFamily="18" charset="0"/>
                                      <a:sym typeface="Symbol" panose="05050102010706020507" pitchFamily="18" charset="2"/>
                                    </a:rPr>
                                    <m:t>𝑛</m:t>
                                  </m:r>
                                </m:e>
                                <m:sub>
                                  <m:r>
                                    <a:rPr lang="en-SG" sz="2800" b="0" i="1" smtClean="0">
                                      <a:latin typeface="Cambria Math" panose="02040503050406030204" pitchFamily="18" charset="0"/>
                                      <a:sym typeface="Symbol" panose="05050102010706020507" pitchFamily="18" charset="2"/>
                                    </a:rPr>
                                    <m:t>3</m:t>
                                  </m:r>
                                </m:sub>
                              </m:sSub>
                            </m:den>
                          </m:f>
                        </m:e>
                      </m:d>
                      <m:r>
                        <a:rPr lang="en-SG" sz="2800" i="1" smtClean="0">
                          <a:latin typeface="Cambria Math" panose="02040503050406030204" pitchFamily="18" charset="0"/>
                          <a:ea typeface="Cambria Math" panose="02040503050406030204" pitchFamily="18" charset="0"/>
                          <a:sym typeface="Symbol" panose="05050102010706020507" pitchFamily="18" charset="2"/>
                        </a:rPr>
                        <m:t>⋯</m:t>
                      </m:r>
                      <m:d>
                        <m:dPr>
                          <m:ctrlPr>
                            <a:rPr lang="en-SG" sz="2800" i="1" smtClean="0">
                              <a:latin typeface="Cambria Math" panose="02040503050406030204" pitchFamily="18" charset="0"/>
                              <a:sym typeface="Symbol" panose="05050102010706020507" pitchFamily="18" charset="2"/>
                            </a:rPr>
                          </m:ctrlPr>
                        </m:dPr>
                        <m:e>
                          <m:f>
                            <m:fPr>
                              <m:type m:val="noBar"/>
                              <m:ctrlPr>
                                <a:rPr lang="en-SG" sz="2800" i="1" smtClean="0">
                                  <a:latin typeface="Cambria Math" panose="02040503050406030204" pitchFamily="18" charset="0"/>
                                  <a:sym typeface="Symbol" panose="05050102010706020507" pitchFamily="18" charset="2"/>
                                </a:rPr>
                              </m:ctrlPr>
                            </m:fPr>
                            <m:num>
                              <m:r>
                                <a:rPr lang="en-SG" sz="2800" b="0" i="1" smtClean="0">
                                  <a:latin typeface="Cambria Math" panose="02040503050406030204" pitchFamily="18" charset="0"/>
                                  <a:sym typeface="Symbol" panose="05050102010706020507" pitchFamily="18" charset="2"/>
                                </a:rPr>
                                <m:t>𝑛</m:t>
                              </m:r>
                              <m:r>
                                <a:rPr lang="en-SG" sz="2800" b="0" i="1" smtClean="0">
                                  <a:latin typeface="Cambria Math" panose="02040503050406030204" pitchFamily="18" charset="0"/>
                                  <a:sym typeface="Symbol" panose="05050102010706020507" pitchFamily="18" charset="2"/>
                                </a:rPr>
                                <m:t>−</m:t>
                              </m:r>
                              <m:sSub>
                                <m:sSubPr>
                                  <m:ctrlPr>
                                    <a:rPr lang="en-SG" sz="2800" b="0" i="1" smtClean="0">
                                      <a:latin typeface="Cambria Math" panose="02040503050406030204" pitchFamily="18" charset="0"/>
                                      <a:sym typeface="Symbol" panose="05050102010706020507" pitchFamily="18" charset="2"/>
                                    </a:rPr>
                                  </m:ctrlPr>
                                </m:sSubPr>
                                <m:e>
                                  <m:r>
                                    <a:rPr lang="en-SG" sz="2800" b="0" i="1" smtClean="0">
                                      <a:latin typeface="Cambria Math" panose="02040503050406030204" pitchFamily="18" charset="0"/>
                                      <a:sym typeface="Symbol" panose="05050102010706020507" pitchFamily="18" charset="2"/>
                                    </a:rPr>
                                    <m:t>𝑛</m:t>
                                  </m:r>
                                </m:e>
                                <m:sub>
                                  <m:r>
                                    <a:rPr lang="en-SG" sz="2800" b="0" i="1" smtClean="0">
                                      <a:latin typeface="Cambria Math" panose="02040503050406030204" pitchFamily="18" charset="0"/>
                                      <a:sym typeface="Symbol" panose="05050102010706020507" pitchFamily="18" charset="2"/>
                                    </a:rPr>
                                    <m:t>1</m:t>
                                  </m:r>
                                </m:sub>
                              </m:sSub>
                              <m:r>
                                <a:rPr lang="en-SG" sz="2800" b="0" i="1" smtClean="0">
                                  <a:latin typeface="Cambria Math" panose="02040503050406030204" pitchFamily="18" charset="0"/>
                                  <a:sym typeface="Symbol" panose="05050102010706020507" pitchFamily="18" charset="2"/>
                                </a:rPr>
                                <m:t>−</m:t>
                              </m:r>
                              <m:sSub>
                                <m:sSubPr>
                                  <m:ctrlPr>
                                    <a:rPr lang="en-SG" sz="2800" b="0" i="1" smtClean="0">
                                      <a:latin typeface="Cambria Math" panose="02040503050406030204" pitchFamily="18" charset="0"/>
                                      <a:sym typeface="Symbol" panose="05050102010706020507" pitchFamily="18" charset="2"/>
                                    </a:rPr>
                                  </m:ctrlPr>
                                </m:sSubPr>
                                <m:e>
                                  <m:r>
                                    <a:rPr lang="en-SG" sz="2800" b="0" i="1" smtClean="0">
                                      <a:latin typeface="Cambria Math" panose="02040503050406030204" pitchFamily="18" charset="0"/>
                                      <a:sym typeface="Symbol" panose="05050102010706020507" pitchFamily="18" charset="2"/>
                                    </a:rPr>
                                    <m:t>𝑛</m:t>
                                  </m:r>
                                </m:e>
                                <m:sub>
                                  <m:r>
                                    <a:rPr lang="en-SG" sz="2800" b="0" i="1" smtClean="0">
                                      <a:latin typeface="Cambria Math" panose="02040503050406030204" pitchFamily="18" charset="0"/>
                                      <a:sym typeface="Symbol" panose="05050102010706020507" pitchFamily="18" charset="2"/>
                                    </a:rPr>
                                    <m:t>2</m:t>
                                  </m:r>
                                </m:sub>
                              </m:sSub>
                              <m:r>
                                <a:rPr lang="en-SG" sz="2800" b="0" i="1" smtClean="0">
                                  <a:latin typeface="Cambria Math" panose="02040503050406030204" pitchFamily="18" charset="0"/>
                                  <a:sym typeface="Symbol" panose="05050102010706020507" pitchFamily="18" charset="2"/>
                                </a:rPr>
                                <m:t>−</m:t>
                              </m:r>
                              <m:r>
                                <a:rPr lang="en-SG" sz="2800" b="0"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SG" sz="2800" b="0" i="1" smtClean="0">
                                      <a:latin typeface="Cambria Math" panose="02040503050406030204" pitchFamily="18" charset="0"/>
                                      <a:ea typeface="Cambria Math" panose="02040503050406030204" pitchFamily="18" charset="0"/>
                                      <a:sym typeface="Symbol" panose="05050102010706020507" pitchFamily="18" charset="2"/>
                                    </a:rPr>
                                  </m:ctrlPr>
                                </m:sSubPr>
                                <m:e>
                                  <m:r>
                                    <a:rPr lang="en-SG" sz="2800" b="0" i="1" smtClean="0">
                                      <a:latin typeface="Cambria Math" panose="02040503050406030204" pitchFamily="18" charset="0"/>
                                      <a:ea typeface="Cambria Math" panose="02040503050406030204" pitchFamily="18" charset="0"/>
                                      <a:sym typeface="Symbol" panose="05050102010706020507" pitchFamily="18" charset="2"/>
                                    </a:rPr>
                                    <m:t>𝑛</m:t>
                                  </m:r>
                                </m:e>
                                <m:sub>
                                  <m:r>
                                    <a:rPr lang="en-SG" sz="2800" b="0" i="1" smtClean="0">
                                      <a:latin typeface="Cambria Math" panose="02040503050406030204" pitchFamily="18" charset="0"/>
                                      <a:ea typeface="Cambria Math" panose="02040503050406030204" pitchFamily="18" charset="0"/>
                                      <a:sym typeface="Symbol" panose="05050102010706020507" pitchFamily="18" charset="2"/>
                                    </a:rPr>
                                    <m:t>𝑘</m:t>
                                  </m:r>
                                  <m:r>
                                    <a:rPr lang="en-SG" sz="2800" b="0" i="1" smtClean="0">
                                      <a:latin typeface="Cambria Math" panose="02040503050406030204" pitchFamily="18" charset="0"/>
                                      <a:ea typeface="Cambria Math" panose="02040503050406030204" pitchFamily="18" charset="0"/>
                                      <a:sym typeface="Symbol" panose="05050102010706020507" pitchFamily="18" charset="2"/>
                                    </a:rPr>
                                    <m:t>−1</m:t>
                                  </m:r>
                                </m:sub>
                              </m:sSub>
                            </m:num>
                            <m:den>
                              <m:sSub>
                                <m:sSubPr>
                                  <m:ctrlPr>
                                    <a:rPr lang="en-SG" sz="2800" i="1" smtClean="0">
                                      <a:latin typeface="Cambria Math" panose="02040503050406030204" pitchFamily="18" charset="0"/>
                                      <a:sym typeface="Symbol" panose="05050102010706020507" pitchFamily="18" charset="2"/>
                                    </a:rPr>
                                  </m:ctrlPr>
                                </m:sSubPr>
                                <m:e>
                                  <m:r>
                                    <a:rPr lang="en-SG" sz="2800" b="0" i="1" smtClean="0">
                                      <a:latin typeface="Cambria Math" panose="02040503050406030204" pitchFamily="18" charset="0"/>
                                      <a:sym typeface="Symbol" panose="05050102010706020507" pitchFamily="18" charset="2"/>
                                    </a:rPr>
                                    <m:t>𝑛</m:t>
                                  </m:r>
                                </m:e>
                                <m:sub>
                                  <m:r>
                                    <a:rPr lang="en-SG" sz="2800" b="0" i="1" smtClean="0">
                                      <a:latin typeface="Cambria Math" panose="02040503050406030204" pitchFamily="18" charset="0"/>
                                      <a:sym typeface="Symbol" panose="05050102010706020507" pitchFamily="18" charset="2"/>
                                    </a:rPr>
                                    <m:t>𝑘</m:t>
                                  </m:r>
                                </m:sub>
                              </m:sSub>
                            </m:den>
                          </m:f>
                        </m:e>
                      </m:d>
                    </m:oMath>
                  </a14:m>
                  <a:endParaRPr lang="en-SG" sz="3200" b="1" dirty="0">
                    <a:sym typeface="Symbol" panose="05050102010706020507" pitchFamily="18" charset="2"/>
                  </a:endParaRPr>
                </a:p>
                <a:p>
                  <a:pPr>
                    <a:spcAft>
                      <a:spcPts val="600"/>
                    </a:spcAft>
                    <a:tabLst>
                      <a:tab pos="2690813" algn="l"/>
                    </a:tabLst>
                  </a:pPr>
                  <a:r>
                    <a:rPr lang="en-SG" sz="3200" b="1" dirty="0">
                      <a:sym typeface="Symbol" panose="05050102010706020507" pitchFamily="18" charset="2"/>
                    </a:rPr>
                    <a:t>	</a:t>
                  </a:r>
                  <a14:m>
                    <m:oMath xmlns:m="http://schemas.openxmlformats.org/officeDocument/2006/math">
                      <m:r>
                        <a:rPr lang="en-SG" sz="3200" b="1" i="1" smtClean="0">
                          <a:latin typeface="Cambria Math" panose="02040503050406030204" pitchFamily="18" charset="0"/>
                          <a:ea typeface="Cambria Math" panose="02040503050406030204" pitchFamily="18" charset="0"/>
                          <a:sym typeface="Symbol" panose="05050102010706020507" pitchFamily="18" charset="2"/>
                        </a:rPr>
                        <m:t>= </m:t>
                      </m:r>
                      <m:f>
                        <m:fPr>
                          <m:ctrlP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ctrlPr>
                        </m:fPr>
                        <m:num>
                          <m: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t>𝒏</m:t>
                          </m:r>
                          <m: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t>!</m:t>
                          </m:r>
                        </m:num>
                        <m:den>
                          <m:sSub>
                            <m:sSubPr>
                              <m:ctrlP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ctrlPr>
                            </m:sSubPr>
                            <m:e>
                              <m: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t>𝒏</m:t>
                              </m:r>
                            </m:e>
                            <m:sub>
                              <m: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t>𝟏</m:t>
                              </m:r>
                            </m:sub>
                          </m:sSub>
                          <m: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t>!</m:t>
                          </m:r>
                          <m:sSub>
                            <m:sSubPr>
                              <m:ctrlP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ctrlPr>
                            </m:sSubPr>
                            <m:e>
                              <m: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t>𝒏</m:t>
                              </m:r>
                            </m:e>
                            <m:sub>
                              <m: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t>𝟐</m:t>
                              </m:r>
                            </m:sub>
                          </m:sSub>
                          <m: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t>!</m:t>
                          </m:r>
                          <m:sSub>
                            <m:sSubPr>
                              <m:ctrlP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ctrlPr>
                            </m:sSubPr>
                            <m:e>
                              <m: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t>𝒏</m:t>
                              </m:r>
                            </m:e>
                            <m:sub>
                              <m: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t>𝟑</m:t>
                              </m:r>
                            </m:sub>
                          </m:sSub>
                          <m: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t>!⋯</m:t>
                          </m:r>
                          <m:sSub>
                            <m:sSubPr>
                              <m:ctrlP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ctrlPr>
                            </m:sSubPr>
                            <m:e>
                              <m: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t>𝒏</m:t>
                              </m:r>
                            </m:e>
                            <m:sub>
                              <m: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t>𝒌</m:t>
                              </m:r>
                            </m:sub>
                          </m:sSub>
                          <m: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t>!</m:t>
                          </m:r>
                        </m:den>
                      </m:f>
                    </m:oMath>
                  </a14:m>
                  <a:endParaRPr lang="en-SG" sz="3200" b="1" dirty="0">
                    <a:sym typeface="Symbol" panose="05050102010706020507" pitchFamily="18" charset="2"/>
                  </a:endParaRPr>
                </a:p>
              </p:txBody>
            </p:sp>
          </mc:Choice>
          <mc:Fallback xmlns="">
            <p:sp>
              <p:nvSpPr>
                <p:cNvPr id="84" name="TextBox 83"/>
                <p:cNvSpPr txBox="1">
                  <a:spLocks noRot="1" noChangeAspect="1" noMove="1" noResize="1" noEditPoints="1" noAdjustHandles="1" noChangeArrowheads="1" noChangeShapeType="1" noTextEdit="1"/>
                </p:cNvSpPr>
                <p:nvPr/>
              </p:nvSpPr>
              <p:spPr>
                <a:xfrm>
                  <a:off x="795941" y="5218733"/>
                  <a:ext cx="7737396" cy="4171142"/>
                </a:xfrm>
                <a:prstGeom prst="rect">
                  <a:avLst/>
                </a:prstGeom>
                <a:blipFill>
                  <a:blip r:embed="rId3"/>
                  <a:stretch>
                    <a:fillRect l="-1261" t="-1168"/>
                  </a:stretch>
                </a:blipFill>
              </p:spPr>
              <p:txBody>
                <a:bodyPr/>
                <a:lstStyle/>
                <a:p>
                  <a:r>
                    <a:rPr lang="en-US">
                      <a:noFill/>
                    </a:rPr>
                    <a:t> </a:t>
                  </a:r>
                </a:p>
              </p:txBody>
            </p:sp>
          </mc:Fallback>
        </mc:AlternateContent>
      </p:grpSp>
      <p:sp>
        <p:nvSpPr>
          <p:cNvPr id="27" name="Oval 26"/>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64944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499429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accent4">
                    <a:lumMod val="60000"/>
                    <a:lumOff val="40000"/>
                  </a:schemeClr>
                </a:solidFill>
              </a:rPr>
              <a:t>r</a:t>
            </a:r>
            <a:r>
              <a:rPr lang="en-SG" sz="1200" dirty="0">
                <a:solidFill>
                  <a:schemeClr val="accent4">
                    <a:lumMod val="60000"/>
                    <a:lumOff val="40000"/>
                  </a:schemeClr>
                </a:solidFill>
              </a:rPr>
              <a:t>-Combinations with Repetition</a:t>
            </a:r>
            <a:r>
              <a:rPr lang="en-SG" sz="1200" dirty="0">
                <a:solidFill>
                  <a:schemeClr val="bg1"/>
                </a:solidFill>
              </a:rPr>
              <a:t>	Pascal’s Formula and the Binomial Theorem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16</a:t>
            </a:fld>
            <a:endParaRPr lang="en-SG" dirty="0"/>
          </a:p>
        </p:txBody>
      </p:sp>
      <p:grpSp>
        <p:nvGrpSpPr>
          <p:cNvPr id="2" name="Group 1"/>
          <p:cNvGrpSpPr/>
          <p:nvPr/>
        </p:nvGrpSpPr>
        <p:grpSpPr>
          <a:xfrm>
            <a:off x="644577" y="2152650"/>
            <a:ext cx="7809875" cy="751115"/>
            <a:chOff x="644577" y="2152650"/>
            <a:chExt cx="7809875" cy="751115"/>
          </a:xfrm>
        </p:grpSpPr>
        <p:sp>
          <p:nvSpPr>
            <p:cNvPr id="32" name="Rounded Rectangle 31"/>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itle 1"/>
            <p:cNvSpPr txBox="1">
              <a:spLocks/>
            </p:cNvSpPr>
            <p:nvPr/>
          </p:nvSpPr>
          <p:spPr>
            <a:xfrm>
              <a:off x="663368" y="2220685"/>
              <a:ext cx="7791084"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9.6 </a:t>
              </a:r>
              <a:r>
                <a:rPr lang="en-SG" sz="3000" i="1" dirty="0">
                  <a:solidFill>
                    <a:schemeClr val="bg1"/>
                  </a:solidFill>
                  <a:latin typeface="+mn-lt"/>
                </a:rPr>
                <a:t>r</a:t>
              </a:r>
              <a:r>
                <a:rPr lang="en-SG" sz="3000" dirty="0">
                  <a:solidFill>
                    <a:schemeClr val="bg1"/>
                  </a:solidFill>
                  <a:latin typeface="+mn-lt"/>
                </a:rPr>
                <a:t>-Combinations with Repetition Allowed</a:t>
              </a:r>
            </a:p>
          </p:txBody>
        </p:sp>
      </p:gr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7510835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accent4">
                    <a:lumMod val="60000"/>
                    <a:lumOff val="40000"/>
                  </a:schemeClr>
                </a:solidFill>
              </a:rPr>
              <a:t>r</a:t>
            </a:r>
            <a:r>
              <a:rPr lang="en-SG" sz="1200" dirty="0">
                <a:solidFill>
                  <a:schemeClr val="accent4">
                    <a:lumMod val="60000"/>
                    <a:lumOff val="40000"/>
                  </a:schemeClr>
                </a:solidFill>
              </a:rPr>
              <a:t>-Combinations with Repetition</a:t>
            </a:r>
            <a:r>
              <a:rPr lang="en-SG" sz="1200" dirty="0">
                <a:solidFill>
                  <a:schemeClr val="bg1"/>
                </a:solidFill>
              </a:rPr>
              <a:t>	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i="1" dirty="0">
                <a:solidFill>
                  <a:schemeClr val="bg1"/>
                </a:solidFill>
              </a:rPr>
              <a:t>r</a:t>
            </a:r>
            <a:r>
              <a:rPr lang="en-SG" sz="1400" dirty="0">
                <a:solidFill>
                  <a:schemeClr val="bg1"/>
                </a:solidFill>
              </a:rPr>
              <a:t>-Combinations with Repetition Allowed</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17</a:t>
            </a:fld>
            <a:endParaRPr lang="en-SG"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i="1" dirty="0">
                <a:solidFill>
                  <a:schemeClr val="bg1"/>
                </a:solidFill>
              </a:rPr>
              <a:t>r</a:t>
            </a:r>
            <a:r>
              <a:rPr lang="en-SG" sz="2800" dirty="0">
                <a:solidFill>
                  <a:schemeClr val="bg1"/>
                </a:solidFill>
              </a:rPr>
              <a:t>-Combinations with Repetition Allowed </a:t>
            </a:r>
            <a:endParaRPr lang="en-SG" sz="2000" dirty="0">
              <a:solidFill>
                <a:schemeClr val="bg1"/>
              </a:solidFill>
            </a:endParaRPr>
          </a:p>
        </p:txBody>
      </p:sp>
      <p:sp>
        <p:nvSpPr>
          <p:cNvPr id="72" name="Rectangle 3"/>
          <p:cNvSpPr txBox="1">
            <a:spLocks noChangeArrowheads="1"/>
          </p:cNvSpPr>
          <p:nvPr/>
        </p:nvSpPr>
        <p:spPr>
          <a:xfrm>
            <a:off x="389532" y="1578656"/>
            <a:ext cx="8382509" cy="116454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dirty="0" smtClean="0"/>
              <a:t>At a hawker </a:t>
            </a:r>
            <a:r>
              <a:rPr lang="en-US" altLang="en-US" dirty="0" err="1" smtClean="0"/>
              <a:t>centre</a:t>
            </a:r>
            <a:r>
              <a:rPr lang="en-US" altLang="en-US" dirty="0" smtClean="0"/>
              <a:t> there are 6 stalls selling local delights. If you are buying lunch for 20 guests, how many different selections can you make?</a:t>
            </a:r>
            <a:endParaRPr lang="en-US" altLang="en-US" dirty="0"/>
          </a:p>
        </p:txBody>
      </p:sp>
      <p:sp>
        <p:nvSpPr>
          <p:cNvPr id="25" name="Oval 24"/>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6" name="Group 5"/>
          <p:cNvGrpSpPr/>
          <p:nvPr/>
        </p:nvGrpSpPr>
        <p:grpSpPr>
          <a:xfrm>
            <a:off x="937788" y="2825966"/>
            <a:ext cx="7285995" cy="3815997"/>
            <a:chOff x="937788" y="2921274"/>
            <a:chExt cx="7285995" cy="3815997"/>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7788" y="3209967"/>
              <a:ext cx="7285995" cy="3328946"/>
            </a:xfrm>
            <a:prstGeom prst="rect">
              <a:avLst/>
            </a:prstGeom>
          </p:spPr>
        </p:pic>
        <p:sp>
          <p:nvSpPr>
            <p:cNvPr id="3" name="TextBox 2"/>
            <p:cNvSpPr txBox="1"/>
            <p:nvPr/>
          </p:nvSpPr>
          <p:spPr>
            <a:xfrm>
              <a:off x="1003194" y="2921274"/>
              <a:ext cx="1378226" cy="369332"/>
            </a:xfrm>
            <a:prstGeom prst="rect">
              <a:avLst/>
            </a:prstGeom>
            <a:noFill/>
          </p:spPr>
          <p:txBody>
            <a:bodyPr wrap="square" rtlCol="0">
              <a:spAutoFit/>
            </a:bodyPr>
            <a:lstStyle/>
            <a:p>
              <a:r>
                <a:rPr lang="en-US" dirty="0" smtClean="0"/>
                <a:t>Chicken rice</a:t>
              </a:r>
              <a:endParaRPr lang="en-US" dirty="0"/>
            </a:p>
          </p:txBody>
        </p:sp>
        <p:sp>
          <p:nvSpPr>
            <p:cNvPr id="23" name="TextBox 22"/>
            <p:cNvSpPr txBox="1"/>
            <p:nvPr/>
          </p:nvSpPr>
          <p:spPr>
            <a:xfrm>
              <a:off x="3512954" y="2921274"/>
              <a:ext cx="1378226" cy="369332"/>
            </a:xfrm>
            <a:prstGeom prst="rect">
              <a:avLst/>
            </a:prstGeom>
            <a:noFill/>
          </p:spPr>
          <p:txBody>
            <a:bodyPr wrap="square" rtlCol="0">
              <a:spAutoFit/>
            </a:bodyPr>
            <a:lstStyle/>
            <a:p>
              <a:r>
                <a:rPr lang="en-US" dirty="0" err="1" smtClean="0"/>
                <a:t>Nasi</a:t>
              </a:r>
              <a:r>
                <a:rPr lang="en-US" dirty="0" smtClean="0"/>
                <a:t> </a:t>
              </a:r>
              <a:r>
                <a:rPr lang="en-US" dirty="0" err="1"/>
                <a:t>l</a:t>
              </a:r>
              <a:r>
                <a:rPr lang="en-US" dirty="0" err="1" smtClean="0"/>
                <a:t>emak</a:t>
              </a:r>
              <a:endParaRPr lang="en-US" dirty="0"/>
            </a:p>
          </p:txBody>
        </p:sp>
        <p:sp>
          <p:nvSpPr>
            <p:cNvPr id="24" name="TextBox 23"/>
            <p:cNvSpPr txBox="1"/>
            <p:nvPr/>
          </p:nvSpPr>
          <p:spPr>
            <a:xfrm>
              <a:off x="5953664" y="2921274"/>
              <a:ext cx="1378226" cy="369332"/>
            </a:xfrm>
            <a:prstGeom prst="rect">
              <a:avLst/>
            </a:prstGeom>
            <a:noFill/>
          </p:spPr>
          <p:txBody>
            <a:bodyPr wrap="square" rtlCol="0">
              <a:spAutoFit/>
            </a:bodyPr>
            <a:lstStyle/>
            <a:p>
              <a:r>
                <a:rPr lang="en-US" dirty="0" err="1" smtClean="0"/>
                <a:t>Mee</a:t>
              </a:r>
              <a:r>
                <a:rPr lang="en-US" dirty="0" smtClean="0"/>
                <a:t> rebus</a:t>
              </a:r>
              <a:endParaRPr lang="en-US" dirty="0"/>
            </a:p>
          </p:txBody>
        </p:sp>
        <p:sp>
          <p:nvSpPr>
            <p:cNvPr id="31" name="TextBox 30"/>
            <p:cNvSpPr txBox="1"/>
            <p:nvPr/>
          </p:nvSpPr>
          <p:spPr>
            <a:xfrm>
              <a:off x="1003193" y="6367939"/>
              <a:ext cx="1468993" cy="369332"/>
            </a:xfrm>
            <a:prstGeom prst="rect">
              <a:avLst/>
            </a:prstGeom>
            <a:noFill/>
          </p:spPr>
          <p:txBody>
            <a:bodyPr wrap="square" rtlCol="0">
              <a:spAutoFit/>
            </a:bodyPr>
            <a:lstStyle/>
            <a:p>
              <a:r>
                <a:rPr lang="en-US" dirty="0" err="1" smtClean="0"/>
                <a:t>Ayam</a:t>
              </a:r>
              <a:r>
                <a:rPr lang="en-US" dirty="0" smtClean="0"/>
                <a:t> </a:t>
              </a:r>
              <a:r>
                <a:rPr lang="en-US" dirty="0" err="1" smtClean="0"/>
                <a:t>penyet</a:t>
              </a:r>
              <a:endParaRPr lang="en-US" dirty="0"/>
            </a:p>
          </p:txBody>
        </p:sp>
        <p:sp>
          <p:nvSpPr>
            <p:cNvPr id="32" name="TextBox 31"/>
            <p:cNvSpPr txBox="1"/>
            <p:nvPr/>
          </p:nvSpPr>
          <p:spPr>
            <a:xfrm>
              <a:off x="3512954" y="6367939"/>
              <a:ext cx="1378226" cy="369332"/>
            </a:xfrm>
            <a:prstGeom prst="rect">
              <a:avLst/>
            </a:prstGeom>
            <a:noFill/>
          </p:spPr>
          <p:txBody>
            <a:bodyPr wrap="square" rtlCol="0">
              <a:spAutoFit/>
            </a:bodyPr>
            <a:lstStyle/>
            <a:p>
              <a:r>
                <a:rPr lang="en-US" dirty="0" err="1" smtClean="0"/>
                <a:t>Laksa</a:t>
              </a:r>
              <a:endParaRPr lang="en-US" dirty="0"/>
            </a:p>
          </p:txBody>
        </p:sp>
        <p:sp>
          <p:nvSpPr>
            <p:cNvPr id="34" name="TextBox 33"/>
            <p:cNvSpPr txBox="1"/>
            <p:nvPr/>
          </p:nvSpPr>
          <p:spPr>
            <a:xfrm>
              <a:off x="5953663" y="6367939"/>
              <a:ext cx="1573571" cy="369332"/>
            </a:xfrm>
            <a:prstGeom prst="rect">
              <a:avLst/>
            </a:prstGeom>
            <a:noFill/>
          </p:spPr>
          <p:txBody>
            <a:bodyPr wrap="square" rtlCol="0">
              <a:spAutoFit/>
            </a:bodyPr>
            <a:lstStyle/>
            <a:p>
              <a:r>
                <a:rPr lang="en-US" dirty="0" smtClean="0"/>
                <a:t>Bak </a:t>
              </a:r>
              <a:r>
                <a:rPr lang="en-US" dirty="0" err="1" smtClean="0"/>
                <a:t>chor</a:t>
              </a:r>
              <a:r>
                <a:rPr lang="en-US" dirty="0" smtClean="0"/>
                <a:t> </a:t>
              </a:r>
              <a:r>
                <a:rPr lang="en-US" dirty="0" err="1" smtClean="0"/>
                <a:t>mee</a:t>
              </a:r>
              <a:endParaRPr lang="en-US" dirty="0"/>
            </a:p>
          </p:txBody>
        </p:sp>
      </p:grpSp>
    </p:spTree>
    <p:extLst>
      <p:ext uri="{BB962C8B-B14F-4D97-AF65-F5344CB8AC3E}">
        <p14:creationId xmlns:p14="http://schemas.microsoft.com/office/powerpoint/2010/main" val="1992986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accent4">
                    <a:lumMod val="60000"/>
                    <a:lumOff val="40000"/>
                  </a:schemeClr>
                </a:solidFill>
              </a:rPr>
              <a:t>r</a:t>
            </a:r>
            <a:r>
              <a:rPr lang="en-SG" sz="1200" dirty="0">
                <a:solidFill>
                  <a:schemeClr val="accent4">
                    <a:lumMod val="60000"/>
                    <a:lumOff val="40000"/>
                  </a:schemeClr>
                </a:solidFill>
              </a:rPr>
              <a:t>-Combinations with Repetition</a:t>
            </a:r>
            <a:r>
              <a:rPr lang="en-SG" sz="1200" dirty="0">
                <a:solidFill>
                  <a:schemeClr val="bg1"/>
                </a:solidFill>
              </a:rPr>
              <a:t>	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i="1" dirty="0">
                <a:solidFill>
                  <a:schemeClr val="bg1"/>
                </a:solidFill>
              </a:rPr>
              <a:t>r</a:t>
            </a:r>
            <a:r>
              <a:rPr lang="en-SG" sz="1400" dirty="0">
                <a:solidFill>
                  <a:schemeClr val="bg1"/>
                </a:solidFill>
              </a:rPr>
              <a:t>-Combinations with Repetition Allowed</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18</a:t>
            </a:fld>
            <a:endParaRPr lang="en-SG"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i="1" dirty="0">
                <a:solidFill>
                  <a:schemeClr val="bg1"/>
                </a:solidFill>
              </a:rPr>
              <a:t>r</a:t>
            </a:r>
            <a:r>
              <a:rPr lang="en-SG" sz="2800" dirty="0">
                <a:solidFill>
                  <a:schemeClr val="bg1"/>
                </a:solidFill>
              </a:rPr>
              <a:t>-Combinations with Repetition Allowed </a:t>
            </a:r>
            <a:endParaRPr lang="en-SG" sz="2000" dirty="0">
              <a:solidFill>
                <a:schemeClr val="bg1"/>
              </a:solidFill>
            </a:endParaRPr>
          </a:p>
        </p:txBody>
      </p:sp>
      <p:sp>
        <p:nvSpPr>
          <p:cNvPr id="72" name="Rectangle 3"/>
          <p:cNvSpPr txBox="1">
            <a:spLocks noChangeArrowheads="1"/>
          </p:cNvSpPr>
          <p:nvPr/>
        </p:nvSpPr>
        <p:spPr>
          <a:xfrm>
            <a:off x="389532" y="1578656"/>
            <a:ext cx="8382509" cy="116454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dirty="0"/>
              <a:t>How many ways are there to choose </a:t>
            </a:r>
            <a:r>
              <a:rPr lang="en-US" altLang="en-US" i="1" dirty="0"/>
              <a:t>r </a:t>
            </a:r>
            <a:r>
              <a:rPr lang="en-US" altLang="en-US" dirty="0"/>
              <a:t>elements without regard to order from a set of </a:t>
            </a:r>
            <a:r>
              <a:rPr lang="en-US" altLang="en-US" i="1" dirty="0"/>
              <a:t>n </a:t>
            </a:r>
            <a:r>
              <a:rPr lang="en-US" altLang="en-US" dirty="0"/>
              <a:t>elements if </a:t>
            </a:r>
            <a:r>
              <a:rPr lang="en-US" altLang="en-US" i="1" dirty="0"/>
              <a:t>repetition is allowed</a:t>
            </a:r>
            <a:r>
              <a:rPr lang="en-US" altLang="en-US" sz="500" i="1" dirty="0"/>
              <a:t> </a:t>
            </a:r>
            <a:r>
              <a:rPr lang="en-US" altLang="en-US" dirty="0"/>
              <a:t>?</a:t>
            </a:r>
          </a:p>
        </p:txBody>
      </p:sp>
      <p:sp>
        <p:nvSpPr>
          <p:cNvPr id="25" name="Oval 24"/>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8" name="Group 37"/>
          <p:cNvGrpSpPr/>
          <p:nvPr/>
        </p:nvGrpSpPr>
        <p:grpSpPr>
          <a:xfrm>
            <a:off x="966854" y="2894723"/>
            <a:ext cx="7176411" cy="3496389"/>
            <a:chOff x="993228" y="4598517"/>
            <a:chExt cx="7176411" cy="3496389"/>
          </a:xfrm>
        </p:grpSpPr>
        <p:sp>
          <p:nvSpPr>
            <p:cNvPr id="39" name="Rectangle 38"/>
            <p:cNvSpPr/>
            <p:nvPr/>
          </p:nvSpPr>
          <p:spPr>
            <a:xfrm>
              <a:off x="993228" y="4598517"/>
              <a:ext cx="7176411" cy="349228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Rectangle 39"/>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TextBox 40"/>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 Multiset</a:t>
              </a:r>
            </a:p>
          </p:txBody>
        </p:sp>
        <mc:AlternateContent xmlns:mc="http://schemas.openxmlformats.org/markup-compatibility/2006" xmlns:a14="http://schemas.microsoft.com/office/drawing/2010/main">
          <mc:Choice Requires="a14">
            <p:sp>
              <p:nvSpPr>
                <p:cNvPr id="42" name="TextBox 41"/>
                <p:cNvSpPr txBox="1"/>
                <p:nvPr/>
              </p:nvSpPr>
              <p:spPr>
                <a:xfrm>
                  <a:off x="1109374" y="5193984"/>
                  <a:ext cx="6925353" cy="2900922"/>
                </a:xfrm>
                <a:prstGeom prst="rect">
                  <a:avLst/>
                </a:prstGeom>
                <a:noFill/>
              </p:spPr>
              <p:txBody>
                <a:bodyPr wrap="square" rtlCol="0">
                  <a:spAutoFit/>
                </a:bodyPr>
                <a:lstStyle/>
                <a:p>
                  <a:pPr>
                    <a:spcAft>
                      <a:spcPts val="600"/>
                    </a:spcAft>
                  </a:pPr>
                  <a:r>
                    <a:rPr lang="en-SG" sz="2400" dirty="0"/>
                    <a:t>An </a:t>
                  </a:r>
                  <a:r>
                    <a:rPr lang="en-SG" sz="2400" b="1" i="1" dirty="0"/>
                    <a:t>r</a:t>
                  </a:r>
                  <a:r>
                    <a:rPr lang="en-SG" sz="2400" b="1" dirty="0"/>
                    <a:t>-combination with repetition allowed</a:t>
                  </a:r>
                  <a:r>
                    <a:rPr lang="en-SG" sz="2400" dirty="0"/>
                    <a:t>, or </a:t>
                  </a:r>
                  <a:r>
                    <a:rPr lang="en-SG" sz="2400" b="1" dirty="0"/>
                    <a:t>multiset of size </a:t>
                  </a:r>
                  <a:r>
                    <a:rPr lang="en-SG" sz="2400" b="1" i="1" dirty="0"/>
                    <a:t>r</a:t>
                  </a:r>
                  <a:r>
                    <a:rPr lang="en-SG" sz="2400" dirty="0"/>
                    <a:t>, chosen from a set </a:t>
                  </a:r>
                  <a:r>
                    <a:rPr lang="en-SG" sz="2400" i="1" dirty="0"/>
                    <a:t>X</a:t>
                  </a:r>
                  <a:r>
                    <a:rPr lang="en-SG" sz="2400" dirty="0"/>
                    <a:t> of </a:t>
                  </a:r>
                  <a:r>
                    <a:rPr lang="en-SG" sz="2400" i="1" dirty="0"/>
                    <a:t>n</a:t>
                  </a:r>
                  <a:r>
                    <a:rPr lang="en-SG" sz="2400" dirty="0"/>
                    <a:t> elements is an unordered selection of elements taken from </a:t>
                  </a:r>
                  <a:r>
                    <a:rPr lang="en-SG" sz="2400" i="1" dirty="0"/>
                    <a:t>X</a:t>
                  </a:r>
                  <a:r>
                    <a:rPr lang="en-SG" sz="2400" dirty="0"/>
                    <a:t> with repetition allowed.</a:t>
                  </a:r>
                </a:p>
                <a:p>
                  <a:pPr>
                    <a:spcAft>
                      <a:spcPts val="600"/>
                    </a:spcAft>
                  </a:pPr>
                  <a:r>
                    <a:rPr lang="en-SG" sz="2400" dirty="0"/>
                    <a:t>If </a:t>
                  </a:r>
                  <a:r>
                    <a:rPr lang="en-SG" sz="2400" i="1" dirty="0"/>
                    <a:t>X</a:t>
                  </a:r>
                  <a:r>
                    <a:rPr lang="en-SG" sz="2400" dirty="0"/>
                    <a:t> = </a:t>
                  </a:r>
                  <a14:m>
                    <m:oMath xmlns:m="http://schemas.openxmlformats.org/officeDocument/2006/math">
                      <m:d>
                        <m:dPr>
                          <m:begChr m:val="{"/>
                          <m:endChr m:val="}"/>
                          <m:ctrlPr>
                            <a:rPr lang="en-SG" sz="2400" i="1" smtClean="0">
                              <a:latin typeface="Cambria Math" panose="02040503050406030204" pitchFamily="18" charset="0"/>
                            </a:rPr>
                          </m:ctrlPr>
                        </m:dPr>
                        <m:e>
                          <m:sSub>
                            <m:sSubPr>
                              <m:ctrlPr>
                                <a:rPr lang="en-SG" sz="2400" i="1" smtClean="0">
                                  <a:latin typeface="Cambria Math" panose="02040503050406030204" pitchFamily="18" charset="0"/>
                                </a:rPr>
                              </m:ctrlPr>
                            </m:sSubPr>
                            <m:e>
                              <m:r>
                                <a:rPr lang="en-US" sz="2400" b="0" i="1" smtClean="0">
                                  <a:latin typeface="Cambria Math"/>
                                </a:rPr>
                                <m:t>𝑥</m:t>
                              </m:r>
                            </m:e>
                            <m:sub>
                              <m:r>
                                <a:rPr lang="en-US" sz="2400" b="0" i="1" smtClean="0">
                                  <a:latin typeface="Cambria Math"/>
                                </a:rPr>
                                <m:t>1</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𝑥</m:t>
                              </m:r>
                            </m:e>
                            <m:sub>
                              <m:r>
                                <a:rPr lang="en-US" sz="2400" b="0" i="1" smtClean="0">
                                  <a:latin typeface="Cambria Math"/>
                                </a:rPr>
                                <m:t>2</m:t>
                              </m:r>
                            </m:sub>
                          </m:sSub>
                          <m:r>
                            <a:rPr lang="en-US" sz="2400" b="0" i="1" smtClean="0">
                              <a:latin typeface="Cambria Math"/>
                            </a:rPr>
                            <m:t>,</m:t>
                          </m:r>
                          <m:r>
                            <a:rPr lang="en-US" sz="2400" b="0" i="1" smtClean="0">
                              <a:latin typeface="Cambria Math"/>
                              <a:ea typeface="Cambria Math"/>
                            </a:rPr>
                            <m:t>⋯,</m:t>
                          </m:r>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𝑥</m:t>
                              </m:r>
                            </m:e>
                            <m:sub>
                              <m:r>
                                <a:rPr lang="en-US" sz="2400" b="0" i="1" smtClean="0">
                                  <a:latin typeface="Cambria Math"/>
                                  <a:ea typeface="Cambria Math"/>
                                </a:rPr>
                                <m:t>𝑛</m:t>
                              </m:r>
                            </m:sub>
                          </m:sSub>
                        </m:e>
                      </m:d>
                    </m:oMath>
                  </a14:m>
                  <a:r>
                    <a:rPr lang="en-SG" sz="2400" dirty="0"/>
                    <a:t>, we write an </a:t>
                  </a:r>
                  <a:r>
                    <a:rPr lang="en-SG" sz="2400" i="1" dirty="0"/>
                    <a:t>r</a:t>
                  </a:r>
                  <a:r>
                    <a:rPr lang="en-SG" sz="2400" dirty="0"/>
                    <a:t>-combination with repetition allowed as </a:t>
                  </a:r>
                  <a14:m>
                    <m:oMath xmlns:m="http://schemas.openxmlformats.org/officeDocument/2006/math">
                      <m:d>
                        <m:dPr>
                          <m:begChr m:val="["/>
                          <m:endChr m:val="]"/>
                          <m:ctrlPr>
                            <a:rPr lang="en-SG" sz="2400" i="1" smtClean="0">
                              <a:latin typeface="Cambria Math" panose="02040503050406030204" pitchFamily="18" charset="0"/>
                            </a:rPr>
                          </m:ctrlPr>
                        </m:dPr>
                        <m:e>
                          <m:sSub>
                            <m:sSubPr>
                              <m:ctrlPr>
                                <a:rPr lang="en-SG" sz="2400" i="1" smtClean="0">
                                  <a:latin typeface="Cambria Math" panose="02040503050406030204" pitchFamily="18" charset="0"/>
                                </a:rPr>
                              </m:ctrlPr>
                            </m:sSubPr>
                            <m:e>
                              <m:r>
                                <a:rPr lang="en-US" sz="2400" b="0" i="1" smtClean="0">
                                  <a:latin typeface="Cambria Math"/>
                                </a:rPr>
                                <m:t>𝑥</m:t>
                              </m:r>
                            </m:e>
                            <m:sub>
                              <m:sSub>
                                <m:sSubPr>
                                  <m:ctrlPr>
                                    <a:rPr lang="en-SG" sz="2400" i="1" smtClean="0">
                                      <a:latin typeface="Cambria Math" panose="02040503050406030204" pitchFamily="18" charset="0"/>
                                    </a:rPr>
                                  </m:ctrlPr>
                                </m:sSubPr>
                                <m:e>
                                  <m:r>
                                    <a:rPr lang="en-US" sz="2400" b="0" i="1" smtClean="0">
                                      <a:latin typeface="Cambria Math"/>
                                    </a:rPr>
                                    <m:t>𝑖</m:t>
                                  </m:r>
                                </m:e>
                                <m:sub>
                                  <m:r>
                                    <a:rPr lang="en-US" sz="2400" b="0" i="1" smtClean="0">
                                      <a:latin typeface="Cambria Math"/>
                                    </a:rPr>
                                    <m:t>1</m:t>
                                  </m:r>
                                </m:sub>
                              </m:sSub>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𝑥</m:t>
                              </m:r>
                            </m:e>
                            <m:sub>
                              <m:sSub>
                                <m:sSubPr>
                                  <m:ctrlPr>
                                    <a:rPr lang="en-US" sz="2400" b="0" i="1" smtClean="0">
                                      <a:latin typeface="Cambria Math" panose="02040503050406030204" pitchFamily="18" charset="0"/>
                                    </a:rPr>
                                  </m:ctrlPr>
                                </m:sSubPr>
                                <m:e>
                                  <m:r>
                                    <a:rPr lang="en-US" sz="2400" b="0" i="1" smtClean="0">
                                      <a:latin typeface="Cambria Math"/>
                                    </a:rPr>
                                    <m:t>𝑖</m:t>
                                  </m:r>
                                </m:e>
                                <m:sub>
                                  <m:r>
                                    <a:rPr lang="en-US" sz="2400" b="0" i="1" smtClean="0">
                                      <a:latin typeface="Cambria Math"/>
                                    </a:rPr>
                                    <m:t>2</m:t>
                                  </m:r>
                                </m:sub>
                              </m:sSub>
                            </m:sub>
                          </m:sSub>
                          <m:r>
                            <a:rPr lang="en-US" sz="2400" b="0" i="1" smtClean="0">
                              <a:latin typeface="Cambria Math"/>
                            </a:rPr>
                            <m:t>,</m:t>
                          </m:r>
                          <m:r>
                            <a:rPr lang="en-US" sz="2400" b="0" i="1" smtClean="0">
                              <a:latin typeface="Cambria Math"/>
                              <a:ea typeface="Cambria Math"/>
                            </a:rPr>
                            <m:t>⋯,</m:t>
                          </m:r>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𝑥</m:t>
                              </m:r>
                            </m:e>
                            <m:sub>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𝑖</m:t>
                                  </m:r>
                                </m:e>
                                <m:sub>
                                  <m:r>
                                    <a:rPr lang="en-US" sz="2400" b="0" i="1" smtClean="0">
                                      <a:latin typeface="Cambria Math"/>
                                      <a:ea typeface="Cambria Math"/>
                                    </a:rPr>
                                    <m:t>𝑟</m:t>
                                  </m:r>
                                </m:sub>
                              </m:sSub>
                            </m:sub>
                          </m:sSub>
                        </m:e>
                      </m:d>
                    </m:oMath>
                  </a14:m>
                  <a:r>
                    <a:rPr lang="en-SG" sz="2400" dirty="0"/>
                    <a:t> where each </a:t>
                  </a:r>
                  <a14:m>
                    <m:oMath xmlns:m="http://schemas.openxmlformats.org/officeDocument/2006/math">
                      <m:sSub>
                        <m:sSubPr>
                          <m:ctrlPr>
                            <a:rPr lang="en-SG" sz="2400" i="1" smtClean="0">
                              <a:latin typeface="Cambria Math" panose="02040503050406030204" pitchFamily="18" charset="0"/>
                            </a:rPr>
                          </m:ctrlPr>
                        </m:sSubPr>
                        <m:e>
                          <m:r>
                            <a:rPr lang="en-US" sz="2400" b="0" i="1" smtClean="0">
                              <a:latin typeface="Cambria Math"/>
                            </a:rPr>
                            <m:t>𝑥</m:t>
                          </m:r>
                        </m:e>
                        <m:sub>
                          <m:sSub>
                            <m:sSubPr>
                              <m:ctrlPr>
                                <a:rPr lang="en-SG" sz="2400" i="1" smtClean="0">
                                  <a:latin typeface="Cambria Math" panose="02040503050406030204" pitchFamily="18" charset="0"/>
                                </a:rPr>
                              </m:ctrlPr>
                            </m:sSubPr>
                            <m:e>
                              <m:r>
                                <a:rPr lang="en-US" sz="2400" b="0" i="1" smtClean="0">
                                  <a:latin typeface="Cambria Math"/>
                                </a:rPr>
                                <m:t>𝑖</m:t>
                              </m:r>
                            </m:e>
                            <m:sub>
                              <m:r>
                                <a:rPr lang="en-US" sz="2400" b="0" i="1" smtClean="0">
                                  <a:latin typeface="Cambria Math"/>
                                </a:rPr>
                                <m:t>𝑗</m:t>
                              </m:r>
                            </m:sub>
                          </m:sSub>
                        </m:sub>
                      </m:sSub>
                    </m:oMath>
                  </a14:m>
                  <a:r>
                    <a:rPr lang="en-SG" sz="2400" dirty="0"/>
                    <a:t> is in </a:t>
                  </a:r>
                  <a:r>
                    <a:rPr lang="en-SG" sz="2400" i="1" dirty="0"/>
                    <a:t>X</a:t>
                  </a:r>
                  <a:r>
                    <a:rPr lang="en-SG" sz="2400" dirty="0"/>
                    <a:t> and some of the </a:t>
                  </a:r>
                  <a14:m>
                    <m:oMath xmlns:m="http://schemas.openxmlformats.org/officeDocument/2006/math">
                      <m:sSub>
                        <m:sSubPr>
                          <m:ctrlPr>
                            <a:rPr lang="en-SG" sz="2400" i="1">
                              <a:latin typeface="Cambria Math" panose="02040503050406030204" pitchFamily="18" charset="0"/>
                            </a:rPr>
                          </m:ctrlPr>
                        </m:sSubPr>
                        <m:e>
                          <m:r>
                            <a:rPr lang="en-US" sz="2400" i="1">
                              <a:latin typeface="Cambria Math"/>
                            </a:rPr>
                            <m:t>𝑥</m:t>
                          </m:r>
                        </m:e>
                        <m:sub>
                          <m:sSub>
                            <m:sSubPr>
                              <m:ctrlPr>
                                <a:rPr lang="en-SG" sz="2400" i="1">
                                  <a:latin typeface="Cambria Math" panose="02040503050406030204" pitchFamily="18" charset="0"/>
                                </a:rPr>
                              </m:ctrlPr>
                            </m:sSubPr>
                            <m:e>
                              <m:r>
                                <a:rPr lang="en-US" sz="2400" i="1">
                                  <a:latin typeface="Cambria Math"/>
                                </a:rPr>
                                <m:t>𝑖</m:t>
                              </m:r>
                            </m:e>
                            <m:sub>
                              <m:r>
                                <a:rPr lang="en-US" sz="2400" i="1">
                                  <a:latin typeface="Cambria Math"/>
                                </a:rPr>
                                <m:t>𝑗</m:t>
                              </m:r>
                            </m:sub>
                          </m:sSub>
                        </m:sub>
                      </m:sSub>
                    </m:oMath>
                  </a14:m>
                  <a:r>
                    <a:rPr lang="en-SG" sz="2400" dirty="0"/>
                    <a:t> may equal each other.</a:t>
                  </a:r>
                </a:p>
              </p:txBody>
            </p:sp>
          </mc:Choice>
          <mc:Fallback xmlns="">
            <p:sp>
              <p:nvSpPr>
                <p:cNvPr id="42" name="TextBox 41"/>
                <p:cNvSpPr txBox="1">
                  <a:spLocks noRot="1" noChangeAspect="1" noMove="1" noResize="1" noEditPoints="1" noAdjustHandles="1" noChangeArrowheads="1" noChangeShapeType="1" noTextEdit="1"/>
                </p:cNvSpPr>
                <p:nvPr/>
              </p:nvSpPr>
              <p:spPr>
                <a:xfrm>
                  <a:off x="1109374" y="5193984"/>
                  <a:ext cx="6925353" cy="2900922"/>
                </a:xfrm>
                <a:prstGeom prst="rect">
                  <a:avLst/>
                </a:prstGeom>
                <a:blipFill rotWithShape="1">
                  <a:blip r:embed="rId3"/>
                  <a:stretch>
                    <a:fillRect l="-1408" t="-1684" r="-1408" b="-1684"/>
                  </a:stretch>
                </a:blipFill>
              </p:spPr>
              <p:txBody>
                <a:bodyPr/>
                <a:lstStyle/>
                <a:p>
                  <a:r>
                    <a:rPr lang="en-US">
                      <a:noFill/>
                    </a:rPr>
                    <a:t> </a:t>
                  </a:r>
                </a:p>
              </p:txBody>
            </p:sp>
          </mc:Fallback>
        </mc:AlternateContent>
      </p:grpSp>
    </p:spTree>
    <p:extLst>
      <p:ext uri="{BB962C8B-B14F-4D97-AF65-F5344CB8AC3E}">
        <p14:creationId xmlns:p14="http://schemas.microsoft.com/office/powerpoint/2010/main" val="3246535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accent4">
                    <a:lumMod val="60000"/>
                    <a:lumOff val="40000"/>
                  </a:schemeClr>
                </a:solidFill>
              </a:rPr>
              <a:t>r</a:t>
            </a:r>
            <a:r>
              <a:rPr lang="en-SG" sz="1200" dirty="0">
                <a:solidFill>
                  <a:schemeClr val="accent4">
                    <a:lumMod val="60000"/>
                    <a:lumOff val="40000"/>
                  </a:schemeClr>
                </a:solidFill>
              </a:rPr>
              <a:t>-Combinations with Repetition</a:t>
            </a:r>
            <a:r>
              <a:rPr lang="en-SG" sz="1200" dirty="0">
                <a:solidFill>
                  <a:schemeClr val="bg1"/>
                </a:solidFill>
              </a:rPr>
              <a:t>	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i="1" dirty="0">
                <a:solidFill>
                  <a:schemeClr val="bg1"/>
                </a:solidFill>
              </a:rPr>
              <a:t> r</a:t>
            </a:r>
            <a:r>
              <a:rPr lang="en-SG" sz="1400" dirty="0">
                <a:solidFill>
                  <a:schemeClr val="bg1"/>
                </a:solidFill>
              </a:rPr>
              <a:t>-Combinations with Repetition Allowed</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19</a:t>
            </a:fld>
            <a:endParaRPr lang="en-SG" dirty="0"/>
          </a:p>
        </p:txBody>
      </p:sp>
      <p:sp>
        <p:nvSpPr>
          <p:cNvPr id="73" name="TextBox 72"/>
          <p:cNvSpPr txBox="1"/>
          <p:nvPr/>
        </p:nvSpPr>
        <p:spPr>
          <a:xfrm>
            <a:off x="0" y="804489"/>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a:t>
            </a:r>
            <a:r>
              <a:rPr lang="en-SG" sz="2800" dirty="0" smtClean="0">
                <a:solidFill>
                  <a:schemeClr val="bg1"/>
                </a:solidFill>
              </a:rPr>
              <a:t>6 </a:t>
            </a:r>
            <a:r>
              <a:rPr lang="en-SG" sz="2800" dirty="0">
                <a:solidFill>
                  <a:schemeClr val="bg1"/>
                </a:solidFill>
              </a:rPr>
              <a:t>– </a:t>
            </a:r>
            <a:r>
              <a:rPr lang="en-SG" sz="2800" i="1" dirty="0">
                <a:solidFill>
                  <a:schemeClr val="bg1"/>
                </a:solidFill>
              </a:rPr>
              <a:t>r</a:t>
            </a:r>
            <a:r>
              <a:rPr lang="en-SG" sz="2800" dirty="0">
                <a:solidFill>
                  <a:schemeClr val="bg1"/>
                </a:solidFill>
              </a:rPr>
              <a:t>-Combinations with Repetition Allowed</a:t>
            </a:r>
            <a:endParaRPr lang="en-SG" sz="2000" dirty="0">
              <a:solidFill>
                <a:schemeClr val="bg1"/>
              </a:solidFill>
            </a:endParaRPr>
          </a:p>
        </p:txBody>
      </p:sp>
      <p:sp>
        <p:nvSpPr>
          <p:cNvPr id="74" name="Rectangle 3"/>
          <p:cNvSpPr txBox="1">
            <a:spLocks noChangeArrowheads="1"/>
          </p:cNvSpPr>
          <p:nvPr/>
        </p:nvSpPr>
        <p:spPr>
          <a:xfrm>
            <a:off x="415123" y="1561784"/>
            <a:ext cx="8229600" cy="10548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dirty="0"/>
              <a:t>Write a complete list to find the multisets of size 3, that can be selected from {1,</a:t>
            </a:r>
            <a:r>
              <a:rPr lang="en-US" altLang="en-US" i="1" dirty="0"/>
              <a:t> </a:t>
            </a:r>
            <a:r>
              <a:rPr lang="en-US" altLang="en-US" dirty="0"/>
              <a:t>2,</a:t>
            </a:r>
            <a:r>
              <a:rPr lang="en-US" altLang="en-US" i="1" dirty="0"/>
              <a:t> </a:t>
            </a:r>
            <a:r>
              <a:rPr lang="en-US" altLang="en-US" dirty="0"/>
              <a:t>3, 4}.</a:t>
            </a:r>
          </a:p>
        </p:txBody>
      </p:sp>
      <p:sp>
        <p:nvSpPr>
          <p:cNvPr id="27" name="Oval 26"/>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 name="Group 2"/>
          <p:cNvGrpSpPr/>
          <p:nvPr/>
        </p:nvGrpSpPr>
        <p:grpSpPr>
          <a:xfrm>
            <a:off x="649441" y="2616591"/>
            <a:ext cx="7889648" cy="400110"/>
            <a:chOff x="649441" y="2845134"/>
            <a:chExt cx="7889648" cy="400110"/>
          </a:xfrm>
        </p:grpSpPr>
        <p:sp>
          <p:nvSpPr>
            <p:cNvPr id="2" name="TextBox 1"/>
            <p:cNvSpPr txBox="1"/>
            <p:nvPr/>
          </p:nvSpPr>
          <p:spPr>
            <a:xfrm>
              <a:off x="4529923" y="2845134"/>
              <a:ext cx="4009166" cy="400110"/>
            </a:xfrm>
            <a:prstGeom prst="rect">
              <a:avLst/>
            </a:prstGeom>
            <a:noFill/>
          </p:spPr>
          <p:txBody>
            <a:bodyPr wrap="square" rtlCol="0">
              <a:spAutoFit/>
            </a:bodyPr>
            <a:lstStyle/>
            <a:p>
              <a:r>
                <a:rPr lang="en-US" sz="2000" dirty="0"/>
                <a:t>[1, 1, 1]; [1, 1, 2]; [1, 1, 3]; [1, 1, 4]</a:t>
              </a:r>
            </a:p>
          </p:txBody>
        </p:sp>
        <p:sp>
          <p:nvSpPr>
            <p:cNvPr id="21" name="TextBox 20"/>
            <p:cNvSpPr txBox="1"/>
            <p:nvPr/>
          </p:nvSpPr>
          <p:spPr>
            <a:xfrm>
              <a:off x="649441" y="2845134"/>
              <a:ext cx="2859831" cy="369332"/>
            </a:xfrm>
            <a:prstGeom prst="rect">
              <a:avLst/>
            </a:prstGeom>
            <a:noFill/>
          </p:spPr>
          <p:txBody>
            <a:bodyPr wrap="square" rtlCol="0">
              <a:spAutoFit/>
            </a:bodyPr>
            <a:lstStyle/>
            <a:p>
              <a:r>
                <a:rPr lang="en-US" dirty="0"/>
                <a:t>All combinations with 1, 1:</a:t>
              </a:r>
            </a:p>
          </p:txBody>
        </p:sp>
      </p:grpSp>
      <p:grpSp>
        <p:nvGrpSpPr>
          <p:cNvPr id="6" name="Group 5"/>
          <p:cNvGrpSpPr/>
          <p:nvPr/>
        </p:nvGrpSpPr>
        <p:grpSpPr>
          <a:xfrm>
            <a:off x="649441" y="2985923"/>
            <a:ext cx="7519581" cy="400110"/>
            <a:chOff x="649441" y="3214466"/>
            <a:chExt cx="7519581" cy="400110"/>
          </a:xfrm>
        </p:grpSpPr>
        <p:sp>
          <p:nvSpPr>
            <p:cNvPr id="22" name="TextBox 21"/>
            <p:cNvSpPr txBox="1"/>
            <p:nvPr/>
          </p:nvSpPr>
          <p:spPr>
            <a:xfrm>
              <a:off x="4529923" y="3214466"/>
              <a:ext cx="3639099" cy="400110"/>
            </a:xfrm>
            <a:prstGeom prst="rect">
              <a:avLst/>
            </a:prstGeom>
            <a:noFill/>
          </p:spPr>
          <p:txBody>
            <a:bodyPr wrap="square" rtlCol="0">
              <a:spAutoFit/>
            </a:bodyPr>
            <a:lstStyle/>
            <a:p>
              <a:r>
                <a:rPr lang="en-US" sz="2000" dirty="0"/>
                <a:t>[1, 2, 2]; [1, 2, 3]; [1, 2, 4]</a:t>
              </a:r>
            </a:p>
          </p:txBody>
        </p:sp>
        <p:sp>
          <p:nvSpPr>
            <p:cNvPr id="23" name="TextBox 22"/>
            <p:cNvSpPr txBox="1"/>
            <p:nvPr/>
          </p:nvSpPr>
          <p:spPr>
            <a:xfrm>
              <a:off x="649441" y="3214466"/>
              <a:ext cx="3880482" cy="369332"/>
            </a:xfrm>
            <a:prstGeom prst="rect">
              <a:avLst/>
            </a:prstGeom>
            <a:noFill/>
          </p:spPr>
          <p:txBody>
            <a:bodyPr wrap="square" rtlCol="0">
              <a:spAutoFit/>
            </a:bodyPr>
            <a:lstStyle/>
            <a:p>
              <a:r>
                <a:rPr lang="en-US" dirty="0"/>
                <a:t>All additional combinations with 1, 2:</a:t>
              </a:r>
            </a:p>
          </p:txBody>
        </p:sp>
      </p:grpSp>
      <p:grpSp>
        <p:nvGrpSpPr>
          <p:cNvPr id="7" name="Group 6"/>
          <p:cNvGrpSpPr/>
          <p:nvPr/>
        </p:nvGrpSpPr>
        <p:grpSpPr>
          <a:xfrm>
            <a:off x="649441" y="3329810"/>
            <a:ext cx="7519581" cy="400110"/>
            <a:chOff x="792037" y="3606125"/>
            <a:chExt cx="7519581" cy="400110"/>
          </a:xfrm>
        </p:grpSpPr>
        <p:sp>
          <p:nvSpPr>
            <p:cNvPr id="24" name="TextBox 23"/>
            <p:cNvSpPr txBox="1"/>
            <p:nvPr/>
          </p:nvSpPr>
          <p:spPr>
            <a:xfrm>
              <a:off x="4672519" y="3606125"/>
              <a:ext cx="3639099" cy="400110"/>
            </a:xfrm>
            <a:prstGeom prst="rect">
              <a:avLst/>
            </a:prstGeom>
            <a:noFill/>
          </p:spPr>
          <p:txBody>
            <a:bodyPr wrap="square" rtlCol="0">
              <a:spAutoFit/>
            </a:bodyPr>
            <a:lstStyle/>
            <a:p>
              <a:r>
                <a:rPr lang="en-US" sz="2000" dirty="0"/>
                <a:t>[1, 3, 3]; [1, 3, 4]</a:t>
              </a:r>
            </a:p>
          </p:txBody>
        </p:sp>
        <p:sp>
          <p:nvSpPr>
            <p:cNvPr id="25" name="TextBox 24"/>
            <p:cNvSpPr txBox="1"/>
            <p:nvPr/>
          </p:nvSpPr>
          <p:spPr>
            <a:xfrm>
              <a:off x="792037" y="3606125"/>
              <a:ext cx="3880482" cy="369332"/>
            </a:xfrm>
            <a:prstGeom prst="rect">
              <a:avLst/>
            </a:prstGeom>
            <a:noFill/>
          </p:spPr>
          <p:txBody>
            <a:bodyPr wrap="square" rtlCol="0">
              <a:spAutoFit/>
            </a:bodyPr>
            <a:lstStyle/>
            <a:p>
              <a:r>
                <a:rPr lang="en-US" dirty="0"/>
                <a:t>All additional combinations with 1, 3:</a:t>
              </a:r>
            </a:p>
          </p:txBody>
        </p:sp>
      </p:grpSp>
      <p:grpSp>
        <p:nvGrpSpPr>
          <p:cNvPr id="30" name="Group 29"/>
          <p:cNvGrpSpPr/>
          <p:nvPr/>
        </p:nvGrpSpPr>
        <p:grpSpPr>
          <a:xfrm>
            <a:off x="649441" y="3706360"/>
            <a:ext cx="7519581" cy="400110"/>
            <a:chOff x="792037" y="3606125"/>
            <a:chExt cx="7519581" cy="400110"/>
          </a:xfrm>
        </p:grpSpPr>
        <p:sp>
          <p:nvSpPr>
            <p:cNvPr id="31" name="TextBox 30"/>
            <p:cNvSpPr txBox="1"/>
            <p:nvPr/>
          </p:nvSpPr>
          <p:spPr>
            <a:xfrm>
              <a:off x="4672519" y="3606125"/>
              <a:ext cx="3639099" cy="400110"/>
            </a:xfrm>
            <a:prstGeom prst="rect">
              <a:avLst/>
            </a:prstGeom>
            <a:noFill/>
          </p:spPr>
          <p:txBody>
            <a:bodyPr wrap="square" rtlCol="0">
              <a:spAutoFit/>
            </a:bodyPr>
            <a:lstStyle/>
            <a:p>
              <a:r>
                <a:rPr lang="en-US" sz="2000" dirty="0"/>
                <a:t>[1, 4, 4]</a:t>
              </a:r>
            </a:p>
          </p:txBody>
        </p:sp>
        <p:sp>
          <p:nvSpPr>
            <p:cNvPr id="32" name="TextBox 31"/>
            <p:cNvSpPr txBox="1"/>
            <p:nvPr/>
          </p:nvSpPr>
          <p:spPr>
            <a:xfrm>
              <a:off x="792037" y="3606125"/>
              <a:ext cx="3880482" cy="369332"/>
            </a:xfrm>
            <a:prstGeom prst="rect">
              <a:avLst/>
            </a:prstGeom>
            <a:noFill/>
          </p:spPr>
          <p:txBody>
            <a:bodyPr wrap="square" rtlCol="0">
              <a:spAutoFit/>
            </a:bodyPr>
            <a:lstStyle/>
            <a:p>
              <a:r>
                <a:rPr lang="en-US" dirty="0"/>
                <a:t>All additional combinations with 1, 4:</a:t>
              </a:r>
            </a:p>
          </p:txBody>
        </p:sp>
      </p:grpSp>
      <p:grpSp>
        <p:nvGrpSpPr>
          <p:cNvPr id="42" name="Group 41"/>
          <p:cNvGrpSpPr/>
          <p:nvPr/>
        </p:nvGrpSpPr>
        <p:grpSpPr>
          <a:xfrm>
            <a:off x="649441" y="4106470"/>
            <a:ext cx="7519581" cy="400110"/>
            <a:chOff x="649441" y="3214466"/>
            <a:chExt cx="7519581" cy="400110"/>
          </a:xfrm>
        </p:grpSpPr>
        <p:sp>
          <p:nvSpPr>
            <p:cNvPr id="43" name="TextBox 42"/>
            <p:cNvSpPr txBox="1"/>
            <p:nvPr/>
          </p:nvSpPr>
          <p:spPr>
            <a:xfrm>
              <a:off x="4529923" y="3214466"/>
              <a:ext cx="3639099" cy="400110"/>
            </a:xfrm>
            <a:prstGeom prst="rect">
              <a:avLst/>
            </a:prstGeom>
            <a:noFill/>
          </p:spPr>
          <p:txBody>
            <a:bodyPr wrap="square" rtlCol="0">
              <a:spAutoFit/>
            </a:bodyPr>
            <a:lstStyle/>
            <a:p>
              <a:r>
                <a:rPr lang="en-US" sz="2000" dirty="0"/>
                <a:t>[2, 2, 2]; [2, 2, 3]; [2, 2, 4]</a:t>
              </a:r>
            </a:p>
          </p:txBody>
        </p:sp>
        <p:sp>
          <p:nvSpPr>
            <p:cNvPr id="44" name="TextBox 43"/>
            <p:cNvSpPr txBox="1"/>
            <p:nvPr/>
          </p:nvSpPr>
          <p:spPr>
            <a:xfrm>
              <a:off x="649441" y="3214466"/>
              <a:ext cx="3880482" cy="369332"/>
            </a:xfrm>
            <a:prstGeom prst="rect">
              <a:avLst/>
            </a:prstGeom>
            <a:noFill/>
          </p:spPr>
          <p:txBody>
            <a:bodyPr wrap="square" rtlCol="0">
              <a:spAutoFit/>
            </a:bodyPr>
            <a:lstStyle/>
            <a:p>
              <a:r>
                <a:rPr lang="en-US" dirty="0"/>
                <a:t>All additional combinations with 2, 2:</a:t>
              </a:r>
            </a:p>
          </p:txBody>
        </p:sp>
      </p:grpSp>
      <p:grpSp>
        <p:nvGrpSpPr>
          <p:cNvPr id="45" name="Group 44"/>
          <p:cNvGrpSpPr/>
          <p:nvPr/>
        </p:nvGrpSpPr>
        <p:grpSpPr>
          <a:xfrm>
            <a:off x="649441" y="4450357"/>
            <a:ext cx="7519581" cy="400110"/>
            <a:chOff x="792037" y="3606125"/>
            <a:chExt cx="7519581" cy="400110"/>
          </a:xfrm>
        </p:grpSpPr>
        <p:sp>
          <p:nvSpPr>
            <p:cNvPr id="46" name="TextBox 45"/>
            <p:cNvSpPr txBox="1"/>
            <p:nvPr/>
          </p:nvSpPr>
          <p:spPr>
            <a:xfrm>
              <a:off x="4672519" y="3606125"/>
              <a:ext cx="3639099" cy="400110"/>
            </a:xfrm>
            <a:prstGeom prst="rect">
              <a:avLst/>
            </a:prstGeom>
            <a:noFill/>
          </p:spPr>
          <p:txBody>
            <a:bodyPr wrap="square" rtlCol="0">
              <a:spAutoFit/>
            </a:bodyPr>
            <a:lstStyle/>
            <a:p>
              <a:r>
                <a:rPr lang="en-US" sz="2000" dirty="0"/>
                <a:t>[2, 3, 3]; [2, 3, 4]</a:t>
              </a:r>
            </a:p>
          </p:txBody>
        </p:sp>
        <p:sp>
          <p:nvSpPr>
            <p:cNvPr id="47" name="TextBox 46"/>
            <p:cNvSpPr txBox="1"/>
            <p:nvPr/>
          </p:nvSpPr>
          <p:spPr>
            <a:xfrm>
              <a:off x="792037" y="3606125"/>
              <a:ext cx="3880482" cy="369332"/>
            </a:xfrm>
            <a:prstGeom prst="rect">
              <a:avLst/>
            </a:prstGeom>
            <a:noFill/>
          </p:spPr>
          <p:txBody>
            <a:bodyPr wrap="square" rtlCol="0">
              <a:spAutoFit/>
            </a:bodyPr>
            <a:lstStyle/>
            <a:p>
              <a:r>
                <a:rPr lang="en-US" dirty="0"/>
                <a:t>All additional combinations with 2, 3:</a:t>
              </a:r>
            </a:p>
          </p:txBody>
        </p:sp>
      </p:grpSp>
      <p:grpSp>
        <p:nvGrpSpPr>
          <p:cNvPr id="48" name="Group 47"/>
          <p:cNvGrpSpPr/>
          <p:nvPr/>
        </p:nvGrpSpPr>
        <p:grpSpPr>
          <a:xfrm>
            <a:off x="649441" y="4826907"/>
            <a:ext cx="7519581" cy="400110"/>
            <a:chOff x="792037" y="3606125"/>
            <a:chExt cx="7519581" cy="400110"/>
          </a:xfrm>
        </p:grpSpPr>
        <p:sp>
          <p:nvSpPr>
            <p:cNvPr id="49" name="TextBox 48"/>
            <p:cNvSpPr txBox="1"/>
            <p:nvPr/>
          </p:nvSpPr>
          <p:spPr>
            <a:xfrm>
              <a:off x="4672519" y="3606125"/>
              <a:ext cx="3639099" cy="400110"/>
            </a:xfrm>
            <a:prstGeom prst="rect">
              <a:avLst/>
            </a:prstGeom>
            <a:noFill/>
          </p:spPr>
          <p:txBody>
            <a:bodyPr wrap="square" rtlCol="0">
              <a:spAutoFit/>
            </a:bodyPr>
            <a:lstStyle/>
            <a:p>
              <a:r>
                <a:rPr lang="en-US" sz="2000" dirty="0"/>
                <a:t>[2, 4, 4]</a:t>
              </a:r>
            </a:p>
          </p:txBody>
        </p:sp>
        <p:sp>
          <p:nvSpPr>
            <p:cNvPr id="50" name="TextBox 49"/>
            <p:cNvSpPr txBox="1"/>
            <p:nvPr/>
          </p:nvSpPr>
          <p:spPr>
            <a:xfrm>
              <a:off x="792037" y="3606125"/>
              <a:ext cx="3880482" cy="369332"/>
            </a:xfrm>
            <a:prstGeom prst="rect">
              <a:avLst/>
            </a:prstGeom>
            <a:noFill/>
          </p:spPr>
          <p:txBody>
            <a:bodyPr wrap="square" rtlCol="0">
              <a:spAutoFit/>
            </a:bodyPr>
            <a:lstStyle/>
            <a:p>
              <a:r>
                <a:rPr lang="en-US" dirty="0"/>
                <a:t>All additional combinations with 2, 4:</a:t>
              </a:r>
            </a:p>
          </p:txBody>
        </p:sp>
      </p:grpSp>
      <p:grpSp>
        <p:nvGrpSpPr>
          <p:cNvPr id="51" name="Group 50"/>
          <p:cNvGrpSpPr/>
          <p:nvPr/>
        </p:nvGrpSpPr>
        <p:grpSpPr>
          <a:xfrm>
            <a:off x="649441" y="5166573"/>
            <a:ext cx="7519581" cy="400110"/>
            <a:chOff x="792037" y="3606125"/>
            <a:chExt cx="7519581" cy="400110"/>
          </a:xfrm>
        </p:grpSpPr>
        <p:sp>
          <p:nvSpPr>
            <p:cNvPr id="52" name="TextBox 51"/>
            <p:cNvSpPr txBox="1"/>
            <p:nvPr/>
          </p:nvSpPr>
          <p:spPr>
            <a:xfrm>
              <a:off x="4672519" y="3606125"/>
              <a:ext cx="3639099" cy="400110"/>
            </a:xfrm>
            <a:prstGeom prst="rect">
              <a:avLst/>
            </a:prstGeom>
            <a:noFill/>
          </p:spPr>
          <p:txBody>
            <a:bodyPr wrap="square" rtlCol="0">
              <a:spAutoFit/>
            </a:bodyPr>
            <a:lstStyle/>
            <a:p>
              <a:r>
                <a:rPr lang="en-US" sz="2000" dirty="0"/>
                <a:t>[3, 3, 3]; [3, 3, 4]</a:t>
              </a:r>
            </a:p>
          </p:txBody>
        </p:sp>
        <p:sp>
          <p:nvSpPr>
            <p:cNvPr id="53" name="TextBox 52"/>
            <p:cNvSpPr txBox="1"/>
            <p:nvPr/>
          </p:nvSpPr>
          <p:spPr>
            <a:xfrm>
              <a:off x="792037" y="3606125"/>
              <a:ext cx="3880482" cy="369332"/>
            </a:xfrm>
            <a:prstGeom prst="rect">
              <a:avLst/>
            </a:prstGeom>
            <a:noFill/>
          </p:spPr>
          <p:txBody>
            <a:bodyPr wrap="square" rtlCol="0">
              <a:spAutoFit/>
            </a:bodyPr>
            <a:lstStyle/>
            <a:p>
              <a:r>
                <a:rPr lang="en-US" dirty="0"/>
                <a:t>All additional combinations with 3, 3:</a:t>
              </a:r>
            </a:p>
          </p:txBody>
        </p:sp>
      </p:grpSp>
      <p:grpSp>
        <p:nvGrpSpPr>
          <p:cNvPr id="54" name="Group 53"/>
          <p:cNvGrpSpPr/>
          <p:nvPr/>
        </p:nvGrpSpPr>
        <p:grpSpPr>
          <a:xfrm>
            <a:off x="649441" y="5497513"/>
            <a:ext cx="7519581" cy="400110"/>
            <a:chOff x="792037" y="3606125"/>
            <a:chExt cx="7519581" cy="400110"/>
          </a:xfrm>
        </p:grpSpPr>
        <p:sp>
          <p:nvSpPr>
            <p:cNvPr id="55" name="TextBox 54"/>
            <p:cNvSpPr txBox="1"/>
            <p:nvPr/>
          </p:nvSpPr>
          <p:spPr>
            <a:xfrm>
              <a:off x="4672519" y="3606125"/>
              <a:ext cx="3639099" cy="400110"/>
            </a:xfrm>
            <a:prstGeom prst="rect">
              <a:avLst/>
            </a:prstGeom>
            <a:noFill/>
          </p:spPr>
          <p:txBody>
            <a:bodyPr wrap="square" rtlCol="0">
              <a:spAutoFit/>
            </a:bodyPr>
            <a:lstStyle/>
            <a:p>
              <a:r>
                <a:rPr lang="en-US" sz="2000" dirty="0"/>
                <a:t>[3, 4, 4]</a:t>
              </a:r>
            </a:p>
          </p:txBody>
        </p:sp>
        <p:sp>
          <p:nvSpPr>
            <p:cNvPr id="56" name="TextBox 55"/>
            <p:cNvSpPr txBox="1"/>
            <p:nvPr/>
          </p:nvSpPr>
          <p:spPr>
            <a:xfrm>
              <a:off x="792037" y="3606125"/>
              <a:ext cx="3880482" cy="369332"/>
            </a:xfrm>
            <a:prstGeom prst="rect">
              <a:avLst/>
            </a:prstGeom>
            <a:noFill/>
          </p:spPr>
          <p:txBody>
            <a:bodyPr wrap="square" rtlCol="0">
              <a:spAutoFit/>
            </a:bodyPr>
            <a:lstStyle/>
            <a:p>
              <a:r>
                <a:rPr lang="en-US" dirty="0"/>
                <a:t>All additional combinations with 3, 4:</a:t>
              </a:r>
            </a:p>
          </p:txBody>
        </p:sp>
      </p:grpSp>
      <p:grpSp>
        <p:nvGrpSpPr>
          <p:cNvPr id="57" name="Group 56"/>
          <p:cNvGrpSpPr/>
          <p:nvPr/>
        </p:nvGrpSpPr>
        <p:grpSpPr>
          <a:xfrm>
            <a:off x="649441" y="5819190"/>
            <a:ext cx="7519581" cy="400110"/>
            <a:chOff x="792037" y="3606125"/>
            <a:chExt cx="7519581" cy="400110"/>
          </a:xfrm>
        </p:grpSpPr>
        <p:sp>
          <p:nvSpPr>
            <p:cNvPr id="58" name="TextBox 57"/>
            <p:cNvSpPr txBox="1"/>
            <p:nvPr/>
          </p:nvSpPr>
          <p:spPr>
            <a:xfrm>
              <a:off x="4672519" y="3606125"/>
              <a:ext cx="3639099" cy="400110"/>
            </a:xfrm>
            <a:prstGeom prst="rect">
              <a:avLst/>
            </a:prstGeom>
            <a:noFill/>
          </p:spPr>
          <p:txBody>
            <a:bodyPr wrap="square" rtlCol="0">
              <a:spAutoFit/>
            </a:bodyPr>
            <a:lstStyle/>
            <a:p>
              <a:r>
                <a:rPr lang="en-US" sz="2000" dirty="0"/>
                <a:t>[4, 4, 4]</a:t>
              </a:r>
            </a:p>
          </p:txBody>
        </p:sp>
        <p:sp>
          <p:nvSpPr>
            <p:cNvPr id="59" name="TextBox 58"/>
            <p:cNvSpPr txBox="1"/>
            <p:nvPr/>
          </p:nvSpPr>
          <p:spPr>
            <a:xfrm>
              <a:off x="792037" y="3606125"/>
              <a:ext cx="3880482" cy="369332"/>
            </a:xfrm>
            <a:prstGeom prst="rect">
              <a:avLst/>
            </a:prstGeom>
            <a:noFill/>
          </p:spPr>
          <p:txBody>
            <a:bodyPr wrap="square" rtlCol="0">
              <a:spAutoFit/>
            </a:bodyPr>
            <a:lstStyle/>
            <a:p>
              <a:r>
                <a:rPr lang="en-US" dirty="0"/>
                <a:t>All additional combinations with 4, 4:</a:t>
              </a:r>
            </a:p>
          </p:txBody>
        </p:sp>
      </p:grpSp>
      <p:sp>
        <p:nvSpPr>
          <p:cNvPr id="8" name="TextBox 7"/>
          <p:cNvSpPr txBox="1"/>
          <p:nvPr/>
        </p:nvSpPr>
        <p:spPr>
          <a:xfrm>
            <a:off x="6682154" y="4826907"/>
            <a:ext cx="2307100" cy="1077218"/>
          </a:xfrm>
          <a:prstGeom prst="rect">
            <a:avLst/>
          </a:prstGeom>
          <a:solidFill>
            <a:schemeClr val="accent4">
              <a:lumMod val="40000"/>
              <a:lumOff val="60000"/>
            </a:schemeClr>
          </a:solidFill>
        </p:spPr>
        <p:txBody>
          <a:bodyPr wrap="square" rtlCol="0">
            <a:spAutoFit/>
          </a:bodyPr>
          <a:lstStyle/>
          <a:p>
            <a:r>
              <a:rPr lang="en-US" sz="2400" b="1" dirty="0">
                <a:solidFill>
                  <a:srgbClr val="0033CC"/>
                </a:solidFill>
              </a:rPr>
              <a:t>20</a:t>
            </a:r>
            <a:r>
              <a:rPr lang="en-US" sz="2400" dirty="0"/>
              <a:t> </a:t>
            </a:r>
            <a:r>
              <a:rPr lang="en-US" sz="2000" dirty="0"/>
              <a:t>3-combinations with repetition allowed.</a:t>
            </a:r>
          </a:p>
        </p:txBody>
      </p:sp>
    </p:spTree>
    <p:extLst>
      <p:ext uri="{BB962C8B-B14F-4D97-AF65-F5344CB8AC3E}">
        <p14:creationId xmlns:p14="http://schemas.microsoft.com/office/powerpoint/2010/main" val="312425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dissolve">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dissolve">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dissolve">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dissolve">
                                      <p:cBhvr>
                                        <p:cTn id="42" dur="500"/>
                                        <p:tgtEl>
                                          <p:spTgt spid="5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dissolve">
                                      <p:cBhvr>
                                        <p:cTn id="47" dur="500"/>
                                        <p:tgtEl>
                                          <p:spTgt spid="54"/>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dissolve">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dissolve">
                                      <p:cBhvr>
                                        <p:cTn id="5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2</a:t>
            </a:fld>
            <a:endParaRPr lang="en-SG" dirty="0"/>
          </a:p>
        </p:txBody>
      </p:sp>
      <p:sp>
        <p:nvSpPr>
          <p:cNvPr id="37" name="TextBox 36"/>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9</a:t>
            </a:r>
            <a:r>
              <a:rPr lang="en-SG" sz="1400" dirty="0" smtClean="0">
                <a:solidFill>
                  <a:schemeClr val="bg1"/>
                </a:solidFill>
              </a:rPr>
              <a:t>. </a:t>
            </a:r>
            <a:r>
              <a:rPr lang="en-SG" sz="1400" dirty="0">
                <a:solidFill>
                  <a:schemeClr val="bg1"/>
                </a:solidFill>
              </a:rPr>
              <a:t>Counting and Probability 2</a:t>
            </a:r>
            <a:endParaRPr lang="en-SG" sz="1100" dirty="0">
              <a:solidFill>
                <a:schemeClr val="bg1"/>
              </a:solidFill>
            </a:endParaRPr>
          </a:p>
        </p:txBody>
      </p:sp>
      <p:graphicFrame>
        <p:nvGraphicFramePr>
          <p:cNvPr id="9" name="Diagram 8"/>
          <p:cNvGraphicFramePr/>
          <p:nvPr>
            <p:extLst/>
          </p:nvPr>
        </p:nvGraphicFramePr>
        <p:xfrm>
          <a:off x="536032" y="1132065"/>
          <a:ext cx="7979318" cy="5187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8" name="TextBox 7"/>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Combinations		</a:t>
            </a:r>
            <a:r>
              <a:rPr lang="en-SG" sz="1200" i="1" dirty="0">
                <a:solidFill>
                  <a:schemeClr val="bg1"/>
                </a:solidFill>
              </a:rPr>
              <a:t>r</a:t>
            </a:r>
            <a:r>
              <a:rPr lang="en-SG" sz="1200" dirty="0">
                <a:solidFill>
                  <a:schemeClr val="bg1"/>
                </a:solidFill>
              </a:rPr>
              <a:t>-Combinations with Repetition 	Pascal’s Formula and the Binomial Theorem</a:t>
            </a:r>
            <a:endParaRPr lang="en-SG" sz="1050" dirty="0">
              <a:solidFill>
                <a:schemeClr val="bg1"/>
              </a:solidFill>
            </a:endParaRPr>
          </a:p>
        </p:txBody>
      </p:sp>
      <p:sp>
        <p:nvSpPr>
          <p:cNvPr id="13" name="Oval 1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4" name="Oval 1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5" name="Oval 14"/>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9" name="TextBox 18">
            <a:extLst>
              <a:ext uri="{FF2B5EF4-FFF2-40B4-BE49-F238E27FC236}">
                <a16:creationId xmlns:a16="http://schemas.microsoft.com/office/drawing/2014/main" id="{2F7849C3-455C-4E2C-AFB8-00C5134DC270}"/>
              </a:ext>
            </a:extLst>
          </p:cNvPr>
          <p:cNvSpPr txBox="1"/>
          <p:nvPr/>
        </p:nvSpPr>
        <p:spPr>
          <a:xfrm>
            <a:off x="520363" y="6321366"/>
            <a:ext cx="5937587" cy="400110"/>
          </a:xfrm>
          <a:prstGeom prst="rect">
            <a:avLst/>
          </a:prstGeom>
          <a:solidFill>
            <a:schemeClr val="accent4">
              <a:lumMod val="40000"/>
              <a:lumOff val="60000"/>
            </a:schemeClr>
          </a:solidFill>
        </p:spPr>
        <p:txBody>
          <a:bodyPr wrap="square" rtlCol="0">
            <a:spAutoFit/>
          </a:bodyPr>
          <a:lstStyle/>
          <a:p>
            <a:r>
              <a:rPr lang="en-US" sz="2000" dirty="0"/>
              <a:t>Reference: Epp’s Chapter </a:t>
            </a:r>
            <a:r>
              <a:rPr lang="en-US" sz="2000" dirty="0" smtClean="0"/>
              <a:t>9 Counting and Probability</a:t>
            </a:r>
            <a:endParaRPr lang="en-US" sz="2000" dirty="0"/>
          </a:p>
        </p:txBody>
      </p:sp>
    </p:spTree>
    <p:extLst>
      <p:ext uri="{BB962C8B-B14F-4D97-AF65-F5344CB8AC3E}">
        <p14:creationId xmlns:p14="http://schemas.microsoft.com/office/powerpoint/2010/main" val="2396627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accent4">
                    <a:lumMod val="60000"/>
                    <a:lumOff val="40000"/>
                  </a:schemeClr>
                </a:solidFill>
              </a:rPr>
              <a:t>r</a:t>
            </a:r>
            <a:r>
              <a:rPr lang="en-SG" sz="1200" dirty="0">
                <a:solidFill>
                  <a:schemeClr val="accent4">
                    <a:lumMod val="60000"/>
                    <a:lumOff val="40000"/>
                  </a:schemeClr>
                </a:solidFill>
              </a:rPr>
              <a:t>-Combinations with Repetition</a:t>
            </a:r>
            <a:r>
              <a:rPr lang="en-SG" sz="1200" dirty="0">
                <a:solidFill>
                  <a:schemeClr val="bg1"/>
                </a:solidFill>
              </a:rPr>
              <a:t>	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i="1" dirty="0">
                <a:solidFill>
                  <a:schemeClr val="bg1"/>
                </a:solidFill>
              </a:rPr>
              <a:t> r</a:t>
            </a:r>
            <a:r>
              <a:rPr lang="en-SG" sz="1400" dirty="0">
                <a:solidFill>
                  <a:schemeClr val="bg1"/>
                </a:solidFill>
              </a:rPr>
              <a:t>-Combinations with Repetition Allowed</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20</a:t>
            </a:fld>
            <a:endParaRPr lang="en-SG" dirty="0"/>
          </a:p>
        </p:txBody>
      </p:sp>
      <p:sp>
        <p:nvSpPr>
          <p:cNvPr id="73" name="TextBox 72"/>
          <p:cNvSpPr txBox="1"/>
          <p:nvPr/>
        </p:nvSpPr>
        <p:spPr>
          <a:xfrm>
            <a:off x="0" y="804489"/>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a:t>
            </a:r>
            <a:r>
              <a:rPr lang="en-SG" sz="2800" dirty="0" smtClean="0">
                <a:solidFill>
                  <a:schemeClr val="bg1"/>
                </a:solidFill>
              </a:rPr>
              <a:t>6 </a:t>
            </a:r>
            <a:r>
              <a:rPr lang="en-SG" sz="2800" dirty="0">
                <a:solidFill>
                  <a:schemeClr val="bg1"/>
                </a:solidFill>
              </a:rPr>
              <a:t>– </a:t>
            </a:r>
            <a:r>
              <a:rPr lang="en-SG" sz="2800" i="1" dirty="0">
                <a:solidFill>
                  <a:schemeClr val="bg1"/>
                </a:solidFill>
              </a:rPr>
              <a:t>r</a:t>
            </a:r>
            <a:r>
              <a:rPr lang="en-SG" sz="2800" dirty="0">
                <a:solidFill>
                  <a:schemeClr val="bg1"/>
                </a:solidFill>
              </a:rPr>
              <a:t>-Combinations with Repetition Allowed</a:t>
            </a:r>
            <a:endParaRPr lang="en-SG" sz="2000" dirty="0">
              <a:solidFill>
                <a:schemeClr val="bg1"/>
              </a:solidFill>
            </a:endParaRPr>
          </a:p>
        </p:txBody>
      </p:sp>
      <p:sp>
        <p:nvSpPr>
          <p:cNvPr id="74" name="Rectangle 3"/>
          <p:cNvSpPr txBox="1">
            <a:spLocks noChangeArrowheads="1"/>
          </p:cNvSpPr>
          <p:nvPr/>
        </p:nvSpPr>
        <p:spPr>
          <a:xfrm>
            <a:off x="415123" y="1561783"/>
            <a:ext cx="8229600" cy="12658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sz="2400" dirty="0"/>
              <a:t>Consider the numbers 1, 2, 3, 4 in {1, 2, 3, 4} as categories and imagine choosing a total of 3 numbers from the categories with multiple selections from any category allowed.</a:t>
            </a:r>
          </a:p>
        </p:txBody>
      </p:sp>
      <p:sp>
        <p:nvSpPr>
          <p:cNvPr id="26" name="Oval 25"/>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18" name="Group 17"/>
          <p:cNvGrpSpPr/>
          <p:nvPr/>
        </p:nvGrpSpPr>
        <p:grpSpPr>
          <a:xfrm>
            <a:off x="814453" y="3357029"/>
            <a:ext cx="5507927" cy="400110"/>
            <a:chOff x="814453" y="3357029"/>
            <a:chExt cx="5507927" cy="400110"/>
          </a:xfrm>
        </p:grpSpPr>
        <p:sp>
          <p:nvSpPr>
            <p:cNvPr id="47" name="TextBox 46"/>
            <p:cNvSpPr txBox="1"/>
            <p:nvPr/>
          </p:nvSpPr>
          <p:spPr>
            <a:xfrm>
              <a:off x="814453" y="3357029"/>
              <a:ext cx="1043876" cy="400110"/>
            </a:xfrm>
            <a:prstGeom prst="rect">
              <a:avLst/>
            </a:prstGeom>
            <a:noFill/>
          </p:spPr>
          <p:txBody>
            <a:bodyPr wrap="none" rtlCol="0">
              <a:spAutoFit/>
            </a:bodyPr>
            <a:lstStyle/>
            <a:p>
              <a:r>
                <a:rPr lang="en-US" sz="2000" dirty="0"/>
                <a:t>[1, 1, 1]:</a:t>
              </a:r>
            </a:p>
          </p:txBody>
        </p:sp>
        <p:sp>
          <p:nvSpPr>
            <p:cNvPr id="48" name="TextBox 47"/>
            <p:cNvSpPr txBox="1"/>
            <p:nvPr/>
          </p:nvSpPr>
          <p:spPr>
            <a:xfrm>
              <a:off x="3122326" y="3357029"/>
              <a:ext cx="303288" cy="400110"/>
            </a:xfrm>
            <a:prstGeom prst="rect">
              <a:avLst/>
            </a:prstGeom>
            <a:noFill/>
          </p:spPr>
          <p:txBody>
            <a:bodyPr wrap="none" rtlCol="0">
              <a:spAutoFit/>
            </a:bodyPr>
            <a:lstStyle/>
            <a:p>
              <a:r>
                <a:rPr lang="en-US" sz="2000" dirty="0"/>
                <a:t>|</a:t>
              </a:r>
            </a:p>
          </p:txBody>
        </p:sp>
        <p:sp>
          <p:nvSpPr>
            <p:cNvPr id="51" name="TextBox 50"/>
            <p:cNvSpPr txBox="1"/>
            <p:nvPr/>
          </p:nvSpPr>
          <p:spPr>
            <a:xfrm>
              <a:off x="4566258" y="3357029"/>
              <a:ext cx="303288" cy="400110"/>
            </a:xfrm>
            <a:prstGeom prst="rect">
              <a:avLst/>
            </a:prstGeom>
            <a:noFill/>
          </p:spPr>
          <p:txBody>
            <a:bodyPr wrap="none" rtlCol="0">
              <a:spAutoFit/>
            </a:bodyPr>
            <a:lstStyle/>
            <a:p>
              <a:r>
                <a:rPr lang="en-US" sz="2000" dirty="0"/>
                <a:t>|</a:t>
              </a:r>
            </a:p>
          </p:txBody>
        </p:sp>
        <p:sp>
          <p:nvSpPr>
            <p:cNvPr id="60" name="TextBox 59"/>
            <p:cNvSpPr txBox="1"/>
            <p:nvPr/>
          </p:nvSpPr>
          <p:spPr>
            <a:xfrm>
              <a:off x="6019092" y="3357029"/>
              <a:ext cx="303288" cy="400110"/>
            </a:xfrm>
            <a:prstGeom prst="rect">
              <a:avLst/>
            </a:prstGeom>
            <a:noFill/>
          </p:spPr>
          <p:txBody>
            <a:bodyPr wrap="none" rtlCol="0">
              <a:spAutoFit/>
            </a:bodyPr>
            <a:lstStyle/>
            <a:p>
              <a:r>
                <a:rPr lang="en-US" sz="2000" dirty="0"/>
                <a:t>|</a:t>
              </a:r>
            </a:p>
          </p:txBody>
        </p:sp>
        <p:sp>
          <p:nvSpPr>
            <p:cNvPr id="76" name="TextBox 75"/>
            <p:cNvSpPr txBox="1"/>
            <p:nvPr/>
          </p:nvSpPr>
          <p:spPr>
            <a:xfrm>
              <a:off x="2253949" y="3357029"/>
              <a:ext cx="516488" cy="400110"/>
            </a:xfrm>
            <a:prstGeom prst="rect">
              <a:avLst/>
            </a:prstGeom>
            <a:noFill/>
          </p:spPr>
          <p:txBody>
            <a:bodyPr wrap="none" rtlCol="0">
              <a:spAutoFit/>
            </a:bodyPr>
            <a:lstStyle/>
            <a:p>
              <a:r>
                <a:rPr lang="en-US" sz="2000" dirty="0"/>
                <a:t>xxx</a:t>
              </a:r>
            </a:p>
          </p:txBody>
        </p:sp>
      </p:grpSp>
      <p:grpSp>
        <p:nvGrpSpPr>
          <p:cNvPr id="21" name="Group 20"/>
          <p:cNvGrpSpPr/>
          <p:nvPr/>
        </p:nvGrpSpPr>
        <p:grpSpPr>
          <a:xfrm>
            <a:off x="814454" y="4328173"/>
            <a:ext cx="6371986" cy="409357"/>
            <a:chOff x="814454" y="4328173"/>
            <a:chExt cx="6371986" cy="409357"/>
          </a:xfrm>
        </p:grpSpPr>
        <p:sp>
          <p:nvSpPr>
            <p:cNvPr id="45" name="TextBox 44"/>
            <p:cNvSpPr txBox="1"/>
            <p:nvPr/>
          </p:nvSpPr>
          <p:spPr>
            <a:xfrm>
              <a:off x="814454" y="4337420"/>
              <a:ext cx="1043876" cy="400110"/>
            </a:xfrm>
            <a:prstGeom prst="rect">
              <a:avLst/>
            </a:prstGeom>
            <a:noFill/>
          </p:spPr>
          <p:txBody>
            <a:bodyPr wrap="none" rtlCol="0">
              <a:spAutoFit/>
            </a:bodyPr>
            <a:lstStyle/>
            <a:p>
              <a:r>
                <a:rPr lang="en-US" sz="2000" dirty="0"/>
                <a:t>[2, 4, 4]:</a:t>
              </a:r>
            </a:p>
          </p:txBody>
        </p:sp>
        <p:sp>
          <p:nvSpPr>
            <p:cNvPr id="50" name="TextBox 49"/>
            <p:cNvSpPr txBox="1"/>
            <p:nvPr/>
          </p:nvSpPr>
          <p:spPr>
            <a:xfrm>
              <a:off x="3122326" y="4328173"/>
              <a:ext cx="303288" cy="400110"/>
            </a:xfrm>
            <a:prstGeom prst="rect">
              <a:avLst/>
            </a:prstGeom>
            <a:noFill/>
          </p:spPr>
          <p:txBody>
            <a:bodyPr wrap="none" rtlCol="0">
              <a:spAutoFit/>
            </a:bodyPr>
            <a:lstStyle/>
            <a:p>
              <a:r>
                <a:rPr lang="en-US" sz="2000" dirty="0"/>
                <a:t>|</a:t>
              </a:r>
            </a:p>
          </p:txBody>
        </p:sp>
        <p:sp>
          <p:nvSpPr>
            <p:cNvPr id="59" name="TextBox 58"/>
            <p:cNvSpPr txBox="1"/>
            <p:nvPr/>
          </p:nvSpPr>
          <p:spPr>
            <a:xfrm>
              <a:off x="4566258" y="4328173"/>
              <a:ext cx="303288" cy="400110"/>
            </a:xfrm>
            <a:prstGeom prst="rect">
              <a:avLst/>
            </a:prstGeom>
            <a:noFill/>
          </p:spPr>
          <p:txBody>
            <a:bodyPr wrap="none" rtlCol="0">
              <a:spAutoFit/>
            </a:bodyPr>
            <a:lstStyle/>
            <a:p>
              <a:r>
                <a:rPr lang="en-US" sz="2000" dirty="0"/>
                <a:t>|</a:t>
              </a:r>
            </a:p>
          </p:txBody>
        </p:sp>
        <p:sp>
          <p:nvSpPr>
            <p:cNvPr id="66" name="TextBox 65"/>
            <p:cNvSpPr txBox="1"/>
            <p:nvPr/>
          </p:nvSpPr>
          <p:spPr>
            <a:xfrm>
              <a:off x="6019092" y="4328173"/>
              <a:ext cx="303288" cy="400110"/>
            </a:xfrm>
            <a:prstGeom prst="rect">
              <a:avLst/>
            </a:prstGeom>
            <a:noFill/>
          </p:spPr>
          <p:txBody>
            <a:bodyPr wrap="none" rtlCol="0">
              <a:spAutoFit/>
            </a:bodyPr>
            <a:lstStyle/>
            <a:p>
              <a:r>
                <a:rPr lang="en-US" sz="2000" dirty="0"/>
                <a:t>|</a:t>
              </a:r>
            </a:p>
          </p:txBody>
        </p:sp>
        <p:sp>
          <p:nvSpPr>
            <p:cNvPr id="77" name="TextBox 76"/>
            <p:cNvSpPr txBox="1"/>
            <p:nvPr/>
          </p:nvSpPr>
          <p:spPr>
            <a:xfrm>
              <a:off x="3890804" y="4337420"/>
              <a:ext cx="303288" cy="400110"/>
            </a:xfrm>
            <a:prstGeom prst="rect">
              <a:avLst/>
            </a:prstGeom>
            <a:noFill/>
          </p:spPr>
          <p:txBody>
            <a:bodyPr wrap="none" rtlCol="0">
              <a:spAutoFit/>
            </a:bodyPr>
            <a:lstStyle/>
            <a:p>
              <a:r>
                <a:rPr lang="en-US" sz="2000" dirty="0"/>
                <a:t>x</a:t>
              </a:r>
            </a:p>
          </p:txBody>
        </p:sp>
        <p:sp>
          <p:nvSpPr>
            <p:cNvPr id="78" name="TextBox 77"/>
            <p:cNvSpPr txBox="1"/>
            <p:nvPr/>
          </p:nvSpPr>
          <p:spPr>
            <a:xfrm>
              <a:off x="6780560" y="4337420"/>
              <a:ext cx="405880" cy="400110"/>
            </a:xfrm>
            <a:prstGeom prst="rect">
              <a:avLst/>
            </a:prstGeom>
            <a:noFill/>
          </p:spPr>
          <p:txBody>
            <a:bodyPr wrap="none" rtlCol="0">
              <a:spAutoFit/>
            </a:bodyPr>
            <a:lstStyle/>
            <a:p>
              <a:r>
                <a:rPr lang="en-US" sz="2000" dirty="0"/>
                <a:t>xx</a:t>
              </a:r>
            </a:p>
          </p:txBody>
        </p:sp>
      </p:grpSp>
      <p:grpSp>
        <p:nvGrpSpPr>
          <p:cNvPr id="17" name="Group 16"/>
          <p:cNvGrpSpPr/>
          <p:nvPr/>
        </p:nvGrpSpPr>
        <p:grpSpPr>
          <a:xfrm>
            <a:off x="649441" y="2971391"/>
            <a:ext cx="7087790" cy="1825762"/>
            <a:chOff x="649441" y="2971391"/>
            <a:chExt cx="7087790" cy="1825762"/>
          </a:xfrm>
        </p:grpSpPr>
        <p:sp>
          <p:nvSpPr>
            <p:cNvPr id="3" name="TextBox 2"/>
            <p:cNvSpPr txBox="1"/>
            <p:nvPr/>
          </p:nvSpPr>
          <p:spPr>
            <a:xfrm>
              <a:off x="1898776" y="2971391"/>
              <a:ext cx="1301190" cy="400110"/>
            </a:xfrm>
            <a:prstGeom prst="rect">
              <a:avLst/>
            </a:prstGeom>
            <a:noFill/>
          </p:spPr>
          <p:txBody>
            <a:bodyPr wrap="none" rtlCol="0">
              <a:spAutoFit/>
            </a:bodyPr>
            <a:lstStyle/>
            <a:p>
              <a:r>
                <a:rPr lang="en-US" sz="2000" dirty="0">
                  <a:solidFill>
                    <a:srgbClr val="0033CC"/>
                  </a:solidFill>
                </a:rPr>
                <a:t>Category 1</a:t>
              </a:r>
            </a:p>
          </p:txBody>
        </p:sp>
        <p:sp>
          <p:nvSpPr>
            <p:cNvPr id="42" name="TextBox 41"/>
            <p:cNvSpPr txBox="1"/>
            <p:nvPr/>
          </p:nvSpPr>
          <p:spPr>
            <a:xfrm>
              <a:off x="3349600" y="2971391"/>
              <a:ext cx="1301190" cy="400110"/>
            </a:xfrm>
            <a:prstGeom prst="rect">
              <a:avLst/>
            </a:prstGeom>
            <a:noFill/>
          </p:spPr>
          <p:txBody>
            <a:bodyPr wrap="none" rtlCol="0">
              <a:spAutoFit/>
            </a:bodyPr>
            <a:lstStyle/>
            <a:p>
              <a:r>
                <a:rPr lang="en-US" sz="2000" dirty="0">
                  <a:solidFill>
                    <a:srgbClr val="0033CC"/>
                  </a:solidFill>
                </a:rPr>
                <a:t>Category 2</a:t>
              </a:r>
            </a:p>
          </p:txBody>
        </p:sp>
        <p:sp>
          <p:nvSpPr>
            <p:cNvPr id="43" name="TextBox 42"/>
            <p:cNvSpPr txBox="1"/>
            <p:nvPr/>
          </p:nvSpPr>
          <p:spPr>
            <a:xfrm>
              <a:off x="4774441" y="2971391"/>
              <a:ext cx="1301190" cy="400110"/>
            </a:xfrm>
            <a:prstGeom prst="rect">
              <a:avLst/>
            </a:prstGeom>
            <a:noFill/>
          </p:spPr>
          <p:txBody>
            <a:bodyPr wrap="none" rtlCol="0">
              <a:spAutoFit/>
            </a:bodyPr>
            <a:lstStyle/>
            <a:p>
              <a:r>
                <a:rPr lang="en-US" sz="2000" dirty="0">
                  <a:solidFill>
                    <a:srgbClr val="0033CC"/>
                  </a:solidFill>
                </a:rPr>
                <a:t>Category 3</a:t>
              </a:r>
            </a:p>
          </p:txBody>
        </p:sp>
        <p:sp>
          <p:nvSpPr>
            <p:cNvPr id="44" name="TextBox 43"/>
            <p:cNvSpPr txBox="1"/>
            <p:nvPr/>
          </p:nvSpPr>
          <p:spPr>
            <a:xfrm>
              <a:off x="6280853" y="2971391"/>
              <a:ext cx="1301190" cy="400110"/>
            </a:xfrm>
            <a:prstGeom prst="rect">
              <a:avLst/>
            </a:prstGeom>
            <a:noFill/>
          </p:spPr>
          <p:txBody>
            <a:bodyPr wrap="none" rtlCol="0">
              <a:spAutoFit/>
            </a:bodyPr>
            <a:lstStyle/>
            <a:p>
              <a:r>
                <a:rPr lang="en-US" sz="2000" dirty="0">
                  <a:solidFill>
                    <a:srgbClr val="0033CC"/>
                  </a:solidFill>
                </a:rPr>
                <a:t>Category 4</a:t>
              </a:r>
            </a:p>
          </p:txBody>
        </p:sp>
        <p:sp>
          <p:nvSpPr>
            <p:cNvPr id="6" name="Rectangle 5"/>
            <p:cNvSpPr/>
            <p:nvPr/>
          </p:nvSpPr>
          <p:spPr>
            <a:xfrm>
              <a:off x="649441" y="2971391"/>
              <a:ext cx="7087790" cy="1825762"/>
            </a:xfrm>
            <a:prstGeom prst="rect">
              <a:avLst/>
            </a:prstGeom>
            <a:noFill/>
            <a:ln w="28575">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649441" y="3357029"/>
              <a:ext cx="7087790" cy="0"/>
            </a:xfrm>
            <a:prstGeom prst="line">
              <a:avLst/>
            </a:prstGeom>
            <a:ln w="28575">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49441" y="3861048"/>
              <a:ext cx="70877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49441" y="4293096"/>
              <a:ext cx="708779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814452" y="3882179"/>
            <a:ext cx="6268640" cy="400110"/>
            <a:chOff x="814452" y="3882179"/>
            <a:chExt cx="6268640" cy="400110"/>
          </a:xfrm>
        </p:grpSpPr>
        <p:sp>
          <p:nvSpPr>
            <p:cNvPr id="46" name="TextBox 45"/>
            <p:cNvSpPr txBox="1"/>
            <p:nvPr/>
          </p:nvSpPr>
          <p:spPr>
            <a:xfrm>
              <a:off x="814452" y="3882179"/>
              <a:ext cx="1043876" cy="400110"/>
            </a:xfrm>
            <a:prstGeom prst="rect">
              <a:avLst/>
            </a:prstGeom>
            <a:noFill/>
          </p:spPr>
          <p:txBody>
            <a:bodyPr wrap="none" rtlCol="0">
              <a:spAutoFit/>
            </a:bodyPr>
            <a:lstStyle/>
            <a:p>
              <a:r>
                <a:rPr lang="en-US" sz="2000" dirty="0"/>
                <a:t>[1, 3, 4]:</a:t>
              </a:r>
            </a:p>
          </p:txBody>
        </p:sp>
        <p:sp>
          <p:nvSpPr>
            <p:cNvPr id="49" name="TextBox 48"/>
            <p:cNvSpPr txBox="1"/>
            <p:nvPr/>
          </p:nvSpPr>
          <p:spPr>
            <a:xfrm>
              <a:off x="3122326" y="3882179"/>
              <a:ext cx="303288" cy="400110"/>
            </a:xfrm>
            <a:prstGeom prst="rect">
              <a:avLst/>
            </a:prstGeom>
            <a:noFill/>
          </p:spPr>
          <p:txBody>
            <a:bodyPr wrap="none" rtlCol="0">
              <a:spAutoFit/>
            </a:bodyPr>
            <a:lstStyle/>
            <a:p>
              <a:r>
                <a:rPr lang="en-US" sz="2000" dirty="0"/>
                <a:t>|</a:t>
              </a:r>
            </a:p>
          </p:txBody>
        </p:sp>
        <p:sp>
          <p:nvSpPr>
            <p:cNvPr id="52" name="TextBox 51"/>
            <p:cNvSpPr txBox="1"/>
            <p:nvPr/>
          </p:nvSpPr>
          <p:spPr>
            <a:xfrm>
              <a:off x="4566258" y="3882179"/>
              <a:ext cx="303288" cy="400110"/>
            </a:xfrm>
            <a:prstGeom prst="rect">
              <a:avLst/>
            </a:prstGeom>
            <a:noFill/>
          </p:spPr>
          <p:txBody>
            <a:bodyPr wrap="none" rtlCol="0">
              <a:spAutoFit/>
            </a:bodyPr>
            <a:lstStyle/>
            <a:p>
              <a:r>
                <a:rPr lang="en-US" sz="2000" dirty="0"/>
                <a:t>|</a:t>
              </a:r>
            </a:p>
          </p:txBody>
        </p:sp>
        <p:sp>
          <p:nvSpPr>
            <p:cNvPr id="65" name="TextBox 64"/>
            <p:cNvSpPr txBox="1"/>
            <p:nvPr/>
          </p:nvSpPr>
          <p:spPr>
            <a:xfrm>
              <a:off x="6019092" y="3882179"/>
              <a:ext cx="303288" cy="400110"/>
            </a:xfrm>
            <a:prstGeom prst="rect">
              <a:avLst/>
            </a:prstGeom>
            <a:noFill/>
          </p:spPr>
          <p:txBody>
            <a:bodyPr wrap="none" rtlCol="0">
              <a:spAutoFit/>
            </a:bodyPr>
            <a:lstStyle/>
            <a:p>
              <a:r>
                <a:rPr lang="en-US" sz="2000" dirty="0"/>
                <a:t>|</a:t>
              </a:r>
            </a:p>
          </p:txBody>
        </p:sp>
        <p:sp>
          <p:nvSpPr>
            <p:cNvPr id="75" name="TextBox 74"/>
            <p:cNvSpPr txBox="1"/>
            <p:nvPr/>
          </p:nvSpPr>
          <p:spPr>
            <a:xfrm>
              <a:off x="2360549" y="3882179"/>
              <a:ext cx="303288" cy="400110"/>
            </a:xfrm>
            <a:prstGeom prst="rect">
              <a:avLst/>
            </a:prstGeom>
            <a:noFill/>
          </p:spPr>
          <p:txBody>
            <a:bodyPr wrap="none" rtlCol="0">
              <a:spAutoFit/>
            </a:bodyPr>
            <a:lstStyle/>
            <a:p>
              <a:r>
                <a:rPr lang="en-US" sz="2000" dirty="0"/>
                <a:t>x</a:t>
              </a:r>
            </a:p>
          </p:txBody>
        </p:sp>
        <p:sp>
          <p:nvSpPr>
            <p:cNvPr id="79" name="TextBox 78"/>
            <p:cNvSpPr txBox="1"/>
            <p:nvPr/>
          </p:nvSpPr>
          <p:spPr>
            <a:xfrm>
              <a:off x="5324635" y="3882179"/>
              <a:ext cx="303288" cy="400110"/>
            </a:xfrm>
            <a:prstGeom prst="rect">
              <a:avLst/>
            </a:prstGeom>
            <a:noFill/>
          </p:spPr>
          <p:txBody>
            <a:bodyPr wrap="none" rtlCol="0">
              <a:spAutoFit/>
            </a:bodyPr>
            <a:lstStyle/>
            <a:p>
              <a:r>
                <a:rPr lang="en-US" sz="2000" dirty="0"/>
                <a:t>x</a:t>
              </a:r>
            </a:p>
          </p:txBody>
        </p:sp>
        <p:sp>
          <p:nvSpPr>
            <p:cNvPr id="80" name="TextBox 79"/>
            <p:cNvSpPr txBox="1"/>
            <p:nvPr/>
          </p:nvSpPr>
          <p:spPr>
            <a:xfrm>
              <a:off x="6779804" y="3882179"/>
              <a:ext cx="303288" cy="400110"/>
            </a:xfrm>
            <a:prstGeom prst="rect">
              <a:avLst/>
            </a:prstGeom>
            <a:noFill/>
          </p:spPr>
          <p:txBody>
            <a:bodyPr wrap="none" rtlCol="0">
              <a:spAutoFit/>
            </a:bodyPr>
            <a:lstStyle/>
            <a:p>
              <a:r>
                <a:rPr lang="en-US" sz="2000" dirty="0"/>
                <a:t>x</a:t>
              </a:r>
            </a:p>
          </p:txBody>
        </p:sp>
      </p:grpSp>
      <mc:AlternateContent xmlns:mc="http://schemas.openxmlformats.org/markup-compatibility/2006" xmlns:a14="http://schemas.microsoft.com/office/drawing/2010/main">
        <mc:Choice Requires="a14">
          <p:sp>
            <p:nvSpPr>
              <p:cNvPr id="22" name="TextBox 21"/>
              <p:cNvSpPr txBox="1"/>
              <p:nvPr/>
            </p:nvSpPr>
            <p:spPr>
              <a:xfrm>
                <a:off x="694823" y="5008097"/>
                <a:ext cx="7949899" cy="1352101"/>
              </a:xfrm>
              <a:prstGeom prst="rect">
                <a:avLst/>
              </a:prstGeom>
              <a:noFill/>
            </p:spPr>
            <p:txBody>
              <a:bodyPr wrap="square" rtlCol="0">
                <a:spAutoFit/>
              </a:bodyPr>
              <a:lstStyle/>
              <a:p>
                <a:pPr>
                  <a:spcAft>
                    <a:spcPts val="600"/>
                  </a:spcAft>
                </a:pPr>
                <a:r>
                  <a:rPr lang="en-US" sz="2400" dirty="0"/>
                  <a:t>Hence, we may write [1, 1, 1] as “xxx|||”, [1,3,4] as “x||</a:t>
                </a:r>
                <a:r>
                  <a:rPr lang="en-US" sz="2400" dirty="0" err="1"/>
                  <a:t>x|x</a:t>
                </a:r>
                <a:r>
                  <a:rPr lang="en-US" sz="2400" dirty="0"/>
                  <a:t>” and [2,4,4] as “|x||xx”.</a:t>
                </a:r>
              </a:p>
              <a:p>
                <a:pPr>
                  <a:spcAft>
                    <a:spcPts val="600"/>
                  </a:spcAft>
                </a:pPr>
                <a:r>
                  <a:rPr lang="en-US" sz="2400" dirty="0"/>
                  <a:t>This is the same as </a:t>
                </a:r>
                <a14:m>
                  <m:oMath xmlns:m="http://schemas.openxmlformats.org/officeDocument/2006/math">
                    <m:d>
                      <m:dPr>
                        <m:ctrlPr>
                          <a:rPr lang="en-US" sz="2400" i="1" smtClean="0">
                            <a:latin typeface="Cambria Math" panose="02040503050406030204" pitchFamily="18" charset="0"/>
                          </a:rPr>
                        </m:ctrlPr>
                      </m:dPr>
                      <m:e>
                        <m:f>
                          <m:fPr>
                            <m:type m:val="noBar"/>
                            <m:ctrlPr>
                              <a:rPr lang="en-US" sz="2400" i="1" smtClean="0">
                                <a:latin typeface="Cambria Math" panose="02040503050406030204" pitchFamily="18" charset="0"/>
                              </a:rPr>
                            </m:ctrlPr>
                          </m:fPr>
                          <m:num>
                            <m:r>
                              <a:rPr lang="en-US" sz="2400" b="0" i="1" smtClean="0">
                                <a:latin typeface="Cambria Math"/>
                              </a:rPr>
                              <m:t>6</m:t>
                            </m:r>
                          </m:num>
                          <m:den>
                            <m:r>
                              <a:rPr lang="en-US" sz="2400" b="0" i="1" smtClean="0">
                                <a:latin typeface="Cambria Math"/>
                              </a:rPr>
                              <m:t>3</m:t>
                            </m:r>
                          </m:den>
                        </m:f>
                      </m:e>
                    </m:d>
                  </m:oMath>
                </a14:m>
                <a:r>
                  <a:rPr lang="en-US" sz="2400" dirty="0"/>
                  <a:t> or </a:t>
                </a:r>
                <a:r>
                  <a:rPr lang="en-US" sz="2400" b="1" dirty="0">
                    <a:solidFill>
                      <a:srgbClr val="0000FF"/>
                    </a:solidFill>
                  </a:rPr>
                  <a:t>20</a:t>
                </a:r>
                <a:r>
                  <a:rPr lang="en-US" sz="2400" dirty="0"/>
                  <a:t>.</a:t>
                </a:r>
              </a:p>
            </p:txBody>
          </p:sp>
        </mc:Choice>
        <mc:Fallback xmlns="">
          <p:sp>
            <p:nvSpPr>
              <p:cNvPr id="22" name="TextBox 21"/>
              <p:cNvSpPr txBox="1">
                <a:spLocks noRot="1" noChangeAspect="1" noMove="1" noResize="1" noEditPoints="1" noAdjustHandles="1" noChangeArrowheads="1" noChangeShapeType="1" noTextEdit="1"/>
              </p:cNvSpPr>
              <p:nvPr/>
            </p:nvSpPr>
            <p:spPr>
              <a:xfrm>
                <a:off x="694823" y="5008097"/>
                <a:ext cx="7949899" cy="1352101"/>
              </a:xfrm>
              <a:prstGeom prst="rect">
                <a:avLst/>
              </a:prstGeom>
              <a:blipFill rotWithShape="1">
                <a:blip r:embed="rId3"/>
                <a:stretch>
                  <a:fillRect l="-1227" t="-3620" b="-7240"/>
                </a:stretch>
              </a:blipFill>
            </p:spPr>
            <p:txBody>
              <a:bodyPr/>
              <a:lstStyle/>
              <a:p>
                <a:r>
                  <a:rPr lang="en-US">
                    <a:noFill/>
                  </a:rPr>
                  <a:t> </a:t>
                </a:r>
              </a:p>
            </p:txBody>
          </p:sp>
        </mc:Fallback>
      </mc:AlternateContent>
    </p:spTree>
    <p:extLst>
      <p:ext uri="{BB962C8B-B14F-4D97-AF65-F5344CB8AC3E}">
        <p14:creationId xmlns:p14="http://schemas.microsoft.com/office/powerpoint/2010/main" val="302624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
                                            <p:txEl>
                                              <p:pRg st="0" end="0"/>
                                            </p:txEl>
                                          </p:spTgt>
                                        </p:tgtEl>
                                        <p:attrNameLst>
                                          <p:attrName>style.visibility</p:attrName>
                                        </p:attrNameLst>
                                      </p:cBhvr>
                                      <p:to>
                                        <p:strVal val="visible"/>
                                      </p:to>
                                    </p:set>
                                    <p:animEffect transition="in" filter="dissolve">
                                      <p:cBhvr>
                                        <p:cTn id="22" dur="500"/>
                                        <p:tgtEl>
                                          <p:spTgt spid="2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
                                            <p:txEl>
                                              <p:pRg st="1" end="1"/>
                                            </p:txEl>
                                          </p:spTgt>
                                        </p:tgtEl>
                                        <p:attrNameLst>
                                          <p:attrName>style.visibility</p:attrName>
                                        </p:attrNameLst>
                                      </p:cBhvr>
                                      <p:to>
                                        <p:strVal val="visible"/>
                                      </p:to>
                                    </p:set>
                                    <p:animEffect transition="in" filter="dissolve">
                                      <p:cBhvr>
                                        <p:cTn id="27"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accent4">
                    <a:lumMod val="60000"/>
                    <a:lumOff val="40000"/>
                  </a:schemeClr>
                </a:solidFill>
              </a:rPr>
              <a:t>r</a:t>
            </a:r>
            <a:r>
              <a:rPr lang="en-SG" sz="1200" dirty="0">
                <a:solidFill>
                  <a:schemeClr val="accent4">
                    <a:lumMod val="60000"/>
                    <a:lumOff val="40000"/>
                  </a:schemeClr>
                </a:solidFill>
              </a:rPr>
              <a:t>-Combinations with Repetition</a:t>
            </a:r>
            <a:r>
              <a:rPr lang="en-SG" sz="1200" dirty="0">
                <a:solidFill>
                  <a:schemeClr val="bg1"/>
                </a:solidFill>
              </a:rPr>
              <a:t>	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i="1" dirty="0">
                <a:solidFill>
                  <a:schemeClr val="bg1"/>
                </a:solidFill>
              </a:rPr>
              <a:t> r</a:t>
            </a:r>
            <a:r>
              <a:rPr lang="en-SG" sz="1400" dirty="0">
                <a:solidFill>
                  <a:schemeClr val="bg1"/>
                </a:solidFill>
              </a:rPr>
              <a:t>-Combinations with Repetition Allowed</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21</a:t>
            </a:fld>
            <a:endParaRPr lang="en-SG" dirty="0"/>
          </a:p>
        </p:txBody>
      </p:sp>
      <p:sp>
        <p:nvSpPr>
          <p:cNvPr id="28" name="Oval 27"/>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4" name="Group 43"/>
          <p:cNvGrpSpPr/>
          <p:nvPr/>
        </p:nvGrpSpPr>
        <p:grpSpPr>
          <a:xfrm>
            <a:off x="712536" y="1119528"/>
            <a:ext cx="7974264" cy="3452472"/>
            <a:chOff x="730523" y="4598517"/>
            <a:chExt cx="7974264" cy="3452472"/>
          </a:xfrm>
        </p:grpSpPr>
        <p:sp>
          <p:nvSpPr>
            <p:cNvPr id="45" name="Rectangle 44"/>
            <p:cNvSpPr/>
            <p:nvPr/>
          </p:nvSpPr>
          <p:spPr>
            <a:xfrm>
              <a:off x="730523" y="4598518"/>
              <a:ext cx="7974264" cy="3452471"/>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Rectangle 45"/>
            <p:cNvSpPr/>
            <p:nvPr/>
          </p:nvSpPr>
          <p:spPr>
            <a:xfrm>
              <a:off x="730523" y="4598517"/>
              <a:ext cx="7974264"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TextBox 46"/>
            <p:cNvSpPr txBox="1"/>
            <p:nvPr/>
          </p:nvSpPr>
          <p:spPr>
            <a:xfrm>
              <a:off x="898473" y="4645644"/>
              <a:ext cx="7700282" cy="461665"/>
            </a:xfrm>
            <a:prstGeom prst="rect">
              <a:avLst/>
            </a:prstGeom>
            <a:noFill/>
          </p:spPr>
          <p:txBody>
            <a:bodyPr wrap="square" rtlCol="0">
              <a:spAutoFit/>
            </a:bodyPr>
            <a:lstStyle/>
            <a:p>
              <a:r>
                <a:rPr lang="en-SG" sz="2400" dirty="0">
                  <a:solidFill>
                    <a:schemeClr val="bg1"/>
                  </a:solidFill>
                </a:rPr>
                <a:t>Theorem 9.6.1 </a:t>
              </a:r>
              <a:r>
                <a:rPr lang="en-SG" sz="2000" dirty="0">
                  <a:solidFill>
                    <a:schemeClr val="bg1"/>
                  </a:solidFill>
                </a:rPr>
                <a:t>Number of </a:t>
              </a:r>
              <a:r>
                <a:rPr lang="en-SG" sz="2000" i="1" dirty="0">
                  <a:solidFill>
                    <a:schemeClr val="bg1"/>
                  </a:solidFill>
                </a:rPr>
                <a:t>r</a:t>
              </a:r>
              <a:r>
                <a:rPr lang="en-SG" sz="2000" dirty="0">
                  <a:solidFill>
                    <a:schemeClr val="bg1"/>
                  </a:solidFill>
                </a:rPr>
                <a:t>-combinations with Repetition Allowed</a:t>
              </a:r>
            </a:p>
          </p:txBody>
        </p:sp>
        <mc:AlternateContent xmlns:mc="http://schemas.openxmlformats.org/markup-compatibility/2006" xmlns:a14="http://schemas.microsoft.com/office/drawing/2010/main">
          <mc:Choice Requires="a14">
            <p:sp>
              <p:nvSpPr>
                <p:cNvPr id="48" name="TextBox 47"/>
                <p:cNvSpPr txBox="1"/>
                <p:nvPr/>
              </p:nvSpPr>
              <p:spPr>
                <a:xfrm>
                  <a:off x="795941" y="5218733"/>
                  <a:ext cx="7737396" cy="2697662"/>
                </a:xfrm>
                <a:prstGeom prst="rect">
                  <a:avLst/>
                </a:prstGeom>
                <a:noFill/>
              </p:spPr>
              <p:txBody>
                <a:bodyPr wrap="square" rtlCol="0">
                  <a:spAutoFit/>
                </a:bodyPr>
                <a:lstStyle/>
                <a:p>
                  <a:r>
                    <a:rPr lang="en-SG" sz="2400" dirty="0"/>
                    <a:t>The number of </a:t>
                  </a:r>
                  <a:r>
                    <a:rPr lang="en-SG" sz="2400" i="1" dirty="0"/>
                    <a:t>r</a:t>
                  </a:r>
                  <a:r>
                    <a:rPr lang="en-SG" sz="2400" dirty="0"/>
                    <a:t>-combination with repetition allowed (multisets of size </a:t>
                  </a:r>
                  <a:r>
                    <a:rPr lang="en-SG" sz="2400" i="1" dirty="0"/>
                    <a:t>r</a:t>
                  </a:r>
                  <a:r>
                    <a:rPr lang="en-SG" sz="2400" dirty="0"/>
                    <a:t>) that can be selected from a set of </a:t>
                  </a:r>
                  <a:r>
                    <a:rPr lang="en-SG" sz="2400" i="1" dirty="0"/>
                    <a:t>n</a:t>
                  </a:r>
                  <a:r>
                    <a:rPr lang="en-SG" sz="2400" dirty="0"/>
                    <a:t> elements is:</a:t>
                  </a:r>
                </a:p>
                <a:p>
                  <a:pPr>
                    <a:spcAft>
                      <a:spcPts val="600"/>
                    </a:spcAft>
                    <a:tabLst>
                      <a:tab pos="2743200" algn="l"/>
                    </a:tabLst>
                  </a:pPr>
                  <a:r>
                    <a:rPr lang="en-SG" sz="2400" b="1" dirty="0">
                      <a:sym typeface="Symbol" panose="05050102010706020507" pitchFamily="18" charset="2"/>
                    </a:rPr>
                    <a:t>	</a:t>
                  </a:r>
                  <a14:m>
                    <m:oMath xmlns:m="http://schemas.openxmlformats.org/officeDocument/2006/math">
                      <m:d>
                        <m:dPr>
                          <m:ctrlPr>
                            <a:rPr lang="en-SG" sz="3200" b="1" i="1" smtClean="0">
                              <a:solidFill>
                                <a:srgbClr val="0000FF"/>
                              </a:solidFill>
                              <a:latin typeface="Cambria Math" panose="02040503050406030204" pitchFamily="18" charset="0"/>
                              <a:sym typeface="Symbol" panose="05050102010706020507" pitchFamily="18" charset="2"/>
                            </a:rPr>
                          </m:ctrlPr>
                        </m:dPr>
                        <m:e>
                          <m:f>
                            <m:fPr>
                              <m:type m:val="noBar"/>
                              <m:ctrlPr>
                                <a:rPr lang="en-SG" sz="3200" b="1" i="1" smtClean="0">
                                  <a:solidFill>
                                    <a:srgbClr val="0000FF"/>
                                  </a:solidFill>
                                  <a:latin typeface="Cambria Math" panose="02040503050406030204" pitchFamily="18" charset="0"/>
                                  <a:sym typeface="Symbol" panose="05050102010706020507" pitchFamily="18" charset="2"/>
                                </a:rPr>
                              </m:ctrlPr>
                            </m:fPr>
                            <m:num>
                              <m:r>
                                <a:rPr lang="en-US" sz="3200" b="1" i="1" smtClean="0">
                                  <a:solidFill>
                                    <a:srgbClr val="0000FF"/>
                                  </a:solidFill>
                                  <a:latin typeface="Cambria Math"/>
                                  <a:sym typeface="Symbol" panose="05050102010706020507" pitchFamily="18" charset="2"/>
                                </a:rPr>
                                <m:t>𝒓</m:t>
                              </m:r>
                              <m:r>
                                <a:rPr lang="en-US" sz="3200" b="1" i="1" smtClean="0">
                                  <a:solidFill>
                                    <a:srgbClr val="0000FF"/>
                                  </a:solidFill>
                                  <a:latin typeface="Cambria Math"/>
                                  <a:sym typeface="Symbol" panose="05050102010706020507" pitchFamily="18" charset="2"/>
                                </a:rPr>
                                <m:t>+</m:t>
                              </m:r>
                              <m:r>
                                <a:rPr lang="en-US" sz="3200" b="1" i="1" smtClean="0">
                                  <a:solidFill>
                                    <a:srgbClr val="0000FF"/>
                                  </a:solidFill>
                                  <a:latin typeface="Cambria Math"/>
                                  <a:sym typeface="Symbol" panose="05050102010706020507" pitchFamily="18" charset="2"/>
                                </a:rPr>
                                <m:t>𝒏</m:t>
                              </m:r>
                              <m:r>
                                <a:rPr lang="en-US" sz="3200" b="1" i="1" smtClean="0">
                                  <a:solidFill>
                                    <a:srgbClr val="0000FF"/>
                                  </a:solidFill>
                                  <a:latin typeface="Cambria Math"/>
                                  <a:sym typeface="Symbol" panose="05050102010706020507" pitchFamily="18" charset="2"/>
                                </a:rPr>
                                <m:t> −</m:t>
                              </m:r>
                              <m:r>
                                <a:rPr lang="en-US" sz="3200" b="1" i="1" smtClean="0">
                                  <a:solidFill>
                                    <a:srgbClr val="0000FF"/>
                                  </a:solidFill>
                                  <a:latin typeface="Cambria Math"/>
                                  <a:sym typeface="Symbol" panose="05050102010706020507" pitchFamily="18" charset="2"/>
                                </a:rPr>
                                <m:t>𝟏</m:t>
                              </m:r>
                            </m:num>
                            <m:den>
                              <m:r>
                                <a:rPr lang="en-US" sz="3200" b="1" i="1" smtClean="0">
                                  <a:solidFill>
                                    <a:srgbClr val="0000FF"/>
                                  </a:solidFill>
                                  <a:latin typeface="Cambria Math"/>
                                  <a:sym typeface="Symbol" panose="05050102010706020507" pitchFamily="18" charset="2"/>
                                </a:rPr>
                                <m:t>𝒓</m:t>
                              </m:r>
                            </m:den>
                          </m:f>
                        </m:e>
                      </m:d>
                    </m:oMath>
                  </a14:m>
                  <a:endParaRPr lang="en-SG" sz="3200" b="1" dirty="0">
                    <a:sym typeface="Symbol" panose="05050102010706020507" pitchFamily="18" charset="2"/>
                  </a:endParaRPr>
                </a:p>
                <a:p>
                  <a:pPr>
                    <a:spcBef>
                      <a:spcPts val="600"/>
                    </a:spcBef>
                    <a:spcAft>
                      <a:spcPts val="600"/>
                    </a:spcAft>
                  </a:pPr>
                  <a:r>
                    <a:rPr lang="en-SG" sz="2400" dirty="0">
                      <a:sym typeface="Symbol" panose="05050102010706020507" pitchFamily="18" charset="2"/>
                    </a:rPr>
                    <a:t>This equals the number of ways </a:t>
                  </a:r>
                  <a:r>
                    <a:rPr lang="en-SG" sz="2400" i="1" dirty="0">
                      <a:sym typeface="Symbol" panose="05050102010706020507" pitchFamily="18" charset="2"/>
                    </a:rPr>
                    <a:t>r</a:t>
                  </a:r>
                  <a:r>
                    <a:rPr lang="en-SG" sz="2400" dirty="0">
                      <a:sym typeface="Symbol" panose="05050102010706020507" pitchFamily="18" charset="2"/>
                    </a:rPr>
                    <a:t> objects can be selected from </a:t>
                  </a:r>
                  <a:r>
                    <a:rPr lang="en-SG" sz="2400" i="1" dirty="0">
                      <a:sym typeface="Symbol" panose="05050102010706020507" pitchFamily="18" charset="2"/>
                    </a:rPr>
                    <a:t>n</a:t>
                  </a:r>
                  <a:r>
                    <a:rPr lang="en-SG" sz="2400" dirty="0">
                      <a:sym typeface="Symbol" panose="05050102010706020507" pitchFamily="18" charset="2"/>
                    </a:rPr>
                    <a:t> categories of objects with repetitions allowed.</a:t>
                  </a:r>
                  <a:endParaRPr lang="en-SG" sz="3200" b="1" dirty="0">
                    <a:sym typeface="Symbol" panose="05050102010706020507" pitchFamily="18" charset="2"/>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795941" y="5218733"/>
                  <a:ext cx="7737396" cy="2697662"/>
                </a:xfrm>
                <a:prstGeom prst="rect">
                  <a:avLst/>
                </a:prstGeom>
                <a:blipFill>
                  <a:blip r:embed="rId3"/>
                  <a:stretch>
                    <a:fillRect l="-1261" t="-1806" b="-4063"/>
                  </a:stretch>
                </a:blipFill>
              </p:spPr>
              <p:txBody>
                <a:bodyPr/>
                <a:lstStyle/>
                <a:p>
                  <a:r>
                    <a:rPr lang="en-US">
                      <a:noFill/>
                    </a:rPr>
                    <a:t> </a:t>
                  </a:r>
                </a:p>
              </p:txBody>
            </p:sp>
          </mc:Fallback>
        </mc:AlternateContent>
      </p:grpSp>
    </p:spTree>
    <p:extLst>
      <p:ext uri="{BB962C8B-B14F-4D97-AF65-F5344CB8AC3E}">
        <p14:creationId xmlns:p14="http://schemas.microsoft.com/office/powerpoint/2010/main" val="11918236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accent4">
                    <a:lumMod val="60000"/>
                    <a:lumOff val="40000"/>
                  </a:schemeClr>
                </a:solidFill>
              </a:rPr>
              <a:t>r</a:t>
            </a:r>
            <a:r>
              <a:rPr lang="en-SG" sz="1200" dirty="0">
                <a:solidFill>
                  <a:schemeClr val="accent4">
                    <a:lumMod val="60000"/>
                    <a:lumOff val="40000"/>
                  </a:schemeClr>
                </a:solidFill>
              </a:rPr>
              <a:t>-Combinations with Repetition</a:t>
            </a:r>
            <a:r>
              <a:rPr lang="en-SG" sz="1200" dirty="0">
                <a:solidFill>
                  <a:schemeClr val="bg1"/>
                </a:solidFill>
              </a:rPr>
              <a:t>	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i="1" dirty="0">
                <a:solidFill>
                  <a:schemeClr val="bg1"/>
                </a:solidFill>
              </a:rPr>
              <a:t> r</a:t>
            </a:r>
            <a:r>
              <a:rPr lang="en-SG" sz="1400" dirty="0">
                <a:solidFill>
                  <a:schemeClr val="bg1"/>
                </a:solidFill>
              </a:rPr>
              <a:t>-Combinations with Repetition Allowed</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22</a:t>
            </a:fld>
            <a:endParaRPr lang="en-SG" dirty="0"/>
          </a:p>
        </p:txBody>
      </p:sp>
      <p:sp>
        <p:nvSpPr>
          <p:cNvPr id="28" name="Oval 27"/>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TextBox 21"/>
          <p:cNvSpPr txBox="1"/>
          <p:nvPr/>
        </p:nvSpPr>
        <p:spPr>
          <a:xfrm>
            <a:off x="0" y="804489"/>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a:t>
            </a:r>
            <a:r>
              <a:rPr lang="en-SG" sz="2800" dirty="0" smtClean="0">
                <a:solidFill>
                  <a:schemeClr val="bg1"/>
                </a:solidFill>
              </a:rPr>
              <a:t>7 </a:t>
            </a:r>
            <a:r>
              <a:rPr lang="en-SG" sz="2800" dirty="0">
                <a:solidFill>
                  <a:schemeClr val="bg1"/>
                </a:solidFill>
              </a:rPr>
              <a:t>– Exercise Set 9.6 Questions 10-11</a:t>
            </a:r>
            <a:endParaRPr lang="en-SG" sz="2000" dirty="0">
              <a:solidFill>
                <a:schemeClr val="bg1"/>
              </a:solidFill>
            </a:endParaRPr>
          </a:p>
        </p:txBody>
      </p:sp>
      <p:sp>
        <p:nvSpPr>
          <p:cNvPr id="24" name="TextBox 23"/>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mc:AlternateContent xmlns:mc="http://schemas.openxmlformats.org/markup-compatibility/2006" xmlns:a14="http://schemas.microsoft.com/office/drawing/2010/main">
        <mc:Choice Requires="a14">
          <p:sp>
            <p:nvSpPr>
              <p:cNvPr id="30" name="Rectangle 3"/>
              <p:cNvSpPr txBox="1">
                <a:spLocks noChangeArrowheads="1"/>
              </p:cNvSpPr>
              <p:nvPr/>
            </p:nvSpPr>
            <p:spPr>
              <a:xfrm>
                <a:off x="415123" y="1485664"/>
                <a:ext cx="8229600" cy="13966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SG" altLang="en-US" sz="2400" dirty="0"/>
                  <a:t>How many solutions are there to the give equations?</a:t>
                </a:r>
              </a:p>
              <a:p>
                <a:pPr marL="0" indent="0">
                  <a:lnSpc>
                    <a:spcPct val="100000"/>
                  </a:lnSpc>
                  <a:spcBef>
                    <a:spcPts val="600"/>
                  </a:spcBef>
                  <a:buNone/>
                  <a:tabLst>
                    <a:tab pos="536575" algn="l"/>
                  </a:tabLst>
                </a:pPr>
                <a:r>
                  <a:rPr lang="en-SG" altLang="en-US" sz="2400" dirty="0"/>
                  <a:t>(a)	</a:t>
                </a:r>
                <a14:m>
                  <m:oMath xmlns:m="http://schemas.openxmlformats.org/officeDocument/2006/math">
                    <m:sSub>
                      <m:sSubPr>
                        <m:ctrlPr>
                          <a:rPr lang="en-SG" altLang="en-US" sz="2400" i="1" smtClean="0">
                            <a:latin typeface="Cambria Math" panose="02040503050406030204" pitchFamily="18" charset="0"/>
                          </a:rPr>
                        </m:ctrlPr>
                      </m:sSubPr>
                      <m:e>
                        <m:r>
                          <a:rPr lang="en-SG" altLang="en-US" sz="2400" b="0" i="1" smtClean="0">
                            <a:latin typeface="Cambria Math" panose="02040503050406030204" pitchFamily="18" charset="0"/>
                          </a:rPr>
                          <m:t>𝑥</m:t>
                        </m:r>
                      </m:e>
                      <m:sub>
                        <m:r>
                          <a:rPr lang="en-SG" altLang="en-US" sz="2400" b="0" i="1" smtClean="0">
                            <a:latin typeface="Cambria Math" panose="02040503050406030204" pitchFamily="18" charset="0"/>
                          </a:rPr>
                          <m:t>1</m:t>
                        </m:r>
                      </m:sub>
                    </m:sSub>
                    <m:r>
                      <a:rPr lang="en-SG" altLang="en-US" sz="2400" b="0" i="1" smtClean="0">
                        <a:latin typeface="Cambria Math" panose="02040503050406030204" pitchFamily="18" charset="0"/>
                      </a:rPr>
                      <m:t>+</m:t>
                    </m:r>
                    <m:sSub>
                      <m:sSubPr>
                        <m:ctrlPr>
                          <a:rPr lang="en-SG" altLang="en-US" sz="2400" i="1">
                            <a:latin typeface="Cambria Math" panose="02040503050406030204" pitchFamily="18" charset="0"/>
                          </a:rPr>
                        </m:ctrlPr>
                      </m:sSubPr>
                      <m:e>
                        <m:r>
                          <a:rPr lang="en-SG" altLang="en-US" sz="2400" i="1">
                            <a:latin typeface="Cambria Math" panose="02040503050406030204" pitchFamily="18" charset="0"/>
                          </a:rPr>
                          <m:t>𝑥</m:t>
                        </m:r>
                      </m:e>
                      <m:sub>
                        <m:r>
                          <a:rPr lang="en-SG" altLang="en-US" sz="2400" b="0" i="1" smtClean="0">
                            <a:latin typeface="Cambria Math" panose="02040503050406030204" pitchFamily="18" charset="0"/>
                          </a:rPr>
                          <m:t>2</m:t>
                        </m:r>
                      </m:sub>
                    </m:sSub>
                    <m:r>
                      <a:rPr lang="en-SG" altLang="en-US" sz="2400" i="1">
                        <a:latin typeface="Cambria Math" panose="02040503050406030204" pitchFamily="18" charset="0"/>
                      </a:rPr>
                      <m:t>+</m:t>
                    </m:r>
                    <m:sSub>
                      <m:sSubPr>
                        <m:ctrlPr>
                          <a:rPr lang="en-SG" altLang="en-US" sz="2400" i="1">
                            <a:latin typeface="Cambria Math" panose="02040503050406030204" pitchFamily="18" charset="0"/>
                          </a:rPr>
                        </m:ctrlPr>
                      </m:sSubPr>
                      <m:e>
                        <m:r>
                          <a:rPr lang="en-SG" altLang="en-US" sz="2400" i="1">
                            <a:latin typeface="Cambria Math" panose="02040503050406030204" pitchFamily="18" charset="0"/>
                          </a:rPr>
                          <m:t>𝑥</m:t>
                        </m:r>
                      </m:e>
                      <m:sub>
                        <m:r>
                          <a:rPr lang="en-SG" altLang="en-US" sz="2400" b="0" i="1" smtClean="0">
                            <a:latin typeface="Cambria Math" panose="02040503050406030204" pitchFamily="18" charset="0"/>
                          </a:rPr>
                          <m:t>3</m:t>
                        </m:r>
                      </m:sub>
                    </m:sSub>
                    <m:r>
                      <a:rPr lang="en-SG" altLang="en-US" sz="2400" b="0" i="1" smtClean="0">
                        <a:latin typeface="Cambria Math" panose="02040503050406030204" pitchFamily="18" charset="0"/>
                      </a:rPr>
                      <m:t>=20</m:t>
                    </m:r>
                  </m:oMath>
                </a14:m>
                <a:r>
                  <a:rPr lang="en-US" altLang="en-US" sz="2400" dirty="0"/>
                  <a:t>, each </a:t>
                </a:r>
                <a14:m>
                  <m:oMath xmlns:m="http://schemas.openxmlformats.org/officeDocument/2006/math">
                    <m:sSub>
                      <m:sSubPr>
                        <m:ctrlPr>
                          <a:rPr lang="en-SG" altLang="en-US" sz="2400" i="1">
                            <a:latin typeface="Cambria Math" panose="02040503050406030204" pitchFamily="18" charset="0"/>
                          </a:rPr>
                        </m:ctrlPr>
                      </m:sSubPr>
                      <m:e>
                        <m:r>
                          <a:rPr lang="en-SG" altLang="en-US" sz="2400" i="1">
                            <a:latin typeface="Cambria Math" panose="02040503050406030204" pitchFamily="18" charset="0"/>
                          </a:rPr>
                          <m:t>𝑥</m:t>
                        </m:r>
                      </m:e>
                      <m:sub>
                        <m:r>
                          <a:rPr lang="en-SG" altLang="en-US" sz="2400" b="0" i="1" smtClean="0">
                            <a:latin typeface="Cambria Math" panose="02040503050406030204" pitchFamily="18" charset="0"/>
                          </a:rPr>
                          <m:t>𝑖</m:t>
                        </m:r>
                      </m:sub>
                    </m:sSub>
                  </m:oMath>
                </a14:m>
                <a:r>
                  <a:rPr lang="en-US" altLang="en-US" sz="2400" dirty="0"/>
                  <a:t> is a nonnegative integer.</a:t>
                </a:r>
              </a:p>
              <a:p>
                <a:pPr marL="0" indent="0">
                  <a:lnSpc>
                    <a:spcPct val="100000"/>
                  </a:lnSpc>
                  <a:spcBef>
                    <a:spcPts val="600"/>
                  </a:spcBef>
                  <a:buNone/>
                  <a:tabLst>
                    <a:tab pos="536575" algn="l"/>
                  </a:tabLst>
                </a:pPr>
                <a:r>
                  <a:rPr lang="en-SG" altLang="en-US" sz="2400" dirty="0"/>
                  <a:t>(b)	</a:t>
                </a:r>
                <a14:m>
                  <m:oMath xmlns:m="http://schemas.openxmlformats.org/officeDocument/2006/math">
                    <m:sSub>
                      <m:sSubPr>
                        <m:ctrlPr>
                          <a:rPr lang="en-SG" altLang="en-US" sz="2400" i="1">
                            <a:latin typeface="Cambria Math" panose="02040503050406030204" pitchFamily="18" charset="0"/>
                          </a:rPr>
                        </m:ctrlPr>
                      </m:sSubPr>
                      <m:e>
                        <m:r>
                          <a:rPr lang="en-SG" altLang="en-US" sz="2400" i="1">
                            <a:latin typeface="Cambria Math" panose="02040503050406030204" pitchFamily="18" charset="0"/>
                          </a:rPr>
                          <m:t>𝑥</m:t>
                        </m:r>
                      </m:e>
                      <m:sub>
                        <m:r>
                          <a:rPr lang="en-SG" altLang="en-US" sz="2400" i="1">
                            <a:latin typeface="Cambria Math" panose="02040503050406030204" pitchFamily="18" charset="0"/>
                          </a:rPr>
                          <m:t>1</m:t>
                        </m:r>
                      </m:sub>
                    </m:sSub>
                    <m:r>
                      <a:rPr lang="en-SG" altLang="en-US" sz="2400" i="1">
                        <a:latin typeface="Cambria Math" panose="02040503050406030204" pitchFamily="18" charset="0"/>
                      </a:rPr>
                      <m:t>+</m:t>
                    </m:r>
                    <m:sSub>
                      <m:sSubPr>
                        <m:ctrlPr>
                          <a:rPr lang="en-SG" altLang="en-US" sz="2400" i="1">
                            <a:latin typeface="Cambria Math" panose="02040503050406030204" pitchFamily="18" charset="0"/>
                          </a:rPr>
                        </m:ctrlPr>
                      </m:sSubPr>
                      <m:e>
                        <m:r>
                          <a:rPr lang="en-SG" altLang="en-US" sz="2400" i="1">
                            <a:latin typeface="Cambria Math" panose="02040503050406030204" pitchFamily="18" charset="0"/>
                          </a:rPr>
                          <m:t>𝑥</m:t>
                        </m:r>
                      </m:e>
                      <m:sub>
                        <m:r>
                          <a:rPr lang="en-SG" altLang="en-US" sz="2400" i="1">
                            <a:latin typeface="Cambria Math" panose="02040503050406030204" pitchFamily="18" charset="0"/>
                          </a:rPr>
                          <m:t>2</m:t>
                        </m:r>
                      </m:sub>
                    </m:sSub>
                    <m:r>
                      <a:rPr lang="en-SG" altLang="en-US" sz="2400" i="1">
                        <a:latin typeface="Cambria Math" panose="02040503050406030204" pitchFamily="18" charset="0"/>
                      </a:rPr>
                      <m:t>+</m:t>
                    </m:r>
                    <m:sSub>
                      <m:sSubPr>
                        <m:ctrlPr>
                          <a:rPr lang="en-SG" altLang="en-US" sz="2400" i="1">
                            <a:latin typeface="Cambria Math" panose="02040503050406030204" pitchFamily="18" charset="0"/>
                          </a:rPr>
                        </m:ctrlPr>
                      </m:sSubPr>
                      <m:e>
                        <m:r>
                          <a:rPr lang="en-SG" altLang="en-US" sz="2400" i="1">
                            <a:latin typeface="Cambria Math" panose="02040503050406030204" pitchFamily="18" charset="0"/>
                          </a:rPr>
                          <m:t>𝑥</m:t>
                        </m:r>
                      </m:e>
                      <m:sub>
                        <m:r>
                          <a:rPr lang="en-SG" altLang="en-US" sz="2400" i="1">
                            <a:latin typeface="Cambria Math" panose="02040503050406030204" pitchFamily="18" charset="0"/>
                          </a:rPr>
                          <m:t>3</m:t>
                        </m:r>
                      </m:sub>
                    </m:sSub>
                    <m:r>
                      <a:rPr lang="en-SG" altLang="en-US" sz="2400" i="1">
                        <a:latin typeface="Cambria Math" panose="02040503050406030204" pitchFamily="18" charset="0"/>
                      </a:rPr>
                      <m:t>=20</m:t>
                    </m:r>
                  </m:oMath>
                </a14:m>
                <a:r>
                  <a:rPr lang="en-US" altLang="en-US" sz="2400" dirty="0"/>
                  <a:t>, each </a:t>
                </a:r>
                <a14:m>
                  <m:oMath xmlns:m="http://schemas.openxmlformats.org/officeDocument/2006/math">
                    <m:sSub>
                      <m:sSubPr>
                        <m:ctrlPr>
                          <a:rPr lang="en-SG" altLang="en-US" sz="2400" i="1">
                            <a:latin typeface="Cambria Math" panose="02040503050406030204" pitchFamily="18" charset="0"/>
                          </a:rPr>
                        </m:ctrlPr>
                      </m:sSubPr>
                      <m:e>
                        <m:r>
                          <a:rPr lang="en-SG" altLang="en-US" sz="2400" i="1">
                            <a:latin typeface="Cambria Math" panose="02040503050406030204" pitchFamily="18" charset="0"/>
                          </a:rPr>
                          <m:t>𝑥</m:t>
                        </m:r>
                      </m:e>
                      <m:sub>
                        <m:r>
                          <a:rPr lang="en-SG" altLang="en-US" sz="2400" i="1">
                            <a:latin typeface="Cambria Math" panose="02040503050406030204" pitchFamily="18" charset="0"/>
                          </a:rPr>
                          <m:t>𝑖</m:t>
                        </m:r>
                      </m:sub>
                    </m:sSub>
                  </m:oMath>
                </a14:m>
                <a:r>
                  <a:rPr lang="en-US" altLang="en-US" sz="2400" dirty="0"/>
                  <a:t> is a positive integer.</a:t>
                </a:r>
              </a:p>
            </p:txBody>
          </p:sp>
        </mc:Choice>
        <mc:Fallback xmlns="">
          <p:sp>
            <p:nvSpPr>
              <p:cNvPr id="30" name="Rectangle 3"/>
              <p:cNvSpPr txBox="1">
                <a:spLocks noRot="1" noChangeAspect="1" noMove="1" noResize="1" noEditPoints="1" noAdjustHandles="1" noChangeArrowheads="1" noChangeShapeType="1" noTextEdit="1"/>
              </p:cNvSpPr>
              <p:nvPr/>
            </p:nvSpPr>
            <p:spPr>
              <a:xfrm>
                <a:off x="415123" y="1485664"/>
                <a:ext cx="8229600" cy="1396684"/>
              </a:xfrm>
              <a:prstGeom prst="rect">
                <a:avLst/>
              </a:prstGeom>
              <a:blipFill>
                <a:blip r:embed="rId3"/>
                <a:stretch>
                  <a:fillRect l="-1111" t="-3493" b="-61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415123" y="3060310"/>
                <a:ext cx="7436790" cy="1168590"/>
              </a:xfrm>
              <a:prstGeom prst="rect">
                <a:avLst/>
              </a:prstGeom>
              <a:solidFill>
                <a:schemeClr val="accent4">
                  <a:lumMod val="40000"/>
                  <a:lumOff val="60000"/>
                </a:schemeClr>
              </a:solidFill>
            </p:spPr>
            <p:txBody>
              <a:bodyPr wrap="square" rtlCol="0">
                <a:spAutoFit/>
              </a:bodyPr>
              <a:lstStyle/>
              <a:p>
                <a:pPr>
                  <a:spcAft>
                    <a:spcPts val="600"/>
                  </a:spcAft>
                  <a:tabLst>
                    <a:tab pos="536575" algn="l"/>
                  </a:tabLst>
                </a:pPr>
                <a:r>
                  <a:rPr lang="en-SG" sz="2000" dirty="0">
                    <a:solidFill>
                      <a:srgbClr val="0000FF"/>
                    </a:solidFill>
                    <a:latin typeface="Calibri" panose="020F0502020204030204" pitchFamily="34" charset="0"/>
                    <a:cs typeface="Calibri" panose="020F0502020204030204" pitchFamily="34" charset="0"/>
                  </a:rPr>
                  <a:t>(a)</a:t>
                </a:r>
                <a:r>
                  <a:rPr lang="en-SG" sz="2000" dirty="0">
                    <a:solidFill>
                      <a:srgbClr val="0000FF"/>
                    </a:solidFill>
                    <a:latin typeface="Cambria Math" panose="02040503050406030204" pitchFamily="18" charset="0"/>
                  </a:rPr>
                  <a:t>	</a:t>
                </a:r>
                <a14:m>
                  <m:oMath xmlns:m="http://schemas.openxmlformats.org/officeDocument/2006/math">
                    <m:r>
                      <a:rPr lang="en-SG" sz="2000" i="1" dirty="0" smtClean="0">
                        <a:solidFill>
                          <a:srgbClr val="0000FF"/>
                        </a:solidFill>
                        <a:latin typeface="Cambria Math" panose="02040503050406030204" pitchFamily="18" charset="0"/>
                      </a:rPr>
                      <m:t>𝑛</m:t>
                    </m:r>
                    <m:r>
                      <a:rPr lang="en-SG" sz="2000" i="1" dirty="0" smtClean="0">
                        <a:solidFill>
                          <a:srgbClr val="0000FF"/>
                        </a:solidFill>
                        <a:latin typeface="Cambria Math" panose="02040503050406030204" pitchFamily="18" charset="0"/>
                      </a:rPr>
                      <m:t>=3, </m:t>
                    </m:r>
                    <m:r>
                      <a:rPr lang="en-SG" sz="2000" i="1" dirty="0" smtClean="0">
                        <a:solidFill>
                          <a:srgbClr val="0000FF"/>
                        </a:solidFill>
                        <a:latin typeface="Cambria Math" panose="02040503050406030204" pitchFamily="18" charset="0"/>
                      </a:rPr>
                      <m:t>𝑟</m:t>
                    </m:r>
                    <m:r>
                      <a:rPr lang="en-SG" sz="2000" i="1" dirty="0" smtClean="0">
                        <a:solidFill>
                          <a:srgbClr val="0000FF"/>
                        </a:solidFill>
                        <a:latin typeface="Cambria Math" panose="02040503050406030204" pitchFamily="18" charset="0"/>
                      </a:rPr>
                      <m:t>=20.</m:t>
                    </m:r>
                  </m:oMath>
                </a14:m>
                <a:endParaRPr lang="en-US" sz="2000" b="0" dirty="0">
                  <a:solidFill>
                    <a:srgbClr val="0000FF"/>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en-US" sz="2000" b="0" i="1" smtClean="0">
                              <a:solidFill>
                                <a:srgbClr val="0000FF"/>
                              </a:solidFill>
                              <a:latin typeface="Cambria Math" panose="02040503050406030204" pitchFamily="18" charset="0"/>
                            </a:rPr>
                          </m:ctrlPr>
                        </m:dPr>
                        <m:e>
                          <m:f>
                            <m:fPr>
                              <m:type m:val="noBar"/>
                              <m:ctrlPr>
                                <a:rPr lang="en-US" sz="2000" b="0" i="1" smtClean="0">
                                  <a:solidFill>
                                    <a:srgbClr val="0000FF"/>
                                  </a:solidFill>
                                  <a:latin typeface="Cambria Math" panose="02040503050406030204" pitchFamily="18" charset="0"/>
                                </a:rPr>
                              </m:ctrlPr>
                            </m:fPr>
                            <m:num>
                              <m:r>
                                <a:rPr lang="en-SG" sz="2000" b="0" i="1" smtClean="0">
                                  <a:solidFill>
                                    <a:srgbClr val="0000FF"/>
                                  </a:solidFill>
                                  <a:latin typeface="Cambria Math" panose="02040503050406030204" pitchFamily="18" charset="0"/>
                                </a:rPr>
                                <m:t>𝑟</m:t>
                              </m:r>
                              <m:r>
                                <a:rPr lang="en-US" sz="2000" b="0" i="1" smtClean="0">
                                  <a:solidFill>
                                    <a:srgbClr val="0000FF"/>
                                  </a:solidFill>
                                  <a:latin typeface="Cambria Math"/>
                                </a:rPr>
                                <m:t>+(</m:t>
                              </m:r>
                              <m:r>
                                <a:rPr lang="en-US" sz="2000" b="0" i="1" smtClean="0">
                                  <a:solidFill>
                                    <a:srgbClr val="0000FF"/>
                                  </a:solidFill>
                                  <a:latin typeface="Cambria Math"/>
                                </a:rPr>
                                <m:t>𝑛</m:t>
                              </m:r>
                              <m:r>
                                <a:rPr lang="en-US" sz="2000" b="0" i="1" smtClean="0">
                                  <a:solidFill>
                                    <a:srgbClr val="0000FF"/>
                                  </a:solidFill>
                                  <a:latin typeface="Cambria Math"/>
                                </a:rPr>
                                <m:t>−1)</m:t>
                              </m:r>
                            </m:num>
                            <m:den>
                              <m:r>
                                <a:rPr lang="en-SG" sz="2000" b="0" i="1" smtClean="0">
                                  <a:solidFill>
                                    <a:srgbClr val="0000FF"/>
                                  </a:solidFill>
                                  <a:latin typeface="Cambria Math" panose="02040503050406030204" pitchFamily="18" charset="0"/>
                                </a:rPr>
                                <m:t>𝑟</m:t>
                              </m:r>
                            </m:den>
                          </m:f>
                        </m:e>
                      </m:d>
                      <m:r>
                        <a:rPr lang="en-US" sz="2000" b="0" i="1" smtClean="0">
                          <a:solidFill>
                            <a:srgbClr val="0000FF"/>
                          </a:solidFill>
                          <a:latin typeface="Cambria Math"/>
                        </a:rPr>
                        <m:t>=</m:t>
                      </m:r>
                      <m:d>
                        <m:dPr>
                          <m:ctrlPr>
                            <a:rPr lang="en-US" sz="2000" b="0" i="1" smtClean="0">
                              <a:solidFill>
                                <a:srgbClr val="0000FF"/>
                              </a:solidFill>
                              <a:latin typeface="Cambria Math" panose="02040503050406030204" pitchFamily="18" charset="0"/>
                            </a:rPr>
                          </m:ctrlPr>
                        </m:dPr>
                        <m:e>
                          <m:f>
                            <m:fPr>
                              <m:type m:val="noBar"/>
                              <m:ctrlPr>
                                <a:rPr lang="en-US" sz="2000" b="0" i="1" smtClean="0">
                                  <a:solidFill>
                                    <a:srgbClr val="0000FF"/>
                                  </a:solidFill>
                                  <a:latin typeface="Cambria Math" panose="02040503050406030204" pitchFamily="18" charset="0"/>
                                </a:rPr>
                              </m:ctrlPr>
                            </m:fPr>
                            <m:num>
                              <m:r>
                                <a:rPr lang="en-SG" sz="2000" b="0" i="1" smtClean="0">
                                  <a:solidFill>
                                    <a:srgbClr val="0000FF"/>
                                  </a:solidFill>
                                  <a:latin typeface="Cambria Math" panose="02040503050406030204" pitchFamily="18" charset="0"/>
                                </a:rPr>
                                <m:t>20</m:t>
                              </m:r>
                              <m:r>
                                <a:rPr lang="en-US" sz="2000" b="0" i="1" smtClean="0">
                                  <a:solidFill>
                                    <a:srgbClr val="0000FF"/>
                                  </a:solidFill>
                                  <a:latin typeface="Cambria Math"/>
                                </a:rPr>
                                <m:t>+2</m:t>
                              </m:r>
                            </m:num>
                            <m:den>
                              <m:r>
                                <a:rPr lang="en-SG" sz="2000" b="0" i="1" smtClean="0">
                                  <a:solidFill>
                                    <a:srgbClr val="0000FF"/>
                                  </a:solidFill>
                                  <a:latin typeface="Cambria Math" panose="02040503050406030204" pitchFamily="18" charset="0"/>
                                </a:rPr>
                                <m:t>20</m:t>
                              </m:r>
                            </m:den>
                          </m:f>
                        </m:e>
                      </m:d>
                      <m:r>
                        <a:rPr lang="en-US" sz="2000" b="0" i="1" smtClean="0">
                          <a:solidFill>
                            <a:srgbClr val="0000FF"/>
                          </a:solidFill>
                          <a:latin typeface="Cambria Math"/>
                        </a:rPr>
                        <m:t>=</m:t>
                      </m:r>
                      <m:d>
                        <m:dPr>
                          <m:ctrlPr>
                            <a:rPr lang="en-US" sz="2000" i="1">
                              <a:solidFill>
                                <a:srgbClr val="0000FF"/>
                              </a:solidFill>
                              <a:latin typeface="Cambria Math" panose="02040503050406030204" pitchFamily="18" charset="0"/>
                            </a:rPr>
                          </m:ctrlPr>
                        </m:dPr>
                        <m:e>
                          <m:f>
                            <m:fPr>
                              <m:type m:val="noBar"/>
                              <m:ctrlPr>
                                <a:rPr lang="en-US" sz="2000" i="1">
                                  <a:solidFill>
                                    <a:srgbClr val="0000FF"/>
                                  </a:solidFill>
                                  <a:latin typeface="Cambria Math" panose="02040503050406030204" pitchFamily="18" charset="0"/>
                                </a:rPr>
                              </m:ctrlPr>
                            </m:fPr>
                            <m:num>
                              <m:r>
                                <a:rPr lang="en-SG" sz="2000" i="1">
                                  <a:solidFill>
                                    <a:srgbClr val="0000FF"/>
                                  </a:solidFill>
                                  <a:latin typeface="Cambria Math" panose="02040503050406030204" pitchFamily="18" charset="0"/>
                                </a:rPr>
                                <m:t>2</m:t>
                              </m:r>
                              <m:r>
                                <a:rPr lang="en-US" sz="2000" i="1">
                                  <a:solidFill>
                                    <a:srgbClr val="0000FF"/>
                                  </a:solidFill>
                                  <a:latin typeface="Cambria Math"/>
                                </a:rPr>
                                <m:t>2</m:t>
                              </m:r>
                            </m:num>
                            <m:den>
                              <m:r>
                                <a:rPr lang="en-SG" sz="2000" i="1">
                                  <a:solidFill>
                                    <a:srgbClr val="0000FF"/>
                                  </a:solidFill>
                                  <a:latin typeface="Cambria Math" panose="02040503050406030204" pitchFamily="18" charset="0"/>
                                </a:rPr>
                                <m:t>20</m:t>
                              </m:r>
                            </m:den>
                          </m:f>
                        </m:e>
                      </m:d>
                      <m:r>
                        <a:rPr lang="en-US" sz="2000" b="0" i="1" smtClean="0">
                          <a:solidFill>
                            <a:srgbClr val="0000FF"/>
                          </a:solidFill>
                          <a:latin typeface="Cambria Math"/>
                        </a:rPr>
                        <m:t>=</m:t>
                      </m:r>
                      <m:f>
                        <m:fPr>
                          <m:ctrlPr>
                            <a:rPr lang="en-US" sz="2000" b="0" i="1" smtClean="0">
                              <a:solidFill>
                                <a:srgbClr val="0000FF"/>
                              </a:solidFill>
                              <a:latin typeface="Cambria Math" panose="02040503050406030204" pitchFamily="18" charset="0"/>
                            </a:rPr>
                          </m:ctrlPr>
                        </m:fPr>
                        <m:num>
                          <m:r>
                            <a:rPr lang="en-SG" sz="2000" b="0" i="1" smtClean="0">
                              <a:solidFill>
                                <a:srgbClr val="0000FF"/>
                              </a:solidFill>
                              <a:latin typeface="Cambria Math" panose="02040503050406030204" pitchFamily="18" charset="0"/>
                            </a:rPr>
                            <m:t>22</m:t>
                          </m:r>
                          <m:r>
                            <a:rPr lang="en-SG" sz="2000" b="0" i="1" smtClean="0">
                              <a:solidFill>
                                <a:srgbClr val="0000FF"/>
                              </a:solidFill>
                              <a:latin typeface="Cambria Math" panose="02040503050406030204" pitchFamily="18" charset="0"/>
                              <a:ea typeface="Cambria Math" panose="02040503050406030204" pitchFamily="18" charset="0"/>
                            </a:rPr>
                            <m:t>∙21</m:t>
                          </m:r>
                        </m:num>
                        <m:den>
                          <m:r>
                            <a:rPr lang="en-SG" sz="2000" b="0" i="1" smtClean="0">
                              <a:solidFill>
                                <a:srgbClr val="0000FF"/>
                              </a:solidFill>
                              <a:latin typeface="Cambria Math" panose="02040503050406030204" pitchFamily="18" charset="0"/>
                            </a:rPr>
                            <m:t>2</m:t>
                          </m:r>
                        </m:den>
                      </m:f>
                      <m:r>
                        <a:rPr lang="en-SG" sz="2000" b="0" i="1" smtClean="0">
                          <a:solidFill>
                            <a:srgbClr val="0000FF"/>
                          </a:solidFill>
                          <a:latin typeface="Cambria Math" panose="02040503050406030204" pitchFamily="18" charset="0"/>
                        </a:rPr>
                        <m:t>=231</m:t>
                      </m:r>
                    </m:oMath>
                  </m:oMathPara>
                </a14:m>
                <a:endParaRPr lang="en-SG" sz="2000" dirty="0">
                  <a:solidFill>
                    <a:srgbClr val="0000FF"/>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415123" y="3060310"/>
                <a:ext cx="7436790" cy="1168590"/>
              </a:xfrm>
              <a:prstGeom prst="rect">
                <a:avLst/>
              </a:prstGeom>
              <a:blipFill>
                <a:blip r:embed="rId4"/>
                <a:stretch>
                  <a:fillRect l="-820" t="-2604"/>
                </a:stretch>
              </a:blipFill>
            </p:spPr>
            <p:txBody>
              <a:bodyPr/>
              <a:lstStyle/>
              <a:p>
                <a:r>
                  <a:rPr lang="en-US">
                    <a:noFill/>
                  </a:rPr>
                  <a:t> </a:t>
                </a:r>
              </a:p>
            </p:txBody>
          </p:sp>
        </mc:Fallback>
      </mc:AlternateContent>
    </p:spTree>
    <p:extLst>
      <p:ext uri="{BB962C8B-B14F-4D97-AF65-F5344CB8AC3E}">
        <p14:creationId xmlns:p14="http://schemas.microsoft.com/office/powerpoint/2010/main" val="349112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accent4">
                    <a:lumMod val="60000"/>
                    <a:lumOff val="40000"/>
                  </a:schemeClr>
                </a:solidFill>
              </a:rPr>
              <a:t>r</a:t>
            </a:r>
            <a:r>
              <a:rPr lang="en-SG" sz="1200" dirty="0">
                <a:solidFill>
                  <a:schemeClr val="accent4">
                    <a:lumMod val="60000"/>
                    <a:lumOff val="40000"/>
                  </a:schemeClr>
                </a:solidFill>
              </a:rPr>
              <a:t>-Combinations with Repetition</a:t>
            </a:r>
            <a:r>
              <a:rPr lang="en-SG" sz="1200" dirty="0">
                <a:solidFill>
                  <a:schemeClr val="bg1"/>
                </a:solidFill>
              </a:rPr>
              <a:t>	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Which Formula to Use?</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23</a:t>
            </a:fld>
            <a:endParaRPr lang="en-SG" dirty="0"/>
          </a:p>
        </p:txBody>
      </p:sp>
      <p:sp>
        <p:nvSpPr>
          <p:cNvPr id="73" name="TextBox 72"/>
          <p:cNvSpPr txBox="1"/>
          <p:nvPr/>
        </p:nvSpPr>
        <p:spPr>
          <a:xfrm>
            <a:off x="0" y="804489"/>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Which Formula to Use?</a:t>
            </a:r>
            <a:endParaRPr lang="en-SG" sz="2000" dirty="0">
              <a:solidFill>
                <a:schemeClr val="bg1"/>
              </a:solidFill>
            </a:endParaRPr>
          </a:p>
        </p:txBody>
      </p:sp>
      <p:sp>
        <p:nvSpPr>
          <p:cNvPr id="74" name="Rectangle 3"/>
          <p:cNvSpPr txBox="1">
            <a:spLocks noChangeArrowheads="1"/>
          </p:cNvSpPr>
          <p:nvPr/>
        </p:nvSpPr>
        <p:spPr>
          <a:xfrm>
            <a:off x="415123" y="1561785"/>
            <a:ext cx="8482692" cy="19668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sz="2400" dirty="0"/>
              <a:t>Earlier we have discussed four different ways of choosing </a:t>
            </a:r>
            <a:r>
              <a:rPr lang="en-US" altLang="en-US" sz="2400" i="1" dirty="0"/>
              <a:t>k </a:t>
            </a:r>
            <a:r>
              <a:rPr lang="en-US" altLang="en-US" sz="2400" dirty="0"/>
              <a:t>elements</a:t>
            </a:r>
            <a:r>
              <a:rPr lang="en-US" altLang="en-US" sz="2400" i="1" dirty="0"/>
              <a:t> </a:t>
            </a:r>
            <a:r>
              <a:rPr lang="en-US" altLang="en-US" sz="2400" dirty="0"/>
              <a:t>from </a:t>
            </a:r>
            <a:r>
              <a:rPr lang="en-US" altLang="en-US" sz="2400" i="1" dirty="0"/>
              <a:t>n</a:t>
            </a:r>
            <a:r>
              <a:rPr lang="en-US" altLang="en-US" sz="2400" dirty="0"/>
              <a:t>.</a:t>
            </a:r>
            <a:r>
              <a:rPr lang="en-US" altLang="en-US" sz="2400" i="1" dirty="0"/>
              <a:t> </a:t>
            </a:r>
            <a:r>
              <a:rPr lang="en-US" altLang="en-US" sz="2400" dirty="0"/>
              <a:t>The</a:t>
            </a:r>
            <a:r>
              <a:rPr lang="en-US" altLang="en-US" sz="2400" i="1" dirty="0"/>
              <a:t> </a:t>
            </a:r>
            <a:r>
              <a:rPr lang="en-US" altLang="en-US" sz="2400" dirty="0"/>
              <a:t>order in which the choices are made may or may not matter, and repetition</a:t>
            </a:r>
            <a:r>
              <a:rPr lang="en-US" altLang="en-US" sz="2400" i="1" dirty="0"/>
              <a:t> </a:t>
            </a:r>
            <a:r>
              <a:rPr lang="en-US" altLang="en-US" sz="2400" dirty="0"/>
              <a:t>may or may not be allowed. The following table summarizes which formula to use in which situation.</a:t>
            </a:r>
          </a:p>
        </p:txBody>
      </p:sp>
      <p:sp>
        <p:nvSpPr>
          <p:cNvPr id="23" name="Oval 2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56" y="3528645"/>
            <a:ext cx="8266045" cy="2145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022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r>
              <a:rPr lang="en-SG" sz="1200" dirty="0">
                <a:solidFill>
                  <a:schemeClr val="bg1"/>
                </a:solidFill>
              </a:rPr>
              <a:t>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24</a:t>
            </a:fld>
            <a:endParaRPr lang="en-SG" dirty="0"/>
          </a:p>
        </p:txBody>
      </p:sp>
      <p:grpSp>
        <p:nvGrpSpPr>
          <p:cNvPr id="32" name="Group 31"/>
          <p:cNvGrpSpPr/>
          <p:nvPr/>
        </p:nvGrpSpPr>
        <p:grpSpPr>
          <a:xfrm>
            <a:off x="644577" y="2152650"/>
            <a:ext cx="7809875" cy="751115"/>
            <a:chOff x="644577" y="2152650"/>
            <a:chExt cx="7809875" cy="751115"/>
          </a:xfrm>
        </p:grpSpPr>
        <p:sp>
          <p:nvSpPr>
            <p:cNvPr id="35" name="Rounded Rectangle 34"/>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itle 1"/>
            <p:cNvSpPr txBox="1">
              <a:spLocks/>
            </p:cNvSpPr>
            <p:nvPr/>
          </p:nvSpPr>
          <p:spPr>
            <a:xfrm>
              <a:off x="663368" y="2220685"/>
              <a:ext cx="7791084"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9.7 Pascal’s Formula and the Binomial Theorem</a:t>
              </a:r>
            </a:p>
          </p:txBody>
        </p:sp>
      </p:gr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0655953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25</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Pascal’s Formula</a:t>
            </a:r>
            <a:endParaRPr lang="en-SG" sz="2000" dirty="0">
              <a:solidFill>
                <a:schemeClr val="bg1"/>
              </a:solidFill>
            </a:endParaRPr>
          </a:p>
        </p:txBody>
      </p:sp>
      <p:sp>
        <p:nvSpPr>
          <p:cNvPr id="30" name="TextBox 29"/>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Pascal’s Formula</a:t>
            </a:r>
            <a:endParaRPr lang="en-SG" sz="2000" dirty="0">
              <a:solidFill>
                <a:schemeClr val="bg1"/>
              </a:solidFill>
            </a:endParaRPr>
          </a:p>
        </p:txBody>
      </p:sp>
      <p:sp>
        <p:nvSpPr>
          <p:cNvPr id="31" name="Rectangle 3"/>
          <p:cNvSpPr txBox="1">
            <a:spLocks noChangeArrowheads="1"/>
          </p:cNvSpPr>
          <p:nvPr/>
        </p:nvSpPr>
        <p:spPr>
          <a:xfrm>
            <a:off x="287721" y="1459440"/>
            <a:ext cx="8227629" cy="6538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dirty="0"/>
              <a:t>Suppose </a:t>
            </a:r>
            <a:r>
              <a:rPr lang="en-US" altLang="en-US" i="1" dirty="0"/>
              <a:t>n</a:t>
            </a:r>
            <a:r>
              <a:rPr lang="en-US" altLang="en-US" dirty="0"/>
              <a:t> and </a:t>
            </a:r>
            <a:r>
              <a:rPr lang="en-US" altLang="en-US" i="1" dirty="0"/>
              <a:t>r</a:t>
            </a:r>
            <a:r>
              <a:rPr lang="en-US" altLang="en-US" dirty="0"/>
              <a:t> are positive integers with </a:t>
            </a:r>
            <a:r>
              <a:rPr lang="en-US" altLang="en-US" i="1" dirty="0"/>
              <a:t>r</a:t>
            </a:r>
            <a:r>
              <a:rPr lang="en-US" altLang="en-US" dirty="0"/>
              <a:t> </a:t>
            </a:r>
            <a:r>
              <a:rPr lang="en-US" altLang="en-US" dirty="0">
                <a:sym typeface="Symbol"/>
              </a:rPr>
              <a:t></a:t>
            </a:r>
            <a:r>
              <a:rPr lang="en-US" altLang="en-US" dirty="0"/>
              <a:t> </a:t>
            </a:r>
            <a:r>
              <a:rPr lang="en-US" altLang="en-US" i="1" dirty="0"/>
              <a:t>n</a:t>
            </a:r>
            <a:r>
              <a:rPr lang="en-US" altLang="en-US" dirty="0"/>
              <a:t>. Then</a:t>
            </a:r>
          </a:p>
        </p:txBody>
      </p:sp>
      <p:sp>
        <p:nvSpPr>
          <p:cNvPr id="27" name="Oval 26"/>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6725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44" name="Rectangle 3"/>
              <p:cNvSpPr txBox="1">
                <a:spLocks noChangeArrowheads="1"/>
              </p:cNvSpPr>
              <p:nvPr/>
            </p:nvSpPr>
            <p:spPr>
              <a:xfrm>
                <a:off x="2381420" y="2030641"/>
                <a:ext cx="3914531" cy="925282"/>
              </a:xfrm>
              <a:prstGeom prst="rect">
                <a:avLst/>
              </a:prstGeom>
              <a:solidFill>
                <a:srgbClr val="0033CC"/>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14:m>
                  <m:oMathPara xmlns:m="http://schemas.openxmlformats.org/officeDocument/2006/math">
                    <m:oMathParaPr>
                      <m:jc m:val="centerGroup"/>
                    </m:oMathParaPr>
                    <m:oMath xmlns:m="http://schemas.openxmlformats.org/officeDocument/2006/math">
                      <m:d>
                        <m:dPr>
                          <m:ctrlPr>
                            <a:rPr lang="en-US" altLang="en-US" sz="2400" i="1" smtClean="0">
                              <a:solidFill>
                                <a:schemeClr val="bg1"/>
                              </a:solidFill>
                              <a:latin typeface="Cambria Math" panose="02040503050406030204" pitchFamily="18" charset="0"/>
                              <a:ea typeface="Cambria Math"/>
                            </a:rPr>
                          </m:ctrlPr>
                        </m:dPr>
                        <m:e>
                          <m:f>
                            <m:fPr>
                              <m:type m:val="noBar"/>
                              <m:ctrlPr>
                                <a:rPr lang="en-US" altLang="en-US" sz="2400" i="1" smtClean="0">
                                  <a:solidFill>
                                    <a:schemeClr val="bg1"/>
                                  </a:solidFill>
                                  <a:latin typeface="Cambria Math" panose="02040503050406030204" pitchFamily="18" charset="0"/>
                                  <a:ea typeface="Cambria Math"/>
                                </a:rPr>
                              </m:ctrlPr>
                            </m:fPr>
                            <m:num>
                              <m:r>
                                <a:rPr lang="en-US" altLang="en-US" sz="2400" b="0" i="1" smtClean="0">
                                  <a:solidFill>
                                    <a:schemeClr val="bg1"/>
                                  </a:solidFill>
                                  <a:latin typeface="Cambria Math"/>
                                  <a:ea typeface="Cambria Math"/>
                                </a:rPr>
                                <m:t>𝑛</m:t>
                              </m:r>
                              <m:r>
                                <a:rPr lang="en-US" altLang="en-US" sz="2400" b="0" i="1" smtClean="0">
                                  <a:solidFill>
                                    <a:schemeClr val="bg1"/>
                                  </a:solidFill>
                                  <a:latin typeface="Cambria Math"/>
                                  <a:ea typeface="Cambria Math"/>
                                </a:rPr>
                                <m:t>+1</m:t>
                              </m:r>
                            </m:num>
                            <m:den>
                              <m:r>
                                <a:rPr lang="en-US" altLang="en-US" sz="2400" b="0" i="1" smtClean="0">
                                  <a:solidFill>
                                    <a:schemeClr val="bg1"/>
                                  </a:solidFill>
                                  <a:latin typeface="Cambria Math"/>
                                  <a:ea typeface="Cambria Math"/>
                                </a:rPr>
                                <m:t>𝑟</m:t>
                              </m:r>
                            </m:den>
                          </m:f>
                        </m:e>
                      </m:d>
                      <m:r>
                        <a:rPr lang="en-US" altLang="en-US" sz="2400" i="1" smtClean="0">
                          <a:solidFill>
                            <a:schemeClr val="bg1"/>
                          </a:solidFill>
                          <a:latin typeface="Cambria Math"/>
                          <a:ea typeface="Cambria Math"/>
                        </a:rPr>
                        <m:t>=</m:t>
                      </m:r>
                      <m:r>
                        <a:rPr lang="en-US" altLang="en-US" sz="2400" b="0" i="1" smtClean="0">
                          <a:solidFill>
                            <a:schemeClr val="bg1"/>
                          </a:solidFill>
                          <a:latin typeface="Cambria Math"/>
                          <a:ea typeface="Cambria Math"/>
                        </a:rPr>
                        <m:t> </m:t>
                      </m:r>
                      <m:d>
                        <m:dPr>
                          <m:ctrlPr>
                            <a:rPr lang="en-US" altLang="en-US" sz="2400" b="0" i="1" smtClean="0">
                              <a:solidFill>
                                <a:schemeClr val="bg1"/>
                              </a:solidFill>
                              <a:latin typeface="Cambria Math" panose="02040503050406030204" pitchFamily="18" charset="0"/>
                              <a:ea typeface="Cambria Math"/>
                            </a:rPr>
                          </m:ctrlPr>
                        </m:dPr>
                        <m:e>
                          <m:f>
                            <m:fPr>
                              <m:type m:val="noBar"/>
                              <m:ctrlPr>
                                <a:rPr lang="en-US" altLang="en-US" sz="2400" b="0" i="1" smtClean="0">
                                  <a:solidFill>
                                    <a:schemeClr val="bg1"/>
                                  </a:solidFill>
                                  <a:latin typeface="Cambria Math" panose="02040503050406030204" pitchFamily="18" charset="0"/>
                                  <a:ea typeface="Cambria Math"/>
                                </a:rPr>
                              </m:ctrlPr>
                            </m:fPr>
                            <m:num>
                              <m:r>
                                <a:rPr lang="en-US" altLang="en-US" sz="2400" b="0" i="1" smtClean="0">
                                  <a:solidFill>
                                    <a:schemeClr val="bg1"/>
                                  </a:solidFill>
                                  <a:latin typeface="Cambria Math"/>
                                  <a:ea typeface="Cambria Math"/>
                                </a:rPr>
                                <m:t>𝑛</m:t>
                              </m:r>
                            </m:num>
                            <m:den>
                              <m:r>
                                <a:rPr lang="en-US" altLang="en-US" sz="2400" b="0" i="1" smtClean="0">
                                  <a:solidFill>
                                    <a:schemeClr val="bg1"/>
                                  </a:solidFill>
                                  <a:latin typeface="Cambria Math"/>
                                  <a:ea typeface="Cambria Math"/>
                                </a:rPr>
                                <m:t>𝑟</m:t>
                              </m:r>
                              <m:r>
                                <a:rPr lang="en-US" altLang="en-US" sz="2400" b="0" i="1" smtClean="0">
                                  <a:solidFill>
                                    <a:schemeClr val="bg1"/>
                                  </a:solidFill>
                                  <a:latin typeface="Cambria Math"/>
                                  <a:ea typeface="Cambria Math"/>
                                </a:rPr>
                                <m:t>−1</m:t>
                              </m:r>
                            </m:den>
                          </m:f>
                        </m:e>
                      </m:d>
                      <m:r>
                        <a:rPr lang="en-US" altLang="en-US" sz="2400" b="0" i="1" smtClean="0">
                          <a:solidFill>
                            <a:schemeClr val="bg1"/>
                          </a:solidFill>
                          <a:latin typeface="Cambria Math"/>
                          <a:ea typeface="Cambria Math"/>
                        </a:rPr>
                        <m:t>+</m:t>
                      </m:r>
                      <m:d>
                        <m:dPr>
                          <m:ctrlPr>
                            <a:rPr lang="en-US" altLang="en-US" sz="2400" b="0" i="1" smtClean="0">
                              <a:solidFill>
                                <a:schemeClr val="bg1"/>
                              </a:solidFill>
                              <a:latin typeface="Cambria Math" panose="02040503050406030204" pitchFamily="18" charset="0"/>
                              <a:ea typeface="Cambria Math"/>
                            </a:rPr>
                          </m:ctrlPr>
                        </m:dPr>
                        <m:e>
                          <m:f>
                            <m:fPr>
                              <m:type m:val="noBar"/>
                              <m:ctrlPr>
                                <a:rPr lang="en-US" altLang="en-US" sz="2400" b="0" i="1" smtClean="0">
                                  <a:solidFill>
                                    <a:schemeClr val="bg1"/>
                                  </a:solidFill>
                                  <a:latin typeface="Cambria Math" panose="02040503050406030204" pitchFamily="18" charset="0"/>
                                  <a:ea typeface="Cambria Math"/>
                                </a:rPr>
                              </m:ctrlPr>
                            </m:fPr>
                            <m:num>
                              <m:r>
                                <a:rPr lang="en-US" altLang="en-US" sz="2400" b="0" i="1" smtClean="0">
                                  <a:solidFill>
                                    <a:schemeClr val="bg1"/>
                                  </a:solidFill>
                                  <a:latin typeface="Cambria Math"/>
                                  <a:ea typeface="Cambria Math"/>
                                </a:rPr>
                                <m:t>𝑛</m:t>
                              </m:r>
                            </m:num>
                            <m:den>
                              <m:r>
                                <a:rPr lang="en-US" altLang="en-US" sz="2400" b="0" i="1" smtClean="0">
                                  <a:solidFill>
                                    <a:schemeClr val="bg1"/>
                                  </a:solidFill>
                                  <a:latin typeface="Cambria Math"/>
                                  <a:ea typeface="Cambria Math"/>
                                </a:rPr>
                                <m:t>𝑟</m:t>
                              </m:r>
                            </m:den>
                          </m:f>
                        </m:e>
                      </m:d>
                    </m:oMath>
                  </m:oMathPara>
                </a14:m>
                <a:endParaRPr lang="en-US" altLang="en-US" sz="2400" dirty="0">
                  <a:solidFill>
                    <a:schemeClr val="bg1"/>
                  </a:solidFill>
                </a:endParaRPr>
              </a:p>
            </p:txBody>
          </p:sp>
        </mc:Choice>
        <mc:Fallback xmlns="">
          <p:sp>
            <p:nvSpPr>
              <p:cNvPr id="44" name="Rectangle 3"/>
              <p:cNvSpPr txBox="1">
                <a:spLocks noRot="1" noChangeAspect="1" noMove="1" noResize="1" noEditPoints="1" noAdjustHandles="1" noChangeArrowheads="1" noChangeShapeType="1" noTextEdit="1"/>
              </p:cNvSpPr>
              <p:nvPr/>
            </p:nvSpPr>
            <p:spPr>
              <a:xfrm>
                <a:off x="2381420" y="2030641"/>
                <a:ext cx="3914531" cy="925282"/>
              </a:xfrm>
              <a:prstGeom prst="rect">
                <a:avLst/>
              </a:prstGeom>
              <a:blipFill>
                <a:blip r:embed="rId3"/>
                <a:stretch>
                  <a:fillRect/>
                </a:stretch>
              </a:blipFill>
            </p:spPr>
            <p:txBody>
              <a:bodyPr/>
              <a:lstStyle/>
              <a:p>
                <a:r>
                  <a:rPr lang="en-US">
                    <a:noFill/>
                  </a:rPr>
                  <a:t> </a:t>
                </a:r>
              </a:p>
            </p:txBody>
          </p:sp>
        </mc:Fallback>
      </mc:AlternateContent>
      <p:grpSp>
        <p:nvGrpSpPr>
          <p:cNvPr id="3" name="Group 2"/>
          <p:cNvGrpSpPr/>
          <p:nvPr/>
        </p:nvGrpSpPr>
        <p:grpSpPr>
          <a:xfrm>
            <a:off x="135756" y="3001941"/>
            <a:ext cx="8642080" cy="3673517"/>
            <a:chOff x="135756" y="3001941"/>
            <a:chExt cx="8642080" cy="3673517"/>
          </a:xfrm>
        </p:grpSpPr>
        <p:sp>
          <p:nvSpPr>
            <p:cNvPr id="20" name="Rectangle 3"/>
            <p:cNvSpPr txBox="1">
              <a:spLocks noChangeArrowheads="1"/>
            </p:cNvSpPr>
            <p:nvPr/>
          </p:nvSpPr>
          <p:spPr>
            <a:xfrm>
              <a:off x="135756" y="3142947"/>
              <a:ext cx="1631680" cy="23434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sz="2400" dirty="0"/>
                <a:t>Pascal’s triangle is a geometric version of Pascal’s formula.</a:t>
              </a:r>
            </a:p>
          </p:txBody>
        </p:sp>
        <p:grpSp>
          <p:nvGrpSpPr>
            <p:cNvPr id="2" name="Group 1"/>
            <p:cNvGrpSpPr/>
            <p:nvPr/>
          </p:nvGrpSpPr>
          <p:grpSpPr>
            <a:xfrm>
              <a:off x="1767436" y="3001941"/>
              <a:ext cx="7010400" cy="3673517"/>
              <a:chOff x="1767436" y="3001941"/>
              <a:chExt cx="7010400" cy="3673517"/>
            </a:xfrm>
          </p:grpSpPr>
          <p:pic>
            <p:nvPicPr>
              <p:cNvPr id="2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7436" y="3001941"/>
                <a:ext cx="70104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3"/>
              <p:cNvSpPr txBox="1">
                <a:spLocks noChangeArrowheads="1"/>
              </p:cNvSpPr>
              <p:nvPr/>
            </p:nvSpPr>
            <p:spPr>
              <a:xfrm>
                <a:off x="3570836" y="6240441"/>
                <a:ext cx="3403600" cy="4350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buNone/>
                </a:pPr>
                <a:r>
                  <a:rPr lang="en-US" altLang="en-US" sz="2000" dirty="0"/>
                  <a:t>Table 9.7.1 Pascal’s Triangle</a:t>
                </a:r>
              </a:p>
            </p:txBody>
          </p:sp>
        </p:grpSp>
      </p:grpSp>
    </p:spTree>
    <p:extLst>
      <p:ext uri="{BB962C8B-B14F-4D97-AF65-F5344CB8AC3E}">
        <p14:creationId xmlns:p14="http://schemas.microsoft.com/office/powerpoint/2010/main" val="354680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26</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Pascal’s Formula</a:t>
            </a:r>
            <a:endParaRPr lang="en-SG" sz="2000" dirty="0">
              <a:solidFill>
                <a:schemeClr val="bg1"/>
              </a:solidFill>
            </a:endParaRPr>
          </a:p>
        </p:txBody>
      </p:sp>
      <p:sp>
        <p:nvSpPr>
          <p:cNvPr id="31" name="Rectangle 3"/>
          <p:cNvSpPr txBox="1">
            <a:spLocks noChangeArrowheads="1"/>
          </p:cNvSpPr>
          <p:nvPr/>
        </p:nvSpPr>
        <p:spPr>
          <a:xfrm>
            <a:off x="476755" y="997527"/>
            <a:ext cx="8038595" cy="12825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Tx/>
              <a:buNone/>
            </a:pPr>
            <a:r>
              <a:rPr lang="en-US" altLang="en-US" sz="2400" dirty="0"/>
              <a:t>Pascal’s formula can be derived by two entirely different arguments. One is algebraic; it uses the formula for the number of </a:t>
            </a:r>
            <a:r>
              <a:rPr lang="en-US" altLang="en-US" sz="2400" i="1" dirty="0"/>
              <a:t>r</a:t>
            </a:r>
            <a:r>
              <a:rPr lang="en-US" altLang="en-US" sz="2400" dirty="0"/>
              <a:t>-combinations obtained in Theorem 9.5.1</a:t>
            </a:r>
          </a:p>
        </p:txBody>
      </p:sp>
      <p:sp>
        <p:nvSpPr>
          <p:cNvPr id="27" name="Oval 26"/>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6725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Rectangle 3"/>
          <p:cNvSpPr txBox="1">
            <a:spLocks noChangeArrowheads="1"/>
          </p:cNvSpPr>
          <p:nvPr/>
        </p:nvSpPr>
        <p:spPr>
          <a:xfrm>
            <a:off x="476755" y="2280063"/>
            <a:ext cx="8038595" cy="12825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Tx/>
              <a:buNone/>
            </a:pPr>
            <a:r>
              <a:rPr lang="en-US" altLang="en-US" sz="2400" dirty="0"/>
              <a:t>The other is combinatorial; it uses the definition of the number of </a:t>
            </a:r>
            <a:r>
              <a:rPr lang="en-US" altLang="en-US" sz="2400" i="1" dirty="0"/>
              <a:t>r</a:t>
            </a:r>
            <a:r>
              <a:rPr lang="en-US" altLang="en-US" sz="2400" dirty="0"/>
              <a:t>-combinations as the number of subsets of size </a:t>
            </a:r>
            <a:r>
              <a:rPr lang="en-US" altLang="en-US" sz="2400" i="1" dirty="0"/>
              <a:t>r</a:t>
            </a:r>
            <a:r>
              <a:rPr lang="en-US" altLang="en-US" sz="2400" dirty="0"/>
              <a:t> taken from a set with a certain number of elements.</a:t>
            </a:r>
          </a:p>
        </p:txBody>
      </p:sp>
      <p:grpSp>
        <p:nvGrpSpPr>
          <p:cNvPr id="23" name="Group 22"/>
          <p:cNvGrpSpPr/>
          <p:nvPr/>
        </p:nvGrpSpPr>
        <p:grpSpPr>
          <a:xfrm>
            <a:off x="673504" y="3684600"/>
            <a:ext cx="7974264" cy="1801800"/>
            <a:chOff x="730523" y="4598517"/>
            <a:chExt cx="7974264" cy="1801800"/>
          </a:xfrm>
        </p:grpSpPr>
        <p:sp>
          <p:nvSpPr>
            <p:cNvPr id="24" name="Rectangle 23"/>
            <p:cNvSpPr/>
            <p:nvPr/>
          </p:nvSpPr>
          <p:spPr>
            <a:xfrm>
              <a:off x="730523" y="4598518"/>
              <a:ext cx="7974264" cy="1801799"/>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5" name="Rectangle 24"/>
            <p:cNvSpPr/>
            <p:nvPr/>
          </p:nvSpPr>
          <p:spPr>
            <a:xfrm>
              <a:off x="730523" y="4598517"/>
              <a:ext cx="7974264"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6" name="TextBox 25"/>
            <p:cNvSpPr txBox="1"/>
            <p:nvPr/>
          </p:nvSpPr>
          <p:spPr>
            <a:xfrm>
              <a:off x="898473" y="4645644"/>
              <a:ext cx="7700282" cy="461665"/>
            </a:xfrm>
            <a:prstGeom prst="rect">
              <a:avLst/>
            </a:prstGeom>
            <a:noFill/>
          </p:spPr>
          <p:txBody>
            <a:bodyPr wrap="square" rtlCol="0">
              <a:spAutoFit/>
            </a:bodyPr>
            <a:lstStyle/>
            <a:p>
              <a:r>
                <a:rPr lang="en-SG" sz="2400" dirty="0">
                  <a:solidFill>
                    <a:schemeClr val="bg1"/>
                  </a:solidFill>
                </a:rPr>
                <a:t>Theorem 9.7.1  Pascal’s Formula</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34" name="TextBox 33"/>
                <p:cNvSpPr txBox="1"/>
                <p:nvPr/>
              </p:nvSpPr>
              <p:spPr>
                <a:xfrm>
                  <a:off x="795941" y="5218733"/>
                  <a:ext cx="7737396" cy="1067728"/>
                </a:xfrm>
                <a:prstGeom prst="rect">
                  <a:avLst/>
                </a:prstGeom>
                <a:noFill/>
              </p:spPr>
              <p:txBody>
                <a:bodyPr wrap="square" rtlCol="0">
                  <a:spAutoFit/>
                </a:bodyPr>
                <a:lstStyle/>
                <a:p>
                  <a:pPr>
                    <a:spcAft>
                      <a:spcPts val="600"/>
                    </a:spcAft>
                  </a:pPr>
                  <a:r>
                    <a:rPr lang="en-SG" sz="2400" dirty="0"/>
                    <a:t>Let </a:t>
                  </a:r>
                  <a:r>
                    <a:rPr lang="en-SG" sz="2400" i="1" dirty="0"/>
                    <a:t>n</a:t>
                  </a:r>
                  <a:r>
                    <a:rPr lang="en-SG" sz="2400" dirty="0"/>
                    <a:t> and </a:t>
                  </a:r>
                  <a:r>
                    <a:rPr lang="en-SG" sz="2400" i="1" dirty="0"/>
                    <a:t>r</a:t>
                  </a:r>
                  <a:r>
                    <a:rPr lang="en-SG" sz="2400" dirty="0"/>
                    <a:t> be positive integers, </a:t>
                  </a:r>
                  <a:r>
                    <a:rPr lang="en-US" altLang="en-US" sz="2400" i="1" dirty="0"/>
                    <a:t>r</a:t>
                  </a:r>
                  <a:r>
                    <a:rPr lang="en-US" altLang="en-US" sz="2400" dirty="0"/>
                    <a:t> </a:t>
                  </a:r>
                  <a:r>
                    <a:rPr lang="en-US" altLang="en-US" sz="2400" dirty="0">
                      <a:sym typeface="Symbol"/>
                    </a:rPr>
                    <a:t></a:t>
                  </a:r>
                  <a:r>
                    <a:rPr lang="en-US" altLang="en-US" sz="2400" dirty="0"/>
                    <a:t> </a:t>
                  </a:r>
                  <a:r>
                    <a:rPr lang="en-US" altLang="en-US" sz="2400" i="1" dirty="0"/>
                    <a:t>n. </a:t>
                  </a:r>
                  <a:r>
                    <a:rPr lang="en-SG" altLang="en-US" sz="2400" dirty="0"/>
                    <a:t>Then</a:t>
                  </a:r>
                  <a:endParaRPr lang="en-SG" sz="2400" dirty="0"/>
                </a:p>
                <a:p>
                  <a:pPr>
                    <a:spcAft>
                      <a:spcPts val="600"/>
                    </a:spcAft>
                    <a:tabLst>
                      <a:tab pos="2743200" algn="l"/>
                    </a:tabLst>
                  </a:pPr>
                  <a:r>
                    <a:rPr lang="en-SG" sz="2400" b="1" dirty="0">
                      <a:sym typeface="Symbol" panose="05050102010706020507" pitchFamily="18" charset="2"/>
                    </a:rPr>
                    <a:t>	</a:t>
                  </a:r>
                  <a14:m>
                    <m:oMath xmlns:m="http://schemas.openxmlformats.org/officeDocument/2006/math">
                      <m:d>
                        <m:dPr>
                          <m:ctrlPr>
                            <a:rPr lang="en-SG" sz="2800" b="1" i="1" smtClean="0">
                              <a:solidFill>
                                <a:srgbClr val="0000FF"/>
                              </a:solidFill>
                              <a:latin typeface="Cambria Math" panose="02040503050406030204" pitchFamily="18" charset="0"/>
                              <a:sym typeface="Symbol" panose="05050102010706020507" pitchFamily="18" charset="2"/>
                            </a:rPr>
                          </m:ctrlPr>
                        </m:dPr>
                        <m:e>
                          <m:f>
                            <m:fPr>
                              <m:type m:val="noBar"/>
                              <m:ctrlPr>
                                <a:rPr lang="en-SG" sz="2800" b="1" i="1" smtClean="0">
                                  <a:solidFill>
                                    <a:srgbClr val="0000FF"/>
                                  </a:solidFill>
                                  <a:latin typeface="Cambria Math" panose="02040503050406030204" pitchFamily="18" charset="0"/>
                                  <a:sym typeface="Symbol" panose="05050102010706020507" pitchFamily="18" charset="2"/>
                                </a:rPr>
                              </m:ctrlPr>
                            </m:fPr>
                            <m:num>
                              <m:r>
                                <a:rPr lang="en-US" sz="2800" b="1" i="1" smtClean="0">
                                  <a:solidFill>
                                    <a:srgbClr val="0000FF"/>
                                  </a:solidFill>
                                  <a:latin typeface="Cambria Math"/>
                                  <a:sym typeface="Symbol" panose="05050102010706020507" pitchFamily="18" charset="2"/>
                                </a:rPr>
                                <m:t>𝒏</m:t>
                              </m:r>
                              <m:r>
                                <a:rPr lang="en-US" sz="2800" b="1" i="1" smtClean="0">
                                  <a:solidFill>
                                    <a:srgbClr val="0000FF"/>
                                  </a:solidFill>
                                  <a:latin typeface="Cambria Math"/>
                                  <a:sym typeface="Symbol" panose="05050102010706020507" pitchFamily="18" charset="2"/>
                                </a:rPr>
                                <m:t>+</m:t>
                              </m:r>
                              <m:r>
                                <a:rPr lang="en-US" sz="2800" b="1" i="1" smtClean="0">
                                  <a:solidFill>
                                    <a:srgbClr val="0000FF"/>
                                  </a:solidFill>
                                  <a:latin typeface="Cambria Math"/>
                                  <a:sym typeface="Symbol" panose="05050102010706020507" pitchFamily="18" charset="2"/>
                                </a:rPr>
                                <m:t>𝟏</m:t>
                              </m:r>
                            </m:num>
                            <m:den>
                              <m:r>
                                <a:rPr lang="en-US" sz="2800" b="1" i="1" smtClean="0">
                                  <a:solidFill>
                                    <a:srgbClr val="0000FF"/>
                                  </a:solidFill>
                                  <a:latin typeface="Cambria Math"/>
                                  <a:sym typeface="Symbol" panose="05050102010706020507" pitchFamily="18" charset="2"/>
                                </a:rPr>
                                <m:t>𝒓</m:t>
                              </m:r>
                            </m:den>
                          </m:f>
                        </m:e>
                      </m:d>
                      <m:r>
                        <a:rPr lang="en-US" sz="2800" b="1" i="1" smtClean="0">
                          <a:solidFill>
                            <a:srgbClr val="0000FF"/>
                          </a:solidFill>
                          <a:latin typeface="Cambria Math"/>
                          <a:sym typeface="Symbol" panose="05050102010706020507" pitchFamily="18" charset="2"/>
                        </a:rPr>
                        <m:t>= </m:t>
                      </m:r>
                      <m:d>
                        <m:dPr>
                          <m:ctrlPr>
                            <a:rPr lang="en-US" sz="2800" b="1" i="1" smtClean="0">
                              <a:solidFill>
                                <a:srgbClr val="0000FF"/>
                              </a:solidFill>
                              <a:latin typeface="Cambria Math" panose="02040503050406030204" pitchFamily="18" charset="0"/>
                              <a:sym typeface="Symbol" panose="05050102010706020507" pitchFamily="18" charset="2"/>
                            </a:rPr>
                          </m:ctrlPr>
                        </m:dPr>
                        <m:e>
                          <m:f>
                            <m:fPr>
                              <m:type m:val="noBar"/>
                              <m:ctrlPr>
                                <a:rPr lang="en-US" sz="2800" b="1" i="1" smtClean="0">
                                  <a:solidFill>
                                    <a:srgbClr val="0000FF"/>
                                  </a:solidFill>
                                  <a:latin typeface="Cambria Math" panose="02040503050406030204" pitchFamily="18" charset="0"/>
                                  <a:sym typeface="Symbol" panose="05050102010706020507" pitchFamily="18" charset="2"/>
                                </a:rPr>
                              </m:ctrlPr>
                            </m:fPr>
                            <m:num>
                              <m:r>
                                <a:rPr lang="en-US" sz="2800" b="1" i="1" smtClean="0">
                                  <a:solidFill>
                                    <a:srgbClr val="0000FF"/>
                                  </a:solidFill>
                                  <a:latin typeface="Cambria Math"/>
                                  <a:sym typeface="Symbol" panose="05050102010706020507" pitchFamily="18" charset="2"/>
                                </a:rPr>
                                <m:t>𝒏</m:t>
                              </m:r>
                            </m:num>
                            <m:den>
                              <m:r>
                                <a:rPr lang="en-US" sz="2800" b="1" i="1" smtClean="0">
                                  <a:solidFill>
                                    <a:srgbClr val="0000FF"/>
                                  </a:solidFill>
                                  <a:latin typeface="Cambria Math"/>
                                  <a:sym typeface="Symbol" panose="05050102010706020507" pitchFamily="18" charset="2"/>
                                </a:rPr>
                                <m:t>𝒓</m:t>
                              </m:r>
                              <m:r>
                                <a:rPr lang="en-US" sz="2800" b="1" i="1" smtClean="0">
                                  <a:solidFill>
                                    <a:srgbClr val="0000FF"/>
                                  </a:solidFill>
                                  <a:latin typeface="Cambria Math"/>
                                  <a:sym typeface="Symbol" panose="05050102010706020507" pitchFamily="18" charset="2"/>
                                </a:rPr>
                                <m:t>−</m:t>
                              </m:r>
                              <m:r>
                                <a:rPr lang="en-US" sz="2800" b="1" i="1" smtClean="0">
                                  <a:solidFill>
                                    <a:srgbClr val="0000FF"/>
                                  </a:solidFill>
                                  <a:latin typeface="Cambria Math"/>
                                  <a:sym typeface="Symbol" panose="05050102010706020507" pitchFamily="18" charset="2"/>
                                </a:rPr>
                                <m:t>𝟏</m:t>
                              </m:r>
                            </m:den>
                          </m:f>
                        </m:e>
                      </m:d>
                      <m:r>
                        <a:rPr lang="en-US" sz="2800" b="1" i="1" smtClean="0">
                          <a:solidFill>
                            <a:srgbClr val="0000FF"/>
                          </a:solidFill>
                          <a:latin typeface="Cambria Math"/>
                          <a:sym typeface="Symbol" panose="05050102010706020507" pitchFamily="18" charset="2"/>
                        </a:rPr>
                        <m:t>+</m:t>
                      </m:r>
                      <m:d>
                        <m:dPr>
                          <m:ctrlPr>
                            <a:rPr lang="en-US" sz="2800" b="1" i="1" smtClean="0">
                              <a:solidFill>
                                <a:srgbClr val="0000FF"/>
                              </a:solidFill>
                              <a:latin typeface="Cambria Math" panose="02040503050406030204" pitchFamily="18" charset="0"/>
                              <a:sym typeface="Symbol" panose="05050102010706020507" pitchFamily="18" charset="2"/>
                            </a:rPr>
                          </m:ctrlPr>
                        </m:dPr>
                        <m:e>
                          <m:f>
                            <m:fPr>
                              <m:type m:val="noBar"/>
                              <m:ctrlPr>
                                <a:rPr lang="en-US" sz="2800" b="1" i="1" smtClean="0">
                                  <a:solidFill>
                                    <a:srgbClr val="0000FF"/>
                                  </a:solidFill>
                                  <a:latin typeface="Cambria Math" panose="02040503050406030204" pitchFamily="18" charset="0"/>
                                  <a:sym typeface="Symbol" panose="05050102010706020507" pitchFamily="18" charset="2"/>
                                </a:rPr>
                              </m:ctrlPr>
                            </m:fPr>
                            <m:num>
                              <m:r>
                                <a:rPr lang="en-US" sz="2800" b="1" i="1" smtClean="0">
                                  <a:solidFill>
                                    <a:srgbClr val="0000FF"/>
                                  </a:solidFill>
                                  <a:latin typeface="Cambria Math"/>
                                  <a:sym typeface="Symbol" panose="05050102010706020507" pitchFamily="18" charset="2"/>
                                </a:rPr>
                                <m:t>𝒏</m:t>
                              </m:r>
                            </m:num>
                            <m:den>
                              <m:r>
                                <a:rPr lang="en-US" sz="2800" b="1" i="1" smtClean="0">
                                  <a:solidFill>
                                    <a:srgbClr val="0000FF"/>
                                  </a:solidFill>
                                  <a:latin typeface="Cambria Math"/>
                                  <a:sym typeface="Symbol" panose="05050102010706020507" pitchFamily="18" charset="2"/>
                                </a:rPr>
                                <m:t>𝒓</m:t>
                              </m:r>
                            </m:den>
                          </m:f>
                        </m:e>
                      </m:d>
                    </m:oMath>
                  </a14:m>
                  <a:endParaRPr lang="en-SG" sz="2800" b="1" dirty="0">
                    <a:sym typeface="Symbol" panose="05050102010706020507" pitchFamily="18" charset="2"/>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795941" y="5218733"/>
                  <a:ext cx="7737396" cy="1067728"/>
                </a:xfrm>
                <a:prstGeom prst="rect">
                  <a:avLst/>
                </a:prstGeom>
                <a:blipFill>
                  <a:blip r:embed="rId3"/>
                  <a:stretch>
                    <a:fillRect l="-1182" t="-5714"/>
                  </a:stretch>
                </a:blipFill>
              </p:spPr>
              <p:txBody>
                <a:bodyPr/>
                <a:lstStyle/>
                <a:p>
                  <a:r>
                    <a:rPr lang="en-SG">
                      <a:noFill/>
                    </a:rPr>
                    <a:t> </a:t>
                  </a:r>
                </a:p>
              </p:txBody>
            </p:sp>
          </mc:Fallback>
        </mc:AlternateContent>
      </p:grpSp>
    </p:spTree>
    <p:extLst>
      <p:ext uri="{BB962C8B-B14F-4D97-AF65-F5344CB8AC3E}">
        <p14:creationId xmlns:p14="http://schemas.microsoft.com/office/powerpoint/2010/main" val="32742915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27</a:t>
            </a:fld>
            <a:endParaRPr lang="en-SG" dirty="0"/>
          </a:p>
        </p:txBody>
      </p:sp>
      <mc:AlternateContent xmlns:mc="http://schemas.openxmlformats.org/markup-compatibility/2006" xmlns:a14="http://schemas.microsoft.com/office/drawing/2010/main">
        <mc:Choice Requires="a14">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smtClean="0">
                    <a:solidFill>
                      <a:schemeClr val="bg1"/>
                    </a:solidFill>
                  </a:rPr>
                  <a:t>	</a:t>
                </a:r>
                <a14:m>
                  <m:oMath xmlns:m="http://schemas.openxmlformats.org/officeDocument/2006/math">
                    <m:d>
                      <m:dPr>
                        <m:ctrlPr>
                          <a:rPr lang="en-SG" sz="1200" i="1" smtClean="0">
                            <a:solidFill>
                              <a:schemeClr val="bg1"/>
                            </a:solidFill>
                            <a:latin typeface="Cambria Math" panose="02040503050406030204" pitchFamily="18" charset="0"/>
                          </a:rPr>
                        </m:ctrlPr>
                      </m:dPr>
                      <m:e>
                        <m:f>
                          <m:fPr>
                            <m:type m:val="noBar"/>
                            <m:ctrlPr>
                              <a:rPr lang="en-SG" sz="1200" i="1" smtClean="0">
                                <a:solidFill>
                                  <a:schemeClr val="bg1"/>
                                </a:solidFill>
                                <a:latin typeface="Cambria Math" panose="02040503050406030204" pitchFamily="18" charset="0"/>
                              </a:rPr>
                            </m:ctrlPr>
                          </m:fPr>
                          <m:num>
                            <m:r>
                              <a:rPr lang="en-US" sz="1200" b="0" i="1" smtClean="0">
                                <a:solidFill>
                                  <a:schemeClr val="bg1"/>
                                </a:solidFill>
                                <a:latin typeface="Cambria Math" panose="02040503050406030204" pitchFamily="18" charset="0"/>
                              </a:rPr>
                              <m:t>𝑛</m:t>
                            </m:r>
                          </m:num>
                          <m:den>
                            <m:r>
                              <a:rPr lang="en-US" sz="1200" b="0" i="1" smtClean="0">
                                <a:solidFill>
                                  <a:schemeClr val="bg1"/>
                                </a:solidFill>
                                <a:latin typeface="Cambria Math" panose="02040503050406030204" pitchFamily="18" charset="0"/>
                              </a:rPr>
                              <m:t>𝑟</m:t>
                            </m:r>
                          </m:den>
                        </m:f>
                      </m:e>
                    </m:d>
                    <m:r>
                      <a:rPr lang="en-US" sz="1200" b="0" i="1" smtClean="0">
                        <a:solidFill>
                          <a:schemeClr val="bg1"/>
                        </a:solidFill>
                        <a:latin typeface="Cambria Math" panose="02040503050406030204" pitchFamily="18" charset="0"/>
                      </a:rPr>
                      <m:t>=</m:t>
                    </m:r>
                    <m:d>
                      <m:dPr>
                        <m:ctrlPr>
                          <a:rPr lang="en-US" sz="1200" b="0" i="1" smtClean="0">
                            <a:solidFill>
                              <a:schemeClr val="bg1"/>
                            </a:solidFill>
                            <a:latin typeface="Cambria Math" panose="02040503050406030204" pitchFamily="18" charset="0"/>
                          </a:rPr>
                        </m:ctrlPr>
                      </m:dPr>
                      <m:e>
                        <m:f>
                          <m:fPr>
                            <m:type m:val="noBar"/>
                            <m:ctrlPr>
                              <a:rPr lang="en-US" sz="1200" b="0" i="1" smtClean="0">
                                <a:solidFill>
                                  <a:schemeClr val="bg1"/>
                                </a:solidFill>
                                <a:latin typeface="Cambria Math" panose="02040503050406030204" pitchFamily="18" charset="0"/>
                              </a:rPr>
                            </m:ctrlPr>
                          </m:fPr>
                          <m:num>
                            <m:r>
                              <a:rPr lang="en-US" sz="1200" b="0" i="1" smtClean="0">
                                <a:solidFill>
                                  <a:schemeClr val="bg1"/>
                                </a:solidFill>
                                <a:latin typeface="Cambria Math" panose="02040503050406030204" pitchFamily="18" charset="0"/>
                              </a:rPr>
                              <m:t>𝑛</m:t>
                            </m:r>
                          </m:num>
                          <m:den>
                            <m:r>
                              <a:rPr lang="en-US" sz="1200" b="0" i="1" smtClean="0">
                                <a:solidFill>
                                  <a:schemeClr val="bg1"/>
                                </a:solidFill>
                                <a:latin typeface="Cambria Math" panose="02040503050406030204" pitchFamily="18" charset="0"/>
                              </a:rPr>
                              <m:t>𝑛</m:t>
                            </m:r>
                            <m:r>
                              <a:rPr lang="en-US" sz="1200" b="0" i="1" smtClean="0">
                                <a:solidFill>
                                  <a:schemeClr val="bg1"/>
                                </a:solidFill>
                                <a:latin typeface="Cambria Math" panose="02040503050406030204" pitchFamily="18" charset="0"/>
                              </a:rPr>
                              <m:t>−</m:t>
                            </m:r>
                            <m:r>
                              <a:rPr lang="en-US" sz="1200" b="0" i="1" smtClean="0">
                                <a:solidFill>
                                  <a:schemeClr val="bg1"/>
                                </a:solidFill>
                                <a:latin typeface="Cambria Math" panose="02040503050406030204" pitchFamily="18" charset="0"/>
                              </a:rPr>
                              <m:t>𝑟</m:t>
                            </m:r>
                          </m:den>
                        </m:f>
                      </m:e>
                    </m:d>
                  </m:oMath>
                </a14:m>
                <a:endParaRPr lang="en-SG" sz="3600" dirty="0">
                  <a:solidFill>
                    <a:schemeClr val="bg1"/>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0" y="496558"/>
                <a:ext cx="9144000" cy="3273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a:t>
                </a:r>
                <a:r>
                  <a:rPr lang="en-SG" sz="2800" dirty="0" smtClean="0">
                    <a:solidFill>
                      <a:schemeClr val="bg1"/>
                    </a:solidFill>
                  </a:rPr>
                  <a:t>8 </a:t>
                </a:r>
                <a:r>
                  <a:rPr lang="en-SG" sz="2800" dirty="0">
                    <a:solidFill>
                      <a:schemeClr val="bg1"/>
                    </a:solidFill>
                  </a:rPr>
                  <a:t>– Deduce </a:t>
                </a:r>
                <a14:m>
                  <m:oMath xmlns:m="http://schemas.openxmlformats.org/officeDocument/2006/math">
                    <m:d>
                      <m:dPr>
                        <m:ctrlPr>
                          <a:rPr lang="en-SG" sz="2800" i="1" smtClean="0">
                            <a:solidFill>
                              <a:schemeClr val="bg1"/>
                            </a:solidFill>
                            <a:latin typeface="Cambria Math" panose="02040503050406030204" pitchFamily="18" charset="0"/>
                            <a:ea typeface="Cambria Math"/>
                          </a:rPr>
                        </m:ctrlPr>
                      </m:dPr>
                      <m:e>
                        <m:f>
                          <m:fPr>
                            <m:type m:val="noBar"/>
                            <m:ctrlPr>
                              <a:rPr lang="en-SG" sz="2800" i="1" smtClean="0">
                                <a:solidFill>
                                  <a:schemeClr val="bg1"/>
                                </a:solidFill>
                                <a:latin typeface="Cambria Math" panose="02040503050406030204" pitchFamily="18" charset="0"/>
                                <a:ea typeface="Cambria Math"/>
                              </a:rPr>
                            </m:ctrlPr>
                          </m:fPr>
                          <m:num>
                            <m:r>
                              <a:rPr lang="en-US" sz="2800" b="0" i="1" smtClean="0">
                                <a:solidFill>
                                  <a:schemeClr val="bg1"/>
                                </a:solidFill>
                                <a:latin typeface="Cambria Math"/>
                                <a:ea typeface="Cambria Math"/>
                              </a:rPr>
                              <m:t>𝑛</m:t>
                            </m:r>
                          </m:num>
                          <m:den>
                            <m:r>
                              <a:rPr lang="en-US" sz="2800" b="0" i="1" smtClean="0">
                                <a:solidFill>
                                  <a:schemeClr val="bg1"/>
                                </a:solidFill>
                                <a:latin typeface="Cambria Math"/>
                                <a:ea typeface="Cambria Math"/>
                              </a:rPr>
                              <m:t>𝑟</m:t>
                            </m:r>
                          </m:den>
                        </m:f>
                      </m:e>
                    </m:d>
                    <m:r>
                      <a:rPr lang="en-SG" sz="2800" i="1" smtClean="0">
                        <a:solidFill>
                          <a:schemeClr val="bg1"/>
                        </a:solidFill>
                        <a:latin typeface="Cambria Math"/>
                        <a:ea typeface="Cambria Math"/>
                      </a:rPr>
                      <m:t>=</m:t>
                    </m:r>
                    <m:d>
                      <m:dPr>
                        <m:ctrlPr>
                          <a:rPr lang="en-SG" sz="2800" i="1" smtClean="0">
                            <a:solidFill>
                              <a:schemeClr val="bg1"/>
                            </a:solidFill>
                            <a:latin typeface="Cambria Math" panose="02040503050406030204" pitchFamily="18" charset="0"/>
                            <a:ea typeface="Cambria Math"/>
                          </a:rPr>
                        </m:ctrlPr>
                      </m:dPr>
                      <m:e>
                        <m:f>
                          <m:fPr>
                            <m:type m:val="noBar"/>
                            <m:ctrlPr>
                              <a:rPr lang="en-SG" sz="2800" i="1" smtClean="0">
                                <a:solidFill>
                                  <a:schemeClr val="bg1"/>
                                </a:solidFill>
                                <a:latin typeface="Cambria Math" panose="02040503050406030204" pitchFamily="18" charset="0"/>
                                <a:ea typeface="Cambria Math"/>
                              </a:rPr>
                            </m:ctrlPr>
                          </m:fPr>
                          <m:num>
                            <m:r>
                              <a:rPr lang="en-US" sz="2800" b="0" i="1" smtClean="0">
                                <a:solidFill>
                                  <a:schemeClr val="bg1"/>
                                </a:solidFill>
                                <a:latin typeface="Cambria Math"/>
                                <a:ea typeface="Cambria Math"/>
                              </a:rPr>
                              <m:t>𝑛</m:t>
                            </m:r>
                          </m:num>
                          <m:den>
                            <m:r>
                              <a:rPr lang="en-US" sz="2800" b="0" i="1" smtClean="0">
                                <a:solidFill>
                                  <a:schemeClr val="bg1"/>
                                </a:solidFill>
                                <a:latin typeface="Cambria Math"/>
                                <a:ea typeface="Cambria Math"/>
                              </a:rPr>
                              <m:t>𝑛</m:t>
                            </m:r>
                            <m:r>
                              <a:rPr lang="en-US" sz="2800" b="0" i="1" smtClean="0">
                                <a:solidFill>
                                  <a:schemeClr val="bg1"/>
                                </a:solidFill>
                                <a:latin typeface="Cambria Math"/>
                                <a:ea typeface="Cambria Math"/>
                              </a:rPr>
                              <m:t>−</m:t>
                            </m:r>
                            <m:r>
                              <a:rPr lang="en-US" sz="2800" b="0" i="1" smtClean="0">
                                <a:solidFill>
                                  <a:schemeClr val="bg1"/>
                                </a:solidFill>
                                <a:latin typeface="Cambria Math"/>
                                <a:ea typeface="Cambria Math"/>
                              </a:rPr>
                              <m:t>𝑟</m:t>
                            </m:r>
                          </m:den>
                        </m:f>
                      </m:e>
                    </m:d>
                  </m:oMath>
                </a14:m>
                <a:r>
                  <a:rPr lang="en-SG" sz="2800" dirty="0">
                    <a:solidFill>
                      <a:schemeClr val="bg1"/>
                    </a:solidFill>
                  </a:rPr>
                  <a:t> </a:t>
                </a:r>
                <a:endParaRPr lang="en-SG" sz="2000" dirty="0">
                  <a:solidFill>
                    <a:schemeClr val="bg1"/>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0" y="784038"/>
                <a:ext cx="9144000" cy="611060"/>
              </a:xfrm>
              <a:prstGeom prst="rect">
                <a:avLst/>
              </a:prstGeom>
              <a:blipFill>
                <a:blip r:embed="rId4"/>
                <a:stretch>
                  <a:fillRect t="-5000" b="-19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
              <p:cNvSpPr txBox="1">
                <a:spLocks noChangeArrowheads="1"/>
              </p:cNvSpPr>
              <p:nvPr/>
            </p:nvSpPr>
            <p:spPr>
              <a:xfrm>
                <a:off x="476755" y="1561785"/>
                <a:ext cx="8227629" cy="24475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sz="2400" dirty="0"/>
                  <a:t>Deduce the formula</a:t>
                </a:r>
              </a:p>
              <a:p>
                <a:pPr marL="0" indent="0">
                  <a:lnSpc>
                    <a:spcPct val="100000"/>
                  </a:lnSpc>
                  <a:spcBef>
                    <a:spcPts val="600"/>
                  </a:spcBef>
                  <a:buNone/>
                  <a:tabLst>
                    <a:tab pos="2628900" algn="l"/>
                  </a:tabLst>
                </a:pPr>
                <a:r>
                  <a:rPr lang="en-US" altLang="en-US" sz="2400" i="1" dirty="0"/>
                  <a:t>	</a:t>
                </a:r>
                <a14:m>
                  <m:oMath xmlns:m="http://schemas.openxmlformats.org/officeDocument/2006/math">
                    <m:d>
                      <m:dPr>
                        <m:ctrlPr>
                          <a:rPr lang="en-US" altLang="en-US" sz="2400" i="1" smtClean="0">
                            <a:latin typeface="Cambria Math" panose="02040503050406030204" pitchFamily="18" charset="0"/>
                            <a:ea typeface="Cambria Math"/>
                          </a:rPr>
                        </m:ctrlPr>
                      </m:dPr>
                      <m:e>
                        <m:f>
                          <m:fPr>
                            <m:type m:val="noBar"/>
                            <m:ctrlPr>
                              <a:rPr lang="en-US" altLang="en-US" sz="2400" i="1" smtClean="0">
                                <a:latin typeface="Cambria Math" panose="02040503050406030204" pitchFamily="18" charset="0"/>
                                <a:ea typeface="Cambria Math"/>
                              </a:rPr>
                            </m:ctrlPr>
                          </m:fPr>
                          <m:num>
                            <m:r>
                              <a:rPr lang="en-US" altLang="en-US" sz="2400" b="0" i="1" smtClean="0">
                                <a:latin typeface="Cambria Math"/>
                                <a:ea typeface="Cambria Math"/>
                              </a:rPr>
                              <m:t>𝑛</m:t>
                            </m:r>
                          </m:num>
                          <m:den>
                            <m:r>
                              <a:rPr lang="en-US" altLang="en-US" sz="2400" b="0" i="1" smtClean="0">
                                <a:latin typeface="Cambria Math"/>
                                <a:ea typeface="Cambria Math"/>
                              </a:rPr>
                              <m:t>𝑟</m:t>
                            </m:r>
                          </m:den>
                        </m:f>
                      </m:e>
                    </m:d>
                    <m:r>
                      <a:rPr lang="en-US" altLang="en-US" sz="2400" i="1" smtClean="0">
                        <a:latin typeface="Cambria Math"/>
                        <a:ea typeface="Cambria Math"/>
                      </a:rPr>
                      <m:t>=</m:t>
                    </m:r>
                    <m:d>
                      <m:dPr>
                        <m:ctrlPr>
                          <a:rPr lang="en-US" altLang="en-US" sz="2400" i="1" smtClean="0">
                            <a:latin typeface="Cambria Math" panose="02040503050406030204" pitchFamily="18" charset="0"/>
                            <a:ea typeface="Cambria Math"/>
                          </a:rPr>
                        </m:ctrlPr>
                      </m:dPr>
                      <m:e>
                        <m:f>
                          <m:fPr>
                            <m:type m:val="noBar"/>
                            <m:ctrlPr>
                              <a:rPr lang="en-US" altLang="en-US" sz="2400" i="1" smtClean="0">
                                <a:latin typeface="Cambria Math" panose="02040503050406030204" pitchFamily="18" charset="0"/>
                                <a:ea typeface="Cambria Math"/>
                              </a:rPr>
                            </m:ctrlPr>
                          </m:fPr>
                          <m:num>
                            <m:r>
                              <a:rPr lang="en-US" altLang="en-US" sz="2400" b="0" i="1" smtClean="0">
                                <a:latin typeface="Cambria Math"/>
                                <a:ea typeface="Cambria Math"/>
                              </a:rPr>
                              <m:t>𝑛</m:t>
                            </m:r>
                          </m:num>
                          <m:den>
                            <m:r>
                              <a:rPr lang="en-US" altLang="en-US" sz="2400" b="0" i="1" smtClean="0">
                                <a:latin typeface="Cambria Math"/>
                                <a:ea typeface="Cambria Math"/>
                              </a:rPr>
                              <m:t>𝑛</m:t>
                            </m:r>
                            <m:r>
                              <a:rPr lang="en-US" altLang="en-US" sz="2400" b="0" i="1" smtClean="0">
                                <a:latin typeface="Cambria Math"/>
                                <a:ea typeface="Cambria Math"/>
                              </a:rPr>
                              <m:t>−</m:t>
                            </m:r>
                            <m:r>
                              <a:rPr lang="en-US" altLang="en-US" sz="2400" b="0" i="1" smtClean="0">
                                <a:latin typeface="Cambria Math"/>
                                <a:ea typeface="Cambria Math"/>
                              </a:rPr>
                              <m:t>𝑟</m:t>
                            </m:r>
                          </m:den>
                        </m:f>
                      </m:e>
                    </m:d>
                  </m:oMath>
                </a14:m>
                <a:endParaRPr lang="en-US" altLang="en-US" sz="2400" i="1" dirty="0"/>
              </a:p>
              <a:p>
                <a:pPr marL="0" indent="0">
                  <a:lnSpc>
                    <a:spcPct val="100000"/>
                  </a:lnSpc>
                  <a:spcBef>
                    <a:spcPts val="600"/>
                  </a:spcBef>
                  <a:buNone/>
                </a:pPr>
                <a:r>
                  <a:rPr lang="en-US" altLang="en-US" sz="2400" dirty="0"/>
                  <a:t>for all non-negative integers </a:t>
                </a:r>
                <a:r>
                  <a:rPr lang="en-US" altLang="en-US" sz="2400" i="1" dirty="0"/>
                  <a:t>n</a:t>
                </a:r>
                <a:r>
                  <a:rPr lang="en-US" altLang="en-US" sz="2400" dirty="0"/>
                  <a:t> and </a:t>
                </a:r>
                <a:r>
                  <a:rPr lang="en-US" altLang="en-US" sz="2400" i="1" dirty="0"/>
                  <a:t>r</a:t>
                </a:r>
                <a:r>
                  <a:rPr lang="en-US" altLang="en-US" sz="2400" dirty="0"/>
                  <a:t> with </a:t>
                </a:r>
                <a:r>
                  <a:rPr lang="en-US" altLang="en-US" sz="2400" i="1" dirty="0"/>
                  <a:t>r</a:t>
                </a:r>
                <a:r>
                  <a:rPr lang="en-US" altLang="en-US" sz="2400" dirty="0"/>
                  <a:t> </a:t>
                </a:r>
                <a:r>
                  <a:rPr lang="en-US" altLang="en-US" sz="2400" dirty="0">
                    <a:sym typeface="Symbol"/>
                  </a:rPr>
                  <a:t></a:t>
                </a:r>
                <a:r>
                  <a:rPr lang="en-US" altLang="en-US" sz="2400" dirty="0"/>
                  <a:t> </a:t>
                </a:r>
                <a:r>
                  <a:rPr lang="en-US" altLang="en-US" sz="2400" i="1" dirty="0"/>
                  <a:t>n</a:t>
                </a:r>
                <a:r>
                  <a:rPr lang="en-US" altLang="en-US" sz="2400" dirty="0"/>
                  <a:t>, by interpreting it as saying that a set </a:t>
                </a:r>
                <a:r>
                  <a:rPr lang="en-US" altLang="en-US" sz="2400" i="1" dirty="0"/>
                  <a:t>A</a:t>
                </a:r>
                <a:r>
                  <a:rPr lang="en-US" altLang="en-US" sz="2400" dirty="0"/>
                  <a:t> with </a:t>
                </a:r>
                <a:r>
                  <a:rPr lang="en-US" altLang="en-US" sz="2400" i="1" dirty="0"/>
                  <a:t>n</a:t>
                </a:r>
                <a:r>
                  <a:rPr lang="en-US" altLang="en-US" sz="2400" dirty="0"/>
                  <a:t> elements has exactly as many subsets of size </a:t>
                </a:r>
                <a:r>
                  <a:rPr lang="en-US" altLang="en-US" sz="2400" i="1" dirty="0"/>
                  <a:t>r</a:t>
                </a:r>
                <a:r>
                  <a:rPr lang="en-US" altLang="en-US" sz="2400" dirty="0"/>
                  <a:t> as it has subsets of size </a:t>
                </a:r>
                <a:r>
                  <a:rPr lang="en-US" altLang="en-US" sz="2400" i="1" dirty="0"/>
                  <a:t>n – r</a:t>
                </a:r>
                <a:r>
                  <a:rPr lang="en-US" altLang="en-US" sz="2400" dirty="0"/>
                  <a:t>.</a:t>
                </a:r>
              </a:p>
            </p:txBody>
          </p:sp>
        </mc:Choice>
        <mc:Fallback xmlns="">
          <p:sp>
            <p:nvSpPr>
              <p:cNvPr id="31" name="Rectangle 3"/>
              <p:cNvSpPr txBox="1">
                <a:spLocks noRot="1" noChangeAspect="1" noMove="1" noResize="1" noEditPoints="1" noAdjustHandles="1" noChangeArrowheads="1" noChangeShapeType="1" noTextEdit="1"/>
              </p:cNvSpPr>
              <p:nvPr/>
            </p:nvSpPr>
            <p:spPr>
              <a:xfrm>
                <a:off x="476755" y="1561785"/>
                <a:ext cx="8227629" cy="2447507"/>
              </a:xfrm>
              <a:prstGeom prst="rect">
                <a:avLst/>
              </a:prstGeom>
              <a:blipFill rotWithShape="1">
                <a:blip r:embed="rId5"/>
                <a:stretch>
                  <a:fillRect l="-1111" t="-1990"/>
                </a:stretch>
              </a:blipFill>
            </p:spPr>
            <p:txBody>
              <a:bodyPr/>
              <a:lstStyle/>
              <a:p>
                <a:r>
                  <a:rPr lang="en-US">
                    <a:noFill/>
                  </a:rPr>
                  <a:t> </a:t>
                </a:r>
              </a:p>
            </p:txBody>
          </p:sp>
        </mc:Fallback>
      </mc:AlternateContent>
      <p:sp>
        <p:nvSpPr>
          <p:cNvPr id="28" name="Oval 27"/>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8249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2" name="TextBox 21"/>
              <p:cNvSpPr txBox="1"/>
              <p:nvPr/>
            </p:nvSpPr>
            <p:spPr>
              <a:xfrm>
                <a:off x="954124" y="3899962"/>
                <a:ext cx="7436790" cy="1958421"/>
              </a:xfrm>
              <a:prstGeom prst="rect">
                <a:avLst/>
              </a:prstGeom>
              <a:solidFill>
                <a:schemeClr val="accent4">
                  <a:lumMod val="40000"/>
                  <a:lumOff val="60000"/>
                </a:schemeClr>
              </a:solidFill>
            </p:spPr>
            <p:txBody>
              <a:bodyPr wrap="square" rtlCol="0">
                <a:spAutoFit/>
              </a:bodyPr>
              <a:lstStyle/>
              <a:p>
                <a:r>
                  <a:rPr lang="en-SG" sz="2000" dirty="0">
                    <a:latin typeface="Calibri" panose="020F0502020204030204" pitchFamily="34" charset="0"/>
                    <a:cs typeface="Calibri" panose="020F0502020204030204" pitchFamily="34" charset="0"/>
                  </a:rPr>
                  <a:t>Recall the formula for combination</a:t>
                </a:r>
              </a:p>
              <a:p>
                <a:pPr/>
                <a14:m>
                  <m:oMathPara xmlns:m="http://schemas.openxmlformats.org/officeDocument/2006/math">
                    <m:oMathParaPr>
                      <m:jc m:val="center"/>
                    </m:oMathParaPr>
                    <m:oMath xmlns:m="http://schemas.openxmlformats.org/officeDocument/2006/math">
                      <m:d>
                        <m:dPr>
                          <m:ctrlPr>
                            <a:rPr lang="en-SG" sz="2000" b="1" i="1" smtClean="0">
                              <a:solidFill>
                                <a:srgbClr val="0033CC"/>
                              </a:solidFill>
                              <a:latin typeface="Cambria Math" panose="02040503050406030204" pitchFamily="18" charset="0"/>
                              <a:sym typeface="Symbol" panose="05050102010706020507" pitchFamily="18" charset="2"/>
                            </a:rPr>
                          </m:ctrlPr>
                        </m:dPr>
                        <m:e>
                          <m:f>
                            <m:fPr>
                              <m:type m:val="noBar"/>
                              <m:ctrlPr>
                                <a:rPr lang="en-SG" sz="2000" b="1" i="1">
                                  <a:solidFill>
                                    <a:srgbClr val="0033CC"/>
                                  </a:solidFill>
                                  <a:latin typeface="Cambria Math" panose="02040503050406030204" pitchFamily="18" charset="0"/>
                                  <a:sym typeface="Symbol" panose="05050102010706020507" pitchFamily="18" charset="2"/>
                                </a:rPr>
                              </m:ctrlPr>
                            </m:fPr>
                            <m:num>
                              <m:r>
                                <a:rPr lang="en-SG" sz="2000" b="1" i="1">
                                  <a:solidFill>
                                    <a:srgbClr val="0033CC"/>
                                  </a:solidFill>
                                  <a:latin typeface="Cambria Math" panose="02040503050406030204" pitchFamily="18" charset="0"/>
                                  <a:sym typeface="Symbol" panose="05050102010706020507" pitchFamily="18" charset="2"/>
                                </a:rPr>
                                <m:t>𝒏</m:t>
                              </m:r>
                            </m:num>
                            <m:den>
                              <m:r>
                                <a:rPr lang="en-SG" sz="2000" b="1" i="1">
                                  <a:solidFill>
                                    <a:srgbClr val="0033CC"/>
                                  </a:solidFill>
                                  <a:latin typeface="Cambria Math" panose="02040503050406030204" pitchFamily="18" charset="0"/>
                                  <a:sym typeface="Symbol" panose="05050102010706020507" pitchFamily="18" charset="2"/>
                                </a:rPr>
                                <m:t>𝒓</m:t>
                              </m:r>
                            </m:den>
                          </m:f>
                        </m:e>
                      </m:d>
                      <m:r>
                        <a:rPr lang="en-SG" sz="2000" b="1" i="1">
                          <a:solidFill>
                            <a:srgbClr val="0033CC"/>
                          </a:solidFill>
                          <a:latin typeface="Cambria Math" panose="02040503050406030204" pitchFamily="18" charset="0"/>
                          <a:sym typeface="Symbol" panose="05050102010706020507" pitchFamily="18" charset="2"/>
                        </a:rPr>
                        <m:t>= </m:t>
                      </m:r>
                      <m:f>
                        <m:fPr>
                          <m:ctrlPr>
                            <a:rPr lang="en-SG" sz="2000" b="1" i="1">
                              <a:solidFill>
                                <a:srgbClr val="0033CC"/>
                              </a:solidFill>
                              <a:latin typeface="Cambria Math" panose="02040503050406030204" pitchFamily="18" charset="0"/>
                              <a:sym typeface="Symbol" panose="05050102010706020507" pitchFamily="18" charset="2"/>
                            </a:rPr>
                          </m:ctrlPr>
                        </m:fPr>
                        <m:num>
                          <m:r>
                            <a:rPr lang="en-SG" sz="2000" b="1" i="1">
                              <a:solidFill>
                                <a:srgbClr val="0033CC"/>
                              </a:solidFill>
                              <a:latin typeface="Cambria Math" panose="02040503050406030204" pitchFamily="18" charset="0"/>
                              <a:sym typeface="Symbol" panose="05050102010706020507" pitchFamily="18" charset="2"/>
                            </a:rPr>
                            <m:t>𝒏</m:t>
                          </m:r>
                          <m:r>
                            <a:rPr lang="en-SG" sz="2000" b="1" i="1">
                              <a:solidFill>
                                <a:srgbClr val="0033CC"/>
                              </a:solidFill>
                              <a:latin typeface="Cambria Math" panose="02040503050406030204" pitchFamily="18" charset="0"/>
                              <a:sym typeface="Symbol" panose="05050102010706020507" pitchFamily="18" charset="2"/>
                            </a:rPr>
                            <m:t>!</m:t>
                          </m:r>
                        </m:num>
                        <m:den>
                          <m:r>
                            <a:rPr lang="en-SG" sz="2000" b="1" i="1">
                              <a:solidFill>
                                <a:srgbClr val="0033CC"/>
                              </a:solidFill>
                              <a:latin typeface="Cambria Math" panose="02040503050406030204" pitchFamily="18" charset="0"/>
                              <a:sym typeface="Symbol" panose="05050102010706020507" pitchFamily="18" charset="2"/>
                            </a:rPr>
                            <m:t>𝒓</m:t>
                          </m:r>
                          <m:r>
                            <a:rPr lang="en-SG" sz="2000" b="1" i="1">
                              <a:solidFill>
                                <a:srgbClr val="0033CC"/>
                              </a:solidFill>
                              <a:latin typeface="Cambria Math" panose="02040503050406030204" pitchFamily="18" charset="0"/>
                              <a:sym typeface="Symbol" panose="05050102010706020507" pitchFamily="18" charset="2"/>
                            </a:rPr>
                            <m:t>!</m:t>
                          </m:r>
                          <m:d>
                            <m:dPr>
                              <m:ctrlPr>
                                <a:rPr lang="en-SG" sz="2000" b="1" i="1">
                                  <a:solidFill>
                                    <a:srgbClr val="0033CC"/>
                                  </a:solidFill>
                                  <a:latin typeface="Cambria Math" panose="02040503050406030204" pitchFamily="18" charset="0"/>
                                  <a:sym typeface="Symbol" panose="05050102010706020507" pitchFamily="18" charset="2"/>
                                </a:rPr>
                              </m:ctrlPr>
                            </m:dPr>
                            <m:e>
                              <m:r>
                                <a:rPr lang="en-SG" sz="2000" b="1" i="1">
                                  <a:solidFill>
                                    <a:srgbClr val="0033CC"/>
                                  </a:solidFill>
                                  <a:latin typeface="Cambria Math" panose="02040503050406030204" pitchFamily="18" charset="0"/>
                                  <a:sym typeface="Symbol" panose="05050102010706020507" pitchFamily="18" charset="2"/>
                                </a:rPr>
                                <m:t>𝒏</m:t>
                              </m:r>
                              <m:r>
                                <a:rPr lang="en-SG" sz="2000" b="1" i="1">
                                  <a:solidFill>
                                    <a:srgbClr val="0033CC"/>
                                  </a:solidFill>
                                  <a:latin typeface="Cambria Math" panose="02040503050406030204" pitchFamily="18" charset="0"/>
                                  <a:sym typeface="Symbol" panose="05050102010706020507" pitchFamily="18" charset="2"/>
                                </a:rPr>
                                <m:t>−</m:t>
                              </m:r>
                              <m:r>
                                <a:rPr lang="en-SG" sz="2000" b="1" i="1">
                                  <a:solidFill>
                                    <a:srgbClr val="0033CC"/>
                                  </a:solidFill>
                                  <a:latin typeface="Cambria Math" panose="02040503050406030204" pitchFamily="18" charset="0"/>
                                  <a:sym typeface="Symbol" panose="05050102010706020507" pitchFamily="18" charset="2"/>
                                </a:rPr>
                                <m:t>𝒓</m:t>
                              </m:r>
                            </m:e>
                          </m:d>
                          <m:r>
                            <a:rPr lang="en-SG" sz="2000" b="1" i="1">
                              <a:solidFill>
                                <a:srgbClr val="0033CC"/>
                              </a:solidFill>
                              <a:latin typeface="Cambria Math" panose="02040503050406030204" pitchFamily="18" charset="0"/>
                              <a:sym typeface="Symbol" panose="05050102010706020507" pitchFamily="18" charset="2"/>
                            </a:rPr>
                            <m:t>!</m:t>
                          </m:r>
                        </m:den>
                      </m:f>
                    </m:oMath>
                  </m:oMathPara>
                </a14:m>
                <a:endParaRPr lang="en-US" sz="2000" dirty="0">
                  <a:solidFill>
                    <a:srgbClr val="0033CC"/>
                  </a:solidFill>
                  <a:latin typeface="Calibri" panose="020F0502020204030204" pitchFamily="34" charset="0"/>
                  <a:cs typeface="Calibri" panose="020F0502020204030204" pitchFamily="34" charset="0"/>
                </a:endParaRPr>
              </a:p>
              <a:p>
                <a:r>
                  <a:rPr lang="en-SG" sz="2000" dirty="0">
                    <a:latin typeface="Calibri" panose="020F0502020204030204" pitchFamily="34" charset="0"/>
                    <a:cs typeface="Calibri" panose="020F0502020204030204" pitchFamily="34" charset="0"/>
                  </a:rPr>
                  <a:t>So</a:t>
                </a:r>
                <a:endParaRPr lang="en-US" sz="2000" dirty="0">
                  <a:latin typeface="Calibri" panose="020F0502020204030204" pitchFamily="34" charset="0"/>
                  <a:cs typeface="Calibri" panose="020F0502020204030204" pitchFamily="34" charset="0"/>
                </a:endParaRPr>
              </a:p>
              <a:p>
                <a:pPr/>
                <a14:m>
                  <m:oMathPara xmlns:m="http://schemas.openxmlformats.org/officeDocument/2006/math">
                    <m:oMathParaPr>
                      <m:jc m:val="center"/>
                    </m:oMathParaPr>
                    <m:oMath xmlns:m="http://schemas.openxmlformats.org/officeDocument/2006/math">
                      <m:d>
                        <m:dPr>
                          <m:ctrlPr>
                            <a:rPr lang="en-US" sz="2000" i="1">
                              <a:solidFill>
                                <a:srgbClr val="0033CC"/>
                              </a:solidFill>
                              <a:latin typeface="Cambria Math" panose="02040503050406030204" pitchFamily="18" charset="0"/>
                            </a:rPr>
                          </m:ctrlPr>
                        </m:dPr>
                        <m:e>
                          <m:f>
                            <m:fPr>
                              <m:type m:val="noBar"/>
                              <m:ctrlPr>
                                <a:rPr lang="en-US" sz="2000" i="1">
                                  <a:solidFill>
                                    <a:srgbClr val="0033CC"/>
                                  </a:solidFill>
                                  <a:latin typeface="Cambria Math" panose="02040503050406030204" pitchFamily="18" charset="0"/>
                                </a:rPr>
                              </m:ctrlPr>
                            </m:fPr>
                            <m:num>
                              <m:r>
                                <a:rPr lang="en-US" sz="2000" i="1">
                                  <a:solidFill>
                                    <a:srgbClr val="0033CC"/>
                                  </a:solidFill>
                                  <a:latin typeface="Cambria Math"/>
                                </a:rPr>
                                <m:t>𝑛</m:t>
                              </m:r>
                            </m:num>
                            <m:den>
                              <m:r>
                                <a:rPr lang="en-SG" sz="2000" b="0" i="1" smtClean="0">
                                  <a:solidFill>
                                    <a:srgbClr val="0033CC"/>
                                  </a:solidFill>
                                  <a:latin typeface="Cambria Math" panose="02040503050406030204" pitchFamily="18" charset="0"/>
                                </a:rPr>
                                <m:t>𝑛</m:t>
                              </m:r>
                              <m:r>
                                <a:rPr lang="en-SG" sz="2000" b="0" i="1" smtClean="0">
                                  <a:solidFill>
                                    <a:srgbClr val="0033CC"/>
                                  </a:solidFill>
                                  <a:latin typeface="Cambria Math" panose="02040503050406030204" pitchFamily="18" charset="0"/>
                                </a:rPr>
                                <m:t>−</m:t>
                              </m:r>
                              <m:r>
                                <a:rPr lang="en-SG" sz="2000" i="1">
                                  <a:solidFill>
                                    <a:srgbClr val="0033CC"/>
                                  </a:solidFill>
                                  <a:latin typeface="Cambria Math" panose="02040503050406030204" pitchFamily="18" charset="0"/>
                                </a:rPr>
                                <m:t>𝑟</m:t>
                              </m:r>
                            </m:den>
                          </m:f>
                        </m:e>
                      </m:d>
                      <m:r>
                        <a:rPr lang="en-US" sz="2000" i="1">
                          <a:solidFill>
                            <a:srgbClr val="0033CC"/>
                          </a:solidFill>
                          <a:latin typeface="Cambria Math"/>
                        </a:rPr>
                        <m:t>=</m:t>
                      </m:r>
                      <m:f>
                        <m:fPr>
                          <m:ctrlPr>
                            <a:rPr lang="en-US" sz="2000" i="1">
                              <a:solidFill>
                                <a:srgbClr val="0033CC"/>
                              </a:solidFill>
                              <a:latin typeface="Cambria Math" panose="02040503050406030204" pitchFamily="18" charset="0"/>
                            </a:rPr>
                          </m:ctrlPr>
                        </m:fPr>
                        <m:num>
                          <m:r>
                            <a:rPr lang="en-SG" sz="2000" i="1">
                              <a:solidFill>
                                <a:srgbClr val="0033CC"/>
                              </a:solidFill>
                              <a:latin typeface="Cambria Math" panose="02040503050406030204" pitchFamily="18" charset="0"/>
                            </a:rPr>
                            <m:t>𝑛</m:t>
                          </m:r>
                          <m:r>
                            <a:rPr lang="en-SG" sz="2000" i="1">
                              <a:solidFill>
                                <a:srgbClr val="0033CC"/>
                              </a:solidFill>
                              <a:latin typeface="Cambria Math" panose="02040503050406030204" pitchFamily="18" charset="0"/>
                            </a:rPr>
                            <m:t>!</m:t>
                          </m:r>
                        </m:num>
                        <m:den>
                          <m:r>
                            <a:rPr lang="en-SG" sz="2000" b="0" i="1" smtClean="0">
                              <a:solidFill>
                                <a:srgbClr val="0033CC"/>
                              </a:solidFill>
                              <a:latin typeface="Cambria Math" panose="02040503050406030204" pitchFamily="18" charset="0"/>
                            </a:rPr>
                            <m:t>(</m:t>
                          </m:r>
                          <m:r>
                            <a:rPr lang="en-SG" sz="2000" b="0" i="1" smtClean="0">
                              <a:solidFill>
                                <a:srgbClr val="0033CC"/>
                              </a:solidFill>
                              <a:latin typeface="Cambria Math" panose="02040503050406030204" pitchFamily="18" charset="0"/>
                            </a:rPr>
                            <m:t>𝑛</m:t>
                          </m:r>
                          <m:r>
                            <a:rPr lang="en-SG" sz="2000" b="0" i="1" smtClean="0">
                              <a:solidFill>
                                <a:srgbClr val="0033CC"/>
                              </a:solidFill>
                              <a:latin typeface="Cambria Math" panose="02040503050406030204" pitchFamily="18" charset="0"/>
                            </a:rPr>
                            <m:t>−</m:t>
                          </m:r>
                          <m:r>
                            <a:rPr lang="en-SG" sz="2000" i="1">
                              <a:solidFill>
                                <a:srgbClr val="0033CC"/>
                              </a:solidFill>
                              <a:latin typeface="Cambria Math" panose="02040503050406030204" pitchFamily="18" charset="0"/>
                            </a:rPr>
                            <m:t>𝑟</m:t>
                          </m:r>
                          <m:r>
                            <a:rPr lang="en-SG" sz="2000" b="0" i="1" smtClean="0">
                              <a:solidFill>
                                <a:srgbClr val="0033CC"/>
                              </a:solidFill>
                              <a:latin typeface="Cambria Math" panose="02040503050406030204" pitchFamily="18" charset="0"/>
                            </a:rPr>
                            <m:t>)</m:t>
                          </m:r>
                          <m:r>
                            <a:rPr lang="en-SG" sz="2000" i="1">
                              <a:solidFill>
                                <a:srgbClr val="0033CC"/>
                              </a:solidFill>
                              <a:latin typeface="Cambria Math" panose="02040503050406030204" pitchFamily="18" charset="0"/>
                            </a:rPr>
                            <m:t>!</m:t>
                          </m:r>
                          <m:d>
                            <m:dPr>
                              <m:ctrlPr>
                                <a:rPr lang="en-SG" sz="2000" i="1">
                                  <a:solidFill>
                                    <a:srgbClr val="0033CC"/>
                                  </a:solidFill>
                                  <a:latin typeface="Cambria Math" panose="02040503050406030204" pitchFamily="18" charset="0"/>
                                </a:rPr>
                              </m:ctrlPr>
                            </m:dPr>
                            <m:e>
                              <m:r>
                                <a:rPr lang="en-SG" sz="2000" i="1">
                                  <a:solidFill>
                                    <a:srgbClr val="0033CC"/>
                                  </a:solidFill>
                                  <a:latin typeface="Cambria Math" panose="02040503050406030204" pitchFamily="18" charset="0"/>
                                </a:rPr>
                                <m:t>𝑛</m:t>
                              </m:r>
                              <m:r>
                                <a:rPr lang="en-SG" sz="2000" i="1">
                                  <a:solidFill>
                                    <a:srgbClr val="0033CC"/>
                                  </a:solidFill>
                                  <a:latin typeface="Cambria Math" panose="02040503050406030204" pitchFamily="18" charset="0"/>
                                </a:rPr>
                                <m:t>−(</m:t>
                              </m:r>
                              <m:r>
                                <a:rPr lang="en-SG" sz="2000" b="0" i="1" smtClean="0">
                                  <a:solidFill>
                                    <a:srgbClr val="0033CC"/>
                                  </a:solidFill>
                                  <a:latin typeface="Cambria Math" panose="02040503050406030204" pitchFamily="18" charset="0"/>
                                </a:rPr>
                                <m:t>𝑛</m:t>
                              </m:r>
                              <m:r>
                                <a:rPr lang="en-SG" sz="2000" b="0" i="1" smtClean="0">
                                  <a:solidFill>
                                    <a:srgbClr val="0033CC"/>
                                  </a:solidFill>
                                  <a:latin typeface="Cambria Math" panose="02040503050406030204" pitchFamily="18" charset="0"/>
                                </a:rPr>
                                <m:t>−</m:t>
                              </m:r>
                              <m:r>
                                <a:rPr lang="en-SG" sz="2000" i="1">
                                  <a:solidFill>
                                    <a:srgbClr val="0033CC"/>
                                  </a:solidFill>
                                  <a:latin typeface="Cambria Math" panose="02040503050406030204" pitchFamily="18" charset="0"/>
                                </a:rPr>
                                <m:t>𝑟</m:t>
                              </m:r>
                              <m:r>
                                <a:rPr lang="en-SG" sz="2000" b="0" i="1" smtClean="0">
                                  <a:solidFill>
                                    <a:srgbClr val="0033CC"/>
                                  </a:solidFill>
                                  <a:latin typeface="Cambria Math" panose="02040503050406030204" pitchFamily="18" charset="0"/>
                                </a:rPr>
                                <m:t>)</m:t>
                              </m:r>
                            </m:e>
                          </m:d>
                          <m:r>
                            <a:rPr lang="en-SG" sz="2000" i="1">
                              <a:solidFill>
                                <a:srgbClr val="0033CC"/>
                              </a:solidFill>
                              <a:latin typeface="Cambria Math" panose="02040503050406030204" pitchFamily="18" charset="0"/>
                            </a:rPr>
                            <m:t>!</m:t>
                          </m:r>
                        </m:den>
                      </m:f>
                      <m:r>
                        <a:rPr lang="en-US" sz="2000" i="1">
                          <a:solidFill>
                            <a:srgbClr val="0033CC"/>
                          </a:solidFill>
                          <a:latin typeface="Cambria Math"/>
                        </a:rPr>
                        <m:t>=</m:t>
                      </m:r>
                      <m:f>
                        <m:fPr>
                          <m:ctrlPr>
                            <a:rPr lang="en-US" sz="2000" i="1">
                              <a:solidFill>
                                <a:srgbClr val="0033CC"/>
                              </a:solidFill>
                              <a:latin typeface="Cambria Math" panose="02040503050406030204" pitchFamily="18" charset="0"/>
                            </a:rPr>
                          </m:ctrlPr>
                        </m:fPr>
                        <m:num>
                          <m:r>
                            <a:rPr lang="en-SG" sz="2000" i="1">
                              <a:solidFill>
                                <a:srgbClr val="0033CC"/>
                              </a:solidFill>
                              <a:latin typeface="Cambria Math" panose="02040503050406030204" pitchFamily="18" charset="0"/>
                            </a:rPr>
                            <m:t>𝑛</m:t>
                          </m:r>
                          <m:r>
                            <a:rPr lang="en-SG" sz="2000" i="1">
                              <a:solidFill>
                                <a:srgbClr val="0033CC"/>
                              </a:solidFill>
                              <a:latin typeface="Cambria Math" panose="02040503050406030204" pitchFamily="18" charset="0"/>
                            </a:rPr>
                            <m:t>!</m:t>
                          </m:r>
                        </m:num>
                        <m:den>
                          <m:d>
                            <m:dPr>
                              <m:ctrlPr>
                                <a:rPr lang="en-SG" sz="2000" i="1">
                                  <a:solidFill>
                                    <a:srgbClr val="0033CC"/>
                                  </a:solidFill>
                                  <a:latin typeface="Cambria Math" panose="02040503050406030204" pitchFamily="18" charset="0"/>
                                </a:rPr>
                              </m:ctrlPr>
                            </m:dPr>
                            <m:e>
                              <m:r>
                                <a:rPr lang="en-SG" sz="2000" i="1">
                                  <a:solidFill>
                                    <a:srgbClr val="0033CC"/>
                                  </a:solidFill>
                                  <a:latin typeface="Cambria Math" panose="02040503050406030204" pitchFamily="18" charset="0"/>
                                </a:rPr>
                                <m:t>𝑛</m:t>
                              </m:r>
                              <m:r>
                                <a:rPr lang="en-SG" sz="2000" i="1">
                                  <a:solidFill>
                                    <a:srgbClr val="0033CC"/>
                                  </a:solidFill>
                                  <a:latin typeface="Cambria Math" panose="02040503050406030204" pitchFamily="18" charset="0"/>
                                </a:rPr>
                                <m:t>−</m:t>
                              </m:r>
                              <m:r>
                                <a:rPr lang="en-SG" sz="2000" i="1">
                                  <a:solidFill>
                                    <a:srgbClr val="0033CC"/>
                                  </a:solidFill>
                                  <a:latin typeface="Cambria Math" panose="02040503050406030204" pitchFamily="18" charset="0"/>
                                </a:rPr>
                                <m:t>𝑟</m:t>
                              </m:r>
                            </m:e>
                          </m:d>
                          <m:r>
                            <a:rPr lang="en-SG" sz="2000" i="1">
                              <a:solidFill>
                                <a:srgbClr val="0033CC"/>
                              </a:solidFill>
                              <a:latin typeface="Cambria Math" panose="02040503050406030204" pitchFamily="18" charset="0"/>
                            </a:rPr>
                            <m:t>!</m:t>
                          </m:r>
                          <m:r>
                            <a:rPr lang="en-SG" sz="2000" i="1">
                              <a:solidFill>
                                <a:srgbClr val="0033CC"/>
                              </a:solidFill>
                              <a:latin typeface="Cambria Math" panose="02040503050406030204" pitchFamily="18" charset="0"/>
                            </a:rPr>
                            <m:t>𝑟</m:t>
                          </m:r>
                          <m:r>
                            <a:rPr lang="en-SG" sz="2000" i="1">
                              <a:solidFill>
                                <a:srgbClr val="0033CC"/>
                              </a:solidFill>
                              <a:latin typeface="Cambria Math" panose="02040503050406030204" pitchFamily="18" charset="0"/>
                            </a:rPr>
                            <m:t>!</m:t>
                          </m:r>
                        </m:den>
                      </m:f>
                      <m:r>
                        <a:rPr lang="en-SG" sz="2000" b="0" i="1" smtClean="0">
                          <a:solidFill>
                            <a:srgbClr val="0033CC"/>
                          </a:solidFill>
                          <a:latin typeface="Cambria Math" panose="02040503050406030204" pitchFamily="18" charset="0"/>
                        </a:rPr>
                        <m:t>=</m:t>
                      </m:r>
                      <m:d>
                        <m:dPr>
                          <m:ctrlPr>
                            <a:rPr lang="en-US" sz="2000" i="1">
                              <a:solidFill>
                                <a:srgbClr val="0033CC"/>
                              </a:solidFill>
                              <a:latin typeface="Cambria Math" panose="02040503050406030204" pitchFamily="18" charset="0"/>
                            </a:rPr>
                          </m:ctrlPr>
                        </m:dPr>
                        <m:e>
                          <m:f>
                            <m:fPr>
                              <m:type m:val="noBar"/>
                              <m:ctrlPr>
                                <a:rPr lang="en-US" sz="2000" i="1">
                                  <a:solidFill>
                                    <a:srgbClr val="0033CC"/>
                                  </a:solidFill>
                                  <a:latin typeface="Cambria Math" panose="02040503050406030204" pitchFamily="18" charset="0"/>
                                </a:rPr>
                              </m:ctrlPr>
                            </m:fPr>
                            <m:num>
                              <m:r>
                                <a:rPr lang="en-US" sz="2000" i="1">
                                  <a:solidFill>
                                    <a:srgbClr val="0033CC"/>
                                  </a:solidFill>
                                  <a:latin typeface="Cambria Math"/>
                                </a:rPr>
                                <m:t>𝑛</m:t>
                              </m:r>
                            </m:num>
                            <m:den>
                              <m:r>
                                <a:rPr lang="en-SG" sz="2000" i="1">
                                  <a:solidFill>
                                    <a:srgbClr val="0033CC"/>
                                  </a:solidFill>
                                  <a:latin typeface="Cambria Math" panose="02040503050406030204" pitchFamily="18" charset="0"/>
                                </a:rPr>
                                <m:t>𝑟</m:t>
                              </m:r>
                            </m:den>
                          </m:f>
                        </m:e>
                      </m:d>
                    </m:oMath>
                  </m:oMathPara>
                </a14:m>
                <a:endParaRPr lang="en-SG" sz="2000" dirty="0">
                  <a:solidFill>
                    <a:srgbClr val="0033CC"/>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954124" y="3899962"/>
                <a:ext cx="7436790" cy="1958421"/>
              </a:xfrm>
              <a:prstGeom prst="rect">
                <a:avLst/>
              </a:prstGeom>
              <a:blipFill>
                <a:blip r:embed="rId6"/>
                <a:stretch>
                  <a:fillRect l="-902" t="-1869"/>
                </a:stretch>
              </a:blipFill>
            </p:spPr>
            <p:txBody>
              <a:bodyPr/>
              <a:lstStyle/>
              <a:p>
                <a:r>
                  <a:rPr lang="en-US">
                    <a:noFill/>
                  </a:rPr>
                  <a:t> </a:t>
                </a:r>
              </a:p>
            </p:txBody>
          </p:sp>
        </mc:Fallback>
      </mc:AlternateContent>
    </p:spTree>
    <p:extLst>
      <p:ext uri="{BB962C8B-B14F-4D97-AF65-F5344CB8AC3E}">
        <p14:creationId xmlns:p14="http://schemas.microsoft.com/office/powerpoint/2010/main" val="215440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r>
              <a:rPr lang="en-SG" sz="1200" dirty="0">
                <a:solidFill>
                  <a:schemeClr val="bg1"/>
                </a:solidFill>
              </a:rPr>
              <a:t>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28</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rgbClr val="0000FF"/>
                </a:solidFill>
              </a:rPr>
              <a:t>	</a:t>
            </a:r>
            <a:r>
              <a:rPr lang="en-SG" sz="1400" dirty="0">
                <a:solidFill>
                  <a:schemeClr val="bg1"/>
                </a:solidFill>
              </a:rPr>
              <a:t>The Binomial Theorem</a:t>
            </a:r>
            <a:endParaRPr lang="en-SG" sz="2000" dirty="0">
              <a:solidFill>
                <a:schemeClr val="bg1"/>
              </a:solidFill>
            </a:endParaRPr>
          </a:p>
        </p:txBody>
      </p:sp>
      <p:sp>
        <p:nvSpPr>
          <p:cNvPr id="31" name="Rectangle 3"/>
          <p:cNvSpPr txBox="1">
            <a:spLocks noChangeArrowheads="1"/>
          </p:cNvSpPr>
          <p:nvPr/>
        </p:nvSpPr>
        <p:spPr>
          <a:xfrm>
            <a:off x="476755" y="1486521"/>
            <a:ext cx="8038595" cy="17530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In algebra a sum of two terms, such as </a:t>
            </a:r>
            <a:r>
              <a:rPr lang="en-US" altLang="en-US" sz="2400" i="1" dirty="0"/>
              <a:t>a</a:t>
            </a:r>
            <a:r>
              <a:rPr lang="en-US" altLang="en-US" sz="2400" dirty="0"/>
              <a:t> + </a:t>
            </a:r>
            <a:r>
              <a:rPr lang="en-US" altLang="en-US" sz="2400" i="1" dirty="0"/>
              <a:t>b</a:t>
            </a:r>
            <a:r>
              <a:rPr lang="en-US" altLang="en-US" sz="2400" dirty="0"/>
              <a:t>, is called </a:t>
            </a:r>
            <a:r>
              <a:rPr lang="en-US" altLang="en-US" sz="2400" dirty="0">
                <a:solidFill>
                  <a:srgbClr val="0000FF"/>
                </a:solidFill>
              </a:rPr>
              <a:t>binomial</a:t>
            </a:r>
            <a:r>
              <a:rPr lang="en-US" altLang="en-US" sz="2400" dirty="0"/>
              <a:t>.</a:t>
            </a:r>
          </a:p>
          <a:p>
            <a:pPr marL="0" indent="0">
              <a:lnSpc>
                <a:spcPct val="100000"/>
              </a:lnSpc>
              <a:spcBef>
                <a:spcPts val="0"/>
              </a:spcBef>
              <a:spcAft>
                <a:spcPts val="600"/>
              </a:spcAft>
              <a:buNone/>
            </a:pPr>
            <a:r>
              <a:rPr lang="en-US" altLang="en-US" sz="2400" dirty="0"/>
              <a:t>The </a:t>
            </a:r>
            <a:r>
              <a:rPr lang="en-US" altLang="en-US" sz="2400" i="1" dirty="0">
                <a:solidFill>
                  <a:srgbClr val="0000FF"/>
                </a:solidFill>
              </a:rPr>
              <a:t>binomial theorem</a:t>
            </a:r>
            <a:r>
              <a:rPr lang="en-US" altLang="en-US" sz="2400" dirty="0">
                <a:solidFill>
                  <a:srgbClr val="0000FF"/>
                </a:solidFill>
              </a:rPr>
              <a:t> </a:t>
            </a:r>
            <a:r>
              <a:rPr lang="en-US" altLang="en-US" sz="2400" dirty="0"/>
              <a:t>gives an expression for the powers of a binomial (</a:t>
            </a:r>
            <a:r>
              <a:rPr lang="en-US" altLang="en-US" sz="2400" i="1" dirty="0"/>
              <a:t>a </a:t>
            </a:r>
            <a:r>
              <a:rPr lang="en-US" altLang="en-US" sz="2400" dirty="0"/>
              <a:t>+ </a:t>
            </a:r>
            <a:r>
              <a:rPr lang="en-US" altLang="en-US" sz="2400" i="1" dirty="0"/>
              <a:t>b</a:t>
            </a:r>
            <a:r>
              <a:rPr lang="en-US" altLang="en-US" sz="2400" dirty="0"/>
              <a:t>)</a:t>
            </a:r>
            <a:r>
              <a:rPr lang="en-US" altLang="en-US" sz="2400" i="1" baseline="30000" dirty="0"/>
              <a:t>n</a:t>
            </a:r>
            <a:r>
              <a:rPr lang="en-US" altLang="en-US" sz="2400" dirty="0"/>
              <a:t>, for each positive integer </a:t>
            </a:r>
            <a:r>
              <a:rPr lang="en-US" altLang="en-US" sz="2400" i="1" dirty="0"/>
              <a:t>n</a:t>
            </a:r>
            <a:r>
              <a:rPr lang="en-US" altLang="en-US" sz="2400" dirty="0"/>
              <a:t> and all real numbers </a:t>
            </a:r>
            <a:r>
              <a:rPr lang="en-US" altLang="en-US" sz="2400" i="1" dirty="0"/>
              <a:t>a</a:t>
            </a:r>
            <a:r>
              <a:rPr lang="en-US" altLang="en-US" sz="2400" dirty="0"/>
              <a:t> and </a:t>
            </a:r>
            <a:r>
              <a:rPr lang="en-US" altLang="en-US" sz="2400" i="1" dirty="0"/>
              <a:t>b</a:t>
            </a:r>
            <a:r>
              <a:rPr lang="en-US" altLang="en-US" sz="2400" dirty="0"/>
              <a:t>.</a:t>
            </a:r>
          </a:p>
        </p:txBody>
      </p:sp>
      <p:sp>
        <p:nvSpPr>
          <p:cNvPr id="26" name="Oval 25"/>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99760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TextBox 4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The Binomial Theorem</a:t>
            </a:r>
            <a:endParaRPr lang="en-SG" sz="2000" dirty="0">
              <a:solidFill>
                <a:schemeClr val="bg1"/>
              </a:solidFill>
            </a:endParaRPr>
          </a:p>
        </p:txBody>
      </p:sp>
      <p:grpSp>
        <p:nvGrpSpPr>
          <p:cNvPr id="44" name="Group 43"/>
          <p:cNvGrpSpPr/>
          <p:nvPr/>
        </p:nvGrpSpPr>
        <p:grpSpPr>
          <a:xfrm>
            <a:off x="673504" y="3403916"/>
            <a:ext cx="7974264" cy="2618061"/>
            <a:chOff x="730523" y="4598517"/>
            <a:chExt cx="7974264" cy="2618061"/>
          </a:xfrm>
        </p:grpSpPr>
        <p:sp>
          <p:nvSpPr>
            <p:cNvPr id="45" name="Rectangle 44"/>
            <p:cNvSpPr/>
            <p:nvPr/>
          </p:nvSpPr>
          <p:spPr>
            <a:xfrm>
              <a:off x="730523" y="4598518"/>
              <a:ext cx="7974264" cy="261806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Rectangle 45"/>
            <p:cNvSpPr/>
            <p:nvPr/>
          </p:nvSpPr>
          <p:spPr>
            <a:xfrm>
              <a:off x="730523" y="4598517"/>
              <a:ext cx="7974264"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TextBox 46"/>
            <p:cNvSpPr txBox="1"/>
            <p:nvPr/>
          </p:nvSpPr>
          <p:spPr>
            <a:xfrm>
              <a:off x="898473" y="4645644"/>
              <a:ext cx="7700282" cy="461665"/>
            </a:xfrm>
            <a:prstGeom prst="rect">
              <a:avLst/>
            </a:prstGeom>
            <a:noFill/>
          </p:spPr>
          <p:txBody>
            <a:bodyPr wrap="square" rtlCol="0">
              <a:spAutoFit/>
            </a:bodyPr>
            <a:lstStyle/>
            <a:p>
              <a:r>
                <a:rPr lang="en-SG" sz="2400" dirty="0">
                  <a:solidFill>
                    <a:schemeClr val="bg1"/>
                  </a:solidFill>
                </a:rPr>
                <a:t>Theorem 9.7.2  Binomial Theorem</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48" name="TextBox 47"/>
                <p:cNvSpPr txBox="1"/>
                <p:nvPr/>
              </p:nvSpPr>
              <p:spPr>
                <a:xfrm>
                  <a:off x="795941" y="5218733"/>
                  <a:ext cx="7737396" cy="1796261"/>
                </a:xfrm>
                <a:prstGeom prst="rect">
                  <a:avLst/>
                </a:prstGeom>
                <a:noFill/>
              </p:spPr>
              <p:txBody>
                <a:bodyPr wrap="square" rtlCol="0">
                  <a:spAutoFit/>
                </a:bodyPr>
                <a:lstStyle/>
                <a:p>
                  <a:pPr>
                    <a:spcAft>
                      <a:spcPts val="600"/>
                    </a:spcAft>
                  </a:pPr>
                  <a:r>
                    <a:rPr lang="en-SG" sz="2400" dirty="0"/>
                    <a:t>Given any real numbers </a:t>
                  </a:r>
                  <a:r>
                    <a:rPr lang="en-SG" sz="2400" i="1" dirty="0"/>
                    <a:t>a</a:t>
                  </a:r>
                  <a:r>
                    <a:rPr lang="en-SG" sz="2400" dirty="0"/>
                    <a:t> and </a:t>
                  </a:r>
                  <a:r>
                    <a:rPr lang="en-SG" sz="2400" i="1" dirty="0"/>
                    <a:t>b</a:t>
                  </a:r>
                  <a:r>
                    <a:rPr lang="en-SG" sz="2400" dirty="0"/>
                    <a:t> and any non-negative integer</a:t>
                  </a:r>
                  <a:r>
                    <a:rPr lang="en-US" altLang="en-US" sz="2400" dirty="0"/>
                    <a:t> </a:t>
                  </a:r>
                  <a:r>
                    <a:rPr lang="en-US" altLang="en-US" sz="2400" i="1" dirty="0"/>
                    <a:t>n,</a:t>
                  </a:r>
                  <a:endParaRPr lang="en-SG" sz="2400" dirty="0"/>
                </a:p>
                <a:p>
                  <a:pPr>
                    <a:spcAft>
                      <a:spcPts val="600"/>
                    </a:spcAft>
                    <a:tabLst>
                      <a:tab pos="457200" algn="l"/>
                    </a:tabLst>
                  </a:pPr>
                  <a:r>
                    <a:rPr lang="en-SG" sz="2400" b="1" dirty="0">
                      <a:sym typeface="Symbol" panose="05050102010706020507" pitchFamily="18" charset="2"/>
                    </a:rPr>
                    <a:t>	</a:t>
                  </a:r>
                  <a14:m>
                    <m:oMath xmlns:m="http://schemas.openxmlformats.org/officeDocument/2006/math">
                      <m:sSup>
                        <m:sSupPr>
                          <m:ctrlPr>
                            <a:rPr lang="en-SG" sz="2400" b="1" i="1" smtClean="0">
                              <a:latin typeface="Cambria Math" panose="02040503050406030204" pitchFamily="18" charset="0"/>
                              <a:sym typeface="Symbol" panose="05050102010706020507" pitchFamily="18" charset="2"/>
                            </a:rPr>
                          </m:ctrlPr>
                        </m:sSupPr>
                        <m:e>
                          <m:r>
                            <a:rPr lang="en-US" sz="2400" b="1" i="1" smtClean="0">
                              <a:latin typeface="Cambria Math"/>
                              <a:sym typeface="Symbol" panose="05050102010706020507" pitchFamily="18" charset="2"/>
                            </a:rPr>
                            <m:t>(</m:t>
                          </m:r>
                          <m:r>
                            <a:rPr lang="en-US" sz="2400" b="1" i="1" smtClean="0">
                              <a:latin typeface="Cambria Math"/>
                              <a:sym typeface="Symbol" panose="05050102010706020507" pitchFamily="18" charset="2"/>
                            </a:rPr>
                            <m:t>𝒂</m:t>
                          </m:r>
                          <m:r>
                            <a:rPr lang="en-US" sz="2400" b="1" i="1" smtClean="0">
                              <a:latin typeface="Cambria Math"/>
                              <a:sym typeface="Symbol" panose="05050102010706020507" pitchFamily="18" charset="2"/>
                            </a:rPr>
                            <m:t>+</m:t>
                          </m:r>
                          <m:r>
                            <a:rPr lang="en-US" sz="2400" b="1" i="1" smtClean="0">
                              <a:latin typeface="Cambria Math"/>
                              <a:sym typeface="Symbol" panose="05050102010706020507" pitchFamily="18" charset="2"/>
                            </a:rPr>
                            <m:t>𝒃</m:t>
                          </m:r>
                          <m:r>
                            <a:rPr lang="en-US" sz="2400" b="1" i="1" smtClean="0">
                              <a:latin typeface="Cambria Math"/>
                              <a:sym typeface="Symbol" panose="05050102010706020507" pitchFamily="18" charset="2"/>
                            </a:rPr>
                            <m:t>)</m:t>
                          </m:r>
                        </m:e>
                        <m:sup>
                          <m:r>
                            <a:rPr lang="en-US" sz="2400" b="1" i="1" smtClean="0">
                              <a:latin typeface="Cambria Math"/>
                              <a:sym typeface="Symbol" panose="05050102010706020507" pitchFamily="18" charset="2"/>
                            </a:rPr>
                            <m:t>𝒏</m:t>
                          </m:r>
                        </m:sup>
                      </m:sSup>
                      <m:r>
                        <a:rPr lang="en-US" sz="2400" b="1" i="1" smtClean="0">
                          <a:latin typeface="Cambria Math"/>
                          <a:sym typeface="Symbol" panose="05050102010706020507" pitchFamily="18" charset="2"/>
                        </a:rPr>
                        <m:t> = </m:t>
                      </m:r>
                      <m:nary>
                        <m:naryPr>
                          <m:chr m:val="∑"/>
                          <m:ctrlPr>
                            <a:rPr lang="en-US" sz="2400" b="1" i="1" smtClean="0">
                              <a:latin typeface="Cambria Math" panose="02040503050406030204" pitchFamily="18" charset="0"/>
                              <a:sym typeface="Symbol" panose="05050102010706020507" pitchFamily="18" charset="2"/>
                            </a:rPr>
                          </m:ctrlPr>
                        </m:naryPr>
                        <m:sub>
                          <m:r>
                            <m:rPr>
                              <m:brk m:alnAt="23"/>
                            </m:rPr>
                            <a:rPr lang="en-US" sz="2400" b="1" i="1" smtClean="0">
                              <a:latin typeface="Cambria Math"/>
                              <a:sym typeface="Symbol" panose="05050102010706020507" pitchFamily="18" charset="2"/>
                            </a:rPr>
                            <m:t>𝒌</m:t>
                          </m:r>
                          <m:r>
                            <a:rPr lang="en-US" sz="2400" b="1" i="1" smtClean="0">
                              <a:latin typeface="Cambria Math"/>
                              <a:sym typeface="Symbol" panose="05050102010706020507" pitchFamily="18" charset="2"/>
                            </a:rPr>
                            <m:t>=</m:t>
                          </m:r>
                          <m:r>
                            <a:rPr lang="en-US" sz="2400" b="1" i="1" smtClean="0">
                              <a:latin typeface="Cambria Math"/>
                              <a:sym typeface="Symbol" panose="05050102010706020507" pitchFamily="18" charset="2"/>
                            </a:rPr>
                            <m:t>𝟎</m:t>
                          </m:r>
                        </m:sub>
                        <m:sup>
                          <m:r>
                            <a:rPr lang="en-US" sz="2400" b="1" i="1" smtClean="0">
                              <a:latin typeface="Cambria Math"/>
                              <a:sym typeface="Symbol" panose="05050102010706020507" pitchFamily="18" charset="2"/>
                            </a:rPr>
                            <m:t>𝒏</m:t>
                          </m:r>
                        </m:sup>
                        <m:e>
                          <m:d>
                            <m:dPr>
                              <m:ctrlPr>
                                <a:rPr lang="en-US" sz="2400" b="1" i="1" smtClean="0">
                                  <a:solidFill>
                                    <a:srgbClr val="C00000"/>
                                  </a:solidFill>
                                  <a:latin typeface="Cambria Math" panose="02040503050406030204" pitchFamily="18" charset="0"/>
                                  <a:sym typeface="Symbol" panose="05050102010706020507" pitchFamily="18" charset="2"/>
                                </a:rPr>
                              </m:ctrlPr>
                            </m:dPr>
                            <m:e>
                              <m:f>
                                <m:fPr>
                                  <m:type m:val="noBar"/>
                                  <m:ctrlPr>
                                    <a:rPr lang="en-US" sz="2400" b="1" i="1" smtClean="0">
                                      <a:solidFill>
                                        <a:srgbClr val="C00000"/>
                                      </a:solidFill>
                                      <a:latin typeface="Cambria Math" panose="02040503050406030204" pitchFamily="18" charset="0"/>
                                      <a:sym typeface="Symbol" panose="05050102010706020507" pitchFamily="18" charset="2"/>
                                    </a:rPr>
                                  </m:ctrlPr>
                                </m:fPr>
                                <m:num>
                                  <m:r>
                                    <a:rPr lang="en-US" sz="2400" b="1" i="1" smtClean="0">
                                      <a:solidFill>
                                        <a:srgbClr val="C00000"/>
                                      </a:solidFill>
                                      <a:latin typeface="Cambria Math"/>
                                      <a:sym typeface="Symbol" panose="05050102010706020507" pitchFamily="18" charset="2"/>
                                    </a:rPr>
                                    <m:t>𝒏</m:t>
                                  </m:r>
                                </m:num>
                                <m:den>
                                  <m:r>
                                    <a:rPr lang="en-US" sz="2400" b="1" i="1" smtClean="0">
                                      <a:solidFill>
                                        <a:srgbClr val="C00000"/>
                                      </a:solidFill>
                                      <a:latin typeface="Cambria Math"/>
                                      <a:sym typeface="Symbol" panose="05050102010706020507" pitchFamily="18" charset="2"/>
                                    </a:rPr>
                                    <m:t>𝒌</m:t>
                                  </m:r>
                                </m:den>
                              </m:f>
                            </m:e>
                          </m:d>
                        </m:e>
                      </m:nary>
                      <m:sSup>
                        <m:sSupPr>
                          <m:ctrlPr>
                            <a:rPr lang="en-US" sz="2400" b="1" i="1" smtClean="0">
                              <a:latin typeface="Cambria Math" panose="02040503050406030204" pitchFamily="18" charset="0"/>
                              <a:sym typeface="Symbol" panose="05050102010706020507" pitchFamily="18" charset="2"/>
                            </a:rPr>
                          </m:ctrlPr>
                        </m:sSupPr>
                        <m:e>
                          <m:r>
                            <a:rPr lang="en-US" sz="2400" b="1" i="1" smtClean="0">
                              <a:latin typeface="Cambria Math"/>
                              <a:sym typeface="Symbol" panose="05050102010706020507" pitchFamily="18" charset="2"/>
                            </a:rPr>
                            <m:t>𝒂</m:t>
                          </m:r>
                        </m:e>
                        <m:sup>
                          <m:r>
                            <a:rPr lang="en-US" sz="2400" b="1" i="1" smtClean="0">
                              <a:latin typeface="Cambria Math"/>
                              <a:sym typeface="Symbol" panose="05050102010706020507" pitchFamily="18" charset="2"/>
                            </a:rPr>
                            <m:t>𝒏</m:t>
                          </m:r>
                          <m:r>
                            <a:rPr lang="en-US" sz="2400" b="1" i="1" smtClean="0">
                              <a:latin typeface="Cambria Math"/>
                              <a:sym typeface="Symbol" panose="05050102010706020507" pitchFamily="18" charset="2"/>
                            </a:rPr>
                            <m:t>−</m:t>
                          </m:r>
                          <m:r>
                            <a:rPr lang="en-US" sz="2400" b="1" i="1" smtClean="0">
                              <a:latin typeface="Cambria Math"/>
                              <a:sym typeface="Symbol" panose="05050102010706020507" pitchFamily="18" charset="2"/>
                            </a:rPr>
                            <m:t>𝒌</m:t>
                          </m:r>
                        </m:sup>
                      </m:sSup>
                      <m:sSup>
                        <m:sSupPr>
                          <m:ctrlPr>
                            <a:rPr lang="en-US" sz="2400" b="1" i="1" smtClean="0">
                              <a:latin typeface="Cambria Math" panose="02040503050406030204" pitchFamily="18" charset="0"/>
                              <a:sym typeface="Symbol" panose="05050102010706020507" pitchFamily="18" charset="2"/>
                            </a:rPr>
                          </m:ctrlPr>
                        </m:sSupPr>
                        <m:e>
                          <m:r>
                            <a:rPr lang="en-US" sz="2400" b="1" i="1" smtClean="0">
                              <a:latin typeface="Cambria Math"/>
                              <a:sym typeface="Symbol" panose="05050102010706020507" pitchFamily="18" charset="2"/>
                            </a:rPr>
                            <m:t>𝒃</m:t>
                          </m:r>
                        </m:e>
                        <m:sup>
                          <m:r>
                            <a:rPr lang="en-US" sz="2400" b="1" i="1" smtClean="0">
                              <a:latin typeface="Cambria Math"/>
                              <a:sym typeface="Symbol" panose="05050102010706020507" pitchFamily="18" charset="2"/>
                            </a:rPr>
                            <m:t>𝒌</m:t>
                          </m:r>
                        </m:sup>
                      </m:sSup>
                    </m:oMath>
                  </a14:m>
                  <a:endParaRPr lang="en-US" sz="2400" b="1" dirty="0">
                    <a:sym typeface="Symbol" panose="05050102010706020507" pitchFamily="18" charset="2"/>
                  </a:endParaRPr>
                </a:p>
                <a:p>
                  <a:pPr>
                    <a:spcAft>
                      <a:spcPts val="600"/>
                    </a:spcAft>
                    <a:tabLst>
                      <a:tab pos="914400" algn="l"/>
                    </a:tabLst>
                  </a:pPr>
                  <a:r>
                    <a:rPr lang="en-US" sz="2400" b="1" dirty="0">
                      <a:sym typeface="Symbol" panose="05050102010706020507" pitchFamily="18" charset="2"/>
                    </a:rPr>
                    <a:t>	</a:t>
                  </a:r>
                  <a14:m>
                    <m:oMath xmlns:m="http://schemas.openxmlformats.org/officeDocument/2006/math">
                      <m:r>
                        <a:rPr lang="en-US" sz="2000" b="1" i="1" smtClean="0">
                          <a:latin typeface="Cambria Math"/>
                          <a:sym typeface="Symbol" panose="05050102010706020507" pitchFamily="18" charset="2"/>
                        </a:rPr>
                        <m:t>= </m:t>
                      </m:r>
                      <m:sSup>
                        <m:sSupPr>
                          <m:ctrlPr>
                            <a:rPr lang="en-US" sz="2000" b="1" i="1" smtClean="0">
                              <a:latin typeface="Cambria Math" panose="02040503050406030204" pitchFamily="18" charset="0"/>
                              <a:sym typeface="Symbol" panose="05050102010706020507" pitchFamily="18" charset="2"/>
                            </a:rPr>
                          </m:ctrlPr>
                        </m:sSupPr>
                        <m:e>
                          <m:r>
                            <a:rPr lang="en-US" sz="2000" b="1" i="1" smtClean="0">
                              <a:latin typeface="Cambria Math"/>
                              <a:sym typeface="Symbol" panose="05050102010706020507" pitchFamily="18" charset="2"/>
                            </a:rPr>
                            <m:t>𝒂</m:t>
                          </m:r>
                        </m:e>
                        <m:sup>
                          <m:r>
                            <a:rPr lang="en-US" sz="2000" b="1" i="1" smtClean="0">
                              <a:latin typeface="Cambria Math"/>
                              <a:sym typeface="Symbol" panose="05050102010706020507" pitchFamily="18" charset="2"/>
                            </a:rPr>
                            <m:t>𝒏</m:t>
                          </m:r>
                        </m:sup>
                      </m:sSup>
                      <m:r>
                        <a:rPr lang="en-US" sz="2000" b="1" i="1" smtClean="0">
                          <a:latin typeface="Cambria Math"/>
                          <a:sym typeface="Symbol" panose="05050102010706020507" pitchFamily="18" charset="2"/>
                        </a:rPr>
                        <m:t>+</m:t>
                      </m:r>
                      <m:d>
                        <m:dPr>
                          <m:ctrlPr>
                            <a:rPr lang="en-US" sz="2000" b="1" i="1" smtClean="0">
                              <a:solidFill>
                                <a:srgbClr val="C00000"/>
                              </a:solidFill>
                              <a:latin typeface="Cambria Math" panose="02040503050406030204" pitchFamily="18" charset="0"/>
                              <a:sym typeface="Symbol" panose="05050102010706020507" pitchFamily="18" charset="2"/>
                            </a:rPr>
                          </m:ctrlPr>
                        </m:dPr>
                        <m:e>
                          <m:f>
                            <m:fPr>
                              <m:type m:val="noBar"/>
                              <m:ctrlPr>
                                <a:rPr lang="en-US" sz="2000" b="1" i="1" smtClean="0">
                                  <a:solidFill>
                                    <a:srgbClr val="C00000"/>
                                  </a:solidFill>
                                  <a:latin typeface="Cambria Math" panose="02040503050406030204" pitchFamily="18" charset="0"/>
                                  <a:sym typeface="Symbol" panose="05050102010706020507" pitchFamily="18" charset="2"/>
                                </a:rPr>
                              </m:ctrlPr>
                            </m:fPr>
                            <m:num>
                              <m:r>
                                <a:rPr lang="en-US" sz="2000" b="1" i="1" smtClean="0">
                                  <a:solidFill>
                                    <a:srgbClr val="C00000"/>
                                  </a:solidFill>
                                  <a:latin typeface="Cambria Math"/>
                                  <a:sym typeface="Symbol" panose="05050102010706020507" pitchFamily="18" charset="2"/>
                                </a:rPr>
                                <m:t>𝒏</m:t>
                              </m:r>
                            </m:num>
                            <m:den>
                              <m:r>
                                <a:rPr lang="en-US" sz="2000" b="1" i="1" smtClean="0">
                                  <a:solidFill>
                                    <a:srgbClr val="C00000"/>
                                  </a:solidFill>
                                  <a:latin typeface="Cambria Math"/>
                                  <a:sym typeface="Symbol" panose="05050102010706020507" pitchFamily="18" charset="2"/>
                                </a:rPr>
                                <m:t>𝟏</m:t>
                              </m:r>
                            </m:den>
                          </m:f>
                        </m:e>
                      </m:d>
                      <m:sSup>
                        <m:sSupPr>
                          <m:ctrlPr>
                            <a:rPr lang="en-US" sz="2000" b="1" i="1" smtClean="0">
                              <a:latin typeface="Cambria Math" panose="02040503050406030204" pitchFamily="18" charset="0"/>
                              <a:sym typeface="Symbol" panose="05050102010706020507" pitchFamily="18" charset="2"/>
                            </a:rPr>
                          </m:ctrlPr>
                        </m:sSupPr>
                        <m:e>
                          <m:r>
                            <a:rPr lang="en-US" sz="2000" b="1" i="1" smtClean="0">
                              <a:latin typeface="Cambria Math"/>
                              <a:sym typeface="Symbol" panose="05050102010706020507" pitchFamily="18" charset="2"/>
                            </a:rPr>
                            <m:t>𝒂</m:t>
                          </m:r>
                        </m:e>
                        <m:sup>
                          <m:r>
                            <a:rPr lang="en-US" sz="2000" b="1" i="1" smtClean="0">
                              <a:latin typeface="Cambria Math"/>
                              <a:sym typeface="Symbol" panose="05050102010706020507" pitchFamily="18" charset="2"/>
                            </a:rPr>
                            <m:t>𝒏</m:t>
                          </m:r>
                          <m:r>
                            <a:rPr lang="en-US" sz="2000" b="1" i="1" smtClean="0">
                              <a:latin typeface="Cambria Math"/>
                              <a:sym typeface="Symbol" panose="05050102010706020507" pitchFamily="18" charset="2"/>
                            </a:rPr>
                            <m:t>−</m:t>
                          </m:r>
                          <m:r>
                            <a:rPr lang="en-US" sz="2000" b="1" i="1" smtClean="0">
                              <a:latin typeface="Cambria Math"/>
                              <a:sym typeface="Symbol" panose="05050102010706020507" pitchFamily="18" charset="2"/>
                            </a:rPr>
                            <m:t>𝟏</m:t>
                          </m:r>
                        </m:sup>
                      </m:sSup>
                      <m:sSup>
                        <m:sSupPr>
                          <m:ctrlPr>
                            <a:rPr lang="en-US" sz="2000" b="1" i="1" smtClean="0">
                              <a:latin typeface="Cambria Math" panose="02040503050406030204" pitchFamily="18" charset="0"/>
                              <a:sym typeface="Symbol" panose="05050102010706020507" pitchFamily="18" charset="2"/>
                            </a:rPr>
                          </m:ctrlPr>
                        </m:sSupPr>
                        <m:e>
                          <m:r>
                            <a:rPr lang="en-US" sz="2000" b="1" i="1" smtClean="0">
                              <a:latin typeface="Cambria Math"/>
                              <a:sym typeface="Symbol" panose="05050102010706020507" pitchFamily="18" charset="2"/>
                            </a:rPr>
                            <m:t>𝒃</m:t>
                          </m:r>
                        </m:e>
                        <m:sup>
                          <m:r>
                            <a:rPr lang="en-US" sz="2000" b="1" i="1" smtClean="0">
                              <a:latin typeface="Cambria Math"/>
                              <a:sym typeface="Symbol" panose="05050102010706020507" pitchFamily="18" charset="2"/>
                            </a:rPr>
                            <m:t>𝟏</m:t>
                          </m:r>
                        </m:sup>
                      </m:sSup>
                      <m:r>
                        <a:rPr lang="en-US" sz="2000" b="1" i="1" smtClean="0">
                          <a:latin typeface="Cambria Math"/>
                          <a:sym typeface="Symbol" panose="05050102010706020507" pitchFamily="18" charset="2"/>
                        </a:rPr>
                        <m:t>+</m:t>
                      </m:r>
                      <m:d>
                        <m:dPr>
                          <m:ctrlPr>
                            <a:rPr lang="en-US" sz="2000" b="1" i="1" smtClean="0">
                              <a:solidFill>
                                <a:srgbClr val="C00000"/>
                              </a:solidFill>
                              <a:latin typeface="Cambria Math" panose="02040503050406030204" pitchFamily="18" charset="0"/>
                              <a:sym typeface="Symbol" panose="05050102010706020507" pitchFamily="18" charset="2"/>
                            </a:rPr>
                          </m:ctrlPr>
                        </m:dPr>
                        <m:e>
                          <m:f>
                            <m:fPr>
                              <m:type m:val="noBar"/>
                              <m:ctrlPr>
                                <a:rPr lang="en-US" sz="2000" b="1" i="1" smtClean="0">
                                  <a:solidFill>
                                    <a:srgbClr val="C00000"/>
                                  </a:solidFill>
                                  <a:latin typeface="Cambria Math" panose="02040503050406030204" pitchFamily="18" charset="0"/>
                                  <a:sym typeface="Symbol" panose="05050102010706020507" pitchFamily="18" charset="2"/>
                                </a:rPr>
                              </m:ctrlPr>
                            </m:fPr>
                            <m:num>
                              <m:r>
                                <a:rPr lang="en-US" sz="2000" b="1" i="1" smtClean="0">
                                  <a:solidFill>
                                    <a:srgbClr val="C00000"/>
                                  </a:solidFill>
                                  <a:latin typeface="Cambria Math"/>
                                  <a:sym typeface="Symbol" panose="05050102010706020507" pitchFamily="18" charset="2"/>
                                </a:rPr>
                                <m:t>𝒏</m:t>
                              </m:r>
                            </m:num>
                            <m:den>
                              <m:r>
                                <a:rPr lang="en-US" sz="2000" b="1" i="1" smtClean="0">
                                  <a:solidFill>
                                    <a:srgbClr val="C00000"/>
                                  </a:solidFill>
                                  <a:latin typeface="Cambria Math"/>
                                  <a:sym typeface="Symbol" panose="05050102010706020507" pitchFamily="18" charset="2"/>
                                </a:rPr>
                                <m:t>𝟐</m:t>
                              </m:r>
                            </m:den>
                          </m:f>
                        </m:e>
                      </m:d>
                      <m:sSup>
                        <m:sSupPr>
                          <m:ctrlPr>
                            <a:rPr lang="en-US" sz="2000" b="1" i="1" smtClean="0">
                              <a:latin typeface="Cambria Math" panose="02040503050406030204" pitchFamily="18" charset="0"/>
                              <a:sym typeface="Symbol" panose="05050102010706020507" pitchFamily="18" charset="2"/>
                            </a:rPr>
                          </m:ctrlPr>
                        </m:sSupPr>
                        <m:e>
                          <m:r>
                            <a:rPr lang="en-US" sz="2000" b="1" i="1" smtClean="0">
                              <a:latin typeface="Cambria Math"/>
                              <a:sym typeface="Symbol" panose="05050102010706020507" pitchFamily="18" charset="2"/>
                            </a:rPr>
                            <m:t>𝒂</m:t>
                          </m:r>
                        </m:e>
                        <m:sup>
                          <m:r>
                            <a:rPr lang="en-US" sz="2000" b="1" i="1" smtClean="0">
                              <a:latin typeface="Cambria Math"/>
                              <a:sym typeface="Symbol" panose="05050102010706020507" pitchFamily="18" charset="2"/>
                            </a:rPr>
                            <m:t>𝒏</m:t>
                          </m:r>
                          <m:r>
                            <a:rPr lang="en-US" sz="2000" b="1" i="1" smtClean="0">
                              <a:latin typeface="Cambria Math"/>
                              <a:sym typeface="Symbol" panose="05050102010706020507" pitchFamily="18" charset="2"/>
                            </a:rPr>
                            <m:t>−</m:t>
                          </m:r>
                          <m:r>
                            <a:rPr lang="en-US" sz="2000" b="1" i="1" smtClean="0">
                              <a:latin typeface="Cambria Math"/>
                              <a:sym typeface="Symbol" panose="05050102010706020507" pitchFamily="18" charset="2"/>
                            </a:rPr>
                            <m:t>𝟐</m:t>
                          </m:r>
                        </m:sup>
                      </m:sSup>
                      <m:sSup>
                        <m:sSupPr>
                          <m:ctrlPr>
                            <a:rPr lang="en-US" sz="2000" b="1" i="1" smtClean="0">
                              <a:latin typeface="Cambria Math" panose="02040503050406030204" pitchFamily="18" charset="0"/>
                              <a:sym typeface="Symbol" panose="05050102010706020507" pitchFamily="18" charset="2"/>
                            </a:rPr>
                          </m:ctrlPr>
                        </m:sSupPr>
                        <m:e>
                          <m:r>
                            <a:rPr lang="en-US" sz="2000" b="1" i="1" smtClean="0">
                              <a:latin typeface="Cambria Math"/>
                              <a:sym typeface="Symbol" panose="05050102010706020507" pitchFamily="18" charset="2"/>
                            </a:rPr>
                            <m:t>𝒃</m:t>
                          </m:r>
                        </m:e>
                        <m:sup>
                          <m:r>
                            <a:rPr lang="en-US" sz="2000" b="1" i="1" smtClean="0">
                              <a:latin typeface="Cambria Math"/>
                              <a:sym typeface="Symbol" panose="05050102010706020507" pitchFamily="18" charset="2"/>
                            </a:rPr>
                            <m:t>𝟐</m:t>
                          </m:r>
                        </m:sup>
                      </m:sSup>
                      <m:r>
                        <a:rPr lang="en-US" sz="2000" b="1" i="1" smtClean="0">
                          <a:latin typeface="Cambria Math"/>
                          <a:sym typeface="Symbol" panose="05050102010706020507" pitchFamily="18" charset="2"/>
                        </a:rPr>
                        <m:t>+</m:t>
                      </m:r>
                      <m:r>
                        <a:rPr lang="en-US" sz="2000" b="1" i="1" smtClean="0">
                          <a:latin typeface="Cambria Math"/>
                          <a:ea typeface="Cambria Math"/>
                          <a:sym typeface="Symbol" panose="05050102010706020507" pitchFamily="18" charset="2"/>
                        </a:rPr>
                        <m:t>⋯+</m:t>
                      </m:r>
                      <m:d>
                        <m:dPr>
                          <m:ctrlPr>
                            <a:rPr lang="en-US" sz="2000" b="1" i="1" smtClean="0">
                              <a:solidFill>
                                <a:srgbClr val="C00000"/>
                              </a:solidFill>
                              <a:latin typeface="Cambria Math" panose="02040503050406030204" pitchFamily="18" charset="0"/>
                              <a:ea typeface="Cambria Math"/>
                              <a:sym typeface="Symbol" panose="05050102010706020507" pitchFamily="18" charset="2"/>
                            </a:rPr>
                          </m:ctrlPr>
                        </m:dPr>
                        <m:e>
                          <m:f>
                            <m:fPr>
                              <m:type m:val="noBar"/>
                              <m:ctrlPr>
                                <a:rPr lang="en-US" sz="2000" b="1" i="1" smtClean="0">
                                  <a:solidFill>
                                    <a:srgbClr val="C00000"/>
                                  </a:solidFill>
                                  <a:latin typeface="Cambria Math" panose="02040503050406030204" pitchFamily="18" charset="0"/>
                                  <a:ea typeface="Cambria Math"/>
                                  <a:sym typeface="Symbol" panose="05050102010706020507" pitchFamily="18" charset="2"/>
                                </a:rPr>
                              </m:ctrlPr>
                            </m:fPr>
                            <m:num>
                              <m:r>
                                <a:rPr lang="en-US" sz="2000" b="1" i="1" smtClean="0">
                                  <a:solidFill>
                                    <a:srgbClr val="C00000"/>
                                  </a:solidFill>
                                  <a:latin typeface="Cambria Math"/>
                                  <a:ea typeface="Cambria Math"/>
                                  <a:sym typeface="Symbol" panose="05050102010706020507" pitchFamily="18" charset="2"/>
                                </a:rPr>
                                <m:t>𝒏</m:t>
                              </m:r>
                            </m:num>
                            <m:den>
                              <m:r>
                                <a:rPr lang="en-US" sz="2000" b="1" i="1" smtClean="0">
                                  <a:solidFill>
                                    <a:srgbClr val="C00000"/>
                                  </a:solidFill>
                                  <a:latin typeface="Cambria Math"/>
                                  <a:ea typeface="Cambria Math"/>
                                  <a:sym typeface="Symbol" panose="05050102010706020507" pitchFamily="18" charset="2"/>
                                </a:rPr>
                                <m:t>𝒏</m:t>
                              </m:r>
                              <m:r>
                                <a:rPr lang="en-US" sz="2000" b="1" i="1" smtClean="0">
                                  <a:solidFill>
                                    <a:srgbClr val="C00000"/>
                                  </a:solidFill>
                                  <a:latin typeface="Cambria Math"/>
                                  <a:ea typeface="Cambria Math"/>
                                  <a:sym typeface="Symbol" panose="05050102010706020507" pitchFamily="18" charset="2"/>
                                </a:rPr>
                                <m:t>−</m:t>
                              </m:r>
                              <m:r>
                                <a:rPr lang="en-US" sz="2000" b="1" i="1" smtClean="0">
                                  <a:solidFill>
                                    <a:srgbClr val="C00000"/>
                                  </a:solidFill>
                                  <a:latin typeface="Cambria Math"/>
                                  <a:ea typeface="Cambria Math"/>
                                  <a:sym typeface="Symbol" panose="05050102010706020507" pitchFamily="18" charset="2"/>
                                </a:rPr>
                                <m:t>𝟏</m:t>
                              </m:r>
                            </m:den>
                          </m:f>
                        </m:e>
                      </m:d>
                      <m:sSup>
                        <m:sSupPr>
                          <m:ctrlPr>
                            <a:rPr lang="en-US" sz="2000" b="1" i="1" smtClean="0">
                              <a:latin typeface="Cambria Math" panose="02040503050406030204" pitchFamily="18" charset="0"/>
                              <a:ea typeface="Cambria Math"/>
                              <a:sym typeface="Symbol" panose="05050102010706020507" pitchFamily="18" charset="2"/>
                            </a:rPr>
                          </m:ctrlPr>
                        </m:sSupPr>
                        <m:e>
                          <m:r>
                            <a:rPr lang="en-US" sz="2000" b="1" i="1" smtClean="0">
                              <a:latin typeface="Cambria Math"/>
                              <a:ea typeface="Cambria Math"/>
                              <a:sym typeface="Symbol" panose="05050102010706020507" pitchFamily="18" charset="2"/>
                            </a:rPr>
                            <m:t>𝒂</m:t>
                          </m:r>
                        </m:e>
                        <m:sup>
                          <m:r>
                            <a:rPr lang="en-US" sz="2000" b="1" i="1" smtClean="0">
                              <a:latin typeface="Cambria Math"/>
                              <a:ea typeface="Cambria Math"/>
                              <a:sym typeface="Symbol" panose="05050102010706020507" pitchFamily="18" charset="2"/>
                            </a:rPr>
                            <m:t>𝟏</m:t>
                          </m:r>
                        </m:sup>
                      </m:sSup>
                      <m:sSup>
                        <m:sSupPr>
                          <m:ctrlPr>
                            <a:rPr lang="en-US" sz="2000" b="1" i="1" smtClean="0">
                              <a:latin typeface="Cambria Math" panose="02040503050406030204" pitchFamily="18" charset="0"/>
                              <a:ea typeface="Cambria Math"/>
                              <a:sym typeface="Symbol" panose="05050102010706020507" pitchFamily="18" charset="2"/>
                            </a:rPr>
                          </m:ctrlPr>
                        </m:sSupPr>
                        <m:e>
                          <m:r>
                            <a:rPr lang="en-US" sz="2000" b="1" i="1" smtClean="0">
                              <a:latin typeface="Cambria Math"/>
                              <a:ea typeface="Cambria Math"/>
                              <a:sym typeface="Symbol" panose="05050102010706020507" pitchFamily="18" charset="2"/>
                            </a:rPr>
                            <m:t>𝒃</m:t>
                          </m:r>
                        </m:e>
                        <m:sup>
                          <m:r>
                            <a:rPr lang="en-US" sz="2000" b="1" i="1" smtClean="0">
                              <a:latin typeface="Cambria Math"/>
                              <a:ea typeface="Cambria Math"/>
                              <a:sym typeface="Symbol" panose="05050102010706020507" pitchFamily="18" charset="2"/>
                            </a:rPr>
                            <m:t>𝒏</m:t>
                          </m:r>
                          <m:r>
                            <a:rPr lang="en-US" sz="2000" b="1" i="1" smtClean="0">
                              <a:latin typeface="Cambria Math"/>
                              <a:ea typeface="Cambria Math"/>
                              <a:sym typeface="Symbol" panose="05050102010706020507" pitchFamily="18" charset="2"/>
                            </a:rPr>
                            <m:t>−</m:t>
                          </m:r>
                          <m:r>
                            <a:rPr lang="en-US" sz="2000" b="1" i="1" smtClean="0">
                              <a:latin typeface="Cambria Math"/>
                              <a:ea typeface="Cambria Math"/>
                              <a:sym typeface="Symbol" panose="05050102010706020507" pitchFamily="18" charset="2"/>
                            </a:rPr>
                            <m:t>𝟏</m:t>
                          </m:r>
                        </m:sup>
                      </m:sSup>
                      <m:r>
                        <a:rPr lang="en-US" sz="2000" b="1" i="1" smtClean="0">
                          <a:latin typeface="Cambria Math"/>
                          <a:ea typeface="Cambria Math"/>
                          <a:sym typeface="Symbol" panose="05050102010706020507" pitchFamily="18" charset="2"/>
                        </a:rPr>
                        <m:t>+</m:t>
                      </m:r>
                      <m:sSup>
                        <m:sSupPr>
                          <m:ctrlPr>
                            <a:rPr lang="en-US" sz="2000" b="1" i="1" smtClean="0">
                              <a:latin typeface="Cambria Math" panose="02040503050406030204" pitchFamily="18" charset="0"/>
                              <a:ea typeface="Cambria Math"/>
                              <a:sym typeface="Symbol" panose="05050102010706020507" pitchFamily="18" charset="2"/>
                            </a:rPr>
                          </m:ctrlPr>
                        </m:sSupPr>
                        <m:e>
                          <m:r>
                            <a:rPr lang="en-US" sz="2000" b="1" i="1" smtClean="0">
                              <a:latin typeface="Cambria Math"/>
                              <a:ea typeface="Cambria Math"/>
                              <a:sym typeface="Symbol" panose="05050102010706020507" pitchFamily="18" charset="2"/>
                            </a:rPr>
                            <m:t>𝒃</m:t>
                          </m:r>
                        </m:e>
                        <m:sup>
                          <m:r>
                            <a:rPr lang="en-US" sz="2000" b="1" i="1" smtClean="0">
                              <a:latin typeface="Cambria Math"/>
                              <a:ea typeface="Cambria Math"/>
                              <a:sym typeface="Symbol" panose="05050102010706020507" pitchFamily="18" charset="2"/>
                            </a:rPr>
                            <m:t>𝒏</m:t>
                          </m:r>
                        </m:sup>
                      </m:sSup>
                    </m:oMath>
                  </a14:m>
                  <a:endParaRPr lang="en-US" sz="2400" b="1" dirty="0">
                    <a:sym typeface="Symbol" panose="05050102010706020507" pitchFamily="18" charset="2"/>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795941" y="5218733"/>
                  <a:ext cx="7737396" cy="1796261"/>
                </a:xfrm>
                <a:prstGeom prst="rect">
                  <a:avLst/>
                </a:prstGeom>
                <a:blipFill>
                  <a:blip r:embed="rId3"/>
                  <a:stretch>
                    <a:fillRect l="-1182" t="-2712" b="-339"/>
                  </a:stretch>
                </a:blipFill>
              </p:spPr>
              <p:txBody>
                <a:bodyPr/>
                <a:lstStyle/>
                <a:p>
                  <a:r>
                    <a:rPr lang="en-US">
                      <a:noFill/>
                    </a:rPr>
                    <a:t> </a:t>
                  </a:r>
                </a:p>
              </p:txBody>
            </p:sp>
          </mc:Fallback>
        </mc:AlternateContent>
      </p:grpSp>
      <p:grpSp>
        <p:nvGrpSpPr>
          <p:cNvPr id="11" name="Group 10"/>
          <p:cNvGrpSpPr/>
          <p:nvPr/>
        </p:nvGrpSpPr>
        <p:grpSpPr>
          <a:xfrm>
            <a:off x="2991394" y="2820716"/>
            <a:ext cx="5523956" cy="2548120"/>
            <a:chOff x="2991394" y="2820716"/>
            <a:chExt cx="5523956" cy="2548120"/>
          </a:xfrm>
        </p:grpSpPr>
        <p:cxnSp>
          <p:nvCxnSpPr>
            <p:cNvPr id="3" name="Straight Connector 2"/>
            <p:cNvCxnSpPr/>
            <p:nvPr/>
          </p:nvCxnSpPr>
          <p:spPr>
            <a:xfrm flipV="1">
              <a:off x="2991394" y="3239589"/>
              <a:ext cx="1700201" cy="212924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4271554" y="3239589"/>
              <a:ext cx="491732" cy="212924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4915686" y="3360717"/>
              <a:ext cx="1445925" cy="200811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3841494" y="2820716"/>
                  <a:ext cx="4673856" cy="526939"/>
                </a:xfrm>
                <a:prstGeom prst="rect">
                  <a:avLst/>
                </a:prstGeom>
                <a:noFill/>
              </p:spPr>
              <p:txBody>
                <a:bodyPr wrap="square" rtlCol="0">
                  <a:spAutoFit/>
                </a:bodyPr>
                <a:lstStyle/>
                <a:p>
                  <a14:m>
                    <m:oMath xmlns:m="http://schemas.openxmlformats.org/officeDocument/2006/math">
                      <m:d>
                        <m:dPr>
                          <m:ctrlPr>
                            <a:rPr lang="en-US" sz="2400" i="1" smtClean="0">
                              <a:solidFill>
                                <a:srgbClr val="C00000"/>
                              </a:solidFill>
                              <a:latin typeface="Cambria Math" panose="02040503050406030204" pitchFamily="18" charset="0"/>
                            </a:rPr>
                          </m:ctrlPr>
                        </m:dPr>
                        <m:e>
                          <m:f>
                            <m:fPr>
                              <m:type m:val="noBar"/>
                              <m:ctrlPr>
                                <a:rPr lang="en-US" sz="2400" i="1" smtClean="0">
                                  <a:solidFill>
                                    <a:srgbClr val="C00000"/>
                                  </a:solidFill>
                                  <a:latin typeface="Cambria Math" panose="02040503050406030204" pitchFamily="18" charset="0"/>
                                </a:rPr>
                              </m:ctrlPr>
                            </m:fPr>
                            <m:num>
                              <m:r>
                                <a:rPr lang="en-US" sz="2400" b="0" i="1" smtClean="0">
                                  <a:solidFill>
                                    <a:srgbClr val="C00000"/>
                                  </a:solidFill>
                                  <a:latin typeface="Cambria Math"/>
                                </a:rPr>
                                <m:t>𝑛</m:t>
                              </m:r>
                            </m:num>
                            <m:den>
                              <m:r>
                                <a:rPr lang="en-US" sz="2400" b="0" i="1" smtClean="0">
                                  <a:solidFill>
                                    <a:srgbClr val="C00000"/>
                                  </a:solidFill>
                                  <a:latin typeface="Cambria Math"/>
                                </a:rPr>
                                <m:t>𝑟</m:t>
                              </m:r>
                            </m:den>
                          </m:f>
                        </m:e>
                      </m:d>
                      <m:r>
                        <a:rPr lang="en-US" sz="2400" b="0" i="1" smtClean="0">
                          <a:latin typeface="Cambria Math"/>
                        </a:rPr>
                        <m:t> </m:t>
                      </m:r>
                    </m:oMath>
                  </a14:m>
                  <a:r>
                    <a:rPr lang="en-US" sz="2400" dirty="0"/>
                    <a:t>is called </a:t>
                  </a:r>
                  <a:r>
                    <a:rPr lang="en-US" sz="2400" dirty="0" smtClean="0">
                      <a:solidFill>
                        <a:srgbClr val="0000FF"/>
                      </a:solidFill>
                    </a:rPr>
                    <a:t>binomial </a:t>
                  </a:r>
                  <a:r>
                    <a:rPr lang="en-US" sz="2400" dirty="0">
                      <a:solidFill>
                        <a:srgbClr val="0000FF"/>
                      </a:solidFill>
                    </a:rPr>
                    <a:t>coefficient</a:t>
                  </a:r>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3841494" y="2820716"/>
                  <a:ext cx="4673856" cy="526939"/>
                </a:xfrm>
                <a:prstGeom prst="rect">
                  <a:avLst/>
                </a:prstGeom>
                <a:blipFill>
                  <a:blip r:embed="rId4"/>
                  <a:stretch>
                    <a:fillRect t="-3488" b="-19767"/>
                  </a:stretch>
                </a:blipFill>
              </p:spPr>
              <p:txBody>
                <a:bodyPr/>
                <a:lstStyle/>
                <a:p>
                  <a:r>
                    <a:rPr lang="en-US">
                      <a:noFill/>
                    </a:rPr>
                    <a:t> </a:t>
                  </a:r>
                </a:p>
              </p:txBody>
            </p:sp>
          </mc:Fallback>
        </mc:AlternateContent>
      </p:grpSp>
    </p:spTree>
    <p:extLst>
      <p:ext uri="{BB962C8B-B14F-4D97-AF65-F5344CB8AC3E}">
        <p14:creationId xmlns:p14="http://schemas.microsoft.com/office/powerpoint/2010/main" val="26038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r>
              <a:rPr lang="en-SG" sz="1200" dirty="0">
                <a:solidFill>
                  <a:schemeClr val="bg1"/>
                </a:solidFill>
              </a:rPr>
              <a:t>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29</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Binomial Theorem</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31" name="Rectangle 3"/>
              <p:cNvSpPr txBox="1">
                <a:spLocks noChangeArrowheads="1"/>
              </p:cNvSpPr>
              <p:nvPr/>
            </p:nvSpPr>
            <p:spPr>
              <a:xfrm>
                <a:off x="476755" y="1563468"/>
                <a:ext cx="8038595" cy="10288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dirty="0"/>
                  <a:t>Expand the following using the binomial theorem:</a:t>
                </a:r>
              </a:p>
              <a:p>
                <a:pPr marL="0" indent="0">
                  <a:lnSpc>
                    <a:spcPct val="100000"/>
                  </a:lnSpc>
                  <a:spcBef>
                    <a:spcPts val="0"/>
                  </a:spcBef>
                  <a:buNone/>
                  <a:tabLst>
                    <a:tab pos="339725" algn="l"/>
                    <a:tab pos="3200400" algn="l"/>
                    <a:tab pos="3540125" algn="l"/>
                  </a:tabLst>
                </a:pPr>
                <a:r>
                  <a:rPr lang="en-US" altLang="en-US" dirty="0"/>
                  <a:t>a.	</a:t>
                </a:r>
                <a14:m>
                  <m:oMath xmlns:m="http://schemas.openxmlformats.org/officeDocument/2006/math">
                    <m:sSup>
                      <m:sSupPr>
                        <m:ctrlPr>
                          <a:rPr lang="en-US" altLang="en-US" i="1" smtClean="0">
                            <a:latin typeface="Cambria Math" panose="02040503050406030204" pitchFamily="18" charset="0"/>
                          </a:rPr>
                        </m:ctrlPr>
                      </m:sSupPr>
                      <m:e>
                        <m:r>
                          <a:rPr lang="en-US" altLang="en-US" b="0" i="1" smtClean="0">
                            <a:latin typeface="Cambria Math"/>
                          </a:rPr>
                          <m:t>(</m:t>
                        </m:r>
                        <m:r>
                          <a:rPr lang="en-US" altLang="en-US" b="0" i="1" smtClean="0">
                            <a:latin typeface="Cambria Math"/>
                          </a:rPr>
                          <m:t>𝑎</m:t>
                        </m:r>
                        <m:r>
                          <a:rPr lang="en-US" altLang="en-US" b="0" i="1" smtClean="0">
                            <a:latin typeface="Cambria Math"/>
                          </a:rPr>
                          <m:t>+</m:t>
                        </m:r>
                        <m:r>
                          <a:rPr lang="en-US" altLang="en-US" b="0" i="1" smtClean="0">
                            <a:latin typeface="Cambria Math"/>
                          </a:rPr>
                          <m:t>𝑏</m:t>
                        </m:r>
                        <m:r>
                          <a:rPr lang="en-US" altLang="en-US" b="0" i="1" smtClean="0">
                            <a:latin typeface="Cambria Math"/>
                          </a:rPr>
                          <m:t>)</m:t>
                        </m:r>
                      </m:e>
                      <m:sup>
                        <m:r>
                          <a:rPr lang="en-US" altLang="en-US" b="0" i="1" smtClean="0">
                            <a:latin typeface="Cambria Math"/>
                          </a:rPr>
                          <m:t>5</m:t>
                        </m:r>
                      </m:sup>
                    </m:sSup>
                  </m:oMath>
                </a14:m>
                <a:r>
                  <a:rPr lang="en-US" altLang="en-US" dirty="0"/>
                  <a:t>	b.	</a:t>
                </a:r>
                <a14:m>
                  <m:oMath xmlns:m="http://schemas.openxmlformats.org/officeDocument/2006/math">
                    <m:sSup>
                      <m:sSupPr>
                        <m:ctrlPr>
                          <a:rPr lang="en-US" altLang="en-US" i="1" smtClean="0">
                            <a:latin typeface="Cambria Math" panose="02040503050406030204" pitchFamily="18" charset="0"/>
                          </a:rPr>
                        </m:ctrlPr>
                      </m:sSupPr>
                      <m:e>
                        <m:r>
                          <a:rPr lang="en-US" altLang="en-US" b="0" i="1" smtClean="0">
                            <a:latin typeface="Cambria Math"/>
                          </a:rPr>
                          <m:t>(</m:t>
                        </m:r>
                        <m:r>
                          <a:rPr lang="en-US" altLang="en-US" b="0" i="1" smtClean="0">
                            <a:latin typeface="Cambria Math"/>
                          </a:rPr>
                          <m:t>𝑥</m:t>
                        </m:r>
                        <m:r>
                          <a:rPr lang="en-US" altLang="en-US" b="0" i="1" smtClean="0">
                            <a:latin typeface="Cambria Math"/>
                          </a:rPr>
                          <m:t>−4</m:t>
                        </m:r>
                        <m:r>
                          <a:rPr lang="en-US" altLang="en-US" b="0" i="1" smtClean="0">
                            <a:latin typeface="Cambria Math"/>
                          </a:rPr>
                          <m:t>𝑦</m:t>
                        </m:r>
                        <m:r>
                          <a:rPr lang="en-US" altLang="en-US" b="0" i="1" smtClean="0">
                            <a:latin typeface="Cambria Math"/>
                          </a:rPr>
                          <m:t>)</m:t>
                        </m:r>
                      </m:e>
                      <m:sup>
                        <m:r>
                          <a:rPr lang="en-US" altLang="en-US" b="0" i="1" smtClean="0">
                            <a:latin typeface="Cambria Math"/>
                          </a:rPr>
                          <m:t>4</m:t>
                        </m:r>
                      </m:sup>
                    </m:sSup>
                  </m:oMath>
                </a14:m>
                <a:endParaRPr lang="en-US" altLang="en-US" dirty="0"/>
              </a:p>
            </p:txBody>
          </p:sp>
        </mc:Choice>
        <mc:Fallback xmlns="">
          <p:sp>
            <p:nvSpPr>
              <p:cNvPr id="31" name="Rectangle 3"/>
              <p:cNvSpPr txBox="1">
                <a:spLocks noRot="1" noChangeAspect="1" noMove="1" noResize="1" noEditPoints="1" noAdjustHandles="1" noChangeArrowheads="1" noChangeShapeType="1" noTextEdit="1"/>
              </p:cNvSpPr>
              <p:nvPr/>
            </p:nvSpPr>
            <p:spPr>
              <a:xfrm>
                <a:off x="476755" y="1563468"/>
                <a:ext cx="8038595" cy="1028888"/>
              </a:xfrm>
              <a:prstGeom prst="rect">
                <a:avLst/>
              </a:prstGeom>
              <a:blipFill rotWithShape="1">
                <a:blip r:embed="rId3"/>
                <a:stretch>
                  <a:fillRect l="-1516" t="-5325" b="-94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
              <p:cNvSpPr txBox="1">
                <a:spLocks noChangeArrowheads="1"/>
              </p:cNvSpPr>
              <p:nvPr/>
            </p:nvSpPr>
            <p:spPr>
              <a:xfrm>
                <a:off x="324357" y="2810976"/>
                <a:ext cx="8610638" cy="2662361"/>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a.</a:t>
                </a:r>
              </a:p>
              <a:p>
                <a:pPr marL="0" indent="0">
                  <a:lnSpc>
                    <a:spcPct val="100000"/>
                  </a:lnSpc>
                  <a:spcBef>
                    <a:spcPts val="0"/>
                  </a:spcBef>
                  <a:spcAft>
                    <a:spcPts val="1800"/>
                  </a:spcAft>
                  <a:buNone/>
                </a:pPr>
                <a14:m>
                  <m:oMathPara xmlns:m="http://schemas.openxmlformats.org/officeDocument/2006/math">
                    <m:oMathParaPr>
                      <m:jc m:val="left"/>
                    </m:oMathParaPr>
                    <m:oMath xmlns:m="http://schemas.openxmlformats.org/officeDocument/2006/math">
                      <m:sSup>
                        <m:sSupPr>
                          <m:ctrlPr>
                            <a:rPr lang="en-US" altLang="en-US" sz="1800" i="1" smtClean="0">
                              <a:latin typeface="Cambria Math" panose="02040503050406030204" pitchFamily="18" charset="0"/>
                            </a:rPr>
                          </m:ctrlPr>
                        </m:sSupPr>
                        <m:e>
                          <m:r>
                            <a:rPr lang="en-US" altLang="en-US" sz="1800" b="0" i="1" smtClean="0">
                              <a:latin typeface="Cambria Math"/>
                            </a:rPr>
                            <m:t>(</m:t>
                          </m:r>
                          <m:r>
                            <a:rPr lang="en-US" altLang="en-US" sz="1800" b="0" i="1" smtClean="0">
                              <a:latin typeface="Cambria Math"/>
                            </a:rPr>
                            <m:t>𝑎</m:t>
                          </m:r>
                          <m:r>
                            <a:rPr lang="en-US" altLang="en-US" sz="1800" b="0" i="1" smtClean="0">
                              <a:latin typeface="Cambria Math"/>
                            </a:rPr>
                            <m:t>+</m:t>
                          </m:r>
                          <m:r>
                            <a:rPr lang="en-US" altLang="en-US" sz="1800" b="0" i="1" smtClean="0">
                              <a:latin typeface="Cambria Math"/>
                            </a:rPr>
                            <m:t>𝑏</m:t>
                          </m:r>
                          <m:r>
                            <a:rPr lang="en-US" altLang="en-US" sz="1800" b="0" i="1" smtClean="0">
                              <a:latin typeface="Cambria Math"/>
                            </a:rPr>
                            <m:t>)</m:t>
                          </m:r>
                        </m:e>
                        <m:sup>
                          <m:r>
                            <a:rPr lang="en-US" altLang="en-US" sz="1800" b="0" i="1" smtClean="0">
                              <a:latin typeface="Cambria Math"/>
                            </a:rPr>
                            <m:t>5</m:t>
                          </m:r>
                        </m:sup>
                      </m:sSup>
                      <m:r>
                        <a:rPr lang="en-US" altLang="en-US" sz="1800" b="0" i="1" smtClean="0">
                          <a:latin typeface="Cambria Math"/>
                        </a:rPr>
                        <m:t>=</m:t>
                      </m:r>
                      <m:nary>
                        <m:naryPr>
                          <m:chr m:val="∑"/>
                          <m:ctrlPr>
                            <a:rPr lang="en-US" altLang="en-US" sz="1800" b="0" i="1" smtClean="0">
                              <a:latin typeface="Cambria Math" panose="02040503050406030204" pitchFamily="18" charset="0"/>
                            </a:rPr>
                          </m:ctrlPr>
                        </m:naryPr>
                        <m:sub>
                          <m:r>
                            <m:rPr>
                              <m:brk m:alnAt="23"/>
                            </m:rPr>
                            <a:rPr lang="en-US" altLang="en-US" sz="1800" b="0" i="1" smtClean="0">
                              <a:latin typeface="Cambria Math"/>
                            </a:rPr>
                            <m:t>𝑘</m:t>
                          </m:r>
                          <m:r>
                            <a:rPr lang="en-US" altLang="en-US" sz="1800" b="0" i="1" smtClean="0">
                              <a:latin typeface="Cambria Math"/>
                            </a:rPr>
                            <m:t>=0</m:t>
                          </m:r>
                        </m:sub>
                        <m:sup>
                          <m:r>
                            <a:rPr lang="en-US" altLang="en-US" sz="1800" b="0" i="1" smtClean="0">
                              <a:latin typeface="Cambria Math"/>
                            </a:rPr>
                            <m:t>5</m:t>
                          </m:r>
                        </m:sup>
                        <m:e>
                          <m:d>
                            <m:dPr>
                              <m:ctrlPr>
                                <a:rPr lang="en-US" altLang="en-US" sz="1800" b="0" i="1" smtClean="0">
                                  <a:latin typeface="Cambria Math" panose="02040503050406030204" pitchFamily="18" charset="0"/>
                                </a:rPr>
                              </m:ctrlPr>
                            </m:dPr>
                            <m:e>
                              <m:f>
                                <m:fPr>
                                  <m:type m:val="noBar"/>
                                  <m:ctrlPr>
                                    <a:rPr lang="en-US" altLang="en-US" sz="1800" b="0" i="1" smtClean="0">
                                      <a:latin typeface="Cambria Math" panose="02040503050406030204" pitchFamily="18" charset="0"/>
                                    </a:rPr>
                                  </m:ctrlPr>
                                </m:fPr>
                                <m:num>
                                  <m:r>
                                    <a:rPr lang="en-US" altLang="en-US" sz="1800" b="0" i="1" smtClean="0">
                                      <a:latin typeface="Cambria Math"/>
                                    </a:rPr>
                                    <m:t>5</m:t>
                                  </m:r>
                                </m:num>
                                <m:den>
                                  <m:r>
                                    <a:rPr lang="en-US" altLang="en-US" sz="1800" b="0" i="1" smtClean="0">
                                      <a:latin typeface="Cambria Math"/>
                                    </a:rPr>
                                    <m:t>𝑘</m:t>
                                  </m:r>
                                </m:den>
                              </m:f>
                            </m:e>
                          </m:d>
                        </m:e>
                      </m:nary>
                      <m:sSup>
                        <m:sSupPr>
                          <m:ctrlPr>
                            <a:rPr lang="en-US" altLang="en-US" sz="1800" b="0" i="1" smtClean="0">
                              <a:latin typeface="Cambria Math" panose="02040503050406030204" pitchFamily="18" charset="0"/>
                            </a:rPr>
                          </m:ctrlPr>
                        </m:sSupPr>
                        <m:e>
                          <m:r>
                            <a:rPr lang="en-US" altLang="en-US" sz="1800" b="0" i="1" smtClean="0">
                              <a:latin typeface="Cambria Math"/>
                            </a:rPr>
                            <m:t>𝑎</m:t>
                          </m:r>
                        </m:e>
                        <m:sup>
                          <m:r>
                            <a:rPr lang="en-US" altLang="en-US" sz="1800" b="0" i="1" smtClean="0">
                              <a:latin typeface="Cambria Math"/>
                            </a:rPr>
                            <m:t>5−</m:t>
                          </m:r>
                          <m:r>
                            <a:rPr lang="en-US" altLang="en-US" sz="1800" b="0" i="1" smtClean="0">
                              <a:latin typeface="Cambria Math"/>
                            </a:rPr>
                            <m:t>𝑘</m:t>
                          </m:r>
                        </m:sup>
                      </m:sSup>
                      <m:sSup>
                        <m:sSupPr>
                          <m:ctrlPr>
                            <a:rPr lang="en-US" altLang="en-US" sz="1800" b="0" i="1" smtClean="0">
                              <a:latin typeface="Cambria Math" panose="02040503050406030204" pitchFamily="18" charset="0"/>
                            </a:rPr>
                          </m:ctrlPr>
                        </m:sSupPr>
                        <m:e>
                          <m:r>
                            <a:rPr lang="en-US" altLang="en-US" sz="1800" b="0" i="1" smtClean="0">
                              <a:latin typeface="Cambria Math"/>
                            </a:rPr>
                            <m:t>𝑏</m:t>
                          </m:r>
                        </m:e>
                        <m:sup>
                          <m:r>
                            <a:rPr lang="en-US" altLang="en-US" sz="1800" b="0" i="1" smtClean="0">
                              <a:latin typeface="Cambria Math"/>
                            </a:rPr>
                            <m:t>𝑘</m:t>
                          </m:r>
                        </m:sup>
                      </m:sSup>
                    </m:oMath>
                  </m:oMathPara>
                </a14:m>
                <a:endParaRPr lang="en-US" altLang="en-US" sz="2400" b="0" dirty="0"/>
              </a:p>
              <a:p>
                <a:pPr marL="0" indent="0">
                  <a:lnSpc>
                    <a:spcPct val="100000"/>
                  </a:lnSpc>
                  <a:spcBef>
                    <a:spcPts val="0"/>
                  </a:spcBef>
                  <a:spcAft>
                    <a:spcPts val="1800"/>
                  </a:spcAft>
                  <a:buNone/>
                  <a:tabLst>
                    <a:tab pos="457200" algn="l"/>
                  </a:tabLst>
                </a:pPr>
                <a:r>
                  <a:rPr lang="en-US" altLang="en-US" sz="2000" b="0" dirty="0"/>
                  <a:t>	</a:t>
                </a:r>
                <a14:m>
                  <m:oMath xmlns:m="http://schemas.openxmlformats.org/officeDocument/2006/math">
                    <m:r>
                      <a:rPr lang="en-US" altLang="en-US" sz="2000" b="0" i="1" smtClean="0">
                        <a:latin typeface="Cambria Math"/>
                      </a:rPr>
                      <m:t>= </m:t>
                    </m:r>
                    <m:sSup>
                      <m:sSupPr>
                        <m:ctrlPr>
                          <a:rPr lang="en-US" altLang="en-US" sz="2000" b="0" i="1" smtClean="0">
                            <a:latin typeface="Cambria Math" panose="02040503050406030204" pitchFamily="18" charset="0"/>
                          </a:rPr>
                        </m:ctrlPr>
                      </m:sSupPr>
                      <m:e>
                        <m:r>
                          <a:rPr lang="en-US" altLang="en-US" sz="2000" b="0" i="1" smtClean="0">
                            <a:latin typeface="Cambria Math"/>
                          </a:rPr>
                          <m:t>𝑎</m:t>
                        </m:r>
                      </m:e>
                      <m:sup>
                        <m:r>
                          <a:rPr lang="en-US" altLang="en-US" sz="2000" b="0" i="1" smtClean="0">
                            <a:latin typeface="Cambria Math"/>
                          </a:rPr>
                          <m:t>5</m:t>
                        </m:r>
                      </m:sup>
                    </m:sSup>
                    <m:r>
                      <a:rPr lang="en-US" altLang="en-US" sz="2000" b="0" i="1" smtClean="0">
                        <a:latin typeface="Cambria Math"/>
                      </a:rPr>
                      <m:t>+</m:t>
                    </m:r>
                    <m:d>
                      <m:dPr>
                        <m:ctrlPr>
                          <a:rPr lang="en-US" altLang="en-US" sz="2000" b="0" i="1" smtClean="0">
                            <a:latin typeface="Cambria Math" panose="02040503050406030204" pitchFamily="18" charset="0"/>
                          </a:rPr>
                        </m:ctrlPr>
                      </m:dPr>
                      <m:e>
                        <m:f>
                          <m:fPr>
                            <m:type m:val="noBar"/>
                            <m:ctrlPr>
                              <a:rPr lang="en-US" altLang="en-US" sz="2000" b="0" i="1" smtClean="0">
                                <a:latin typeface="Cambria Math" panose="02040503050406030204" pitchFamily="18" charset="0"/>
                              </a:rPr>
                            </m:ctrlPr>
                          </m:fPr>
                          <m:num>
                            <m:r>
                              <a:rPr lang="en-US" altLang="en-US" sz="2000" b="0" i="1" smtClean="0">
                                <a:latin typeface="Cambria Math"/>
                              </a:rPr>
                              <m:t>5</m:t>
                            </m:r>
                          </m:num>
                          <m:den>
                            <m:r>
                              <a:rPr lang="en-US" altLang="en-US" sz="2000" b="0" i="1" smtClean="0">
                                <a:latin typeface="Cambria Math"/>
                              </a:rPr>
                              <m:t>1</m:t>
                            </m:r>
                          </m:den>
                        </m:f>
                      </m:e>
                    </m:d>
                    <m:sSup>
                      <m:sSupPr>
                        <m:ctrlPr>
                          <a:rPr lang="en-US" altLang="en-US" sz="2000" b="0" i="1" smtClean="0">
                            <a:latin typeface="Cambria Math" panose="02040503050406030204" pitchFamily="18" charset="0"/>
                          </a:rPr>
                        </m:ctrlPr>
                      </m:sSupPr>
                      <m:e>
                        <m:r>
                          <a:rPr lang="en-US" altLang="en-US" sz="2000" b="0" i="1" smtClean="0">
                            <a:latin typeface="Cambria Math"/>
                          </a:rPr>
                          <m:t>𝑎</m:t>
                        </m:r>
                      </m:e>
                      <m:sup>
                        <m:r>
                          <a:rPr lang="en-US" altLang="en-US" sz="2000" b="0" i="1" smtClean="0">
                            <a:latin typeface="Cambria Math"/>
                          </a:rPr>
                          <m:t>5−1</m:t>
                        </m:r>
                      </m:sup>
                    </m:sSup>
                    <m:sSup>
                      <m:sSupPr>
                        <m:ctrlPr>
                          <a:rPr lang="en-US" altLang="en-US" sz="2000" b="0" i="1" smtClean="0">
                            <a:latin typeface="Cambria Math" panose="02040503050406030204" pitchFamily="18" charset="0"/>
                          </a:rPr>
                        </m:ctrlPr>
                      </m:sSupPr>
                      <m:e>
                        <m:r>
                          <a:rPr lang="en-US" altLang="en-US" sz="2000" b="0" i="1" smtClean="0">
                            <a:latin typeface="Cambria Math"/>
                          </a:rPr>
                          <m:t>𝑏</m:t>
                        </m:r>
                      </m:e>
                      <m:sup>
                        <m:r>
                          <a:rPr lang="en-US" altLang="en-US" sz="2000" b="0" i="1" smtClean="0">
                            <a:latin typeface="Cambria Math"/>
                          </a:rPr>
                          <m:t>1</m:t>
                        </m:r>
                      </m:sup>
                    </m:sSup>
                    <m:r>
                      <a:rPr lang="en-US" altLang="en-US" sz="2000" b="0" i="1" smtClean="0">
                        <a:latin typeface="Cambria Math"/>
                      </a:rPr>
                      <m:t>+</m:t>
                    </m:r>
                    <m:d>
                      <m:dPr>
                        <m:ctrlPr>
                          <a:rPr lang="en-US" altLang="en-US" sz="2000" b="0" i="1" smtClean="0">
                            <a:latin typeface="Cambria Math" panose="02040503050406030204" pitchFamily="18" charset="0"/>
                          </a:rPr>
                        </m:ctrlPr>
                      </m:dPr>
                      <m:e>
                        <m:f>
                          <m:fPr>
                            <m:type m:val="noBar"/>
                            <m:ctrlPr>
                              <a:rPr lang="en-US" altLang="en-US" sz="2000" b="0" i="1" smtClean="0">
                                <a:latin typeface="Cambria Math" panose="02040503050406030204" pitchFamily="18" charset="0"/>
                              </a:rPr>
                            </m:ctrlPr>
                          </m:fPr>
                          <m:num>
                            <m:r>
                              <a:rPr lang="en-US" altLang="en-US" sz="2000" b="0" i="1" smtClean="0">
                                <a:latin typeface="Cambria Math"/>
                              </a:rPr>
                              <m:t>5</m:t>
                            </m:r>
                          </m:num>
                          <m:den>
                            <m:r>
                              <a:rPr lang="en-US" altLang="en-US" sz="2000" b="0" i="1" smtClean="0">
                                <a:latin typeface="Cambria Math"/>
                              </a:rPr>
                              <m:t>2</m:t>
                            </m:r>
                          </m:den>
                        </m:f>
                      </m:e>
                    </m:d>
                    <m:sSup>
                      <m:sSupPr>
                        <m:ctrlPr>
                          <a:rPr lang="en-US" altLang="en-US" sz="2000" b="0" i="1" smtClean="0">
                            <a:latin typeface="Cambria Math" panose="02040503050406030204" pitchFamily="18" charset="0"/>
                          </a:rPr>
                        </m:ctrlPr>
                      </m:sSupPr>
                      <m:e>
                        <m:r>
                          <a:rPr lang="en-US" altLang="en-US" sz="2000" b="0" i="1" smtClean="0">
                            <a:latin typeface="Cambria Math"/>
                          </a:rPr>
                          <m:t>𝑎</m:t>
                        </m:r>
                      </m:e>
                      <m:sup>
                        <m:r>
                          <a:rPr lang="en-US" altLang="en-US" sz="2000" b="0" i="1" smtClean="0">
                            <a:latin typeface="Cambria Math"/>
                          </a:rPr>
                          <m:t>5−2</m:t>
                        </m:r>
                      </m:sup>
                    </m:sSup>
                    <m:sSup>
                      <m:sSupPr>
                        <m:ctrlPr>
                          <a:rPr lang="en-US" altLang="en-US" sz="2000" b="0" i="1" smtClean="0">
                            <a:latin typeface="Cambria Math" panose="02040503050406030204" pitchFamily="18" charset="0"/>
                          </a:rPr>
                        </m:ctrlPr>
                      </m:sSupPr>
                      <m:e>
                        <m:r>
                          <a:rPr lang="en-US" altLang="en-US" sz="2000" b="0" i="1" smtClean="0">
                            <a:latin typeface="Cambria Math"/>
                          </a:rPr>
                          <m:t>𝑏</m:t>
                        </m:r>
                      </m:e>
                      <m:sup>
                        <m:r>
                          <a:rPr lang="en-US" altLang="en-US" sz="2000" b="0" i="1" smtClean="0">
                            <a:latin typeface="Cambria Math"/>
                          </a:rPr>
                          <m:t>2</m:t>
                        </m:r>
                      </m:sup>
                    </m:sSup>
                    <m:r>
                      <a:rPr lang="en-US" altLang="en-US" sz="2000" b="0" i="1" smtClean="0">
                        <a:latin typeface="Cambria Math"/>
                      </a:rPr>
                      <m:t>+</m:t>
                    </m:r>
                    <m:d>
                      <m:dPr>
                        <m:ctrlPr>
                          <a:rPr lang="en-US" altLang="en-US" sz="2000" b="0" i="1" smtClean="0">
                            <a:latin typeface="Cambria Math" panose="02040503050406030204" pitchFamily="18" charset="0"/>
                          </a:rPr>
                        </m:ctrlPr>
                      </m:dPr>
                      <m:e>
                        <m:f>
                          <m:fPr>
                            <m:type m:val="noBar"/>
                            <m:ctrlPr>
                              <a:rPr lang="en-US" altLang="en-US" sz="2000" b="0" i="1" smtClean="0">
                                <a:latin typeface="Cambria Math" panose="02040503050406030204" pitchFamily="18" charset="0"/>
                              </a:rPr>
                            </m:ctrlPr>
                          </m:fPr>
                          <m:num>
                            <m:r>
                              <a:rPr lang="en-US" altLang="en-US" sz="2000" b="0" i="1" smtClean="0">
                                <a:latin typeface="Cambria Math"/>
                              </a:rPr>
                              <m:t>5</m:t>
                            </m:r>
                          </m:num>
                          <m:den>
                            <m:r>
                              <a:rPr lang="en-US" altLang="en-US" sz="2000" b="0" i="1" smtClean="0">
                                <a:latin typeface="Cambria Math"/>
                              </a:rPr>
                              <m:t>3</m:t>
                            </m:r>
                          </m:den>
                        </m:f>
                      </m:e>
                    </m:d>
                    <m:sSup>
                      <m:sSupPr>
                        <m:ctrlPr>
                          <a:rPr lang="en-US" altLang="en-US" sz="2000" b="0" i="1" smtClean="0">
                            <a:latin typeface="Cambria Math" panose="02040503050406030204" pitchFamily="18" charset="0"/>
                          </a:rPr>
                        </m:ctrlPr>
                      </m:sSupPr>
                      <m:e>
                        <m:r>
                          <a:rPr lang="en-US" altLang="en-US" sz="2000" b="0" i="1" smtClean="0">
                            <a:latin typeface="Cambria Math"/>
                          </a:rPr>
                          <m:t>𝑎</m:t>
                        </m:r>
                      </m:e>
                      <m:sup>
                        <m:r>
                          <a:rPr lang="en-US" altLang="en-US" sz="2000" b="0" i="1" smtClean="0">
                            <a:latin typeface="Cambria Math"/>
                          </a:rPr>
                          <m:t>5−3</m:t>
                        </m:r>
                      </m:sup>
                    </m:sSup>
                    <m:sSup>
                      <m:sSupPr>
                        <m:ctrlPr>
                          <a:rPr lang="en-US" altLang="en-US" sz="2000" b="0" i="1" smtClean="0">
                            <a:latin typeface="Cambria Math" panose="02040503050406030204" pitchFamily="18" charset="0"/>
                          </a:rPr>
                        </m:ctrlPr>
                      </m:sSupPr>
                      <m:e>
                        <m:r>
                          <a:rPr lang="en-US" altLang="en-US" sz="2000" b="0" i="1" smtClean="0">
                            <a:latin typeface="Cambria Math"/>
                          </a:rPr>
                          <m:t>𝑏</m:t>
                        </m:r>
                      </m:e>
                      <m:sup>
                        <m:r>
                          <a:rPr lang="en-US" altLang="en-US" sz="2000" b="0" i="1" smtClean="0">
                            <a:latin typeface="Cambria Math"/>
                          </a:rPr>
                          <m:t>3</m:t>
                        </m:r>
                      </m:sup>
                    </m:sSup>
                    <m:r>
                      <a:rPr lang="en-US" altLang="en-US" sz="2000" b="0" i="1" smtClean="0">
                        <a:latin typeface="Cambria Math"/>
                      </a:rPr>
                      <m:t>+</m:t>
                    </m:r>
                    <m:d>
                      <m:dPr>
                        <m:ctrlPr>
                          <a:rPr lang="en-US" altLang="en-US" sz="2000" b="0" i="1" smtClean="0">
                            <a:latin typeface="Cambria Math" panose="02040503050406030204" pitchFamily="18" charset="0"/>
                          </a:rPr>
                        </m:ctrlPr>
                      </m:dPr>
                      <m:e>
                        <m:f>
                          <m:fPr>
                            <m:type m:val="noBar"/>
                            <m:ctrlPr>
                              <a:rPr lang="en-US" altLang="en-US" sz="2000" b="0" i="1" smtClean="0">
                                <a:latin typeface="Cambria Math" panose="02040503050406030204" pitchFamily="18" charset="0"/>
                              </a:rPr>
                            </m:ctrlPr>
                          </m:fPr>
                          <m:num>
                            <m:r>
                              <a:rPr lang="en-US" altLang="en-US" sz="2000" b="0" i="1" smtClean="0">
                                <a:latin typeface="Cambria Math"/>
                              </a:rPr>
                              <m:t>5</m:t>
                            </m:r>
                          </m:num>
                          <m:den>
                            <m:r>
                              <a:rPr lang="en-US" altLang="en-US" sz="2000" b="0" i="1" smtClean="0">
                                <a:latin typeface="Cambria Math"/>
                              </a:rPr>
                              <m:t>4</m:t>
                            </m:r>
                          </m:den>
                        </m:f>
                      </m:e>
                    </m:d>
                    <m:sSup>
                      <m:sSupPr>
                        <m:ctrlPr>
                          <a:rPr lang="en-US" altLang="en-US" sz="2000" b="0" i="1" smtClean="0">
                            <a:latin typeface="Cambria Math" panose="02040503050406030204" pitchFamily="18" charset="0"/>
                          </a:rPr>
                        </m:ctrlPr>
                      </m:sSupPr>
                      <m:e>
                        <m:r>
                          <a:rPr lang="en-US" altLang="en-US" sz="2000" b="0" i="1" smtClean="0">
                            <a:latin typeface="Cambria Math"/>
                          </a:rPr>
                          <m:t>𝑎</m:t>
                        </m:r>
                      </m:e>
                      <m:sup>
                        <m:r>
                          <a:rPr lang="en-US" altLang="en-US" sz="2000" b="0" i="1" smtClean="0">
                            <a:latin typeface="Cambria Math"/>
                          </a:rPr>
                          <m:t>5−4</m:t>
                        </m:r>
                      </m:sup>
                    </m:sSup>
                    <m:sSup>
                      <m:sSupPr>
                        <m:ctrlPr>
                          <a:rPr lang="en-US" altLang="en-US" sz="2000" b="0" i="1" smtClean="0">
                            <a:latin typeface="Cambria Math" panose="02040503050406030204" pitchFamily="18" charset="0"/>
                          </a:rPr>
                        </m:ctrlPr>
                      </m:sSupPr>
                      <m:e>
                        <m:r>
                          <a:rPr lang="en-US" altLang="en-US" sz="2000" b="0" i="1" smtClean="0">
                            <a:latin typeface="Cambria Math"/>
                          </a:rPr>
                          <m:t>𝑏</m:t>
                        </m:r>
                      </m:e>
                      <m:sup>
                        <m:r>
                          <a:rPr lang="en-US" altLang="en-US" sz="2000" b="0" i="1" smtClean="0">
                            <a:latin typeface="Cambria Math"/>
                          </a:rPr>
                          <m:t>4</m:t>
                        </m:r>
                      </m:sup>
                    </m:sSup>
                    <m:r>
                      <a:rPr lang="en-US" altLang="en-US" sz="2000" b="0" i="1" smtClean="0">
                        <a:latin typeface="Cambria Math"/>
                      </a:rPr>
                      <m:t>+</m:t>
                    </m:r>
                    <m:sSup>
                      <m:sSupPr>
                        <m:ctrlPr>
                          <a:rPr lang="en-US" altLang="en-US" sz="2000" b="0" i="1" smtClean="0">
                            <a:latin typeface="Cambria Math" panose="02040503050406030204" pitchFamily="18" charset="0"/>
                          </a:rPr>
                        </m:ctrlPr>
                      </m:sSupPr>
                      <m:e>
                        <m:r>
                          <a:rPr lang="en-US" altLang="en-US" sz="2000" b="0" i="1" smtClean="0">
                            <a:latin typeface="Cambria Math"/>
                          </a:rPr>
                          <m:t>𝑏</m:t>
                        </m:r>
                      </m:e>
                      <m:sup>
                        <m:r>
                          <a:rPr lang="en-US" altLang="en-US" sz="2000" b="0" i="1" smtClean="0">
                            <a:latin typeface="Cambria Math"/>
                          </a:rPr>
                          <m:t>5</m:t>
                        </m:r>
                      </m:sup>
                    </m:sSup>
                  </m:oMath>
                </a14:m>
                <a:endParaRPr lang="en-US" altLang="en-US" sz="2400" b="0" dirty="0"/>
              </a:p>
              <a:p>
                <a:pPr marL="0" indent="0">
                  <a:lnSpc>
                    <a:spcPct val="100000"/>
                  </a:lnSpc>
                  <a:spcBef>
                    <a:spcPts val="0"/>
                  </a:spcBef>
                  <a:spcAft>
                    <a:spcPts val="1800"/>
                  </a:spcAft>
                  <a:buNone/>
                  <a:tabLst>
                    <a:tab pos="457200" algn="l"/>
                  </a:tabLst>
                </a:pPr>
                <a:r>
                  <a:rPr lang="en-US" altLang="en-US" sz="2400" b="0" dirty="0">
                    <a:ea typeface="Cambria Math"/>
                  </a:rPr>
                  <a:t>	</a:t>
                </a:r>
                <a14:m>
                  <m:oMath xmlns:m="http://schemas.openxmlformats.org/officeDocument/2006/math">
                    <m:r>
                      <a:rPr lang="en-US" altLang="en-US" sz="2400" b="0" i="1" smtClean="0">
                        <a:latin typeface="Cambria Math"/>
                        <a:ea typeface="Cambria Math"/>
                      </a:rPr>
                      <m:t>=</m:t>
                    </m:r>
                    <m:sSup>
                      <m:sSupPr>
                        <m:ctrlPr>
                          <a:rPr lang="en-US" altLang="en-US" sz="2400" b="0" i="1" smtClean="0">
                            <a:latin typeface="Cambria Math" panose="02040503050406030204" pitchFamily="18" charset="0"/>
                            <a:ea typeface="Cambria Math"/>
                          </a:rPr>
                        </m:ctrlPr>
                      </m:sSupPr>
                      <m:e>
                        <m:r>
                          <a:rPr lang="en-US" altLang="en-US" sz="2400" b="0" i="1" smtClean="0">
                            <a:latin typeface="Cambria Math"/>
                            <a:ea typeface="Cambria Math"/>
                          </a:rPr>
                          <m:t>𝑎</m:t>
                        </m:r>
                      </m:e>
                      <m:sup>
                        <m:r>
                          <a:rPr lang="en-US" altLang="en-US" sz="2400" b="0" i="1" smtClean="0">
                            <a:latin typeface="Cambria Math"/>
                            <a:ea typeface="Cambria Math"/>
                          </a:rPr>
                          <m:t>5</m:t>
                        </m:r>
                      </m:sup>
                    </m:sSup>
                    <m:r>
                      <a:rPr lang="en-US" altLang="en-US" sz="2400" b="0" i="1" smtClean="0">
                        <a:latin typeface="Cambria Math"/>
                        <a:ea typeface="Cambria Math"/>
                      </a:rPr>
                      <m:t>+5</m:t>
                    </m:r>
                    <m:sSup>
                      <m:sSupPr>
                        <m:ctrlPr>
                          <a:rPr lang="en-US" altLang="en-US" sz="2400" b="0" i="1" smtClean="0">
                            <a:latin typeface="Cambria Math" panose="02040503050406030204" pitchFamily="18" charset="0"/>
                            <a:ea typeface="Cambria Math"/>
                          </a:rPr>
                        </m:ctrlPr>
                      </m:sSupPr>
                      <m:e>
                        <m:r>
                          <a:rPr lang="en-US" altLang="en-US" sz="2400" b="0" i="1" smtClean="0">
                            <a:latin typeface="Cambria Math"/>
                            <a:ea typeface="Cambria Math"/>
                          </a:rPr>
                          <m:t>𝑎</m:t>
                        </m:r>
                      </m:e>
                      <m:sup>
                        <m:r>
                          <a:rPr lang="en-US" altLang="en-US" sz="2400" b="0" i="1" smtClean="0">
                            <a:latin typeface="Cambria Math"/>
                            <a:ea typeface="Cambria Math"/>
                          </a:rPr>
                          <m:t>4</m:t>
                        </m:r>
                      </m:sup>
                    </m:sSup>
                    <m:r>
                      <a:rPr lang="en-US" altLang="en-US" sz="2400" b="0" i="1" smtClean="0">
                        <a:latin typeface="Cambria Math"/>
                        <a:ea typeface="Cambria Math"/>
                      </a:rPr>
                      <m:t>𝑏</m:t>
                    </m:r>
                    <m:r>
                      <a:rPr lang="en-US" altLang="en-US" sz="2400" b="0" i="1" smtClean="0">
                        <a:latin typeface="Cambria Math"/>
                        <a:ea typeface="Cambria Math"/>
                      </a:rPr>
                      <m:t>+10</m:t>
                    </m:r>
                    <m:sSup>
                      <m:sSupPr>
                        <m:ctrlPr>
                          <a:rPr lang="en-US" altLang="en-US" sz="2400" b="0" i="1" smtClean="0">
                            <a:latin typeface="Cambria Math" panose="02040503050406030204" pitchFamily="18" charset="0"/>
                            <a:ea typeface="Cambria Math"/>
                          </a:rPr>
                        </m:ctrlPr>
                      </m:sSupPr>
                      <m:e>
                        <m:r>
                          <a:rPr lang="en-US" altLang="en-US" sz="2400" b="0" i="1" smtClean="0">
                            <a:latin typeface="Cambria Math"/>
                            <a:ea typeface="Cambria Math"/>
                          </a:rPr>
                          <m:t>𝑎</m:t>
                        </m:r>
                      </m:e>
                      <m:sup>
                        <m:r>
                          <a:rPr lang="en-US" altLang="en-US" sz="2400" b="0" i="1" smtClean="0">
                            <a:latin typeface="Cambria Math"/>
                            <a:ea typeface="Cambria Math"/>
                          </a:rPr>
                          <m:t>3</m:t>
                        </m:r>
                      </m:sup>
                    </m:sSup>
                    <m:sSup>
                      <m:sSupPr>
                        <m:ctrlPr>
                          <a:rPr lang="en-US" altLang="en-US" sz="2400" b="0" i="1" smtClean="0">
                            <a:latin typeface="Cambria Math" panose="02040503050406030204" pitchFamily="18" charset="0"/>
                            <a:ea typeface="Cambria Math"/>
                          </a:rPr>
                        </m:ctrlPr>
                      </m:sSupPr>
                      <m:e>
                        <m:r>
                          <a:rPr lang="en-US" altLang="en-US" sz="2400" b="0" i="1" smtClean="0">
                            <a:latin typeface="Cambria Math"/>
                            <a:ea typeface="Cambria Math"/>
                          </a:rPr>
                          <m:t>𝑏</m:t>
                        </m:r>
                      </m:e>
                      <m:sup>
                        <m:r>
                          <a:rPr lang="en-US" altLang="en-US" sz="2400" b="0" i="1" smtClean="0">
                            <a:latin typeface="Cambria Math"/>
                            <a:ea typeface="Cambria Math"/>
                          </a:rPr>
                          <m:t>2</m:t>
                        </m:r>
                      </m:sup>
                    </m:sSup>
                    <m:r>
                      <a:rPr lang="en-US" altLang="en-US" sz="2400" b="0" i="1" smtClean="0">
                        <a:latin typeface="Cambria Math"/>
                        <a:ea typeface="Cambria Math"/>
                      </a:rPr>
                      <m:t>+10</m:t>
                    </m:r>
                    <m:sSup>
                      <m:sSupPr>
                        <m:ctrlPr>
                          <a:rPr lang="en-US" altLang="en-US" sz="2400" b="0" i="1" smtClean="0">
                            <a:latin typeface="Cambria Math" panose="02040503050406030204" pitchFamily="18" charset="0"/>
                            <a:ea typeface="Cambria Math"/>
                          </a:rPr>
                        </m:ctrlPr>
                      </m:sSupPr>
                      <m:e>
                        <m:r>
                          <a:rPr lang="en-US" altLang="en-US" sz="2400" b="0" i="1" smtClean="0">
                            <a:latin typeface="Cambria Math"/>
                            <a:ea typeface="Cambria Math"/>
                          </a:rPr>
                          <m:t>𝑎</m:t>
                        </m:r>
                      </m:e>
                      <m:sup>
                        <m:r>
                          <a:rPr lang="en-US" altLang="en-US" sz="2400" b="0" i="1" smtClean="0">
                            <a:latin typeface="Cambria Math"/>
                            <a:ea typeface="Cambria Math"/>
                          </a:rPr>
                          <m:t>2</m:t>
                        </m:r>
                      </m:sup>
                    </m:sSup>
                    <m:sSup>
                      <m:sSupPr>
                        <m:ctrlPr>
                          <a:rPr lang="en-US" altLang="en-US" sz="2400" b="0" i="1" smtClean="0">
                            <a:latin typeface="Cambria Math" panose="02040503050406030204" pitchFamily="18" charset="0"/>
                            <a:ea typeface="Cambria Math"/>
                          </a:rPr>
                        </m:ctrlPr>
                      </m:sSupPr>
                      <m:e>
                        <m:r>
                          <a:rPr lang="en-US" altLang="en-US" sz="2400" b="0" i="1" smtClean="0">
                            <a:latin typeface="Cambria Math"/>
                            <a:ea typeface="Cambria Math"/>
                          </a:rPr>
                          <m:t>𝑏</m:t>
                        </m:r>
                      </m:e>
                      <m:sup>
                        <m:r>
                          <a:rPr lang="en-US" altLang="en-US" sz="2400" b="0" i="1" smtClean="0">
                            <a:latin typeface="Cambria Math"/>
                            <a:ea typeface="Cambria Math"/>
                          </a:rPr>
                          <m:t>3</m:t>
                        </m:r>
                      </m:sup>
                    </m:sSup>
                    <m:r>
                      <a:rPr lang="en-US" altLang="en-US" sz="2400" b="0" i="1" smtClean="0">
                        <a:latin typeface="Cambria Math"/>
                        <a:ea typeface="Cambria Math"/>
                      </a:rPr>
                      <m:t>+5</m:t>
                    </m:r>
                    <m:r>
                      <a:rPr lang="en-US" altLang="en-US" sz="2400" b="0" i="1" smtClean="0">
                        <a:latin typeface="Cambria Math"/>
                        <a:ea typeface="Cambria Math"/>
                      </a:rPr>
                      <m:t>𝑎</m:t>
                    </m:r>
                    <m:sSup>
                      <m:sSupPr>
                        <m:ctrlPr>
                          <a:rPr lang="en-US" altLang="en-US" sz="2400" b="0" i="1" smtClean="0">
                            <a:latin typeface="Cambria Math" panose="02040503050406030204" pitchFamily="18" charset="0"/>
                            <a:ea typeface="Cambria Math"/>
                          </a:rPr>
                        </m:ctrlPr>
                      </m:sSupPr>
                      <m:e>
                        <m:r>
                          <a:rPr lang="en-US" altLang="en-US" sz="2400" b="0" i="1" smtClean="0">
                            <a:latin typeface="Cambria Math"/>
                            <a:ea typeface="Cambria Math"/>
                          </a:rPr>
                          <m:t>𝑏</m:t>
                        </m:r>
                      </m:e>
                      <m:sup>
                        <m:r>
                          <a:rPr lang="en-US" altLang="en-US" sz="2400" b="0" i="1" smtClean="0">
                            <a:latin typeface="Cambria Math"/>
                            <a:ea typeface="Cambria Math"/>
                          </a:rPr>
                          <m:t>4</m:t>
                        </m:r>
                      </m:sup>
                    </m:sSup>
                    <m:r>
                      <a:rPr lang="en-US" altLang="en-US" sz="2400" b="0" i="1" smtClean="0">
                        <a:latin typeface="Cambria Math"/>
                        <a:ea typeface="Cambria Math"/>
                      </a:rPr>
                      <m:t>+</m:t>
                    </m:r>
                    <m:sSup>
                      <m:sSupPr>
                        <m:ctrlPr>
                          <a:rPr lang="en-US" altLang="en-US" sz="2400" b="0" i="1" smtClean="0">
                            <a:latin typeface="Cambria Math" panose="02040503050406030204" pitchFamily="18" charset="0"/>
                            <a:ea typeface="Cambria Math"/>
                          </a:rPr>
                        </m:ctrlPr>
                      </m:sSupPr>
                      <m:e>
                        <m:r>
                          <a:rPr lang="en-US" altLang="en-US" sz="2400" b="0" i="1" smtClean="0">
                            <a:latin typeface="Cambria Math"/>
                            <a:ea typeface="Cambria Math"/>
                          </a:rPr>
                          <m:t>𝑏</m:t>
                        </m:r>
                      </m:e>
                      <m:sup>
                        <m:r>
                          <a:rPr lang="en-US" altLang="en-US" sz="2400" b="0" i="1" smtClean="0">
                            <a:latin typeface="Cambria Math"/>
                            <a:ea typeface="Cambria Math"/>
                          </a:rPr>
                          <m:t>5</m:t>
                        </m:r>
                      </m:sup>
                    </m:sSup>
                  </m:oMath>
                </a14:m>
                <a:endParaRPr lang="en-US" altLang="en-US" sz="2400" b="0" dirty="0"/>
              </a:p>
              <a:p>
                <a:pPr marL="0" indent="0">
                  <a:lnSpc>
                    <a:spcPct val="100000"/>
                  </a:lnSpc>
                  <a:spcBef>
                    <a:spcPts val="0"/>
                  </a:spcBef>
                  <a:spcAft>
                    <a:spcPts val="600"/>
                  </a:spcAft>
                  <a:buNone/>
                </a:pPr>
                <a:endParaRPr lang="en-US" altLang="en-US" sz="2400" dirty="0"/>
              </a:p>
            </p:txBody>
          </p:sp>
        </mc:Choice>
        <mc:Fallback xmlns="">
          <p:sp>
            <p:nvSpPr>
              <p:cNvPr id="33" name="Rectangle 3"/>
              <p:cNvSpPr txBox="1">
                <a:spLocks noRot="1" noChangeAspect="1" noMove="1" noResize="1" noEditPoints="1" noAdjustHandles="1" noChangeArrowheads="1" noChangeShapeType="1" noTextEdit="1"/>
              </p:cNvSpPr>
              <p:nvPr/>
            </p:nvSpPr>
            <p:spPr>
              <a:xfrm>
                <a:off x="324357" y="2810976"/>
                <a:ext cx="8610638" cy="2662361"/>
              </a:xfrm>
              <a:prstGeom prst="rect">
                <a:avLst/>
              </a:prstGeom>
              <a:blipFill rotWithShape="1">
                <a:blip r:embed="rId4"/>
                <a:stretch>
                  <a:fillRect l="-1062" t="-1831"/>
                </a:stretch>
              </a:blipFill>
            </p:spPr>
            <p:txBody>
              <a:bodyPr/>
              <a:lstStyle/>
              <a:p>
                <a:r>
                  <a:rPr lang="en-US">
                    <a:noFill/>
                  </a:rPr>
                  <a:t> </a:t>
                </a:r>
              </a:p>
            </p:txBody>
          </p:sp>
        </mc:Fallback>
      </mc:AlternateContent>
      <p:sp>
        <p:nvSpPr>
          <p:cNvPr id="28" name="Oval 27"/>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99760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TextBox 4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9</a:t>
            </a:r>
            <a:r>
              <a:rPr lang="en-SG" sz="2800" dirty="0" smtClean="0">
                <a:solidFill>
                  <a:schemeClr val="bg1"/>
                </a:solidFill>
              </a:rPr>
              <a:t> </a:t>
            </a:r>
            <a:r>
              <a:rPr lang="en-SG" sz="2800" dirty="0">
                <a:solidFill>
                  <a:schemeClr val="bg1"/>
                </a:solidFill>
              </a:rPr>
              <a:t>– Substituting into the Binomial Theorem</a:t>
            </a:r>
            <a:endParaRPr lang="en-SG" sz="2000" dirty="0">
              <a:solidFill>
                <a:schemeClr val="bg1"/>
              </a:solidFill>
            </a:endParaRPr>
          </a:p>
        </p:txBody>
      </p:sp>
    </p:spTree>
    <p:extLst>
      <p:ext uri="{BB962C8B-B14F-4D97-AF65-F5344CB8AC3E}">
        <p14:creationId xmlns:p14="http://schemas.microsoft.com/office/powerpoint/2010/main" val="391304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a:t>
            </a:fld>
            <a:endParaRPr lang="en-SG" dirty="0"/>
          </a:p>
        </p:txBody>
      </p:sp>
      <p:grpSp>
        <p:nvGrpSpPr>
          <p:cNvPr id="2" name="Group 1"/>
          <p:cNvGrpSpPr/>
          <p:nvPr/>
        </p:nvGrpSpPr>
        <p:grpSpPr>
          <a:xfrm>
            <a:off x="644577" y="2152650"/>
            <a:ext cx="7809875" cy="751115"/>
            <a:chOff x="644577" y="2152650"/>
            <a:chExt cx="7809875" cy="751115"/>
          </a:xfrm>
        </p:grpSpPr>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9.5 Counting Subsets of a Set: Combinations</a:t>
              </a:r>
            </a:p>
          </p:txBody>
        </p:sp>
      </p:gr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44749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r>
              <a:rPr lang="en-SG" sz="1200" dirty="0">
                <a:solidFill>
                  <a:schemeClr val="bg1"/>
                </a:solidFill>
              </a:rPr>
              <a:t>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30</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Binomial Theorem</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31" name="Rectangle 3"/>
              <p:cNvSpPr txBox="1">
                <a:spLocks noChangeArrowheads="1"/>
              </p:cNvSpPr>
              <p:nvPr/>
            </p:nvSpPr>
            <p:spPr>
              <a:xfrm>
                <a:off x="476755" y="1563468"/>
                <a:ext cx="8038595" cy="10288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dirty="0"/>
                  <a:t>Expand the following using the binomial theorem:</a:t>
                </a:r>
              </a:p>
              <a:p>
                <a:pPr marL="0" indent="0">
                  <a:lnSpc>
                    <a:spcPct val="100000"/>
                  </a:lnSpc>
                  <a:spcBef>
                    <a:spcPts val="0"/>
                  </a:spcBef>
                  <a:buNone/>
                  <a:tabLst>
                    <a:tab pos="339725" algn="l"/>
                    <a:tab pos="3200400" algn="l"/>
                    <a:tab pos="3540125" algn="l"/>
                  </a:tabLst>
                </a:pPr>
                <a:r>
                  <a:rPr lang="en-US" altLang="en-US" dirty="0"/>
                  <a:t>a.	</a:t>
                </a:r>
                <a14:m>
                  <m:oMath xmlns:m="http://schemas.openxmlformats.org/officeDocument/2006/math">
                    <m:sSup>
                      <m:sSupPr>
                        <m:ctrlPr>
                          <a:rPr lang="en-US" altLang="en-US" i="1" smtClean="0">
                            <a:latin typeface="Cambria Math" panose="02040503050406030204" pitchFamily="18" charset="0"/>
                          </a:rPr>
                        </m:ctrlPr>
                      </m:sSupPr>
                      <m:e>
                        <m:r>
                          <a:rPr lang="en-US" altLang="en-US" b="0" i="1" smtClean="0">
                            <a:latin typeface="Cambria Math"/>
                          </a:rPr>
                          <m:t>(</m:t>
                        </m:r>
                        <m:r>
                          <a:rPr lang="en-US" altLang="en-US" b="0" i="1" smtClean="0">
                            <a:latin typeface="Cambria Math"/>
                          </a:rPr>
                          <m:t>𝑎</m:t>
                        </m:r>
                        <m:r>
                          <a:rPr lang="en-US" altLang="en-US" b="0" i="1" smtClean="0">
                            <a:latin typeface="Cambria Math"/>
                          </a:rPr>
                          <m:t>+</m:t>
                        </m:r>
                        <m:r>
                          <a:rPr lang="en-US" altLang="en-US" b="0" i="1" smtClean="0">
                            <a:latin typeface="Cambria Math"/>
                          </a:rPr>
                          <m:t>𝑏</m:t>
                        </m:r>
                        <m:r>
                          <a:rPr lang="en-US" altLang="en-US" b="0" i="1" smtClean="0">
                            <a:latin typeface="Cambria Math"/>
                          </a:rPr>
                          <m:t>)</m:t>
                        </m:r>
                      </m:e>
                      <m:sup>
                        <m:r>
                          <a:rPr lang="en-US" altLang="en-US" b="0" i="1" smtClean="0">
                            <a:latin typeface="Cambria Math"/>
                          </a:rPr>
                          <m:t>5</m:t>
                        </m:r>
                      </m:sup>
                    </m:sSup>
                  </m:oMath>
                </a14:m>
                <a:r>
                  <a:rPr lang="en-US" altLang="en-US" dirty="0"/>
                  <a:t>	b.	</a:t>
                </a:r>
                <a14:m>
                  <m:oMath xmlns:m="http://schemas.openxmlformats.org/officeDocument/2006/math">
                    <m:sSup>
                      <m:sSupPr>
                        <m:ctrlPr>
                          <a:rPr lang="en-US" altLang="en-US" i="1" smtClean="0">
                            <a:latin typeface="Cambria Math" panose="02040503050406030204" pitchFamily="18" charset="0"/>
                          </a:rPr>
                        </m:ctrlPr>
                      </m:sSupPr>
                      <m:e>
                        <m:r>
                          <a:rPr lang="en-US" altLang="en-US" b="0" i="1" smtClean="0">
                            <a:latin typeface="Cambria Math"/>
                          </a:rPr>
                          <m:t>(</m:t>
                        </m:r>
                        <m:r>
                          <a:rPr lang="en-US" altLang="en-US" b="0" i="1" smtClean="0">
                            <a:latin typeface="Cambria Math"/>
                          </a:rPr>
                          <m:t>𝑥</m:t>
                        </m:r>
                        <m:r>
                          <a:rPr lang="en-US" altLang="en-US" b="0" i="1" smtClean="0">
                            <a:latin typeface="Cambria Math"/>
                          </a:rPr>
                          <m:t>−4</m:t>
                        </m:r>
                        <m:r>
                          <a:rPr lang="en-US" altLang="en-US" b="0" i="1" smtClean="0">
                            <a:latin typeface="Cambria Math"/>
                          </a:rPr>
                          <m:t>𝑦</m:t>
                        </m:r>
                        <m:r>
                          <a:rPr lang="en-US" altLang="en-US" b="0" i="1" smtClean="0">
                            <a:latin typeface="Cambria Math"/>
                          </a:rPr>
                          <m:t>)</m:t>
                        </m:r>
                      </m:e>
                      <m:sup>
                        <m:r>
                          <a:rPr lang="en-US" altLang="en-US" b="0" i="1" smtClean="0">
                            <a:latin typeface="Cambria Math"/>
                          </a:rPr>
                          <m:t>4</m:t>
                        </m:r>
                      </m:sup>
                    </m:sSup>
                  </m:oMath>
                </a14:m>
                <a:endParaRPr lang="en-US" altLang="en-US" dirty="0"/>
              </a:p>
            </p:txBody>
          </p:sp>
        </mc:Choice>
        <mc:Fallback xmlns="">
          <p:sp>
            <p:nvSpPr>
              <p:cNvPr id="31" name="Rectangle 3"/>
              <p:cNvSpPr txBox="1">
                <a:spLocks noRot="1" noChangeAspect="1" noMove="1" noResize="1" noEditPoints="1" noAdjustHandles="1" noChangeArrowheads="1" noChangeShapeType="1" noTextEdit="1"/>
              </p:cNvSpPr>
              <p:nvPr/>
            </p:nvSpPr>
            <p:spPr>
              <a:xfrm>
                <a:off x="476755" y="1563468"/>
                <a:ext cx="8038595" cy="1028888"/>
              </a:xfrm>
              <a:prstGeom prst="rect">
                <a:avLst/>
              </a:prstGeom>
              <a:blipFill rotWithShape="1">
                <a:blip r:embed="rId3"/>
                <a:stretch>
                  <a:fillRect l="-1516" t="-5325" b="-94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
              <p:cNvSpPr txBox="1">
                <a:spLocks noChangeArrowheads="1"/>
              </p:cNvSpPr>
              <p:nvPr/>
            </p:nvSpPr>
            <p:spPr>
              <a:xfrm>
                <a:off x="324357" y="2810976"/>
                <a:ext cx="8610638" cy="2662361"/>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smtClean="0"/>
                  <a:t>b.</a:t>
                </a:r>
              </a:p>
              <a:p>
                <a:pPr marL="0" indent="0">
                  <a:lnSpc>
                    <a:spcPct val="100000"/>
                  </a:lnSpc>
                  <a:spcBef>
                    <a:spcPts val="0"/>
                  </a:spcBef>
                  <a:spcAft>
                    <a:spcPts val="1800"/>
                  </a:spcAft>
                  <a:buNone/>
                </a:pPr>
                <a14:m>
                  <m:oMathPara xmlns:m="http://schemas.openxmlformats.org/officeDocument/2006/math">
                    <m:oMathParaPr>
                      <m:jc m:val="left"/>
                    </m:oMathParaPr>
                    <m:oMath xmlns:m="http://schemas.openxmlformats.org/officeDocument/2006/math">
                      <m:sSup>
                        <m:sSupPr>
                          <m:ctrlPr>
                            <a:rPr lang="en-US" altLang="en-US" sz="1800" i="1" smtClean="0">
                              <a:latin typeface="Cambria Math" panose="02040503050406030204" pitchFamily="18" charset="0"/>
                            </a:rPr>
                          </m:ctrlPr>
                        </m:sSupPr>
                        <m:e>
                          <m:r>
                            <a:rPr lang="en-US" altLang="en-US" sz="1800" b="0" i="1" smtClean="0">
                              <a:latin typeface="Cambria Math"/>
                            </a:rPr>
                            <m:t>(</m:t>
                          </m:r>
                          <m:r>
                            <a:rPr lang="en-US" altLang="en-US" sz="1800" b="0" i="1" smtClean="0">
                              <a:latin typeface="Cambria Math"/>
                            </a:rPr>
                            <m:t>𝑥</m:t>
                          </m:r>
                          <m:r>
                            <a:rPr lang="en-US" altLang="en-US" sz="1800" b="0" i="1" smtClean="0">
                              <a:latin typeface="Cambria Math"/>
                            </a:rPr>
                            <m:t>−4</m:t>
                          </m:r>
                          <m:r>
                            <a:rPr lang="en-US" altLang="en-US" sz="1800" b="0" i="1" smtClean="0">
                              <a:latin typeface="Cambria Math"/>
                            </a:rPr>
                            <m:t>𝑦</m:t>
                          </m:r>
                          <m:r>
                            <a:rPr lang="en-US" altLang="en-US" sz="1800" b="0" i="1" smtClean="0">
                              <a:latin typeface="Cambria Math"/>
                            </a:rPr>
                            <m:t>)</m:t>
                          </m:r>
                        </m:e>
                        <m:sup>
                          <m:r>
                            <a:rPr lang="en-US" altLang="en-US" sz="1800" b="0" i="1" smtClean="0">
                              <a:latin typeface="Cambria Math"/>
                            </a:rPr>
                            <m:t>4</m:t>
                          </m:r>
                        </m:sup>
                      </m:sSup>
                      <m:r>
                        <a:rPr lang="en-US" altLang="en-US" sz="1800" b="0" i="1" smtClean="0">
                          <a:latin typeface="Cambria Math"/>
                        </a:rPr>
                        <m:t>=</m:t>
                      </m:r>
                      <m:nary>
                        <m:naryPr>
                          <m:chr m:val="∑"/>
                          <m:ctrlPr>
                            <a:rPr lang="en-US" altLang="en-US" sz="1800" b="0" i="1" smtClean="0">
                              <a:latin typeface="Cambria Math" panose="02040503050406030204" pitchFamily="18" charset="0"/>
                            </a:rPr>
                          </m:ctrlPr>
                        </m:naryPr>
                        <m:sub>
                          <m:r>
                            <m:rPr>
                              <m:brk m:alnAt="23"/>
                            </m:rPr>
                            <a:rPr lang="en-US" altLang="en-US" sz="1800" b="0" i="1" smtClean="0">
                              <a:latin typeface="Cambria Math"/>
                            </a:rPr>
                            <m:t>𝑘</m:t>
                          </m:r>
                          <m:r>
                            <a:rPr lang="en-US" altLang="en-US" sz="1800" b="0" i="1" smtClean="0">
                              <a:latin typeface="Cambria Math"/>
                            </a:rPr>
                            <m:t>=0</m:t>
                          </m:r>
                        </m:sub>
                        <m:sup>
                          <m:r>
                            <a:rPr lang="en-US" altLang="en-US" sz="1800" b="0" i="1" smtClean="0">
                              <a:latin typeface="Cambria Math"/>
                            </a:rPr>
                            <m:t>4</m:t>
                          </m:r>
                        </m:sup>
                        <m:e>
                          <m:d>
                            <m:dPr>
                              <m:ctrlPr>
                                <a:rPr lang="en-US" altLang="en-US" sz="1800" b="0" i="1" smtClean="0">
                                  <a:latin typeface="Cambria Math" panose="02040503050406030204" pitchFamily="18" charset="0"/>
                                </a:rPr>
                              </m:ctrlPr>
                            </m:dPr>
                            <m:e>
                              <m:f>
                                <m:fPr>
                                  <m:type m:val="noBar"/>
                                  <m:ctrlPr>
                                    <a:rPr lang="en-US" altLang="en-US" sz="1800" b="0" i="1" smtClean="0">
                                      <a:latin typeface="Cambria Math" panose="02040503050406030204" pitchFamily="18" charset="0"/>
                                    </a:rPr>
                                  </m:ctrlPr>
                                </m:fPr>
                                <m:num>
                                  <m:r>
                                    <a:rPr lang="en-US" altLang="en-US" sz="1800" b="0" i="1" smtClean="0">
                                      <a:latin typeface="Cambria Math"/>
                                    </a:rPr>
                                    <m:t>4</m:t>
                                  </m:r>
                                </m:num>
                                <m:den>
                                  <m:r>
                                    <a:rPr lang="en-US" altLang="en-US" sz="1800" b="0" i="1" smtClean="0">
                                      <a:latin typeface="Cambria Math"/>
                                    </a:rPr>
                                    <m:t>𝑘</m:t>
                                  </m:r>
                                </m:den>
                              </m:f>
                            </m:e>
                          </m:d>
                        </m:e>
                      </m:nary>
                      <m:sSup>
                        <m:sSupPr>
                          <m:ctrlPr>
                            <a:rPr lang="en-US" altLang="en-US" sz="1800" b="0" i="1" smtClean="0">
                              <a:latin typeface="Cambria Math" panose="02040503050406030204" pitchFamily="18" charset="0"/>
                            </a:rPr>
                          </m:ctrlPr>
                        </m:sSupPr>
                        <m:e>
                          <m:r>
                            <a:rPr lang="en-US" altLang="en-US" sz="1800" b="0" i="1" smtClean="0">
                              <a:latin typeface="Cambria Math"/>
                            </a:rPr>
                            <m:t>𝑥</m:t>
                          </m:r>
                        </m:e>
                        <m:sup>
                          <m:r>
                            <a:rPr lang="en-US" altLang="en-US" sz="1800" b="0" i="1" smtClean="0">
                              <a:latin typeface="Cambria Math"/>
                            </a:rPr>
                            <m:t>4−</m:t>
                          </m:r>
                          <m:r>
                            <a:rPr lang="en-US" altLang="en-US" sz="1800" b="0" i="1" smtClean="0">
                              <a:latin typeface="Cambria Math"/>
                            </a:rPr>
                            <m:t>𝑘</m:t>
                          </m:r>
                        </m:sup>
                      </m:sSup>
                      <m:sSup>
                        <m:sSupPr>
                          <m:ctrlPr>
                            <a:rPr lang="en-US" altLang="en-US" sz="1800" b="0" i="1" smtClean="0">
                              <a:latin typeface="Cambria Math" panose="02040503050406030204" pitchFamily="18" charset="0"/>
                            </a:rPr>
                          </m:ctrlPr>
                        </m:sSupPr>
                        <m:e>
                          <m:r>
                            <a:rPr lang="en-US" altLang="en-US" sz="1800" b="0" i="1" smtClean="0">
                              <a:latin typeface="Cambria Math"/>
                            </a:rPr>
                            <m:t>(−4</m:t>
                          </m:r>
                          <m:r>
                            <a:rPr lang="en-US" altLang="en-US" sz="1800" b="0" i="1" smtClean="0">
                              <a:latin typeface="Cambria Math"/>
                            </a:rPr>
                            <m:t>𝑦</m:t>
                          </m:r>
                          <m:r>
                            <a:rPr lang="en-US" altLang="en-US" sz="1800" b="0" i="1" smtClean="0">
                              <a:latin typeface="Cambria Math"/>
                            </a:rPr>
                            <m:t>)</m:t>
                          </m:r>
                        </m:e>
                        <m:sup>
                          <m:r>
                            <a:rPr lang="en-US" altLang="en-US" sz="1800" b="0" i="1" smtClean="0">
                              <a:latin typeface="Cambria Math"/>
                            </a:rPr>
                            <m:t>𝑘</m:t>
                          </m:r>
                        </m:sup>
                      </m:sSup>
                    </m:oMath>
                  </m:oMathPara>
                </a14:m>
                <a:endParaRPr lang="en-US" altLang="en-US" sz="2400" b="0" dirty="0"/>
              </a:p>
              <a:p>
                <a:pPr marL="0" indent="0">
                  <a:lnSpc>
                    <a:spcPct val="100000"/>
                  </a:lnSpc>
                  <a:spcBef>
                    <a:spcPts val="0"/>
                  </a:spcBef>
                  <a:spcAft>
                    <a:spcPts val="1800"/>
                  </a:spcAft>
                  <a:buNone/>
                  <a:tabLst>
                    <a:tab pos="457200" algn="l"/>
                  </a:tabLst>
                </a:pPr>
                <a:r>
                  <a:rPr lang="en-US" altLang="en-US" sz="2000" b="0" dirty="0"/>
                  <a:t>	</a:t>
                </a:r>
                <a14:m>
                  <m:oMath xmlns:m="http://schemas.openxmlformats.org/officeDocument/2006/math">
                    <m:r>
                      <a:rPr lang="en-US" altLang="en-US" sz="2000" b="0" i="1" smtClean="0">
                        <a:latin typeface="Cambria Math"/>
                      </a:rPr>
                      <m:t>= </m:t>
                    </m:r>
                    <m:sSup>
                      <m:sSupPr>
                        <m:ctrlPr>
                          <a:rPr lang="en-US" altLang="en-US" sz="2000" b="0" i="1" smtClean="0">
                            <a:solidFill>
                              <a:schemeClr val="tx1"/>
                            </a:solidFill>
                            <a:latin typeface="Cambria Math" panose="02040503050406030204" pitchFamily="18" charset="0"/>
                          </a:rPr>
                        </m:ctrlPr>
                      </m:sSupPr>
                      <m:e>
                        <m:r>
                          <a:rPr lang="en-US" altLang="en-US" sz="2000" b="0" i="1" smtClean="0">
                            <a:solidFill>
                              <a:schemeClr val="tx1"/>
                            </a:solidFill>
                            <a:latin typeface="Cambria Math" panose="02040503050406030204" pitchFamily="18" charset="0"/>
                          </a:rPr>
                          <m:t>𝑥</m:t>
                        </m:r>
                      </m:e>
                      <m:sup>
                        <m:r>
                          <a:rPr lang="en-US" altLang="en-US" sz="2000" b="0" i="1" smtClean="0">
                            <a:solidFill>
                              <a:schemeClr val="tx1"/>
                            </a:solidFill>
                            <a:latin typeface="Cambria Math"/>
                          </a:rPr>
                          <m:t>4</m:t>
                        </m:r>
                      </m:sup>
                    </m:sSup>
                    <m:r>
                      <a:rPr lang="en-US" altLang="en-US" sz="2000" b="0" i="1" smtClean="0">
                        <a:solidFill>
                          <a:schemeClr val="tx1"/>
                        </a:solidFill>
                        <a:latin typeface="Cambria Math"/>
                      </a:rPr>
                      <m:t>+</m:t>
                    </m:r>
                    <m:d>
                      <m:dPr>
                        <m:ctrlPr>
                          <a:rPr lang="en-US" altLang="en-US" sz="2000" b="0" i="1" smtClean="0">
                            <a:solidFill>
                              <a:schemeClr val="tx1"/>
                            </a:solidFill>
                            <a:latin typeface="Cambria Math" panose="02040503050406030204" pitchFamily="18" charset="0"/>
                          </a:rPr>
                        </m:ctrlPr>
                      </m:dPr>
                      <m:e>
                        <m:f>
                          <m:fPr>
                            <m:type m:val="noBar"/>
                            <m:ctrlPr>
                              <a:rPr lang="en-US" altLang="en-US" sz="2000" b="0" i="1" smtClean="0">
                                <a:solidFill>
                                  <a:schemeClr val="tx1"/>
                                </a:solidFill>
                                <a:latin typeface="Cambria Math" panose="02040503050406030204" pitchFamily="18" charset="0"/>
                              </a:rPr>
                            </m:ctrlPr>
                          </m:fPr>
                          <m:num>
                            <m:r>
                              <a:rPr lang="en-US" altLang="en-US" sz="2000" b="0" i="1" smtClean="0">
                                <a:solidFill>
                                  <a:schemeClr val="tx1"/>
                                </a:solidFill>
                                <a:latin typeface="Cambria Math"/>
                              </a:rPr>
                              <m:t>4</m:t>
                            </m:r>
                          </m:num>
                          <m:den>
                            <m:r>
                              <a:rPr lang="en-US" altLang="en-US" sz="2000" b="0" i="1" smtClean="0">
                                <a:solidFill>
                                  <a:schemeClr val="tx1"/>
                                </a:solidFill>
                                <a:latin typeface="Cambria Math"/>
                              </a:rPr>
                              <m:t>1</m:t>
                            </m:r>
                          </m:den>
                        </m:f>
                      </m:e>
                    </m:d>
                    <m:sSup>
                      <m:sSupPr>
                        <m:ctrlPr>
                          <a:rPr lang="en-US" altLang="en-US" sz="2000" b="0" i="1" smtClean="0">
                            <a:solidFill>
                              <a:schemeClr val="tx1"/>
                            </a:solidFill>
                            <a:latin typeface="Cambria Math" panose="02040503050406030204" pitchFamily="18" charset="0"/>
                          </a:rPr>
                        </m:ctrlPr>
                      </m:sSupPr>
                      <m:e>
                        <m:r>
                          <a:rPr lang="en-US" altLang="en-US" sz="2000" b="0" i="1" smtClean="0">
                            <a:solidFill>
                              <a:schemeClr val="tx1"/>
                            </a:solidFill>
                            <a:latin typeface="Cambria Math"/>
                          </a:rPr>
                          <m:t>𝑥</m:t>
                        </m:r>
                      </m:e>
                      <m:sup>
                        <m:r>
                          <a:rPr lang="en-US" altLang="en-US" sz="2000" b="0" i="1" smtClean="0">
                            <a:solidFill>
                              <a:schemeClr val="tx1"/>
                            </a:solidFill>
                            <a:latin typeface="Cambria Math"/>
                          </a:rPr>
                          <m:t>4−1</m:t>
                        </m:r>
                      </m:sup>
                    </m:sSup>
                    <m:sSup>
                      <m:sSupPr>
                        <m:ctrlPr>
                          <a:rPr lang="en-US" altLang="en-US" sz="2000" b="0" i="1" smtClean="0">
                            <a:solidFill>
                              <a:schemeClr val="tx1"/>
                            </a:solidFill>
                            <a:latin typeface="Cambria Math" panose="02040503050406030204" pitchFamily="18" charset="0"/>
                          </a:rPr>
                        </m:ctrlPr>
                      </m:sSupPr>
                      <m:e>
                        <m:r>
                          <a:rPr lang="en-US" altLang="en-US" sz="2000" b="0" i="1" smtClean="0">
                            <a:solidFill>
                              <a:schemeClr val="tx1"/>
                            </a:solidFill>
                            <a:latin typeface="Cambria Math"/>
                          </a:rPr>
                          <m:t>(−4</m:t>
                        </m:r>
                        <m:r>
                          <a:rPr lang="en-US" altLang="en-US" sz="2000" b="0" i="1" smtClean="0">
                            <a:solidFill>
                              <a:schemeClr val="tx1"/>
                            </a:solidFill>
                            <a:latin typeface="Cambria Math"/>
                          </a:rPr>
                          <m:t>𝑦</m:t>
                        </m:r>
                        <m:r>
                          <a:rPr lang="en-US" altLang="en-US" sz="2000" b="0" i="1" smtClean="0">
                            <a:solidFill>
                              <a:schemeClr val="tx1"/>
                            </a:solidFill>
                            <a:latin typeface="Cambria Math"/>
                          </a:rPr>
                          <m:t>)</m:t>
                        </m:r>
                      </m:e>
                      <m:sup>
                        <m:r>
                          <a:rPr lang="en-US" altLang="en-US" sz="2000" b="0" i="1" smtClean="0">
                            <a:solidFill>
                              <a:schemeClr val="tx1"/>
                            </a:solidFill>
                            <a:latin typeface="Cambria Math"/>
                          </a:rPr>
                          <m:t>1</m:t>
                        </m:r>
                      </m:sup>
                    </m:sSup>
                    <m:r>
                      <a:rPr lang="en-US" altLang="en-US" sz="2000" b="0" i="1" smtClean="0">
                        <a:solidFill>
                          <a:schemeClr val="tx1"/>
                        </a:solidFill>
                        <a:latin typeface="Cambria Math"/>
                      </a:rPr>
                      <m:t>+</m:t>
                    </m:r>
                    <m:d>
                      <m:dPr>
                        <m:ctrlPr>
                          <a:rPr lang="en-US" altLang="en-US" sz="2000" b="0" i="1" smtClean="0">
                            <a:solidFill>
                              <a:schemeClr val="tx1"/>
                            </a:solidFill>
                            <a:latin typeface="Cambria Math" panose="02040503050406030204" pitchFamily="18" charset="0"/>
                          </a:rPr>
                        </m:ctrlPr>
                      </m:dPr>
                      <m:e>
                        <m:f>
                          <m:fPr>
                            <m:type m:val="noBar"/>
                            <m:ctrlPr>
                              <a:rPr lang="en-US" altLang="en-US" sz="2000" b="0" i="1" smtClean="0">
                                <a:solidFill>
                                  <a:schemeClr val="tx1"/>
                                </a:solidFill>
                                <a:latin typeface="Cambria Math" panose="02040503050406030204" pitchFamily="18" charset="0"/>
                              </a:rPr>
                            </m:ctrlPr>
                          </m:fPr>
                          <m:num>
                            <m:r>
                              <a:rPr lang="en-US" altLang="en-US" sz="2000" b="0" i="1" smtClean="0">
                                <a:solidFill>
                                  <a:schemeClr val="tx1"/>
                                </a:solidFill>
                                <a:latin typeface="Cambria Math"/>
                              </a:rPr>
                              <m:t>4</m:t>
                            </m:r>
                          </m:num>
                          <m:den>
                            <m:r>
                              <a:rPr lang="en-US" altLang="en-US" sz="2000" b="0" i="1" smtClean="0">
                                <a:solidFill>
                                  <a:schemeClr val="tx1"/>
                                </a:solidFill>
                                <a:latin typeface="Cambria Math"/>
                              </a:rPr>
                              <m:t>2</m:t>
                            </m:r>
                          </m:den>
                        </m:f>
                      </m:e>
                    </m:d>
                    <m:sSup>
                      <m:sSupPr>
                        <m:ctrlPr>
                          <a:rPr lang="en-US" altLang="en-US" sz="2000" b="0" i="1" smtClean="0">
                            <a:solidFill>
                              <a:schemeClr val="tx1"/>
                            </a:solidFill>
                            <a:latin typeface="Cambria Math" panose="02040503050406030204" pitchFamily="18" charset="0"/>
                          </a:rPr>
                        </m:ctrlPr>
                      </m:sSupPr>
                      <m:e>
                        <m:r>
                          <a:rPr lang="en-US" altLang="en-US" sz="2000" b="0" i="1" smtClean="0">
                            <a:solidFill>
                              <a:schemeClr val="tx1"/>
                            </a:solidFill>
                            <a:latin typeface="Cambria Math"/>
                          </a:rPr>
                          <m:t>𝑥</m:t>
                        </m:r>
                      </m:e>
                      <m:sup>
                        <m:r>
                          <a:rPr lang="en-US" altLang="en-US" sz="2000" b="0" i="1" smtClean="0">
                            <a:solidFill>
                              <a:schemeClr val="tx1"/>
                            </a:solidFill>
                            <a:latin typeface="Cambria Math"/>
                          </a:rPr>
                          <m:t>4−2</m:t>
                        </m:r>
                      </m:sup>
                    </m:sSup>
                    <m:sSup>
                      <m:sSupPr>
                        <m:ctrlPr>
                          <a:rPr lang="en-US" altLang="en-US" sz="2000" b="0" i="1" smtClean="0">
                            <a:solidFill>
                              <a:schemeClr val="tx1"/>
                            </a:solidFill>
                            <a:latin typeface="Cambria Math" panose="02040503050406030204" pitchFamily="18" charset="0"/>
                          </a:rPr>
                        </m:ctrlPr>
                      </m:sSupPr>
                      <m:e>
                        <m:r>
                          <a:rPr lang="en-US" altLang="en-US" sz="2000" b="0" i="1" smtClean="0">
                            <a:solidFill>
                              <a:schemeClr val="tx1"/>
                            </a:solidFill>
                            <a:latin typeface="Cambria Math"/>
                          </a:rPr>
                          <m:t>(−4</m:t>
                        </m:r>
                        <m:r>
                          <a:rPr lang="en-US" altLang="en-US" sz="2000" b="0" i="1" smtClean="0">
                            <a:solidFill>
                              <a:schemeClr val="tx1"/>
                            </a:solidFill>
                            <a:latin typeface="Cambria Math"/>
                          </a:rPr>
                          <m:t>𝑦</m:t>
                        </m:r>
                        <m:r>
                          <a:rPr lang="en-US" altLang="en-US" sz="2000" b="0" i="1" smtClean="0">
                            <a:solidFill>
                              <a:schemeClr val="tx1"/>
                            </a:solidFill>
                            <a:latin typeface="Cambria Math"/>
                          </a:rPr>
                          <m:t>)</m:t>
                        </m:r>
                      </m:e>
                      <m:sup>
                        <m:r>
                          <a:rPr lang="en-US" altLang="en-US" sz="2000" b="0" i="1" smtClean="0">
                            <a:solidFill>
                              <a:schemeClr val="tx1"/>
                            </a:solidFill>
                            <a:latin typeface="Cambria Math"/>
                          </a:rPr>
                          <m:t>2</m:t>
                        </m:r>
                      </m:sup>
                    </m:sSup>
                    <m:r>
                      <a:rPr lang="en-US" altLang="en-US" sz="2000" b="0" i="1" smtClean="0">
                        <a:solidFill>
                          <a:schemeClr val="tx1"/>
                        </a:solidFill>
                        <a:latin typeface="Cambria Math"/>
                      </a:rPr>
                      <m:t>+</m:t>
                    </m:r>
                    <m:d>
                      <m:dPr>
                        <m:ctrlPr>
                          <a:rPr lang="en-US" altLang="en-US" sz="2000" b="0" i="1" smtClean="0">
                            <a:solidFill>
                              <a:schemeClr val="tx1"/>
                            </a:solidFill>
                            <a:latin typeface="Cambria Math" panose="02040503050406030204" pitchFamily="18" charset="0"/>
                          </a:rPr>
                        </m:ctrlPr>
                      </m:dPr>
                      <m:e>
                        <m:f>
                          <m:fPr>
                            <m:type m:val="noBar"/>
                            <m:ctrlPr>
                              <a:rPr lang="en-US" altLang="en-US" sz="2000" b="0" i="1" smtClean="0">
                                <a:solidFill>
                                  <a:schemeClr val="tx1"/>
                                </a:solidFill>
                                <a:latin typeface="Cambria Math" panose="02040503050406030204" pitchFamily="18" charset="0"/>
                              </a:rPr>
                            </m:ctrlPr>
                          </m:fPr>
                          <m:num>
                            <m:r>
                              <a:rPr lang="en-US" altLang="en-US" sz="2000" b="0" i="1" smtClean="0">
                                <a:solidFill>
                                  <a:schemeClr val="tx1"/>
                                </a:solidFill>
                                <a:latin typeface="Cambria Math"/>
                              </a:rPr>
                              <m:t>4</m:t>
                            </m:r>
                          </m:num>
                          <m:den>
                            <m:r>
                              <a:rPr lang="en-US" altLang="en-US" sz="2000" b="0" i="1" smtClean="0">
                                <a:solidFill>
                                  <a:schemeClr val="tx1"/>
                                </a:solidFill>
                                <a:latin typeface="Cambria Math"/>
                              </a:rPr>
                              <m:t>3</m:t>
                            </m:r>
                          </m:den>
                        </m:f>
                      </m:e>
                    </m:d>
                    <m:sSup>
                      <m:sSupPr>
                        <m:ctrlPr>
                          <a:rPr lang="en-US" altLang="en-US" sz="2000" b="0" i="1" smtClean="0">
                            <a:solidFill>
                              <a:schemeClr val="tx1"/>
                            </a:solidFill>
                            <a:latin typeface="Cambria Math" panose="02040503050406030204" pitchFamily="18" charset="0"/>
                          </a:rPr>
                        </m:ctrlPr>
                      </m:sSupPr>
                      <m:e>
                        <m:r>
                          <a:rPr lang="en-US" altLang="en-US" sz="2000" b="0" i="1" smtClean="0">
                            <a:solidFill>
                              <a:schemeClr val="tx1"/>
                            </a:solidFill>
                            <a:latin typeface="Cambria Math"/>
                          </a:rPr>
                          <m:t>𝑥</m:t>
                        </m:r>
                      </m:e>
                      <m:sup>
                        <m:r>
                          <a:rPr lang="en-US" altLang="en-US" sz="2000" b="0" i="1" smtClean="0">
                            <a:solidFill>
                              <a:schemeClr val="tx1"/>
                            </a:solidFill>
                            <a:latin typeface="Cambria Math"/>
                          </a:rPr>
                          <m:t>4−3</m:t>
                        </m:r>
                      </m:sup>
                    </m:sSup>
                    <m:sSup>
                      <m:sSupPr>
                        <m:ctrlPr>
                          <a:rPr lang="en-US" altLang="en-US" sz="2000" b="0" i="1" smtClean="0">
                            <a:solidFill>
                              <a:schemeClr val="tx1"/>
                            </a:solidFill>
                            <a:latin typeface="Cambria Math" panose="02040503050406030204" pitchFamily="18" charset="0"/>
                          </a:rPr>
                        </m:ctrlPr>
                      </m:sSupPr>
                      <m:e>
                        <m:r>
                          <a:rPr lang="en-US" altLang="en-US" sz="2000" b="0" i="1" smtClean="0">
                            <a:solidFill>
                              <a:schemeClr val="tx1"/>
                            </a:solidFill>
                            <a:latin typeface="Cambria Math"/>
                          </a:rPr>
                          <m:t>(−4</m:t>
                        </m:r>
                        <m:r>
                          <a:rPr lang="en-US" altLang="en-US" sz="2000" b="0" i="1" smtClean="0">
                            <a:solidFill>
                              <a:schemeClr val="tx1"/>
                            </a:solidFill>
                            <a:latin typeface="Cambria Math"/>
                          </a:rPr>
                          <m:t>𝑦</m:t>
                        </m:r>
                        <m:r>
                          <a:rPr lang="en-US" altLang="en-US" sz="2000" b="0" i="1" smtClean="0">
                            <a:solidFill>
                              <a:schemeClr val="tx1"/>
                            </a:solidFill>
                            <a:latin typeface="Cambria Math"/>
                          </a:rPr>
                          <m:t>)</m:t>
                        </m:r>
                      </m:e>
                      <m:sup>
                        <m:r>
                          <a:rPr lang="en-US" altLang="en-US" sz="2000" b="0" i="1" smtClean="0">
                            <a:solidFill>
                              <a:schemeClr val="tx1"/>
                            </a:solidFill>
                            <a:latin typeface="Cambria Math"/>
                          </a:rPr>
                          <m:t>3</m:t>
                        </m:r>
                      </m:sup>
                    </m:sSup>
                    <m:r>
                      <a:rPr lang="en-US" altLang="en-US" sz="2000" b="0" i="1" smtClean="0">
                        <a:solidFill>
                          <a:schemeClr val="tx1"/>
                        </a:solidFill>
                        <a:latin typeface="Cambria Math"/>
                      </a:rPr>
                      <m:t>+</m:t>
                    </m:r>
                    <m:sSup>
                      <m:sSupPr>
                        <m:ctrlPr>
                          <a:rPr lang="en-US" altLang="en-US" sz="2000" b="0" i="1" smtClean="0">
                            <a:solidFill>
                              <a:schemeClr val="tx1"/>
                            </a:solidFill>
                            <a:latin typeface="Cambria Math" panose="02040503050406030204" pitchFamily="18" charset="0"/>
                          </a:rPr>
                        </m:ctrlPr>
                      </m:sSupPr>
                      <m:e>
                        <m:r>
                          <a:rPr lang="en-US" altLang="en-US" sz="2000" b="0" i="1" smtClean="0">
                            <a:solidFill>
                              <a:schemeClr val="tx1"/>
                            </a:solidFill>
                            <a:latin typeface="Cambria Math"/>
                          </a:rPr>
                          <m:t>(−4</m:t>
                        </m:r>
                        <m:r>
                          <a:rPr lang="en-US" altLang="en-US" sz="2000" b="0" i="1" smtClean="0">
                            <a:solidFill>
                              <a:schemeClr val="tx1"/>
                            </a:solidFill>
                            <a:latin typeface="Cambria Math"/>
                          </a:rPr>
                          <m:t>𝑦</m:t>
                        </m:r>
                        <m:r>
                          <a:rPr lang="en-US" altLang="en-US" sz="2000" b="0" i="1" smtClean="0">
                            <a:solidFill>
                              <a:schemeClr val="tx1"/>
                            </a:solidFill>
                            <a:latin typeface="Cambria Math"/>
                          </a:rPr>
                          <m:t>)</m:t>
                        </m:r>
                      </m:e>
                      <m:sup>
                        <m:r>
                          <a:rPr lang="en-US" altLang="en-US" sz="2000" b="0" i="1" smtClean="0">
                            <a:solidFill>
                              <a:schemeClr val="tx1"/>
                            </a:solidFill>
                            <a:latin typeface="Cambria Math"/>
                          </a:rPr>
                          <m:t>4</m:t>
                        </m:r>
                      </m:sup>
                    </m:sSup>
                  </m:oMath>
                </a14:m>
                <a:endParaRPr lang="en-US" altLang="en-US" sz="2400" b="0" dirty="0"/>
              </a:p>
              <a:p>
                <a:pPr marL="0" indent="0">
                  <a:lnSpc>
                    <a:spcPct val="100000"/>
                  </a:lnSpc>
                  <a:spcBef>
                    <a:spcPts val="0"/>
                  </a:spcBef>
                  <a:spcAft>
                    <a:spcPts val="1800"/>
                  </a:spcAft>
                  <a:buNone/>
                  <a:tabLst>
                    <a:tab pos="457200" algn="l"/>
                  </a:tabLst>
                </a:pPr>
                <a:r>
                  <a:rPr lang="en-US" altLang="en-US" sz="2400" b="0" dirty="0">
                    <a:ea typeface="Cambria Math"/>
                  </a:rPr>
                  <a:t>	</a:t>
                </a:r>
                <a14:m>
                  <m:oMath xmlns:m="http://schemas.openxmlformats.org/officeDocument/2006/math">
                    <m:r>
                      <a:rPr lang="en-US" altLang="en-US" sz="2400" b="0" i="1" smtClean="0">
                        <a:latin typeface="Cambria Math"/>
                        <a:ea typeface="Cambria Math"/>
                      </a:rPr>
                      <m:t>=</m:t>
                    </m:r>
                  </m:oMath>
                </a14:m>
                <a:endParaRPr lang="en-US" altLang="en-US" sz="2400" b="0" dirty="0"/>
              </a:p>
              <a:p>
                <a:pPr marL="0" indent="0">
                  <a:lnSpc>
                    <a:spcPct val="100000"/>
                  </a:lnSpc>
                  <a:spcBef>
                    <a:spcPts val="0"/>
                  </a:spcBef>
                  <a:spcAft>
                    <a:spcPts val="600"/>
                  </a:spcAft>
                  <a:buNone/>
                </a:pPr>
                <a:endParaRPr lang="en-US" altLang="en-US" sz="2400" dirty="0"/>
              </a:p>
            </p:txBody>
          </p:sp>
        </mc:Choice>
        <mc:Fallback xmlns="">
          <p:sp>
            <p:nvSpPr>
              <p:cNvPr id="33" name="Rectangle 3"/>
              <p:cNvSpPr txBox="1">
                <a:spLocks noRot="1" noChangeAspect="1" noMove="1" noResize="1" noEditPoints="1" noAdjustHandles="1" noChangeArrowheads="1" noChangeShapeType="1" noTextEdit="1"/>
              </p:cNvSpPr>
              <p:nvPr/>
            </p:nvSpPr>
            <p:spPr>
              <a:xfrm>
                <a:off x="324357" y="2810976"/>
                <a:ext cx="8610638" cy="2662361"/>
              </a:xfrm>
              <a:prstGeom prst="rect">
                <a:avLst/>
              </a:prstGeom>
              <a:blipFill>
                <a:blip r:embed="rId4"/>
                <a:stretch>
                  <a:fillRect l="-1062" t="-1831"/>
                </a:stretch>
              </a:blipFill>
            </p:spPr>
            <p:txBody>
              <a:bodyPr/>
              <a:lstStyle/>
              <a:p>
                <a:r>
                  <a:rPr lang="en-US">
                    <a:noFill/>
                  </a:rPr>
                  <a:t> </a:t>
                </a:r>
              </a:p>
            </p:txBody>
          </p:sp>
        </mc:Fallback>
      </mc:AlternateContent>
      <p:sp>
        <p:nvSpPr>
          <p:cNvPr id="36" name="TextBox 35"/>
          <p:cNvSpPr txBox="1"/>
          <p:nvPr/>
        </p:nvSpPr>
        <p:spPr>
          <a:xfrm>
            <a:off x="-36103" y="6443584"/>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28" name="Oval 27"/>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99760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TextBox 4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9</a:t>
            </a:r>
            <a:r>
              <a:rPr lang="en-SG" sz="2800" dirty="0" smtClean="0">
                <a:solidFill>
                  <a:schemeClr val="bg1"/>
                </a:solidFill>
              </a:rPr>
              <a:t> </a:t>
            </a:r>
            <a:r>
              <a:rPr lang="en-SG" sz="2800" dirty="0">
                <a:solidFill>
                  <a:schemeClr val="bg1"/>
                </a:solidFill>
              </a:rPr>
              <a:t>– Substituting into the Binomial Theorem</a:t>
            </a:r>
            <a:endParaRPr lang="en-SG" sz="2000" dirty="0">
              <a:solidFill>
                <a:schemeClr val="bg1"/>
              </a:solidFill>
            </a:endParaRPr>
          </a:p>
        </p:txBody>
      </p:sp>
    </p:spTree>
    <p:extLst>
      <p:ext uri="{BB962C8B-B14F-4D97-AF65-F5344CB8AC3E}">
        <p14:creationId xmlns:p14="http://schemas.microsoft.com/office/powerpoint/2010/main" val="225593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r>
              <a:rPr lang="en-SG" sz="1200" dirty="0">
                <a:solidFill>
                  <a:schemeClr val="bg1"/>
                </a:solidFill>
              </a:rPr>
              <a:t>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31</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Binomial Theorem</a:t>
            </a:r>
            <a:endParaRPr lang="en-SG" sz="2000" dirty="0">
              <a:solidFill>
                <a:schemeClr val="bg1"/>
              </a:solidFill>
            </a:endParaRPr>
          </a:p>
        </p:txBody>
      </p:sp>
      <p:sp>
        <p:nvSpPr>
          <p:cNvPr id="31" name="Rectangle 3"/>
          <p:cNvSpPr txBox="1">
            <a:spLocks noChangeArrowheads="1"/>
          </p:cNvSpPr>
          <p:nvPr/>
        </p:nvSpPr>
        <p:spPr>
          <a:xfrm>
            <a:off x="476755" y="1563468"/>
            <a:ext cx="8038595" cy="10288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dirty="0"/>
              <a:t>According to Theorem 6.3.1, a set with </a:t>
            </a:r>
            <a:r>
              <a:rPr lang="en-US" altLang="en-US" i="1" dirty="0"/>
              <a:t>n</a:t>
            </a:r>
            <a:r>
              <a:rPr lang="en-US" altLang="en-US" dirty="0"/>
              <a:t> elements has 2</a:t>
            </a:r>
            <a:r>
              <a:rPr lang="en-US" altLang="en-US" i="1" baseline="44000" dirty="0"/>
              <a:t>n</a:t>
            </a:r>
            <a:r>
              <a:rPr lang="en-US" altLang="en-US" dirty="0"/>
              <a:t> subsets.</a:t>
            </a:r>
          </a:p>
        </p:txBody>
      </p:sp>
      <p:sp>
        <p:nvSpPr>
          <p:cNvPr id="28" name="Oval 27"/>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99760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TextBox 4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a:t>
            </a:r>
            <a:r>
              <a:rPr lang="en-SG" sz="2400" dirty="0" smtClean="0">
                <a:solidFill>
                  <a:schemeClr val="bg1"/>
                </a:solidFill>
              </a:rPr>
              <a:t>10 </a:t>
            </a:r>
            <a:r>
              <a:rPr lang="en-SG" sz="2400" dirty="0">
                <a:solidFill>
                  <a:schemeClr val="bg1"/>
                </a:solidFill>
              </a:rPr>
              <a:t>– Using Combinatorial Argument to Derive some Identity</a:t>
            </a:r>
            <a:endParaRPr lang="en-SG" dirty="0">
              <a:solidFill>
                <a:schemeClr val="bg1"/>
              </a:solidFill>
            </a:endParaRPr>
          </a:p>
        </p:txBody>
      </p:sp>
      <p:grpSp>
        <p:nvGrpSpPr>
          <p:cNvPr id="21" name="Group 20"/>
          <p:cNvGrpSpPr/>
          <p:nvPr/>
        </p:nvGrpSpPr>
        <p:grpSpPr>
          <a:xfrm>
            <a:off x="694824" y="2592356"/>
            <a:ext cx="6803256" cy="1451213"/>
            <a:chOff x="730523" y="4598517"/>
            <a:chExt cx="6803256" cy="1451213"/>
          </a:xfrm>
        </p:grpSpPr>
        <p:sp>
          <p:nvSpPr>
            <p:cNvPr id="22" name="Rectangle 21"/>
            <p:cNvSpPr/>
            <p:nvPr/>
          </p:nvSpPr>
          <p:spPr>
            <a:xfrm>
              <a:off x="730523" y="4598518"/>
              <a:ext cx="6803256" cy="1451212"/>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Rectangle 22"/>
            <p:cNvSpPr/>
            <p:nvPr/>
          </p:nvSpPr>
          <p:spPr>
            <a:xfrm>
              <a:off x="730523" y="4598517"/>
              <a:ext cx="680325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TextBox 23"/>
            <p:cNvSpPr txBox="1"/>
            <p:nvPr/>
          </p:nvSpPr>
          <p:spPr>
            <a:xfrm>
              <a:off x="898473" y="4645644"/>
              <a:ext cx="6635306" cy="461665"/>
            </a:xfrm>
            <a:prstGeom prst="rect">
              <a:avLst/>
            </a:prstGeom>
            <a:noFill/>
          </p:spPr>
          <p:txBody>
            <a:bodyPr wrap="square" rtlCol="0">
              <a:spAutoFit/>
            </a:bodyPr>
            <a:lstStyle/>
            <a:p>
              <a:r>
                <a:rPr lang="en-SG" sz="2400" dirty="0">
                  <a:solidFill>
                    <a:schemeClr val="bg1"/>
                  </a:solidFill>
                </a:rPr>
                <a:t>Theorem 6.3.1  Number of elements in a Power Set</a:t>
              </a:r>
              <a:endParaRPr lang="en-SG" sz="2000" dirty="0">
                <a:solidFill>
                  <a:schemeClr val="bg1"/>
                </a:solidFill>
              </a:endParaRPr>
            </a:p>
          </p:txBody>
        </p:sp>
        <p:sp>
          <p:nvSpPr>
            <p:cNvPr id="25" name="TextBox 24"/>
            <p:cNvSpPr txBox="1"/>
            <p:nvPr/>
          </p:nvSpPr>
          <p:spPr>
            <a:xfrm>
              <a:off x="1054602" y="5218733"/>
              <a:ext cx="6113418" cy="830997"/>
            </a:xfrm>
            <a:prstGeom prst="rect">
              <a:avLst/>
            </a:prstGeom>
            <a:noFill/>
          </p:spPr>
          <p:txBody>
            <a:bodyPr wrap="square" rtlCol="0">
              <a:spAutoFit/>
            </a:bodyPr>
            <a:lstStyle/>
            <a:p>
              <a:pPr>
                <a:spcAft>
                  <a:spcPts val="600"/>
                </a:spcAft>
              </a:pPr>
              <a:r>
                <a:rPr lang="en-SG" sz="2400" dirty="0">
                  <a:sym typeface="Symbol"/>
                </a:rPr>
                <a:t>If a set</a:t>
              </a:r>
              <a:r>
                <a:rPr lang="en-SG" sz="2400" dirty="0"/>
                <a:t> </a:t>
              </a:r>
              <a:r>
                <a:rPr lang="en-SG" sz="2400" i="1" dirty="0"/>
                <a:t>X</a:t>
              </a:r>
              <a:r>
                <a:rPr lang="en-SG" sz="2400" dirty="0"/>
                <a:t> </a:t>
              </a:r>
              <a:r>
                <a:rPr lang="en-US" sz="2400" dirty="0"/>
                <a:t>has </a:t>
              </a:r>
              <a:r>
                <a:rPr lang="en-US" altLang="en-US" sz="2400" i="1" dirty="0"/>
                <a:t>n</a:t>
              </a:r>
              <a:r>
                <a:rPr lang="en-US" altLang="en-US" sz="2400" dirty="0"/>
                <a:t> (</a:t>
              </a:r>
              <a:r>
                <a:rPr lang="en-SG" sz="2400" i="1" dirty="0"/>
                <a:t>n</a:t>
              </a:r>
              <a:r>
                <a:rPr lang="en-SG" sz="2400" dirty="0"/>
                <a:t> </a:t>
              </a:r>
              <a:r>
                <a:rPr lang="en-SG" sz="2400" dirty="0">
                  <a:sym typeface="Symbol"/>
                </a:rPr>
                <a:t> 0</a:t>
              </a:r>
              <a:r>
                <a:rPr lang="en-US" altLang="en-US" sz="2400" dirty="0"/>
                <a:t>) elements, then </a:t>
              </a:r>
              <a:r>
                <a:rPr lang="en-US" altLang="en-US" sz="2400" dirty="0">
                  <a:sym typeface="Symbol"/>
                </a:rPr>
                <a:t>(</a:t>
              </a:r>
              <a:r>
                <a:rPr lang="en-US" altLang="en-US" sz="2400" i="1" dirty="0">
                  <a:sym typeface="Symbol"/>
                </a:rPr>
                <a:t>X</a:t>
              </a:r>
              <a:r>
                <a:rPr lang="en-US" altLang="en-US" sz="2400" dirty="0">
                  <a:sym typeface="Symbol"/>
                </a:rPr>
                <a:t>) has 2</a:t>
              </a:r>
              <a:r>
                <a:rPr lang="en-US" altLang="en-US" sz="2400" i="1" baseline="44000" dirty="0">
                  <a:sym typeface="Symbol"/>
                </a:rPr>
                <a:t>n</a:t>
              </a:r>
              <a:r>
                <a:rPr lang="en-US" altLang="en-US" sz="2400" dirty="0">
                  <a:sym typeface="Symbol"/>
                </a:rPr>
                <a:t> elements.</a:t>
              </a:r>
              <a:endParaRPr lang="en-SG" sz="2400" dirty="0"/>
            </a:p>
          </p:txBody>
        </p:sp>
      </p:grpSp>
      <mc:AlternateContent xmlns:mc="http://schemas.openxmlformats.org/markup-compatibility/2006" xmlns:a14="http://schemas.microsoft.com/office/drawing/2010/main">
        <mc:Choice Requires="a14">
          <p:sp>
            <p:nvSpPr>
              <p:cNvPr id="26" name="Rectangle 3"/>
              <p:cNvSpPr txBox="1">
                <a:spLocks noChangeArrowheads="1"/>
              </p:cNvSpPr>
              <p:nvPr/>
            </p:nvSpPr>
            <p:spPr>
              <a:xfrm>
                <a:off x="476755" y="4354564"/>
                <a:ext cx="8038595" cy="17066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dirty="0"/>
                  <a:t>Apply this fact to give a combinatorial argument to justify the identity</a:t>
                </a:r>
              </a:p>
              <a:p>
                <a:pPr marL="0" indent="0">
                  <a:lnSpc>
                    <a:spcPct val="100000"/>
                  </a:lnSpc>
                  <a:spcBef>
                    <a:spcPts val="0"/>
                  </a:spcBef>
                  <a:buNone/>
                  <a:tabLst>
                    <a:tab pos="692150" algn="l"/>
                  </a:tabLst>
                </a:pPr>
                <a:r>
                  <a:rPr lang="en-US" altLang="en-US" dirty="0"/>
                  <a:t>	</a:t>
                </a:r>
                <a14:m>
                  <m:oMath xmlns:m="http://schemas.openxmlformats.org/officeDocument/2006/math">
                    <m:d>
                      <m:dPr>
                        <m:ctrlPr>
                          <a:rPr lang="en-US" altLang="en-US" i="1" smtClean="0">
                            <a:latin typeface="Cambria Math" panose="02040503050406030204" pitchFamily="18" charset="0"/>
                          </a:rPr>
                        </m:ctrlPr>
                      </m:dPr>
                      <m:e>
                        <m:f>
                          <m:fPr>
                            <m:type m:val="noBar"/>
                            <m:ctrlPr>
                              <a:rPr lang="en-US" altLang="en-US" i="1" smtClean="0">
                                <a:latin typeface="Cambria Math" panose="02040503050406030204" pitchFamily="18" charset="0"/>
                              </a:rPr>
                            </m:ctrlPr>
                          </m:fPr>
                          <m:num>
                            <m:r>
                              <a:rPr lang="en-US" altLang="en-US" b="0" i="1" smtClean="0">
                                <a:latin typeface="Cambria Math"/>
                              </a:rPr>
                              <m:t>𝑛</m:t>
                            </m:r>
                          </m:num>
                          <m:den>
                            <m:r>
                              <a:rPr lang="en-US" altLang="en-US" b="0" i="1" smtClean="0">
                                <a:latin typeface="Cambria Math"/>
                              </a:rPr>
                              <m:t>0</m:t>
                            </m:r>
                          </m:den>
                        </m:f>
                      </m:e>
                    </m:d>
                    <m:r>
                      <a:rPr lang="en-US" altLang="en-US" b="0" i="1" smtClean="0">
                        <a:latin typeface="Cambria Math"/>
                      </a:rPr>
                      <m:t>+</m:t>
                    </m:r>
                    <m:d>
                      <m:dPr>
                        <m:ctrlPr>
                          <a:rPr lang="en-US" altLang="en-US" b="0" i="1" smtClean="0">
                            <a:latin typeface="Cambria Math" panose="02040503050406030204" pitchFamily="18" charset="0"/>
                          </a:rPr>
                        </m:ctrlPr>
                      </m:dPr>
                      <m:e>
                        <m:f>
                          <m:fPr>
                            <m:type m:val="noBar"/>
                            <m:ctrlPr>
                              <a:rPr lang="en-US" altLang="en-US" b="0" i="1" smtClean="0">
                                <a:latin typeface="Cambria Math" panose="02040503050406030204" pitchFamily="18" charset="0"/>
                              </a:rPr>
                            </m:ctrlPr>
                          </m:fPr>
                          <m:num>
                            <m:r>
                              <a:rPr lang="en-US" altLang="en-US" b="0" i="1" smtClean="0">
                                <a:latin typeface="Cambria Math"/>
                              </a:rPr>
                              <m:t>𝑛</m:t>
                            </m:r>
                          </m:num>
                          <m:den>
                            <m:r>
                              <a:rPr lang="en-US" altLang="en-US" b="0" i="1" smtClean="0">
                                <a:latin typeface="Cambria Math"/>
                              </a:rPr>
                              <m:t>1</m:t>
                            </m:r>
                          </m:den>
                        </m:f>
                      </m:e>
                    </m:d>
                    <m:r>
                      <a:rPr lang="en-US" altLang="en-US" b="0" i="1" smtClean="0">
                        <a:latin typeface="Cambria Math"/>
                      </a:rPr>
                      <m:t>+</m:t>
                    </m:r>
                    <m:d>
                      <m:dPr>
                        <m:ctrlPr>
                          <a:rPr lang="en-US" altLang="en-US" b="0" i="1" smtClean="0">
                            <a:latin typeface="Cambria Math" panose="02040503050406030204" pitchFamily="18" charset="0"/>
                          </a:rPr>
                        </m:ctrlPr>
                      </m:dPr>
                      <m:e>
                        <m:f>
                          <m:fPr>
                            <m:type m:val="noBar"/>
                            <m:ctrlPr>
                              <a:rPr lang="en-US" altLang="en-US" b="0" i="1" smtClean="0">
                                <a:latin typeface="Cambria Math" panose="02040503050406030204" pitchFamily="18" charset="0"/>
                              </a:rPr>
                            </m:ctrlPr>
                          </m:fPr>
                          <m:num>
                            <m:r>
                              <a:rPr lang="en-US" altLang="en-US" b="0" i="1" smtClean="0">
                                <a:latin typeface="Cambria Math"/>
                              </a:rPr>
                              <m:t>𝑛</m:t>
                            </m:r>
                          </m:num>
                          <m:den>
                            <m:r>
                              <a:rPr lang="en-US" altLang="en-US" b="0" i="1" smtClean="0">
                                <a:latin typeface="Cambria Math"/>
                              </a:rPr>
                              <m:t>2</m:t>
                            </m:r>
                          </m:den>
                        </m:f>
                      </m:e>
                    </m:d>
                    <m:r>
                      <a:rPr lang="en-US" altLang="en-US" b="0" i="1" smtClean="0">
                        <a:latin typeface="Cambria Math"/>
                      </a:rPr>
                      <m:t>+</m:t>
                    </m:r>
                    <m:r>
                      <a:rPr lang="en-US" altLang="en-US" b="0" i="1" smtClean="0">
                        <a:latin typeface="Cambria Math"/>
                        <a:ea typeface="Cambria Math"/>
                      </a:rPr>
                      <m:t>⋯+</m:t>
                    </m:r>
                    <m:d>
                      <m:dPr>
                        <m:ctrlPr>
                          <a:rPr lang="en-US" altLang="en-US" b="0" i="1" smtClean="0">
                            <a:latin typeface="Cambria Math" panose="02040503050406030204" pitchFamily="18" charset="0"/>
                            <a:ea typeface="Cambria Math"/>
                          </a:rPr>
                        </m:ctrlPr>
                      </m:dPr>
                      <m:e>
                        <m:f>
                          <m:fPr>
                            <m:type m:val="noBar"/>
                            <m:ctrlPr>
                              <a:rPr lang="en-US" altLang="en-US" b="0" i="1" smtClean="0">
                                <a:latin typeface="Cambria Math" panose="02040503050406030204" pitchFamily="18" charset="0"/>
                                <a:ea typeface="Cambria Math"/>
                              </a:rPr>
                            </m:ctrlPr>
                          </m:fPr>
                          <m:num>
                            <m:r>
                              <a:rPr lang="en-US" altLang="en-US" b="0" i="1" smtClean="0">
                                <a:latin typeface="Cambria Math"/>
                                <a:ea typeface="Cambria Math"/>
                              </a:rPr>
                              <m:t>𝑛</m:t>
                            </m:r>
                          </m:num>
                          <m:den>
                            <m:r>
                              <a:rPr lang="en-US" altLang="en-US" b="0" i="1" smtClean="0">
                                <a:latin typeface="Cambria Math"/>
                                <a:ea typeface="Cambria Math"/>
                              </a:rPr>
                              <m:t>𝑛</m:t>
                            </m:r>
                          </m:den>
                        </m:f>
                      </m:e>
                    </m:d>
                    <m:r>
                      <a:rPr lang="en-US" altLang="en-US" b="0" i="1" smtClean="0">
                        <a:latin typeface="Cambria Math"/>
                        <a:ea typeface="Cambria Math"/>
                      </a:rPr>
                      <m:t>=</m:t>
                    </m:r>
                    <m:sSup>
                      <m:sSupPr>
                        <m:ctrlPr>
                          <a:rPr lang="en-US" altLang="en-US" b="0" i="1" smtClean="0">
                            <a:latin typeface="Cambria Math" panose="02040503050406030204" pitchFamily="18" charset="0"/>
                            <a:ea typeface="Cambria Math"/>
                          </a:rPr>
                        </m:ctrlPr>
                      </m:sSupPr>
                      <m:e>
                        <m:r>
                          <a:rPr lang="en-US" altLang="en-US" b="0" i="1" smtClean="0">
                            <a:latin typeface="Cambria Math"/>
                            <a:ea typeface="Cambria Math"/>
                          </a:rPr>
                          <m:t>2</m:t>
                        </m:r>
                      </m:e>
                      <m:sup>
                        <m:r>
                          <a:rPr lang="en-US" altLang="en-US" b="0" i="1" smtClean="0">
                            <a:latin typeface="Cambria Math"/>
                            <a:ea typeface="Cambria Math"/>
                          </a:rPr>
                          <m:t>𝑛</m:t>
                        </m:r>
                      </m:sup>
                    </m:sSup>
                  </m:oMath>
                </a14:m>
                <a:endParaRPr lang="en-US" altLang="en-US" dirty="0"/>
              </a:p>
            </p:txBody>
          </p:sp>
        </mc:Choice>
        <mc:Fallback xmlns="">
          <p:sp>
            <p:nvSpPr>
              <p:cNvPr id="26" name="Rectangle 3"/>
              <p:cNvSpPr txBox="1">
                <a:spLocks noRot="1" noChangeAspect="1" noMove="1" noResize="1" noEditPoints="1" noAdjustHandles="1" noChangeArrowheads="1" noChangeShapeType="1" noTextEdit="1"/>
              </p:cNvSpPr>
              <p:nvPr/>
            </p:nvSpPr>
            <p:spPr>
              <a:xfrm>
                <a:off x="476755" y="4354564"/>
                <a:ext cx="8038595" cy="1706601"/>
              </a:xfrm>
              <a:prstGeom prst="rect">
                <a:avLst/>
              </a:prstGeom>
              <a:blipFill rotWithShape="1">
                <a:blip r:embed="rId3"/>
                <a:stretch>
                  <a:fillRect l="-1516" t="-3214"/>
                </a:stretch>
              </a:blipFill>
            </p:spPr>
            <p:txBody>
              <a:bodyPr/>
              <a:lstStyle/>
              <a:p>
                <a:r>
                  <a:rPr lang="en-US">
                    <a:noFill/>
                  </a:rPr>
                  <a:t> </a:t>
                </a:r>
              </a:p>
            </p:txBody>
          </p:sp>
        </mc:Fallback>
      </mc:AlternateContent>
    </p:spTree>
    <p:extLst>
      <p:ext uri="{BB962C8B-B14F-4D97-AF65-F5344CB8AC3E}">
        <p14:creationId xmlns:p14="http://schemas.microsoft.com/office/powerpoint/2010/main" val="32233181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r>
              <a:rPr lang="en-SG" sz="1200" dirty="0">
                <a:solidFill>
                  <a:schemeClr val="bg1"/>
                </a:solidFill>
              </a:rPr>
              <a:t>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32</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Binomial Theorem</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31" name="Rectangle 3"/>
              <p:cNvSpPr txBox="1">
                <a:spLocks noChangeArrowheads="1"/>
              </p:cNvSpPr>
              <p:nvPr/>
            </p:nvSpPr>
            <p:spPr>
              <a:xfrm>
                <a:off x="476754" y="1639638"/>
                <a:ext cx="8038595" cy="26819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dirty="0"/>
                  <a:t>Suppose </a:t>
                </a:r>
                <a:r>
                  <a:rPr lang="en-US" altLang="en-US" i="1" dirty="0"/>
                  <a:t>S</a:t>
                </a:r>
                <a:r>
                  <a:rPr lang="en-US" altLang="en-US" dirty="0"/>
                  <a:t> is a set with </a:t>
                </a:r>
                <a:r>
                  <a:rPr lang="en-US" altLang="en-US" i="1" dirty="0"/>
                  <a:t>n</a:t>
                </a:r>
                <a:r>
                  <a:rPr lang="en-US" altLang="en-US" dirty="0"/>
                  <a:t> elements. Then every subset of </a:t>
                </a:r>
                <a:r>
                  <a:rPr lang="en-US" altLang="en-US" i="1" dirty="0"/>
                  <a:t>S</a:t>
                </a:r>
                <a:r>
                  <a:rPr lang="en-US" altLang="en-US" dirty="0"/>
                  <a:t> has some number </a:t>
                </a:r>
                <a:r>
                  <a:rPr lang="en-US" altLang="en-US" i="1" dirty="0"/>
                  <a:t>k</a:t>
                </a:r>
                <a:r>
                  <a:rPr lang="en-US" altLang="en-US" dirty="0"/>
                  <a:t> of elements, where 0 </a:t>
                </a:r>
                <a:r>
                  <a:rPr lang="en-US" altLang="en-US" dirty="0">
                    <a:sym typeface="Symbol"/>
                  </a:rPr>
                  <a:t> </a:t>
                </a:r>
                <a:r>
                  <a:rPr lang="en-US" altLang="en-US" i="1" dirty="0">
                    <a:sym typeface="Symbol"/>
                  </a:rPr>
                  <a:t>k</a:t>
                </a:r>
                <a:r>
                  <a:rPr lang="en-US" altLang="en-US" dirty="0">
                    <a:sym typeface="Symbol"/>
                  </a:rPr>
                  <a:t>  </a:t>
                </a:r>
                <a:r>
                  <a:rPr lang="en-US" altLang="en-US" i="1" dirty="0">
                    <a:sym typeface="Symbol"/>
                  </a:rPr>
                  <a:t>n</a:t>
                </a:r>
                <a:r>
                  <a:rPr lang="en-US" altLang="en-US" dirty="0">
                    <a:sym typeface="Symbol"/>
                  </a:rPr>
                  <a:t>.</a:t>
                </a:r>
              </a:p>
              <a:p>
                <a:pPr marL="0" indent="0">
                  <a:lnSpc>
                    <a:spcPct val="100000"/>
                  </a:lnSpc>
                  <a:spcBef>
                    <a:spcPts val="0"/>
                  </a:spcBef>
                  <a:spcAft>
                    <a:spcPts val="600"/>
                  </a:spcAft>
                  <a:buNone/>
                </a:pPr>
                <a:r>
                  <a:rPr lang="en-US" altLang="en-US" dirty="0"/>
                  <a:t>It follows that the total number of subsets of </a:t>
                </a:r>
                <a:r>
                  <a:rPr lang="en-US" altLang="en-US" i="1" dirty="0"/>
                  <a:t>S</a:t>
                </a:r>
                <a:r>
                  <a:rPr lang="en-US" altLang="en-US" dirty="0"/>
                  <a:t>, </a:t>
                </a:r>
                <a:r>
                  <a:rPr lang="en-US" altLang="en-US" i="1" dirty="0"/>
                  <a:t>N</a:t>
                </a:r>
                <a:r>
                  <a:rPr lang="en-US" altLang="en-US" dirty="0"/>
                  <a:t>(</a:t>
                </a:r>
                <a:r>
                  <a:rPr lang="en-US" altLang="en-US" dirty="0">
                    <a:sym typeface="Symbol"/>
                  </a:rPr>
                  <a:t></a:t>
                </a:r>
                <a:r>
                  <a:rPr lang="en-US" altLang="en-US" dirty="0"/>
                  <a:t>(</a:t>
                </a:r>
                <a:r>
                  <a:rPr lang="en-US" altLang="en-US" i="1" dirty="0"/>
                  <a:t>S</a:t>
                </a:r>
                <a:r>
                  <a:rPr lang="en-US" altLang="en-US" dirty="0"/>
                  <a:t>)), can be expressed as follows:</a:t>
                </a:r>
              </a:p>
              <a:p>
                <a:pPr marL="0" indent="0">
                  <a:lnSpc>
                    <a:spcPct val="100000"/>
                  </a:lnSpc>
                  <a:spcBef>
                    <a:spcPts val="0"/>
                  </a:spcBef>
                  <a:spcAft>
                    <a:spcPts val="600"/>
                  </a:spcAft>
                  <a:buNone/>
                </a:pPr>
                <a14:m>
                  <m:oMathPara xmlns:m="http://schemas.openxmlformats.org/officeDocument/2006/math">
                    <m:oMathParaPr>
                      <m:jc m:val="centerGroup"/>
                    </m:oMathParaPr>
                    <m:oMath xmlns:m="http://schemas.openxmlformats.org/officeDocument/2006/math">
                      <m:d>
                        <m:dPr>
                          <m:ctrlPr>
                            <a:rPr lang="en-US" altLang="en-US" sz="2000" i="1">
                              <a:latin typeface="Cambria Math" panose="02040503050406030204" pitchFamily="18" charset="0"/>
                            </a:rPr>
                          </m:ctrlPr>
                        </m:dPr>
                        <m:e>
                          <m:f>
                            <m:fPr>
                              <m:type m:val="noBar"/>
                              <m:ctrlPr>
                                <a:rPr lang="en-US" altLang="en-US" sz="2000" i="1">
                                  <a:latin typeface="Cambria Math" panose="02040503050406030204" pitchFamily="18" charset="0"/>
                                </a:rPr>
                              </m:ctrlPr>
                            </m:fPr>
                            <m:num>
                              <m:r>
                                <a:rPr lang="en-US" altLang="en-US" sz="2000" i="1">
                                  <a:latin typeface="Cambria Math"/>
                                </a:rPr>
                                <m:t>𝑛</m:t>
                              </m:r>
                            </m:num>
                            <m:den>
                              <m:r>
                                <a:rPr lang="en-US" altLang="en-US" sz="2000" i="1">
                                  <a:latin typeface="Cambria Math"/>
                                </a:rPr>
                                <m:t>0</m:t>
                              </m:r>
                            </m:den>
                          </m:f>
                        </m:e>
                      </m:d>
                      <m:r>
                        <a:rPr lang="en-US" altLang="en-US" sz="2000" i="1">
                          <a:latin typeface="Cambria Math"/>
                        </a:rPr>
                        <m:t>+</m:t>
                      </m:r>
                      <m:d>
                        <m:dPr>
                          <m:ctrlPr>
                            <a:rPr lang="en-US" altLang="en-US" sz="2000" i="1">
                              <a:latin typeface="Cambria Math" panose="02040503050406030204" pitchFamily="18" charset="0"/>
                            </a:rPr>
                          </m:ctrlPr>
                        </m:dPr>
                        <m:e>
                          <m:f>
                            <m:fPr>
                              <m:type m:val="noBar"/>
                              <m:ctrlPr>
                                <a:rPr lang="en-US" altLang="en-US" sz="2000" i="1">
                                  <a:latin typeface="Cambria Math" panose="02040503050406030204" pitchFamily="18" charset="0"/>
                                </a:rPr>
                              </m:ctrlPr>
                            </m:fPr>
                            <m:num>
                              <m:r>
                                <a:rPr lang="en-US" altLang="en-US" sz="2000" i="1">
                                  <a:latin typeface="Cambria Math"/>
                                </a:rPr>
                                <m:t>𝑛</m:t>
                              </m:r>
                            </m:num>
                            <m:den>
                              <m:r>
                                <a:rPr lang="en-US" altLang="en-US" sz="2000" i="1">
                                  <a:latin typeface="Cambria Math"/>
                                </a:rPr>
                                <m:t>1</m:t>
                              </m:r>
                            </m:den>
                          </m:f>
                        </m:e>
                      </m:d>
                      <m:r>
                        <a:rPr lang="en-US" altLang="en-US" sz="2000" i="1">
                          <a:latin typeface="Cambria Math"/>
                        </a:rPr>
                        <m:t>+</m:t>
                      </m:r>
                      <m:d>
                        <m:dPr>
                          <m:ctrlPr>
                            <a:rPr lang="en-US" altLang="en-US" sz="2000" i="1">
                              <a:latin typeface="Cambria Math" panose="02040503050406030204" pitchFamily="18" charset="0"/>
                            </a:rPr>
                          </m:ctrlPr>
                        </m:dPr>
                        <m:e>
                          <m:f>
                            <m:fPr>
                              <m:type m:val="noBar"/>
                              <m:ctrlPr>
                                <a:rPr lang="en-US" altLang="en-US" sz="2000" i="1">
                                  <a:latin typeface="Cambria Math" panose="02040503050406030204" pitchFamily="18" charset="0"/>
                                </a:rPr>
                              </m:ctrlPr>
                            </m:fPr>
                            <m:num>
                              <m:r>
                                <a:rPr lang="en-US" altLang="en-US" sz="2000" i="1">
                                  <a:latin typeface="Cambria Math"/>
                                </a:rPr>
                                <m:t>𝑛</m:t>
                              </m:r>
                            </m:num>
                            <m:den>
                              <m:r>
                                <a:rPr lang="en-US" altLang="en-US" sz="2000" i="1">
                                  <a:latin typeface="Cambria Math"/>
                                </a:rPr>
                                <m:t>2</m:t>
                              </m:r>
                            </m:den>
                          </m:f>
                        </m:e>
                      </m:d>
                      <m:r>
                        <a:rPr lang="en-US" altLang="en-US" sz="2000" i="1">
                          <a:latin typeface="Cambria Math"/>
                        </a:rPr>
                        <m:t>+</m:t>
                      </m:r>
                      <m:r>
                        <a:rPr lang="en-US" altLang="en-US" sz="2000" i="1">
                          <a:latin typeface="Cambria Math"/>
                          <a:ea typeface="Cambria Math"/>
                        </a:rPr>
                        <m:t>⋯+</m:t>
                      </m:r>
                      <m:d>
                        <m:dPr>
                          <m:ctrlPr>
                            <a:rPr lang="en-US" altLang="en-US" sz="2000" i="1">
                              <a:latin typeface="Cambria Math" panose="02040503050406030204" pitchFamily="18" charset="0"/>
                              <a:ea typeface="Cambria Math"/>
                            </a:rPr>
                          </m:ctrlPr>
                        </m:dPr>
                        <m:e>
                          <m:f>
                            <m:fPr>
                              <m:type m:val="noBar"/>
                              <m:ctrlPr>
                                <a:rPr lang="en-US" altLang="en-US" sz="2000" i="1">
                                  <a:latin typeface="Cambria Math" panose="02040503050406030204" pitchFamily="18" charset="0"/>
                                  <a:ea typeface="Cambria Math"/>
                                </a:rPr>
                              </m:ctrlPr>
                            </m:fPr>
                            <m:num>
                              <m:r>
                                <a:rPr lang="en-US" altLang="en-US" sz="2000" i="1">
                                  <a:latin typeface="Cambria Math"/>
                                  <a:ea typeface="Cambria Math"/>
                                </a:rPr>
                                <m:t>𝑛</m:t>
                              </m:r>
                            </m:num>
                            <m:den>
                              <m:r>
                                <a:rPr lang="en-US" altLang="en-US" sz="2000" i="1">
                                  <a:latin typeface="Cambria Math"/>
                                  <a:ea typeface="Cambria Math"/>
                                </a:rPr>
                                <m:t>𝑛</m:t>
                              </m:r>
                            </m:den>
                          </m:f>
                        </m:e>
                      </m:d>
                    </m:oMath>
                  </m:oMathPara>
                </a14:m>
                <a:endParaRPr lang="en-US" altLang="en-US" sz="2000" dirty="0"/>
              </a:p>
            </p:txBody>
          </p:sp>
        </mc:Choice>
        <mc:Fallback xmlns="">
          <p:sp>
            <p:nvSpPr>
              <p:cNvPr id="31" name="Rectangle 3"/>
              <p:cNvSpPr txBox="1">
                <a:spLocks noRot="1" noChangeAspect="1" noMove="1" noResize="1" noEditPoints="1" noAdjustHandles="1" noChangeArrowheads="1" noChangeShapeType="1" noTextEdit="1"/>
              </p:cNvSpPr>
              <p:nvPr/>
            </p:nvSpPr>
            <p:spPr>
              <a:xfrm>
                <a:off x="476754" y="1639638"/>
                <a:ext cx="8038595" cy="2681962"/>
              </a:xfrm>
              <a:prstGeom prst="rect">
                <a:avLst/>
              </a:prstGeom>
              <a:blipFill rotWithShape="0">
                <a:blip r:embed="rId3"/>
                <a:stretch>
                  <a:fillRect l="-1516" t="-2273" r="-1061"/>
                </a:stretch>
              </a:blipFill>
            </p:spPr>
            <p:txBody>
              <a:bodyPr/>
              <a:lstStyle/>
              <a:p>
                <a:r>
                  <a:rPr lang="en-SG">
                    <a:noFill/>
                  </a:rPr>
                  <a:t> </a:t>
                </a:r>
              </a:p>
            </p:txBody>
          </p:sp>
        </mc:Fallback>
      </mc:AlternateContent>
      <p:sp>
        <p:nvSpPr>
          <p:cNvPr id="28" name="Oval 27"/>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99760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TextBox 4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a:t>
            </a:r>
            <a:r>
              <a:rPr lang="en-SG" sz="2400" dirty="0" smtClean="0">
                <a:solidFill>
                  <a:schemeClr val="bg1"/>
                </a:solidFill>
              </a:rPr>
              <a:t>10 </a:t>
            </a:r>
            <a:r>
              <a:rPr lang="en-SG" sz="2400" dirty="0">
                <a:solidFill>
                  <a:schemeClr val="bg1"/>
                </a:solidFill>
              </a:rPr>
              <a:t>– Using Combinatorial Argument to Derive some Identity</a:t>
            </a:r>
            <a:endParaRPr lang="en-SG" dirty="0">
              <a:solidFill>
                <a:schemeClr val="bg1"/>
              </a:solidFill>
            </a:endParaRPr>
          </a:p>
        </p:txBody>
      </p:sp>
      <mc:AlternateContent xmlns:mc="http://schemas.openxmlformats.org/markup-compatibility/2006" xmlns:a14="http://schemas.microsoft.com/office/drawing/2010/main">
        <mc:Choice Requires="a14">
          <p:sp>
            <p:nvSpPr>
              <p:cNvPr id="26" name="Rectangle 3"/>
              <p:cNvSpPr txBox="1">
                <a:spLocks noChangeArrowheads="1"/>
              </p:cNvSpPr>
              <p:nvPr/>
            </p:nvSpPr>
            <p:spPr>
              <a:xfrm>
                <a:off x="476755" y="4354565"/>
                <a:ext cx="8038595" cy="13930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dirty="0"/>
                  <a:t>By Theorem 6.3.1, </a:t>
                </a:r>
                <a:r>
                  <a:rPr lang="en-US" altLang="en-US" i="1" dirty="0"/>
                  <a:t>N</a:t>
                </a:r>
                <a:r>
                  <a:rPr lang="en-US" altLang="en-US" dirty="0"/>
                  <a:t>(</a:t>
                </a:r>
                <a:r>
                  <a:rPr lang="en-US" altLang="en-US" dirty="0">
                    <a:sym typeface="Symbol"/>
                  </a:rPr>
                  <a:t></a:t>
                </a:r>
                <a:r>
                  <a:rPr lang="en-US" altLang="en-US" dirty="0"/>
                  <a:t>(</a:t>
                </a:r>
                <a:r>
                  <a:rPr lang="en-US" altLang="en-US" i="1" dirty="0"/>
                  <a:t>S</a:t>
                </a:r>
                <a:r>
                  <a:rPr lang="en-US" altLang="en-US" dirty="0"/>
                  <a:t>)) = </a:t>
                </a:r>
                <a:r>
                  <a:rPr lang="en-US" altLang="en-US" dirty="0">
                    <a:sym typeface="Symbol"/>
                  </a:rPr>
                  <a:t>2</a:t>
                </a:r>
                <a:r>
                  <a:rPr lang="en-US" altLang="en-US" i="1" baseline="44000" dirty="0">
                    <a:sym typeface="Symbol"/>
                  </a:rPr>
                  <a:t>n</a:t>
                </a:r>
                <a:r>
                  <a:rPr lang="en-US" altLang="en-US" dirty="0"/>
                  <a:t>. Hence</a:t>
                </a:r>
              </a:p>
              <a:p>
                <a:pPr marL="0" indent="0">
                  <a:lnSpc>
                    <a:spcPct val="100000"/>
                  </a:lnSpc>
                  <a:spcBef>
                    <a:spcPts val="0"/>
                  </a:spcBef>
                  <a:buNone/>
                  <a:tabLst>
                    <a:tab pos="692150" algn="l"/>
                  </a:tabLst>
                </a:pPr>
                <a:r>
                  <a:rPr lang="en-US" altLang="en-US" dirty="0"/>
                  <a:t>	</a:t>
                </a:r>
                <a14:m>
                  <m:oMath xmlns:m="http://schemas.openxmlformats.org/officeDocument/2006/math">
                    <m:d>
                      <m:dPr>
                        <m:ctrlPr>
                          <a:rPr lang="en-US" altLang="en-US" i="1" smtClean="0">
                            <a:latin typeface="Cambria Math" panose="02040503050406030204" pitchFamily="18" charset="0"/>
                          </a:rPr>
                        </m:ctrlPr>
                      </m:dPr>
                      <m:e>
                        <m:f>
                          <m:fPr>
                            <m:type m:val="noBar"/>
                            <m:ctrlPr>
                              <a:rPr lang="en-US" altLang="en-US" i="1" smtClean="0">
                                <a:latin typeface="Cambria Math" panose="02040503050406030204" pitchFamily="18" charset="0"/>
                              </a:rPr>
                            </m:ctrlPr>
                          </m:fPr>
                          <m:num>
                            <m:r>
                              <a:rPr lang="en-US" altLang="en-US" b="0" i="1" smtClean="0">
                                <a:latin typeface="Cambria Math"/>
                              </a:rPr>
                              <m:t>𝑛</m:t>
                            </m:r>
                          </m:num>
                          <m:den>
                            <m:r>
                              <a:rPr lang="en-US" altLang="en-US" b="0" i="1" smtClean="0">
                                <a:latin typeface="Cambria Math"/>
                              </a:rPr>
                              <m:t>0</m:t>
                            </m:r>
                          </m:den>
                        </m:f>
                      </m:e>
                    </m:d>
                    <m:r>
                      <a:rPr lang="en-US" altLang="en-US" b="0" i="1" smtClean="0">
                        <a:latin typeface="Cambria Math"/>
                      </a:rPr>
                      <m:t>+</m:t>
                    </m:r>
                    <m:d>
                      <m:dPr>
                        <m:ctrlPr>
                          <a:rPr lang="en-US" altLang="en-US" b="0" i="1" smtClean="0">
                            <a:latin typeface="Cambria Math" panose="02040503050406030204" pitchFamily="18" charset="0"/>
                          </a:rPr>
                        </m:ctrlPr>
                      </m:dPr>
                      <m:e>
                        <m:f>
                          <m:fPr>
                            <m:type m:val="noBar"/>
                            <m:ctrlPr>
                              <a:rPr lang="en-US" altLang="en-US" b="0" i="1" smtClean="0">
                                <a:latin typeface="Cambria Math" panose="02040503050406030204" pitchFamily="18" charset="0"/>
                              </a:rPr>
                            </m:ctrlPr>
                          </m:fPr>
                          <m:num>
                            <m:r>
                              <a:rPr lang="en-US" altLang="en-US" b="0" i="1" smtClean="0">
                                <a:latin typeface="Cambria Math"/>
                              </a:rPr>
                              <m:t>𝑛</m:t>
                            </m:r>
                          </m:num>
                          <m:den>
                            <m:r>
                              <a:rPr lang="en-US" altLang="en-US" b="0" i="1" smtClean="0">
                                <a:latin typeface="Cambria Math"/>
                              </a:rPr>
                              <m:t>1</m:t>
                            </m:r>
                          </m:den>
                        </m:f>
                      </m:e>
                    </m:d>
                    <m:r>
                      <a:rPr lang="en-US" altLang="en-US" b="0" i="1" smtClean="0">
                        <a:latin typeface="Cambria Math"/>
                      </a:rPr>
                      <m:t>+</m:t>
                    </m:r>
                    <m:d>
                      <m:dPr>
                        <m:ctrlPr>
                          <a:rPr lang="en-US" altLang="en-US" b="0" i="1" smtClean="0">
                            <a:latin typeface="Cambria Math" panose="02040503050406030204" pitchFamily="18" charset="0"/>
                          </a:rPr>
                        </m:ctrlPr>
                      </m:dPr>
                      <m:e>
                        <m:f>
                          <m:fPr>
                            <m:type m:val="noBar"/>
                            <m:ctrlPr>
                              <a:rPr lang="en-US" altLang="en-US" b="0" i="1" smtClean="0">
                                <a:latin typeface="Cambria Math" panose="02040503050406030204" pitchFamily="18" charset="0"/>
                              </a:rPr>
                            </m:ctrlPr>
                          </m:fPr>
                          <m:num>
                            <m:r>
                              <a:rPr lang="en-US" altLang="en-US" b="0" i="1" smtClean="0">
                                <a:latin typeface="Cambria Math"/>
                              </a:rPr>
                              <m:t>𝑛</m:t>
                            </m:r>
                          </m:num>
                          <m:den>
                            <m:r>
                              <a:rPr lang="en-US" altLang="en-US" b="0" i="1" smtClean="0">
                                <a:latin typeface="Cambria Math"/>
                              </a:rPr>
                              <m:t>2</m:t>
                            </m:r>
                          </m:den>
                        </m:f>
                      </m:e>
                    </m:d>
                    <m:r>
                      <a:rPr lang="en-US" altLang="en-US" b="0" i="1" smtClean="0">
                        <a:latin typeface="Cambria Math"/>
                      </a:rPr>
                      <m:t>+</m:t>
                    </m:r>
                    <m:r>
                      <a:rPr lang="en-US" altLang="en-US" b="0" i="1" smtClean="0">
                        <a:latin typeface="Cambria Math"/>
                        <a:ea typeface="Cambria Math"/>
                      </a:rPr>
                      <m:t>⋯+</m:t>
                    </m:r>
                    <m:d>
                      <m:dPr>
                        <m:ctrlPr>
                          <a:rPr lang="en-US" altLang="en-US" b="0" i="1" smtClean="0">
                            <a:latin typeface="Cambria Math" panose="02040503050406030204" pitchFamily="18" charset="0"/>
                            <a:ea typeface="Cambria Math"/>
                          </a:rPr>
                        </m:ctrlPr>
                      </m:dPr>
                      <m:e>
                        <m:f>
                          <m:fPr>
                            <m:type m:val="noBar"/>
                            <m:ctrlPr>
                              <a:rPr lang="en-US" altLang="en-US" b="0" i="1" smtClean="0">
                                <a:latin typeface="Cambria Math" panose="02040503050406030204" pitchFamily="18" charset="0"/>
                                <a:ea typeface="Cambria Math"/>
                              </a:rPr>
                            </m:ctrlPr>
                          </m:fPr>
                          <m:num>
                            <m:r>
                              <a:rPr lang="en-US" altLang="en-US" b="0" i="1" smtClean="0">
                                <a:latin typeface="Cambria Math"/>
                                <a:ea typeface="Cambria Math"/>
                              </a:rPr>
                              <m:t>𝑛</m:t>
                            </m:r>
                          </m:num>
                          <m:den>
                            <m:r>
                              <a:rPr lang="en-US" altLang="en-US" b="0" i="1" smtClean="0">
                                <a:latin typeface="Cambria Math"/>
                                <a:ea typeface="Cambria Math"/>
                              </a:rPr>
                              <m:t>𝑛</m:t>
                            </m:r>
                          </m:den>
                        </m:f>
                      </m:e>
                    </m:d>
                    <m:r>
                      <a:rPr lang="en-US" altLang="en-US" b="0" i="1" smtClean="0">
                        <a:latin typeface="Cambria Math"/>
                        <a:ea typeface="Cambria Math"/>
                      </a:rPr>
                      <m:t>=</m:t>
                    </m:r>
                    <m:sSup>
                      <m:sSupPr>
                        <m:ctrlPr>
                          <a:rPr lang="en-US" altLang="en-US" b="0" i="1" smtClean="0">
                            <a:latin typeface="Cambria Math" panose="02040503050406030204" pitchFamily="18" charset="0"/>
                            <a:ea typeface="Cambria Math"/>
                          </a:rPr>
                        </m:ctrlPr>
                      </m:sSupPr>
                      <m:e>
                        <m:r>
                          <a:rPr lang="en-US" altLang="en-US" b="0" i="1" smtClean="0">
                            <a:latin typeface="Cambria Math"/>
                            <a:ea typeface="Cambria Math"/>
                          </a:rPr>
                          <m:t>2</m:t>
                        </m:r>
                      </m:e>
                      <m:sup>
                        <m:r>
                          <a:rPr lang="en-US" altLang="en-US" b="0" i="1" smtClean="0">
                            <a:latin typeface="Cambria Math"/>
                            <a:ea typeface="Cambria Math"/>
                          </a:rPr>
                          <m:t>𝑛</m:t>
                        </m:r>
                      </m:sup>
                    </m:sSup>
                  </m:oMath>
                </a14:m>
                <a:endParaRPr lang="en-US" altLang="en-US" dirty="0"/>
              </a:p>
            </p:txBody>
          </p:sp>
        </mc:Choice>
        <mc:Fallback xmlns="">
          <p:sp>
            <p:nvSpPr>
              <p:cNvPr id="26" name="Rectangle 3"/>
              <p:cNvSpPr txBox="1">
                <a:spLocks noRot="1" noChangeAspect="1" noMove="1" noResize="1" noEditPoints="1" noAdjustHandles="1" noChangeArrowheads="1" noChangeShapeType="1" noTextEdit="1"/>
              </p:cNvSpPr>
              <p:nvPr/>
            </p:nvSpPr>
            <p:spPr>
              <a:xfrm>
                <a:off x="476755" y="4354565"/>
                <a:ext cx="8038595" cy="1393092"/>
              </a:xfrm>
              <a:prstGeom prst="rect">
                <a:avLst/>
              </a:prstGeom>
              <a:blipFill rotWithShape="1">
                <a:blip r:embed="rId4"/>
                <a:stretch>
                  <a:fillRect l="-1516" t="-5240"/>
                </a:stretch>
              </a:blipFill>
            </p:spPr>
            <p:txBody>
              <a:bodyPr/>
              <a:lstStyle/>
              <a:p>
                <a:r>
                  <a:rPr lang="en-US">
                    <a:noFill/>
                  </a:rPr>
                  <a:t> </a:t>
                </a:r>
              </a:p>
            </p:txBody>
          </p:sp>
        </mc:Fallback>
      </mc:AlternateContent>
    </p:spTree>
    <p:extLst>
      <p:ext uri="{BB962C8B-B14F-4D97-AF65-F5344CB8AC3E}">
        <p14:creationId xmlns:p14="http://schemas.microsoft.com/office/powerpoint/2010/main" val="1482897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r>
              <a:rPr lang="en-SG" sz="1200" dirty="0">
                <a:solidFill>
                  <a:schemeClr val="bg1"/>
                </a:solidFill>
              </a:rPr>
              <a:t>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33</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Binomial Theorem</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31" name="Rectangle 3"/>
              <p:cNvSpPr txBox="1">
                <a:spLocks noChangeArrowheads="1"/>
              </p:cNvSpPr>
              <p:nvPr/>
            </p:nvSpPr>
            <p:spPr>
              <a:xfrm>
                <a:off x="476755" y="1563467"/>
                <a:ext cx="8340674" cy="26819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dirty="0"/>
                  <a:t>Express the following sum in </a:t>
                </a:r>
                <a:r>
                  <a:rPr lang="en-US" altLang="en-US" b="1" dirty="0"/>
                  <a:t>closed form </a:t>
                </a:r>
                <a:r>
                  <a:rPr lang="en-US" altLang="en-US" dirty="0"/>
                  <a:t>(without using a summation symbol and without using an ellipsis </a:t>
                </a:r>
                <a:r>
                  <a:rPr lang="en-US" altLang="en-US" dirty="0">
                    <a:sym typeface="Symbol"/>
                  </a:rPr>
                  <a:t></a:t>
                </a:r>
                <a:r>
                  <a:rPr lang="en-US" altLang="en-US" dirty="0"/>
                  <a:t> ):</a:t>
                </a:r>
              </a:p>
              <a:p>
                <a:pPr marL="0" indent="0">
                  <a:lnSpc>
                    <a:spcPct val="100000"/>
                  </a:lnSpc>
                  <a:spcBef>
                    <a:spcPts val="0"/>
                  </a:spcBef>
                  <a:spcAft>
                    <a:spcPts val="600"/>
                  </a:spcAft>
                  <a:buNone/>
                  <a:tabLst>
                    <a:tab pos="1776413" algn="l"/>
                  </a:tabLst>
                </a:pPr>
                <a14:m>
                  <m:oMathPara xmlns:m="http://schemas.openxmlformats.org/officeDocument/2006/math">
                    <m:oMathParaPr>
                      <m:jc m:val="centerGroup"/>
                    </m:oMathParaPr>
                    <m:oMath xmlns:m="http://schemas.openxmlformats.org/officeDocument/2006/math">
                      <m:nary>
                        <m:naryPr>
                          <m:chr m:val="∑"/>
                          <m:ctrlPr>
                            <a:rPr lang="en-US" altLang="en-US" i="1" smtClean="0">
                              <a:latin typeface="Cambria Math" panose="02040503050406030204" pitchFamily="18" charset="0"/>
                            </a:rPr>
                          </m:ctrlPr>
                        </m:naryPr>
                        <m:sub>
                          <m:r>
                            <m:rPr>
                              <m:brk m:alnAt="23"/>
                            </m:rPr>
                            <a:rPr lang="en-US" altLang="en-US" b="0" i="1" smtClean="0">
                              <a:latin typeface="Cambria Math"/>
                            </a:rPr>
                            <m:t>𝑘</m:t>
                          </m:r>
                          <m:r>
                            <a:rPr lang="en-US" altLang="en-US" b="0" i="1" smtClean="0">
                              <a:latin typeface="Cambria Math"/>
                            </a:rPr>
                            <m:t>=0</m:t>
                          </m:r>
                        </m:sub>
                        <m:sup>
                          <m:r>
                            <a:rPr lang="en-US" altLang="en-US" b="0" i="1" smtClean="0">
                              <a:latin typeface="Cambria Math"/>
                            </a:rPr>
                            <m:t>𝑛</m:t>
                          </m:r>
                        </m:sup>
                        <m:e>
                          <m:d>
                            <m:dPr>
                              <m:ctrlPr>
                                <a:rPr lang="en-US" altLang="en-US" i="1" smtClean="0">
                                  <a:latin typeface="Cambria Math" panose="02040503050406030204" pitchFamily="18" charset="0"/>
                                </a:rPr>
                              </m:ctrlPr>
                            </m:dPr>
                            <m:e>
                              <m:f>
                                <m:fPr>
                                  <m:type m:val="noBar"/>
                                  <m:ctrlPr>
                                    <a:rPr lang="en-US" altLang="en-US" i="1" smtClean="0">
                                      <a:latin typeface="Cambria Math" panose="02040503050406030204" pitchFamily="18" charset="0"/>
                                    </a:rPr>
                                  </m:ctrlPr>
                                </m:fPr>
                                <m:num>
                                  <m:r>
                                    <a:rPr lang="en-US" altLang="en-US" b="0" i="1" smtClean="0">
                                      <a:latin typeface="Cambria Math"/>
                                    </a:rPr>
                                    <m:t>𝑛</m:t>
                                  </m:r>
                                </m:num>
                                <m:den>
                                  <m:r>
                                    <a:rPr lang="en-US" altLang="en-US" b="0" i="1" smtClean="0">
                                      <a:latin typeface="Cambria Math"/>
                                    </a:rPr>
                                    <m:t>𝑘</m:t>
                                  </m:r>
                                </m:den>
                              </m:f>
                            </m:e>
                          </m:d>
                        </m:e>
                      </m:nary>
                      <m:sSup>
                        <m:sSupPr>
                          <m:ctrlPr>
                            <a:rPr lang="en-US" altLang="en-US" i="1" smtClean="0">
                              <a:latin typeface="Cambria Math" panose="02040503050406030204" pitchFamily="18" charset="0"/>
                            </a:rPr>
                          </m:ctrlPr>
                        </m:sSupPr>
                        <m:e>
                          <m:r>
                            <a:rPr lang="en-US" altLang="en-US" b="0" i="1" smtClean="0">
                              <a:latin typeface="Cambria Math"/>
                            </a:rPr>
                            <m:t>9</m:t>
                          </m:r>
                        </m:e>
                        <m:sup>
                          <m:r>
                            <a:rPr lang="en-US" altLang="en-US" b="0" i="1" smtClean="0">
                              <a:latin typeface="Cambria Math"/>
                            </a:rPr>
                            <m:t>𝑘</m:t>
                          </m:r>
                        </m:sup>
                      </m:sSup>
                    </m:oMath>
                  </m:oMathPara>
                </a14:m>
                <a:endParaRPr lang="en-US" altLang="en-US" dirty="0"/>
              </a:p>
            </p:txBody>
          </p:sp>
        </mc:Choice>
        <mc:Fallback xmlns="">
          <p:sp>
            <p:nvSpPr>
              <p:cNvPr id="31" name="Rectangle 3"/>
              <p:cNvSpPr txBox="1">
                <a:spLocks noRot="1" noChangeAspect="1" noMove="1" noResize="1" noEditPoints="1" noAdjustHandles="1" noChangeArrowheads="1" noChangeShapeType="1" noTextEdit="1"/>
              </p:cNvSpPr>
              <p:nvPr/>
            </p:nvSpPr>
            <p:spPr>
              <a:xfrm>
                <a:off x="476755" y="1563467"/>
                <a:ext cx="8340674" cy="2681962"/>
              </a:xfrm>
              <a:prstGeom prst="rect">
                <a:avLst/>
              </a:prstGeom>
              <a:blipFill rotWithShape="1">
                <a:blip r:embed="rId3"/>
                <a:stretch>
                  <a:fillRect l="-1462" t="-2045" r="-1608"/>
                </a:stretch>
              </a:blipFill>
            </p:spPr>
            <p:txBody>
              <a:bodyPr/>
              <a:lstStyle/>
              <a:p>
                <a:r>
                  <a:rPr lang="en-US">
                    <a:noFill/>
                  </a:rPr>
                  <a:t> </a:t>
                </a:r>
              </a:p>
            </p:txBody>
          </p:sp>
        </mc:Fallback>
      </mc:AlternateContent>
      <p:sp>
        <p:nvSpPr>
          <p:cNvPr id="28" name="Oval 27"/>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99760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TextBox 4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a:t>
            </a:r>
            <a:r>
              <a:rPr lang="en-SG" sz="2800" dirty="0" smtClean="0">
                <a:solidFill>
                  <a:schemeClr val="bg1"/>
                </a:solidFill>
              </a:rPr>
              <a:t>11 </a:t>
            </a:r>
            <a:r>
              <a:rPr lang="en-SG" sz="2800" dirty="0">
                <a:solidFill>
                  <a:schemeClr val="bg1"/>
                </a:solidFill>
              </a:rPr>
              <a:t>– Using the Binomial Theorem to Simplify a Sum</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26" name="Rectangle 3"/>
              <p:cNvSpPr txBox="1">
                <a:spLocks noChangeArrowheads="1"/>
              </p:cNvSpPr>
              <p:nvPr/>
            </p:nvSpPr>
            <p:spPr>
              <a:xfrm>
                <a:off x="567523" y="3962680"/>
                <a:ext cx="8038595" cy="1393092"/>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14:m>
                  <m:oMathPara xmlns:m="http://schemas.openxmlformats.org/officeDocument/2006/math">
                    <m:oMathParaPr>
                      <m:jc m:val="center"/>
                    </m:oMathParaPr>
                    <m:oMath xmlns:m="http://schemas.openxmlformats.org/officeDocument/2006/math">
                      <m:nary>
                        <m:naryPr>
                          <m:chr m:val="∑"/>
                          <m:ctrlPr>
                            <a:rPr lang="en-US" altLang="en-US" i="1" smtClean="0">
                              <a:latin typeface="Cambria Math" panose="02040503050406030204" pitchFamily="18" charset="0"/>
                            </a:rPr>
                          </m:ctrlPr>
                        </m:naryPr>
                        <m:sub>
                          <m:r>
                            <m:rPr>
                              <m:brk m:alnAt="23"/>
                            </m:rPr>
                            <a:rPr lang="en-US" altLang="en-US" b="0" i="1" smtClean="0">
                              <a:latin typeface="Cambria Math"/>
                            </a:rPr>
                            <m:t>𝑘</m:t>
                          </m:r>
                          <m:r>
                            <a:rPr lang="en-US" altLang="en-US" b="0" i="1" smtClean="0">
                              <a:latin typeface="Cambria Math"/>
                            </a:rPr>
                            <m:t>=0</m:t>
                          </m:r>
                        </m:sub>
                        <m:sup>
                          <m:r>
                            <a:rPr lang="en-US" altLang="en-US" b="0" i="1" smtClean="0">
                              <a:latin typeface="Cambria Math"/>
                            </a:rPr>
                            <m:t>𝑛</m:t>
                          </m:r>
                        </m:sup>
                        <m:e>
                          <m:d>
                            <m:dPr>
                              <m:ctrlPr>
                                <a:rPr lang="en-US" altLang="en-US" i="1" smtClean="0">
                                  <a:latin typeface="Cambria Math" panose="02040503050406030204" pitchFamily="18" charset="0"/>
                                </a:rPr>
                              </m:ctrlPr>
                            </m:dPr>
                            <m:e>
                              <m:f>
                                <m:fPr>
                                  <m:type m:val="noBar"/>
                                  <m:ctrlPr>
                                    <a:rPr lang="en-US" altLang="en-US" i="1" smtClean="0">
                                      <a:latin typeface="Cambria Math" panose="02040503050406030204" pitchFamily="18" charset="0"/>
                                    </a:rPr>
                                  </m:ctrlPr>
                                </m:fPr>
                                <m:num>
                                  <m:r>
                                    <a:rPr lang="en-US" altLang="en-US" b="0" i="1" smtClean="0">
                                      <a:latin typeface="Cambria Math"/>
                                    </a:rPr>
                                    <m:t>𝑛</m:t>
                                  </m:r>
                                </m:num>
                                <m:den>
                                  <m:r>
                                    <a:rPr lang="en-US" altLang="en-US" b="0" i="1" smtClean="0">
                                      <a:latin typeface="Cambria Math"/>
                                    </a:rPr>
                                    <m:t>𝑘</m:t>
                                  </m:r>
                                </m:den>
                              </m:f>
                            </m:e>
                          </m:d>
                        </m:e>
                      </m:nary>
                      <m:sSup>
                        <m:sSupPr>
                          <m:ctrlPr>
                            <a:rPr lang="en-US" altLang="en-US" i="1" smtClean="0">
                              <a:latin typeface="Cambria Math" panose="02040503050406030204" pitchFamily="18" charset="0"/>
                            </a:rPr>
                          </m:ctrlPr>
                        </m:sSupPr>
                        <m:e>
                          <m:r>
                            <a:rPr lang="en-US" altLang="en-US" b="0" i="1" smtClean="0">
                              <a:latin typeface="Cambria Math"/>
                            </a:rPr>
                            <m:t>9</m:t>
                          </m:r>
                        </m:e>
                        <m:sup>
                          <m:r>
                            <a:rPr lang="en-US" altLang="en-US" b="0" i="1" smtClean="0">
                              <a:latin typeface="Cambria Math"/>
                            </a:rPr>
                            <m:t>𝑘</m:t>
                          </m:r>
                        </m:sup>
                      </m:sSup>
                      <m:r>
                        <a:rPr lang="en-US" altLang="en-US" b="0" i="1" smtClean="0">
                          <a:latin typeface="Cambria Math"/>
                        </a:rPr>
                        <m:t>=</m:t>
                      </m:r>
                      <m:nary>
                        <m:naryPr>
                          <m:chr m:val="∑"/>
                          <m:ctrlPr>
                            <a:rPr lang="en-US" altLang="en-US" b="0" i="1" smtClean="0">
                              <a:latin typeface="Cambria Math" panose="02040503050406030204" pitchFamily="18" charset="0"/>
                            </a:rPr>
                          </m:ctrlPr>
                        </m:naryPr>
                        <m:sub>
                          <m:r>
                            <m:rPr>
                              <m:brk m:alnAt="23"/>
                            </m:rPr>
                            <a:rPr lang="en-US" altLang="en-US" b="0" i="1" smtClean="0">
                              <a:latin typeface="Cambria Math"/>
                            </a:rPr>
                            <m:t>𝑘</m:t>
                          </m:r>
                          <m:r>
                            <a:rPr lang="en-US" altLang="en-US" b="0" i="1" smtClean="0">
                              <a:latin typeface="Cambria Math"/>
                            </a:rPr>
                            <m:t>=0</m:t>
                          </m:r>
                        </m:sub>
                        <m:sup>
                          <m:r>
                            <a:rPr lang="en-US" altLang="en-US" b="0" i="1" smtClean="0">
                              <a:latin typeface="Cambria Math"/>
                            </a:rPr>
                            <m:t>𝑛</m:t>
                          </m:r>
                        </m:sup>
                        <m:e>
                          <m:d>
                            <m:dPr>
                              <m:ctrlPr>
                                <a:rPr lang="en-US" altLang="en-US" b="0" i="1" smtClean="0">
                                  <a:latin typeface="Cambria Math" panose="02040503050406030204" pitchFamily="18" charset="0"/>
                                </a:rPr>
                              </m:ctrlPr>
                            </m:dPr>
                            <m:e>
                              <m:f>
                                <m:fPr>
                                  <m:type m:val="noBar"/>
                                  <m:ctrlPr>
                                    <a:rPr lang="en-US" altLang="en-US" b="0" i="1" smtClean="0">
                                      <a:latin typeface="Cambria Math" panose="02040503050406030204" pitchFamily="18" charset="0"/>
                                    </a:rPr>
                                  </m:ctrlPr>
                                </m:fPr>
                                <m:num>
                                  <m:r>
                                    <a:rPr lang="en-US" altLang="en-US" b="0" i="1" smtClean="0">
                                      <a:latin typeface="Cambria Math"/>
                                    </a:rPr>
                                    <m:t>𝑛</m:t>
                                  </m:r>
                                </m:num>
                                <m:den>
                                  <m:r>
                                    <a:rPr lang="en-US" altLang="en-US" b="0" i="1" smtClean="0">
                                      <a:latin typeface="Cambria Math"/>
                                    </a:rPr>
                                    <m:t>𝑘</m:t>
                                  </m:r>
                                </m:den>
                              </m:f>
                            </m:e>
                          </m:d>
                        </m:e>
                      </m:nary>
                      <m:sSup>
                        <m:sSupPr>
                          <m:ctrlPr>
                            <a:rPr lang="en-US" altLang="en-US" b="0" i="1" smtClean="0">
                              <a:latin typeface="Cambria Math" panose="02040503050406030204" pitchFamily="18" charset="0"/>
                            </a:rPr>
                          </m:ctrlPr>
                        </m:sSupPr>
                        <m:e>
                          <m:r>
                            <a:rPr lang="en-US" altLang="en-US" b="0" i="1" smtClean="0">
                              <a:latin typeface="Cambria Math"/>
                            </a:rPr>
                            <m:t>1</m:t>
                          </m:r>
                        </m:e>
                        <m:sup>
                          <m:r>
                            <a:rPr lang="en-US" altLang="en-US" b="0" i="1" smtClean="0">
                              <a:latin typeface="Cambria Math"/>
                            </a:rPr>
                            <m:t>𝑛</m:t>
                          </m:r>
                          <m:r>
                            <a:rPr lang="en-US" altLang="en-US" b="0" i="1" smtClean="0">
                              <a:latin typeface="Cambria Math"/>
                            </a:rPr>
                            <m:t>−</m:t>
                          </m:r>
                          <m:r>
                            <a:rPr lang="en-US" altLang="en-US" b="0" i="1" smtClean="0">
                              <a:latin typeface="Cambria Math"/>
                            </a:rPr>
                            <m:t>𝑘</m:t>
                          </m:r>
                        </m:sup>
                      </m:sSup>
                      <m:sSup>
                        <m:sSupPr>
                          <m:ctrlPr>
                            <a:rPr lang="en-US" altLang="en-US" b="0" i="1" smtClean="0">
                              <a:latin typeface="Cambria Math" panose="02040503050406030204" pitchFamily="18" charset="0"/>
                            </a:rPr>
                          </m:ctrlPr>
                        </m:sSupPr>
                        <m:e>
                          <m:r>
                            <a:rPr lang="en-US" altLang="en-US" b="0" i="1" smtClean="0">
                              <a:latin typeface="Cambria Math"/>
                            </a:rPr>
                            <m:t>9</m:t>
                          </m:r>
                        </m:e>
                        <m:sup>
                          <m:r>
                            <a:rPr lang="en-US" altLang="en-US" b="0" i="1" smtClean="0">
                              <a:latin typeface="Cambria Math"/>
                            </a:rPr>
                            <m:t>𝑘</m:t>
                          </m:r>
                        </m:sup>
                      </m:sSup>
                      <m:r>
                        <a:rPr lang="en-US" altLang="en-US" b="0" i="1" smtClean="0">
                          <a:latin typeface="Cambria Math"/>
                        </a:rPr>
                        <m:t>=</m:t>
                      </m:r>
                      <m:sSup>
                        <m:sSupPr>
                          <m:ctrlPr>
                            <a:rPr lang="en-US" altLang="en-US" b="0" i="1" smtClean="0">
                              <a:latin typeface="Cambria Math" panose="02040503050406030204" pitchFamily="18" charset="0"/>
                            </a:rPr>
                          </m:ctrlPr>
                        </m:sSupPr>
                        <m:e>
                          <m:r>
                            <a:rPr lang="en-US" altLang="en-US" b="0" i="1" smtClean="0">
                              <a:latin typeface="Cambria Math"/>
                            </a:rPr>
                            <m:t>(1+9)</m:t>
                          </m:r>
                        </m:e>
                        <m:sup>
                          <m:r>
                            <a:rPr lang="en-US" altLang="en-US" b="0" i="1" smtClean="0">
                              <a:latin typeface="Cambria Math" panose="02040503050406030204" pitchFamily="18" charset="0"/>
                            </a:rPr>
                            <m:t>𝑛</m:t>
                          </m:r>
                        </m:sup>
                      </m:sSup>
                      <m:r>
                        <a:rPr lang="en-US" altLang="en-US" b="0" i="1" smtClean="0">
                          <a:latin typeface="Cambria Math"/>
                        </a:rPr>
                        <m:t>=</m:t>
                      </m:r>
                      <m:sSup>
                        <m:sSupPr>
                          <m:ctrlPr>
                            <a:rPr lang="en-US" altLang="en-US" b="0" i="1" smtClean="0">
                              <a:latin typeface="Cambria Math" panose="02040503050406030204" pitchFamily="18" charset="0"/>
                            </a:rPr>
                          </m:ctrlPr>
                        </m:sSupPr>
                        <m:e>
                          <m:r>
                            <a:rPr lang="en-US" altLang="en-US" b="0" i="1" smtClean="0">
                              <a:latin typeface="Cambria Math"/>
                            </a:rPr>
                            <m:t>10</m:t>
                          </m:r>
                        </m:e>
                        <m:sup>
                          <m:r>
                            <a:rPr lang="en-US" altLang="en-US" b="0" i="1" smtClean="0">
                              <a:latin typeface="Cambria Math" panose="02040503050406030204" pitchFamily="18" charset="0"/>
                            </a:rPr>
                            <m:t>𝑛</m:t>
                          </m:r>
                        </m:sup>
                      </m:sSup>
                    </m:oMath>
                  </m:oMathPara>
                </a14:m>
                <a:endParaRPr lang="en-US" altLang="en-US" dirty="0"/>
              </a:p>
            </p:txBody>
          </p:sp>
        </mc:Choice>
        <mc:Fallback xmlns="">
          <p:sp>
            <p:nvSpPr>
              <p:cNvPr id="26" name="Rectangle 3"/>
              <p:cNvSpPr txBox="1">
                <a:spLocks noRot="1" noChangeAspect="1" noMove="1" noResize="1" noEditPoints="1" noAdjustHandles="1" noChangeArrowheads="1" noChangeShapeType="1" noTextEdit="1"/>
              </p:cNvSpPr>
              <p:nvPr/>
            </p:nvSpPr>
            <p:spPr>
              <a:xfrm>
                <a:off x="567523" y="3962680"/>
                <a:ext cx="8038595" cy="139309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3592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34</a:t>
            </a:fld>
            <a:endParaRPr lang="en-SG" dirty="0"/>
          </a:p>
        </p:txBody>
      </p:sp>
      <p:sp>
        <p:nvSpPr>
          <p:cNvPr id="53" name="Oval 52"/>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2" name="Group 31"/>
          <p:cNvGrpSpPr/>
          <p:nvPr/>
        </p:nvGrpSpPr>
        <p:grpSpPr>
          <a:xfrm>
            <a:off x="644577" y="2152650"/>
            <a:ext cx="7809875" cy="751115"/>
            <a:chOff x="644577" y="2152650"/>
            <a:chExt cx="7809875" cy="751115"/>
          </a:xfrm>
        </p:grpSpPr>
        <p:sp>
          <p:nvSpPr>
            <p:cNvPr id="35" name="Rounded Rectangle 34"/>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itle 1"/>
            <p:cNvSpPr txBox="1">
              <a:spLocks/>
            </p:cNvSpPr>
            <p:nvPr/>
          </p:nvSpPr>
          <p:spPr>
            <a:xfrm>
              <a:off x="663368" y="2220685"/>
              <a:ext cx="7791084"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9.8 Probability Axioms and Expected Value</a:t>
              </a:r>
            </a:p>
          </p:txBody>
        </p:sp>
      </p:grpSp>
      <p:sp>
        <p:nvSpPr>
          <p:cNvPr id="15" name="Oval 14"/>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6352637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Probability Axioms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35</a:t>
            </a:fld>
            <a:endParaRPr lang="en-SG" dirty="0"/>
          </a:p>
        </p:txBody>
      </p:sp>
      <p:sp>
        <p:nvSpPr>
          <p:cNvPr id="53" name="Oval 52"/>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Probability Axioms</a:t>
            </a:r>
            <a:endParaRPr lang="en-SG" sz="2000" dirty="0">
              <a:solidFill>
                <a:schemeClr val="bg1"/>
              </a:solidFill>
            </a:endParaRPr>
          </a:p>
        </p:txBody>
      </p:sp>
      <p:sp>
        <p:nvSpPr>
          <p:cNvPr id="13" name="Rectangle 3"/>
          <p:cNvSpPr txBox="1">
            <a:spLocks noChangeArrowheads="1"/>
          </p:cNvSpPr>
          <p:nvPr/>
        </p:nvSpPr>
        <p:spPr>
          <a:xfrm>
            <a:off x="476755" y="1563468"/>
            <a:ext cx="8038595" cy="145405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Recall: a </a:t>
            </a:r>
            <a:r>
              <a:rPr lang="en-US" altLang="en-US" sz="2400" dirty="0">
                <a:solidFill>
                  <a:srgbClr val="0000FF"/>
                </a:solidFill>
              </a:rPr>
              <a:t>sample space </a:t>
            </a:r>
            <a:r>
              <a:rPr lang="en-US" altLang="en-US" sz="2400" dirty="0"/>
              <a:t>is a set of all outcomes of a random process or experiment and that an event is a subset of a sample space.</a:t>
            </a:r>
          </a:p>
        </p:txBody>
      </p:sp>
      <p:grpSp>
        <p:nvGrpSpPr>
          <p:cNvPr id="15" name="Group 14"/>
          <p:cNvGrpSpPr/>
          <p:nvPr/>
        </p:nvGrpSpPr>
        <p:grpSpPr>
          <a:xfrm>
            <a:off x="983794" y="2798052"/>
            <a:ext cx="7176411" cy="3492286"/>
            <a:chOff x="993228" y="4598517"/>
            <a:chExt cx="7176411" cy="3492286"/>
          </a:xfrm>
        </p:grpSpPr>
        <p:sp>
          <p:nvSpPr>
            <p:cNvPr id="17" name="Rectangle 16"/>
            <p:cNvSpPr/>
            <p:nvPr/>
          </p:nvSpPr>
          <p:spPr>
            <a:xfrm>
              <a:off x="993228" y="4598517"/>
              <a:ext cx="7176411" cy="349228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8" name="Rectangle 17"/>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 name="TextBox 19"/>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Probability Axioms</a:t>
              </a:r>
            </a:p>
          </p:txBody>
        </p:sp>
        <p:sp>
          <p:nvSpPr>
            <p:cNvPr id="21" name="TextBox 20"/>
            <p:cNvSpPr txBox="1"/>
            <p:nvPr/>
          </p:nvSpPr>
          <p:spPr>
            <a:xfrm>
              <a:off x="1109374" y="5193984"/>
              <a:ext cx="6925353" cy="2877711"/>
            </a:xfrm>
            <a:prstGeom prst="rect">
              <a:avLst/>
            </a:prstGeom>
            <a:noFill/>
          </p:spPr>
          <p:txBody>
            <a:bodyPr wrap="square" rtlCol="0">
              <a:spAutoFit/>
            </a:bodyPr>
            <a:lstStyle/>
            <a:p>
              <a:pPr>
                <a:spcAft>
                  <a:spcPts val="600"/>
                </a:spcAft>
              </a:pPr>
              <a:r>
                <a:rPr lang="en-SG" sz="2000" dirty="0"/>
                <a:t>Let </a:t>
              </a:r>
              <a:r>
                <a:rPr lang="en-SG" sz="2000" i="1" dirty="0"/>
                <a:t>S </a:t>
              </a:r>
              <a:r>
                <a:rPr lang="en-SG" sz="2000" dirty="0"/>
                <a:t>be a sample space. A </a:t>
              </a:r>
              <a:r>
                <a:rPr lang="en-SG" sz="2000" dirty="0">
                  <a:solidFill>
                    <a:srgbClr val="C00000"/>
                  </a:solidFill>
                </a:rPr>
                <a:t>probability function </a:t>
              </a:r>
              <a:r>
                <a:rPr lang="en-SG" sz="2000" i="1" dirty="0"/>
                <a:t>P</a:t>
              </a:r>
              <a:r>
                <a:rPr lang="en-SG" sz="2000" dirty="0"/>
                <a:t> from the set of all events in </a:t>
              </a:r>
              <a:r>
                <a:rPr lang="en-SG" sz="2000" i="1" dirty="0"/>
                <a:t>S </a:t>
              </a:r>
              <a:r>
                <a:rPr lang="en-SG" sz="2000" dirty="0"/>
                <a:t>to the set of real numbers satisfies the following axioms: For all events </a:t>
              </a:r>
              <a:r>
                <a:rPr lang="en-SG" sz="2000" i="1" dirty="0"/>
                <a:t>A </a:t>
              </a:r>
              <a:r>
                <a:rPr lang="en-SG" sz="2000" dirty="0"/>
                <a:t>and </a:t>
              </a:r>
              <a:r>
                <a:rPr lang="en-SG" sz="2000" i="1" dirty="0"/>
                <a:t>B</a:t>
              </a:r>
              <a:r>
                <a:rPr lang="en-SG" sz="2000" dirty="0"/>
                <a:t> in </a:t>
              </a:r>
              <a:r>
                <a:rPr lang="en-SG" sz="2000" i="1" dirty="0"/>
                <a:t>S</a:t>
              </a:r>
              <a:r>
                <a:rPr lang="en-SG" sz="2000" dirty="0"/>
                <a:t>,</a:t>
              </a:r>
            </a:p>
            <a:p>
              <a:pPr marL="514350" indent="-514350">
                <a:spcAft>
                  <a:spcPts val="1200"/>
                </a:spcAft>
                <a:buFont typeface="+mj-lt"/>
                <a:buAutoNum type="arabicPeriod"/>
              </a:pPr>
              <a:r>
                <a:rPr lang="en-US" sz="2400" dirty="0"/>
                <a:t>0 </a:t>
              </a:r>
              <a:r>
                <a:rPr lang="en-US" sz="2400" dirty="0">
                  <a:sym typeface="Symbol"/>
                </a:rPr>
                <a:t></a:t>
              </a:r>
              <a:r>
                <a:rPr lang="en-US" sz="2400" dirty="0"/>
                <a:t> </a:t>
              </a:r>
              <a:r>
                <a:rPr lang="en-US" sz="2400" i="1" dirty="0"/>
                <a:t>P</a:t>
              </a:r>
              <a:r>
                <a:rPr lang="en-US" sz="2400" dirty="0"/>
                <a:t>(</a:t>
              </a:r>
              <a:r>
                <a:rPr lang="en-US" sz="2400" i="1" dirty="0"/>
                <a:t>A</a:t>
              </a:r>
              <a:r>
                <a:rPr lang="en-US" sz="2400" dirty="0"/>
                <a:t>) </a:t>
              </a:r>
              <a:r>
                <a:rPr lang="en-US" sz="2400" dirty="0">
                  <a:sym typeface="Symbol"/>
                </a:rPr>
                <a:t></a:t>
              </a:r>
              <a:r>
                <a:rPr lang="en-US" sz="2400" dirty="0"/>
                <a:t> 1</a:t>
              </a:r>
            </a:p>
            <a:p>
              <a:pPr marL="514350" indent="-514350">
                <a:spcAft>
                  <a:spcPts val="1200"/>
                </a:spcAft>
                <a:buFont typeface="+mj-lt"/>
                <a:buAutoNum type="arabicPeriod"/>
              </a:pPr>
              <a:r>
                <a:rPr lang="en-SG" sz="2400" i="1" dirty="0"/>
                <a:t>P</a:t>
              </a:r>
              <a:r>
                <a:rPr lang="en-SG" sz="2400" dirty="0"/>
                <a:t>(</a:t>
              </a:r>
              <a:r>
                <a:rPr lang="en-SG" sz="2400" dirty="0">
                  <a:sym typeface="Symbol"/>
                </a:rPr>
                <a:t>) = 0 and </a:t>
              </a:r>
              <a:r>
                <a:rPr lang="en-SG" sz="2400" i="1" dirty="0">
                  <a:sym typeface="Symbol"/>
                </a:rPr>
                <a:t>P</a:t>
              </a:r>
              <a:r>
                <a:rPr lang="en-SG" sz="2400" dirty="0">
                  <a:sym typeface="Symbol"/>
                </a:rPr>
                <a:t>(</a:t>
              </a:r>
              <a:r>
                <a:rPr lang="en-SG" sz="2400" i="1" dirty="0">
                  <a:sym typeface="Symbol"/>
                </a:rPr>
                <a:t>S</a:t>
              </a:r>
              <a:r>
                <a:rPr lang="en-SG" sz="2400" dirty="0">
                  <a:sym typeface="Symbol"/>
                </a:rPr>
                <a:t>) = 1</a:t>
              </a:r>
            </a:p>
            <a:p>
              <a:pPr marL="514350" indent="-514350">
                <a:buFont typeface="+mj-lt"/>
                <a:buAutoNum type="arabicPeriod"/>
              </a:pPr>
              <a:r>
                <a:rPr lang="en-SG" sz="2400" dirty="0">
                  <a:sym typeface="Symbol"/>
                </a:rPr>
                <a:t>If </a:t>
              </a:r>
              <a:r>
                <a:rPr lang="en-SG" sz="2400" i="1" dirty="0">
                  <a:sym typeface="Symbol"/>
                </a:rPr>
                <a:t>A</a:t>
              </a:r>
              <a:r>
                <a:rPr lang="en-SG" sz="2400" dirty="0">
                  <a:sym typeface="Symbol"/>
                </a:rPr>
                <a:t> and </a:t>
              </a:r>
              <a:r>
                <a:rPr lang="en-SG" sz="2400" i="1" dirty="0">
                  <a:sym typeface="Symbol"/>
                </a:rPr>
                <a:t>B</a:t>
              </a:r>
              <a:r>
                <a:rPr lang="en-SG" sz="2400" dirty="0">
                  <a:sym typeface="Symbol"/>
                </a:rPr>
                <a:t> are disjoint (</a:t>
              </a:r>
              <a:r>
                <a:rPr lang="en-SG" sz="2400" i="1" dirty="0">
                  <a:sym typeface="Symbol"/>
                </a:rPr>
                <a:t>A</a:t>
              </a:r>
              <a:r>
                <a:rPr lang="en-SG" sz="2400" dirty="0">
                  <a:sym typeface="Symbol"/>
                </a:rPr>
                <a:t>  </a:t>
              </a:r>
              <a:r>
                <a:rPr lang="en-SG" sz="2400" i="1" dirty="0">
                  <a:sym typeface="Symbol"/>
                </a:rPr>
                <a:t>B</a:t>
              </a:r>
              <a:r>
                <a:rPr lang="en-SG" sz="2400" dirty="0">
                  <a:sym typeface="Symbol"/>
                </a:rPr>
                <a:t> = ), then </a:t>
              </a:r>
            </a:p>
            <a:p>
              <a:pPr>
                <a:spcAft>
                  <a:spcPts val="1200"/>
                </a:spcAft>
              </a:pPr>
              <a:r>
                <a:rPr lang="en-SG" sz="2400" dirty="0">
                  <a:sym typeface="Symbol"/>
                </a:rPr>
                <a:t>	</a:t>
              </a:r>
              <a:r>
                <a:rPr lang="en-SG" sz="2400" i="1" dirty="0">
                  <a:sym typeface="Symbol"/>
                </a:rPr>
                <a:t>P</a:t>
              </a:r>
              <a:r>
                <a:rPr lang="en-SG" sz="2400" dirty="0">
                  <a:sym typeface="Symbol"/>
                </a:rPr>
                <a:t>(</a:t>
              </a:r>
              <a:r>
                <a:rPr lang="en-SG" sz="2400" i="1" dirty="0">
                  <a:sym typeface="Symbol"/>
                </a:rPr>
                <a:t>A</a:t>
              </a:r>
              <a:r>
                <a:rPr lang="en-SG" sz="2400" dirty="0">
                  <a:sym typeface="Symbol"/>
                </a:rPr>
                <a:t>  </a:t>
              </a:r>
              <a:r>
                <a:rPr lang="en-SG" sz="2400" i="1" dirty="0">
                  <a:sym typeface="Symbol"/>
                </a:rPr>
                <a:t>B</a:t>
              </a:r>
              <a:r>
                <a:rPr lang="en-SG" sz="2400" dirty="0">
                  <a:sym typeface="Symbol"/>
                </a:rPr>
                <a:t>) = </a:t>
              </a:r>
              <a:r>
                <a:rPr lang="en-SG" sz="2400" i="1" dirty="0">
                  <a:sym typeface="Symbol"/>
                </a:rPr>
                <a:t>P</a:t>
              </a:r>
              <a:r>
                <a:rPr lang="en-SG" sz="2400" dirty="0">
                  <a:sym typeface="Symbol"/>
                </a:rPr>
                <a:t>(</a:t>
              </a:r>
              <a:r>
                <a:rPr lang="en-SG" sz="2400" i="1" dirty="0">
                  <a:sym typeface="Symbol"/>
                </a:rPr>
                <a:t>A</a:t>
              </a:r>
              <a:r>
                <a:rPr lang="en-SG" sz="2400" dirty="0">
                  <a:sym typeface="Symbol"/>
                </a:rPr>
                <a:t>) + </a:t>
              </a:r>
              <a:r>
                <a:rPr lang="en-SG" sz="2400" i="1" dirty="0">
                  <a:sym typeface="Symbol"/>
                </a:rPr>
                <a:t>P</a:t>
              </a:r>
              <a:r>
                <a:rPr lang="en-SG" sz="2400" dirty="0">
                  <a:sym typeface="Symbol"/>
                </a:rPr>
                <a:t>(</a:t>
              </a:r>
              <a:r>
                <a:rPr lang="en-SG" sz="2400" i="1" dirty="0">
                  <a:sym typeface="Symbol"/>
                </a:rPr>
                <a:t>B</a:t>
              </a:r>
              <a:r>
                <a:rPr lang="en-SG" sz="2400" dirty="0">
                  <a:sym typeface="Symbol"/>
                </a:rPr>
                <a:t>)</a:t>
              </a:r>
              <a:endParaRPr lang="en-SG" sz="2400" dirty="0"/>
            </a:p>
          </p:txBody>
        </p:sp>
      </p:grpSp>
      <p:sp>
        <p:nvSpPr>
          <p:cNvPr id="22" name="Oval 21"/>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1352450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Probability Axioms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36</a:t>
            </a:fld>
            <a:endParaRPr lang="en-SG" dirty="0"/>
          </a:p>
        </p:txBody>
      </p:sp>
      <p:sp>
        <p:nvSpPr>
          <p:cNvPr id="53" name="Oval 52"/>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Probability of the Complement of an Event</a:t>
            </a:r>
          </a:p>
        </p:txBody>
      </p:sp>
      <p:grpSp>
        <p:nvGrpSpPr>
          <p:cNvPr id="18" name="Group 17"/>
          <p:cNvGrpSpPr/>
          <p:nvPr/>
        </p:nvGrpSpPr>
        <p:grpSpPr>
          <a:xfrm>
            <a:off x="983794" y="1753024"/>
            <a:ext cx="7176411" cy="1504177"/>
            <a:chOff x="993228" y="4598517"/>
            <a:chExt cx="7176411" cy="1504177"/>
          </a:xfrm>
        </p:grpSpPr>
        <p:sp>
          <p:nvSpPr>
            <p:cNvPr id="20" name="Rectangle 19"/>
            <p:cNvSpPr/>
            <p:nvPr/>
          </p:nvSpPr>
          <p:spPr>
            <a:xfrm>
              <a:off x="993228" y="4598518"/>
              <a:ext cx="7176411" cy="150340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1" name="Rectangle 20"/>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TextBox 23"/>
            <p:cNvSpPr txBox="1"/>
            <p:nvPr/>
          </p:nvSpPr>
          <p:spPr>
            <a:xfrm>
              <a:off x="1109374" y="4645644"/>
              <a:ext cx="6672460" cy="461665"/>
            </a:xfrm>
            <a:prstGeom prst="rect">
              <a:avLst/>
            </a:prstGeom>
            <a:noFill/>
          </p:spPr>
          <p:txBody>
            <a:bodyPr wrap="square" rtlCol="0">
              <a:spAutoFit/>
            </a:bodyPr>
            <a:lstStyle/>
            <a:p>
              <a:r>
                <a:rPr lang="en-SG" sz="2400" dirty="0">
                  <a:solidFill>
                    <a:schemeClr val="bg1"/>
                  </a:solidFill>
                </a:rPr>
                <a:t>Probability of the Complement of an Event </a:t>
              </a:r>
            </a:p>
          </p:txBody>
        </p:sp>
        <mc:AlternateContent xmlns:mc="http://schemas.openxmlformats.org/markup-compatibility/2006" xmlns:a14="http://schemas.microsoft.com/office/drawing/2010/main">
          <mc:Choice Requires="a14">
            <p:sp>
              <p:nvSpPr>
                <p:cNvPr id="25" name="TextBox 24"/>
                <p:cNvSpPr txBox="1"/>
                <p:nvPr/>
              </p:nvSpPr>
              <p:spPr>
                <a:xfrm>
                  <a:off x="1109374" y="5193984"/>
                  <a:ext cx="6925353" cy="908710"/>
                </a:xfrm>
                <a:prstGeom prst="rect">
                  <a:avLst/>
                </a:prstGeom>
                <a:noFill/>
              </p:spPr>
              <p:txBody>
                <a:bodyPr wrap="square" rtlCol="0">
                  <a:spAutoFit/>
                </a:bodyPr>
                <a:lstStyle/>
                <a:p>
                  <a:pPr>
                    <a:spcAft>
                      <a:spcPts val="600"/>
                    </a:spcAft>
                  </a:pPr>
                  <a:r>
                    <a:rPr lang="en-SG" sz="2400" dirty="0"/>
                    <a:t>If </a:t>
                  </a:r>
                  <a:r>
                    <a:rPr lang="en-SG" sz="2400" i="1" dirty="0"/>
                    <a:t>A</a:t>
                  </a:r>
                  <a:r>
                    <a:rPr lang="en-SG" sz="2400" dirty="0"/>
                    <a:t> is any event in a sample space </a:t>
                  </a:r>
                  <a:r>
                    <a:rPr lang="en-SG" sz="2400" i="1" dirty="0"/>
                    <a:t>S</a:t>
                  </a:r>
                  <a:r>
                    <a:rPr lang="en-SG" sz="2400" dirty="0"/>
                    <a:t>, then</a:t>
                  </a:r>
                </a:p>
                <a:p>
                  <a:pPr>
                    <a:spcAft>
                      <a:spcPts val="1200"/>
                    </a:spcAft>
                    <a:tabLst>
                      <a:tab pos="1828800" algn="l"/>
                    </a:tabLst>
                  </a:pPr>
                  <a:r>
                    <a:rPr lang="en-SG" sz="2400" dirty="0">
                      <a:sym typeface="Symbol"/>
                    </a:rPr>
                    <a:t>	</a:t>
                  </a:r>
                  <a:r>
                    <a:rPr lang="en-US" altLang="en-US" sz="2400" i="1" dirty="0"/>
                    <a:t> </a:t>
                  </a:r>
                  <a14:m>
                    <m:oMath xmlns:m="http://schemas.openxmlformats.org/officeDocument/2006/math">
                      <m:r>
                        <a:rPr lang="en-US" altLang="en-US" sz="2400" i="1">
                          <a:latin typeface="Cambria Math" panose="02040503050406030204" pitchFamily="18" charset="0"/>
                          <a:sym typeface="Symbol"/>
                        </a:rPr>
                        <m:t>𝑃</m:t>
                      </m:r>
                      <m:d>
                        <m:dPr>
                          <m:ctrlPr>
                            <a:rPr lang="en-US" altLang="en-US" sz="2400" i="1">
                              <a:latin typeface="Cambria Math" panose="02040503050406030204" pitchFamily="18" charset="0"/>
                              <a:sym typeface="Symbol"/>
                            </a:rPr>
                          </m:ctrlPr>
                        </m:dPr>
                        <m:e>
                          <m:acc>
                            <m:accPr>
                              <m:chr m:val="̅"/>
                              <m:ctrlPr>
                                <a:rPr lang="en-US" altLang="en-US" sz="2400" i="1">
                                  <a:latin typeface="Cambria Math" panose="02040503050406030204" pitchFamily="18" charset="0"/>
                                  <a:sym typeface="Symbol"/>
                                </a:rPr>
                              </m:ctrlPr>
                            </m:accPr>
                            <m:e>
                              <m:r>
                                <a:rPr lang="en-US" altLang="en-US" sz="2400" i="1">
                                  <a:latin typeface="Cambria Math" panose="02040503050406030204" pitchFamily="18" charset="0"/>
                                  <a:sym typeface="Symbol"/>
                                </a:rPr>
                                <m:t>𝐴</m:t>
                              </m:r>
                            </m:e>
                          </m:acc>
                        </m:e>
                      </m:d>
                      <m:r>
                        <a:rPr lang="en-US" altLang="en-US" sz="2400" i="1">
                          <a:latin typeface="Cambria Math" panose="02040503050406030204" pitchFamily="18" charset="0"/>
                          <a:sym typeface="Symbol"/>
                        </a:rPr>
                        <m:t>=1 −</m:t>
                      </m:r>
                      <m:r>
                        <a:rPr lang="en-US" altLang="en-US" sz="2400" i="1">
                          <a:latin typeface="Cambria Math" panose="02040503050406030204" pitchFamily="18" charset="0"/>
                          <a:sym typeface="Symbol"/>
                        </a:rPr>
                        <m:t>𝑃</m:t>
                      </m:r>
                      <m:r>
                        <a:rPr lang="en-US" altLang="en-US" sz="2400" i="1">
                          <a:latin typeface="Cambria Math" panose="02040503050406030204" pitchFamily="18" charset="0"/>
                          <a:sym typeface="Symbol"/>
                        </a:rPr>
                        <m:t>(</m:t>
                      </m:r>
                      <m:r>
                        <a:rPr lang="en-US" altLang="en-US" sz="2400" i="1">
                          <a:latin typeface="Cambria Math" panose="02040503050406030204" pitchFamily="18" charset="0"/>
                          <a:sym typeface="Symbol"/>
                        </a:rPr>
                        <m:t>𝐴</m:t>
                      </m:r>
                      <m:r>
                        <a:rPr lang="en-US" altLang="en-US" sz="2400" i="1">
                          <a:latin typeface="Cambria Math" panose="02040503050406030204" pitchFamily="18" charset="0"/>
                          <a:sym typeface="Symbol"/>
                        </a:rPr>
                        <m:t>)</m:t>
                      </m:r>
                    </m:oMath>
                  </a14:m>
                  <a:endParaRPr lang="en-SG"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1109374" y="5193984"/>
                  <a:ext cx="6925353" cy="908710"/>
                </a:xfrm>
                <a:prstGeom prst="rect">
                  <a:avLst/>
                </a:prstGeom>
                <a:blipFill>
                  <a:blip r:embed="rId3"/>
                  <a:stretch>
                    <a:fillRect l="-1320" t="-5369" b="-8725"/>
                  </a:stretch>
                </a:blipFill>
              </p:spPr>
              <p:txBody>
                <a:bodyPr/>
                <a:lstStyle/>
                <a:p>
                  <a:r>
                    <a:rPr lang="en-US">
                      <a:noFill/>
                    </a:rPr>
                    <a:t> </a:t>
                  </a:r>
                </a:p>
              </p:txBody>
            </p:sp>
          </mc:Fallback>
        </mc:AlternateContent>
      </p:grpSp>
      <p:grpSp>
        <p:nvGrpSpPr>
          <p:cNvPr id="17" name="Group 16"/>
          <p:cNvGrpSpPr/>
          <p:nvPr/>
        </p:nvGrpSpPr>
        <p:grpSpPr>
          <a:xfrm>
            <a:off x="512623" y="3491746"/>
            <a:ext cx="7512670" cy="999513"/>
            <a:chOff x="512623" y="3491746"/>
            <a:chExt cx="7512670" cy="999513"/>
          </a:xfrm>
        </p:grpSpPr>
        <p:sp>
          <p:nvSpPr>
            <p:cNvPr id="22" name="TextBox 21"/>
            <p:cNvSpPr txBox="1"/>
            <p:nvPr/>
          </p:nvSpPr>
          <p:spPr>
            <a:xfrm>
              <a:off x="512623" y="3576003"/>
              <a:ext cx="6416497" cy="830997"/>
            </a:xfrm>
            <a:prstGeom prst="rect">
              <a:avLst/>
            </a:prstGeom>
            <a:noFill/>
          </p:spPr>
          <p:txBody>
            <a:bodyPr wrap="square" rtlCol="0">
              <a:spAutoFit/>
            </a:bodyPr>
            <a:lstStyle/>
            <a:p>
              <a:r>
                <a:rPr lang="en-SG" sz="2400" dirty="0"/>
                <a:t>Example: You roll a fair die, what is the probability of not rolling a 3?</a:t>
              </a:r>
              <a:endParaRPr lang="en-US" sz="2400" dirty="0"/>
            </a:p>
          </p:txBody>
        </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46507" y="3491746"/>
              <a:ext cx="978786" cy="999513"/>
            </a:xfrm>
            <a:prstGeom prst="rect">
              <a:avLst/>
            </a:prstGeom>
          </p:spPr>
        </p:pic>
      </p:grpSp>
      <mc:AlternateContent xmlns:mc="http://schemas.openxmlformats.org/markup-compatibility/2006" xmlns:a14="http://schemas.microsoft.com/office/drawing/2010/main">
        <mc:Choice Requires="a14">
          <p:sp>
            <p:nvSpPr>
              <p:cNvPr id="26" name="TextBox 25"/>
              <p:cNvSpPr txBox="1"/>
              <p:nvPr/>
            </p:nvSpPr>
            <p:spPr>
              <a:xfrm>
                <a:off x="1840128" y="4614617"/>
                <a:ext cx="3911397" cy="1173526"/>
              </a:xfrm>
              <a:prstGeom prst="rect">
                <a:avLst/>
              </a:prstGeom>
              <a:solidFill>
                <a:schemeClr val="accent4">
                  <a:lumMod val="40000"/>
                  <a:lumOff val="60000"/>
                </a:schemeClr>
              </a:solidFill>
            </p:spPr>
            <p:txBody>
              <a:bodyPr wrap="square" rtlCol="0">
                <a:spAutoFit/>
              </a:bodyPr>
              <a:lstStyle/>
              <a:p>
                <a:r>
                  <a:rPr lang="en-SG" sz="2400" dirty="0"/>
                  <a:t>P(rolling a 3) = </a:t>
                </a:r>
                <a14:m>
                  <m:oMath xmlns:m="http://schemas.openxmlformats.org/officeDocument/2006/math">
                    <m:f>
                      <m:fPr>
                        <m:ctrlPr>
                          <a:rPr lang="en-SG" sz="2400" i="1" dirty="0" smtClean="0">
                            <a:latin typeface="Cambria Math" panose="02040503050406030204" pitchFamily="18" charset="0"/>
                          </a:rPr>
                        </m:ctrlPr>
                      </m:fPr>
                      <m:num>
                        <m:r>
                          <a:rPr lang="en-SG" sz="2400" b="0" i="1" dirty="0" smtClean="0">
                            <a:latin typeface="Cambria Math" panose="02040503050406030204" pitchFamily="18" charset="0"/>
                          </a:rPr>
                          <m:t>1</m:t>
                        </m:r>
                      </m:num>
                      <m:den>
                        <m:r>
                          <a:rPr lang="en-SG" sz="2400" b="0" i="1" dirty="0" smtClean="0">
                            <a:latin typeface="Cambria Math" panose="02040503050406030204" pitchFamily="18" charset="0"/>
                          </a:rPr>
                          <m:t>6</m:t>
                        </m:r>
                      </m:den>
                    </m:f>
                  </m:oMath>
                </a14:m>
                <a:endParaRPr lang="en-SG" sz="2400" dirty="0"/>
              </a:p>
              <a:p>
                <a:r>
                  <a:rPr lang="en-SG" sz="2400" dirty="0"/>
                  <a:t>P(not rolling a 3) = </a:t>
                </a:r>
                <a14:m>
                  <m:oMath xmlns:m="http://schemas.openxmlformats.org/officeDocument/2006/math">
                    <m:r>
                      <a:rPr lang="en-SG" sz="2400" i="1" dirty="0" smtClean="0">
                        <a:latin typeface="Cambria Math" panose="02040503050406030204" pitchFamily="18" charset="0"/>
                      </a:rPr>
                      <m:t>1 – </m:t>
                    </m:r>
                    <m:f>
                      <m:fPr>
                        <m:ctrlPr>
                          <a:rPr lang="en-SG" sz="2400" i="1" dirty="0">
                            <a:latin typeface="Cambria Math" panose="02040503050406030204" pitchFamily="18" charset="0"/>
                          </a:rPr>
                        </m:ctrlPr>
                      </m:fPr>
                      <m:num>
                        <m:r>
                          <a:rPr lang="en-SG" sz="2400" i="1" dirty="0">
                            <a:latin typeface="Cambria Math" panose="02040503050406030204" pitchFamily="18" charset="0"/>
                          </a:rPr>
                          <m:t>1</m:t>
                        </m:r>
                      </m:num>
                      <m:den>
                        <m:r>
                          <a:rPr lang="en-SG" sz="2400" i="1" dirty="0">
                            <a:latin typeface="Cambria Math" panose="02040503050406030204" pitchFamily="18" charset="0"/>
                          </a:rPr>
                          <m:t>6</m:t>
                        </m:r>
                      </m:den>
                    </m:f>
                  </m:oMath>
                </a14:m>
                <a:r>
                  <a:rPr lang="en-SG" sz="2400" dirty="0"/>
                  <a:t> = </a:t>
                </a:r>
                <a14:m>
                  <m:oMath xmlns:m="http://schemas.openxmlformats.org/officeDocument/2006/math">
                    <m:f>
                      <m:fPr>
                        <m:ctrlPr>
                          <a:rPr lang="en-SG" sz="2400" i="1" dirty="0">
                            <a:latin typeface="Cambria Math" panose="02040503050406030204" pitchFamily="18" charset="0"/>
                          </a:rPr>
                        </m:ctrlPr>
                      </m:fPr>
                      <m:num>
                        <m:r>
                          <a:rPr lang="en-SG" sz="2400" b="0" i="1" dirty="0" smtClean="0">
                            <a:latin typeface="Cambria Math" panose="02040503050406030204" pitchFamily="18" charset="0"/>
                          </a:rPr>
                          <m:t>5</m:t>
                        </m:r>
                      </m:num>
                      <m:den>
                        <m:r>
                          <a:rPr lang="en-SG" sz="2400" i="1" dirty="0">
                            <a:latin typeface="Cambria Math" panose="02040503050406030204" pitchFamily="18" charset="0"/>
                          </a:rPr>
                          <m:t>6</m:t>
                        </m:r>
                      </m:den>
                    </m:f>
                  </m:oMath>
                </a14:m>
                <a:endParaRPr lang="en-US" sz="2400" dirty="0"/>
              </a:p>
            </p:txBody>
          </p:sp>
        </mc:Choice>
        <mc:Fallback xmlns="">
          <p:sp>
            <p:nvSpPr>
              <p:cNvPr id="26" name="TextBox 25"/>
              <p:cNvSpPr txBox="1">
                <a:spLocks noRot="1" noChangeAspect="1" noMove="1" noResize="1" noEditPoints="1" noAdjustHandles="1" noChangeArrowheads="1" noChangeShapeType="1" noTextEdit="1"/>
              </p:cNvSpPr>
              <p:nvPr/>
            </p:nvSpPr>
            <p:spPr>
              <a:xfrm>
                <a:off x="1840128" y="4614617"/>
                <a:ext cx="3911397" cy="1173526"/>
              </a:xfrm>
              <a:prstGeom prst="rect">
                <a:avLst/>
              </a:prstGeom>
              <a:blipFill>
                <a:blip r:embed="rId5"/>
                <a:stretch>
                  <a:fillRect l="-2496" b="-2604"/>
                </a:stretch>
              </a:blipFill>
            </p:spPr>
            <p:txBody>
              <a:bodyPr/>
              <a:lstStyle/>
              <a:p>
                <a:r>
                  <a:rPr lang="en-US">
                    <a:noFill/>
                  </a:rPr>
                  <a:t> </a:t>
                </a:r>
              </a:p>
            </p:txBody>
          </p:sp>
        </mc:Fallback>
      </mc:AlternateContent>
      <p:sp>
        <p:nvSpPr>
          <p:cNvPr id="27" name="Oval 26"/>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9982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Probability Axioms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37</a:t>
            </a:fld>
            <a:endParaRPr lang="en-SG" dirty="0"/>
          </a:p>
        </p:txBody>
      </p:sp>
      <p:sp>
        <p:nvSpPr>
          <p:cNvPr id="53" name="Oval 52"/>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Probability of a General Union of Two Events</a:t>
            </a:r>
          </a:p>
        </p:txBody>
      </p:sp>
      <p:grpSp>
        <p:nvGrpSpPr>
          <p:cNvPr id="18" name="Group 17"/>
          <p:cNvGrpSpPr/>
          <p:nvPr/>
        </p:nvGrpSpPr>
        <p:grpSpPr>
          <a:xfrm>
            <a:off x="983794" y="1753024"/>
            <a:ext cx="7176411" cy="1503409"/>
            <a:chOff x="993228" y="4598517"/>
            <a:chExt cx="7176411" cy="1503409"/>
          </a:xfrm>
        </p:grpSpPr>
        <p:sp>
          <p:nvSpPr>
            <p:cNvPr id="20" name="Rectangle 19"/>
            <p:cNvSpPr/>
            <p:nvPr/>
          </p:nvSpPr>
          <p:spPr>
            <a:xfrm>
              <a:off x="993228" y="4598518"/>
              <a:ext cx="7176411" cy="150340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1" name="Rectangle 20"/>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TextBox 23"/>
            <p:cNvSpPr txBox="1"/>
            <p:nvPr/>
          </p:nvSpPr>
          <p:spPr>
            <a:xfrm>
              <a:off x="1109374" y="4645644"/>
              <a:ext cx="6672460" cy="461665"/>
            </a:xfrm>
            <a:prstGeom prst="rect">
              <a:avLst/>
            </a:prstGeom>
            <a:noFill/>
          </p:spPr>
          <p:txBody>
            <a:bodyPr wrap="square" rtlCol="0">
              <a:spAutoFit/>
            </a:bodyPr>
            <a:lstStyle/>
            <a:p>
              <a:r>
                <a:rPr lang="en-SG" sz="2400" dirty="0">
                  <a:solidFill>
                    <a:schemeClr val="bg1"/>
                  </a:solidFill>
                </a:rPr>
                <a:t>Probability of a General Union of Two Events </a:t>
              </a:r>
            </a:p>
          </p:txBody>
        </p:sp>
        <p:sp>
          <p:nvSpPr>
            <p:cNvPr id="25" name="TextBox 24"/>
            <p:cNvSpPr txBox="1"/>
            <p:nvPr/>
          </p:nvSpPr>
          <p:spPr>
            <a:xfrm>
              <a:off x="1109374" y="5193984"/>
              <a:ext cx="6925353" cy="907941"/>
            </a:xfrm>
            <a:prstGeom prst="rect">
              <a:avLst/>
            </a:prstGeom>
            <a:noFill/>
          </p:spPr>
          <p:txBody>
            <a:bodyPr wrap="square" rtlCol="0">
              <a:spAutoFit/>
            </a:bodyPr>
            <a:lstStyle/>
            <a:p>
              <a:pPr>
                <a:spcAft>
                  <a:spcPts val="600"/>
                </a:spcAft>
              </a:pPr>
              <a:r>
                <a:rPr lang="en-SG" sz="2400" dirty="0"/>
                <a:t>If </a:t>
              </a:r>
              <a:r>
                <a:rPr lang="en-SG" sz="2400" i="1" dirty="0"/>
                <a:t>A</a:t>
              </a:r>
              <a:r>
                <a:rPr lang="en-SG" sz="2400" dirty="0"/>
                <a:t> and </a:t>
              </a:r>
              <a:r>
                <a:rPr lang="en-SG" sz="2400" i="1" dirty="0"/>
                <a:t>B</a:t>
              </a:r>
              <a:r>
                <a:rPr lang="en-SG" sz="2400" dirty="0"/>
                <a:t> are any events in a sample space </a:t>
              </a:r>
              <a:r>
                <a:rPr lang="en-SG" sz="2400" i="1" dirty="0"/>
                <a:t>S</a:t>
              </a:r>
              <a:r>
                <a:rPr lang="en-SG" sz="2400" dirty="0"/>
                <a:t>, then</a:t>
              </a:r>
            </a:p>
            <a:p>
              <a:pPr>
                <a:spcAft>
                  <a:spcPts val="1200"/>
                </a:spcAft>
                <a:tabLst>
                  <a:tab pos="1828800" algn="l"/>
                </a:tabLst>
              </a:pPr>
              <a:r>
                <a:rPr lang="en-SG" sz="2400" dirty="0">
                  <a:sym typeface="Symbol"/>
                </a:rPr>
                <a:t>	</a:t>
              </a:r>
              <a:r>
                <a:rPr lang="en-US" altLang="en-US" sz="2400" i="1" dirty="0"/>
                <a:t> P</a:t>
              </a:r>
              <a:r>
                <a:rPr lang="en-US" altLang="en-US" sz="2400" dirty="0"/>
                <a:t>(</a:t>
              </a:r>
              <a:r>
                <a:rPr lang="en-US" altLang="en-US" sz="2400" i="1" dirty="0">
                  <a:sym typeface="Symbol"/>
                </a:rPr>
                <a:t>A</a:t>
              </a:r>
              <a:r>
                <a:rPr lang="en-US" altLang="en-US" sz="2400" dirty="0">
                  <a:sym typeface="Symbol"/>
                </a:rPr>
                <a:t> </a:t>
              </a:r>
              <a:r>
                <a:rPr lang="en-US" altLang="en-US" sz="2400" dirty="0">
                  <a:sym typeface="Symbol" panose="05050102010706020507" pitchFamily="18" charset="2"/>
                </a:rPr>
                <a:t> </a:t>
              </a:r>
              <a:r>
                <a:rPr lang="en-US" altLang="en-US" sz="2400" i="1" dirty="0">
                  <a:sym typeface="Symbol"/>
                </a:rPr>
                <a:t>B</a:t>
              </a:r>
              <a:r>
                <a:rPr lang="en-US" altLang="en-US" sz="2400" dirty="0">
                  <a:sym typeface="Symbol"/>
                </a:rPr>
                <a:t>) = </a:t>
              </a:r>
              <a:r>
                <a:rPr lang="en-US" altLang="en-US" sz="2400" i="1" dirty="0">
                  <a:sym typeface="Symbol"/>
                </a:rPr>
                <a:t>P</a:t>
              </a:r>
              <a:r>
                <a:rPr lang="en-US" altLang="en-US" sz="2400" dirty="0">
                  <a:sym typeface="Symbol"/>
                </a:rPr>
                <a:t>(</a:t>
              </a:r>
              <a:r>
                <a:rPr lang="en-US" altLang="en-US" sz="2400" i="1" dirty="0">
                  <a:sym typeface="Symbol"/>
                </a:rPr>
                <a:t>A</a:t>
              </a:r>
              <a:r>
                <a:rPr lang="en-US" altLang="en-US" sz="2400" dirty="0">
                  <a:sym typeface="Symbol"/>
                </a:rPr>
                <a:t>) + </a:t>
              </a:r>
              <a:r>
                <a:rPr lang="en-US" altLang="en-US" sz="2400" i="1" dirty="0">
                  <a:sym typeface="Symbol"/>
                </a:rPr>
                <a:t>P</a:t>
              </a:r>
              <a:r>
                <a:rPr lang="en-US" altLang="en-US" sz="2400" dirty="0">
                  <a:sym typeface="Symbol"/>
                </a:rPr>
                <a:t>(</a:t>
              </a:r>
              <a:r>
                <a:rPr lang="en-US" altLang="en-US" sz="2400" i="1" dirty="0">
                  <a:sym typeface="Symbol"/>
                </a:rPr>
                <a:t>B</a:t>
              </a:r>
              <a:r>
                <a:rPr lang="en-US" altLang="en-US" sz="2400" dirty="0">
                  <a:sym typeface="Symbol"/>
                </a:rPr>
                <a:t>) – </a:t>
              </a:r>
              <a:r>
                <a:rPr lang="en-US" altLang="en-US" sz="2400" i="1" dirty="0">
                  <a:sym typeface="Symbol"/>
                </a:rPr>
                <a:t>P</a:t>
              </a:r>
              <a:r>
                <a:rPr lang="en-US" altLang="en-US" sz="2400" dirty="0">
                  <a:sym typeface="Symbol"/>
                </a:rPr>
                <a:t>(</a:t>
              </a:r>
              <a:r>
                <a:rPr lang="en-US" altLang="en-US" sz="2400" i="1" dirty="0">
                  <a:sym typeface="Symbol"/>
                </a:rPr>
                <a:t>A</a:t>
              </a:r>
              <a:r>
                <a:rPr lang="en-US" altLang="en-US" sz="2400" dirty="0">
                  <a:sym typeface="Symbol"/>
                </a:rPr>
                <a:t> </a:t>
              </a:r>
              <a:r>
                <a:rPr lang="en-US" altLang="en-US" sz="2400" dirty="0">
                  <a:sym typeface="Symbol" panose="05050102010706020507" pitchFamily="18" charset="2"/>
                </a:rPr>
                <a:t></a:t>
              </a:r>
              <a:r>
                <a:rPr lang="en-US" altLang="en-US" sz="2400" dirty="0">
                  <a:sym typeface="Symbol"/>
                </a:rPr>
                <a:t> </a:t>
              </a:r>
              <a:r>
                <a:rPr lang="en-US" altLang="en-US" sz="2400" i="1" dirty="0">
                  <a:sym typeface="Symbol"/>
                </a:rPr>
                <a:t>B</a:t>
              </a:r>
              <a:r>
                <a:rPr lang="en-US" altLang="en-US" sz="2400" dirty="0">
                  <a:sym typeface="Symbol"/>
                </a:rPr>
                <a:t>). </a:t>
              </a:r>
              <a:endParaRPr lang="en-SG" sz="2400" dirty="0"/>
            </a:p>
          </p:txBody>
        </p:sp>
      </p:grpSp>
      <mc:AlternateContent xmlns:mc="http://schemas.openxmlformats.org/markup-compatibility/2006" xmlns:a14="http://schemas.microsoft.com/office/drawing/2010/main">
        <mc:Choice Requires="a14">
          <p:sp>
            <p:nvSpPr>
              <p:cNvPr id="22" name="TextBox 21"/>
              <p:cNvSpPr txBox="1"/>
              <p:nvPr/>
            </p:nvSpPr>
            <p:spPr>
              <a:xfrm>
                <a:off x="436555" y="4295454"/>
                <a:ext cx="7417907" cy="2188548"/>
              </a:xfrm>
              <a:prstGeom prst="rect">
                <a:avLst/>
              </a:prstGeom>
              <a:solidFill>
                <a:schemeClr val="accent4">
                  <a:lumMod val="40000"/>
                  <a:lumOff val="60000"/>
                </a:schemeClr>
              </a:solidFill>
            </p:spPr>
            <p:txBody>
              <a:bodyPr wrap="square" rtlCol="0">
                <a:spAutoFit/>
              </a:bodyPr>
              <a:lstStyle/>
              <a:p>
                <a14:m>
                  <m:oMath xmlns:m="http://schemas.openxmlformats.org/officeDocument/2006/math">
                    <m:r>
                      <a:rPr lang="en-SG" sz="2400" i="1" dirty="0" smtClean="0">
                        <a:latin typeface="Cambria Math" panose="02040503050406030204" pitchFamily="18" charset="0"/>
                      </a:rPr>
                      <m:t>𝑃</m:t>
                    </m:r>
                    <m:r>
                      <a:rPr lang="en-SG" sz="2400" i="1" dirty="0" smtClean="0">
                        <a:latin typeface="Cambria Math" panose="02040503050406030204" pitchFamily="18" charset="0"/>
                      </a:rPr>
                      <m:t>(</m:t>
                    </m:r>
                    <m:r>
                      <a:rPr lang="en-SG" sz="2400" i="1" dirty="0" smtClean="0">
                        <a:latin typeface="Cambria Math" panose="02040503050406030204" pitchFamily="18" charset="0"/>
                      </a:rPr>
                      <m:t>𝐻</m:t>
                    </m:r>
                    <m:r>
                      <a:rPr lang="en-SG" sz="2400" i="1" dirty="0" smtClean="0">
                        <a:latin typeface="Cambria Math" panose="02040503050406030204" pitchFamily="18" charset="0"/>
                      </a:rPr>
                      <m:t>) </m:t>
                    </m:r>
                  </m:oMath>
                </a14:m>
                <a:r>
                  <a:rPr lang="en-SG" sz="2400" dirty="0"/>
                  <a:t>= P(drawing a heart) </a:t>
                </a:r>
                <a14:m>
                  <m:oMath xmlns:m="http://schemas.openxmlformats.org/officeDocument/2006/math">
                    <m:r>
                      <a:rPr lang="en-SG" sz="2400" b="0" i="0" dirty="0" smtClean="0">
                        <a:latin typeface="Cambria Math" panose="02040503050406030204" pitchFamily="18" charset="0"/>
                      </a:rPr>
                      <m:t>=</m:t>
                    </m:r>
                    <m:f>
                      <m:fPr>
                        <m:ctrlPr>
                          <a:rPr lang="en-SG" sz="2400" i="1" dirty="0" smtClean="0">
                            <a:latin typeface="Cambria Math" panose="02040503050406030204" pitchFamily="18" charset="0"/>
                          </a:rPr>
                        </m:ctrlPr>
                      </m:fPr>
                      <m:num>
                        <m:r>
                          <a:rPr lang="en-SG" sz="2400" b="0" i="1" dirty="0" smtClean="0">
                            <a:latin typeface="Cambria Math" panose="02040503050406030204" pitchFamily="18" charset="0"/>
                          </a:rPr>
                          <m:t>13</m:t>
                        </m:r>
                      </m:num>
                      <m:den>
                        <m:r>
                          <a:rPr lang="en-SG" sz="2400" b="0" i="1" dirty="0" smtClean="0">
                            <a:latin typeface="Cambria Math" panose="02040503050406030204" pitchFamily="18" charset="0"/>
                          </a:rPr>
                          <m:t>52</m:t>
                        </m:r>
                      </m:den>
                    </m:f>
                    <m:r>
                      <a:rPr lang="en-SG" sz="2400" dirty="0">
                        <a:latin typeface="Cambria Math" panose="02040503050406030204" pitchFamily="18" charset="0"/>
                      </a:rPr>
                      <m:t>=</m:t>
                    </m:r>
                    <m:f>
                      <m:fPr>
                        <m:ctrlPr>
                          <a:rPr lang="en-SG" sz="2400" i="1" dirty="0">
                            <a:latin typeface="Cambria Math" panose="02040503050406030204" pitchFamily="18" charset="0"/>
                          </a:rPr>
                        </m:ctrlPr>
                      </m:fPr>
                      <m:num>
                        <m:r>
                          <a:rPr lang="en-SG" sz="2400" i="1" dirty="0">
                            <a:latin typeface="Cambria Math" panose="02040503050406030204" pitchFamily="18" charset="0"/>
                          </a:rPr>
                          <m:t>1</m:t>
                        </m:r>
                      </m:num>
                      <m:den>
                        <m:r>
                          <a:rPr lang="en-SG" sz="2400" i="1" dirty="0">
                            <a:latin typeface="Cambria Math" panose="02040503050406030204" pitchFamily="18" charset="0"/>
                          </a:rPr>
                          <m:t>4</m:t>
                        </m:r>
                      </m:den>
                    </m:f>
                  </m:oMath>
                </a14:m>
                <a:endParaRPr lang="en-SG" sz="2400" dirty="0"/>
              </a:p>
              <a:p>
                <a14:m>
                  <m:oMath xmlns:m="http://schemas.openxmlformats.org/officeDocument/2006/math">
                    <m:r>
                      <a:rPr lang="en-SG" sz="2400" i="1" dirty="0" smtClean="0">
                        <a:latin typeface="Cambria Math" panose="02040503050406030204" pitchFamily="18" charset="0"/>
                      </a:rPr>
                      <m:t>𝑃</m:t>
                    </m:r>
                    <m:r>
                      <a:rPr lang="en-SG" sz="2400" i="1" dirty="0" smtClean="0">
                        <a:latin typeface="Cambria Math" panose="02040503050406030204" pitchFamily="18" charset="0"/>
                      </a:rPr>
                      <m:t>(7) </m:t>
                    </m:r>
                  </m:oMath>
                </a14:m>
                <a:r>
                  <a:rPr lang="en-SG" sz="2400" dirty="0"/>
                  <a:t>= P(drawing a 7) </a:t>
                </a:r>
                <a14:m>
                  <m:oMath xmlns:m="http://schemas.openxmlformats.org/officeDocument/2006/math">
                    <m:r>
                      <a:rPr lang="en-SG" sz="2400" dirty="0">
                        <a:latin typeface="Cambria Math" panose="02040503050406030204" pitchFamily="18" charset="0"/>
                      </a:rPr>
                      <m:t>=</m:t>
                    </m:r>
                    <m:f>
                      <m:fPr>
                        <m:ctrlPr>
                          <a:rPr lang="en-SG" sz="2400" i="1" dirty="0">
                            <a:latin typeface="Cambria Math" panose="02040503050406030204" pitchFamily="18" charset="0"/>
                          </a:rPr>
                        </m:ctrlPr>
                      </m:fPr>
                      <m:num>
                        <m:r>
                          <a:rPr lang="en-SG" sz="2400" i="1" dirty="0">
                            <a:latin typeface="Cambria Math" panose="02040503050406030204" pitchFamily="18" charset="0"/>
                          </a:rPr>
                          <m:t>4</m:t>
                        </m:r>
                      </m:num>
                      <m:den>
                        <m:r>
                          <a:rPr lang="en-SG" sz="2400" i="1" dirty="0">
                            <a:latin typeface="Cambria Math" panose="02040503050406030204" pitchFamily="18" charset="0"/>
                          </a:rPr>
                          <m:t>52</m:t>
                        </m:r>
                      </m:den>
                    </m:f>
                    <m:r>
                      <a:rPr lang="en-SG" sz="2400" dirty="0">
                        <a:latin typeface="Cambria Math" panose="02040503050406030204" pitchFamily="18" charset="0"/>
                      </a:rPr>
                      <m:t>=</m:t>
                    </m:r>
                    <m:f>
                      <m:fPr>
                        <m:ctrlPr>
                          <a:rPr lang="en-SG" sz="2400" i="1" dirty="0">
                            <a:latin typeface="Cambria Math" panose="02040503050406030204" pitchFamily="18" charset="0"/>
                          </a:rPr>
                        </m:ctrlPr>
                      </m:fPr>
                      <m:num>
                        <m:r>
                          <a:rPr lang="en-SG" sz="2400" i="1" dirty="0">
                            <a:latin typeface="Cambria Math" panose="02040503050406030204" pitchFamily="18" charset="0"/>
                          </a:rPr>
                          <m:t>1</m:t>
                        </m:r>
                      </m:num>
                      <m:den>
                        <m:r>
                          <a:rPr lang="en-SG" sz="2400" b="0" i="1" dirty="0" smtClean="0">
                            <a:latin typeface="Cambria Math" panose="02040503050406030204" pitchFamily="18" charset="0"/>
                          </a:rPr>
                          <m:t>13</m:t>
                        </m:r>
                      </m:den>
                    </m:f>
                  </m:oMath>
                </a14:m>
                <a:endParaRPr lang="en-SG" sz="2400" dirty="0"/>
              </a:p>
              <a:p>
                <a14:m>
                  <m:oMath xmlns:m="http://schemas.openxmlformats.org/officeDocument/2006/math">
                    <m:r>
                      <a:rPr lang="en-SG" sz="2400" b="0" i="1" smtClean="0">
                        <a:latin typeface="Cambria Math" panose="02040503050406030204" pitchFamily="18" charset="0"/>
                      </a:rPr>
                      <m:t>𝑃</m:t>
                    </m:r>
                    <m:r>
                      <a:rPr lang="en-SG" sz="2400" b="0" i="1" smtClean="0">
                        <a:latin typeface="Cambria Math" panose="02040503050406030204" pitchFamily="18" charset="0"/>
                      </a:rPr>
                      <m:t>(</m:t>
                    </m:r>
                    <m:r>
                      <a:rPr lang="en-SG" sz="2400" b="0" i="1" smtClean="0">
                        <a:latin typeface="Cambria Math" panose="02040503050406030204" pitchFamily="18" charset="0"/>
                      </a:rPr>
                      <m:t>𝐻</m:t>
                    </m:r>
                    <m:r>
                      <a:rPr lang="en-SG" sz="2400" b="0" i="1" smtClean="0">
                        <a:latin typeface="Cambria Math" panose="02040503050406030204" pitchFamily="18" charset="0"/>
                        <a:ea typeface="Cambria Math" panose="02040503050406030204" pitchFamily="18" charset="0"/>
                      </a:rPr>
                      <m:t>∩7)=</m:t>
                    </m:r>
                  </m:oMath>
                </a14:m>
                <a:r>
                  <a:rPr lang="en-SG" sz="2400" dirty="0"/>
                  <a:t> P(drawing a 7 of heart) </a:t>
                </a:r>
                <a14:m>
                  <m:oMath xmlns:m="http://schemas.openxmlformats.org/officeDocument/2006/math">
                    <m:r>
                      <a:rPr lang="en-SG" sz="2400" dirty="0">
                        <a:latin typeface="Cambria Math" panose="02040503050406030204" pitchFamily="18" charset="0"/>
                      </a:rPr>
                      <m:t>=</m:t>
                    </m:r>
                    <m:f>
                      <m:fPr>
                        <m:ctrlPr>
                          <a:rPr lang="en-SG" sz="2400" i="1" dirty="0">
                            <a:latin typeface="Cambria Math" panose="02040503050406030204" pitchFamily="18" charset="0"/>
                          </a:rPr>
                        </m:ctrlPr>
                      </m:fPr>
                      <m:num>
                        <m:r>
                          <a:rPr lang="en-SG" sz="2400" i="1" dirty="0">
                            <a:latin typeface="Cambria Math" panose="02040503050406030204" pitchFamily="18" charset="0"/>
                          </a:rPr>
                          <m:t>1</m:t>
                        </m:r>
                      </m:num>
                      <m:den>
                        <m:r>
                          <a:rPr lang="en-SG" sz="2400" b="0" i="1" dirty="0" smtClean="0">
                            <a:latin typeface="Cambria Math" panose="02040503050406030204" pitchFamily="18" charset="0"/>
                          </a:rPr>
                          <m:t>52</m:t>
                        </m:r>
                      </m:den>
                    </m:f>
                  </m:oMath>
                </a14:m>
                <a:endParaRPr lang="en-SG" sz="2400" dirty="0"/>
              </a:p>
              <a:p>
                <a14:m>
                  <m:oMath xmlns:m="http://schemas.openxmlformats.org/officeDocument/2006/math">
                    <m:r>
                      <a:rPr lang="en-SG" sz="2400" i="1">
                        <a:latin typeface="Cambria Math" panose="02040503050406030204" pitchFamily="18" charset="0"/>
                      </a:rPr>
                      <m:t>𝑃</m:t>
                    </m:r>
                    <m:r>
                      <a:rPr lang="en-SG" sz="2400" i="1">
                        <a:latin typeface="Cambria Math" panose="02040503050406030204" pitchFamily="18" charset="0"/>
                      </a:rPr>
                      <m:t>(</m:t>
                    </m:r>
                    <m:r>
                      <a:rPr lang="en-SG" sz="2400" i="1">
                        <a:latin typeface="Cambria Math" panose="02040503050406030204" pitchFamily="18" charset="0"/>
                      </a:rPr>
                      <m:t>𝐻</m:t>
                    </m:r>
                    <m:r>
                      <a:rPr lang="en-SG" sz="2400" i="1" smtClean="0">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7)=</m:t>
                    </m:r>
                  </m:oMath>
                </a14:m>
                <a:r>
                  <a:rPr lang="en-SG" sz="2400" dirty="0"/>
                  <a:t> P(drawing a heart or a 7) = </a:t>
                </a:r>
                <a14:m>
                  <m:oMath xmlns:m="http://schemas.openxmlformats.org/officeDocument/2006/math">
                    <m:f>
                      <m:fPr>
                        <m:ctrlPr>
                          <a:rPr lang="en-SG" sz="2400" i="1" dirty="0">
                            <a:latin typeface="Cambria Math" panose="02040503050406030204" pitchFamily="18" charset="0"/>
                          </a:rPr>
                        </m:ctrlPr>
                      </m:fPr>
                      <m:num>
                        <m:r>
                          <a:rPr lang="en-SG" sz="2400" b="0" i="1" dirty="0" smtClean="0">
                            <a:latin typeface="Cambria Math" panose="02040503050406030204" pitchFamily="18" charset="0"/>
                          </a:rPr>
                          <m:t>1</m:t>
                        </m:r>
                      </m:num>
                      <m:den>
                        <m:r>
                          <a:rPr lang="en-SG" sz="2400" b="0" i="1" dirty="0" smtClean="0">
                            <a:latin typeface="Cambria Math" panose="02040503050406030204" pitchFamily="18" charset="0"/>
                          </a:rPr>
                          <m:t>4</m:t>
                        </m:r>
                      </m:den>
                    </m:f>
                    <m:r>
                      <a:rPr lang="en-SG" sz="2400" b="0" i="1" dirty="0" smtClean="0">
                        <a:latin typeface="Cambria Math" panose="02040503050406030204" pitchFamily="18" charset="0"/>
                      </a:rPr>
                      <m:t>+</m:t>
                    </m:r>
                    <m:f>
                      <m:fPr>
                        <m:ctrlPr>
                          <a:rPr lang="en-SG" sz="2400" i="1" dirty="0">
                            <a:latin typeface="Cambria Math" panose="02040503050406030204" pitchFamily="18" charset="0"/>
                          </a:rPr>
                        </m:ctrlPr>
                      </m:fPr>
                      <m:num>
                        <m:r>
                          <a:rPr lang="en-SG" sz="2400" i="1" dirty="0">
                            <a:latin typeface="Cambria Math" panose="02040503050406030204" pitchFamily="18" charset="0"/>
                          </a:rPr>
                          <m:t>1</m:t>
                        </m:r>
                      </m:num>
                      <m:den>
                        <m:r>
                          <a:rPr lang="en-SG" sz="2400" b="0" i="1" dirty="0" smtClean="0">
                            <a:latin typeface="Cambria Math" panose="02040503050406030204" pitchFamily="18" charset="0"/>
                          </a:rPr>
                          <m:t>13</m:t>
                        </m:r>
                      </m:den>
                    </m:f>
                    <m:r>
                      <a:rPr lang="en-SG" sz="2400" b="0" i="1" dirty="0" smtClean="0">
                        <a:latin typeface="Cambria Math" panose="02040503050406030204" pitchFamily="18" charset="0"/>
                      </a:rPr>
                      <m:t>−</m:t>
                    </m:r>
                    <m:f>
                      <m:fPr>
                        <m:ctrlPr>
                          <a:rPr lang="en-SG" sz="2400" i="1" dirty="0">
                            <a:latin typeface="Cambria Math" panose="02040503050406030204" pitchFamily="18" charset="0"/>
                          </a:rPr>
                        </m:ctrlPr>
                      </m:fPr>
                      <m:num>
                        <m:r>
                          <a:rPr lang="en-SG" sz="2400" i="1" dirty="0">
                            <a:latin typeface="Cambria Math" panose="02040503050406030204" pitchFamily="18" charset="0"/>
                          </a:rPr>
                          <m:t>1</m:t>
                        </m:r>
                      </m:num>
                      <m:den>
                        <m:r>
                          <a:rPr lang="en-SG" sz="2400" b="0" i="1" dirty="0" smtClean="0">
                            <a:latin typeface="Cambria Math" panose="02040503050406030204" pitchFamily="18" charset="0"/>
                          </a:rPr>
                          <m:t>52</m:t>
                        </m:r>
                      </m:den>
                    </m:f>
                    <m:r>
                      <a:rPr lang="en-SG" sz="2400" b="0" i="1" dirty="0" smtClean="0">
                        <a:latin typeface="Cambria Math" panose="02040503050406030204" pitchFamily="18" charset="0"/>
                      </a:rPr>
                      <m:t>=</m:t>
                    </m:r>
                    <m:f>
                      <m:fPr>
                        <m:ctrlPr>
                          <a:rPr lang="en-SG" sz="2400" i="1" dirty="0">
                            <a:latin typeface="Cambria Math" panose="02040503050406030204" pitchFamily="18" charset="0"/>
                          </a:rPr>
                        </m:ctrlPr>
                      </m:fPr>
                      <m:num>
                        <m:r>
                          <a:rPr lang="en-SG" sz="2400" b="0" i="1" dirty="0" smtClean="0">
                            <a:latin typeface="Cambria Math" panose="02040503050406030204" pitchFamily="18" charset="0"/>
                          </a:rPr>
                          <m:t>4</m:t>
                        </m:r>
                      </m:num>
                      <m:den>
                        <m:r>
                          <a:rPr lang="en-SG" sz="2400" i="1" dirty="0">
                            <a:latin typeface="Cambria Math" panose="02040503050406030204" pitchFamily="18" charset="0"/>
                          </a:rPr>
                          <m:t>13</m:t>
                        </m:r>
                      </m:den>
                    </m:f>
                  </m:oMath>
                </a14:m>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436555" y="4295454"/>
                <a:ext cx="7417907" cy="2188548"/>
              </a:xfrm>
              <a:prstGeom prst="rect">
                <a:avLst/>
              </a:prstGeom>
              <a:blipFill>
                <a:blip r:embed="rId3"/>
                <a:stretch>
                  <a:fillRect b="-1950"/>
                </a:stretch>
              </a:blipFill>
            </p:spPr>
            <p:txBody>
              <a:bodyPr/>
              <a:lstStyle/>
              <a:p>
                <a:r>
                  <a:rPr lang="en-US">
                    <a:noFill/>
                  </a:rPr>
                  <a:t> </a:t>
                </a:r>
              </a:p>
            </p:txBody>
          </p:sp>
        </mc:Fallback>
      </mc:AlternateContent>
      <p:grpSp>
        <p:nvGrpSpPr>
          <p:cNvPr id="23" name="Group 22"/>
          <p:cNvGrpSpPr/>
          <p:nvPr/>
        </p:nvGrpSpPr>
        <p:grpSpPr>
          <a:xfrm>
            <a:off x="487910" y="3288857"/>
            <a:ext cx="7962542" cy="1509117"/>
            <a:chOff x="512623" y="3447025"/>
            <a:chExt cx="7962542" cy="1509117"/>
          </a:xfrm>
        </p:grpSpPr>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8125" y="3447025"/>
              <a:ext cx="1717040" cy="1509117"/>
            </a:xfrm>
            <a:prstGeom prst="rect">
              <a:avLst/>
            </a:prstGeom>
          </p:spPr>
        </p:pic>
        <p:sp>
          <p:nvSpPr>
            <p:cNvPr id="27" name="TextBox 26"/>
            <p:cNvSpPr txBox="1"/>
            <p:nvPr/>
          </p:nvSpPr>
          <p:spPr>
            <a:xfrm>
              <a:off x="512623" y="3576003"/>
              <a:ext cx="6403992" cy="830997"/>
            </a:xfrm>
            <a:prstGeom prst="rect">
              <a:avLst/>
            </a:prstGeom>
            <a:noFill/>
          </p:spPr>
          <p:txBody>
            <a:bodyPr wrap="square" rtlCol="0">
              <a:spAutoFit/>
            </a:bodyPr>
            <a:lstStyle/>
            <a:p>
              <a:r>
                <a:rPr lang="en-SG" sz="2400" dirty="0"/>
                <a:t>Example: A card is drawn from a standard deck. What is the probability of drawing a heart or a 7?</a:t>
              </a:r>
              <a:endParaRPr lang="en-US" sz="2400" dirty="0"/>
            </a:p>
          </p:txBody>
        </p:sp>
      </p:grpSp>
      <p:sp>
        <p:nvSpPr>
          <p:cNvPr id="28" name="Oval 27"/>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14426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Expected Value</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38</a:t>
            </a:fld>
            <a:endParaRPr lang="en-SG" dirty="0"/>
          </a:p>
        </p:txBody>
      </p:sp>
      <p:sp>
        <p:nvSpPr>
          <p:cNvPr id="53" name="Oval 5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Expected Value</a:t>
            </a:r>
            <a:endParaRPr lang="en-SG" sz="2000" dirty="0">
              <a:solidFill>
                <a:schemeClr val="bg1"/>
              </a:solidFill>
            </a:endParaRPr>
          </a:p>
        </p:txBody>
      </p:sp>
      <p:sp>
        <p:nvSpPr>
          <p:cNvPr id="13" name="Rectangle 3"/>
          <p:cNvSpPr txBox="1">
            <a:spLocks noChangeArrowheads="1"/>
          </p:cNvSpPr>
          <p:nvPr/>
        </p:nvSpPr>
        <p:spPr>
          <a:xfrm>
            <a:off x="476755" y="1563468"/>
            <a:ext cx="8038595" cy="20321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a:t>People who buy lottery tickets regularly often justify the practice by saying that, even though they know that on average they will lose money, they are hoping for one significant gain, after which they believe they will quit playing. </a:t>
            </a:r>
          </a:p>
        </p:txBody>
      </p:sp>
      <p:sp>
        <p:nvSpPr>
          <p:cNvPr id="22" name="Rectangle 3"/>
          <p:cNvSpPr txBox="1">
            <a:spLocks noChangeArrowheads="1"/>
          </p:cNvSpPr>
          <p:nvPr/>
        </p:nvSpPr>
        <p:spPr>
          <a:xfrm>
            <a:off x="476755" y="3763978"/>
            <a:ext cx="8038595" cy="16893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a:t>Unfortunately, when people who have lost money on a string of losing lottery tickets win some or all of it back, they generally decide to keep trying their luck instead of quitting.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0588" y="5106725"/>
            <a:ext cx="2764762" cy="1029874"/>
          </a:xfrm>
          <a:prstGeom prst="rect">
            <a:avLst/>
          </a:prstGeom>
        </p:spPr>
      </p:pic>
      <p:sp>
        <p:nvSpPr>
          <p:cNvPr id="15" name="Oval 14"/>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3756642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Expected Value</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39</a:t>
            </a:fld>
            <a:endParaRPr lang="en-SG" dirty="0"/>
          </a:p>
        </p:txBody>
      </p:sp>
      <p:sp>
        <p:nvSpPr>
          <p:cNvPr id="53" name="Oval 5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5" name="Oval 14"/>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Rectangle 3"/>
          <p:cNvSpPr txBox="1">
            <a:spLocks noChangeArrowheads="1"/>
          </p:cNvSpPr>
          <p:nvPr/>
        </p:nvSpPr>
        <p:spPr>
          <a:xfrm>
            <a:off x="522139" y="1101415"/>
            <a:ext cx="8038595" cy="14432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a:t>The technical way to say that on average a person will lose money on the lottery is to say that the </a:t>
            </a:r>
            <a:r>
              <a:rPr lang="en-US" altLang="en-US" i="1" dirty="0">
                <a:solidFill>
                  <a:srgbClr val="0000FF"/>
                </a:solidFill>
              </a:rPr>
              <a:t>expected value</a:t>
            </a:r>
            <a:r>
              <a:rPr lang="en-US" altLang="en-US" i="1" dirty="0"/>
              <a:t> </a:t>
            </a:r>
            <a:r>
              <a:rPr lang="en-US" altLang="en-US" dirty="0"/>
              <a:t>of playing the lottery is negative. </a:t>
            </a:r>
          </a:p>
        </p:txBody>
      </p:sp>
      <p:grpSp>
        <p:nvGrpSpPr>
          <p:cNvPr id="28" name="Group 27"/>
          <p:cNvGrpSpPr/>
          <p:nvPr/>
        </p:nvGrpSpPr>
        <p:grpSpPr>
          <a:xfrm>
            <a:off x="953230" y="2597074"/>
            <a:ext cx="7176411" cy="3185629"/>
            <a:chOff x="993228" y="4598517"/>
            <a:chExt cx="7176411" cy="3185629"/>
          </a:xfrm>
        </p:grpSpPr>
        <p:sp>
          <p:nvSpPr>
            <p:cNvPr id="29" name="Rectangle 28"/>
            <p:cNvSpPr/>
            <p:nvPr/>
          </p:nvSpPr>
          <p:spPr>
            <a:xfrm>
              <a:off x="993228" y="4598517"/>
              <a:ext cx="7176411" cy="3185629"/>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 name="Rectangle 29"/>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TextBox 30"/>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 Expected Value</a:t>
              </a:r>
            </a:p>
          </p:txBody>
        </p:sp>
        <mc:AlternateContent xmlns:mc="http://schemas.openxmlformats.org/markup-compatibility/2006" xmlns:a14="http://schemas.microsoft.com/office/drawing/2010/main">
          <mc:Choice Requires="a14">
            <p:sp>
              <p:nvSpPr>
                <p:cNvPr id="32" name="TextBox 31"/>
                <p:cNvSpPr txBox="1"/>
                <p:nvPr/>
              </p:nvSpPr>
              <p:spPr>
                <a:xfrm>
                  <a:off x="1109374" y="5193984"/>
                  <a:ext cx="6925353" cy="1569660"/>
                </a:xfrm>
                <a:prstGeom prst="rect">
                  <a:avLst/>
                </a:prstGeom>
                <a:noFill/>
              </p:spPr>
              <p:txBody>
                <a:bodyPr wrap="square" rtlCol="0">
                  <a:spAutoFit/>
                </a:bodyPr>
                <a:lstStyle/>
                <a:p>
                  <a:pPr>
                    <a:spcAft>
                      <a:spcPts val="600"/>
                    </a:spcAft>
                  </a:pPr>
                  <a:r>
                    <a:rPr lang="en-SG" sz="2400" dirty="0"/>
                    <a:t>Suppose the possible outcomes of an experiment, or random process, are real numbers </a:t>
                  </a:r>
                  <a14:m>
                    <m:oMath xmlns:m="http://schemas.openxmlformats.org/officeDocument/2006/math">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1</m:t>
                          </m:r>
                        </m:sub>
                      </m:sSub>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2</m:t>
                          </m:r>
                        </m:sub>
                      </m:sSub>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3</m:t>
                          </m:r>
                        </m:sub>
                      </m:sSub>
                      <m:r>
                        <a:rPr lang="en-SG" sz="2400" b="0" i="1" smtClean="0">
                          <a:latin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𝑎</m:t>
                          </m:r>
                        </m:e>
                        <m:sub>
                          <m:r>
                            <a:rPr lang="en-SG" sz="2400" b="0" i="1" smtClean="0">
                              <a:latin typeface="Cambria Math" panose="02040503050406030204" pitchFamily="18" charset="0"/>
                              <a:ea typeface="Cambria Math" panose="02040503050406030204" pitchFamily="18" charset="0"/>
                            </a:rPr>
                            <m:t>𝑛</m:t>
                          </m:r>
                        </m:sub>
                      </m:sSub>
                    </m:oMath>
                  </a14:m>
                  <a:r>
                    <a:rPr lang="en-SG" sz="2400" dirty="0"/>
                    <a:t> which occur with probabilities </a:t>
                  </a:r>
                  <a14:m>
                    <m:oMath xmlns:m="http://schemas.openxmlformats.org/officeDocument/2006/math">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𝑝</m:t>
                          </m:r>
                        </m:e>
                        <m:sub>
                          <m:r>
                            <a:rPr lang="en-SG" sz="2400" b="0" i="1" smtClean="0">
                              <a:latin typeface="Cambria Math" panose="02040503050406030204" pitchFamily="18" charset="0"/>
                            </a:rPr>
                            <m:t>1</m:t>
                          </m:r>
                        </m:sub>
                      </m:sSub>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𝑝</m:t>
                          </m:r>
                        </m:e>
                        <m:sub>
                          <m:r>
                            <a:rPr lang="en-SG" sz="2400" b="0" i="1" smtClean="0">
                              <a:latin typeface="Cambria Math" panose="02040503050406030204" pitchFamily="18" charset="0"/>
                            </a:rPr>
                            <m:t>2</m:t>
                          </m:r>
                        </m:sub>
                      </m:sSub>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𝑝</m:t>
                          </m:r>
                        </m:e>
                        <m:sub>
                          <m:r>
                            <a:rPr lang="en-SG" sz="2400" b="0" i="1" smtClean="0">
                              <a:latin typeface="Cambria Math" panose="02040503050406030204" pitchFamily="18" charset="0"/>
                            </a:rPr>
                            <m:t>3</m:t>
                          </m:r>
                        </m:sub>
                      </m:sSub>
                      <m:r>
                        <a:rPr lang="en-SG" sz="2400" b="0" i="1" smtClean="0">
                          <a:latin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𝑝</m:t>
                          </m:r>
                        </m:e>
                        <m:sub>
                          <m:r>
                            <a:rPr lang="en-SG" sz="2400" b="0" i="1" smtClean="0">
                              <a:latin typeface="Cambria Math" panose="02040503050406030204" pitchFamily="18" charset="0"/>
                              <a:ea typeface="Cambria Math" panose="02040503050406030204" pitchFamily="18" charset="0"/>
                            </a:rPr>
                            <m:t>𝑛</m:t>
                          </m:r>
                        </m:sub>
                      </m:sSub>
                    </m:oMath>
                  </a14:m>
                  <a:r>
                    <a:rPr lang="en-SG" sz="2400" dirty="0"/>
                    <a:t>. The </a:t>
                  </a:r>
                  <a:r>
                    <a:rPr lang="en-SG" sz="2400" b="1" dirty="0"/>
                    <a:t>expected value</a:t>
                  </a:r>
                  <a:r>
                    <a:rPr lang="en-SG" sz="2400" dirty="0"/>
                    <a:t> of the process is</a:t>
                  </a:r>
                </a:p>
              </p:txBody>
            </p:sp>
          </mc:Choice>
          <mc:Fallback xmlns="">
            <p:sp>
              <p:nvSpPr>
                <p:cNvPr id="23" name="TextBox 22"/>
                <p:cNvSpPr txBox="1">
                  <a:spLocks noRot="1" noChangeAspect="1" noMove="1" noResize="1" noEditPoints="1" noAdjustHandles="1" noChangeArrowheads="1" noChangeShapeType="1" noTextEdit="1"/>
                </p:cNvSpPr>
                <p:nvPr/>
              </p:nvSpPr>
              <p:spPr>
                <a:xfrm>
                  <a:off x="1109374" y="5193984"/>
                  <a:ext cx="6925353" cy="1569660"/>
                </a:xfrm>
                <a:prstGeom prst="rect">
                  <a:avLst/>
                </a:prstGeom>
                <a:blipFill rotWithShape="0">
                  <a:blip r:embed="rId4"/>
                  <a:stretch>
                    <a:fillRect l="-1408" t="-3113" b="-8171"/>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35" name="TextBox 34"/>
              <p:cNvSpPr txBox="1"/>
              <p:nvPr/>
            </p:nvSpPr>
            <p:spPr>
              <a:xfrm>
                <a:off x="1529639" y="4639973"/>
                <a:ext cx="6236498" cy="11005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SG" sz="2400" i="1" smtClean="0">
                              <a:latin typeface="Cambria Math" panose="02040503050406030204" pitchFamily="18" charset="0"/>
                            </a:rPr>
                          </m:ctrlPr>
                        </m:naryPr>
                        <m:sub>
                          <m:r>
                            <m:rPr>
                              <m:brk m:alnAt="23"/>
                            </m:rPr>
                            <a:rPr lang="en-SG" sz="2400" b="0" i="1" smtClean="0">
                              <a:latin typeface="Cambria Math" panose="02040503050406030204" pitchFamily="18" charset="0"/>
                            </a:rPr>
                            <m:t>𝑘</m:t>
                          </m:r>
                          <m:r>
                            <a:rPr lang="en-SG" sz="2400" b="0" i="1" smtClean="0">
                              <a:latin typeface="Cambria Math" panose="02040503050406030204" pitchFamily="18" charset="0"/>
                            </a:rPr>
                            <m:t>=1</m:t>
                          </m:r>
                        </m:sub>
                        <m:sup>
                          <m:r>
                            <a:rPr lang="en-SG" sz="2400" b="0" i="1" smtClean="0">
                              <a:latin typeface="Cambria Math" panose="02040503050406030204" pitchFamily="18" charset="0"/>
                            </a:rPr>
                            <m:t>𝑛</m:t>
                          </m:r>
                        </m:sup>
                        <m:e>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𝑘</m:t>
                              </m:r>
                            </m:sub>
                          </m:sSub>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𝑝</m:t>
                              </m:r>
                            </m:e>
                            <m:sub>
                              <m:r>
                                <a:rPr lang="en-SG" sz="2400" b="0" i="1" smtClean="0">
                                  <a:latin typeface="Cambria Math" panose="02040503050406030204" pitchFamily="18" charset="0"/>
                                </a:rPr>
                                <m:t>𝑘</m:t>
                              </m:r>
                            </m:sub>
                          </m:sSub>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1</m:t>
                              </m:r>
                            </m:sub>
                          </m:sSub>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𝑝</m:t>
                              </m:r>
                            </m:e>
                            <m:sub>
                              <m:r>
                                <a:rPr lang="en-SG" sz="2400" b="0" i="1" smtClean="0">
                                  <a:latin typeface="Cambria Math" panose="02040503050406030204" pitchFamily="18" charset="0"/>
                                </a:rPr>
                                <m:t>1</m:t>
                              </m:r>
                            </m:sub>
                          </m:sSub>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2</m:t>
                              </m:r>
                            </m:sub>
                          </m:sSub>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𝑝</m:t>
                              </m:r>
                            </m:e>
                            <m:sub>
                              <m:r>
                                <a:rPr lang="en-SG" sz="2400" b="0" i="1" smtClean="0">
                                  <a:latin typeface="Cambria Math" panose="02040503050406030204" pitchFamily="18" charset="0"/>
                                </a:rPr>
                                <m:t>2</m:t>
                              </m:r>
                            </m:sub>
                          </m:sSub>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3</m:t>
                              </m:r>
                            </m:sub>
                          </m:sSub>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𝑝</m:t>
                              </m:r>
                            </m:e>
                            <m:sub>
                              <m:r>
                                <a:rPr lang="en-SG" sz="2400" b="0" i="1" smtClean="0">
                                  <a:latin typeface="Cambria Math" panose="02040503050406030204" pitchFamily="18" charset="0"/>
                                </a:rPr>
                                <m:t>3</m:t>
                              </m:r>
                            </m:sub>
                          </m:sSub>
                          <m:r>
                            <a:rPr lang="en-SG" sz="2400" b="0" i="1" smtClean="0">
                              <a:latin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𝑎</m:t>
                              </m:r>
                            </m:e>
                            <m:sub>
                              <m:r>
                                <a:rPr lang="en-SG" sz="2400" b="0" i="1" smtClean="0">
                                  <a:latin typeface="Cambria Math" panose="02040503050406030204" pitchFamily="18" charset="0"/>
                                  <a:ea typeface="Cambria Math" panose="02040503050406030204" pitchFamily="18" charset="0"/>
                                </a:rPr>
                                <m:t>𝑛</m:t>
                              </m:r>
                            </m:sub>
                          </m:sSub>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𝑝</m:t>
                              </m:r>
                            </m:e>
                            <m:sub>
                              <m:r>
                                <a:rPr lang="en-SG" sz="2400" b="0" i="1" smtClean="0">
                                  <a:latin typeface="Cambria Math" panose="02040503050406030204" pitchFamily="18" charset="0"/>
                                  <a:ea typeface="Cambria Math" panose="02040503050406030204" pitchFamily="18" charset="0"/>
                                </a:rPr>
                                <m:t>𝑛</m:t>
                              </m:r>
                            </m:sub>
                          </m:sSub>
                        </m:e>
                      </m:nary>
                    </m:oMath>
                  </m:oMathPara>
                </a14:m>
                <a:endParaRPr lang="en-SG" sz="2400" dirty="0"/>
              </a:p>
            </p:txBody>
          </p:sp>
        </mc:Choice>
        <mc:Fallback xmlns="">
          <p:sp>
            <p:nvSpPr>
              <p:cNvPr id="35" name="TextBox 34"/>
              <p:cNvSpPr txBox="1">
                <a:spLocks noRot="1" noChangeAspect="1" noMove="1" noResize="1" noEditPoints="1" noAdjustHandles="1" noChangeArrowheads="1" noChangeShapeType="1" noTextEdit="1"/>
              </p:cNvSpPr>
              <p:nvPr/>
            </p:nvSpPr>
            <p:spPr>
              <a:xfrm>
                <a:off x="1529639" y="4639973"/>
                <a:ext cx="6236498" cy="1100558"/>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01442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Counting Subsets of a Set: Combinations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a:t>
            </a:fld>
            <a:endParaRPr lang="en-SG" dirty="0"/>
          </a:p>
        </p:txBody>
      </p:sp>
      <p:sp>
        <p:nvSpPr>
          <p:cNvPr id="77" name="TextBox 76"/>
          <p:cNvSpPr txBox="1"/>
          <p:nvPr/>
        </p:nvSpPr>
        <p:spPr>
          <a:xfrm>
            <a:off x="369738" y="1612027"/>
            <a:ext cx="8145611" cy="1277273"/>
          </a:xfrm>
          <a:prstGeom prst="rect">
            <a:avLst/>
          </a:prstGeom>
          <a:noFill/>
        </p:spPr>
        <p:txBody>
          <a:bodyPr wrap="square" rtlCol="0">
            <a:spAutoFit/>
          </a:bodyPr>
          <a:lstStyle/>
          <a:p>
            <a:pPr marL="457200" indent="-457200">
              <a:spcAft>
                <a:spcPts val="600"/>
              </a:spcAft>
              <a:buFont typeface="Wingdings" panose="05000000000000000000" pitchFamily="2" charset="2"/>
              <a:buChar char="§"/>
            </a:pPr>
            <a:r>
              <a:rPr lang="en-SG" sz="2400" dirty="0"/>
              <a:t>Given a set </a:t>
            </a:r>
            <a:r>
              <a:rPr lang="en-SG" sz="2400" i="1" dirty="0"/>
              <a:t>S</a:t>
            </a:r>
            <a:r>
              <a:rPr lang="en-SG" sz="2400" dirty="0"/>
              <a:t> with </a:t>
            </a:r>
            <a:r>
              <a:rPr lang="en-SG" sz="2400" i="1" dirty="0"/>
              <a:t>n</a:t>
            </a:r>
            <a:r>
              <a:rPr lang="en-SG" sz="2400" dirty="0"/>
              <a:t> elements, how many subsets of size </a:t>
            </a:r>
            <a:r>
              <a:rPr lang="en-SG" sz="2400" i="1" dirty="0"/>
              <a:t>r</a:t>
            </a:r>
            <a:r>
              <a:rPr lang="en-SG" sz="2400" dirty="0"/>
              <a:t> can be chosen from </a:t>
            </a:r>
            <a:r>
              <a:rPr lang="en-SG" sz="2400" i="1" dirty="0"/>
              <a:t>S</a:t>
            </a:r>
            <a:r>
              <a:rPr lang="en-SG" sz="2400" dirty="0"/>
              <a:t>?</a:t>
            </a:r>
          </a:p>
          <a:p>
            <a:pPr marL="457200" indent="-457200">
              <a:spcAft>
                <a:spcPts val="600"/>
              </a:spcAft>
              <a:buFont typeface="Wingdings" panose="05000000000000000000" pitchFamily="2" charset="2"/>
              <a:buChar char="§"/>
            </a:pPr>
            <a:r>
              <a:rPr lang="en-SG" sz="2400" dirty="0"/>
              <a:t>Each subset of size </a:t>
            </a:r>
            <a:r>
              <a:rPr lang="en-SG" sz="2400" i="1" dirty="0"/>
              <a:t>r</a:t>
            </a:r>
            <a:r>
              <a:rPr lang="en-SG" sz="2400" dirty="0"/>
              <a:t> is called an </a:t>
            </a:r>
            <a:r>
              <a:rPr lang="en-SG" sz="2400" i="1" dirty="0">
                <a:solidFill>
                  <a:srgbClr val="0033CC"/>
                </a:solidFill>
              </a:rPr>
              <a:t>r</a:t>
            </a:r>
            <a:r>
              <a:rPr lang="en-SG" sz="2400" dirty="0">
                <a:solidFill>
                  <a:srgbClr val="0033CC"/>
                </a:solidFill>
              </a:rPr>
              <a:t>-combination</a:t>
            </a:r>
            <a:r>
              <a:rPr lang="en-SG" sz="2400" dirty="0"/>
              <a:t> of the set.</a:t>
            </a:r>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Counting Subsets of a Set: Combinations</a:t>
            </a:r>
            <a:endParaRPr lang="en-SG" sz="2000" dirty="0">
              <a:solidFill>
                <a:schemeClr val="bg1"/>
              </a:solidFill>
            </a:endParaRPr>
          </a:p>
        </p:txBody>
      </p:sp>
      <p:sp>
        <p:nvSpPr>
          <p:cNvPr id="50" name="Oval 49"/>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65" name="Group 64"/>
          <p:cNvGrpSpPr/>
          <p:nvPr/>
        </p:nvGrpSpPr>
        <p:grpSpPr>
          <a:xfrm>
            <a:off x="966854" y="2894722"/>
            <a:ext cx="7176411" cy="3681923"/>
            <a:chOff x="993228" y="4598516"/>
            <a:chExt cx="7176411" cy="3681923"/>
          </a:xfrm>
        </p:grpSpPr>
        <p:sp>
          <p:nvSpPr>
            <p:cNvPr id="66" name="Rectangle 65"/>
            <p:cNvSpPr/>
            <p:nvPr/>
          </p:nvSpPr>
          <p:spPr>
            <a:xfrm>
              <a:off x="993228" y="4598516"/>
              <a:ext cx="7176411" cy="3681923"/>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7" name="Rectangle 66"/>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8" name="TextBox 67"/>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 </a:t>
              </a:r>
              <a:r>
                <a:rPr lang="en-SG" sz="2400" i="1" dirty="0">
                  <a:solidFill>
                    <a:schemeClr val="bg1"/>
                  </a:solidFill>
                </a:rPr>
                <a:t>r</a:t>
              </a:r>
              <a:r>
                <a:rPr lang="en-SG" sz="2400" dirty="0">
                  <a:solidFill>
                    <a:schemeClr val="bg1"/>
                  </a:solidFill>
                </a:rPr>
                <a:t>-combination</a:t>
              </a:r>
            </a:p>
          </p:txBody>
        </p:sp>
        <mc:AlternateContent xmlns:mc="http://schemas.openxmlformats.org/markup-compatibility/2006" xmlns:a14="http://schemas.microsoft.com/office/drawing/2010/main">
          <mc:Choice Requires="a14">
            <p:sp>
              <p:nvSpPr>
                <p:cNvPr id="69" name="TextBox 68"/>
                <p:cNvSpPr txBox="1"/>
                <p:nvPr/>
              </p:nvSpPr>
              <p:spPr>
                <a:xfrm>
                  <a:off x="1109374" y="5193984"/>
                  <a:ext cx="6925353" cy="2973763"/>
                </a:xfrm>
                <a:prstGeom prst="rect">
                  <a:avLst/>
                </a:prstGeom>
                <a:noFill/>
              </p:spPr>
              <p:txBody>
                <a:bodyPr wrap="square" rtlCol="0">
                  <a:spAutoFit/>
                </a:bodyPr>
                <a:lstStyle/>
                <a:p>
                  <a:pPr>
                    <a:spcAft>
                      <a:spcPts val="600"/>
                    </a:spcAft>
                  </a:pPr>
                  <a:r>
                    <a:rPr lang="en-SG" sz="2400" dirty="0"/>
                    <a:t>Let </a:t>
                  </a:r>
                  <a:r>
                    <a:rPr lang="en-SG" sz="2400" i="1" dirty="0"/>
                    <a:t>n</a:t>
                  </a:r>
                  <a:r>
                    <a:rPr lang="en-SG" sz="2400" dirty="0"/>
                    <a:t> and </a:t>
                  </a:r>
                  <a:r>
                    <a:rPr lang="en-SG" sz="2400" i="1" dirty="0"/>
                    <a:t>r</a:t>
                  </a:r>
                  <a:r>
                    <a:rPr lang="en-SG" sz="2400" dirty="0"/>
                    <a:t> be non-negative integers with </a:t>
                  </a:r>
                  <a:r>
                    <a:rPr lang="en-SG" sz="2400" i="1" dirty="0"/>
                    <a:t>r</a:t>
                  </a:r>
                  <a:r>
                    <a:rPr lang="en-SG" sz="2400" dirty="0"/>
                    <a:t> </a:t>
                  </a:r>
                  <a:r>
                    <a:rPr lang="en-SG" sz="2400" dirty="0">
                      <a:sym typeface="Symbol" panose="05050102010706020507" pitchFamily="18" charset="2"/>
                    </a:rPr>
                    <a:t></a:t>
                  </a:r>
                  <a:r>
                    <a:rPr lang="en-SG" sz="2400" dirty="0"/>
                    <a:t> </a:t>
                  </a:r>
                  <a:r>
                    <a:rPr lang="en-SG" sz="2400" i="1" dirty="0"/>
                    <a:t>n</a:t>
                  </a:r>
                  <a:r>
                    <a:rPr lang="en-SG" sz="2400" dirty="0"/>
                    <a:t>. </a:t>
                  </a:r>
                </a:p>
                <a:p>
                  <a:pPr>
                    <a:spcAft>
                      <a:spcPts val="600"/>
                    </a:spcAft>
                  </a:pPr>
                  <a:r>
                    <a:rPr lang="en-SG" sz="2400" dirty="0"/>
                    <a:t>An </a:t>
                  </a:r>
                  <a:r>
                    <a:rPr lang="en-SG" sz="2400" b="1" i="1" dirty="0"/>
                    <a:t>r</a:t>
                  </a:r>
                  <a:r>
                    <a:rPr lang="en-SG" sz="2400" b="1" dirty="0"/>
                    <a:t>-combination</a:t>
                  </a:r>
                  <a:r>
                    <a:rPr lang="en-SG" sz="2400" dirty="0"/>
                    <a:t> of a set of </a:t>
                  </a:r>
                  <a:r>
                    <a:rPr lang="en-SG" sz="2400" i="1" dirty="0"/>
                    <a:t>n</a:t>
                  </a:r>
                  <a:r>
                    <a:rPr lang="en-SG" sz="2400" dirty="0"/>
                    <a:t> elements is a subset of </a:t>
                  </a:r>
                  <a:r>
                    <a:rPr lang="en-SG" sz="2400" i="1" dirty="0"/>
                    <a:t>r</a:t>
                  </a:r>
                  <a:r>
                    <a:rPr lang="en-SG" sz="2400" dirty="0"/>
                    <a:t> of the </a:t>
                  </a:r>
                  <a:r>
                    <a:rPr lang="en-SG" sz="2400" i="1" dirty="0"/>
                    <a:t>n</a:t>
                  </a:r>
                  <a:r>
                    <a:rPr lang="en-SG" sz="2400" dirty="0"/>
                    <a:t> elements. </a:t>
                  </a:r>
                </a:p>
                <a:p>
                  <a:pPr>
                    <a:spcAft>
                      <a:spcPts val="600"/>
                    </a:spcAft>
                  </a:pPr>
                  <a14:m>
                    <m:oMath xmlns:m="http://schemas.openxmlformats.org/officeDocument/2006/math">
                      <m:d>
                        <m:dPr>
                          <m:ctrlPr>
                            <a:rPr lang="en-SG" sz="2400" i="1" smtClean="0">
                              <a:solidFill>
                                <a:srgbClr val="C00000"/>
                              </a:solidFill>
                              <a:latin typeface="Cambria Math" panose="02040503050406030204" pitchFamily="18" charset="0"/>
                            </a:rPr>
                          </m:ctrlPr>
                        </m:dPr>
                        <m:e>
                          <m:f>
                            <m:fPr>
                              <m:type m:val="noBar"/>
                              <m:ctrlPr>
                                <a:rPr lang="en-SG" sz="2400" i="1" smtClean="0">
                                  <a:solidFill>
                                    <a:srgbClr val="C00000"/>
                                  </a:solidFill>
                                  <a:latin typeface="Cambria Math" panose="02040503050406030204" pitchFamily="18" charset="0"/>
                                </a:rPr>
                              </m:ctrlPr>
                            </m:fPr>
                            <m:num>
                              <m:r>
                                <a:rPr lang="en-SG" sz="2400" b="0" i="1" smtClean="0">
                                  <a:solidFill>
                                    <a:srgbClr val="C00000"/>
                                  </a:solidFill>
                                  <a:latin typeface="Cambria Math" panose="02040503050406030204" pitchFamily="18" charset="0"/>
                                </a:rPr>
                                <m:t>𝑛</m:t>
                              </m:r>
                            </m:num>
                            <m:den>
                              <m:r>
                                <a:rPr lang="en-SG" sz="2400" b="0" i="1" smtClean="0">
                                  <a:solidFill>
                                    <a:srgbClr val="C00000"/>
                                  </a:solidFill>
                                  <a:latin typeface="Cambria Math" panose="02040503050406030204" pitchFamily="18" charset="0"/>
                                </a:rPr>
                                <m:t>𝑟</m:t>
                              </m:r>
                            </m:den>
                          </m:f>
                        </m:e>
                      </m:d>
                    </m:oMath>
                  </a14:m>
                  <a:r>
                    <a:rPr lang="en-SG" sz="2400" dirty="0"/>
                    <a:t> , read “</a:t>
                  </a:r>
                  <a:r>
                    <a:rPr lang="en-SG" sz="2400" i="1" dirty="0"/>
                    <a:t>n</a:t>
                  </a:r>
                  <a:r>
                    <a:rPr lang="en-SG" sz="2400" dirty="0"/>
                    <a:t> choose </a:t>
                  </a:r>
                  <a:r>
                    <a:rPr lang="en-SG" sz="2400" i="1" dirty="0"/>
                    <a:t>r</a:t>
                  </a:r>
                  <a:r>
                    <a:rPr lang="en-SG" sz="2400" dirty="0"/>
                    <a:t>”, denotes the number of subsets of size </a:t>
                  </a:r>
                  <a:r>
                    <a:rPr lang="en-SG" sz="2400" i="1" dirty="0"/>
                    <a:t>r</a:t>
                  </a:r>
                  <a:r>
                    <a:rPr lang="en-SG" sz="2400" dirty="0"/>
                    <a:t> (</a:t>
                  </a:r>
                  <a:r>
                    <a:rPr lang="en-SG" sz="2400" i="1" dirty="0"/>
                    <a:t>r</a:t>
                  </a:r>
                  <a:r>
                    <a:rPr lang="en-SG" sz="2400" dirty="0"/>
                    <a:t>-combinations) that can be chosen from a set of </a:t>
                  </a:r>
                  <a:r>
                    <a:rPr lang="en-SG" sz="2400" i="1" dirty="0"/>
                    <a:t>n</a:t>
                  </a:r>
                  <a:r>
                    <a:rPr lang="en-SG" sz="2400" dirty="0"/>
                    <a:t> elements. </a:t>
                  </a:r>
                  <a:endParaRPr lang="en-SG" sz="2400" dirty="0" smtClean="0"/>
                </a:p>
                <a:p>
                  <a:pPr>
                    <a:spcAft>
                      <a:spcPts val="600"/>
                    </a:spcAft>
                  </a:pPr>
                  <a:r>
                    <a:rPr lang="en-SG" sz="2400" dirty="0" smtClean="0"/>
                    <a:t>Other </a:t>
                  </a:r>
                  <a:r>
                    <a:rPr lang="en-SG" sz="2400" dirty="0"/>
                    <a:t>symbols used are    </a:t>
                  </a:r>
                  <a:r>
                    <a:rPr lang="en-SG" sz="2400" i="1" dirty="0">
                      <a:solidFill>
                        <a:srgbClr val="C00000"/>
                      </a:solidFill>
                    </a:rPr>
                    <a:t>C</a:t>
                  </a:r>
                  <a:r>
                    <a:rPr lang="en-SG" sz="2400" dirty="0">
                      <a:solidFill>
                        <a:srgbClr val="C00000"/>
                      </a:solidFill>
                    </a:rPr>
                    <a:t>(</a:t>
                  </a:r>
                  <a:r>
                    <a:rPr lang="en-SG" sz="2400" i="1" dirty="0">
                      <a:solidFill>
                        <a:srgbClr val="C00000"/>
                      </a:solidFill>
                    </a:rPr>
                    <a:t>n</a:t>
                  </a:r>
                  <a:r>
                    <a:rPr lang="en-SG" sz="2400" dirty="0">
                      <a:solidFill>
                        <a:srgbClr val="C00000"/>
                      </a:solidFill>
                    </a:rPr>
                    <a:t>, </a:t>
                  </a:r>
                  <a:r>
                    <a:rPr lang="en-SG" sz="2400" i="1" dirty="0">
                      <a:solidFill>
                        <a:srgbClr val="C00000"/>
                      </a:solidFill>
                    </a:rPr>
                    <a:t>r</a:t>
                  </a:r>
                  <a:r>
                    <a:rPr lang="en-SG" sz="2400" dirty="0">
                      <a:solidFill>
                        <a:srgbClr val="C00000"/>
                      </a:solidFill>
                    </a:rPr>
                    <a:t>)</a:t>
                  </a:r>
                  <a:r>
                    <a:rPr lang="en-SG" sz="2400" dirty="0"/>
                    <a:t>, </a:t>
                  </a:r>
                  <a:r>
                    <a:rPr lang="en-SG" sz="2400" i="1" baseline="-25000" dirty="0" err="1">
                      <a:solidFill>
                        <a:srgbClr val="C00000"/>
                      </a:solidFill>
                    </a:rPr>
                    <a:t>n</a:t>
                  </a:r>
                  <a:r>
                    <a:rPr lang="en-SG" sz="2400" i="1" dirty="0" err="1">
                      <a:solidFill>
                        <a:srgbClr val="C00000"/>
                      </a:solidFill>
                    </a:rPr>
                    <a:t>C</a:t>
                  </a:r>
                  <a:r>
                    <a:rPr lang="en-SG" sz="2400" i="1" baseline="-25000" dirty="0" err="1">
                      <a:solidFill>
                        <a:srgbClr val="C00000"/>
                      </a:solidFill>
                    </a:rPr>
                    <a:t>r</a:t>
                  </a:r>
                  <a:r>
                    <a:rPr lang="en-SG" sz="2400" dirty="0"/>
                    <a:t>, </a:t>
                  </a:r>
                  <a:r>
                    <a:rPr lang="en-SG" sz="2400" i="1" dirty="0" err="1">
                      <a:solidFill>
                        <a:srgbClr val="C00000"/>
                      </a:solidFill>
                    </a:rPr>
                    <a:t>C</a:t>
                  </a:r>
                  <a:r>
                    <a:rPr lang="en-SG" sz="2400" i="1" baseline="-25000" dirty="0" err="1">
                      <a:solidFill>
                        <a:srgbClr val="C00000"/>
                      </a:solidFill>
                    </a:rPr>
                    <a:t>n</a:t>
                  </a:r>
                  <a:r>
                    <a:rPr lang="en-SG" sz="2400" baseline="-25000" dirty="0" err="1">
                      <a:solidFill>
                        <a:srgbClr val="C00000"/>
                      </a:solidFill>
                    </a:rPr>
                    <a:t>,</a:t>
                  </a:r>
                  <a:r>
                    <a:rPr lang="en-SG" sz="2400" i="1" baseline="-25000" dirty="0" err="1">
                      <a:solidFill>
                        <a:srgbClr val="C00000"/>
                      </a:solidFill>
                    </a:rPr>
                    <a:t>r</a:t>
                  </a:r>
                  <a:r>
                    <a:rPr lang="en-SG" sz="2400" dirty="0"/>
                    <a:t> , or </a:t>
                  </a:r>
                  <a:r>
                    <a:rPr lang="en-SG" sz="2400" i="1" baseline="30000" dirty="0" err="1">
                      <a:solidFill>
                        <a:srgbClr val="C00000"/>
                      </a:solidFill>
                    </a:rPr>
                    <a:t>n</a:t>
                  </a:r>
                  <a:r>
                    <a:rPr lang="en-SG" sz="2400" i="1" dirty="0" err="1">
                      <a:solidFill>
                        <a:srgbClr val="C00000"/>
                      </a:solidFill>
                    </a:rPr>
                    <a:t>C</a:t>
                  </a:r>
                  <a:r>
                    <a:rPr lang="en-SG" sz="2400" i="1" baseline="-25000" dirty="0" err="1">
                      <a:solidFill>
                        <a:srgbClr val="C00000"/>
                      </a:solidFill>
                    </a:rPr>
                    <a:t>r</a:t>
                  </a:r>
                  <a:r>
                    <a:rPr lang="en-SG" sz="2400" i="1" baseline="-25000" dirty="0">
                      <a:solidFill>
                        <a:srgbClr val="C00000"/>
                      </a:solidFill>
                    </a:rPr>
                    <a:t> </a:t>
                  </a:r>
                  <a:r>
                    <a:rPr lang="en-SG" sz="2400" dirty="0"/>
                    <a:t>.</a:t>
                  </a:r>
                </a:p>
              </p:txBody>
            </p:sp>
          </mc:Choice>
          <mc:Fallback xmlns="">
            <p:sp>
              <p:nvSpPr>
                <p:cNvPr id="69" name="TextBox 68"/>
                <p:cNvSpPr txBox="1">
                  <a:spLocks noRot="1" noChangeAspect="1" noMove="1" noResize="1" noEditPoints="1" noAdjustHandles="1" noChangeArrowheads="1" noChangeShapeType="1" noTextEdit="1"/>
                </p:cNvSpPr>
                <p:nvPr/>
              </p:nvSpPr>
              <p:spPr>
                <a:xfrm>
                  <a:off x="1109374" y="5193984"/>
                  <a:ext cx="6925353" cy="2973763"/>
                </a:xfrm>
                <a:prstGeom prst="rect">
                  <a:avLst/>
                </a:prstGeom>
                <a:blipFill>
                  <a:blip r:embed="rId3"/>
                  <a:stretch>
                    <a:fillRect l="-1408" t="-2053" r="-440" b="-3901"/>
                  </a:stretch>
                </a:blipFill>
              </p:spPr>
              <p:txBody>
                <a:bodyPr/>
                <a:lstStyle/>
                <a:p>
                  <a:r>
                    <a:rPr lang="en-US">
                      <a:noFill/>
                    </a:rPr>
                    <a:t> </a:t>
                  </a:r>
                </a:p>
              </p:txBody>
            </p:sp>
          </mc:Fallback>
        </mc:AlternateContent>
      </p:grpSp>
    </p:spTree>
    <p:extLst>
      <p:ext uri="{BB962C8B-B14F-4D97-AF65-F5344CB8AC3E}">
        <p14:creationId xmlns:p14="http://schemas.microsoft.com/office/powerpoint/2010/main" val="38728849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Expected Value</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40</a:t>
            </a:fld>
            <a:endParaRPr lang="en-SG" dirty="0"/>
          </a:p>
        </p:txBody>
      </p:sp>
      <p:sp>
        <p:nvSpPr>
          <p:cNvPr id="53" name="Oval 5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a:t>
            </a:r>
            <a:r>
              <a:rPr lang="en-SG" sz="2800" dirty="0" smtClean="0">
                <a:solidFill>
                  <a:schemeClr val="bg1"/>
                </a:solidFill>
              </a:rPr>
              <a:t>12 </a:t>
            </a:r>
            <a:r>
              <a:rPr lang="en-SG" sz="2800" dirty="0">
                <a:solidFill>
                  <a:schemeClr val="bg1"/>
                </a:solidFill>
              </a:rPr>
              <a:t>– Expected Value of </a:t>
            </a:r>
            <a:r>
              <a:rPr lang="en-SG" sz="2800" dirty="0" smtClean="0">
                <a:solidFill>
                  <a:schemeClr val="bg1"/>
                </a:solidFill>
              </a:rPr>
              <a:t>a Die</a:t>
            </a:r>
            <a:endParaRPr lang="en-SG" sz="2000" dirty="0">
              <a:solidFill>
                <a:schemeClr val="bg1"/>
              </a:solidFill>
            </a:endParaRPr>
          </a:p>
        </p:txBody>
      </p:sp>
      <p:sp>
        <p:nvSpPr>
          <p:cNvPr id="13" name="Rectangle 3"/>
          <p:cNvSpPr txBox="1">
            <a:spLocks noChangeArrowheads="1"/>
          </p:cNvSpPr>
          <p:nvPr/>
        </p:nvSpPr>
        <p:spPr>
          <a:xfrm>
            <a:off x="476756" y="1761959"/>
            <a:ext cx="8038595" cy="5466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dirty="0" smtClean="0"/>
              <a:t>If you roll a fair die, what is the expected value?</a:t>
            </a:r>
            <a:endParaRPr lang="en-US" altLang="en-US" dirty="0"/>
          </a:p>
        </p:txBody>
      </p:sp>
      <mc:AlternateContent xmlns:mc="http://schemas.openxmlformats.org/markup-compatibility/2006" xmlns:a14="http://schemas.microsoft.com/office/drawing/2010/main">
        <mc:Choice Requires="a14">
          <p:sp>
            <p:nvSpPr>
              <p:cNvPr id="22" name="TextBox 21"/>
              <p:cNvSpPr txBox="1"/>
              <p:nvPr/>
            </p:nvSpPr>
            <p:spPr>
              <a:xfrm>
                <a:off x="476756" y="2675505"/>
                <a:ext cx="7802818" cy="2109616"/>
              </a:xfrm>
              <a:prstGeom prst="rect">
                <a:avLst/>
              </a:prstGeom>
              <a:solidFill>
                <a:schemeClr val="accent4">
                  <a:lumMod val="40000"/>
                  <a:lumOff val="60000"/>
                </a:schemeClr>
              </a:solidFill>
            </p:spPr>
            <p:txBody>
              <a:bodyPr wrap="square" rtlCol="0">
                <a:spAutoFit/>
              </a:bodyPr>
              <a:lstStyle/>
              <a:p>
                <a:pPr marL="200025">
                  <a:spcAft>
                    <a:spcPts val="600"/>
                  </a:spcAft>
                </a:pPr>
                <a:r>
                  <a:rPr lang="en-SG" sz="2400" dirty="0" smtClean="0"/>
                  <a:t>Each of the 6 outcomes (1, 2, … 6) has </a:t>
                </a:r>
                <a:r>
                  <a:rPr lang="en-SG" sz="2400" dirty="0"/>
                  <a:t>the same </a:t>
                </a:r>
                <a:r>
                  <a:rPr lang="en-SG" sz="2400" dirty="0" smtClean="0"/>
                  <a:t>probability of 1/6, hence the expected value is</a:t>
                </a:r>
              </a:p>
              <a:p>
                <a:pPr marL="200025">
                  <a:spcAft>
                    <a:spcPts val="600"/>
                  </a:spcAft>
                </a:pPr>
                <a14:m>
                  <m:oMathPara xmlns:m="http://schemas.openxmlformats.org/officeDocument/2006/math">
                    <m:oMathParaPr>
                      <m:jc m:val="centerGroup"/>
                    </m:oMathParaPr>
                    <m:oMath xmlns:m="http://schemas.openxmlformats.org/officeDocument/2006/math">
                      <m:f>
                        <m:fPr>
                          <m:ctrlPr>
                            <a:rPr lang="en-SG" altLang="en-US" sz="2400" i="1" dirty="0" smtClean="0">
                              <a:latin typeface="Cambria Math" panose="02040503050406030204" pitchFamily="18" charset="0"/>
                              <a:sym typeface="Symbol" panose="05050102010706020507" pitchFamily="18" charset="2"/>
                            </a:rPr>
                          </m:ctrlPr>
                        </m:fPr>
                        <m:num>
                          <m:r>
                            <a:rPr lang="en-SG" altLang="en-US" sz="2400" b="0" i="1" dirty="0" smtClean="0">
                              <a:latin typeface="Cambria Math" panose="02040503050406030204" pitchFamily="18" charset="0"/>
                              <a:sym typeface="Symbol" panose="05050102010706020507" pitchFamily="18" charset="2"/>
                            </a:rPr>
                            <m:t>1</m:t>
                          </m:r>
                        </m:num>
                        <m:den>
                          <m:r>
                            <a:rPr lang="en-SG" altLang="en-US" sz="2400" b="0" i="1" dirty="0" smtClean="0">
                              <a:latin typeface="Cambria Math" panose="02040503050406030204" pitchFamily="18" charset="0"/>
                              <a:sym typeface="Symbol" panose="05050102010706020507" pitchFamily="18" charset="2"/>
                            </a:rPr>
                            <m:t>6</m:t>
                          </m:r>
                        </m:den>
                      </m:f>
                      <m:d>
                        <m:dPr>
                          <m:ctrlPr>
                            <a:rPr lang="en-SG" altLang="en-US" sz="2400" i="1" dirty="0" smtClean="0">
                              <a:latin typeface="Cambria Math" panose="02040503050406030204" pitchFamily="18" charset="0"/>
                              <a:sym typeface="Symbol" panose="05050102010706020507" pitchFamily="18" charset="2"/>
                            </a:rPr>
                          </m:ctrlPr>
                        </m:dPr>
                        <m:e>
                          <m:r>
                            <a:rPr lang="en-SG" altLang="en-US" sz="2400" i="1" dirty="0" smtClean="0">
                              <a:latin typeface="Cambria Math" panose="02040503050406030204" pitchFamily="18" charset="0"/>
                              <a:sym typeface="Symbol" panose="05050102010706020507" pitchFamily="18" charset="2"/>
                            </a:rPr>
                            <m:t>1</m:t>
                          </m:r>
                        </m:e>
                      </m:d>
                      <m:r>
                        <a:rPr lang="en-SG" altLang="en-US" sz="2400" i="1" dirty="0" smtClean="0">
                          <a:latin typeface="Cambria Math" panose="02040503050406030204" pitchFamily="18" charset="0"/>
                          <a:sym typeface="Symbol" panose="05050102010706020507" pitchFamily="18" charset="2"/>
                        </a:rPr>
                        <m:t>+ </m:t>
                      </m:r>
                      <m:f>
                        <m:fPr>
                          <m:ctrlPr>
                            <a:rPr lang="en-SG" altLang="en-US" sz="2400" i="1" dirty="0" smtClean="0">
                              <a:latin typeface="Cambria Math" panose="02040503050406030204" pitchFamily="18" charset="0"/>
                              <a:sym typeface="Symbol" panose="05050102010706020507" pitchFamily="18" charset="2"/>
                            </a:rPr>
                          </m:ctrlPr>
                        </m:fPr>
                        <m:num>
                          <m:r>
                            <a:rPr lang="en-SG" altLang="en-US" sz="2400" b="0" i="1" dirty="0" smtClean="0">
                              <a:latin typeface="Cambria Math" panose="02040503050406030204" pitchFamily="18" charset="0"/>
                              <a:sym typeface="Symbol" panose="05050102010706020507" pitchFamily="18" charset="2"/>
                            </a:rPr>
                            <m:t>1</m:t>
                          </m:r>
                        </m:num>
                        <m:den>
                          <m:r>
                            <a:rPr lang="en-SG" altLang="en-US" sz="2400" b="0" i="1" dirty="0" smtClean="0">
                              <a:latin typeface="Cambria Math" panose="02040503050406030204" pitchFamily="18" charset="0"/>
                              <a:sym typeface="Symbol" panose="05050102010706020507" pitchFamily="18" charset="2"/>
                            </a:rPr>
                            <m:t>6</m:t>
                          </m:r>
                        </m:den>
                      </m:f>
                      <m:d>
                        <m:dPr>
                          <m:ctrlPr>
                            <a:rPr lang="en-SG" altLang="en-US" sz="2400" i="1" dirty="0" smtClean="0">
                              <a:latin typeface="Cambria Math" panose="02040503050406030204" pitchFamily="18" charset="0"/>
                              <a:sym typeface="Symbol" panose="05050102010706020507" pitchFamily="18" charset="2"/>
                            </a:rPr>
                          </m:ctrlPr>
                        </m:dPr>
                        <m:e>
                          <m:r>
                            <a:rPr lang="en-SG" altLang="en-US" sz="2400" i="1" dirty="0" smtClean="0">
                              <a:latin typeface="Cambria Math" panose="02040503050406030204" pitchFamily="18" charset="0"/>
                              <a:sym typeface="Symbol" panose="05050102010706020507" pitchFamily="18" charset="2"/>
                            </a:rPr>
                            <m:t>2</m:t>
                          </m:r>
                        </m:e>
                      </m:d>
                      <m:r>
                        <a:rPr lang="en-SG" altLang="en-US" sz="2400" b="0" i="1" dirty="0" smtClean="0">
                          <a:latin typeface="Cambria Math" panose="02040503050406030204" pitchFamily="18" charset="0"/>
                          <a:sym typeface="Symbol" panose="05050102010706020507" pitchFamily="18" charset="2"/>
                        </a:rPr>
                        <m:t>+ </m:t>
                      </m:r>
                      <m:f>
                        <m:fPr>
                          <m:ctrlPr>
                            <a:rPr lang="en-SG" altLang="en-US" sz="2400" b="0" i="1" dirty="0" smtClean="0">
                              <a:latin typeface="Cambria Math" panose="02040503050406030204" pitchFamily="18" charset="0"/>
                              <a:sym typeface="Symbol" panose="05050102010706020507" pitchFamily="18" charset="2"/>
                            </a:rPr>
                          </m:ctrlPr>
                        </m:fPr>
                        <m:num>
                          <m:r>
                            <a:rPr lang="en-SG" altLang="en-US" sz="2400" b="0" i="1" dirty="0" smtClean="0">
                              <a:latin typeface="Cambria Math" panose="02040503050406030204" pitchFamily="18" charset="0"/>
                              <a:sym typeface="Symbol" panose="05050102010706020507" pitchFamily="18" charset="2"/>
                            </a:rPr>
                            <m:t>1</m:t>
                          </m:r>
                        </m:num>
                        <m:den>
                          <m:r>
                            <a:rPr lang="en-SG" altLang="en-US" sz="2400" b="0" i="1" dirty="0" smtClean="0">
                              <a:latin typeface="Cambria Math" panose="02040503050406030204" pitchFamily="18" charset="0"/>
                              <a:sym typeface="Symbol" panose="05050102010706020507" pitchFamily="18" charset="2"/>
                            </a:rPr>
                            <m:t>6</m:t>
                          </m:r>
                        </m:den>
                      </m:f>
                      <m:d>
                        <m:dPr>
                          <m:ctrlPr>
                            <a:rPr lang="en-SG" altLang="en-US" sz="2400" i="1" dirty="0">
                              <a:latin typeface="Cambria Math" panose="02040503050406030204" pitchFamily="18" charset="0"/>
                              <a:sym typeface="Symbol" panose="05050102010706020507" pitchFamily="18" charset="2"/>
                            </a:rPr>
                          </m:ctrlPr>
                        </m:dPr>
                        <m:e>
                          <m:r>
                            <a:rPr lang="en-SG" altLang="en-US" sz="2400" b="0" i="1" dirty="0" smtClean="0">
                              <a:latin typeface="Cambria Math" panose="02040503050406030204" pitchFamily="18" charset="0"/>
                              <a:sym typeface="Symbol" panose="05050102010706020507" pitchFamily="18" charset="2"/>
                            </a:rPr>
                            <m:t>3</m:t>
                          </m:r>
                        </m:e>
                      </m:d>
                      <m:r>
                        <a:rPr lang="en-SG" altLang="en-US" sz="2400" i="1" dirty="0">
                          <a:latin typeface="Cambria Math" panose="02040503050406030204" pitchFamily="18" charset="0"/>
                          <a:sym typeface="Symbol" panose="05050102010706020507" pitchFamily="18" charset="2"/>
                        </a:rPr>
                        <m:t>+ </m:t>
                      </m:r>
                      <m:f>
                        <m:fPr>
                          <m:ctrlPr>
                            <a:rPr lang="en-SG" altLang="en-US" sz="2400" i="1" dirty="0">
                              <a:latin typeface="Cambria Math" panose="02040503050406030204" pitchFamily="18" charset="0"/>
                              <a:sym typeface="Symbol" panose="05050102010706020507" pitchFamily="18" charset="2"/>
                            </a:rPr>
                          </m:ctrlPr>
                        </m:fPr>
                        <m:num>
                          <m:r>
                            <a:rPr lang="en-SG" altLang="en-US" sz="2400" i="1" dirty="0">
                              <a:latin typeface="Cambria Math" panose="02040503050406030204" pitchFamily="18" charset="0"/>
                              <a:sym typeface="Symbol" panose="05050102010706020507" pitchFamily="18" charset="2"/>
                            </a:rPr>
                            <m:t>1</m:t>
                          </m:r>
                        </m:num>
                        <m:den>
                          <m:r>
                            <a:rPr lang="en-SG" altLang="en-US" sz="2400" i="1" dirty="0">
                              <a:latin typeface="Cambria Math" panose="02040503050406030204" pitchFamily="18" charset="0"/>
                              <a:sym typeface="Symbol" panose="05050102010706020507" pitchFamily="18" charset="2"/>
                            </a:rPr>
                            <m:t>6</m:t>
                          </m:r>
                        </m:den>
                      </m:f>
                      <m:d>
                        <m:dPr>
                          <m:ctrlPr>
                            <a:rPr lang="en-SG" altLang="en-US" sz="2400" i="1" dirty="0">
                              <a:latin typeface="Cambria Math" panose="02040503050406030204" pitchFamily="18" charset="0"/>
                              <a:sym typeface="Symbol" panose="05050102010706020507" pitchFamily="18" charset="2"/>
                            </a:rPr>
                          </m:ctrlPr>
                        </m:dPr>
                        <m:e>
                          <m:r>
                            <a:rPr lang="en-SG" altLang="en-US" sz="2400" b="0" i="1" dirty="0" smtClean="0">
                              <a:latin typeface="Cambria Math" panose="02040503050406030204" pitchFamily="18" charset="0"/>
                              <a:sym typeface="Symbol" panose="05050102010706020507" pitchFamily="18" charset="2"/>
                            </a:rPr>
                            <m:t>4</m:t>
                          </m:r>
                        </m:e>
                      </m:d>
                      <m:r>
                        <a:rPr lang="en-SG" altLang="en-US" sz="2400" i="1" dirty="0">
                          <a:latin typeface="Cambria Math" panose="02040503050406030204" pitchFamily="18" charset="0"/>
                          <a:sym typeface="Symbol" panose="05050102010706020507" pitchFamily="18" charset="2"/>
                        </a:rPr>
                        <m:t>+ </m:t>
                      </m:r>
                      <m:f>
                        <m:fPr>
                          <m:ctrlPr>
                            <a:rPr lang="en-SG" altLang="en-US" sz="2400" i="1" dirty="0">
                              <a:latin typeface="Cambria Math" panose="02040503050406030204" pitchFamily="18" charset="0"/>
                              <a:sym typeface="Symbol" panose="05050102010706020507" pitchFamily="18" charset="2"/>
                            </a:rPr>
                          </m:ctrlPr>
                        </m:fPr>
                        <m:num>
                          <m:r>
                            <a:rPr lang="en-SG" altLang="en-US" sz="2400" i="1" dirty="0">
                              <a:latin typeface="Cambria Math" panose="02040503050406030204" pitchFamily="18" charset="0"/>
                              <a:sym typeface="Symbol" panose="05050102010706020507" pitchFamily="18" charset="2"/>
                            </a:rPr>
                            <m:t>1</m:t>
                          </m:r>
                        </m:num>
                        <m:den>
                          <m:r>
                            <a:rPr lang="en-SG" altLang="en-US" sz="2400" i="1" dirty="0">
                              <a:latin typeface="Cambria Math" panose="02040503050406030204" pitchFamily="18" charset="0"/>
                              <a:sym typeface="Symbol" panose="05050102010706020507" pitchFamily="18" charset="2"/>
                            </a:rPr>
                            <m:t>6</m:t>
                          </m:r>
                        </m:den>
                      </m:f>
                      <m:d>
                        <m:dPr>
                          <m:ctrlPr>
                            <a:rPr lang="en-SG" altLang="en-US" sz="2400" i="1" dirty="0">
                              <a:latin typeface="Cambria Math" panose="02040503050406030204" pitchFamily="18" charset="0"/>
                              <a:sym typeface="Symbol" panose="05050102010706020507" pitchFamily="18" charset="2"/>
                            </a:rPr>
                          </m:ctrlPr>
                        </m:dPr>
                        <m:e>
                          <m:r>
                            <a:rPr lang="en-SG" altLang="en-US" sz="2400" b="0" i="1" dirty="0" smtClean="0">
                              <a:latin typeface="Cambria Math" panose="02040503050406030204" pitchFamily="18" charset="0"/>
                              <a:sym typeface="Symbol" panose="05050102010706020507" pitchFamily="18" charset="2"/>
                            </a:rPr>
                            <m:t>5</m:t>
                          </m:r>
                        </m:e>
                      </m:d>
                      <m:r>
                        <a:rPr lang="en-SG" altLang="en-US" sz="2400" i="1" dirty="0">
                          <a:latin typeface="Cambria Math" panose="02040503050406030204" pitchFamily="18" charset="0"/>
                          <a:sym typeface="Symbol" panose="05050102010706020507" pitchFamily="18" charset="2"/>
                        </a:rPr>
                        <m:t>+ </m:t>
                      </m:r>
                      <m:f>
                        <m:fPr>
                          <m:ctrlPr>
                            <a:rPr lang="en-SG" altLang="en-US" sz="2400" i="1" dirty="0">
                              <a:latin typeface="Cambria Math" panose="02040503050406030204" pitchFamily="18" charset="0"/>
                              <a:sym typeface="Symbol" panose="05050102010706020507" pitchFamily="18" charset="2"/>
                            </a:rPr>
                          </m:ctrlPr>
                        </m:fPr>
                        <m:num>
                          <m:r>
                            <a:rPr lang="en-SG" altLang="en-US" sz="2400" i="1" dirty="0">
                              <a:latin typeface="Cambria Math" panose="02040503050406030204" pitchFamily="18" charset="0"/>
                              <a:sym typeface="Symbol" panose="05050102010706020507" pitchFamily="18" charset="2"/>
                            </a:rPr>
                            <m:t>1</m:t>
                          </m:r>
                        </m:num>
                        <m:den>
                          <m:r>
                            <a:rPr lang="en-SG" altLang="en-US" sz="2400" i="1" dirty="0">
                              <a:latin typeface="Cambria Math" panose="02040503050406030204" pitchFamily="18" charset="0"/>
                              <a:sym typeface="Symbol" panose="05050102010706020507" pitchFamily="18" charset="2"/>
                            </a:rPr>
                            <m:t>6</m:t>
                          </m:r>
                        </m:den>
                      </m:f>
                      <m:d>
                        <m:dPr>
                          <m:ctrlPr>
                            <a:rPr lang="en-SG" altLang="en-US" sz="2400" i="1" dirty="0">
                              <a:latin typeface="Cambria Math" panose="02040503050406030204" pitchFamily="18" charset="0"/>
                              <a:sym typeface="Symbol" panose="05050102010706020507" pitchFamily="18" charset="2"/>
                            </a:rPr>
                          </m:ctrlPr>
                        </m:dPr>
                        <m:e>
                          <m:r>
                            <a:rPr lang="en-SG" altLang="en-US" sz="2400" b="0" i="1" dirty="0" smtClean="0">
                              <a:latin typeface="Cambria Math" panose="02040503050406030204" pitchFamily="18" charset="0"/>
                              <a:sym typeface="Symbol" panose="05050102010706020507" pitchFamily="18" charset="2"/>
                            </a:rPr>
                            <m:t>6</m:t>
                          </m:r>
                        </m:e>
                      </m:d>
                    </m:oMath>
                  </m:oMathPara>
                </a14:m>
                <a:endParaRPr lang="en-SG" altLang="en-US" sz="2400" dirty="0" smtClean="0">
                  <a:sym typeface="Symbol" panose="05050102010706020507" pitchFamily="18" charset="2"/>
                </a:endParaRPr>
              </a:p>
              <a:p>
                <a:pPr marL="200025">
                  <a:spcAft>
                    <a:spcPts val="600"/>
                  </a:spcAft>
                </a:pPr>
                <a:r>
                  <a:rPr lang="en-SG" altLang="en-US" sz="2400" dirty="0" smtClean="0">
                    <a:sym typeface="Symbol" panose="05050102010706020507" pitchFamily="18" charset="2"/>
                  </a:rPr>
                  <a:t>= </a:t>
                </a:r>
                <a:r>
                  <a:rPr lang="en-SG" altLang="en-US" sz="2800" dirty="0" smtClean="0">
                    <a:solidFill>
                      <a:srgbClr val="0000FF"/>
                    </a:solidFill>
                    <a:sym typeface="Symbol" panose="05050102010706020507" pitchFamily="18" charset="2"/>
                  </a:rPr>
                  <a:t>3.5</a:t>
                </a:r>
                <a:endParaRPr lang="en-US" altLang="en-US" sz="2800" dirty="0">
                  <a:solidFill>
                    <a:srgbClr val="0000FF"/>
                  </a:solidFill>
                  <a:sym typeface="Symbol" panose="05050102010706020507" pitchFamily="18" charset="2"/>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476756" y="2675505"/>
                <a:ext cx="7802818" cy="2109616"/>
              </a:xfrm>
              <a:prstGeom prst="rect">
                <a:avLst/>
              </a:prstGeom>
              <a:blipFill>
                <a:blip r:embed="rId3"/>
                <a:stretch>
                  <a:fillRect t="-2312" r="-469" b="-7225"/>
                </a:stretch>
              </a:blipFill>
            </p:spPr>
            <p:txBody>
              <a:bodyPr/>
              <a:lstStyle/>
              <a:p>
                <a:r>
                  <a:rPr lang="en-US">
                    <a:noFill/>
                  </a:rPr>
                  <a:t> </a:t>
                </a:r>
              </a:p>
            </p:txBody>
          </p:sp>
        </mc:Fallback>
      </mc:AlternateContent>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6454" y="535529"/>
            <a:ext cx="1235001" cy="1190894"/>
          </a:xfrm>
          <a:prstGeom prst="rect">
            <a:avLst/>
          </a:prstGeom>
        </p:spPr>
      </p:pic>
      <p:sp>
        <p:nvSpPr>
          <p:cNvPr id="15" name="Oval 14"/>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72483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Expected Value</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41</a:t>
            </a:fld>
            <a:endParaRPr lang="en-SG" dirty="0"/>
          </a:p>
        </p:txBody>
      </p:sp>
      <p:sp>
        <p:nvSpPr>
          <p:cNvPr id="53" name="Oval 5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a:t>
            </a:r>
            <a:r>
              <a:rPr lang="en-SG" sz="2800" dirty="0" smtClean="0">
                <a:solidFill>
                  <a:schemeClr val="bg1"/>
                </a:solidFill>
              </a:rPr>
              <a:t>13 </a:t>
            </a:r>
            <a:r>
              <a:rPr lang="en-SG" sz="2800" dirty="0">
                <a:solidFill>
                  <a:schemeClr val="bg1"/>
                </a:solidFill>
              </a:rPr>
              <a:t>– Expected Value of a Lottery </a:t>
            </a:r>
            <a:endParaRPr lang="en-SG" sz="2000" dirty="0">
              <a:solidFill>
                <a:schemeClr val="bg1"/>
              </a:solidFill>
            </a:endParaRPr>
          </a:p>
        </p:txBody>
      </p:sp>
      <p:sp>
        <p:nvSpPr>
          <p:cNvPr id="13" name="Rectangle 3"/>
          <p:cNvSpPr txBox="1">
            <a:spLocks noChangeArrowheads="1"/>
          </p:cNvSpPr>
          <p:nvPr/>
        </p:nvSpPr>
        <p:spPr>
          <a:xfrm>
            <a:off x="476755" y="1563469"/>
            <a:ext cx="8038595" cy="28845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dirty="0"/>
              <a:t>Suppose that 500,000 people pay $5 each to play a lottery game with the following prizes: </a:t>
            </a:r>
          </a:p>
          <a:p>
            <a:pPr marL="620713">
              <a:lnSpc>
                <a:spcPct val="100000"/>
              </a:lnSpc>
              <a:spcBef>
                <a:spcPts val="0"/>
              </a:spcBef>
              <a:buFont typeface="Wingdings" panose="05000000000000000000" pitchFamily="2" charset="2"/>
              <a:buChar char="§"/>
            </a:pPr>
            <a:r>
              <a:rPr lang="en-US" altLang="en-US" sz="2400" i="1" dirty="0">
                <a:solidFill>
                  <a:srgbClr val="C00000"/>
                </a:solidFill>
              </a:rPr>
              <a:t>A grand prize of $1,000,000,</a:t>
            </a:r>
          </a:p>
          <a:p>
            <a:pPr marL="620713">
              <a:lnSpc>
                <a:spcPct val="100000"/>
              </a:lnSpc>
              <a:spcBef>
                <a:spcPts val="0"/>
              </a:spcBef>
              <a:buFont typeface="Wingdings" panose="05000000000000000000" pitchFamily="2" charset="2"/>
              <a:buChar char="§"/>
            </a:pPr>
            <a:r>
              <a:rPr lang="en-US" altLang="en-US" sz="2400" i="1" dirty="0">
                <a:solidFill>
                  <a:srgbClr val="C00000"/>
                </a:solidFill>
              </a:rPr>
              <a:t>10 second prizes of $1,000 each,</a:t>
            </a:r>
          </a:p>
          <a:p>
            <a:pPr marL="620713">
              <a:lnSpc>
                <a:spcPct val="100000"/>
              </a:lnSpc>
              <a:spcBef>
                <a:spcPts val="0"/>
              </a:spcBef>
              <a:buFont typeface="Wingdings" panose="05000000000000000000" pitchFamily="2" charset="2"/>
              <a:buChar char="§"/>
            </a:pPr>
            <a:r>
              <a:rPr lang="en-US" altLang="en-US" sz="2400" i="1" dirty="0">
                <a:solidFill>
                  <a:srgbClr val="C00000"/>
                </a:solidFill>
              </a:rPr>
              <a:t>1,000 third prizes of $500 each, and </a:t>
            </a:r>
          </a:p>
          <a:p>
            <a:pPr marL="620713">
              <a:lnSpc>
                <a:spcPct val="100000"/>
              </a:lnSpc>
              <a:spcBef>
                <a:spcPts val="0"/>
              </a:spcBef>
              <a:spcAft>
                <a:spcPts val="600"/>
              </a:spcAft>
              <a:buFont typeface="Wingdings" panose="05000000000000000000" pitchFamily="2" charset="2"/>
              <a:buChar char="§"/>
            </a:pPr>
            <a:r>
              <a:rPr lang="en-US" altLang="en-US" sz="2400" i="1" dirty="0">
                <a:solidFill>
                  <a:srgbClr val="C00000"/>
                </a:solidFill>
              </a:rPr>
              <a:t>10,000 fourth prizes of $10 each. </a:t>
            </a:r>
          </a:p>
          <a:p>
            <a:pPr marL="0" indent="0">
              <a:lnSpc>
                <a:spcPct val="100000"/>
              </a:lnSpc>
              <a:spcBef>
                <a:spcPts val="0"/>
              </a:spcBef>
              <a:spcAft>
                <a:spcPts val="600"/>
              </a:spcAft>
              <a:buNone/>
            </a:pPr>
            <a:r>
              <a:rPr lang="en-US" altLang="en-US" dirty="0"/>
              <a:t>What is the expected value of a ticket? </a:t>
            </a:r>
          </a:p>
        </p:txBody>
      </p:sp>
      <mc:AlternateContent xmlns:mc="http://schemas.openxmlformats.org/markup-compatibility/2006" xmlns:a14="http://schemas.microsoft.com/office/drawing/2010/main">
        <mc:Choice Requires="a14">
          <p:sp>
            <p:nvSpPr>
              <p:cNvPr id="22" name="TextBox 21"/>
              <p:cNvSpPr txBox="1"/>
              <p:nvPr/>
            </p:nvSpPr>
            <p:spPr>
              <a:xfrm>
                <a:off x="411285" y="4725417"/>
                <a:ext cx="7802818" cy="1354858"/>
              </a:xfrm>
              <a:prstGeom prst="rect">
                <a:avLst/>
              </a:prstGeom>
              <a:solidFill>
                <a:schemeClr val="accent4">
                  <a:lumMod val="40000"/>
                  <a:lumOff val="60000"/>
                </a:schemeClr>
              </a:solidFill>
            </p:spPr>
            <p:txBody>
              <a:bodyPr wrap="square" rtlCol="0">
                <a:spAutoFit/>
              </a:bodyPr>
              <a:lstStyle/>
              <a:p>
                <a:pPr marL="200025">
                  <a:spcAft>
                    <a:spcPts val="600"/>
                  </a:spcAft>
                </a:pPr>
                <a:r>
                  <a:rPr lang="en-SG" sz="2400" dirty="0"/>
                  <a:t>Each of the 500,000 lottery tickets has the same chance as any other of containing a winning lottery number, and so </a:t>
                </a:r>
                <a14:m>
                  <m:oMath xmlns:m="http://schemas.openxmlformats.org/officeDocument/2006/math">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𝑝</m:t>
                        </m:r>
                      </m:e>
                      <m:sub>
                        <m:r>
                          <a:rPr lang="en-SG" sz="2400" b="0" i="1" smtClean="0">
                            <a:latin typeface="Cambria Math" panose="02040503050406030204" pitchFamily="18" charset="0"/>
                          </a:rPr>
                          <m:t>𝑘</m:t>
                        </m:r>
                      </m:sub>
                    </m:sSub>
                    <m:r>
                      <a:rPr lang="en-SG" sz="2400" b="0" i="1" smtClean="0">
                        <a:latin typeface="Cambria Math" panose="02040503050406030204" pitchFamily="18" charset="0"/>
                      </a:rPr>
                      <m:t>= </m:t>
                    </m:r>
                    <m:f>
                      <m:fPr>
                        <m:ctrlPr>
                          <a:rPr lang="en-SG" sz="2400" b="0" i="1" smtClean="0">
                            <a:latin typeface="Cambria Math" panose="02040503050406030204" pitchFamily="18" charset="0"/>
                          </a:rPr>
                        </m:ctrlPr>
                      </m:fPr>
                      <m:num>
                        <m:r>
                          <a:rPr lang="en-SG" sz="2400" b="0" i="1" smtClean="0">
                            <a:latin typeface="Cambria Math" panose="02040503050406030204" pitchFamily="18" charset="0"/>
                          </a:rPr>
                          <m:t>1</m:t>
                        </m:r>
                      </m:num>
                      <m:den>
                        <m:r>
                          <a:rPr lang="en-SG" sz="2400" b="0" i="1" smtClean="0">
                            <a:latin typeface="Cambria Math" panose="02040503050406030204" pitchFamily="18" charset="0"/>
                          </a:rPr>
                          <m:t>50</m:t>
                        </m:r>
                        <m:r>
                          <a:rPr lang="en-US" sz="2400" b="0" i="1" smtClean="0">
                            <a:latin typeface="Cambria Math"/>
                          </a:rPr>
                          <m:t>0</m:t>
                        </m:r>
                        <m:r>
                          <a:rPr lang="en-SG" sz="2400" b="0" i="1" smtClean="0">
                            <a:latin typeface="Cambria Math" panose="02040503050406030204" pitchFamily="18" charset="0"/>
                          </a:rPr>
                          <m:t>000</m:t>
                        </m:r>
                      </m:den>
                    </m:f>
                  </m:oMath>
                </a14:m>
                <a:r>
                  <a:rPr lang="en-US" altLang="en-US" sz="2400" dirty="0">
                    <a:sym typeface="Symbol" panose="05050102010706020507" pitchFamily="18" charset="2"/>
                  </a:rPr>
                  <a:t> for all </a:t>
                </a:r>
                <a:r>
                  <a:rPr lang="en-US" altLang="en-US" sz="2400" i="1" dirty="0">
                    <a:sym typeface="Symbol" panose="05050102010706020507" pitchFamily="18" charset="2"/>
                  </a:rPr>
                  <a:t>k</a:t>
                </a:r>
                <a:r>
                  <a:rPr lang="en-US" altLang="en-US" sz="2400" dirty="0">
                    <a:sym typeface="Symbol" panose="05050102010706020507" pitchFamily="18" charset="2"/>
                  </a:rPr>
                  <a:t> = 1, 2, 3, …, 500000.</a:t>
                </a:r>
              </a:p>
            </p:txBody>
          </p:sp>
        </mc:Choice>
        <mc:Fallback xmlns="">
          <p:sp>
            <p:nvSpPr>
              <p:cNvPr id="22" name="TextBox 21"/>
              <p:cNvSpPr txBox="1">
                <a:spLocks noRot="1" noChangeAspect="1" noMove="1" noResize="1" noEditPoints="1" noAdjustHandles="1" noChangeArrowheads="1" noChangeShapeType="1" noTextEdit="1"/>
              </p:cNvSpPr>
              <p:nvPr/>
            </p:nvSpPr>
            <p:spPr>
              <a:xfrm>
                <a:off x="411285" y="4725417"/>
                <a:ext cx="7802818" cy="1354858"/>
              </a:xfrm>
              <a:prstGeom prst="rect">
                <a:avLst/>
              </a:prstGeom>
              <a:blipFill rotWithShape="1">
                <a:blip r:embed="rId3"/>
                <a:stretch>
                  <a:fillRect t="-3604" b="-4054"/>
                </a:stretch>
              </a:blipFill>
            </p:spPr>
            <p:txBody>
              <a:bodyPr/>
              <a:lstStyle/>
              <a:p>
                <a:r>
                  <a:rPr lang="en-US">
                    <a:noFill/>
                  </a:rPr>
                  <a:t> </a:t>
                </a:r>
              </a:p>
            </p:txBody>
          </p:sp>
        </mc:Fallback>
      </mc:AlternateContent>
      <p:sp>
        <p:nvSpPr>
          <p:cNvPr id="15" name="Oval 14"/>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9056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Expected Value</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42</a:t>
            </a:fld>
            <a:endParaRPr lang="en-SG" dirty="0"/>
          </a:p>
        </p:txBody>
      </p:sp>
      <p:sp>
        <p:nvSpPr>
          <p:cNvPr id="53" name="Oval 5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a:t>
            </a:r>
            <a:r>
              <a:rPr lang="en-SG" sz="2800" dirty="0" smtClean="0">
                <a:solidFill>
                  <a:schemeClr val="bg1"/>
                </a:solidFill>
              </a:rPr>
              <a:t>13 </a:t>
            </a:r>
            <a:r>
              <a:rPr lang="en-SG" sz="2800" dirty="0">
                <a:solidFill>
                  <a:schemeClr val="bg1"/>
                </a:solidFill>
              </a:rPr>
              <a:t>– Expected Value of a Lottery </a:t>
            </a:r>
            <a:endParaRPr lang="en-SG" sz="2000" dirty="0">
              <a:solidFill>
                <a:schemeClr val="bg1"/>
              </a:solidFill>
            </a:endParaRPr>
          </a:p>
        </p:txBody>
      </p:sp>
      <p:sp>
        <p:nvSpPr>
          <p:cNvPr id="13" name="Rectangle 3"/>
          <p:cNvSpPr txBox="1">
            <a:spLocks noChangeArrowheads="1"/>
          </p:cNvSpPr>
          <p:nvPr/>
        </p:nvSpPr>
        <p:spPr>
          <a:xfrm>
            <a:off x="4690704" y="1498446"/>
            <a:ext cx="4313812" cy="1443202"/>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3525">
              <a:lnSpc>
                <a:spcPct val="100000"/>
              </a:lnSpc>
              <a:spcBef>
                <a:spcPts val="0"/>
              </a:spcBef>
              <a:buFont typeface="Wingdings" panose="05000000000000000000" pitchFamily="2" charset="2"/>
              <a:buChar char="§"/>
            </a:pPr>
            <a:r>
              <a:rPr lang="en-US" altLang="en-US" sz="2000" i="1" dirty="0">
                <a:solidFill>
                  <a:srgbClr val="C00000"/>
                </a:solidFill>
              </a:rPr>
              <a:t>A grand prize of $1,000,000,</a:t>
            </a:r>
          </a:p>
          <a:p>
            <a:pPr marL="263525">
              <a:lnSpc>
                <a:spcPct val="100000"/>
              </a:lnSpc>
              <a:spcBef>
                <a:spcPts val="0"/>
              </a:spcBef>
              <a:buFont typeface="Wingdings" panose="05000000000000000000" pitchFamily="2" charset="2"/>
              <a:buChar char="§"/>
            </a:pPr>
            <a:r>
              <a:rPr lang="en-US" altLang="en-US" sz="2000" i="1" dirty="0">
                <a:solidFill>
                  <a:srgbClr val="C00000"/>
                </a:solidFill>
              </a:rPr>
              <a:t>10 second prizes of $1,000 each,</a:t>
            </a:r>
          </a:p>
          <a:p>
            <a:pPr marL="263525">
              <a:lnSpc>
                <a:spcPct val="100000"/>
              </a:lnSpc>
              <a:spcBef>
                <a:spcPts val="0"/>
              </a:spcBef>
              <a:buFont typeface="Wingdings" panose="05000000000000000000" pitchFamily="2" charset="2"/>
              <a:buChar char="§"/>
            </a:pPr>
            <a:r>
              <a:rPr lang="en-US" altLang="en-US" sz="2000" i="1" dirty="0">
                <a:solidFill>
                  <a:srgbClr val="C00000"/>
                </a:solidFill>
              </a:rPr>
              <a:t>1,000 third prizes of $500 each, and </a:t>
            </a:r>
          </a:p>
          <a:p>
            <a:pPr marL="263525">
              <a:lnSpc>
                <a:spcPct val="100000"/>
              </a:lnSpc>
              <a:spcBef>
                <a:spcPts val="0"/>
              </a:spcBef>
              <a:spcAft>
                <a:spcPts val="600"/>
              </a:spcAft>
              <a:buFont typeface="Wingdings" panose="05000000000000000000" pitchFamily="2" charset="2"/>
              <a:buChar char="§"/>
            </a:pPr>
            <a:r>
              <a:rPr lang="en-US" altLang="en-US" sz="2000" i="1" dirty="0">
                <a:solidFill>
                  <a:srgbClr val="C00000"/>
                </a:solidFill>
              </a:rPr>
              <a:t>10,000 fourth prizes of $10 each. </a:t>
            </a:r>
          </a:p>
        </p:txBody>
      </p:sp>
      <p:sp>
        <p:nvSpPr>
          <p:cNvPr id="22" name="TextBox 21"/>
          <p:cNvSpPr txBox="1"/>
          <p:nvPr/>
        </p:nvSpPr>
        <p:spPr>
          <a:xfrm>
            <a:off x="341266" y="1741319"/>
            <a:ext cx="4230733" cy="1200329"/>
          </a:xfrm>
          <a:prstGeom prst="rect">
            <a:avLst/>
          </a:prstGeom>
          <a:solidFill>
            <a:schemeClr val="accent4">
              <a:lumMod val="40000"/>
              <a:lumOff val="60000"/>
            </a:schemeClr>
          </a:solidFill>
        </p:spPr>
        <p:txBody>
          <a:bodyPr wrap="square" rtlCol="0">
            <a:spAutoFit/>
          </a:bodyPr>
          <a:lstStyle/>
          <a:p>
            <a:pPr marL="200025">
              <a:spcAft>
                <a:spcPts val="600"/>
              </a:spcAft>
            </a:pPr>
            <a:r>
              <a:rPr lang="en-SG" sz="2400" dirty="0"/>
              <a:t>Let </a:t>
            </a:r>
            <a:r>
              <a:rPr lang="en-SG" sz="2400" i="1" dirty="0"/>
              <a:t>a</a:t>
            </a:r>
            <a:r>
              <a:rPr lang="en-SG" sz="2400" baseline="-25000" dirty="0"/>
              <a:t>1</a:t>
            </a:r>
            <a:r>
              <a:rPr lang="en-SG" sz="2400" dirty="0"/>
              <a:t>, </a:t>
            </a:r>
            <a:r>
              <a:rPr lang="en-SG" sz="2400" i="1" dirty="0"/>
              <a:t>a</a:t>
            </a:r>
            <a:r>
              <a:rPr lang="en-SG" sz="2400" baseline="-25000" dirty="0"/>
              <a:t>2</a:t>
            </a:r>
            <a:r>
              <a:rPr lang="en-SG" sz="2400" dirty="0"/>
              <a:t>, </a:t>
            </a:r>
            <a:r>
              <a:rPr lang="en-SG" sz="2400" i="1" dirty="0"/>
              <a:t>a</a:t>
            </a:r>
            <a:r>
              <a:rPr lang="en-SG" sz="2400" baseline="-25000" dirty="0"/>
              <a:t>3</a:t>
            </a:r>
            <a:r>
              <a:rPr lang="en-SG" sz="2400" dirty="0"/>
              <a:t>, …, </a:t>
            </a:r>
            <a:r>
              <a:rPr lang="en-SG" sz="2400" i="1" dirty="0"/>
              <a:t>a</a:t>
            </a:r>
            <a:r>
              <a:rPr lang="en-SG" sz="2400" baseline="-25000" dirty="0"/>
              <a:t>500000</a:t>
            </a:r>
            <a:r>
              <a:rPr lang="en-SG" sz="2400" dirty="0"/>
              <a:t> be the  net gain for an individual ticket, where </a:t>
            </a:r>
            <a:r>
              <a:rPr lang="en-SG" sz="2400" i="1" dirty="0"/>
              <a:t>a</a:t>
            </a:r>
            <a:r>
              <a:rPr lang="en-SG" sz="2400" baseline="-25000" dirty="0"/>
              <a:t>1</a:t>
            </a:r>
            <a:r>
              <a:rPr lang="en-SG" sz="2400" dirty="0"/>
              <a:t> = 999995.</a:t>
            </a:r>
            <a:endParaRPr lang="en-US" altLang="en-US" sz="2400" dirty="0">
              <a:sym typeface="Symbol" panose="05050102010706020507" pitchFamily="18" charset="2"/>
            </a:endParaRPr>
          </a:p>
        </p:txBody>
      </p:sp>
      <p:sp>
        <p:nvSpPr>
          <p:cNvPr id="15" name="TextBox 14"/>
          <p:cNvSpPr txBox="1"/>
          <p:nvPr/>
        </p:nvSpPr>
        <p:spPr>
          <a:xfrm>
            <a:off x="341266" y="3044728"/>
            <a:ext cx="8477269" cy="830997"/>
          </a:xfrm>
          <a:prstGeom prst="rect">
            <a:avLst/>
          </a:prstGeom>
          <a:solidFill>
            <a:schemeClr val="accent4">
              <a:lumMod val="40000"/>
              <a:lumOff val="60000"/>
            </a:schemeClr>
          </a:solidFill>
        </p:spPr>
        <p:txBody>
          <a:bodyPr wrap="square" rtlCol="0">
            <a:spAutoFit/>
          </a:bodyPr>
          <a:lstStyle/>
          <a:p>
            <a:pPr marL="200025">
              <a:spcAft>
                <a:spcPts val="600"/>
              </a:spcAft>
            </a:pPr>
            <a:r>
              <a:rPr lang="en-SG" sz="2400" i="1" dirty="0"/>
              <a:t>a</a:t>
            </a:r>
            <a:r>
              <a:rPr lang="en-SG" sz="2400" baseline="-25000" dirty="0"/>
              <a:t>2</a:t>
            </a:r>
            <a:r>
              <a:rPr lang="en-SG" sz="2400" dirty="0"/>
              <a:t> = </a:t>
            </a:r>
            <a:r>
              <a:rPr lang="en-SG" sz="2400" i="1" dirty="0"/>
              <a:t>a</a:t>
            </a:r>
            <a:r>
              <a:rPr lang="en-SG" sz="2400" baseline="-25000" dirty="0"/>
              <a:t>3</a:t>
            </a:r>
            <a:r>
              <a:rPr lang="en-SG" sz="2400" dirty="0"/>
              <a:t> = … = </a:t>
            </a:r>
            <a:r>
              <a:rPr lang="en-SG" sz="2400" i="1" dirty="0"/>
              <a:t>a</a:t>
            </a:r>
            <a:r>
              <a:rPr lang="en-SG" sz="2400" baseline="-25000" dirty="0"/>
              <a:t>11</a:t>
            </a:r>
            <a:r>
              <a:rPr lang="en-SG" sz="2400" dirty="0"/>
              <a:t> = 995 (the net gain for each of the 10 second prize tickets)</a:t>
            </a:r>
            <a:endParaRPr lang="en-US" altLang="en-US" sz="2400" dirty="0">
              <a:sym typeface="Symbol" panose="05050102010706020507" pitchFamily="18" charset="2"/>
            </a:endParaRPr>
          </a:p>
        </p:txBody>
      </p:sp>
      <p:sp>
        <p:nvSpPr>
          <p:cNvPr id="17" name="TextBox 16"/>
          <p:cNvSpPr txBox="1"/>
          <p:nvPr/>
        </p:nvSpPr>
        <p:spPr>
          <a:xfrm>
            <a:off x="341266" y="3936116"/>
            <a:ext cx="8477269" cy="830997"/>
          </a:xfrm>
          <a:prstGeom prst="rect">
            <a:avLst/>
          </a:prstGeom>
          <a:solidFill>
            <a:schemeClr val="accent4">
              <a:lumMod val="40000"/>
              <a:lumOff val="60000"/>
            </a:schemeClr>
          </a:solidFill>
        </p:spPr>
        <p:txBody>
          <a:bodyPr wrap="square" rtlCol="0">
            <a:spAutoFit/>
          </a:bodyPr>
          <a:lstStyle/>
          <a:p>
            <a:pPr marL="200025">
              <a:spcAft>
                <a:spcPts val="600"/>
              </a:spcAft>
            </a:pPr>
            <a:r>
              <a:rPr lang="en-SG" sz="2400" i="1" dirty="0"/>
              <a:t>a</a:t>
            </a:r>
            <a:r>
              <a:rPr lang="en-SG" sz="2400" baseline="-25000" dirty="0"/>
              <a:t>12</a:t>
            </a:r>
            <a:r>
              <a:rPr lang="en-SG" sz="2400" dirty="0"/>
              <a:t> = </a:t>
            </a:r>
            <a:r>
              <a:rPr lang="en-SG" sz="2400" i="1" dirty="0"/>
              <a:t>a</a:t>
            </a:r>
            <a:r>
              <a:rPr lang="en-SG" sz="2400" baseline="-25000" dirty="0"/>
              <a:t>13</a:t>
            </a:r>
            <a:r>
              <a:rPr lang="en-SG" sz="2400" dirty="0"/>
              <a:t> = … = </a:t>
            </a:r>
            <a:r>
              <a:rPr lang="en-SG" sz="2400" i="1" dirty="0"/>
              <a:t>a</a:t>
            </a:r>
            <a:r>
              <a:rPr lang="en-SG" sz="2400" baseline="-25000" dirty="0"/>
              <a:t>1011</a:t>
            </a:r>
            <a:r>
              <a:rPr lang="en-SG" sz="2400" dirty="0"/>
              <a:t> = 495 (the net gain for each of the 1000 third prize tickets)</a:t>
            </a:r>
            <a:endParaRPr lang="en-US" altLang="en-US" sz="2400" dirty="0">
              <a:sym typeface="Symbol" panose="05050102010706020507" pitchFamily="18" charset="2"/>
            </a:endParaRPr>
          </a:p>
        </p:txBody>
      </p:sp>
      <p:sp>
        <p:nvSpPr>
          <p:cNvPr id="18" name="TextBox 17"/>
          <p:cNvSpPr txBox="1"/>
          <p:nvPr/>
        </p:nvSpPr>
        <p:spPr>
          <a:xfrm>
            <a:off x="341266" y="4827504"/>
            <a:ext cx="8477269" cy="830997"/>
          </a:xfrm>
          <a:prstGeom prst="rect">
            <a:avLst/>
          </a:prstGeom>
          <a:solidFill>
            <a:schemeClr val="accent4">
              <a:lumMod val="40000"/>
              <a:lumOff val="60000"/>
            </a:schemeClr>
          </a:solidFill>
        </p:spPr>
        <p:txBody>
          <a:bodyPr wrap="square" rtlCol="0">
            <a:spAutoFit/>
          </a:bodyPr>
          <a:lstStyle/>
          <a:p>
            <a:pPr marL="200025">
              <a:spcAft>
                <a:spcPts val="600"/>
              </a:spcAft>
            </a:pPr>
            <a:r>
              <a:rPr lang="en-SG" sz="2400" i="1" dirty="0"/>
              <a:t>a</a:t>
            </a:r>
            <a:r>
              <a:rPr lang="en-SG" sz="2400" baseline="-25000" dirty="0"/>
              <a:t>1012</a:t>
            </a:r>
            <a:r>
              <a:rPr lang="en-SG" sz="2400" dirty="0"/>
              <a:t> = </a:t>
            </a:r>
            <a:r>
              <a:rPr lang="en-SG" sz="2400" i="1" dirty="0"/>
              <a:t>a</a:t>
            </a:r>
            <a:r>
              <a:rPr lang="en-SG" sz="2400" baseline="-25000" dirty="0"/>
              <a:t>1013</a:t>
            </a:r>
            <a:r>
              <a:rPr lang="en-SG" sz="2400" dirty="0"/>
              <a:t> = … = </a:t>
            </a:r>
            <a:r>
              <a:rPr lang="en-SG" sz="2400" i="1" dirty="0"/>
              <a:t>a</a:t>
            </a:r>
            <a:r>
              <a:rPr lang="en-SG" sz="2400" baseline="-25000" dirty="0"/>
              <a:t>11011</a:t>
            </a:r>
            <a:r>
              <a:rPr lang="en-SG" sz="2400" dirty="0"/>
              <a:t> = 5 (the net gain for each of the 10000 fourth prize tickets)</a:t>
            </a:r>
            <a:endParaRPr lang="en-US" altLang="en-US" sz="2400" dirty="0">
              <a:sym typeface="Symbol" panose="05050102010706020507" pitchFamily="18" charset="2"/>
            </a:endParaRPr>
          </a:p>
        </p:txBody>
      </p:sp>
      <p:sp>
        <p:nvSpPr>
          <p:cNvPr id="20" name="TextBox 19"/>
          <p:cNvSpPr txBox="1"/>
          <p:nvPr/>
        </p:nvSpPr>
        <p:spPr>
          <a:xfrm>
            <a:off x="341265" y="5718892"/>
            <a:ext cx="8477269" cy="830997"/>
          </a:xfrm>
          <a:prstGeom prst="rect">
            <a:avLst/>
          </a:prstGeom>
          <a:solidFill>
            <a:schemeClr val="accent4">
              <a:lumMod val="40000"/>
              <a:lumOff val="60000"/>
            </a:schemeClr>
          </a:solidFill>
        </p:spPr>
        <p:txBody>
          <a:bodyPr wrap="square" rtlCol="0">
            <a:spAutoFit/>
          </a:bodyPr>
          <a:lstStyle/>
          <a:p>
            <a:pPr marL="200025">
              <a:spcAft>
                <a:spcPts val="600"/>
              </a:spcAft>
            </a:pPr>
            <a:r>
              <a:rPr lang="en-SG" sz="2400" i="1" dirty="0"/>
              <a:t>a</a:t>
            </a:r>
            <a:r>
              <a:rPr lang="en-SG" sz="2400" baseline="-25000" dirty="0"/>
              <a:t>11012</a:t>
            </a:r>
            <a:r>
              <a:rPr lang="en-SG" sz="2400" dirty="0"/>
              <a:t> = </a:t>
            </a:r>
            <a:r>
              <a:rPr lang="en-SG" sz="2400" i="1" dirty="0"/>
              <a:t>a</a:t>
            </a:r>
            <a:r>
              <a:rPr lang="en-SG" sz="2400" baseline="-25000" dirty="0"/>
              <a:t>11013</a:t>
            </a:r>
            <a:r>
              <a:rPr lang="en-SG" sz="2400" dirty="0"/>
              <a:t> = … = </a:t>
            </a:r>
            <a:r>
              <a:rPr lang="en-SG" sz="2400" i="1" dirty="0"/>
              <a:t>a</a:t>
            </a:r>
            <a:r>
              <a:rPr lang="en-SG" sz="2400" baseline="-25000" dirty="0"/>
              <a:t>500000</a:t>
            </a:r>
            <a:r>
              <a:rPr lang="en-SG" sz="2400" dirty="0"/>
              <a:t> = –5 (the remaining 488989 tickets lose $5)</a:t>
            </a:r>
            <a:endParaRPr lang="en-US" altLang="en-US" sz="2400" dirty="0">
              <a:sym typeface="Symbol" panose="05050102010706020507" pitchFamily="18" charset="2"/>
            </a:endParaRPr>
          </a:p>
        </p:txBody>
      </p:sp>
      <p:sp>
        <p:nvSpPr>
          <p:cNvPr id="21" name="Oval 20"/>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71373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5" grpId="0" animBg="1"/>
      <p:bldP spid="17" grpId="0" animBg="1"/>
      <p:bldP spid="18" grpId="0" animBg="1"/>
      <p:bldP spid="2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Expected Value</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43</a:t>
            </a:fld>
            <a:endParaRPr lang="en-SG" dirty="0"/>
          </a:p>
        </p:txBody>
      </p:sp>
      <p:sp>
        <p:nvSpPr>
          <p:cNvPr id="53" name="Oval 5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a:t>
            </a:r>
            <a:r>
              <a:rPr lang="en-SG" sz="2800" dirty="0" smtClean="0">
                <a:solidFill>
                  <a:schemeClr val="bg1"/>
                </a:solidFill>
              </a:rPr>
              <a:t>13 </a:t>
            </a:r>
            <a:r>
              <a:rPr lang="en-SG" sz="2800" dirty="0">
                <a:solidFill>
                  <a:schemeClr val="bg1"/>
                </a:solidFill>
              </a:rPr>
              <a:t>– Expected Value of a Lottery </a:t>
            </a:r>
            <a:endParaRPr lang="en-SG" sz="2000" dirty="0">
              <a:solidFill>
                <a:schemeClr val="bg1"/>
              </a:solidFill>
            </a:endParaRPr>
          </a:p>
        </p:txBody>
      </p:sp>
      <p:sp>
        <p:nvSpPr>
          <p:cNvPr id="13" name="Rectangle 3"/>
          <p:cNvSpPr txBox="1">
            <a:spLocks noChangeArrowheads="1"/>
          </p:cNvSpPr>
          <p:nvPr/>
        </p:nvSpPr>
        <p:spPr>
          <a:xfrm>
            <a:off x="4690704" y="1498446"/>
            <a:ext cx="4313812" cy="1443202"/>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3525">
              <a:lnSpc>
                <a:spcPct val="100000"/>
              </a:lnSpc>
              <a:spcBef>
                <a:spcPts val="0"/>
              </a:spcBef>
              <a:buFont typeface="Wingdings" panose="05000000000000000000" pitchFamily="2" charset="2"/>
              <a:buChar char="§"/>
            </a:pPr>
            <a:r>
              <a:rPr lang="en-US" altLang="en-US" sz="2000" i="1" dirty="0">
                <a:solidFill>
                  <a:srgbClr val="C00000"/>
                </a:solidFill>
              </a:rPr>
              <a:t>A grand prize of $1,000,000,</a:t>
            </a:r>
          </a:p>
          <a:p>
            <a:pPr marL="263525">
              <a:lnSpc>
                <a:spcPct val="100000"/>
              </a:lnSpc>
              <a:spcBef>
                <a:spcPts val="0"/>
              </a:spcBef>
              <a:buFont typeface="Wingdings" panose="05000000000000000000" pitchFamily="2" charset="2"/>
              <a:buChar char="§"/>
            </a:pPr>
            <a:r>
              <a:rPr lang="en-US" altLang="en-US" sz="2000" i="1" dirty="0">
                <a:solidFill>
                  <a:srgbClr val="C00000"/>
                </a:solidFill>
              </a:rPr>
              <a:t>10 second prizes of $1,000 each,</a:t>
            </a:r>
          </a:p>
          <a:p>
            <a:pPr marL="263525">
              <a:lnSpc>
                <a:spcPct val="100000"/>
              </a:lnSpc>
              <a:spcBef>
                <a:spcPts val="0"/>
              </a:spcBef>
              <a:buFont typeface="Wingdings" panose="05000000000000000000" pitchFamily="2" charset="2"/>
              <a:buChar char="§"/>
            </a:pPr>
            <a:r>
              <a:rPr lang="en-US" altLang="en-US" sz="2000" i="1" dirty="0">
                <a:solidFill>
                  <a:srgbClr val="C00000"/>
                </a:solidFill>
              </a:rPr>
              <a:t>1,000 third prizes of $500 each, and </a:t>
            </a:r>
          </a:p>
          <a:p>
            <a:pPr marL="263525">
              <a:lnSpc>
                <a:spcPct val="100000"/>
              </a:lnSpc>
              <a:spcBef>
                <a:spcPts val="0"/>
              </a:spcBef>
              <a:spcAft>
                <a:spcPts val="600"/>
              </a:spcAft>
              <a:buFont typeface="Wingdings" panose="05000000000000000000" pitchFamily="2" charset="2"/>
              <a:buChar char="§"/>
            </a:pPr>
            <a:r>
              <a:rPr lang="en-US" altLang="en-US" sz="2000" i="1" dirty="0">
                <a:solidFill>
                  <a:srgbClr val="C00000"/>
                </a:solidFill>
              </a:rPr>
              <a:t>10,000 fourth prizes of $10 each. </a:t>
            </a:r>
          </a:p>
        </p:txBody>
      </p:sp>
      <p:sp>
        <p:nvSpPr>
          <p:cNvPr id="22" name="TextBox 21"/>
          <p:cNvSpPr txBox="1"/>
          <p:nvPr/>
        </p:nvSpPr>
        <p:spPr>
          <a:xfrm>
            <a:off x="341266" y="1741319"/>
            <a:ext cx="4230733" cy="830997"/>
          </a:xfrm>
          <a:prstGeom prst="rect">
            <a:avLst/>
          </a:prstGeom>
          <a:solidFill>
            <a:schemeClr val="accent4">
              <a:lumMod val="40000"/>
              <a:lumOff val="60000"/>
            </a:schemeClr>
          </a:solidFill>
        </p:spPr>
        <p:txBody>
          <a:bodyPr wrap="square" rtlCol="0">
            <a:spAutoFit/>
          </a:bodyPr>
          <a:lstStyle/>
          <a:p>
            <a:pPr marL="200025">
              <a:spcAft>
                <a:spcPts val="600"/>
              </a:spcAft>
            </a:pPr>
            <a:r>
              <a:rPr lang="en-SG" sz="2400" dirty="0"/>
              <a:t>The expected value of a ticket is therefore:</a:t>
            </a:r>
            <a:endParaRPr lang="en-US" altLang="en-US" sz="2400" dirty="0">
              <a:sym typeface="Symbol" panose="05050102010706020507" pitchFamily="18" charset="2"/>
            </a:endParaRPr>
          </a:p>
        </p:txBody>
      </p:sp>
      <p:sp>
        <p:nvSpPr>
          <p:cNvPr id="21" name="TextBox 20"/>
          <p:cNvSpPr txBox="1"/>
          <p:nvPr/>
        </p:nvSpPr>
        <p:spPr>
          <a:xfrm>
            <a:off x="-36103" y="6443584"/>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mc:AlternateContent xmlns:mc="http://schemas.openxmlformats.org/markup-compatibility/2006" xmlns:a14="http://schemas.microsoft.com/office/drawing/2010/main">
        <mc:Choice Requires="a14">
          <p:sp>
            <p:nvSpPr>
              <p:cNvPr id="23" name="TextBox 22"/>
              <p:cNvSpPr txBox="1"/>
              <p:nvPr/>
            </p:nvSpPr>
            <p:spPr>
              <a:xfrm>
                <a:off x="213267" y="2828639"/>
                <a:ext cx="4358732" cy="1039002"/>
              </a:xfrm>
              <a:prstGeom prst="rect">
                <a:avLst/>
              </a:prstGeom>
              <a:noFill/>
            </p:spPr>
            <p:txBody>
              <a:bodyPr wrap="square" rtlCol="0">
                <a:spAutoFit/>
              </a:bodyPr>
              <a:lstStyle/>
              <a:p>
                <a:pPr marL="200025">
                  <a:spcAft>
                    <a:spcPts val="600"/>
                  </a:spcAft>
                </a:pPr>
                <a14:m>
                  <m:oMathPara xmlns:m="http://schemas.openxmlformats.org/officeDocument/2006/math">
                    <m:oMathParaPr>
                      <m:jc m:val="left"/>
                    </m:oMathParaPr>
                    <m:oMath xmlns:m="http://schemas.openxmlformats.org/officeDocument/2006/math">
                      <m:nary>
                        <m:naryPr>
                          <m:chr m:val="∑"/>
                          <m:ctrlPr>
                            <a:rPr lang="en-US" altLang="en-US" sz="2000" i="1" smtClean="0">
                              <a:latin typeface="Cambria Math" panose="02040503050406030204" pitchFamily="18" charset="0"/>
                              <a:sym typeface="Symbol" panose="05050102010706020507" pitchFamily="18" charset="2"/>
                            </a:rPr>
                          </m:ctrlPr>
                        </m:naryPr>
                        <m:sub>
                          <m:r>
                            <m:rPr>
                              <m:brk m:alnAt="23"/>
                            </m:rPr>
                            <a:rPr lang="en-SG" altLang="en-US" sz="2000" b="0" i="1" smtClean="0">
                              <a:latin typeface="Cambria Math" panose="02040503050406030204" pitchFamily="18" charset="0"/>
                              <a:sym typeface="Symbol" panose="05050102010706020507" pitchFamily="18" charset="2"/>
                            </a:rPr>
                            <m:t>𝑘</m:t>
                          </m:r>
                          <m:r>
                            <a:rPr lang="en-SG" altLang="en-US" sz="2000" b="0" i="1" smtClean="0">
                              <a:latin typeface="Cambria Math" panose="02040503050406030204" pitchFamily="18" charset="0"/>
                              <a:sym typeface="Symbol" panose="05050102010706020507" pitchFamily="18" charset="2"/>
                            </a:rPr>
                            <m:t>=1</m:t>
                          </m:r>
                        </m:sub>
                        <m:sup>
                          <m:r>
                            <a:rPr lang="en-SG" altLang="en-US" sz="2000" b="0" i="1" smtClean="0">
                              <a:latin typeface="Cambria Math" panose="02040503050406030204" pitchFamily="18" charset="0"/>
                              <a:sym typeface="Symbol" panose="05050102010706020507" pitchFamily="18" charset="2"/>
                            </a:rPr>
                            <m:t>5000</m:t>
                          </m:r>
                          <m:r>
                            <a:rPr lang="en-US" altLang="en-US" sz="2000" b="0" i="1" smtClean="0">
                              <a:latin typeface="Cambria Math"/>
                              <a:sym typeface="Symbol" panose="05050102010706020507" pitchFamily="18" charset="2"/>
                            </a:rPr>
                            <m:t>0</m:t>
                          </m:r>
                          <m:r>
                            <a:rPr lang="en-SG" altLang="en-US" sz="2000" b="0" i="1" smtClean="0">
                              <a:latin typeface="Cambria Math" panose="02040503050406030204" pitchFamily="18" charset="0"/>
                              <a:sym typeface="Symbol" panose="05050102010706020507" pitchFamily="18" charset="2"/>
                            </a:rPr>
                            <m:t>0</m:t>
                          </m:r>
                        </m:sup>
                        <m:e>
                          <m:sSub>
                            <m:sSubPr>
                              <m:ctrlPr>
                                <a:rPr lang="en-US" altLang="en-US" sz="2000" i="1" smtClean="0">
                                  <a:latin typeface="Cambria Math" panose="02040503050406030204" pitchFamily="18" charset="0"/>
                                  <a:sym typeface="Symbol" panose="05050102010706020507" pitchFamily="18" charset="2"/>
                                </a:rPr>
                              </m:ctrlPr>
                            </m:sSubPr>
                            <m:e>
                              <m:r>
                                <a:rPr lang="en-SG" altLang="en-US" sz="2000" b="0" i="1" smtClean="0">
                                  <a:latin typeface="Cambria Math" panose="02040503050406030204" pitchFamily="18" charset="0"/>
                                  <a:sym typeface="Symbol" panose="05050102010706020507" pitchFamily="18" charset="2"/>
                                </a:rPr>
                                <m:t>𝑎</m:t>
                              </m:r>
                            </m:e>
                            <m:sub>
                              <m:r>
                                <a:rPr lang="en-SG" altLang="en-US" sz="2000" b="0" i="1" smtClean="0">
                                  <a:latin typeface="Cambria Math" panose="02040503050406030204" pitchFamily="18" charset="0"/>
                                  <a:sym typeface="Symbol" panose="05050102010706020507" pitchFamily="18" charset="2"/>
                                </a:rPr>
                                <m:t>𝑘</m:t>
                              </m:r>
                            </m:sub>
                          </m:sSub>
                          <m:sSub>
                            <m:sSubPr>
                              <m:ctrlPr>
                                <a:rPr lang="en-US" altLang="en-US" sz="2000" i="1" smtClean="0">
                                  <a:latin typeface="Cambria Math" panose="02040503050406030204" pitchFamily="18" charset="0"/>
                                  <a:sym typeface="Symbol" panose="05050102010706020507" pitchFamily="18" charset="2"/>
                                </a:rPr>
                              </m:ctrlPr>
                            </m:sSubPr>
                            <m:e>
                              <m:r>
                                <a:rPr lang="en-SG" altLang="en-US" sz="2000" b="0" i="1" smtClean="0">
                                  <a:latin typeface="Cambria Math" panose="02040503050406030204" pitchFamily="18" charset="0"/>
                                  <a:sym typeface="Symbol" panose="05050102010706020507" pitchFamily="18" charset="2"/>
                                </a:rPr>
                                <m:t>𝑝</m:t>
                              </m:r>
                            </m:e>
                            <m:sub>
                              <m:r>
                                <a:rPr lang="en-SG" altLang="en-US" sz="2000" b="0" i="1" smtClean="0">
                                  <a:latin typeface="Cambria Math" panose="02040503050406030204" pitchFamily="18" charset="0"/>
                                  <a:sym typeface="Symbol" panose="05050102010706020507" pitchFamily="18" charset="2"/>
                                </a:rPr>
                                <m:t>𝑘</m:t>
                              </m:r>
                            </m:sub>
                          </m:sSub>
                        </m:e>
                      </m:nary>
                      <m:r>
                        <a:rPr lang="en-SG" altLang="en-US" sz="2000" b="0" i="1" smtClean="0">
                          <a:latin typeface="Cambria Math" panose="02040503050406030204" pitchFamily="18" charset="0"/>
                          <a:sym typeface="Symbol" panose="05050102010706020507" pitchFamily="18" charset="2"/>
                        </a:rPr>
                        <m:t>=</m:t>
                      </m:r>
                      <m:nary>
                        <m:naryPr>
                          <m:chr m:val="∑"/>
                          <m:ctrlPr>
                            <a:rPr lang="en-SG" altLang="en-US" sz="2000" b="0" i="1" smtClean="0">
                              <a:latin typeface="Cambria Math" panose="02040503050406030204" pitchFamily="18" charset="0"/>
                              <a:sym typeface="Symbol" panose="05050102010706020507" pitchFamily="18" charset="2"/>
                            </a:rPr>
                          </m:ctrlPr>
                        </m:naryPr>
                        <m:sub>
                          <m:r>
                            <m:rPr>
                              <m:brk m:alnAt="23"/>
                            </m:rPr>
                            <a:rPr lang="en-SG" altLang="en-US" sz="2000" b="0" i="1" smtClean="0">
                              <a:latin typeface="Cambria Math" panose="02040503050406030204" pitchFamily="18" charset="0"/>
                              <a:sym typeface="Symbol" panose="05050102010706020507" pitchFamily="18" charset="2"/>
                            </a:rPr>
                            <m:t>𝑘</m:t>
                          </m:r>
                          <m:r>
                            <a:rPr lang="en-SG" altLang="en-US" sz="2000" b="0" i="1" smtClean="0">
                              <a:latin typeface="Cambria Math" panose="02040503050406030204" pitchFamily="18" charset="0"/>
                              <a:sym typeface="Symbol" panose="05050102010706020507" pitchFamily="18" charset="2"/>
                            </a:rPr>
                            <m:t>=1</m:t>
                          </m:r>
                        </m:sub>
                        <m:sup>
                          <m:r>
                            <a:rPr lang="en-SG" altLang="en-US" sz="2000" b="0" i="1" smtClean="0">
                              <a:latin typeface="Cambria Math" panose="02040503050406030204" pitchFamily="18" charset="0"/>
                              <a:sym typeface="Symbol" panose="05050102010706020507" pitchFamily="18" charset="2"/>
                            </a:rPr>
                            <m:t>50</m:t>
                          </m:r>
                          <m:r>
                            <a:rPr lang="en-US" altLang="en-US" sz="2000" b="0" i="1" smtClean="0">
                              <a:latin typeface="Cambria Math"/>
                              <a:sym typeface="Symbol" panose="05050102010706020507" pitchFamily="18" charset="2"/>
                            </a:rPr>
                            <m:t>0</m:t>
                          </m:r>
                          <m:r>
                            <a:rPr lang="en-SG" altLang="en-US" sz="2000" b="0" i="1" smtClean="0">
                              <a:latin typeface="Cambria Math" panose="02040503050406030204" pitchFamily="18" charset="0"/>
                              <a:sym typeface="Symbol" panose="05050102010706020507" pitchFamily="18" charset="2"/>
                            </a:rPr>
                            <m:t>000</m:t>
                          </m:r>
                        </m:sup>
                        <m:e>
                          <m:d>
                            <m:dPr>
                              <m:ctrlPr>
                                <a:rPr lang="en-SG" altLang="en-US" sz="2000" b="0" i="1" smtClean="0">
                                  <a:latin typeface="Cambria Math" panose="02040503050406030204" pitchFamily="18" charset="0"/>
                                  <a:sym typeface="Symbol" panose="05050102010706020507" pitchFamily="18" charset="2"/>
                                </a:rPr>
                              </m:ctrlPr>
                            </m:dPr>
                            <m:e>
                              <m:sSub>
                                <m:sSubPr>
                                  <m:ctrlPr>
                                    <a:rPr lang="en-SG" altLang="en-US" sz="2000" b="0" i="1" smtClean="0">
                                      <a:latin typeface="Cambria Math" panose="02040503050406030204" pitchFamily="18" charset="0"/>
                                      <a:sym typeface="Symbol" panose="05050102010706020507" pitchFamily="18" charset="2"/>
                                    </a:rPr>
                                  </m:ctrlPr>
                                </m:sSubPr>
                                <m:e>
                                  <m:r>
                                    <a:rPr lang="en-SG" altLang="en-US" sz="2000" b="0" i="1" smtClean="0">
                                      <a:latin typeface="Cambria Math" panose="02040503050406030204" pitchFamily="18" charset="0"/>
                                      <a:sym typeface="Symbol" panose="05050102010706020507" pitchFamily="18" charset="2"/>
                                    </a:rPr>
                                    <m:t>𝑎</m:t>
                                  </m:r>
                                </m:e>
                                <m:sub>
                                  <m:r>
                                    <a:rPr lang="en-SG" altLang="en-US" sz="2000" b="0" i="1" smtClean="0">
                                      <a:latin typeface="Cambria Math" panose="02040503050406030204" pitchFamily="18" charset="0"/>
                                      <a:sym typeface="Symbol" panose="05050102010706020507" pitchFamily="18" charset="2"/>
                                    </a:rPr>
                                    <m:t>𝑘</m:t>
                                  </m:r>
                                </m:sub>
                              </m:sSub>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m:t>
                              </m:r>
                              <m:f>
                                <m:fPr>
                                  <m:ctrlP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ctrlPr>
                                </m:fPr>
                                <m:num>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1</m:t>
                                  </m:r>
                                </m:num>
                                <m:den>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50</m:t>
                                  </m:r>
                                  <m:r>
                                    <a:rPr lang="en-US" altLang="en-US" sz="2000" b="0" i="1" smtClean="0">
                                      <a:latin typeface="Cambria Math"/>
                                      <a:ea typeface="Cambria Math" panose="02040503050406030204" pitchFamily="18" charset="0"/>
                                      <a:sym typeface="Symbol" panose="05050102010706020507" pitchFamily="18" charset="2"/>
                                    </a:rPr>
                                    <m:t>0</m:t>
                                  </m:r>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000</m:t>
                                  </m:r>
                                </m:den>
                              </m:f>
                            </m:e>
                          </m:d>
                        </m:e>
                      </m:nary>
                    </m:oMath>
                  </m:oMathPara>
                </a14:m>
                <a:endParaRPr lang="en-US" altLang="en-US" sz="2000" dirty="0">
                  <a:sym typeface="Symbol" panose="05050102010706020507" pitchFamily="18" charset="2"/>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213267" y="2828639"/>
                <a:ext cx="4358732" cy="103900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1373269" y="3867641"/>
                <a:ext cx="2838410" cy="1067152"/>
              </a:xfrm>
              <a:prstGeom prst="rect">
                <a:avLst/>
              </a:prstGeom>
              <a:noFill/>
            </p:spPr>
            <p:txBody>
              <a:bodyPr wrap="square" rtlCol="0">
                <a:spAutoFit/>
              </a:bodyPr>
              <a:lstStyle/>
              <a:p>
                <a:pPr marL="200025">
                  <a:spcAft>
                    <a:spcPts val="600"/>
                  </a:spcAft>
                </a:pPr>
                <a14:m>
                  <m:oMathPara xmlns:m="http://schemas.openxmlformats.org/officeDocument/2006/math">
                    <m:oMathParaPr>
                      <m:jc m:val="left"/>
                    </m:oMathParaPr>
                    <m:oMath xmlns:m="http://schemas.openxmlformats.org/officeDocument/2006/math">
                      <m:r>
                        <a:rPr lang="en-US" altLang="en-US" sz="2000" i="1" smtClean="0">
                          <a:latin typeface="Cambria Math" panose="02040503050406030204" pitchFamily="18" charset="0"/>
                          <a:ea typeface="Cambria Math" panose="02040503050406030204" pitchFamily="18" charset="0"/>
                          <a:sym typeface="Symbol" panose="05050102010706020507" pitchFamily="18" charset="2"/>
                        </a:rPr>
                        <m:t>=</m:t>
                      </m:r>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 </m:t>
                      </m:r>
                      <m:f>
                        <m:fPr>
                          <m:ctrlP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ctrlPr>
                        </m:fPr>
                        <m:num>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1</m:t>
                          </m:r>
                        </m:num>
                        <m:den>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50</m:t>
                          </m:r>
                          <m:r>
                            <a:rPr lang="en-US" altLang="en-US" sz="2000" b="0" i="1" smtClean="0">
                              <a:latin typeface="Cambria Math"/>
                              <a:ea typeface="Cambria Math" panose="02040503050406030204" pitchFamily="18" charset="0"/>
                              <a:sym typeface="Symbol" panose="05050102010706020507" pitchFamily="18" charset="2"/>
                            </a:rPr>
                            <m:t>0</m:t>
                          </m:r>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000</m:t>
                          </m:r>
                        </m:den>
                      </m:f>
                      <m:nary>
                        <m:naryPr>
                          <m:chr m:val="∑"/>
                          <m:ctrlP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ctrlPr>
                        </m:naryPr>
                        <m:sub>
                          <m:r>
                            <m:rPr>
                              <m:brk m:alnAt="23"/>
                            </m:rP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𝑘</m:t>
                          </m:r>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=1</m:t>
                          </m:r>
                        </m:sub>
                        <m:sup>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500</m:t>
                          </m:r>
                          <m:r>
                            <a:rPr lang="en-US" altLang="en-US" sz="2000" b="0" i="1" smtClean="0">
                              <a:latin typeface="Cambria Math"/>
                              <a:ea typeface="Cambria Math" panose="02040503050406030204" pitchFamily="18" charset="0"/>
                              <a:sym typeface="Symbol" panose="05050102010706020507" pitchFamily="18" charset="2"/>
                            </a:rPr>
                            <m:t>0</m:t>
                          </m:r>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00</m:t>
                          </m:r>
                        </m:sup>
                        <m:e>
                          <m:sSub>
                            <m:sSubPr>
                              <m:ctrlP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ctrlPr>
                            </m:sSubPr>
                            <m:e>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𝑎</m:t>
                              </m:r>
                            </m:e>
                            <m:sub>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𝑘</m:t>
                              </m:r>
                            </m:sub>
                          </m:sSub>
                        </m:e>
                      </m:nary>
                    </m:oMath>
                  </m:oMathPara>
                </a14:m>
                <a:endParaRPr lang="en-US" altLang="en-US" sz="2000" dirty="0">
                  <a:sym typeface="Symbol" panose="05050102010706020507" pitchFamily="18" charset="2"/>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1373269" y="3867641"/>
                <a:ext cx="2838410" cy="1067152"/>
              </a:xfrm>
              <a:prstGeom prst="rect">
                <a:avLst/>
              </a:prstGeom>
              <a:blipFill rotWithShape="1">
                <a:blip r:embed="rId4"/>
                <a:stretch>
                  <a:fillRect/>
                </a:stretch>
              </a:blipFill>
            </p:spPr>
            <p:txBody>
              <a:bodyPr/>
              <a:lstStyle/>
              <a:p>
                <a:r>
                  <a:rPr lang="en-US">
                    <a:noFill/>
                  </a:rPr>
                  <a:t> </a:t>
                </a:r>
              </a:p>
            </p:txBody>
          </p:sp>
        </mc:Fallback>
      </mc:AlternateContent>
      <p:sp>
        <p:nvSpPr>
          <p:cNvPr id="27" name="TextBox 26"/>
          <p:cNvSpPr txBox="1"/>
          <p:nvPr/>
        </p:nvSpPr>
        <p:spPr>
          <a:xfrm>
            <a:off x="4342583" y="3277814"/>
            <a:ext cx="4230733" cy="1631216"/>
          </a:xfrm>
          <a:prstGeom prst="rect">
            <a:avLst/>
          </a:prstGeom>
          <a:solidFill>
            <a:schemeClr val="accent4">
              <a:lumMod val="40000"/>
              <a:lumOff val="60000"/>
            </a:schemeClr>
          </a:solidFill>
        </p:spPr>
        <p:txBody>
          <a:bodyPr wrap="square" rtlCol="0">
            <a:spAutoFit/>
          </a:bodyPr>
          <a:lstStyle/>
          <a:p>
            <a:pPr marL="200025">
              <a:spcAft>
                <a:spcPts val="600"/>
              </a:spcAft>
            </a:pPr>
            <a:r>
              <a:rPr lang="en-US" sz="2000" dirty="0"/>
              <a:t>In other words, a person who continues to play this lottery for a very long time will probably win some money occasionally but on average will lose $1.78 per ticket.</a:t>
            </a:r>
            <a:endParaRPr lang="en-US" altLang="en-US" sz="2000" dirty="0">
              <a:sym typeface="Symbol" panose="05050102010706020507" pitchFamily="18" charset="2"/>
            </a:endParaRPr>
          </a:p>
        </p:txBody>
      </p:sp>
      <p:sp>
        <p:nvSpPr>
          <p:cNvPr id="20" name="Oval 19"/>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9" name="TextBox 28"/>
              <p:cNvSpPr txBox="1"/>
              <p:nvPr/>
            </p:nvSpPr>
            <p:spPr>
              <a:xfrm>
                <a:off x="1373268" y="5036393"/>
                <a:ext cx="7631248" cy="477054"/>
              </a:xfrm>
              <a:prstGeom prst="rect">
                <a:avLst/>
              </a:prstGeom>
              <a:noFill/>
            </p:spPr>
            <p:txBody>
              <a:bodyPr wrap="square" rtlCol="0">
                <a:spAutoFit/>
              </a:bodyPr>
              <a:lstStyle/>
              <a:p>
                <a:pPr marL="200025">
                  <a:spcAft>
                    <a:spcPts val="600"/>
                  </a:spcAft>
                </a:pPr>
                <a14:m>
                  <m:oMathPara xmlns:m="http://schemas.openxmlformats.org/officeDocument/2006/math">
                    <m:oMathParaPr>
                      <m:jc m:val="left"/>
                    </m:oMathParaPr>
                    <m:oMath xmlns:m="http://schemas.openxmlformats.org/officeDocument/2006/math">
                      <m:r>
                        <a:rPr lang="en-US" altLang="en-US" sz="2000" i="1" smtClean="0">
                          <a:latin typeface="Cambria Math" panose="02040503050406030204" pitchFamily="18" charset="0"/>
                          <a:ea typeface="Cambria Math" panose="02040503050406030204" pitchFamily="18" charset="0"/>
                          <a:sym typeface="Symbol" panose="05050102010706020507" pitchFamily="18" charset="2"/>
                        </a:rPr>
                        <m:t>=</m:t>
                      </m:r>
                    </m:oMath>
                  </m:oMathPara>
                </a14:m>
                <a:endParaRPr lang="en-US" altLang="en-US" dirty="0">
                  <a:sym typeface="Symbol" panose="05050102010706020507" pitchFamily="18" charset="2"/>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1373268" y="5036393"/>
                <a:ext cx="7631248" cy="4770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1373267" y="5644533"/>
                <a:ext cx="1850379" cy="477054"/>
              </a:xfrm>
              <a:prstGeom prst="rect">
                <a:avLst/>
              </a:prstGeom>
              <a:noFill/>
            </p:spPr>
            <p:txBody>
              <a:bodyPr wrap="square" rtlCol="0">
                <a:spAutoFit/>
              </a:bodyPr>
              <a:lstStyle/>
              <a:p>
                <a:pPr marL="200025">
                  <a:spcAft>
                    <a:spcPts val="600"/>
                  </a:spcAft>
                </a:pPr>
                <a14:m>
                  <m:oMathPara xmlns:m="http://schemas.openxmlformats.org/officeDocument/2006/math">
                    <m:oMathParaPr>
                      <m:jc m:val="left"/>
                    </m:oMathParaPr>
                    <m:oMath xmlns:m="http://schemas.openxmlformats.org/officeDocument/2006/math">
                      <m:r>
                        <a:rPr lang="en-US" altLang="en-US" sz="2000" i="1" smtClean="0">
                          <a:latin typeface="Cambria Math" panose="02040503050406030204" pitchFamily="18" charset="0"/>
                          <a:ea typeface="Cambria Math" panose="02040503050406030204" pitchFamily="18" charset="0"/>
                          <a:sym typeface="Symbol" panose="05050102010706020507" pitchFamily="18" charset="2"/>
                        </a:rPr>
                        <m:t>=</m:t>
                      </m:r>
                    </m:oMath>
                  </m:oMathPara>
                </a14:m>
                <a:endParaRPr lang="en-US" altLang="en-US" sz="2000" dirty="0">
                  <a:solidFill>
                    <a:srgbClr val="C00000"/>
                  </a:solidFill>
                  <a:sym typeface="Symbol" panose="05050102010706020507" pitchFamily="18" charset="2"/>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1373267" y="5644533"/>
                <a:ext cx="1850379" cy="47705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6052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dissolv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dissolve">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7" grpId="0" animBg="1"/>
      <p:bldP spid="29" grpId="0"/>
      <p:bldP spid="3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a:t>
            </a:r>
            <a:r>
              <a:rPr lang="en-SG" sz="1400" dirty="0" smtClean="0">
                <a:solidFill>
                  <a:schemeClr val="bg1"/>
                </a:solidFill>
              </a:rPr>
              <a:t>Linearity of Expectation</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44</a:t>
            </a:fld>
            <a:endParaRPr lang="en-SG" dirty="0"/>
          </a:p>
        </p:txBody>
      </p:sp>
      <p:sp>
        <p:nvSpPr>
          <p:cNvPr id="53" name="Oval 5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800" dirty="0" smtClean="0">
                <a:solidFill>
                  <a:schemeClr val="bg1"/>
                </a:solidFill>
              </a:rPr>
              <a:t>Linearity of Expectation</a:t>
            </a:r>
            <a:endParaRPr lang="en-SG" sz="2000" dirty="0">
              <a:solidFill>
                <a:schemeClr val="bg1"/>
              </a:solidFill>
            </a:endParaRPr>
          </a:p>
        </p:txBody>
      </p:sp>
      <p:sp>
        <p:nvSpPr>
          <p:cNvPr id="20" name="Rectangle 3"/>
          <p:cNvSpPr txBox="1">
            <a:spLocks noChangeArrowheads="1"/>
          </p:cNvSpPr>
          <p:nvPr/>
        </p:nvSpPr>
        <p:spPr>
          <a:xfrm>
            <a:off x="476755" y="1447321"/>
            <a:ext cx="8038595" cy="14432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dirty="0" smtClean="0"/>
              <a:t>The expected value of the sum of random variables is equal to the </a:t>
            </a:r>
            <a:r>
              <a:rPr lang="en-US" altLang="en-US" dirty="0" smtClean="0">
                <a:solidFill>
                  <a:srgbClr val="0000FF"/>
                </a:solidFill>
              </a:rPr>
              <a:t>sum of their individual expected values</a:t>
            </a:r>
            <a:r>
              <a:rPr lang="en-US" altLang="en-US" dirty="0" smtClean="0"/>
              <a:t>, regardless of whether they are independent.</a:t>
            </a:r>
            <a:endParaRPr lang="en-US" altLang="en-US" dirty="0"/>
          </a:p>
        </p:txBody>
      </p:sp>
      <mc:AlternateContent xmlns:mc="http://schemas.openxmlformats.org/markup-compatibility/2006" xmlns:a14="http://schemas.microsoft.com/office/drawing/2010/main">
        <mc:Choice Requires="a14">
          <p:sp>
            <p:nvSpPr>
              <p:cNvPr id="29" name="Rectangle 3"/>
              <p:cNvSpPr txBox="1">
                <a:spLocks noChangeArrowheads="1"/>
              </p:cNvSpPr>
              <p:nvPr/>
            </p:nvSpPr>
            <p:spPr>
              <a:xfrm>
                <a:off x="476755" y="2942748"/>
                <a:ext cx="8621861" cy="11134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dirty="0" smtClean="0"/>
                  <a:t>For random variables </a:t>
                </a:r>
                <a14:m>
                  <m:oMath xmlns:m="http://schemas.openxmlformats.org/officeDocument/2006/math">
                    <m:r>
                      <a:rPr lang="en-US" altLang="en-US" i="1" dirty="0" smtClean="0">
                        <a:latin typeface="Cambria Math" panose="02040503050406030204" pitchFamily="18" charset="0"/>
                      </a:rPr>
                      <m:t>𝑋</m:t>
                    </m:r>
                  </m:oMath>
                </a14:m>
                <a:r>
                  <a:rPr lang="en-US" altLang="en-US" dirty="0" smtClean="0"/>
                  <a:t> and </a:t>
                </a:r>
                <a14:m>
                  <m:oMath xmlns:m="http://schemas.openxmlformats.org/officeDocument/2006/math">
                    <m:r>
                      <a:rPr lang="en-US" altLang="en-US" i="1" dirty="0" smtClean="0">
                        <a:latin typeface="Cambria Math" panose="02040503050406030204" pitchFamily="18" charset="0"/>
                      </a:rPr>
                      <m:t>𝑌</m:t>
                    </m:r>
                  </m:oMath>
                </a14:m>
                <a:r>
                  <a:rPr lang="en-US" altLang="en-US" dirty="0" smtClean="0"/>
                  <a:t> (which may be dependent),</a:t>
                </a:r>
              </a:p>
              <a:p>
                <a:pPr marL="0" indent="0">
                  <a:buNone/>
                </a:pPr>
                <a14:m>
                  <m:oMathPara xmlns:m="http://schemas.openxmlformats.org/officeDocument/2006/math">
                    <m:oMathParaPr>
                      <m:jc m:val="centerGroup"/>
                    </m:oMathParaPr>
                    <m:oMath xmlns:m="http://schemas.openxmlformats.org/officeDocument/2006/math">
                      <m:r>
                        <a:rPr lang="en-SG" altLang="en-US" b="0" i="1" smtClean="0">
                          <a:latin typeface="Cambria Math" panose="02040503050406030204" pitchFamily="18" charset="0"/>
                        </a:rPr>
                        <m:t>𝐸</m:t>
                      </m:r>
                      <m:d>
                        <m:dPr>
                          <m:begChr m:val="["/>
                          <m:endChr m:val="]"/>
                          <m:ctrlPr>
                            <a:rPr lang="en-SG" altLang="en-US" b="0" i="1" smtClean="0">
                              <a:latin typeface="Cambria Math" panose="02040503050406030204" pitchFamily="18" charset="0"/>
                            </a:rPr>
                          </m:ctrlPr>
                        </m:dPr>
                        <m:e>
                          <m:r>
                            <a:rPr lang="en-SG" altLang="en-US" b="0" i="1" smtClean="0">
                              <a:latin typeface="Cambria Math" panose="02040503050406030204" pitchFamily="18" charset="0"/>
                            </a:rPr>
                            <m:t>𝑋</m:t>
                          </m:r>
                          <m:r>
                            <a:rPr lang="en-SG" altLang="en-US" b="0" i="1" smtClean="0">
                              <a:latin typeface="Cambria Math" panose="02040503050406030204" pitchFamily="18" charset="0"/>
                            </a:rPr>
                            <m:t>+</m:t>
                          </m:r>
                          <m:r>
                            <a:rPr lang="en-SG" altLang="en-US" b="0" i="1" smtClean="0">
                              <a:latin typeface="Cambria Math" panose="02040503050406030204" pitchFamily="18" charset="0"/>
                            </a:rPr>
                            <m:t>𝑌</m:t>
                          </m:r>
                        </m:e>
                      </m:d>
                      <m:r>
                        <a:rPr lang="en-SG" altLang="en-US" b="0" i="1" smtClean="0">
                          <a:latin typeface="Cambria Math" panose="02040503050406030204" pitchFamily="18" charset="0"/>
                        </a:rPr>
                        <m:t>=</m:t>
                      </m:r>
                      <m:r>
                        <a:rPr lang="en-SG" altLang="en-US" b="0" i="1" smtClean="0">
                          <a:latin typeface="Cambria Math" panose="02040503050406030204" pitchFamily="18" charset="0"/>
                        </a:rPr>
                        <m:t>𝐸</m:t>
                      </m:r>
                      <m:d>
                        <m:dPr>
                          <m:begChr m:val="["/>
                          <m:endChr m:val="]"/>
                          <m:ctrlPr>
                            <a:rPr lang="en-SG" altLang="en-US" b="0" i="1" smtClean="0">
                              <a:latin typeface="Cambria Math" panose="02040503050406030204" pitchFamily="18" charset="0"/>
                            </a:rPr>
                          </m:ctrlPr>
                        </m:dPr>
                        <m:e>
                          <m:r>
                            <a:rPr lang="en-SG" altLang="en-US" b="0" i="1" smtClean="0">
                              <a:latin typeface="Cambria Math" panose="02040503050406030204" pitchFamily="18" charset="0"/>
                            </a:rPr>
                            <m:t>𝑋</m:t>
                          </m:r>
                        </m:e>
                      </m:d>
                      <m:r>
                        <a:rPr lang="en-SG" altLang="en-US" b="0" i="1" smtClean="0">
                          <a:latin typeface="Cambria Math" panose="02040503050406030204" pitchFamily="18" charset="0"/>
                        </a:rPr>
                        <m:t>+</m:t>
                      </m:r>
                      <m:r>
                        <a:rPr lang="en-SG" altLang="en-US" b="0" i="1" smtClean="0">
                          <a:latin typeface="Cambria Math" panose="02040503050406030204" pitchFamily="18" charset="0"/>
                        </a:rPr>
                        <m:t>𝐸</m:t>
                      </m:r>
                      <m:r>
                        <a:rPr lang="en-SG" altLang="en-US" b="0" i="1" smtClean="0">
                          <a:latin typeface="Cambria Math" panose="02040503050406030204" pitchFamily="18" charset="0"/>
                        </a:rPr>
                        <m:t>[</m:t>
                      </m:r>
                      <m:r>
                        <a:rPr lang="en-SG" altLang="en-US" b="0" i="1" smtClean="0">
                          <a:latin typeface="Cambria Math" panose="02040503050406030204" pitchFamily="18" charset="0"/>
                        </a:rPr>
                        <m:t>𝑌</m:t>
                      </m:r>
                      <m:r>
                        <a:rPr lang="en-SG" altLang="en-US" b="0" i="1" smtClean="0">
                          <a:latin typeface="Cambria Math" panose="02040503050406030204" pitchFamily="18" charset="0"/>
                        </a:rPr>
                        <m:t>]</m:t>
                      </m:r>
                    </m:oMath>
                  </m:oMathPara>
                </a14:m>
                <a:endParaRPr lang="en-US" altLang="en-US" dirty="0"/>
              </a:p>
            </p:txBody>
          </p:sp>
        </mc:Choice>
        <mc:Fallback xmlns="">
          <p:sp>
            <p:nvSpPr>
              <p:cNvPr id="29" name="Rectangle 3"/>
              <p:cNvSpPr txBox="1">
                <a:spLocks noRot="1" noChangeAspect="1" noMove="1" noResize="1" noEditPoints="1" noAdjustHandles="1" noChangeArrowheads="1" noChangeShapeType="1" noTextEdit="1"/>
              </p:cNvSpPr>
              <p:nvPr/>
            </p:nvSpPr>
            <p:spPr>
              <a:xfrm>
                <a:off x="476755" y="2942748"/>
                <a:ext cx="8621861" cy="1113437"/>
              </a:xfrm>
              <a:prstGeom prst="rect">
                <a:avLst/>
              </a:prstGeom>
              <a:blipFill>
                <a:blip r:embed="rId3"/>
                <a:stretch>
                  <a:fillRect l="-1413" t="-54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3"/>
              <p:cNvSpPr txBox="1">
                <a:spLocks noChangeArrowheads="1"/>
              </p:cNvSpPr>
              <p:nvPr/>
            </p:nvSpPr>
            <p:spPr>
              <a:xfrm>
                <a:off x="476755" y="4257732"/>
                <a:ext cx="8494415" cy="22837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1200"/>
                  </a:spcAft>
                  <a:buNone/>
                </a:pPr>
                <a:r>
                  <a:rPr lang="en-US" altLang="en-US" dirty="0" smtClean="0"/>
                  <a:t>More generally, for random variables </a:t>
                </a:r>
                <a14:m>
                  <m:oMath xmlns:m="http://schemas.openxmlformats.org/officeDocument/2006/math">
                    <m:sSub>
                      <m:sSubPr>
                        <m:ctrlPr>
                          <a:rPr lang="en-US" altLang="en-US" i="1" smtClean="0">
                            <a:latin typeface="Cambria Math" panose="02040503050406030204" pitchFamily="18" charset="0"/>
                          </a:rPr>
                        </m:ctrlPr>
                      </m:sSubPr>
                      <m:e>
                        <m:r>
                          <a:rPr lang="en-SG" altLang="en-US" b="0" i="1" smtClean="0">
                            <a:latin typeface="Cambria Math" panose="02040503050406030204" pitchFamily="18" charset="0"/>
                          </a:rPr>
                          <m:t>𝑋</m:t>
                        </m:r>
                      </m:e>
                      <m:sub>
                        <m:r>
                          <a:rPr lang="en-SG" altLang="en-US" b="0" i="1" smtClean="0">
                            <a:latin typeface="Cambria Math" panose="02040503050406030204" pitchFamily="18" charset="0"/>
                          </a:rPr>
                          <m:t>1</m:t>
                        </m:r>
                      </m:sub>
                    </m:sSub>
                    <m:r>
                      <a:rPr lang="en-SG" altLang="en-US" b="0" i="1" smtClean="0">
                        <a:latin typeface="Cambria Math" panose="02040503050406030204" pitchFamily="18" charset="0"/>
                      </a:rPr>
                      <m:t>,</m:t>
                    </m:r>
                    <m:sSub>
                      <m:sSubPr>
                        <m:ctrlPr>
                          <a:rPr lang="en-SG" altLang="en-US" b="0" i="1" smtClean="0">
                            <a:latin typeface="Cambria Math" panose="02040503050406030204" pitchFamily="18" charset="0"/>
                          </a:rPr>
                        </m:ctrlPr>
                      </m:sSubPr>
                      <m:e>
                        <m:r>
                          <a:rPr lang="en-SG" altLang="en-US" b="0" i="1" smtClean="0">
                            <a:latin typeface="Cambria Math" panose="02040503050406030204" pitchFamily="18" charset="0"/>
                          </a:rPr>
                          <m:t>𝑋</m:t>
                        </m:r>
                      </m:e>
                      <m:sub>
                        <m:r>
                          <a:rPr lang="en-SG" altLang="en-US" b="0" i="1" smtClean="0">
                            <a:latin typeface="Cambria Math" panose="02040503050406030204" pitchFamily="18" charset="0"/>
                          </a:rPr>
                          <m:t>2</m:t>
                        </m:r>
                      </m:sub>
                    </m:sSub>
                    <m:r>
                      <a:rPr lang="en-SG" altLang="en-US" b="0" i="1" smtClean="0">
                        <a:latin typeface="Cambria Math" panose="02040503050406030204" pitchFamily="18" charset="0"/>
                      </a:rPr>
                      <m:t>,</m:t>
                    </m:r>
                    <m:r>
                      <a:rPr lang="en-SG" altLang="en-US" b="0" i="1" smtClean="0">
                        <a:latin typeface="Cambria Math" panose="02040503050406030204" pitchFamily="18" charset="0"/>
                        <a:ea typeface="Cambria Math" panose="02040503050406030204" pitchFamily="18" charset="0"/>
                      </a:rPr>
                      <m:t>⋯,</m:t>
                    </m:r>
                    <m:sSub>
                      <m:sSubPr>
                        <m:ctrlPr>
                          <a:rPr lang="en-SG" altLang="en-US" b="0" i="1" smtClean="0">
                            <a:latin typeface="Cambria Math" panose="02040503050406030204" pitchFamily="18" charset="0"/>
                            <a:ea typeface="Cambria Math" panose="02040503050406030204" pitchFamily="18" charset="0"/>
                          </a:rPr>
                        </m:ctrlPr>
                      </m:sSubPr>
                      <m:e>
                        <m:r>
                          <a:rPr lang="en-SG" altLang="en-US" b="0" i="1" smtClean="0">
                            <a:latin typeface="Cambria Math" panose="02040503050406030204" pitchFamily="18" charset="0"/>
                            <a:ea typeface="Cambria Math" panose="02040503050406030204" pitchFamily="18" charset="0"/>
                          </a:rPr>
                          <m:t>𝑋</m:t>
                        </m:r>
                      </m:e>
                      <m:sub>
                        <m:r>
                          <a:rPr lang="en-SG" altLang="en-US" b="0" i="1" smtClean="0">
                            <a:latin typeface="Cambria Math" panose="02040503050406030204" pitchFamily="18" charset="0"/>
                            <a:ea typeface="Cambria Math" panose="02040503050406030204" pitchFamily="18" charset="0"/>
                          </a:rPr>
                          <m:t>𝑛</m:t>
                        </m:r>
                      </m:sub>
                    </m:sSub>
                  </m:oMath>
                </a14:m>
                <a:r>
                  <a:rPr lang="en-US" altLang="en-US" dirty="0" smtClean="0"/>
                  <a:t> and constants </a:t>
                </a:r>
                <a14:m>
                  <m:oMath xmlns:m="http://schemas.openxmlformats.org/officeDocument/2006/math">
                    <m:sSub>
                      <m:sSubPr>
                        <m:ctrlPr>
                          <a:rPr lang="en-US" altLang="en-US" i="1" smtClean="0">
                            <a:latin typeface="Cambria Math" panose="02040503050406030204" pitchFamily="18" charset="0"/>
                          </a:rPr>
                        </m:ctrlPr>
                      </m:sSubPr>
                      <m:e>
                        <m:r>
                          <a:rPr lang="en-SG" altLang="en-US" b="0" i="1" smtClean="0">
                            <a:latin typeface="Cambria Math" panose="02040503050406030204" pitchFamily="18" charset="0"/>
                          </a:rPr>
                          <m:t>𝑐</m:t>
                        </m:r>
                      </m:e>
                      <m:sub>
                        <m:r>
                          <a:rPr lang="en-SG" altLang="en-US" b="0" i="1" smtClean="0">
                            <a:latin typeface="Cambria Math" panose="02040503050406030204" pitchFamily="18" charset="0"/>
                          </a:rPr>
                          <m:t>1</m:t>
                        </m:r>
                      </m:sub>
                    </m:sSub>
                    <m:r>
                      <a:rPr lang="en-SG" altLang="en-US" b="0" i="1" smtClean="0">
                        <a:latin typeface="Cambria Math" panose="02040503050406030204" pitchFamily="18" charset="0"/>
                      </a:rPr>
                      <m:t>,</m:t>
                    </m:r>
                    <m:sSub>
                      <m:sSubPr>
                        <m:ctrlPr>
                          <a:rPr lang="en-SG" altLang="en-US" b="0" i="1" smtClean="0">
                            <a:latin typeface="Cambria Math" panose="02040503050406030204" pitchFamily="18" charset="0"/>
                          </a:rPr>
                        </m:ctrlPr>
                      </m:sSubPr>
                      <m:e>
                        <m:r>
                          <a:rPr lang="en-SG" altLang="en-US" b="0" i="1" smtClean="0">
                            <a:latin typeface="Cambria Math" panose="02040503050406030204" pitchFamily="18" charset="0"/>
                          </a:rPr>
                          <m:t>𝑐</m:t>
                        </m:r>
                      </m:e>
                      <m:sub>
                        <m:r>
                          <a:rPr lang="en-SG" altLang="en-US" b="0" i="1" smtClean="0">
                            <a:latin typeface="Cambria Math" panose="02040503050406030204" pitchFamily="18" charset="0"/>
                          </a:rPr>
                          <m:t>2</m:t>
                        </m:r>
                      </m:sub>
                    </m:sSub>
                    <m:r>
                      <a:rPr lang="en-SG" altLang="en-US" b="0" i="1" smtClean="0">
                        <a:latin typeface="Cambria Math" panose="02040503050406030204" pitchFamily="18" charset="0"/>
                      </a:rPr>
                      <m:t>,</m:t>
                    </m:r>
                    <m:r>
                      <a:rPr lang="en-SG" altLang="en-US" b="0" i="1" smtClean="0">
                        <a:latin typeface="Cambria Math" panose="02040503050406030204" pitchFamily="18" charset="0"/>
                        <a:ea typeface="Cambria Math" panose="02040503050406030204" pitchFamily="18" charset="0"/>
                      </a:rPr>
                      <m:t>⋯,</m:t>
                    </m:r>
                    <m:sSub>
                      <m:sSubPr>
                        <m:ctrlPr>
                          <a:rPr lang="en-SG" altLang="en-US" b="0" i="1" smtClean="0">
                            <a:latin typeface="Cambria Math" panose="02040503050406030204" pitchFamily="18" charset="0"/>
                            <a:ea typeface="Cambria Math" panose="02040503050406030204" pitchFamily="18" charset="0"/>
                          </a:rPr>
                        </m:ctrlPr>
                      </m:sSubPr>
                      <m:e>
                        <m:r>
                          <a:rPr lang="en-SG" altLang="en-US" b="0" i="1" smtClean="0">
                            <a:latin typeface="Cambria Math" panose="02040503050406030204" pitchFamily="18" charset="0"/>
                            <a:ea typeface="Cambria Math" panose="02040503050406030204" pitchFamily="18" charset="0"/>
                          </a:rPr>
                          <m:t>𝑐</m:t>
                        </m:r>
                      </m:e>
                      <m:sub>
                        <m:r>
                          <a:rPr lang="en-SG" altLang="en-US" b="0" i="1" smtClean="0">
                            <a:latin typeface="Cambria Math" panose="02040503050406030204" pitchFamily="18" charset="0"/>
                            <a:ea typeface="Cambria Math" panose="02040503050406030204" pitchFamily="18" charset="0"/>
                          </a:rPr>
                          <m:t>𝑛</m:t>
                        </m:r>
                      </m:sub>
                    </m:sSub>
                  </m:oMath>
                </a14:m>
                <a:r>
                  <a:rPr lang="en-US" altLang="en-US" dirty="0" smtClean="0"/>
                  <a:t>,</a:t>
                </a:r>
              </a:p>
              <a:p>
                <a:pPr marL="0" indent="0">
                  <a:buNone/>
                </a:pPr>
                <a14:m>
                  <m:oMathPara xmlns:m="http://schemas.openxmlformats.org/officeDocument/2006/math">
                    <m:oMathParaPr>
                      <m:jc m:val="centerGroup"/>
                    </m:oMathParaPr>
                    <m:oMath xmlns:m="http://schemas.openxmlformats.org/officeDocument/2006/math">
                      <m:r>
                        <a:rPr lang="en-SG" altLang="en-US" b="0" i="1" smtClean="0">
                          <a:latin typeface="Cambria Math" panose="02040503050406030204" pitchFamily="18" charset="0"/>
                        </a:rPr>
                        <m:t>𝐸</m:t>
                      </m:r>
                      <m:d>
                        <m:dPr>
                          <m:begChr m:val="["/>
                          <m:endChr m:val="]"/>
                          <m:ctrlPr>
                            <a:rPr lang="en-SG" altLang="en-US" b="0" i="1" smtClean="0">
                              <a:latin typeface="Cambria Math" panose="02040503050406030204" pitchFamily="18" charset="0"/>
                            </a:rPr>
                          </m:ctrlPr>
                        </m:dPr>
                        <m:e>
                          <m:nary>
                            <m:naryPr>
                              <m:chr m:val="∑"/>
                              <m:ctrlPr>
                                <a:rPr lang="en-SG" altLang="en-US" b="0" i="1" smtClean="0">
                                  <a:latin typeface="Cambria Math" panose="02040503050406030204" pitchFamily="18" charset="0"/>
                                </a:rPr>
                              </m:ctrlPr>
                            </m:naryPr>
                            <m:sub>
                              <m:r>
                                <m:rPr>
                                  <m:brk m:alnAt="23"/>
                                </m:rPr>
                                <a:rPr lang="en-SG" altLang="en-US" b="0" i="1" smtClean="0">
                                  <a:latin typeface="Cambria Math" panose="02040503050406030204" pitchFamily="18" charset="0"/>
                                </a:rPr>
                                <m:t>𝑖</m:t>
                              </m:r>
                              <m:r>
                                <a:rPr lang="en-SG" altLang="en-US" b="0" i="1" smtClean="0">
                                  <a:latin typeface="Cambria Math" panose="02040503050406030204" pitchFamily="18" charset="0"/>
                                </a:rPr>
                                <m:t>=1</m:t>
                              </m:r>
                            </m:sub>
                            <m:sup>
                              <m:r>
                                <a:rPr lang="en-SG" altLang="en-US" b="0" i="1" smtClean="0">
                                  <a:latin typeface="Cambria Math" panose="02040503050406030204" pitchFamily="18" charset="0"/>
                                </a:rPr>
                                <m:t>𝑛</m:t>
                              </m:r>
                            </m:sup>
                            <m:e>
                              <m:sSub>
                                <m:sSubPr>
                                  <m:ctrlPr>
                                    <a:rPr lang="en-SG" altLang="en-US" b="0" i="1" smtClean="0">
                                      <a:latin typeface="Cambria Math" panose="02040503050406030204" pitchFamily="18" charset="0"/>
                                    </a:rPr>
                                  </m:ctrlPr>
                                </m:sSubPr>
                                <m:e>
                                  <m:r>
                                    <a:rPr lang="en-SG" altLang="en-US" b="0" i="1" smtClean="0">
                                      <a:latin typeface="Cambria Math" panose="02040503050406030204" pitchFamily="18" charset="0"/>
                                    </a:rPr>
                                    <m:t>𝑐</m:t>
                                  </m:r>
                                </m:e>
                                <m:sub>
                                  <m:r>
                                    <a:rPr lang="en-SG" altLang="en-US" b="0" i="1" smtClean="0">
                                      <a:latin typeface="Cambria Math" panose="02040503050406030204" pitchFamily="18" charset="0"/>
                                    </a:rPr>
                                    <m:t>𝑖</m:t>
                                  </m:r>
                                </m:sub>
                              </m:sSub>
                              <m:sSub>
                                <m:sSubPr>
                                  <m:ctrlPr>
                                    <a:rPr lang="en-SG" altLang="en-US" b="0" i="1" smtClean="0">
                                      <a:latin typeface="Cambria Math" panose="02040503050406030204" pitchFamily="18" charset="0"/>
                                    </a:rPr>
                                  </m:ctrlPr>
                                </m:sSubPr>
                                <m:e>
                                  <m:r>
                                    <a:rPr lang="en-SG" altLang="en-US" b="0" i="1" smtClean="0">
                                      <a:latin typeface="Cambria Math" panose="02040503050406030204" pitchFamily="18" charset="0"/>
                                      <a:ea typeface="Cambria Math" panose="02040503050406030204" pitchFamily="18" charset="0"/>
                                    </a:rPr>
                                    <m:t>∙</m:t>
                                  </m:r>
                                  <m:r>
                                    <a:rPr lang="en-SG" altLang="en-US" b="0" i="1" smtClean="0">
                                      <a:latin typeface="Cambria Math" panose="02040503050406030204" pitchFamily="18" charset="0"/>
                                    </a:rPr>
                                    <m:t>𝑋</m:t>
                                  </m:r>
                                </m:e>
                                <m:sub>
                                  <m:r>
                                    <a:rPr lang="en-SG" altLang="en-US" b="0" i="1" smtClean="0">
                                      <a:latin typeface="Cambria Math" panose="02040503050406030204" pitchFamily="18" charset="0"/>
                                    </a:rPr>
                                    <m:t>𝑖</m:t>
                                  </m:r>
                                </m:sub>
                              </m:sSub>
                            </m:e>
                          </m:nary>
                        </m:e>
                      </m:d>
                      <m:r>
                        <a:rPr lang="en-SG" altLang="en-US" b="0" i="1" smtClean="0">
                          <a:latin typeface="Cambria Math" panose="02040503050406030204" pitchFamily="18" charset="0"/>
                        </a:rPr>
                        <m:t>=</m:t>
                      </m:r>
                      <m:nary>
                        <m:naryPr>
                          <m:chr m:val="∑"/>
                          <m:ctrlPr>
                            <a:rPr lang="en-SG" altLang="en-US" b="0" i="1" smtClean="0">
                              <a:latin typeface="Cambria Math" panose="02040503050406030204" pitchFamily="18" charset="0"/>
                            </a:rPr>
                          </m:ctrlPr>
                        </m:naryPr>
                        <m:sub>
                          <m:r>
                            <m:rPr>
                              <m:brk m:alnAt="23"/>
                            </m:rPr>
                            <a:rPr lang="en-SG" altLang="en-US" b="0" i="1" smtClean="0">
                              <a:latin typeface="Cambria Math" panose="02040503050406030204" pitchFamily="18" charset="0"/>
                            </a:rPr>
                            <m:t>𝑖</m:t>
                          </m:r>
                          <m:r>
                            <a:rPr lang="en-SG" altLang="en-US" b="0" i="1" smtClean="0">
                              <a:latin typeface="Cambria Math" panose="02040503050406030204" pitchFamily="18" charset="0"/>
                            </a:rPr>
                            <m:t>=1</m:t>
                          </m:r>
                        </m:sub>
                        <m:sup>
                          <m:r>
                            <a:rPr lang="en-SG" altLang="en-US" b="0" i="1" smtClean="0">
                              <a:latin typeface="Cambria Math" panose="02040503050406030204" pitchFamily="18" charset="0"/>
                            </a:rPr>
                            <m:t>𝑛</m:t>
                          </m:r>
                        </m:sup>
                        <m:e>
                          <m:d>
                            <m:dPr>
                              <m:ctrlPr>
                                <a:rPr lang="en-SG" altLang="en-US" b="0" i="1" smtClean="0">
                                  <a:latin typeface="Cambria Math" panose="02040503050406030204" pitchFamily="18" charset="0"/>
                                </a:rPr>
                              </m:ctrlPr>
                            </m:dPr>
                            <m:e>
                              <m:sSub>
                                <m:sSubPr>
                                  <m:ctrlPr>
                                    <a:rPr lang="en-SG" altLang="en-US" b="0" i="1" smtClean="0">
                                      <a:latin typeface="Cambria Math" panose="02040503050406030204" pitchFamily="18" charset="0"/>
                                    </a:rPr>
                                  </m:ctrlPr>
                                </m:sSubPr>
                                <m:e>
                                  <m:r>
                                    <a:rPr lang="en-SG" altLang="en-US" b="0" i="1" smtClean="0">
                                      <a:latin typeface="Cambria Math" panose="02040503050406030204" pitchFamily="18" charset="0"/>
                                    </a:rPr>
                                    <m:t>𝑐</m:t>
                                  </m:r>
                                </m:e>
                                <m:sub>
                                  <m:r>
                                    <a:rPr lang="en-SG" altLang="en-US" b="0" i="1" smtClean="0">
                                      <a:latin typeface="Cambria Math" panose="02040503050406030204" pitchFamily="18" charset="0"/>
                                    </a:rPr>
                                    <m:t>𝑖</m:t>
                                  </m:r>
                                </m:sub>
                              </m:sSub>
                              <m:r>
                                <a:rPr lang="en-SG" altLang="en-US" b="0" i="1" smtClean="0">
                                  <a:latin typeface="Cambria Math" panose="02040503050406030204" pitchFamily="18" charset="0"/>
                                  <a:ea typeface="Cambria Math" panose="02040503050406030204" pitchFamily="18" charset="0"/>
                                </a:rPr>
                                <m:t>∙</m:t>
                              </m:r>
                              <m:r>
                                <a:rPr lang="en-SG" altLang="en-US" b="0" i="1" smtClean="0">
                                  <a:latin typeface="Cambria Math" panose="02040503050406030204" pitchFamily="18" charset="0"/>
                                  <a:ea typeface="Cambria Math" panose="02040503050406030204" pitchFamily="18" charset="0"/>
                                </a:rPr>
                                <m:t>𝐸</m:t>
                              </m:r>
                              <m:r>
                                <a:rPr lang="en-SG" altLang="en-US" b="0" i="1" smtClean="0">
                                  <a:latin typeface="Cambria Math" panose="02040503050406030204" pitchFamily="18" charset="0"/>
                                  <a:ea typeface="Cambria Math" panose="02040503050406030204" pitchFamily="18" charset="0"/>
                                </a:rPr>
                                <m:t>[</m:t>
                              </m:r>
                              <m:sSub>
                                <m:sSubPr>
                                  <m:ctrlPr>
                                    <a:rPr lang="en-SG" altLang="en-US" b="0" i="1" smtClean="0">
                                      <a:latin typeface="Cambria Math" panose="02040503050406030204" pitchFamily="18" charset="0"/>
                                      <a:ea typeface="Cambria Math" panose="02040503050406030204" pitchFamily="18" charset="0"/>
                                    </a:rPr>
                                  </m:ctrlPr>
                                </m:sSubPr>
                                <m:e>
                                  <m:r>
                                    <a:rPr lang="en-SG" altLang="en-US" b="0" i="1" smtClean="0">
                                      <a:latin typeface="Cambria Math" panose="02040503050406030204" pitchFamily="18" charset="0"/>
                                      <a:ea typeface="Cambria Math" panose="02040503050406030204" pitchFamily="18" charset="0"/>
                                    </a:rPr>
                                    <m:t>𝑋</m:t>
                                  </m:r>
                                </m:e>
                                <m:sub>
                                  <m:r>
                                    <a:rPr lang="en-SG" altLang="en-US" b="0" i="1" smtClean="0">
                                      <a:latin typeface="Cambria Math" panose="02040503050406030204" pitchFamily="18" charset="0"/>
                                      <a:ea typeface="Cambria Math" panose="02040503050406030204" pitchFamily="18" charset="0"/>
                                    </a:rPr>
                                    <m:t>𝑖</m:t>
                                  </m:r>
                                </m:sub>
                              </m:sSub>
                              <m:r>
                                <a:rPr lang="en-SG" altLang="en-US" b="0" i="1" smtClean="0">
                                  <a:latin typeface="Cambria Math" panose="02040503050406030204" pitchFamily="18" charset="0"/>
                                  <a:ea typeface="Cambria Math" panose="02040503050406030204" pitchFamily="18" charset="0"/>
                                </a:rPr>
                                <m:t>]</m:t>
                              </m:r>
                            </m:e>
                          </m:d>
                        </m:e>
                      </m:nary>
                    </m:oMath>
                  </m:oMathPara>
                </a14:m>
                <a:endParaRPr lang="en-US" altLang="en-US" dirty="0"/>
              </a:p>
            </p:txBody>
          </p:sp>
        </mc:Choice>
        <mc:Fallback xmlns="">
          <p:sp>
            <p:nvSpPr>
              <p:cNvPr id="30" name="Rectangle 3"/>
              <p:cNvSpPr txBox="1">
                <a:spLocks noRot="1" noChangeAspect="1" noMove="1" noResize="1" noEditPoints="1" noAdjustHandles="1" noChangeArrowheads="1" noChangeShapeType="1" noTextEdit="1"/>
              </p:cNvSpPr>
              <p:nvPr/>
            </p:nvSpPr>
            <p:spPr>
              <a:xfrm>
                <a:off x="476755" y="4257732"/>
                <a:ext cx="8494415" cy="2283745"/>
              </a:xfrm>
              <a:prstGeom prst="rect">
                <a:avLst/>
              </a:prstGeom>
              <a:blipFill>
                <a:blip r:embed="rId4"/>
                <a:stretch>
                  <a:fillRect l="-1435" t="-2400"/>
                </a:stretch>
              </a:blipFill>
            </p:spPr>
            <p:txBody>
              <a:bodyPr/>
              <a:lstStyle/>
              <a:p>
                <a:r>
                  <a:rPr lang="en-US">
                    <a:noFill/>
                  </a:rPr>
                  <a:t> </a:t>
                </a:r>
              </a:p>
            </p:txBody>
          </p:sp>
        </mc:Fallback>
      </mc:AlternateContent>
      <p:sp>
        <p:nvSpPr>
          <p:cNvPr id="15" name="Oval 14"/>
          <p:cNvSpPr/>
          <p:nvPr/>
        </p:nvSpPr>
        <p:spPr>
          <a:xfrm>
            <a:off x="629156" y="300836"/>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29500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a:t>
            </a:r>
            <a:r>
              <a:rPr lang="en-SG" sz="1400" dirty="0" smtClean="0">
                <a:solidFill>
                  <a:schemeClr val="bg1"/>
                </a:solidFill>
              </a:rPr>
              <a:t>Linearity of Expectation</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45</a:t>
            </a:fld>
            <a:endParaRPr lang="en-SG" dirty="0"/>
          </a:p>
        </p:txBody>
      </p:sp>
      <p:sp>
        <p:nvSpPr>
          <p:cNvPr id="53" name="Oval 5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a:t>
            </a:r>
            <a:r>
              <a:rPr lang="en-SG" sz="2800" dirty="0" smtClean="0">
                <a:solidFill>
                  <a:schemeClr val="bg1"/>
                </a:solidFill>
              </a:rPr>
              <a:t>14 </a:t>
            </a:r>
            <a:r>
              <a:rPr lang="en-SG" sz="2800" dirty="0">
                <a:solidFill>
                  <a:schemeClr val="bg1"/>
                </a:solidFill>
              </a:rPr>
              <a:t>– Expected Value of </a:t>
            </a:r>
            <a:r>
              <a:rPr lang="en-SG" sz="2800" dirty="0" smtClean="0">
                <a:solidFill>
                  <a:schemeClr val="bg1"/>
                </a:solidFill>
              </a:rPr>
              <a:t>Sum of Two Dice</a:t>
            </a:r>
            <a:endParaRPr lang="en-SG" sz="2000" dirty="0">
              <a:solidFill>
                <a:schemeClr val="bg1"/>
              </a:solidFill>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4152" y="646008"/>
            <a:ext cx="776834" cy="749090"/>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0986" y="672120"/>
            <a:ext cx="776834" cy="749090"/>
          </a:xfrm>
          <a:prstGeom prst="rect">
            <a:avLst/>
          </a:prstGeom>
        </p:spPr>
      </p:pic>
      <p:grpSp>
        <p:nvGrpSpPr>
          <p:cNvPr id="6" name="Group 5"/>
          <p:cNvGrpSpPr/>
          <p:nvPr/>
        </p:nvGrpSpPr>
        <p:grpSpPr>
          <a:xfrm>
            <a:off x="324356" y="1892357"/>
            <a:ext cx="3158850" cy="3046472"/>
            <a:chOff x="239277" y="1611003"/>
            <a:chExt cx="3158850" cy="3046472"/>
          </a:xfrm>
        </p:grpSpPr>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9583" r="10496"/>
            <a:stretch/>
          </p:blipFill>
          <p:spPr>
            <a:xfrm>
              <a:off x="239277" y="1611003"/>
              <a:ext cx="3158850" cy="2661290"/>
            </a:xfrm>
            <a:prstGeom prst="rect">
              <a:avLst/>
            </a:prstGeom>
          </p:spPr>
        </p:pic>
        <p:sp>
          <p:nvSpPr>
            <p:cNvPr id="3" name="TextBox 2"/>
            <p:cNvSpPr txBox="1"/>
            <p:nvPr/>
          </p:nvSpPr>
          <p:spPr>
            <a:xfrm>
              <a:off x="239277" y="4318921"/>
              <a:ext cx="2046723" cy="338554"/>
            </a:xfrm>
            <a:prstGeom prst="rect">
              <a:avLst/>
            </a:prstGeom>
            <a:noFill/>
          </p:spPr>
          <p:txBody>
            <a:bodyPr wrap="square" rtlCol="0">
              <a:spAutoFit/>
            </a:bodyPr>
            <a:lstStyle/>
            <a:p>
              <a:r>
                <a:rPr lang="en-SG" sz="1600" dirty="0" smtClean="0"/>
                <a:t>Credit: brilliant.org</a:t>
              </a:r>
              <a:endParaRPr lang="en-US" sz="1600" dirty="0"/>
            </a:p>
          </p:txBody>
        </p:sp>
      </p:grpSp>
      <p:sp>
        <p:nvSpPr>
          <p:cNvPr id="21" name="Rectangle 3"/>
          <p:cNvSpPr txBox="1">
            <a:spLocks noChangeArrowheads="1"/>
          </p:cNvSpPr>
          <p:nvPr/>
        </p:nvSpPr>
        <p:spPr>
          <a:xfrm>
            <a:off x="3598984" y="1611003"/>
            <a:ext cx="5218149" cy="14432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dirty="0" smtClean="0"/>
              <a:t>Calculating the expected value of the sum of two dice using basic method is tedious.</a:t>
            </a:r>
            <a:endParaRPr lang="en-US" altLang="en-US" dirty="0"/>
          </a:p>
        </p:txBody>
      </p:sp>
      <p:sp>
        <p:nvSpPr>
          <p:cNvPr id="22" name="Rectangle 3"/>
          <p:cNvSpPr txBox="1">
            <a:spLocks noChangeArrowheads="1"/>
          </p:cNvSpPr>
          <p:nvPr/>
        </p:nvSpPr>
        <p:spPr>
          <a:xfrm>
            <a:off x="3598984" y="3148762"/>
            <a:ext cx="5218149" cy="14432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dirty="0" smtClean="0"/>
              <a:t>Using linearity of expectation, the expected value for the sum of two dice = 3.5 + 3.5 = </a:t>
            </a:r>
            <a:r>
              <a:rPr lang="en-US" altLang="en-US" dirty="0" smtClean="0">
                <a:solidFill>
                  <a:srgbClr val="0000FF"/>
                </a:solidFill>
              </a:rPr>
              <a:t>7</a:t>
            </a:r>
            <a:endParaRPr lang="en-US" altLang="en-US" dirty="0">
              <a:solidFill>
                <a:srgbClr val="0000FF"/>
              </a:solidFill>
            </a:endParaRPr>
          </a:p>
        </p:txBody>
      </p:sp>
      <p:sp>
        <p:nvSpPr>
          <p:cNvPr id="20" name="Oval 19"/>
          <p:cNvSpPr/>
          <p:nvPr/>
        </p:nvSpPr>
        <p:spPr>
          <a:xfrm>
            <a:off x="629156" y="300836"/>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76386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Probability Axioms and Expected Value	</a:t>
            </a:r>
            <a:r>
              <a:rPr lang="en-SG" sz="1200" dirty="0">
                <a:solidFill>
                  <a:schemeClr val="accent4">
                    <a:lumMod val="60000"/>
                    <a:lumOff val="40000"/>
                  </a:schemeClr>
                </a:solidFill>
              </a:rPr>
              <a:t>	Conditional Probability, Bayes’ Formula,  and Independent Events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46</a:t>
            </a:fld>
            <a:endParaRPr lang="en-SG" dirty="0"/>
          </a:p>
        </p:txBody>
      </p:sp>
      <p:sp>
        <p:nvSpPr>
          <p:cNvPr id="53" name="Oval 5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2" name="Group 31"/>
          <p:cNvGrpSpPr/>
          <p:nvPr/>
        </p:nvGrpSpPr>
        <p:grpSpPr>
          <a:xfrm>
            <a:off x="644577" y="2152650"/>
            <a:ext cx="7809875" cy="1009004"/>
            <a:chOff x="644577" y="2152650"/>
            <a:chExt cx="7809875" cy="1009004"/>
          </a:xfrm>
        </p:grpSpPr>
        <p:sp>
          <p:nvSpPr>
            <p:cNvPr id="35" name="Rounded Rectangle 34"/>
            <p:cNvSpPr/>
            <p:nvPr/>
          </p:nvSpPr>
          <p:spPr>
            <a:xfrm>
              <a:off x="644577" y="2152650"/>
              <a:ext cx="7809875" cy="1009004"/>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itle 1"/>
            <p:cNvSpPr txBox="1">
              <a:spLocks/>
            </p:cNvSpPr>
            <p:nvPr/>
          </p:nvSpPr>
          <p:spPr>
            <a:xfrm>
              <a:off x="898902" y="2220685"/>
              <a:ext cx="7268705" cy="9409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9.9 Conditional Probability, Bayes’ Formula, and Independent Events</a:t>
              </a:r>
            </a:p>
          </p:txBody>
        </p:sp>
      </p:grpSp>
      <p:sp>
        <p:nvSpPr>
          <p:cNvPr id="15" name="Oval 14"/>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8058005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47</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Conditional Probability</a:t>
            </a:r>
            <a:endParaRPr lang="en-SG" sz="2000" dirty="0">
              <a:solidFill>
                <a:schemeClr val="bg1"/>
              </a:solidFill>
            </a:endParaRPr>
          </a:p>
        </p:txBody>
      </p:sp>
      <p:sp>
        <p:nvSpPr>
          <p:cNvPr id="30" name="Rectangle 3"/>
          <p:cNvSpPr txBox="1">
            <a:spLocks noChangeArrowheads="1"/>
          </p:cNvSpPr>
          <p:nvPr/>
        </p:nvSpPr>
        <p:spPr>
          <a:xfrm>
            <a:off x="332424" y="1568775"/>
            <a:ext cx="8315629" cy="16703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Imagine a couple with two children, each of whom is equally likely to be a boy or a girl. Now suppose you are given the information that one is a boy. What is the probability that the other child is a boy?</a:t>
            </a: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 name="Group 1"/>
          <p:cNvGrpSpPr/>
          <p:nvPr/>
        </p:nvGrpSpPr>
        <p:grpSpPr>
          <a:xfrm>
            <a:off x="522139" y="3239146"/>
            <a:ext cx="3534502" cy="2872009"/>
            <a:chOff x="522139" y="3239146"/>
            <a:chExt cx="3534502" cy="2872009"/>
          </a:xfrm>
        </p:grpSpPr>
        <p:sp>
          <p:nvSpPr>
            <p:cNvPr id="43" name="Text Box 7"/>
            <p:cNvSpPr txBox="1">
              <a:spLocks noChangeArrowheads="1"/>
            </p:cNvSpPr>
            <p:nvPr/>
          </p:nvSpPr>
          <p:spPr bwMode="auto">
            <a:xfrm>
              <a:off x="1328772" y="5741823"/>
              <a:ext cx="19212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r>
                <a:rPr lang="en-US" altLang="en-US" dirty="0"/>
                <a:t>Figure 9.9.1</a:t>
              </a:r>
            </a:p>
          </p:txBody>
        </p:sp>
        <p:pic>
          <p:nvPicPr>
            <p:cNvPr id="44"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139" y="3239146"/>
              <a:ext cx="3534502" cy="250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9323" y="2896694"/>
            <a:ext cx="2091786" cy="1441008"/>
          </a:xfrm>
          <a:prstGeom prst="rect">
            <a:avLst/>
          </a:prstGeom>
        </p:spPr>
      </p:pic>
      <p:sp>
        <p:nvSpPr>
          <p:cNvPr id="7" name="TextBox 6"/>
          <p:cNvSpPr txBox="1"/>
          <p:nvPr/>
        </p:nvSpPr>
        <p:spPr>
          <a:xfrm>
            <a:off x="4494509" y="4617065"/>
            <a:ext cx="3409628" cy="954107"/>
          </a:xfrm>
          <a:prstGeom prst="rect">
            <a:avLst/>
          </a:prstGeom>
          <a:noFill/>
        </p:spPr>
        <p:txBody>
          <a:bodyPr wrap="square" rtlCol="0">
            <a:spAutoFit/>
          </a:bodyPr>
          <a:lstStyle/>
          <a:p>
            <a:r>
              <a:rPr lang="en-SG" sz="2800" dirty="0"/>
              <a:t>New sample space = </a:t>
            </a:r>
            <a:r>
              <a:rPr lang="en-SG" sz="2800" dirty="0" err="1"/>
              <a:t>gray</a:t>
            </a:r>
            <a:r>
              <a:rPr lang="en-SG" sz="2800" dirty="0"/>
              <a:t> region. </a:t>
            </a:r>
          </a:p>
        </p:txBody>
      </p:sp>
      <p:sp>
        <p:nvSpPr>
          <p:cNvPr id="18" name="Oval 17"/>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23812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48</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 name="Group 2"/>
          <p:cNvGrpSpPr/>
          <p:nvPr/>
        </p:nvGrpSpPr>
        <p:grpSpPr>
          <a:xfrm>
            <a:off x="6152382" y="1679143"/>
            <a:ext cx="2668536" cy="2239988"/>
            <a:chOff x="5669552" y="2906155"/>
            <a:chExt cx="2668536" cy="2239988"/>
          </a:xfrm>
        </p:grpSpPr>
        <p:sp>
          <p:nvSpPr>
            <p:cNvPr id="43" name="Text Box 7"/>
            <p:cNvSpPr txBox="1">
              <a:spLocks noChangeArrowheads="1"/>
            </p:cNvSpPr>
            <p:nvPr/>
          </p:nvSpPr>
          <p:spPr bwMode="auto">
            <a:xfrm>
              <a:off x="6043202" y="4776811"/>
              <a:ext cx="19212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r>
                <a:rPr lang="en-US" altLang="en-US" dirty="0"/>
                <a:t>Figure 9.9.1</a:t>
              </a:r>
            </a:p>
          </p:txBody>
        </p:sp>
        <p:pic>
          <p:nvPicPr>
            <p:cNvPr id="44" name="Picture 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9552" y="2906155"/>
              <a:ext cx="2668536" cy="188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7"/>
          <p:cNvGrpSpPr/>
          <p:nvPr/>
        </p:nvGrpSpPr>
        <p:grpSpPr>
          <a:xfrm>
            <a:off x="484824" y="4182794"/>
            <a:ext cx="7962445" cy="1413734"/>
            <a:chOff x="484824" y="4182794"/>
            <a:chExt cx="7962445" cy="1413734"/>
          </a:xfrm>
        </p:grpSpPr>
        <p:sp>
          <p:nvSpPr>
            <p:cNvPr id="30" name="Rectangle 3"/>
            <p:cNvSpPr txBox="1">
              <a:spLocks noChangeArrowheads="1"/>
            </p:cNvSpPr>
            <p:nvPr/>
          </p:nvSpPr>
          <p:spPr>
            <a:xfrm>
              <a:off x="484824" y="4182794"/>
              <a:ext cx="2335868" cy="5122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Note also</a:t>
              </a:r>
            </a:p>
          </p:txBody>
        </p:sp>
        <p:pic>
          <p:nvPicPr>
            <p:cNvPr id="18"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131" y="4678953"/>
              <a:ext cx="7831138"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Rectangle 3"/>
          <p:cNvSpPr txBox="1">
            <a:spLocks noChangeArrowheads="1"/>
          </p:cNvSpPr>
          <p:nvPr/>
        </p:nvSpPr>
        <p:spPr>
          <a:xfrm>
            <a:off x="484824" y="1721175"/>
            <a:ext cx="5172057" cy="25516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Within the new sample space, there is one combination where the other child is a boy (blue-gray region).</a:t>
            </a:r>
          </a:p>
          <a:p>
            <a:pPr marL="0" indent="0">
              <a:lnSpc>
                <a:spcPct val="100000"/>
              </a:lnSpc>
              <a:spcBef>
                <a:spcPts val="0"/>
              </a:spcBef>
              <a:spcAft>
                <a:spcPts val="600"/>
              </a:spcAft>
              <a:buNone/>
            </a:pPr>
            <a:r>
              <a:rPr lang="en-US" altLang="en-US" sz="2400" dirty="0"/>
              <a:t>Hence, the likelihood that the other child is a boy given that at least one is a boy = 1/3. </a:t>
            </a:r>
          </a:p>
        </p:txBody>
      </p:sp>
      <p:sp>
        <p:nvSpPr>
          <p:cNvPr id="21" name="Oval 20"/>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69174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49</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484824" y="936012"/>
            <a:ext cx="8163230" cy="9600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A generalization of this observation forms the basis for the following definition. </a:t>
            </a:r>
          </a:p>
        </p:txBody>
      </p:sp>
      <p:grpSp>
        <p:nvGrpSpPr>
          <p:cNvPr id="21" name="Group 20"/>
          <p:cNvGrpSpPr/>
          <p:nvPr/>
        </p:nvGrpSpPr>
        <p:grpSpPr>
          <a:xfrm>
            <a:off x="966854" y="1823412"/>
            <a:ext cx="7176411" cy="2675023"/>
            <a:chOff x="993228" y="4598517"/>
            <a:chExt cx="7176411" cy="2675023"/>
          </a:xfrm>
        </p:grpSpPr>
        <p:sp>
          <p:nvSpPr>
            <p:cNvPr id="22" name="Rectangle 21"/>
            <p:cNvSpPr/>
            <p:nvPr/>
          </p:nvSpPr>
          <p:spPr>
            <a:xfrm>
              <a:off x="993228" y="4598517"/>
              <a:ext cx="7176411" cy="2675023"/>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Rectangle 22"/>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TextBox 23"/>
            <p:cNvSpPr txBox="1"/>
            <p:nvPr/>
          </p:nvSpPr>
          <p:spPr>
            <a:xfrm>
              <a:off x="1109374" y="4645644"/>
              <a:ext cx="6542166" cy="461665"/>
            </a:xfrm>
            <a:prstGeom prst="rect">
              <a:avLst/>
            </a:prstGeom>
            <a:noFill/>
          </p:spPr>
          <p:txBody>
            <a:bodyPr wrap="square" rtlCol="0">
              <a:spAutoFit/>
            </a:bodyPr>
            <a:lstStyle/>
            <a:p>
              <a:r>
                <a:rPr lang="en-SG" sz="2400" dirty="0">
                  <a:solidFill>
                    <a:schemeClr val="bg1"/>
                  </a:solidFill>
                </a:rPr>
                <a:t>Definition: Conditional Probability</a:t>
              </a:r>
            </a:p>
          </p:txBody>
        </p:sp>
        <p:sp>
          <p:nvSpPr>
            <p:cNvPr id="25" name="TextBox 24"/>
            <p:cNvSpPr txBox="1"/>
            <p:nvPr/>
          </p:nvSpPr>
          <p:spPr>
            <a:xfrm>
              <a:off x="1109374" y="5193984"/>
              <a:ext cx="6925353" cy="1200329"/>
            </a:xfrm>
            <a:prstGeom prst="rect">
              <a:avLst/>
            </a:prstGeom>
            <a:noFill/>
          </p:spPr>
          <p:txBody>
            <a:bodyPr wrap="square" rtlCol="0">
              <a:spAutoFit/>
            </a:bodyPr>
            <a:lstStyle/>
            <a:p>
              <a:pPr>
                <a:spcAft>
                  <a:spcPts val="600"/>
                </a:spcAft>
              </a:pPr>
              <a:r>
                <a:rPr lang="en-SG" sz="2400" dirty="0"/>
                <a:t>Let </a:t>
              </a:r>
              <a:r>
                <a:rPr lang="en-SG" sz="2400" i="1" dirty="0"/>
                <a:t>A</a:t>
              </a:r>
              <a:r>
                <a:rPr lang="en-SG" sz="2400" dirty="0"/>
                <a:t> and </a:t>
              </a:r>
              <a:r>
                <a:rPr lang="en-SG" sz="2400" i="1" dirty="0"/>
                <a:t>B</a:t>
              </a:r>
              <a:r>
                <a:rPr lang="en-SG" sz="2400" dirty="0"/>
                <a:t> be events in a sample space </a:t>
              </a:r>
              <a:r>
                <a:rPr lang="en-SG" sz="2400" i="1" dirty="0"/>
                <a:t>S</a:t>
              </a:r>
              <a:r>
                <a:rPr lang="en-SG" sz="2400" dirty="0"/>
                <a:t>. If </a:t>
              </a:r>
              <a:r>
                <a:rPr lang="en-SG" sz="2400" i="1" dirty="0"/>
                <a:t>P</a:t>
              </a:r>
              <a:r>
                <a:rPr lang="en-SG" sz="2400" dirty="0"/>
                <a:t>(</a:t>
              </a:r>
              <a:r>
                <a:rPr lang="en-SG" sz="2400" i="1" dirty="0"/>
                <a:t>A</a:t>
              </a:r>
              <a:r>
                <a:rPr lang="en-SG" sz="2400" dirty="0"/>
                <a:t>) </a:t>
              </a:r>
              <a:r>
                <a:rPr lang="en-SG" sz="2400" dirty="0">
                  <a:sym typeface="Symbol" panose="05050102010706020507" pitchFamily="18" charset="2"/>
                </a:rPr>
                <a:t> 0, then the </a:t>
              </a:r>
              <a:r>
                <a:rPr lang="en-SG" sz="2400" b="1" dirty="0">
                  <a:sym typeface="Symbol" panose="05050102010706020507" pitchFamily="18" charset="2"/>
                </a:rPr>
                <a:t>conditional probability of </a:t>
              </a:r>
              <a:r>
                <a:rPr lang="en-SG" sz="2400" b="1" i="1" dirty="0">
                  <a:sym typeface="Symbol" panose="05050102010706020507" pitchFamily="18" charset="2"/>
                </a:rPr>
                <a:t>B</a:t>
              </a:r>
              <a:r>
                <a:rPr lang="en-SG" sz="2400" b="1" dirty="0">
                  <a:sym typeface="Symbol" panose="05050102010706020507" pitchFamily="18" charset="2"/>
                </a:rPr>
                <a:t> given </a:t>
              </a:r>
              <a:r>
                <a:rPr lang="en-SG" sz="2400" b="1" i="1" dirty="0">
                  <a:sym typeface="Symbol" panose="05050102010706020507" pitchFamily="18" charset="2"/>
                </a:rPr>
                <a:t>A</a:t>
              </a:r>
              <a:r>
                <a:rPr lang="en-SG" sz="2400" dirty="0">
                  <a:sym typeface="Symbol" panose="05050102010706020507" pitchFamily="18" charset="2"/>
                </a:rPr>
                <a:t>, denoted  </a:t>
              </a:r>
              <a:r>
                <a:rPr lang="en-SG" sz="2400" i="1" dirty="0">
                  <a:sym typeface="Symbol" panose="05050102010706020507" pitchFamily="18" charset="2"/>
                </a:rPr>
                <a:t>P</a:t>
              </a:r>
              <a:r>
                <a:rPr lang="en-SG" sz="2400" dirty="0">
                  <a:sym typeface="Symbol" panose="05050102010706020507" pitchFamily="18" charset="2"/>
                </a:rPr>
                <a:t>(</a:t>
              </a:r>
              <a:r>
                <a:rPr lang="en-SG" sz="2400" i="1" dirty="0">
                  <a:sym typeface="Symbol" panose="05050102010706020507" pitchFamily="18" charset="2"/>
                </a:rPr>
                <a:t>B</a:t>
              </a:r>
              <a:r>
                <a:rPr lang="en-SG" sz="2400" dirty="0">
                  <a:sym typeface="Symbol" panose="05050102010706020507" pitchFamily="18" charset="2"/>
                </a:rPr>
                <a:t>|</a:t>
              </a:r>
              <a:r>
                <a:rPr lang="en-SG" sz="2400" i="1" dirty="0">
                  <a:sym typeface="Symbol" panose="05050102010706020507" pitchFamily="18" charset="2"/>
                </a:rPr>
                <a:t>A</a:t>
              </a:r>
              <a:r>
                <a:rPr lang="en-SG" sz="2400" dirty="0">
                  <a:sym typeface="Symbol" panose="05050102010706020507" pitchFamily="18" charset="2"/>
                </a:rPr>
                <a:t>), is</a:t>
              </a:r>
              <a:endParaRPr lang="en-SG" sz="2400" dirty="0"/>
            </a:p>
          </p:txBody>
        </p:sp>
      </p:grpSp>
      <mc:AlternateContent xmlns:mc="http://schemas.openxmlformats.org/markup-compatibility/2006" xmlns:a14="http://schemas.microsoft.com/office/drawing/2010/main">
        <mc:Choice Requires="a14">
          <p:sp>
            <p:nvSpPr>
              <p:cNvPr id="2" name="TextBox 1"/>
              <p:cNvSpPr txBox="1"/>
              <p:nvPr/>
            </p:nvSpPr>
            <p:spPr>
              <a:xfrm>
                <a:off x="2782905" y="3491769"/>
                <a:ext cx="3750589" cy="861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f>
                        <m:fPr>
                          <m:ctrlPr>
                            <a:rPr lang="en-SG" sz="240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num>
                        <m:den>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den>
                      </m:f>
                    </m:oMath>
                  </m:oMathPara>
                </a14:m>
                <a:endParaRPr lang="en-SG"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2782905" y="3491769"/>
                <a:ext cx="3750589" cy="861326"/>
              </a:xfrm>
              <a:prstGeom prst="rect">
                <a:avLst/>
              </a:prstGeom>
              <a:blipFill>
                <a:blip r:embed="rId3"/>
                <a:stretch>
                  <a:fillRect/>
                </a:stretch>
              </a:blipFill>
            </p:spPr>
            <p:txBody>
              <a:bodyPr/>
              <a:lstStyle/>
              <a:p>
                <a:r>
                  <a:rPr lang="en-SG">
                    <a:noFill/>
                  </a:rPr>
                  <a:t> </a:t>
                </a:r>
              </a:p>
            </p:txBody>
          </p:sp>
        </mc:Fallback>
      </mc:AlternateContent>
      <p:sp>
        <p:nvSpPr>
          <p:cNvPr id="26" name="Rectangle 3"/>
          <p:cNvSpPr txBox="1">
            <a:spLocks noChangeArrowheads="1"/>
          </p:cNvSpPr>
          <p:nvPr/>
        </p:nvSpPr>
        <p:spPr>
          <a:xfrm>
            <a:off x="745712" y="4632567"/>
            <a:ext cx="3820727" cy="8091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Multiplying both sides of formula 9.9.1 by </a:t>
            </a:r>
            <a:r>
              <a:rPr lang="en-US" altLang="en-US" sz="2400" i="1" dirty="0"/>
              <a:t>P</a:t>
            </a:r>
            <a:r>
              <a:rPr lang="en-US" altLang="en-US" sz="2400" dirty="0"/>
              <a:t>(</a:t>
            </a:r>
            <a:r>
              <a:rPr lang="en-US" altLang="en-US" sz="2400" i="1" dirty="0"/>
              <a:t>A</a:t>
            </a:r>
            <a:r>
              <a:rPr lang="en-US" altLang="en-US" sz="2400" dirty="0"/>
              <a:t>), we get</a:t>
            </a:r>
          </a:p>
        </p:txBody>
      </p:sp>
      <p:sp>
        <p:nvSpPr>
          <p:cNvPr id="33" name="Rectangle 3"/>
          <p:cNvSpPr txBox="1">
            <a:spLocks noChangeArrowheads="1"/>
          </p:cNvSpPr>
          <p:nvPr/>
        </p:nvSpPr>
        <p:spPr>
          <a:xfrm>
            <a:off x="5036160" y="4632567"/>
            <a:ext cx="3952857" cy="8091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Dividing both sides of formula 9.9.2 by </a:t>
            </a:r>
            <a:r>
              <a:rPr lang="en-US" altLang="en-US" sz="2400" i="1" dirty="0"/>
              <a:t>P</a:t>
            </a:r>
            <a:r>
              <a:rPr lang="en-US" altLang="en-US" sz="2400" dirty="0"/>
              <a:t>(</a:t>
            </a:r>
            <a:r>
              <a:rPr lang="en-US" altLang="en-US" sz="2400" i="1" dirty="0"/>
              <a:t>B</a:t>
            </a:r>
            <a:r>
              <a:rPr lang="en-US" altLang="en-US" sz="2400" dirty="0"/>
              <a:t>|</a:t>
            </a:r>
            <a:r>
              <a:rPr lang="en-US" altLang="en-US" sz="2400" i="1" dirty="0"/>
              <a:t>A</a:t>
            </a:r>
            <a:r>
              <a:rPr lang="en-US" altLang="en-US" sz="2400" dirty="0"/>
              <a:t>), we get</a:t>
            </a:r>
          </a:p>
        </p:txBody>
      </p:sp>
      <p:sp>
        <p:nvSpPr>
          <p:cNvPr id="6" name="TextBox 5"/>
          <p:cNvSpPr txBox="1"/>
          <p:nvPr/>
        </p:nvSpPr>
        <p:spPr>
          <a:xfrm>
            <a:off x="6220201" y="3905533"/>
            <a:ext cx="1007390" cy="369332"/>
          </a:xfrm>
          <a:prstGeom prst="rect">
            <a:avLst/>
          </a:prstGeom>
          <a:noFill/>
        </p:spPr>
        <p:txBody>
          <a:bodyPr wrap="square" rtlCol="0">
            <a:spAutoFit/>
          </a:bodyPr>
          <a:lstStyle/>
          <a:p>
            <a:pPr algn="ctr"/>
            <a:r>
              <a:rPr lang="en-SG" dirty="0">
                <a:solidFill>
                  <a:srgbClr val="0000FF"/>
                </a:solidFill>
              </a:rPr>
              <a:t>9.9.1</a:t>
            </a:r>
          </a:p>
        </p:txBody>
      </p:sp>
      <p:grpSp>
        <p:nvGrpSpPr>
          <p:cNvPr id="7" name="Group 6"/>
          <p:cNvGrpSpPr/>
          <p:nvPr/>
        </p:nvGrpSpPr>
        <p:grpSpPr>
          <a:xfrm>
            <a:off x="830091" y="5506029"/>
            <a:ext cx="3973126" cy="829512"/>
            <a:chOff x="830091" y="5789049"/>
            <a:chExt cx="3973126" cy="829512"/>
          </a:xfrm>
        </p:grpSpPr>
        <mc:AlternateContent xmlns:mc="http://schemas.openxmlformats.org/markup-compatibility/2006" xmlns:a14="http://schemas.microsoft.com/office/drawing/2010/main">
          <mc:Choice Requires="a14">
            <p:sp>
              <p:nvSpPr>
                <p:cNvPr id="31" name="TextBox 30"/>
                <p:cNvSpPr txBox="1"/>
                <p:nvPr/>
              </p:nvSpPr>
              <p:spPr>
                <a:xfrm>
                  <a:off x="830091" y="5789049"/>
                  <a:ext cx="3750589" cy="461665"/>
                </a:xfrm>
                <a:prstGeom prst="rect">
                  <a:avLst/>
                </a:prstGeom>
                <a:solidFill>
                  <a:schemeClr val="accent5">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oMath>
                    </m:oMathPara>
                  </a14:m>
                  <a:endParaRPr lang="en-SG"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830091" y="5789049"/>
                  <a:ext cx="3750589" cy="461665"/>
                </a:xfrm>
                <a:prstGeom prst="rect">
                  <a:avLst/>
                </a:prstGeom>
                <a:blipFill rotWithShape="0">
                  <a:blip r:embed="rId4"/>
                  <a:stretch>
                    <a:fillRect b="-17105"/>
                  </a:stretch>
                </a:blipFill>
              </p:spPr>
              <p:txBody>
                <a:bodyPr/>
                <a:lstStyle/>
                <a:p>
                  <a:r>
                    <a:rPr lang="en-SG">
                      <a:noFill/>
                    </a:rPr>
                    <a:t> </a:t>
                  </a:r>
                </a:p>
              </p:txBody>
            </p:sp>
          </mc:Fallback>
        </mc:AlternateContent>
        <p:sp>
          <p:nvSpPr>
            <p:cNvPr id="34" name="TextBox 33"/>
            <p:cNvSpPr txBox="1"/>
            <p:nvPr/>
          </p:nvSpPr>
          <p:spPr>
            <a:xfrm>
              <a:off x="3795827" y="6249229"/>
              <a:ext cx="1007390" cy="369332"/>
            </a:xfrm>
            <a:prstGeom prst="rect">
              <a:avLst/>
            </a:prstGeom>
            <a:noFill/>
          </p:spPr>
          <p:txBody>
            <a:bodyPr wrap="square" rtlCol="0">
              <a:spAutoFit/>
            </a:bodyPr>
            <a:lstStyle/>
            <a:p>
              <a:pPr algn="ctr"/>
              <a:r>
                <a:rPr lang="en-SG" dirty="0">
                  <a:solidFill>
                    <a:srgbClr val="0000FF"/>
                  </a:solidFill>
                </a:rPr>
                <a:t>9.9.2</a:t>
              </a:r>
            </a:p>
          </p:txBody>
        </p:sp>
      </p:grpSp>
      <p:grpSp>
        <p:nvGrpSpPr>
          <p:cNvPr id="9" name="Group 8"/>
          <p:cNvGrpSpPr/>
          <p:nvPr/>
        </p:nvGrpSpPr>
        <p:grpSpPr>
          <a:xfrm>
            <a:off x="5477690" y="5461205"/>
            <a:ext cx="3340048" cy="894836"/>
            <a:chOff x="5477690" y="5461205"/>
            <a:chExt cx="3340048" cy="894836"/>
          </a:xfrm>
        </p:grpSpPr>
        <p:sp>
          <p:nvSpPr>
            <p:cNvPr id="38" name="TextBox 37"/>
            <p:cNvSpPr txBox="1"/>
            <p:nvPr/>
          </p:nvSpPr>
          <p:spPr>
            <a:xfrm>
              <a:off x="7981627" y="5986709"/>
              <a:ext cx="836111" cy="369332"/>
            </a:xfrm>
            <a:prstGeom prst="rect">
              <a:avLst/>
            </a:prstGeom>
            <a:noFill/>
          </p:spPr>
          <p:txBody>
            <a:bodyPr wrap="square" rtlCol="0">
              <a:spAutoFit/>
            </a:bodyPr>
            <a:lstStyle/>
            <a:p>
              <a:pPr algn="ctr"/>
              <a:r>
                <a:rPr lang="en-SG" dirty="0">
                  <a:solidFill>
                    <a:srgbClr val="0000FF"/>
                  </a:solidFill>
                </a:rPr>
                <a:t>9.9.3</a:t>
              </a:r>
            </a:p>
          </p:txBody>
        </p:sp>
        <mc:AlternateContent xmlns:mc="http://schemas.openxmlformats.org/markup-compatibility/2006" xmlns:a14="http://schemas.microsoft.com/office/drawing/2010/main">
          <mc:Choice Requires="a14">
            <p:sp>
              <p:nvSpPr>
                <p:cNvPr id="39" name="TextBox 38"/>
                <p:cNvSpPr txBox="1"/>
                <p:nvPr/>
              </p:nvSpPr>
              <p:spPr>
                <a:xfrm>
                  <a:off x="5477690" y="5461205"/>
                  <a:ext cx="2665575" cy="861326"/>
                </a:xfrm>
                <a:prstGeom prst="rect">
                  <a:avLst/>
                </a:prstGeom>
                <a:solidFill>
                  <a:schemeClr val="accent5">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f>
                          <m:fPr>
                            <m:ctrlPr>
                              <a:rPr lang="en-SG" sz="240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num>
                          <m:den>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den>
                        </m:f>
                      </m:oMath>
                    </m:oMathPara>
                  </a14:m>
                  <a:endParaRPr lang="en-SG"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5477690" y="5461205"/>
                  <a:ext cx="2665575" cy="861326"/>
                </a:xfrm>
                <a:prstGeom prst="rect">
                  <a:avLst/>
                </a:prstGeom>
                <a:blipFill rotWithShape="0">
                  <a:blip r:embed="rId5"/>
                  <a:stretch>
                    <a:fillRect/>
                  </a:stretch>
                </a:blipFill>
              </p:spPr>
              <p:txBody>
                <a:bodyPr/>
                <a:lstStyle/>
                <a:p>
                  <a:r>
                    <a:rPr lang="en-SG">
                      <a:noFill/>
                    </a:rPr>
                    <a:t> </a:t>
                  </a:r>
                </a:p>
              </p:txBody>
            </p:sp>
          </mc:Fallback>
        </mc:AlternateContent>
      </p:grpSp>
      <p:sp>
        <p:nvSpPr>
          <p:cNvPr id="28" name="Oval 27"/>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91415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dissolve">
                                      <p:cBhvr>
                                        <p:cTn id="15" dur="500"/>
                                        <p:tgtEl>
                                          <p:spTgt spid="33"/>
                                        </p:tgtEl>
                                      </p:cBhvr>
                                    </p:animEffect>
                                  </p:childTnLst>
                                </p:cTn>
                              </p:par>
                              <p:par>
                                <p:cTn id="16" presetID="9"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Counting Subsets of a Set: Combinations</a:t>
            </a:r>
            <a:endParaRPr lang="en-SG" sz="1100" dirty="0">
              <a:solidFill>
                <a:schemeClr val="bg1"/>
              </a:solidFill>
            </a:endParaRPr>
          </a:p>
        </p:txBody>
      </p:sp>
      <p:sp>
        <p:nvSpPr>
          <p:cNvPr id="15" name="TextBox 14"/>
          <p:cNvSpPr txBox="1"/>
          <p:nvPr/>
        </p:nvSpPr>
        <p:spPr>
          <a:xfrm>
            <a:off x="315492" y="1628137"/>
            <a:ext cx="8371307" cy="954107"/>
          </a:xfrm>
          <a:prstGeom prst="rect">
            <a:avLst/>
          </a:prstGeom>
          <a:noFill/>
        </p:spPr>
        <p:txBody>
          <a:bodyPr wrap="square" rtlCol="0">
            <a:spAutoFit/>
          </a:bodyPr>
          <a:lstStyle/>
          <a:p>
            <a:r>
              <a:rPr lang="en-US" altLang="en-US" sz="2800" dirty="0"/>
              <a:t>Let </a:t>
            </a:r>
            <a:r>
              <a:rPr lang="en-US" altLang="en-US" sz="2800" i="1" dirty="0"/>
              <a:t>S</a:t>
            </a:r>
            <a:r>
              <a:rPr lang="en-US" altLang="en-US" sz="2800" dirty="0"/>
              <a:t> = {Ann, Bob, </a:t>
            </a:r>
            <a:r>
              <a:rPr lang="en-US" altLang="en-US" sz="2800" dirty="0" err="1"/>
              <a:t>Cyd</a:t>
            </a:r>
            <a:r>
              <a:rPr lang="en-US" altLang="en-US" sz="2800" dirty="0"/>
              <a:t>, Dan}. Each committee consisting of three of the four people in </a:t>
            </a:r>
            <a:r>
              <a:rPr lang="en-US" altLang="en-US" sz="2800" i="1" dirty="0"/>
              <a:t>S</a:t>
            </a:r>
            <a:r>
              <a:rPr lang="en-US" altLang="en-US" sz="2800" dirty="0"/>
              <a:t> is a 3-combination of </a:t>
            </a:r>
            <a:r>
              <a:rPr lang="en-US" altLang="en-US" sz="2800" i="1" dirty="0"/>
              <a:t>S</a:t>
            </a:r>
            <a:r>
              <a:rPr lang="en-US" altLang="en-US" sz="2800" dirty="0"/>
              <a:t>.</a:t>
            </a:r>
            <a:endParaRPr lang="en-SG" sz="2400" dirty="0"/>
          </a:p>
        </p:txBody>
      </p:sp>
      <p:sp>
        <p:nvSpPr>
          <p:cNvPr id="19" name="Slide Number Placeholder 18"/>
          <p:cNvSpPr>
            <a:spLocks noGrp="1"/>
          </p:cNvSpPr>
          <p:nvPr>
            <p:ph type="sldNum" sz="quarter" idx="12"/>
          </p:nvPr>
        </p:nvSpPr>
        <p:spPr/>
        <p:txBody>
          <a:bodyPr/>
          <a:lstStyle/>
          <a:p>
            <a:fld id="{3945BCA7-BE1F-44EA-8FAA-E97CADA8B770}" type="slidenum">
              <a:rPr lang="en-SG" smtClean="0"/>
              <a:t>5</a:t>
            </a:fld>
            <a:endParaRPr lang="en-SG" dirty="0"/>
          </a:p>
        </p:txBody>
      </p:sp>
      <p:sp>
        <p:nvSpPr>
          <p:cNvPr id="77" name="TextBox 76"/>
          <p:cNvSpPr txBox="1"/>
          <p:nvPr/>
        </p:nvSpPr>
        <p:spPr>
          <a:xfrm>
            <a:off x="694824" y="3637817"/>
            <a:ext cx="8143632" cy="1384995"/>
          </a:xfrm>
          <a:prstGeom prst="rect">
            <a:avLst/>
          </a:prstGeom>
          <a:solidFill>
            <a:schemeClr val="accent4">
              <a:lumMod val="40000"/>
              <a:lumOff val="60000"/>
            </a:schemeClr>
          </a:solidFill>
        </p:spPr>
        <p:txBody>
          <a:bodyPr wrap="square" rtlCol="0">
            <a:spAutoFit/>
          </a:bodyPr>
          <a:lstStyle/>
          <a:p>
            <a:pPr marL="514350" indent="-514350">
              <a:buFont typeface="+mj-lt"/>
              <a:buAutoNum type="alphaLcPeriod"/>
            </a:pPr>
            <a:r>
              <a:rPr lang="en-US" altLang="en-US" sz="2800" dirty="0"/>
              <a:t>The 3-combinations are:</a:t>
            </a:r>
          </a:p>
          <a:p>
            <a:r>
              <a:rPr lang="en-SG" sz="2800" dirty="0"/>
              <a:t>	</a:t>
            </a:r>
            <a:r>
              <a:rPr lang="en-SG" sz="2800" b="1" dirty="0">
                <a:solidFill>
                  <a:srgbClr val="0033CC"/>
                </a:solidFill>
              </a:rPr>
              <a:t>{Bob, </a:t>
            </a:r>
            <a:r>
              <a:rPr lang="en-SG" sz="2800" b="1" dirty="0" err="1">
                <a:solidFill>
                  <a:srgbClr val="0033CC"/>
                </a:solidFill>
              </a:rPr>
              <a:t>Cyd</a:t>
            </a:r>
            <a:r>
              <a:rPr lang="en-SG" sz="2800" b="1" dirty="0">
                <a:solidFill>
                  <a:srgbClr val="0033CC"/>
                </a:solidFill>
              </a:rPr>
              <a:t>, Dan}, {Ann, </a:t>
            </a:r>
            <a:r>
              <a:rPr lang="en-SG" sz="2800" b="1" dirty="0" err="1">
                <a:solidFill>
                  <a:srgbClr val="0033CC"/>
                </a:solidFill>
              </a:rPr>
              <a:t>Cyd</a:t>
            </a:r>
            <a:r>
              <a:rPr lang="en-SG" sz="2800" b="1" dirty="0">
                <a:solidFill>
                  <a:srgbClr val="0033CC"/>
                </a:solidFill>
              </a:rPr>
              <a:t>, Dan}, </a:t>
            </a:r>
          </a:p>
          <a:p>
            <a:r>
              <a:rPr lang="en-SG" sz="2800" b="1" dirty="0">
                <a:solidFill>
                  <a:srgbClr val="0033CC"/>
                </a:solidFill>
              </a:rPr>
              <a:t>           {Ann, Bob, Dan}, {Ann, Bob, </a:t>
            </a:r>
            <a:r>
              <a:rPr lang="en-SG" sz="2800" b="1" dirty="0" err="1">
                <a:solidFill>
                  <a:srgbClr val="0033CC"/>
                </a:solidFill>
              </a:rPr>
              <a:t>Cyd</a:t>
            </a:r>
            <a:r>
              <a:rPr lang="en-SG" sz="2800" b="1" dirty="0">
                <a:solidFill>
                  <a:srgbClr val="0033CC"/>
                </a:solidFill>
              </a:rPr>
              <a:t>}</a:t>
            </a:r>
          </a:p>
        </p:txBody>
      </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TextBox 4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1 – 3-Combinations</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48" name="TextBox 47"/>
              <p:cNvSpPr txBox="1"/>
              <p:nvPr/>
            </p:nvSpPr>
            <p:spPr>
              <a:xfrm>
                <a:off x="324356" y="2478100"/>
                <a:ext cx="8371307" cy="1039515"/>
              </a:xfrm>
              <a:prstGeom prst="rect">
                <a:avLst/>
              </a:prstGeom>
              <a:noFill/>
            </p:spPr>
            <p:txBody>
              <a:bodyPr wrap="square" rtlCol="0">
                <a:spAutoFit/>
              </a:bodyPr>
              <a:lstStyle/>
              <a:p>
                <a:pPr marL="514350" indent="-514350">
                  <a:buFont typeface="+mj-lt"/>
                  <a:buAutoNum type="alphaLcPeriod"/>
                </a:pPr>
                <a:r>
                  <a:rPr lang="en-US" altLang="en-US" sz="2800" dirty="0"/>
                  <a:t>List all such 3-combinations of </a:t>
                </a:r>
                <a:r>
                  <a:rPr lang="en-US" altLang="en-US" sz="2800" i="1" dirty="0"/>
                  <a:t>S</a:t>
                </a:r>
                <a:r>
                  <a:rPr lang="en-US" altLang="en-US" sz="2800" dirty="0"/>
                  <a:t>.</a:t>
                </a:r>
              </a:p>
              <a:p>
                <a:pPr marL="514350" indent="-514350">
                  <a:buFont typeface="+mj-lt"/>
                  <a:buAutoNum type="alphaLcPeriod"/>
                </a:pPr>
                <a:r>
                  <a:rPr lang="en-US" sz="2800" dirty="0"/>
                  <a:t>What is </a:t>
                </a:r>
                <a14:m>
                  <m:oMath xmlns:m="http://schemas.openxmlformats.org/officeDocument/2006/math">
                    <m:d>
                      <m:dPr>
                        <m:ctrlPr>
                          <a:rPr lang="en-US" sz="2800" i="1" smtClean="0">
                            <a:latin typeface="Cambria Math" panose="02040503050406030204" pitchFamily="18" charset="0"/>
                          </a:rPr>
                        </m:ctrlPr>
                      </m:dPr>
                      <m:e>
                        <m:f>
                          <m:fPr>
                            <m:type m:val="noBar"/>
                            <m:ctrlPr>
                              <a:rPr lang="en-US" sz="2800" i="1" smtClean="0">
                                <a:latin typeface="Cambria Math" panose="02040503050406030204" pitchFamily="18" charset="0"/>
                              </a:rPr>
                            </m:ctrlPr>
                          </m:fPr>
                          <m:num>
                            <m:r>
                              <a:rPr lang="en-SG" sz="2800" b="0" i="1" smtClean="0">
                                <a:latin typeface="Cambria Math" panose="02040503050406030204" pitchFamily="18" charset="0"/>
                              </a:rPr>
                              <m:t>4</m:t>
                            </m:r>
                          </m:num>
                          <m:den>
                            <m:r>
                              <a:rPr lang="en-SG" sz="2800" b="0" i="1" smtClean="0">
                                <a:latin typeface="Cambria Math" panose="02040503050406030204" pitchFamily="18" charset="0"/>
                              </a:rPr>
                              <m:t>3</m:t>
                            </m:r>
                          </m:den>
                        </m:f>
                      </m:e>
                    </m:d>
                  </m:oMath>
                </a14:m>
                <a:r>
                  <a:rPr lang="en-SG" sz="2400" dirty="0"/>
                  <a:t> ?</a:t>
                </a:r>
              </a:p>
            </p:txBody>
          </p:sp>
        </mc:Choice>
        <mc:Fallback xmlns="">
          <p:sp>
            <p:nvSpPr>
              <p:cNvPr id="48" name="TextBox 47"/>
              <p:cNvSpPr txBox="1">
                <a:spLocks noRot="1" noChangeAspect="1" noMove="1" noResize="1" noEditPoints="1" noAdjustHandles="1" noChangeArrowheads="1" noChangeShapeType="1" noTextEdit="1"/>
              </p:cNvSpPr>
              <p:nvPr/>
            </p:nvSpPr>
            <p:spPr>
              <a:xfrm>
                <a:off x="324356" y="2478100"/>
                <a:ext cx="8371307" cy="1039515"/>
              </a:xfrm>
              <a:prstGeom prst="rect">
                <a:avLst/>
              </a:prstGeom>
              <a:blipFill rotWithShape="0">
                <a:blip r:embed="rId3"/>
                <a:stretch>
                  <a:fillRect l="-1529" t="-6471" b="-12353"/>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691470" y="5149526"/>
                <a:ext cx="8143632" cy="610808"/>
              </a:xfrm>
              <a:prstGeom prst="rect">
                <a:avLst/>
              </a:prstGeom>
              <a:solidFill>
                <a:schemeClr val="accent4">
                  <a:lumMod val="40000"/>
                  <a:lumOff val="60000"/>
                </a:schemeClr>
              </a:solidFill>
            </p:spPr>
            <p:txBody>
              <a:bodyPr wrap="square" rtlCol="0">
                <a:spAutoFit/>
              </a:bodyPr>
              <a:lstStyle/>
              <a:p>
                <a:pPr marL="514350" indent="-514350">
                  <a:buFont typeface="+mj-lt"/>
                  <a:buAutoNum type="alphaLcPeriod" startAt="2"/>
                </a:pPr>
                <a:r>
                  <a:rPr lang="en-US" sz="2800" dirty="0"/>
                  <a:t> </a:t>
                </a:r>
                <a14:m>
                  <m:oMath xmlns:m="http://schemas.openxmlformats.org/officeDocument/2006/math">
                    <m:d>
                      <m:dPr>
                        <m:ctrlPr>
                          <a:rPr lang="en-US" sz="2800" i="1">
                            <a:latin typeface="Cambria Math" panose="02040503050406030204" pitchFamily="18" charset="0"/>
                          </a:rPr>
                        </m:ctrlPr>
                      </m:dPr>
                      <m:e>
                        <m:f>
                          <m:fPr>
                            <m:type m:val="noBar"/>
                            <m:ctrlPr>
                              <a:rPr lang="en-US" sz="2800" i="1">
                                <a:latin typeface="Cambria Math" panose="02040503050406030204" pitchFamily="18" charset="0"/>
                              </a:rPr>
                            </m:ctrlPr>
                          </m:fPr>
                          <m:num>
                            <m:r>
                              <a:rPr lang="en-SG" sz="2800" i="1">
                                <a:latin typeface="Cambria Math" panose="02040503050406030204" pitchFamily="18" charset="0"/>
                              </a:rPr>
                              <m:t>4</m:t>
                            </m:r>
                          </m:num>
                          <m:den>
                            <m:r>
                              <a:rPr lang="en-SG" sz="2800" i="1">
                                <a:latin typeface="Cambria Math" panose="02040503050406030204" pitchFamily="18" charset="0"/>
                              </a:rPr>
                              <m:t>3</m:t>
                            </m:r>
                          </m:den>
                        </m:f>
                      </m:e>
                    </m:d>
                  </m:oMath>
                </a14:m>
                <a:r>
                  <a:rPr lang="en-SG" sz="2800" dirty="0"/>
                  <a:t> = </a:t>
                </a:r>
                <a:r>
                  <a:rPr lang="en-SG" sz="2800" b="1" dirty="0">
                    <a:solidFill>
                      <a:srgbClr val="0033CC"/>
                    </a:solidFill>
                  </a:rPr>
                  <a:t>4</a:t>
                </a:r>
              </a:p>
            </p:txBody>
          </p:sp>
        </mc:Choice>
        <mc:Fallback xmlns="">
          <p:sp>
            <p:nvSpPr>
              <p:cNvPr id="49" name="TextBox 48"/>
              <p:cNvSpPr txBox="1">
                <a:spLocks noRot="1" noChangeAspect="1" noMove="1" noResize="1" noEditPoints="1" noAdjustHandles="1" noChangeArrowheads="1" noChangeShapeType="1" noTextEdit="1"/>
              </p:cNvSpPr>
              <p:nvPr/>
            </p:nvSpPr>
            <p:spPr>
              <a:xfrm>
                <a:off x="691470" y="5149526"/>
                <a:ext cx="8143632" cy="610808"/>
              </a:xfrm>
              <a:prstGeom prst="rect">
                <a:avLst/>
              </a:prstGeom>
              <a:blipFill rotWithShape="0">
                <a:blip r:embed="rId4"/>
                <a:stretch>
                  <a:fillRect l="-1572" t="-4000" b="-21000"/>
                </a:stretch>
              </a:blipFill>
            </p:spPr>
            <p:txBody>
              <a:bodyPr/>
              <a:lstStyle/>
              <a:p>
                <a:r>
                  <a:rPr lang="en-SG">
                    <a:noFill/>
                  </a:rPr>
                  <a:t> </a:t>
                </a:r>
              </a:p>
            </p:txBody>
          </p:sp>
        </mc:Fallback>
      </mc:AlternateContent>
    </p:spTree>
    <p:extLst>
      <p:ext uri="{BB962C8B-B14F-4D97-AF65-F5344CB8AC3E}">
        <p14:creationId xmlns:p14="http://schemas.microsoft.com/office/powerpoint/2010/main" val="167587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dissolv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dissolve">
                                      <p:cBhvr>
                                        <p:cTn id="1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4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50</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484824" y="1519514"/>
            <a:ext cx="8163230" cy="9600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An urn contains 5 blue and 7 gray balls. Let us say that 2 are chosen at random, one after the other, without replacement</a:t>
            </a:r>
            <a:r>
              <a:rPr lang="en-US" altLang="en-US" sz="2400" dirty="0"/>
              <a:t>. </a:t>
            </a: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a:t>
            </a:r>
            <a:r>
              <a:rPr lang="en-SG" sz="2400" dirty="0" smtClean="0">
                <a:solidFill>
                  <a:schemeClr val="bg1"/>
                </a:solidFill>
              </a:rPr>
              <a:t>15 </a:t>
            </a:r>
            <a:r>
              <a:rPr lang="en-SG" sz="2400" dirty="0">
                <a:solidFill>
                  <a:schemeClr val="bg1"/>
                </a:solidFill>
              </a:rPr>
              <a:t>– Representing Conditional Probabilities in a Tree Diagram</a:t>
            </a:r>
          </a:p>
        </p:txBody>
      </p:sp>
      <p:sp>
        <p:nvSpPr>
          <p:cNvPr id="30" name="Rectangle 3"/>
          <p:cNvSpPr txBox="1">
            <a:spLocks noChangeArrowheads="1"/>
          </p:cNvSpPr>
          <p:nvPr/>
        </p:nvSpPr>
        <p:spPr>
          <a:xfrm>
            <a:off x="484824" y="2668662"/>
            <a:ext cx="8163230" cy="17081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spcAft>
                <a:spcPts val="600"/>
              </a:spcAft>
              <a:buFont typeface="+mj-lt"/>
              <a:buAutoNum type="alphaLcPeriod"/>
            </a:pPr>
            <a:r>
              <a:rPr lang="en-US" sz="2000" dirty="0"/>
              <a:t>Find the following probabilities and illustrate them with a tree diagram: the probability that both balls are blue, the probability that the first ball is blue and the second is not blue, the probability that the first ball is not blue and the second ball is blue, and the probability that neither ball is blue</a:t>
            </a:r>
            <a:r>
              <a:rPr lang="en-US" altLang="en-US" sz="2000" dirty="0"/>
              <a:t>.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9451" y="1428823"/>
            <a:ext cx="891798" cy="1328004"/>
          </a:xfrm>
          <a:prstGeom prst="rect">
            <a:avLst/>
          </a:prstGeom>
        </p:spPr>
      </p:pic>
      <p:sp>
        <p:nvSpPr>
          <p:cNvPr id="40" name="Rectangle 3"/>
          <p:cNvSpPr txBox="1">
            <a:spLocks noChangeArrowheads="1"/>
          </p:cNvSpPr>
          <p:nvPr/>
        </p:nvSpPr>
        <p:spPr>
          <a:xfrm>
            <a:off x="484824" y="4366739"/>
            <a:ext cx="8163230" cy="5617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spcAft>
                <a:spcPts val="600"/>
              </a:spcAft>
              <a:buFont typeface="+mj-lt"/>
              <a:buAutoNum type="alphaLcPeriod" startAt="2"/>
            </a:pPr>
            <a:r>
              <a:rPr lang="en-US" sz="2000" dirty="0"/>
              <a:t>What is the probability that the second ball is blue?</a:t>
            </a:r>
            <a:r>
              <a:rPr lang="en-US" altLang="en-US" sz="2000" dirty="0"/>
              <a:t> </a:t>
            </a:r>
          </a:p>
        </p:txBody>
      </p:sp>
      <p:sp>
        <p:nvSpPr>
          <p:cNvPr id="41" name="Rectangle 3"/>
          <p:cNvSpPr txBox="1">
            <a:spLocks noChangeArrowheads="1"/>
          </p:cNvSpPr>
          <p:nvPr/>
        </p:nvSpPr>
        <p:spPr>
          <a:xfrm>
            <a:off x="484824" y="4809881"/>
            <a:ext cx="8163230" cy="5617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spcAft>
                <a:spcPts val="600"/>
              </a:spcAft>
              <a:buFont typeface="+mj-lt"/>
              <a:buAutoNum type="alphaLcPeriod" startAt="3"/>
            </a:pPr>
            <a:r>
              <a:rPr lang="en-US" sz="2000" dirty="0"/>
              <a:t>What is the probability that at least one of the balls is blue?</a:t>
            </a:r>
            <a:r>
              <a:rPr lang="en-US" altLang="en-US" sz="2000" dirty="0"/>
              <a:t> </a:t>
            </a:r>
          </a:p>
        </p:txBody>
      </p:sp>
      <p:sp>
        <p:nvSpPr>
          <p:cNvPr id="42" name="Rectangle 3"/>
          <p:cNvSpPr txBox="1">
            <a:spLocks noChangeArrowheads="1"/>
          </p:cNvSpPr>
          <p:nvPr/>
        </p:nvSpPr>
        <p:spPr>
          <a:xfrm>
            <a:off x="484824" y="5302255"/>
            <a:ext cx="8163230" cy="10537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spcAft>
                <a:spcPts val="600"/>
              </a:spcAft>
              <a:buFont typeface="+mj-lt"/>
              <a:buAutoNum type="alphaLcPeriod" startAt="4"/>
            </a:pPr>
            <a:r>
              <a:rPr lang="en-US" sz="2000" dirty="0"/>
              <a:t>If the experiment of choosing two balls from the urn were repeated many times over, what would be the expected value of the number of blue balls?</a:t>
            </a:r>
            <a:r>
              <a:rPr lang="en-US" altLang="en-US" sz="2000" dirty="0"/>
              <a:t> </a:t>
            </a:r>
          </a:p>
        </p:txBody>
      </p:sp>
      <p:sp>
        <p:nvSpPr>
          <p:cNvPr id="18" name="Oval 17"/>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1830059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51</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484824" y="1519514"/>
            <a:ext cx="8163230" cy="9600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An urn contains 5 blue and 7 gray balls. Let us say that 2 are chosen at random, one after the other, without replacement</a:t>
            </a:r>
            <a:r>
              <a:rPr lang="en-US" altLang="en-US" sz="2400" dirty="0"/>
              <a:t>. </a:t>
            </a: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a:t>
            </a:r>
            <a:r>
              <a:rPr lang="en-SG" sz="2400" dirty="0" smtClean="0">
                <a:solidFill>
                  <a:schemeClr val="bg1"/>
                </a:solidFill>
              </a:rPr>
              <a:t>15 </a:t>
            </a:r>
            <a:r>
              <a:rPr lang="en-SG" sz="2400" dirty="0">
                <a:solidFill>
                  <a:schemeClr val="bg1"/>
                </a:solidFill>
              </a:rPr>
              <a:t>– Representing Conditional Probabilities in a Tree Diagram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9451" y="1428823"/>
            <a:ext cx="891798" cy="1328004"/>
          </a:xfrm>
          <a:prstGeom prst="rect">
            <a:avLst/>
          </a:prstGeom>
        </p:spPr>
      </p:pic>
      <p:sp>
        <p:nvSpPr>
          <p:cNvPr id="21" name="Rectangle 3"/>
          <p:cNvSpPr txBox="1">
            <a:spLocks noChangeArrowheads="1"/>
          </p:cNvSpPr>
          <p:nvPr/>
        </p:nvSpPr>
        <p:spPr>
          <a:xfrm>
            <a:off x="484824" y="2668662"/>
            <a:ext cx="7372817" cy="3158701"/>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Let</a:t>
            </a:r>
          </a:p>
          <a:p>
            <a:pPr marL="449263">
              <a:lnSpc>
                <a:spcPct val="100000"/>
              </a:lnSpc>
              <a:spcBef>
                <a:spcPts val="0"/>
              </a:spcBef>
              <a:spcAft>
                <a:spcPts val="600"/>
              </a:spcAft>
              <a:buFont typeface="Wingdings" panose="05000000000000000000" pitchFamily="2" charset="2"/>
              <a:buChar char="§"/>
            </a:pPr>
            <a:r>
              <a:rPr lang="en-US" sz="2400" i="1" dirty="0"/>
              <a:t>S</a:t>
            </a:r>
            <a:r>
              <a:rPr lang="en-US" sz="2400" dirty="0"/>
              <a:t> denote the sample space of all possible choices of two balls from the urn,</a:t>
            </a:r>
          </a:p>
          <a:p>
            <a:pPr marL="449263">
              <a:lnSpc>
                <a:spcPct val="100000"/>
              </a:lnSpc>
              <a:spcBef>
                <a:spcPts val="0"/>
              </a:spcBef>
              <a:spcAft>
                <a:spcPts val="600"/>
              </a:spcAft>
              <a:buFont typeface="Wingdings" panose="05000000000000000000" pitchFamily="2" charset="2"/>
              <a:buChar char="§"/>
            </a:pPr>
            <a:r>
              <a:rPr lang="en-US" sz="2400" i="1" dirty="0"/>
              <a:t>B</a:t>
            </a:r>
            <a:r>
              <a:rPr lang="en-US" sz="2400" baseline="-25000" dirty="0"/>
              <a:t>1</a:t>
            </a:r>
            <a:r>
              <a:rPr lang="en-US" sz="2400" dirty="0"/>
              <a:t> be the event that the first ball is blue (then </a:t>
            </a:r>
            <a:r>
              <a:rPr lang="en-US" sz="2400" i="1" dirty="0"/>
              <a:t>B</a:t>
            </a:r>
            <a:r>
              <a:rPr lang="en-US" sz="2400" baseline="-25000" dirty="0"/>
              <a:t>1</a:t>
            </a:r>
            <a:r>
              <a:rPr lang="en-US" sz="2400" i="1" baseline="30000" dirty="0"/>
              <a:t>c</a:t>
            </a:r>
            <a:r>
              <a:rPr lang="en-US" sz="2400" dirty="0"/>
              <a:t> is the event that the first ball is not blue),</a:t>
            </a:r>
          </a:p>
          <a:p>
            <a:pPr marL="449263">
              <a:lnSpc>
                <a:spcPct val="100000"/>
              </a:lnSpc>
              <a:spcBef>
                <a:spcPts val="0"/>
              </a:spcBef>
              <a:spcAft>
                <a:spcPts val="600"/>
              </a:spcAft>
              <a:buFont typeface="Wingdings" panose="05000000000000000000" pitchFamily="2" charset="2"/>
              <a:buChar char="§"/>
            </a:pPr>
            <a:r>
              <a:rPr lang="en-US" sz="2400" i="1" dirty="0"/>
              <a:t>B</a:t>
            </a:r>
            <a:r>
              <a:rPr lang="en-US" sz="2400" baseline="-25000" dirty="0"/>
              <a:t>2</a:t>
            </a:r>
            <a:r>
              <a:rPr lang="en-US" sz="2400" dirty="0"/>
              <a:t> be the event that the second ball is blue (then </a:t>
            </a:r>
            <a:r>
              <a:rPr lang="en-US" sz="2400" i="1" dirty="0"/>
              <a:t>B</a:t>
            </a:r>
            <a:r>
              <a:rPr lang="en-US" sz="2400" baseline="-25000" dirty="0"/>
              <a:t>2</a:t>
            </a:r>
            <a:r>
              <a:rPr lang="en-US" sz="2400" i="1" baseline="30000" dirty="0"/>
              <a:t>c</a:t>
            </a:r>
            <a:r>
              <a:rPr lang="en-US" sz="2400" dirty="0"/>
              <a:t> is the event that the second ball is not blue)</a:t>
            </a:r>
            <a:r>
              <a:rPr lang="en-US" altLang="en-US" sz="2400" dirty="0"/>
              <a:t>.</a:t>
            </a:r>
          </a:p>
          <a:p>
            <a:pPr marL="0" indent="0">
              <a:lnSpc>
                <a:spcPct val="100000"/>
              </a:lnSpc>
              <a:spcBef>
                <a:spcPts val="0"/>
              </a:spcBef>
              <a:spcAft>
                <a:spcPts val="600"/>
              </a:spcAft>
              <a:buNone/>
            </a:pPr>
            <a:r>
              <a:rPr lang="en-US" altLang="en-US" sz="2400" dirty="0"/>
              <a:t> </a:t>
            </a:r>
          </a:p>
        </p:txBody>
      </p:sp>
      <p:sp>
        <p:nvSpPr>
          <p:cNvPr id="15" name="Oval 14"/>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786164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52</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484824" y="1519514"/>
            <a:ext cx="8163230" cy="9600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An urn contains 5 blue and 7 gray balls. Let us say that 2 are chosen at random, one after the other, without replacement</a:t>
            </a:r>
            <a:r>
              <a:rPr lang="en-US" altLang="en-US" sz="2400" dirty="0"/>
              <a:t>. </a:t>
            </a: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a:t>
            </a:r>
            <a:r>
              <a:rPr lang="en-SG" sz="2400" dirty="0" smtClean="0">
                <a:solidFill>
                  <a:schemeClr val="bg1"/>
                </a:solidFill>
              </a:rPr>
              <a:t>15 </a:t>
            </a:r>
            <a:r>
              <a:rPr lang="en-SG" sz="2400" dirty="0">
                <a:solidFill>
                  <a:schemeClr val="bg1"/>
                </a:solidFill>
              </a:rPr>
              <a:t>– Representing Conditional Probabilities in a Tree Diagram</a:t>
            </a:r>
          </a:p>
        </p:txBody>
      </p:sp>
      <p:sp>
        <p:nvSpPr>
          <p:cNvPr id="23" name="Rectangle 3"/>
          <p:cNvSpPr txBox="1">
            <a:spLocks noChangeArrowheads="1"/>
          </p:cNvSpPr>
          <p:nvPr/>
        </p:nvSpPr>
        <p:spPr>
          <a:xfrm>
            <a:off x="484824" y="2668662"/>
            <a:ext cx="8163230" cy="2352789"/>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spcAft>
                <a:spcPts val="600"/>
              </a:spcAft>
              <a:buFont typeface="+mj-lt"/>
              <a:buAutoNum type="alphaLcPeriod"/>
            </a:pPr>
            <a:r>
              <a:rPr lang="en-US" sz="2400" dirty="0"/>
              <a:t>Find the following probabilities and illustrate them with a tree diagram: the probability that both balls are blue, the probability that the first ball is blue and the second is not blue, the probability that the first ball is not blue and the second ball is blue, and the probability that neither ball is blue</a:t>
            </a:r>
            <a:r>
              <a:rPr lang="en-US" altLang="en-US" sz="2400" dirty="0"/>
              <a:t>. </a:t>
            </a:r>
          </a:p>
        </p:txBody>
      </p:sp>
      <p:sp>
        <p:nvSpPr>
          <p:cNvPr id="14" name="Oval 13"/>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5" name="Oval 14"/>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0735061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53</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a:t>
            </a:r>
            <a:r>
              <a:rPr lang="en-SG" sz="2400" dirty="0" smtClean="0">
                <a:solidFill>
                  <a:schemeClr val="bg1"/>
                </a:solidFill>
              </a:rPr>
              <a:t>15 </a:t>
            </a:r>
            <a:r>
              <a:rPr lang="en-SG" sz="2400" dirty="0">
                <a:solidFill>
                  <a:schemeClr val="bg1"/>
                </a:solidFill>
              </a:rPr>
              <a:t>– Representing Conditional Probabilities in a Tree Diagram</a:t>
            </a:r>
          </a:p>
        </p:txBody>
      </p:sp>
      <p:sp>
        <p:nvSpPr>
          <p:cNvPr id="34" name="Oval 33"/>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Rectangle 3"/>
          <p:cNvSpPr txBox="1">
            <a:spLocks noChangeArrowheads="1"/>
          </p:cNvSpPr>
          <p:nvPr/>
        </p:nvSpPr>
        <p:spPr>
          <a:xfrm>
            <a:off x="103381" y="1503104"/>
            <a:ext cx="2012565" cy="544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5 blue, 7 gray. </a:t>
            </a:r>
            <a:endParaRPr lang="en-US" altLang="en-US" sz="2400" dirty="0"/>
          </a:p>
        </p:txBody>
      </p:sp>
      <mc:AlternateContent xmlns:mc="http://schemas.openxmlformats.org/markup-compatibility/2006" xmlns:a14="http://schemas.microsoft.com/office/drawing/2010/main">
        <mc:Choice Requires="a14">
          <p:sp>
            <p:nvSpPr>
              <p:cNvPr id="40" name="Rectangle 3"/>
              <p:cNvSpPr txBox="1">
                <a:spLocks noChangeArrowheads="1"/>
              </p:cNvSpPr>
              <p:nvPr/>
            </p:nvSpPr>
            <p:spPr>
              <a:xfrm>
                <a:off x="1970777" y="1477236"/>
                <a:ext cx="6544573" cy="506583"/>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1950" indent="-361950">
                  <a:lnSpc>
                    <a:spcPct val="100000"/>
                  </a:lnSpc>
                  <a:spcBef>
                    <a:spcPts val="0"/>
                  </a:spcBef>
                  <a:spcAft>
                    <a:spcPts val="600"/>
                  </a:spcAft>
                  <a:buFont typeface="+mj-lt"/>
                  <a:buAutoNum type="alphaLcPeriod"/>
                </a:pPr>
                <a:r>
                  <a:rPr lang="en-US" sz="2400" dirty="0" smtClean="0"/>
                  <a:t>Find </a:t>
                </a:r>
                <a14:m>
                  <m:oMath xmlns:m="http://schemas.openxmlformats.org/officeDocument/2006/math">
                    <m:r>
                      <a:rPr lang="en-US" sz="2000" b="0" i="1" smtClean="0">
                        <a:latin typeface="Cambria Math" panose="02040503050406030204" pitchFamily="18" charset="0"/>
                      </a:rPr>
                      <m:t>𝑃</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𝐵</m:t>
                        </m:r>
                      </m:e>
                      <m:sub>
                        <m:r>
                          <a:rPr lang="en-US" sz="2000" b="0" i="1" smtClean="0">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oMath>
                </a14:m>
                <a:r>
                  <a:rPr lang="en-US" sz="2000" i="1" dirty="0" smtClean="0"/>
                  <a:t>,</a:t>
                </a:r>
                <a:r>
                  <a:rPr lang="en-US" sz="2000" dirty="0" smtClean="0">
                    <a:sym typeface="Symbol" panose="05050102010706020507" pitchFamily="18" charset="2"/>
                  </a:rPr>
                  <a:t> </a:t>
                </a:r>
                <a14:m>
                  <m:oMath xmlns:m="http://schemas.openxmlformats.org/officeDocument/2006/math">
                    <m:r>
                      <a:rPr lang="en-US" sz="2000" i="1">
                        <a:latin typeface="Cambria Math" panose="02040503050406030204" pitchFamily="18" charset="0"/>
                      </a:rPr>
                      <m:t>𝑃</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acc>
                      <m:accPr>
                        <m:chr m:val="̅"/>
                        <m:ctrlPr>
                          <a:rPr lang="en-US" sz="2000" i="1" smtClean="0">
                            <a:latin typeface="Cambria Math" panose="02040503050406030204" pitchFamily="18" charset="0"/>
                            <a:ea typeface="Cambria Math" panose="02040503050406030204" pitchFamily="18" charset="0"/>
                          </a:rPr>
                        </m:ctrlPr>
                      </m:accPr>
                      <m:e>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𝐵</m:t>
                            </m:r>
                          </m:e>
                          <m:sub>
                            <m:r>
                              <a:rPr lang="en-US" sz="2000" b="0" i="1" smtClean="0">
                                <a:latin typeface="Cambria Math" panose="02040503050406030204" pitchFamily="18" charset="0"/>
                                <a:ea typeface="Cambria Math" panose="02040503050406030204" pitchFamily="18" charset="0"/>
                              </a:rPr>
                              <m:t>2</m:t>
                            </m:r>
                          </m:sub>
                        </m:sSub>
                      </m:e>
                    </m:acc>
                    <m:r>
                      <a:rPr lang="en-US" sz="2000" i="1">
                        <a:latin typeface="Cambria Math" panose="02040503050406030204" pitchFamily="18" charset="0"/>
                        <a:ea typeface="Cambria Math" panose="02040503050406030204" pitchFamily="18" charset="0"/>
                      </a:rPr>
                      <m:t>)</m:t>
                    </m:r>
                  </m:oMath>
                </a14:m>
                <a:r>
                  <a:rPr lang="en-US" sz="2000" dirty="0" smtClean="0">
                    <a:sym typeface="Symbol" panose="05050102010706020507" pitchFamily="18" charset="2"/>
                  </a:rPr>
                  <a:t>,</a:t>
                </a:r>
                <a:r>
                  <a:rPr lang="en-US" sz="2000" dirty="0" smtClean="0"/>
                  <a:t> </a:t>
                </a:r>
                <a14:m>
                  <m:oMath xmlns:m="http://schemas.openxmlformats.org/officeDocument/2006/math">
                    <m:r>
                      <a:rPr lang="en-US" sz="2000" b="0" i="1" smtClean="0">
                        <a:latin typeface="Cambria Math" panose="02040503050406030204" pitchFamily="18" charset="0"/>
                      </a:rPr>
                      <m:t>𝑃</m:t>
                    </m:r>
                    <m:r>
                      <a:rPr lang="en-US" sz="2000" b="0" i="1" smtClean="0">
                        <a:latin typeface="Cambria Math" panose="02040503050406030204" pitchFamily="18" charset="0"/>
                      </a:rPr>
                      <m:t>(</m:t>
                    </m:r>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1</m:t>
                            </m:r>
                          </m:sub>
                        </m:sSub>
                      </m:e>
                    </m:acc>
                    <m:r>
                      <a:rPr lang="en-US" sz="2000" i="1">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𝐵</m:t>
                        </m:r>
                      </m:e>
                      <m:sub>
                        <m:r>
                          <a:rPr lang="en-US" sz="2000" b="0" i="1" smtClean="0">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oMath>
                </a14:m>
                <a:r>
                  <a:rPr lang="en-US" sz="2000" dirty="0" smtClean="0">
                    <a:sym typeface="Symbol" panose="05050102010706020507" pitchFamily="18" charset="2"/>
                  </a:rPr>
                  <a:t>,</a:t>
                </a:r>
                <a:r>
                  <a:rPr lang="en-US" sz="2000" dirty="0" smtClean="0"/>
                  <a:t> </a:t>
                </a:r>
                <a14:m>
                  <m:oMath xmlns:m="http://schemas.openxmlformats.org/officeDocument/2006/math">
                    <m:r>
                      <a:rPr lang="en-US" sz="2000" i="1">
                        <a:latin typeface="Cambria Math" panose="02040503050406030204" pitchFamily="18" charset="0"/>
                      </a:rPr>
                      <m:t>𝑃</m:t>
                    </m:r>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1</m:t>
                            </m:r>
                          </m:sub>
                        </m:sSub>
                      </m:e>
                    </m:acc>
                    <m:r>
                      <a:rPr lang="en-US" sz="2000" i="1">
                        <a:latin typeface="Cambria Math" panose="02040503050406030204" pitchFamily="18" charset="0"/>
                        <a:ea typeface="Cambria Math" panose="02040503050406030204" pitchFamily="18" charset="0"/>
                      </a:rPr>
                      <m:t>∩</m:t>
                    </m:r>
                    <m:acc>
                      <m:accPr>
                        <m:chr m:val="̅"/>
                        <m:ctrlPr>
                          <a:rPr lang="en-US" sz="2000" i="1" smtClean="0">
                            <a:latin typeface="Cambria Math" panose="02040503050406030204" pitchFamily="18" charset="0"/>
                            <a:ea typeface="Cambria Math" panose="02040503050406030204" pitchFamily="18" charset="0"/>
                          </a:rPr>
                        </m:ctrlPr>
                      </m:accPr>
                      <m:e>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𝐵</m:t>
                            </m:r>
                          </m:e>
                          <m:sub>
                            <m:r>
                              <a:rPr lang="en-US" sz="2000" b="0" i="1" smtClean="0">
                                <a:latin typeface="Cambria Math" panose="02040503050406030204" pitchFamily="18" charset="0"/>
                                <a:ea typeface="Cambria Math" panose="02040503050406030204" pitchFamily="18" charset="0"/>
                              </a:rPr>
                              <m:t>2</m:t>
                            </m:r>
                          </m:sub>
                        </m:sSub>
                      </m:e>
                    </m:acc>
                    <m:r>
                      <a:rPr lang="en-US" sz="2000" i="1">
                        <a:latin typeface="Cambria Math" panose="02040503050406030204" pitchFamily="18" charset="0"/>
                        <a:ea typeface="Cambria Math" panose="02040503050406030204" pitchFamily="18" charset="0"/>
                      </a:rPr>
                      <m:t>)</m:t>
                    </m:r>
                  </m:oMath>
                </a14:m>
                <a:r>
                  <a:rPr lang="en-US" sz="2000" dirty="0" smtClean="0">
                    <a:sym typeface="Symbol" panose="05050102010706020507" pitchFamily="18" charset="2"/>
                  </a:rPr>
                  <a:t>.</a:t>
                </a:r>
                <a:r>
                  <a:rPr lang="en-US" altLang="en-US" sz="2400" dirty="0" smtClean="0"/>
                  <a:t> </a:t>
                </a:r>
                <a:endParaRPr lang="en-US" altLang="en-US" sz="2400" dirty="0"/>
              </a:p>
            </p:txBody>
          </p:sp>
        </mc:Choice>
        <mc:Fallback xmlns="">
          <p:sp>
            <p:nvSpPr>
              <p:cNvPr id="40" name="Rectangle 3"/>
              <p:cNvSpPr txBox="1">
                <a:spLocks noRot="1" noChangeAspect="1" noMove="1" noResize="1" noEditPoints="1" noAdjustHandles="1" noChangeArrowheads="1" noChangeShapeType="1" noTextEdit="1"/>
              </p:cNvSpPr>
              <p:nvPr/>
            </p:nvSpPr>
            <p:spPr>
              <a:xfrm>
                <a:off x="1970777" y="1477236"/>
                <a:ext cx="6544573" cy="506583"/>
              </a:xfrm>
              <a:prstGeom prst="rect">
                <a:avLst/>
              </a:prstGeom>
              <a:blipFill>
                <a:blip r:embed="rId3"/>
                <a:stretch>
                  <a:fillRect l="-1490" t="-10843" b="-192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404550" y="2131522"/>
                <a:ext cx="1646421" cy="67480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𝑃</m:t>
                      </m:r>
                      <m:r>
                        <a:rPr lang="en-SG" sz="2000" b="0" i="1" smtClean="0">
                          <a:latin typeface="Cambria Math" panose="02040503050406030204" pitchFamily="18" charset="0"/>
                        </a:rPr>
                        <m:t>(</m:t>
                      </m:r>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𝐵</m:t>
                          </m:r>
                        </m:e>
                        <m:sub>
                          <m:r>
                            <a:rPr lang="en-SG" sz="2000" b="0" i="1" smtClean="0">
                              <a:latin typeface="Cambria Math" panose="02040503050406030204" pitchFamily="18" charset="0"/>
                            </a:rPr>
                            <m:t>1</m:t>
                          </m:r>
                        </m:sub>
                      </m:sSub>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5</m:t>
                          </m:r>
                        </m:num>
                        <m:den>
                          <m:r>
                            <a:rPr lang="en-SG" sz="2000" b="0" i="1" smtClean="0">
                              <a:latin typeface="Cambria Math" panose="02040503050406030204" pitchFamily="18" charset="0"/>
                            </a:rPr>
                            <m:t>12</m:t>
                          </m:r>
                        </m:den>
                      </m:f>
                    </m:oMath>
                  </m:oMathPara>
                </a14:m>
                <a:endParaRPr lang="en-SG" sz="2000" dirty="0"/>
              </a:p>
            </p:txBody>
          </p:sp>
        </mc:Choice>
        <mc:Fallback xmlns="">
          <p:sp>
            <p:nvSpPr>
              <p:cNvPr id="41" name="TextBox 40"/>
              <p:cNvSpPr txBox="1">
                <a:spLocks noRot="1" noChangeAspect="1" noMove="1" noResize="1" noEditPoints="1" noAdjustHandles="1" noChangeArrowheads="1" noChangeShapeType="1" noTextEdit="1"/>
              </p:cNvSpPr>
              <p:nvPr/>
            </p:nvSpPr>
            <p:spPr>
              <a:xfrm>
                <a:off x="404550" y="2131522"/>
                <a:ext cx="1646421" cy="674800"/>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2196140" y="2131522"/>
                <a:ext cx="1679881" cy="666529"/>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𝑃</m:t>
                      </m:r>
                      <m:r>
                        <a:rPr lang="en-SG" sz="2000" b="0" i="1" smtClean="0">
                          <a:latin typeface="Cambria Math" panose="02040503050406030204" pitchFamily="18" charset="0"/>
                        </a:rPr>
                        <m:t>(</m:t>
                      </m:r>
                      <m:acc>
                        <m:accPr>
                          <m:chr m:val="̅"/>
                          <m:ctrlPr>
                            <a:rPr lang="en-SG" sz="2000" b="0" i="1" smtClean="0">
                              <a:latin typeface="Cambria Math" panose="02040503050406030204" pitchFamily="18" charset="0"/>
                            </a:rPr>
                          </m:ctrlPr>
                        </m:accPr>
                        <m:e>
                          <m:sSub>
                            <m:sSubPr>
                              <m:ctrlPr>
                                <a:rPr lang="en-SG"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1</m:t>
                              </m:r>
                            </m:sub>
                          </m:sSub>
                        </m:e>
                      </m:acc>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7</m:t>
                          </m:r>
                        </m:num>
                        <m:den>
                          <m:r>
                            <a:rPr lang="en-SG" sz="2000" b="0" i="1" smtClean="0">
                              <a:latin typeface="Cambria Math" panose="02040503050406030204" pitchFamily="18" charset="0"/>
                            </a:rPr>
                            <m:t>12</m:t>
                          </m:r>
                        </m:den>
                      </m:f>
                    </m:oMath>
                  </m:oMathPara>
                </a14:m>
                <a:endParaRPr lang="en-SG" sz="2000" dirty="0"/>
              </a:p>
            </p:txBody>
          </p:sp>
        </mc:Choice>
        <mc:Fallback xmlns="">
          <p:sp>
            <p:nvSpPr>
              <p:cNvPr id="42" name="TextBox 41"/>
              <p:cNvSpPr txBox="1">
                <a:spLocks noRot="1" noChangeAspect="1" noMove="1" noResize="1" noEditPoints="1" noAdjustHandles="1" noChangeArrowheads="1" noChangeShapeType="1" noTextEdit="1"/>
              </p:cNvSpPr>
              <p:nvPr/>
            </p:nvSpPr>
            <p:spPr>
              <a:xfrm>
                <a:off x="2196140" y="2131522"/>
                <a:ext cx="1679881" cy="666529"/>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4201106" y="2131522"/>
                <a:ext cx="1923428" cy="66742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𝑃</m:t>
                      </m:r>
                      <m:r>
                        <a:rPr lang="en-SG" sz="2000" b="0" i="1" smtClean="0">
                          <a:latin typeface="Cambria Math" panose="02040503050406030204" pitchFamily="18" charset="0"/>
                        </a:rPr>
                        <m:t>(</m:t>
                      </m:r>
                      <m:sSub>
                        <m:sSubPr>
                          <m:ctrlPr>
                            <a:rPr lang="en-SG" sz="2000" b="0" i="1" smtClean="0">
                              <a:latin typeface="Cambria Math" panose="02040503050406030204" pitchFamily="18" charset="0"/>
                            </a:rPr>
                          </m:ctrlPr>
                        </m:sSubPr>
                        <m:e>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𝐵</m:t>
                              </m:r>
                            </m:e>
                            <m:sub>
                              <m:r>
                                <a:rPr lang="en-SG" sz="2000" b="0" i="1" smtClean="0">
                                  <a:latin typeface="Cambria Math" panose="02040503050406030204" pitchFamily="18" charset="0"/>
                                </a:rPr>
                                <m:t>2</m:t>
                              </m:r>
                            </m:sub>
                          </m:sSub>
                          <m:r>
                            <a:rPr lang="en-SG" sz="2000" b="0" i="1" smtClean="0">
                              <a:latin typeface="Cambria Math" panose="02040503050406030204" pitchFamily="18" charset="0"/>
                            </a:rPr>
                            <m:t>|</m:t>
                          </m:r>
                          <m:r>
                            <a:rPr lang="en-SG" sz="2000" b="0" i="1" smtClean="0">
                              <a:latin typeface="Cambria Math" panose="02040503050406030204" pitchFamily="18" charset="0"/>
                            </a:rPr>
                            <m:t>𝐵</m:t>
                          </m:r>
                        </m:e>
                        <m:sub>
                          <m:r>
                            <a:rPr lang="en-SG" sz="2000" b="0" i="1" smtClean="0">
                              <a:latin typeface="Cambria Math" panose="02040503050406030204" pitchFamily="18" charset="0"/>
                            </a:rPr>
                            <m:t>1</m:t>
                          </m:r>
                        </m:sub>
                      </m:sSub>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4</m:t>
                          </m:r>
                        </m:num>
                        <m:den>
                          <m:r>
                            <a:rPr lang="en-SG" sz="2000" b="0" i="1" smtClean="0">
                              <a:latin typeface="Cambria Math" panose="02040503050406030204" pitchFamily="18" charset="0"/>
                            </a:rPr>
                            <m:t>11</m:t>
                          </m:r>
                        </m:den>
                      </m:f>
                    </m:oMath>
                  </m:oMathPara>
                </a14:m>
                <a:endParaRPr lang="en-SG" sz="2000" dirty="0"/>
              </a:p>
            </p:txBody>
          </p:sp>
        </mc:Choice>
        <mc:Fallback xmlns="">
          <p:sp>
            <p:nvSpPr>
              <p:cNvPr id="43" name="TextBox 42"/>
              <p:cNvSpPr txBox="1">
                <a:spLocks noRot="1" noChangeAspect="1" noMove="1" noResize="1" noEditPoints="1" noAdjustHandles="1" noChangeArrowheads="1" noChangeShapeType="1" noTextEdit="1"/>
              </p:cNvSpPr>
              <p:nvPr/>
            </p:nvSpPr>
            <p:spPr>
              <a:xfrm>
                <a:off x="4201106" y="2131522"/>
                <a:ext cx="1923428" cy="667427"/>
              </a:xfrm>
              <a:prstGeom prst="rect">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6368165" y="2131522"/>
                <a:ext cx="1864137" cy="666529"/>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𝑃</m:t>
                      </m:r>
                      <m:r>
                        <a:rPr lang="en-SG" sz="2000" b="0" i="1" smtClean="0">
                          <a:latin typeface="Cambria Math" panose="02040503050406030204" pitchFamily="18" charset="0"/>
                        </a:rPr>
                        <m:t>(</m:t>
                      </m:r>
                      <m:sSub>
                        <m:sSubPr>
                          <m:ctrlPr>
                            <a:rPr lang="en-SG" sz="2000" b="0" i="1" smtClean="0">
                              <a:latin typeface="Cambria Math" panose="02040503050406030204" pitchFamily="18" charset="0"/>
                            </a:rPr>
                          </m:ctrlPr>
                        </m:sSubPr>
                        <m:e>
                          <m:acc>
                            <m:accPr>
                              <m:chr m:val="̅"/>
                              <m:ctrlPr>
                                <a:rPr lang="en-SG" sz="2000" b="0" i="1" smtClean="0">
                                  <a:latin typeface="Cambria Math" panose="02040503050406030204" pitchFamily="18" charset="0"/>
                                </a:rPr>
                              </m:ctrlPr>
                            </m:accPr>
                            <m:e>
                              <m:sSub>
                                <m:sSubPr>
                                  <m:ctrlPr>
                                    <a:rPr lang="en-SG"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2</m:t>
                                  </m:r>
                                </m:sub>
                              </m:sSub>
                            </m:e>
                          </m:acc>
                          <m:r>
                            <a:rPr lang="en-SG" sz="2000" b="0" i="1" smtClean="0">
                              <a:latin typeface="Cambria Math" panose="02040503050406030204" pitchFamily="18" charset="0"/>
                            </a:rPr>
                            <m:t>|</m:t>
                          </m:r>
                          <m:r>
                            <a:rPr lang="en-SG" sz="2000" b="0" i="1" smtClean="0">
                              <a:latin typeface="Cambria Math" panose="02040503050406030204" pitchFamily="18" charset="0"/>
                            </a:rPr>
                            <m:t>𝐵</m:t>
                          </m:r>
                        </m:e>
                        <m:sub>
                          <m:r>
                            <a:rPr lang="en-SG" sz="2000" b="0" i="1" smtClean="0">
                              <a:latin typeface="Cambria Math" panose="02040503050406030204" pitchFamily="18" charset="0"/>
                            </a:rPr>
                            <m:t>1</m:t>
                          </m:r>
                        </m:sub>
                      </m:sSub>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7</m:t>
                          </m:r>
                        </m:num>
                        <m:den>
                          <m:r>
                            <a:rPr lang="en-SG" sz="2000" b="0" i="1" smtClean="0">
                              <a:latin typeface="Cambria Math" panose="02040503050406030204" pitchFamily="18" charset="0"/>
                            </a:rPr>
                            <m:t>11</m:t>
                          </m:r>
                        </m:den>
                      </m:f>
                    </m:oMath>
                  </m:oMathPara>
                </a14:m>
                <a:endParaRPr lang="en-SG" sz="2000" dirty="0"/>
              </a:p>
            </p:txBody>
          </p:sp>
        </mc:Choice>
        <mc:Fallback xmlns="">
          <p:sp>
            <p:nvSpPr>
              <p:cNvPr id="44" name="TextBox 43"/>
              <p:cNvSpPr txBox="1">
                <a:spLocks noRot="1" noChangeAspect="1" noMove="1" noResize="1" noEditPoints="1" noAdjustHandles="1" noChangeArrowheads="1" noChangeShapeType="1" noTextEdit="1"/>
              </p:cNvSpPr>
              <p:nvPr/>
            </p:nvSpPr>
            <p:spPr>
              <a:xfrm>
                <a:off x="6368165" y="2131522"/>
                <a:ext cx="1864137" cy="666529"/>
              </a:xfrm>
              <a:prstGeom prst="rect">
                <a:avLst/>
              </a:prstGeom>
              <a:blipFill>
                <a:blip r:embed="rId7"/>
                <a:stretch>
                  <a:fillRect/>
                </a:stretch>
              </a:blipFill>
              <a:ln>
                <a:solidFill>
                  <a:schemeClr val="tx1"/>
                </a:solidFill>
              </a:ln>
            </p:spPr>
            <p:txBody>
              <a:bodyPr/>
              <a:lstStyle/>
              <a:p>
                <a:r>
                  <a:rPr lang="en-US">
                    <a:noFill/>
                  </a:rPr>
                  <a:t> </a:t>
                </a:r>
              </a:p>
            </p:txBody>
          </p:sp>
        </mc:Fallback>
      </mc:AlternateContent>
      <p:grpSp>
        <p:nvGrpSpPr>
          <p:cNvPr id="45" name="Group 44"/>
          <p:cNvGrpSpPr/>
          <p:nvPr/>
        </p:nvGrpSpPr>
        <p:grpSpPr>
          <a:xfrm>
            <a:off x="288405" y="2985235"/>
            <a:ext cx="3750589" cy="886174"/>
            <a:chOff x="288405" y="2985235"/>
            <a:chExt cx="3750589" cy="886174"/>
          </a:xfrm>
        </p:grpSpPr>
        <p:sp>
          <p:nvSpPr>
            <p:cNvPr id="46" name="TextBox 45"/>
            <p:cNvSpPr txBox="1"/>
            <p:nvPr/>
          </p:nvSpPr>
          <p:spPr>
            <a:xfrm>
              <a:off x="324356" y="2985235"/>
              <a:ext cx="2286427" cy="369332"/>
            </a:xfrm>
            <a:prstGeom prst="rect">
              <a:avLst/>
            </a:prstGeom>
            <a:noFill/>
          </p:spPr>
          <p:txBody>
            <a:bodyPr wrap="square" rtlCol="0">
              <a:spAutoFit/>
            </a:bodyPr>
            <a:lstStyle/>
            <a:p>
              <a:r>
                <a:rPr lang="en-SG" dirty="0"/>
                <a:t>By formula 9.9.2</a:t>
              </a:r>
            </a:p>
          </p:txBody>
        </p:sp>
        <mc:AlternateContent xmlns:mc="http://schemas.openxmlformats.org/markup-compatibility/2006" xmlns:a14="http://schemas.microsoft.com/office/drawing/2010/main">
          <mc:Choice Requires="a14">
            <p:sp>
              <p:nvSpPr>
                <p:cNvPr id="47" name="TextBox 46"/>
                <p:cNvSpPr txBox="1"/>
                <p:nvPr/>
              </p:nvSpPr>
              <p:spPr>
                <a:xfrm>
                  <a:off x="288405" y="3409744"/>
                  <a:ext cx="3750589" cy="461665"/>
                </a:xfrm>
                <a:prstGeom prst="rect">
                  <a:avLst/>
                </a:prstGeom>
                <a:solidFill>
                  <a:schemeClr val="accent5">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oMath>
                    </m:oMathPara>
                  </a14:m>
                  <a:endParaRPr lang="en-SG"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288405" y="3409744"/>
                  <a:ext cx="3750589" cy="461665"/>
                </a:xfrm>
                <a:prstGeom prst="rect">
                  <a:avLst/>
                </a:prstGeom>
                <a:blipFill rotWithShape="0">
                  <a:blip r:embed="rId8"/>
                  <a:stretch>
                    <a:fillRect b="-17105"/>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48" name="TextBox 47"/>
              <p:cNvSpPr txBox="1"/>
              <p:nvPr/>
            </p:nvSpPr>
            <p:spPr>
              <a:xfrm>
                <a:off x="1051271" y="3926586"/>
                <a:ext cx="6320816" cy="676852"/>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𝑃</m:t>
                      </m:r>
                      <m:d>
                        <m:dPr>
                          <m:ctrlPr>
                            <a:rPr lang="en-SG" sz="2000" b="0" i="1" smtClean="0">
                              <a:latin typeface="Cambria Math" panose="02040503050406030204" pitchFamily="18" charset="0"/>
                            </a:rPr>
                          </m:ctrlPr>
                        </m:dPr>
                        <m:e>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𝐵</m:t>
                              </m:r>
                            </m:e>
                            <m:sub>
                              <m:r>
                                <a:rPr lang="en-SG" sz="2000" b="0" i="1" smtClean="0">
                                  <a:latin typeface="Cambria Math" panose="02040503050406030204" pitchFamily="18" charset="0"/>
                                </a:rPr>
                                <m:t>1</m:t>
                              </m:r>
                            </m:sub>
                          </m:sSub>
                          <m:r>
                            <a:rPr lang="en-SG" sz="2000" b="0" i="1" smtClean="0">
                              <a:latin typeface="Cambria Math" panose="02040503050406030204" pitchFamily="18" charset="0"/>
                              <a:ea typeface="Cambria Math" panose="02040503050406030204" pitchFamily="18" charset="0"/>
                            </a:rPr>
                            <m:t>∩</m:t>
                          </m:r>
                          <m:sSub>
                            <m:sSubPr>
                              <m:ctrlPr>
                                <a:rPr lang="en-SG" sz="2000" b="0" i="1" smtClean="0">
                                  <a:latin typeface="Cambria Math" panose="02040503050406030204" pitchFamily="18" charset="0"/>
                                  <a:ea typeface="Cambria Math" panose="02040503050406030204" pitchFamily="18" charset="0"/>
                                </a:rPr>
                              </m:ctrlPr>
                            </m:sSubPr>
                            <m:e>
                              <m:r>
                                <a:rPr lang="en-SG" sz="2000" b="0" i="1" smtClean="0">
                                  <a:latin typeface="Cambria Math" panose="02040503050406030204" pitchFamily="18" charset="0"/>
                                  <a:ea typeface="Cambria Math" panose="02040503050406030204" pitchFamily="18" charset="0"/>
                                </a:rPr>
                                <m:t>𝐵</m:t>
                              </m:r>
                            </m:e>
                            <m:sub>
                              <m:r>
                                <a:rPr lang="en-SG" sz="2000" b="0" i="1" smtClean="0">
                                  <a:latin typeface="Cambria Math" panose="02040503050406030204" pitchFamily="18" charset="0"/>
                                  <a:ea typeface="Cambria Math" panose="02040503050406030204" pitchFamily="18" charset="0"/>
                                </a:rPr>
                                <m:t>2</m:t>
                              </m:r>
                            </m:sub>
                          </m:sSub>
                        </m:e>
                      </m:d>
                      <m:r>
                        <a:rPr lang="en-SG" sz="2000" b="0" i="1" smtClean="0">
                          <a:latin typeface="Cambria Math" panose="02040503050406030204" pitchFamily="18" charset="0"/>
                        </a:rPr>
                        <m:t>=</m:t>
                      </m:r>
                      <m:r>
                        <a:rPr lang="en-SG" sz="2000" b="0" i="1" smtClean="0">
                          <a:latin typeface="Cambria Math" panose="02040503050406030204" pitchFamily="18" charset="0"/>
                        </a:rPr>
                        <m:t>𝑃</m:t>
                      </m:r>
                      <m:d>
                        <m:dPr>
                          <m:ctrlPr>
                            <a:rPr lang="en-SG" sz="2000" b="0" i="1" smtClean="0">
                              <a:latin typeface="Cambria Math" panose="02040503050406030204" pitchFamily="18" charset="0"/>
                            </a:rPr>
                          </m:ctrlPr>
                        </m:dPr>
                        <m:e>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𝐵</m:t>
                              </m:r>
                            </m:e>
                            <m:sub>
                              <m:r>
                                <a:rPr lang="en-SG" sz="2000" b="0" i="1" smtClean="0">
                                  <a:latin typeface="Cambria Math" panose="02040503050406030204" pitchFamily="18" charset="0"/>
                                </a:rPr>
                                <m:t>2</m:t>
                              </m:r>
                            </m:sub>
                          </m:sSub>
                        </m:e>
                        <m:e>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𝐵</m:t>
                              </m:r>
                            </m:e>
                            <m:sub>
                              <m:r>
                                <a:rPr lang="en-SG" sz="2000" b="0" i="1" smtClean="0">
                                  <a:latin typeface="Cambria Math" panose="02040503050406030204" pitchFamily="18" charset="0"/>
                                </a:rPr>
                                <m:t>1</m:t>
                              </m:r>
                            </m:sub>
                          </m:sSub>
                        </m:e>
                      </m:d>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𝑃</m:t>
                      </m:r>
                      <m:d>
                        <m:dPr>
                          <m:ctrlPr>
                            <a:rPr lang="en-SG" sz="2000" b="0" i="1" smtClean="0">
                              <a:latin typeface="Cambria Math" panose="02040503050406030204" pitchFamily="18" charset="0"/>
                              <a:ea typeface="Cambria Math" panose="02040503050406030204" pitchFamily="18" charset="0"/>
                            </a:rPr>
                          </m:ctrlPr>
                        </m:dPr>
                        <m:e>
                          <m:sSub>
                            <m:sSubPr>
                              <m:ctrlPr>
                                <a:rPr lang="en-SG" sz="2000" b="0" i="1" smtClean="0">
                                  <a:latin typeface="Cambria Math" panose="02040503050406030204" pitchFamily="18" charset="0"/>
                                  <a:ea typeface="Cambria Math" panose="02040503050406030204" pitchFamily="18" charset="0"/>
                                </a:rPr>
                              </m:ctrlPr>
                            </m:sSubPr>
                            <m:e>
                              <m:r>
                                <a:rPr lang="en-SG" sz="2000" b="0" i="1" smtClean="0">
                                  <a:latin typeface="Cambria Math" panose="02040503050406030204" pitchFamily="18" charset="0"/>
                                  <a:ea typeface="Cambria Math" panose="02040503050406030204" pitchFamily="18" charset="0"/>
                                </a:rPr>
                                <m:t>𝐵</m:t>
                              </m:r>
                            </m:e>
                            <m:sub>
                              <m:r>
                                <a:rPr lang="en-SG" sz="2000" b="0" i="1" smtClean="0">
                                  <a:latin typeface="Cambria Math" panose="02040503050406030204" pitchFamily="18" charset="0"/>
                                  <a:ea typeface="Cambria Math" panose="02040503050406030204" pitchFamily="18" charset="0"/>
                                </a:rPr>
                                <m:t>1</m:t>
                              </m:r>
                            </m:sub>
                          </m:sSub>
                        </m:e>
                      </m:d>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4</m:t>
                          </m:r>
                        </m:num>
                        <m:den>
                          <m:r>
                            <a:rPr lang="en-SG" sz="2000" b="0" i="1" smtClean="0">
                              <a:latin typeface="Cambria Math" panose="02040503050406030204" pitchFamily="18" charset="0"/>
                            </a:rPr>
                            <m:t>11</m:t>
                          </m:r>
                        </m:den>
                      </m:f>
                      <m:r>
                        <a:rPr lang="en-SG" sz="2000" b="0" i="1" smtClean="0">
                          <a:latin typeface="Cambria Math" panose="02040503050406030204" pitchFamily="18" charset="0"/>
                          <a:ea typeface="Cambria Math" panose="02040503050406030204" pitchFamily="18" charset="0"/>
                        </a:rPr>
                        <m:t>∙</m:t>
                      </m:r>
                      <m:f>
                        <m:fPr>
                          <m:ctrlPr>
                            <a:rPr lang="en-SG" sz="2000" b="0" i="1" smtClean="0">
                              <a:latin typeface="Cambria Math" panose="02040503050406030204" pitchFamily="18" charset="0"/>
                              <a:ea typeface="Cambria Math" panose="02040503050406030204" pitchFamily="18" charset="0"/>
                            </a:rPr>
                          </m:ctrlPr>
                        </m:fPr>
                        <m:num>
                          <m:r>
                            <a:rPr lang="en-SG" sz="2000" b="0" i="1" smtClean="0">
                              <a:latin typeface="Cambria Math" panose="02040503050406030204" pitchFamily="18" charset="0"/>
                              <a:ea typeface="Cambria Math" panose="02040503050406030204" pitchFamily="18" charset="0"/>
                            </a:rPr>
                            <m:t>5</m:t>
                          </m:r>
                        </m:num>
                        <m:den>
                          <m:r>
                            <a:rPr lang="en-SG" sz="2000" b="0" i="1" smtClean="0">
                              <a:latin typeface="Cambria Math" panose="02040503050406030204" pitchFamily="18" charset="0"/>
                              <a:ea typeface="Cambria Math" panose="02040503050406030204" pitchFamily="18" charset="0"/>
                            </a:rPr>
                            <m:t>12</m:t>
                          </m:r>
                        </m:den>
                      </m:f>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20</m:t>
                          </m:r>
                        </m:num>
                        <m:den>
                          <m:r>
                            <a:rPr lang="en-SG" sz="2000" b="0" i="1" smtClean="0">
                              <a:latin typeface="Cambria Math" panose="02040503050406030204" pitchFamily="18" charset="0"/>
                            </a:rPr>
                            <m:t>132</m:t>
                          </m:r>
                        </m:den>
                      </m:f>
                    </m:oMath>
                  </m:oMathPara>
                </a14:m>
                <a:endParaRPr lang="en-SG" sz="2000" dirty="0"/>
              </a:p>
            </p:txBody>
          </p:sp>
        </mc:Choice>
        <mc:Fallback xmlns="">
          <p:sp>
            <p:nvSpPr>
              <p:cNvPr id="48" name="TextBox 47"/>
              <p:cNvSpPr txBox="1">
                <a:spLocks noRot="1" noChangeAspect="1" noMove="1" noResize="1" noEditPoints="1" noAdjustHandles="1" noChangeArrowheads="1" noChangeShapeType="1" noTextEdit="1"/>
              </p:cNvSpPr>
              <p:nvPr/>
            </p:nvSpPr>
            <p:spPr>
              <a:xfrm>
                <a:off x="1051271" y="3926586"/>
                <a:ext cx="6320816" cy="676852"/>
              </a:xfrm>
              <a:prstGeom prst="rect">
                <a:avLst/>
              </a:prstGeom>
              <a:blipFill>
                <a:blip r:embed="rId9"/>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1051271" y="4647527"/>
                <a:ext cx="6320816" cy="697114"/>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𝑃</m:t>
                      </m:r>
                      <m:d>
                        <m:dPr>
                          <m:ctrlPr>
                            <a:rPr lang="en-SG" sz="2000" b="0" i="1" smtClean="0">
                              <a:latin typeface="Cambria Math" panose="02040503050406030204" pitchFamily="18" charset="0"/>
                            </a:rPr>
                          </m:ctrlPr>
                        </m:dPr>
                        <m:e>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𝐵</m:t>
                              </m:r>
                            </m:e>
                            <m:sub>
                              <m:r>
                                <a:rPr lang="en-SG" sz="2000" b="0" i="1" smtClean="0">
                                  <a:latin typeface="Cambria Math" panose="02040503050406030204" pitchFamily="18" charset="0"/>
                                </a:rPr>
                                <m:t>1</m:t>
                              </m:r>
                            </m:sub>
                          </m:sSub>
                          <m:r>
                            <a:rPr lang="en-SG" sz="2000" b="0" i="1" smtClean="0">
                              <a:latin typeface="Cambria Math" panose="02040503050406030204" pitchFamily="18" charset="0"/>
                              <a:ea typeface="Cambria Math" panose="02040503050406030204" pitchFamily="18" charset="0"/>
                            </a:rPr>
                            <m:t>∩</m:t>
                          </m:r>
                          <m:acc>
                            <m:accPr>
                              <m:chr m:val="̅"/>
                              <m:ctrlPr>
                                <a:rPr lang="en-SG" sz="2000" b="0" i="1" smtClean="0">
                                  <a:latin typeface="Cambria Math" panose="02040503050406030204" pitchFamily="18" charset="0"/>
                                  <a:ea typeface="Cambria Math" panose="02040503050406030204" pitchFamily="18" charset="0"/>
                                </a:rPr>
                              </m:ctrlPr>
                            </m:accPr>
                            <m:e>
                              <m:sSub>
                                <m:sSubPr>
                                  <m:ctrlPr>
                                    <a:rPr lang="en-SG"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𝐵</m:t>
                                  </m:r>
                                </m:e>
                                <m:sub>
                                  <m:r>
                                    <a:rPr lang="en-US" sz="2000" b="0" i="1" smtClean="0">
                                      <a:latin typeface="Cambria Math" panose="02040503050406030204" pitchFamily="18" charset="0"/>
                                      <a:ea typeface="Cambria Math" panose="02040503050406030204" pitchFamily="18" charset="0"/>
                                    </a:rPr>
                                    <m:t>2</m:t>
                                  </m:r>
                                </m:sub>
                              </m:sSub>
                            </m:e>
                          </m:acc>
                        </m:e>
                      </m:d>
                      <m:r>
                        <a:rPr lang="en-SG" sz="2000" b="0" i="1" smtClean="0">
                          <a:latin typeface="Cambria Math" panose="02040503050406030204" pitchFamily="18" charset="0"/>
                        </a:rPr>
                        <m:t>=</m:t>
                      </m:r>
                      <m:r>
                        <a:rPr lang="en-SG" sz="2000" b="0" i="1" smtClean="0">
                          <a:latin typeface="Cambria Math" panose="02040503050406030204" pitchFamily="18" charset="0"/>
                        </a:rPr>
                        <m:t>𝑃</m:t>
                      </m:r>
                      <m:d>
                        <m:dPr>
                          <m:ctrlPr>
                            <a:rPr lang="en-SG" sz="2000" b="0" i="1" smtClean="0">
                              <a:latin typeface="Cambria Math" panose="02040503050406030204" pitchFamily="18" charset="0"/>
                            </a:rPr>
                          </m:ctrlPr>
                        </m:dPr>
                        <m:e>
                          <m:acc>
                            <m:accPr>
                              <m:chr m:val="̅"/>
                              <m:ctrlPr>
                                <a:rPr lang="en-SG" sz="2000" b="0" i="1" smtClean="0">
                                  <a:latin typeface="Cambria Math" panose="02040503050406030204" pitchFamily="18" charset="0"/>
                                </a:rPr>
                              </m:ctrlPr>
                            </m:accPr>
                            <m:e>
                              <m:sSub>
                                <m:sSubPr>
                                  <m:ctrlPr>
                                    <a:rPr lang="en-SG"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2</m:t>
                                  </m:r>
                                </m:sub>
                              </m:sSub>
                            </m:e>
                          </m:acc>
                        </m:e>
                        <m:e>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𝐵</m:t>
                              </m:r>
                            </m:e>
                            <m:sub>
                              <m:r>
                                <a:rPr lang="en-SG" sz="2000" b="0" i="1" smtClean="0">
                                  <a:latin typeface="Cambria Math" panose="02040503050406030204" pitchFamily="18" charset="0"/>
                                </a:rPr>
                                <m:t>1</m:t>
                              </m:r>
                            </m:sub>
                          </m:sSub>
                        </m:e>
                      </m:d>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𝑃</m:t>
                      </m:r>
                      <m:d>
                        <m:dPr>
                          <m:ctrlPr>
                            <a:rPr lang="en-SG" sz="2000" b="0" i="1" smtClean="0">
                              <a:latin typeface="Cambria Math" panose="02040503050406030204" pitchFamily="18" charset="0"/>
                              <a:ea typeface="Cambria Math" panose="02040503050406030204" pitchFamily="18" charset="0"/>
                            </a:rPr>
                          </m:ctrlPr>
                        </m:dPr>
                        <m:e>
                          <m:sSub>
                            <m:sSubPr>
                              <m:ctrlPr>
                                <a:rPr lang="en-SG" sz="2000" b="0" i="1" smtClean="0">
                                  <a:latin typeface="Cambria Math" panose="02040503050406030204" pitchFamily="18" charset="0"/>
                                  <a:ea typeface="Cambria Math" panose="02040503050406030204" pitchFamily="18" charset="0"/>
                                </a:rPr>
                              </m:ctrlPr>
                            </m:sSubPr>
                            <m:e>
                              <m:r>
                                <a:rPr lang="en-SG" sz="2000" b="0" i="1" smtClean="0">
                                  <a:latin typeface="Cambria Math" panose="02040503050406030204" pitchFamily="18" charset="0"/>
                                  <a:ea typeface="Cambria Math" panose="02040503050406030204" pitchFamily="18" charset="0"/>
                                </a:rPr>
                                <m:t>𝐵</m:t>
                              </m:r>
                            </m:e>
                            <m:sub>
                              <m:r>
                                <a:rPr lang="en-SG" sz="2000" b="0" i="1" smtClean="0">
                                  <a:latin typeface="Cambria Math" panose="02040503050406030204" pitchFamily="18" charset="0"/>
                                  <a:ea typeface="Cambria Math" panose="02040503050406030204" pitchFamily="18" charset="0"/>
                                </a:rPr>
                                <m:t>1</m:t>
                              </m:r>
                            </m:sub>
                          </m:sSub>
                        </m:e>
                      </m:d>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7</m:t>
                          </m:r>
                        </m:num>
                        <m:den>
                          <m:r>
                            <a:rPr lang="en-SG" sz="2000" b="0" i="1" smtClean="0">
                              <a:latin typeface="Cambria Math" panose="02040503050406030204" pitchFamily="18" charset="0"/>
                            </a:rPr>
                            <m:t>11</m:t>
                          </m:r>
                        </m:den>
                      </m:f>
                      <m:r>
                        <a:rPr lang="en-SG" sz="2000" b="0" i="1" smtClean="0">
                          <a:latin typeface="Cambria Math" panose="02040503050406030204" pitchFamily="18" charset="0"/>
                          <a:ea typeface="Cambria Math" panose="02040503050406030204" pitchFamily="18" charset="0"/>
                        </a:rPr>
                        <m:t>∙</m:t>
                      </m:r>
                      <m:f>
                        <m:fPr>
                          <m:ctrlPr>
                            <a:rPr lang="en-SG" sz="2000" b="0" i="1" smtClean="0">
                              <a:latin typeface="Cambria Math" panose="02040503050406030204" pitchFamily="18" charset="0"/>
                              <a:ea typeface="Cambria Math" panose="02040503050406030204" pitchFamily="18" charset="0"/>
                            </a:rPr>
                          </m:ctrlPr>
                        </m:fPr>
                        <m:num>
                          <m:r>
                            <a:rPr lang="en-SG" sz="2000" b="0" i="1" smtClean="0">
                              <a:latin typeface="Cambria Math" panose="02040503050406030204" pitchFamily="18" charset="0"/>
                              <a:ea typeface="Cambria Math" panose="02040503050406030204" pitchFamily="18" charset="0"/>
                            </a:rPr>
                            <m:t>5</m:t>
                          </m:r>
                        </m:num>
                        <m:den>
                          <m:r>
                            <a:rPr lang="en-SG" sz="2000" b="0" i="1" smtClean="0">
                              <a:latin typeface="Cambria Math" panose="02040503050406030204" pitchFamily="18" charset="0"/>
                              <a:ea typeface="Cambria Math" panose="02040503050406030204" pitchFamily="18" charset="0"/>
                            </a:rPr>
                            <m:t>12</m:t>
                          </m:r>
                        </m:den>
                      </m:f>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35</m:t>
                          </m:r>
                        </m:num>
                        <m:den>
                          <m:r>
                            <a:rPr lang="en-SG" sz="2000" b="0" i="1" smtClean="0">
                              <a:latin typeface="Cambria Math" panose="02040503050406030204" pitchFamily="18" charset="0"/>
                            </a:rPr>
                            <m:t>132</m:t>
                          </m:r>
                        </m:den>
                      </m:f>
                    </m:oMath>
                  </m:oMathPara>
                </a14:m>
                <a:endParaRPr lang="en-SG" sz="2000" dirty="0"/>
              </a:p>
            </p:txBody>
          </p:sp>
        </mc:Choice>
        <mc:Fallback xmlns="">
          <p:sp>
            <p:nvSpPr>
              <p:cNvPr id="49" name="TextBox 48"/>
              <p:cNvSpPr txBox="1">
                <a:spLocks noRot="1" noChangeAspect="1" noMove="1" noResize="1" noEditPoints="1" noAdjustHandles="1" noChangeArrowheads="1" noChangeShapeType="1" noTextEdit="1"/>
              </p:cNvSpPr>
              <p:nvPr/>
            </p:nvSpPr>
            <p:spPr>
              <a:xfrm>
                <a:off x="1051271" y="4647527"/>
                <a:ext cx="6320816" cy="697114"/>
              </a:xfrm>
              <a:prstGeom prst="rect">
                <a:avLst/>
              </a:prstGeom>
              <a:blipFill>
                <a:blip r:embed="rId10"/>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4201106" y="2941280"/>
                <a:ext cx="1923428" cy="67480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𝑃</m:t>
                      </m:r>
                      <m:r>
                        <a:rPr lang="en-SG" sz="2000" b="0" i="1" smtClean="0">
                          <a:latin typeface="Cambria Math" panose="02040503050406030204" pitchFamily="18" charset="0"/>
                        </a:rPr>
                        <m:t>(</m:t>
                      </m:r>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𝐵</m:t>
                          </m:r>
                        </m:e>
                        <m:sub>
                          <m:r>
                            <a:rPr lang="en-SG" sz="2000" b="0" i="1" smtClean="0">
                              <a:latin typeface="Cambria Math" panose="02040503050406030204" pitchFamily="18" charset="0"/>
                            </a:rPr>
                            <m:t>2</m:t>
                          </m:r>
                        </m:sub>
                      </m:sSub>
                      <m:r>
                        <a:rPr lang="en-SG" sz="2000" b="0" i="1" smtClean="0">
                          <a:latin typeface="Cambria Math" panose="02040503050406030204" pitchFamily="18" charset="0"/>
                        </a:rPr>
                        <m:t>|</m:t>
                      </m:r>
                      <m:acc>
                        <m:accPr>
                          <m:chr m:val="̅"/>
                          <m:ctrlPr>
                            <a:rPr lang="en-SG" sz="2000" b="0" i="1" smtClean="0">
                              <a:latin typeface="Cambria Math" panose="02040503050406030204" pitchFamily="18" charset="0"/>
                            </a:rPr>
                          </m:ctrlPr>
                        </m:accPr>
                        <m:e>
                          <m:sSub>
                            <m:sSubPr>
                              <m:ctrlPr>
                                <a:rPr lang="en-SG"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1</m:t>
                              </m:r>
                            </m:sub>
                          </m:sSub>
                        </m:e>
                      </m:acc>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5</m:t>
                          </m:r>
                        </m:num>
                        <m:den>
                          <m:r>
                            <a:rPr lang="en-SG" sz="2000" b="0" i="1" smtClean="0">
                              <a:latin typeface="Cambria Math" panose="02040503050406030204" pitchFamily="18" charset="0"/>
                            </a:rPr>
                            <m:t>11</m:t>
                          </m:r>
                        </m:den>
                      </m:f>
                    </m:oMath>
                  </m:oMathPara>
                </a14:m>
                <a:endParaRPr lang="en-SG" sz="2000" dirty="0"/>
              </a:p>
            </p:txBody>
          </p:sp>
        </mc:Choice>
        <mc:Fallback xmlns="">
          <p:sp>
            <p:nvSpPr>
              <p:cNvPr id="50" name="TextBox 49"/>
              <p:cNvSpPr txBox="1">
                <a:spLocks noRot="1" noChangeAspect="1" noMove="1" noResize="1" noEditPoints="1" noAdjustHandles="1" noChangeArrowheads="1" noChangeShapeType="1" noTextEdit="1"/>
              </p:cNvSpPr>
              <p:nvPr/>
            </p:nvSpPr>
            <p:spPr>
              <a:xfrm>
                <a:off x="4201106" y="2941280"/>
                <a:ext cx="1923428" cy="674800"/>
              </a:xfrm>
              <a:prstGeom prst="rect">
                <a:avLst/>
              </a:prstGeom>
              <a:blipFill>
                <a:blip r:embed="rId11"/>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368165" y="2941280"/>
                <a:ext cx="1923428" cy="668516"/>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𝑃</m:t>
                      </m:r>
                      <m:r>
                        <a:rPr lang="en-SG" sz="2000" b="0" i="1" smtClean="0">
                          <a:latin typeface="Cambria Math" panose="02040503050406030204" pitchFamily="18" charset="0"/>
                        </a:rPr>
                        <m:t>(</m:t>
                      </m:r>
                      <m:acc>
                        <m:accPr>
                          <m:chr m:val="̅"/>
                          <m:ctrlPr>
                            <a:rPr lang="en-SG" sz="2000" b="0" i="1" smtClean="0">
                              <a:latin typeface="Cambria Math" panose="02040503050406030204" pitchFamily="18" charset="0"/>
                            </a:rPr>
                          </m:ctrlPr>
                        </m:accPr>
                        <m:e>
                          <m:sSub>
                            <m:sSubPr>
                              <m:ctrlPr>
                                <a:rPr lang="en-SG"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2</m:t>
                              </m:r>
                            </m:sub>
                          </m:sSub>
                        </m:e>
                      </m:acc>
                      <m:r>
                        <a:rPr lang="en-SG" sz="2000" b="0" i="1" smtClean="0">
                          <a:latin typeface="Cambria Math" panose="02040503050406030204" pitchFamily="18" charset="0"/>
                        </a:rPr>
                        <m:t>|</m:t>
                      </m:r>
                      <m:acc>
                        <m:accPr>
                          <m:chr m:val="̅"/>
                          <m:ctrlPr>
                            <a:rPr lang="en-SG" sz="2000" b="0" i="1" smtClean="0">
                              <a:latin typeface="Cambria Math" panose="02040503050406030204" pitchFamily="18" charset="0"/>
                            </a:rPr>
                          </m:ctrlPr>
                        </m:accPr>
                        <m:e>
                          <m:sSub>
                            <m:sSubPr>
                              <m:ctrlPr>
                                <a:rPr lang="en-SG"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1</m:t>
                              </m:r>
                            </m:sub>
                          </m:sSub>
                        </m:e>
                      </m:acc>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6</m:t>
                          </m:r>
                        </m:num>
                        <m:den>
                          <m:r>
                            <a:rPr lang="en-SG" sz="2000" b="0" i="1" smtClean="0">
                              <a:latin typeface="Cambria Math" panose="02040503050406030204" pitchFamily="18" charset="0"/>
                            </a:rPr>
                            <m:t>11</m:t>
                          </m:r>
                        </m:den>
                      </m:f>
                    </m:oMath>
                  </m:oMathPara>
                </a14:m>
                <a:endParaRPr lang="en-SG" sz="2000" dirty="0"/>
              </a:p>
            </p:txBody>
          </p:sp>
        </mc:Choice>
        <mc:Fallback xmlns="">
          <p:sp>
            <p:nvSpPr>
              <p:cNvPr id="51" name="TextBox 50"/>
              <p:cNvSpPr txBox="1">
                <a:spLocks noRot="1" noChangeAspect="1" noMove="1" noResize="1" noEditPoints="1" noAdjustHandles="1" noChangeArrowheads="1" noChangeShapeType="1" noTextEdit="1"/>
              </p:cNvSpPr>
              <p:nvPr/>
            </p:nvSpPr>
            <p:spPr>
              <a:xfrm>
                <a:off x="6368165" y="2941280"/>
                <a:ext cx="1923428" cy="668516"/>
              </a:xfrm>
              <a:prstGeom prst="rect">
                <a:avLst/>
              </a:prstGeom>
              <a:blipFill>
                <a:blip r:embed="rId1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1051271" y="5377462"/>
                <a:ext cx="6320816" cy="697114"/>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𝑃</m:t>
                      </m:r>
                      <m:d>
                        <m:dPr>
                          <m:ctrlPr>
                            <a:rPr lang="en-SG" sz="2000" b="0" i="1" smtClean="0">
                              <a:latin typeface="Cambria Math" panose="02040503050406030204" pitchFamily="18" charset="0"/>
                            </a:rPr>
                          </m:ctrlPr>
                        </m:dPr>
                        <m:e>
                          <m:sSub>
                            <m:sSubPr>
                              <m:ctrlPr>
                                <a:rPr lang="en-SG" sz="2000" b="0" i="1" smtClean="0">
                                  <a:latin typeface="Cambria Math" panose="02040503050406030204" pitchFamily="18" charset="0"/>
                                </a:rPr>
                              </m:ctrlPr>
                            </m:sSubPr>
                            <m:e>
                              <m:acc>
                                <m:accPr>
                                  <m:chr m:val="̅"/>
                                  <m:ctrlPr>
                                    <a:rPr lang="en-SG" sz="2000" b="0" i="1" smtClean="0">
                                      <a:latin typeface="Cambria Math" panose="02040503050406030204" pitchFamily="18" charset="0"/>
                                    </a:rPr>
                                  </m:ctrlPr>
                                </m:accPr>
                                <m:e>
                                  <m:sSub>
                                    <m:sSubPr>
                                      <m:ctrlPr>
                                        <a:rPr lang="en-SG"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1</m:t>
                                      </m:r>
                                    </m:sub>
                                  </m:sSub>
                                </m:e>
                              </m:acc>
                              <m:r>
                                <a:rPr lang="en-SG" sz="2000" i="1">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rPr>
                                <m:t>𝐵</m:t>
                              </m:r>
                            </m:e>
                            <m:sub>
                              <m:r>
                                <a:rPr lang="en-SG" sz="2000" b="0" i="1" smtClean="0">
                                  <a:latin typeface="Cambria Math" panose="02040503050406030204" pitchFamily="18" charset="0"/>
                                </a:rPr>
                                <m:t>2</m:t>
                              </m:r>
                            </m:sub>
                          </m:sSub>
                        </m:e>
                      </m:d>
                      <m:r>
                        <a:rPr lang="en-SG" sz="2000" b="0" i="1" smtClean="0">
                          <a:latin typeface="Cambria Math" panose="02040503050406030204" pitchFamily="18" charset="0"/>
                        </a:rPr>
                        <m:t>=</m:t>
                      </m:r>
                      <m:r>
                        <a:rPr lang="en-SG" sz="2000" b="0" i="1" smtClean="0">
                          <a:latin typeface="Cambria Math" panose="02040503050406030204" pitchFamily="18" charset="0"/>
                        </a:rPr>
                        <m:t>𝑃</m:t>
                      </m:r>
                      <m:d>
                        <m:dPr>
                          <m:ctrlPr>
                            <a:rPr lang="en-SG" sz="2000" b="0" i="1" smtClean="0">
                              <a:latin typeface="Cambria Math" panose="02040503050406030204" pitchFamily="18" charset="0"/>
                            </a:rPr>
                          </m:ctrlPr>
                        </m:dPr>
                        <m:e>
                          <m:sSub>
                            <m:sSubPr>
                              <m:ctrlPr>
                                <a:rPr lang="en-SG" sz="2000" i="1">
                                  <a:latin typeface="Cambria Math" panose="02040503050406030204" pitchFamily="18" charset="0"/>
                                </a:rPr>
                              </m:ctrlPr>
                            </m:sSubPr>
                            <m:e>
                              <m:r>
                                <a:rPr lang="en-SG" sz="2000" i="1">
                                  <a:latin typeface="Cambria Math" panose="02040503050406030204" pitchFamily="18" charset="0"/>
                                </a:rPr>
                                <m:t>𝐵</m:t>
                              </m:r>
                            </m:e>
                            <m:sub>
                              <m:r>
                                <a:rPr lang="en-SG" sz="2000" b="0" i="1" smtClean="0">
                                  <a:latin typeface="Cambria Math" panose="02040503050406030204" pitchFamily="18" charset="0"/>
                                </a:rPr>
                                <m:t>2</m:t>
                              </m:r>
                            </m:sub>
                          </m:sSub>
                        </m:e>
                        <m:e>
                          <m:acc>
                            <m:accPr>
                              <m:chr m:val="̅"/>
                              <m:ctrlPr>
                                <a:rPr lang="en-SG" sz="2000" b="0" i="1" smtClean="0">
                                  <a:latin typeface="Cambria Math" panose="02040503050406030204" pitchFamily="18" charset="0"/>
                                </a:rPr>
                              </m:ctrlPr>
                            </m:accPr>
                            <m:e>
                              <m:sSub>
                                <m:sSubPr>
                                  <m:ctrlPr>
                                    <a:rPr lang="en-SG"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1</m:t>
                                  </m:r>
                                </m:sub>
                              </m:sSub>
                            </m:e>
                          </m:acc>
                        </m:e>
                      </m:d>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𝑃</m:t>
                      </m:r>
                      <m:d>
                        <m:dPr>
                          <m:ctrlPr>
                            <a:rPr lang="en-SG" sz="2000" b="0" i="1" smtClean="0">
                              <a:latin typeface="Cambria Math" panose="02040503050406030204" pitchFamily="18" charset="0"/>
                              <a:ea typeface="Cambria Math" panose="02040503050406030204" pitchFamily="18" charset="0"/>
                            </a:rPr>
                          </m:ctrlPr>
                        </m:dPr>
                        <m:e>
                          <m:acc>
                            <m:accPr>
                              <m:chr m:val="̅"/>
                              <m:ctrlPr>
                                <a:rPr lang="en-SG" sz="2000" b="0" i="1" smtClean="0">
                                  <a:latin typeface="Cambria Math" panose="02040503050406030204" pitchFamily="18" charset="0"/>
                                  <a:ea typeface="Cambria Math" panose="02040503050406030204" pitchFamily="18" charset="0"/>
                                </a:rPr>
                              </m:ctrlPr>
                            </m:accPr>
                            <m:e>
                              <m:sSub>
                                <m:sSubPr>
                                  <m:ctrlPr>
                                    <a:rPr lang="en-SG"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𝐵</m:t>
                                  </m:r>
                                </m:e>
                                <m:sub>
                                  <m:r>
                                    <a:rPr lang="en-US" sz="2000" b="0" i="1" smtClean="0">
                                      <a:latin typeface="Cambria Math" panose="02040503050406030204" pitchFamily="18" charset="0"/>
                                      <a:ea typeface="Cambria Math" panose="02040503050406030204" pitchFamily="18" charset="0"/>
                                    </a:rPr>
                                    <m:t>1</m:t>
                                  </m:r>
                                </m:sub>
                              </m:sSub>
                            </m:e>
                          </m:acc>
                        </m:e>
                      </m:d>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5</m:t>
                          </m:r>
                        </m:num>
                        <m:den>
                          <m:r>
                            <a:rPr lang="en-SG" sz="2000" b="0" i="1" smtClean="0">
                              <a:latin typeface="Cambria Math" panose="02040503050406030204" pitchFamily="18" charset="0"/>
                            </a:rPr>
                            <m:t>11</m:t>
                          </m:r>
                        </m:den>
                      </m:f>
                      <m:r>
                        <a:rPr lang="en-SG" sz="2000" b="0" i="1" smtClean="0">
                          <a:latin typeface="Cambria Math" panose="02040503050406030204" pitchFamily="18" charset="0"/>
                          <a:ea typeface="Cambria Math" panose="02040503050406030204" pitchFamily="18" charset="0"/>
                        </a:rPr>
                        <m:t>∙</m:t>
                      </m:r>
                      <m:f>
                        <m:fPr>
                          <m:ctrlPr>
                            <a:rPr lang="en-SG" sz="2000" b="0" i="1" smtClean="0">
                              <a:latin typeface="Cambria Math" panose="02040503050406030204" pitchFamily="18" charset="0"/>
                              <a:ea typeface="Cambria Math" panose="02040503050406030204" pitchFamily="18" charset="0"/>
                            </a:rPr>
                          </m:ctrlPr>
                        </m:fPr>
                        <m:num>
                          <m:r>
                            <a:rPr lang="en-SG" sz="2000" b="0" i="1" smtClean="0">
                              <a:latin typeface="Cambria Math" panose="02040503050406030204" pitchFamily="18" charset="0"/>
                              <a:ea typeface="Cambria Math" panose="02040503050406030204" pitchFamily="18" charset="0"/>
                            </a:rPr>
                            <m:t>7</m:t>
                          </m:r>
                        </m:num>
                        <m:den>
                          <m:r>
                            <a:rPr lang="en-SG" sz="2000" b="0" i="1" smtClean="0">
                              <a:latin typeface="Cambria Math" panose="02040503050406030204" pitchFamily="18" charset="0"/>
                              <a:ea typeface="Cambria Math" panose="02040503050406030204" pitchFamily="18" charset="0"/>
                            </a:rPr>
                            <m:t>12</m:t>
                          </m:r>
                        </m:den>
                      </m:f>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35</m:t>
                          </m:r>
                        </m:num>
                        <m:den>
                          <m:r>
                            <a:rPr lang="en-SG" sz="2000" b="0" i="1" smtClean="0">
                              <a:latin typeface="Cambria Math" panose="02040503050406030204" pitchFamily="18" charset="0"/>
                            </a:rPr>
                            <m:t>132</m:t>
                          </m:r>
                        </m:den>
                      </m:f>
                    </m:oMath>
                  </m:oMathPara>
                </a14:m>
                <a:endParaRPr lang="en-SG" sz="2000" dirty="0"/>
              </a:p>
            </p:txBody>
          </p:sp>
        </mc:Choice>
        <mc:Fallback xmlns="">
          <p:sp>
            <p:nvSpPr>
              <p:cNvPr id="52" name="TextBox 51"/>
              <p:cNvSpPr txBox="1">
                <a:spLocks noRot="1" noChangeAspect="1" noMove="1" noResize="1" noEditPoints="1" noAdjustHandles="1" noChangeArrowheads="1" noChangeShapeType="1" noTextEdit="1"/>
              </p:cNvSpPr>
              <p:nvPr/>
            </p:nvSpPr>
            <p:spPr>
              <a:xfrm>
                <a:off x="1051271" y="5377462"/>
                <a:ext cx="6320816" cy="697114"/>
              </a:xfrm>
              <a:prstGeom prst="rect">
                <a:avLst/>
              </a:prstGeom>
              <a:blipFill>
                <a:blip r:embed="rId1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1051271" y="6119398"/>
                <a:ext cx="6320816" cy="697114"/>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𝑃</m:t>
                      </m:r>
                      <m:d>
                        <m:dPr>
                          <m:ctrlPr>
                            <a:rPr lang="en-SG" sz="2000" b="0" i="1" smtClean="0">
                              <a:latin typeface="Cambria Math" panose="02040503050406030204" pitchFamily="18" charset="0"/>
                            </a:rPr>
                          </m:ctrlPr>
                        </m:dPr>
                        <m:e>
                          <m:acc>
                            <m:accPr>
                              <m:chr m:val="̅"/>
                              <m:ctrlPr>
                                <a:rPr lang="en-SG" sz="2000" b="0" i="1" smtClean="0">
                                  <a:latin typeface="Cambria Math" panose="02040503050406030204" pitchFamily="18" charset="0"/>
                                </a:rPr>
                              </m:ctrlPr>
                            </m:accPr>
                            <m:e>
                              <m:sSub>
                                <m:sSubPr>
                                  <m:ctrlPr>
                                    <a:rPr lang="en-SG"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1</m:t>
                                  </m:r>
                                </m:sub>
                              </m:sSub>
                            </m:e>
                          </m:acc>
                          <m:r>
                            <a:rPr lang="en-SG" sz="2000" i="1">
                              <a:latin typeface="Cambria Math" panose="02040503050406030204" pitchFamily="18" charset="0"/>
                              <a:ea typeface="Cambria Math" panose="02040503050406030204" pitchFamily="18" charset="0"/>
                            </a:rPr>
                            <m:t>∩</m:t>
                          </m:r>
                          <m:acc>
                            <m:accPr>
                              <m:chr m:val="̅"/>
                              <m:ctrlPr>
                                <a:rPr lang="en-SG" sz="2000" b="0" i="1" smtClean="0">
                                  <a:latin typeface="Cambria Math" panose="02040503050406030204" pitchFamily="18" charset="0"/>
                                  <a:ea typeface="Cambria Math" panose="02040503050406030204" pitchFamily="18" charset="0"/>
                                </a:rPr>
                              </m:ctrlPr>
                            </m:accPr>
                            <m:e>
                              <m:sSub>
                                <m:sSubPr>
                                  <m:ctrlPr>
                                    <a:rPr lang="en-SG"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𝐵</m:t>
                                  </m:r>
                                </m:e>
                                <m:sub>
                                  <m:r>
                                    <a:rPr lang="en-US" sz="2000" b="0" i="1" smtClean="0">
                                      <a:latin typeface="Cambria Math" panose="02040503050406030204" pitchFamily="18" charset="0"/>
                                      <a:ea typeface="Cambria Math" panose="02040503050406030204" pitchFamily="18" charset="0"/>
                                    </a:rPr>
                                    <m:t>2</m:t>
                                  </m:r>
                                </m:sub>
                              </m:sSub>
                            </m:e>
                          </m:acc>
                        </m:e>
                      </m:d>
                      <m:r>
                        <a:rPr lang="en-SG" sz="2000" b="0" i="1" smtClean="0">
                          <a:latin typeface="Cambria Math" panose="02040503050406030204" pitchFamily="18" charset="0"/>
                        </a:rPr>
                        <m:t>=</m:t>
                      </m:r>
                      <m:r>
                        <a:rPr lang="en-SG" sz="2000" b="0" i="1" smtClean="0">
                          <a:latin typeface="Cambria Math" panose="02040503050406030204" pitchFamily="18" charset="0"/>
                        </a:rPr>
                        <m:t>𝑃</m:t>
                      </m:r>
                      <m:d>
                        <m:dPr>
                          <m:ctrlPr>
                            <a:rPr lang="en-SG" sz="2000" b="0" i="1" smtClean="0">
                              <a:latin typeface="Cambria Math" panose="02040503050406030204" pitchFamily="18" charset="0"/>
                            </a:rPr>
                          </m:ctrlPr>
                        </m:dPr>
                        <m:e>
                          <m:acc>
                            <m:accPr>
                              <m:chr m:val="̅"/>
                              <m:ctrlPr>
                                <a:rPr lang="en-SG" sz="2000" b="0" i="1" smtClean="0">
                                  <a:latin typeface="Cambria Math" panose="02040503050406030204" pitchFamily="18" charset="0"/>
                                </a:rPr>
                              </m:ctrlPr>
                            </m:accPr>
                            <m:e>
                              <m:sSub>
                                <m:sSubPr>
                                  <m:ctrlPr>
                                    <a:rPr lang="en-SG"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2</m:t>
                                  </m:r>
                                </m:sub>
                              </m:sSub>
                            </m:e>
                          </m:acc>
                        </m:e>
                        <m:e>
                          <m:acc>
                            <m:accPr>
                              <m:chr m:val="̅"/>
                              <m:ctrlPr>
                                <a:rPr lang="en-SG" sz="2000" b="0" i="1" smtClean="0">
                                  <a:latin typeface="Cambria Math" panose="02040503050406030204" pitchFamily="18" charset="0"/>
                                  <a:ea typeface="Cambria Math" panose="02040503050406030204" pitchFamily="18" charset="0"/>
                                </a:rPr>
                              </m:ctrlPr>
                            </m:accPr>
                            <m:e>
                              <m:sSub>
                                <m:sSubPr>
                                  <m:ctrlPr>
                                    <a:rPr lang="en-SG"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𝐵</m:t>
                                  </m:r>
                                </m:e>
                                <m:sub>
                                  <m:r>
                                    <a:rPr lang="en-US" sz="2000" b="0" i="1" smtClean="0">
                                      <a:latin typeface="Cambria Math" panose="02040503050406030204" pitchFamily="18" charset="0"/>
                                      <a:ea typeface="Cambria Math" panose="02040503050406030204" pitchFamily="18" charset="0"/>
                                    </a:rPr>
                                    <m:t>1</m:t>
                                  </m:r>
                                </m:sub>
                              </m:sSub>
                            </m:e>
                          </m:acc>
                        </m:e>
                      </m:d>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𝑃</m:t>
                      </m:r>
                      <m:d>
                        <m:dPr>
                          <m:ctrlPr>
                            <a:rPr lang="en-SG" sz="2000" b="0" i="1" smtClean="0">
                              <a:latin typeface="Cambria Math" panose="02040503050406030204" pitchFamily="18" charset="0"/>
                              <a:ea typeface="Cambria Math" panose="02040503050406030204" pitchFamily="18" charset="0"/>
                            </a:rPr>
                          </m:ctrlPr>
                        </m:dPr>
                        <m:e>
                          <m:acc>
                            <m:accPr>
                              <m:chr m:val="̅"/>
                              <m:ctrlPr>
                                <a:rPr lang="en-SG" sz="2000" b="0" i="1" smtClean="0">
                                  <a:latin typeface="Cambria Math" panose="02040503050406030204" pitchFamily="18" charset="0"/>
                                  <a:ea typeface="Cambria Math" panose="02040503050406030204" pitchFamily="18" charset="0"/>
                                </a:rPr>
                              </m:ctrlPr>
                            </m:accPr>
                            <m:e>
                              <m:sSub>
                                <m:sSubPr>
                                  <m:ctrlPr>
                                    <a:rPr lang="en-SG"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𝐵</m:t>
                                  </m:r>
                                </m:e>
                                <m:sub>
                                  <m:r>
                                    <a:rPr lang="en-US" sz="2000" b="0" i="1" smtClean="0">
                                      <a:latin typeface="Cambria Math" panose="02040503050406030204" pitchFamily="18" charset="0"/>
                                      <a:ea typeface="Cambria Math" panose="02040503050406030204" pitchFamily="18" charset="0"/>
                                    </a:rPr>
                                    <m:t>1</m:t>
                                  </m:r>
                                </m:sub>
                              </m:sSub>
                            </m:e>
                          </m:acc>
                        </m:e>
                      </m:d>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6</m:t>
                          </m:r>
                        </m:num>
                        <m:den>
                          <m:r>
                            <a:rPr lang="en-SG" sz="2000" b="0" i="1" smtClean="0">
                              <a:latin typeface="Cambria Math" panose="02040503050406030204" pitchFamily="18" charset="0"/>
                            </a:rPr>
                            <m:t>11</m:t>
                          </m:r>
                        </m:den>
                      </m:f>
                      <m:r>
                        <a:rPr lang="en-SG" sz="2000" b="0" i="1" smtClean="0">
                          <a:latin typeface="Cambria Math" panose="02040503050406030204" pitchFamily="18" charset="0"/>
                          <a:ea typeface="Cambria Math" panose="02040503050406030204" pitchFamily="18" charset="0"/>
                        </a:rPr>
                        <m:t>∙</m:t>
                      </m:r>
                      <m:f>
                        <m:fPr>
                          <m:ctrlPr>
                            <a:rPr lang="en-SG" sz="2000" b="0" i="1" smtClean="0">
                              <a:latin typeface="Cambria Math" panose="02040503050406030204" pitchFamily="18" charset="0"/>
                              <a:ea typeface="Cambria Math" panose="02040503050406030204" pitchFamily="18" charset="0"/>
                            </a:rPr>
                          </m:ctrlPr>
                        </m:fPr>
                        <m:num>
                          <m:r>
                            <a:rPr lang="en-SG" sz="2000" b="0" i="1" smtClean="0">
                              <a:latin typeface="Cambria Math" panose="02040503050406030204" pitchFamily="18" charset="0"/>
                              <a:ea typeface="Cambria Math" panose="02040503050406030204" pitchFamily="18" charset="0"/>
                            </a:rPr>
                            <m:t>7</m:t>
                          </m:r>
                        </m:num>
                        <m:den>
                          <m:r>
                            <a:rPr lang="en-SG" sz="2000" b="0" i="1" smtClean="0">
                              <a:latin typeface="Cambria Math" panose="02040503050406030204" pitchFamily="18" charset="0"/>
                              <a:ea typeface="Cambria Math" panose="02040503050406030204" pitchFamily="18" charset="0"/>
                            </a:rPr>
                            <m:t>12</m:t>
                          </m:r>
                        </m:den>
                      </m:f>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42</m:t>
                          </m:r>
                        </m:num>
                        <m:den>
                          <m:r>
                            <a:rPr lang="en-SG" sz="2000" b="0" i="1" smtClean="0">
                              <a:latin typeface="Cambria Math" panose="02040503050406030204" pitchFamily="18" charset="0"/>
                            </a:rPr>
                            <m:t>132</m:t>
                          </m:r>
                        </m:den>
                      </m:f>
                    </m:oMath>
                  </m:oMathPara>
                </a14:m>
                <a:endParaRPr lang="en-SG" sz="2000" dirty="0"/>
              </a:p>
            </p:txBody>
          </p:sp>
        </mc:Choice>
        <mc:Fallback xmlns="">
          <p:sp>
            <p:nvSpPr>
              <p:cNvPr id="53" name="TextBox 52"/>
              <p:cNvSpPr txBox="1">
                <a:spLocks noRot="1" noChangeAspect="1" noMove="1" noResize="1" noEditPoints="1" noAdjustHandles="1" noChangeArrowheads="1" noChangeShapeType="1" noTextEdit="1"/>
              </p:cNvSpPr>
              <p:nvPr/>
            </p:nvSpPr>
            <p:spPr>
              <a:xfrm>
                <a:off x="1051271" y="6119398"/>
                <a:ext cx="6320816" cy="697114"/>
              </a:xfrm>
              <a:prstGeom prst="rect">
                <a:avLst/>
              </a:prstGeom>
              <a:blipFill>
                <a:blip r:embed="rId1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76686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dissolv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dissolve">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dissolv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dissolve">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dissolve">
                                      <p:cBhvr>
                                        <p:cTn id="32" dur="500"/>
                                        <p:tgtEl>
                                          <p:spTgt spid="5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dissolve">
                                      <p:cBhvr>
                                        <p:cTn id="37" dur="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dissolve">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dissolve">
                                      <p:cBhvr>
                                        <p:cTn id="47" dur="500"/>
                                        <p:tgtEl>
                                          <p:spTgt spid="4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dissolve">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dissolve">
                                      <p:cBhvr>
                                        <p:cTn id="5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8" grpId="0" animBg="1"/>
      <p:bldP spid="49" grpId="0" animBg="1"/>
      <p:bldP spid="50" grpId="0" animBg="1"/>
      <p:bldP spid="51" grpId="0" animBg="1"/>
      <p:bldP spid="52" grpId="0" animBg="1"/>
      <p:bldP spid="5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54</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103381" y="1503104"/>
            <a:ext cx="2012565" cy="544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5 blue, 7 gray. </a:t>
            </a:r>
            <a:endParaRPr lang="en-US" altLang="en-US" sz="2400" dirty="0"/>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a:t>
            </a:r>
            <a:r>
              <a:rPr lang="en-SG" sz="2400" dirty="0" smtClean="0">
                <a:solidFill>
                  <a:schemeClr val="bg1"/>
                </a:solidFill>
              </a:rPr>
              <a:t>15 </a:t>
            </a:r>
            <a:r>
              <a:rPr lang="en-SG" sz="2400" dirty="0">
                <a:solidFill>
                  <a:schemeClr val="bg1"/>
                </a:solidFill>
              </a:rPr>
              <a:t>– Representing Conditional Probabilities in a Tree Diagram</a:t>
            </a:r>
          </a:p>
        </p:txBody>
      </p:sp>
      <mc:AlternateContent xmlns:mc="http://schemas.openxmlformats.org/markup-compatibility/2006" xmlns:a14="http://schemas.microsoft.com/office/drawing/2010/main">
        <mc:Choice Requires="a14">
          <p:sp>
            <p:nvSpPr>
              <p:cNvPr id="23" name="Rectangle 3"/>
              <p:cNvSpPr txBox="1">
                <a:spLocks noChangeArrowheads="1"/>
              </p:cNvSpPr>
              <p:nvPr/>
            </p:nvSpPr>
            <p:spPr>
              <a:xfrm>
                <a:off x="1970777" y="1477236"/>
                <a:ext cx="6544573" cy="506583"/>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indent="-357188">
                  <a:lnSpc>
                    <a:spcPct val="100000"/>
                  </a:lnSpc>
                  <a:spcBef>
                    <a:spcPts val="0"/>
                  </a:spcBef>
                  <a:spcAft>
                    <a:spcPts val="600"/>
                  </a:spcAft>
                  <a:buFont typeface="+mj-lt"/>
                  <a:buAutoNum type="alphaLcPeriod"/>
                </a:pPr>
                <a:r>
                  <a:rPr lang="en-US" sz="2400" dirty="0"/>
                  <a:t>Find </a:t>
                </a:r>
                <a14:m>
                  <m:oMath xmlns:m="http://schemas.openxmlformats.org/officeDocument/2006/math">
                    <m:r>
                      <a:rPr lang="en-US" sz="2000" i="1">
                        <a:latin typeface="Cambria Math" panose="02040503050406030204" pitchFamily="18" charset="0"/>
                      </a:rPr>
                      <m:t>𝑃</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𝐵</m:t>
                        </m:r>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oMath>
                </a14:m>
                <a:r>
                  <a:rPr lang="en-US" sz="2000" i="1" dirty="0"/>
                  <a:t>,</a:t>
                </a:r>
                <a:r>
                  <a:rPr lang="en-US" sz="2000" dirty="0">
                    <a:sym typeface="Symbol" panose="05050102010706020507" pitchFamily="18" charset="2"/>
                  </a:rPr>
                  <a:t> </a:t>
                </a:r>
                <a14:m>
                  <m:oMath xmlns:m="http://schemas.openxmlformats.org/officeDocument/2006/math">
                    <m:r>
                      <a:rPr lang="en-US" sz="2000" i="1">
                        <a:latin typeface="Cambria Math" panose="02040503050406030204" pitchFamily="18" charset="0"/>
                      </a:rPr>
                      <m:t>𝑃</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acc>
                      <m:accPr>
                        <m:chr m:val="̅"/>
                        <m:ctrlPr>
                          <a:rPr lang="en-US" sz="2000" i="1">
                            <a:latin typeface="Cambria Math" panose="02040503050406030204" pitchFamily="18" charset="0"/>
                            <a:ea typeface="Cambria Math" panose="02040503050406030204" pitchFamily="18" charset="0"/>
                          </a:rPr>
                        </m:ctrlPr>
                      </m:acc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𝐵</m:t>
                            </m:r>
                          </m:e>
                          <m:sub>
                            <m:r>
                              <a:rPr lang="en-US" sz="2000" i="1">
                                <a:latin typeface="Cambria Math" panose="02040503050406030204" pitchFamily="18" charset="0"/>
                                <a:ea typeface="Cambria Math" panose="02040503050406030204" pitchFamily="18" charset="0"/>
                              </a:rPr>
                              <m:t>2</m:t>
                            </m:r>
                          </m:sub>
                        </m:sSub>
                      </m:e>
                    </m:acc>
                    <m:r>
                      <a:rPr lang="en-US" sz="2000" i="1">
                        <a:latin typeface="Cambria Math" panose="02040503050406030204" pitchFamily="18" charset="0"/>
                        <a:ea typeface="Cambria Math" panose="02040503050406030204" pitchFamily="18" charset="0"/>
                      </a:rPr>
                      <m:t>)</m:t>
                    </m:r>
                  </m:oMath>
                </a14:m>
                <a:r>
                  <a:rPr lang="en-US" sz="2000" dirty="0">
                    <a:sym typeface="Symbol" panose="05050102010706020507" pitchFamily="18" charset="2"/>
                  </a:rPr>
                  <a:t>,</a:t>
                </a:r>
                <a:r>
                  <a:rPr lang="en-US" sz="2000" dirty="0"/>
                  <a:t> </a:t>
                </a:r>
                <a14:m>
                  <m:oMath xmlns:m="http://schemas.openxmlformats.org/officeDocument/2006/math">
                    <m:r>
                      <a:rPr lang="en-US" sz="2000" i="1">
                        <a:latin typeface="Cambria Math" panose="02040503050406030204" pitchFamily="18" charset="0"/>
                      </a:rPr>
                      <m:t>𝑃</m:t>
                    </m:r>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1</m:t>
                            </m:r>
                          </m:sub>
                        </m:sSub>
                      </m:e>
                    </m:acc>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𝐵</m:t>
                        </m:r>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oMath>
                </a14:m>
                <a:r>
                  <a:rPr lang="en-US" sz="2000" dirty="0">
                    <a:sym typeface="Symbol" panose="05050102010706020507" pitchFamily="18" charset="2"/>
                  </a:rPr>
                  <a:t>,</a:t>
                </a:r>
                <a:r>
                  <a:rPr lang="en-US" sz="2000" dirty="0"/>
                  <a:t> </a:t>
                </a:r>
                <a14:m>
                  <m:oMath xmlns:m="http://schemas.openxmlformats.org/officeDocument/2006/math">
                    <m:r>
                      <a:rPr lang="en-US" sz="2000" i="1">
                        <a:latin typeface="Cambria Math" panose="02040503050406030204" pitchFamily="18" charset="0"/>
                      </a:rPr>
                      <m:t>𝑃</m:t>
                    </m:r>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1</m:t>
                            </m:r>
                          </m:sub>
                        </m:sSub>
                      </m:e>
                    </m:acc>
                    <m:r>
                      <a:rPr lang="en-US" sz="2000" i="1">
                        <a:latin typeface="Cambria Math" panose="02040503050406030204" pitchFamily="18" charset="0"/>
                        <a:ea typeface="Cambria Math" panose="02040503050406030204" pitchFamily="18" charset="0"/>
                      </a:rPr>
                      <m:t>∩</m:t>
                    </m:r>
                    <m:acc>
                      <m:accPr>
                        <m:chr m:val="̅"/>
                        <m:ctrlPr>
                          <a:rPr lang="en-US" sz="2000" i="1">
                            <a:latin typeface="Cambria Math" panose="02040503050406030204" pitchFamily="18" charset="0"/>
                            <a:ea typeface="Cambria Math" panose="02040503050406030204" pitchFamily="18" charset="0"/>
                          </a:rPr>
                        </m:ctrlPr>
                      </m:acc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𝐵</m:t>
                            </m:r>
                          </m:e>
                          <m:sub>
                            <m:r>
                              <a:rPr lang="en-US" sz="2000" i="1">
                                <a:latin typeface="Cambria Math" panose="02040503050406030204" pitchFamily="18" charset="0"/>
                                <a:ea typeface="Cambria Math" panose="02040503050406030204" pitchFamily="18" charset="0"/>
                              </a:rPr>
                              <m:t>2</m:t>
                            </m:r>
                          </m:sub>
                        </m:sSub>
                      </m:e>
                    </m:acc>
                    <m:r>
                      <a:rPr lang="en-US" sz="2000" i="1">
                        <a:latin typeface="Cambria Math" panose="02040503050406030204" pitchFamily="18" charset="0"/>
                        <a:ea typeface="Cambria Math" panose="02040503050406030204" pitchFamily="18" charset="0"/>
                      </a:rPr>
                      <m:t>)</m:t>
                    </m:r>
                  </m:oMath>
                </a14:m>
                <a:r>
                  <a:rPr lang="en-US" sz="2000" dirty="0">
                    <a:sym typeface="Symbol" panose="05050102010706020507" pitchFamily="18" charset="2"/>
                  </a:rPr>
                  <a:t>.</a:t>
                </a:r>
                <a:r>
                  <a:rPr lang="en-US" altLang="en-US" sz="2000" dirty="0"/>
                  <a:t> </a:t>
                </a:r>
              </a:p>
            </p:txBody>
          </p:sp>
        </mc:Choice>
        <mc:Fallback xmlns="">
          <p:sp>
            <p:nvSpPr>
              <p:cNvPr id="23" name="Rectangle 3"/>
              <p:cNvSpPr txBox="1">
                <a:spLocks noRot="1" noChangeAspect="1" noMove="1" noResize="1" noEditPoints="1" noAdjustHandles="1" noChangeArrowheads="1" noChangeShapeType="1" noTextEdit="1"/>
              </p:cNvSpPr>
              <p:nvPr/>
            </p:nvSpPr>
            <p:spPr>
              <a:xfrm>
                <a:off x="1970777" y="1477236"/>
                <a:ext cx="6544573" cy="506583"/>
              </a:xfrm>
              <a:prstGeom prst="rect">
                <a:avLst/>
              </a:prstGeom>
              <a:blipFill>
                <a:blip r:embed="rId3"/>
                <a:stretch>
                  <a:fillRect l="-1490" t="-10843" b="-19277"/>
                </a:stretch>
              </a:blipFill>
            </p:spPr>
            <p:txBody>
              <a:bodyPr/>
              <a:lstStyle/>
              <a:p>
                <a:r>
                  <a:rPr lang="en-US">
                    <a:noFill/>
                  </a:rPr>
                  <a:t> </a:t>
                </a:r>
              </a:p>
            </p:txBody>
          </p:sp>
        </mc:Fallback>
      </mc:AlternateContent>
      <p:grpSp>
        <p:nvGrpSpPr>
          <p:cNvPr id="9" name="Group 8"/>
          <p:cNvGrpSpPr/>
          <p:nvPr/>
        </p:nvGrpSpPr>
        <p:grpSpPr>
          <a:xfrm>
            <a:off x="103381" y="2155331"/>
            <a:ext cx="8898539" cy="4270765"/>
            <a:chOff x="103381" y="2155331"/>
            <a:chExt cx="8898539" cy="4270765"/>
          </a:xfrm>
        </p:grpSpPr>
        <p:sp>
          <p:nvSpPr>
            <p:cNvPr id="38" name="Text Box 7"/>
            <p:cNvSpPr txBox="1">
              <a:spLocks noChangeArrowheads="1"/>
            </p:cNvSpPr>
            <p:nvPr/>
          </p:nvSpPr>
          <p:spPr bwMode="auto">
            <a:xfrm>
              <a:off x="3605465" y="6025986"/>
              <a:ext cx="18943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dirty="0"/>
                <a:t>Figure 9.9.2</a:t>
              </a:r>
            </a:p>
          </p:txBody>
        </p:sp>
        <p:grpSp>
          <p:nvGrpSpPr>
            <p:cNvPr id="8" name="Group 7"/>
            <p:cNvGrpSpPr/>
            <p:nvPr/>
          </p:nvGrpSpPr>
          <p:grpSpPr>
            <a:xfrm>
              <a:off x="103381" y="2155331"/>
              <a:ext cx="8898539" cy="3699143"/>
              <a:chOff x="103381" y="2155331"/>
              <a:chExt cx="8898539" cy="3699143"/>
            </a:xfrm>
          </p:grpSpPr>
          <p:pic>
            <p:nvPicPr>
              <p:cNvPr id="3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381" y="2155331"/>
                <a:ext cx="8898539" cy="369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6090834" y="3762202"/>
                <a:ext cx="201478" cy="276999"/>
              </a:xfrm>
              <a:prstGeom prst="rect">
                <a:avLst/>
              </a:prstGeom>
              <a:noFill/>
            </p:spPr>
            <p:txBody>
              <a:bodyPr wrap="square" rtlCol="0">
                <a:spAutoFit/>
              </a:bodyPr>
              <a:lstStyle/>
              <a:p>
                <a:pPr algn="ctr"/>
                <a:r>
                  <a:rPr lang="en-SG" sz="1200" dirty="0">
                    <a:solidFill>
                      <a:schemeClr val="tx1">
                        <a:lumMod val="65000"/>
                        <a:lumOff val="35000"/>
                      </a:schemeClr>
                    </a:solidFill>
                  </a:rPr>
                  <a:t>2</a:t>
                </a:r>
              </a:p>
            </p:txBody>
          </p:sp>
        </p:grpSp>
      </p:grpSp>
      <p:sp>
        <p:nvSpPr>
          <p:cNvPr id="21" name="Oval 20"/>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4" name="TextBox 23"/>
              <p:cNvSpPr txBox="1"/>
              <p:nvPr/>
            </p:nvSpPr>
            <p:spPr>
              <a:xfrm>
                <a:off x="339718" y="5683969"/>
                <a:ext cx="2562855" cy="670761"/>
              </a:xfrm>
              <a:prstGeom prst="rect">
                <a:avLst/>
              </a:prstGeom>
              <a:solidFill>
                <a:schemeClr val="accent1">
                  <a:lumMod val="40000"/>
                  <a:lumOff val="60000"/>
                </a:schemeClr>
              </a:solidFill>
              <a:ln>
                <a:solidFill>
                  <a:schemeClr val="tx1"/>
                </a:solidFill>
              </a:ln>
            </p:spPr>
            <p:txBody>
              <a:bodyPr wrap="square" rtlCol="0">
                <a:spAutoFit/>
              </a:bodyPr>
              <a:lstStyle/>
              <a:p>
                <a:r>
                  <a:rPr lang="en-US" dirty="0" smtClean="0"/>
                  <a:t>Note: Textbook uses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𝑐</m:t>
                        </m:r>
                      </m:sup>
                    </m:sSup>
                  </m:oMath>
                </a14:m>
                <a:r>
                  <a:rPr lang="en-US" dirty="0" smtClean="0"/>
                  <a:t> to denote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a14:m>
                <a:r>
                  <a:rPr lang="en-US" dirty="0" smtClean="0"/>
                  <a:t>.</a:t>
                </a:r>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339718" y="5683969"/>
                <a:ext cx="2562855" cy="670761"/>
              </a:xfrm>
              <a:prstGeom prst="rect">
                <a:avLst/>
              </a:prstGeom>
              <a:blipFill>
                <a:blip r:embed="rId5"/>
                <a:stretch>
                  <a:fillRect l="-1896" t="-3571" b="-8929"/>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6739366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55</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103381" y="1503104"/>
            <a:ext cx="2012565" cy="544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5 blue, 7 gray. </a:t>
            </a:r>
            <a:endParaRPr lang="en-US" altLang="en-US" sz="2400" dirty="0"/>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a:t>
            </a:r>
            <a:r>
              <a:rPr lang="en-SG" sz="2400" dirty="0" smtClean="0">
                <a:solidFill>
                  <a:schemeClr val="bg1"/>
                </a:solidFill>
              </a:rPr>
              <a:t>15 </a:t>
            </a:r>
            <a:r>
              <a:rPr lang="en-SG" sz="2400" dirty="0">
                <a:solidFill>
                  <a:schemeClr val="bg1"/>
                </a:solidFill>
              </a:rPr>
              <a:t>– Representing Conditional Probabilities in a Tree Diagram</a:t>
            </a:r>
          </a:p>
        </p:txBody>
      </p:sp>
      <p:sp>
        <p:nvSpPr>
          <p:cNvPr id="23" name="Rectangle 3"/>
          <p:cNvSpPr txBox="1">
            <a:spLocks noChangeArrowheads="1"/>
          </p:cNvSpPr>
          <p:nvPr/>
        </p:nvSpPr>
        <p:spPr>
          <a:xfrm>
            <a:off x="1970777" y="1477236"/>
            <a:ext cx="7031143" cy="506583"/>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indent="-357188">
              <a:lnSpc>
                <a:spcPct val="100000"/>
              </a:lnSpc>
              <a:spcBef>
                <a:spcPts val="0"/>
              </a:spcBef>
              <a:spcAft>
                <a:spcPts val="600"/>
              </a:spcAft>
              <a:buFont typeface="+mj-lt"/>
              <a:buAutoNum type="alphaLcPeriod" startAt="2"/>
            </a:pPr>
            <a:r>
              <a:rPr lang="en-US" sz="2400" dirty="0"/>
              <a:t>What is the probability that the 2</a:t>
            </a:r>
            <a:r>
              <a:rPr lang="en-US" sz="2400" baseline="30000" dirty="0"/>
              <a:t>nd</a:t>
            </a:r>
            <a:r>
              <a:rPr lang="en-US" sz="2400" dirty="0"/>
              <a:t> ball is blue?</a:t>
            </a:r>
            <a:endParaRPr lang="en-US" altLang="en-US" sz="2400" dirty="0"/>
          </a:p>
        </p:txBody>
      </p:sp>
      <p:sp>
        <p:nvSpPr>
          <p:cNvPr id="2" name="TextBox 1"/>
          <p:cNvSpPr txBox="1"/>
          <p:nvPr/>
        </p:nvSpPr>
        <p:spPr>
          <a:xfrm>
            <a:off x="345608" y="2224593"/>
            <a:ext cx="6900437" cy="1200329"/>
          </a:xfrm>
          <a:prstGeom prst="rect">
            <a:avLst/>
          </a:prstGeom>
          <a:noFill/>
        </p:spPr>
        <p:txBody>
          <a:bodyPr wrap="square" rtlCol="0">
            <a:spAutoFit/>
          </a:bodyPr>
          <a:lstStyle/>
          <a:p>
            <a:r>
              <a:rPr lang="en-SG" sz="2400" dirty="0"/>
              <a:t>First ball is blue and second is also blue, OR</a:t>
            </a:r>
          </a:p>
          <a:p>
            <a:r>
              <a:rPr lang="en-SG" sz="2400" dirty="0"/>
              <a:t>first ball is </a:t>
            </a:r>
            <a:r>
              <a:rPr lang="en-SG" sz="2400" dirty="0" err="1"/>
              <a:t>gray</a:t>
            </a:r>
            <a:r>
              <a:rPr lang="en-SG" sz="2400" dirty="0"/>
              <a:t> and second is blue.</a:t>
            </a:r>
          </a:p>
          <a:p>
            <a:r>
              <a:rPr lang="en-SG" sz="2400" dirty="0"/>
              <a:t>Note that they are mutually exclusive.</a:t>
            </a:r>
          </a:p>
        </p:txBody>
      </p:sp>
      <mc:AlternateContent xmlns:mc="http://schemas.openxmlformats.org/markup-compatibility/2006" xmlns:a14="http://schemas.microsoft.com/office/drawing/2010/main">
        <mc:Choice Requires="a14">
          <p:sp>
            <p:nvSpPr>
              <p:cNvPr id="6" name="TextBox 5"/>
              <p:cNvSpPr txBox="1"/>
              <p:nvPr/>
            </p:nvSpPr>
            <p:spPr>
              <a:xfrm>
                <a:off x="1638258" y="3744588"/>
                <a:ext cx="48819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ea typeface="Cambria Math" panose="02040503050406030204" pitchFamily="18" charset="0"/>
                        </a:rPr>
                        <m:t>𝑃</m:t>
                      </m:r>
                      <m:d>
                        <m:dPr>
                          <m:ctrlPr>
                            <a:rPr lang="en-SG" sz="2400" i="1">
                              <a:latin typeface="Cambria Math" panose="02040503050406030204" pitchFamily="18" charset="0"/>
                              <a:ea typeface="Cambria Math" panose="02040503050406030204" pitchFamily="18" charset="0"/>
                            </a:rPr>
                          </m:ctrlPr>
                        </m:dPr>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2</m:t>
                              </m:r>
                            </m:sub>
                          </m:sSub>
                        </m:e>
                      </m:d>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𝑃</m:t>
                      </m:r>
                      <m:r>
                        <a:rPr lang="en-SG" sz="2400" i="1">
                          <a:latin typeface="Cambria Math" panose="02040503050406030204" pitchFamily="18" charset="0"/>
                          <a:ea typeface="Cambria Math" panose="02040503050406030204" pitchFamily="18" charset="0"/>
                        </a:rPr>
                        <m:t>(</m:t>
                      </m:r>
                      <m:d>
                        <m:dPr>
                          <m:ctrlPr>
                            <a:rPr lang="en-SG" sz="2400" i="1">
                              <a:latin typeface="Cambria Math" panose="02040503050406030204" pitchFamily="18" charset="0"/>
                              <a:ea typeface="Cambria Math" panose="02040503050406030204" pitchFamily="18" charset="0"/>
                            </a:rPr>
                          </m:ctrlPr>
                        </m:dPr>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2</m:t>
                              </m:r>
                            </m:sub>
                          </m:sSub>
                          <m:r>
                            <a:rPr lang="en-SG" sz="2400" i="1">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1</m:t>
                              </m:r>
                            </m:sub>
                          </m:sSub>
                        </m:e>
                      </m:d>
                      <m:r>
                        <a:rPr lang="en-SG" sz="2400" i="1">
                          <a:latin typeface="Cambria Math" panose="02040503050406030204" pitchFamily="18" charset="0"/>
                          <a:ea typeface="Cambria Math" panose="02040503050406030204" pitchFamily="18" charset="0"/>
                        </a:rPr>
                        <m:t>∪</m:t>
                      </m:r>
                      <m:d>
                        <m:dPr>
                          <m:ctrlPr>
                            <a:rPr lang="en-SG" sz="2400" i="1">
                              <a:latin typeface="Cambria Math" panose="02040503050406030204" pitchFamily="18" charset="0"/>
                              <a:ea typeface="Cambria Math" panose="02040503050406030204" pitchFamily="18" charset="0"/>
                            </a:rPr>
                          </m:ctrlPr>
                        </m:dPr>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2</m:t>
                              </m:r>
                            </m:sub>
                          </m:sSub>
                          <m:r>
                            <a:rPr lang="en-SG" sz="2400" i="1">
                              <a:latin typeface="Cambria Math" panose="02040503050406030204" pitchFamily="18" charset="0"/>
                              <a:ea typeface="Cambria Math" panose="02040503050406030204" pitchFamily="18" charset="0"/>
                            </a:rPr>
                            <m:t>∩</m:t>
                          </m:r>
                          <m:acc>
                            <m:accPr>
                              <m:chr m:val="̅"/>
                              <m:ctrlPr>
                                <a:rPr lang="en-SG" sz="2400" i="1">
                                  <a:latin typeface="Cambria Math" panose="02040503050406030204" pitchFamily="18" charset="0"/>
                                  <a:ea typeface="Cambria Math" panose="02040503050406030204" pitchFamily="18" charset="0"/>
                                </a:rPr>
                              </m:ctrlPr>
                            </m:accPr>
                            <m:e>
                              <m:sSub>
                                <m:sSubPr>
                                  <m:ctrlPr>
                                    <a:rPr lang="en-SG"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𝐵</m:t>
                                  </m:r>
                                </m:e>
                                <m:sub>
                                  <m:r>
                                    <a:rPr lang="en-US" sz="2400" i="1">
                                      <a:latin typeface="Cambria Math" panose="02040503050406030204" pitchFamily="18" charset="0"/>
                                      <a:ea typeface="Cambria Math" panose="02040503050406030204" pitchFamily="18" charset="0"/>
                                    </a:rPr>
                                    <m:t>1</m:t>
                                  </m:r>
                                </m:sub>
                              </m:sSub>
                            </m:e>
                          </m:acc>
                        </m:e>
                      </m:d>
                      <m:r>
                        <a:rPr lang="en-SG" sz="2400" i="1">
                          <a:latin typeface="Cambria Math" panose="02040503050406030204" pitchFamily="18" charset="0"/>
                          <a:ea typeface="Cambria Math" panose="02040503050406030204" pitchFamily="18" charset="0"/>
                        </a:rPr>
                        <m:t>)</m:t>
                      </m:r>
                    </m:oMath>
                  </m:oMathPara>
                </a14:m>
                <a:endParaRPr lang="en-SG"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1638258" y="3744588"/>
                <a:ext cx="4881968" cy="461665"/>
              </a:xfrm>
              <a:prstGeom prst="rect">
                <a:avLst/>
              </a:prstGeom>
              <a:blipFill>
                <a:blip r:embed="rId3"/>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2412893" y="4774312"/>
                <a:ext cx="4045057" cy="8156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smtClean="0">
                          <a:latin typeface="Cambria Math" panose="02040503050406030204" pitchFamily="18" charset="0"/>
                          <a:ea typeface="Cambria Math" panose="02040503050406030204" pitchFamily="18" charset="0"/>
                        </a:rPr>
                        <m:t>=</m:t>
                      </m:r>
                      <m:f>
                        <m:fPr>
                          <m:ctrlPr>
                            <a:rPr lang="en-SG" sz="240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20</m:t>
                          </m:r>
                        </m:num>
                        <m:den>
                          <m:r>
                            <a:rPr lang="en-SG" sz="2400" b="0" i="1" smtClean="0">
                              <a:latin typeface="Cambria Math" panose="02040503050406030204" pitchFamily="18" charset="0"/>
                              <a:ea typeface="Cambria Math" panose="02040503050406030204" pitchFamily="18" charset="0"/>
                            </a:rPr>
                            <m:t>132</m:t>
                          </m:r>
                        </m:den>
                      </m:f>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35</m:t>
                          </m:r>
                        </m:num>
                        <m:den>
                          <m:r>
                            <a:rPr lang="en-SG" sz="2400" b="0" i="1" smtClean="0">
                              <a:latin typeface="Cambria Math" panose="02040503050406030204" pitchFamily="18" charset="0"/>
                              <a:ea typeface="Cambria Math" panose="02040503050406030204" pitchFamily="18" charset="0"/>
                            </a:rPr>
                            <m:t>132</m:t>
                          </m:r>
                        </m:den>
                      </m:f>
                      <m:r>
                        <a:rPr lang="en-SG" sz="2400" b="0" i="1" smtClean="0">
                          <a:latin typeface="Cambria Math" panose="02040503050406030204" pitchFamily="18" charset="0"/>
                          <a:ea typeface="Cambria Math" panose="02040503050406030204" pitchFamily="18" charset="0"/>
                        </a:rPr>
                        <m:t>= </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55</m:t>
                          </m:r>
                        </m:num>
                        <m:den>
                          <m:r>
                            <a:rPr lang="en-SG" sz="2400" b="0" i="1" smtClean="0">
                              <a:latin typeface="Cambria Math" panose="02040503050406030204" pitchFamily="18" charset="0"/>
                              <a:ea typeface="Cambria Math" panose="02040503050406030204" pitchFamily="18" charset="0"/>
                            </a:rPr>
                            <m:t>132</m:t>
                          </m:r>
                        </m:den>
                      </m:f>
                      <m:r>
                        <a:rPr lang="en-SG" sz="2400" b="0" i="1" smtClean="0">
                          <a:latin typeface="Cambria Math" panose="02040503050406030204" pitchFamily="18" charset="0"/>
                          <a:ea typeface="Cambria Math" panose="02040503050406030204" pitchFamily="18" charset="0"/>
                        </a:rPr>
                        <m:t>=</m:t>
                      </m:r>
                      <m:f>
                        <m:fPr>
                          <m:ctrlPr>
                            <a:rPr lang="en-SG" sz="2400" b="1" i="1" smtClean="0">
                              <a:solidFill>
                                <a:srgbClr val="0000FF"/>
                              </a:solidFill>
                              <a:latin typeface="Cambria Math" panose="02040503050406030204" pitchFamily="18" charset="0"/>
                              <a:ea typeface="Cambria Math" panose="02040503050406030204" pitchFamily="18" charset="0"/>
                            </a:rPr>
                          </m:ctrlPr>
                        </m:fPr>
                        <m:num>
                          <m:r>
                            <a:rPr lang="en-SG" sz="2400" b="1" i="1" smtClean="0">
                              <a:solidFill>
                                <a:srgbClr val="0000FF"/>
                              </a:solidFill>
                              <a:latin typeface="Cambria Math" panose="02040503050406030204" pitchFamily="18" charset="0"/>
                              <a:ea typeface="Cambria Math" panose="02040503050406030204" pitchFamily="18" charset="0"/>
                            </a:rPr>
                            <m:t>𝟓</m:t>
                          </m:r>
                        </m:num>
                        <m:den>
                          <m:r>
                            <a:rPr lang="en-SG" sz="2400" b="1" i="1" smtClean="0">
                              <a:solidFill>
                                <a:srgbClr val="0000FF"/>
                              </a:solidFill>
                              <a:latin typeface="Cambria Math" panose="02040503050406030204" pitchFamily="18" charset="0"/>
                              <a:ea typeface="Cambria Math" panose="02040503050406030204" pitchFamily="18" charset="0"/>
                            </a:rPr>
                            <m:t>𝟏𝟐</m:t>
                          </m:r>
                        </m:den>
                      </m:f>
                    </m:oMath>
                  </m:oMathPara>
                </a14:m>
                <a:endParaRPr lang="en-SG" sz="2400" b="1" dirty="0"/>
              </a:p>
            </p:txBody>
          </p:sp>
        </mc:Choice>
        <mc:Fallback xmlns="">
          <p:sp>
            <p:nvSpPr>
              <p:cNvPr id="26" name="TextBox 25"/>
              <p:cNvSpPr txBox="1">
                <a:spLocks noRot="1" noChangeAspect="1" noMove="1" noResize="1" noEditPoints="1" noAdjustHandles="1" noChangeArrowheads="1" noChangeShapeType="1" noTextEdit="1"/>
              </p:cNvSpPr>
              <p:nvPr/>
            </p:nvSpPr>
            <p:spPr>
              <a:xfrm>
                <a:off x="2412893" y="4774312"/>
                <a:ext cx="4045057" cy="815673"/>
              </a:xfrm>
              <a:prstGeom prst="rect">
                <a:avLst/>
              </a:prstGeom>
              <a:blipFill rotWithShape="1">
                <a:blip r:embed="rId4"/>
                <a:stretch>
                  <a:fillRect/>
                </a:stretch>
              </a:blipFill>
            </p:spPr>
            <p:txBody>
              <a:bodyPr/>
              <a:lstStyle/>
              <a:p>
                <a:r>
                  <a:rPr lang="en-US">
                    <a:noFill/>
                  </a:rPr>
                  <a:t> </a:t>
                </a:r>
              </a:p>
            </p:txBody>
          </p:sp>
        </mc:Fallback>
      </mc:AlternateContent>
      <p:grpSp>
        <p:nvGrpSpPr>
          <p:cNvPr id="10" name="Group 9"/>
          <p:cNvGrpSpPr/>
          <p:nvPr/>
        </p:nvGrpSpPr>
        <p:grpSpPr>
          <a:xfrm>
            <a:off x="2480012" y="4315789"/>
            <a:ext cx="6155793" cy="461665"/>
            <a:chOff x="2480012" y="4315789"/>
            <a:chExt cx="6155793" cy="461665"/>
          </a:xfrm>
        </p:grpSpPr>
        <mc:AlternateContent xmlns:mc="http://schemas.openxmlformats.org/markup-compatibility/2006" xmlns:a14="http://schemas.microsoft.com/office/drawing/2010/main">
          <mc:Choice Requires="a14">
            <p:sp>
              <p:nvSpPr>
                <p:cNvPr id="25" name="TextBox 24"/>
                <p:cNvSpPr txBox="1"/>
                <p:nvPr/>
              </p:nvSpPr>
              <p:spPr>
                <a:xfrm>
                  <a:off x="2480012" y="4315789"/>
                  <a:ext cx="404021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smtClean="0">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𝑃</m:t>
                        </m:r>
                        <m:d>
                          <m:dPr>
                            <m:ctrlPr>
                              <a:rPr lang="en-SG" sz="2400" i="1">
                                <a:latin typeface="Cambria Math" panose="02040503050406030204" pitchFamily="18" charset="0"/>
                                <a:ea typeface="Cambria Math" panose="02040503050406030204" pitchFamily="18" charset="0"/>
                              </a:rPr>
                            </m:ctrlPr>
                          </m:dPr>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2</m:t>
                                </m:r>
                              </m:sub>
                            </m:sSub>
                            <m:r>
                              <a:rPr lang="en-SG" sz="2400" i="1">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1</m:t>
                                </m:r>
                              </m:sub>
                            </m:sSub>
                          </m:e>
                        </m:d>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𝑃</m:t>
                        </m:r>
                        <m:d>
                          <m:dPr>
                            <m:ctrlPr>
                              <a:rPr lang="en-SG" sz="2400" i="1">
                                <a:latin typeface="Cambria Math" panose="02040503050406030204" pitchFamily="18" charset="0"/>
                                <a:ea typeface="Cambria Math" panose="02040503050406030204" pitchFamily="18" charset="0"/>
                              </a:rPr>
                            </m:ctrlPr>
                          </m:dPr>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2</m:t>
                                </m:r>
                              </m:sub>
                            </m:sSub>
                            <m:r>
                              <a:rPr lang="en-SG" sz="2400" i="1">
                                <a:latin typeface="Cambria Math" panose="02040503050406030204" pitchFamily="18" charset="0"/>
                                <a:ea typeface="Cambria Math" panose="02040503050406030204" pitchFamily="18" charset="0"/>
                              </a:rPr>
                              <m:t>∩</m:t>
                            </m:r>
                            <m:acc>
                              <m:accPr>
                                <m:chr m:val="̅"/>
                                <m:ctrlPr>
                                  <a:rPr lang="en-SG" sz="2400" i="1">
                                    <a:latin typeface="Cambria Math" panose="02040503050406030204" pitchFamily="18" charset="0"/>
                                    <a:ea typeface="Cambria Math" panose="02040503050406030204" pitchFamily="18" charset="0"/>
                                  </a:rPr>
                                </m:ctrlPr>
                              </m:accPr>
                              <m:e>
                                <m:sSub>
                                  <m:sSubPr>
                                    <m:ctrlPr>
                                      <a:rPr lang="en-SG"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𝐵</m:t>
                                    </m:r>
                                  </m:e>
                                  <m:sub>
                                    <m:r>
                                      <a:rPr lang="en-US" sz="2400" i="1">
                                        <a:latin typeface="Cambria Math" panose="02040503050406030204" pitchFamily="18" charset="0"/>
                                        <a:ea typeface="Cambria Math" panose="02040503050406030204" pitchFamily="18" charset="0"/>
                                      </a:rPr>
                                      <m:t>1</m:t>
                                    </m:r>
                                  </m:sub>
                                </m:sSub>
                              </m:e>
                            </m:acc>
                          </m:e>
                        </m:d>
                      </m:oMath>
                    </m:oMathPara>
                  </a14:m>
                  <a:endParaRPr lang="en-SG"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2480012" y="4315789"/>
                  <a:ext cx="4040214" cy="461665"/>
                </a:xfrm>
                <a:prstGeom prst="rect">
                  <a:avLst/>
                </a:prstGeom>
                <a:blipFill>
                  <a:blip r:embed="rId5"/>
                  <a:stretch>
                    <a:fillRect/>
                  </a:stretch>
                </a:blipFill>
              </p:spPr>
              <p:txBody>
                <a:bodyPr/>
                <a:lstStyle/>
                <a:p>
                  <a:r>
                    <a:rPr lang="en-US">
                      <a:noFill/>
                    </a:rPr>
                    <a:t> </a:t>
                  </a:r>
                </a:p>
              </p:txBody>
            </p:sp>
          </mc:Fallback>
        </mc:AlternateContent>
        <p:sp>
          <p:nvSpPr>
            <p:cNvPr id="7" name="TextBox 6"/>
            <p:cNvSpPr txBox="1"/>
            <p:nvPr/>
          </p:nvSpPr>
          <p:spPr>
            <a:xfrm>
              <a:off x="6337495" y="4361955"/>
              <a:ext cx="2298310" cy="369332"/>
            </a:xfrm>
            <a:prstGeom prst="rect">
              <a:avLst/>
            </a:prstGeom>
            <a:noFill/>
          </p:spPr>
          <p:txBody>
            <a:bodyPr wrap="square" rtlCol="0">
              <a:spAutoFit/>
            </a:bodyPr>
            <a:lstStyle/>
            <a:p>
              <a:r>
                <a:rPr lang="en-SG" dirty="0">
                  <a:solidFill>
                    <a:srgbClr val="0000FF"/>
                  </a:solidFill>
                </a:rPr>
                <a:t>by probability axiom 3</a:t>
              </a:r>
            </a:p>
          </p:txBody>
        </p:sp>
      </p:grpSp>
      <p:sp>
        <p:nvSpPr>
          <p:cNvPr id="21" name="Oval 20"/>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44110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56</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103381" y="1503104"/>
            <a:ext cx="2012565" cy="544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5 blue, 7 gray. </a:t>
            </a:r>
            <a:endParaRPr lang="en-US" altLang="en-US" sz="2400" dirty="0"/>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a:t>
            </a:r>
            <a:r>
              <a:rPr lang="en-SG" sz="2400" dirty="0" smtClean="0">
                <a:solidFill>
                  <a:schemeClr val="bg1"/>
                </a:solidFill>
              </a:rPr>
              <a:t>15 </a:t>
            </a:r>
            <a:r>
              <a:rPr lang="en-SG" sz="2400" dirty="0">
                <a:solidFill>
                  <a:schemeClr val="bg1"/>
                </a:solidFill>
              </a:rPr>
              <a:t>– Representing Conditional Probabilities in a Tree Diagram</a:t>
            </a:r>
          </a:p>
        </p:txBody>
      </p:sp>
      <p:sp>
        <p:nvSpPr>
          <p:cNvPr id="23" name="Rectangle 3"/>
          <p:cNvSpPr txBox="1">
            <a:spLocks noChangeArrowheads="1"/>
          </p:cNvSpPr>
          <p:nvPr/>
        </p:nvSpPr>
        <p:spPr>
          <a:xfrm>
            <a:off x="1970777" y="1477236"/>
            <a:ext cx="7031143" cy="506583"/>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indent="-357188">
              <a:lnSpc>
                <a:spcPct val="100000"/>
              </a:lnSpc>
              <a:spcBef>
                <a:spcPts val="0"/>
              </a:spcBef>
              <a:spcAft>
                <a:spcPts val="600"/>
              </a:spcAft>
              <a:buFont typeface="+mj-lt"/>
              <a:buAutoNum type="alphaLcPeriod" startAt="3"/>
            </a:pPr>
            <a:r>
              <a:rPr lang="en-US" sz="2400" dirty="0"/>
              <a:t>What is the probability that at least one ball is blue?</a:t>
            </a:r>
            <a:endParaRPr lang="en-US" altLang="en-US" sz="2400" dirty="0"/>
          </a:p>
        </p:txBody>
      </p:sp>
      <p:sp>
        <p:nvSpPr>
          <p:cNvPr id="21" name="TextBox 20"/>
          <p:cNvSpPr txBox="1"/>
          <p:nvPr/>
        </p:nvSpPr>
        <p:spPr>
          <a:xfrm>
            <a:off x="-36103" y="6443584"/>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mc:AlternateContent xmlns:mc="http://schemas.openxmlformats.org/markup-compatibility/2006" xmlns:a14="http://schemas.microsoft.com/office/drawing/2010/main">
        <mc:Choice Requires="a14">
          <p:sp>
            <p:nvSpPr>
              <p:cNvPr id="6" name="TextBox 5"/>
              <p:cNvSpPr txBox="1"/>
              <p:nvPr/>
            </p:nvSpPr>
            <p:spPr>
              <a:xfrm>
                <a:off x="1028059" y="4088446"/>
                <a:ext cx="647312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ea typeface="Cambria Math" panose="02040503050406030204" pitchFamily="18" charset="0"/>
                        </a:rPr>
                        <m:t>𝑃</m:t>
                      </m:r>
                      <m:d>
                        <m:dPr>
                          <m:ctrlPr>
                            <a:rPr lang="en-SG" sz="2400" b="0" i="1" smtClean="0">
                              <a:latin typeface="Cambria Math" panose="02040503050406030204" pitchFamily="18" charset="0"/>
                              <a:ea typeface="Cambria Math" panose="02040503050406030204" pitchFamily="18" charset="0"/>
                            </a:rPr>
                          </m:ctrlPr>
                        </m:dPr>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1</m:t>
                              </m:r>
                            </m:sub>
                          </m:sSub>
                          <m:r>
                            <a:rPr lang="en-SG" sz="2400" i="1" smtClean="0">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2</m:t>
                              </m:r>
                            </m:sub>
                          </m:sSub>
                        </m:e>
                      </m:d>
                      <m:r>
                        <a:rPr lang="en-SG" sz="240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d>
                        <m:dPr>
                          <m:ctrlPr>
                            <a:rPr lang="en-SG" sz="2400" b="0" i="1" smtClean="0">
                              <a:latin typeface="Cambria Math" panose="02040503050406030204" pitchFamily="18" charset="0"/>
                              <a:ea typeface="Cambria Math" panose="02040503050406030204" pitchFamily="18" charset="0"/>
                            </a:rPr>
                          </m:ctrlPr>
                        </m:dPr>
                        <m:e>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1</m:t>
                              </m:r>
                            </m:sub>
                          </m:sSub>
                        </m:e>
                      </m:d>
                      <m:r>
                        <a:rPr lang="en-SG" sz="2400" b="0" i="1" smtClean="0">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𝑃</m:t>
                      </m:r>
                      <m:d>
                        <m:dPr>
                          <m:ctrlPr>
                            <a:rPr lang="en-SG" sz="2400" i="1" smtClean="0">
                              <a:latin typeface="Cambria Math" panose="02040503050406030204" pitchFamily="18" charset="0"/>
                              <a:ea typeface="Cambria Math" panose="02040503050406030204" pitchFamily="18" charset="0"/>
                            </a:rPr>
                          </m:ctrlPr>
                        </m:dPr>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2</m:t>
                              </m:r>
                            </m:sub>
                          </m:sSub>
                        </m:e>
                      </m:d>
                      <m:r>
                        <a:rPr lang="en-SG" sz="2400" b="0" i="1" smtClean="0">
                          <a:latin typeface="Cambria Math" panose="02040503050406030204" pitchFamily="18" charset="0"/>
                          <a:ea typeface="Cambria Math" panose="02040503050406030204" pitchFamily="18" charset="0"/>
                        </a:rPr>
                        <m:t>− </m:t>
                      </m:r>
                      <m:r>
                        <a:rPr lang="en-SG" sz="2400" b="0" i="1" smtClean="0">
                          <a:latin typeface="Cambria Math" panose="02040503050406030204" pitchFamily="18" charset="0"/>
                          <a:ea typeface="Cambria Math" panose="02040503050406030204" pitchFamily="18" charset="0"/>
                        </a:rPr>
                        <m:t>𝑃</m:t>
                      </m:r>
                      <m:d>
                        <m:dPr>
                          <m:ctrlPr>
                            <a:rPr lang="en-SG" sz="2400" b="0" i="1" smtClean="0">
                              <a:latin typeface="Cambria Math" panose="02040503050406030204" pitchFamily="18" charset="0"/>
                              <a:ea typeface="Cambria Math" panose="02040503050406030204" pitchFamily="18" charset="0"/>
                            </a:rPr>
                          </m:ctrlPr>
                        </m:dPr>
                        <m:e>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1</m:t>
                              </m:r>
                            </m:sub>
                          </m:sSub>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2</m:t>
                              </m:r>
                            </m:sub>
                          </m:sSub>
                        </m:e>
                      </m:d>
                    </m:oMath>
                  </m:oMathPara>
                </a14:m>
                <a:endParaRPr lang="en-SG"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1028059" y="4088446"/>
                <a:ext cx="6473121" cy="461665"/>
              </a:xfrm>
              <a:prstGeom prst="rect">
                <a:avLst/>
              </a:prstGeom>
              <a:blipFill>
                <a:blip r:embed="rId3"/>
                <a:stretch>
                  <a:fillRect b="-1333"/>
                </a:stretch>
              </a:blipFill>
            </p:spPr>
            <p:txBody>
              <a:bodyPr/>
              <a:lstStyle/>
              <a:p>
                <a:r>
                  <a:rPr lang="en-SG">
                    <a:noFill/>
                  </a:rPr>
                  <a:t> </a:t>
                </a:r>
              </a:p>
            </p:txBody>
          </p:sp>
        </mc:Fallback>
      </mc:AlternateContent>
      <p:grpSp>
        <p:nvGrpSpPr>
          <p:cNvPr id="24" name="Group 23"/>
          <p:cNvGrpSpPr/>
          <p:nvPr/>
        </p:nvGrpSpPr>
        <p:grpSpPr>
          <a:xfrm>
            <a:off x="911913" y="2155837"/>
            <a:ext cx="7176411" cy="1503409"/>
            <a:chOff x="993228" y="4598517"/>
            <a:chExt cx="7176411" cy="1503409"/>
          </a:xfrm>
        </p:grpSpPr>
        <p:sp>
          <p:nvSpPr>
            <p:cNvPr id="30" name="Rectangle 29"/>
            <p:cNvSpPr/>
            <p:nvPr/>
          </p:nvSpPr>
          <p:spPr>
            <a:xfrm>
              <a:off x="993228" y="4598518"/>
              <a:ext cx="7176411" cy="150340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Rectangle 30"/>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3" name="TextBox 32"/>
            <p:cNvSpPr txBox="1"/>
            <p:nvPr/>
          </p:nvSpPr>
          <p:spPr>
            <a:xfrm>
              <a:off x="1109374" y="4645644"/>
              <a:ext cx="6672460" cy="461665"/>
            </a:xfrm>
            <a:prstGeom prst="rect">
              <a:avLst/>
            </a:prstGeom>
            <a:noFill/>
          </p:spPr>
          <p:txBody>
            <a:bodyPr wrap="square" rtlCol="0">
              <a:spAutoFit/>
            </a:bodyPr>
            <a:lstStyle/>
            <a:p>
              <a:r>
                <a:rPr lang="en-SG" sz="2400" dirty="0">
                  <a:solidFill>
                    <a:schemeClr val="bg1"/>
                  </a:solidFill>
                </a:rPr>
                <a:t>Probability of a General Union of Two Events </a:t>
              </a:r>
            </a:p>
          </p:txBody>
        </p:sp>
        <p:sp>
          <p:nvSpPr>
            <p:cNvPr id="34" name="TextBox 33"/>
            <p:cNvSpPr txBox="1"/>
            <p:nvPr/>
          </p:nvSpPr>
          <p:spPr>
            <a:xfrm>
              <a:off x="1109374" y="5193984"/>
              <a:ext cx="6925353" cy="907941"/>
            </a:xfrm>
            <a:prstGeom prst="rect">
              <a:avLst/>
            </a:prstGeom>
            <a:noFill/>
          </p:spPr>
          <p:txBody>
            <a:bodyPr wrap="square" rtlCol="0">
              <a:spAutoFit/>
            </a:bodyPr>
            <a:lstStyle/>
            <a:p>
              <a:pPr>
                <a:spcAft>
                  <a:spcPts val="600"/>
                </a:spcAft>
              </a:pPr>
              <a:r>
                <a:rPr lang="en-SG" sz="2400" dirty="0"/>
                <a:t>If </a:t>
              </a:r>
              <a:r>
                <a:rPr lang="en-SG" sz="2400" i="1" dirty="0"/>
                <a:t>A</a:t>
              </a:r>
              <a:r>
                <a:rPr lang="en-SG" sz="2400" dirty="0"/>
                <a:t> and </a:t>
              </a:r>
              <a:r>
                <a:rPr lang="en-SG" sz="2400" i="1" dirty="0"/>
                <a:t>B</a:t>
              </a:r>
              <a:r>
                <a:rPr lang="en-SG" sz="2400" dirty="0"/>
                <a:t> are any events in a sample space </a:t>
              </a:r>
              <a:r>
                <a:rPr lang="en-SG" sz="2400" i="1" dirty="0"/>
                <a:t>S</a:t>
              </a:r>
              <a:r>
                <a:rPr lang="en-SG" sz="2400" dirty="0"/>
                <a:t>, then</a:t>
              </a:r>
            </a:p>
            <a:p>
              <a:pPr>
                <a:spcAft>
                  <a:spcPts val="1200"/>
                </a:spcAft>
                <a:tabLst>
                  <a:tab pos="1828800" algn="l"/>
                </a:tabLst>
              </a:pPr>
              <a:r>
                <a:rPr lang="en-SG" sz="2400" dirty="0">
                  <a:sym typeface="Symbol"/>
                </a:rPr>
                <a:t>	</a:t>
              </a:r>
              <a:r>
                <a:rPr lang="en-US" altLang="en-US" sz="2400" i="1" dirty="0"/>
                <a:t> P</a:t>
              </a:r>
              <a:r>
                <a:rPr lang="en-US" altLang="en-US" sz="2400" dirty="0"/>
                <a:t>(</a:t>
              </a:r>
              <a:r>
                <a:rPr lang="en-US" altLang="en-US" sz="2400" i="1" dirty="0">
                  <a:sym typeface="Symbol"/>
                </a:rPr>
                <a:t>A</a:t>
              </a:r>
              <a:r>
                <a:rPr lang="en-US" altLang="en-US" sz="2400" dirty="0">
                  <a:sym typeface="Symbol"/>
                </a:rPr>
                <a:t> </a:t>
              </a:r>
              <a:r>
                <a:rPr lang="en-US" altLang="en-US" sz="2400" dirty="0">
                  <a:sym typeface="Symbol" panose="05050102010706020507" pitchFamily="18" charset="2"/>
                </a:rPr>
                <a:t> </a:t>
              </a:r>
              <a:r>
                <a:rPr lang="en-US" altLang="en-US" sz="2400" i="1" dirty="0">
                  <a:sym typeface="Symbol"/>
                </a:rPr>
                <a:t>B</a:t>
              </a:r>
              <a:r>
                <a:rPr lang="en-US" altLang="en-US" sz="2400" dirty="0">
                  <a:sym typeface="Symbol"/>
                </a:rPr>
                <a:t>) = </a:t>
              </a:r>
              <a:r>
                <a:rPr lang="en-US" altLang="en-US" sz="2400" i="1" dirty="0">
                  <a:sym typeface="Symbol"/>
                </a:rPr>
                <a:t>P</a:t>
              </a:r>
              <a:r>
                <a:rPr lang="en-US" altLang="en-US" sz="2400" dirty="0">
                  <a:sym typeface="Symbol"/>
                </a:rPr>
                <a:t>(</a:t>
              </a:r>
              <a:r>
                <a:rPr lang="en-US" altLang="en-US" sz="2400" i="1" dirty="0">
                  <a:sym typeface="Symbol"/>
                </a:rPr>
                <a:t>A</a:t>
              </a:r>
              <a:r>
                <a:rPr lang="en-US" altLang="en-US" sz="2400" dirty="0">
                  <a:sym typeface="Symbol"/>
                </a:rPr>
                <a:t>) + </a:t>
              </a:r>
              <a:r>
                <a:rPr lang="en-US" altLang="en-US" sz="2400" i="1" dirty="0">
                  <a:sym typeface="Symbol"/>
                </a:rPr>
                <a:t>P</a:t>
              </a:r>
              <a:r>
                <a:rPr lang="en-US" altLang="en-US" sz="2400" dirty="0">
                  <a:sym typeface="Symbol"/>
                </a:rPr>
                <a:t>(</a:t>
              </a:r>
              <a:r>
                <a:rPr lang="en-US" altLang="en-US" sz="2400" i="1" dirty="0">
                  <a:sym typeface="Symbol"/>
                </a:rPr>
                <a:t>B</a:t>
              </a:r>
              <a:r>
                <a:rPr lang="en-US" altLang="en-US" sz="2400" dirty="0">
                  <a:sym typeface="Symbol"/>
                </a:rPr>
                <a:t>) – </a:t>
              </a:r>
              <a:r>
                <a:rPr lang="en-US" altLang="en-US" sz="2400" i="1" dirty="0">
                  <a:sym typeface="Symbol"/>
                </a:rPr>
                <a:t>P</a:t>
              </a:r>
              <a:r>
                <a:rPr lang="en-US" altLang="en-US" sz="2400" dirty="0">
                  <a:sym typeface="Symbol"/>
                </a:rPr>
                <a:t>(</a:t>
              </a:r>
              <a:r>
                <a:rPr lang="en-US" altLang="en-US" sz="2400" i="1" dirty="0">
                  <a:sym typeface="Symbol"/>
                </a:rPr>
                <a:t>A</a:t>
              </a:r>
              <a:r>
                <a:rPr lang="en-US" altLang="en-US" sz="2400" dirty="0">
                  <a:sym typeface="Symbol"/>
                </a:rPr>
                <a:t> </a:t>
              </a:r>
              <a:r>
                <a:rPr lang="en-US" altLang="en-US" sz="2400" dirty="0">
                  <a:sym typeface="Symbol" panose="05050102010706020507" pitchFamily="18" charset="2"/>
                </a:rPr>
                <a:t></a:t>
              </a:r>
              <a:r>
                <a:rPr lang="en-US" altLang="en-US" sz="2400" dirty="0">
                  <a:sym typeface="Symbol"/>
                </a:rPr>
                <a:t> </a:t>
              </a:r>
              <a:r>
                <a:rPr lang="en-US" altLang="en-US" sz="2400" i="1" dirty="0">
                  <a:sym typeface="Symbol"/>
                </a:rPr>
                <a:t>B</a:t>
              </a:r>
              <a:r>
                <a:rPr lang="en-US" altLang="en-US" sz="2400" dirty="0">
                  <a:sym typeface="Symbol"/>
                </a:rPr>
                <a:t>). </a:t>
              </a:r>
              <a:endParaRPr lang="en-SG" sz="2400" dirty="0"/>
            </a:p>
          </p:txBody>
        </p:sp>
      </p:grpSp>
      <p:sp>
        <p:nvSpPr>
          <p:cNvPr id="22" name="Oval 21"/>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38" name="TextBox 37"/>
              <p:cNvSpPr txBox="1"/>
              <p:nvPr/>
            </p:nvSpPr>
            <p:spPr>
              <a:xfrm>
                <a:off x="2891481" y="4817564"/>
                <a:ext cx="4622718"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SG" sz="2400" i="1" smtClean="0">
                          <a:latin typeface="Cambria Math" panose="02040503050406030204" pitchFamily="18" charset="0"/>
                          <a:ea typeface="Cambria Math" panose="02040503050406030204" pitchFamily="18" charset="0"/>
                        </a:rPr>
                        <m:t>=</m:t>
                      </m:r>
                    </m:oMath>
                  </m:oMathPara>
                </a14:m>
                <a:endParaRPr lang="en-SG" sz="2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2891481" y="4817564"/>
                <a:ext cx="4622718" cy="46166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3946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dissolve">
                                      <p:cBhvr>
                                        <p:cTn id="1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57</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103381" y="1503104"/>
            <a:ext cx="2012565" cy="544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5 blue, 7 gray. </a:t>
            </a:r>
            <a:endParaRPr lang="en-US" altLang="en-US" sz="2400" dirty="0"/>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a:t>
            </a:r>
            <a:r>
              <a:rPr lang="en-SG" sz="2400" dirty="0" smtClean="0">
                <a:solidFill>
                  <a:schemeClr val="bg1"/>
                </a:solidFill>
              </a:rPr>
              <a:t>15 </a:t>
            </a:r>
            <a:r>
              <a:rPr lang="en-SG" sz="2400" dirty="0">
                <a:solidFill>
                  <a:schemeClr val="bg1"/>
                </a:solidFill>
              </a:rPr>
              <a:t>– Representing Conditional Probabilities in a Tree Diagram</a:t>
            </a:r>
          </a:p>
        </p:txBody>
      </p:sp>
      <p:sp>
        <p:nvSpPr>
          <p:cNvPr id="23" name="Rectangle 3"/>
          <p:cNvSpPr txBox="1">
            <a:spLocks noChangeArrowheads="1"/>
          </p:cNvSpPr>
          <p:nvPr/>
        </p:nvSpPr>
        <p:spPr>
          <a:xfrm>
            <a:off x="1970777" y="1477236"/>
            <a:ext cx="7031143" cy="506583"/>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indent="-357188">
              <a:lnSpc>
                <a:spcPct val="100000"/>
              </a:lnSpc>
              <a:spcBef>
                <a:spcPts val="0"/>
              </a:spcBef>
              <a:spcAft>
                <a:spcPts val="600"/>
              </a:spcAft>
              <a:buFont typeface="+mj-lt"/>
              <a:buAutoNum type="alphaLcPeriod" startAt="4"/>
            </a:pPr>
            <a:r>
              <a:rPr lang="en-US" sz="2400" dirty="0"/>
              <a:t>The expected value of the number of blue balls?</a:t>
            </a:r>
            <a:endParaRPr lang="en-US" altLang="en-US" sz="2400" dirty="0"/>
          </a:p>
        </p:txBody>
      </p:sp>
      <mc:AlternateContent xmlns:mc="http://schemas.openxmlformats.org/markup-compatibility/2006" xmlns:a14="http://schemas.microsoft.com/office/drawing/2010/main">
        <mc:Choice Requires="a14">
          <p:sp>
            <p:nvSpPr>
              <p:cNvPr id="26" name="TextBox 25"/>
              <p:cNvSpPr txBox="1"/>
              <p:nvPr/>
            </p:nvSpPr>
            <p:spPr>
              <a:xfrm>
                <a:off x="5789045" y="2001449"/>
                <a:ext cx="2378562" cy="8180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1−</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15</m:t>
                          </m:r>
                        </m:num>
                        <m:den>
                          <m:r>
                            <a:rPr lang="en-SG" sz="2400" b="0" i="1" smtClean="0">
                              <a:latin typeface="Cambria Math" panose="02040503050406030204" pitchFamily="18" charset="0"/>
                              <a:ea typeface="Cambria Math" panose="02040503050406030204" pitchFamily="18" charset="0"/>
                            </a:rPr>
                            <m:t>22</m:t>
                          </m:r>
                        </m:den>
                      </m:f>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7</m:t>
                          </m:r>
                        </m:num>
                        <m:den>
                          <m:r>
                            <a:rPr lang="en-SG" sz="2400" b="0" i="1" smtClean="0">
                              <a:latin typeface="Cambria Math" panose="02040503050406030204" pitchFamily="18" charset="0"/>
                              <a:ea typeface="Cambria Math" panose="02040503050406030204" pitchFamily="18" charset="0"/>
                            </a:rPr>
                            <m:t>22</m:t>
                          </m:r>
                        </m:den>
                      </m:f>
                    </m:oMath>
                  </m:oMathPara>
                </a14:m>
                <a:endParaRPr lang="en-SG" sz="2400" dirty="0"/>
              </a:p>
            </p:txBody>
          </p:sp>
        </mc:Choice>
        <mc:Fallback xmlns="">
          <p:sp>
            <p:nvSpPr>
              <p:cNvPr id="26" name="TextBox 25"/>
              <p:cNvSpPr txBox="1">
                <a:spLocks noRot="1" noChangeAspect="1" noMove="1" noResize="1" noEditPoints="1" noAdjustHandles="1" noChangeArrowheads="1" noChangeShapeType="1" noTextEdit="1"/>
              </p:cNvSpPr>
              <p:nvPr/>
            </p:nvSpPr>
            <p:spPr>
              <a:xfrm>
                <a:off x="5789045" y="2001449"/>
                <a:ext cx="2378562" cy="818044"/>
              </a:xfrm>
              <a:prstGeom prst="rect">
                <a:avLst/>
              </a:prstGeom>
              <a:blipFill rotWithShape="0">
                <a:blip r:embed="rId3"/>
                <a:stretch>
                  <a:fillRect/>
                </a:stretch>
              </a:blipFill>
            </p:spPr>
            <p:txBody>
              <a:bodyPr/>
              <a:lstStyle/>
              <a:p>
                <a:r>
                  <a:rPr lang="en-SG">
                    <a:noFill/>
                  </a:rPr>
                  <a:t> </a:t>
                </a:r>
              </a:p>
            </p:txBody>
          </p:sp>
        </mc:Fallback>
      </mc:AlternateContent>
      <p:sp>
        <p:nvSpPr>
          <p:cNvPr id="2" name="TextBox 1"/>
          <p:cNvSpPr txBox="1"/>
          <p:nvPr/>
        </p:nvSpPr>
        <p:spPr>
          <a:xfrm>
            <a:off x="243018" y="2224593"/>
            <a:ext cx="5816819" cy="461665"/>
          </a:xfrm>
          <a:prstGeom prst="rect">
            <a:avLst/>
          </a:prstGeom>
          <a:noFill/>
        </p:spPr>
        <p:txBody>
          <a:bodyPr wrap="square" rtlCol="0">
            <a:spAutoFit/>
          </a:bodyPr>
          <a:lstStyle/>
          <a:p>
            <a:r>
              <a:rPr lang="en-SG" sz="2400" i="1" dirty="0"/>
              <a:t>P</a:t>
            </a:r>
            <a:r>
              <a:rPr lang="en-SG" sz="2400" dirty="0"/>
              <a:t>(no blue balls) = 1 – </a:t>
            </a:r>
            <a:r>
              <a:rPr lang="en-SG" sz="2400" i="1" dirty="0"/>
              <a:t>P</a:t>
            </a:r>
            <a:r>
              <a:rPr lang="en-SG" sz="2400" dirty="0"/>
              <a:t>(at least one blue ball)</a:t>
            </a:r>
          </a:p>
        </p:txBody>
      </p:sp>
      <p:sp>
        <p:nvSpPr>
          <p:cNvPr id="25" name="TextBox 24"/>
          <p:cNvSpPr txBox="1"/>
          <p:nvPr/>
        </p:nvSpPr>
        <p:spPr>
          <a:xfrm>
            <a:off x="369738" y="2996760"/>
            <a:ext cx="8213890" cy="830997"/>
          </a:xfrm>
          <a:prstGeom prst="rect">
            <a:avLst/>
          </a:prstGeom>
          <a:noFill/>
        </p:spPr>
        <p:txBody>
          <a:bodyPr wrap="square" rtlCol="0">
            <a:spAutoFit/>
          </a:bodyPr>
          <a:lstStyle/>
          <a:p>
            <a:r>
              <a:rPr lang="en-SG" sz="2400" dirty="0"/>
              <a:t>The event that one ball is blue </a:t>
            </a:r>
            <a:r>
              <a:rPr lang="en-SG" sz="2400" dirty="0">
                <a:sym typeface="Wingdings" panose="05000000000000000000" pitchFamily="2" charset="2"/>
              </a:rPr>
              <a:t> first ball is blue but second ball is not; or second ball is blue but first ball is not.</a:t>
            </a:r>
            <a:endParaRPr lang="en-SG" sz="2400" dirty="0"/>
          </a:p>
        </p:txBody>
      </p:sp>
      <mc:AlternateContent xmlns:mc="http://schemas.openxmlformats.org/markup-compatibility/2006" xmlns:a14="http://schemas.microsoft.com/office/drawing/2010/main">
        <mc:Choice Requires="a14">
          <p:sp>
            <p:nvSpPr>
              <p:cNvPr id="38" name="TextBox 37"/>
              <p:cNvSpPr txBox="1"/>
              <p:nvPr/>
            </p:nvSpPr>
            <p:spPr>
              <a:xfrm>
                <a:off x="567523" y="3848065"/>
                <a:ext cx="8016105" cy="621773"/>
              </a:xfrm>
              <a:prstGeom prst="rect">
                <a:avLst/>
              </a:prstGeom>
              <a:noFill/>
            </p:spPr>
            <p:txBody>
              <a:bodyPr wrap="square" rtlCol="0">
                <a:spAutoFit/>
              </a:bodyPr>
              <a:lstStyle/>
              <a:p>
                <a:r>
                  <a:rPr lang="en-SG" sz="2400" dirty="0"/>
                  <a:t>From part (a), </a:t>
                </a:r>
                <a14:m>
                  <m:oMath xmlns:m="http://schemas.openxmlformats.org/officeDocument/2006/math">
                    <m:r>
                      <a:rPr lang="en-SG" sz="2400" i="1">
                        <a:latin typeface="Cambria Math" panose="02040503050406030204" pitchFamily="18" charset="0"/>
                      </a:rPr>
                      <m:t>𝑃</m:t>
                    </m:r>
                    <m:d>
                      <m:dPr>
                        <m:ctrlPr>
                          <a:rPr lang="en-SG" sz="2400" i="1">
                            <a:latin typeface="Cambria Math" panose="02040503050406030204" pitchFamily="18" charset="0"/>
                          </a:rPr>
                        </m:ctrlPr>
                      </m:dPr>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1</m:t>
                            </m:r>
                          </m:sub>
                        </m:sSub>
                        <m:r>
                          <a:rPr lang="en-SG" sz="2400" i="1">
                            <a:latin typeface="Cambria Math" panose="02040503050406030204" pitchFamily="18" charset="0"/>
                            <a:ea typeface="Cambria Math" panose="02040503050406030204" pitchFamily="18" charset="0"/>
                          </a:rPr>
                          <m:t>∩</m:t>
                        </m:r>
                        <m:acc>
                          <m:accPr>
                            <m:chr m:val="̅"/>
                            <m:ctrlPr>
                              <a:rPr lang="en-SG" sz="2400" i="1">
                                <a:latin typeface="Cambria Math" panose="02040503050406030204" pitchFamily="18" charset="0"/>
                                <a:ea typeface="Cambria Math" panose="02040503050406030204" pitchFamily="18" charset="0"/>
                              </a:rPr>
                            </m:ctrlPr>
                          </m:accPr>
                          <m:e>
                            <m:sSub>
                              <m:sSubPr>
                                <m:ctrlPr>
                                  <a:rPr lang="en-SG"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𝐵</m:t>
                                </m:r>
                              </m:e>
                              <m:sub>
                                <m:r>
                                  <a:rPr lang="en-US" sz="2400" i="1">
                                    <a:latin typeface="Cambria Math" panose="02040503050406030204" pitchFamily="18" charset="0"/>
                                    <a:ea typeface="Cambria Math" panose="02040503050406030204" pitchFamily="18" charset="0"/>
                                  </a:rPr>
                                  <m:t>2</m:t>
                                </m:r>
                              </m:sub>
                            </m:sSub>
                          </m:e>
                        </m:acc>
                      </m:e>
                    </m:d>
                    <m:r>
                      <a:rPr lang="en-SG" sz="2400" i="1">
                        <a:latin typeface="Cambria Math" panose="02040503050406030204" pitchFamily="18" charset="0"/>
                        <a:ea typeface="Cambria Math" panose="02040503050406030204" pitchFamily="18" charset="0"/>
                      </a:rPr>
                      <m:t>=</m:t>
                    </m:r>
                    <m:f>
                      <m:fPr>
                        <m:ctrlPr>
                          <a:rPr lang="en-SG" sz="2400" i="1">
                            <a:latin typeface="Cambria Math" panose="02040503050406030204" pitchFamily="18" charset="0"/>
                            <a:ea typeface="Cambria Math" panose="02040503050406030204" pitchFamily="18" charset="0"/>
                          </a:rPr>
                        </m:ctrlPr>
                      </m:fPr>
                      <m:num>
                        <m:r>
                          <a:rPr lang="en-SG" sz="2400" i="1">
                            <a:latin typeface="Cambria Math" panose="02040503050406030204" pitchFamily="18" charset="0"/>
                            <a:ea typeface="Cambria Math" panose="02040503050406030204" pitchFamily="18" charset="0"/>
                          </a:rPr>
                          <m:t>35</m:t>
                        </m:r>
                      </m:num>
                      <m:den>
                        <m:r>
                          <a:rPr lang="en-SG" sz="2400" i="1">
                            <a:latin typeface="Cambria Math" panose="02040503050406030204" pitchFamily="18" charset="0"/>
                            <a:ea typeface="Cambria Math" panose="02040503050406030204" pitchFamily="18" charset="0"/>
                          </a:rPr>
                          <m:t>132</m:t>
                        </m:r>
                      </m:den>
                    </m:f>
                  </m:oMath>
                </a14:m>
                <a:r>
                  <a:rPr lang="en-SG" sz="2400" dirty="0"/>
                  <a:t> and </a:t>
                </a:r>
                <a14:m>
                  <m:oMath xmlns:m="http://schemas.openxmlformats.org/officeDocument/2006/math">
                    <m:r>
                      <a:rPr lang="en-SG" sz="2400" i="1">
                        <a:latin typeface="Cambria Math" panose="02040503050406030204" pitchFamily="18" charset="0"/>
                      </a:rPr>
                      <m:t>𝑃</m:t>
                    </m:r>
                    <m:d>
                      <m:dPr>
                        <m:ctrlPr>
                          <a:rPr lang="en-SG" sz="2400" i="1">
                            <a:latin typeface="Cambria Math" panose="02040503050406030204" pitchFamily="18" charset="0"/>
                          </a:rPr>
                        </m:ctrlPr>
                      </m:dPr>
                      <m:e>
                        <m:acc>
                          <m:accPr>
                            <m:chr m:val="̅"/>
                            <m:ctrlPr>
                              <a:rPr lang="en-SG" sz="2400" i="1">
                                <a:latin typeface="Cambria Math" panose="02040503050406030204" pitchFamily="18" charset="0"/>
                              </a:rPr>
                            </m:ctrlPr>
                          </m:accPr>
                          <m:e>
                            <m:sSub>
                              <m:sSubPr>
                                <m:ctrlPr>
                                  <a:rPr lang="en-SG" sz="2400" i="1">
                                    <a:latin typeface="Cambria Math" panose="02040503050406030204" pitchFamily="18" charset="0"/>
                                  </a:rPr>
                                </m:ctrlPr>
                              </m:sSubPr>
                              <m:e>
                                <m:r>
                                  <a:rPr lang="en-US" sz="2400" i="1">
                                    <a:latin typeface="Cambria Math" panose="02040503050406030204" pitchFamily="18" charset="0"/>
                                  </a:rPr>
                                  <m:t>𝐵</m:t>
                                </m:r>
                              </m:e>
                              <m:sub>
                                <m:r>
                                  <a:rPr lang="en-US" sz="2400" i="1">
                                    <a:latin typeface="Cambria Math" panose="02040503050406030204" pitchFamily="18" charset="0"/>
                                  </a:rPr>
                                  <m:t>1</m:t>
                                </m:r>
                              </m:sub>
                            </m:sSub>
                          </m:e>
                        </m:acc>
                        <m:r>
                          <a:rPr lang="en-SG" sz="2400" i="1">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2</m:t>
                            </m:r>
                          </m:sub>
                        </m:sSub>
                      </m:e>
                    </m:d>
                    <m:r>
                      <a:rPr lang="en-SG" sz="2400" i="1">
                        <a:latin typeface="Cambria Math" panose="02040503050406030204" pitchFamily="18" charset="0"/>
                        <a:ea typeface="Cambria Math" panose="02040503050406030204" pitchFamily="18" charset="0"/>
                      </a:rPr>
                      <m:t>=</m:t>
                    </m:r>
                    <m:f>
                      <m:fPr>
                        <m:ctrlPr>
                          <a:rPr lang="en-SG" sz="2400" i="1">
                            <a:latin typeface="Cambria Math" panose="02040503050406030204" pitchFamily="18" charset="0"/>
                            <a:ea typeface="Cambria Math" panose="02040503050406030204" pitchFamily="18" charset="0"/>
                          </a:rPr>
                        </m:ctrlPr>
                      </m:fPr>
                      <m:num>
                        <m:r>
                          <a:rPr lang="en-SG" sz="2400" i="1">
                            <a:latin typeface="Cambria Math" panose="02040503050406030204" pitchFamily="18" charset="0"/>
                            <a:ea typeface="Cambria Math" panose="02040503050406030204" pitchFamily="18" charset="0"/>
                          </a:rPr>
                          <m:t>35</m:t>
                        </m:r>
                      </m:num>
                      <m:den>
                        <m:r>
                          <a:rPr lang="en-SG" sz="2400" i="1">
                            <a:latin typeface="Cambria Math" panose="02040503050406030204" pitchFamily="18" charset="0"/>
                            <a:ea typeface="Cambria Math" panose="02040503050406030204" pitchFamily="18" charset="0"/>
                          </a:rPr>
                          <m:t>132</m:t>
                        </m:r>
                      </m:den>
                    </m:f>
                  </m:oMath>
                </a14:m>
                <a:r>
                  <a:rPr lang="en-SG" sz="2400" dirty="0"/>
                  <a:t> </a:t>
                </a:r>
              </a:p>
            </p:txBody>
          </p:sp>
        </mc:Choice>
        <mc:Fallback xmlns="">
          <p:sp>
            <p:nvSpPr>
              <p:cNvPr id="38" name="TextBox 37"/>
              <p:cNvSpPr txBox="1">
                <a:spLocks noRot="1" noChangeAspect="1" noMove="1" noResize="1" noEditPoints="1" noAdjustHandles="1" noChangeArrowheads="1" noChangeShapeType="1" noTextEdit="1"/>
              </p:cNvSpPr>
              <p:nvPr/>
            </p:nvSpPr>
            <p:spPr>
              <a:xfrm>
                <a:off x="567523" y="3848065"/>
                <a:ext cx="8016105" cy="621773"/>
              </a:xfrm>
              <a:prstGeom prst="rect">
                <a:avLst/>
              </a:prstGeom>
              <a:blipFill>
                <a:blip r:embed="rId4"/>
                <a:stretch>
                  <a:fillRect l="-1141"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567523" y="4452528"/>
                <a:ext cx="8016105" cy="621773"/>
              </a:xfrm>
              <a:prstGeom prst="rect">
                <a:avLst/>
              </a:prstGeom>
              <a:noFill/>
            </p:spPr>
            <p:txBody>
              <a:bodyPr wrap="square" rtlCol="0">
                <a:spAutoFit/>
              </a:bodyPr>
              <a:lstStyle/>
              <a:p>
                <a:r>
                  <a:rPr lang="en-SG" sz="2400" b="0" dirty="0"/>
                  <a:t>Hence, </a:t>
                </a:r>
                <a:r>
                  <a:rPr lang="en-SG" sz="2400" b="0" i="1" dirty="0"/>
                  <a:t>P</a:t>
                </a:r>
                <a:r>
                  <a:rPr lang="en-SG" sz="2400" b="0" dirty="0"/>
                  <a:t>(1 blue ball) </a:t>
                </a:r>
                <a14:m>
                  <m:oMath xmlns:m="http://schemas.openxmlformats.org/officeDocument/2006/math">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35</m:t>
                        </m:r>
                      </m:num>
                      <m:den>
                        <m:r>
                          <a:rPr lang="en-SG" sz="2400" b="0" i="1" smtClean="0">
                            <a:latin typeface="Cambria Math" panose="02040503050406030204" pitchFamily="18" charset="0"/>
                            <a:ea typeface="Cambria Math" panose="02040503050406030204" pitchFamily="18" charset="0"/>
                          </a:rPr>
                          <m:t>132</m:t>
                        </m:r>
                      </m:den>
                    </m:f>
                    <m:r>
                      <a:rPr lang="en-SG" sz="2400" b="0" i="1" smtClean="0">
                        <a:latin typeface="Cambria Math" panose="02040503050406030204" pitchFamily="18" charset="0"/>
                        <a:ea typeface="Cambria Math" panose="02040503050406030204" pitchFamily="18" charset="0"/>
                      </a:rPr>
                      <m:t>+ </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35</m:t>
                        </m:r>
                      </m:num>
                      <m:den>
                        <m:r>
                          <a:rPr lang="en-SG" sz="2400" b="0" i="1" smtClean="0">
                            <a:latin typeface="Cambria Math" panose="02040503050406030204" pitchFamily="18" charset="0"/>
                            <a:ea typeface="Cambria Math" panose="02040503050406030204" pitchFamily="18" charset="0"/>
                          </a:rPr>
                          <m:t>132</m:t>
                        </m:r>
                      </m:den>
                    </m:f>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70</m:t>
                        </m:r>
                      </m:num>
                      <m:den>
                        <m:r>
                          <a:rPr lang="en-SG" sz="2400" b="0" i="1" smtClean="0">
                            <a:latin typeface="Cambria Math" panose="02040503050406030204" pitchFamily="18" charset="0"/>
                            <a:ea typeface="Cambria Math" panose="02040503050406030204" pitchFamily="18" charset="0"/>
                          </a:rPr>
                          <m:t>132</m:t>
                        </m:r>
                      </m:den>
                    </m:f>
                  </m:oMath>
                </a14:m>
                <a:endParaRPr lang="en-SG"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567523" y="4452528"/>
                <a:ext cx="8016105" cy="621773"/>
              </a:xfrm>
              <a:prstGeom prst="rect">
                <a:avLst/>
              </a:prstGeom>
              <a:blipFill rotWithShape="0">
                <a:blip r:embed="rId5"/>
                <a:stretch>
                  <a:fillRect l="-1141" b="-9804"/>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301536" y="5169583"/>
                <a:ext cx="5758301" cy="616515"/>
              </a:xfrm>
              <a:prstGeom prst="rect">
                <a:avLst/>
              </a:prstGeom>
              <a:noFill/>
            </p:spPr>
            <p:txBody>
              <a:bodyPr wrap="square" rtlCol="0">
                <a:spAutoFit/>
              </a:bodyPr>
              <a:lstStyle/>
              <a:p>
                <a:r>
                  <a:rPr lang="en-SG" sz="2400" b="0" dirty="0"/>
                  <a:t>From part (a), </a:t>
                </a:r>
                <a:r>
                  <a:rPr lang="en-SG" sz="2400" b="0" i="1" dirty="0"/>
                  <a:t>P</a:t>
                </a:r>
                <a:r>
                  <a:rPr lang="en-SG" sz="2400" b="0" dirty="0"/>
                  <a:t>(2 blue balls) </a:t>
                </a:r>
                <a14:m>
                  <m:oMath xmlns:m="http://schemas.openxmlformats.org/officeDocument/2006/math">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20</m:t>
                        </m:r>
                      </m:num>
                      <m:den>
                        <m:r>
                          <a:rPr lang="en-SG" sz="2400" b="0" i="1" smtClean="0">
                            <a:latin typeface="Cambria Math" panose="02040503050406030204" pitchFamily="18" charset="0"/>
                            <a:ea typeface="Cambria Math" panose="02040503050406030204" pitchFamily="18" charset="0"/>
                          </a:rPr>
                          <m:t>132</m:t>
                        </m:r>
                      </m:den>
                    </m:f>
                  </m:oMath>
                </a14:m>
                <a:endParaRPr lang="en-SG" sz="2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301536" y="5169583"/>
                <a:ext cx="5758301" cy="616515"/>
              </a:xfrm>
              <a:prstGeom prst="rect">
                <a:avLst/>
              </a:prstGeom>
              <a:blipFill rotWithShape="0">
                <a:blip r:embed="rId6"/>
                <a:stretch>
                  <a:fillRect l="-1587" b="-9901"/>
                </a:stretch>
              </a:blipFill>
            </p:spPr>
            <p:txBody>
              <a:bodyPr/>
              <a:lstStyle/>
              <a:p>
                <a:r>
                  <a:rPr lang="en-SG">
                    <a:noFill/>
                  </a:rPr>
                  <a:t> </a:t>
                </a:r>
              </a:p>
            </p:txBody>
          </p:sp>
        </mc:Fallback>
      </mc:AlternateContent>
      <p:sp>
        <p:nvSpPr>
          <p:cNvPr id="21" name="Oval 20"/>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17795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dissolv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dissolve">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dissolve">
                                      <p:cBhvr>
                                        <p:cTn id="3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5" grpId="0"/>
      <p:bldP spid="38" grpId="0"/>
      <p:bldP spid="39" grpId="0"/>
      <p:bldP spid="4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58</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103381" y="1503104"/>
            <a:ext cx="2012565" cy="544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5 blue, 7 gray. </a:t>
            </a:r>
            <a:endParaRPr lang="en-US" altLang="en-US" sz="2400" dirty="0"/>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a:t>
            </a:r>
            <a:r>
              <a:rPr lang="en-SG" sz="2400" dirty="0" smtClean="0">
                <a:solidFill>
                  <a:schemeClr val="bg1"/>
                </a:solidFill>
              </a:rPr>
              <a:t>15 </a:t>
            </a:r>
            <a:r>
              <a:rPr lang="en-SG" sz="2400" dirty="0">
                <a:solidFill>
                  <a:schemeClr val="bg1"/>
                </a:solidFill>
              </a:rPr>
              <a:t>– Representing Conditional Probabilities in a Tree Diagram</a:t>
            </a:r>
          </a:p>
        </p:txBody>
      </p:sp>
      <p:sp>
        <p:nvSpPr>
          <p:cNvPr id="23" name="Rectangle 3"/>
          <p:cNvSpPr txBox="1">
            <a:spLocks noChangeArrowheads="1"/>
          </p:cNvSpPr>
          <p:nvPr/>
        </p:nvSpPr>
        <p:spPr>
          <a:xfrm>
            <a:off x="1970777" y="1477236"/>
            <a:ext cx="7031143" cy="506583"/>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indent="-357188">
              <a:lnSpc>
                <a:spcPct val="100000"/>
              </a:lnSpc>
              <a:spcBef>
                <a:spcPts val="0"/>
              </a:spcBef>
              <a:spcAft>
                <a:spcPts val="600"/>
              </a:spcAft>
              <a:buFont typeface="+mj-lt"/>
              <a:buAutoNum type="alphaLcPeriod" startAt="4"/>
            </a:pPr>
            <a:r>
              <a:rPr lang="en-US" sz="2400" dirty="0"/>
              <a:t>The expected value of the number of blue balls?</a:t>
            </a:r>
            <a:endParaRPr lang="en-US" altLang="en-US" sz="2400" dirty="0"/>
          </a:p>
        </p:txBody>
      </p:sp>
      <p:sp>
        <p:nvSpPr>
          <p:cNvPr id="21" name="TextBox 20"/>
          <p:cNvSpPr txBox="1"/>
          <p:nvPr/>
        </p:nvSpPr>
        <p:spPr>
          <a:xfrm>
            <a:off x="-36103" y="6443584"/>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mc:AlternateContent xmlns:mc="http://schemas.openxmlformats.org/markup-compatibility/2006" xmlns:a14="http://schemas.microsoft.com/office/drawing/2010/main">
        <mc:Choice Requires="a14">
          <p:sp>
            <p:nvSpPr>
              <p:cNvPr id="2" name="TextBox 1"/>
              <p:cNvSpPr txBox="1"/>
              <p:nvPr/>
            </p:nvSpPr>
            <p:spPr>
              <a:xfrm>
                <a:off x="243019" y="2222604"/>
                <a:ext cx="2686162" cy="612540"/>
              </a:xfrm>
              <a:prstGeom prst="rect">
                <a:avLst/>
              </a:prstGeom>
              <a:noFill/>
            </p:spPr>
            <p:txBody>
              <a:bodyPr wrap="square" rtlCol="0">
                <a:spAutoFit/>
              </a:bodyPr>
              <a:lstStyle/>
              <a:p>
                <a:r>
                  <a:rPr lang="en-SG" sz="2400" i="1" dirty="0"/>
                  <a:t>P</a:t>
                </a:r>
                <a:r>
                  <a:rPr lang="en-SG" sz="2400" dirty="0"/>
                  <a:t>(no blue balls) = </a:t>
                </a:r>
                <a14:m>
                  <m:oMath xmlns:m="http://schemas.openxmlformats.org/officeDocument/2006/math">
                    <m:f>
                      <m:fPr>
                        <m:ctrlPr>
                          <a:rPr lang="en-SG" sz="2400" i="1">
                            <a:latin typeface="Cambria Math" panose="02040503050406030204" pitchFamily="18" charset="0"/>
                            <a:ea typeface="Cambria Math" panose="02040503050406030204" pitchFamily="18" charset="0"/>
                          </a:rPr>
                        </m:ctrlPr>
                      </m:fPr>
                      <m:num>
                        <m:r>
                          <a:rPr lang="en-SG" sz="2400" i="1">
                            <a:latin typeface="Cambria Math" panose="02040503050406030204" pitchFamily="18" charset="0"/>
                            <a:ea typeface="Cambria Math" panose="02040503050406030204" pitchFamily="18" charset="0"/>
                          </a:rPr>
                          <m:t>7</m:t>
                        </m:r>
                      </m:num>
                      <m:den>
                        <m:r>
                          <a:rPr lang="en-SG" sz="2400" i="1">
                            <a:latin typeface="Cambria Math" panose="02040503050406030204" pitchFamily="18" charset="0"/>
                            <a:ea typeface="Cambria Math" panose="02040503050406030204" pitchFamily="18" charset="0"/>
                          </a:rPr>
                          <m:t>22</m:t>
                        </m:r>
                      </m:den>
                    </m:f>
                  </m:oMath>
                </a14:m>
                <a:endParaRPr lang="en-SG"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243019" y="2222604"/>
                <a:ext cx="2686162" cy="612540"/>
              </a:xfrm>
              <a:prstGeom prst="rect">
                <a:avLst/>
              </a:prstGeom>
              <a:blipFill rotWithShape="0">
                <a:blip r:embed="rId3"/>
                <a:stretch>
                  <a:fillRect l="-3628" b="-1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3210519" y="2222604"/>
                <a:ext cx="2722961" cy="621773"/>
              </a:xfrm>
              <a:prstGeom prst="rect">
                <a:avLst/>
              </a:prstGeom>
              <a:noFill/>
            </p:spPr>
            <p:txBody>
              <a:bodyPr wrap="square" rtlCol="0">
                <a:spAutoFit/>
              </a:bodyPr>
              <a:lstStyle/>
              <a:p>
                <a:r>
                  <a:rPr lang="en-SG" sz="2400" b="0" i="1" dirty="0"/>
                  <a:t>P</a:t>
                </a:r>
                <a:r>
                  <a:rPr lang="en-SG" sz="2400" b="0" dirty="0"/>
                  <a:t>(1 blue ball) </a:t>
                </a:r>
                <a14:m>
                  <m:oMath xmlns:m="http://schemas.openxmlformats.org/officeDocument/2006/math">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70</m:t>
                        </m:r>
                      </m:num>
                      <m:den>
                        <m:r>
                          <a:rPr lang="en-SG" sz="2400" b="0" i="1" smtClean="0">
                            <a:latin typeface="Cambria Math" panose="02040503050406030204" pitchFamily="18" charset="0"/>
                            <a:ea typeface="Cambria Math" panose="02040503050406030204" pitchFamily="18" charset="0"/>
                          </a:rPr>
                          <m:t>132</m:t>
                        </m:r>
                      </m:den>
                    </m:f>
                  </m:oMath>
                </a14:m>
                <a:endParaRPr lang="en-SG"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3210519" y="2222604"/>
                <a:ext cx="2722961" cy="621773"/>
              </a:xfrm>
              <a:prstGeom prst="rect">
                <a:avLst/>
              </a:prstGeom>
              <a:blipFill rotWithShape="0">
                <a:blip r:embed="rId4"/>
                <a:stretch>
                  <a:fillRect l="-3587" b="-8824"/>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6165730" y="2222604"/>
                <a:ext cx="2836190" cy="616515"/>
              </a:xfrm>
              <a:prstGeom prst="rect">
                <a:avLst/>
              </a:prstGeom>
              <a:noFill/>
            </p:spPr>
            <p:txBody>
              <a:bodyPr wrap="square" rtlCol="0">
                <a:spAutoFit/>
              </a:bodyPr>
              <a:lstStyle/>
              <a:p>
                <a:r>
                  <a:rPr lang="en-SG" sz="2400" b="0" i="1" dirty="0"/>
                  <a:t>P</a:t>
                </a:r>
                <a:r>
                  <a:rPr lang="en-SG" sz="2400" b="0" dirty="0"/>
                  <a:t>(2 blue balls) </a:t>
                </a:r>
                <a14:m>
                  <m:oMath xmlns:m="http://schemas.openxmlformats.org/officeDocument/2006/math">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20</m:t>
                        </m:r>
                      </m:num>
                      <m:den>
                        <m:r>
                          <a:rPr lang="en-SG" sz="2400" b="0" i="1" smtClean="0">
                            <a:latin typeface="Cambria Math" panose="02040503050406030204" pitchFamily="18" charset="0"/>
                            <a:ea typeface="Cambria Math" panose="02040503050406030204" pitchFamily="18" charset="0"/>
                          </a:rPr>
                          <m:t>132</m:t>
                        </m:r>
                      </m:den>
                    </m:f>
                  </m:oMath>
                </a14:m>
                <a:endParaRPr lang="en-SG" sz="2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6165730" y="2222604"/>
                <a:ext cx="2836190" cy="616515"/>
              </a:xfrm>
              <a:prstGeom prst="rect">
                <a:avLst/>
              </a:prstGeom>
              <a:blipFill rotWithShape="0">
                <a:blip r:embed="rId5"/>
                <a:stretch>
                  <a:fillRect l="-3219" b="-9901"/>
                </a:stretch>
              </a:blipFill>
            </p:spPr>
            <p:txBody>
              <a:bodyPr/>
              <a:lstStyle/>
              <a:p>
                <a:r>
                  <a:rPr lang="en-SG">
                    <a:noFill/>
                  </a:rPr>
                  <a:t> </a:t>
                </a:r>
              </a:p>
            </p:txBody>
          </p:sp>
        </mc:Fallback>
      </mc:AlternateContent>
      <p:sp>
        <p:nvSpPr>
          <p:cNvPr id="3" name="TextBox 2"/>
          <p:cNvSpPr txBox="1"/>
          <p:nvPr/>
        </p:nvSpPr>
        <p:spPr>
          <a:xfrm>
            <a:off x="415123" y="3152741"/>
            <a:ext cx="5780868" cy="461665"/>
          </a:xfrm>
          <a:prstGeom prst="rect">
            <a:avLst/>
          </a:prstGeom>
          <a:noFill/>
        </p:spPr>
        <p:txBody>
          <a:bodyPr wrap="square" rtlCol="0">
            <a:spAutoFit/>
          </a:bodyPr>
          <a:lstStyle/>
          <a:p>
            <a:r>
              <a:rPr lang="en-SG" sz="2400" dirty="0"/>
              <a:t>Expected value of the number of blue balls</a:t>
            </a:r>
          </a:p>
        </p:txBody>
      </p:sp>
      <p:sp>
        <p:nvSpPr>
          <p:cNvPr id="22" name="TextBox 21"/>
          <p:cNvSpPr txBox="1"/>
          <p:nvPr/>
        </p:nvSpPr>
        <p:spPr>
          <a:xfrm>
            <a:off x="950776" y="3786392"/>
            <a:ext cx="7564574" cy="461665"/>
          </a:xfrm>
          <a:prstGeom prst="rect">
            <a:avLst/>
          </a:prstGeom>
          <a:noFill/>
        </p:spPr>
        <p:txBody>
          <a:bodyPr wrap="square" rtlCol="0">
            <a:spAutoFit/>
          </a:bodyPr>
          <a:lstStyle/>
          <a:p>
            <a:r>
              <a:rPr lang="en-SG" sz="2400" dirty="0"/>
              <a:t>= 0</a:t>
            </a:r>
            <a:r>
              <a:rPr lang="en-SG" sz="2400" dirty="0">
                <a:sym typeface="Symbol" panose="05050102010706020507" pitchFamily="18" charset="2"/>
              </a:rPr>
              <a:t></a:t>
            </a:r>
            <a:r>
              <a:rPr lang="en-SG" sz="2400" i="1" dirty="0">
                <a:sym typeface="Symbol" panose="05050102010706020507" pitchFamily="18" charset="2"/>
              </a:rPr>
              <a:t>P</a:t>
            </a:r>
            <a:r>
              <a:rPr lang="en-SG" sz="2400" dirty="0">
                <a:sym typeface="Symbol" panose="05050102010706020507" pitchFamily="18" charset="2"/>
              </a:rPr>
              <a:t>(no blue balls) + 1</a:t>
            </a:r>
            <a:r>
              <a:rPr lang="en-SG" sz="2400" i="1" dirty="0">
                <a:sym typeface="Symbol" panose="05050102010706020507" pitchFamily="18" charset="2"/>
              </a:rPr>
              <a:t>P</a:t>
            </a:r>
            <a:r>
              <a:rPr lang="en-SG" sz="2400" dirty="0">
                <a:sym typeface="Symbol" panose="05050102010706020507" pitchFamily="18" charset="2"/>
              </a:rPr>
              <a:t>(1 blue ball) + 2</a:t>
            </a:r>
            <a:r>
              <a:rPr lang="en-SG" sz="2400" i="1" dirty="0">
                <a:sym typeface="Symbol" panose="05050102010706020507" pitchFamily="18" charset="2"/>
              </a:rPr>
              <a:t>P</a:t>
            </a:r>
            <a:r>
              <a:rPr lang="en-SG" sz="2400" dirty="0">
                <a:sym typeface="Symbol" panose="05050102010706020507" pitchFamily="18" charset="2"/>
              </a:rPr>
              <a:t>(2 blue balls)</a:t>
            </a:r>
            <a:endParaRPr lang="en-SG" sz="2400" dirty="0"/>
          </a:p>
        </p:txBody>
      </p:sp>
      <p:sp>
        <p:nvSpPr>
          <p:cNvPr id="25" name="Oval 24"/>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31" name="TextBox 30"/>
              <p:cNvSpPr txBox="1"/>
              <p:nvPr/>
            </p:nvSpPr>
            <p:spPr>
              <a:xfrm>
                <a:off x="962003" y="4667136"/>
                <a:ext cx="4982704"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SG" sz="2400" b="0" i="1" smtClean="0">
                          <a:latin typeface="Cambria Math" panose="02040503050406030204" pitchFamily="18" charset="0"/>
                        </a:rPr>
                        <m:t>=</m:t>
                      </m:r>
                    </m:oMath>
                  </m:oMathPara>
                </a14:m>
                <a:endParaRPr lang="en-SG"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962003" y="4667136"/>
                <a:ext cx="4982704"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950776" y="5522002"/>
                <a:ext cx="2102390"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SG" sz="2400" b="0" i="1" smtClean="0">
                          <a:latin typeface="Cambria Math" panose="02040503050406030204" pitchFamily="18" charset="0"/>
                        </a:rPr>
                        <m:t>=</m:t>
                      </m:r>
                    </m:oMath>
                  </m:oMathPara>
                </a14:m>
                <a:endParaRPr lang="en-SG" sz="2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950776" y="5522002"/>
                <a:ext cx="2102390" cy="461665"/>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956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dissolve">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1" grpId="0"/>
      <p:bldP spid="3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59</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Bayes’ Theorem</a:t>
            </a:r>
            <a:endParaRPr lang="en-SG" sz="2000" dirty="0">
              <a:solidFill>
                <a:schemeClr val="bg1"/>
              </a:solidFill>
            </a:endParaRP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Bayes’ Theorem</a:t>
            </a:r>
            <a:endParaRPr lang="en-SG" sz="2000" dirty="0">
              <a:solidFill>
                <a:schemeClr val="bg1"/>
              </a:solidFill>
            </a:endParaRPr>
          </a:p>
        </p:txBody>
      </p:sp>
      <p:sp>
        <p:nvSpPr>
          <p:cNvPr id="30" name="Rectangle 3"/>
          <p:cNvSpPr txBox="1">
            <a:spLocks noChangeArrowheads="1"/>
          </p:cNvSpPr>
          <p:nvPr/>
        </p:nvSpPr>
        <p:spPr>
          <a:xfrm>
            <a:off x="332424" y="1568775"/>
            <a:ext cx="8616553" cy="19803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Suppose that one urn contains 3 blue and 4 gray balls and a second urn contains 5 blue and 3 gray balls. A ball is selected by choosing one of the urns at random and then picking a ball at random from that urn. If the chosen ball is blue, what is the </a:t>
            </a:r>
            <a:r>
              <a:rPr lang="en-US" altLang="en-US" sz="2400" b="1" dirty="0"/>
              <a:t>probability that it came from the first urn</a:t>
            </a:r>
            <a:r>
              <a:rPr lang="en-US" altLang="en-US" sz="2400" dirty="0"/>
              <a:t>?</a:t>
            </a: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t="4526"/>
          <a:stretch/>
        </p:blipFill>
        <p:spPr>
          <a:xfrm>
            <a:off x="7284203" y="359072"/>
            <a:ext cx="827867" cy="1177006"/>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4080" r="12553"/>
          <a:stretch/>
        </p:blipFill>
        <p:spPr>
          <a:xfrm>
            <a:off x="8112070" y="362658"/>
            <a:ext cx="836908" cy="1140723"/>
          </a:xfrm>
          <a:prstGeom prst="rect">
            <a:avLst/>
          </a:prstGeom>
        </p:spPr>
      </p:pic>
      <p:sp>
        <p:nvSpPr>
          <p:cNvPr id="20" name="Rectangle 3"/>
          <p:cNvSpPr txBox="1">
            <a:spLocks noChangeArrowheads="1"/>
          </p:cNvSpPr>
          <p:nvPr/>
        </p:nvSpPr>
        <p:spPr>
          <a:xfrm>
            <a:off x="332424" y="3614506"/>
            <a:ext cx="8616553" cy="12986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This problem can be solved by carefully interpreting all the information that is known and putting it together in just the right way.</a:t>
            </a:r>
          </a:p>
        </p:txBody>
      </p:sp>
      <p:sp>
        <p:nvSpPr>
          <p:cNvPr id="21" name="Rectangle 3"/>
          <p:cNvSpPr txBox="1">
            <a:spLocks noChangeArrowheads="1"/>
          </p:cNvSpPr>
          <p:nvPr/>
        </p:nvSpPr>
        <p:spPr>
          <a:xfrm>
            <a:off x="332423" y="4845970"/>
            <a:ext cx="8616553" cy="16637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Let</a:t>
            </a:r>
          </a:p>
          <a:p>
            <a:pPr marL="449263">
              <a:lnSpc>
                <a:spcPct val="100000"/>
              </a:lnSpc>
              <a:spcBef>
                <a:spcPts val="0"/>
              </a:spcBef>
              <a:buFont typeface="Wingdings" panose="05000000000000000000" pitchFamily="2" charset="2"/>
              <a:buChar char="§"/>
            </a:pPr>
            <a:r>
              <a:rPr lang="en-US" altLang="en-US" sz="2400" i="1" dirty="0"/>
              <a:t>A</a:t>
            </a:r>
            <a:r>
              <a:rPr lang="en-US" altLang="en-US" sz="2400" dirty="0"/>
              <a:t> be the event that the chosen ball is blue,</a:t>
            </a:r>
          </a:p>
          <a:p>
            <a:pPr marL="449263">
              <a:lnSpc>
                <a:spcPct val="100000"/>
              </a:lnSpc>
              <a:spcBef>
                <a:spcPts val="0"/>
              </a:spcBef>
              <a:buFont typeface="Wingdings" panose="05000000000000000000" pitchFamily="2" charset="2"/>
              <a:buChar char="§"/>
            </a:pPr>
            <a:r>
              <a:rPr lang="en-US" altLang="en-US" sz="2400" i="1" dirty="0"/>
              <a:t>B</a:t>
            </a:r>
            <a:r>
              <a:rPr lang="en-US" altLang="en-US" sz="2400" baseline="-25000" dirty="0"/>
              <a:t>1</a:t>
            </a:r>
            <a:r>
              <a:rPr lang="en-US" altLang="en-US" sz="2400" dirty="0"/>
              <a:t> the event that the ball came from the first urn, and</a:t>
            </a:r>
          </a:p>
          <a:p>
            <a:pPr marL="449263">
              <a:lnSpc>
                <a:spcPct val="100000"/>
              </a:lnSpc>
              <a:spcBef>
                <a:spcPts val="0"/>
              </a:spcBef>
              <a:buFont typeface="Wingdings" panose="05000000000000000000" pitchFamily="2" charset="2"/>
              <a:buChar char="§"/>
            </a:pPr>
            <a:r>
              <a:rPr lang="en-US" altLang="en-US" sz="2400" i="1" dirty="0"/>
              <a:t>B</a:t>
            </a:r>
            <a:r>
              <a:rPr lang="en-US" altLang="en-US" sz="2400" baseline="-25000" dirty="0"/>
              <a:t>2</a:t>
            </a:r>
            <a:r>
              <a:rPr lang="en-US" altLang="en-US" sz="2400" dirty="0"/>
              <a:t> the event that the ball came from the second urn.</a:t>
            </a:r>
          </a:p>
        </p:txBody>
      </p:sp>
      <p:sp>
        <p:nvSpPr>
          <p:cNvPr id="17" name="Oval 16"/>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7463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a:t>
            </a:r>
            <a:r>
              <a:rPr lang="en-SG" sz="1200" dirty="0">
                <a:solidFill>
                  <a:schemeClr val="accent4">
                    <a:lumMod val="60000"/>
                    <a:lumOff val="40000"/>
                  </a:schemeClr>
                </a:solidFill>
              </a:rPr>
              <a:t>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Counting Subsets of a Set: Combinations</a:t>
            </a:r>
            <a:endParaRPr lang="en-SG" sz="1100" dirty="0">
              <a:solidFill>
                <a:schemeClr val="bg1"/>
              </a:solidFill>
            </a:endParaRPr>
          </a:p>
        </p:txBody>
      </p:sp>
      <p:sp>
        <p:nvSpPr>
          <p:cNvPr id="15" name="TextBox 14"/>
          <p:cNvSpPr txBox="1"/>
          <p:nvPr/>
        </p:nvSpPr>
        <p:spPr>
          <a:xfrm>
            <a:off x="315492" y="1425842"/>
            <a:ext cx="8371307" cy="954107"/>
          </a:xfrm>
          <a:prstGeom prst="rect">
            <a:avLst/>
          </a:prstGeom>
          <a:noFill/>
        </p:spPr>
        <p:txBody>
          <a:bodyPr wrap="square" rtlCol="0">
            <a:spAutoFit/>
          </a:bodyPr>
          <a:lstStyle/>
          <a:p>
            <a:r>
              <a:rPr lang="en-US" altLang="en-US" sz="2800" dirty="0"/>
              <a:t>Two distinct methods that can be used to select </a:t>
            </a:r>
            <a:r>
              <a:rPr lang="en-US" altLang="en-US" sz="2800" i="1" dirty="0"/>
              <a:t>r</a:t>
            </a:r>
            <a:r>
              <a:rPr lang="en-US" altLang="en-US" sz="2800" dirty="0"/>
              <a:t> objects from a set of </a:t>
            </a:r>
            <a:r>
              <a:rPr lang="en-US" altLang="en-US" sz="2800" i="1" dirty="0"/>
              <a:t>n</a:t>
            </a:r>
            <a:r>
              <a:rPr lang="en-US" altLang="en-US" sz="2800" dirty="0"/>
              <a:t> elements:</a:t>
            </a:r>
            <a:endParaRPr lang="en-SG" sz="2800" dirty="0"/>
          </a:p>
        </p:txBody>
      </p:sp>
      <p:sp>
        <p:nvSpPr>
          <p:cNvPr id="19" name="Slide Number Placeholder 18"/>
          <p:cNvSpPr>
            <a:spLocks noGrp="1"/>
          </p:cNvSpPr>
          <p:nvPr>
            <p:ph type="sldNum" sz="quarter" idx="12"/>
          </p:nvPr>
        </p:nvSpPr>
        <p:spPr/>
        <p:txBody>
          <a:bodyPr/>
          <a:lstStyle/>
          <a:p>
            <a:fld id="{3945BCA7-BE1F-44EA-8FAA-E97CADA8B770}" type="slidenum">
              <a:rPr lang="en-SG" smtClean="0"/>
              <a:t>6</a:t>
            </a:fld>
            <a:endParaRPr lang="en-SG" dirty="0"/>
          </a:p>
        </p:txBody>
      </p:sp>
      <p:sp>
        <p:nvSpPr>
          <p:cNvPr id="27" name="Oval 26"/>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cxnSp>
        <p:nvCxnSpPr>
          <p:cNvPr id="6" name="Straight Connector 5"/>
          <p:cNvCxnSpPr/>
          <p:nvPr/>
        </p:nvCxnSpPr>
        <p:spPr>
          <a:xfrm>
            <a:off x="4413738" y="2620108"/>
            <a:ext cx="0" cy="3736243"/>
          </a:xfrm>
          <a:prstGeom prst="line">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531478" y="2344698"/>
            <a:ext cx="3392177" cy="937010"/>
            <a:chOff x="531478" y="2165128"/>
            <a:chExt cx="3392177" cy="937010"/>
          </a:xfrm>
        </p:grpSpPr>
        <p:sp>
          <p:nvSpPr>
            <p:cNvPr id="2" name="TextBox 1"/>
            <p:cNvSpPr txBox="1"/>
            <p:nvPr/>
          </p:nvSpPr>
          <p:spPr>
            <a:xfrm>
              <a:off x="865307" y="2165128"/>
              <a:ext cx="3032225" cy="523220"/>
            </a:xfrm>
            <a:prstGeom prst="rect">
              <a:avLst/>
            </a:prstGeom>
            <a:noFill/>
          </p:spPr>
          <p:txBody>
            <a:bodyPr wrap="square" rtlCol="0">
              <a:spAutoFit/>
            </a:bodyPr>
            <a:lstStyle/>
            <a:p>
              <a:r>
                <a:rPr lang="en-SG" sz="2800" b="1" dirty="0">
                  <a:solidFill>
                    <a:srgbClr val="0033CC"/>
                  </a:solidFill>
                </a:rPr>
                <a:t>Ordered selection</a:t>
              </a:r>
            </a:p>
          </p:txBody>
        </p:sp>
        <p:sp>
          <p:nvSpPr>
            <p:cNvPr id="8" name="TextBox 7"/>
            <p:cNvSpPr txBox="1"/>
            <p:nvPr/>
          </p:nvSpPr>
          <p:spPr>
            <a:xfrm>
              <a:off x="531478" y="2640473"/>
              <a:ext cx="3392177" cy="461665"/>
            </a:xfrm>
            <a:prstGeom prst="rect">
              <a:avLst/>
            </a:prstGeom>
            <a:noFill/>
          </p:spPr>
          <p:txBody>
            <a:bodyPr wrap="square" rtlCol="0">
              <a:spAutoFit/>
            </a:bodyPr>
            <a:lstStyle/>
            <a:p>
              <a:pPr algn="ctr"/>
              <a:r>
                <a:rPr lang="en-SG" sz="2400" dirty="0"/>
                <a:t>Also called </a:t>
              </a:r>
              <a:r>
                <a:rPr lang="en-SG" sz="2400" i="1" dirty="0">
                  <a:solidFill>
                    <a:srgbClr val="C00000"/>
                  </a:solidFill>
                </a:rPr>
                <a:t>r</a:t>
              </a:r>
              <a:r>
                <a:rPr lang="en-SG" sz="2400" dirty="0">
                  <a:solidFill>
                    <a:srgbClr val="C00000"/>
                  </a:solidFill>
                </a:rPr>
                <a:t>-permutation</a:t>
              </a:r>
            </a:p>
          </p:txBody>
        </p:sp>
      </p:grpSp>
      <p:grpSp>
        <p:nvGrpSpPr>
          <p:cNvPr id="10" name="Group 9"/>
          <p:cNvGrpSpPr/>
          <p:nvPr/>
        </p:nvGrpSpPr>
        <p:grpSpPr>
          <a:xfrm>
            <a:off x="4858612" y="2344698"/>
            <a:ext cx="3511665" cy="937010"/>
            <a:chOff x="4858612" y="2165128"/>
            <a:chExt cx="3511665" cy="937010"/>
          </a:xfrm>
        </p:grpSpPr>
        <p:sp>
          <p:nvSpPr>
            <p:cNvPr id="53" name="TextBox 52"/>
            <p:cNvSpPr txBox="1"/>
            <p:nvPr/>
          </p:nvSpPr>
          <p:spPr>
            <a:xfrm>
              <a:off x="4997604" y="2165128"/>
              <a:ext cx="3372673" cy="523220"/>
            </a:xfrm>
            <a:prstGeom prst="rect">
              <a:avLst/>
            </a:prstGeom>
            <a:noFill/>
          </p:spPr>
          <p:txBody>
            <a:bodyPr wrap="square" rtlCol="0">
              <a:spAutoFit/>
            </a:bodyPr>
            <a:lstStyle/>
            <a:p>
              <a:r>
                <a:rPr lang="en-SG" sz="2800" b="1" dirty="0">
                  <a:solidFill>
                    <a:srgbClr val="0033CC"/>
                  </a:solidFill>
                </a:rPr>
                <a:t>Unordered selection</a:t>
              </a:r>
            </a:p>
          </p:txBody>
        </p:sp>
        <p:sp>
          <p:nvSpPr>
            <p:cNvPr id="54" name="TextBox 53"/>
            <p:cNvSpPr txBox="1"/>
            <p:nvPr/>
          </p:nvSpPr>
          <p:spPr>
            <a:xfrm>
              <a:off x="4858612" y="2640473"/>
              <a:ext cx="3392177" cy="461665"/>
            </a:xfrm>
            <a:prstGeom prst="rect">
              <a:avLst/>
            </a:prstGeom>
            <a:noFill/>
          </p:spPr>
          <p:txBody>
            <a:bodyPr wrap="square" rtlCol="0">
              <a:spAutoFit/>
            </a:bodyPr>
            <a:lstStyle/>
            <a:p>
              <a:pPr algn="ctr"/>
              <a:r>
                <a:rPr lang="en-SG" sz="2400" dirty="0"/>
                <a:t>Also called </a:t>
              </a:r>
              <a:r>
                <a:rPr lang="en-SG" sz="2400" i="1" dirty="0">
                  <a:solidFill>
                    <a:srgbClr val="C00000"/>
                  </a:solidFill>
                </a:rPr>
                <a:t>r</a:t>
              </a:r>
              <a:r>
                <a:rPr lang="en-SG" sz="2400" dirty="0">
                  <a:solidFill>
                    <a:srgbClr val="C00000"/>
                  </a:solidFill>
                </a:rPr>
                <a:t>-combination</a:t>
              </a:r>
            </a:p>
          </p:txBody>
        </p:sp>
      </p:grpSp>
      <p:sp>
        <p:nvSpPr>
          <p:cNvPr id="52" name="TextBox 51"/>
          <p:cNvSpPr txBox="1"/>
          <p:nvPr/>
        </p:nvSpPr>
        <p:spPr>
          <a:xfrm>
            <a:off x="2381420" y="3378152"/>
            <a:ext cx="3882221" cy="523220"/>
          </a:xfrm>
          <a:prstGeom prst="rect">
            <a:avLst/>
          </a:prstGeom>
          <a:solidFill>
            <a:schemeClr val="accent6">
              <a:lumMod val="40000"/>
              <a:lumOff val="60000"/>
            </a:schemeClr>
          </a:solidFill>
        </p:spPr>
        <p:txBody>
          <a:bodyPr wrap="square" rtlCol="0">
            <a:spAutoFit/>
          </a:bodyPr>
          <a:lstStyle/>
          <a:p>
            <a:pPr algn="ctr"/>
            <a:r>
              <a:rPr lang="en-US" altLang="en-US" sz="2800" dirty="0"/>
              <a:t>Example: </a:t>
            </a:r>
            <a:r>
              <a:rPr lang="en-US" altLang="en-US" sz="2800" i="1" dirty="0"/>
              <a:t>S</a:t>
            </a:r>
            <a:r>
              <a:rPr lang="en-US" altLang="en-US" sz="2800" dirty="0"/>
              <a:t> = { 1, 2, 3 }</a:t>
            </a:r>
            <a:endParaRPr lang="en-SG" sz="2800" dirty="0"/>
          </a:p>
        </p:txBody>
      </p:sp>
      <p:sp>
        <p:nvSpPr>
          <p:cNvPr id="55" name="TextBox 54"/>
          <p:cNvSpPr txBox="1"/>
          <p:nvPr/>
        </p:nvSpPr>
        <p:spPr>
          <a:xfrm>
            <a:off x="740208" y="3943428"/>
            <a:ext cx="3089665" cy="461665"/>
          </a:xfrm>
          <a:prstGeom prst="rect">
            <a:avLst/>
          </a:prstGeom>
          <a:noFill/>
        </p:spPr>
        <p:txBody>
          <a:bodyPr wrap="square" rtlCol="0">
            <a:spAutoFit/>
          </a:bodyPr>
          <a:lstStyle/>
          <a:p>
            <a:pPr algn="ctr"/>
            <a:r>
              <a:rPr lang="en-SG" sz="2400" dirty="0"/>
              <a:t>2-permutations of </a:t>
            </a:r>
            <a:r>
              <a:rPr lang="en-SG" sz="2400" i="1" dirty="0"/>
              <a:t>S</a:t>
            </a:r>
          </a:p>
        </p:txBody>
      </p:sp>
      <p:sp>
        <p:nvSpPr>
          <p:cNvPr id="56" name="TextBox 55"/>
          <p:cNvSpPr txBox="1"/>
          <p:nvPr/>
        </p:nvSpPr>
        <p:spPr>
          <a:xfrm>
            <a:off x="4870302" y="3943428"/>
            <a:ext cx="3089665" cy="461665"/>
          </a:xfrm>
          <a:prstGeom prst="rect">
            <a:avLst/>
          </a:prstGeom>
          <a:noFill/>
        </p:spPr>
        <p:txBody>
          <a:bodyPr wrap="square" rtlCol="0">
            <a:spAutoFit/>
          </a:bodyPr>
          <a:lstStyle/>
          <a:p>
            <a:pPr algn="ctr"/>
            <a:r>
              <a:rPr lang="en-SG" sz="2400" dirty="0"/>
              <a:t>2-combinations of </a:t>
            </a:r>
            <a:r>
              <a:rPr lang="en-SG" sz="2400" i="1" dirty="0"/>
              <a:t>S</a:t>
            </a:r>
          </a:p>
        </p:txBody>
      </p:sp>
      <p:sp>
        <p:nvSpPr>
          <p:cNvPr id="57" name="TextBox 56"/>
          <p:cNvSpPr txBox="1"/>
          <p:nvPr/>
        </p:nvSpPr>
        <p:spPr>
          <a:xfrm>
            <a:off x="1059211" y="4383522"/>
            <a:ext cx="1327455" cy="461665"/>
          </a:xfrm>
          <a:prstGeom prst="rect">
            <a:avLst/>
          </a:prstGeom>
          <a:noFill/>
        </p:spPr>
        <p:txBody>
          <a:bodyPr wrap="square" rtlCol="0">
            <a:spAutoFit/>
          </a:bodyPr>
          <a:lstStyle/>
          <a:p>
            <a:pPr algn="ctr"/>
            <a:r>
              <a:rPr lang="en-SG" sz="2400" dirty="0"/>
              <a:t>{1, 2}</a:t>
            </a:r>
            <a:endParaRPr lang="en-SG" sz="2400" i="1" dirty="0"/>
          </a:p>
        </p:txBody>
      </p:sp>
      <p:sp>
        <p:nvSpPr>
          <p:cNvPr id="58" name="TextBox 57"/>
          <p:cNvSpPr txBox="1"/>
          <p:nvPr/>
        </p:nvSpPr>
        <p:spPr>
          <a:xfrm>
            <a:off x="2081316" y="4383522"/>
            <a:ext cx="1327455" cy="461665"/>
          </a:xfrm>
          <a:prstGeom prst="rect">
            <a:avLst/>
          </a:prstGeom>
          <a:noFill/>
        </p:spPr>
        <p:txBody>
          <a:bodyPr wrap="square" rtlCol="0">
            <a:spAutoFit/>
          </a:bodyPr>
          <a:lstStyle/>
          <a:p>
            <a:pPr algn="ctr"/>
            <a:r>
              <a:rPr lang="en-SG" sz="2400" dirty="0"/>
              <a:t>{2, 1}</a:t>
            </a:r>
            <a:endParaRPr lang="en-SG" sz="2400" i="1" dirty="0"/>
          </a:p>
        </p:txBody>
      </p:sp>
      <p:sp>
        <p:nvSpPr>
          <p:cNvPr id="59" name="TextBox 58"/>
          <p:cNvSpPr txBox="1"/>
          <p:nvPr/>
        </p:nvSpPr>
        <p:spPr>
          <a:xfrm>
            <a:off x="1059211" y="4845187"/>
            <a:ext cx="1327455" cy="461665"/>
          </a:xfrm>
          <a:prstGeom prst="rect">
            <a:avLst/>
          </a:prstGeom>
          <a:noFill/>
        </p:spPr>
        <p:txBody>
          <a:bodyPr wrap="square" rtlCol="0">
            <a:spAutoFit/>
          </a:bodyPr>
          <a:lstStyle/>
          <a:p>
            <a:pPr algn="ctr"/>
            <a:r>
              <a:rPr lang="en-SG" sz="2400" dirty="0"/>
              <a:t>{1, 3}</a:t>
            </a:r>
            <a:endParaRPr lang="en-SG" sz="2400" i="1" dirty="0"/>
          </a:p>
        </p:txBody>
      </p:sp>
      <p:sp>
        <p:nvSpPr>
          <p:cNvPr id="60" name="TextBox 59"/>
          <p:cNvSpPr txBox="1"/>
          <p:nvPr/>
        </p:nvSpPr>
        <p:spPr>
          <a:xfrm>
            <a:off x="2081316" y="4845187"/>
            <a:ext cx="1327455" cy="461665"/>
          </a:xfrm>
          <a:prstGeom prst="rect">
            <a:avLst/>
          </a:prstGeom>
          <a:noFill/>
        </p:spPr>
        <p:txBody>
          <a:bodyPr wrap="square" rtlCol="0">
            <a:spAutoFit/>
          </a:bodyPr>
          <a:lstStyle/>
          <a:p>
            <a:pPr algn="ctr"/>
            <a:r>
              <a:rPr lang="en-SG" sz="2400" dirty="0"/>
              <a:t>{3, 1}</a:t>
            </a:r>
            <a:endParaRPr lang="en-SG" sz="2400" i="1" dirty="0"/>
          </a:p>
        </p:txBody>
      </p:sp>
      <p:sp>
        <p:nvSpPr>
          <p:cNvPr id="61" name="TextBox 60"/>
          <p:cNvSpPr txBox="1"/>
          <p:nvPr/>
        </p:nvSpPr>
        <p:spPr>
          <a:xfrm>
            <a:off x="1059211" y="5306852"/>
            <a:ext cx="1327455" cy="461665"/>
          </a:xfrm>
          <a:prstGeom prst="rect">
            <a:avLst/>
          </a:prstGeom>
          <a:noFill/>
        </p:spPr>
        <p:txBody>
          <a:bodyPr wrap="square" rtlCol="0">
            <a:spAutoFit/>
          </a:bodyPr>
          <a:lstStyle/>
          <a:p>
            <a:pPr algn="ctr"/>
            <a:r>
              <a:rPr lang="en-SG" sz="2400" dirty="0"/>
              <a:t>{2, 3}</a:t>
            </a:r>
            <a:endParaRPr lang="en-SG" sz="2400" i="1" dirty="0"/>
          </a:p>
        </p:txBody>
      </p:sp>
      <p:sp>
        <p:nvSpPr>
          <p:cNvPr id="62" name="TextBox 61"/>
          <p:cNvSpPr txBox="1"/>
          <p:nvPr/>
        </p:nvSpPr>
        <p:spPr>
          <a:xfrm>
            <a:off x="2081316" y="5306852"/>
            <a:ext cx="1327455" cy="461665"/>
          </a:xfrm>
          <a:prstGeom prst="rect">
            <a:avLst/>
          </a:prstGeom>
          <a:noFill/>
        </p:spPr>
        <p:txBody>
          <a:bodyPr wrap="square" rtlCol="0">
            <a:spAutoFit/>
          </a:bodyPr>
          <a:lstStyle/>
          <a:p>
            <a:pPr algn="ctr"/>
            <a:r>
              <a:rPr lang="en-SG" sz="2400" dirty="0"/>
              <a:t>{3, 2}</a:t>
            </a:r>
            <a:endParaRPr lang="en-SG" sz="2400" i="1" dirty="0"/>
          </a:p>
        </p:txBody>
      </p:sp>
      <p:sp>
        <p:nvSpPr>
          <p:cNvPr id="65" name="TextBox 64"/>
          <p:cNvSpPr txBox="1"/>
          <p:nvPr/>
        </p:nvSpPr>
        <p:spPr>
          <a:xfrm>
            <a:off x="5599913" y="4383522"/>
            <a:ext cx="1327455" cy="461665"/>
          </a:xfrm>
          <a:prstGeom prst="rect">
            <a:avLst/>
          </a:prstGeom>
          <a:noFill/>
        </p:spPr>
        <p:txBody>
          <a:bodyPr wrap="square" rtlCol="0">
            <a:spAutoFit/>
          </a:bodyPr>
          <a:lstStyle/>
          <a:p>
            <a:pPr algn="ctr"/>
            <a:r>
              <a:rPr lang="en-SG" sz="2400" dirty="0"/>
              <a:t>{1, 2}</a:t>
            </a:r>
            <a:endParaRPr lang="en-SG" sz="2400" i="1" dirty="0"/>
          </a:p>
        </p:txBody>
      </p:sp>
      <p:sp>
        <p:nvSpPr>
          <p:cNvPr id="66" name="TextBox 65"/>
          <p:cNvSpPr txBox="1"/>
          <p:nvPr/>
        </p:nvSpPr>
        <p:spPr>
          <a:xfrm>
            <a:off x="5599913" y="4845187"/>
            <a:ext cx="1327455" cy="461665"/>
          </a:xfrm>
          <a:prstGeom prst="rect">
            <a:avLst/>
          </a:prstGeom>
          <a:noFill/>
        </p:spPr>
        <p:txBody>
          <a:bodyPr wrap="square" rtlCol="0">
            <a:spAutoFit/>
          </a:bodyPr>
          <a:lstStyle/>
          <a:p>
            <a:pPr algn="ctr"/>
            <a:r>
              <a:rPr lang="en-SG" sz="2400" dirty="0"/>
              <a:t>{1, 3}</a:t>
            </a:r>
            <a:endParaRPr lang="en-SG" sz="2400" i="1" dirty="0"/>
          </a:p>
        </p:txBody>
      </p:sp>
      <p:sp>
        <p:nvSpPr>
          <p:cNvPr id="67" name="TextBox 66"/>
          <p:cNvSpPr txBox="1"/>
          <p:nvPr/>
        </p:nvSpPr>
        <p:spPr>
          <a:xfrm>
            <a:off x="5599913" y="5306852"/>
            <a:ext cx="1327455" cy="461665"/>
          </a:xfrm>
          <a:prstGeom prst="rect">
            <a:avLst/>
          </a:prstGeom>
          <a:noFill/>
        </p:spPr>
        <p:txBody>
          <a:bodyPr wrap="square" rtlCol="0">
            <a:spAutoFit/>
          </a:bodyPr>
          <a:lstStyle/>
          <a:p>
            <a:pPr algn="ctr"/>
            <a:r>
              <a:rPr lang="en-SG" sz="2400" dirty="0"/>
              <a:t>{2, 3}</a:t>
            </a:r>
            <a:endParaRPr lang="en-SG" sz="2400" i="1" dirty="0"/>
          </a:p>
        </p:txBody>
      </p:sp>
      <p:sp>
        <p:nvSpPr>
          <p:cNvPr id="68" name="TextBox 6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2 – Ordered and Unordered Selection</a:t>
            </a:r>
            <a:endParaRPr lang="en-SG" sz="2000" dirty="0">
              <a:solidFill>
                <a:schemeClr val="bg1"/>
              </a:solidFill>
            </a:endParaRPr>
          </a:p>
        </p:txBody>
      </p:sp>
    </p:spTree>
    <p:extLst>
      <p:ext uri="{BB962C8B-B14F-4D97-AF65-F5344CB8AC3E}">
        <p14:creationId xmlns:p14="http://schemas.microsoft.com/office/powerpoint/2010/main" val="347696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dissolve">
                                      <p:cBhvr>
                                        <p:cTn id="19" dur="500"/>
                                        <p:tgtEl>
                                          <p:spTgt spid="5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dissolve">
                                      <p:cBhvr>
                                        <p:cTn id="22" dur="500"/>
                                        <p:tgtEl>
                                          <p:spTgt spid="5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dissolve">
                                      <p:cBhvr>
                                        <p:cTn id="25" dur="500"/>
                                        <p:tgtEl>
                                          <p:spTgt spid="56"/>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dissolve">
                                      <p:cBhvr>
                                        <p:cTn id="30" dur="500"/>
                                        <p:tgtEl>
                                          <p:spTgt spid="57"/>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dissolve">
                                      <p:cBhvr>
                                        <p:cTn id="33" dur="500"/>
                                        <p:tgtEl>
                                          <p:spTgt spid="58"/>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dissolve">
                                      <p:cBhvr>
                                        <p:cTn id="36" dur="500"/>
                                        <p:tgtEl>
                                          <p:spTgt spid="59"/>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dissolve">
                                      <p:cBhvr>
                                        <p:cTn id="39" dur="500"/>
                                        <p:tgtEl>
                                          <p:spTgt spid="60"/>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dissolve">
                                      <p:cBhvr>
                                        <p:cTn id="42" dur="500"/>
                                        <p:tgtEl>
                                          <p:spTgt spid="6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dissolve">
                                      <p:cBhvr>
                                        <p:cTn id="45" dur="500"/>
                                        <p:tgtEl>
                                          <p:spTgt spid="62"/>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65"/>
                                        </p:tgtEl>
                                        <p:attrNameLst>
                                          <p:attrName>style.visibility</p:attrName>
                                        </p:attrNameLst>
                                      </p:cBhvr>
                                      <p:to>
                                        <p:strVal val="visible"/>
                                      </p:to>
                                    </p:set>
                                    <p:animEffect transition="in" filter="dissolve">
                                      <p:cBhvr>
                                        <p:cTn id="50" dur="500"/>
                                        <p:tgtEl>
                                          <p:spTgt spid="65"/>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dissolve">
                                      <p:cBhvr>
                                        <p:cTn id="53" dur="500"/>
                                        <p:tgtEl>
                                          <p:spTgt spid="66"/>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67"/>
                                        </p:tgtEl>
                                        <p:attrNameLst>
                                          <p:attrName>style.visibility</p:attrName>
                                        </p:attrNameLst>
                                      </p:cBhvr>
                                      <p:to>
                                        <p:strVal val="visible"/>
                                      </p:to>
                                    </p:set>
                                    <p:animEffect transition="in" filter="dissolve">
                                      <p:cBhvr>
                                        <p:cTn id="56"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5" grpId="0"/>
      <p:bldP spid="56" grpId="0"/>
      <p:bldP spid="57" grpId="0"/>
      <p:bldP spid="58" grpId="0"/>
      <p:bldP spid="59" grpId="0"/>
      <p:bldP spid="60" grpId="0"/>
      <p:bldP spid="61" grpId="0"/>
      <p:bldP spid="62" grpId="0"/>
      <p:bldP spid="65" grpId="0"/>
      <p:bldP spid="66" grpId="0"/>
      <p:bldP spid="6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60</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Bayes’ Theorem</a:t>
            </a:r>
            <a:endParaRPr lang="en-SG" sz="2000" dirty="0">
              <a:solidFill>
                <a:schemeClr val="bg1"/>
              </a:solidFill>
            </a:endParaRP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Bayes’ Theorem</a:t>
            </a:r>
            <a:endParaRPr lang="en-SG" sz="2000" dirty="0">
              <a:solidFill>
                <a:schemeClr val="bg1"/>
              </a:solidFill>
            </a:endParaRPr>
          </a:p>
        </p:txBody>
      </p:sp>
      <p:sp>
        <p:nvSpPr>
          <p:cNvPr id="30" name="Rectangle 3"/>
          <p:cNvSpPr txBox="1">
            <a:spLocks noChangeArrowheads="1"/>
          </p:cNvSpPr>
          <p:nvPr/>
        </p:nvSpPr>
        <p:spPr>
          <a:xfrm>
            <a:off x="332424" y="1568775"/>
            <a:ext cx="8616553" cy="88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3 of the 7 balls in the first urn are blue, 5 of the 8 balls in the second urn are blue:</a:t>
            </a: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t="4526"/>
          <a:stretch/>
        </p:blipFill>
        <p:spPr>
          <a:xfrm>
            <a:off x="7284203" y="359072"/>
            <a:ext cx="827867" cy="1177006"/>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4080" r="12553"/>
          <a:stretch/>
        </p:blipFill>
        <p:spPr>
          <a:xfrm>
            <a:off x="8112070" y="362658"/>
            <a:ext cx="836908" cy="1140723"/>
          </a:xfrm>
          <a:prstGeom prst="rect">
            <a:avLst/>
          </a:prstGeom>
        </p:spPr>
      </p:pic>
      <mc:AlternateContent xmlns:mc="http://schemas.openxmlformats.org/markup-compatibility/2006" xmlns:a14="http://schemas.microsoft.com/office/drawing/2010/main">
        <mc:Choice Requires="a14">
          <p:sp>
            <p:nvSpPr>
              <p:cNvPr id="20" name="Rectangle 3"/>
              <p:cNvSpPr txBox="1">
                <a:spLocks noChangeArrowheads="1"/>
              </p:cNvSpPr>
              <p:nvPr/>
            </p:nvSpPr>
            <p:spPr>
              <a:xfrm>
                <a:off x="2005946" y="1960019"/>
                <a:ext cx="3761296" cy="5619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14:m>
                  <m:oMath xmlns:m="http://schemas.openxmlformats.org/officeDocument/2006/math">
                    <m:r>
                      <a:rPr lang="en-SG" altLang="en-US" sz="2000" b="0" i="1" dirty="0" smtClean="0">
                        <a:latin typeface="Cambria Math" panose="02040503050406030204" pitchFamily="18" charset="0"/>
                      </a:rPr>
                      <m:t>𝑃</m:t>
                    </m:r>
                    <m:d>
                      <m:dPr>
                        <m:ctrlPr>
                          <a:rPr lang="en-SG" altLang="en-US" sz="2000" b="0" i="1" dirty="0" smtClean="0">
                            <a:latin typeface="Cambria Math" panose="02040503050406030204" pitchFamily="18" charset="0"/>
                          </a:rPr>
                        </m:ctrlPr>
                      </m:dPr>
                      <m:e>
                        <m:r>
                          <a:rPr lang="en-SG" altLang="en-US" sz="2000" b="0" i="1" dirty="0" smtClean="0">
                            <a:latin typeface="Cambria Math" panose="02040503050406030204" pitchFamily="18" charset="0"/>
                          </a:rPr>
                          <m:t>𝐴</m:t>
                        </m:r>
                      </m:e>
                      <m:e>
                        <m:sSub>
                          <m:sSubPr>
                            <m:ctrlPr>
                              <a:rPr lang="en-SG" altLang="en-US" sz="2000" b="0" i="1" dirty="0" smtClean="0">
                                <a:latin typeface="Cambria Math" panose="02040503050406030204" pitchFamily="18" charset="0"/>
                              </a:rPr>
                            </m:ctrlPr>
                          </m:sSubPr>
                          <m:e>
                            <m:r>
                              <a:rPr lang="en-SG" altLang="en-US" sz="2000" b="0" i="1" dirty="0" smtClean="0">
                                <a:latin typeface="Cambria Math" panose="02040503050406030204" pitchFamily="18" charset="0"/>
                              </a:rPr>
                              <m:t>𝐵</m:t>
                            </m:r>
                          </m:e>
                          <m:sub>
                            <m:r>
                              <a:rPr lang="en-SG" altLang="en-US" sz="2000" b="0" i="1" dirty="0" smtClean="0">
                                <a:latin typeface="Cambria Math" panose="02040503050406030204" pitchFamily="18" charset="0"/>
                              </a:rPr>
                              <m:t>1</m:t>
                            </m:r>
                          </m:sub>
                        </m:sSub>
                      </m:e>
                    </m:d>
                    <m:r>
                      <a:rPr lang="en-SG" altLang="en-US" sz="2000" b="0" i="1" dirty="0" smtClean="0">
                        <a:latin typeface="Cambria Math" panose="02040503050406030204" pitchFamily="18" charset="0"/>
                      </a:rPr>
                      <m:t>=</m:t>
                    </m:r>
                    <m:f>
                      <m:fPr>
                        <m:ctrlPr>
                          <a:rPr lang="en-SG" altLang="en-US" sz="2000" b="0" i="1" dirty="0" smtClean="0">
                            <a:latin typeface="Cambria Math" panose="02040503050406030204" pitchFamily="18" charset="0"/>
                          </a:rPr>
                        </m:ctrlPr>
                      </m:fPr>
                      <m:num>
                        <m:r>
                          <a:rPr lang="en-SG" altLang="en-US" sz="2000" b="0" i="1" dirty="0" smtClean="0">
                            <a:latin typeface="Cambria Math" panose="02040503050406030204" pitchFamily="18" charset="0"/>
                          </a:rPr>
                          <m:t>3</m:t>
                        </m:r>
                      </m:num>
                      <m:den>
                        <m:r>
                          <a:rPr lang="en-SG" altLang="en-US" sz="2000" b="0" i="1" dirty="0" smtClean="0">
                            <a:latin typeface="Cambria Math" panose="02040503050406030204" pitchFamily="18" charset="0"/>
                          </a:rPr>
                          <m:t>7</m:t>
                        </m:r>
                      </m:den>
                    </m:f>
                  </m:oMath>
                </a14:m>
                <a:r>
                  <a:rPr lang="en-US" altLang="en-US" sz="2000" dirty="0"/>
                  <a:t> and </a:t>
                </a:r>
                <a14:m>
                  <m:oMath xmlns:m="http://schemas.openxmlformats.org/officeDocument/2006/math">
                    <m:r>
                      <a:rPr lang="en-SG" altLang="en-US" sz="2000" b="0" i="1" smtClean="0">
                        <a:latin typeface="Cambria Math" panose="02040503050406030204" pitchFamily="18" charset="0"/>
                      </a:rPr>
                      <m:t>𝑃</m:t>
                    </m:r>
                    <m:d>
                      <m:dPr>
                        <m:ctrlPr>
                          <a:rPr lang="en-SG" altLang="en-US" sz="2000" b="0" i="1" smtClean="0">
                            <a:latin typeface="Cambria Math" panose="02040503050406030204" pitchFamily="18" charset="0"/>
                          </a:rPr>
                        </m:ctrlPr>
                      </m:dPr>
                      <m:e>
                        <m:r>
                          <a:rPr lang="en-SG" altLang="en-US" sz="2000" b="0" i="1" smtClean="0">
                            <a:latin typeface="Cambria Math" panose="02040503050406030204" pitchFamily="18" charset="0"/>
                          </a:rPr>
                          <m:t>𝐴</m:t>
                        </m:r>
                      </m:e>
                      <m:e>
                        <m:sSub>
                          <m:sSubPr>
                            <m:ctrlPr>
                              <a:rPr lang="en-SG" altLang="en-US" sz="2000" b="0" i="1" smtClean="0">
                                <a:latin typeface="Cambria Math" panose="02040503050406030204" pitchFamily="18" charset="0"/>
                              </a:rPr>
                            </m:ctrlPr>
                          </m:sSubPr>
                          <m:e>
                            <m:r>
                              <a:rPr lang="en-SG" altLang="en-US" sz="2000" b="0" i="1" smtClean="0">
                                <a:latin typeface="Cambria Math" panose="02040503050406030204" pitchFamily="18" charset="0"/>
                              </a:rPr>
                              <m:t>𝐵</m:t>
                            </m:r>
                          </m:e>
                          <m:sub>
                            <m:r>
                              <a:rPr lang="en-SG" altLang="en-US" sz="2000" b="0" i="1" smtClean="0">
                                <a:latin typeface="Cambria Math" panose="02040503050406030204" pitchFamily="18" charset="0"/>
                              </a:rPr>
                              <m:t>2</m:t>
                            </m:r>
                          </m:sub>
                        </m:sSub>
                      </m:e>
                    </m:d>
                    <m:r>
                      <a:rPr lang="en-SG" altLang="en-US" sz="2000" b="0" i="1" smtClean="0">
                        <a:latin typeface="Cambria Math" panose="02040503050406030204" pitchFamily="18" charset="0"/>
                      </a:rPr>
                      <m:t>=</m:t>
                    </m:r>
                    <m:f>
                      <m:fPr>
                        <m:ctrlPr>
                          <a:rPr lang="en-SG" altLang="en-US" sz="2000" b="0" i="1" smtClean="0">
                            <a:latin typeface="Cambria Math" panose="02040503050406030204" pitchFamily="18" charset="0"/>
                          </a:rPr>
                        </m:ctrlPr>
                      </m:fPr>
                      <m:num>
                        <m:r>
                          <a:rPr lang="en-SG" altLang="en-US" sz="2000" b="0" i="1" smtClean="0">
                            <a:latin typeface="Cambria Math" panose="02040503050406030204" pitchFamily="18" charset="0"/>
                          </a:rPr>
                          <m:t>5</m:t>
                        </m:r>
                      </m:num>
                      <m:den>
                        <m:r>
                          <a:rPr lang="en-SG" altLang="en-US" sz="2000" b="0" i="1" smtClean="0">
                            <a:latin typeface="Cambria Math" panose="02040503050406030204" pitchFamily="18" charset="0"/>
                          </a:rPr>
                          <m:t>8</m:t>
                        </m:r>
                      </m:den>
                    </m:f>
                  </m:oMath>
                </a14:m>
                <a:endParaRPr lang="en-US" altLang="en-US" sz="2000" dirty="0"/>
              </a:p>
            </p:txBody>
          </p:sp>
        </mc:Choice>
        <mc:Fallback xmlns="">
          <p:sp>
            <p:nvSpPr>
              <p:cNvPr id="20" name="Rectangle 3"/>
              <p:cNvSpPr txBox="1">
                <a:spLocks noRot="1" noChangeAspect="1" noMove="1" noResize="1" noEditPoints="1" noAdjustHandles="1" noChangeArrowheads="1" noChangeShapeType="1" noTextEdit="1"/>
              </p:cNvSpPr>
              <p:nvPr/>
            </p:nvSpPr>
            <p:spPr>
              <a:xfrm>
                <a:off x="2005946" y="1960019"/>
                <a:ext cx="3761296" cy="561959"/>
              </a:xfrm>
              <a:prstGeom prst="rect">
                <a:avLst/>
              </a:prstGeom>
              <a:blipFill rotWithShape="0">
                <a:blip r:embed="rId5"/>
                <a:stretch>
                  <a:fillRect b="-2174"/>
                </a:stretch>
              </a:blipFill>
            </p:spPr>
            <p:txBody>
              <a:bodyPr/>
              <a:lstStyle/>
              <a:p>
                <a:r>
                  <a:rPr lang="en-SG">
                    <a:noFill/>
                  </a:rPr>
                  <a:t> </a:t>
                </a:r>
              </a:p>
            </p:txBody>
          </p:sp>
        </mc:Fallback>
      </mc:AlternateContent>
      <p:sp>
        <p:nvSpPr>
          <p:cNvPr id="21" name="Rectangle 3"/>
          <p:cNvSpPr txBox="1">
            <a:spLocks noChangeArrowheads="1"/>
          </p:cNvSpPr>
          <p:nvPr/>
        </p:nvSpPr>
        <p:spPr>
          <a:xfrm>
            <a:off x="332424" y="2491422"/>
            <a:ext cx="5354087" cy="5704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The urns are equally like to be chosen:</a:t>
            </a:r>
          </a:p>
        </p:txBody>
      </p:sp>
      <mc:AlternateContent xmlns:mc="http://schemas.openxmlformats.org/markup-compatibility/2006" xmlns:a14="http://schemas.microsoft.com/office/drawing/2010/main">
        <mc:Choice Requires="a14">
          <p:sp>
            <p:nvSpPr>
              <p:cNvPr id="17" name="Rectangle 3"/>
              <p:cNvSpPr txBox="1">
                <a:spLocks noChangeArrowheads="1"/>
              </p:cNvSpPr>
              <p:nvPr/>
            </p:nvSpPr>
            <p:spPr>
              <a:xfrm>
                <a:off x="5222930" y="2377617"/>
                <a:ext cx="2687663" cy="7281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SG" altLang="en-US" sz="2000" b="0" i="1" dirty="0" smtClean="0">
                          <a:latin typeface="Cambria Math" panose="02040503050406030204" pitchFamily="18" charset="0"/>
                        </a:rPr>
                        <m:t>𝑃</m:t>
                      </m:r>
                      <m:r>
                        <a:rPr lang="en-SG" altLang="en-US" sz="2000" b="0" i="1" dirty="0" smtClean="0">
                          <a:latin typeface="Cambria Math" panose="02040503050406030204" pitchFamily="18" charset="0"/>
                        </a:rPr>
                        <m:t>(</m:t>
                      </m:r>
                      <m:sSub>
                        <m:sSubPr>
                          <m:ctrlPr>
                            <a:rPr lang="en-SG" altLang="en-US" sz="2000" b="0" i="1" dirty="0" smtClean="0">
                              <a:latin typeface="Cambria Math" panose="02040503050406030204" pitchFamily="18" charset="0"/>
                            </a:rPr>
                          </m:ctrlPr>
                        </m:sSubPr>
                        <m:e>
                          <m:r>
                            <a:rPr lang="en-SG" altLang="en-US" sz="2000" b="0" i="1" dirty="0" smtClean="0">
                              <a:latin typeface="Cambria Math" panose="02040503050406030204" pitchFamily="18" charset="0"/>
                            </a:rPr>
                            <m:t>𝐵</m:t>
                          </m:r>
                        </m:e>
                        <m:sub>
                          <m:r>
                            <a:rPr lang="en-SG" altLang="en-US" sz="2000" b="0" i="1" dirty="0" smtClean="0">
                              <a:latin typeface="Cambria Math" panose="02040503050406030204" pitchFamily="18" charset="0"/>
                            </a:rPr>
                            <m:t>1</m:t>
                          </m:r>
                        </m:sub>
                      </m:sSub>
                      <m:r>
                        <a:rPr lang="en-SG" altLang="en-US" sz="2000" b="0" i="1" dirty="0" smtClean="0">
                          <a:latin typeface="Cambria Math" panose="02040503050406030204" pitchFamily="18" charset="0"/>
                        </a:rPr>
                        <m:t>)=</m:t>
                      </m:r>
                      <m:r>
                        <a:rPr lang="en-SG" altLang="en-US" sz="2000" b="0" i="1" smtClean="0">
                          <a:latin typeface="Cambria Math" panose="02040503050406030204" pitchFamily="18" charset="0"/>
                        </a:rPr>
                        <m:t>𝑃</m:t>
                      </m:r>
                      <m:r>
                        <a:rPr lang="en-SG" altLang="en-US" sz="2000" b="0" i="1" smtClean="0">
                          <a:latin typeface="Cambria Math" panose="02040503050406030204" pitchFamily="18" charset="0"/>
                        </a:rPr>
                        <m:t>(</m:t>
                      </m:r>
                      <m:sSub>
                        <m:sSubPr>
                          <m:ctrlPr>
                            <a:rPr lang="en-SG" altLang="en-US" sz="2000" b="0" i="1" smtClean="0">
                              <a:latin typeface="Cambria Math" panose="02040503050406030204" pitchFamily="18" charset="0"/>
                            </a:rPr>
                          </m:ctrlPr>
                        </m:sSubPr>
                        <m:e>
                          <m:r>
                            <a:rPr lang="en-SG" altLang="en-US" sz="2000" b="0" i="1" smtClean="0">
                              <a:latin typeface="Cambria Math" panose="02040503050406030204" pitchFamily="18" charset="0"/>
                            </a:rPr>
                            <m:t>𝐵</m:t>
                          </m:r>
                        </m:e>
                        <m:sub>
                          <m:r>
                            <a:rPr lang="en-SG" altLang="en-US" sz="2000" b="0" i="1" smtClean="0">
                              <a:latin typeface="Cambria Math" panose="02040503050406030204" pitchFamily="18" charset="0"/>
                            </a:rPr>
                            <m:t>2</m:t>
                          </m:r>
                        </m:sub>
                      </m:sSub>
                      <m:r>
                        <a:rPr lang="en-SG" altLang="en-US" sz="2000" b="0" i="1" smtClean="0">
                          <a:latin typeface="Cambria Math" panose="02040503050406030204" pitchFamily="18" charset="0"/>
                        </a:rPr>
                        <m:t>)=</m:t>
                      </m:r>
                      <m:f>
                        <m:fPr>
                          <m:ctrlPr>
                            <a:rPr lang="en-SG" altLang="en-US" sz="2000" b="0" i="1" smtClean="0">
                              <a:latin typeface="Cambria Math" panose="02040503050406030204" pitchFamily="18" charset="0"/>
                            </a:rPr>
                          </m:ctrlPr>
                        </m:fPr>
                        <m:num>
                          <m:r>
                            <a:rPr lang="en-SG" altLang="en-US" sz="2000" b="0" i="1" smtClean="0">
                              <a:latin typeface="Cambria Math" panose="02040503050406030204" pitchFamily="18" charset="0"/>
                            </a:rPr>
                            <m:t>1</m:t>
                          </m:r>
                        </m:num>
                        <m:den>
                          <m:r>
                            <a:rPr lang="en-SG" altLang="en-US" sz="2000" b="0" i="1" smtClean="0">
                              <a:latin typeface="Cambria Math" panose="02040503050406030204" pitchFamily="18" charset="0"/>
                            </a:rPr>
                            <m:t>2</m:t>
                          </m:r>
                        </m:den>
                      </m:f>
                    </m:oMath>
                  </m:oMathPara>
                </a14:m>
                <a:endParaRPr lang="en-US" altLang="en-US" sz="2000" dirty="0"/>
              </a:p>
            </p:txBody>
          </p:sp>
        </mc:Choice>
        <mc:Fallback xmlns="">
          <p:sp>
            <p:nvSpPr>
              <p:cNvPr id="17" name="Rectangle 3"/>
              <p:cNvSpPr txBox="1">
                <a:spLocks noRot="1" noChangeAspect="1" noMove="1" noResize="1" noEditPoints="1" noAdjustHandles="1" noChangeArrowheads="1" noChangeShapeType="1" noTextEdit="1"/>
              </p:cNvSpPr>
              <p:nvPr/>
            </p:nvSpPr>
            <p:spPr>
              <a:xfrm>
                <a:off x="5222930" y="2377617"/>
                <a:ext cx="2687663" cy="728116"/>
              </a:xfrm>
              <a:prstGeom prst="rect">
                <a:avLst/>
              </a:prstGeom>
              <a:blipFill rotWithShape="0">
                <a:blip r:embed="rId6"/>
                <a:stretch>
                  <a:fillRect/>
                </a:stretch>
              </a:blipFill>
            </p:spPr>
            <p:txBody>
              <a:bodyPr/>
              <a:lstStyle/>
              <a:p>
                <a:r>
                  <a:rPr lang="en-SG">
                    <a:noFill/>
                  </a:rPr>
                  <a:t> </a:t>
                </a:r>
              </a:p>
            </p:txBody>
          </p:sp>
        </mc:Fallback>
      </mc:AlternateContent>
      <p:grpSp>
        <p:nvGrpSpPr>
          <p:cNvPr id="2" name="Group 1"/>
          <p:cNvGrpSpPr/>
          <p:nvPr/>
        </p:nvGrpSpPr>
        <p:grpSpPr>
          <a:xfrm>
            <a:off x="324356" y="2892186"/>
            <a:ext cx="5451955" cy="555538"/>
            <a:chOff x="324356" y="3311180"/>
            <a:chExt cx="5451955" cy="555538"/>
          </a:xfrm>
        </p:grpSpPr>
        <p:sp>
          <p:nvSpPr>
            <p:cNvPr id="22" name="TextBox 21"/>
            <p:cNvSpPr txBox="1"/>
            <p:nvPr/>
          </p:nvSpPr>
          <p:spPr>
            <a:xfrm>
              <a:off x="324356" y="3311180"/>
              <a:ext cx="2286427" cy="369332"/>
            </a:xfrm>
            <a:prstGeom prst="rect">
              <a:avLst/>
            </a:prstGeom>
            <a:noFill/>
          </p:spPr>
          <p:txBody>
            <a:bodyPr wrap="square" rtlCol="0">
              <a:spAutoFit/>
            </a:bodyPr>
            <a:lstStyle/>
            <a:p>
              <a:r>
                <a:rPr lang="en-SG" dirty="0"/>
                <a:t>By formula 9.9.2</a:t>
              </a:r>
            </a:p>
          </p:txBody>
        </p:sp>
        <mc:AlternateContent xmlns:mc="http://schemas.openxmlformats.org/markup-compatibility/2006" xmlns:a14="http://schemas.microsoft.com/office/drawing/2010/main">
          <mc:Choice Requires="a14">
            <p:sp>
              <p:nvSpPr>
                <p:cNvPr id="23" name="TextBox 22"/>
                <p:cNvSpPr txBox="1"/>
                <p:nvPr/>
              </p:nvSpPr>
              <p:spPr>
                <a:xfrm>
                  <a:off x="2025722" y="3405053"/>
                  <a:ext cx="3750589" cy="461665"/>
                </a:xfrm>
                <a:prstGeom prst="rect">
                  <a:avLst/>
                </a:prstGeom>
                <a:solidFill>
                  <a:schemeClr val="accent5">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oMath>
                    </m:oMathPara>
                  </a14:m>
                  <a:endParaRPr lang="en-SG" sz="2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2025722" y="3405053"/>
                  <a:ext cx="3750589" cy="461665"/>
                </a:xfrm>
                <a:prstGeom prst="rect">
                  <a:avLst/>
                </a:prstGeom>
                <a:blipFill rotWithShape="0">
                  <a:blip r:embed="rId7"/>
                  <a:stretch>
                    <a:fillRect b="-17105"/>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24" name="Rectangle 3"/>
              <p:cNvSpPr txBox="1">
                <a:spLocks noChangeArrowheads="1"/>
              </p:cNvSpPr>
              <p:nvPr/>
            </p:nvSpPr>
            <p:spPr>
              <a:xfrm>
                <a:off x="1704813" y="3506870"/>
                <a:ext cx="5216921" cy="800024"/>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SG" altLang="en-US" sz="2000" b="0" i="1" dirty="0" smtClean="0">
                          <a:latin typeface="Cambria Math" panose="02040503050406030204" pitchFamily="18" charset="0"/>
                        </a:rPr>
                        <m:t>𝑃</m:t>
                      </m:r>
                      <m:d>
                        <m:dPr>
                          <m:ctrlPr>
                            <a:rPr lang="en-SG" altLang="en-US" sz="2000" b="0" i="1" dirty="0" smtClean="0">
                              <a:latin typeface="Cambria Math" panose="02040503050406030204" pitchFamily="18" charset="0"/>
                            </a:rPr>
                          </m:ctrlPr>
                        </m:dPr>
                        <m:e>
                          <m:r>
                            <a:rPr lang="en-SG" altLang="en-US" sz="2000" b="0" i="1" dirty="0" smtClean="0">
                              <a:latin typeface="Cambria Math" panose="02040503050406030204" pitchFamily="18" charset="0"/>
                            </a:rPr>
                            <m:t>𝐴</m:t>
                          </m:r>
                          <m:r>
                            <a:rPr lang="en-SG" altLang="en-US" sz="2000" b="0" i="1" dirty="0" smtClean="0">
                              <a:latin typeface="Cambria Math" panose="02040503050406030204" pitchFamily="18" charset="0"/>
                              <a:ea typeface="Cambria Math" panose="02040503050406030204" pitchFamily="18" charset="0"/>
                            </a:rPr>
                            <m:t>∩</m:t>
                          </m:r>
                          <m:sSub>
                            <m:sSubPr>
                              <m:ctrlPr>
                                <a:rPr lang="en-SG" altLang="en-US" sz="2000" b="0" i="1" dirty="0" smtClean="0">
                                  <a:latin typeface="Cambria Math" panose="02040503050406030204" pitchFamily="18" charset="0"/>
                                  <a:ea typeface="Cambria Math" panose="02040503050406030204" pitchFamily="18" charset="0"/>
                                </a:rPr>
                              </m:ctrlPr>
                            </m:sSubPr>
                            <m:e>
                              <m:r>
                                <a:rPr lang="en-SG" altLang="en-US" sz="2000" b="0" i="1" dirty="0" smtClean="0">
                                  <a:latin typeface="Cambria Math" panose="02040503050406030204" pitchFamily="18" charset="0"/>
                                  <a:ea typeface="Cambria Math" panose="02040503050406030204" pitchFamily="18" charset="0"/>
                                </a:rPr>
                                <m:t>𝐵</m:t>
                              </m:r>
                            </m:e>
                            <m:sub>
                              <m:r>
                                <a:rPr lang="en-SG" altLang="en-US" sz="2000" b="0" i="1" dirty="0" smtClean="0">
                                  <a:latin typeface="Cambria Math" panose="02040503050406030204" pitchFamily="18" charset="0"/>
                                  <a:ea typeface="Cambria Math" panose="02040503050406030204" pitchFamily="18" charset="0"/>
                                </a:rPr>
                                <m:t>1</m:t>
                              </m:r>
                            </m:sub>
                          </m:sSub>
                        </m:e>
                      </m:d>
                      <m:r>
                        <a:rPr lang="en-SG" altLang="en-US" sz="2000" b="0" i="1" dirty="0" smtClean="0">
                          <a:latin typeface="Cambria Math" panose="02040503050406030204" pitchFamily="18" charset="0"/>
                        </a:rPr>
                        <m:t>=</m:t>
                      </m:r>
                      <m:r>
                        <a:rPr lang="en-SG" altLang="en-US" sz="2000" b="0" i="1" dirty="0" smtClean="0">
                          <a:latin typeface="Cambria Math" panose="02040503050406030204" pitchFamily="18" charset="0"/>
                        </a:rPr>
                        <m:t>𝑃</m:t>
                      </m:r>
                      <m:d>
                        <m:dPr>
                          <m:ctrlPr>
                            <a:rPr lang="en-SG" altLang="en-US" sz="2000" b="0" i="1" smtClean="0">
                              <a:latin typeface="Cambria Math" panose="02040503050406030204" pitchFamily="18" charset="0"/>
                            </a:rPr>
                          </m:ctrlPr>
                        </m:dPr>
                        <m:e>
                          <m:r>
                            <a:rPr lang="en-SG" altLang="en-US" sz="2000" b="0" i="1" smtClean="0">
                              <a:latin typeface="Cambria Math" panose="02040503050406030204" pitchFamily="18" charset="0"/>
                            </a:rPr>
                            <m:t>𝐴</m:t>
                          </m:r>
                        </m:e>
                        <m:e>
                          <m:sSub>
                            <m:sSubPr>
                              <m:ctrlPr>
                                <a:rPr lang="en-SG" altLang="en-US" sz="2000" b="0" i="1" smtClean="0">
                                  <a:latin typeface="Cambria Math" panose="02040503050406030204" pitchFamily="18" charset="0"/>
                                </a:rPr>
                              </m:ctrlPr>
                            </m:sSubPr>
                            <m:e>
                              <m:r>
                                <a:rPr lang="en-SG" altLang="en-US" sz="2000" b="0" i="1" smtClean="0">
                                  <a:latin typeface="Cambria Math" panose="02040503050406030204" pitchFamily="18" charset="0"/>
                                </a:rPr>
                                <m:t>𝐵</m:t>
                              </m:r>
                            </m:e>
                            <m:sub>
                              <m:r>
                                <a:rPr lang="en-SG" altLang="en-US" sz="2000" b="0" i="1" smtClean="0">
                                  <a:latin typeface="Cambria Math" panose="02040503050406030204" pitchFamily="18" charset="0"/>
                                </a:rPr>
                                <m:t>1</m:t>
                              </m:r>
                            </m:sub>
                          </m:sSub>
                        </m:e>
                      </m:d>
                      <m:r>
                        <a:rPr lang="en-SG" altLang="en-US" sz="2000" b="0" i="1" smtClean="0">
                          <a:latin typeface="Cambria Math" panose="02040503050406030204" pitchFamily="18" charset="0"/>
                          <a:ea typeface="Cambria Math" panose="02040503050406030204" pitchFamily="18" charset="0"/>
                        </a:rPr>
                        <m:t>∙</m:t>
                      </m:r>
                      <m:r>
                        <a:rPr lang="en-SG" altLang="en-US" sz="2000" b="0" i="1" smtClean="0">
                          <a:latin typeface="Cambria Math" panose="02040503050406030204" pitchFamily="18" charset="0"/>
                          <a:ea typeface="Cambria Math" panose="02040503050406030204" pitchFamily="18" charset="0"/>
                        </a:rPr>
                        <m:t>𝑃</m:t>
                      </m:r>
                      <m:d>
                        <m:dPr>
                          <m:ctrlPr>
                            <a:rPr lang="en-SG" altLang="en-US" sz="2000" b="0" i="1" smtClean="0">
                              <a:latin typeface="Cambria Math" panose="02040503050406030204" pitchFamily="18" charset="0"/>
                              <a:ea typeface="Cambria Math" panose="02040503050406030204" pitchFamily="18" charset="0"/>
                            </a:rPr>
                          </m:ctrlPr>
                        </m:dPr>
                        <m:e>
                          <m:sSub>
                            <m:sSubPr>
                              <m:ctrlPr>
                                <a:rPr lang="en-SG" altLang="en-US" sz="2000" b="0" i="1" smtClean="0">
                                  <a:latin typeface="Cambria Math" panose="02040503050406030204" pitchFamily="18" charset="0"/>
                                  <a:ea typeface="Cambria Math" panose="02040503050406030204" pitchFamily="18" charset="0"/>
                                </a:rPr>
                              </m:ctrlPr>
                            </m:sSubPr>
                            <m:e>
                              <m:r>
                                <a:rPr lang="en-SG" altLang="en-US" sz="2000" b="0" i="1" smtClean="0">
                                  <a:latin typeface="Cambria Math" panose="02040503050406030204" pitchFamily="18" charset="0"/>
                                  <a:ea typeface="Cambria Math" panose="02040503050406030204" pitchFamily="18" charset="0"/>
                                </a:rPr>
                                <m:t>𝐵</m:t>
                              </m:r>
                            </m:e>
                            <m:sub>
                              <m:r>
                                <a:rPr lang="en-SG" altLang="en-US" sz="2000" b="0" i="1" smtClean="0">
                                  <a:latin typeface="Cambria Math" panose="02040503050406030204" pitchFamily="18" charset="0"/>
                                  <a:ea typeface="Cambria Math" panose="02040503050406030204" pitchFamily="18" charset="0"/>
                                </a:rPr>
                                <m:t>1</m:t>
                              </m:r>
                            </m:sub>
                          </m:sSub>
                        </m:e>
                      </m:d>
                      <m:r>
                        <a:rPr lang="en-SG" altLang="en-US" sz="2000" b="0" i="1" smtClean="0">
                          <a:latin typeface="Cambria Math" panose="02040503050406030204" pitchFamily="18" charset="0"/>
                        </a:rPr>
                        <m:t>=</m:t>
                      </m:r>
                      <m:f>
                        <m:fPr>
                          <m:ctrlPr>
                            <a:rPr lang="en-SG" altLang="en-US" sz="2000" b="0" i="1" smtClean="0">
                              <a:latin typeface="Cambria Math" panose="02040503050406030204" pitchFamily="18" charset="0"/>
                            </a:rPr>
                          </m:ctrlPr>
                        </m:fPr>
                        <m:num>
                          <m:r>
                            <a:rPr lang="en-SG" altLang="en-US" sz="2000" b="0" i="1" smtClean="0">
                              <a:latin typeface="Cambria Math" panose="02040503050406030204" pitchFamily="18" charset="0"/>
                            </a:rPr>
                            <m:t>3</m:t>
                          </m:r>
                        </m:num>
                        <m:den>
                          <m:r>
                            <a:rPr lang="en-SG" altLang="en-US" sz="2000" b="0" i="1" smtClean="0">
                              <a:latin typeface="Cambria Math" panose="02040503050406030204" pitchFamily="18" charset="0"/>
                            </a:rPr>
                            <m:t>7</m:t>
                          </m:r>
                        </m:den>
                      </m:f>
                      <m:r>
                        <a:rPr lang="en-SG" altLang="en-US" sz="2000" b="0" i="1" smtClean="0">
                          <a:latin typeface="Cambria Math" panose="02040503050406030204" pitchFamily="18" charset="0"/>
                          <a:ea typeface="Cambria Math" panose="02040503050406030204" pitchFamily="18" charset="0"/>
                        </a:rPr>
                        <m:t>∙</m:t>
                      </m:r>
                      <m:f>
                        <m:fPr>
                          <m:ctrlPr>
                            <a:rPr lang="en-SG" altLang="en-US" sz="2000" b="0" i="1" smtClean="0">
                              <a:latin typeface="Cambria Math" panose="02040503050406030204" pitchFamily="18" charset="0"/>
                              <a:ea typeface="Cambria Math" panose="02040503050406030204" pitchFamily="18" charset="0"/>
                            </a:rPr>
                          </m:ctrlPr>
                        </m:fPr>
                        <m:num>
                          <m:r>
                            <a:rPr lang="en-SG" altLang="en-US" sz="2000" b="0" i="1" smtClean="0">
                              <a:latin typeface="Cambria Math" panose="02040503050406030204" pitchFamily="18" charset="0"/>
                              <a:ea typeface="Cambria Math" panose="02040503050406030204" pitchFamily="18" charset="0"/>
                            </a:rPr>
                            <m:t>1</m:t>
                          </m:r>
                        </m:num>
                        <m:den>
                          <m:r>
                            <a:rPr lang="en-SG" altLang="en-US" sz="2000" b="0" i="1" smtClean="0">
                              <a:latin typeface="Cambria Math" panose="02040503050406030204" pitchFamily="18" charset="0"/>
                              <a:ea typeface="Cambria Math" panose="02040503050406030204" pitchFamily="18" charset="0"/>
                            </a:rPr>
                            <m:t>2</m:t>
                          </m:r>
                        </m:den>
                      </m:f>
                      <m:r>
                        <a:rPr lang="en-SG" altLang="en-US" sz="2000" b="0" i="1" smtClean="0">
                          <a:latin typeface="Cambria Math" panose="02040503050406030204" pitchFamily="18" charset="0"/>
                          <a:ea typeface="Cambria Math" panose="02040503050406030204" pitchFamily="18" charset="0"/>
                        </a:rPr>
                        <m:t>=</m:t>
                      </m:r>
                      <m:f>
                        <m:fPr>
                          <m:ctrlPr>
                            <a:rPr lang="en-SG" altLang="en-US" sz="2000" b="0" i="1" smtClean="0">
                              <a:latin typeface="Cambria Math" panose="02040503050406030204" pitchFamily="18" charset="0"/>
                              <a:ea typeface="Cambria Math" panose="02040503050406030204" pitchFamily="18" charset="0"/>
                            </a:rPr>
                          </m:ctrlPr>
                        </m:fPr>
                        <m:num>
                          <m:r>
                            <a:rPr lang="en-SG" altLang="en-US" sz="2000" b="0" i="1" smtClean="0">
                              <a:latin typeface="Cambria Math" panose="02040503050406030204" pitchFamily="18" charset="0"/>
                              <a:ea typeface="Cambria Math" panose="02040503050406030204" pitchFamily="18" charset="0"/>
                            </a:rPr>
                            <m:t>3</m:t>
                          </m:r>
                        </m:num>
                        <m:den>
                          <m:r>
                            <a:rPr lang="en-SG" altLang="en-US" sz="2000" b="0" i="1" smtClean="0">
                              <a:latin typeface="Cambria Math" panose="02040503050406030204" pitchFamily="18" charset="0"/>
                              <a:ea typeface="Cambria Math" panose="02040503050406030204" pitchFamily="18" charset="0"/>
                            </a:rPr>
                            <m:t>14</m:t>
                          </m:r>
                        </m:den>
                      </m:f>
                    </m:oMath>
                  </m:oMathPara>
                </a14:m>
                <a:endParaRPr lang="en-US" altLang="en-US" sz="2000" dirty="0"/>
              </a:p>
            </p:txBody>
          </p:sp>
        </mc:Choice>
        <mc:Fallback xmlns="">
          <p:sp>
            <p:nvSpPr>
              <p:cNvPr id="24" name="Rectangle 3"/>
              <p:cNvSpPr txBox="1">
                <a:spLocks noRot="1" noChangeAspect="1" noMove="1" noResize="1" noEditPoints="1" noAdjustHandles="1" noChangeArrowheads="1" noChangeShapeType="1" noTextEdit="1"/>
              </p:cNvSpPr>
              <p:nvPr/>
            </p:nvSpPr>
            <p:spPr>
              <a:xfrm>
                <a:off x="1704813" y="3506870"/>
                <a:ext cx="5216921" cy="800024"/>
              </a:xfrm>
              <a:prstGeom prst="rect">
                <a:avLst/>
              </a:prstGeom>
              <a:blipFill>
                <a:blip r:embed="rId8"/>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
              <p:cNvSpPr txBox="1">
                <a:spLocks noChangeArrowheads="1"/>
              </p:cNvSpPr>
              <p:nvPr/>
            </p:nvSpPr>
            <p:spPr>
              <a:xfrm>
                <a:off x="1704813" y="4248699"/>
                <a:ext cx="5216921" cy="800024"/>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SG" altLang="en-US" sz="2000" b="0" i="1" dirty="0" smtClean="0">
                          <a:latin typeface="Cambria Math" panose="02040503050406030204" pitchFamily="18" charset="0"/>
                        </a:rPr>
                        <m:t>𝑃</m:t>
                      </m:r>
                      <m:d>
                        <m:dPr>
                          <m:ctrlPr>
                            <a:rPr lang="en-SG" altLang="en-US" sz="2000" b="0" i="1" dirty="0" smtClean="0">
                              <a:latin typeface="Cambria Math" panose="02040503050406030204" pitchFamily="18" charset="0"/>
                            </a:rPr>
                          </m:ctrlPr>
                        </m:dPr>
                        <m:e>
                          <m:r>
                            <a:rPr lang="en-SG" altLang="en-US" sz="2000" b="0" i="1" dirty="0" smtClean="0">
                              <a:latin typeface="Cambria Math" panose="02040503050406030204" pitchFamily="18" charset="0"/>
                            </a:rPr>
                            <m:t>𝐴</m:t>
                          </m:r>
                          <m:r>
                            <a:rPr lang="en-SG" altLang="en-US" sz="2000" b="0" i="1" dirty="0" smtClean="0">
                              <a:latin typeface="Cambria Math" panose="02040503050406030204" pitchFamily="18" charset="0"/>
                              <a:ea typeface="Cambria Math" panose="02040503050406030204" pitchFamily="18" charset="0"/>
                            </a:rPr>
                            <m:t>∩</m:t>
                          </m:r>
                          <m:sSub>
                            <m:sSubPr>
                              <m:ctrlPr>
                                <a:rPr lang="en-SG" altLang="en-US" sz="2000" b="0" i="1" dirty="0" smtClean="0">
                                  <a:latin typeface="Cambria Math" panose="02040503050406030204" pitchFamily="18" charset="0"/>
                                  <a:ea typeface="Cambria Math" panose="02040503050406030204" pitchFamily="18" charset="0"/>
                                </a:rPr>
                              </m:ctrlPr>
                            </m:sSubPr>
                            <m:e>
                              <m:r>
                                <a:rPr lang="en-SG" altLang="en-US" sz="2000" b="0" i="1" dirty="0" smtClean="0">
                                  <a:latin typeface="Cambria Math" panose="02040503050406030204" pitchFamily="18" charset="0"/>
                                  <a:ea typeface="Cambria Math" panose="02040503050406030204" pitchFamily="18" charset="0"/>
                                </a:rPr>
                                <m:t>𝐵</m:t>
                              </m:r>
                            </m:e>
                            <m:sub>
                              <m:r>
                                <a:rPr lang="en-SG" altLang="en-US" sz="2000" b="0" i="1" dirty="0" smtClean="0">
                                  <a:latin typeface="Cambria Math" panose="02040503050406030204" pitchFamily="18" charset="0"/>
                                  <a:ea typeface="Cambria Math" panose="02040503050406030204" pitchFamily="18" charset="0"/>
                                </a:rPr>
                                <m:t>2</m:t>
                              </m:r>
                            </m:sub>
                          </m:sSub>
                        </m:e>
                      </m:d>
                      <m:r>
                        <a:rPr lang="en-SG" altLang="en-US" sz="2000" b="0" i="1" dirty="0" smtClean="0">
                          <a:latin typeface="Cambria Math" panose="02040503050406030204" pitchFamily="18" charset="0"/>
                        </a:rPr>
                        <m:t>=</m:t>
                      </m:r>
                      <m:r>
                        <a:rPr lang="en-SG" altLang="en-US" sz="2000" b="0" i="1" dirty="0" smtClean="0">
                          <a:latin typeface="Cambria Math" panose="02040503050406030204" pitchFamily="18" charset="0"/>
                        </a:rPr>
                        <m:t>𝑃</m:t>
                      </m:r>
                      <m:d>
                        <m:dPr>
                          <m:ctrlPr>
                            <a:rPr lang="en-SG" altLang="en-US" sz="2000" b="0" i="1" smtClean="0">
                              <a:latin typeface="Cambria Math" panose="02040503050406030204" pitchFamily="18" charset="0"/>
                            </a:rPr>
                          </m:ctrlPr>
                        </m:dPr>
                        <m:e>
                          <m:r>
                            <a:rPr lang="en-SG" altLang="en-US" sz="2000" b="0" i="1" smtClean="0">
                              <a:latin typeface="Cambria Math" panose="02040503050406030204" pitchFamily="18" charset="0"/>
                            </a:rPr>
                            <m:t>𝐴</m:t>
                          </m:r>
                        </m:e>
                        <m:e>
                          <m:sSub>
                            <m:sSubPr>
                              <m:ctrlPr>
                                <a:rPr lang="en-SG" altLang="en-US" sz="2000" b="0" i="1" smtClean="0">
                                  <a:latin typeface="Cambria Math" panose="02040503050406030204" pitchFamily="18" charset="0"/>
                                </a:rPr>
                              </m:ctrlPr>
                            </m:sSubPr>
                            <m:e>
                              <m:r>
                                <a:rPr lang="en-SG" altLang="en-US" sz="2000" b="0" i="1" smtClean="0">
                                  <a:latin typeface="Cambria Math" panose="02040503050406030204" pitchFamily="18" charset="0"/>
                                </a:rPr>
                                <m:t>𝐵</m:t>
                              </m:r>
                            </m:e>
                            <m:sub>
                              <m:r>
                                <a:rPr lang="en-SG" altLang="en-US" sz="2000" b="0" i="1" smtClean="0">
                                  <a:latin typeface="Cambria Math" panose="02040503050406030204" pitchFamily="18" charset="0"/>
                                </a:rPr>
                                <m:t>2</m:t>
                              </m:r>
                            </m:sub>
                          </m:sSub>
                        </m:e>
                      </m:d>
                      <m:r>
                        <a:rPr lang="en-SG" altLang="en-US" sz="2000" b="0" i="1" smtClean="0">
                          <a:latin typeface="Cambria Math" panose="02040503050406030204" pitchFamily="18" charset="0"/>
                          <a:ea typeface="Cambria Math" panose="02040503050406030204" pitchFamily="18" charset="0"/>
                        </a:rPr>
                        <m:t>∙</m:t>
                      </m:r>
                      <m:r>
                        <a:rPr lang="en-SG" altLang="en-US" sz="2000" b="0" i="1" smtClean="0">
                          <a:latin typeface="Cambria Math" panose="02040503050406030204" pitchFamily="18" charset="0"/>
                          <a:ea typeface="Cambria Math" panose="02040503050406030204" pitchFamily="18" charset="0"/>
                        </a:rPr>
                        <m:t>𝑃</m:t>
                      </m:r>
                      <m:d>
                        <m:dPr>
                          <m:ctrlPr>
                            <a:rPr lang="en-SG" altLang="en-US" sz="2000" b="0" i="1" smtClean="0">
                              <a:latin typeface="Cambria Math" panose="02040503050406030204" pitchFamily="18" charset="0"/>
                              <a:ea typeface="Cambria Math" panose="02040503050406030204" pitchFamily="18" charset="0"/>
                            </a:rPr>
                          </m:ctrlPr>
                        </m:dPr>
                        <m:e>
                          <m:sSub>
                            <m:sSubPr>
                              <m:ctrlPr>
                                <a:rPr lang="en-SG" altLang="en-US" sz="2000" b="0" i="1" smtClean="0">
                                  <a:latin typeface="Cambria Math" panose="02040503050406030204" pitchFamily="18" charset="0"/>
                                  <a:ea typeface="Cambria Math" panose="02040503050406030204" pitchFamily="18" charset="0"/>
                                </a:rPr>
                              </m:ctrlPr>
                            </m:sSubPr>
                            <m:e>
                              <m:r>
                                <a:rPr lang="en-SG" altLang="en-US" sz="2000" b="0" i="1" smtClean="0">
                                  <a:latin typeface="Cambria Math" panose="02040503050406030204" pitchFamily="18" charset="0"/>
                                  <a:ea typeface="Cambria Math" panose="02040503050406030204" pitchFamily="18" charset="0"/>
                                </a:rPr>
                                <m:t>𝐵</m:t>
                              </m:r>
                            </m:e>
                            <m:sub>
                              <m:r>
                                <a:rPr lang="en-SG" altLang="en-US" sz="2000" b="0" i="1" smtClean="0">
                                  <a:latin typeface="Cambria Math" panose="02040503050406030204" pitchFamily="18" charset="0"/>
                                  <a:ea typeface="Cambria Math" panose="02040503050406030204" pitchFamily="18" charset="0"/>
                                </a:rPr>
                                <m:t>2</m:t>
                              </m:r>
                            </m:sub>
                          </m:sSub>
                        </m:e>
                      </m:d>
                      <m:r>
                        <a:rPr lang="en-SG" altLang="en-US" sz="2000" b="0" i="1" smtClean="0">
                          <a:latin typeface="Cambria Math" panose="02040503050406030204" pitchFamily="18" charset="0"/>
                        </a:rPr>
                        <m:t>=</m:t>
                      </m:r>
                      <m:f>
                        <m:fPr>
                          <m:ctrlPr>
                            <a:rPr lang="en-SG" altLang="en-US" sz="2000" b="0" i="1" smtClean="0">
                              <a:latin typeface="Cambria Math" panose="02040503050406030204" pitchFamily="18" charset="0"/>
                            </a:rPr>
                          </m:ctrlPr>
                        </m:fPr>
                        <m:num>
                          <m:r>
                            <a:rPr lang="en-SG" altLang="en-US" sz="2000" b="0" i="1" smtClean="0">
                              <a:latin typeface="Cambria Math" panose="02040503050406030204" pitchFamily="18" charset="0"/>
                            </a:rPr>
                            <m:t>5</m:t>
                          </m:r>
                        </m:num>
                        <m:den>
                          <m:r>
                            <a:rPr lang="en-SG" altLang="en-US" sz="2000" b="0" i="1" smtClean="0">
                              <a:latin typeface="Cambria Math" panose="02040503050406030204" pitchFamily="18" charset="0"/>
                            </a:rPr>
                            <m:t>8</m:t>
                          </m:r>
                        </m:den>
                      </m:f>
                      <m:r>
                        <a:rPr lang="en-SG" altLang="en-US" sz="2000" b="0" i="1" smtClean="0">
                          <a:latin typeface="Cambria Math" panose="02040503050406030204" pitchFamily="18" charset="0"/>
                          <a:ea typeface="Cambria Math" panose="02040503050406030204" pitchFamily="18" charset="0"/>
                        </a:rPr>
                        <m:t>∙</m:t>
                      </m:r>
                      <m:f>
                        <m:fPr>
                          <m:ctrlPr>
                            <a:rPr lang="en-SG" altLang="en-US" sz="2000" b="0" i="1" smtClean="0">
                              <a:latin typeface="Cambria Math" panose="02040503050406030204" pitchFamily="18" charset="0"/>
                              <a:ea typeface="Cambria Math" panose="02040503050406030204" pitchFamily="18" charset="0"/>
                            </a:rPr>
                          </m:ctrlPr>
                        </m:fPr>
                        <m:num>
                          <m:r>
                            <a:rPr lang="en-SG" altLang="en-US" sz="2000" b="0" i="1" smtClean="0">
                              <a:latin typeface="Cambria Math" panose="02040503050406030204" pitchFamily="18" charset="0"/>
                              <a:ea typeface="Cambria Math" panose="02040503050406030204" pitchFamily="18" charset="0"/>
                            </a:rPr>
                            <m:t>1</m:t>
                          </m:r>
                        </m:num>
                        <m:den>
                          <m:r>
                            <a:rPr lang="en-SG" altLang="en-US" sz="2000" b="0" i="1" smtClean="0">
                              <a:latin typeface="Cambria Math" panose="02040503050406030204" pitchFamily="18" charset="0"/>
                              <a:ea typeface="Cambria Math" panose="02040503050406030204" pitchFamily="18" charset="0"/>
                            </a:rPr>
                            <m:t>2</m:t>
                          </m:r>
                        </m:den>
                      </m:f>
                      <m:r>
                        <a:rPr lang="en-SG" altLang="en-US" sz="2000" b="0" i="1" smtClean="0">
                          <a:latin typeface="Cambria Math" panose="02040503050406030204" pitchFamily="18" charset="0"/>
                          <a:ea typeface="Cambria Math" panose="02040503050406030204" pitchFamily="18" charset="0"/>
                        </a:rPr>
                        <m:t>=</m:t>
                      </m:r>
                      <m:f>
                        <m:fPr>
                          <m:ctrlPr>
                            <a:rPr lang="en-SG" altLang="en-US" sz="2000" b="0" i="1" smtClean="0">
                              <a:latin typeface="Cambria Math" panose="02040503050406030204" pitchFamily="18" charset="0"/>
                              <a:ea typeface="Cambria Math" panose="02040503050406030204" pitchFamily="18" charset="0"/>
                            </a:rPr>
                          </m:ctrlPr>
                        </m:fPr>
                        <m:num>
                          <m:r>
                            <a:rPr lang="en-SG" altLang="en-US" sz="2000" b="0" i="1" smtClean="0">
                              <a:latin typeface="Cambria Math" panose="02040503050406030204" pitchFamily="18" charset="0"/>
                              <a:ea typeface="Cambria Math" panose="02040503050406030204" pitchFamily="18" charset="0"/>
                            </a:rPr>
                            <m:t>5</m:t>
                          </m:r>
                        </m:num>
                        <m:den>
                          <m:r>
                            <a:rPr lang="en-SG" altLang="en-US" sz="2000" b="0" i="1" smtClean="0">
                              <a:latin typeface="Cambria Math" panose="02040503050406030204" pitchFamily="18" charset="0"/>
                              <a:ea typeface="Cambria Math" panose="02040503050406030204" pitchFamily="18" charset="0"/>
                            </a:rPr>
                            <m:t>16</m:t>
                          </m:r>
                        </m:den>
                      </m:f>
                    </m:oMath>
                  </m:oMathPara>
                </a14:m>
                <a:endParaRPr lang="en-US" altLang="en-US" sz="2000" dirty="0"/>
              </a:p>
            </p:txBody>
          </p:sp>
        </mc:Choice>
        <mc:Fallback xmlns="">
          <p:sp>
            <p:nvSpPr>
              <p:cNvPr id="26" name="Rectangle 3"/>
              <p:cNvSpPr txBox="1">
                <a:spLocks noRot="1" noChangeAspect="1" noMove="1" noResize="1" noEditPoints="1" noAdjustHandles="1" noChangeArrowheads="1" noChangeShapeType="1" noTextEdit="1"/>
              </p:cNvSpPr>
              <p:nvPr/>
            </p:nvSpPr>
            <p:spPr>
              <a:xfrm>
                <a:off x="1704813" y="4248699"/>
                <a:ext cx="5216921" cy="800024"/>
              </a:xfrm>
              <a:prstGeom prst="rect">
                <a:avLst/>
              </a:prstGeom>
              <a:blipFill>
                <a:blip r:embed="rId9"/>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
              <p:cNvSpPr txBox="1">
                <a:spLocks noChangeArrowheads="1"/>
              </p:cNvSpPr>
              <p:nvPr/>
            </p:nvSpPr>
            <p:spPr>
              <a:xfrm>
                <a:off x="364786" y="5048724"/>
                <a:ext cx="8584191" cy="4484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000" i="1" dirty="0"/>
                  <a:t>A</a:t>
                </a:r>
                <a:r>
                  <a:rPr lang="en-US" altLang="en-US" sz="2000" dirty="0"/>
                  <a:t> is a disjoint union of </a:t>
                </a:r>
                <a14:m>
                  <m:oMath xmlns:m="http://schemas.openxmlformats.org/officeDocument/2006/math">
                    <m:r>
                      <a:rPr lang="en-SG" altLang="en-US" sz="2000" b="0" i="1" smtClean="0">
                        <a:latin typeface="Cambria Math" panose="02040503050406030204" pitchFamily="18" charset="0"/>
                      </a:rPr>
                      <m:t>(</m:t>
                    </m:r>
                    <m:r>
                      <a:rPr lang="en-SG" altLang="en-US" sz="2000" b="0" i="1" smtClean="0">
                        <a:latin typeface="Cambria Math" panose="02040503050406030204" pitchFamily="18" charset="0"/>
                      </a:rPr>
                      <m:t>𝐴</m:t>
                    </m:r>
                    <m:r>
                      <a:rPr lang="en-SG" altLang="en-US" sz="2000" b="0" i="1" smtClean="0">
                        <a:latin typeface="Cambria Math" panose="02040503050406030204" pitchFamily="18" charset="0"/>
                        <a:ea typeface="Cambria Math" panose="02040503050406030204" pitchFamily="18" charset="0"/>
                      </a:rPr>
                      <m:t>∩</m:t>
                    </m:r>
                    <m:sSub>
                      <m:sSubPr>
                        <m:ctrlPr>
                          <a:rPr lang="en-SG" altLang="en-US" sz="2000" b="0" i="1" smtClean="0">
                            <a:latin typeface="Cambria Math" panose="02040503050406030204" pitchFamily="18" charset="0"/>
                            <a:ea typeface="Cambria Math" panose="02040503050406030204" pitchFamily="18" charset="0"/>
                          </a:rPr>
                        </m:ctrlPr>
                      </m:sSubPr>
                      <m:e>
                        <m:r>
                          <a:rPr lang="en-SG" altLang="en-US" sz="2000" b="0" i="1" smtClean="0">
                            <a:latin typeface="Cambria Math" panose="02040503050406030204" pitchFamily="18" charset="0"/>
                            <a:ea typeface="Cambria Math" panose="02040503050406030204" pitchFamily="18" charset="0"/>
                          </a:rPr>
                          <m:t>𝐵</m:t>
                        </m:r>
                      </m:e>
                      <m:sub>
                        <m:r>
                          <a:rPr lang="en-SG" altLang="en-US" sz="2000" b="0" i="1" smtClean="0">
                            <a:latin typeface="Cambria Math" panose="02040503050406030204" pitchFamily="18" charset="0"/>
                            <a:ea typeface="Cambria Math" panose="02040503050406030204" pitchFamily="18" charset="0"/>
                          </a:rPr>
                          <m:t>1</m:t>
                        </m:r>
                      </m:sub>
                    </m:sSub>
                    <m:r>
                      <a:rPr lang="en-SG" altLang="en-US" sz="2000" b="0" i="1" smtClean="0">
                        <a:latin typeface="Cambria Math" panose="02040503050406030204" pitchFamily="18" charset="0"/>
                        <a:ea typeface="Cambria Math" panose="02040503050406030204" pitchFamily="18" charset="0"/>
                      </a:rPr>
                      <m:t>)</m:t>
                    </m:r>
                  </m:oMath>
                </a14:m>
                <a:r>
                  <a:rPr lang="en-US" altLang="en-US" sz="2000" dirty="0"/>
                  <a:t> and </a:t>
                </a:r>
                <a14:m>
                  <m:oMath xmlns:m="http://schemas.openxmlformats.org/officeDocument/2006/math">
                    <m:r>
                      <a:rPr lang="en-SG" altLang="en-US" sz="2000" b="0" i="1" smtClean="0">
                        <a:latin typeface="Cambria Math" panose="02040503050406030204" pitchFamily="18" charset="0"/>
                      </a:rPr>
                      <m:t>(</m:t>
                    </m:r>
                    <m:r>
                      <a:rPr lang="en-SG" altLang="en-US" sz="2000" b="0" i="1" smtClean="0">
                        <a:latin typeface="Cambria Math" panose="02040503050406030204" pitchFamily="18" charset="0"/>
                      </a:rPr>
                      <m:t>𝐴</m:t>
                    </m:r>
                    <m:r>
                      <a:rPr lang="en-SG" altLang="en-US" sz="2000" b="0" i="1" smtClean="0">
                        <a:latin typeface="Cambria Math" panose="02040503050406030204" pitchFamily="18" charset="0"/>
                        <a:ea typeface="Cambria Math" panose="02040503050406030204" pitchFamily="18" charset="0"/>
                      </a:rPr>
                      <m:t>∩</m:t>
                    </m:r>
                    <m:sSub>
                      <m:sSubPr>
                        <m:ctrlPr>
                          <a:rPr lang="en-SG" altLang="en-US" sz="2000" b="0" i="1" smtClean="0">
                            <a:latin typeface="Cambria Math" panose="02040503050406030204" pitchFamily="18" charset="0"/>
                            <a:ea typeface="Cambria Math" panose="02040503050406030204" pitchFamily="18" charset="0"/>
                          </a:rPr>
                        </m:ctrlPr>
                      </m:sSubPr>
                      <m:e>
                        <m:r>
                          <a:rPr lang="en-SG" altLang="en-US" sz="2000" b="0" i="1" smtClean="0">
                            <a:latin typeface="Cambria Math" panose="02040503050406030204" pitchFamily="18" charset="0"/>
                            <a:ea typeface="Cambria Math" panose="02040503050406030204" pitchFamily="18" charset="0"/>
                          </a:rPr>
                          <m:t>𝐵</m:t>
                        </m:r>
                      </m:e>
                      <m:sub>
                        <m:r>
                          <a:rPr lang="en-SG" altLang="en-US" sz="2000" b="0" i="1" smtClean="0">
                            <a:latin typeface="Cambria Math" panose="02040503050406030204" pitchFamily="18" charset="0"/>
                            <a:ea typeface="Cambria Math" panose="02040503050406030204" pitchFamily="18" charset="0"/>
                          </a:rPr>
                          <m:t>2</m:t>
                        </m:r>
                      </m:sub>
                    </m:sSub>
                    <m:r>
                      <a:rPr lang="en-SG" altLang="en-US" sz="2000" b="0" i="1" smtClean="0">
                        <a:latin typeface="Cambria Math" panose="02040503050406030204" pitchFamily="18" charset="0"/>
                        <a:ea typeface="Cambria Math" panose="02040503050406030204" pitchFamily="18" charset="0"/>
                      </a:rPr>
                      <m:t>)</m:t>
                    </m:r>
                  </m:oMath>
                </a14:m>
                <a:r>
                  <a:rPr lang="en-US" altLang="en-US" sz="2000" dirty="0"/>
                  <a:t>,  so by probability axiom 3,</a:t>
                </a:r>
              </a:p>
            </p:txBody>
          </p:sp>
        </mc:Choice>
        <mc:Fallback xmlns="">
          <p:sp>
            <p:nvSpPr>
              <p:cNvPr id="31" name="Rectangle 3"/>
              <p:cNvSpPr txBox="1">
                <a:spLocks noRot="1" noChangeAspect="1" noMove="1" noResize="1" noEditPoints="1" noAdjustHandles="1" noChangeArrowheads="1" noChangeShapeType="1" noTextEdit="1"/>
              </p:cNvSpPr>
              <p:nvPr/>
            </p:nvSpPr>
            <p:spPr>
              <a:xfrm>
                <a:off x="364786" y="5048724"/>
                <a:ext cx="8584191" cy="448458"/>
              </a:xfrm>
              <a:prstGeom prst="rect">
                <a:avLst/>
              </a:prstGeom>
              <a:blipFill rotWithShape="0">
                <a:blip r:embed="rId10"/>
                <a:stretch>
                  <a:fillRect l="-781" t="-6757" b="-12162"/>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958946" y="5497182"/>
                <a:ext cx="7323408" cy="12105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𝐴</m:t>
                          </m:r>
                        </m:e>
                      </m:d>
                      <m:r>
                        <a:rPr lang="en-SG" sz="2400" b="0" i="1" smtClean="0">
                          <a:latin typeface="Cambria Math" panose="02040503050406030204" pitchFamily="18" charset="0"/>
                        </a:rPr>
                        <m:t>=</m:t>
                      </m:r>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1</m:t>
                                  </m:r>
                                </m:sub>
                              </m:sSub>
                            </m:e>
                          </m:d>
                          <m:r>
                            <a:rPr lang="en-SG" sz="2400" b="0" i="1" smtClean="0">
                              <a:latin typeface="Cambria Math" panose="02040503050406030204" pitchFamily="18" charset="0"/>
                              <a:ea typeface="Cambria Math" panose="02040503050406030204" pitchFamily="18" charset="0"/>
                            </a:rPr>
                            <m:t>∪</m:t>
                          </m:r>
                          <m:d>
                            <m:dPr>
                              <m:ctrlPr>
                                <a:rPr lang="en-SG" sz="2400" b="0" i="1" smtClean="0">
                                  <a:latin typeface="Cambria Math" panose="02040503050406030204" pitchFamily="18" charset="0"/>
                                  <a:ea typeface="Cambria Math" panose="02040503050406030204" pitchFamily="18" charset="0"/>
                                </a:rPr>
                              </m:ctrlPr>
                            </m:dPr>
                            <m:e>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2</m:t>
                                  </m:r>
                                </m:sub>
                              </m:sSub>
                            </m:e>
                          </m:d>
                        </m:e>
                      </m:d>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d>
                        <m:dPr>
                          <m:ctrlPr>
                            <a:rPr lang="en-SG" sz="2400" b="0" i="1" smtClean="0">
                              <a:latin typeface="Cambria Math" panose="02040503050406030204" pitchFamily="18" charset="0"/>
                              <a:ea typeface="Cambria Math" panose="02040503050406030204" pitchFamily="18" charset="0"/>
                            </a:rPr>
                          </m:ctrlPr>
                        </m:dPr>
                        <m:e>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1</m:t>
                              </m:r>
                            </m:sub>
                          </m:sSub>
                        </m:e>
                      </m:d>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d>
                        <m:dPr>
                          <m:ctrlPr>
                            <a:rPr lang="en-SG" sz="2400" b="0" i="1" smtClean="0">
                              <a:latin typeface="Cambria Math" panose="02040503050406030204" pitchFamily="18" charset="0"/>
                              <a:ea typeface="Cambria Math" panose="02040503050406030204" pitchFamily="18" charset="0"/>
                            </a:rPr>
                          </m:ctrlPr>
                        </m:dPr>
                        <m:e>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2</m:t>
                              </m:r>
                            </m:sub>
                          </m:sSub>
                        </m:e>
                      </m:d>
                      <m:r>
                        <a:rPr lang="en-SG" sz="2400" b="0" i="1" smtClean="0">
                          <a:latin typeface="Cambria Math" panose="02040503050406030204" pitchFamily="18" charset="0"/>
                          <a:ea typeface="Cambria Math" panose="02040503050406030204" pitchFamily="18" charset="0"/>
                        </a:rPr>
                        <m:t>= </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3</m:t>
                          </m:r>
                        </m:num>
                        <m:den>
                          <m:r>
                            <a:rPr lang="en-SG" sz="2400" b="0" i="1" smtClean="0">
                              <a:latin typeface="Cambria Math" panose="02040503050406030204" pitchFamily="18" charset="0"/>
                              <a:ea typeface="Cambria Math" panose="02040503050406030204" pitchFamily="18" charset="0"/>
                            </a:rPr>
                            <m:t>14</m:t>
                          </m:r>
                        </m:den>
                      </m:f>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5</m:t>
                          </m:r>
                        </m:num>
                        <m:den>
                          <m:r>
                            <a:rPr lang="en-SG" sz="2400" b="0" i="1" smtClean="0">
                              <a:latin typeface="Cambria Math" panose="02040503050406030204" pitchFamily="18" charset="0"/>
                              <a:ea typeface="Cambria Math" panose="02040503050406030204" pitchFamily="18" charset="0"/>
                            </a:rPr>
                            <m:t>16</m:t>
                          </m:r>
                        </m:den>
                      </m:f>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59</m:t>
                          </m:r>
                        </m:num>
                        <m:den>
                          <m:r>
                            <a:rPr lang="en-SG" sz="2400" b="0" i="1" smtClean="0">
                              <a:latin typeface="Cambria Math" panose="02040503050406030204" pitchFamily="18" charset="0"/>
                              <a:ea typeface="Cambria Math" panose="02040503050406030204" pitchFamily="18" charset="0"/>
                            </a:rPr>
                            <m:t>112</m:t>
                          </m:r>
                        </m:den>
                      </m:f>
                    </m:oMath>
                  </m:oMathPara>
                </a14:m>
                <a:endParaRPr lang="en-SG"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958946" y="5497182"/>
                <a:ext cx="7323408" cy="1210524"/>
              </a:xfrm>
              <a:prstGeom prst="rect">
                <a:avLst/>
              </a:prstGeom>
              <a:blipFill rotWithShape="1">
                <a:blip r:embed="rId11"/>
                <a:stretch>
                  <a:fillRect/>
                </a:stretch>
              </a:blipFill>
            </p:spPr>
            <p:txBody>
              <a:bodyPr/>
              <a:lstStyle/>
              <a:p>
                <a:r>
                  <a:rPr lang="en-US">
                    <a:noFill/>
                  </a:rPr>
                  <a:t> </a:t>
                </a:r>
              </a:p>
            </p:txBody>
          </p:sp>
        </mc:Fallback>
      </mc:AlternateContent>
      <p:sp>
        <p:nvSpPr>
          <p:cNvPr id="25" name="Oval 24"/>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87932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dissolv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dissolve">
                                      <p:cBhvr>
                                        <p:cTn id="25" dur="500"/>
                                        <p:tgtEl>
                                          <p:spTgt spid="24"/>
                                        </p:tgtEl>
                                      </p:cBhvr>
                                    </p:animEffect>
                                  </p:childTnLst>
                                </p:cTn>
                              </p:par>
                            </p:childTnLst>
                          </p:cTn>
                        </p:par>
                        <p:par>
                          <p:cTn id="26" fill="hold">
                            <p:stCondLst>
                              <p:cond delay="1000"/>
                            </p:stCondLst>
                            <p:childTnLst>
                              <p:par>
                                <p:cTn id="27" presetID="9" presetClass="entr" presetSubtype="0"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dissolve">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dissolve">
                                      <p:cBhvr>
                                        <p:cTn id="34" dur="500"/>
                                        <p:tgtEl>
                                          <p:spTgt spid="31"/>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dissolve">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17" grpId="0"/>
      <p:bldP spid="24" grpId="0" animBg="1"/>
      <p:bldP spid="26" grpId="0" animBg="1"/>
      <p:bldP spid="31" grpId="0"/>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61</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Bayes’ Theorem</a:t>
            </a:r>
            <a:endParaRPr lang="en-SG" sz="2000" dirty="0">
              <a:solidFill>
                <a:schemeClr val="bg1"/>
              </a:solidFill>
            </a:endParaRP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Bayes’ Theorem</a:t>
            </a:r>
            <a:endParaRPr lang="en-SG" sz="2000" dirty="0">
              <a:solidFill>
                <a:schemeClr val="bg1"/>
              </a:solidFill>
            </a:endParaRPr>
          </a:p>
        </p:txBody>
      </p:sp>
      <p:sp>
        <p:nvSpPr>
          <p:cNvPr id="30" name="Rectangle 3"/>
          <p:cNvSpPr txBox="1">
            <a:spLocks noChangeArrowheads="1"/>
          </p:cNvSpPr>
          <p:nvPr/>
        </p:nvSpPr>
        <p:spPr>
          <a:xfrm>
            <a:off x="332424" y="1568775"/>
            <a:ext cx="7676991" cy="88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3 of the 7 balls in the first urn are blue, 5 of the 8 balls in the second urn are blue.</a:t>
            </a: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t="4526"/>
          <a:stretch/>
        </p:blipFill>
        <p:spPr>
          <a:xfrm>
            <a:off x="7284203" y="359072"/>
            <a:ext cx="827867" cy="1177006"/>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4080" r="12553"/>
          <a:stretch/>
        </p:blipFill>
        <p:spPr>
          <a:xfrm>
            <a:off x="8112070" y="362658"/>
            <a:ext cx="836908" cy="1140723"/>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2978613" y="2390773"/>
                <a:ext cx="4719523" cy="619913"/>
              </a:xfrm>
              <a:prstGeom prst="rect">
                <a:avLst/>
              </a:prstGeom>
              <a:noFill/>
            </p:spPr>
            <p:txBody>
              <a:bodyPr wrap="square" rtlCol="0">
                <a:spAutoFit/>
              </a:bodyPr>
              <a:lstStyle/>
              <a:p>
                <a14:m>
                  <m:oMath xmlns:m="http://schemas.openxmlformats.org/officeDocument/2006/math">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1</m:t>
                            </m:r>
                          </m:sub>
                        </m:sSub>
                      </m:e>
                    </m:d>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3</m:t>
                        </m:r>
                      </m:num>
                      <m:den>
                        <m:r>
                          <a:rPr lang="en-SG" sz="2400" b="0" i="1" smtClean="0">
                            <a:latin typeface="Cambria Math" panose="02040503050406030204" pitchFamily="18" charset="0"/>
                            <a:ea typeface="Cambria Math" panose="02040503050406030204" pitchFamily="18" charset="0"/>
                          </a:rPr>
                          <m:t>14</m:t>
                        </m:r>
                      </m:den>
                    </m:f>
                  </m:oMath>
                </a14:m>
                <a:r>
                  <a:rPr lang="en-SG" sz="2400" b="0" dirty="0"/>
                  <a:t> and </a:t>
                </a:r>
                <a14:m>
                  <m:oMath xmlns:m="http://schemas.openxmlformats.org/officeDocument/2006/math">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𝐴</m:t>
                        </m:r>
                      </m:e>
                    </m:d>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59</m:t>
                        </m:r>
                      </m:num>
                      <m:den>
                        <m:r>
                          <a:rPr lang="en-SG" sz="2400" b="0" i="1" smtClean="0">
                            <a:latin typeface="Cambria Math" panose="02040503050406030204" pitchFamily="18" charset="0"/>
                            <a:ea typeface="Cambria Math" panose="02040503050406030204" pitchFamily="18" charset="0"/>
                          </a:rPr>
                          <m:t>112</m:t>
                        </m:r>
                      </m:den>
                    </m:f>
                  </m:oMath>
                </a14:m>
                <a:endParaRPr lang="en-SG"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978613" y="2390773"/>
                <a:ext cx="4719523" cy="619913"/>
              </a:xfrm>
              <a:prstGeom prst="rect">
                <a:avLst/>
              </a:prstGeom>
              <a:blipFill rotWithShape="0">
                <a:blip r:embed="rId5"/>
                <a:stretch>
                  <a:fillRect b="-9804"/>
                </a:stretch>
              </a:blipFill>
            </p:spPr>
            <p:txBody>
              <a:bodyPr/>
              <a:lstStyle/>
              <a:p>
                <a:r>
                  <a:rPr lang="en-SG">
                    <a:noFill/>
                  </a:rPr>
                  <a:t> </a:t>
                </a:r>
              </a:p>
            </p:txBody>
          </p:sp>
        </mc:Fallback>
      </mc:AlternateContent>
      <p:sp>
        <p:nvSpPr>
          <p:cNvPr id="25" name="Rectangle 3"/>
          <p:cNvSpPr txBox="1">
            <a:spLocks noChangeArrowheads="1"/>
          </p:cNvSpPr>
          <p:nvPr/>
        </p:nvSpPr>
        <p:spPr>
          <a:xfrm>
            <a:off x="324356" y="2452133"/>
            <a:ext cx="2992281" cy="4971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From previous slide,</a:t>
            </a:r>
          </a:p>
        </p:txBody>
      </p:sp>
      <mc:AlternateContent xmlns:mc="http://schemas.openxmlformats.org/markup-compatibility/2006" xmlns:a14="http://schemas.microsoft.com/office/drawing/2010/main">
        <mc:Choice Requires="a14">
          <p:sp>
            <p:nvSpPr>
              <p:cNvPr id="33" name="TextBox 32"/>
              <p:cNvSpPr txBox="1"/>
              <p:nvPr/>
            </p:nvSpPr>
            <p:spPr>
              <a:xfrm>
                <a:off x="1066815" y="3723821"/>
                <a:ext cx="7147769" cy="1328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1</m:t>
                              </m:r>
                            </m:sub>
                          </m:sSub>
                          <m:r>
                            <a:rPr lang="en-SG" sz="2400" b="0" i="1" smtClean="0">
                              <a:latin typeface="Cambria Math" panose="02040503050406030204" pitchFamily="18" charset="0"/>
                            </a:rPr>
                            <m:t>|</m:t>
                          </m:r>
                          <m:r>
                            <a:rPr lang="en-SG" sz="2400" b="0" i="1" smtClean="0">
                              <a:latin typeface="Cambria Math" panose="02040503050406030204" pitchFamily="18" charset="0"/>
                            </a:rPr>
                            <m:t>𝐴</m:t>
                          </m:r>
                        </m:e>
                      </m:d>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1</m:t>
                              </m:r>
                            </m:sub>
                          </m:sSub>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num>
                        <m:den>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den>
                      </m:f>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3</m:t>
                              </m:r>
                            </m:num>
                            <m:den>
                              <m:r>
                                <a:rPr lang="en-SG" sz="2400" b="0" i="1" smtClean="0">
                                  <a:latin typeface="Cambria Math" panose="02040503050406030204" pitchFamily="18" charset="0"/>
                                  <a:ea typeface="Cambria Math" panose="02040503050406030204" pitchFamily="18" charset="0"/>
                                </a:rPr>
                                <m:t>14</m:t>
                              </m:r>
                            </m:den>
                          </m:f>
                        </m:num>
                        <m:den>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59</m:t>
                              </m:r>
                            </m:num>
                            <m:den>
                              <m:r>
                                <a:rPr lang="en-SG" sz="2400" b="0" i="1" smtClean="0">
                                  <a:latin typeface="Cambria Math" panose="02040503050406030204" pitchFamily="18" charset="0"/>
                                  <a:ea typeface="Cambria Math" panose="02040503050406030204" pitchFamily="18" charset="0"/>
                                </a:rPr>
                                <m:t>112</m:t>
                              </m:r>
                            </m:den>
                          </m:f>
                        </m:den>
                      </m:f>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336</m:t>
                          </m:r>
                        </m:num>
                        <m:den>
                          <m:r>
                            <a:rPr lang="en-SG" sz="2400" b="0" i="1" smtClean="0">
                              <a:latin typeface="Cambria Math" panose="02040503050406030204" pitchFamily="18" charset="0"/>
                              <a:ea typeface="Cambria Math" panose="02040503050406030204" pitchFamily="18" charset="0"/>
                            </a:rPr>
                            <m:t>826</m:t>
                          </m:r>
                        </m:den>
                      </m:f>
                      <m:r>
                        <a:rPr lang="en-SG" sz="2400" b="0" i="1" smtClean="0">
                          <a:latin typeface="Cambria Math" panose="02040503050406030204" pitchFamily="18" charset="0"/>
                          <a:ea typeface="Cambria Math" panose="02040503050406030204" pitchFamily="18" charset="0"/>
                        </a:rPr>
                        <m:t>≅40.7%</m:t>
                      </m:r>
                    </m:oMath>
                  </m:oMathPara>
                </a14:m>
                <a:endParaRPr lang="en-SG" sz="2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1066815" y="3723821"/>
                <a:ext cx="7147769" cy="1328441"/>
              </a:xfrm>
              <a:prstGeom prst="rect">
                <a:avLst/>
              </a:prstGeom>
              <a:blipFill rotWithShape="0">
                <a:blip r:embed="rId6"/>
                <a:stretch>
                  <a:fillRect/>
                </a:stretch>
              </a:blipFill>
            </p:spPr>
            <p:txBody>
              <a:bodyPr/>
              <a:lstStyle/>
              <a:p>
                <a:r>
                  <a:rPr lang="en-SG">
                    <a:noFill/>
                  </a:rPr>
                  <a:t> </a:t>
                </a:r>
              </a:p>
            </p:txBody>
          </p:sp>
        </mc:Fallback>
      </mc:AlternateContent>
      <p:sp>
        <p:nvSpPr>
          <p:cNvPr id="34" name="Rectangle 3"/>
          <p:cNvSpPr txBox="1">
            <a:spLocks noChangeArrowheads="1"/>
          </p:cNvSpPr>
          <p:nvPr/>
        </p:nvSpPr>
        <p:spPr>
          <a:xfrm>
            <a:off x="324355" y="3226626"/>
            <a:ext cx="6649882" cy="4971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By definition of conditional probability,</a:t>
            </a:r>
          </a:p>
        </p:txBody>
      </p:sp>
      <p:sp>
        <p:nvSpPr>
          <p:cNvPr id="7" name="TextBox 6"/>
          <p:cNvSpPr txBox="1"/>
          <p:nvPr/>
        </p:nvSpPr>
        <p:spPr>
          <a:xfrm>
            <a:off x="324355" y="5288808"/>
            <a:ext cx="7532659" cy="830997"/>
          </a:xfrm>
          <a:prstGeom prst="rect">
            <a:avLst/>
          </a:prstGeom>
          <a:noFill/>
        </p:spPr>
        <p:txBody>
          <a:bodyPr wrap="square" rtlCol="0">
            <a:spAutoFit/>
          </a:bodyPr>
          <a:lstStyle/>
          <a:p>
            <a:r>
              <a:rPr lang="en-SG" sz="2400" dirty="0"/>
              <a:t>Thus, if the chosen ball is blue, the probability that it came from the first urn is approximately 40.7%.</a:t>
            </a:r>
          </a:p>
        </p:txBody>
      </p:sp>
      <p:sp>
        <p:nvSpPr>
          <p:cNvPr id="20" name="Oval 19"/>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16446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dissolve">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62</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Bayes’ Theorem</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0" name="Group 19"/>
          <p:cNvGrpSpPr/>
          <p:nvPr/>
        </p:nvGrpSpPr>
        <p:grpSpPr>
          <a:xfrm>
            <a:off x="476756" y="1404635"/>
            <a:ext cx="8082376" cy="3895785"/>
            <a:chOff x="622411" y="4598517"/>
            <a:chExt cx="8082376" cy="3895785"/>
          </a:xfrm>
        </p:grpSpPr>
        <p:sp>
          <p:nvSpPr>
            <p:cNvPr id="21" name="Rectangle 20"/>
            <p:cNvSpPr/>
            <p:nvPr/>
          </p:nvSpPr>
          <p:spPr>
            <a:xfrm>
              <a:off x="622411" y="4598518"/>
              <a:ext cx="8082376" cy="3895784"/>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Rectangle 21"/>
            <p:cNvSpPr/>
            <p:nvPr/>
          </p:nvSpPr>
          <p:spPr>
            <a:xfrm>
              <a:off x="622411" y="4598517"/>
              <a:ext cx="80823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TextBox 22"/>
            <p:cNvSpPr txBox="1"/>
            <p:nvPr/>
          </p:nvSpPr>
          <p:spPr>
            <a:xfrm>
              <a:off x="795941" y="4645644"/>
              <a:ext cx="7802814" cy="461665"/>
            </a:xfrm>
            <a:prstGeom prst="rect">
              <a:avLst/>
            </a:prstGeom>
            <a:noFill/>
          </p:spPr>
          <p:txBody>
            <a:bodyPr wrap="square" rtlCol="0">
              <a:spAutoFit/>
            </a:bodyPr>
            <a:lstStyle/>
            <a:p>
              <a:r>
                <a:rPr lang="en-SG" sz="2400" dirty="0">
                  <a:solidFill>
                    <a:schemeClr val="bg1"/>
                  </a:solidFill>
                </a:rPr>
                <a:t>Theorem 9.9.1  Bayes’ Theorem</a:t>
              </a:r>
              <a:endParaRPr lang="en-SG" sz="2000" dirty="0">
                <a:solidFill>
                  <a:schemeClr val="bg1"/>
                </a:solidFill>
              </a:endParaRPr>
            </a:p>
          </p:txBody>
        </p:sp>
        <p:sp>
          <p:nvSpPr>
            <p:cNvPr id="24" name="TextBox 23"/>
            <p:cNvSpPr txBox="1"/>
            <p:nvPr/>
          </p:nvSpPr>
          <p:spPr>
            <a:xfrm>
              <a:off x="795941" y="5218733"/>
              <a:ext cx="7737396" cy="2092881"/>
            </a:xfrm>
            <a:prstGeom prst="rect">
              <a:avLst/>
            </a:prstGeom>
            <a:noFill/>
          </p:spPr>
          <p:txBody>
            <a:bodyPr wrap="square" rtlCol="0">
              <a:spAutoFit/>
            </a:bodyPr>
            <a:lstStyle/>
            <a:p>
              <a:pPr>
                <a:spcAft>
                  <a:spcPts val="600"/>
                </a:spcAft>
              </a:pPr>
              <a:r>
                <a:rPr lang="en-SG" sz="2400" dirty="0"/>
                <a:t>Suppose that a sample space </a:t>
              </a:r>
              <a:r>
                <a:rPr lang="en-SG" sz="2400" i="1" dirty="0"/>
                <a:t>S</a:t>
              </a:r>
              <a:r>
                <a:rPr lang="en-SG" sz="2400" dirty="0"/>
                <a:t> is a union of mutually disjoint events </a:t>
              </a:r>
              <a:r>
                <a:rPr lang="en-SG" sz="2400" i="1" dirty="0"/>
                <a:t>B</a:t>
              </a:r>
              <a:r>
                <a:rPr lang="en-SG" sz="2400" baseline="-25000" dirty="0"/>
                <a:t>1</a:t>
              </a:r>
              <a:r>
                <a:rPr lang="en-SG" sz="2400" dirty="0"/>
                <a:t>, </a:t>
              </a:r>
              <a:r>
                <a:rPr lang="en-SG" sz="2400" i="1" dirty="0"/>
                <a:t>B</a:t>
              </a:r>
              <a:r>
                <a:rPr lang="en-SG" sz="2400" baseline="-25000" dirty="0"/>
                <a:t>2</a:t>
              </a:r>
              <a:r>
                <a:rPr lang="en-SG" sz="2400" dirty="0"/>
                <a:t>, </a:t>
              </a:r>
              <a:r>
                <a:rPr lang="en-SG" sz="2400" i="1" dirty="0"/>
                <a:t>B</a:t>
              </a:r>
              <a:r>
                <a:rPr lang="en-SG" sz="2400" baseline="-25000" dirty="0"/>
                <a:t>3</a:t>
              </a:r>
              <a:r>
                <a:rPr lang="en-SG" sz="2400" dirty="0"/>
                <a:t>, …, </a:t>
              </a:r>
              <a:r>
                <a:rPr lang="en-SG" sz="2400" i="1" dirty="0"/>
                <a:t>B</a:t>
              </a:r>
              <a:r>
                <a:rPr lang="en-SG" sz="2400" i="1" baseline="-25000" dirty="0"/>
                <a:t>n</a:t>
              </a:r>
              <a:r>
                <a:rPr lang="en-SG" sz="2400" dirty="0"/>
                <a:t>. </a:t>
              </a:r>
            </a:p>
            <a:p>
              <a:pPr>
                <a:spcAft>
                  <a:spcPts val="600"/>
                </a:spcAft>
              </a:pPr>
              <a:r>
                <a:rPr lang="en-SG" sz="2400" dirty="0"/>
                <a:t>Suppose </a:t>
              </a:r>
              <a:r>
                <a:rPr lang="en-SG" sz="2400" i="1" dirty="0"/>
                <a:t>A</a:t>
              </a:r>
              <a:r>
                <a:rPr lang="en-SG" sz="2400" dirty="0"/>
                <a:t> is an event in </a:t>
              </a:r>
              <a:r>
                <a:rPr lang="en-SG" sz="2400" i="1" dirty="0"/>
                <a:t>S</a:t>
              </a:r>
              <a:r>
                <a:rPr lang="en-SG" sz="2400" dirty="0"/>
                <a:t>, and suppose </a:t>
              </a:r>
              <a:r>
                <a:rPr lang="en-SG" sz="2400" i="1" dirty="0"/>
                <a:t>A</a:t>
              </a:r>
              <a:r>
                <a:rPr lang="en-SG" sz="2400" dirty="0"/>
                <a:t> and all the </a:t>
              </a:r>
              <a:r>
                <a:rPr lang="en-SG" sz="2400" i="1" dirty="0"/>
                <a:t>B</a:t>
              </a:r>
              <a:r>
                <a:rPr lang="en-SG" sz="2400" i="1" baseline="-25000" dirty="0"/>
                <a:t>i</a:t>
              </a:r>
              <a:r>
                <a:rPr lang="en-SG" sz="2400" dirty="0"/>
                <a:t> have non-zero probabilities. </a:t>
              </a:r>
            </a:p>
            <a:p>
              <a:pPr>
                <a:spcAft>
                  <a:spcPts val="600"/>
                </a:spcAft>
              </a:pPr>
              <a:r>
                <a:rPr lang="en-SG" sz="2400" dirty="0"/>
                <a:t>If </a:t>
              </a:r>
              <a:r>
                <a:rPr lang="en-SG" sz="2400" i="1" dirty="0"/>
                <a:t>k</a:t>
              </a:r>
              <a:r>
                <a:rPr lang="en-SG" sz="2400" dirty="0"/>
                <a:t> is an integer with 1 </a:t>
              </a:r>
              <a:r>
                <a:rPr lang="en-SG" sz="2400" dirty="0">
                  <a:sym typeface="Symbol" panose="05050102010706020507" pitchFamily="18" charset="2"/>
                </a:rPr>
                <a:t></a:t>
              </a:r>
              <a:r>
                <a:rPr lang="en-SG" sz="2400" dirty="0"/>
                <a:t> </a:t>
              </a:r>
              <a:r>
                <a:rPr lang="en-SG" sz="2400" i="1" dirty="0"/>
                <a:t>k</a:t>
              </a:r>
              <a:r>
                <a:rPr lang="en-SG" sz="2400" dirty="0"/>
                <a:t> </a:t>
              </a:r>
              <a:r>
                <a:rPr lang="en-SG" sz="2400" dirty="0">
                  <a:sym typeface="Symbol" panose="05050102010706020507" pitchFamily="18" charset="2"/>
                </a:rPr>
                <a:t> </a:t>
              </a:r>
              <a:r>
                <a:rPr lang="en-SG" sz="2400" i="1" dirty="0"/>
                <a:t>n</a:t>
              </a:r>
              <a:r>
                <a:rPr lang="en-SG" sz="2400" dirty="0"/>
                <a:t>, then</a:t>
              </a:r>
            </a:p>
          </p:txBody>
        </p:sp>
      </p:grpSp>
      <mc:AlternateContent xmlns:mc="http://schemas.openxmlformats.org/markup-compatibility/2006" xmlns:a14="http://schemas.microsoft.com/office/drawing/2010/main">
        <mc:Choice Requires="a14">
          <p:sp>
            <p:nvSpPr>
              <p:cNvPr id="2" name="TextBox 1"/>
              <p:cNvSpPr txBox="1"/>
              <p:nvPr/>
            </p:nvSpPr>
            <p:spPr>
              <a:xfrm>
                <a:off x="415123" y="4324638"/>
                <a:ext cx="8136609" cy="7331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solidFill>
                            <a:srgbClr val="0000FF"/>
                          </a:solidFill>
                          <a:latin typeface="Cambria Math" panose="02040503050406030204" pitchFamily="18" charset="0"/>
                        </a:rPr>
                        <m:t>𝑃</m:t>
                      </m:r>
                      <m:d>
                        <m:dPr>
                          <m:ctrlPr>
                            <a:rPr lang="en-SG" sz="2000" b="0" i="1" smtClean="0">
                              <a:solidFill>
                                <a:srgbClr val="0000FF"/>
                              </a:solidFill>
                              <a:latin typeface="Cambria Math" panose="02040503050406030204" pitchFamily="18" charset="0"/>
                            </a:rPr>
                          </m:ctrlPr>
                        </m:dPr>
                        <m:e>
                          <m:sSub>
                            <m:sSubPr>
                              <m:ctrlPr>
                                <a:rPr lang="en-SG" sz="2000" b="0" i="1" smtClean="0">
                                  <a:solidFill>
                                    <a:srgbClr val="0000FF"/>
                                  </a:solidFill>
                                  <a:latin typeface="Cambria Math" panose="02040503050406030204" pitchFamily="18" charset="0"/>
                                </a:rPr>
                              </m:ctrlPr>
                            </m:sSubPr>
                            <m:e>
                              <m:r>
                                <a:rPr lang="en-SG" sz="2000" b="0" i="1" smtClean="0">
                                  <a:solidFill>
                                    <a:srgbClr val="0000FF"/>
                                  </a:solidFill>
                                  <a:latin typeface="Cambria Math" panose="02040503050406030204" pitchFamily="18" charset="0"/>
                                </a:rPr>
                                <m:t>𝐵</m:t>
                              </m:r>
                            </m:e>
                            <m:sub>
                              <m:r>
                                <a:rPr lang="en-SG" sz="2000" b="0" i="1" smtClean="0">
                                  <a:solidFill>
                                    <a:srgbClr val="0000FF"/>
                                  </a:solidFill>
                                  <a:latin typeface="Cambria Math" panose="02040503050406030204" pitchFamily="18" charset="0"/>
                                </a:rPr>
                                <m:t>𝑘</m:t>
                              </m:r>
                            </m:sub>
                          </m:sSub>
                        </m:e>
                        <m:e>
                          <m:r>
                            <a:rPr lang="en-SG" sz="2000" b="0" i="1" smtClean="0">
                              <a:solidFill>
                                <a:srgbClr val="0000FF"/>
                              </a:solidFill>
                              <a:latin typeface="Cambria Math" panose="02040503050406030204" pitchFamily="18" charset="0"/>
                            </a:rPr>
                            <m:t>𝐴</m:t>
                          </m:r>
                        </m:e>
                      </m:d>
                      <m:r>
                        <a:rPr lang="en-SG" sz="2000" b="0" i="1" smtClean="0">
                          <a:solidFill>
                            <a:srgbClr val="0000FF"/>
                          </a:solidFill>
                          <a:latin typeface="Cambria Math" panose="02040503050406030204" pitchFamily="18" charset="0"/>
                        </a:rPr>
                        <m:t>= </m:t>
                      </m:r>
                      <m:f>
                        <m:fPr>
                          <m:ctrlPr>
                            <a:rPr lang="en-SG" sz="2000" b="0" i="1" smtClean="0">
                              <a:solidFill>
                                <a:srgbClr val="0000FF"/>
                              </a:solidFill>
                              <a:latin typeface="Cambria Math" panose="02040503050406030204" pitchFamily="18" charset="0"/>
                            </a:rPr>
                          </m:ctrlPr>
                        </m:fPr>
                        <m:num>
                          <m:r>
                            <a:rPr lang="en-SG" sz="2000" b="0" i="1" smtClean="0">
                              <a:solidFill>
                                <a:srgbClr val="0000FF"/>
                              </a:solidFill>
                              <a:latin typeface="Cambria Math" panose="02040503050406030204" pitchFamily="18" charset="0"/>
                            </a:rPr>
                            <m:t>𝑃</m:t>
                          </m:r>
                          <m:r>
                            <a:rPr lang="en-SG" sz="2000" b="0" i="1" smtClean="0">
                              <a:solidFill>
                                <a:srgbClr val="0000FF"/>
                              </a:solidFill>
                              <a:latin typeface="Cambria Math" panose="02040503050406030204" pitchFamily="18" charset="0"/>
                            </a:rPr>
                            <m:t>(</m:t>
                          </m:r>
                          <m:r>
                            <a:rPr lang="en-SG" sz="2000" b="0" i="1" smtClean="0">
                              <a:solidFill>
                                <a:srgbClr val="0000FF"/>
                              </a:solidFill>
                              <a:latin typeface="Cambria Math" panose="02040503050406030204" pitchFamily="18" charset="0"/>
                            </a:rPr>
                            <m:t>𝐴</m:t>
                          </m:r>
                          <m:r>
                            <a:rPr lang="en-SG" sz="2000" b="0" i="1" smtClean="0">
                              <a:solidFill>
                                <a:srgbClr val="0000FF"/>
                              </a:solidFill>
                              <a:latin typeface="Cambria Math" panose="02040503050406030204" pitchFamily="18" charset="0"/>
                            </a:rPr>
                            <m:t>|</m:t>
                          </m:r>
                          <m:sSub>
                            <m:sSubPr>
                              <m:ctrlPr>
                                <a:rPr lang="en-SG" sz="2000" b="0" i="1" smtClean="0">
                                  <a:solidFill>
                                    <a:srgbClr val="0000FF"/>
                                  </a:solidFill>
                                  <a:latin typeface="Cambria Math" panose="02040503050406030204" pitchFamily="18" charset="0"/>
                                </a:rPr>
                              </m:ctrlPr>
                            </m:sSubPr>
                            <m:e>
                              <m:r>
                                <a:rPr lang="en-SG" sz="2000" b="0" i="1" smtClean="0">
                                  <a:solidFill>
                                    <a:srgbClr val="0000FF"/>
                                  </a:solidFill>
                                  <a:latin typeface="Cambria Math" panose="02040503050406030204" pitchFamily="18" charset="0"/>
                                </a:rPr>
                                <m:t>𝐵</m:t>
                              </m:r>
                            </m:e>
                            <m:sub>
                              <m:r>
                                <a:rPr lang="en-SG" sz="2000" b="0" i="1" smtClean="0">
                                  <a:solidFill>
                                    <a:srgbClr val="0000FF"/>
                                  </a:solidFill>
                                  <a:latin typeface="Cambria Math" panose="02040503050406030204" pitchFamily="18" charset="0"/>
                                </a:rPr>
                                <m:t>𝑘</m:t>
                              </m:r>
                            </m:sub>
                          </m:sSub>
                          <m:r>
                            <a:rPr lang="en-SG" sz="2000" b="0" i="1" smtClean="0">
                              <a:solidFill>
                                <a:srgbClr val="0000FF"/>
                              </a:solidFill>
                              <a:latin typeface="Cambria Math" panose="02040503050406030204" pitchFamily="18" charset="0"/>
                            </a:rPr>
                            <m:t>)</m:t>
                          </m:r>
                          <m:r>
                            <a:rPr lang="en-SG" sz="2000" b="0" i="1" smtClean="0">
                              <a:solidFill>
                                <a:srgbClr val="0000FF"/>
                              </a:solidFill>
                              <a:latin typeface="Cambria Math" panose="02040503050406030204" pitchFamily="18" charset="0"/>
                              <a:ea typeface="Cambria Math" panose="02040503050406030204" pitchFamily="18" charset="0"/>
                            </a:rPr>
                            <m:t>∙</m:t>
                          </m:r>
                          <m:r>
                            <a:rPr lang="en-SG" sz="2000" b="0" i="1" smtClean="0">
                              <a:solidFill>
                                <a:srgbClr val="0000FF"/>
                              </a:solidFill>
                              <a:latin typeface="Cambria Math" panose="02040503050406030204" pitchFamily="18" charset="0"/>
                              <a:ea typeface="Cambria Math" panose="02040503050406030204" pitchFamily="18" charset="0"/>
                            </a:rPr>
                            <m:t>𝑃</m:t>
                          </m:r>
                          <m:r>
                            <a:rPr lang="en-SG" sz="2000" b="0" i="1" smtClean="0">
                              <a:solidFill>
                                <a:srgbClr val="0000FF"/>
                              </a:solidFill>
                              <a:latin typeface="Cambria Math" panose="02040503050406030204" pitchFamily="18" charset="0"/>
                              <a:ea typeface="Cambria Math" panose="02040503050406030204" pitchFamily="18" charset="0"/>
                            </a:rPr>
                            <m:t>(</m:t>
                          </m:r>
                          <m:sSub>
                            <m:sSubPr>
                              <m:ctrlPr>
                                <a:rPr lang="en-SG" sz="2000" b="0" i="1" smtClean="0">
                                  <a:solidFill>
                                    <a:srgbClr val="0000FF"/>
                                  </a:solidFill>
                                  <a:latin typeface="Cambria Math" panose="02040503050406030204" pitchFamily="18" charset="0"/>
                                  <a:ea typeface="Cambria Math" panose="02040503050406030204" pitchFamily="18" charset="0"/>
                                </a:rPr>
                              </m:ctrlPr>
                            </m:sSubPr>
                            <m:e>
                              <m:r>
                                <a:rPr lang="en-SG" sz="2000" b="0" i="1" smtClean="0">
                                  <a:solidFill>
                                    <a:srgbClr val="0000FF"/>
                                  </a:solidFill>
                                  <a:latin typeface="Cambria Math" panose="02040503050406030204" pitchFamily="18" charset="0"/>
                                  <a:ea typeface="Cambria Math" panose="02040503050406030204" pitchFamily="18" charset="0"/>
                                </a:rPr>
                                <m:t>𝐵</m:t>
                              </m:r>
                            </m:e>
                            <m:sub>
                              <m:r>
                                <a:rPr lang="en-SG" sz="2000" b="0" i="1" smtClean="0">
                                  <a:solidFill>
                                    <a:srgbClr val="0000FF"/>
                                  </a:solidFill>
                                  <a:latin typeface="Cambria Math" panose="02040503050406030204" pitchFamily="18" charset="0"/>
                                  <a:ea typeface="Cambria Math" panose="02040503050406030204" pitchFamily="18" charset="0"/>
                                </a:rPr>
                                <m:t>𝑘</m:t>
                              </m:r>
                            </m:sub>
                          </m:sSub>
                          <m:r>
                            <a:rPr lang="en-SG" sz="2000" b="0" i="1" smtClean="0">
                              <a:solidFill>
                                <a:srgbClr val="0000FF"/>
                              </a:solidFill>
                              <a:latin typeface="Cambria Math" panose="02040503050406030204" pitchFamily="18" charset="0"/>
                              <a:ea typeface="Cambria Math" panose="02040503050406030204" pitchFamily="18" charset="0"/>
                            </a:rPr>
                            <m:t>)</m:t>
                          </m:r>
                        </m:num>
                        <m:den>
                          <m:r>
                            <a:rPr lang="en-SG" sz="2000" b="0" i="1" smtClean="0">
                              <a:solidFill>
                                <a:srgbClr val="0000FF"/>
                              </a:solidFill>
                              <a:latin typeface="Cambria Math" panose="02040503050406030204" pitchFamily="18" charset="0"/>
                            </a:rPr>
                            <m:t>𝑃</m:t>
                          </m:r>
                          <m:d>
                            <m:dPr>
                              <m:ctrlPr>
                                <a:rPr lang="en-SG" sz="2000" b="0" i="1" smtClean="0">
                                  <a:solidFill>
                                    <a:srgbClr val="0000FF"/>
                                  </a:solidFill>
                                  <a:latin typeface="Cambria Math" panose="02040503050406030204" pitchFamily="18" charset="0"/>
                                </a:rPr>
                              </m:ctrlPr>
                            </m:dPr>
                            <m:e>
                              <m:r>
                                <a:rPr lang="en-SG" sz="2000" b="0" i="1" smtClean="0">
                                  <a:solidFill>
                                    <a:srgbClr val="0000FF"/>
                                  </a:solidFill>
                                  <a:latin typeface="Cambria Math" panose="02040503050406030204" pitchFamily="18" charset="0"/>
                                </a:rPr>
                                <m:t>𝐴</m:t>
                              </m:r>
                            </m:e>
                            <m:e>
                              <m:sSub>
                                <m:sSubPr>
                                  <m:ctrlPr>
                                    <a:rPr lang="en-SG" sz="2000" b="0" i="1" smtClean="0">
                                      <a:solidFill>
                                        <a:srgbClr val="0000FF"/>
                                      </a:solidFill>
                                      <a:latin typeface="Cambria Math" panose="02040503050406030204" pitchFamily="18" charset="0"/>
                                    </a:rPr>
                                  </m:ctrlPr>
                                </m:sSubPr>
                                <m:e>
                                  <m:r>
                                    <a:rPr lang="en-SG" sz="2000" b="0" i="1" smtClean="0">
                                      <a:solidFill>
                                        <a:srgbClr val="0000FF"/>
                                      </a:solidFill>
                                      <a:latin typeface="Cambria Math" panose="02040503050406030204" pitchFamily="18" charset="0"/>
                                    </a:rPr>
                                    <m:t>𝐵</m:t>
                                  </m:r>
                                </m:e>
                                <m:sub>
                                  <m:r>
                                    <a:rPr lang="en-SG" sz="2000" b="0" i="1" smtClean="0">
                                      <a:solidFill>
                                        <a:srgbClr val="0000FF"/>
                                      </a:solidFill>
                                      <a:latin typeface="Cambria Math" panose="02040503050406030204" pitchFamily="18" charset="0"/>
                                    </a:rPr>
                                    <m:t>1</m:t>
                                  </m:r>
                                </m:sub>
                              </m:sSub>
                            </m:e>
                          </m:d>
                          <m:r>
                            <a:rPr lang="en-SG" sz="2000" i="1">
                              <a:solidFill>
                                <a:srgbClr val="0000FF"/>
                              </a:solidFill>
                              <a:latin typeface="Cambria Math" panose="02040503050406030204" pitchFamily="18" charset="0"/>
                              <a:ea typeface="Cambria Math" panose="02040503050406030204" pitchFamily="18" charset="0"/>
                            </a:rPr>
                            <m:t>∙</m:t>
                          </m:r>
                          <m:r>
                            <a:rPr lang="en-SG" sz="2000" b="0" i="1" smtClean="0">
                              <a:solidFill>
                                <a:srgbClr val="0000FF"/>
                              </a:solidFill>
                              <a:latin typeface="Cambria Math" panose="02040503050406030204" pitchFamily="18" charset="0"/>
                              <a:ea typeface="Cambria Math" panose="02040503050406030204" pitchFamily="18" charset="0"/>
                            </a:rPr>
                            <m:t>𝑃</m:t>
                          </m:r>
                          <m:d>
                            <m:dPr>
                              <m:ctrlPr>
                                <a:rPr lang="en-SG" sz="2000" b="0" i="1" smtClean="0">
                                  <a:solidFill>
                                    <a:srgbClr val="0000FF"/>
                                  </a:solidFill>
                                  <a:latin typeface="Cambria Math" panose="02040503050406030204" pitchFamily="18" charset="0"/>
                                  <a:ea typeface="Cambria Math" panose="02040503050406030204" pitchFamily="18" charset="0"/>
                                </a:rPr>
                              </m:ctrlPr>
                            </m:dPr>
                            <m:e>
                              <m:sSub>
                                <m:sSubPr>
                                  <m:ctrlPr>
                                    <a:rPr lang="en-SG" sz="2000" b="0" i="1" smtClean="0">
                                      <a:solidFill>
                                        <a:srgbClr val="0000FF"/>
                                      </a:solidFill>
                                      <a:latin typeface="Cambria Math" panose="02040503050406030204" pitchFamily="18" charset="0"/>
                                      <a:ea typeface="Cambria Math" panose="02040503050406030204" pitchFamily="18" charset="0"/>
                                    </a:rPr>
                                  </m:ctrlPr>
                                </m:sSubPr>
                                <m:e>
                                  <m:r>
                                    <a:rPr lang="en-SG" sz="2000" b="0" i="1" smtClean="0">
                                      <a:solidFill>
                                        <a:srgbClr val="0000FF"/>
                                      </a:solidFill>
                                      <a:latin typeface="Cambria Math" panose="02040503050406030204" pitchFamily="18" charset="0"/>
                                      <a:ea typeface="Cambria Math" panose="02040503050406030204" pitchFamily="18" charset="0"/>
                                    </a:rPr>
                                    <m:t>𝐵</m:t>
                                  </m:r>
                                </m:e>
                                <m:sub>
                                  <m:r>
                                    <a:rPr lang="en-SG" sz="2000" b="0" i="1" smtClean="0">
                                      <a:solidFill>
                                        <a:srgbClr val="0000FF"/>
                                      </a:solidFill>
                                      <a:latin typeface="Cambria Math" panose="02040503050406030204" pitchFamily="18" charset="0"/>
                                      <a:ea typeface="Cambria Math" panose="02040503050406030204" pitchFamily="18" charset="0"/>
                                    </a:rPr>
                                    <m:t>1</m:t>
                                  </m:r>
                                </m:sub>
                              </m:sSub>
                            </m:e>
                          </m:d>
                          <m:r>
                            <a:rPr lang="en-SG" sz="2000" b="0" i="1" smtClean="0">
                              <a:solidFill>
                                <a:srgbClr val="0000FF"/>
                              </a:solidFill>
                              <a:latin typeface="Cambria Math" panose="02040503050406030204" pitchFamily="18" charset="0"/>
                              <a:ea typeface="Cambria Math" panose="02040503050406030204" pitchFamily="18" charset="0"/>
                            </a:rPr>
                            <m:t>+</m:t>
                          </m:r>
                          <m:r>
                            <a:rPr lang="en-SG" sz="2000" b="0" i="1" smtClean="0">
                              <a:solidFill>
                                <a:srgbClr val="0000FF"/>
                              </a:solidFill>
                              <a:latin typeface="Cambria Math" panose="02040503050406030204" pitchFamily="18" charset="0"/>
                              <a:ea typeface="Cambria Math" panose="02040503050406030204" pitchFamily="18" charset="0"/>
                            </a:rPr>
                            <m:t>𝑃</m:t>
                          </m:r>
                          <m:d>
                            <m:dPr>
                              <m:ctrlPr>
                                <a:rPr lang="en-SG" sz="2000" b="0" i="1" smtClean="0">
                                  <a:solidFill>
                                    <a:srgbClr val="0000FF"/>
                                  </a:solidFill>
                                  <a:latin typeface="Cambria Math" panose="02040503050406030204" pitchFamily="18" charset="0"/>
                                  <a:ea typeface="Cambria Math" panose="02040503050406030204" pitchFamily="18" charset="0"/>
                                </a:rPr>
                              </m:ctrlPr>
                            </m:dPr>
                            <m:e>
                              <m:r>
                                <a:rPr lang="en-SG" sz="2000" b="0" i="1" smtClean="0">
                                  <a:solidFill>
                                    <a:srgbClr val="0000FF"/>
                                  </a:solidFill>
                                  <a:latin typeface="Cambria Math" panose="02040503050406030204" pitchFamily="18" charset="0"/>
                                  <a:ea typeface="Cambria Math" panose="02040503050406030204" pitchFamily="18" charset="0"/>
                                </a:rPr>
                                <m:t>𝐴</m:t>
                              </m:r>
                            </m:e>
                            <m:e>
                              <m:sSub>
                                <m:sSubPr>
                                  <m:ctrlPr>
                                    <a:rPr lang="en-SG" sz="2000" b="0" i="1" smtClean="0">
                                      <a:solidFill>
                                        <a:srgbClr val="0000FF"/>
                                      </a:solidFill>
                                      <a:latin typeface="Cambria Math" panose="02040503050406030204" pitchFamily="18" charset="0"/>
                                      <a:ea typeface="Cambria Math" panose="02040503050406030204" pitchFamily="18" charset="0"/>
                                    </a:rPr>
                                  </m:ctrlPr>
                                </m:sSubPr>
                                <m:e>
                                  <m:r>
                                    <a:rPr lang="en-SG" sz="2000" b="0" i="1" smtClean="0">
                                      <a:solidFill>
                                        <a:srgbClr val="0000FF"/>
                                      </a:solidFill>
                                      <a:latin typeface="Cambria Math" panose="02040503050406030204" pitchFamily="18" charset="0"/>
                                      <a:ea typeface="Cambria Math" panose="02040503050406030204" pitchFamily="18" charset="0"/>
                                    </a:rPr>
                                    <m:t>𝐵</m:t>
                                  </m:r>
                                </m:e>
                                <m:sub>
                                  <m:r>
                                    <a:rPr lang="en-SG" sz="2000" b="0" i="1" smtClean="0">
                                      <a:solidFill>
                                        <a:srgbClr val="0000FF"/>
                                      </a:solidFill>
                                      <a:latin typeface="Cambria Math" panose="02040503050406030204" pitchFamily="18" charset="0"/>
                                      <a:ea typeface="Cambria Math" panose="02040503050406030204" pitchFamily="18" charset="0"/>
                                    </a:rPr>
                                    <m:t>2</m:t>
                                  </m:r>
                                </m:sub>
                              </m:sSub>
                            </m:e>
                          </m:d>
                          <m:r>
                            <a:rPr lang="en-SG" sz="2000" b="0" i="1" smtClean="0">
                              <a:solidFill>
                                <a:srgbClr val="0000FF"/>
                              </a:solidFill>
                              <a:latin typeface="Cambria Math" panose="02040503050406030204" pitchFamily="18" charset="0"/>
                              <a:ea typeface="Cambria Math" panose="02040503050406030204" pitchFamily="18" charset="0"/>
                            </a:rPr>
                            <m:t>∙</m:t>
                          </m:r>
                          <m:r>
                            <a:rPr lang="en-SG" sz="2000" b="0" i="1" smtClean="0">
                              <a:solidFill>
                                <a:srgbClr val="0000FF"/>
                              </a:solidFill>
                              <a:latin typeface="Cambria Math" panose="02040503050406030204" pitchFamily="18" charset="0"/>
                              <a:ea typeface="Cambria Math" panose="02040503050406030204" pitchFamily="18" charset="0"/>
                            </a:rPr>
                            <m:t>𝑃</m:t>
                          </m:r>
                          <m:d>
                            <m:dPr>
                              <m:ctrlPr>
                                <a:rPr lang="en-SG" sz="2000" b="0" i="1" smtClean="0">
                                  <a:solidFill>
                                    <a:srgbClr val="0000FF"/>
                                  </a:solidFill>
                                  <a:latin typeface="Cambria Math" panose="02040503050406030204" pitchFamily="18" charset="0"/>
                                  <a:ea typeface="Cambria Math" panose="02040503050406030204" pitchFamily="18" charset="0"/>
                                </a:rPr>
                              </m:ctrlPr>
                            </m:dPr>
                            <m:e>
                              <m:sSub>
                                <m:sSubPr>
                                  <m:ctrlPr>
                                    <a:rPr lang="en-SG" sz="2000" b="0" i="1" smtClean="0">
                                      <a:solidFill>
                                        <a:srgbClr val="0000FF"/>
                                      </a:solidFill>
                                      <a:latin typeface="Cambria Math" panose="02040503050406030204" pitchFamily="18" charset="0"/>
                                      <a:ea typeface="Cambria Math" panose="02040503050406030204" pitchFamily="18" charset="0"/>
                                    </a:rPr>
                                  </m:ctrlPr>
                                </m:sSubPr>
                                <m:e>
                                  <m:r>
                                    <a:rPr lang="en-SG" sz="2000" b="0" i="1" smtClean="0">
                                      <a:solidFill>
                                        <a:srgbClr val="0000FF"/>
                                      </a:solidFill>
                                      <a:latin typeface="Cambria Math" panose="02040503050406030204" pitchFamily="18" charset="0"/>
                                      <a:ea typeface="Cambria Math" panose="02040503050406030204" pitchFamily="18" charset="0"/>
                                    </a:rPr>
                                    <m:t>𝐵</m:t>
                                  </m:r>
                                </m:e>
                                <m:sub>
                                  <m:r>
                                    <a:rPr lang="en-SG" sz="2000" b="0" i="1" smtClean="0">
                                      <a:solidFill>
                                        <a:srgbClr val="0000FF"/>
                                      </a:solidFill>
                                      <a:latin typeface="Cambria Math" panose="02040503050406030204" pitchFamily="18" charset="0"/>
                                      <a:ea typeface="Cambria Math" panose="02040503050406030204" pitchFamily="18" charset="0"/>
                                    </a:rPr>
                                    <m:t>2</m:t>
                                  </m:r>
                                </m:sub>
                              </m:sSub>
                            </m:e>
                          </m:d>
                          <m:r>
                            <a:rPr lang="en-SG" sz="2000" b="0" i="1" smtClean="0">
                              <a:solidFill>
                                <a:srgbClr val="0000FF"/>
                              </a:solidFill>
                              <a:latin typeface="Cambria Math" panose="02040503050406030204" pitchFamily="18" charset="0"/>
                              <a:ea typeface="Cambria Math" panose="02040503050406030204" pitchFamily="18" charset="0"/>
                            </a:rPr>
                            <m:t>+⋯+</m:t>
                          </m:r>
                          <m:r>
                            <a:rPr lang="en-SG" sz="2000" b="0" i="1" smtClean="0">
                              <a:solidFill>
                                <a:srgbClr val="0000FF"/>
                              </a:solidFill>
                              <a:latin typeface="Cambria Math" panose="02040503050406030204" pitchFamily="18" charset="0"/>
                              <a:ea typeface="Cambria Math" panose="02040503050406030204" pitchFamily="18" charset="0"/>
                            </a:rPr>
                            <m:t>𝑃</m:t>
                          </m:r>
                          <m:r>
                            <a:rPr lang="en-SG" sz="2000" b="0" i="1" smtClean="0">
                              <a:solidFill>
                                <a:srgbClr val="0000FF"/>
                              </a:solidFill>
                              <a:latin typeface="Cambria Math" panose="02040503050406030204" pitchFamily="18" charset="0"/>
                              <a:ea typeface="Cambria Math" panose="02040503050406030204" pitchFamily="18" charset="0"/>
                            </a:rPr>
                            <m:t>(</m:t>
                          </m:r>
                          <m:r>
                            <a:rPr lang="en-SG" sz="2000" b="0" i="1" smtClean="0">
                              <a:solidFill>
                                <a:srgbClr val="0000FF"/>
                              </a:solidFill>
                              <a:latin typeface="Cambria Math" panose="02040503050406030204" pitchFamily="18" charset="0"/>
                              <a:ea typeface="Cambria Math" panose="02040503050406030204" pitchFamily="18" charset="0"/>
                            </a:rPr>
                            <m:t>𝐴</m:t>
                          </m:r>
                          <m:r>
                            <a:rPr lang="en-SG" sz="2000" b="0" i="1" smtClean="0">
                              <a:solidFill>
                                <a:srgbClr val="0000FF"/>
                              </a:solidFill>
                              <a:latin typeface="Cambria Math" panose="02040503050406030204" pitchFamily="18" charset="0"/>
                              <a:ea typeface="Cambria Math" panose="02040503050406030204" pitchFamily="18" charset="0"/>
                            </a:rPr>
                            <m:t>|</m:t>
                          </m:r>
                          <m:sSub>
                            <m:sSubPr>
                              <m:ctrlPr>
                                <a:rPr lang="en-SG" sz="2000" b="0" i="1" smtClean="0">
                                  <a:solidFill>
                                    <a:srgbClr val="0000FF"/>
                                  </a:solidFill>
                                  <a:latin typeface="Cambria Math" panose="02040503050406030204" pitchFamily="18" charset="0"/>
                                  <a:ea typeface="Cambria Math" panose="02040503050406030204" pitchFamily="18" charset="0"/>
                                </a:rPr>
                              </m:ctrlPr>
                            </m:sSubPr>
                            <m:e>
                              <m:r>
                                <a:rPr lang="en-SG" sz="2000" b="0" i="1" smtClean="0">
                                  <a:solidFill>
                                    <a:srgbClr val="0000FF"/>
                                  </a:solidFill>
                                  <a:latin typeface="Cambria Math" panose="02040503050406030204" pitchFamily="18" charset="0"/>
                                  <a:ea typeface="Cambria Math" panose="02040503050406030204" pitchFamily="18" charset="0"/>
                                </a:rPr>
                                <m:t>𝐵</m:t>
                              </m:r>
                            </m:e>
                            <m:sub>
                              <m:r>
                                <a:rPr lang="en-SG" sz="2000" b="0" i="1" smtClean="0">
                                  <a:solidFill>
                                    <a:srgbClr val="0000FF"/>
                                  </a:solidFill>
                                  <a:latin typeface="Cambria Math" panose="02040503050406030204" pitchFamily="18" charset="0"/>
                                  <a:ea typeface="Cambria Math" panose="02040503050406030204" pitchFamily="18" charset="0"/>
                                </a:rPr>
                                <m:t>𝑛</m:t>
                              </m:r>
                            </m:sub>
                          </m:sSub>
                          <m:r>
                            <a:rPr lang="en-SG" sz="2000" b="0" i="1" smtClean="0">
                              <a:solidFill>
                                <a:srgbClr val="0000FF"/>
                              </a:solidFill>
                              <a:latin typeface="Cambria Math" panose="02040503050406030204" pitchFamily="18" charset="0"/>
                              <a:ea typeface="Cambria Math" panose="02040503050406030204" pitchFamily="18" charset="0"/>
                            </a:rPr>
                            <m:t>)∙</m:t>
                          </m:r>
                          <m:r>
                            <a:rPr lang="en-SG" sz="2000" b="0" i="1" smtClean="0">
                              <a:solidFill>
                                <a:srgbClr val="0000FF"/>
                              </a:solidFill>
                              <a:latin typeface="Cambria Math" panose="02040503050406030204" pitchFamily="18" charset="0"/>
                              <a:ea typeface="Cambria Math" panose="02040503050406030204" pitchFamily="18" charset="0"/>
                            </a:rPr>
                            <m:t>𝑃</m:t>
                          </m:r>
                          <m:r>
                            <a:rPr lang="en-SG" sz="2000" b="0" i="1" smtClean="0">
                              <a:solidFill>
                                <a:srgbClr val="0000FF"/>
                              </a:solidFill>
                              <a:latin typeface="Cambria Math" panose="02040503050406030204" pitchFamily="18" charset="0"/>
                              <a:ea typeface="Cambria Math" panose="02040503050406030204" pitchFamily="18" charset="0"/>
                            </a:rPr>
                            <m:t>(</m:t>
                          </m:r>
                          <m:sSub>
                            <m:sSubPr>
                              <m:ctrlPr>
                                <a:rPr lang="en-SG" sz="2000" b="0" i="1" smtClean="0">
                                  <a:solidFill>
                                    <a:srgbClr val="0000FF"/>
                                  </a:solidFill>
                                  <a:latin typeface="Cambria Math" panose="02040503050406030204" pitchFamily="18" charset="0"/>
                                  <a:ea typeface="Cambria Math" panose="02040503050406030204" pitchFamily="18" charset="0"/>
                                </a:rPr>
                              </m:ctrlPr>
                            </m:sSubPr>
                            <m:e>
                              <m:r>
                                <a:rPr lang="en-SG" sz="2000" b="0" i="1" smtClean="0">
                                  <a:solidFill>
                                    <a:srgbClr val="0000FF"/>
                                  </a:solidFill>
                                  <a:latin typeface="Cambria Math" panose="02040503050406030204" pitchFamily="18" charset="0"/>
                                  <a:ea typeface="Cambria Math" panose="02040503050406030204" pitchFamily="18" charset="0"/>
                                </a:rPr>
                                <m:t>𝐵</m:t>
                              </m:r>
                            </m:e>
                            <m:sub>
                              <m:r>
                                <a:rPr lang="en-SG" sz="2000" b="0" i="1" smtClean="0">
                                  <a:solidFill>
                                    <a:srgbClr val="0000FF"/>
                                  </a:solidFill>
                                  <a:latin typeface="Cambria Math" panose="02040503050406030204" pitchFamily="18" charset="0"/>
                                  <a:ea typeface="Cambria Math" panose="02040503050406030204" pitchFamily="18" charset="0"/>
                                </a:rPr>
                                <m:t>𝑛</m:t>
                              </m:r>
                            </m:sub>
                          </m:sSub>
                          <m:r>
                            <a:rPr lang="en-SG" sz="2000" b="0" i="1" smtClean="0">
                              <a:solidFill>
                                <a:srgbClr val="0000FF"/>
                              </a:solidFill>
                              <a:latin typeface="Cambria Math" panose="02040503050406030204" pitchFamily="18" charset="0"/>
                              <a:ea typeface="Cambria Math" panose="02040503050406030204" pitchFamily="18" charset="0"/>
                            </a:rPr>
                            <m:t>)</m:t>
                          </m:r>
                        </m:den>
                      </m:f>
                    </m:oMath>
                  </m:oMathPara>
                </a14:m>
                <a:endParaRPr lang="en-SG"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415123" y="4324638"/>
                <a:ext cx="8136609" cy="733149"/>
              </a:xfrm>
              <a:prstGeom prst="rect">
                <a:avLst/>
              </a:prstGeom>
              <a:blipFill>
                <a:blip r:embed="rId3"/>
                <a:stretch>
                  <a:fillRect/>
                </a:stretch>
              </a:blipFill>
            </p:spPr>
            <p:txBody>
              <a:bodyPr/>
              <a:lstStyle/>
              <a:p>
                <a:r>
                  <a:rPr lang="en-SG">
                    <a:noFill/>
                  </a:rPr>
                  <a:t> </a:t>
                </a:r>
              </a:p>
            </p:txBody>
          </p:sp>
        </mc:Fallback>
      </mc:AlternateContent>
      <p:sp>
        <p:nvSpPr>
          <p:cNvPr id="17" name="Oval 16"/>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1159439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63</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Bayes’ Theorem</a:t>
            </a:r>
            <a:endParaRPr lang="en-SG" sz="2000" dirty="0">
              <a:solidFill>
                <a:schemeClr val="bg1"/>
              </a:solidFill>
            </a:endParaRP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a:t>
            </a:r>
            <a:r>
              <a:rPr lang="en-SG" sz="2800" dirty="0" smtClean="0">
                <a:solidFill>
                  <a:schemeClr val="bg1"/>
                </a:solidFill>
              </a:rPr>
              <a:t>16 </a:t>
            </a:r>
            <a:r>
              <a:rPr lang="en-SG" sz="2800" dirty="0">
                <a:solidFill>
                  <a:schemeClr val="bg1"/>
                </a:solidFill>
              </a:rPr>
              <a:t>– Applying Bayes’ Theorem </a:t>
            </a:r>
            <a:endParaRPr lang="en-SG" sz="2000" dirty="0">
              <a:solidFill>
                <a:schemeClr val="bg1"/>
              </a:solidFill>
            </a:endParaRPr>
          </a:p>
        </p:txBody>
      </p:sp>
      <p:sp>
        <p:nvSpPr>
          <p:cNvPr id="30" name="Rectangle 3"/>
          <p:cNvSpPr txBox="1">
            <a:spLocks noChangeArrowheads="1"/>
          </p:cNvSpPr>
          <p:nvPr/>
        </p:nvSpPr>
        <p:spPr>
          <a:xfrm>
            <a:off x="332424" y="1568775"/>
            <a:ext cx="8616553" cy="10287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Most medical tests occasionally produce incorrect results, called false positives and false negatives.</a:t>
            </a:r>
          </a:p>
          <a:p>
            <a:pPr marL="0" indent="0">
              <a:lnSpc>
                <a:spcPct val="100000"/>
              </a:lnSpc>
              <a:spcBef>
                <a:spcPts val="0"/>
              </a:spcBef>
              <a:buNone/>
            </a:pPr>
            <a:endParaRPr lang="en-US" altLang="en-US" sz="2400" dirty="0"/>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332424" y="2625160"/>
            <a:ext cx="8616553" cy="12986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When a test is designed to determine whether a patient has a certain disease, a </a:t>
            </a:r>
            <a:r>
              <a:rPr lang="en-US" altLang="en-US" sz="2400" b="1" dirty="0">
                <a:solidFill>
                  <a:srgbClr val="0000FF"/>
                </a:solidFill>
              </a:rPr>
              <a:t>false positive</a:t>
            </a:r>
            <a:r>
              <a:rPr lang="en-US" altLang="en-US" sz="2400" dirty="0">
                <a:solidFill>
                  <a:srgbClr val="0000FF"/>
                </a:solidFill>
              </a:rPr>
              <a:t> </a:t>
            </a:r>
            <a:r>
              <a:rPr lang="en-US" altLang="en-US" sz="2400" dirty="0"/>
              <a:t>result indicates that a patient has the disease when the patient does not have it.</a:t>
            </a:r>
          </a:p>
        </p:txBody>
      </p:sp>
      <p:sp>
        <p:nvSpPr>
          <p:cNvPr id="17" name="Rectangle 3"/>
          <p:cNvSpPr txBox="1">
            <a:spLocks noChangeArrowheads="1"/>
          </p:cNvSpPr>
          <p:nvPr/>
        </p:nvSpPr>
        <p:spPr>
          <a:xfrm>
            <a:off x="346665" y="4063919"/>
            <a:ext cx="8616553" cy="12986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A </a:t>
            </a:r>
            <a:r>
              <a:rPr lang="en-US" altLang="en-US" sz="2400" b="1" dirty="0">
                <a:solidFill>
                  <a:srgbClr val="0000FF"/>
                </a:solidFill>
              </a:rPr>
              <a:t>false negative</a:t>
            </a:r>
            <a:r>
              <a:rPr lang="en-US" altLang="en-US" sz="2400" dirty="0">
                <a:solidFill>
                  <a:srgbClr val="0000FF"/>
                </a:solidFill>
              </a:rPr>
              <a:t> </a:t>
            </a:r>
            <a:r>
              <a:rPr lang="en-US" altLang="en-US" sz="2400" dirty="0"/>
              <a:t>result indicates that a patient does not have the disease when the patient does have it.</a:t>
            </a:r>
          </a:p>
        </p:txBody>
      </p:sp>
      <p:sp>
        <p:nvSpPr>
          <p:cNvPr id="15" name="Oval 14"/>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39743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64</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Bayes’ Theorem</a:t>
            </a:r>
            <a:endParaRPr lang="en-SG" sz="2000" dirty="0">
              <a:solidFill>
                <a:schemeClr val="bg1"/>
              </a:solidFill>
            </a:endParaRP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a:t>
            </a:r>
            <a:r>
              <a:rPr lang="en-SG" sz="2800" dirty="0" smtClean="0">
                <a:solidFill>
                  <a:schemeClr val="bg1"/>
                </a:solidFill>
              </a:rPr>
              <a:t>16 </a:t>
            </a:r>
            <a:r>
              <a:rPr lang="en-SG" sz="2800" dirty="0">
                <a:solidFill>
                  <a:schemeClr val="bg1"/>
                </a:solidFill>
              </a:rPr>
              <a:t>– Applying Bayes’ Theorem </a:t>
            </a:r>
            <a:endParaRPr lang="en-SG" sz="2000" dirty="0">
              <a:solidFill>
                <a:schemeClr val="bg1"/>
              </a:solidFill>
            </a:endParaRPr>
          </a:p>
        </p:txBody>
      </p:sp>
      <p:sp>
        <p:nvSpPr>
          <p:cNvPr id="30" name="Rectangle 3"/>
          <p:cNvSpPr txBox="1">
            <a:spLocks noChangeArrowheads="1"/>
          </p:cNvSpPr>
          <p:nvPr/>
        </p:nvSpPr>
        <p:spPr>
          <a:xfrm>
            <a:off x="332424" y="1568775"/>
            <a:ext cx="8616553" cy="24452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Consider a medical test that screens for a disease found in 5 people in 1,000. Suppose that the false positive rate is 3% and the false negative rate is 1%.</a:t>
            </a:r>
            <a:r>
              <a:rPr lang="en-US" sz="2400" dirty="0"/>
              <a:t> </a:t>
            </a:r>
          </a:p>
          <a:p>
            <a:pPr marL="0" indent="0">
              <a:lnSpc>
                <a:spcPct val="100000"/>
              </a:lnSpc>
              <a:spcBef>
                <a:spcPts val="0"/>
              </a:spcBef>
              <a:spcAft>
                <a:spcPts val="600"/>
              </a:spcAft>
              <a:buNone/>
            </a:pPr>
            <a:r>
              <a:rPr lang="en-US" sz="2400" dirty="0"/>
              <a:t>Then 99% of the time a person who has the condition tests positive for it, and 97% of the time a person who does not have the condition tests negative for it.</a:t>
            </a:r>
            <a:endParaRPr lang="en-US" altLang="en-US" sz="2400" dirty="0"/>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332424" y="4187738"/>
            <a:ext cx="8616553" cy="8699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a:pPr>
            <a:r>
              <a:rPr lang="en-US" altLang="en-US" sz="2400" dirty="0"/>
              <a:t>What is the probability that a randomly chosen person who tests positive for the disease actually has the disease?</a:t>
            </a:r>
          </a:p>
        </p:txBody>
      </p:sp>
      <p:sp>
        <p:nvSpPr>
          <p:cNvPr id="15" name="Rectangle 3"/>
          <p:cNvSpPr txBox="1">
            <a:spLocks noChangeArrowheads="1"/>
          </p:cNvSpPr>
          <p:nvPr/>
        </p:nvSpPr>
        <p:spPr>
          <a:xfrm>
            <a:off x="332424" y="5231365"/>
            <a:ext cx="8616553" cy="8699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2"/>
            </a:pPr>
            <a:r>
              <a:rPr lang="en-US" sz="2400" dirty="0"/>
              <a:t>What is the probability that a randomly chosen person who tests negative for the disease does not indeed have the disease</a:t>
            </a:r>
            <a:r>
              <a:rPr lang="en-US" altLang="en-US" sz="2400" dirty="0"/>
              <a:t>?</a:t>
            </a:r>
          </a:p>
        </p:txBody>
      </p:sp>
      <p:sp>
        <p:nvSpPr>
          <p:cNvPr id="16" name="Oval 15"/>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05223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65</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Bayes’ Theorem</a:t>
            </a:r>
            <a:endParaRPr lang="en-SG" sz="2000" dirty="0">
              <a:solidFill>
                <a:schemeClr val="bg1"/>
              </a:solidFill>
            </a:endParaRP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a:t>
            </a:r>
            <a:r>
              <a:rPr lang="en-SG" sz="2800" dirty="0" smtClean="0">
                <a:solidFill>
                  <a:schemeClr val="bg1"/>
                </a:solidFill>
              </a:rPr>
              <a:t>16 </a:t>
            </a:r>
            <a:r>
              <a:rPr lang="en-SG" sz="2800" dirty="0">
                <a:solidFill>
                  <a:schemeClr val="bg1"/>
                </a:solidFill>
              </a:rPr>
              <a:t>– Applying Bayes’ Theorem </a:t>
            </a:r>
            <a:endParaRPr lang="en-SG" sz="2000" dirty="0">
              <a:solidFill>
                <a:schemeClr val="bg1"/>
              </a:solidFill>
            </a:endParaRPr>
          </a:p>
        </p:txBody>
      </p:sp>
      <p:sp>
        <p:nvSpPr>
          <p:cNvPr id="30" name="Rectangle 3"/>
          <p:cNvSpPr txBox="1">
            <a:spLocks noChangeArrowheads="1"/>
          </p:cNvSpPr>
          <p:nvPr/>
        </p:nvSpPr>
        <p:spPr>
          <a:xfrm>
            <a:off x="332424" y="1568775"/>
            <a:ext cx="8616553" cy="22283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Consider a person chosen at random from among those screened. Let</a:t>
            </a:r>
          </a:p>
          <a:p>
            <a:pPr marL="357188">
              <a:lnSpc>
                <a:spcPct val="100000"/>
              </a:lnSpc>
              <a:spcBef>
                <a:spcPts val="0"/>
              </a:spcBef>
              <a:spcAft>
                <a:spcPts val="600"/>
              </a:spcAft>
              <a:buFont typeface="Wingdings" panose="05000000000000000000" pitchFamily="2" charset="2"/>
              <a:buChar char="§"/>
            </a:pPr>
            <a:r>
              <a:rPr lang="en-US" altLang="en-US" sz="2400" i="1" dirty="0"/>
              <a:t>A</a:t>
            </a:r>
            <a:r>
              <a:rPr lang="en-US" altLang="en-US" sz="2400" dirty="0"/>
              <a:t> be the event that the person tests positive for the disease,</a:t>
            </a:r>
          </a:p>
          <a:p>
            <a:pPr marL="357188">
              <a:lnSpc>
                <a:spcPct val="100000"/>
              </a:lnSpc>
              <a:spcBef>
                <a:spcPts val="0"/>
              </a:spcBef>
              <a:spcAft>
                <a:spcPts val="600"/>
              </a:spcAft>
              <a:buFont typeface="Wingdings" panose="05000000000000000000" pitchFamily="2" charset="2"/>
              <a:buChar char="§"/>
            </a:pPr>
            <a:r>
              <a:rPr lang="en-US" altLang="en-US" sz="2400" i="1" dirty="0"/>
              <a:t>B</a:t>
            </a:r>
            <a:r>
              <a:rPr lang="en-US" altLang="en-US" sz="2400" baseline="-25000" dirty="0"/>
              <a:t>1</a:t>
            </a:r>
            <a:r>
              <a:rPr lang="en-US" altLang="en-US" sz="2400" dirty="0"/>
              <a:t> the event that the person actually has the disease, and</a:t>
            </a:r>
          </a:p>
          <a:p>
            <a:pPr marL="357188">
              <a:lnSpc>
                <a:spcPct val="100000"/>
              </a:lnSpc>
              <a:spcBef>
                <a:spcPts val="0"/>
              </a:spcBef>
              <a:spcAft>
                <a:spcPts val="600"/>
              </a:spcAft>
              <a:buFont typeface="Wingdings" panose="05000000000000000000" pitchFamily="2" charset="2"/>
              <a:buChar char="§"/>
            </a:pPr>
            <a:r>
              <a:rPr lang="en-US" altLang="en-US" sz="2400" i="1" dirty="0"/>
              <a:t>B</a:t>
            </a:r>
            <a:r>
              <a:rPr lang="en-US" altLang="en-US" sz="2400" baseline="-25000" dirty="0"/>
              <a:t>2</a:t>
            </a:r>
            <a:r>
              <a:rPr lang="en-US" altLang="en-US" sz="2400" dirty="0"/>
              <a:t> the event that the person does not have the disease.</a:t>
            </a: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332424" y="3797085"/>
            <a:ext cx="938437" cy="3997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Then</a:t>
            </a:r>
          </a:p>
        </p:txBody>
      </p:sp>
      <p:sp>
        <p:nvSpPr>
          <p:cNvPr id="15" name="Rectangle 3"/>
          <p:cNvSpPr txBox="1">
            <a:spLocks noChangeArrowheads="1"/>
          </p:cNvSpPr>
          <p:nvPr/>
        </p:nvSpPr>
        <p:spPr>
          <a:xfrm>
            <a:off x="332424" y="4952471"/>
            <a:ext cx="8616553" cy="4902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400" dirty="0"/>
              <a:t>Also, because 5 people in 1000 have the disease,</a:t>
            </a:r>
            <a:endParaRPr lang="en-US" altLang="en-US" sz="2400" dirty="0"/>
          </a:p>
        </p:txBody>
      </p:sp>
      <mc:AlternateContent xmlns:mc="http://schemas.openxmlformats.org/markup-compatibility/2006" xmlns:a14="http://schemas.microsoft.com/office/drawing/2010/main">
        <mc:Choice Requires="a14">
          <p:sp>
            <p:nvSpPr>
              <p:cNvPr id="2" name="TextBox 1"/>
              <p:cNvSpPr txBox="1"/>
              <p:nvPr/>
            </p:nvSpPr>
            <p:spPr>
              <a:xfrm>
                <a:off x="1425844" y="3839816"/>
                <a:ext cx="23699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𝐴</m:t>
                          </m:r>
                        </m:e>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1</m:t>
                              </m:r>
                            </m:sub>
                          </m:sSub>
                        </m:e>
                      </m:d>
                      <m:r>
                        <a:rPr lang="en-SG" sz="2400" b="0" i="1" smtClean="0">
                          <a:latin typeface="Cambria Math" panose="02040503050406030204" pitchFamily="18" charset="0"/>
                        </a:rPr>
                        <m:t>=0.99</m:t>
                      </m:r>
                    </m:oMath>
                  </m:oMathPara>
                </a14:m>
                <a:endParaRPr lang="en-SG"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1425844" y="3839816"/>
                <a:ext cx="2369983" cy="461665"/>
              </a:xfrm>
              <a:prstGeom prst="rect">
                <a:avLst/>
              </a:prstGeom>
              <a:blipFill rotWithShape="0">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425843" y="4369940"/>
                <a:ext cx="236998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rPr>
                        <m:t>𝑃</m:t>
                      </m:r>
                      <m:d>
                        <m:dPr>
                          <m:ctrlPr>
                            <a:rPr lang="en-SG" sz="2400" i="1">
                              <a:latin typeface="Cambria Math" panose="02040503050406030204" pitchFamily="18" charset="0"/>
                            </a:rPr>
                          </m:ctrlPr>
                        </m:dPr>
                        <m:e>
                          <m:acc>
                            <m:accPr>
                              <m:chr m:val="̅"/>
                              <m:ctrlPr>
                                <a:rPr lang="en-SG" sz="2400" i="1">
                                  <a:latin typeface="Cambria Math" panose="02040503050406030204" pitchFamily="18" charset="0"/>
                                </a:rPr>
                              </m:ctrlPr>
                            </m:accPr>
                            <m:e>
                              <m:r>
                                <a:rPr lang="en-US" sz="2400" i="1">
                                  <a:latin typeface="Cambria Math" panose="02040503050406030204" pitchFamily="18" charset="0"/>
                                </a:rPr>
                                <m:t>𝐴</m:t>
                              </m:r>
                            </m:e>
                          </m:acc>
                        </m:e>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1</m:t>
                              </m:r>
                            </m:sub>
                          </m:sSub>
                        </m:e>
                      </m:d>
                      <m:r>
                        <a:rPr lang="en-SG" sz="2400" i="1">
                          <a:latin typeface="Cambria Math" panose="02040503050406030204" pitchFamily="18" charset="0"/>
                        </a:rPr>
                        <m:t>=0.01</m:t>
                      </m:r>
                    </m:oMath>
                  </m:oMathPara>
                </a14:m>
                <a:endParaRPr lang="en-SG"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1425843" y="4369940"/>
                <a:ext cx="2369984"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594205" y="4369940"/>
                <a:ext cx="23699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𝐴</m:t>
                          </m:r>
                        </m:e>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2</m:t>
                              </m:r>
                            </m:sub>
                          </m:sSub>
                        </m:e>
                      </m:d>
                      <m:r>
                        <a:rPr lang="en-SG" sz="2400" b="0" i="1" smtClean="0">
                          <a:latin typeface="Cambria Math" panose="02040503050406030204" pitchFamily="18" charset="0"/>
                        </a:rPr>
                        <m:t>=0.03</m:t>
                      </m:r>
                    </m:oMath>
                  </m:oMathPara>
                </a14:m>
                <a:endParaRPr lang="en-SG"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4594205" y="4369940"/>
                <a:ext cx="2369983" cy="461665"/>
              </a:xfrm>
              <a:prstGeom prst="rect">
                <a:avLst/>
              </a:prstGeom>
              <a:blipFill rotWithShape="0">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594205" y="3839816"/>
                <a:ext cx="236998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rPr>
                        <m:t>𝑃</m:t>
                      </m:r>
                      <m:d>
                        <m:dPr>
                          <m:ctrlPr>
                            <a:rPr lang="en-SG" sz="2400" i="1">
                              <a:latin typeface="Cambria Math" panose="02040503050406030204" pitchFamily="18" charset="0"/>
                            </a:rPr>
                          </m:ctrlPr>
                        </m:dPr>
                        <m:e>
                          <m:acc>
                            <m:accPr>
                              <m:chr m:val="̅"/>
                              <m:ctrlPr>
                                <a:rPr lang="en-SG" sz="2400" i="1">
                                  <a:latin typeface="Cambria Math" panose="02040503050406030204" pitchFamily="18" charset="0"/>
                                </a:rPr>
                              </m:ctrlPr>
                            </m:accPr>
                            <m:e>
                              <m:r>
                                <a:rPr lang="en-US" sz="2400" i="1">
                                  <a:latin typeface="Cambria Math" panose="02040503050406030204" pitchFamily="18" charset="0"/>
                                </a:rPr>
                                <m:t>𝐴</m:t>
                              </m:r>
                            </m:e>
                          </m:acc>
                        </m:e>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2</m:t>
                              </m:r>
                            </m:sub>
                          </m:sSub>
                        </m:e>
                      </m:d>
                      <m:r>
                        <a:rPr lang="en-SG" sz="2400" i="1">
                          <a:latin typeface="Cambria Math" panose="02040503050406030204" pitchFamily="18" charset="0"/>
                        </a:rPr>
                        <m:t>=0.97</m:t>
                      </m:r>
                    </m:oMath>
                  </m:oMathPara>
                </a14:m>
                <a:endParaRPr lang="en-SG"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4594205" y="3839816"/>
                <a:ext cx="2369984"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1578244" y="5482595"/>
                <a:ext cx="23699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𝑃</m:t>
                      </m:r>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1</m:t>
                          </m:r>
                        </m:sub>
                      </m:sSub>
                      <m:r>
                        <a:rPr lang="en-SG" sz="2400" b="0" i="1" smtClean="0">
                          <a:latin typeface="Cambria Math" panose="02040503050406030204" pitchFamily="18" charset="0"/>
                        </a:rPr>
                        <m:t>)=0.005</m:t>
                      </m:r>
                    </m:oMath>
                  </m:oMathPara>
                </a14:m>
                <a:endParaRPr lang="en-SG"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1578244" y="5482595"/>
                <a:ext cx="2369983" cy="461665"/>
              </a:xfrm>
              <a:prstGeom prst="rect">
                <a:avLst/>
              </a:prstGeom>
              <a:blipFill rotWithShape="0">
                <a:blip r:embed="rId7"/>
                <a:stretch>
                  <a:fillRect b="-1710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572000" y="5482595"/>
                <a:ext cx="23699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𝑃</m:t>
                      </m:r>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2</m:t>
                          </m:r>
                        </m:sub>
                      </m:sSub>
                      <m:r>
                        <a:rPr lang="en-SG" sz="2400" b="0" i="1" smtClean="0">
                          <a:latin typeface="Cambria Math" panose="02040503050406030204" pitchFamily="18" charset="0"/>
                        </a:rPr>
                        <m:t>)=0.995</m:t>
                      </m:r>
                    </m:oMath>
                  </m:oMathPara>
                </a14:m>
                <a:endParaRPr lang="en-SG"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4572000" y="5482595"/>
                <a:ext cx="2369983" cy="461665"/>
              </a:xfrm>
              <a:prstGeom prst="rect">
                <a:avLst/>
              </a:prstGeom>
              <a:blipFill rotWithShape="0">
                <a:blip r:embed="rId8"/>
                <a:stretch>
                  <a:fillRect b="-17105"/>
                </a:stretch>
              </a:blipFill>
            </p:spPr>
            <p:txBody>
              <a:bodyPr/>
              <a:lstStyle/>
              <a:p>
                <a:r>
                  <a:rPr lang="en-SG">
                    <a:noFill/>
                  </a:rPr>
                  <a:t> </a:t>
                </a:r>
              </a:p>
            </p:txBody>
          </p:sp>
        </mc:Fallback>
      </mc:AlternateContent>
      <p:sp>
        <p:nvSpPr>
          <p:cNvPr id="23" name="Oval 22"/>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89827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dissolve">
                                      <p:cBhvr>
                                        <p:cTn id="14" dur="500"/>
                                        <p:tgtEl>
                                          <p:spTgt spid="16"/>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dissolv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dissolve">
                                      <p:cBhvr>
                                        <p:cTn id="25" dur="500"/>
                                        <p:tgtEl>
                                          <p:spTgt spid="15"/>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dissolve">
                                      <p:cBhvr>
                                        <p:cTn id="29" dur="500"/>
                                        <p:tgtEl>
                                          <p:spTgt spid="21"/>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ssolve">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5" grpId="0"/>
      <p:bldP spid="2" grpId="0"/>
      <p:bldP spid="16" grpId="0"/>
      <p:bldP spid="17" grpId="0"/>
      <p:bldP spid="18" grpId="0"/>
      <p:bldP spid="21" grpId="0"/>
      <p:bldP spid="2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66</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Bayes’ Theorem</a:t>
            </a:r>
            <a:endParaRPr lang="en-SG" sz="2000" dirty="0">
              <a:solidFill>
                <a:schemeClr val="bg1"/>
              </a:solidFill>
            </a:endParaRP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a:t>
            </a:r>
            <a:r>
              <a:rPr lang="en-SG" sz="2800" dirty="0" smtClean="0">
                <a:solidFill>
                  <a:schemeClr val="bg1"/>
                </a:solidFill>
              </a:rPr>
              <a:t>16 </a:t>
            </a:r>
            <a:r>
              <a:rPr lang="en-SG" sz="2800" dirty="0">
                <a:solidFill>
                  <a:schemeClr val="bg1"/>
                </a:solidFill>
              </a:rPr>
              <a:t>– Applying Bayes’ Theorem </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332424" y="1679143"/>
            <a:ext cx="8616553" cy="86995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a:pPr>
            <a:r>
              <a:rPr lang="en-US" altLang="en-US" sz="2400" dirty="0"/>
              <a:t>What is the probability that a randomly chosen person who tests positive for the disease actually has the disease?</a:t>
            </a:r>
          </a:p>
        </p:txBody>
      </p:sp>
      <p:sp>
        <p:nvSpPr>
          <p:cNvPr id="2" name="TextBox 1"/>
          <p:cNvSpPr txBox="1"/>
          <p:nvPr/>
        </p:nvSpPr>
        <p:spPr>
          <a:xfrm>
            <a:off x="332424" y="2692124"/>
            <a:ext cx="8182926" cy="461665"/>
          </a:xfrm>
          <a:prstGeom prst="rect">
            <a:avLst/>
          </a:prstGeom>
          <a:noFill/>
        </p:spPr>
        <p:txBody>
          <a:bodyPr wrap="square" rtlCol="0">
            <a:spAutoFit/>
          </a:bodyPr>
          <a:lstStyle/>
          <a:p>
            <a:r>
              <a:rPr lang="en-SG" sz="2400" dirty="0"/>
              <a:t>By Bayes’ Theorem,</a:t>
            </a:r>
          </a:p>
        </p:txBody>
      </p:sp>
      <mc:AlternateContent xmlns:mc="http://schemas.openxmlformats.org/markup-compatibility/2006" xmlns:a14="http://schemas.microsoft.com/office/drawing/2010/main">
        <mc:Choice Requires="a14">
          <p:sp>
            <p:nvSpPr>
              <p:cNvPr id="16" name="TextBox 15"/>
              <p:cNvSpPr txBox="1"/>
              <p:nvPr/>
            </p:nvSpPr>
            <p:spPr>
              <a:xfrm>
                <a:off x="1270861" y="3016178"/>
                <a:ext cx="6602278" cy="861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1</m:t>
                              </m:r>
                            </m:sub>
                          </m:sSub>
                        </m:e>
                        <m:e>
                          <m:r>
                            <a:rPr lang="en-SG" sz="2400" b="0" i="1" smtClean="0">
                              <a:latin typeface="Cambria Math" panose="02040503050406030204" pitchFamily="18" charset="0"/>
                            </a:rPr>
                            <m:t>𝐴</m:t>
                          </m:r>
                        </m:e>
                      </m:d>
                      <m:r>
                        <a:rPr lang="en-SG" sz="2400" b="0" i="1" smtClean="0">
                          <a:latin typeface="Cambria Math" panose="02040503050406030204" pitchFamily="18" charset="0"/>
                        </a:rPr>
                        <m:t>=</m:t>
                      </m:r>
                      <m:f>
                        <m:fPr>
                          <m:ctrlPr>
                            <a:rPr lang="en-SG" sz="2400" b="0" i="1" smtClean="0">
                              <a:latin typeface="Cambria Math" panose="02040503050406030204" pitchFamily="18" charset="0"/>
                            </a:rPr>
                          </m:ctrlPr>
                        </m:fPr>
                        <m:num>
                          <m:r>
                            <a:rPr lang="en-SG" sz="2400" b="0" i="1" smtClean="0">
                              <a:latin typeface="Cambria Math" panose="02040503050406030204" pitchFamily="18" charset="0"/>
                            </a:rPr>
                            <m:t>𝑃</m:t>
                          </m:r>
                          <m:r>
                            <a:rPr lang="en-SG" sz="2400" b="0" i="1" smtClean="0">
                              <a:latin typeface="Cambria Math" panose="02040503050406030204" pitchFamily="18" charset="0"/>
                            </a:rPr>
                            <m:t>(</m:t>
                          </m:r>
                          <m:r>
                            <a:rPr lang="en-SG" sz="2400" b="0" i="1" smtClean="0">
                              <a:latin typeface="Cambria Math" panose="02040503050406030204" pitchFamily="18" charset="0"/>
                            </a:rPr>
                            <m:t>𝐴</m:t>
                          </m:r>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1</m:t>
                              </m:r>
                            </m:sub>
                          </m:sSub>
                          <m:r>
                            <a:rPr lang="en-SG" sz="2400" b="0" i="1" smtClean="0">
                              <a:latin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1</m:t>
                              </m:r>
                            </m:sub>
                          </m:sSub>
                          <m:r>
                            <a:rPr lang="en-SG" sz="2400" b="0" i="1" smtClean="0">
                              <a:latin typeface="Cambria Math" panose="02040503050406030204" pitchFamily="18" charset="0"/>
                              <a:ea typeface="Cambria Math" panose="02040503050406030204" pitchFamily="18" charset="0"/>
                            </a:rPr>
                            <m:t>)</m:t>
                          </m:r>
                        </m:num>
                        <m:den>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𝐴</m:t>
                              </m:r>
                            </m:e>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1</m:t>
                                  </m:r>
                                </m:sub>
                              </m:sSub>
                            </m:e>
                          </m:d>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d>
                            <m:dPr>
                              <m:ctrlPr>
                                <a:rPr lang="en-SG" sz="2400" b="0" i="1" smtClean="0">
                                  <a:latin typeface="Cambria Math" panose="02040503050406030204" pitchFamily="18" charset="0"/>
                                  <a:ea typeface="Cambria Math" panose="02040503050406030204" pitchFamily="18" charset="0"/>
                                </a:rPr>
                              </m:ctrlPr>
                            </m:dPr>
                            <m:e>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1</m:t>
                                  </m:r>
                                </m:sub>
                              </m:sSub>
                            </m:e>
                          </m:d>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2</m:t>
                              </m:r>
                            </m:sub>
                          </m:sSub>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2</m:t>
                              </m:r>
                            </m:sub>
                          </m:sSub>
                          <m:r>
                            <a:rPr lang="en-SG" sz="2400" b="0" i="1" smtClean="0">
                              <a:latin typeface="Cambria Math" panose="02040503050406030204" pitchFamily="18" charset="0"/>
                              <a:ea typeface="Cambria Math" panose="02040503050406030204" pitchFamily="18" charset="0"/>
                            </a:rPr>
                            <m:t>)</m:t>
                          </m:r>
                        </m:den>
                      </m:f>
                    </m:oMath>
                  </m:oMathPara>
                </a14:m>
                <a:endParaRPr lang="en-SG"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1270861" y="3016178"/>
                <a:ext cx="6602278" cy="861326"/>
              </a:xfrm>
              <a:prstGeom prst="rect">
                <a:avLst/>
              </a:prstGeom>
              <a:blipFill rotWithShape="0">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293749" y="3995111"/>
                <a:ext cx="5648090" cy="861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m:t>
                      </m:r>
                      <m:f>
                        <m:fPr>
                          <m:ctrlPr>
                            <a:rPr lang="en-SG" sz="2400" b="0" i="1" smtClean="0">
                              <a:latin typeface="Cambria Math" panose="02040503050406030204" pitchFamily="18" charset="0"/>
                            </a:rPr>
                          </m:ctrlPr>
                        </m:fPr>
                        <m:num>
                          <m:r>
                            <a:rPr lang="en-SG" sz="2400" b="0" i="1" smtClean="0">
                              <a:latin typeface="Cambria Math" panose="02040503050406030204" pitchFamily="18" charset="0"/>
                            </a:rPr>
                            <m:t>(0.99)</m:t>
                          </m:r>
                          <m:r>
                            <a:rPr lang="en-SG" sz="2400" b="0" i="1" smtClean="0">
                              <a:latin typeface="Cambria Math" panose="02040503050406030204" pitchFamily="18" charset="0"/>
                              <a:ea typeface="Cambria Math" panose="02040503050406030204" pitchFamily="18" charset="0"/>
                            </a:rPr>
                            <m:t>∙(0.005)</m:t>
                          </m:r>
                        </m:num>
                        <m:den>
                          <m:r>
                            <a:rPr lang="en-SG" sz="2400" i="1">
                              <a:latin typeface="Cambria Math" panose="02040503050406030204" pitchFamily="18" charset="0"/>
                            </a:rPr>
                            <m:t>(0.99)</m:t>
                          </m:r>
                          <m:r>
                            <a:rPr lang="en-SG" sz="2400" i="1">
                              <a:latin typeface="Cambria Math" panose="02040503050406030204" pitchFamily="18" charset="0"/>
                              <a:ea typeface="Cambria Math" panose="02040503050406030204" pitchFamily="18" charset="0"/>
                            </a:rPr>
                            <m:t>∙(0.005)</m:t>
                          </m:r>
                          <m:r>
                            <a:rPr lang="en-SG" sz="2400" b="0" i="1" smtClean="0">
                              <a:latin typeface="Cambria Math" panose="02040503050406030204" pitchFamily="18" charset="0"/>
                              <a:ea typeface="Cambria Math" panose="02040503050406030204" pitchFamily="18" charset="0"/>
                            </a:rPr>
                            <m:t>+</m:t>
                          </m:r>
                          <m:r>
                            <a:rPr lang="en-SG" sz="2400" i="1">
                              <a:latin typeface="Cambria Math" panose="02040503050406030204" pitchFamily="18" charset="0"/>
                            </a:rPr>
                            <m:t>(0.</m:t>
                          </m:r>
                          <m:r>
                            <a:rPr lang="en-SG" sz="2400" b="0" i="1" smtClean="0">
                              <a:latin typeface="Cambria Math" panose="02040503050406030204" pitchFamily="18" charset="0"/>
                            </a:rPr>
                            <m:t>03</m:t>
                          </m:r>
                          <m:r>
                            <a:rPr lang="en-SG" sz="2400" i="1">
                              <a:latin typeface="Cambria Math" panose="02040503050406030204" pitchFamily="18" charset="0"/>
                            </a:rPr>
                            <m:t>)</m:t>
                          </m:r>
                          <m:r>
                            <a:rPr lang="en-SG" sz="2400" i="1">
                              <a:latin typeface="Cambria Math" panose="02040503050406030204" pitchFamily="18" charset="0"/>
                              <a:ea typeface="Cambria Math" panose="02040503050406030204" pitchFamily="18" charset="0"/>
                            </a:rPr>
                            <m:t>∙(0.</m:t>
                          </m:r>
                          <m:r>
                            <a:rPr lang="en-SG" sz="2400" b="0" i="1" smtClean="0">
                              <a:latin typeface="Cambria Math" panose="02040503050406030204" pitchFamily="18" charset="0"/>
                              <a:ea typeface="Cambria Math" panose="02040503050406030204" pitchFamily="18" charset="0"/>
                            </a:rPr>
                            <m:t>99</m:t>
                          </m:r>
                          <m:r>
                            <a:rPr lang="en-SG" sz="2400" i="1">
                              <a:latin typeface="Cambria Math" panose="02040503050406030204" pitchFamily="18" charset="0"/>
                              <a:ea typeface="Cambria Math" panose="02040503050406030204" pitchFamily="18" charset="0"/>
                            </a:rPr>
                            <m:t>5)</m:t>
                          </m:r>
                        </m:den>
                      </m:f>
                    </m:oMath>
                  </m:oMathPara>
                </a14:m>
                <a:endParaRPr lang="en-SG"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2293749" y="3995111"/>
                <a:ext cx="5648090" cy="861326"/>
              </a:xfrm>
              <a:prstGeom prst="rect">
                <a:avLst/>
              </a:prstGeom>
              <a:blipFill rotWithShape="0">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293749" y="4971523"/>
                <a:ext cx="344062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ea typeface="Cambria Math" panose="02040503050406030204" pitchFamily="18" charset="0"/>
                        </a:rPr>
                        <m:t>≅0.1422 ≅</m:t>
                      </m:r>
                      <m:r>
                        <a:rPr lang="en-SG" sz="2400" b="1" i="1" smtClean="0">
                          <a:solidFill>
                            <a:srgbClr val="0000FF"/>
                          </a:solidFill>
                          <a:latin typeface="Cambria Math" panose="02040503050406030204" pitchFamily="18" charset="0"/>
                          <a:ea typeface="Cambria Math" panose="02040503050406030204" pitchFamily="18" charset="0"/>
                        </a:rPr>
                        <m:t>𝟏𝟒</m:t>
                      </m:r>
                      <m:r>
                        <a:rPr lang="en-SG" sz="2400" b="1" i="1" smtClean="0">
                          <a:solidFill>
                            <a:srgbClr val="0000FF"/>
                          </a:solidFill>
                          <a:latin typeface="Cambria Math" panose="02040503050406030204" pitchFamily="18" charset="0"/>
                          <a:ea typeface="Cambria Math" panose="02040503050406030204" pitchFamily="18" charset="0"/>
                        </a:rPr>
                        <m:t>.</m:t>
                      </m:r>
                      <m:r>
                        <a:rPr lang="en-SG" sz="2400" b="1" i="1" smtClean="0">
                          <a:solidFill>
                            <a:srgbClr val="0000FF"/>
                          </a:solidFill>
                          <a:latin typeface="Cambria Math" panose="02040503050406030204" pitchFamily="18" charset="0"/>
                          <a:ea typeface="Cambria Math" panose="02040503050406030204" pitchFamily="18" charset="0"/>
                        </a:rPr>
                        <m:t>𝟐</m:t>
                      </m:r>
                      <m:r>
                        <a:rPr lang="en-SG" sz="2400" b="1" i="1" smtClean="0">
                          <a:solidFill>
                            <a:srgbClr val="0000FF"/>
                          </a:solidFill>
                          <a:latin typeface="Cambria Math" panose="02040503050406030204" pitchFamily="18" charset="0"/>
                          <a:ea typeface="Cambria Math" panose="02040503050406030204" pitchFamily="18" charset="0"/>
                        </a:rPr>
                        <m:t>%</m:t>
                      </m:r>
                    </m:oMath>
                  </m:oMathPara>
                </a14:m>
                <a:endParaRPr lang="en-SG" sz="2400"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2293749" y="4971523"/>
                <a:ext cx="3440624" cy="461665"/>
              </a:xfrm>
              <a:prstGeom prst="rect">
                <a:avLst/>
              </a:prstGeom>
              <a:blipFill rotWithShape="1">
                <a:blip r:embed="rId5"/>
                <a:stretch>
                  <a:fillRect/>
                </a:stretch>
              </a:blipFill>
            </p:spPr>
            <p:txBody>
              <a:bodyPr/>
              <a:lstStyle/>
              <a:p>
                <a:r>
                  <a:rPr lang="en-US">
                    <a:noFill/>
                  </a:rPr>
                  <a:t> </a:t>
                </a:r>
              </a:p>
            </p:txBody>
          </p:sp>
        </mc:Fallback>
      </mc:AlternateContent>
      <p:sp>
        <p:nvSpPr>
          <p:cNvPr id="22" name="TextBox 21"/>
          <p:cNvSpPr txBox="1"/>
          <p:nvPr/>
        </p:nvSpPr>
        <p:spPr>
          <a:xfrm>
            <a:off x="332424" y="5548274"/>
            <a:ext cx="8182926" cy="830997"/>
          </a:xfrm>
          <a:prstGeom prst="rect">
            <a:avLst/>
          </a:prstGeom>
          <a:noFill/>
        </p:spPr>
        <p:txBody>
          <a:bodyPr wrap="square" rtlCol="0">
            <a:spAutoFit/>
          </a:bodyPr>
          <a:lstStyle/>
          <a:p>
            <a:r>
              <a:rPr lang="en-US" altLang="en-US" sz="2400" dirty="0"/>
              <a:t>Thus the probability that a person with a positive test result actually has the disease is approximately 14.2%</a:t>
            </a:r>
            <a:r>
              <a:rPr lang="en-SG" altLang="en-US" sz="2400" dirty="0"/>
              <a:t>.</a:t>
            </a:r>
            <a:endParaRPr lang="en-SG" sz="2400" dirty="0"/>
          </a:p>
        </p:txBody>
      </p:sp>
      <p:sp>
        <p:nvSpPr>
          <p:cNvPr id="23" name="Oval 22"/>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859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8" grpId="0"/>
      <p:bldP spid="21" grpId="0"/>
      <p:bldP spid="2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67</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Bayes’ Theorem</a:t>
            </a:r>
            <a:endParaRPr lang="en-SG" sz="2000" dirty="0">
              <a:solidFill>
                <a:schemeClr val="bg1"/>
              </a:solidFill>
            </a:endParaRP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a:t>
            </a:r>
            <a:r>
              <a:rPr lang="en-SG" sz="2800" dirty="0" smtClean="0">
                <a:solidFill>
                  <a:schemeClr val="bg1"/>
                </a:solidFill>
              </a:rPr>
              <a:t>16 </a:t>
            </a:r>
            <a:r>
              <a:rPr lang="en-SG" sz="2800" dirty="0">
                <a:solidFill>
                  <a:schemeClr val="bg1"/>
                </a:solidFill>
              </a:rPr>
              <a:t>– Applying Bayes’ Theorem </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332424" y="1679143"/>
            <a:ext cx="8616553" cy="86995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2"/>
            </a:pPr>
            <a:r>
              <a:rPr lang="en-US" altLang="en-US" sz="2400" dirty="0"/>
              <a:t>What is the probability that a randomly chosen person </a:t>
            </a:r>
            <a:r>
              <a:rPr lang="en-US" sz="2400" dirty="0"/>
              <a:t>who tests negative for the disease does not indeed have the disease</a:t>
            </a:r>
            <a:r>
              <a:rPr lang="en-US" altLang="en-US" sz="2400" dirty="0"/>
              <a:t>?</a:t>
            </a:r>
          </a:p>
        </p:txBody>
      </p:sp>
      <p:sp>
        <p:nvSpPr>
          <p:cNvPr id="2" name="TextBox 1"/>
          <p:cNvSpPr txBox="1"/>
          <p:nvPr/>
        </p:nvSpPr>
        <p:spPr>
          <a:xfrm>
            <a:off x="332424" y="2692124"/>
            <a:ext cx="8182926" cy="461665"/>
          </a:xfrm>
          <a:prstGeom prst="rect">
            <a:avLst/>
          </a:prstGeom>
          <a:noFill/>
        </p:spPr>
        <p:txBody>
          <a:bodyPr wrap="square" rtlCol="0">
            <a:spAutoFit/>
          </a:bodyPr>
          <a:lstStyle/>
          <a:p>
            <a:r>
              <a:rPr lang="en-SG" sz="2400" dirty="0"/>
              <a:t>By Bayes’ Theorem,</a:t>
            </a:r>
          </a:p>
        </p:txBody>
      </p:sp>
      <mc:AlternateContent xmlns:mc="http://schemas.openxmlformats.org/markup-compatibility/2006" xmlns:a14="http://schemas.microsoft.com/office/drawing/2010/main">
        <mc:Choice Requires="a14">
          <p:sp>
            <p:nvSpPr>
              <p:cNvPr id="16" name="TextBox 15"/>
              <p:cNvSpPr txBox="1"/>
              <p:nvPr/>
            </p:nvSpPr>
            <p:spPr>
              <a:xfrm>
                <a:off x="1270861" y="3016178"/>
                <a:ext cx="6602278" cy="912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SG" sz="2400" i="1">
                              <a:latin typeface="Cambria Math" panose="02040503050406030204" pitchFamily="18" charset="0"/>
                            </a:rPr>
                          </m:ctrlPr>
                        </m:dPr>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2</m:t>
                              </m:r>
                            </m:sub>
                          </m:sSub>
                        </m:e>
                        <m:e>
                          <m:acc>
                            <m:accPr>
                              <m:chr m:val="̅"/>
                              <m:ctrlPr>
                                <a:rPr lang="en-SG" sz="2400" i="1">
                                  <a:latin typeface="Cambria Math" panose="02040503050406030204" pitchFamily="18" charset="0"/>
                                </a:rPr>
                              </m:ctrlPr>
                            </m:accPr>
                            <m:e>
                              <m:r>
                                <a:rPr lang="en-US" sz="2400" i="1">
                                  <a:latin typeface="Cambria Math" panose="02040503050406030204" pitchFamily="18" charset="0"/>
                                </a:rPr>
                                <m:t>𝐴</m:t>
                              </m:r>
                            </m:e>
                          </m:acc>
                        </m:e>
                      </m:d>
                      <m:r>
                        <a:rPr lang="en-SG" sz="2400" i="1">
                          <a:latin typeface="Cambria Math" panose="02040503050406030204" pitchFamily="18" charset="0"/>
                        </a:rPr>
                        <m:t>=</m:t>
                      </m:r>
                      <m:f>
                        <m:fPr>
                          <m:ctrlPr>
                            <a:rPr lang="en-SG" sz="2400" i="1">
                              <a:latin typeface="Cambria Math" panose="02040503050406030204" pitchFamily="18" charset="0"/>
                            </a:rPr>
                          </m:ctrlPr>
                        </m:fPr>
                        <m:num>
                          <m:r>
                            <a:rPr lang="en-SG" sz="2400" i="1">
                              <a:latin typeface="Cambria Math" panose="02040503050406030204" pitchFamily="18" charset="0"/>
                            </a:rPr>
                            <m:t>𝑃</m:t>
                          </m:r>
                          <m:r>
                            <a:rPr lang="en-SG" sz="2400" i="1">
                              <a:latin typeface="Cambria Math" panose="02040503050406030204" pitchFamily="18" charset="0"/>
                            </a:rPr>
                            <m:t>(</m:t>
                          </m:r>
                          <m:acc>
                            <m:accPr>
                              <m:chr m:val="̅"/>
                              <m:ctrlPr>
                                <a:rPr lang="en-SG" sz="2400" i="1">
                                  <a:latin typeface="Cambria Math" panose="02040503050406030204" pitchFamily="18" charset="0"/>
                                </a:rPr>
                              </m:ctrlPr>
                            </m:accPr>
                            <m:e>
                              <m:r>
                                <a:rPr lang="en-US" sz="2400" i="1">
                                  <a:latin typeface="Cambria Math" panose="02040503050406030204" pitchFamily="18" charset="0"/>
                                </a:rPr>
                                <m:t>𝐴</m:t>
                              </m:r>
                            </m:e>
                          </m:acc>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2</m:t>
                              </m:r>
                            </m:sub>
                          </m:sSub>
                          <m:r>
                            <a:rPr lang="en-SG" sz="2400" i="1">
                              <a:latin typeface="Cambria Math" panose="02040503050406030204" pitchFamily="18" charset="0"/>
                            </a:rPr>
                            <m:t>)</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𝑃</m:t>
                          </m:r>
                          <m:r>
                            <a:rPr lang="en-SG" sz="2400" i="1">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2</m:t>
                              </m:r>
                            </m:sub>
                          </m:sSub>
                          <m:r>
                            <a:rPr lang="en-SG" sz="2400" i="1">
                              <a:latin typeface="Cambria Math" panose="02040503050406030204" pitchFamily="18" charset="0"/>
                              <a:ea typeface="Cambria Math" panose="02040503050406030204" pitchFamily="18" charset="0"/>
                            </a:rPr>
                            <m:t>)</m:t>
                          </m:r>
                        </m:num>
                        <m:den>
                          <m:r>
                            <a:rPr lang="en-SG" sz="2400" i="1">
                              <a:latin typeface="Cambria Math" panose="02040503050406030204" pitchFamily="18" charset="0"/>
                            </a:rPr>
                            <m:t>𝑃</m:t>
                          </m:r>
                          <m:d>
                            <m:dPr>
                              <m:ctrlPr>
                                <a:rPr lang="en-SG" sz="2400" i="1">
                                  <a:latin typeface="Cambria Math" panose="02040503050406030204" pitchFamily="18" charset="0"/>
                                </a:rPr>
                              </m:ctrlPr>
                            </m:dPr>
                            <m:e>
                              <m:acc>
                                <m:accPr>
                                  <m:chr m:val="̅"/>
                                  <m:ctrlPr>
                                    <a:rPr lang="en-SG" sz="2400" i="1">
                                      <a:latin typeface="Cambria Math" panose="02040503050406030204" pitchFamily="18" charset="0"/>
                                    </a:rPr>
                                  </m:ctrlPr>
                                </m:accPr>
                                <m:e>
                                  <m:r>
                                    <a:rPr lang="en-US" sz="2400" i="1">
                                      <a:latin typeface="Cambria Math" panose="02040503050406030204" pitchFamily="18" charset="0"/>
                                    </a:rPr>
                                    <m:t>𝐴</m:t>
                                  </m:r>
                                </m:e>
                              </m:acc>
                            </m:e>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1</m:t>
                                  </m:r>
                                </m:sub>
                              </m:sSub>
                            </m:e>
                          </m:d>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𝑃</m:t>
                          </m:r>
                          <m:d>
                            <m:dPr>
                              <m:ctrlPr>
                                <a:rPr lang="en-SG" sz="2400" i="1">
                                  <a:latin typeface="Cambria Math" panose="02040503050406030204" pitchFamily="18" charset="0"/>
                                  <a:ea typeface="Cambria Math" panose="02040503050406030204" pitchFamily="18" charset="0"/>
                                </a:rPr>
                              </m:ctrlPr>
                            </m:dPr>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1</m:t>
                                  </m:r>
                                </m:sub>
                              </m:sSub>
                            </m:e>
                          </m:d>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𝑃</m:t>
                          </m:r>
                          <m:r>
                            <a:rPr lang="en-SG" sz="2400" i="1">
                              <a:latin typeface="Cambria Math" panose="02040503050406030204" pitchFamily="18" charset="0"/>
                              <a:ea typeface="Cambria Math" panose="02040503050406030204" pitchFamily="18" charset="0"/>
                            </a:rPr>
                            <m:t>(</m:t>
                          </m:r>
                          <m:acc>
                            <m:accPr>
                              <m:chr m:val="̅"/>
                              <m:ctrlPr>
                                <a:rPr lang="en-SG"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𝐴</m:t>
                              </m:r>
                            </m:e>
                          </m:acc>
                          <m:r>
                            <a:rPr lang="en-SG" sz="2400" i="1">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2</m:t>
                              </m:r>
                            </m:sub>
                          </m:sSub>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𝑃</m:t>
                          </m:r>
                          <m:r>
                            <a:rPr lang="en-SG" sz="2400" i="1">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2</m:t>
                              </m:r>
                            </m:sub>
                          </m:sSub>
                          <m:r>
                            <a:rPr lang="en-SG" sz="2400" i="1">
                              <a:latin typeface="Cambria Math" panose="02040503050406030204" pitchFamily="18" charset="0"/>
                              <a:ea typeface="Cambria Math" panose="02040503050406030204" pitchFamily="18" charset="0"/>
                            </a:rPr>
                            <m:t>)</m:t>
                          </m:r>
                        </m:den>
                      </m:f>
                    </m:oMath>
                  </m:oMathPara>
                </a14:m>
                <a:endParaRPr lang="en-SG"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1270861" y="3016178"/>
                <a:ext cx="6602278" cy="91275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293749" y="3995111"/>
                <a:ext cx="5648090" cy="861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m:t>
                      </m:r>
                      <m:f>
                        <m:fPr>
                          <m:ctrlPr>
                            <a:rPr lang="en-SG" sz="2400" b="0" i="1" smtClean="0">
                              <a:latin typeface="Cambria Math" panose="02040503050406030204" pitchFamily="18" charset="0"/>
                            </a:rPr>
                          </m:ctrlPr>
                        </m:fPr>
                        <m:num>
                          <m:r>
                            <a:rPr lang="en-SG" sz="2400" b="0" i="1" smtClean="0">
                              <a:latin typeface="Cambria Math" panose="02040503050406030204" pitchFamily="18" charset="0"/>
                            </a:rPr>
                            <m:t>(0.97)</m:t>
                          </m:r>
                          <m:r>
                            <a:rPr lang="en-SG" sz="2400" b="0" i="1" smtClean="0">
                              <a:latin typeface="Cambria Math" panose="02040503050406030204" pitchFamily="18" charset="0"/>
                              <a:ea typeface="Cambria Math" panose="02040503050406030204" pitchFamily="18" charset="0"/>
                            </a:rPr>
                            <m:t>∙(0.995)</m:t>
                          </m:r>
                        </m:num>
                        <m:den>
                          <m:r>
                            <a:rPr lang="en-SG" sz="2400" i="1">
                              <a:latin typeface="Cambria Math" panose="02040503050406030204" pitchFamily="18" charset="0"/>
                            </a:rPr>
                            <m:t>(0.</m:t>
                          </m:r>
                          <m:r>
                            <a:rPr lang="en-SG" sz="2400" b="0" i="1" smtClean="0">
                              <a:latin typeface="Cambria Math" panose="02040503050406030204" pitchFamily="18" charset="0"/>
                            </a:rPr>
                            <m:t>01</m:t>
                          </m:r>
                          <m:r>
                            <a:rPr lang="en-SG" sz="2400" i="1">
                              <a:latin typeface="Cambria Math" panose="02040503050406030204" pitchFamily="18" charset="0"/>
                            </a:rPr>
                            <m:t>)</m:t>
                          </m:r>
                          <m:r>
                            <a:rPr lang="en-SG" sz="2400" i="1">
                              <a:latin typeface="Cambria Math" panose="02040503050406030204" pitchFamily="18" charset="0"/>
                              <a:ea typeface="Cambria Math" panose="02040503050406030204" pitchFamily="18" charset="0"/>
                            </a:rPr>
                            <m:t>∙(0.</m:t>
                          </m:r>
                          <m:r>
                            <a:rPr lang="en-SG" sz="2400" b="0" i="1" smtClean="0">
                              <a:latin typeface="Cambria Math" panose="02040503050406030204" pitchFamily="18" charset="0"/>
                              <a:ea typeface="Cambria Math" panose="02040503050406030204" pitchFamily="18" charset="0"/>
                            </a:rPr>
                            <m:t>00</m:t>
                          </m:r>
                          <m:r>
                            <a:rPr lang="en-SG" sz="2400" i="1">
                              <a:latin typeface="Cambria Math" panose="02040503050406030204" pitchFamily="18" charset="0"/>
                              <a:ea typeface="Cambria Math" panose="02040503050406030204" pitchFamily="18" charset="0"/>
                            </a:rPr>
                            <m:t>5)</m:t>
                          </m:r>
                          <m:r>
                            <a:rPr lang="en-SG" sz="2400" b="0" i="1" smtClean="0">
                              <a:latin typeface="Cambria Math" panose="02040503050406030204" pitchFamily="18" charset="0"/>
                              <a:ea typeface="Cambria Math" panose="02040503050406030204" pitchFamily="18" charset="0"/>
                            </a:rPr>
                            <m:t>+</m:t>
                          </m:r>
                          <m:r>
                            <a:rPr lang="en-SG" sz="2400" i="1">
                              <a:latin typeface="Cambria Math" panose="02040503050406030204" pitchFamily="18" charset="0"/>
                            </a:rPr>
                            <m:t>(0.</m:t>
                          </m:r>
                          <m:r>
                            <a:rPr lang="en-SG" sz="2400" b="0" i="1" smtClean="0">
                              <a:latin typeface="Cambria Math" panose="02040503050406030204" pitchFamily="18" charset="0"/>
                            </a:rPr>
                            <m:t>97</m:t>
                          </m:r>
                          <m:r>
                            <a:rPr lang="en-SG" sz="2400" i="1">
                              <a:latin typeface="Cambria Math" panose="02040503050406030204" pitchFamily="18" charset="0"/>
                            </a:rPr>
                            <m:t>)</m:t>
                          </m:r>
                          <m:r>
                            <a:rPr lang="en-SG" sz="2400" i="1">
                              <a:latin typeface="Cambria Math" panose="02040503050406030204" pitchFamily="18" charset="0"/>
                              <a:ea typeface="Cambria Math" panose="02040503050406030204" pitchFamily="18" charset="0"/>
                            </a:rPr>
                            <m:t>∙(0.</m:t>
                          </m:r>
                          <m:r>
                            <a:rPr lang="en-SG" sz="2400" b="0" i="1" smtClean="0">
                              <a:latin typeface="Cambria Math" panose="02040503050406030204" pitchFamily="18" charset="0"/>
                              <a:ea typeface="Cambria Math" panose="02040503050406030204" pitchFamily="18" charset="0"/>
                            </a:rPr>
                            <m:t>99</m:t>
                          </m:r>
                          <m:r>
                            <a:rPr lang="en-SG" sz="2400" i="1">
                              <a:latin typeface="Cambria Math" panose="02040503050406030204" pitchFamily="18" charset="0"/>
                              <a:ea typeface="Cambria Math" panose="02040503050406030204" pitchFamily="18" charset="0"/>
                            </a:rPr>
                            <m:t>5)</m:t>
                          </m:r>
                        </m:den>
                      </m:f>
                    </m:oMath>
                  </m:oMathPara>
                </a14:m>
                <a:endParaRPr lang="en-SG"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2293749" y="3995111"/>
                <a:ext cx="5648090" cy="861326"/>
              </a:xfrm>
              <a:prstGeom prst="rect">
                <a:avLst/>
              </a:prstGeom>
              <a:blipFill rotWithShape="0">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562574" y="5001937"/>
                <a:ext cx="37226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ea typeface="Cambria Math" panose="02040503050406030204" pitchFamily="18" charset="0"/>
                        </a:rPr>
                        <m:t>≅0.999948 ≅</m:t>
                      </m:r>
                      <m:r>
                        <a:rPr lang="en-SG" sz="2400" b="1" i="1" smtClean="0">
                          <a:solidFill>
                            <a:srgbClr val="0000FF"/>
                          </a:solidFill>
                          <a:latin typeface="Cambria Math" panose="02040503050406030204" pitchFamily="18" charset="0"/>
                          <a:ea typeface="Cambria Math" panose="02040503050406030204" pitchFamily="18" charset="0"/>
                        </a:rPr>
                        <m:t>𝟗𝟗</m:t>
                      </m:r>
                      <m:r>
                        <a:rPr lang="en-SG" sz="2400" b="1" i="1" smtClean="0">
                          <a:solidFill>
                            <a:srgbClr val="0000FF"/>
                          </a:solidFill>
                          <a:latin typeface="Cambria Math" panose="02040503050406030204" pitchFamily="18" charset="0"/>
                          <a:ea typeface="Cambria Math" panose="02040503050406030204" pitchFamily="18" charset="0"/>
                        </a:rPr>
                        <m:t>.</m:t>
                      </m:r>
                      <m:r>
                        <a:rPr lang="en-SG" sz="2400" b="1" i="1" smtClean="0">
                          <a:solidFill>
                            <a:srgbClr val="0000FF"/>
                          </a:solidFill>
                          <a:latin typeface="Cambria Math" panose="02040503050406030204" pitchFamily="18" charset="0"/>
                          <a:ea typeface="Cambria Math" panose="02040503050406030204" pitchFamily="18" charset="0"/>
                        </a:rPr>
                        <m:t>𝟗𝟗𝟓</m:t>
                      </m:r>
                      <m:r>
                        <a:rPr lang="en-SG" sz="2400" b="1" i="1" smtClean="0">
                          <a:solidFill>
                            <a:srgbClr val="0000FF"/>
                          </a:solidFill>
                          <a:latin typeface="Cambria Math" panose="02040503050406030204" pitchFamily="18" charset="0"/>
                          <a:ea typeface="Cambria Math" panose="02040503050406030204" pitchFamily="18" charset="0"/>
                        </a:rPr>
                        <m:t>%</m:t>
                      </m:r>
                    </m:oMath>
                  </m:oMathPara>
                </a14:m>
                <a:endParaRPr lang="en-SG" sz="2400"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2562574" y="5001937"/>
                <a:ext cx="3722625" cy="461665"/>
              </a:xfrm>
              <a:prstGeom prst="rect">
                <a:avLst/>
              </a:prstGeom>
              <a:blipFill rotWithShape="1">
                <a:blip r:embed="rId5"/>
                <a:stretch>
                  <a:fillRect b="-1333"/>
                </a:stretch>
              </a:blipFill>
            </p:spPr>
            <p:txBody>
              <a:bodyPr/>
              <a:lstStyle/>
              <a:p>
                <a:r>
                  <a:rPr lang="en-US">
                    <a:noFill/>
                  </a:rPr>
                  <a:t> </a:t>
                </a:r>
              </a:p>
            </p:txBody>
          </p:sp>
        </mc:Fallback>
      </mc:AlternateContent>
      <p:sp>
        <p:nvSpPr>
          <p:cNvPr id="22" name="TextBox 21"/>
          <p:cNvSpPr txBox="1"/>
          <p:nvPr/>
        </p:nvSpPr>
        <p:spPr>
          <a:xfrm>
            <a:off x="332424" y="5548274"/>
            <a:ext cx="8182926" cy="830997"/>
          </a:xfrm>
          <a:prstGeom prst="rect">
            <a:avLst/>
          </a:prstGeom>
          <a:noFill/>
        </p:spPr>
        <p:txBody>
          <a:bodyPr wrap="square" rtlCol="0">
            <a:spAutoFit/>
          </a:bodyPr>
          <a:lstStyle/>
          <a:p>
            <a:r>
              <a:rPr lang="en-US" altLang="en-US" sz="2400" dirty="0"/>
              <a:t>Thus the probability that a person with a negative test result  does not have the disease is approximately 99.995%</a:t>
            </a:r>
            <a:r>
              <a:rPr lang="en-SG" altLang="en-US" sz="2400" dirty="0"/>
              <a:t>.</a:t>
            </a:r>
            <a:endParaRPr lang="en-SG" sz="2400" dirty="0"/>
          </a:p>
        </p:txBody>
      </p:sp>
      <p:sp>
        <p:nvSpPr>
          <p:cNvPr id="23" name="Oval 22"/>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98742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8" grpId="0"/>
      <p:bldP spid="21" grpId="0"/>
      <p:bldP spid="2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68</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Independent Events</a:t>
            </a:r>
            <a:endParaRPr lang="en-SG" sz="2000" dirty="0">
              <a:solidFill>
                <a:schemeClr val="bg1"/>
              </a:solidFill>
            </a:endParaRP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Independent Events</a:t>
            </a:r>
            <a:endParaRPr lang="en-SG" sz="2000" dirty="0">
              <a:solidFill>
                <a:schemeClr val="bg1"/>
              </a:solidFill>
            </a:endParaRPr>
          </a:p>
        </p:txBody>
      </p:sp>
      <p:sp>
        <p:nvSpPr>
          <p:cNvPr id="30" name="Rectangle 3"/>
          <p:cNvSpPr txBox="1">
            <a:spLocks noChangeArrowheads="1"/>
          </p:cNvSpPr>
          <p:nvPr/>
        </p:nvSpPr>
        <p:spPr>
          <a:xfrm>
            <a:off x="332424" y="1568776"/>
            <a:ext cx="8616553" cy="17168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i="1" dirty="0"/>
              <a:t>A</a:t>
            </a:r>
            <a:r>
              <a:rPr lang="en-US" altLang="en-US" sz="2400" dirty="0"/>
              <a:t> is the event that a head is obtained on the first toss and </a:t>
            </a:r>
            <a:r>
              <a:rPr lang="en-US" altLang="en-US" sz="2400" i="1" dirty="0"/>
              <a:t>B</a:t>
            </a:r>
            <a:r>
              <a:rPr lang="en-US" altLang="en-US" sz="2400" dirty="0"/>
              <a:t> is the event that a head is obtained on the second toss, then if the coin is tossed randomly both times, events </a:t>
            </a:r>
            <a:r>
              <a:rPr lang="en-US" altLang="en-US" sz="2400" i="1" dirty="0"/>
              <a:t>A</a:t>
            </a:r>
            <a:r>
              <a:rPr lang="en-US" altLang="en-US" sz="2400" dirty="0"/>
              <a:t> and </a:t>
            </a:r>
            <a:r>
              <a:rPr lang="en-US" altLang="en-US" sz="2400" i="1" dirty="0"/>
              <a:t>B</a:t>
            </a:r>
            <a:r>
              <a:rPr lang="en-US" altLang="en-US" sz="2400" dirty="0"/>
              <a:t> should be </a:t>
            </a:r>
            <a:r>
              <a:rPr lang="en-US" altLang="en-US" sz="2400" b="1" i="1" dirty="0">
                <a:solidFill>
                  <a:srgbClr val="0000FF"/>
                </a:solidFill>
              </a:rPr>
              <a:t>independent</a:t>
            </a:r>
            <a:r>
              <a:rPr lang="en-US" altLang="en-US" sz="2400" b="1" dirty="0"/>
              <a:t> </a:t>
            </a:r>
            <a:r>
              <a:rPr lang="en-US" altLang="en-US" sz="2400" dirty="0"/>
              <a:t>in the sense that </a:t>
            </a:r>
            <a:r>
              <a:rPr lang="en-US" altLang="en-US" sz="2400" i="1" dirty="0"/>
              <a:t>P</a:t>
            </a:r>
            <a:r>
              <a:rPr lang="en-US" altLang="en-US" sz="2400" dirty="0"/>
              <a:t>(</a:t>
            </a:r>
            <a:r>
              <a:rPr lang="en-US" altLang="en-US" sz="2400" i="1" dirty="0"/>
              <a:t>A</a:t>
            </a:r>
            <a:r>
              <a:rPr lang="en-US" altLang="en-US" sz="2400" dirty="0"/>
              <a:t> | </a:t>
            </a:r>
            <a:r>
              <a:rPr lang="en-US" altLang="en-US" sz="2400" i="1" dirty="0"/>
              <a:t>B</a:t>
            </a:r>
            <a:r>
              <a:rPr lang="en-US" altLang="en-US" sz="2400" dirty="0"/>
              <a:t>) = </a:t>
            </a:r>
            <a:r>
              <a:rPr lang="en-US" altLang="en-US" sz="2400" i="1" dirty="0"/>
              <a:t>P</a:t>
            </a:r>
            <a:r>
              <a:rPr lang="en-US" altLang="en-US" sz="2400" dirty="0"/>
              <a:t>(</a:t>
            </a:r>
            <a:r>
              <a:rPr lang="en-US" altLang="en-US" sz="2400" i="1" dirty="0"/>
              <a:t>A</a:t>
            </a:r>
            <a:r>
              <a:rPr lang="en-US" altLang="en-US" sz="2400" dirty="0"/>
              <a:t>) and </a:t>
            </a:r>
            <a:r>
              <a:rPr lang="en-US" altLang="en-US" sz="2400" i="1" dirty="0"/>
              <a:t>P</a:t>
            </a:r>
            <a:r>
              <a:rPr lang="en-US" altLang="en-US" sz="2400" dirty="0"/>
              <a:t>(</a:t>
            </a:r>
            <a:r>
              <a:rPr lang="en-US" altLang="en-US" sz="2400" i="1" dirty="0"/>
              <a:t>B</a:t>
            </a:r>
            <a:r>
              <a:rPr lang="en-US" altLang="en-US" sz="2400" dirty="0"/>
              <a:t> |</a:t>
            </a:r>
            <a:r>
              <a:rPr lang="en-US" altLang="en-US" sz="2400" i="1" dirty="0"/>
              <a:t> A</a:t>
            </a:r>
            <a:r>
              <a:rPr lang="en-US" altLang="en-US" sz="2400" dirty="0"/>
              <a:t>) = </a:t>
            </a:r>
            <a:r>
              <a:rPr lang="en-US" altLang="en-US" sz="2400" i="1" dirty="0"/>
              <a:t>P</a:t>
            </a:r>
            <a:r>
              <a:rPr lang="en-US" altLang="en-US" sz="2400" dirty="0"/>
              <a:t>(</a:t>
            </a:r>
            <a:r>
              <a:rPr lang="en-US" altLang="en-US" sz="2400" i="1" dirty="0"/>
              <a:t>B</a:t>
            </a:r>
            <a:r>
              <a:rPr lang="en-US" altLang="en-US" sz="2400" dirty="0"/>
              <a:t>).</a:t>
            </a: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332424" y="3459320"/>
            <a:ext cx="8616553" cy="8955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To obtain the final form for definition of independence, observe that</a:t>
            </a:r>
          </a:p>
        </p:txBody>
      </p:sp>
      <p:sp>
        <p:nvSpPr>
          <p:cNvPr id="21" name="Rectangle 3"/>
          <p:cNvSpPr txBox="1">
            <a:spLocks noChangeArrowheads="1"/>
          </p:cNvSpPr>
          <p:nvPr/>
        </p:nvSpPr>
        <p:spPr>
          <a:xfrm>
            <a:off x="1084881" y="4354822"/>
            <a:ext cx="6834753" cy="932350"/>
          </a:xfrm>
          <a:prstGeom prst="rect">
            <a:avLst/>
          </a:prstGeom>
          <a:solidFill>
            <a:schemeClr val="accent2">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If </a:t>
            </a:r>
            <a:r>
              <a:rPr lang="en-US" altLang="en-US" sz="2400" i="1" dirty="0"/>
              <a:t>P</a:t>
            </a:r>
            <a:r>
              <a:rPr lang="en-US" altLang="en-US" sz="2400" dirty="0"/>
              <a:t>(</a:t>
            </a:r>
            <a:r>
              <a:rPr lang="en-US" altLang="en-US" sz="2400" i="1" dirty="0"/>
              <a:t>B</a:t>
            </a:r>
            <a:r>
              <a:rPr lang="en-US" altLang="en-US" sz="2400" dirty="0"/>
              <a:t>) </a:t>
            </a:r>
            <a:r>
              <a:rPr lang="en-US" altLang="en-US" sz="2400" dirty="0">
                <a:sym typeface="Symbol" panose="05050102010706020507" pitchFamily="18" charset="2"/>
              </a:rPr>
              <a:t> 0 and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a:t>
            </a:r>
          </a:p>
          <a:p>
            <a:pPr marL="0" indent="0">
              <a:lnSpc>
                <a:spcPct val="100000"/>
              </a:lnSpc>
              <a:spcBef>
                <a:spcPts val="0"/>
              </a:spcBef>
              <a:spcAft>
                <a:spcPts val="600"/>
              </a:spcAft>
              <a:buNone/>
            </a:pPr>
            <a:r>
              <a:rPr lang="en-US" altLang="en-US" sz="2400" dirty="0">
                <a:sym typeface="Symbol" panose="05050102010706020507" pitchFamily="18" charset="2"/>
              </a:rPr>
              <a:t>then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 </a:t>
            </a:r>
            <a:endParaRPr lang="en-US" altLang="en-US" sz="2400" dirty="0"/>
          </a:p>
        </p:txBody>
      </p:sp>
      <p:sp>
        <p:nvSpPr>
          <p:cNvPr id="15" name="Oval 14"/>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88591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dissolve">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69</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Independent Events</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332424" y="1618942"/>
            <a:ext cx="8616553" cy="5663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By the same argument,</a:t>
            </a:r>
          </a:p>
        </p:txBody>
      </p:sp>
      <p:sp>
        <p:nvSpPr>
          <p:cNvPr id="21" name="Rectangle 3"/>
          <p:cNvSpPr txBox="1">
            <a:spLocks noChangeArrowheads="1"/>
          </p:cNvSpPr>
          <p:nvPr/>
        </p:nvSpPr>
        <p:spPr>
          <a:xfrm>
            <a:off x="1084881" y="2185261"/>
            <a:ext cx="6834753" cy="932350"/>
          </a:xfrm>
          <a:prstGeom prst="rect">
            <a:avLst/>
          </a:prstGeom>
          <a:solidFill>
            <a:schemeClr val="accent2">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If </a:t>
            </a:r>
            <a:r>
              <a:rPr lang="en-US" altLang="en-US" sz="2400" i="1" dirty="0"/>
              <a:t>P</a:t>
            </a:r>
            <a:r>
              <a:rPr lang="en-US" altLang="en-US" sz="2400" dirty="0"/>
              <a:t>(</a:t>
            </a:r>
            <a:r>
              <a:rPr lang="en-US" altLang="en-US" sz="2400" i="1" dirty="0"/>
              <a:t>A</a:t>
            </a:r>
            <a:r>
              <a:rPr lang="en-US" altLang="en-US" sz="2400" dirty="0"/>
              <a:t>) </a:t>
            </a:r>
            <a:r>
              <a:rPr lang="en-US" altLang="en-US" sz="2400" dirty="0">
                <a:sym typeface="Symbol" panose="05050102010706020507" pitchFamily="18" charset="2"/>
              </a:rPr>
              <a:t> 0 and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a:t>
            </a:r>
          </a:p>
          <a:p>
            <a:pPr marL="0" indent="0">
              <a:lnSpc>
                <a:spcPct val="100000"/>
              </a:lnSpc>
              <a:spcBef>
                <a:spcPts val="0"/>
              </a:spcBef>
              <a:spcAft>
                <a:spcPts val="600"/>
              </a:spcAft>
              <a:buNone/>
            </a:pPr>
            <a:r>
              <a:rPr lang="en-US" altLang="en-US" sz="2400" dirty="0">
                <a:sym typeface="Symbol" panose="05050102010706020507" pitchFamily="18" charset="2"/>
              </a:rPr>
              <a:t>then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 </a:t>
            </a:r>
            <a:endParaRPr lang="en-US" altLang="en-US" sz="2400" dirty="0"/>
          </a:p>
        </p:txBody>
      </p:sp>
      <p:sp>
        <p:nvSpPr>
          <p:cNvPr id="15" name="Rectangle 3"/>
          <p:cNvSpPr txBox="1">
            <a:spLocks noChangeArrowheads="1"/>
          </p:cNvSpPr>
          <p:nvPr/>
        </p:nvSpPr>
        <p:spPr>
          <a:xfrm>
            <a:off x="324356" y="3421327"/>
            <a:ext cx="8616553" cy="5663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Conversely,</a:t>
            </a:r>
          </a:p>
        </p:txBody>
      </p:sp>
      <p:sp>
        <p:nvSpPr>
          <p:cNvPr id="16" name="Rectangle 3"/>
          <p:cNvSpPr txBox="1">
            <a:spLocks noChangeArrowheads="1"/>
          </p:cNvSpPr>
          <p:nvPr/>
        </p:nvSpPr>
        <p:spPr>
          <a:xfrm>
            <a:off x="1076813" y="3987646"/>
            <a:ext cx="7438537" cy="566320"/>
          </a:xfrm>
          <a:prstGeom prst="rect">
            <a:avLst/>
          </a:prstGeom>
          <a:solidFill>
            <a:schemeClr val="accent2">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sym typeface="Symbol" panose="05050102010706020507" pitchFamily="18" charset="2"/>
              </a:rPr>
              <a:t>If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 and </a:t>
            </a:r>
            <a:r>
              <a:rPr lang="en-US" altLang="en-US" sz="2400" i="1" dirty="0"/>
              <a:t>P</a:t>
            </a:r>
            <a:r>
              <a:rPr lang="en-US" altLang="en-US" sz="2400" dirty="0"/>
              <a:t>(</a:t>
            </a:r>
            <a:r>
              <a:rPr lang="en-US" altLang="en-US" sz="2400" i="1" dirty="0"/>
              <a:t>A</a:t>
            </a:r>
            <a:r>
              <a:rPr lang="en-US" altLang="en-US" sz="2400" dirty="0"/>
              <a:t>) </a:t>
            </a:r>
            <a:r>
              <a:rPr lang="en-US" altLang="en-US" sz="2400" dirty="0">
                <a:sym typeface="Symbol" panose="05050102010706020507" pitchFamily="18" charset="2"/>
              </a:rPr>
              <a:t> 0, then</a:t>
            </a:r>
            <a:r>
              <a:rPr lang="en-US" altLang="en-US" sz="2400" dirty="0"/>
              <a:t>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a:t>
            </a:r>
          </a:p>
        </p:txBody>
      </p:sp>
      <p:sp>
        <p:nvSpPr>
          <p:cNvPr id="17" name="Rectangle 3"/>
          <p:cNvSpPr txBox="1">
            <a:spLocks noChangeArrowheads="1"/>
          </p:cNvSpPr>
          <p:nvPr/>
        </p:nvSpPr>
        <p:spPr>
          <a:xfrm>
            <a:off x="1076812" y="4837125"/>
            <a:ext cx="7438537" cy="566320"/>
          </a:xfrm>
          <a:prstGeom prst="rect">
            <a:avLst/>
          </a:prstGeom>
          <a:solidFill>
            <a:schemeClr val="accent2">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sym typeface="Symbol" panose="05050102010706020507" pitchFamily="18" charset="2"/>
              </a:rPr>
              <a:t>If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 and </a:t>
            </a:r>
            <a:r>
              <a:rPr lang="en-US" altLang="en-US" sz="2400" i="1" dirty="0"/>
              <a:t>P</a:t>
            </a:r>
            <a:r>
              <a:rPr lang="en-US" altLang="en-US" sz="2400" dirty="0"/>
              <a:t>(</a:t>
            </a:r>
            <a:r>
              <a:rPr lang="en-US" altLang="en-US" sz="2400" i="1" dirty="0"/>
              <a:t>B</a:t>
            </a:r>
            <a:r>
              <a:rPr lang="en-US" altLang="en-US" sz="2400" dirty="0"/>
              <a:t>) </a:t>
            </a:r>
            <a:r>
              <a:rPr lang="en-US" altLang="en-US" sz="2400" dirty="0">
                <a:sym typeface="Symbol" panose="05050102010706020507" pitchFamily="18" charset="2"/>
              </a:rPr>
              <a:t> 0, then</a:t>
            </a:r>
            <a:r>
              <a:rPr lang="en-US" altLang="en-US" sz="2400" dirty="0"/>
              <a:t>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a:t>
            </a:r>
          </a:p>
        </p:txBody>
      </p:sp>
      <p:sp>
        <p:nvSpPr>
          <p:cNvPr id="18" name="Oval 17"/>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8705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dissolve">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dissolve">
                                      <p:cBhvr>
                                        <p:cTn id="20" dur="500"/>
                                        <p:tgtEl>
                                          <p:spTgt spid="16"/>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dissolve">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15" grpId="0"/>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Relationship between Permutations and Combinations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a:t>
            </a:fld>
            <a:endParaRPr lang="en-SG" dirty="0"/>
          </a:p>
        </p:txBody>
      </p:sp>
      <p:sp>
        <p:nvSpPr>
          <p:cNvPr id="46" name="Oval 45"/>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TextBox 59"/>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3 – Relationship between Permutations and Combinations</a:t>
            </a:r>
          </a:p>
        </p:txBody>
      </p:sp>
      <mc:AlternateContent xmlns:mc="http://schemas.openxmlformats.org/markup-compatibility/2006" xmlns:a14="http://schemas.microsoft.com/office/drawing/2010/main">
        <mc:Choice Requires="a14">
          <p:sp>
            <p:nvSpPr>
              <p:cNvPr id="61" name="TextBox 60"/>
              <p:cNvSpPr txBox="1"/>
              <p:nvPr/>
            </p:nvSpPr>
            <p:spPr>
              <a:xfrm>
                <a:off x="315492" y="1425842"/>
                <a:ext cx="8371307" cy="1986698"/>
              </a:xfrm>
              <a:prstGeom prst="rect">
                <a:avLst/>
              </a:prstGeom>
              <a:noFill/>
            </p:spPr>
            <p:txBody>
              <a:bodyPr wrap="square" rtlCol="0">
                <a:spAutoFit/>
              </a:bodyPr>
              <a:lstStyle/>
              <a:p>
                <a:r>
                  <a:rPr lang="en-US" altLang="en-US" sz="2800" dirty="0"/>
                  <a:t>Write all 2-permutations of the set {0, 1, 2, 3}. Find an equation relating the number of 2-permutations, </a:t>
                </a:r>
                <a:r>
                  <a:rPr lang="en-US" altLang="en-US" sz="2800" i="1" dirty="0"/>
                  <a:t>P</a:t>
                </a:r>
                <a:r>
                  <a:rPr lang="en-US" altLang="en-US" sz="2800" dirty="0"/>
                  <a:t>(4, 2), and the number of 2-combinations, </a:t>
                </a:r>
                <a14:m>
                  <m:oMath xmlns:m="http://schemas.openxmlformats.org/officeDocument/2006/math">
                    <m:d>
                      <m:dPr>
                        <m:ctrlPr>
                          <a:rPr lang="en-US" altLang="en-US" sz="2800" i="1" smtClean="0">
                            <a:latin typeface="Cambria Math" panose="02040503050406030204" pitchFamily="18" charset="0"/>
                          </a:rPr>
                        </m:ctrlPr>
                      </m:dPr>
                      <m:e>
                        <m:f>
                          <m:fPr>
                            <m:type m:val="noBar"/>
                            <m:ctrlPr>
                              <a:rPr lang="en-US" altLang="en-US" sz="2800" i="1" smtClean="0">
                                <a:latin typeface="Cambria Math" panose="02040503050406030204" pitchFamily="18" charset="0"/>
                              </a:rPr>
                            </m:ctrlPr>
                          </m:fPr>
                          <m:num>
                            <m:r>
                              <a:rPr lang="en-SG" altLang="en-US" sz="2800" b="0" i="1" smtClean="0">
                                <a:latin typeface="Cambria Math" panose="02040503050406030204" pitchFamily="18" charset="0"/>
                              </a:rPr>
                              <m:t>4</m:t>
                            </m:r>
                          </m:num>
                          <m:den>
                            <m:r>
                              <a:rPr lang="en-SG" altLang="en-US" sz="2800" b="0" i="1" smtClean="0">
                                <a:latin typeface="Cambria Math" panose="02040503050406030204" pitchFamily="18" charset="0"/>
                              </a:rPr>
                              <m:t>2</m:t>
                            </m:r>
                          </m:den>
                        </m:f>
                      </m:e>
                    </m:d>
                  </m:oMath>
                </a14:m>
                <a:r>
                  <a:rPr lang="en-US" altLang="en-US" sz="2800" dirty="0"/>
                  <a:t> , and solve this equation for </a:t>
                </a:r>
                <a14:m>
                  <m:oMath xmlns:m="http://schemas.openxmlformats.org/officeDocument/2006/math">
                    <m:d>
                      <m:dPr>
                        <m:ctrlPr>
                          <a:rPr lang="en-US" altLang="en-US" sz="2800" i="1" smtClean="0">
                            <a:latin typeface="Cambria Math" panose="02040503050406030204" pitchFamily="18" charset="0"/>
                          </a:rPr>
                        </m:ctrlPr>
                      </m:dPr>
                      <m:e>
                        <m:f>
                          <m:fPr>
                            <m:type m:val="noBar"/>
                            <m:ctrlPr>
                              <a:rPr lang="en-US" altLang="en-US" sz="2800" i="1" smtClean="0">
                                <a:latin typeface="Cambria Math" panose="02040503050406030204" pitchFamily="18" charset="0"/>
                              </a:rPr>
                            </m:ctrlPr>
                          </m:fPr>
                          <m:num>
                            <m:r>
                              <a:rPr lang="en-SG" altLang="en-US" sz="2800" b="0" i="1" smtClean="0">
                                <a:latin typeface="Cambria Math" panose="02040503050406030204" pitchFamily="18" charset="0"/>
                              </a:rPr>
                              <m:t>4</m:t>
                            </m:r>
                          </m:num>
                          <m:den>
                            <m:r>
                              <a:rPr lang="en-SG" altLang="en-US" sz="2800" b="0" i="1" smtClean="0">
                                <a:latin typeface="Cambria Math" panose="02040503050406030204" pitchFamily="18" charset="0"/>
                              </a:rPr>
                              <m:t>2</m:t>
                            </m:r>
                          </m:den>
                        </m:f>
                      </m:e>
                    </m:d>
                  </m:oMath>
                </a14:m>
                <a:r>
                  <a:rPr lang="en-US" altLang="en-US" sz="2800" dirty="0"/>
                  <a:t>.</a:t>
                </a:r>
              </a:p>
            </p:txBody>
          </p:sp>
        </mc:Choice>
        <mc:Fallback xmlns="">
          <p:sp>
            <p:nvSpPr>
              <p:cNvPr id="61" name="TextBox 60"/>
              <p:cNvSpPr txBox="1">
                <a:spLocks noRot="1" noChangeAspect="1" noMove="1" noResize="1" noEditPoints="1" noAdjustHandles="1" noChangeArrowheads="1" noChangeShapeType="1" noTextEdit="1"/>
              </p:cNvSpPr>
              <p:nvPr/>
            </p:nvSpPr>
            <p:spPr>
              <a:xfrm>
                <a:off x="315492" y="1425842"/>
                <a:ext cx="8371307" cy="1986698"/>
              </a:xfrm>
              <a:prstGeom prst="rect">
                <a:avLst/>
              </a:prstGeom>
              <a:blipFill rotWithShape="0">
                <a:blip r:embed="rId3"/>
                <a:stretch>
                  <a:fillRect l="-1529" t="-3067" r="-2039" b="-5828"/>
                </a:stretch>
              </a:blipFill>
            </p:spPr>
            <p:txBody>
              <a:bodyPr/>
              <a:lstStyle/>
              <a:p>
                <a:r>
                  <a:rPr lang="en-SG">
                    <a:noFill/>
                  </a:rPr>
                  <a:t> </a:t>
                </a:r>
              </a:p>
            </p:txBody>
          </p:sp>
        </mc:Fallback>
      </mc:AlternateContent>
      <p:sp>
        <p:nvSpPr>
          <p:cNvPr id="62" name="TextBox 61"/>
          <p:cNvSpPr txBox="1"/>
          <p:nvPr/>
        </p:nvSpPr>
        <p:spPr>
          <a:xfrm>
            <a:off x="567523" y="3637817"/>
            <a:ext cx="5763126" cy="954107"/>
          </a:xfrm>
          <a:prstGeom prst="rect">
            <a:avLst/>
          </a:prstGeom>
          <a:solidFill>
            <a:schemeClr val="accent4">
              <a:lumMod val="40000"/>
              <a:lumOff val="60000"/>
            </a:schemeClr>
          </a:solidFill>
        </p:spPr>
        <p:txBody>
          <a:bodyPr wrap="square" rtlCol="0">
            <a:spAutoFit/>
          </a:bodyPr>
          <a:lstStyle/>
          <a:p>
            <a:r>
              <a:rPr lang="en-US" altLang="en-US" sz="2800" dirty="0"/>
              <a:t>According to Theorem 9.2.3, </a:t>
            </a:r>
          </a:p>
          <a:p>
            <a:r>
              <a:rPr lang="en-US" altLang="en-US" sz="2800" dirty="0"/>
              <a:t>	</a:t>
            </a:r>
            <a:r>
              <a:rPr lang="en-US" altLang="en-US" sz="2800" i="1" dirty="0"/>
              <a:t>P</a:t>
            </a:r>
            <a:r>
              <a:rPr lang="en-US" altLang="en-US" sz="2800" dirty="0"/>
              <a:t>(4, 2) = 4!/(4-2)! = 4!/2! = 12</a:t>
            </a:r>
          </a:p>
        </p:txBody>
      </p:sp>
      <p:grpSp>
        <p:nvGrpSpPr>
          <p:cNvPr id="9" name="Group 8"/>
          <p:cNvGrpSpPr/>
          <p:nvPr/>
        </p:nvGrpSpPr>
        <p:grpSpPr>
          <a:xfrm>
            <a:off x="6932734" y="3277080"/>
            <a:ext cx="1754066" cy="2123658"/>
            <a:chOff x="6932734" y="3277080"/>
            <a:chExt cx="1754066" cy="2123658"/>
          </a:xfrm>
        </p:grpSpPr>
        <p:sp>
          <p:nvSpPr>
            <p:cNvPr id="3" name="TextBox 2"/>
            <p:cNvSpPr txBox="1"/>
            <p:nvPr/>
          </p:nvSpPr>
          <p:spPr>
            <a:xfrm>
              <a:off x="6932734" y="3277080"/>
              <a:ext cx="1033097" cy="2123658"/>
            </a:xfrm>
            <a:prstGeom prst="rect">
              <a:avLst/>
            </a:prstGeom>
            <a:solidFill>
              <a:schemeClr val="accent4">
                <a:lumMod val="40000"/>
                <a:lumOff val="60000"/>
              </a:schemeClr>
            </a:solidFill>
          </p:spPr>
          <p:txBody>
            <a:bodyPr wrap="square" rtlCol="0">
              <a:spAutoFit/>
            </a:bodyPr>
            <a:lstStyle/>
            <a:p>
              <a:r>
                <a:rPr lang="en-SG" sz="2200" dirty="0"/>
                <a:t>{0, 1},</a:t>
              </a:r>
            </a:p>
            <a:p>
              <a:r>
                <a:rPr lang="en-SG" sz="2200" dirty="0"/>
                <a:t>{0, 2},</a:t>
              </a:r>
            </a:p>
            <a:p>
              <a:r>
                <a:rPr lang="en-SG" sz="2200" dirty="0"/>
                <a:t>{0, 3},</a:t>
              </a:r>
            </a:p>
            <a:p>
              <a:r>
                <a:rPr lang="en-SG" sz="2200" dirty="0"/>
                <a:t>{1, 2},</a:t>
              </a:r>
            </a:p>
            <a:p>
              <a:r>
                <a:rPr lang="en-SG" sz="2200" dirty="0"/>
                <a:t>{1, 3}.</a:t>
              </a:r>
            </a:p>
            <a:p>
              <a:r>
                <a:rPr lang="en-SG" sz="2200" dirty="0"/>
                <a:t>{2, 3},</a:t>
              </a:r>
            </a:p>
          </p:txBody>
        </p:sp>
        <p:sp>
          <p:nvSpPr>
            <p:cNvPr id="63" name="TextBox 62"/>
            <p:cNvSpPr txBox="1"/>
            <p:nvPr/>
          </p:nvSpPr>
          <p:spPr>
            <a:xfrm>
              <a:off x="7809768" y="3277080"/>
              <a:ext cx="877032" cy="2123658"/>
            </a:xfrm>
            <a:prstGeom prst="rect">
              <a:avLst/>
            </a:prstGeom>
            <a:solidFill>
              <a:schemeClr val="accent4">
                <a:lumMod val="40000"/>
                <a:lumOff val="60000"/>
              </a:schemeClr>
            </a:solidFill>
          </p:spPr>
          <p:txBody>
            <a:bodyPr wrap="square" rtlCol="0">
              <a:spAutoFit/>
            </a:bodyPr>
            <a:lstStyle/>
            <a:p>
              <a:r>
                <a:rPr lang="en-SG" sz="2200" dirty="0"/>
                <a:t>{1, 0},</a:t>
              </a:r>
            </a:p>
            <a:p>
              <a:r>
                <a:rPr lang="en-SG" sz="2200" dirty="0"/>
                <a:t>{2, 0},</a:t>
              </a:r>
            </a:p>
            <a:p>
              <a:r>
                <a:rPr lang="en-SG" sz="2200" dirty="0"/>
                <a:t>{3, 0},</a:t>
              </a:r>
            </a:p>
            <a:p>
              <a:r>
                <a:rPr lang="en-SG" sz="2200" dirty="0"/>
                <a:t>{2, 1},</a:t>
              </a:r>
            </a:p>
            <a:p>
              <a:r>
                <a:rPr lang="en-SG" sz="2200" dirty="0"/>
                <a:t>{3, 1}.</a:t>
              </a:r>
            </a:p>
            <a:p>
              <a:r>
                <a:rPr lang="en-SG" sz="2200" dirty="0"/>
                <a:t>{3, 2}</a:t>
              </a:r>
            </a:p>
          </p:txBody>
        </p:sp>
      </p:grpSp>
      <p:sp>
        <p:nvSpPr>
          <p:cNvPr id="64" name="TextBox 63"/>
          <p:cNvSpPr txBox="1"/>
          <p:nvPr/>
        </p:nvSpPr>
        <p:spPr>
          <a:xfrm>
            <a:off x="567523" y="4804772"/>
            <a:ext cx="5890427" cy="830997"/>
          </a:xfrm>
          <a:prstGeom prst="rect">
            <a:avLst/>
          </a:prstGeom>
          <a:solidFill>
            <a:schemeClr val="accent5">
              <a:lumMod val="20000"/>
              <a:lumOff val="80000"/>
            </a:schemeClr>
          </a:solidFill>
        </p:spPr>
        <p:txBody>
          <a:bodyPr wrap="square" rtlCol="0">
            <a:spAutoFit/>
          </a:bodyPr>
          <a:lstStyle/>
          <a:p>
            <a:r>
              <a:rPr lang="en-US" altLang="en-US" sz="2400" dirty="0"/>
              <a:t>The construction of a 2-permutation of {0, 1, 2, 3} can be thought of comprising two steps:</a:t>
            </a:r>
          </a:p>
        </p:txBody>
      </p:sp>
      <p:sp>
        <p:nvSpPr>
          <p:cNvPr id="65" name="TextBox 64"/>
          <p:cNvSpPr txBox="1"/>
          <p:nvPr/>
        </p:nvSpPr>
        <p:spPr>
          <a:xfrm>
            <a:off x="567523" y="5613586"/>
            <a:ext cx="7185613" cy="830997"/>
          </a:xfrm>
          <a:prstGeom prst="rect">
            <a:avLst/>
          </a:prstGeom>
          <a:solidFill>
            <a:schemeClr val="accent5">
              <a:lumMod val="20000"/>
              <a:lumOff val="80000"/>
            </a:schemeClr>
          </a:solidFill>
          <a:ln>
            <a:noFill/>
          </a:ln>
        </p:spPr>
        <p:txBody>
          <a:bodyPr wrap="square" rtlCol="0">
            <a:spAutoFit/>
          </a:bodyPr>
          <a:lstStyle/>
          <a:p>
            <a:r>
              <a:rPr lang="en-US" altLang="en-US" sz="2400" b="1" dirty="0"/>
              <a:t>Step 1: </a:t>
            </a:r>
            <a:r>
              <a:rPr lang="en-US" altLang="en-US" sz="2400" dirty="0"/>
              <a:t>Choose a subset of 2 elements from {0, 1, 2, 3}.</a:t>
            </a:r>
          </a:p>
          <a:p>
            <a:r>
              <a:rPr lang="en-US" altLang="en-US" sz="2400" b="1" dirty="0"/>
              <a:t>Step 2: </a:t>
            </a:r>
            <a:r>
              <a:rPr lang="en-US" altLang="en-US" sz="2400" dirty="0"/>
              <a:t>Choose an ordering for the 2-element subset.</a:t>
            </a:r>
          </a:p>
        </p:txBody>
      </p:sp>
    </p:spTree>
    <p:extLst>
      <p:ext uri="{BB962C8B-B14F-4D97-AF65-F5344CB8AC3E}">
        <p14:creationId xmlns:p14="http://schemas.microsoft.com/office/powerpoint/2010/main" val="300487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dissolv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dissolve">
                                      <p:cBhvr>
                                        <p:cTn id="17" dur="500"/>
                                        <p:tgtEl>
                                          <p:spTgt spid="64"/>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dissolve">
                                      <p:cBhvr>
                                        <p:cTn id="2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4" grpId="0" animBg="1"/>
      <p:bldP spid="6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70</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Independent Events</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332424" y="1618942"/>
            <a:ext cx="8616553" cy="12947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Thus, for convenience and to eliminate the requirement that the probabilities be nonzero, we use the following product formula to define independent events.</a:t>
            </a:r>
          </a:p>
        </p:txBody>
      </p:sp>
      <p:grpSp>
        <p:nvGrpSpPr>
          <p:cNvPr id="18" name="Group 17"/>
          <p:cNvGrpSpPr/>
          <p:nvPr/>
        </p:nvGrpSpPr>
        <p:grpSpPr>
          <a:xfrm>
            <a:off x="966854" y="2929055"/>
            <a:ext cx="7176411" cy="1983907"/>
            <a:chOff x="993228" y="4598517"/>
            <a:chExt cx="7176411" cy="1983907"/>
          </a:xfrm>
        </p:grpSpPr>
        <p:sp>
          <p:nvSpPr>
            <p:cNvPr id="22" name="Rectangle 21"/>
            <p:cNvSpPr/>
            <p:nvPr/>
          </p:nvSpPr>
          <p:spPr>
            <a:xfrm>
              <a:off x="993228" y="4598517"/>
              <a:ext cx="7176411" cy="1983907"/>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Rectangle 22"/>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TextBox 23"/>
            <p:cNvSpPr txBox="1"/>
            <p:nvPr/>
          </p:nvSpPr>
          <p:spPr>
            <a:xfrm>
              <a:off x="1109374" y="4645644"/>
              <a:ext cx="6542166" cy="461665"/>
            </a:xfrm>
            <a:prstGeom prst="rect">
              <a:avLst/>
            </a:prstGeom>
            <a:noFill/>
          </p:spPr>
          <p:txBody>
            <a:bodyPr wrap="square" rtlCol="0">
              <a:spAutoFit/>
            </a:bodyPr>
            <a:lstStyle/>
            <a:p>
              <a:r>
                <a:rPr lang="en-SG" sz="2400" dirty="0">
                  <a:solidFill>
                    <a:schemeClr val="bg1"/>
                  </a:solidFill>
                </a:rPr>
                <a:t>Definition: Independent Events</a:t>
              </a:r>
            </a:p>
          </p:txBody>
        </p:sp>
        <p:sp>
          <p:nvSpPr>
            <p:cNvPr id="25" name="TextBox 24"/>
            <p:cNvSpPr txBox="1"/>
            <p:nvPr/>
          </p:nvSpPr>
          <p:spPr>
            <a:xfrm>
              <a:off x="1109374" y="5193984"/>
              <a:ext cx="6925353" cy="1277273"/>
            </a:xfrm>
            <a:prstGeom prst="rect">
              <a:avLst/>
            </a:prstGeom>
            <a:noFill/>
          </p:spPr>
          <p:txBody>
            <a:bodyPr wrap="square" rtlCol="0">
              <a:spAutoFit/>
            </a:bodyPr>
            <a:lstStyle/>
            <a:p>
              <a:pPr>
                <a:spcAft>
                  <a:spcPts val="600"/>
                </a:spcAft>
              </a:pPr>
              <a:r>
                <a:rPr lang="en-SG" sz="2400" dirty="0"/>
                <a:t>If </a:t>
              </a:r>
              <a:r>
                <a:rPr lang="en-SG" sz="2400" i="1" dirty="0"/>
                <a:t>A</a:t>
              </a:r>
              <a:r>
                <a:rPr lang="en-SG" sz="2400" dirty="0"/>
                <a:t> and </a:t>
              </a:r>
              <a:r>
                <a:rPr lang="en-SG" sz="2400" i="1" dirty="0"/>
                <a:t>B</a:t>
              </a:r>
              <a:r>
                <a:rPr lang="en-SG" sz="2400" dirty="0"/>
                <a:t> are events in a sample space </a:t>
              </a:r>
              <a:r>
                <a:rPr lang="en-SG" sz="2400" i="1" dirty="0"/>
                <a:t>S</a:t>
              </a:r>
              <a:r>
                <a:rPr lang="en-SG" sz="2400" dirty="0"/>
                <a:t>, then </a:t>
              </a:r>
              <a:r>
                <a:rPr lang="en-SG" sz="2400" i="1" dirty="0"/>
                <a:t>A</a:t>
              </a:r>
              <a:r>
                <a:rPr lang="en-SG" sz="2400" dirty="0"/>
                <a:t> and </a:t>
              </a:r>
              <a:r>
                <a:rPr lang="en-SG" sz="2400" i="1" dirty="0"/>
                <a:t>B</a:t>
              </a:r>
              <a:r>
                <a:rPr lang="en-SG" sz="2400" dirty="0"/>
                <a:t> are </a:t>
              </a:r>
              <a:r>
                <a:rPr lang="en-SG" sz="2400" b="1" dirty="0"/>
                <a:t>independent</a:t>
              </a:r>
              <a:r>
                <a:rPr lang="en-SG" sz="2400" dirty="0"/>
                <a:t>, if and only if,</a:t>
              </a:r>
            </a:p>
            <a:p>
              <a:pPr>
                <a:spcAft>
                  <a:spcPts val="600"/>
                </a:spcAft>
                <a:tabLst>
                  <a:tab pos="1874838" algn="l"/>
                </a:tabLst>
              </a:pPr>
              <a:r>
                <a:rPr lang="en-US" altLang="en-US" sz="2400" dirty="0">
                  <a:sym typeface="Symbol" panose="05050102010706020507" pitchFamily="18" charset="2"/>
                </a:rPr>
                <a:t>	</a:t>
              </a:r>
              <a:r>
                <a:rPr lang="en-US" altLang="en-US" sz="2400" i="1" dirty="0">
                  <a:solidFill>
                    <a:srgbClr val="C00000"/>
                  </a:solidFill>
                  <a:sym typeface="Symbol" panose="05050102010706020507" pitchFamily="18" charset="2"/>
                </a:rPr>
                <a:t>P</a:t>
              </a:r>
              <a:r>
                <a:rPr lang="en-US" altLang="en-US" sz="2400" dirty="0">
                  <a:solidFill>
                    <a:srgbClr val="C00000"/>
                  </a:solidFill>
                  <a:sym typeface="Symbol" panose="05050102010706020507" pitchFamily="18" charset="2"/>
                </a:rPr>
                <a:t>(</a:t>
              </a:r>
              <a:r>
                <a:rPr lang="en-US" altLang="en-US" sz="2400" i="1" dirty="0">
                  <a:solidFill>
                    <a:srgbClr val="C00000"/>
                  </a:solidFill>
                  <a:sym typeface="Symbol" panose="05050102010706020507" pitchFamily="18" charset="2"/>
                </a:rPr>
                <a:t>A</a:t>
              </a:r>
              <a:r>
                <a:rPr lang="en-US" altLang="en-US" sz="2400" dirty="0">
                  <a:solidFill>
                    <a:srgbClr val="C00000"/>
                  </a:solidFill>
                  <a:sym typeface="Symbol" panose="05050102010706020507" pitchFamily="18" charset="2"/>
                </a:rPr>
                <a:t>  </a:t>
              </a:r>
              <a:r>
                <a:rPr lang="en-US" altLang="en-US" sz="2400" i="1" dirty="0">
                  <a:solidFill>
                    <a:srgbClr val="C00000"/>
                  </a:solidFill>
                  <a:sym typeface="Symbol" panose="05050102010706020507" pitchFamily="18" charset="2"/>
                </a:rPr>
                <a:t>B</a:t>
              </a:r>
              <a:r>
                <a:rPr lang="en-US" altLang="en-US" sz="2400" dirty="0">
                  <a:solidFill>
                    <a:srgbClr val="C00000"/>
                  </a:solidFill>
                  <a:sym typeface="Symbol" panose="05050102010706020507" pitchFamily="18" charset="2"/>
                </a:rPr>
                <a:t>) = </a:t>
              </a:r>
              <a:r>
                <a:rPr lang="en-US" altLang="en-US" sz="2400" i="1" dirty="0">
                  <a:solidFill>
                    <a:srgbClr val="C00000"/>
                  </a:solidFill>
                  <a:sym typeface="Symbol" panose="05050102010706020507" pitchFamily="18" charset="2"/>
                </a:rPr>
                <a:t>P</a:t>
              </a:r>
              <a:r>
                <a:rPr lang="en-US" altLang="en-US" sz="2400" dirty="0">
                  <a:solidFill>
                    <a:srgbClr val="C00000"/>
                  </a:solidFill>
                  <a:sym typeface="Symbol" panose="05050102010706020507" pitchFamily="18" charset="2"/>
                </a:rPr>
                <a:t>(</a:t>
              </a:r>
              <a:r>
                <a:rPr lang="en-US" altLang="en-US" sz="2400" i="1" dirty="0">
                  <a:solidFill>
                    <a:srgbClr val="C00000"/>
                  </a:solidFill>
                  <a:sym typeface="Symbol" panose="05050102010706020507" pitchFamily="18" charset="2"/>
                </a:rPr>
                <a:t>A</a:t>
              </a:r>
              <a:r>
                <a:rPr lang="en-US" altLang="en-US" sz="2400" dirty="0">
                  <a:solidFill>
                    <a:srgbClr val="C00000"/>
                  </a:solidFill>
                  <a:sym typeface="Symbol" panose="05050102010706020507" pitchFamily="18" charset="2"/>
                </a:rPr>
                <a:t>)  </a:t>
              </a:r>
              <a:r>
                <a:rPr lang="en-US" altLang="en-US" sz="2400" i="1" dirty="0">
                  <a:solidFill>
                    <a:srgbClr val="C00000"/>
                  </a:solidFill>
                  <a:sym typeface="Symbol" panose="05050102010706020507" pitchFamily="18" charset="2"/>
                </a:rPr>
                <a:t>P</a:t>
              </a:r>
              <a:r>
                <a:rPr lang="en-US" altLang="en-US" sz="2400" dirty="0">
                  <a:solidFill>
                    <a:srgbClr val="C00000"/>
                  </a:solidFill>
                  <a:sym typeface="Symbol" panose="05050102010706020507" pitchFamily="18" charset="2"/>
                </a:rPr>
                <a:t>(</a:t>
              </a:r>
              <a:r>
                <a:rPr lang="en-US" altLang="en-US" sz="2400" i="1" dirty="0">
                  <a:solidFill>
                    <a:srgbClr val="C00000"/>
                  </a:solidFill>
                  <a:sym typeface="Symbol" panose="05050102010706020507" pitchFamily="18" charset="2"/>
                </a:rPr>
                <a:t>B</a:t>
              </a:r>
              <a:r>
                <a:rPr lang="en-US" altLang="en-US" sz="2400" dirty="0">
                  <a:solidFill>
                    <a:srgbClr val="C00000"/>
                  </a:solidFill>
                  <a:sym typeface="Symbol" panose="05050102010706020507" pitchFamily="18" charset="2"/>
                </a:rPr>
                <a:t>)</a:t>
              </a:r>
              <a:endParaRPr lang="en-SG" sz="2400" dirty="0">
                <a:solidFill>
                  <a:srgbClr val="C00000"/>
                </a:solidFill>
              </a:endParaRPr>
            </a:p>
          </p:txBody>
        </p:sp>
      </p:grpSp>
      <p:sp>
        <p:nvSpPr>
          <p:cNvPr id="17" name="Oval 16"/>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61407948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71</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Independent Events</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332424" y="1551960"/>
            <a:ext cx="8616553" cy="27050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A coin is loaded so that the probability of heads is 0.6. Suppose the coin is tossed twice. Although the probability of heads is greater than the probability of tails, there is no reason to believe that whether the coin lands heads or tails on one toss will affect whether it lands heads or tails on the other toss. Thus it is reasonable to assume that the results of the tosses are independent.</a:t>
            </a:r>
          </a:p>
        </p:txBody>
      </p:sp>
      <p:sp>
        <p:nvSpPr>
          <p:cNvPr id="17" name="TextBox 1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000" dirty="0">
                <a:solidFill>
                  <a:schemeClr val="bg1"/>
                </a:solidFill>
              </a:rPr>
              <a:t>Example </a:t>
            </a:r>
            <a:r>
              <a:rPr lang="en-SG" sz="2000" dirty="0" smtClean="0">
                <a:solidFill>
                  <a:schemeClr val="bg1"/>
                </a:solidFill>
              </a:rPr>
              <a:t>17 </a:t>
            </a:r>
            <a:r>
              <a:rPr lang="en-SG" sz="2000" dirty="0">
                <a:solidFill>
                  <a:schemeClr val="bg1"/>
                </a:solidFill>
              </a:rPr>
              <a:t>– Computing Probabilities of Intersections of Two Independent Events</a:t>
            </a:r>
          </a:p>
        </p:txBody>
      </p:sp>
      <p:sp>
        <p:nvSpPr>
          <p:cNvPr id="21" name="Rectangle 3"/>
          <p:cNvSpPr txBox="1">
            <a:spLocks noChangeArrowheads="1"/>
          </p:cNvSpPr>
          <p:nvPr/>
        </p:nvSpPr>
        <p:spPr>
          <a:xfrm>
            <a:off x="332425" y="4187738"/>
            <a:ext cx="6765800" cy="5702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a:pPr>
            <a:r>
              <a:rPr lang="en-US" altLang="en-US" sz="2400" dirty="0"/>
              <a:t>What is the probability of obtaining two heads?</a:t>
            </a:r>
          </a:p>
        </p:txBody>
      </p:sp>
      <p:sp>
        <p:nvSpPr>
          <p:cNvPr id="26" name="Rectangle 3"/>
          <p:cNvSpPr txBox="1">
            <a:spLocks noChangeArrowheads="1"/>
          </p:cNvSpPr>
          <p:nvPr/>
        </p:nvSpPr>
        <p:spPr>
          <a:xfrm>
            <a:off x="332425" y="4699407"/>
            <a:ext cx="6765800" cy="503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2"/>
            </a:pPr>
            <a:r>
              <a:rPr lang="en-US" altLang="en-US" sz="2400" dirty="0"/>
              <a:t>What is the probability of obtaining one head?</a:t>
            </a:r>
          </a:p>
        </p:txBody>
      </p:sp>
      <p:sp>
        <p:nvSpPr>
          <p:cNvPr id="28" name="Rectangle 3"/>
          <p:cNvSpPr txBox="1">
            <a:spLocks noChangeArrowheads="1"/>
          </p:cNvSpPr>
          <p:nvPr/>
        </p:nvSpPr>
        <p:spPr>
          <a:xfrm>
            <a:off x="332424" y="5202415"/>
            <a:ext cx="6765801" cy="5702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3"/>
            </a:pPr>
            <a:r>
              <a:rPr lang="en-US" altLang="en-US" sz="2400" dirty="0"/>
              <a:t>What is the probability of obtaining no heads?</a:t>
            </a:r>
          </a:p>
        </p:txBody>
      </p:sp>
      <p:sp>
        <p:nvSpPr>
          <p:cNvPr id="30" name="Rectangle 3"/>
          <p:cNvSpPr txBox="1">
            <a:spLocks noChangeArrowheads="1"/>
          </p:cNvSpPr>
          <p:nvPr/>
        </p:nvSpPr>
        <p:spPr>
          <a:xfrm>
            <a:off x="332425" y="5772657"/>
            <a:ext cx="7819684" cy="503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4"/>
            </a:pPr>
            <a:r>
              <a:rPr lang="en-US" altLang="en-US" sz="2400" dirty="0"/>
              <a:t>What is the probability of obtaining at least one head?</a:t>
            </a:r>
          </a:p>
        </p:txBody>
      </p:sp>
      <p:sp>
        <p:nvSpPr>
          <p:cNvPr id="18" name="Oval 17"/>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08271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dissolv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6" grpId="0"/>
      <p:bldP spid="28" grpId="0"/>
      <p:bldP spid="3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72</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Independent Events</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332424" y="1551960"/>
            <a:ext cx="8616553" cy="2705085"/>
          </a:xfrm>
          <a:prstGeom prst="rect">
            <a:avLst/>
          </a:prstGeom>
          <a:solidFill>
            <a:schemeClr val="tx2">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Sample space </a:t>
            </a:r>
            <a:r>
              <a:rPr lang="en-US" altLang="en-US" sz="2400" i="1" dirty="0"/>
              <a:t>S</a:t>
            </a:r>
            <a:r>
              <a:rPr lang="en-US" altLang="en-US" sz="2400" dirty="0"/>
              <a:t> consists of the 4 outcomes {HH, HT, TH, TT} which are not equally likely.</a:t>
            </a:r>
          </a:p>
          <a:p>
            <a:pPr marL="0" indent="0">
              <a:lnSpc>
                <a:spcPct val="100000"/>
              </a:lnSpc>
              <a:spcBef>
                <a:spcPts val="0"/>
              </a:spcBef>
              <a:spcAft>
                <a:spcPts val="600"/>
              </a:spcAft>
              <a:buNone/>
            </a:pPr>
            <a:r>
              <a:rPr lang="en-US" altLang="en-US" sz="2400" dirty="0"/>
              <a:t>Let</a:t>
            </a:r>
          </a:p>
          <a:p>
            <a:pPr marL="357188">
              <a:lnSpc>
                <a:spcPct val="100000"/>
              </a:lnSpc>
              <a:spcBef>
                <a:spcPts val="0"/>
              </a:spcBef>
              <a:spcAft>
                <a:spcPts val="600"/>
              </a:spcAft>
              <a:buFont typeface="Wingdings" panose="05000000000000000000" pitchFamily="2" charset="2"/>
              <a:buChar char="§"/>
            </a:pPr>
            <a:r>
              <a:rPr lang="en-US" altLang="en-US" sz="2400" i="1" dirty="0"/>
              <a:t>E</a:t>
            </a:r>
            <a:r>
              <a:rPr lang="en-US" altLang="en-US" sz="2400" dirty="0"/>
              <a:t> be the event that a head is obtained on the first toss</a:t>
            </a:r>
          </a:p>
          <a:p>
            <a:pPr marL="357188">
              <a:lnSpc>
                <a:spcPct val="100000"/>
              </a:lnSpc>
              <a:spcBef>
                <a:spcPts val="0"/>
              </a:spcBef>
              <a:spcAft>
                <a:spcPts val="600"/>
              </a:spcAft>
              <a:buFont typeface="Wingdings" panose="05000000000000000000" pitchFamily="2" charset="2"/>
              <a:buChar char="§"/>
            </a:pPr>
            <a:r>
              <a:rPr lang="en-US" altLang="en-US" sz="2400" i="1" dirty="0"/>
              <a:t>F</a:t>
            </a:r>
            <a:r>
              <a:rPr lang="en-US" altLang="en-US" sz="2400" dirty="0"/>
              <a:t> be the event that a head is obtained on the second toss</a:t>
            </a:r>
          </a:p>
          <a:p>
            <a:pPr marL="0" indent="0">
              <a:lnSpc>
                <a:spcPct val="100000"/>
              </a:lnSpc>
              <a:spcBef>
                <a:spcPts val="0"/>
              </a:spcBef>
              <a:spcAft>
                <a:spcPts val="600"/>
              </a:spcAft>
              <a:buNone/>
            </a:pPr>
            <a:r>
              <a:rPr lang="en-US" altLang="en-US" sz="2400" i="1" dirty="0"/>
              <a:t>P</a:t>
            </a:r>
            <a:r>
              <a:rPr lang="en-US" altLang="en-US" sz="2400" dirty="0"/>
              <a:t>(</a:t>
            </a:r>
            <a:r>
              <a:rPr lang="en-US" altLang="en-US" sz="2400" i="1" dirty="0"/>
              <a:t>E</a:t>
            </a:r>
            <a:r>
              <a:rPr lang="en-US" altLang="en-US" sz="2400" dirty="0"/>
              <a:t>) = </a:t>
            </a:r>
            <a:r>
              <a:rPr lang="en-US" altLang="en-US" sz="2400" i="1" dirty="0"/>
              <a:t>P</a:t>
            </a:r>
            <a:r>
              <a:rPr lang="en-US" altLang="en-US" sz="2400" dirty="0"/>
              <a:t>(</a:t>
            </a:r>
            <a:r>
              <a:rPr lang="en-US" altLang="en-US" sz="2400" i="1" dirty="0"/>
              <a:t>F</a:t>
            </a:r>
            <a:r>
              <a:rPr lang="en-US" altLang="en-US" sz="2400" dirty="0"/>
              <a:t>) = 0.6.</a:t>
            </a:r>
          </a:p>
        </p:txBody>
      </p:sp>
      <p:sp>
        <p:nvSpPr>
          <p:cNvPr id="17" name="TextBox 1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000" dirty="0">
                <a:solidFill>
                  <a:schemeClr val="bg1"/>
                </a:solidFill>
              </a:rPr>
              <a:t>Example </a:t>
            </a:r>
            <a:r>
              <a:rPr lang="en-SG" sz="2000" dirty="0" smtClean="0">
                <a:solidFill>
                  <a:schemeClr val="bg1"/>
                </a:solidFill>
              </a:rPr>
              <a:t>17 </a:t>
            </a:r>
            <a:r>
              <a:rPr lang="en-SG" sz="2000" dirty="0">
                <a:solidFill>
                  <a:schemeClr val="bg1"/>
                </a:solidFill>
              </a:rPr>
              <a:t>– Computing Probabilities of Intersections of Two Independent Events</a:t>
            </a:r>
          </a:p>
        </p:txBody>
      </p:sp>
      <p:sp>
        <p:nvSpPr>
          <p:cNvPr id="13" name="Oval 12"/>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4" name="Oval 13"/>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32540215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73</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Independent Events</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0" name="Rectangle 3"/>
              <p:cNvSpPr txBox="1">
                <a:spLocks noChangeArrowheads="1"/>
              </p:cNvSpPr>
              <p:nvPr/>
            </p:nvSpPr>
            <p:spPr>
              <a:xfrm>
                <a:off x="332424" y="2331371"/>
                <a:ext cx="8616553" cy="59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i="1" dirty="0"/>
                  <a:t>P</a:t>
                </a:r>
                <a:r>
                  <a:rPr lang="en-US" altLang="en-US" sz="2400" dirty="0"/>
                  <a:t>(two heads) = </a:t>
                </a:r>
                <a14:m>
                  <m:oMath xmlns:m="http://schemas.openxmlformats.org/officeDocument/2006/math">
                    <m:r>
                      <a:rPr lang="en-US" altLang="en-US" sz="2400" i="1">
                        <a:latin typeface="Cambria Math" panose="02040503050406030204" pitchFamily="18" charset="0"/>
                        <a:sym typeface="Symbol" panose="05050102010706020507" pitchFamily="18" charset="2"/>
                      </a:rPr>
                      <m:t>𝑃</m:t>
                    </m:r>
                    <m:r>
                      <a:rPr lang="en-US" altLang="en-US" sz="2400" i="1">
                        <a:latin typeface="Cambria Math" panose="02040503050406030204" pitchFamily="18" charset="0"/>
                        <a:sym typeface="Symbol" panose="05050102010706020507" pitchFamily="18" charset="2"/>
                      </a:rPr>
                      <m:t>(</m:t>
                    </m:r>
                    <m:r>
                      <a:rPr lang="en-US" altLang="en-US" sz="2400" i="1">
                        <a:latin typeface="Cambria Math" panose="02040503050406030204" pitchFamily="18" charset="0"/>
                        <a:sym typeface="Symbol" panose="05050102010706020507" pitchFamily="18" charset="2"/>
                      </a:rPr>
                      <m:t>𝐸</m:t>
                    </m:r>
                    <m:r>
                      <a:rPr lang="en-US" altLang="en-US" sz="2400" i="1">
                        <a:latin typeface="Cambria Math" panose="02040503050406030204" pitchFamily="18" charset="0"/>
                        <a:ea typeface="Cambria Math" panose="02040503050406030204" pitchFamily="18" charset="0"/>
                        <a:sym typeface="Symbol" panose="05050102010706020507" pitchFamily="18" charset="2"/>
                      </a:rPr>
                      <m:t>∩</m:t>
                    </m:r>
                    <m:r>
                      <a:rPr lang="en-US" altLang="en-US" sz="2400" i="1">
                        <a:latin typeface="Cambria Math" panose="02040503050406030204" pitchFamily="18" charset="0"/>
                        <a:ea typeface="Cambria Math" panose="02040503050406030204" pitchFamily="18" charset="0"/>
                        <a:sym typeface="Symbol" panose="05050102010706020507" pitchFamily="18" charset="2"/>
                      </a:rPr>
                      <m:t>𝐹</m:t>
                    </m:r>
                    <m:r>
                      <a:rPr lang="en-US" altLang="en-US" sz="2400" i="1">
                        <a:latin typeface="Cambria Math" panose="02040503050406030204" pitchFamily="18" charset="0"/>
                        <a:ea typeface="Cambria Math" panose="02040503050406030204" pitchFamily="18" charset="0"/>
                        <a:sym typeface="Symbol" panose="05050102010706020507" pitchFamily="18" charset="2"/>
                      </a:rPr>
                      <m:t>)</m:t>
                    </m:r>
                  </m:oMath>
                </a14:m>
                <a:r>
                  <a:rPr lang="en-US" altLang="en-US" sz="2400" dirty="0">
                    <a:sym typeface="Symbol" panose="05050102010706020507" pitchFamily="18" charset="2"/>
                  </a:rPr>
                  <a:t> = </a:t>
                </a:r>
                <a14:m>
                  <m:oMath xmlns:m="http://schemas.openxmlformats.org/officeDocument/2006/math">
                    <m:r>
                      <a:rPr lang="en-US" altLang="en-US" sz="2400" i="1">
                        <a:latin typeface="Cambria Math" panose="02040503050406030204" pitchFamily="18" charset="0"/>
                        <a:sym typeface="Symbol" panose="05050102010706020507" pitchFamily="18" charset="2"/>
                      </a:rPr>
                      <m:t>𝑃</m:t>
                    </m:r>
                    <m:r>
                      <a:rPr lang="en-US" altLang="en-US" sz="2400" i="1">
                        <a:latin typeface="Cambria Math" panose="02040503050406030204" pitchFamily="18" charset="0"/>
                        <a:sym typeface="Symbol" panose="05050102010706020507" pitchFamily="18" charset="2"/>
                      </a:rPr>
                      <m:t>(</m:t>
                    </m:r>
                    <m:r>
                      <a:rPr lang="en-US" altLang="en-US" sz="2400" i="1">
                        <a:latin typeface="Cambria Math" panose="02040503050406030204" pitchFamily="18" charset="0"/>
                        <a:sym typeface="Symbol" panose="05050102010706020507" pitchFamily="18" charset="2"/>
                      </a:rPr>
                      <m:t>𝐸</m:t>
                    </m:r>
                    <m:r>
                      <a:rPr lang="en-US" altLang="en-US" sz="2400" i="1">
                        <a:latin typeface="Cambria Math" panose="02040503050406030204" pitchFamily="18" charset="0"/>
                        <a:sym typeface="Symbol" panose="05050102010706020507" pitchFamily="18" charset="2"/>
                      </a:rPr>
                      <m:t>)⋅</m:t>
                    </m:r>
                    <m:r>
                      <a:rPr lang="en-US" altLang="en-US" sz="2400" i="1">
                        <a:latin typeface="Cambria Math" panose="02040503050406030204" pitchFamily="18" charset="0"/>
                        <a:ea typeface="Cambria Math" panose="02040503050406030204" pitchFamily="18" charset="0"/>
                        <a:sym typeface="Symbol" panose="05050102010706020507" pitchFamily="18" charset="2"/>
                      </a:rPr>
                      <m:t>𝑃</m:t>
                    </m:r>
                    <m:r>
                      <a:rPr lang="en-US" altLang="en-US" sz="2400" i="1">
                        <a:latin typeface="Cambria Math" panose="02040503050406030204" pitchFamily="18" charset="0"/>
                        <a:ea typeface="Cambria Math" panose="02040503050406030204" pitchFamily="18" charset="0"/>
                        <a:sym typeface="Symbol" panose="05050102010706020507" pitchFamily="18" charset="2"/>
                      </a:rPr>
                      <m:t>(</m:t>
                    </m:r>
                    <m:r>
                      <a:rPr lang="en-US" altLang="en-US" sz="2400" i="1">
                        <a:latin typeface="Cambria Math" panose="02040503050406030204" pitchFamily="18" charset="0"/>
                        <a:ea typeface="Cambria Math" panose="02040503050406030204" pitchFamily="18" charset="0"/>
                        <a:sym typeface="Symbol" panose="05050102010706020507" pitchFamily="18" charset="2"/>
                      </a:rPr>
                      <m:t>𝐹</m:t>
                    </m:r>
                    <m:r>
                      <a:rPr lang="en-US" altLang="en-US" sz="2400" i="1">
                        <a:latin typeface="Cambria Math" panose="02040503050406030204" pitchFamily="18" charset="0"/>
                        <a:ea typeface="Cambria Math" panose="02040503050406030204" pitchFamily="18" charset="0"/>
                        <a:sym typeface="Symbol" panose="05050102010706020507" pitchFamily="18" charset="2"/>
                      </a:rPr>
                      <m:t>)</m:t>
                    </m:r>
                  </m:oMath>
                </a14:m>
                <a:r>
                  <a:rPr lang="en-US" altLang="en-US" sz="2400" dirty="0">
                    <a:sym typeface="Symbol" panose="05050102010706020507" pitchFamily="18" charset="2"/>
                  </a:rPr>
                  <a:t> = (0.6)(0.6) = 0.36 = </a:t>
                </a:r>
                <a:r>
                  <a:rPr lang="en-US" altLang="en-US" sz="2400" b="1" dirty="0">
                    <a:solidFill>
                      <a:srgbClr val="0000FF"/>
                    </a:solidFill>
                    <a:sym typeface="Symbol" panose="05050102010706020507" pitchFamily="18" charset="2"/>
                  </a:rPr>
                  <a:t>36%</a:t>
                </a:r>
                <a:endParaRPr lang="en-US" altLang="en-US" sz="2400" b="1" dirty="0">
                  <a:solidFill>
                    <a:srgbClr val="0000FF"/>
                  </a:solidFill>
                </a:endParaRPr>
              </a:p>
            </p:txBody>
          </p:sp>
        </mc:Choice>
        <mc:Fallback xmlns="">
          <p:sp>
            <p:nvSpPr>
              <p:cNvPr id="20" name="Rectangle 3"/>
              <p:cNvSpPr txBox="1">
                <a:spLocks noRot="1" noChangeAspect="1" noMove="1" noResize="1" noEditPoints="1" noAdjustHandles="1" noChangeArrowheads="1" noChangeShapeType="1" noTextEdit="1"/>
              </p:cNvSpPr>
              <p:nvPr/>
            </p:nvSpPr>
            <p:spPr>
              <a:xfrm>
                <a:off x="332424" y="2331371"/>
                <a:ext cx="8616553" cy="597809"/>
              </a:xfrm>
              <a:prstGeom prst="rect">
                <a:avLst/>
              </a:prstGeom>
              <a:blipFill>
                <a:blip r:embed="rId3"/>
                <a:stretch>
                  <a:fillRect l="-1132" t="-8081"/>
                </a:stretch>
              </a:blipFill>
            </p:spPr>
            <p:txBody>
              <a:bodyPr/>
              <a:lstStyle/>
              <a:p>
                <a:r>
                  <a:rPr lang="en-US">
                    <a:noFill/>
                  </a:rPr>
                  <a:t> </a:t>
                </a:r>
              </a:p>
            </p:txBody>
          </p:sp>
        </mc:Fallback>
      </mc:AlternateContent>
      <p:sp>
        <p:nvSpPr>
          <p:cNvPr id="17" name="TextBox 1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000" dirty="0">
                <a:solidFill>
                  <a:schemeClr val="bg1"/>
                </a:solidFill>
              </a:rPr>
              <a:t>Example </a:t>
            </a:r>
            <a:r>
              <a:rPr lang="en-SG" sz="2000" dirty="0" smtClean="0">
                <a:solidFill>
                  <a:schemeClr val="bg1"/>
                </a:solidFill>
              </a:rPr>
              <a:t>17 </a:t>
            </a:r>
            <a:r>
              <a:rPr lang="en-SG" sz="2000" dirty="0">
                <a:solidFill>
                  <a:schemeClr val="bg1"/>
                </a:solidFill>
              </a:rPr>
              <a:t>– Computing Probabilities of Intersections of Two Independent Events</a:t>
            </a:r>
          </a:p>
        </p:txBody>
      </p:sp>
      <p:sp>
        <p:nvSpPr>
          <p:cNvPr id="13" name="Rectangle 3"/>
          <p:cNvSpPr txBox="1">
            <a:spLocks noChangeArrowheads="1"/>
          </p:cNvSpPr>
          <p:nvPr/>
        </p:nvSpPr>
        <p:spPr>
          <a:xfrm>
            <a:off x="409917" y="1699039"/>
            <a:ext cx="6874286" cy="570242"/>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a:pPr>
            <a:r>
              <a:rPr lang="en-US" altLang="en-US" sz="2400" dirty="0"/>
              <a:t>What is the probability of obtaining two heads?</a:t>
            </a:r>
          </a:p>
        </p:txBody>
      </p:sp>
      <p:sp>
        <p:nvSpPr>
          <p:cNvPr id="14" name="Rectangle 3"/>
          <p:cNvSpPr txBox="1">
            <a:spLocks noChangeArrowheads="1"/>
          </p:cNvSpPr>
          <p:nvPr/>
        </p:nvSpPr>
        <p:spPr>
          <a:xfrm>
            <a:off x="409916" y="2991270"/>
            <a:ext cx="6874287" cy="503008"/>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2"/>
            </a:pPr>
            <a:r>
              <a:rPr lang="en-US" altLang="en-US" sz="2400" dirty="0"/>
              <a:t>What is the probability of obtaining one head?</a:t>
            </a:r>
          </a:p>
        </p:txBody>
      </p:sp>
      <mc:AlternateContent xmlns:mc="http://schemas.openxmlformats.org/markup-compatibility/2006" xmlns:a14="http://schemas.microsoft.com/office/drawing/2010/main">
        <mc:Choice Requires="a14">
          <p:sp>
            <p:nvSpPr>
              <p:cNvPr id="15" name="Rectangle 3"/>
              <p:cNvSpPr txBox="1">
                <a:spLocks noChangeArrowheads="1"/>
              </p:cNvSpPr>
              <p:nvPr/>
            </p:nvSpPr>
            <p:spPr>
              <a:xfrm>
                <a:off x="332424" y="3556368"/>
                <a:ext cx="8616553" cy="59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i="1" dirty="0"/>
                  <a:t>P</a:t>
                </a:r>
                <a:r>
                  <a:rPr lang="en-US" altLang="en-US" sz="2400" dirty="0"/>
                  <a:t>(one head) = </a:t>
                </a:r>
                <a14:m>
                  <m:oMath xmlns:m="http://schemas.openxmlformats.org/officeDocument/2006/math">
                    <m:r>
                      <a:rPr lang="en-US" altLang="en-US" sz="2400" i="1">
                        <a:latin typeface="Cambria Math" panose="02040503050406030204" pitchFamily="18" charset="0"/>
                      </a:rPr>
                      <m:t>𝑃</m:t>
                    </m:r>
                    <m:r>
                      <a:rPr lang="en-US" altLang="en-US" sz="2400" i="1">
                        <a:latin typeface="Cambria Math" panose="02040503050406030204" pitchFamily="18" charset="0"/>
                      </a:rPr>
                      <m:t>((</m:t>
                    </m:r>
                    <m:r>
                      <a:rPr lang="en-US" altLang="en-US" sz="2400" i="1">
                        <a:latin typeface="Cambria Math" panose="02040503050406030204" pitchFamily="18" charset="0"/>
                      </a:rPr>
                      <m:t>𝐸</m:t>
                    </m:r>
                    <m:r>
                      <a:rPr lang="en-US" altLang="en-US" sz="2400" i="1">
                        <a:latin typeface="Cambria Math" panose="02040503050406030204" pitchFamily="18" charset="0"/>
                        <a:ea typeface="Cambria Math" panose="02040503050406030204" pitchFamily="18" charset="0"/>
                      </a:rPr>
                      <m:t>∩</m:t>
                    </m:r>
                    <m:acc>
                      <m:accPr>
                        <m:chr m:val="̅"/>
                        <m:ctrlPr>
                          <a:rPr lang="en-US" altLang="en-US" sz="2400" i="1">
                            <a:latin typeface="Cambria Math" panose="02040503050406030204" pitchFamily="18" charset="0"/>
                            <a:ea typeface="Cambria Math" panose="02040503050406030204" pitchFamily="18" charset="0"/>
                          </a:rPr>
                        </m:ctrlPr>
                      </m:accPr>
                      <m:e>
                        <m:r>
                          <a:rPr lang="en-US" altLang="en-US" sz="2400" i="1">
                            <a:latin typeface="Cambria Math" panose="02040503050406030204" pitchFamily="18" charset="0"/>
                            <a:ea typeface="Cambria Math" panose="02040503050406030204" pitchFamily="18" charset="0"/>
                          </a:rPr>
                          <m:t>𝐹</m:t>
                        </m:r>
                      </m:e>
                    </m:acc>
                    <m:r>
                      <a:rPr lang="en-US" altLang="en-US" sz="2400" i="1">
                        <a:latin typeface="Cambria Math" panose="02040503050406030204" pitchFamily="18" charset="0"/>
                      </a:rPr>
                      <m:t>)</m:t>
                    </m:r>
                    <m:r>
                      <a:rPr lang="en-US" altLang="en-US" sz="2400" i="1">
                        <a:latin typeface="Cambria Math" panose="02040503050406030204" pitchFamily="18" charset="0"/>
                        <a:ea typeface="Cambria Math" panose="02040503050406030204" pitchFamily="18" charset="0"/>
                      </a:rPr>
                      <m:t>∪(</m:t>
                    </m:r>
                    <m:acc>
                      <m:accPr>
                        <m:chr m:val="̅"/>
                        <m:ctrlPr>
                          <a:rPr lang="en-US" altLang="en-US" sz="2400" i="1">
                            <a:latin typeface="Cambria Math" panose="02040503050406030204" pitchFamily="18" charset="0"/>
                            <a:ea typeface="Cambria Math" panose="02040503050406030204" pitchFamily="18" charset="0"/>
                          </a:rPr>
                        </m:ctrlPr>
                      </m:accPr>
                      <m:e>
                        <m:r>
                          <a:rPr lang="en-US" altLang="en-US" sz="2400" i="1">
                            <a:latin typeface="Cambria Math" panose="02040503050406030204" pitchFamily="18" charset="0"/>
                            <a:ea typeface="Cambria Math" panose="02040503050406030204" pitchFamily="18" charset="0"/>
                          </a:rPr>
                          <m:t>𝐸</m:t>
                        </m:r>
                      </m:e>
                    </m:acc>
                    <m:r>
                      <a:rPr lang="en-US" altLang="en-US" sz="2400" i="1">
                        <a:latin typeface="Cambria Math" panose="02040503050406030204" pitchFamily="18" charset="0"/>
                        <a:ea typeface="Cambria Math" panose="02040503050406030204" pitchFamily="18" charset="0"/>
                      </a:rPr>
                      <m:t>∩</m:t>
                    </m:r>
                    <m:r>
                      <a:rPr lang="en-US" altLang="en-US" sz="2400" i="1">
                        <a:latin typeface="Cambria Math" panose="02040503050406030204" pitchFamily="18" charset="0"/>
                        <a:ea typeface="Cambria Math" panose="02040503050406030204" pitchFamily="18" charset="0"/>
                      </a:rPr>
                      <m:t>𝐹</m:t>
                    </m:r>
                    <m:r>
                      <a:rPr lang="en-US" altLang="en-US" sz="2400" i="1">
                        <a:latin typeface="Cambria Math" panose="02040503050406030204" pitchFamily="18" charset="0"/>
                        <a:ea typeface="Cambria Math" panose="02040503050406030204" pitchFamily="18" charset="0"/>
                      </a:rPr>
                      <m:t>))</m:t>
                    </m:r>
                  </m:oMath>
                </a14:m>
                <a:r>
                  <a:rPr lang="en-US" altLang="en-US" sz="2400" dirty="0">
                    <a:sym typeface="Symbol" panose="05050102010706020507" pitchFamily="18" charset="2"/>
                  </a:rPr>
                  <a:t> = </a:t>
                </a:r>
                <a14:m>
                  <m:oMath xmlns:m="http://schemas.openxmlformats.org/officeDocument/2006/math">
                    <m:r>
                      <a:rPr lang="en-US" altLang="en-US" sz="2400" i="1">
                        <a:latin typeface="Cambria Math" panose="02040503050406030204" pitchFamily="18" charset="0"/>
                        <a:sym typeface="Symbol" panose="05050102010706020507" pitchFamily="18" charset="2"/>
                      </a:rPr>
                      <m:t>𝑃</m:t>
                    </m:r>
                    <m:d>
                      <m:dPr>
                        <m:ctrlPr>
                          <a:rPr lang="en-US" altLang="en-US" sz="2400" i="1">
                            <a:latin typeface="Cambria Math" panose="02040503050406030204" pitchFamily="18" charset="0"/>
                            <a:sym typeface="Symbol" panose="05050102010706020507" pitchFamily="18" charset="2"/>
                          </a:rPr>
                        </m:ctrlPr>
                      </m:dPr>
                      <m:e>
                        <m:r>
                          <a:rPr lang="en-US" altLang="en-US" sz="2400" i="1">
                            <a:latin typeface="Cambria Math" panose="02040503050406030204" pitchFamily="18" charset="0"/>
                            <a:sym typeface="Symbol" panose="05050102010706020507" pitchFamily="18" charset="2"/>
                          </a:rPr>
                          <m:t>𝐸</m:t>
                        </m:r>
                      </m:e>
                    </m:d>
                    <m:r>
                      <a:rPr lang="en-US" altLang="en-US" sz="2400" i="1">
                        <a:latin typeface="Cambria Math" panose="02040503050406030204" pitchFamily="18" charset="0"/>
                        <a:ea typeface="Cambria Math" panose="02040503050406030204" pitchFamily="18" charset="0"/>
                        <a:sym typeface="Symbol" panose="05050102010706020507" pitchFamily="18" charset="2"/>
                      </a:rPr>
                      <m:t>⋅</m:t>
                    </m:r>
                    <m:r>
                      <a:rPr lang="en-US" altLang="en-US" sz="2400" i="1">
                        <a:latin typeface="Cambria Math" panose="02040503050406030204" pitchFamily="18" charset="0"/>
                        <a:ea typeface="Cambria Math" panose="02040503050406030204" pitchFamily="18" charset="0"/>
                        <a:sym typeface="Symbol" panose="05050102010706020507" pitchFamily="18" charset="2"/>
                      </a:rPr>
                      <m:t>𝑃</m:t>
                    </m:r>
                    <m:d>
                      <m:dPr>
                        <m:ctrlPr>
                          <a:rPr lang="en-US" altLang="en-US" sz="2400" i="1">
                            <a:latin typeface="Cambria Math" panose="02040503050406030204" pitchFamily="18" charset="0"/>
                            <a:ea typeface="Cambria Math" panose="02040503050406030204" pitchFamily="18" charset="0"/>
                            <a:sym typeface="Symbol" panose="05050102010706020507" pitchFamily="18" charset="2"/>
                          </a:rPr>
                        </m:ctrlPr>
                      </m:dPr>
                      <m:e>
                        <m:acc>
                          <m:accPr>
                            <m:chr m:val="̅"/>
                            <m:ctrlPr>
                              <a:rPr lang="en-US" altLang="en-US" sz="2400" i="1">
                                <a:latin typeface="Cambria Math" panose="02040503050406030204" pitchFamily="18" charset="0"/>
                                <a:ea typeface="Cambria Math" panose="02040503050406030204" pitchFamily="18" charset="0"/>
                                <a:sym typeface="Symbol" panose="05050102010706020507" pitchFamily="18" charset="2"/>
                              </a:rPr>
                            </m:ctrlPr>
                          </m:accPr>
                          <m:e>
                            <m:r>
                              <a:rPr lang="en-US" altLang="en-US" sz="2400" i="1">
                                <a:latin typeface="Cambria Math" panose="02040503050406030204" pitchFamily="18" charset="0"/>
                                <a:ea typeface="Cambria Math" panose="02040503050406030204" pitchFamily="18" charset="0"/>
                                <a:sym typeface="Symbol" panose="05050102010706020507" pitchFamily="18" charset="2"/>
                              </a:rPr>
                              <m:t>𝐹</m:t>
                            </m:r>
                          </m:e>
                        </m:acc>
                      </m:e>
                    </m:d>
                    <m:r>
                      <a:rPr lang="en-US" altLang="en-US" sz="2400" i="1">
                        <a:latin typeface="Cambria Math" panose="02040503050406030204" pitchFamily="18" charset="0"/>
                        <a:sym typeface="Symbol" panose="05050102010706020507" pitchFamily="18" charset="2"/>
                      </a:rPr>
                      <m:t>+</m:t>
                    </m:r>
                    <m:r>
                      <a:rPr lang="en-US" altLang="en-US" sz="2400" i="1">
                        <a:latin typeface="Cambria Math" panose="02040503050406030204" pitchFamily="18" charset="0"/>
                        <a:sym typeface="Symbol" panose="05050102010706020507" pitchFamily="18" charset="2"/>
                      </a:rPr>
                      <m:t>𝑃</m:t>
                    </m:r>
                    <m:r>
                      <a:rPr lang="en-US" altLang="en-US" sz="2400" i="1">
                        <a:latin typeface="Cambria Math" panose="02040503050406030204" pitchFamily="18" charset="0"/>
                        <a:sym typeface="Symbol" panose="05050102010706020507" pitchFamily="18" charset="2"/>
                      </a:rPr>
                      <m:t>(</m:t>
                    </m:r>
                    <m:acc>
                      <m:accPr>
                        <m:chr m:val="̅"/>
                        <m:ctrlPr>
                          <a:rPr lang="en-US" altLang="en-US" sz="2400" i="1">
                            <a:latin typeface="Cambria Math" panose="02040503050406030204" pitchFamily="18" charset="0"/>
                            <a:sym typeface="Symbol" panose="05050102010706020507" pitchFamily="18" charset="2"/>
                          </a:rPr>
                        </m:ctrlPr>
                      </m:accPr>
                      <m:e>
                        <m:r>
                          <a:rPr lang="en-US" altLang="en-US" sz="2400" i="1">
                            <a:latin typeface="Cambria Math" panose="02040503050406030204" pitchFamily="18" charset="0"/>
                            <a:sym typeface="Symbol" panose="05050102010706020507" pitchFamily="18" charset="2"/>
                          </a:rPr>
                          <m:t>𝐸</m:t>
                        </m:r>
                      </m:e>
                    </m:acc>
                    <m:r>
                      <a:rPr lang="en-US" altLang="en-US" sz="2400" i="1">
                        <a:latin typeface="Cambria Math" panose="02040503050406030204" pitchFamily="18" charset="0"/>
                        <a:sym typeface="Symbol" panose="05050102010706020507" pitchFamily="18" charset="2"/>
                      </a:rPr>
                      <m:t>)</m:t>
                    </m:r>
                    <m:r>
                      <a:rPr lang="en-US" altLang="en-US" sz="2400" i="1">
                        <a:latin typeface="Cambria Math" panose="02040503050406030204" pitchFamily="18" charset="0"/>
                        <a:ea typeface="Cambria Math" panose="02040503050406030204" pitchFamily="18" charset="0"/>
                        <a:sym typeface="Symbol" panose="05050102010706020507" pitchFamily="18" charset="2"/>
                      </a:rPr>
                      <m:t>⋅</m:t>
                    </m:r>
                    <m:r>
                      <a:rPr lang="en-US" altLang="en-US" sz="2400" i="1">
                        <a:latin typeface="Cambria Math" panose="02040503050406030204" pitchFamily="18" charset="0"/>
                        <a:ea typeface="Cambria Math" panose="02040503050406030204" pitchFamily="18" charset="0"/>
                        <a:sym typeface="Symbol" panose="05050102010706020507" pitchFamily="18" charset="2"/>
                      </a:rPr>
                      <m:t>𝑃</m:t>
                    </m:r>
                    <m:r>
                      <a:rPr lang="en-US" altLang="en-US" sz="2400" i="1">
                        <a:latin typeface="Cambria Math" panose="02040503050406030204" pitchFamily="18" charset="0"/>
                        <a:ea typeface="Cambria Math" panose="02040503050406030204" pitchFamily="18" charset="0"/>
                        <a:sym typeface="Symbol" panose="05050102010706020507" pitchFamily="18" charset="2"/>
                      </a:rPr>
                      <m:t>(</m:t>
                    </m:r>
                    <m:r>
                      <a:rPr lang="en-US" altLang="en-US" sz="2400" i="1">
                        <a:latin typeface="Cambria Math" panose="02040503050406030204" pitchFamily="18" charset="0"/>
                        <a:ea typeface="Cambria Math" panose="02040503050406030204" pitchFamily="18" charset="0"/>
                        <a:sym typeface="Symbol" panose="05050102010706020507" pitchFamily="18" charset="2"/>
                      </a:rPr>
                      <m:t>𝐹</m:t>
                    </m:r>
                    <m:r>
                      <a:rPr lang="en-US" altLang="en-US" sz="2400" i="1">
                        <a:latin typeface="Cambria Math" panose="02040503050406030204" pitchFamily="18" charset="0"/>
                        <a:ea typeface="Cambria Math" panose="02040503050406030204" pitchFamily="18" charset="0"/>
                        <a:sym typeface="Symbol" panose="05050102010706020507" pitchFamily="18" charset="2"/>
                      </a:rPr>
                      <m:t>)</m:t>
                    </m:r>
                  </m:oMath>
                </a14:m>
                <a:r>
                  <a:rPr lang="en-US" altLang="en-US" sz="2400" dirty="0">
                    <a:sym typeface="Symbol" panose="05050102010706020507" pitchFamily="18" charset="2"/>
                  </a:rPr>
                  <a:t> </a:t>
                </a:r>
                <a:endParaRPr lang="en-US" altLang="en-US" sz="2400" dirty="0"/>
              </a:p>
            </p:txBody>
          </p:sp>
        </mc:Choice>
        <mc:Fallback xmlns="">
          <p:sp>
            <p:nvSpPr>
              <p:cNvPr id="15" name="Rectangle 3"/>
              <p:cNvSpPr txBox="1">
                <a:spLocks noRot="1" noChangeAspect="1" noMove="1" noResize="1" noEditPoints="1" noAdjustHandles="1" noChangeArrowheads="1" noChangeShapeType="1" noTextEdit="1"/>
              </p:cNvSpPr>
              <p:nvPr/>
            </p:nvSpPr>
            <p:spPr>
              <a:xfrm>
                <a:off x="332424" y="3556368"/>
                <a:ext cx="8616553" cy="597809"/>
              </a:xfrm>
              <a:prstGeom prst="rect">
                <a:avLst/>
              </a:prstGeom>
              <a:blipFill>
                <a:blip r:embed="rId4"/>
                <a:stretch>
                  <a:fillRect l="-1132" t="-8163"/>
                </a:stretch>
              </a:blipFill>
            </p:spPr>
            <p:txBody>
              <a:bodyPr/>
              <a:lstStyle/>
              <a:p>
                <a:r>
                  <a:rPr lang="en-US">
                    <a:noFill/>
                  </a:rPr>
                  <a:t> </a:t>
                </a:r>
              </a:p>
            </p:txBody>
          </p:sp>
        </mc:Fallback>
      </mc:AlternateContent>
      <p:sp>
        <p:nvSpPr>
          <p:cNvPr id="16" name="Rectangle 3"/>
          <p:cNvSpPr txBox="1">
            <a:spLocks noChangeArrowheads="1"/>
          </p:cNvSpPr>
          <p:nvPr/>
        </p:nvSpPr>
        <p:spPr>
          <a:xfrm>
            <a:off x="1884849" y="4012607"/>
            <a:ext cx="5186468" cy="59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sym typeface="Symbol" panose="05050102010706020507" pitchFamily="18" charset="2"/>
              </a:rPr>
              <a:t>= (0.6)(0.4) + (0.4)(0.6) = 0.48 = </a:t>
            </a:r>
            <a:r>
              <a:rPr lang="en-US" altLang="en-US" sz="2400" b="1" dirty="0">
                <a:solidFill>
                  <a:srgbClr val="0000FF"/>
                </a:solidFill>
                <a:sym typeface="Symbol" panose="05050102010706020507" pitchFamily="18" charset="2"/>
              </a:rPr>
              <a:t>48%</a:t>
            </a:r>
            <a:endParaRPr lang="en-US" altLang="en-US" sz="2400" b="1" dirty="0">
              <a:solidFill>
                <a:srgbClr val="0000FF"/>
              </a:solidFill>
            </a:endParaRPr>
          </a:p>
        </p:txBody>
      </p:sp>
      <p:sp>
        <p:nvSpPr>
          <p:cNvPr id="18" name="Rectangle 3"/>
          <p:cNvSpPr txBox="1">
            <a:spLocks noChangeArrowheads="1"/>
          </p:cNvSpPr>
          <p:nvPr/>
        </p:nvSpPr>
        <p:spPr>
          <a:xfrm>
            <a:off x="409916" y="4731363"/>
            <a:ext cx="6874287" cy="503008"/>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3"/>
            </a:pPr>
            <a:r>
              <a:rPr lang="en-US" altLang="en-US" sz="2400" dirty="0"/>
              <a:t>What is the probability of obtaining no heads?</a:t>
            </a:r>
          </a:p>
        </p:txBody>
      </p:sp>
      <p:sp>
        <p:nvSpPr>
          <p:cNvPr id="21" name="Rectangle 3"/>
          <p:cNvSpPr txBox="1">
            <a:spLocks noChangeArrowheads="1"/>
          </p:cNvSpPr>
          <p:nvPr/>
        </p:nvSpPr>
        <p:spPr>
          <a:xfrm>
            <a:off x="324356" y="5370639"/>
            <a:ext cx="8616553" cy="59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i="1" dirty="0"/>
              <a:t>P</a:t>
            </a:r>
            <a:r>
              <a:rPr lang="en-US" altLang="en-US" sz="2400" dirty="0"/>
              <a:t>(no heads) </a:t>
            </a:r>
            <a:r>
              <a:rPr lang="en-US" altLang="en-US" sz="2400" dirty="0" smtClean="0"/>
              <a:t>=</a:t>
            </a:r>
            <a:endParaRPr lang="en-US" altLang="en-US" sz="2400" b="1" dirty="0">
              <a:solidFill>
                <a:srgbClr val="0000FF"/>
              </a:solidFill>
            </a:endParaRPr>
          </a:p>
        </p:txBody>
      </p:sp>
      <p:sp>
        <p:nvSpPr>
          <p:cNvPr id="22" name="TextBox 21"/>
          <p:cNvSpPr txBox="1"/>
          <p:nvPr/>
        </p:nvSpPr>
        <p:spPr>
          <a:xfrm>
            <a:off x="-36103" y="6443584"/>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23" name="Oval 22"/>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39607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dissolv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4" grpId="0" animBg="1"/>
      <p:bldP spid="15" grpId="0"/>
      <p:bldP spid="16" grpId="0"/>
      <p:bldP spid="18" grpId="0" animBg="1"/>
      <p:bldP spid="2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74</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Independent Events</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332425" y="2433881"/>
            <a:ext cx="2007820" cy="59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Method 1:</a:t>
            </a:r>
          </a:p>
        </p:txBody>
      </p:sp>
      <p:sp>
        <p:nvSpPr>
          <p:cNvPr id="17" name="TextBox 1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000" dirty="0">
                <a:solidFill>
                  <a:schemeClr val="bg1"/>
                </a:solidFill>
              </a:rPr>
              <a:t>Example </a:t>
            </a:r>
            <a:r>
              <a:rPr lang="en-SG" sz="2000" dirty="0" smtClean="0">
                <a:solidFill>
                  <a:schemeClr val="bg1"/>
                </a:solidFill>
              </a:rPr>
              <a:t>17 </a:t>
            </a:r>
            <a:r>
              <a:rPr lang="en-SG" sz="2000" dirty="0">
                <a:solidFill>
                  <a:schemeClr val="bg1"/>
                </a:solidFill>
              </a:rPr>
              <a:t>– Computing Probabilities of Intersections of Two Independent Events</a:t>
            </a:r>
          </a:p>
        </p:txBody>
      </p:sp>
      <p:sp>
        <p:nvSpPr>
          <p:cNvPr id="13" name="Rectangle 3"/>
          <p:cNvSpPr txBox="1">
            <a:spLocks noChangeArrowheads="1"/>
          </p:cNvSpPr>
          <p:nvPr/>
        </p:nvSpPr>
        <p:spPr>
          <a:xfrm>
            <a:off x="409917" y="1699039"/>
            <a:ext cx="7649202" cy="570242"/>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4"/>
            </a:pPr>
            <a:r>
              <a:rPr lang="en-US" altLang="en-US" sz="2400" dirty="0"/>
              <a:t>What is the probability of obtaining at least one head?</a:t>
            </a:r>
          </a:p>
        </p:txBody>
      </p:sp>
      <p:sp>
        <p:nvSpPr>
          <p:cNvPr id="15" name="Rectangle 3"/>
          <p:cNvSpPr txBox="1">
            <a:spLocks noChangeArrowheads="1"/>
          </p:cNvSpPr>
          <p:nvPr/>
        </p:nvSpPr>
        <p:spPr>
          <a:xfrm>
            <a:off x="332424" y="2868332"/>
            <a:ext cx="8616553" cy="551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i="1" dirty="0"/>
              <a:t>P</a:t>
            </a:r>
            <a:r>
              <a:rPr lang="en-US" altLang="en-US" sz="2400" dirty="0"/>
              <a:t>(at least one head) = </a:t>
            </a:r>
            <a:r>
              <a:rPr lang="en-US" altLang="en-US" sz="2400" i="1" dirty="0"/>
              <a:t>P</a:t>
            </a:r>
            <a:r>
              <a:rPr lang="en-US" altLang="en-US" sz="2400" dirty="0"/>
              <a:t>(one head</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(two heads) = 0.48 + 0.36 </a:t>
            </a:r>
            <a:endParaRPr lang="en-US" altLang="en-US" sz="2400" dirty="0"/>
          </a:p>
        </p:txBody>
      </p:sp>
      <p:sp>
        <p:nvSpPr>
          <p:cNvPr id="16" name="Rectangle 3"/>
          <p:cNvSpPr txBox="1">
            <a:spLocks noChangeArrowheads="1"/>
          </p:cNvSpPr>
          <p:nvPr/>
        </p:nvSpPr>
        <p:spPr>
          <a:xfrm>
            <a:off x="2868791" y="3261675"/>
            <a:ext cx="2090667" cy="59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sym typeface="Symbol" panose="05050102010706020507" pitchFamily="18" charset="2"/>
              </a:rPr>
              <a:t>= 0.84 = </a:t>
            </a:r>
            <a:r>
              <a:rPr lang="en-US" altLang="en-US" sz="2400" b="1" dirty="0">
                <a:solidFill>
                  <a:srgbClr val="0000FF"/>
                </a:solidFill>
                <a:sym typeface="Symbol" panose="05050102010706020507" pitchFamily="18" charset="2"/>
              </a:rPr>
              <a:t>84%</a:t>
            </a:r>
            <a:endParaRPr lang="en-US" altLang="en-US" sz="2400" b="1" dirty="0">
              <a:solidFill>
                <a:srgbClr val="0000FF"/>
              </a:solidFill>
            </a:endParaRPr>
          </a:p>
        </p:txBody>
      </p:sp>
      <p:sp>
        <p:nvSpPr>
          <p:cNvPr id="22" name="Rectangle 3"/>
          <p:cNvSpPr txBox="1">
            <a:spLocks noChangeArrowheads="1"/>
          </p:cNvSpPr>
          <p:nvPr/>
        </p:nvSpPr>
        <p:spPr>
          <a:xfrm>
            <a:off x="332425" y="3728390"/>
            <a:ext cx="2007820" cy="59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Method 2:</a:t>
            </a:r>
          </a:p>
        </p:txBody>
      </p:sp>
      <p:sp>
        <p:nvSpPr>
          <p:cNvPr id="23" name="Rectangle 3"/>
          <p:cNvSpPr txBox="1">
            <a:spLocks noChangeArrowheads="1"/>
          </p:cNvSpPr>
          <p:nvPr/>
        </p:nvSpPr>
        <p:spPr>
          <a:xfrm>
            <a:off x="332424" y="4162841"/>
            <a:ext cx="8616553" cy="551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i="1" dirty="0"/>
              <a:t>P</a:t>
            </a:r>
            <a:r>
              <a:rPr lang="en-US" altLang="en-US" sz="2400" dirty="0"/>
              <a:t>(at least one head) = 1 – </a:t>
            </a:r>
            <a:r>
              <a:rPr lang="en-US" altLang="en-US" sz="2400" i="1" dirty="0"/>
              <a:t>P</a:t>
            </a:r>
            <a:r>
              <a:rPr lang="en-US" altLang="en-US" sz="2400" dirty="0"/>
              <a:t>(no </a:t>
            </a:r>
            <a:r>
              <a:rPr lang="en-US" altLang="en-US" sz="2400" dirty="0">
                <a:sym typeface="Symbol" panose="05050102010706020507" pitchFamily="18" charset="2"/>
              </a:rPr>
              <a:t>heads) = 1 – 0.16 = 0.84 = </a:t>
            </a:r>
            <a:r>
              <a:rPr lang="en-US" altLang="en-US" sz="2400" b="1" dirty="0">
                <a:solidFill>
                  <a:srgbClr val="0000FF"/>
                </a:solidFill>
                <a:sym typeface="Symbol" panose="05050102010706020507" pitchFamily="18" charset="2"/>
              </a:rPr>
              <a:t>84%</a:t>
            </a:r>
            <a:endParaRPr lang="en-US" altLang="en-US" sz="2400" b="1" dirty="0">
              <a:solidFill>
                <a:srgbClr val="0000FF"/>
              </a:solidFill>
            </a:endParaRPr>
          </a:p>
        </p:txBody>
      </p:sp>
      <p:sp>
        <p:nvSpPr>
          <p:cNvPr id="18" name="Oval 17"/>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2836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dissolv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dissolve">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5" grpId="0"/>
      <p:bldP spid="16" grpId="0"/>
      <p:bldP spid="22" grpId="0"/>
      <p:bldP spid="2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75</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Pairwise Independent/Mutually Independent</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TextBox 1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Pairwise Independent/Mutually Independent</a:t>
            </a:r>
          </a:p>
        </p:txBody>
      </p:sp>
      <p:sp>
        <p:nvSpPr>
          <p:cNvPr id="13" name="Rectangle 3"/>
          <p:cNvSpPr txBox="1">
            <a:spLocks noChangeArrowheads="1"/>
          </p:cNvSpPr>
          <p:nvPr/>
        </p:nvSpPr>
        <p:spPr>
          <a:xfrm>
            <a:off x="409917" y="1602480"/>
            <a:ext cx="7649202" cy="860496"/>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We say three events </a:t>
            </a:r>
            <a:r>
              <a:rPr lang="en-US" altLang="en-US" sz="2400" i="1" dirty="0"/>
              <a:t>A</a:t>
            </a:r>
            <a:r>
              <a:rPr lang="en-US" altLang="en-US" sz="2400" dirty="0"/>
              <a:t>, </a:t>
            </a:r>
            <a:r>
              <a:rPr lang="en-US" altLang="en-US" sz="2400" i="1" dirty="0"/>
              <a:t>B</a:t>
            </a:r>
            <a:r>
              <a:rPr lang="en-US" altLang="en-US" sz="2400" dirty="0"/>
              <a:t>, and </a:t>
            </a:r>
            <a:r>
              <a:rPr lang="en-US" altLang="en-US" sz="2400" i="1" dirty="0"/>
              <a:t>C</a:t>
            </a:r>
            <a:r>
              <a:rPr lang="en-US" altLang="en-US" sz="2400" dirty="0"/>
              <a:t> are </a:t>
            </a:r>
            <a:r>
              <a:rPr lang="en-US" altLang="en-US" sz="2400" i="1" dirty="0"/>
              <a:t>pairwise independent</a:t>
            </a:r>
            <a:r>
              <a:rPr lang="en-US" altLang="en-US" sz="2400" dirty="0"/>
              <a:t> if, and only if,</a:t>
            </a:r>
          </a:p>
        </p:txBody>
      </p:sp>
      <p:sp>
        <p:nvSpPr>
          <p:cNvPr id="15" name="Rectangle 3"/>
          <p:cNvSpPr txBox="1">
            <a:spLocks noChangeArrowheads="1"/>
          </p:cNvSpPr>
          <p:nvPr/>
        </p:nvSpPr>
        <p:spPr>
          <a:xfrm>
            <a:off x="332425" y="4077923"/>
            <a:ext cx="8182926" cy="12011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Events can be pairwise independent without satisfying the condition </a:t>
            </a:r>
            <a:br>
              <a:rPr lang="en-US" altLang="en-US" sz="2400" dirty="0"/>
            </a:br>
            <a:r>
              <a:rPr lang="en-US" altLang="en-US" sz="2400" i="1" dirty="0"/>
              <a:t>P</a:t>
            </a:r>
            <a:r>
              <a:rPr lang="en-US" altLang="en-US" sz="2400" dirty="0"/>
              <a:t>(</a:t>
            </a:r>
            <a:r>
              <a:rPr lang="en-US" altLang="en-US" sz="2400" i="1" dirty="0"/>
              <a:t>A</a:t>
            </a:r>
            <a:r>
              <a:rPr lang="en-US" altLang="en-US" sz="2400" dirty="0"/>
              <a:t> </a:t>
            </a:r>
            <a:r>
              <a:rPr lang="en-US" altLang="en-US" sz="2400" b="1" dirty="0">
                <a:sym typeface="Symbol" panose="05050102010706020507" pitchFamily="18" charset="2"/>
              </a:rPr>
              <a:t></a:t>
            </a:r>
            <a:r>
              <a:rPr lang="en-US" altLang="en-US" sz="2400" dirty="0"/>
              <a:t> </a:t>
            </a:r>
            <a:r>
              <a:rPr lang="en-US" altLang="en-US" sz="2400" i="1" dirty="0"/>
              <a:t>B</a:t>
            </a:r>
            <a:r>
              <a:rPr lang="en-US" altLang="en-US" sz="2400" dirty="0"/>
              <a:t> </a:t>
            </a:r>
            <a:r>
              <a:rPr lang="en-US" altLang="en-US" sz="2400" b="1" dirty="0">
                <a:sym typeface="Symbol" panose="05050102010706020507" pitchFamily="18" charset="2"/>
              </a:rPr>
              <a:t></a:t>
            </a:r>
            <a:r>
              <a:rPr lang="en-US" altLang="en-US" sz="2400" dirty="0"/>
              <a:t> </a:t>
            </a:r>
            <a:r>
              <a:rPr lang="en-US" altLang="en-US" sz="2400" i="1" dirty="0"/>
              <a:t>C</a:t>
            </a:r>
            <a:r>
              <a:rPr lang="en-US" altLang="en-US" sz="2400" dirty="0"/>
              <a:t>) =</a:t>
            </a:r>
            <a:r>
              <a:rPr lang="en-US" altLang="en-US" sz="2400" i="1" dirty="0"/>
              <a:t> P</a:t>
            </a:r>
            <a:r>
              <a:rPr lang="en-US" altLang="en-US" sz="2400" dirty="0"/>
              <a:t>(</a:t>
            </a:r>
            <a:r>
              <a:rPr lang="en-US" altLang="en-US" sz="2400" i="1" dirty="0"/>
              <a:t>A</a:t>
            </a:r>
            <a:r>
              <a:rPr lang="en-US" altLang="en-US" sz="2400" dirty="0"/>
              <a:t>)</a:t>
            </a:r>
            <a:r>
              <a:rPr lang="en-US" altLang="en-US" sz="2000" b="1" dirty="0">
                <a:sym typeface="Wingdings 2" panose="05020102010507070707" pitchFamily="18" charset="2"/>
              </a:rPr>
              <a:t> </a:t>
            </a:r>
            <a:r>
              <a:rPr lang="en-US" altLang="en-US" sz="2000" dirty="0">
                <a:sym typeface="Wingdings 2" panose="05020102010507070707" pitchFamily="18" charset="2"/>
              </a:rPr>
              <a:t></a:t>
            </a:r>
            <a:r>
              <a:rPr lang="en-US" altLang="en-US" sz="2000" b="1" dirty="0">
                <a:sym typeface="Wingdings 2" panose="05020102010507070707" pitchFamily="18" charset="2"/>
              </a:rPr>
              <a:t> </a:t>
            </a:r>
            <a:r>
              <a:rPr lang="en-US" altLang="en-US" sz="2400" i="1" dirty="0"/>
              <a:t>P</a:t>
            </a:r>
            <a:r>
              <a:rPr lang="en-US" altLang="en-US" sz="2400" dirty="0"/>
              <a:t>(</a:t>
            </a:r>
            <a:r>
              <a:rPr lang="en-US" altLang="en-US" sz="2400" i="1" dirty="0"/>
              <a:t>B</a:t>
            </a:r>
            <a:r>
              <a:rPr lang="en-US" altLang="en-US" sz="2400" dirty="0"/>
              <a:t>)</a:t>
            </a:r>
            <a:r>
              <a:rPr lang="en-US" altLang="en-US" sz="2000" b="1" dirty="0">
                <a:sym typeface="Wingdings 2" panose="05020102010507070707" pitchFamily="18" charset="2"/>
              </a:rPr>
              <a:t> </a:t>
            </a:r>
            <a:r>
              <a:rPr lang="en-US" altLang="en-US" sz="2000" dirty="0">
                <a:sym typeface="Wingdings 2" panose="05020102010507070707" pitchFamily="18" charset="2"/>
              </a:rPr>
              <a:t></a:t>
            </a:r>
            <a:r>
              <a:rPr lang="en-US" altLang="en-US" sz="2000" b="1" dirty="0">
                <a:sym typeface="Wingdings 2" panose="05020102010507070707" pitchFamily="18" charset="2"/>
              </a:rPr>
              <a:t> </a:t>
            </a:r>
            <a:r>
              <a:rPr lang="en-US" altLang="en-US" sz="2400" i="1" dirty="0"/>
              <a:t>P</a:t>
            </a:r>
            <a:r>
              <a:rPr lang="en-US" altLang="en-US" sz="2400" dirty="0"/>
              <a:t>(</a:t>
            </a:r>
            <a:r>
              <a:rPr lang="en-US" altLang="en-US" sz="2400" i="1" dirty="0"/>
              <a:t>C</a:t>
            </a:r>
            <a:r>
              <a:rPr lang="en-US" altLang="en-US" sz="2400" dirty="0"/>
              <a:t>).</a:t>
            </a:r>
          </a:p>
        </p:txBody>
      </p:sp>
      <p:sp>
        <p:nvSpPr>
          <p:cNvPr id="23" name="Rectangle 3"/>
          <p:cNvSpPr txBox="1">
            <a:spLocks noChangeArrowheads="1"/>
          </p:cNvSpPr>
          <p:nvPr/>
        </p:nvSpPr>
        <p:spPr>
          <a:xfrm>
            <a:off x="332425" y="5340535"/>
            <a:ext cx="7277244" cy="11571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Conversely, they can satisfy the condition </a:t>
            </a:r>
            <a:br>
              <a:rPr lang="en-US" altLang="en-US" sz="2400" dirty="0"/>
            </a:br>
            <a:r>
              <a:rPr lang="en-US" altLang="en-US" sz="2400" i="1" dirty="0"/>
              <a:t>P</a:t>
            </a:r>
            <a:r>
              <a:rPr lang="en-US" altLang="en-US" sz="2400" dirty="0"/>
              <a:t>(</a:t>
            </a:r>
            <a:r>
              <a:rPr lang="en-US" altLang="en-US" sz="2400" i="1" dirty="0"/>
              <a:t>A</a:t>
            </a:r>
            <a:r>
              <a:rPr lang="en-US" altLang="en-US" sz="2400" dirty="0"/>
              <a:t> </a:t>
            </a:r>
            <a:r>
              <a:rPr lang="en-US" altLang="en-US" sz="2400" b="1" dirty="0">
                <a:sym typeface="Symbol" panose="05050102010706020507" pitchFamily="18" charset="2"/>
              </a:rPr>
              <a:t></a:t>
            </a:r>
            <a:r>
              <a:rPr lang="en-US" altLang="en-US" sz="2400" dirty="0"/>
              <a:t> </a:t>
            </a:r>
            <a:r>
              <a:rPr lang="en-US" altLang="en-US" sz="2400" i="1" dirty="0"/>
              <a:t>B</a:t>
            </a:r>
            <a:r>
              <a:rPr lang="en-US" altLang="en-US" sz="2400" dirty="0"/>
              <a:t> </a:t>
            </a:r>
            <a:r>
              <a:rPr lang="en-US" altLang="en-US" sz="2400" b="1" dirty="0">
                <a:sym typeface="Symbol" panose="05050102010706020507" pitchFamily="18" charset="2"/>
              </a:rPr>
              <a:t></a:t>
            </a:r>
            <a:r>
              <a:rPr lang="en-US" altLang="en-US" sz="2400" dirty="0"/>
              <a:t> </a:t>
            </a:r>
            <a:r>
              <a:rPr lang="en-US" altLang="en-US" sz="2400" i="1" dirty="0"/>
              <a:t>C</a:t>
            </a:r>
            <a:r>
              <a:rPr lang="en-US" altLang="en-US" sz="2400" dirty="0"/>
              <a:t>) = </a:t>
            </a:r>
            <a:r>
              <a:rPr lang="en-US" altLang="en-US" sz="2400" i="1" dirty="0"/>
              <a:t>P</a:t>
            </a:r>
            <a:r>
              <a:rPr lang="en-US" altLang="en-US" sz="2400" dirty="0"/>
              <a:t>(</a:t>
            </a:r>
            <a:r>
              <a:rPr lang="en-US" altLang="en-US" sz="2400" i="1" dirty="0"/>
              <a:t>A</a:t>
            </a:r>
            <a:r>
              <a:rPr lang="en-US" altLang="en-US" sz="2400" dirty="0"/>
              <a:t>)</a:t>
            </a:r>
            <a:r>
              <a:rPr lang="en-US" altLang="en-US" sz="2000" b="1" dirty="0"/>
              <a:t> </a:t>
            </a:r>
            <a:r>
              <a:rPr lang="en-US" altLang="en-US" sz="2000" dirty="0">
                <a:sym typeface="Wingdings 2" panose="05020102010507070707" pitchFamily="18" charset="2"/>
              </a:rPr>
              <a:t></a:t>
            </a:r>
            <a:r>
              <a:rPr lang="en-US" altLang="en-US" sz="2400" b="1" dirty="0">
                <a:sym typeface="Wingdings 2" panose="05020102010507070707" pitchFamily="18" charset="2"/>
              </a:rPr>
              <a:t> </a:t>
            </a:r>
            <a:r>
              <a:rPr lang="en-US" altLang="en-US" sz="2400" i="1" dirty="0"/>
              <a:t>P</a:t>
            </a:r>
            <a:r>
              <a:rPr lang="en-US" altLang="en-US" sz="2400" dirty="0"/>
              <a:t>(</a:t>
            </a:r>
            <a:r>
              <a:rPr lang="en-US" altLang="en-US" sz="2400" i="1" dirty="0"/>
              <a:t>B</a:t>
            </a:r>
            <a:r>
              <a:rPr lang="en-US" altLang="en-US" sz="2400" dirty="0"/>
              <a:t>)</a:t>
            </a:r>
            <a:r>
              <a:rPr lang="en-US" altLang="en-US" sz="2000" dirty="0">
                <a:sym typeface="Wingdings 2" panose="05020102010507070707" pitchFamily="18" charset="2"/>
              </a:rPr>
              <a:t>  </a:t>
            </a:r>
            <a:r>
              <a:rPr lang="en-US" altLang="en-US" sz="2400" i="1" dirty="0"/>
              <a:t>P</a:t>
            </a:r>
            <a:r>
              <a:rPr lang="en-US" altLang="en-US" sz="2400" dirty="0"/>
              <a:t>(</a:t>
            </a:r>
            <a:r>
              <a:rPr lang="en-US" altLang="en-US" sz="2400" i="1" dirty="0"/>
              <a:t>C</a:t>
            </a:r>
            <a:r>
              <a:rPr lang="en-US" altLang="en-US" sz="2400" dirty="0"/>
              <a:t>) without being pairwise independent.</a:t>
            </a:r>
          </a:p>
        </p:txBody>
      </p:sp>
      <p:grpSp>
        <p:nvGrpSpPr>
          <p:cNvPr id="2" name="Group 1"/>
          <p:cNvGrpSpPr/>
          <p:nvPr/>
        </p:nvGrpSpPr>
        <p:grpSpPr>
          <a:xfrm>
            <a:off x="567523" y="2536556"/>
            <a:ext cx="7491596" cy="1278322"/>
            <a:chOff x="567523" y="2536556"/>
            <a:chExt cx="7491596" cy="1278322"/>
          </a:xfrm>
        </p:grpSpPr>
        <p:sp>
          <p:nvSpPr>
            <p:cNvPr id="20" name="Rectangle 3"/>
            <p:cNvSpPr txBox="1">
              <a:spLocks noChangeArrowheads="1"/>
            </p:cNvSpPr>
            <p:nvPr/>
          </p:nvSpPr>
          <p:spPr>
            <a:xfrm>
              <a:off x="567523" y="2536556"/>
              <a:ext cx="2947152" cy="597809"/>
            </a:xfrm>
            <a:prstGeom prst="rect">
              <a:avLst/>
            </a:prstGeom>
            <a:solidFill>
              <a:schemeClr val="tx2">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i="1" dirty="0"/>
                <a:t>P</a:t>
              </a:r>
              <a:r>
                <a:rPr lang="en-US" altLang="en-US" sz="2400" dirty="0"/>
                <a:t>(</a:t>
              </a:r>
              <a:r>
                <a:rPr lang="en-US" altLang="en-US" sz="2400" i="1" dirty="0"/>
                <a:t>A</a:t>
              </a:r>
              <a:r>
                <a:rPr lang="en-US" altLang="en-US"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a:t>
              </a:r>
              <a:endParaRPr lang="en-US" altLang="en-US" sz="2400" i="1" dirty="0"/>
            </a:p>
          </p:txBody>
        </p:sp>
        <p:sp>
          <p:nvSpPr>
            <p:cNvPr id="18" name="Rectangle 3"/>
            <p:cNvSpPr txBox="1">
              <a:spLocks noChangeArrowheads="1"/>
            </p:cNvSpPr>
            <p:nvPr/>
          </p:nvSpPr>
          <p:spPr>
            <a:xfrm>
              <a:off x="3985784" y="2536556"/>
              <a:ext cx="2947152" cy="597809"/>
            </a:xfrm>
            <a:prstGeom prst="rect">
              <a:avLst/>
            </a:prstGeom>
            <a:solidFill>
              <a:schemeClr val="tx2">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i="1" dirty="0"/>
                <a:t>P</a:t>
              </a:r>
              <a:r>
                <a:rPr lang="en-US" altLang="en-US" sz="2400" dirty="0"/>
                <a:t>(</a:t>
              </a:r>
              <a:r>
                <a:rPr lang="en-US" altLang="en-US" sz="2400" i="1" dirty="0"/>
                <a:t>A</a:t>
              </a:r>
              <a:r>
                <a:rPr lang="en-US" altLang="en-US" sz="2400" dirty="0"/>
                <a:t> </a:t>
              </a:r>
              <a:r>
                <a:rPr lang="en-US" altLang="en-US" sz="2400" dirty="0">
                  <a:sym typeface="Symbol" panose="05050102010706020507" pitchFamily="18" charset="2"/>
                </a:rPr>
                <a:t> </a:t>
              </a:r>
              <a:r>
                <a:rPr lang="en-US" altLang="en-US" sz="2400" i="1" dirty="0">
                  <a:sym typeface="Symbol" panose="05050102010706020507" pitchFamily="18" charset="2"/>
                </a:rPr>
                <a:t>C</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C</a:t>
              </a:r>
              <a:r>
                <a:rPr lang="en-US" altLang="en-US" sz="2400" dirty="0">
                  <a:sym typeface="Symbol" panose="05050102010706020507" pitchFamily="18" charset="2"/>
                </a:rPr>
                <a:t>)</a:t>
              </a:r>
              <a:endParaRPr lang="en-US" altLang="en-US" sz="2400" i="1" dirty="0"/>
            </a:p>
          </p:txBody>
        </p:sp>
        <p:sp>
          <p:nvSpPr>
            <p:cNvPr id="24" name="Rectangle 3"/>
            <p:cNvSpPr txBox="1">
              <a:spLocks noChangeArrowheads="1"/>
            </p:cNvSpPr>
            <p:nvPr/>
          </p:nvSpPr>
          <p:spPr>
            <a:xfrm>
              <a:off x="567523" y="3217069"/>
              <a:ext cx="2947152" cy="597809"/>
            </a:xfrm>
            <a:prstGeom prst="rect">
              <a:avLst/>
            </a:prstGeom>
            <a:solidFill>
              <a:schemeClr val="tx2">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i="1" dirty="0"/>
                <a:t>P</a:t>
              </a:r>
              <a:r>
                <a:rPr lang="en-US" altLang="en-US" sz="2400" dirty="0"/>
                <a:t>(</a:t>
              </a:r>
              <a:r>
                <a:rPr lang="en-US" altLang="en-US" sz="2400" i="1" dirty="0"/>
                <a:t>B</a:t>
              </a:r>
              <a:r>
                <a:rPr lang="en-US" altLang="en-US" sz="2400" dirty="0"/>
                <a:t> </a:t>
              </a:r>
              <a:r>
                <a:rPr lang="en-US" altLang="en-US" sz="2400" dirty="0">
                  <a:sym typeface="Symbol" panose="05050102010706020507" pitchFamily="18" charset="2"/>
                </a:rPr>
                <a:t> </a:t>
              </a:r>
              <a:r>
                <a:rPr lang="en-US" altLang="en-US" sz="2400" i="1" dirty="0">
                  <a:sym typeface="Symbol" panose="05050102010706020507" pitchFamily="18" charset="2"/>
                </a:rPr>
                <a:t>C</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C</a:t>
              </a:r>
              <a:r>
                <a:rPr lang="en-US" altLang="en-US" sz="2400" dirty="0">
                  <a:sym typeface="Symbol" panose="05050102010706020507" pitchFamily="18" charset="2"/>
                </a:rPr>
                <a:t>)</a:t>
              </a:r>
              <a:endParaRPr lang="en-US" altLang="en-US" sz="2400" i="1" dirty="0"/>
            </a:p>
          </p:txBody>
        </p:sp>
        <p:sp>
          <p:nvSpPr>
            <p:cNvPr id="25" name="Rectangle 3"/>
            <p:cNvSpPr txBox="1">
              <a:spLocks noChangeArrowheads="1"/>
            </p:cNvSpPr>
            <p:nvPr/>
          </p:nvSpPr>
          <p:spPr>
            <a:xfrm>
              <a:off x="3552232" y="2536556"/>
              <a:ext cx="395995" cy="583015"/>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a:t>
              </a:r>
            </a:p>
          </p:txBody>
        </p:sp>
        <p:sp>
          <p:nvSpPr>
            <p:cNvPr id="26" name="Rectangle 3"/>
            <p:cNvSpPr txBox="1">
              <a:spLocks noChangeArrowheads="1"/>
            </p:cNvSpPr>
            <p:nvPr/>
          </p:nvSpPr>
          <p:spPr>
            <a:xfrm>
              <a:off x="6987599" y="2536556"/>
              <a:ext cx="1071520" cy="583015"/>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and</a:t>
              </a:r>
            </a:p>
          </p:txBody>
        </p:sp>
      </p:grpSp>
      <p:sp>
        <p:nvSpPr>
          <p:cNvPr id="21" name="Oval 20"/>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429359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6402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76</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Pairwise Independent/Mutually Independent</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3" name="Rectangle 3"/>
          <p:cNvSpPr txBox="1">
            <a:spLocks noChangeArrowheads="1"/>
          </p:cNvSpPr>
          <p:nvPr/>
        </p:nvSpPr>
        <p:spPr>
          <a:xfrm>
            <a:off x="409917" y="1099057"/>
            <a:ext cx="7649202" cy="860496"/>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Four conditions must be included in the definition of independence for three events</a:t>
            </a:r>
          </a:p>
        </p:txBody>
      </p:sp>
      <p:grpSp>
        <p:nvGrpSpPr>
          <p:cNvPr id="21" name="Group 20"/>
          <p:cNvGrpSpPr/>
          <p:nvPr/>
        </p:nvGrpSpPr>
        <p:grpSpPr>
          <a:xfrm>
            <a:off x="324356" y="2055991"/>
            <a:ext cx="8447685" cy="4203922"/>
            <a:chOff x="350730" y="4598517"/>
            <a:chExt cx="8447685" cy="4203922"/>
          </a:xfrm>
        </p:grpSpPr>
        <p:sp>
          <p:nvSpPr>
            <p:cNvPr id="22" name="Rectangle 21"/>
            <p:cNvSpPr/>
            <p:nvPr/>
          </p:nvSpPr>
          <p:spPr>
            <a:xfrm>
              <a:off x="350730" y="4598517"/>
              <a:ext cx="8447685" cy="4203922"/>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Rectangle 27"/>
            <p:cNvSpPr/>
            <p:nvPr/>
          </p:nvSpPr>
          <p:spPr>
            <a:xfrm>
              <a:off x="350730" y="4598517"/>
              <a:ext cx="8447685"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 name="TextBox 29"/>
            <p:cNvSpPr txBox="1"/>
            <p:nvPr/>
          </p:nvSpPr>
          <p:spPr>
            <a:xfrm>
              <a:off x="593897" y="4645644"/>
              <a:ext cx="7947827" cy="461665"/>
            </a:xfrm>
            <a:prstGeom prst="rect">
              <a:avLst/>
            </a:prstGeom>
            <a:noFill/>
          </p:spPr>
          <p:txBody>
            <a:bodyPr wrap="square" rtlCol="0">
              <a:spAutoFit/>
            </a:bodyPr>
            <a:lstStyle/>
            <a:p>
              <a:r>
                <a:rPr lang="en-SG" sz="2400" dirty="0">
                  <a:solidFill>
                    <a:schemeClr val="bg1"/>
                  </a:solidFill>
                </a:rPr>
                <a:t>Definition: Pairwise Independent and Mutually Independent</a:t>
              </a:r>
            </a:p>
          </p:txBody>
        </p:sp>
        <p:sp>
          <p:nvSpPr>
            <p:cNvPr id="31" name="TextBox 30"/>
            <p:cNvSpPr txBox="1"/>
            <p:nvPr/>
          </p:nvSpPr>
          <p:spPr>
            <a:xfrm>
              <a:off x="503129" y="5193984"/>
              <a:ext cx="8186797" cy="1569660"/>
            </a:xfrm>
            <a:prstGeom prst="rect">
              <a:avLst/>
            </a:prstGeom>
            <a:noFill/>
          </p:spPr>
          <p:txBody>
            <a:bodyPr wrap="square" rtlCol="0">
              <a:spAutoFit/>
            </a:bodyPr>
            <a:lstStyle/>
            <a:p>
              <a:pPr>
                <a:spcAft>
                  <a:spcPts val="600"/>
                </a:spcAft>
              </a:pPr>
              <a:r>
                <a:rPr lang="en-SG" sz="2400" dirty="0"/>
                <a:t>Let </a:t>
              </a:r>
              <a:r>
                <a:rPr lang="en-SG" sz="2400" i="1" dirty="0"/>
                <a:t>A</a:t>
              </a:r>
              <a:r>
                <a:rPr lang="en-SG" sz="2400" dirty="0"/>
                <a:t>, </a:t>
              </a:r>
              <a:r>
                <a:rPr lang="en-SG" sz="2400" i="1" dirty="0"/>
                <a:t>B</a:t>
              </a:r>
              <a:r>
                <a:rPr lang="en-SG" sz="2400" dirty="0"/>
                <a:t> and </a:t>
              </a:r>
              <a:r>
                <a:rPr lang="en-SG" sz="2400" i="1" dirty="0"/>
                <a:t>C</a:t>
              </a:r>
              <a:r>
                <a:rPr lang="en-SG" sz="2400" dirty="0"/>
                <a:t> be events in a sample space </a:t>
              </a:r>
              <a:r>
                <a:rPr lang="en-SG" sz="2400" i="1" dirty="0"/>
                <a:t>S</a:t>
              </a:r>
              <a:r>
                <a:rPr lang="en-SG" sz="2400" dirty="0"/>
                <a:t>. </a:t>
              </a:r>
              <a:r>
                <a:rPr lang="en-SG" sz="2400" i="1" dirty="0"/>
                <a:t>A</a:t>
              </a:r>
              <a:r>
                <a:rPr lang="en-SG" sz="2400" dirty="0"/>
                <a:t> , </a:t>
              </a:r>
              <a:r>
                <a:rPr lang="en-SG" sz="2400" i="1" dirty="0"/>
                <a:t>B</a:t>
              </a:r>
              <a:r>
                <a:rPr lang="en-SG" sz="2400" dirty="0"/>
                <a:t> and </a:t>
              </a:r>
              <a:r>
                <a:rPr lang="en-SG" sz="2400" i="1" dirty="0"/>
                <a:t>C</a:t>
              </a:r>
              <a:r>
                <a:rPr lang="en-SG" sz="2400" dirty="0"/>
                <a:t> are </a:t>
              </a:r>
              <a:r>
                <a:rPr lang="en-SG" sz="2400" b="1" dirty="0"/>
                <a:t>pairwise independent</a:t>
              </a:r>
              <a:r>
                <a:rPr lang="en-SG" sz="2400" dirty="0"/>
                <a:t>, if and only if, they satisfy conditions 1 – 3 below. They are </a:t>
              </a:r>
              <a:r>
                <a:rPr lang="en-SG" sz="2400" b="1" dirty="0"/>
                <a:t>mutually independent </a:t>
              </a:r>
              <a:r>
                <a:rPr lang="en-SG" sz="2400" dirty="0"/>
                <a:t>if, and only if, they satisfy all four conditions below.</a:t>
              </a:r>
            </a:p>
          </p:txBody>
        </p:sp>
      </p:grpSp>
      <p:sp>
        <p:nvSpPr>
          <p:cNvPr id="33" name="TextBox 32"/>
          <p:cNvSpPr txBox="1"/>
          <p:nvPr/>
        </p:nvSpPr>
        <p:spPr>
          <a:xfrm>
            <a:off x="1313662" y="4190865"/>
            <a:ext cx="5939545" cy="1800493"/>
          </a:xfrm>
          <a:prstGeom prst="rect">
            <a:avLst/>
          </a:prstGeom>
          <a:noFill/>
        </p:spPr>
        <p:txBody>
          <a:bodyPr wrap="square" rtlCol="0">
            <a:spAutoFit/>
          </a:bodyPr>
          <a:lstStyle/>
          <a:p>
            <a:pPr marL="457200" indent="-457200">
              <a:spcAft>
                <a:spcPts val="600"/>
              </a:spcAft>
              <a:buFont typeface="+mj-lt"/>
              <a:buAutoNum type="arabicPeriod"/>
              <a:tabLst>
                <a:tab pos="1874838" algn="l"/>
              </a:tabLst>
            </a:pPr>
            <a:r>
              <a:rPr lang="en-US" altLang="en-US" sz="2400" dirty="0">
                <a:sym typeface="Symbol" panose="05050102010706020507" pitchFamily="18" charset="2"/>
              </a:rPr>
              <a:t>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a:t>
            </a:r>
          </a:p>
          <a:p>
            <a:pPr marL="457200" indent="-457200">
              <a:spcAft>
                <a:spcPts val="600"/>
              </a:spcAft>
              <a:buFont typeface="+mj-lt"/>
              <a:buAutoNum type="arabicPeriod"/>
              <a:tabLst>
                <a:tab pos="1874838" algn="l"/>
              </a:tabLst>
            </a:pPr>
            <a:r>
              <a:rPr lang="en-US" sz="2400" dirty="0">
                <a:sym typeface="Symbol" panose="05050102010706020507" pitchFamily="18" charset="2"/>
              </a:rPr>
              <a:t>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C</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C</a:t>
            </a:r>
            <a:r>
              <a:rPr lang="en-US" altLang="en-US" sz="2400" dirty="0">
                <a:sym typeface="Symbol" panose="05050102010706020507" pitchFamily="18" charset="2"/>
              </a:rPr>
              <a:t>)</a:t>
            </a:r>
          </a:p>
          <a:p>
            <a:pPr marL="457200" indent="-457200">
              <a:spcAft>
                <a:spcPts val="600"/>
              </a:spcAft>
              <a:buFont typeface="+mj-lt"/>
              <a:buAutoNum type="arabicPeriod"/>
              <a:tabLst>
                <a:tab pos="1874838" algn="l"/>
              </a:tabLst>
            </a:pPr>
            <a:r>
              <a:rPr lang="en-US" altLang="en-US" sz="2400" dirty="0">
                <a:sym typeface="Symbol" panose="05050102010706020507" pitchFamily="18" charset="2"/>
              </a:rPr>
              <a:t>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C</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C</a:t>
            </a:r>
            <a:r>
              <a:rPr lang="en-US" altLang="en-US" sz="2400" dirty="0">
                <a:sym typeface="Symbol" panose="05050102010706020507" pitchFamily="18" charset="2"/>
              </a:rPr>
              <a:t>)</a:t>
            </a:r>
          </a:p>
          <a:p>
            <a:pPr marL="457200" indent="-457200">
              <a:spcAft>
                <a:spcPts val="600"/>
              </a:spcAft>
              <a:buFont typeface="+mj-lt"/>
              <a:buAutoNum type="arabicPeriod"/>
              <a:tabLst>
                <a:tab pos="1874838" algn="l"/>
              </a:tabLst>
            </a:pPr>
            <a:r>
              <a:rPr lang="en-US" altLang="en-US" sz="2400" dirty="0">
                <a:sym typeface="Symbol" panose="05050102010706020507" pitchFamily="18" charset="2"/>
              </a:rPr>
              <a:t>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B </a:t>
            </a:r>
            <a:r>
              <a:rPr lang="en-US" altLang="en-US" sz="2400" dirty="0">
                <a:sym typeface="Symbol" panose="05050102010706020507" pitchFamily="18" charset="2"/>
              </a:rPr>
              <a:t> </a:t>
            </a:r>
            <a:r>
              <a:rPr lang="en-US" altLang="en-US" sz="2400" i="1" dirty="0">
                <a:sym typeface="Symbol" panose="05050102010706020507" pitchFamily="18" charset="2"/>
              </a:rPr>
              <a:t>C</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C</a:t>
            </a:r>
            <a:r>
              <a:rPr lang="en-US" altLang="en-US" sz="2400" dirty="0">
                <a:sym typeface="Symbol" panose="05050102010706020507" pitchFamily="18" charset="2"/>
              </a:rPr>
              <a:t>)</a:t>
            </a:r>
          </a:p>
        </p:txBody>
      </p:sp>
      <p:sp>
        <p:nvSpPr>
          <p:cNvPr id="18" name="Oval 17"/>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29359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0428943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77</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Pairwise Independent/Mutually Independent</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3" name="Rectangle 3"/>
          <p:cNvSpPr txBox="1">
            <a:spLocks noChangeArrowheads="1"/>
          </p:cNvSpPr>
          <p:nvPr/>
        </p:nvSpPr>
        <p:spPr>
          <a:xfrm>
            <a:off x="409917" y="1099056"/>
            <a:ext cx="7649202" cy="1256685"/>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The definition of mutual independence for any collection of </a:t>
            </a:r>
            <a:r>
              <a:rPr lang="en-US" altLang="en-US" sz="2400" i="1" dirty="0"/>
              <a:t>n</a:t>
            </a:r>
            <a:r>
              <a:rPr lang="en-US" altLang="en-US" sz="2400" dirty="0"/>
              <a:t> events with </a:t>
            </a:r>
            <a:r>
              <a:rPr lang="en-US" altLang="en-US" sz="2400" i="1" dirty="0"/>
              <a:t>n</a:t>
            </a:r>
            <a:r>
              <a:rPr lang="en-US" altLang="en-US" sz="2400" dirty="0"/>
              <a:t> </a:t>
            </a:r>
            <a:r>
              <a:rPr lang="en-US" altLang="en-US" sz="2400" b="1" dirty="0">
                <a:sym typeface="Symbol" panose="05050102010706020507" pitchFamily="18" charset="2"/>
              </a:rPr>
              <a:t> </a:t>
            </a:r>
            <a:r>
              <a:rPr lang="en-US" altLang="en-US" sz="2400" dirty="0"/>
              <a:t>2 generalizes the two definitions given previously.</a:t>
            </a:r>
          </a:p>
        </p:txBody>
      </p:sp>
      <p:grpSp>
        <p:nvGrpSpPr>
          <p:cNvPr id="21" name="Group 20"/>
          <p:cNvGrpSpPr/>
          <p:nvPr/>
        </p:nvGrpSpPr>
        <p:grpSpPr>
          <a:xfrm>
            <a:off x="324356" y="2355741"/>
            <a:ext cx="8447685" cy="2165127"/>
            <a:chOff x="350730" y="4598517"/>
            <a:chExt cx="8447685" cy="2165127"/>
          </a:xfrm>
        </p:grpSpPr>
        <p:sp>
          <p:nvSpPr>
            <p:cNvPr id="22" name="Rectangle 21"/>
            <p:cNvSpPr/>
            <p:nvPr/>
          </p:nvSpPr>
          <p:spPr>
            <a:xfrm>
              <a:off x="350730" y="4598517"/>
              <a:ext cx="8447685" cy="2165127"/>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Rectangle 27"/>
            <p:cNvSpPr/>
            <p:nvPr/>
          </p:nvSpPr>
          <p:spPr>
            <a:xfrm>
              <a:off x="350730" y="4598517"/>
              <a:ext cx="8447685"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 name="TextBox 29"/>
            <p:cNvSpPr txBox="1"/>
            <p:nvPr/>
          </p:nvSpPr>
          <p:spPr>
            <a:xfrm>
              <a:off x="593897" y="4645644"/>
              <a:ext cx="7947827" cy="461665"/>
            </a:xfrm>
            <a:prstGeom prst="rect">
              <a:avLst/>
            </a:prstGeom>
            <a:noFill/>
          </p:spPr>
          <p:txBody>
            <a:bodyPr wrap="square" rtlCol="0">
              <a:spAutoFit/>
            </a:bodyPr>
            <a:lstStyle/>
            <a:p>
              <a:r>
                <a:rPr lang="en-SG" sz="2400" dirty="0">
                  <a:solidFill>
                    <a:schemeClr val="bg1"/>
                  </a:solidFill>
                </a:rPr>
                <a:t>Definition: Mutually Independent</a:t>
              </a:r>
            </a:p>
          </p:txBody>
        </p:sp>
        <p:sp>
          <p:nvSpPr>
            <p:cNvPr id="31" name="TextBox 30"/>
            <p:cNvSpPr txBox="1"/>
            <p:nvPr/>
          </p:nvSpPr>
          <p:spPr>
            <a:xfrm>
              <a:off x="503129" y="5193984"/>
              <a:ext cx="8186797" cy="1569660"/>
            </a:xfrm>
            <a:prstGeom prst="rect">
              <a:avLst/>
            </a:prstGeom>
            <a:noFill/>
          </p:spPr>
          <p:txBody>
            <a:bodyPr wrap="square" rtlCol="0">
              <a:spAutoFit/>
            </a:bodyPr>
            <a:lstStyle/>
            <a:p>
              <a:pPr>
                <a:spcAft>
                  <a:spcPts val="600"/>
                </a:spcAft>
              </a:pPr>
              <a:r>
                <a:rPr lang="en-SG" sz="2400" dirty="0"/>
                <a:t>Events </a:t>
              </a:r>
              <a:r>
                <a:rPr lang="en-SG" sz="2400" i="1" dirty="0"/>
                <a:t>A</a:t>
              </a:r>
              <a:r>
                <a:rPr lang="en-SG" sz="2400" baseline="-25000" dirty="0"/>
                <a:t>1</a:t>
              </a:r>
              <a:r>
                <a:rPr lang="en-SG" sz="2400" dirty="0"/>
                <a:t>, </a:t>
              </a:r>
              <a:r>
                <a:rPr lang="en-SG" sz="2400" i="1" dirty="0"/>
                <a:t>A</a:t>
              </a:r>
              <a:r>
                <a:rPr lang="en-SG" sz="2400" baseline="-25000" dirty="0"/>
                <a:t>2</a:t>
              </a:r>
              <a:r>
                <a:rPr lang="en-SG" sz="2400" dirty="0"/>
                <a:t>, …, </a:t>
              </a:r>
              <a:r>
                <a:rPr lang="en-SG" sz="2400" i="1" dirty="0"/>
                <a:t>A</a:t>
              </a:r>
              <a:r>
                <a:rPr lang="en-SG" sz="2400" i="1" baseline="-25000" dirty="0"/>
                <a:t>n</a:t>
              </a:r>
              <a:r>
                <a:rPr lang="en-SG" sz="2400" dirty="0"/>
                <a:t> in a sample space </a:t>
              </a:r>
              <a:r>
                <a:rPr lang="en-SG" sz="2400" i="1" dirty="0"/>
                <a:t>S</a:t>
              </a:r>
              <a:r>
                <a:rPr lang="en-SG" sz="2400" dirty="0"/>
                <a:t> are </a:t>
              </a:r>
              <a:r>
                <a:rPr lang="en-SG" sz="2400" b="1" dirty="0"/>
                <a:t>mutually independent </a:t>
              </a:r>
              <a:r>
                <a:rPr lang="en-SG" sz="2400" dirty="0"/>
                <a:t>if, and only if, the probability of the intersection of any subset of the events is the product of the probabilities of the events in the subset.</a:t>
              </a:r>
            </a:p>
          </p:txBody>
        </p:sp>
      </p:grpSp>
      <p:sp>
        <p:nvSpPr>
          <p:cNvPr id="17" name="Oval 16"/>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429359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58704057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78</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Pairwise Independent/Mutually Independent</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3" name="Rectangle 3"/>
          <p:cNvSpPr txBox="1">
            <a:spLocks noChangeArrowheads="1"/>
          </p:cNvSpPr>
          <p:nvPr/>
        </p:nvSpPr>
        <p:spPr>
          <a:xfrm>
            <a:off x="409916" y="1533009"/>
            <a:ext cx="8346625" cy="1551154"/>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400" dirty="0"/>
              <a:t>A coin is loaded so that the probability of heads is 0.6 (and thus the probability of tails is 0.4). Suppose the coin is tossed ten times. As in Example 17, it is reasonable to assume that the results of the tosses are mutually independent</a:t>
            </a:r>
            <a:r>
              <a:rPr lang="en-US" altLang="en-US" sz="2400" dirty="0"/>
              <a:t>.</a:t>
            </a:r>
          </a:p>
        </p:txBody>
      </p:sp>
      <p:sp>
        <p:nvSpPr>
          <p:cNvPr id="17" name="TextBox 1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a:t>
            </a:r>
            <a:r>
              <a:rPr lang="en-SG" sz="2800" dirty="0" smtClean="0">
                <a:solidFill>
                  <a:schemeClr val="bg1"/>
                </a:solidFill>
              </a:rPr>
              <a:t>18 </a:t>
            </a:r>
            <a:r>
              <a:rPr lang="en-SG" sz="2800" dirty="0">
                <a:solidFill>
                  <a:schemeClr val="bg1"/>
                </a:solidFill>
              </a:rPr>
              <a:t>– Tossing a Loaded Coin Ten Times</a:t>
            </a:r>
          </a:p>
        </p:txBody>
      </p:sp>
      <p:sp>
        <p:nvSpPr>
          <p:cNvPr id="18" name="Rectangle 3"/>
          <p:cNvSpPr txBox="1">
            <a:spLocks noChangeArrowheads="1"/>
          </p:cNvSpPr>
          <p:nvPr/>
        </p:nvSpPr>
        <p:spPr>
          <a:xfrm>
            <a:off x="324355" y="3084163"/>
            <a:ext cx="7688269" cy="5702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a:pPr>
            <a:r>
              <a:rPr lang="en-US" altLang="en-US" sz="2400" dirty="0"/>
              <a:t>What is the probability of obtaining eight heads?</a:t>
            </a:r>
          </a:p>
        </p:txBody>
      </p:sp>
      <p:sp>
        <p:nvSpPr>
          <p:cNvPr id="20" name="Rectangle 3"/>
          <p:cNvSpPr txBox="1">
            <a:spLocks noChangeArrowheads="1"/>
          </p:cNvSpPr>
          <p:nvPr/>
        </p:nvSpPr>
        <p:spPr>
          <a:xfrm>
            <a:off x="324356" y="3595832"/>
            <a:ext cx="7688268" cy="503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2"/>
            </a:pPr>
            <a:r>
              <a:rPr lang="en-US" altLang="en-US" sz="2400" dirty="0"/>
              <a:t>What is the probability of obtaining at least eight head?</a:t>
            </a:r>
          </a:p>
        </p:txBody>
      </p:sp>
      <p:sp>
        <p:nvSpPr>
          <p:cNvPr id="23" name="Rectangle 3"/>
          <p:cNvSpPr txBox="1">
            <a:spLocks noChangeArrowheads="1"/>
          </p:cNvSpPr>
          <p:nvPr/>
        </p:nvSpPr>
        <p:spPr>
          <a:xfrm>
            <a:off x="409916" y="4234955"/>
            <a:ext cx="8346625" cy="1251445"/>
          </a:xfrm>
          <a:prstGeom prst="rect">
            <a:avLst/>
          </a:prstGeom>
          <a:solidFill>
            <a:schemeClr val="tx2">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For each </a:t>
            </a:r>
            <a:r>
              <a:rPr lang="en-US" altLang="en-US" sz="2400" i="1" dirty="0" err="1"/>
              <a:t>i</a:t>
            </a:r>
            <a:r>
              <a:rPr lang="en-US" altLang="en-US" sz="2400" dirty="0"/>
              <a:t> = 1, 2, . . . , 10, let </a:t>
            </a:r>
            <a:r>
              <a:rPr lang="en-US" altLang="en-US" sz="2400" i="1" dirty="0"/>
              <a:t>H</a:t>
            </a:r>
            <a:r>
              <a:rPr lang="en-US" altLang="en-US" sz="2400" i="1" baseline="-25000" dirty="0"/>
              <a:t>i</a:t>
            </a:r>
            <a:r>
              <a:rPr lang="en-US" altLang="en-US" sz="2400" dirty="0"/>
              <a:t> be the event that a head is obtained on the </a:t>
            </a:r>
            <a:r>
              <a:rPr lang="en-US" altLang="en-US" sz="2400" i="1" dirty="0" err="1"/>
              <a:t>i</a:t>
            </a:r>
            <a:r>
              <a:rPr lang="en-US" altLang="en-US" sz="800" i="1" dirty="0"/>
              <a:t> </a:t>
            </a:r>
            <a:r>
              <a:rPr lang="en-US" altLang="en-US" sz="2400" dirty="0" err="1"/>
              <a:t>th</a:t>
            </a:r>
            <a:r>
              <a:rPr lang="en-US" altLang="en-US" sz="2400" dirty="0"/>
              <a:t> toss, and let </a:t>
            </a:r>
            <a:r>
              <a:rPr lang="en-US" altLang="en-US" sz="2400" i="1" dirty="0" err="1"/>
              <a:t>T</a:t>
            </a:r>
            <a:r>
              <a:rPr lang="en-US" altLang="en-US" sz="2400" i="1" baseline="-25000" dirty="0" err="1"/>
              <a:t>i</a:t>
            </a:r>
            <a:r>
              <a:rPr lang="en-US" altLang="en-US" sz="2400" dirty="0"/>
              <a:t> be the event that a tail is obtained on the </a:t>
            </a:r>
            <a:r>
              <a:rPr lang="en-US" altLang="en-US" sz="2400" i="1" dirty="0" err="1"/>
              <a:t>i</a:t>
            </a:r>
            <a:r>
              <a:rPr lang="en-US" altLang="en-US" sz="800" i="1" dirty="0"/>
              <a:t> </a:t>
            </a:r>
            <a:r>
              <a:rPr lang="en-US" altLang="en-US" sz="2400" dirty="0" err="1"/>
              <a:t>th</a:t>
            </a:r>
            <a:r>
              <a:rPr lang="en-US" altLang="en-US" sz="2400" dirty="0"/>
              <a:t> toss.</a:t>
            </a:r>
          </a:p>
        </p:txBody>
      </p:sp>
      <p:sp>
        <p:nvSpPr>
          <p:cNvPr id="16" name="Oval 15"/>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429359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15305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79</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Pairwise Independent/Mutually Independent</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TextBox 1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a:t>
            </a:r>
            <a:r>
              <a:rPr lang="en-SG" sz="2800" dirty="0" smtClean="0">
                <a:solidFill>
                  <a:schemeClr val="bg1"/>
                </a:solidFill>
              </a:rPr>
              <a:t>18 </a:t>
            </a:r>
            <a:r>
              <a:rPr lang="en-SG" sz="2800" dirty="0">
                <a:solidFill>
                  <a:schemeClr val="bg1"/>
                </a:solidFill>
              </a:rPr>
              <a:t>– Tossing a Loaded Coin Ten Times</a:t>
            </a:r>
          </a:p>
        </p:txBody>
      </p:sp>
      <p:sp>
        <p:nvSpPr>
          <p:cNvPr id="23" name="Rectangle 3"/>
          <p:cNvSpPr txBox="1">
            <a:spLocks noChangeArrowheads="1"/>
          </p:cNvSpPr>
          <p:nvPr/>
        </p:nvSpPr>
        <p:spPr>
          <a:xfrm>
            <a:off x="409916" y="2227086"/>
            <a:ext cx="8346625" cy="1735921"/>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Suppose that the eight heads occur on the first eight tosses and that the remaining two tosses are tails. This </a:t>
            </a:r>
            <a:r>
              <a:rPr lang="pt-BR" altLang="en-US" sz="2400" dirty="0"/>
              <a:t>is the </a:t>
            </a:r>
            <a:r>
              <a:rPr lang="pt-BR" altLang="en-US" sz="2400" dirty="0" smtClean="0"/>
              <a:t>event</a:t>
            </a:r>
            <a:r>
              <a:rPr lang="pt-BR" altLang="en-US" sz="2400" dirty="0"/>
              <a:t/>
            </a:r>
            <a:br>
              <a:rPr lang="pt-BR" altLang="en-US" sz="2400" dirty="0"/>
            </a:br>
            <a:r>
              <a:rPr lang="pt-BR" altLang="en-US" sz="2400" dirty="0"/>
              <a:t>      </a:t>
            </a:r>
            <a:r>
              <a:rPr lang="pt-BR" altLang="en-US" sz="2400" i="1" dirty="0"/>
              <a:t>H</a:t>
            </a:r>
            <a:r>
              <a:rPr lang="pt-BR" altLang="en-US" sz="2400" baseline="-25000" dirty="0"/>
              <a:t>1</a:t>
            </a:r>
            <a:r>
              <a:rPr lang="pt-BR" altLang="en-US" sz="2400" dirty="0"/>
              <a:t> </a:t>
            </a:r>
            <a:r>
              <a:rPr lang="en-US" altLang="en-US" sz="2400" b="1" dirty="0">
                <a:sym typeface="Symbol" panose="05050102010706020507" pitchFamily="18" charset="2"/>
              </a:rPr>
              <a:t></a:t>
            </a:r>
            <a:r>
              <a:rPr lang="pt-BR" altLang="en-US" sz="2400" dirty="0"/>
              <a:t> </a:t>
            </a:r>
            <a:r>
              <a:rPr lang="pt-BR" altLang="en-US" sz="2400" i="1" dirty="0"/>
              <a:t>H</a:t>
            </a:r>
            <a:r>
              <a:rPr lang="pt-BR" altLang="en-US" sz="2400" baseline="-25000" dirty="0"/>
              <a:t>2</a:t>
            </a:r>
            <a:r>
              <a:rPr lang="pt-BR" altLang="en-US" sz="2400" dirty="0"/>
              <a:t> </a:t>
            </a:r>
            <a:r>
              <a:rPr lang="en-US" altLang="en-US" sz="2400" b="1" dirty="0">
                <a:sym typeface="Symbol" panose="05050102010706020507" pitchFamily="18" charset="2"/>
              </a:rPr>
              <a:t></a:t>
            </a:r>
            <a:r>
              <a:rPr lang="pt-BR" altLang="en-US" sz="2400" dirty="0"/>
              <a:t> </a:t>
            </a:r>
            <a:r>
              <a:rPr lang="pt-BR" altLang="en-US" sz="2400" i="1" dirty="0"/>
              <a:t>H</a:t>
            </a:r>
            <a:r>
              <a:rPr lang="pt-BR" altLang="en-US" sz="2400" baseline="-25000" dirty="0"/>
              <a:t>3</a:t>
            </a:r>
            <a:r>
              <a:rPr lang="pt-BR" altLang="en-US" sz="2400" dirty="0"/>
              <a:t> </a:t>
            </a:r>
            <a:r>
              <a:rPr lang="en-US" altLang="en-US" sz="2400" b="1" dirty="0">
                <a:sym typeface="Symbol" panose="05050102010706020507" pitchFamily="18" charset="2"/>
              </a:rPr>
              <a:t></a:t>
            </a:r>
            <a:r>
              <a:rPr lang="pt-BR" altLang="en-US" sz="2400" dirty="0"/>
              <a:t> </a:t>
            </a:r>
            <a:r>
              <a:rPr lang="pt-BR" altLang="en-US" sz="2400" i="1" dirty="0"/>
              <a:t>H</a:t>
            </a:r>
            <a:r>
              <a:rPr lang="pt-BR" altLang="en-US" sz="2400" baseline="-25000" dirty="0"/>
              <a:t>4</a:t>
            </a:r>
            <a:r>
              <a:rPr lang="pt-BR" altLang="en-US" sz="2400" dirty="0"/>
              <a:t> </a:t>
            </a:r>
            <a:r>
              <a:rPr lang="en-US" altLang="en-US" sz="2400" b="1" dirty="0">
                <a:sym typeface="Symbol" panose="05050102010706020507" pitchFamily="18" charset="2"/>
              </a:rPr>
              <a:t></a:t>
            </a:r>
            <a:r>
              <a:rPr lang="pt-BR" altLang="en-US" sz="2400" dirty="0"/>
              <a:t> </a:t>
            </a:r>
            <a:r>
              <a:rPr lang="pt-BR" altLang="en-US" sz="2400" i="1" dirty="0"/>
              <a:t>H</a:t>
            </a:r>
            <a:r>
              <a:rPr lang="pt-BR" altLang="en-US" sz="2400" baseline="-25000" dirty="0"/>
              <a:t>5</a:t>
            </a:r>
            <a:r>
              <a:rPr lang="pt-BR" altLang="en-US" sz="2400" dirty="0"/>
              <a:t> </a:t>
            </a:r>
            <a:r>
              <a:rPr lang="en-US" altLang="en-US" sz="2400" b="1" dirty="0">
                <a:sym typeface="Symbol" panose="05050102010706020507" pitchFamily="18" charset="2"/>
              </a:rPr>
              <a:t></a:t>
            </a:r>
            <a:r>
              <a:rPr lang="pt-BR" altLang="en-US" sz="2400" dirty="0"/>
              <a:t> </a:t>
            </a:r>
            <a:r>
              <a:rPr lang="pt-BR" altLang="en-US" sz="2400" i="1" dirty="0"/>
              <a:t>H</a:t>
            </a:r>
            <a:r>
              <a:rPr lang="pt-BR" altLang="en-US" sz="2400" baseline="-25000" dirty="0"/>
              <a:t>6</a:t>
            </a:r>
            <a:r>
              <a:rPr lang="pt-BR" altLang="en-US" sz="2400" dirty="0"/>
              <a:t> </a:t>
            </a:r>
            <a:r>
              <a:rPr lang="en-US" altLang="en-US" sz="2400" b="1" dirty="0">
                <a:sym typeface="Symbol" panose="05050102010706020507" pitchFamily="18" charset="2"/>
              </a:rPr>
              <a:t></a:t>
            </a:r>
            <a:r>
              <a:rPr lang="pt-BR" altLang="en-US" sz="2400" dirty="0"/>
              <a:t> </a:t>
            </a:r>
            <a:r>
              <a:rPr lang="pt-BR" altLang="en-US" sz="2400" i="1" dirty="0"/>
              <a:t>H</a:t>
            </a:r>
            <a:r>
              <a:rPr lang="pt-BR" altLang="en-US" sz="2400" baseline="-25000" dirty="0"/>
              <a:t>7</a:t>
            </a:r>
            <a:r>
              <a:rPr lang="pt-BR" altLang="en-US" sz="2400" dirty="0"/>
              <a:t> </a:t>
            </a:r>
            <a:r>
              <a:rPr lang="en-US" altLang="en-US" sz="2400" b="1" dirty="0">
                <a:sym typeface="Symbol" panose="05050102010706020507" pitchFamily="18" charset="2"/>
              </a:rPr>
              <a:t></a:t>
            </a:r>
            <a:r>
              <a:rPr lang="pt-BR" altLang="en-US" sz="2400" dirty="0"/>
              <a:t> </a:t>
            </a:r>
            <a:r>
              <a:rPr lang="pt-BR" altLang="en-US" sz="2400" i="1" dirty="0"/>
              <a:t>H</a:t>
            </a:r>
            <a:r>
              <a:rPr lang="pt-BR" altLang="en-US" sz="2400" baseline="-25000" dirty="0"/>
              <a:t>8</a:t>
            </a:r>
            <a:r>
              <a:rPr lang="pt-BR" altLang="en-US" sz="2400" dirty="0"/>
              <a:t> </a:t>
            </a:r>
            <a:r>
              <a:rPr lang="en-US" altLang="en-US" sz="2400" b="1" dirty="0">
                <a:sym typeface="Symbol" panose="05050102010706020507" pitchFamily="18" charset="2"/>
              </a:rPr>
              <a:t></a:t>
            </a:r>
            <a:r>
              <a:rPr lang="pt-BR" altLang="en-US" sz="2400" dirty="0"/>
              <a:t> </a:t>
            </a:r>
            <a:r>
              <a:rPr lang="pt-BR" altLang="en-US" sz="2400" i="1" dirty="0"/>
              <a:t>T</a:t>
            </a:r>
            <a:r>
              <a:rPr lang="pt-BR" altLang="en-US" sz="2400" baseline="-25000" dirty="0"/>
              <a:t>9</a:t>
            </a:r>
            <a:r>
              <a:rPr lang="pt-BR" altLang="en-US" sz="2400" dirty="0"/>
              <a:t> </a:t>
            </a:r>
            <a:r>
              <a:rPr lang="en-US" altLang="en-US" sz="2400" b="1" dirty="0">
                <a:sym typeface="Symbol" panose="05050102010706020507" pitchFamily="18" charset="2"/>
              </a:rPr>
              <a:t></a:t>
            </a:r>
            <a:r>
              <a:rPr lang="pt-BR" altLang="en-US" sz="2400" dirty="0"/>
              <a:t> </a:t>
            </a:r>
            <a:r>
              <a:rPr lang="pt-BR" altLang="en-US" sz="2400" i="1" dirty="0"/>
              <a:t>T</a:t>
            </a:r>
            <a:r>
              <a:rPr lang="pt-BR" altLang="en-US" sz="2400" baseline="-25000" dirty="0"/>
              <a:t>10</a:t>
            </a:r>
            <a:r>
              <a:rPr lang="pt-BR" altLang="en-US" sz="2400" dirty="0"/>
              <a:t>.</a:t>
            </a:r>
          </a:p>
          <a:p>
            <a:pPr marL="0" indent="0">
              <a:lnSpc>
                <a:spcPct val="100000"/>
              </a:lnSpc>
              <a:spcBef>
                <a:spcPts val="600"/>
              </a:spcBef>
              <a:buNone/>
            </a:pPr>
            <a:r>
              <a:rPr lang="pt-BR" altLang="en-US" sz="2400" dirty="0"/>
              <a:t>For simplicity, we </a:t>
            </a:r>
            <a:r>
              <a:rPr lang="en-US" altLang="en-US" sz="2400" dirty="0"/>
              <a:t>denote it as </a:t>
            </a:r>
            <a:r>
              <a:rPr lang="en-US" altLang="en-US" sz="2400" i="1" dirty="0"/>
              <a:t>HHHHHHHHTT</a:t>
            </a:r>
            <a:r>
              <a:rPr lang="en-US" altLang="en-US" sz="2400" dirty="0"/>
              <a:t>.</a:t>
            </a:r>
          </a:p>
          <a:p>
            <a:pPr marL="0" indent="0">
              <a:lnSpc>
                <a:spcPct val="100000"/>
              </a:lnSpc>
              <a:spcBef>
                <a:spcPts val="0"/>
              </a:spcBef>
              <a:buNone/>
            </a:pPr>
            <a:endParaRPr lang="en-US" altLang="en-US" sz="2400" dirty="0"/>
          </a:p>
        </p:txBody>
      </p:sp>
      <p:sp>
        <p:nvSpPr>
          <p:cNvPr id="21" name="Rectangle 3"/>
          <p:cNvSpPr txBox="1">
            <a:spLocks noChangeArrowheads="1"/>
          </p:cNvSpPr>
          <p:nvPr/>
        </p:nvSpPr>
        <p:spPr>
          <a:xfrm>
            <a:off x="398687" y="3963007"/>
            <a:ext cx="8346625" cy="928469"/>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By definition of mutually independent events,</a:t>
            </a:r>
          </a:p>
          <a:p>
            <a:pPr marL="0" indent="0">
              <a:lnSpc>
                <a:spcPct val="100000"/>
              </a:lnSpc>
              <a:spcBef>
                <a:spcPts val="0"/>
              </a:spcBef>
              <a:spcAft>
                <a:spcPts val="600"/>
              </a:spcAft>
              <a:buNone/>
              <a:tabLst>
                <a:tab pos="1797050" algn="l"/>
              </a:tabLst>
            </a:pPr>
            <a:r>
              <a:rPr lang="en-US" altLang="en-US" sz="2400" dirty="0"/>
              <a:t>	</a:t>
            </a:r>
            <a:r>
              <a:rPr lang="en-US" altLang="en-US" sz="2400" i="1" dirty="0"/>
              <a:t>P</a:t>
            </a:r>
            <a:r>
              <a:rPr lang="en-US" altLang="en-US" sz="2400" dirty="0"/>
              <a:t>(</a:t>
            </a:r>
            <a:r>
              <a:rPr lang="en-US" altLang="en-US" sz="2400" i="1" dirty="0"/>
              <a:t>HHHHHHHHTT</a:t>
            </a:r>
            <a:r>
              <a:rPr lang="en-US" altLang="en-US" sz="2400" dirty="0"/>
              <a:t>) = (0.6)</a:t>
            </a:r>
            <a:r>
              <a:rPr lang="en-US" altLang="en-US" sz="2400" baseline="30000" dirty="0"/>
              <a:t>8</a:t>
            </a:r>
            <a:r>
              <a:rPr lang="en-US" altLang="en-US" sz="2400" dirty="0"/>
              <a:t>(0.4)</a:t>
            </a:r>
            <a:r>
              <a:rPr lang="en-US" altLang="en-US" sz="2400" baseline="30000" dirty="0"/>
              <a:t>2</a:t>
            </a:r>
          </a:p>
        </p:txBody>
      </p:sp>
      <p:sp>
        <p:nvSpPr>
          <p:cNvPr id="24" name="Rectangle 3"/>
          <p:cNvSpPr txBox="1">
            <a:spLocks noChangeArrowheads="1"/>
          </p:cNvSpPr>
          <p:nvPr/>
        </p:nvSpPr>
        <p:spPr>
          <a:xfrm>
            <a:off x="324355" y="1537468"/>
            <a:ext cx="7688269" cy="570242"/>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a:pPr>
            <a:r>
              <a:rPr lang="en-US" altLang="en-US" sz="2400" dirty="0"/>
              <a:t>What is the probability of obtaining eight heads?</a:t>
            </a:r>
          </a:p>
        </p:txBody>
      </p:sp>
      <p:sp>
        <p:nvSpPr>
          <p:cNvPr id="15" name="Rectangle 3"/>
          <p:cNvSpPr txBox="1">
            <a:spLocks noChangeArrowheads="1"/>
          </p:cNvSpPr>
          <p:nvPr/>
        </p:nvSpPr>
        <p:spPr>
          <a:xfrm>
            <a:off x="398687" y="4943002"/>
            <a:ext cx="8346625" cy="1356198"/>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By commutative law for multiplication, if the eight heads occur on any other of the ten tosses, the same number is obtained. </a:t>
            </a:r>
            <a:r>
              <a:rPr lang="en-US" altLang="en-US" sz="2400" dirty="0" err="1"/>
              <a:t>Eg</a:t>
            </a:r>
            <a:r>
              <a:rPr lang="en-US" altLang="en-US" sz="2400" dirty="0"/>
              <a:t>:</a:t>
            </a:r>
          </a:p>
          <a:p>
            <a:pPr marL="0" indent="0">
              <a:lnSpc>
                <a:spcPct val="100000"/>
              </a:lnSpc>
              <a:spcBef>
                <a:spcPts val="0"/>
              </a:spcBef>
              <a:spcAft>
                <a:spcPts val="600"/>
              </a:spcAft>
              <a:buNone/>
              <a:tabLst>
                <a:tab pos="457200" algn="l"/>
              </a:tabLst>
            </a:pPr>
            <a:r>
              <a:rPr lang="en-US" altLang="en-US" sz="2400" dirty="0"/>
              <a:t>	</a:t>
            </a:r>
            <a:r>
              <a:rPr lang="en-US" altLang="en-US" sz="2400" i="1" dirty="0"/>
              <a:t>P</a:t>
            </a:r>
            <a:r>
              <a:rPr lang="en-US" altLang="en-US" sz="2400" dirty="0"/>
              <a:t>(</a:t>
            </a:r>
            <a:r>
              <a:rPr lang="en-US" altLang="en-US" sz="2400" i="1" dirty="0"/>
              <a:t>HHTHHHHHTH</a:t>
            </a:r>
            <a:r>
              <a:rPr lang="en-US" altLang="en-US" sz="2400" dirty="0"/>
              <a:t>) = (0.6)</a:t>
            </a:r>
            <a:r>
              <a:rPr lang="en-US" altLang="en-US" sz="2400" baseline="30000" dirty="0"/>
              <a:t>2</a:t>
            </a:r>
            <a:r>
              <a:rPr lang="en-US" altLang="en-US" sz="2400" dirty="0"/>
              <a:t>(0.4)(0.6)</a:t>
            </a:r>
            <a:r>
              <a:rPr lang="en-US" altLang="en-US" sz="2400" baseline="30000" dirty="0"/>
              <a:t>5</a:t>
            </a:r>
            <a:r>
              <a:rPr lang="en-US" altLang="en-US" sz="2400" dirty="0"/>
              <a:t>(0.4)(0.6)</a:t>
            </a:r>
            <a:r>
              <a:rPr lang="en-US" altLang="en-US" sz="2400" baseline="30000" dirty="0"/>
              <a:t> </a:t>
            </a:r>
            <a:r>
              <a:rPr lang="en-US" altLang="en-US" sz="2400" dirty="0"/>
              <a:t>= (0.6)</a:t>
            </a:r>
            <a:r>
              <a:rPr lang="en-US" altLang="en-US" sz="2400" baseline="30000" dirty="0"/>
              <a:t>8</a:t>
            </a:r>
            <a:r>
              <a:rPr lang="en-US" altLang="en-US" sz="2400" dirty="0"/>
              <a:t>(0.4)</a:t>
            </a:r>
            <a:r>
              <a:rPr lang="en-US" altLang="en-US" sz="2400" baseline="30000" dirty="0"/>
              <a:t>2</a:t>
            </a:r>
          </a:p>
        </p:txBody>
      </p:sp>
      <p:sp>
        <p:nvSpPr>
          <p:cNvPr id="16" name="Oval 15"/>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429359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18513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1"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Relationship between Permutations and Combinations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a:t>
            </a:fld>
            <a:endParaRPr lang="en-SG" dirty="0"/>
          </a:p>
        </p:txBody>
      </p:sp>
      <p:sp>
        <p:nvSpPr>
          <p:cNvPr id="46" name="Oval 45"/>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TextBox 59"/>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3 – Relationship between Permutations and Combinations</a:t>
            </a:r>
          </a:p>
        </p:txBody>
      </p:sp>
      <p:sp>
        <p:nvSpPr>
          <p:cNvPr id="61" name="TextBox 60"/>
          <p:cNvSpPr txBox="1"/>
          <p:nvPr/>
        </p:nvSpPr>
        <p:spPr>
          <a:xfrm>
            <a:off x="315492" y="1425842"/>
            <a:ext cx="8371307" cy="523220"/>
          </a:xfrm>
          <a:prstGeom prst="rect">
            <a:avLst/>
          </a:prstGeom>
          <a:noFill/>
        </p:spPr>
        <p:txBody>
          <a:bodyPr wrap="square" rtlCol="0">
            <a:spAutoFit/>
          </a:bodyPr>
          <a:lstStyle/>
          <a:p>
            <a:r>
              <a:rPr lang="en-SG" altLang="en-US" sz="2800" dirty="0"/>
              <a:t>This can be illustrated by the following possibility tree:</a:t>
            </a:r>
            <a:endParaRPr lang="en-US" altLang="en-US" sz="2800" dirty="0"/>
          </a:p>
        </p:txBody>
      </p:sp>
      <p:pic>
        <p:nvPicPr>
          <p:cNvPr id="2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6298" y="1979806"/>
            <a:ext cx="7366090" cy="41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a:xfrm>
            <a:off x="1004666" y="6167775"/>
            <a:ext cx="7269354" cy="400110"/>
          </a:xfrm>
          <a:prstGeom prst="rect">
            <a:avLst/>
          </a:prstGeom>
          <a:noFill/>
        </p:spPr>
        <p:txBody>
          <a:bodyPr wrap="square" rtlCol="0">
            <a:spAutoFit/>
          </a:bodyPr>
          <a:lstStyle/>
          <a:p>
            <a:r>
              <a:rPr lang="en-SG" altLang="en-US" sz="2000" dirty="0"/>
              <a:t>Figure 9.5.1 Relationship between Permutations and Combinations</a:t>
            </a:r>
            <a:endParaRPr lang="en-US" altLang="en-US" sz="2000" dirty="0"/>
          </a:p>
        </p:txBody>
      </p:sp>
    </p:spTree>
    <p:extLst>
      <p:ext uri="{BB962C8B-B14F-4D97-AF65-F5344CB8AC3E}">
        <p14:creationId xmlns:p14="http://schemas.microsoft.com/office/powerpoint/2010/main" val="160847365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80</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Pairwise Independent/Mutually Independent</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TextBox 1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a:t>
            </a:r>
            <a:r>
              <a:rPr lang="en-SG" sz="2800" dirty="0" smtClean="0">
                <a:solidFill>
                  <a:schemeClr val="bg1"/>
                </a:solidFill>
              </a:rPr>
              <a:t>18 </a:t>
            </a:r>
            <a:r>
              <a:rPr lang="en-SG" sz="2800" dirty="0">
                <a:solidFill>
                  <a:schemeClr val="bg1"/>
                </a:solidFill>
              </a:rPr>
              <a:t>– Tossing a Loaded Coin Ten Times</a:t>
            </a:r>
          </a:p>
        </p:txBody>
      </p:sp>
      <mc:AlternateContent xmlns:mc="http://schemas.openxmlformats.org/markup-compatibility/2006" xmlns:a14="http://schemas.microsoft.com/office/drawing/2010/main">
        <mc:Choice Requires="a14">
          <p:sp>
            <p:nvSpPr>
              <p:cNvPr id="23" name="Rectangle 3"/>
              <p:cNvSpPr txBox="1">
                <a:spLocks noChangeArrowheads="1"/>
              </p:cNvSpPr>
              <p:nvPr/>
            </p:nvSpPr>
            <p:spPr>
              <a:xfrm>
                <a:off x="409916" y="2227086"/>
                <a:ext cx="8346625" cy="1735921"/>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Now there are as many different ways to obtain eight heads in ten tosses as there are subsets of eight elements (the toss numbers on which heads are obtained) that can be chosen from a set of ten elements. This number is </a:t>
                </a:r>
                <a14:m>
                  <m:oMath xmlns:m="http://schemas.openxmlformats.org/officeDocument/2006/math">
                    <m:d>
                      <m:dPr>
                        <m:ctrlPr>
                          <a:rPr lang="en-US" altLang="en-US" sz="2400" i="1" smtClean="0">
                            <a:latin typeface="Cambria Math" panose="02040503050406030204" pitchFamily="18" charset="0"/>
                          </a:rPr>
                        </m:ctrlPr>
                      </m:dPr>
                      <m:e>
                        <m:f>
                          <m:fPr>
                            <m:type m:val="noBar"/>
                            <m:ctrlPr>
                              <a:rPr lang="en-US" altLang="en-US" sz="2400" i="1" smtClean="0">
                                <a:latin typeface="Cambria Math" panose="02040503050406030204" pitchFamily="18" charset="0"/>
                              </a:rPr>
                            </m:ctrlPr>
                          </m:fPr>
                          <m:num>
                            <m:r>
                              <a:rPr lang="en-US" altLang="en-US" sz="2400" b="0" i="1" smtClean="0">
                                <a:latin typeface="Cambria Math"/>
                              </a:rPr>
                              <m:t>10</m:t>
                            </m:r>
                          </m:num>
                          <m:den>
                            <m:r>
                              <a:rPr lang="en-US" altLang="en-US" sz="2400" b="0" i="1" smtClean="0">
                                <a:latin typeface="Cambria Math"/>
                              </a:rPr>
                              <m:t>8</m:t>
                            </m:r>
                          </m:den>
                        </m:f>
                      </m:e>
                    </m:d>
                  </m:oMath>
                </a14:m>
                <a:r>
                  <a:rPr lang="en-US" altLang="en-US" sz="2400" dirty="0"/>
                  <a:t>.</a:t>
                </a:r>
              </a:p>
              <a:p>
                <a:pPr marL="0" indent="0">
                  <a:lnSpc>
                    <a:spcPct val="100000"/>
                  </a:lnSpc>
                  <a:spcBef>
                    <a:spcPts val="0"/>
                  </a:spcBef>
                  <a:buNone/>
                </a:pPr>
                <a:endParaRPr lang="en-US" altLang="en-US" sz="2400" dirty="0"/>
              </a:p>
            </p:txBody>
          </p:sp>
        </mc:Choice>
        <mc:Fallback xmlns="">
          <p:sp>
            <p:nvSpPr>
              <p:cNvPr id="23" name="Rectangle 3"/>
              <p:cNvSpPr txBox="1">
                <a:spLocks noRot="1" noChangeAspect="1" noMove="1" noResize="1" noEditPoints="1" noAdjustHandles="1" noChangeArrowheads="1" noChangeShapeType="1" noTextEdit="1"/>
              </p:cNvSpPr>
              <p:nvPr/>
            </p:nvSpPr>
            <p:spPr>
              <a:xfrm>
                <a:off x="409916" y="2227086"/>
                <a:ext cx="8346625" cy="1735921"/>
              </a:xfrm>
              <a:prstGeom prst="rect">
                <a:avLst/>
              </a:prstGeom>
              <a:blipFill rotWithShape="1">
                <a:blip r:embed="rId3"/>
                <a:stretch>
                  <a:fillRect l="-1096" t="-2807" r="-1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
              <p:cNvSpPr txBox="1">
                <a:spLocks noChangeArrowheads="1"/>
              </p:cNvSpPr>
              <p:nvPr/>
            </p:nvSpPr>
            <p:spPr>
              <a:xfrm>
                <a:off x="398687" y="3963007"/>
                <a:ext cx="8346625" cy="1142393"/>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Hence</a:t>
                </a:r>
              </a:p>
              <a:p>
                <a:pPr marL="0" indent="0">
                  <a:lnSpc>
                    <a:spcPct val="100000"/>
                  </a:lnSpc>
                  <a:spcBef>
                    <a:spcPts val="0"/>
                  </a:spcBef>
                  <a:spcAft>
                    <a:spcPts val="600"/>
                  </a:spcAft>
                  <a:buNone/>
                  <a:tabLst>
                    <a:tab pos="1797050" algn="l"/>
                  </a:tabLst>
                </a:pPr>
                <a:r>
                  <a:rPr lang="en-US" altLang="en-US" sz="2400" dirty="0"/>
                  <a:t>	</a:t>
                </a:r>
                <a:r>
                  <a:rPr lang="en-US" altLang="en-US" sz="2400" i="1" dirty="0"/>
                  <a:t>P</a:t>
                </a:r>
                <a:r>
                  <a:rPr lang="en-US" altLang="en-US" sz="2400" dirty="0"/>
                  <a:t>(eight heads) = </a:t>
                </a:r>
                <a14:m>
                  <m:oMath xmlns:m="http://schemas.openxmlformats.org/officeDocument/2006/math">
                    <m:d>
                      <m:dPr>
                        <m:ctrlPr>
                          <a:rPr lang="en-US" altLang="en-US" sz="2400" i="1">
                            <a:latin typeface="Cambria Math" panose="02040503050406030204" pitchFamily="18" charset="0"/>
                          </a:rPr>
                        </m:ctrlPr>
                      </m:dPr>
                      <m:e>
                        <m:f>
                          <m:fPr>
                            <m:type m:val="noBar"/>
                            <m:ctrlPr>
                              <a:rPr lang="en-US" altLang="en-US" sz="2400" i="1">
                                <a:latin typeface="Cambria Math" panose="02040503050406030204" pitchFamily="18" charset="0"/>
                              </a:rPr>
                            </m:ctrlPr>
                          </m:fPr>
                          <m:num>
                            <m:r>
                              <a:rPr lang="en-US" altLang="en-US" sz="2400" i="1">
                                <a:latin typeface="Cambria Math"/>
                              </a:rPr>
                              <m:t>10</m:t>
                            </m:r>
                          </m:num>
                          <m:den>
                            <m:r>
                              <a:rPr lang="en-US" altLang="en-US" sz="2400" i="1">
                                <a:latin typeface="Cambria Math"/>
                              </a:rPr>
                              <m:t>8</m:t>
                            </m:r>
                          </m:den>
                        </m:f>
                      </m:e>
                    </m:d>
                    <m:r>
                      <a:rPr lang="en-US" altLang="en-US" sz="2400" i="1">
                        <a:latin typeface="Cambria Math"/>
                      </a:rPr>
                      <m:t> </m:t>
                    </m:r>
                  </m:oMath>
                </a14:m>
                <a:r>
                  <a:rPr lang="en-US" altLang="en-US" sz="2400" dirty="0"/>
                  <a:t>(0.6)</a:t>
                </a:r>
                <a:r>
                  <a:rPr lang="en-US" altLang="en-US" sz="2400" baseline="30000" dirty="0"/>
                  <a:t>8</a:t>
                </a:r>
                <a:r>
                  <a:rPr lang="en-US" altLang="en-US" sz="2400" dirty="0"/>
                  <a:t>(0.4)</a:t>
                </a:r>
                <a:r>
                  <a:rPr lang="en-US" altLang="en-US" sz="2400" baseline="30000" dirty="0"/>
                  <a:t>2</a:t>
                </a:r>
              </a:p>
            </p:txBody>
          </p:sp>
        </mc:Choice>
        <mc:Fallback xmlns="">
          <p:sp>
            <p:nvSpPr>
              <p:cNvPr id="21" name="Rectangle 3"/>
              <p:cNvSpPr txBox="1">
                <a:spLocks noRot="1" noChangeAspect="1" noMove="1" noResize="1" noEditPoints="1" noAdjustHandles="1" noChangeArrowheads="1" noChangeShapeType="1" noTextEdit="1"/>
              </p:cNvSpPr>
              <p:nvPr/>
            </p:nvSpPr>
            <p:spPr>
              <a:xfrm>
                <a:off x="398687" y="3963007"/>
                <a:ext cx="8346625" cy="1142393"/>
              </a:xfrm>
              <a:prstGeom prst="rect">
                <a:avLst/>
              </a:prstGeom>
              <a:blipFill rotWithShape="1">
                <a:blip r:embed="rId4"/>
                <a:stretch>
                  <a:fillRect l="-1095" t="-4255"/>
                </a:stretch>
              </a:blipFill>
            </p:spPr>
            <p:txBody>
              <a:bodyPr/>
              <a:lstStyle/>
              <a:p>
                <a:r>
                  <a:rPr lang="en-US">
                    <a:noFill/>
                  </a:rPr>
                  <a:t> </a:t>
                </a:r>
              </a:p>
            </p:txBody>
          </p:sp>
        </mc:Fallback>
      </mc:AlternateContent>
      <p:sp>
        <p:nvSpPr>
          <p:cNvPr id="24" name="Rectangle 3"/>
          <p:cNvSpPr txBox="1">
            <a:spLocks noChangeArrowheads="1"/>
          </p:cNvSpPr>
          <p:nvPr/>
        </p:nvSpPr>
        <p:spPr>
          <a:xfrm>
            <a:off x="324355" y="1537468"/>
            <a:ext cx="7688269" cy="570242"/>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a:pPr>
            <a:r>
              <a:rPr lang="en-US" altLang="en-US" sz="2400" dirty="0"/>
              <a:t>What is the probability of obtaining eight heads?</a:t>
            </a:r>
          </a:p>
        </p:txBody>
      </p:sp>
      <p:sp>
        <p:nvSpPr>
          <p:cNvPr id="15" name="Oval 14"/>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429359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57803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1"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81</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Pairwise Independent/Mutually Independent</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TextBox 1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a:t>
            </a:r>
            <a:r>
              <a:rPr lang="en-SG" sz="2800" dirty="0" smtClean="0">
                <a:solidFill>
                  <a:schemeClr val="bg1"/>
                </a:solidFill>
              </a:rPr>
              <a:t>18 </a:t>
            </a:r>
            <a:r>
              <a:rPr lang="en-SG" sz="2800" dirty="0">
                <a:solidFill>
                  <a:schemeClr val="bg1"/>
                </a:solidFill>
              </a:rPr>
              <a:t>– Tossing a Loaded Coin Ten Times</a:t>
            </a:r>
          </a:p>
        </p:txBody>
      </p:sp>
      <mc:AlternateContent xmlns:mc="http://schemas.openxmlformats.org/markup-compatibility/2006" xmlns:a14="http://schemas.microsoft.com/office/drawing/2010/main">
        <mc:Choice Requires="a14">
          <p:sp>
            <p:nvSpPr>
              <p:cNvPr id="23" name="Rectangle 3"/>
              <p:cNvSpPr txBox="1">
                <a:spLocks noChangeArrowheads="1"/>
              </p:cNvSpPr>
              <p:nvPr/>
            </p:nvSpPr>
            <p:spPr>
              <a:xfrm>
                <a:off x="409916" y="2163096"/>
                <a:ext cx="8346625" cy="1735921"/>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By similar reasoning,</a:t>
                </a:r>
              </a:p>
              <a:p>
                <a:pPr marL="0" indent="0">
                  <a:lnSpc>
                    <a:spcPct val="100000"/>
                  </a:lnSpc>
                  <a:spcBef>
                    <a:spcPts val="0"/>
                  </a:spcBef>
                  <a:buNone/>
                  <a:tabLst>
                    <a:tab pos="1371600" algn="l"/>
                  </a:tabLst>
                </a:pPr>
                <a:r>
                  <a:rPr lang="en-US" altLang="en-US" sz="2400" i="1" dirty="0"/>
                  <a:t>	P</a:t>
                </a:r>
                <a:r>
                  <a:rPr lang="en-US" altLang="en-US" sz="2400" dirty="0"/>
                  <a:t>(nine heads) = </a:t>
                </a:r>
                <a14:m>
                  <m:oMath xmlns:m="http://schemas.openxmlformats.org/officeDocument/2006/math">
                    <m:d>
                      <m:dPr>
                        <m:ctrlPr>
                          <a:rPr lang="en-US" altLang="en-US" sz="2400" i="1">
                            <a:latin typeface="Cambria Math" panose="02040503050406030204" pitchFamily="18" charset="0"/>
                          </a:rPr>
                        </m:ctrlPr>
                      </m:dPr>
                      <m:e>
                        <m:f>
                          <m:fPr>
                            <m:type m:val="noBar"/>
                            <m:ctrlPr>
                              <a:rPr lang="en-US" altLang="en-US" sz="2400" i="1">
                                <a:latin typeface="Cambria Math" panose="02040503050406030204" pitchFamily="18" charset="0"/>
                              </a:rPr>
                            </m:ctrlPr>
                          </m:fPr>
                          <m:num>
                            <m:r>
                              <a:rPr lang="en-US" altLang="en-US" sz="2400" i="1">
                                <a:latin typeface="Cambria Math"/>
                              </a:rPr>
                              <m:t>10</m:t>
                            </m:r>
                          </m:num>
                          <m:den>
                            <m:r>
                              <a:rPr lang="en-US" altLang="en-US" sz="2400" b="0" i="1" smtClean="0">
                                <a:latin typeface="Cambria Math"/>
                              </a:rPr>
                              <m:t>9</m:t>
                            </m:r>
                          </m:den>
                        </m:f>
                      </m:e>
                    </m:d>
                    <m:r>
                      <a:rPr lang="en-US" altLang="en-US" sz="2400" i="1">
                        <a:latin typeface="Cambria Math"/>
                      </a:rPr>
                      <m:t> </m:t>
                    </m:r>
                  </m:oMath>
                </a14:m>
                <a:r>
                  <a:rPr lang="en-US" altLang="en-US" sz="2400" dirty="0"/>
                  <a:t>(0.6)</a:t>
                </a:r>
                <a:r>
                  <a:rPr lang="en-US" altLang="en-US" sz="2400" baseline="30000" dirty="0"/>
                  <a:t>9</a:t>
                </a:r>
                <a:r>
                  <a:rPr lang="en-US" altLang="en-US" sz="2400" dirty="0"/>
                  <a:t>(0.4)</a:t>
                </a:r>
                <a:endParaRPr lang="en-US" altLang="en-US" sz="2400" baseline="30000" dirty="0"/>
              </a:p>
              <a:p>
                <a:pPr marL="0" indent="0">
                  <a:lnSpc>
                    <a:spcPct val="100000"/>
                  </a:lnSpc>
                  <a:spcBef>
                    <a:spcPts val="0"/>
                  </a:spcBef>
                  <a:buNone/>
                </a:pPr>
                <a:r>
                  <a:rPr lang="en-US" altLang="en-US" sz="2400" dirty="0"/>
                  <a:t>and</a:t>
                </a:r>
              </a:p>
              <a:p>
                <a:pPr marL="0" indent="0">
                  <a:lnSpc>
                    <a:spcPct val="100000"/>
                  </a:lnSpc>
                  <a:spcBef>
                    <a:spcPts val="0"/>
                  </a:spcBef>
                  <a:buNone/>
                  <a:tabLst>
                    <a:tab pos="1371600" algn="l"/>
                  </a:tabLst>
                </a:pPr>
                <a:r>
                  <a:rPr lang="en-US" altLang="en-US" sz="2400" i="1" dirty="0"/>
                  <a:t>	P</a:t>
                </a:r>
                <a:r>
                  <a:rPr lang="en-US" altLang="en-US" sz="2400" dirty="0"/>
                  <a:t>(ten heads) = </a:t>
                </a:r>
                <a14:m>
                  <m:oMath xmlns:m="http://schemas.openxmlformats.org/officeDocument/2006/math">
                    <m:d>
                      <m:dPr>
                        <m:ctrlPr>
                          <a:rPr lang="en-US" altLang="en-US" sz="2400" i="1">
                            <a:latin typeface="Cambria Math" panose="02040503050406030204" pitchFamily="18" charset="0"/>
                          </a:rPr>
                        </m:ctrlPr>
                      </m:dPr>
                      <m:e>
                        <m:f>
                          <m:fPr>
                            <m:type m:val="noBar"/>
                            <m:ctrlPr>
                              <a:rPr lang="en-US" altLang="en-US" sz="2400" i="1">
                                <a:latin typeface="Cambria Math" panose="02040503050406030204" pitchFamily="18" charset="0"/>
                              </a:rPr>
                            </m:ctrlPr>
                          </m:fPr>
                          <m:num>
                            <m:r>
                              <a:rPr lang="en-US" altLang="en-US" sz="2400" i="1">
                                <a:latin typeface="Cambria Math"/>
                              </a:rPr>
                              <m:t>10</m:t>
                            </m:r>
                          </m:num>
                          <m:den>
                            <m:r>
                              <a:rPr lang="en-US" altLang="en-US" sz="2400" b="0" i="1" smtClean="0">
                                <a:latin typeface="Cambria Math"/>
                              </a:rPr>
                              <m:t>10</m:t>
                            </m:r>
                          </m:den>
                        </m:f>
                      </m:e>
                    </m:d>
                    <m:r>
                      <a:rPr lang="en-US" altLang="en-US" sz="2400" i="1">
                        <a:latin typeface="Cambria Math"/>
                      </a:rPr>
                      <m:t> </m:t>
                    </m:r>
                  </m:oMath>
                </a14:m>
                <a:r>
                  <a:rPr lang="en-US" altLang="en-US" sz="2400" dirty="0"/>
                  <a:t>(0.6)</a:t>
                </a:r>
                <a:r>
                  <a:rPr lang="en-US" altLang="en-US" sz="2400" baseline="30000" dirty="0"/>
                  <a:t>10</a:t>
                </a:r>
                <a:endParaRPr lang="en-US" altLang="en-US" sz="2400" dirty="0"/>
              </a:p>
              <a:p>
                <a:pPr marL="0" indent="0">
                  <a:lnSpc>
                    <a:spcPct val="100000"/>
                  </a:lnSpc>
                  <a:spcBef>
                    <a:spcPts val="0"/>
                  </a:spcBef>
                  <a:buNone/>
                </a:pPr>
                <a:endParaRPr lang="en-US" altLang="en-US" sz="2400" dirty="0"/>
              </a:p>
            </p:txBody>
          </p:sp>
        </mc:Choice>
        <mc:Fallback xmlns="">
          <p:sp>
            <p:nvSpPr>
              <p:cNvPr id="23" name="Rectangle 3"/>
              <p:cNvSpPr txBox="1">
                <a:spLocks noRot="1" noChangeAspect="1" noMove="1" noResize="1" noEditPoints="1" noAdjustHandles="1" noChangeArrowheads="1" noChangeShapeType="1" noTextEdit="1"/>
              </p:cNvSpPr>
              <p:nvPr/>
            </p:nvSpPr>
            <p:spPr>
              <a:xfrm>
                <a:off x="409916" y="2163096"/>
                <a:ext cx="8346625" cy="1735921"/>
              </a:xfrm>
              <a:prstGeom prst="rect">
                <a:avLst/>
              </a:prstGeom>
              <a:blipFill rotWithShape="1">
                <a:blip r:embed="rId3"/>
                <a:stretch>
                  <a:fillRect l="-1096" t="-2807" b="-4211"/>
                </a:stretch>
              </a:blipFill>
            </p:spPr>
            <p:txBody>
              <a:bodyPr/>
              <a:lstStyle/>
              <a:p>
                <a:r>
                  <a:rPr lang="en-US">
                    <a:noFill/>
                  </a:rPr>
                  <a:t> </a:t>
                </a:r>
              </a:p>
            </p:txBody>
          </p:sp>
        </mc:Fallback>
      </mc:AlternateContent>
      <p:sp>
        <p:nvSpPr>
          <p:cNvPr id="24" name="Rectangle 3"/>
          <p:cNvSpPr txBox="1">
            <a:spLocks noChangeArrowheads="1"/>
          </p:cNvSpPr>
          <p:nvPr/>
        </p:nvSpPr>
        <p:spPr>
          <a:xfrm>
            <a:off x="324355" y="1537468"/>
            <a:ext cx="7688269" cy="570242"/>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2"/>
            </a:pPr>
            <a:r>
              <a:rPr lang="en-US" altLang="en-US" sz="2400" dirty="0"/>
              <a:t>What is the probability of obtaining at least eight heads?</a:t>
            </a:r>
          </a:p>
        </p:txBody>
      </p:sp>
      <mc:AlternateContent xmlns:mc="http://schemas.openxmlformats.org/markup-compatibility/2006" xmlns:a14="http://schemas.microsoft.com/office/drawing/2010/main">
        <mc:Choice Requires="a14">
          <p:sp>
            <p:nvSpPr>
              <p:cNvPr id="15" name="Rectangle 3"/>
              <p:cNvSpPr txBox="1">
                <a:spLocks noChangeArrowheads="1"/>
              </p:cNvSpPr>
              <p:nvPr/>
            </p:nvSpPr>
            <p:spPr>
              <a:xfrm>
                <a:off x="409916" y="3772507"/>
                <a:ext cx="8346625" cy="1904393"/>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Therefore,</a:t>
                </a:r>
              </a:p>
              <a:p>
                <a:pPr marL="0" indent="0">
                  <a:lnSpc>
                    <a:spcPct val="100000"/>
                  </a:lnSpc>
                  <a:spcBef>
                    <a:spcPts val="0"/>
                  </a:spcBef>
                  <a:spcAft>
                    <a:spcPts val="600"/>
                  </a:spcAft>
                  <a:buNone/>
                  <a:tabLst>
                    <a:tab pos="457200" algn="l"/>
                  </a:tabLst>
                </a:pPr>
                <a:r>
                  <a:rPr lang="en-US" altLang="en-US" sz="2400" i="1" dirty="0"/>
                  <a:t>	P</a:t>
                </a:r>
                <a:r>
                  <a:rPr lang="en-US" altLang="en-US" sz="2400" dirty="0"/>
                  <a:t>(at least 8 heads) = </a:t>
                </a:r>
                <a:r>
                  <a:rPr lang="en-US" altLang="en-US" sz="2400" i="1" dirty="0"/>
                  <a:t>P</a:t>
                </a:r>
                <a:r>
                  <a:rPr lang="en-US" altLang="en-US" sz="2400" dirty="0"/>
                  <a:t>(8 heads) +</a:t>
                </a:r>
                <a:r>
                  <a:rPr lang="en-US" altLang="en-US" sz="2400" i="1" dirty="0"/>
                  <a:t> P</a:t>
                </a:r>
                <a:r>
                  <a:rPr lang="en-US" altLang="en-US" sz="2400" dirty="0"/>
                  <a:t>(9 heads) +</a:t>
                </a:r>
                <a:r>
                  <a:rPr lang="en-US" altLang="en-US" sz="2400" i="1" dirty="0"/>
                  <a:t> P</a:t>
                </a:r>
                <a:r>
                  <a:rPr lang="en-US" altLang="en-US" sz="2400" dirty="0"/>
                  <a:t>(10 heads) </a:t>
                </a:r>
              </a:p>
              <a:p>
                <a:pPr marL="0" indent="0">
                  <a:lnSpc>
                    <a:spcPct val="100000"/>
                  </a:lnSpc>
                  <a:spcBef>
                    <a:spcPts val="0"/>
                  </a:spcBef>
                  <a:spcAft>
                    <a:spcPts val="600"/>
                  </a:spcAft>
                  <a:buNone/>
                  <a:tabLst>
                    <a:tab pos="914400" algn="l"/>
                  </a:tabLst>
                </a:pPr>
                <a:r>
                  <a:rPr lang="en-US" altLang="en-US" sz="2400" dirty="0"/>
                  <a:t>	= </a:t>
                </a:r>
                <a14:m>
                  <m:oMath xmlns:m="http://schemas.openxmlformats.org/officeDocument/2006/math">
                    <m:d>
                      <m:dPr>
                        <m:ctrlPr>
                          <a:rPr lang="en-US" altLang="en-US" sz="2400" i="1">
                            <a:latin typeface="Cambria Math" panose="02040503050406030204" pitchFamily="18" charset="0"/>
                          </a:rPr>
                        </m:ctrlPr>
                      </m:dPr>
                      <m:e>
                        <m:f>
                          <m:fPr>
                            <m:type m:val="noBar"/>
                            <m:ctrlPr>
                              <a:rPr lang="en-US" altLang="en-US" sz="2400" i="1">
                                <a:latin typeface="Cambria Math" panose="02040503050406030204" pitchFamily="18" charset="0"/>
                              </a:rPr>
                            </m:ctrlPr>
                          </m:fPr>
                          <m:num>
                            <m:r>
                              <a:rPr lang="en-US" altLang="en-US" sz="2400" i="1">
                                <a:latin typeface="Cambria Math"/>
                              </a:rPr>
                              <m:t>10</m:t>
                            </m:r>
                          </m:num>
                          <m:den>
                            <m:r>
                              <a:rPr lang="en-US" altLang="en-US" sz="2400" i="1">
                                <a:latin typeface="Cambria Math"/>
                              </a:rPr>
                              <m:t>8</m:t>
                            </m:r>
                          </m:den>
                        </m:f>
                      </m:e>
                    </m:d>
                    <m:r>
                      <a:rPr lang="en-US" altLang="en-US" sz="2400" i="1">
                        <a:latin typeface="Cambria Math"/>
                      </a:rPr>
                      <m:t> </m:t>
                    </m:r>
                  </m:oMath>
                </a14:m>
                <a:r>
                  <a:rPr lang="en-US" altLang="en-US" sz="2400" dirty="0"/>
                  <a:t>(0.6)</a:t>
                </a:r>
                <a:r>
                  <a:rPr lang="en-US" altLang="en-US" sz="2400" baseline="30000" dirty="0"/>
                  <a:t>8</a:t>
                </a:r>
                <a:r>
                  <a:rPr lang="en-US" altLang="en-US" sz="2400" dirty="0"/>
                  <a:t>(0.4)</a:t>
                </a:r>
                <a:r>
                  <a:rPr lang="en-US" altLang="en-US" sz="2400" baseline="30000" dirty="0"/>
                  <a:t>2</a:t>
                </a:r>
                <a:r>
                  <a:rPr lang="en-US" altLang="en-US" sz="2400" dirty="0"/>
                  <a:t> + </a:t>
                </a:r>
                <a14:m>
                  <m:oMath xmlns:m="http://schemas.openxmlformats.org/officeDocument/2006/math">
                    <m:d>
                      <m:dPr>
                        <m:ctrlPr>
                          <a:rPr lang="en-US" altLang="en-US" sz="2400" i="1">
                            <a:latin typeface="Cambria Math" panose="02040503050406030204" pitchFamily="18" charset="0"/>
                          </a:rPr>
                        </m:ctrlPr>
                      </m:dPr>
                      <m:e>
                        <m:f>
                          <m:fPr>
                            <m:type m:val="noBar"/>
                            <m:ctrlPr>
                              <a:rPr lang="en-US" altLang="en-US" sz="2400" i="1">
                                <a:latin typeface="Cambria Math" panose="02040503050406030204" pitchFamily="18" charset="0"/>
                              </a:rPr>
                            </m:ctrlPr>
                          </m:fPr>
                          <m:num>
                            <m:r>
                              <a:rPr lang="en-US" altLang="en-US" sz="2400" i="1">
                                <a:latin typeface="Cambria Math"/>
                              </a:rPr>
                              <m:t>10</m:t>
                            </m:r>
                          </m:num>
                          <m:den>
                            <m:r>
                              <a:rPr lang="en-US" altLang="en-US" sz="2400" b="0" i="1" smtClean="0">
                                <a:latin typeface="Cambria Math"/>
                              </a:rPr>
                              <m:t>9</m:t>
                            </m:r>
                          </m:den>
                        </m:f>
                      </m:e>
                    </m:d>
                    <m:r>
                      <a:rPr lang="en-US" altLang="en-US" sz="2400" i="1">
                        <a:latin typeface="Cambria Math"/>
                      </a:rPr>
                      <m:t> </m:t>
                    </m:r>
                  </m:oMath>
                </a14:m>
                <a:r>
                  <a:rPr lang="en-US" altLang="en-US" sz="2400" dirty="0"/>
                  <a:t>(0.6)</a:t>
                </a:r>
                <a:r>
                  <a:rPr lang="en-US" altLang="en-US" sz="2400" baseline="30000" dirty="0"/>
                  <a:t>9</a:t>
                </a:r>
                <a:r>
                  <a:rPr lang="en-US" altLang="en-US" sz="2400" dirty="0"/>
                  <a:t>(0.4) + </a:t>
                </a:r>
                <a14:m>
                  <m:oMath xmlns:m="http://schemas.openxmlformats.org/officeDocument/2006/math">
                    <m:d>
                      <m:dPr>
                        <m:ctrlPr>
                          <a:rPr lang="en-US" altLang="en-US" sz="2400" i="1">
                            <a:latin typeface="Cambria Math" panose="02040503050406030204" pitchFamily="18" charset="0"/>
                          </a:rPr>
                        </m:ctrlPr>
                      </m:dPr>
                      <m:e>
                        <m:f>
                          <m:fPr>
                            <m:type m:val="noBar"/>
                            <m:ctrlPr>
                              <a:rPr lang="en-US" altLang="en-US" sz="2400" i="1">
                                <a:latin typeface="Cambria Math" panose="02040503050406030204" pitchFamily="18" charset="0"/>
                              </a:rPr>
                            </m:ctrlPr>
                          </m:fPr>
                          <m:num>
                            <m:r>
                              <a:rPr lang="en-US" altLang="en-US" sz="2400" i="1">
                                <a:latin typeface="Cambria Math"/>
                              </a:rPr>
                              <m:t>10</m:t>
                            </m:r>
                          </m:num>
                          <m:den>
                            <m:r>
                              <a:rPr lang="en-US" altLang="en-US" sz="2400" i="1">
                                <a:latin typeface="Cambria Math"/>
                              </a:rPr>
                              <m:t>10</m:t>
                            </m:r>
                          </m:den>
                        </m:f>
                      </m:e>
                    </m:d>
                    <m:r>
                      <a:rPr lang="en-US" altLang="en-US" sz="2400" i="1">
                        <a:latin typeface="Cambria Math"/>
                      </a:rPr>
                      <m:t> </m:t>
                    </m:r>
                  </m:oMath>
                </a14:m>
                <a:r>
                  <a:rPr lang="en-US" altLang="en-US" sz="2400" dirty="0"/>
                  <a:t>(0.6)</a:t>
                </a:r>
                <a:r>
                  <a:rPr lang="en-US" altLang="en-US" sz="2400" baseline="30000" dirty="0"/>
                  <a:t>10</a:t>
                </a:r>
              </a:p>
              <a:p>
                <a:pPr marL="0" indent="0">
                  <a:lnSpc>
                    <a:spcPct val="100000"/>
                  </a:lnSpc>
                  <a:spcBef>
                    <a:spcPts val="0"/>
                  </a:spcBef>
                  <a:spcAft>
                    <a:spcPts val="600"/>
                  </a:spcAft>
                  <a:buNone/>
                </a:pPr>
                <a:r>
                  <a:rPr lang="en-US" altLang="en-US" sz="2400" dirty="0"/>
                  <a:t>	</a:t>
                </a:r>
                <a14:m>
                  <m:oMath xmlns:m="http://schemas.openxmlformats.org/officeDocument/2006/math">
                    <m:r>
                      <a:rPr lang="en-US" altLang="en-US" sz="2400" i="1" smtClean="0">
                        <a:latin typeface="Cambria Math"/>
                        <a:ea typeface="Cambria Math"/>
                      </a:rPr>
                      <m:t>≅</m:t>
                    </m:r>
                  </m:oMath>
                </a14:m>
                <a:r>
                  <a:rPr lang="en-US" altLang="en-US" sz="2400" dirty="0"/>
                  <a:t> 0.167 = </a:t>
                </a:r>
                <a:r>
                  <a:rPr lang="en-US" altLang="en-US" sz="2400" b="1" dirty="0">
                    <a:solidFill>
                      <a:srgbClr val="0000FF"/>
                    </a:solidFill>
                  </a:rPr>
                  <a:t>16.7%</a:t>
                </a:r>
              </a:p>
            </p:txBody>
          </p:sp>
        </mc:Choice>
        <mc:Fallback xmlns="">
          <p:sp>
            <p:nvSpPr>
              <p:cNvPr id="15" name="Rectangle 3"/>
              <p:cNvSpPr txBox="1">
                <a:spLocks noRot="1" noChangeAspect="1" noMove="1" noResize="1" noEditPoints="1" noAdjustHandles="1" noChangeArrowheads="1" noChangeShapeType="1" noTextEdit="1"/>
              </p:cNvSpPr>
              <p:nvPr/>
            </p:nvSpPr>
            <p:spPr>
              <a:xfrm>
                <a:off x="409916" y="3772507"/>
                <a:ext cx="8346625" cy="1904393"/>
              </a:xfrm>
              <a:prstGeom prst="rect">
                <a:avLst/>
              </a:prstGeom>
              <a:blipFill rotWithShape="1">
                <a:blip r:embed="rId4"/>
                <a:stretch>
                  <a:fillRect l="-1096" t="-2564" b="-12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622694" y="5676900"/>
                <a:ext cx="6832600" cy="775340"/>
              </a:xfrm>
              <a:prstGeom prst="rect">
                <a:avLst/>
              </a:prstGeom>
              <a:solidFill>
                <a:schemeClr val="accent1">
                  <a:lumMod val="20000"/>
                  <a:lumOff val="80000"/>
                </a:schemeClr>
              </a:solidFill>
            </p:spPr>
            <p:txBody>
              <a:bodyPr wrap="square" rtlCol="0">
                <a:spAutoFit/>
              </a:bodyPr>
              <a:lstStyle/>
              <a:p>
                <a:r>
                  <a:rPr lang="en-US" sz="2000" dirty="0"/>
                  <a:t>Probabilities of the form </a:t>
                </a:r>
                <a14:m>
                  <m:oMath xmlns:m="http://schemas.openxmlformats.org/officeDocument/2006/math">
                    <m:d>
                      <m:dPr>
                        <m:ctrlPr>
                          <a:rPr lang="en-US" sz="2000" i="1" smtClean="0">
                            <a:latin typeface="Cambria Math" panose="02040503050406030204" pitchFamily="18" charset="0"/>
                          </a:rPr>
                        </m:ctrlPr>
                      </m:dPr>
                      <m:e>
                        <m:f>
                          <m:fPr>
                            <m:type m:val="noBar"/>
                            <m:ctrlPr>
                              <a:rPr lang="en-US" sz="2000" i="1" smtClean="0">
                                <a:latin typeface="Cambria Math" panose="02040503050406030204" pitchFamily="18" charset="0"/>
                              </a:rPr>
                            </m:ctrlPr>
                          </m:fPr>
                          <m:num>
                            <m:r>
                              <a:rPr lang="en-US" sz="2000" b="0" i="1" smtClean="0">
                                <a:latin typeface="Cambria Math"/>
                              </a:rPr>
                              <m:t>𝑛</m:t>
                            </m:r>
                          </m:num>
                          <m:den>
                            <m:r>
                              <a:rPr lang="en-US" sz="2000" b="0" i="1" smtClean="0">
                                <a:latin typeface="Cambria Math"/>
                              </a:rPr>
                              <m:t>𝑘</m:t>
                            </m:r>
                          </m:den>
                        </m:f>
                      </m:e>
                    </m:d>
                    <m:sSup>
                      <m:sSupPr>
                        <m:ctrlPr>
                          <a:rPr lang="en-US" sz="2000" i="1" smtClean="0">
                            <a:latin typeface="Cambria Math" panose="02040503050406030204" pitchFamily="18" charset="0"/>
                          </a:rPr>
                        </m:ctrlPr>
                      </m:sSupPr>
                      <m:e>
                        <m:r>
                          <a:rPr lang="en-US" sz="2000" b="0" i="1" smtClean="0">
                            <a:latin typeface="Cambria Math"/>
                          </a:rPr>
                          <m:t>𝑝</m:t>
                        </m:r>
                      </m:e>
                      <m:sup>
                        <m:r>
                          <a:rPr lang="en-US" sz="2000" b="0" i="1" smtClean="0">
                            <a:latin typeface="Cambria Math"/>
                          </a:rPr>
                          <m:t>𝑛</m:t>
                        </m:r>
                        <m:r>
                          <a:rPr lang="en-US" sz="2000" b="0" i="1" smtClean="0">
                            <a:latin typeface="Cambria Math"/>
                          </a:rPr>
                          <m:t>−</m:t>
                        </m:r>
                        <m:r>
                          <a:rPr lang="en-US" sz="2000" b="0" i="1" smtClean="0">
                            <a:latin typeface="Cambria Math"/>
                          </a:rPr>
                          <m:t>𝑘</m:t>
                        </m:r>
                      </m:sup>
                    </m:sSup>
                    <m:sSup>
                      <m:sSupPr>
                        <m:ctrlPr>
                          <a:rPr lang="en-US" sz="2000" i="1" smtClean="0">
                            <a:latin typeface="Cambria Math" panose="02040503050406030204" pitchFamily="18" charset="0"/>
                          </a:rPr>
                        </m:ctrlPr>
                      </m:sSupPr>
                      <m:e>
                        <m:r>
                          <a:rPr lang="en-US" sz="2000" b="0" i="1" smtClean="0">
                            <a:latin typeface="Cambria Math"/>
                          </a:rPr>
                          <m:t>(1−</m:t>
                        </m:r>
                        <m:r>
                          <a:rPr lang="en-US" sz="2000" b="0" i="1" smtClean="0">
                            <a:latin typeface="Cambria Math"/>
                          </a:rPr>
                          <m:t>𝑝</m:t>
                        </m:r>
                        <m:r>
                          <a:rPr lang="en-US" sz="2000" b="0" i="1" smtClean="0">
                            <a:latin typeface="Cambria Math"/>
                          </a:rPr>
                          <m:t>)</m:t>
                        </m:r>
                      </m:e>
                      <m:sup>
                        <m:r>
                          <a:rPr lang="en-US" sz="2000" b="0" i="1" smtClean="0">
                            <a:latin typeface="Cambria Math"/>
                          </a:rPr>
                          <m:t>𝑘</m:t>
                        </m:r>
                      </m:sup>
                    </m:sSup>
                  </m:oMath>
                </a14:m>
                <a:r>
                  <a:rPr lang="en-US" sz="2000" dirty="0"/>
                  <a:t> , where </a:t>
                </a:r>
                <a14:m>
                  <m:oMath xmlns:m="http://schemas.openxmlformats.org/officeDocument/2006/math">
                    <m:r>
                      <a:rPr lang="en-US" sz="2000" b="0" i="1" smtClean="0">
                        <a:latin typeface="Cambria Math"/>
                      </a:rPr>
                      <m:t>0</m:t>
                    </m:r>
                    <m:r>
                      <a:rPr lang="en-US" sz="2000" b="0" i="1" smtClean="0">
                        <a:latin typeface="Cambria Math"/>
                        <a:ea typeface="Cambria Math"/>
                      </a:rPr>
                      <m:t>≤</m:t>
                    </m:r>
                    <m:r>
                      <a:rPr lang="en-US" sz="2000" b="0" i="1" smtClean="0">
                        <a:latin typeface="Cambria Math"/>
                        <a:ea typeface="Cambria Math"/>
                      </a:rPr>
                      <m:t>𝑝</m:t>
                    </m:r>
                    <m:r>
                      <a:rPr lang="en-US" sz="2000" b="0" i="1" smtClean="0">
                        <a:latin typeface="Cambria Math"/>
                        <a:ea typeface="Cambria Math"/>
                      </a:rPr>
                      <m:t>≤1</m:t>
                    </m:r>
                  </m:oMath>
                </a14:m>
                <a:r>
                  <a:rPr lang="en-US" sz="2000" dirty="0"/>
                  <a:t>, are called </a:t>
                </a:r>
                <a:r>
                  <a:rPr lang="en-US" sz="2000" b="1" dirty="0"/>
                  <a:t>binomial probabilities</a:t>
                </a:r>
                <a:r>
                  <a:rPr lang="en-US" sz="2000" dirty="0"/>
                  <a:t>.</a:t>
                </a:r>
              </a:p>
            </p:txBody>
          </p:sp>
        </mc:Choice>
        <mc:Fallback xmlns="">
          <p:sp>
            <p:nvSpPr>
              <p:cNvPr id="2" name="TextBox 1"/>
              <p:cNvSpPr txBox="1">
                <a:spLocks noRot="1" noChangeAspect="1" noMove="1" noResize="1" noEditPoints="1" noAdjustHandles="1" noChangeArrowheads="1" noChangeShapeType="1" noTextEdit="1"/>
              </p:cNvSpPr>
              <p:nvPr/>
            </p:nvSpPr>
            <p:spPr>
              <a:xfrm>
                <a:off x="622694" y="5676900"/>
                <a:ext cx="6832600" cy="775340"/>
              </a:xfrm>
              <a:prstGeom prst="rect">
                <a:avLst/>
              </a:prstGeom>
              <a:blipFill rotWithShape="1">
                <a:blip r:embed="rId5"/>
                <a:stretch>
                  <a:fillRect l="-892" t="-787" b="-11811"/>
                </a:stretch>
              </a:blipFill>
            </p:spPr>
            <p:txBody>
              <a:bodyPr/>
              <a:lstStyle/>
              <a:p>
                <a:r>
                  <a:rPr lang="en-US">
                    <a:noFill/>
                  </a:rPr>
                  <a:t> </a:t>
                </a:r>
              </a:p>
            </p:txBody>
          </p:sp>
        </mc:Fallback>
      </mc:AlternateContent>
      <p:sp>
        <p:nvSpPr>
          <p:cNvPr id="16" name="Oval 15"/>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429359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37896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5" grpId="0"/>
      <p:bldP spid="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82</a:t>
            </a:fld>
            <a:endParaRPr lang="en-SG" dirty="0"/>
          </a:p>
        </p:txBody>
      </p:sp>
      <p:sp>
        <p:nvSpPr>
          <p:cNvPr id="2" name="TextBox 1"/>
          <p:cNvSpPr txBox="1"/>
          <p:nvPr/>
        </p:nvSpPr>
        <p:spPr>
          <a:xfrm>
            <a:off x="1558977" y="1409075"/>
            <a:ext cx="6100997" cy="830997"/>
          </a:xfrm>
          <a:prstGeom prst="rect">
            <a:avLst/>
          </a:prstGeom>
          <a:noFill/>
        </p:spPr>
        <p:txBody>
          <a:bodyPr wrap="square" rtlCol="0">
            <a:spAutoFit/>
          </a:bodyPr>
          <a:lstStyle/>
          <a:p>
            <a:pPr algn="ctr"/>
            <a:r>
              <a:rPr lang="en-SG" sz="4800" dirty="0"/>
              <a:t>Next week’s lectures</a:t>
            </a:r>
          </a:p>
        </p:txBody>
      </p:sp>
      <p:sp>
        <p:nvSpPr>
          <p:cNvPr id="5" name="Rounded Rectangle 4"/>
          <p:cNvSpPr/>
          <p:nvPr/>
        </p:nvSpPr>
        <p:spPr>
          <a:xfrm>
            <a:off x="705475" y="2542395"/>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 name="Title 1"/>
          <p:cNvSpPr txBox="1">
            <a:spLocks/>
          </p:cNvSpPr>
          <p:nvPr/>
        </p:nvSpPr>
        <p:spPr>
          <a:xfrm>
            <a:off x="982984" y="2542396"/>
            <a:ext cx="7247642" cy="6278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Graphs and Trees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3974" y="3624780"/>
            <a:ext cx="6096000" cy="2400300"/>
          </a:xfrm>
          <a:prstGeom prst="rect">
            <a:avLst/>
          </a:prstGeom>
        </p:spPr>
      </p:pic>
    </p:spTree>
    <p:extLst>
      <p:ext uri="{BB962C8B-B14F-4D97-AF65-F5344CB8AC3E}">
        <p14:creationId xmlns:p14="http://schemas.microsoft.com/office/powerpoint/2010/main" val="14049689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83</a:t>
            </a:fld>
            <a:endParaRPr lang="en-SG" dirty="0"/>
          </a:p>
        </p:txBody>
      </p:sp>
      <p:sp>
        <p:nvSpPr>
          <p:cNvPr id="2" name="TextBox 1"/>
          <p:cNvSpPr txBox="1"/>
          <p:nvPr/>
        </p:nvSpPr>
        <p:spPr>
          <a:xfrm>
            <a:off x="1558977" y="1409075"/>
            <a:ext cx="6205928" cy="830997"/>
          </a:xfrm>
          <a:prstGeom prst="rect">
            <a:avLst/>
          </a:prstGeom>
          <a:noFill/>
        </p:spPr>
        <p:txBody>
          <a:bodyPr wrap="square" rtlCol="0">
            <a:spAutoFit/>
          </a:bodyPr>
          <a:lstStyle/>
          <a:p>
            <a:pPr algn="ctr"/>
            <a:r>
              <a:rPr lang="en-SG" sz="4800" dirty="0"/>
              <a:t>END OF FILE</a:t>
            </a:r>
          </a:p>
        </p:txBody>
      </p:sp>
    </p:spTree>
    <p:extLst>
      <p:ext uri="{BB962C8B-B14F-4D97-AF65-F5344CB8AC3E}">
        <p14:creationId xmlns:p14="http://schemas.microsoft.com/office/powerpoint/2010/main" val="2008885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Relationship between Permutations and Combinations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a:t>
            </a:fld>
            <a:endParaRPr lang="en-SG" dirty="0"/>
          </a:p>
        </p:txBody>
      </p:sp>
      <mc:AlternateContent xmlns:mc="http://schemas.openxmlformats.org/markup-compatibility/2006" xmlns:a14="http://schemas.microsoft.com/office/drawing/2010/main">
        <mc:Choice Requires="a14">
          <p:sp>
            <p:nvSpPr>
              <p:cNvPr id="35" name="Rectangle 3"/>
              <p:cNvSpPr txBox="1">
                <a:spLocks noChangeArrowheads="1"/>
              </p:cNvSpPr>
              <p:nvPr/>
            </p:nvSpPr>
            <p:spPr>
              <a:xfrm>
                <a:off x="457200" y="1702357"/>
                <a:ext cx="8229600" cy="1185674"/>
              </a:xfrm>
              <a:prstGeom prst="rect">
                <a:avLst/>
              </a:prstGeom>
              <a:solidFill>
                <a:schemeClr val="accent4">
                  <a:lumMod val="60000"/>
                  <a:lumOff val="4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a:t>The number of ways to perform step 1 is </a:t>
                </a:r>
                <a14:m>
                  <m:oMath xmlns:m="http://schemas.openxmlformats.org/officeDocument/2006/math">
                    <m:d>
                      <m:dPr>
                        <m:ctrlPr>
                          <a:rPr lang="en-US" altLang="en-US" i="1" smtClean="0">
                            <a:latin typeface="Cambria Math" panose="02040503050406030204" pitchFamily="18" charset="0"/>
                          </a:rPr>
                        </m:ctrlPr>
                      </m:dPr>
                      <m:e>
                        <m:f>
                          <m:fPr>
                            <m:type m:val="noBar"/>
                            <m:ctrlPr>
                              <a:rPr lang="en-US" altLang="en-US" i="1" smtClean="0">
                                <a:latin typeface="Cambria Math" panose="02040503050406030204" pitchFamily="18" charset="0"/>
                              </a:rPr>
                            </m:ctrlPr>
                          </m:fPr>
                          <m:num>
                            <m:r>
                              <a:rPr lang="en-SG" altLang="en-US" b="0" i="1" smtClean="0">
                                <a:latin typeface="Cambria Math" panose="02040503050406030204" pitchFamily="18" charset="0"/>
                              </a:rPr>
                              <m:t>4</m:t>
                            </m:r>
                          </m:num>
                          <m:den>
                            <m:r>
                              <a:rPr lang="en-SG" altLang="en-US" b="0" i="1" smtClean="0">
                                <a:latin typeface="Cambria Math" panose="02040503050406030204" pitchFamily="18" charset="0"/>
                              </a:rPr>
                              <m:t>2</m:t>
                            </m:r>
                          </m:den>
                        </m:f>
                      </m:e>
                    </m:d>
                  </m:oMath>
                </a14:m>
                <a:r>
                  <a:rPr lang="en-US" altLang="en-US" dirty="0"/>
                  <a:t>.</a:t>
                </a:r>
              </a:p>
              <a:p>
                <a:pPr marL="0" indent="0">
                  <a:lnSpc>
                    <a:spcPct val="100000"/>
                  </a:lnSpc>
                  <a:spcBef>
                    <a:spcPts val="600"/>
                  </a:spcBef>
                  <a:buNone/>
                </a:pPr>
                <a:r>
                  <a:rPr lang="en-US" altLang="en-US" dirty="0"/>
                  <a:t>The number of ways to perform step 2 is 2!</a:t>
                </a:r>
              </a:p>
            </p:txBody>
          </p:sp>
        </mc:Choice>
        <mc:Fallback xmlns="">
          <p:sp>
            <p:nvSpPr>
              <p:cNvPr id="35" name="Rectangle 3"/>
              <p:cNvSpPr txBox="1">
                <a:spLocks noRot="1" noChangeAspect="1" noMove="1" noResize="1" noEditPoints="1" noAdjustHandles="1" noChangeArrowheads="1" noChangeShapeType="1" noTextEdit="1"/>
              </p:cNvSpPr>
              <p:nvPr/>
            </p:nvSpPr>
            <p:spPr>
              <a:xfrm>
                <a:off x="457200" y="1702357"/>
                <a:ext cx="8229600" cy="1185674"/>
              </a:xfrm>
              <a:prstGeom prst="rect">
                <a:avLst/>
              </a:prstGeom>
              <a:blipFill rotWithShape="0">
                <a:blip r:embed="rId3"/>
                <a:stretch>
                  <a:fillRect l="-1481" t="-4103" b="-3590"/>
                </a:stretch>
              </a:blipFill>
            </p:spPr>
            <p:txBody>
              <a:bodyPr/>
              <a:lstStyle/>
              <a:p>
                <a:r>
                  <a:rPr lang="en-SG">
                    <a:noFill/>
                  </a:rPr>
                  <a:t> </a:t>
                </a:r>
              </a:p>
            </p:txBody>
          </p:sp>
        </mc:Fallback>
      </mc:AlternateContent>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3 – Relationship between Permutations and Combinations</a:t>
            </a:r>
          </a:p>
        </p:txBody>
      </p:sp>
      <p:sp>
        <p:nvSpPr>
          <p:cNvPr id="34" name="Oval 3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Rectangle 3"/>
          <p:cNvSpPr txBox="1">
            <a:spLocks noChangeArrowheads="1"/>
          </p:cNvSpPr>
          <p:nvPr/>
        </p:nvSpPr>
        <p:spPr>
          <a:xfrm>
            <a:off x="457200" y="2888031"/>
            <a:ext cx="8229600" cy="6630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altLang="en-US" dirty="0"/>
              <a:t>Hence,</a:t>
            </a:r>
            <a:endParaRPr lang="en-US" altLang="en-US" dirty="0"/>
          </a:p>
        </p:txBody>
      </p:sp>
      <mc:AlternateContent xmlns:mc="http://schemas.openxmlformats.org/markup-compatibility/2006" xmlns:a14="http://schemas.microsoft.com/office/drawing/2010/main">
        <mc:Choice Requires="a14">
          <p:sp>
            <p:nvSpPr>
              <p:cNvPr id="3" name="TextBox 2"/>
              <p:cNvSpPr txBox="1"/>
              <p:nvPr/>
            </p:nvSpPr>
            <p:spPr>
              <a:xfrm>
                <a:off x="2727205" y="3246736"/>
                <a:ext cx="3303270" cy="608628"/>
              </a:xfrm>
              <a:prstGeom prst="rect">
                <a:avLst/>
              </a:prstGeom>
              <a:solidFill>
                <a:srgbClr val="0070C0"/>
              </a:solidFill>
            </p:spPr>
            <p:txBody>
              <a:bodyPr wrap="square" rtlCol="0">
                <a:spAutoFit/>
              </a:bodyPr>
              <a:lstStyle/>
              <a:p>
                <a:pPr algn="ctr"/>
                <a:r>
                  <a:rPr lang="en-SG" sz="2800" i="1" dirty="0">
                    <a:solidFill>
                      <a:schemeClr val="bg1">
                        <a:lumMod val="95000"/>
                      </a:schemeClr>
                    </a:solidFill>
                  </a:rPr>
                  <a:t>P</a:t>
                </a:r>
                <a:r>
                  <a:rPr lang="en-SG" sz="2800" dirty="0">
                    <a:solidFill>
                      <a:schemeClr val="bg1">
                        <a:lumMod val="95000"/>
                      </a:schemeClr>
                    </a:solidFill>
                  </a:rPr>
                  <a:t>(4, 2) = </a:t>
                </a:r>
                <a14:m>
                  <m:oMath xmlns:m="http://schemas.openxmlformats.org/officeDocument/2006/math">
                    <m:d>
                      <m:dPr>
                        <m:ctrlPr>
                          <a:rPr lang="en-SG" sz="2800" i="1" smtClean="0">
                            <a:solidFill>
                              <a:schemeClr val="bg1">
                                <a:lumMod val="95000"/>
                              </a:schemeClr>
                            </a:solidFill>
                            <a:latin typeface="Cambria Math" panose="02040503050406030204" pitchFamily="18" charset="0"/>
                          </a:rPr>
                        </m:ctrlPr>
                      </m:dPr>
                      <m:e>
                        <m:f>
                          <m:fPr>
                            <m:type m:val="noBar"/>
                            <m:ctrlPr>
                              <a:rPr lang="en-SG" sz="2800" i="1" smtClean="0">
                                <a:solidFill>
                                  <a:schemeClr val="bg1">
                                    <a:lumMod val="95000"/>
                                  </a:schemeClr>
                                </a:solidFill>
                                <a:latin typeface="Cambria Math" panose="02040503050406030204" pitchFamily="18" charset="0"/>
                              </a:rPr>
                            </m:ctrlPr>
                          </m:fPr>
                          <m:num>
                            <m:r>
                              <a:rPr lang="en-SG" sz="2800" b="0" i="1" smtClean="0">
                                <a:solidFill>
                                  <a:schemeClr val="bg1">
                                    <a:lumMod val="95000"/>
                                  </a:schemeClr>
                                </a:solidFill>
                                <a:latin typeface="Cambria Math" panose="02040503050406030204" pitchFamily="18" charset="0"/>
                              </a:rPr>
                              <m:t>4</m:t>
                            </m:r>
                          </m:num>
                          <m:den>
                            <m:r>
                              <a:rPr lang="en-SG" sz="2800" b="0" i="1" smtClean="0">
                                <a:solidFill>
                                  <a:schemeClr val="bg1">
                                    <a:lumMod val="95000"/>
                                  </a:schemeClr>
                                </a:solidFill>
                                <a:latin typeface="Cambria Math" panose="02040503050406030204" pitchFamily="18" charset="0"/>
                              </a:rPr>
                              <m:t>2</m:t>
                            </m:r>
                          </m:den>
                        </m:f>
                      </m:e>
                    </m:d>
                  </m:oMath>
                </a14:m>
                <a:r>
                  <a:rPr lang="en-SG" sz="2800" dirty="0">
                    <a:solidFill>
                      <a:schemeClr val="bg1">
                        <a:lumMod val="95000"/>
                      </a:schemeClr>
                    </a:solidFill>
                    <a:sym typeface="Symbol" panose="05050102010706020507" pitchFamily="18" charset="2"/>
                  </a:rPr>
                  <a:t> 2!</a:t>
                </a:r>
                <a:r>
                  <a:rPr lang="en-SG" sz="2800" dirty="0">
                    <a:solidFill>
                      <a:schemeClr val="bg1">
                        <a:lumMod val="95000"/>
                      </a:schemeClr>
                    </a:solidFill>
                  </a:rPr>
                  <a:t> </a:t>
                </a:r>
              </a:p>
            </p:txBody>
          </p:sp>
        </mc:Choice>
        <mc:Fallback xmlns="">
          <p:sp>
            <p:nvSpPr>
              <p:cNvPr id="3" name="TextBox 2"/>
              <p:cNvSpPr txBox="1">
                <a:spLocks noRot="1" noChangeAspect="1" noMove="1" noResize="1" noEditPoints="1" noAdjustHandles="1" noChangeArrowheads="1" noChangeShapeType="1" noTextEdit="1"/>
              </p:cNvSpPr>
              <p:nvPr/>
            </p:nvSpPr>
            <p:spPr>
              <a:xfrm>
                <a:off x="2727205" y="3246736"/>
                <a:ext cx="3303270" cy="608628"/>
              </a:xfrm>
              <a:prstGeom prst="rect">
                <a:avLst/>
              </a:prstGeom>
              <a:blipFill>
                <a:blip r:embed="rId4"/>
                <a:stretch>
                  <a:fillRect t="-6061"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2745809" y="4040758"/>
                <a:ext cx="3303270" cy="1039515"/>
              </a:xfrm>
              <a:prstGeom prst="rect">
                <a:avLst/>
              </a:prstGeom>
              <a:solidFill>
                <a:srgbClr val="0070C0"/>
              </a:solidFill>
            </p:spPr>
            <p:txBody>
              <a:bodyPr wrap="square" rtlCol="0">
                <a:spAutoFit/>
              </a:bodyPr>
              <a:lstStyle/>
              <a:p>
                <a:pPr algn="ctr"/>
                <a14:m>
                  <m:oMath xmlns:m="http://schemas.openxmlformats.org/officeDocument/2006/math">
                    <m:d>
                      <m:dPr>
                        <m:ctrlPr>
                          <a:rPr lang="en-SG" sz="2800" i="1" smtClean="0">
                            <a:solidFill>
                              <a:schemeClr val="bg1">
                                <a:lumMod val="95000"/>
                              </a:schemeClr>
                            </a:solidFill>
                            <a:latin typeface="Cambria Math" panose="02040503050406030204" pitchFamily="18" charset="0"/>
                          </a:rPr>
                        </m:ctrlPr>
                      </m:dPr>
                      <m:e>
                        <m:f>
                          <m:fPr>
                            <m:type m:val="noBar"/>
                            <m:ctrlPr>
                              <a:rPr lang="en-SG" sz="2800" i="1" smtClean="0">
                                <a:solidFill>
                                  <a:schemeClr val="bg1">
                                    <a:lumMod val="95000"/>
                                  </a:schemeClr>
                                </a:solidFill>
                                <a:latin typeface="Cambria Math" panose="02040503050406030204" pitchFamily="18" charset="0"/>
                              </a:rPr>
                            </m:ctrlPr>
                          </m:fPr>
                          <m:num>
                            <m:r>
                              <a:rPr lang="en-SG" sz="2800" b="0" i="1" smtClean="0">
                                <a:solidFill>
                                  <a:schemeClr val="bg1">
                                    <a:lumMod val="95000"/>
                                  </a:schemeClr>
                                </a:solidFill>
                                <a:latin typeface="Cambria Math" panose="02040503050406030204" pitchFamily="18" charset="0"/>
                              </a:rPr>
                              <m:t>4</m:t>
                            </m:r>
                          </m:num>
                          <m:den>
                            <m:r>
                              <a:rPr lang="en-SG" sz="2800" b="0" i="1" smtClean="0">
                                <a:solidFill>
                                  <a:schemeClr val="bg1">
                                    <a:lumMod val="95000"/>
                                  </a:schemeClr>
                                </a:solidFill>
                                <a:latin typeface="Cambria Math" panose="02040503050406030204" pitchFamily="18" charset="0"/>
                              </a:rPr>
                              <m:t>2</m:t>
                            </m:r>
                          </m:den>
                        </m:f>
                      </m:e>
                    </m:d>
                  </m:oMath>
                </a14:m>
                <a:r>
                  <a:rPr lang="en-SG" sz="2800" dirty="0">
                    <a:solidFill>
                      <a:schemeClr val="bg1">
                        <a:lumMod val="95000"/>
                      </a:schemeClr>
                    </a:solidFill>
                    <a:sym typeface="Symbol" panose="05050102010706020507" pitchFamily="18" charset="2"/>
                  </a:rPr>
                  <a:t> = </a:t>
                </a:r>
                <a:r>
                  <a:rPr lang="en-SG" sz="2800" i="1" dirty="0">
                    <a:solidFill>
                      <a:schemeClr val="bg1">
                        <a:lumMod val="95000"/>
                      </a:schemeClr>
                    </a:solidFill>
                  </a:rPr>
                  <a:t>P</a:t>
                </a:r>
                <a:r>
                  <a:rPr lang="en-SG" sz="2800" dirty="0">
                    <a:solidFill>
                      <a:schemeClr val="bg1">
                        <a:lumMod val="95000"/>
                      </a:schemeClr>
                    </a:solidFill>
                  </a:rPr>
                  <a:t>(4, 2) / </a:t>
                </a:r>
                <a:r>
                  <a:rPr lang="en-SG" sz="2800" dirty="0">
                    <a:solidFill>
                      <a:schemeClr val="bg1">
                        <a:lumMod val="95000"/>
                      </a:schemeClr>
                    </a:solidFill>
                    <a:sym typeface="Symbol" panose="05050102010706020507" pitchFamily="18" charset="2"/>
                  </a:rPr>
                  <a:t>2! </a:t>
                </a:r>
              </a:p>
              <a:p>
                <a:pPr algn="ctr"/>
                <a:r>
                  <a:rPr lang="en-SG" sz="2800" dirty="0">
                    <a:solidFill>
                      <a:schemeClr val="bg1">
                        <a:lumMod val="95000"/>
                      </a:schemeClr>
                    </a:solidFill>
                    <a:sym typeface="Symbol" panose="05050102010706020507" pitchFamily="18" charset="2"/>
                  </a:rPr>
                  <a:t>= 12 / 2 = 6</a:t>
                </a:r>
                <a:r>
                  <a:rPr lang="en-SG" sz="2800" dirty="0">
                    <a:solidFill>
                      <a:schemeClr val="bg1">
                        <a:lumMod val="95000"/>
                      </a:schemeClr>
                    </a:solidFill>
                  </a:rPr>
                  <a:t> </a:t>
                </a:r>
              </a:p>
            </p:txBody>
          </p:sp>
        </mc:Choice>
        <mc:Fallback xmlns="">
          <p:sp>
            <p:nvSpPr>
              <p:cNvPr id="52" name="TextBox 51"/>
              <p:cNvSpPr txBox="1">
                <a:spLocks noRot="1" noChangeAspect="1" noMove="1" noResize="1" noEditPoints="1" noAdjustHandles="1" noChangeArrowheads="1" noChangeShapeType="1" noTextEdit="1"/>
              </p:cNvSpPr>
              <p:nvPr/>
            </p:nvSpPr>
            <p:spPr>
              <a:xfrm>
                <a:off x="2745809" y="4040758"/>
                <a:ext cx="3303270" cy="1039515"/>
              </a:xfrm>
              <a:prstGeom prst="rect">
                <a:avLst/>
              </a:prstGeom>
              <a:blipFill>
                <a:blip r:embed="rId5"/>
                <a:stretch>
                  <a:fillRect t="-1765" b="-15882"/>
                </a:stretch>
              </a:blipFill>
            </p:spPr>
            <p:txBody>
              <a:bodyPr/>
              <a:lstStyle/>
              <a:p>
                <a:r>
                  <a:rPr lang="en-US">
                    <a:noFill/>
                  </a:rPr>
                  <a:t> </a:t>
                </a:r>
              </a:p>
            </p:txBody>
          </p:sp>
        </mc:Fallback>
      </mc:AlternateContent>
    </p:spTree>
    <p:extLst>
      <p:ext uri="{BB962C8B-B14F-4D97-AF65-F5344CB8AC3E}">
        <p14:creationId xmlns:p14="http://schemas.microsoft.com/office/powerpoint/2010/main" val="176047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dissolve">
                                      <p:cBhvr>
                                        <p:cTn id="1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2"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12069</TotalTime>
  <Words>5838</Words>
  <Application>Microsoft Office PowerPoint</Application>
  <PresentationFormat>On-screen Show (4:3)</PresentationFormat>
  <Paragraphs>959</Paragraphs>
  <Slides>83</Slides>
  <Notes>83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83</vt:i4>
      </vt:variant>
    </vt:vector>
  </HeadingPairs>
  <TitlesOfParts>
    <vt:vector size="91" baseType="lpstr">
      <vt:lpstr>Arial</vt:lpstr>
      <vt:lpstr>Calibri</vt:lpstr>
      <vt:lpstr>Calibri Light</vt:lpstr>
      <vt:lpstr>Cambria Math</vt:lpstr>
      <vt:lpstr>Symbol</vt:lpstr>
      <vt:lpstr>Wingdings</vt:lpstr>
      <vt:lpstr>Wingdings 2</vt:lpstr>
      <vt:lpstr>Office Theme</vt:lpstr>
      <vt:lpstr>Lecture #11: Counting and Probability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Tuck-Choy Aaron TAN</dc:creator>
  <cp:lastModifiedBy>Tan Tuck Choy</cp:lastModifiedBy>
  <cp:revision>946</cp:revision>
  <cp:lastPrinted>2015-10-06T03:05:55Z</cp:lastPrinted>
  <dcterms:created xsi:type="dcterms:W3CDTF">2015-07-25T11:08:36Z</dcterms:created>
  <dcterms:modified xsi:type="dcterms:W3CDTF">2019-10-24T23:29:54Z</dcterms:modified>
</cp:coreProperties>
</file>