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13" r:id="rId3"/>
    <p:sldId id="414" r:id="rId4"/>
    <p:sldId id="415" r:id="rId5"/>
    <p:sldId id="416" r:id="rId6"/>
    <p:sldId id="420" r:id="rId7"/>
    <p:sldId id="417" r:id="rId8"/>
    <p:sldId id="418" r:id="rId9"/>
    <p:sldId id="421" r:id="rId10"/>
    <p:sldId id="419" r:id="rId11"/>
    <p:sldId id="423" r:id="rId12"/>
    <p:sldId id="337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6868" autoAdjust="0"/>
  </p:normalViewPr>
  <p:slideViewPr>
    <p:cSldViewPr snapToGrid="0">
      <p:cViewPr varScale="1">
        <p:scale>
          <a:sx n="80" d="100"/>
          <a:sy n="80" d="100"/>
        </p:scale>
        <p:origin x="108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9.5 Counting Subsets of a Set: Combinations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 custT="1"/>
      <dgm:spPr/>
      <dgm:t>
        <a:bodyPr/>
        <a:lstStyle/>
        <a:p>
          <a:r>
            <a:rPr lang="en-US" sz="1800" i="1" dirty="0"/>
            <a:t>r</a:t>
          </a:r>
          <a:r>
            <a:rPr lang="en-US" sz="1800" dirty="0"/>
            <a:t>-combination, </a:t>
          </a:r>
          <a:r>
            <a:rPr lang="en-US" sz="1800" i="1" dirty="0"/>
            <a:t>r</a:t>
          </a:r>
          <a:r>
            <a:rPr lang="en-US" sz="1800" dirty="0"/>
            <a:t>-permutation, permutations of a set with repeat elements, partitions of a set into </a:t>
          </a:r>
          <a:r>
            <a:rPr lang="en-US" sz="1800" i="1" dirty="0"/>
            <a:t>r</a:t>
          </a:r>
          <a:r>
            <a:rPr lang="en-US" sz="1800" dirty="0"/>
            <a:t> subsets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9.6 </a:t>
          </a:r>
          <a:r>
            <a:rPr lang="en-US" i="1" dirty="0"/>
            <a:t>r</a:t>
          </a:r>
          <a:r>
            <a:rPr lang="en-US" dirty="0"/>
            <a:t>-Combinations with Repetition Allowed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 custT="1"/>
      <dgm:spPr/>
      <dgm:t>
        <a:bodyPr/>
        <a:lstStyle/>
        <a:p>
          <a:r>
            <a:rPr lang="en-US" sz="1800" dirty="0"/>
            <a:t>Multiset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9.7 Pascal’s Formula and the Binomial Theorem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ADF55BF1-2207-42EA-A91F-034F42C917E8}">
      <dgm:prSet/>
      <dgm:spPr/>
      <dgm:t>
        <a:bodyPr/>
        <a:lstStyle/>
        <a:p>
          <a:r>
            <a:rPr lang="en-US" dirty="0"/>
            <a:t>9.8 Probability Axioms and Expected Value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4659FB8F-1A94-4457-B691-4E237DF460A1}">
      <dgm:prSet custT="1"/>
      <dgm:spPr/>
      <dgm:t>
        <a:bodyPr/>
        <a:lstStyle/>
        <a:p>
          <a:r>
            <a:rPr lang="en-US" sz="1800" dirty="0"/>
            <a:t>Probability axioms, complement of an event, general union of two events, expected value </a:t>
          </a:r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F08DC294-1222-4642-BBF9-41194FF214A9}">
      <dgm:prSet/>
      <dgm:spPr/>
      <dgm:t>
        <a:bodyPr/>
        <a:lstStyle/>
        <a:p>
          <a:r>
            <a:rPr lang="en-US" dirty="0"/>
            <a:t>9.9 Conditional Probability, Bayes’ Formula, and Independent Events</a:t>
          </a:r>
        </a:p>
      </dgm:t>
    </dgm:pt>
    <dgm:pt modelId="{97283060-3FAF-485B-8219-4AB8F9ECFC4D}" type="parTrans" cxnId="{E44B418A-FDCF-4DCA-954C-99B874E3EC12}">
      <dgm:prSet/>
      <dgm:spPr/>
      <dgm:t>
        <a:bodyPr/>
        <a:lstStyle/>
        <a:p>
          <a:endParaRPr lang="en-US"/>
        </a:p>
      </dgm:t>
    </dgm:pt>
    <dgm:pt modelId="{D5B273C8-E34C-4BD3-9660-D4BD3BC7A233}" type="sibTrans" cxnId="{E44B418A-FDCF-4DCA-954C-99B874E3EC12}">
      <dgm:prSet/>
      <dgm:spPr/>
      <dgm:t>
        <a:bodyPr/>
        <a:lstStyle/>
        <a:p>
          <a:endParaRPr lang="en-US"/>
        </a:p>
      </dgm:t>
    </dgm:pt>
    <dgm:pt modelId="{95AEDF71-B683-4473-AD6B-153436913195}">
      <dgm:prSet phldrT="[Text]" custT="1"/>
      <dgm:spPr/>
      <dgm:t>
        <a:bodyPr/>
        <a:lstStyle/>
        <a:p>
          <a:r>
            <a:rPr lang="en-US" sz="1800" dirty="0"/>
            <a:t>Formula to use depends on whether (1) order matters, (2) repetition is allowed</a:t>
          </a:r>
        </a:p>
      </dgm:t>
    </dgm:pt>
    <dgm:pt modelId="{64D2B808-114C-41BD-9BFD-7A836DAA2048}" type="parTrans" cxnId="{C2A7AFA5-C1D2-4317-861E-06260AD19F6F}">
      <dgm:prSet/>
      <dgm:spPr/>
      <dgm:t>
        <a:bodyPr/>
        <a:lstStyle/>
        <a:p>
          <a:endParaRPr lang="en-US"/>
        </a:p>
      </dgm:t>
    </dgm:pt>
    <dgm:pt modelId="{6F61C2AB-472A-4BDC-B380-2E78B23FB9F9}" type="sibTrans" cxnId="{C2A7AFA5-C1D2-4317-861E-06260AD19F6F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10065-CFB3-4CEF-BC1D-8B50BDA86689}" type="pres">
      <dgm:prSet presAssocID="{7F3EE7F4-5CF1-432E-A16A-EF1709181AEB}" presName="parentText" presStyleLbl="node1" presStyleIdx="0" presStyleCnt="5" custLinFactY="-4916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4D8D6-E7FC-4E3C-9F84-84133BB46313}" type="pres">
      <dgm:prSet presAssocID="{7F3EE7F4-5CF1-432E-A16A-EF1709181AEB}" presName="childText" presStyleLbl="revTx" presStyleIdx="0" presStyleCnt="3" custScaleY="93131" custLinFactNeighborY="-766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9305B-C855-4771-85E1-9B59415FD537}" type="pres">
      <dgm:prSet presAssocID="{90250D92-EAF1-4F2C-B772-CC48C11D0311}" presName="parentText" presStyleLbl="node1" presStyleIdx="1" presStyleCnt="5" custLinFactNeighborY="-2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0852-CD95-4A25-B089-D6B307265438}" type="pres">
      <dgm:prSet presAssocID="{90250D92-EAF1-4F2C-B772-CC48C11D0311}" presName="childText" presStyleLbl="revTx" presStyleIdx="1" presStyleCnt="3" custLinFactNeighborY="-22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6CA5C-623B-4113-8558-EECF5C4AA422}" type="pres">
      <dgm:prSet presAssocID="{27BD6DE6-A64E-4D10-9273-68986977416E}" presName="parentText" presStyleLbl="node1" presStyleIdx="2" presStyleCnt="5" custLinFactNeighborY="-414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357CC-5367-42CC-83F6-75D427611543}" type="pres">
      <dgm:prSet presAssocID="{017C8BE8-7444-4868-A355-78BA7F2A9108}" presName="spacer" presStyleCnt="0"/>
      <dgm:spPr/>
    </dgm:pt>
    <dgm:pt modelId="{9F2421E4-D361-44A0-AC25-766C29141420}" type="pres">
      <dgm:prSet presAssocID="{ADF55BF1-2207-42EA-A91F-034F42C917E8}" presName="parentText" presStyleLbl="node1" presStyleIdx="3" presStyleCnt="5" custLinFactNeighborY="189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239D3-1E4A-4916-8D52-AB44EC718AE2}" type="pres">
      <dgm:prSet presAssocID="{ADF55BF1-2207-42EA-A91F-034F42C917E8}" presName="childText" presStyleLbl="revTx" presStyleIdx="2" presStyleCnt="3" custLinFactNeighborY="19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2BEF4-592E-46F8-A583-3A106414C40A}" type="pres">
      <dgm:prSet presAssocID="{F08DC294-1222-4642-BBF9-41194FF214A9}" presName="parentText" presStyleLbl="node1" presStyleIdx="4" presStyleCnt="5" custLinFactNeighborY="31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1CF2D-ED20-405E-9566-345EF901B6DC}" type="presOf" srcId="{95AEDF71-B683-4473-AD6B-153436913195}" destId="{A6170852-CD95-4A25-B089-D6B307265438}" srcOrd="0" destOrd="1" presId="urn:microsoft.com/office/officeart/2005/8/layout/vList2"/>
    <dgm:cxn modelId="{FAB308BA-3BFD-41C5-9852-EA29353C46F2}" type="presOf" srcId="{7F3EE7F4-5CF1-432E-A16A-EF1709181AEB}" destId="{EC610065-CFB3-4CEF-BC1D-8B50BDA86689}" srcOrd="0" destOrd="0" presId="urn:microsoft.com/office/officeart/2005/8/layout/vList2"/>
    <dgm:cxn modelId="{C2A7AFA5-C1D2-4317-861E-06260AD19F6F}" srcId="{90250D92-EAF1-4F2C-B772-CC48C11D0311}" destId="{95AEDF71-B683-4473-AD6B-153436913195}" srcOrd="1" destOrd="0" parTransId="{64D2B808-114C-41BD-9BFD-7A836DAA2048}" sibTransId="{6F61C2AB-472A-4BDC-B380-2E78B23FB9F9}"/>
    <dgm:cxn modelId="{12DAC10A-5BBE-4B7C-8B1A-5FB174599222}" srcId="{6F84F787-5F99-452F-AD9B-0BD6125B0C3D}" destId="{ADF55BF1-2207-42EA-A91F-034F42C917E8}" srcOrd="3" destOrd="0" parTransId="{8CEA65A1-908D-43B2-9575-B9F965EB3642}" sibTransId="{08B1E362-BBA7-4F5A-8FEF-54F78AFED0E5}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4DD10139-F36E-4EBC-8158-FAFF953FCD78}" type="presOf" srcId="{27BD6DE6-A64E-4D10-9273-68986977416E}" destId="{D6C6CA5C-623B-4113-8558-EECF5C4AA422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1DF6B566-9060-45FE-804E-557A13920DEF}" type="presOf" srcId="{4659FB8F-1A94-4457-B691-4E237DF460A1}" destId="{6BF239D3-1E4A-4916-8D52-AB44EC718AE2}" srcOrd="0" destOrd="0" presId="urn:microsoft.com/office/officeart/2005/8/layout/vList2"/>
    <dgm:cxn modelId="{27284B43-E34F-4760-A3D7-6E8D59D899DF}" type="presOf" srcId="{31D8F70D-89DF-4EF2-95ED-23355DFA290D}" destId="{48C4D8D6-E7FC-4E3C-9F84-84133BB46313}" srcOrd="0" destOrd="0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A84E9241-566F-48B1-805C-62DA22F492FC}" type="presOf" srcId="{4F0349F7-7124-4645-B7CB-EE5C90341F93}" destId="{A6170852-CD95-4A25-B089-D6B307265438}" srcOrd="0" destOrd="0" presId="urn:microsoft.com/office/officeart/2005/8/layout/vList2"/>
    <dgm:cxn modelId="{0687400B-6B80-4DF0-BEF1-BE39EB065F9F}" type="presOf" srcId="{6F84F787-5F99-452F-AD9B-0BD6125B0C3D}" destId="{85DAB027-F54C-44DC-BDBE-232ED77CC6C1}" srcOrd="0" destOrd="0" presId="urn:microsoft.com/office/officeart/2005/8/layout/vList2"/>
    <dgm:cxn modelId="{E44B418A-FDCF-4DCA-954C-99B874E3EC12}" srcId="{6F84F787-5F99-452F-AD9B-0BD6125B0C3D}" destId="{F08DC294-1222-4642-BBF9-41194FF214A9}" srcOrd="4" destOrd="0" parTransId="{97283060-3FAF-485B-8219-4AB8F9ECFC4D}" sibTransId="{D5B273C8-E34C-4BD3-9660-D4BD3BC7A233}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42F678F9-AB18-4DAD-B420-0D811B662237}" type="presOf" srcId="{90250D92-EAF1-4F2C-B772-CC48C11D0311}" destId="{2309305B-C855-4771-85E1-9B59415FD537}" srcOrd="0" destOrd="0" presId="urn:microsoft.com/office/officeart/2005/8/layout/vList2"/>
    <dgm:cxn modelId="{1B1F1ADF-554C-4DD7-B506-4DDBDF789920}" type="presOf" srcId="{F08DC294-1222-4642-BBF9-41194FF214A9}" destId="{13D2BEF4-592E-46F8-A583-3A106414C40A}" srcOrd="0" destOrd="0" presId="urn:microsoft.com/office/officeart/2005/8/layout/vList2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51038F64-F73E-489A-B7C9-AB6CA7A291CE}" type="presOf" srcId="{ADF55BF1-2207-42EA-A91F-034F42C917E8}" destId="{9F2421E4-D361-44A0-AC25-766C29141420}" srcOrd="0" destOrd="0" presId="urn:microsoft.com/office/officeart/2005/8/layout/vList2"/>
    <dgm:cxn modelId="{CC889B17-CBC4-422E-BC62-ECB26F493B74}" type="presParOf" srcId="{85DAB027-F54C-44DC-BDBE-232ED77CC6C1}" destId="{EC610065-CFB3-4CEF-BC1D-8B50BDA86689}" srcOrd="0" destOrd="0" presId="urn:microsoft.com/office/officeart/2005/8/layout/vList2"/>
    <dgm:cxn modelId="{569FAE53-41C6-44B7-BA13-F0F4EA314378}" type="presParOf" srcId="{85DAB027-F54C-44DC-BDBE-232ED77CC6C1}" destId="{48C4D8D6-E7FC-4E3C-9F84-84133BB46313}" srcOrd="1" destOrd="0" presId="urn:microsoft.com/office/officeart/2005/8/layout/vList2"/>
    <dgm:cxn modelId="{2AA2A2C7-0340-4F5F-A9D5-69EA48355167}" type="presParOf" srcId="{85DAB027-F54C-44DC-BDBE-232ED77CC6C1}" destId="{2309305B-C855-4771-85E1-9B59415FD537}" srcOrd="2" destOrd="0" presId="urn:microsoft.com/office/officeart/2005/8/layout/vList2"/>
    <dgm:cxn modelId="{F938491F-5D1F-44F2-8F48-E9546425BBB1}" type="presParOf" srcId="{85DAB027-F54C-44DC-BDBE-232ED77CC6C1}" destId="{A6170852-CD95-4A25-B089-D6B307265438}" srcOrd="3" destOrd="0" presId="urn:microsoft.com/office/officeart/2005/8/layout/vList2"/>
    <dgm:cxn modelId="{22B94DC8-A13D-4AE2-BDB4-EA15477B43B3}" type="presParOf" srcId="{85DAB027-F54C-44DC-BDBE-232ED77CC6C1}" destId="{D6C6CA5C-623B-4113-8558-EECF5C4AA422}" srcOrd="4" destOrd="0" presId="urn:microsoft.com/office/officeart/2005/8/layout/vList2"/>
    <dgm:cxn modelId="{DE86238A-CDC5-4569-B1E4-C85008EB3536}" type="presParOf" srcId="{85DAB027-F54C-44DC-BDBE-232ED77CC6C1}" destId="{30E357CC-5367-42CC-83F6-75D427611543}" srcOrd="5" destOrd="0" presId="urn:microsoft.com/office/officeart/2005/8/layout/vList2"/>
    <dgm:cxn modelId="{1B262FE3-8B32-4BD7-B1A8-1665D37437AB}" type="presParOf" srcId="{85DAB027-F54C-44DC-BDBE-232ED77CC6C1}" destId="{9F2421E4-D361-44A0-AC25-766C29141420}" srcOrd="6" destOrd="0" presId="urn:microsoft.com/office/officeart/2005/8/layout/vList2"/>
    <dgm:cxn modelId="{D1556C72-49C8-4A57-A057-B1363BD88B4E}" type="presParOf" srcId="{85DAB027-F54C-44DC-BDBE-232ED77CC6C1}" destId="{6BF239D3-1E4A-4916-8D52-AB44EC718AE2}" srcOrd="7" destOrd="0" presId="urn:microsoft.com/office/officeart/2005/8/layout/vList2"/>
    <dgm:cxn modelId="{28D13D09-A0A8-4796-8018-9AB45BC22F76}" type="presParOf" srcId="{85DAB027-F54C-44DC-BDBE-232ED77CC6C1}" destId="{13D2BEF4-592E-46F8-A583-3A106414C4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0"/>
          <a:ext cx="797931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9.5 Counting Subsets of a Set: Combinations</a:t>
          </a:r>
        </a:p>
      </dsp:txBody>
      <dsp:txXfrm>
        <a:off x="25759" y="25759"/>
        <a:ext cx="7927800" cy="476152"/>
      </dsp:txXfrm>
    </dsp:sp>
    <dsp:sp modelId="{48C4D8D6-E7FC-4E3C-9F84-84133BB46313}">
      <dsp:nvSpPr>
        <dsp:cNvPr id="0" name=""/>
        <dsp:cNvSpPr/>
      </dsp:nvSpPr>
      <dsp:spPr>
        <a:xfrm>
          <a:off x="0" y="520235"/>
          <a:ext cx="7979318" cy="51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i="1" kern="1200" dirty="0"/>
            <a:t>r</a:t>
          </a:r>
          <a:r>
            <a:rPr lang="en-US" sz="1800" kern="1200" dirty="0"/>
            <a:t>-combination, </a:t>
          </a:r>
          <a:r>
            <a:rPr lang="en-US" sz="1800" i="1" kern="1200" dirty="0"/>
            <a:t>r</a:t>
          </a:r>
          <a:r>
            <a:rPr lang="en-US" sz="1800" kern="1200" dirty="0"/>
            <a:t>-permutation, permutations of a set with repeat elements, partitions of a set into </a:t>
          </a:r>
          <a:r>
            <a:rPr lang="en-US" sz="1800" i="1" kern="1200" dirty="0"/>
            <a:t>r</a:t>
          </a:r>
          <a:r>
            <a:rPr lang="en-US" sz="1800" kern="1200" dirty="0"/>
            <a:t> subsets</a:t>
          </a:r>
        </a:p>
      </dsp:txBody>
      <dsp:txXfrm>
        <a:off x="0" y="520235"/>
        <a:ext cx="7979318" cy="519545"/>
      </dsp:txXfrm>
    </dsp:sp>
    <dsp:sp modelId="{2309305B-C855-4771-85E1-9B59415FD537}">
      <dsp:nvSpPr>
        <dsp:cNvPr id="0" name=""/>
        <dsp:cNvSpPr/>
      </dsp:nvSpPr>
      <dsp:spPr>
        <a:xfrm>
          <a:off x="0" y="1293414"/>
          <a:ext cx="797931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9.6 </a:t>
          </a:r>
          <a:r>
            <a:rPr lang="en-US" sz="2100" i="1" kern="1200" dirty="0"/>
            <a:t>r</a:t>
          </a:r>
          <a:r>
            <a:rPr lang="en-US" sz="2100" kern="1200" dirty="0"/>
            <a:t>-Combinations with Repetition Allowed</a:t>
          </a:r>
        </a:p>
      </dsp:txBody>
      <dsp:txXfrm>
        <a:off x="25759" y="1319173"/>
        <a:ext cx="7927800" cy="476152"/>
      </dsp:txXfrm>
    </dsp:sp>
    <dsp:sp modelId="{A6170852-CD95-4A25-B089-D6B307265438}">
      <dsp:nvSpPr>
        <dsp:cNvPr id="0" name=""/>
        <dsp:cNvSpPr/>
      </dsp:nvSpPr>
      <dsp:spPr>
        <a:xfrm>
          <a:off x="0" y="1855057"/>
          <a:ext cx="7979318" cy="61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Multiset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Formula to use depends on whether (1) order matters, (2) repetition is allowed</a:t>
          </a:r>
        </a:p>
      </dsp:txBody>
      <dsp:txXfrm>
        <a:off x="0" y="1855057"/>
        <a:ext cx="7979318" cy="614790"/>
      </dsp:txXfrm>
    </dsp:sp>
    <dsp:sp modelId="{D6C6CA5C-623B-4113-8558-EECF5C4AA422}">
      <dsp:nvSpPr>
        <dsp:cNvPr id="0" name=""/>
        <dsp:cNvSpPr/>
      </dsp:nvSpPr>
      <dsp:spPr>
        <a:xfrm>
          <a:off x="0" y="2560456"/>
          <a:ext cx="797931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9.7 Pascal’s Formula and the Binomial Theorem</a:t>
          </a:r>
        </a:p>
      </dsp:txBody>
      <dsp:txXfrm>
        <a:off x="25759" y="2586215"/>
        <a:ext cx="7927800" cy="476152"/>
      </dsp:txXfrm>
    </dsp:sp>
    <dsp:sp modelId="{9F2421E4-D361-44A0-AC25-766C29141420}">
      <dsp:nvSpPr>
        <dsp:cNvPr id="0" name=""/>
        <dsp:cNvSpPr/>
      </dsp:nvSpPr>
      <dsp:spPr>
        <a:xfrm>
          <a:off x="0" y="3283228"/>
          <a:ext cx="797931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9.8 Probability Axioms and Expected Value</a:t>
          </a:r>
        </a:p>
      </dsp:txBody>
      <dsp:txXfrm>
        <a:off x="25759" y="3308987"/>
        <a:ext cx="7927800" cy="476152"/>
      </dsp:txXfrm>
    </dsp:sp>
    <dsp:sp modelId="{6BF239D3-1E4A-4916-8D52-AB44EC718AE2}">
      <dsp:nvSpPr>
        <dsp:cNvPr id="0" name=""/>
        <dsp:cNvSpPr/>
      </dsp:nvSpPr>
      <dsp:spPr>
        <a:xfrm>
          <a:off x="0" y="3810896"/>
          <a:ext cx="7979318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Probability axioms, complement of an event, general union of two events, expected value </a:t>
          </a:r>
        </a:p>
      </dsp:txBody>
      <dsp:txXfrm>
        <a:off x="0" y="3810896"/>
        <a:ext cx="7979318" cy="557865"/>
      </dsp:txXfrm>
    </dsp:sp>
    <dsp:sp modelId="{13D2BEF4-592E-46F8-A583-3A106414C40A}">
      <dsp:nvSpPr>
        <dsp:cNvPr id="0" name=""/>
        <dsp:cNvSpPr/>
      </dsp:nvSpPr>
      <dsp:spPr>
        <a:xfrm>
          <a:off x="0" y="4438719"/>
          <a:ext cx="797931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9.9 Conditional Probability, Bayes’ Formula, and Independent Events</a:t>
          </a:r>
        </a:p>
      </dsp:txBody>
      <dsp:txXfrm>
        <a:off x="25759" y="4464478"/>
        <a:ext cx="7927800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10/10/2019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673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026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689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 fontScale="92500" lnSpcReduction="10000"/>
          </a:bodyPr>
          <a:lstStyle/>
          <a:p>
            <a:r>
              <a:rPr lang="en-SG" sz="3300" dirty="0"/>
              <a:t>Aaron Tan</a:t>
            </a:r>
            <a:endParaRPr lang="en-SG" dirty="0"/>
          </a:p>
          <a:p>
            <a:endParaRPr lang="en-SG" dirty="0"/>
          </a:p>
          <a:p>
            <a:r>
              <a:rPr lang="en-SG" sz="2900" dirty="0"/>
              <a:t>28 </a:t>
            </a:r>
            <a:r>
              <a:rPr lang="en-SG" sz="2900" dirty="0" smtClean="0"/>
              <a:t>October </a:t>
            </a:r>
            <a:r>
              <a:rPr lang="en-SG" sz="2900" dirty="0"/>
              <a:t>– 1 November 2019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907542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931925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</a:rPr>
              <a:t>Lecture #11: </a:t>
            </a:r>
            <a:r>
              <a:rPr lang="en-SG" sz="3000" dirty="0" smtClean="0">
                <a:solidFill>
                  <a:schemeClr val="bg1"/>
                </a:solidFill>
                <a:latin typeface="+mn-lt"/>
              </a:rPr>
              <a:t>Counting </a:t>
            </a:r>
            <a:r>
              <a:rPr lang="en-SG" sz="3000" dirty="0">
                <a:solidFill>
                  <a:schemeClr val="bg1"/>
                </a:solidFill>
                <a:latin typeface="+mn-lt"/>
              </a:rPr>
              <a:t>and Probability 2</a:t>
            </a:r>
            <a:br>
              <a:rPr lang="en-SG" sz="3000" dirty="0">
                <a:solidFill>
                  <a:schemeClr val="bg1"/>
                </a:solidFill>
                <a:latin typeface="+mn-lt"/>
              </a:rPr>
            </a:br>
            <a:r>
              <a:rPr lang="en-SG" sz="3000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174902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9.9 Conditional Probability, Bayes’ Formula, and Independent Events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8932" y="885843"/>
            <a:ext cx="7579163" cy="2596887"/>
            <a:chOff x="993228" y="4598517"/>
            <a:chExt cx="7579163" cy="2596887"/>
          </a:xfrm>
        </p:grpSpPr>
        <p:sp>
          <p:nvSpPr>
            <p:cNvPr id="22" name="Rectangle 21"/>
            <p:cNvSpPr/>
            <p:nvPr/>
          </p:nvSpPr>
          <p:spPr>
            <a:xfrm>
              <a:off x="993228" y="4598518"/>
              <a:ext cx="7579163" cy="25968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7579163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45644"/>
              <a:ext cx="3653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Conditional Probability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0877" y="5014976"/>
              <a:ext cx="7103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A</a:t>
              </a:r>
              <a:r>
                <a:rPr lang="en-SG" dirty="0"/>
                <a:t> and </a:t>
              </a:r>
              <a:r>
                <a:rPr lang="en-SG" i="1" dirty="0"/>
                <a:t>B</a:t>
              </a:r>
              <a:r>
                <a:rPr lang="en-SG" dirty="0"/>
                <a:t> be events in a sample space </a:t>
              </a:r>
              <a:r>
                <a:rPr lang="en-SG" i="1" dirty="0"/>
                <a:t>S</a:t>
              </a:r>
              <a:r>
                <a:rPr lang="en-SG" dirty="0"/>
                <a:t>. If </a:t>
              </a:r>
              <a:r>
                <a:rPr lang="en-SG" i="1" dirty="0"/>
                <a:t>P</a:t>
              </a:r>
              <a:r>
                <a:rPr lang="en-SG" dirty="0"/>
                <a:t>(</a:t>
              </a:r>
              <a:r>
                <a:rPr lang="en-SG" i="1" dirty="0"/>
                <a:t>A</a:t>
              </a:r>
              <a:r>
                <a:rPr lang="en-SG" dirty="0"/>
                <a:t>) </a:t>
              </a:r>
              <a:r>
                <a:rPr lang="en-SG" dirty="0">
                  <a:sym typeface="Symbol" panose="05050102010706020507" pitchFamily="18" charset="2"/>
                </a:rPr>
                <a:t> 0, then the </a:t>
              </a:r>
              <a:r>
                <a:rPr lang="en-SG" b="1" dirty="0">
                  <a:sym typeface="Symbol" panose="05050102010706020507" pitchFamily="18" charset="2"/>
                </a:rPr>
                <a:t>conditional probability of </a:t>
              </a:r>
              <a:r>
                <a:rPr lang="en-SG" b="1" i="1" dirty="0">
                  <a:sym typeface="Symbol" panose="05050102010706020507" pitchFamily="18" charset="2"/>
                </a:rPr>
                <a:t>B</a:t>
              </a:r>
              <a:r>
                <a:rPr lang="en-SG" b="1" dirty="0">
                  <a:sym typeface="Symbol" panose="05050102010706020507" pitchFamily="18" charset="2"/>
                </a:rPr>
                <a:t> given </a:t>
              </a:r>
              <a:r>
                <a:rPr lang="en-SG" b="1" i="1" dirty="0">
                  <a:sym typeface="Symbol" panose="05050102010706020507" pitchFamily="18" charset="2"/>
                </a:rPr>
                <a:t>A</a:t>
              </a:r>
              <a:r>
                <a:rPr lang="en-SG" dirty="0">
                  <a:sym typeface="Symbol" panose="05050102010706020507" pitchFamily="18" charset="2"/>
                </a:rPr>
                <a:t>, denoted  </a:t>
              </a:r>
              <a:r>
                <a:rPr lang="en-SG" i="1" dirty="0">
                  <a:sym typeface="Symbol" panose="05050102010706020507" pitchFamily="18" charset="2"/>
                </a:rPr>
                <a:t>P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>
                  <a:sym typeface="Symbol" panose="05050102010706020507" pitchFamily="18" charset="2"/>
                </a:rPr>
                <a:t>B</a:t>
              </a:r>
              <a:r>
                <a:rPr lang="en-SG" dirty="0">
                  <a:sym typeface="Symbol" panose="05050102010706020507" pitchFamily="18" charset="2"/>
                </a:rPr>
                <a:t>|</a:t>
              </a:r>
              <a:r>
                <a:rPr lang="en-SG" i="1" dirty="0">
                  <a:sym typeface="Symbol" panose="05050102010706020507" pitchFamily="18" charset="2"/>
                </a:rPr>
                <a:t>A</a:t>
              </a:r>
              <a:r>
                <a:rPr lang="en-SG" dirty="0">
                  <a:sym typeface="Symbol" panose="05050102010706020507" pitchFamily="18" charset="2"/>
                </a:rPr>
                <a:t>), is</a:t>
              </a:r>
              <a:endParaRPr lang="en-SG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33157" y="1941785"/>
                <a:ext cx="3750589" cy="73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57" y="1941785"/>
                <a:ext cx="3750589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322441" y="2300683"/>
            <a:ext cx="100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9.9.1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44778" y="3012373"/>
                <a:ext cx="3201799" cy="40011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8" y="3012373"/>
                <a:ext cx="320179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25396" y="3113397"/>
            <a:ext cx="100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9.9.2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67513" y="2797056"/>
                <a:ext cx="2324637" cy="733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13" y="2797056"/>
                <a:ext cx="2324637" cy="733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233707" y="3093676"/>
            <a:ext cx="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9.9.3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09304" y="3714920"/>
            <a:ext cx="8139453" cy="2459982"/>
            <a:chOff x="730522" y="4598517"/>
            <a:chExt cx="8139453" cy="2459982"/>
          </a:xfrm>
        </p:grpSpPr>
        <p:sp>
          <p:nvSpPr>
            <p:cNvPr id="49" name="Rectangle 48"/>
            <p:cNvSpPr/>
            <p:nvPr/>
          </p:nvSpPr>
          <p:spPr>
            <a:xfrm>
              <a:off x="730522" y="4622080"/>
              <a:ext cx="8139453" cy="24364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0523" y="4598517"/>
              <a:ext cx="8139452" cy="39289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1932" y="4622080"/>
              <a:ext cx="6753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9.9.1 Bayes’ Theorem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5942" y="5061658"/>
              <a:ext cx="80740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Suppose that a sample space </a:t>
              </a:r>
              <a:r>
                <a:rPr lang="en-SG" i="1" dirty="0"/>
                <a:t>S</a:t>
              </a:r>
              <a:r>
                <a:rPr lang="en-SG" dirty="0"/>
                <a:t> is a union of mutually disjoint events </a:t>
              </a:r>
              <a:r>
                <a:rPr lang="en-SG" i="1" dirty="0"/>
                <a:t>B</a:t>
              </a:r>
              <a:r>
                <a:rPr lang="en-SG" baseline="-25000" dirty="0"/>
                <a:t>1</a:t>
              </a:r>
              <a:r>
                <a:rPr lang="en-SG" dirty="0"/>
                <a:t>, </a:t>
              </a:r>
              <a:r>
                <a:rPr lang="en-SG" i="1" dirty="0"/>
                <a:t>B</a:t>
              </a:r>
              <a:r>
                <a:rPr lang="en-SG" baseline="-25000" dirty="0"/>
                <a:t>2</a:t>
              </a:r>
              <a:r>
                <a:rPr lang="en-SG" dirty="0"/>
                <a:t>, </a:t>
              </a:r>
              <a:r>
                <a:rPr lang="en-SG" i="1" dirty="0"/>
                <a:t>B</a:t>
              </a:r>
              <a:r>
                <a:rPr lang="en-SG" baseline="-25000" dirty="0"/>
                <a:t>3</a:t>
              </a:r>
              <a:r>
                <a:rPr lang="en-SG" dirty="0"/>
                <a:t>, …, </a:t>
              </a:r>
              <a:r>
                <a:rPr lang="en-SG" i="1" dirty="0"/>
                <a:t>B</a:t>
              </a:r>
              <a:r>
                <a:rPr lang="en-SG" i="1" baseline="-25000" dirty="0"/>
                <a:t>n</a:t>
              </a:r>
              <a:r>
                <a:rPr lang="en-SG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Suppose </a:t>
              </a:r>
              <a:r>
                <a:rPr lang="en-SG" i="1" dirty="0"/>
                <a:t>A</a:t>
              </a:r>
              <a:r>
                <a:rPr lang="en-SG" dirty="0"/>
                <a:t> is an event in </a:t>
              </a:r>
              <a:r>
                <a:rPr lang="en-SG" i="1" dirty="0"/>
                <a:t>S</a:t>
              </a:r>
              <a:r>
                <a:rPr lang="en-SG" dirty="0"/>
                <a:t>, and suppose </a:t>
              </a:r>
              <a:r>
                <a:rPr lang="en-SG" i="1" dirty="0"/>
                <a:t>A</a:t>
              </a:r>
              <a:r>
                <a:rPr lang="en-SG" dirty="0"/>
                <a:t> and all the </a:t>
              </a:r>
              <a:r>
                <a:rPr lang="en-SG" i="1" dirty="0"/>
                <a:t>B</a:t>
              </a:r>
              <a:r>
                <a:rPr lang="en-SG" i="1" baseline="-25000" dirty="0"/>
                <a:t>i</a:t>
              </a:r>
              <a:r>
                <a:rPr lang="en-SG" dirty="0"/>
                <a:t> have non-zero probabilities.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If </a:t>
              </a:r>
              <a:r>
                <a:rPr lang="en-SG" i="1" dirty="0"/>
                <a:t>k</a:t>
              </a:r>
              <a:r>
                <a:rPr lang="en-SG" dirty="0"/>
                <a:t> is an integer with 1 </a:t>
              </a:r>
              <a:r>
                <a:rPr lang="en-SG" dirty="0">
                  <a:sym typeface="Symbol" panose="05050102010706020507" pitchFamily="18" charset="2"/>
                </a:rPr>
                <a:t></a:t>
              </a:r>
              <a:r>
                <a:rPr lang="en-SG" dirty="0"/>
                <a:t> </a:t>
              </a:r>
              <a:r>
                <a:rPr lang="en-SG" i="1" dirty="0"/>
                <a:t>k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 </a:t>
              </a:r>
              <a:r>
                <a:rPr lang="en-SG" i="1" dirty="0"/>
                <a:t>n</a:t>
              </a:r>
              <a:r>
                <a:rPr lang="en-SG" dirty="0"/>
                <a:t>, then</a:t>
              </a:r>
              <a:endParaRPr lang="en-SG" sz="16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2149" y="5274104"/>
                <a:ext cx="8136609" cy="73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9" y="5274104"/>
                <a:ext cx="8136609" cy="7331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7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36854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9.9 Conditional Probability, Bayes’ Formula, and Independent Events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8932" y="1132064"/>
            <a:ext cx="7579163" cy="1370566"/>
            <a:chOff x="993228" y="4598517"/>
            <a:chExt cx="7579163" cy="1370566"/>
          </a:xfrm>
        </p:grpSpPr>
        <p:sp>
          <p:nvSpPr>
            <p:cNvPr id="22" name="Rectangle 21"/>
            <p:cNvSpPr/>
            <p:nvPr/>
          </p:nvSpPr>
          <p:spPr>
            <a:xfrm>
              <a:off x="993228" y="4598518"/>
              <a:ext cx="7579163" cy="13705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7579163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45644"/>
              <a:ext cx="3653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Independent Events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0877" y="5014976"/>
              <a:ext cx="69630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If </a:t>
              </a:r>
              <a:r>
                <a:rPr lang="en-SG" i="1" dirty="0"/>
                <a:t>A</a:t>
              </a:r>
              <a:r>
                <a:rPr lang="en-SG" dirty="0"/>
                <a:t> and </a:t>
              </a:r>
              <a:r>
                <a:rPr lang="en-SG" i="1" dirty="0"/>
                <a:t>B</a:t>
              </a:r>
              <a:r>
                <a:rPr lang="en-SG" dirty="0"/>
                <a:t> are events in a sample space </a:t>
              </a:r>
              <a:r>
                <a:rPr lang="en-SG" i="1" dirty="0"/>
                <a:t>S</a:t>
              </a:r>
              <a:r>
                <a:rPr lang="en-SG" dirty="0"/>
                <a:t>, then </a:t>
              </a:r>
              <a:r>
                <a:rPr lang="en-SG" i="1" dirty="0"/>
                <a:t>A</a:t>
              </a:r>
              <a:r>
                <a:rPr lang="en-SG" dirty="0"/>
                <a:t> and </a:t>
              </a:r>
              <a:r>
                <a:rPr lang="en-SG" i="1" dirty="0"/>
                <a:t>B</a:t>
              </a:r>
              <a:r>
                <a:rPr lang="en-SG" dirty="0"/>
                <a:t> are </a:t>
              </a:r>
              <a:r>
                <a:rPr lang="en-SG" b="1" dirty="0"/>
                <a:t>independent</a:t>
              </a:r>
              <a:r>
                <a:rPr lang="en-SG" dirty="0"/>
                <a:t>, if and only if,</a:t>
              </a:r>
            </a:p>
            <a:p>
              <a:pPr>
                <a:spcAft>
                  <a:spcPts val="600"/>
                </a:spcAft>
                <a:tabLst>
                  <a:tab pos="1874838" algn="l"/>
                </a:tabLst>
              </a:pPr>
              <a:r>
                <a:rPr lang="en-US" altLang="en-US" dirty="0">
                  <a:sym typeface="Symbol" panose="05050102010706020507" pitchFamily="18" charset="2"/>
                </a:rPr>
                <a:t>	</a:t>
              </a:r>
              <a:r>
                <a:rPr lang="en-US" altLang="en-US" sz="2000" i="1" dirty="0">
                  <a:sym typeface="Symbol" panose="05050102010706020507" pitchFamily="18" charset="2"/>
                </a:rPr>
                <a:t>P</a:t>
              </a:r>
              <a:r>
                <a:rPr lang="en-US" altLang="en-US" sz="2000" dirty="0">
                  <a:sym typeface="Symbol" panose="05050102010706020507" pitchFamily="18" charset="2"/>
                </a:rPr>
                <a:t>(</a:t>
              </a:r>
              <a:r>
                <a:rPr lang="en-US" altLang="en-US" sz="2000" i="1" dirty="0"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sym typeface="Symbol" panose="05050102010706020507" pitchFamily="18" charset="2"/>
                </a:rPr>
                <a:t>  </a:t>
              </a:r>
              <a:r>
                <a:rPr lang="en-US" altLang="en-US" sz="2000" i="1" dirty="0">
                  <a:sym typeface="Symbol" panose="05050102010706020507" pitchFamily="18" charset="2"/>
                </a:rPr>
                <a:t>B</a:t>
              </a:r>
              <a:r>
                <a:rPr lang="en-US" altLang="en-US" sz="2000" dirty="0">
                  <a:sym typeface="Symbol" panose="05050102010706020507" pitchFamily="18" charset="2"/>
                </a:rPr>
                <a:t>) = </a:t>
              </a:r>
              <a:r>
                <a:rPr lang="en-US" altLang="en-US" sz="2000" i="1" dirty="0">
                  <a:sym typeface="Symbol" panose="05050102010706020507" pitchFamily="18" charset="2"/>
                </a:rPr>
                <a:t>P</a:t>
              </a:r>
              <a:r>
                <a:rPr lang="en-US" altLang="en-US" sz="2000" dirty="0">
                  <a:sym typeface="Symbol" panose="05050102010706020507" pitchFamily="18" charset="2"/>
                </a:rPr>
                <a:t>(</a:t>
              </a:r>
              <a:r>
                <a:rPr lang="en-US" altLang="en-US" sz="2000" i="1" dirty="0"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sym typeface="Symbol" panose="05050102010706020507" pitchFamily="18" charset="2"/>
                </a:rPr>
                <a:t>)  </a:t>
              </a:r>
              <a:r>
                <a:rPr lang="en-US" altLang="en-US" sz="2000" i="1" dirty="0">
                  <a:sym typeface="Symbol" panose="05050102010706020507" pitchFamily="18" charset="2"/>
                </a:rPr>
                <a:t>P</a:t>
              </a:r>
              <a:r>
                <a:rPr lang="en-US" altLang="en-US" sz="2000" dirty="0">
                  <a:sym typeface="Symbol" panose="05050102010706020507" pitchFamily="18" charset="2"/>
                </a:rPr>
                <a:t>(</a:t>
              </a:r>
              <a:r>
                <a:rPr lang="en-US" altLang="en-US" sz="2000" i="1" dirty="0">
                  <a:sym typeface="Symbol" panose="05050102010706020507" pitchFamily="18" charset="2"/>
                </a:rPr>
                <a:t>B</a:t>
              </a:r>
              <a:r>
                <a:rPr lang="en-US" altLang="en-US" sz="2000" dirty="0">
                  <a:sym typeface="Symbol" panose="05050102010706020507" pitchFamily="18" charset="2"/>
                </a:rPr>
                <a:t>)</a:t>
              </a:r>
              <a:endParaRPr lang="en-SG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9449" y="2796196"/>
            <a:ext cx="7579163" cy="2862322"/>
            <a:chOff x="993228" y="4598517"/>
            <a:chExt cx="7579163" cy="2862322"/>
          </a:xfrm>
        </p:grpSpPr>
        <p:sp>
          <p:nvSpPr>
            <p:cNvPr id="18" name="Rectangle 17"/>
            <p:cNvSpPr/>
            <p:nvPr/>
          </p:nvSpPr>
          <p:spPr>
            <a:xfrm>
              <a:off x="993228" y="4598518"/>
              <a:ext cx="7579163" cy="2862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3228" y="4598517"/>
              <a:ext cx="7579163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9374" y="4645644"/>
              <a:ext cx="712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Pairwise Independent and Mutually Independent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0877" y="5014976"/>
              <a:ext cx="73518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A</a:t>
              </a:r>
              <a:r>
                <a:rPr lang="en-SG" dirty="0"/>
                <a:t>, </a:t>
              </a:r>
              <a:r>
                <a:rPr lang="en-SG" i="1" dirty="0"/>
                <a:t>B</a:t>
              </a:r>
              <a:r>
                <a:rPr lang="en-SG" dirty="0"/>
                <a:t> and </a:t>
              </a:r>
              <a:r>
                <a:rPr lang="en-SG" i="1" dirty="0"/>
                <a:t>C</a:t>
              </a:r>
              <a:r>
                <a:rPr lang="en-SG" dirty="0"/>
                <a:t> be events in a sample space </a:t>
              </a:r>
              <a:r>
                <a:rPr lang="en-SG" i="1" dirty="0"/>
                <a:t>S</a:t>
              </a:r>
              <a:r>
                <a:rPr lang="en-SG" dirty="0"/>
                <a:t>. </a:t>
              </a:r>
              <a:r>
                <a:rPr lang="en-SG" i="1" dirty="0"/>
                <a:t>A</a:t>
              </a:r>
              <a:r>
                <a:rPr lang="en-SG" dirty="0"/>
                <a:t> , </a:t>
              </a:r>
              <a:r>
                <a:rPr lang="en-SG" i="1" dirty="0"/>
                <a:t>B</a:t>
              </a:r>
              <a:r>
                <a:rPr lang="en-SG" dirty="0"/>
                <a:t> and </a:t>
              </a:r>
              <a:r>
                <a:rPr lang="en-SG" i="1" dirty="0"/>
                <a:t>C</a:t>
              </a:r>
              <a:r>
                <a:rPr lang="en-SG" dirty="0"/>
                <a:t> are </a:t>
              </a:r>
              <a:r>
                <a:rPr lang="en-SG" b="1" dirty="0"/>
                <a:t>pairwise independent</a:t>
              </a:r>
              <a:r>
                <a:rPr lang="en-SG" dirty="0"/>
                <a:t>, if and only if, they satisfy conditions 1 – 3 below. They are </a:t>
              </a:r>
              <a:r>
                <a:rPr lang="en-SG" b="1" dirty="0"/>
                <a:t>mutually independent </a:t>
              </a:r>
              <a:r>
                <a:rPr lang="en-SG" dirty="0"/>
                <a:t>if, and only if, they satisfy all four conditions below.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59265" y="4088377"/>
            <a:ext cx="426124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  <a:tabLst>
                <a:tab pos="1874838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 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 =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 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tabLst>
                <a:tab pos="1874838" algn="l"/>
              </a:tabLst>
            </a:pP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 </a:t>
            </a:r>
            <a:r>
              <a:rPr lang="en-US" altLang="en-US" sz="2000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) =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 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tabLst>
                <a:tab pos="1874838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  </a:t>
            </a:r>
            <a:r>
              <a:rPr lang="en-US" altLang="en-US" sz="2000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) =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 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tabLst>
                <a:tab pos="1874838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 </a:t>
            </a:r>
            <a:r>
              <a:rPr lang="en-US" altLang="en-US" sz="2000" i="1" dirty="0">
                <a:sym typeface="Symbol" panose="05050102010706020507" pitchFamily="18" charset="2"/>
              </a:rPr>
              <a:t>B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) =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 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) 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86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</a:t>
            </a:r>
            <a:r>
              <a:rPr lang="en-SG" sz="1400" dirty="0" smtClean="0">
                <a:solidFill>
                  <a:schemeClr val="bg1"/>
                </a:solidFill>
              </a:rPr>
              <a:t>. </a:t>
            </a:r>
            <a:r>
              <a:rPr lang="en-SG" sz="1400" dirty="0">
                <a:solidFill>
                  <a:schemeClr val="bg1"/>
                </a:solidFill>
              </a:rPr>
              <a:t>Counting and Probability 2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6277191"/>
              </p:ext>
            </p:extLst>
          </p:nvPr>
        </p:nvGraphicFramePr>
        <p:xfrm>
          <a:off x="536032" y="1132065"/>
          <a:ext cx="7979318" cy="518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20363" y="6321366"/>
            <a:ext cx="5937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</a:t>
            </a:r>
            <a:r>
              <a:rPr lang="en-US" sz="2000" dirty="0" smtClean="0"/>
              <a:t>9 Counting and Probability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1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9.5 Counting Subsets of a Set: Combinations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944300"/>
            <a:ext cx="8315507" cy="2179755"/>
            <a:chOff x="993228" y="4598517"/>
            <a:chExt cx="8315507" cy="2179755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7"/>
              <a:ext cx="8315507" cy="21797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</a:t>
              </a:r>
              <a:r>
                <a:rPr lang="en-SG" i="1" dirty="0">
                  <a:solidFill>
                    <a:schemeClr val="bg1"/>
                  </a:solidFill>
                </a:rPr>
                <a:t>r</a:t>
              </a:r>
              <a:r>
                <a:rPr lang="en-SG" dirty="0">
                  <a:solidFill>
                    <a:schemeClr val="bg1"/>
                  </a:solidFill>
                </a:rPr>
                <a:t>-combination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09374" y="5014976"/>
                  <a:ext cx="8035295" cy="1757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Let </a:t>
                  </a:r>
                  <a:r>
                    <a:rPr lang="en-SG" i="1" dirty="0"/>
                    <a:t>n</a:t>
                  </a:r>
                  <a:r>
                    <a:rPr lang="en-SG" dirty="0"/>
                    <a:t> and </a:t>
                  </a:r>
                  <a:r>
                    <a:rPr lang="en-SG" i="1" dirty="0"/>
                    <a:t>r</a:t>
                  </a:r>
                  <a:r>
                    <a:rPr lang="en-SG" dirty="0"/>
                    <a:t> be non-negative integers with </a:t>
                  </a:r>
                  <a:r>
                    <a:rPr lang="en-SG" i="1" dirty="0"/>
                    <a:t>r</a:t>
                  </a:r>
                  <a:r>
                    <a:rPr lang="en-SG" dirty="0"/>
                    <a:t> </a:t>
                  </a:r>
                  <a:r>
                    <a:rPr lang="en-SG" dirty="0">
                      <a:sym typeface="Symbol" panose="05050102010706020507" pitchFamily="18" charset="2"/>
                    </a:rPr>
                    <a:t></a:t>
                  </a:r>
                  <a:r>
                    <a:rPr lang="en-SG" dirty="0"/>
                    <a:t> </a:t>
                  </a:r>
                  <a:r>
                    <a:rPr lang="en-SG" i="1" dirty="0"/>
                    <a:t>n</a:t>
                  </a:r>
                  <a:r>
                    <a:rPr lang="en-SG" dirty="0"/>
                    <a:t>.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An </a:t>
                  </a:r>
                  <a:r>
                    <a:rPr lang="en-SG" b="1" i="1" dirty="0"/>
                    <a:t>r</a:t>
                  </a:r>
                  <a:r>
                    <a:rPr lang="en-SG" b="1" dirty="0"/>
                    <a:t>-combination</a:t>
                  </a:r>
                  <a:r>
                    <a:rPr lang="en-SG" dirty="0"/>
                    <a:t> of a set of </a:t>
                  </a:r>
                  <a:r>
                    <a:rPr lang="en-SG" i="1" dirty="0"/>
                    <a:t>n</a:t>
                  </a:r>
                  <a:r>
                    <a:rPr lang="en-SG" dirty="0"/>
                    <a:t> elements is a subset of </a:t>
                  </a:r>
                  <a:r>
                    <a:rPr lang="en-SG" i="1" dirty="0"/>
                    <a:t>r</a:t>
                  </a:r>
                  <a:r>
                    <a:rPr lang="en-SG" dirty="0"/>
                    <a:t> of the </a:t>
                  </a:r>
                  <a:r>
                    <a:rPr lang="en-SG" i="1" dirty="0"/>
                    <a:t>n</a:t>
                  </a:r>
                  <a:r>
                    <a:rPr lang="en-SG" dirty="0"/>
                    <a:t> elements. 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SG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SG" dirty="0"/>
                    <a:t> , read “</a:t>
                  </a:r>
                  <a:r>
                    <a:rPr lang="en-SG" i="1" dirty="0"/>
                    <a:t>n</a:t>
                  </a:r>
                  <a:r>
                    <a:rPr lang="en-SG" dirty="0"/>
                    <a:t> choose </a:t>
                  </a:r>
                  <a:r>
                    <a:rPr lang="en-SG" i="1" dirty="0"/>
                    <a:t>r</a:t>
                  </a:r>
                  <a:r>
                    <a:rPr lang="en-SG" dirty="0"/>
                    <a:t>”, denotes the number of subsets of size </a:t>
                  </a:r>
                  <a:r>
                    <a:rPr lang="en-SG" i="1" dirty="0"/>
                    <a:t>r</a:t>
                  </a:r>
                  <a:r>
                    <a:rPr lang="en-SG" dirty="0"/>
                    <a:t> (</a:t>
                  </a:r>
                  <a:r>
                    <a:rPr lang="en-SG" i="1" dirty="0"/>
                    <a:t>r</a:t>
                  </a:r>
                  <a:r>
                    <a:rPr lang="en-SG" dirty="0"/>
                    <a:t>-combinations) that can be chosen from a set of </a:t>
                  </a:r>
                  <a:r>
                    <a:rPr lang="en-SG" i="1" dirty="0"/>
                    <a:t>n</a:t>
                  </a:r>
                  <a:r>
                    <a:rPr lang="en-SG" dirty="0"/>
                    <a:t> elements. Other symbols used are 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i="1" dirty="0">
                      <a:solidFill>
                        <a:srgbClr val="C00000"/>
                      </a:solidFill>
                    </a:rPr>
                    <a:t>C</a:t>
                  </a:r>
                  <a:r>
                    <a:rPr lang="en-SG" dirty="0">
                      <a:solidFill>
                        <a:srgbClr val="C00000"/>
                      </a:solidFill>
                    </a:rPr>
                    <a:t>(</a:t>
                  </a:r>
                  <a:r>
                    <a:rPr lang="en-SG" i="1" dirty="0">
                      <a:solidFill>
                        <a:srgbClr val="C00000"/>
                      </a:solidFill>
                    </a:rPr>
                    <a:t>n</a:t>
                  </a:r>
                  <a:r>
                    <a:rPr lang="en-SG" dirty="0">
                      <a:solidFill>
                        <a:srgbClr val="C00000"/>
                      </a:solidFill>
                    </a:rPr>
                    <a:t>, </a:t>
                  </a:r>
                  <a:r>
                    <a:rPr lang="en-SG" i="1" dirty="0">
                      <a:solidFill>
                        <a:srgbClr val="C00000"/>
                      </a:solidFill>
                    </a:rPr>
                    <a:t>r</a:t>
                  </a:r>
                  <a:r>
                    <a:rPr lang="en-SG" dirty="0">
                      <a:solidFill>
                        <a:srgbClr val="C00000"/>
                      </a:solidFill>
                    </a:rPr>
                    <a:t>)</a:t>
                  </a:r>
                  <a:r>
                    <a:rPr lang="en-SG" dirty="0"/>
                    <a:t>, </a:t>
                  </a:r>
                  <a:r>
                    <a:rPr lang="en-SG" i="1" baseline="-25000" dirty="0" err="1">
                      <a:solidFill>
                        <a:srgbClr val="C00000"/>
                      </a:solidFill>
                    </a:rPr>
                    <a:t>n</a:t>
                  </a:r>
                  <a:r>
                    <a:rPr lang="en-SG" i="1" dirty="0" err="1">
                      <a:solidFill>
                        <a:srgbClr val="C00000"/>
                      </a:solidFill>
                    </a:rPr>
                    <a:t>C</a:t>
                  </a:r>
                  <a:r>
                    <a:rPr lang="en-SG" i="1" baseline="-25000" dirty="0" err="1">
                      <a:solidFill>
                        <a:srgbClr val="C00000"/>
                      </a:solidFill>
                    </a:rPr>
                    <a:t>r</a:t>
                  </a:r>
                  <a:r>
                    <a:rPr lang="en-SG" dirty="0"/>
                    <a:t>, </a:t>
                  </a:r>
                  <a:r>
                    <a:rPr lang="en-SG" i="1" dirty="0" err="1">
                      <a:solidFill>
                        <a:srgbClr val="C00000"/>
                      </a:solidFill>
                    </a:rPr>
                    <a:t>C</a:t>
                  </a:r>
                  <a:r>
                    <a:rPr lang="en-SG" i="1" baseline="-25000" dirty="0" err="1">
                      <a:solidFill>
                        <a:srgbClr val="C00000"/>
                      </a:solidFill>
                    </a:rPr>
                    <a:t>n</a:t>
                  </a:r>
                  <a:r>
                    <a:rPr lang="en-SG" baseline="-25000" dirty="0" err="1">
                      <a:solidFill>
                        <a:srgbClr val="C00000"/>
                      </a:solidFill>
                    </a:rPr>
                    <a:t>,</a:t>
                  </a:r>
                  <a:r>
                    <a:rPr lang="en-SG" i="1" baseline="-25000" dirty="0" err="1">
                      <a:solidFill>
                        <a:srgbClr val="C00000"/>
                      </a:solidFill>
                    </a:rPr>
                    <a:t>r</a:t>
                  </a:r>
                  <a:r>
                    <a:rPr lang="en-SG" dirty="0"/>
                    <a:t> , or </a:t>
                  </a:r>
                  <a:r>
                    <a:rPr lang="en-SG" i="1" baseline="30000" dirty="0" err="1">
                      <a:solidFill>
                        <a:srgbClr val="C00000"/>
                      </a:solidFill>
                    </a:rPr>
                    <a:t>n</a:t>
                  </a:r>
                  <a:r>
                    <a:rPr lang="en-SG" i="1" dirty="0" err="1">
                      <a:solidFill>
                        <a:srgbClr val="C00000"/>
                      </a:solidFill>
                    </a:rPr>
                    <a:t>C</a:t>
                  </a:r>
                  <a:r>
                    <a:rPr lang="en-SG" i="1" baseline="-25000" dirty="0" err="1">
                      <a:solidFill>
                        <a:srgbClr val="C00000"/>
                      </a:solidFill>
                    </a:rPr>
                    <a:t>r</a:t>
                  </a:r>
                  <a:r>
                    <a:rPr lang="en-SG" i="1" baseline="-25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SG" dirty="0"/>
                    <a:t>.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4" y="5014976"/>
                  <a:ext cx="8035295" cy="1757084"/>
                </a:xfrm>
                <a:prstGeom prst="rect">
                  <a:avLst/>
                </a:prstGeom>
                <a:blipFill>
                  <a:blip r:embed="rId3"/>
                  <a:stretch>
                    <a:fillRect l="-683" t="-2431" b="-486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322000" y="3391720"/>
            <a:ext cx="8315507" cy="2816661"/>
            <a:chOff x="730522" y="4598517"/>
            <a:chExt cx="8315507" cy="2816661"/>
          </a:xfrm>
        </p:grpSpPr>
        <p:sp>
          <p:nvSpPr>
            <p:cNvPr id="39" name="Rectangle 38"/>
            <p:cNvSpPr/>
            <p:nvPr/>
          </p:nvSpPr>
          <p:spPr>
            <a:xfrm>
              <a:off x="730523" y="4598519"/>
              <a:ext cx="8315506" cy="28166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0522" y="4598517"/>
              <a:ext cx="8315507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98473" y="4645644"/>
                  <a:ext cx="7078763" cy="418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1"/>
                      </a:solidFill>
                    </a:rPr>
                    <a:t>Theorem 9.5.1 Formula for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a14:m>
                  <a:endParaRPr lang="en-S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73" y="4645644"/>
                  <a:ext cx="7078763" cy="418256"/>
                </a:xfrm>
                <a:prstGeom prst="rect">
                  <a:avLst/>
                </a:prstGeom>
                <a:blipFill>
                  <a:blip r:embed="rId4"/>
                  <a:stretch>
                    <a:fillRect l="-688" t="-1449" b="-1594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95941" y="5088131"/>
                  <a:ext cx="8086023" cy="2327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The number of subsets of size </a:t>
                  </a:r>
                  <a:r>
                    <a:rPr lang="en-SG" i="1" dirty="0"/>
                    <a:t>r</a:t>
                  </a:r>
                  <a:r>
                    <a:rPr lang="en-SG" dirty="0"/>
                    <a:t> (or </a:t>
                  </a:r>
                  <a:r>
                    <a:rPr lang="en-SG" i="1" dirty="0"/>
                    <a:t>r</a:t>
                  </a:r>
                  <a:r>
                    <a:rPr lang="en-SG" dirty="0"/>
                    <a:t>-combinations) that can be chosen from a set of </a:t>
                  </a:r>
                  <a:r>
                    <a:rPr lang="en-SG" i="1" dirty="0"/>
                    <a:t>n</a:t>
                  </a:r>
                  <a:r>
                    <a:rPr lang="en-SG" dirty="0"/>
                    <a:t> elements,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SG" dirty="0"/>
                    <a:t>, is given by the formula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dirty="0">
                      <a:sym typeface="Symbol" panose="05050102010706020507" pitchFamily="18" charset="2"/>
                    </a:rPr>
                    <a:t>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SG" sz="20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𝑷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  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𝒓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num>
                        <m:den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𝒓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den>
                      </m:f>
                    </m:oMath>
                  </a14:m>
                  <a:endParaRPr lang="en-SG" sz="2000" b="1" dirty="0">
                    <a:sym typeface="Symbol" panose="05050102010706020507" pitchFamily="18" charset="2"/>
                  </a:endParaRPr>
                </a:p>
                <a:p>
                  <a:r>
                    <a:rPr lang="en-SG" dirty="0">
                      <a:sym typeface="Symbol" panose="05050102010706020507" pitchFamily="18" charset="2"/>
                    </a:rPr>
                    <a:t>or, equivalently,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dirty="0">
                      <a:sym typeface="Symbol" panose="05050102010706020507" pitchFamily="18" charset="2"/>
                    </a:rPr>
                    <a:t>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SG" sz="20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num>
                        <m:den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𝒓</m:t>
                          </m:r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  <m:d>
                            <m:dPr>
                              <m:ctrlP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SG" sz="20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e>
                          </m:d>
                          <m:r>
                            <a:rPr lang="en-SG" sz="20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den>
                      </m:f>
                    </m:oMath>
                  </a14:m>
                  <a:endParaRPr lang="en-SG" sz="2000" b="1" dirty="0"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SG" dirty="0">
                      <a:sym typeface="Symbol" panose="05050102010706020507" pitchFamily="18" charset="2"/>
                    </a:rPr>
                    <a:t>where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 and </a:t>
                  </a:r>
                  <a:r>
                    <a:rPr lang="en-SG" i="1" dirty="0">
                      <a:sym typeface="Symbol" panose="05050102010706020507" pitchFamily="18" charset="2"/>
                    </a:rPr>
                    <a:t>r</a:t>
                  </a:r>
                  <a:r>
                    <a:rPr lang="en-SG" dirty="0">
                      <a:sym typeface="Symbol" panose="05050102010706020507" pitchFamily="18" charset="2"/>
                    </a:rPr>
                    <a:t> are non-negative integers with </a:t>
                  </a:r>
                  <a:r>
                    <a:rPr lang="en-SG" i="1" dirty="0">
                      <a:sym typeface="Symbol" panose="05050102010706020507" pitchFamily="18" charset="2"/>
                    </a:rPr>
                    <a:t>r</a:t>
                  </a:r>
                  <a:r>
                    <a:rPr lang="en-SG" dirty="0">
                      <a:sym typeface="Symbol" panose="05050102010706020507" pitchFamily="18" charset="2"/>
                    </a:rPr>
                    <a:t> 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088131"/>
                  <a:ext cx="8086023" cy="2327047"/>
                </a:xfrm>
                <a:prstGeom prst="rect">
                  <a:avLst/>
                </a:prstGeom>
                <a:blipFill>
                  <a:blip r:embed="rId5"/>
                  <a:stretch>
                    <a:fillRect l="-679" t="-1575" b="-367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706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9.5 Counting Subsets of a Set: Combinations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96357" y="1119528"/>
            <a:ext cx="7398282" cy="4672790"/>
            <a:chOff x="730523" y="4598517"/>
            <a:chExt cx="7398282" cy="4672790"/>
          </a:xfrm>
        </p:grpSpPr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46727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523" y="4598517"/>
              <a:ext cx="7398282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9.5.2 Permutations with sets of indistinguishable objects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473" y="5121197"/>
                  <a:ext cx="7078763" cy="3858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Suppose a collection consists of </a:t>
                  </a:r>
                  <a:r>
                    <a:rPr lang="en-SG" sz="2400" i="1" dirty="0"/>
                    <a:t>n</a:t>
                  </a:r>
                  <a:r>
                    <a:rPr lang="en-SG" sz="2400" dirty="0"/>
                    <a:t> objects of which</a:t>
                  </a:r>
                </a:p>
                <a:p>
                  <a:pPr>
                    <a:tabLst>
                      <a:tab pos="544513" algn="l"/>
                    </a:tabLst>
                  </a:pPr>
                  <a:r>
                    <a:rPr lang="en-SG" dirty="0"/>
                    <a:t>	</a:t>
                  </a:r>
                  <a:r>
                    <a:rPr lang="en-SG" i="1" dirty="0"/>
                    <a:t>n</a:t>
                  </a:r>
                  <a:r>
                    <a:rPr lang="en-SG" baseline="-25000" dirty="0"/>
                    <a:t>1</a:t>
                  </a:r>
                  <a:r>
                    <a:rPr lang="en-SG" dirty="0"/>
                    <a:t> are of type 1 and are indistinguishable from each other</a:t>
                  </a:r>
                </a:p>
                <a:p>
                  <a:pPr>
                    <a:tabLst>
                      <a:tab pos="544513" algn="l"/>
                    </a:tabLst>
                  </a:pPr>
                  <a:r>
                    <a:rPr lang="en-SG" dirty="0"/>
                    <a:t>	</a:t>
                  </a:r>
                  <a:r>
                    <a:rPr lang="en-SG" i="1" dirty="0"/>
                    <a:t>n</a:t>
                  </a:r>
                  <a:r>
                    <a:rPr lang="en-SG" baseline="-25000" dirty="0"/>
                    <a:t>2</a:t>
                  </a:r>
                  <a:r>
                    <a:rPr lang="en-SG" dirty="0"/>
                    <a:t> are of type 2 and are indistinguishable from each other</a:t>
                  </a:r>
                </a:p>
                <a:p>
                  <a:pPr>
                    <a:tabLst>
                      <a:tab pos="544513" algn="l"/>
                    </a:tabLst>
                  </a:pPr>
                  <a:r>
                    <a:rPr lang="en-SG" dirty="0"/>
                    <a:t>	 :</a:t>
                  </a:r>
                </a:p>
                <a:p>
                  <a:pPr>
                    <a:spcAft>
                      <a:spcPts val="600"/>
                    </a:spcAft>
                    <a:tabLst>
                      <a:tab pos="544513" algn="l"/>
                    </a:tabLst>
                  </a:pPr>
                  <a:r>
                    <a:rPr lang="en-SG" dirty="0"/>
                    <a:t>	</a:t>
                  </a:r>
                  <a:r>
                    <a:rPr lang="en-SG" i="1" dirty="0" err="1"/>
                    <a:t>n</a:t>
                  </a:r>
                  <a:r>
                    <a:rPr lang="en-SG" i="1" baseline="-25000" dirty="0" err="1"/>
                    <a:t>k</a:t>
                  </a:r>
                  <a:r>
                    <a:rPr lang="en-SG" dirty="0"/>
                    <a:t> are of type </a:t>
                  </a:r>
                  <a:r>
                    <a:rPr lang="en-SG" i="1" dirty="0"/>
                    <a:t>k</a:t>
                  </a:r>
                  <a:r>
                    <a:rPr lang="en-SG" dirty="0"/>
                    <a:t> and are indistinguishable from each other</a:t>
                  </a:r>
                  <a:endParaRPr lang="en-SG" b="1" dirty="0"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SG" sz="2000" dirty="0">
                      <a:sym typeface="Symbol" panose="05050102010706020507" pitchFamily="18" charset="2"/>
                    </a:rPr>
                    <a:t>and suppose that </a:t>
                  </a:r>
                  <a:r>
                    <a:rPr lang="en-SG" sz="2000" i="1" dirty="0">
                      <a:sym typeface="Symbol" panose="05050102010706020507" pitchFamily="18" charset="2"/>
                    </a:rPr>
                    <a:t>n</a:t>
                  </a:r>
                  <a:r>
                    <a:rPr lang="en-SG" sz="2000" baseline="-25000" dirty="0">
                      <a:sym typeface="Symbol" panose="05050102010706020507" pitchFamily="18" charset="2"/>
                    </a:rPr>
                    <a:t>1</a:t>
                  </a:r>
                  <a:r>
                    <a:rPr lang="en-SG" sz="2000" dirty="0">
                      <a:sym typeface="Symbol" panose="05050102010706020507" pitchFamily="18" charset="2"/>
                    </a:rPr>
                    <a:t> + </a:t>
                  </a:r>
                  <a:r>
                    <a:rPr lang="en-SG" sz="2000" i="1" dirty="0">
                      <a:sym typeface="Symbol" panose="05050102010706020507" pitchFamily="18" charset="2"/>
                    </a:rPr>
                    <a:t>n</a:t>
                  </a:r>
                  <a:r>
                    <a:rPr lang="en-SG" sz="2000" baseline="-25000" dirty="0">
                      <a:sym typeface="Symbol" panose="05050102010706020507" pitchFamily="18" charset="2"/>
                    </a:rPr>
                    <a:t>2</a:t>
                  </a:r>
                  <a:r>
                    <a:rPr lang="en-SG" sz="2000" dirty="0">
                      <a:sym typeface="Symbol" panose="05050102010706020507" pitchFamily="18" charset="2"/>
                    </a:rPr>
                    <a:t> + … + </a:t>
                  </a:r>
                  <a:r>
                    <a:rPr lang="en-SG" sz="2000" i="1" dirty="0" err="1">
                      <a:sym typeface="Symbol" panose="05050102010706020507" pitchFamily="18" charset="2"/>
                    </a:rPr>
                    <a:t>n</a:t>
                  </a:r>
                  <a:r>
                    <a:rPr lang="en-SG" sz="2000" i="1" baseline="-25000" dirty="0" err="1">
                      <a:sym typeface="Symbol" panose="05050102010706020507" pitchFamily="18" charset="2"/>
                    </a:rPr>
                    <a:t>k</a:t>
                  </a:r>
                  <a:r>
                    <a:rPr lang="en-SG" sz="2000" dirty="0">
                      <a:sym typeface="Symbol" panose="05050102010706020507" pitchFamily="18" charset="2"/>
                    </a:rPr>
                    <a:t> = </a:t>
                  </a:r>
                  <a:r>
                    <a:rPr lang="en-SG" sz="2000" i="1" dirty="0">
                      <a:sym typeface="Symbol" panose="05050102010706020507" pitchFamily="18" charset="2"/>
                    </a:rPr>
                    <a:t>n</a:t>
                  </a:r>
                  <a:r>
                    <a:rPr lang="en-SG" sz="2000" dirty="0">
                      <a:sym typeface="Symbol" panose="05050102010706020507" pitchFamily="18" charset="2"/>
                    </a:rPr>
                    <a:t>. Then the number of distinguishable permutations of the </a:t>
                  </a:r>
                  <a:r>
                    <a:rPr lang="en-SG" sz="2000" i="1" dirty="0">
                      <a:sym typeface="Symbol" panose="05050102010706020507" pitchFamily="18" charset="2"/>
                    </a:rPr>
                    <a:t>n</a:t>
                  </a:r>
                  <a:r>
                    <a:rPr lang="en-SG" sz="2000" dirty="0">
                      <a:sym typeface="Symbol" panose="05050102010706020507" pitchFamily="18" charset="2"/>
                    </a:rPr>
                    <a:t> objects is 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⋯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⋯−</m:t>
                                </m:r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𝑘</m:t>
                                    </m:r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SG" sz="2000" b="1" dirty="0"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2690813" algn="l"/>
                    </a:tabLst>
                  </a:pPr>
                  <a:r>
                    <a:rPr lang="en-SG" sz="3200" b="1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SG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SG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SG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SG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SG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  <m:sSub>
                            <m:sSubPr>
                              <m:ctrlP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SG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  <m:sSub>
                            <m:sSubPr>
                              <m:ctrlP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</m:sub>
                          </m:sSub>
                          <m:r>
                            <a:rPr lang="en-SG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!⋯</m:t>
                          </m:r>
                          <m:sSub>
                            <m:sSubPr>
                              <m:ctrlP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SG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𝒌</m:t>
                              </m:r>
                            </m:sub>
                          </m:sSub>
                          <m:r>
                            <a:rPr lang="en-SG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den>
                      </m:f>
                    </m:oMath>
                  </a14:m>
                  <a:endParaRPr lang="en-SG" sz="2800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73" y="5121197"/>
                  <a:ext cx="7078763" cy="3858044"/>
                </a:xfrm>
                <a:prstGeom prst="rect">
                  <a:avLst/>
                </a:prstGeom>
                <a:blipFill>
                  <a:blip r:embed="rId3"/>
                  <a:stretch>
                    <a:fillRect l="-1292" t="-1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354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9.6 </a:t>
            </a:r>
            <a:r>
              <a:rPr lang="en-SG" sz="1400" i="1" dirty="0">
                <a:solidFill>
                  <a:schemeClr val="bg1"/>
                </a:solidFill>
              </a:rPr>
              <a:t>r-</a:t>
            </a:r>
            <a:r>
              <a:rPr lang="en-SG" sz="1400" dirty="0">
                <a:solidFill>
                  <a:schemeClr val="bg1"/>
                </a:solidFill>
              </a:rPr>
              <a:t>Combinations with Repetition Allowed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06071" y="3676355"/>
            <a:ext cx="7709278" cy="2397426"/>
            <a:chOff x="730523" y="4598517"/>
            <a:chExt cx="7398282" cy="2397426"/>
          </a:xfrm>
        </p:grpSpPr>
        <p:sp>
          <p:nvSpPr>
            <p:cNvPr id="23" name="Rectangle 22"/>
            <p:cNvSpPr/>
            <p:nvPr/>
          </p:nvSpPr>
          <p:spPr>
            <a:xfrm>
              <a:off x="730523" y="4598518"/>
              <a:ext cx="7398282" cy="23974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23" y="4598517"/>
              <a:ext cx="7398282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9.6.1 Number of </a:t>
              </a:r>
              <a:r>
                <a:rPr lang="en-SG" i="1" dirty="0">
                  <a:solidFill>
                    <a:schemeClr val="bg1"/>
                  </a:solidFill>
                </a:rPr>
                <a:t>r</a:t>
              </a:r>
              <a:r>
                <a:rPr lang="en-SG" dirty="0">
                  <a:solidFill>
                    <a:schemeClr val="bg1"/>
                  </a:solidFill>
                </a:rPr>
                <a:t>-combinations with Repetition Allowed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95941" y="5066981"/>
                  <a:ext cx="6989873" cy="18078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The number of </a:t>
                  </a:r>
                  <a:r>
                    <a:rPr lang="en-SG" i="1" dirty="0"/>
                    <a:t>r</a:t>
                  </a:r>
                  <a:r>
                    <a:rPr lang="en-SG" dirty="0"/>
                    <a:t>-combination with repetition allowed (multisets of size </a:t>
                  </a:r>
                  <a:r>
                    <a:rPr lang="en-SG" i="1" dirty="0"/>
                    <a:t>r</a:t>
                  </a:r>
                  <a:r>
                    <a:rPr lang="en-SG" dirty="0"/>
                    <a:t>) that can be selected from a set of </a:t>
                  </a:r>
                  <a:r>
                    <a:rPr lang="en-SG" i="1" dirty="0"/>
                    <a:t>n</a:t>
                  </a:r>
                  <a:r>
                    <a:rPr lang="en-SG" dirty="0"/>
                    <a:t> elements is:</a:t>
                  </a:r>
                </a:p>
                <a:p>
                  <a:pPr>
                    <a:spcAft>
                      <a:spcPts val="600"/>
                    </a:spcAft>
                    <a:tabLst>
                      <a:tab pos="2743200" algn="l"/>
                    </a:tabLst>
                  </a:pPr>
                  <a:r>
                    <a:rPr lang="en-SG" b="1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𝒓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 −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a14:m>
                  <a:endParaRPr lang="en-SG" sz="2400" b="1" dirty="0">
                    <a:sym typeface="Symbol" panose="05050102010706020507" pitchFamily="18" charset="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SG" dirty="0">
                      <a:sym typeface="Symbol" panose="05050102010706020507" pitchFamily="18" charset="2"/>
                    </a:rPr>
                    <a:t>This equals the number of ways </a:t>
                  </a:r>
                  <a:r>
                    <a:rPr lang="en-SG" i="1" dirty="0">
                      <a:sym typeface="Symbol" panose="05050102010706020507" pitchFamily="18" charset="2"/>
                    </a:rPr>
                    <a:t>r</a:t>
                  </a:r>
                  <a:r>
                    <a:rPr lang="en-SG" dirty="0">
                      <a:sym typeface="Symbol" panose="05050102010706020507" pitchFamily="18" charset="2"/>
                    </a:rPr>
                    <a:t> objects can be selected from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 categories of objects with repetitions allowed.</a:t>
                  </a:r>
                  <a:endParaRPr lang="en-SG" sz="2400" b="1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066981"/>
                  <a:ext cx="6989873" cy="1807803"/>
                </a:xfrm>
                <a:prstGeom prst="rect">
                  <a:avLst/>
                </a:prstGeom>
                <a:blipFill>
                  <a:blip r:embed="rId3"/>
                  <a:stretch>
                    <a:fillRect l="-669" t="-2027" b="-4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750366" y="1100322"/>
            <a:ext cx="7764983" cy="2305648"/>
            <a:chOff x="993227" y="4598517"/>
            <a:chExt cx="7764983" cy="2305648"/>
          </a:xfrm>
        </p:grpSpPr>
        <p:sp>
          <p:nvSpPr>
            <p:cNvPr id="28" name="Rectangle 27"/>
            <p:cNvSpPr/>
            <p:nvPr/>
          </p:nvSpPr>
          <p:spPr>
            <a:xfrm>
              <a:off x="993227" y="4598517"/>
              <a:ext cx="7764983" cy="23056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3228" y="4598517"/>
              <a:ext cx="7764982" cy="41936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Multiset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22647" y="5017879"/>
                  <a:ext cx="7472905" cy="1886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An </a:t>
                  </a:r>
                  <a:r>
                    <a:rPr lang="en-SG" b="1" i="1" dirty="0"/>
                    <a:t>r</a:t>
                  </a:r>
                  <a:r>
                    <a:rPr lang="en-SG" b="1" dirty="0"/>
                    <a:t>-combination with repetition allowed</a:t>
                  </a:r>
                  <a:r>
                    <a:rPr lang="en-SG" dirty="0"/>
                    <a:t>, or </a:t>
                  </a:r>
                  <a:r>
                    <a:rPr lang="en-SG" b="1" dirty="0"/>
                    <a:t>multiset of size </a:t>
                  </a:r>
                  <a:r>
                    <a:rPr lang="en-SG" b="1" i="1" dirty="0"/>
                    <a:t>r</a:t>
                  </a:r>
                  <a:r>
                    <a:rPr lang="en-SG" dirty="0"/>
                    <a:t>, chosen from a set </a:t>
                  </a:r>
                  <a:r>
                    <a:rPr lang="en-SG" i="1" dirty="0"/>
                    <a:t>X</a:t>
                  </a:r>
                  <a:r>
                    <a:rPr lang="en-SG" dirty="0"/>
                    <a:t> of </a:t>
                  </a:r>
                  <a:r>
                    <a:rPr lang="en-SG" i="1" dirty="0"/>
                    <a:t>n</a:t>
                  </a:r>
                  <a:r>
                    <a:rPr lang="en-SG" dirty="0"/>
                    <a:t> elements is an unordered selection of elements taken from </a:t>
                  </a:r>
                  <a:r>
                    <a:rPr lang="en-SG" i="1" dirty="0"/>
                    <a:t>X</a:t>
                  </a:r>
                  <a:r>
                    <a:rPr lang="en-SG" dirty="0"/>
                    <a:t> with repetition allowed.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If </a:t>
                  </a:r>
                  <a:r>
                    <a:rPr lang="en-SG" i="1" dirty="0"/>
                    <a:t>X</a:t>
                  </a:r>
                  <a:r>
                    <a:rPr lang="en-SG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SG" dirty="0"/>
                    <a:t>, we write an </a:t>
                  </a:r>
                  <a:r>
                    <a:rPr lang="en-SG" i="1" dirty="0"/>
                    <a:t>r</a:t>
                  </a:r>
                  <a:r>
                    <a:rPr lang="en-SG" dirty="0"/>
                    <a:t>-combination with repetition allowed as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a14:m>
                  <a:r>
                    <a:rPr lang="en-SG" dirty="0"/>
                    <a:t> where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SG" dirty="0"/>
                    <a:t> is in </a:t>
                  </a:r>
                  <a:r>
                    <a:rPr lang="en-SG" i="1" dirty="0"/>
                    <a:t>X</a:t>
                  </a:r>
                  <a:r>
                    <a:rPr lang="en-SG" dirty="0"/>
                    <a:t> and some of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SG" dirty="0"/>
                    <a:t> may equal each other.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647" y="5017879"/>
                  <a:ext cx="7472905" cy="1886286"/>
                </a:xfrm>
                <a:prstGeom prst="rect">
                  <a:avLst/>
                </a:prstGeom>
                <a:blipFill>
                  <a:blip r:embed="rId4"/>
                  <a:stretch>
                    <a:fillRect l="-653" t="-1613" r="-1305" b="-419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61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9.6 </a:t>
            </a:r>
            <a:r>
              <a:rPr lang="en-SG" sz="1400" i="1" dirty="0">
                <a:solidFill>
                  <a:schemeClr val="bg1"/>
                </a:solidFill>
              </a:rPr>
              <a:t>r-</a:t>
            </a:r>
            <a:r>
              <a:rPr lang="en-SG" sz="1400" dirty="0">
                <a:solidFill>
                  <a:schemeClr val="bg1"/>
                </a:solidFill>
              </a:rPr>
              <a:t>Combinations with Repetition Allowed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5" y="1939767"/>
            <a:ext cx="7852926" cy="203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80293" y="1279512"/>
            <a:ext cx="7390092" cy="447237"/>
            <a:chOff x="993228" y="4598517"/>
            <a:chExt cx="7390092" cy="447237"/>
          </a:xfrm>
        </p:grpSpPr>
        <p:sp>
          <p:nvSpPr>
            <p:cNvPr id="21" name="Rectangle 20"/>
            <p:cNvSpPr/>
            <p:nvPr/>
          </p:nvSpPr>
          <p:spPr>
            <a:xfrm>
              <a:off x="993228" y="4598517"/>
              <a:ext cx="7390092" cy="4390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09373" y="4645644"/>
              <a:ext cx="6495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chemeClr val="bg1"/>
                  </a:solidFill>
                </a:rPr>
                <a:t>Which formula to use?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15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36854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9.7 Pascal’s Formula and the Binomial Theorem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43590" y="1132064"/>
            <a:ext cx="7406472" cy="1403222"/>
            <a:chOff x="730523" y="4598517"/>
            <a:chExt cx="7406472" cy="1403222"/>
          </a:xfrm>
        </p:grpSpPr>
        <p:sp>
          <p:nvSpPr>
            <p:cNvPr id="28" name="Rectangle 27"/>
            <p:cNvSpPr/>
            <p:nvPr/>
          </p:nvSpPr>
          <p:spPr>
            <a:xfrm>
              <a:off x="730523" y="4645644"/>
              <a:ext cx="7406472" cy="13560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0523" y="4598517"/>
              <a:ext cx="7398282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8473" y="4598517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9.7.1 Pascal’s Formula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08383" y="5096309"/>
                  <a:ext cx="7242559" cy="824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Let </a:t>
                  </a:r>
                  <a:r>
                    <a:rPr lang="en-SG" i="1" dirty="0"/>
                    <a:t>n</a:t>
                  </a:r>
                  <a:r>
                    <a:rPr lang="en-SG" dirty="0"/>
                    <a:t> and </a:t>
                  </a:r>
                  <a:r>
                    <a:rPr lang="en-SG" i="1" dirty="0"/>
                    <a:t>r</a:t>
                  </a:r>
                  <a:r>
                    <a:rPr lang="en-SG" dirty="0"/>
                    <a:t> be positive integers, </a:t>
                  </a:r>
                  <a:r>
                    <a:rPr lang="en-US" altLang="en-US" i="1" dirty="0"/>
                    <a:t>r</a:t>
                  </a:r>
                  <a:r>
                    <a:rPr lang="en-US" altLang="en-US" dirty="0"/>
                    <a:t> </a:t>
                  </a:r>
                  <a:r>
                    <a:rPr lang="en-US" altLang="en-US" dirty="0">
                      <a:sym typeface="Symbol"/>
                    </a:rPr>
                    <a:t></a:t>
                  </a:r>
                  <a:r>
                    <a:rPr lang="en-US" altLang="en-US" dirty="0"/>
                    <a:t> </a:t>
                  </a:r>
                  <a:r>
                    <a:rPr lang="en-US" altLang="en-US" i="1" dirty="0"/>
                    <a:t>n. </a:t>
                  </a:r>
                  <a:r>
                    <a:rPr lang="en-SG" altLang="en-US" dirty="0"/>
                    <a:t>Then</a:t>
                  </a:r>
                  <a:endParaRPr lang="en-SG" dirty="0"/>
                </a:p>
                <a:p>
                  <a:pPr>
                    <a:spcAft>
                      <a:spcPts val="600"/>
                    </a:spcAft>
                    <a:tabLst>
                      <a:tab pos="2743200" algn="l"/>
                    </a:tabLst>
                  </a:pPr>
                  <a:r>
                    <a:rPr lang="en-SG" b="1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= 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𝒓</m:t>
                              </m:r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a14:m>
                  <a:endPara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83" y="5096309"/>
                  <a:ext cx="7242559" cy="824265"/>
                </a:xfrm>
                <a:prstGeom prst="rect">
                  <a:avLst/>
                </a:prstGeom>
                <a:blipFill>
                  <a:blip r:embed="rId3"/>
                  <a:stretch>
                    <a:fillRect l="-758" t="-5147" b="-14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43590" y="2859400"/>
            <a:ext cx="7418720" cy="1668800"/>
            <a:chOff x="730523" y="4598517"/>
            <a:chExt cx="7418720" cy="1668800"/>
          </a:xfrm>
        </p:grpSpPr>
        <p:sp>
          <p:nvSpPr>
            <p:cNvPr id="44" name="Rectangle 43"/>
            <p:cNvSpPr/>
            <p:nvPr/>
          </p:nvSpPr>
          <p:spPr>
            <a:xfrm>
              <a:off x="730523" y="4598519"/>
              <a:ext cx="7418720" cy="16687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0523" y="4598517"/>
              <a:ext cx="7390091" cy="42255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8474" y="4611740"/>
              <a:ext cx="583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9.7.2 Binomial Theorem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95941" y="5090043"/>
                  <a:ext cx="6751892" cy="1141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Given any real numbers </a:t>
                  </a:r>
                  <a:r>
                    <a:rPr lang="en-SG" i="1" dirty="0"/>
                    <a:t>a</a:t>
                  </a:r>
                  <a:r>
                    <a:rPr lang="en-SG" dirty="0"/>
                    <a:t> and </a:t>
                  </a:r>
                  <a:r>
                    <a:rPr lang="en-SG" i="1" dirty="0"/>
                    <a:t>b</a:t>
                  </a:r>
                  <a:r>
                    <a:rPr lang="en-SG" dirty="0"/>
                    <a:t> and any non-negative integer</a:t>
                  </a:r>
                  <a:r>
                    <a:rPr lang="en-US" altLang="en-US" dirty="0"/>
                    <a:t> </a:t>
                  </a:r>
                  <a:r>
                    <a:rPr lang="en-US" altLang="en-US" i="1" dirty="0"/>
                    <a:t>n,</a:t>
                  </a:r>
                  <a:endParaRPr lang="en-SG" dirty="0"/>
                </a:p>
                <a:p>
                  <a:pPr>
                    <a:spcAft>
                      <a:spcPts val="600"/>
                    </a:spcAft>
                    <a:tabLst>
                      <a:tab pos="457200" algn="l"/>
                    </a:tabLst>
                  </a:pPr>
                  <a:r>
                    <a:rPr lang="en-SG" b="1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SG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latin typeface="Cambria Math"/>
                          <a:sym typeface="Symbol" panose="05050102010706020507" pitchFamily="18" charset="2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  <a:sym typeface="Symbol" panose="05050102010706020507" pitchFamily="18" charset="2"/>
                            </a:rPr>
                            <m:t>𝒌</m:t>
                          </m:r>
                        </m:sup>
                      </m:sSup>
                    </m:oMath>
                  </a14:m>
                  <a:endParaRPr lang="en-US" b="1" dirty="0"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914400" algn="l"/>
                    </a:tabLst>
                  </a:pPr>
                  <a:r>
                    <a:rPr lang="en-US" b="1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  <a:sym typeface="Symbol" panose="05050102010706020507" pitchFamily="18" charset="2"/>
                        </a:rPr>
                        <m:t>+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  <a:sym typeface="Symbol" panose="05050102010706020507" pitchFamily="18" charset="2"/>
                        </a:rPr>
                        <m:t>+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sz="1600" b="1" i="1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⋯+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</m:sSup>
                    </m:oMath>
                  </a14:m>
                  <a:endParaRPr lang="en-SG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090043"/>
                  <a:ext cx="6751892" cy="1141338"/>
                </a:xfrm>
                <a:prstGeom prst="rect">
                  <a:avLst/>
                </a:prstGeom>
                <a:blipFill>
                  <a:blip r:embed="rId4"/>
                  <a:stretch>
                    <a:fillRect l="-813" t="-6417" b="-251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043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36854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9.8 Probability Axioms and Expected Value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0366" y="885843"/>
            <a:ext cx="7104534" cy="2766158"/>
            <a:chOff x="993227" y="4598517"/>
            <a:chExt cx="7104534" cy="2766158"/>
          </a:xfrm>
        </p:grpSpPr>
        <p:sp>
          <p:nvSpPr>
            <p:cNvPr id="22" name="Rectangle 21"/>
            <p:cNvSpPr/>
            <p:nvPr/>
          </p:nvSpPr>
          <p:spPr>
            <a:xfrm>
              <a:off x="993227" y="4598517"/>
              <a:ext cx="7092373" cy="27280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7104533" cy="419361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Probability Axioms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2648" y="5017879"/>
              <a:ext cx="6962952" cy="234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Let </a:t>
              </a:r>
              <a:r>
                <a:rPr lang="en-SG" i="1" dirty="0"/>
                <a:t>S </a:t>
              </a:r>
              <a:r>
                <a:rPr lang="en-SG" dirty="0"/>
                <a:t>be a sample space. A </a:t>
              </a:r>
              <a:r>
                <a:rPr lang="en-SG" dirty="0">
                  <a:solidFill>
                    <a:srgbClr val="C00000"/>
                  </a:solidFill>
                </a:rPr>
                <a:t>probability function </a:t>
              </a:r>
              <a:r>
                <a:rPr lang="en-SG" i="1" dirty="0"/>
                <a:t>P</a:t>
              </a:r>
              <a:r>
                <a:rPr lang="en-SG" dirty="0"/>
                <a:t> from the set of all events in </a:t>
              </a:r>
              <a:r>
                <a:rPr lang="en-SG" i="1" dirty="0"/>
                <a:t>S </a:t>
              </a:r>
              <a:r>
                <a:rPr lang="en-SG" dirty="0"/>
                <a:t>to the set of real numbers satisfies the following axioms: </a:t>
              </a:r>
            </a:p>
            <a:p>
              <a:r>
                <a:rPr lang="en-SG" dirty="0"/>
                <a:t>For all events </a:t>
              </a:r>
              <a:r>
                <a:rPr lang="en-SG" i="1" dirty="0"/>
                <a:t>A </a:t>
              </a:r>
              <a:r>
                <a:rPr lang="en-SG" dirty="0"/>
                <a:t>and </a:t>
              </a:r>
              <a:r>
                <a:rPr lang="en-SG" i="1" dirty="0"/>
                <a:t>B</a:t>
              </a:r>
              <a:r>
                <a:rPr lang="en-SG" dirty="0"/>
                <a:t> in </a:t>
              </a:r>
              <a:r>
                <a:rPr lang="en-SG" i="1" dirty="0"/>
                <a:t>S</a:t>
              </a:r>
              <a:r>
                <a:rPr lang="en-SG" dirty="0"/>
                <a:t>,</a:t>
              </a:r>
            </a:p>
            <a:p>
              <a:pPr marL="896938" indent="-514350">
                <a:spcAft>
                  <a:spcPts val="300"/>
                </a:spcAft>
                <a:buFont typeface="+mj-lt"/>
                <a:buAutoNum type="arabicPeriod"/>
              </a:pPr>
              <a:r>
                <a:rPr lang="en-US" sz="2000" dirty="0"/>
                <a:t>0 </a:t>
              </a:r>
              <a:r>
                <a:rPr lang="en-US" sz="2000" dirty="0">
                  <a:sym typeface="Symbol"/>
                </a:rPr>
                <a:t></a:t>
              </a:r>
              <a:r>
                <a:rPr lang="en-US" sz="2000" dirty="0"/>
                <a:t> </a:t>
              </a:r>
              <a:r>
                <a:rPr lang="en-US" sz="2000" i="1" dirty="0"/>
                <a:t>P</a:t>
              </a:r>
              <a:r>
                <a:rPr lang="en-US" sz="2000" dirty="0"/>
                <a:t>(</a:t>
              </a:r>
              <a:r>
                <a:rPr lang="en-US" sz="2000" i="1" dirty="0"/>
                <a:t>A</a:t>
              </a:r>
              <a:r>
                <a:rPr lang="en-US" sz="2000" dirty="0"/>
                <a:t>) </a:t>
              </a:r>
              <a:r>
                <a:rPr lang="en-US" sz="2000" dirty="0">
                  <a:sym typeface="Symbol"/>
                </a:rPr>
                <a:t></a:t>
              </a:r>
              <a:r>
                <a:rPr lang="en-US" sz="2000" dirty="0"/>
                <a:t> 1</a:t>
              </a:r>
            </a:p>
            <a:p>
              <a:pPr marL="896938" indent="-514350">
                <a:spcAft>
                  <a:spcPts val="300"/>
                </a:spcAft>
                <a:buFont typeface="+mj-lt"/>
                <a:buAutoNum type="arabicPeriod"/>
              </a:pPr>
              <a:r>
                <a:rPr lang="en-SG" sz="2000" i="1" dirty="0"/>
                <a:t>P</a:t>
              </a:r>
              <a:r>
                <a:rPr lang="en-SG" sz="2000" dirty="0"/>
                <a:t>(</a:t>
              </a:r>
              <a:r>
                <a:rPr lang="en-SG" sz="2000" dirty="0">
                  <a:sym typeface="Symbol"/>
                </a:rPr>
                <a:t>) = 0 and </a:t>
              </a:r>
              <a:r>
                <a:rPr lang="en-SG" sz="2000" i="1" dirty="0">
                  <a:sym typeface="Symbol"/>
                </a:rPr>
                <a:t>P</a:t>
              </a:r>
              <a:r>
                <a:rPr lang="en-SG" sz="2000" dirty="0">
                  <a:sym typeface="Symbol"/>
                </a:rPr>
                <a:t>(</a:t>
              </a:r>
              <a:r>
                <a:rPr lang="en-SG" sz="2000" i="1" dirty="0">
                  <a:sym typeface="Symbol"/>
                </a:rPr>
                <a:t>S</a:t>
              </a:r>
              <a:r>
                <a:rPr lang="en-SG" sz="2000" dirty="0">
                  <a:sym typeface="Symbol"/>
                </a:rPr>
                <a:t>) = 1</a:t>
              </a:r>
            </a:p>
            <a:p>
              <a:pPr marL="896938" indent="-514350">
                <a:spcAft>
                  <a:spcPts val="300"/>
                </a:spcAft>
                <a:buFont typeface="+mj-lt"/>
                <a:buAutoNum type="arabicPeriod"/>
              </a:pPr>
              <a:r>
                <a:rPr lang="en-SG" sz="2000" dirty="0">
                  <a:sym typeface="Symbol"/>
                </a:rPr>
                <a:t>If </a:t>
              </a:r>
              <a:r>
                <a:rPr lang="en-SG" sz="2000" i="1" dirty="0">
                  <a:sym typeface="Symbol"/>
                </a:rPr>
                <a:t>A</a:t>
              </a:r>
              <a:r>
                <a:rPr lang="en-SG" sz="2000" dirty="0">
                  <a:sym typeface="Symbol"/>
                </a:rPr>
                <a:t> and </a:t>
              </a:r>
              <a:r>
                <a:rPr lang="en-SG" sz="2000" i="1" dirty="0">
                  <a:sym typeface="Symbol"/>
                </a:rPr>
                <a:t>B</a:t>
              </a:r>
              <a:r>
                <a:rPr lang="en-SG" sz="2000" dirty="0">
                  <a:sym typeface="Symbol"/>
                </a:rPr>
                <a:t> are disjoint (</a:t>
              </a:r>
              <a:r>
                <a:rPr lang="en-SG" sz="2000" i="1" dirty="0">
                  <a:sym typeface="Symbol"/>
                </a:rPr>
                <a:t>A</a:t>
              </a:r>
              <a:r>
                <a:rPr lang="en-SG" sz="2000" dirty="0">
                  <a:sym typeface="Symbol"/>
                </a:rPr>
                <a:t>  </a:t>
              </a:r>
              <a:r>
                <a:rPr lang="en-SG" sz="2000" i="1" dirty="0">
                  <a:sym typeface="Symbol"/>
                </a:rPr>
                <a:t>B</a:t>
              </a:r>
              <a:r>
                <a:rPr lang="en-SG" sz="2000" dirty="0">
                  <a:sym typeface="Symbol"/>
                </a:rPr>
                <a:t> = ), then </a:t>
              </a:r>
            </a:p>
            <a:p>
              <a:pPr>
                <a:spcAft>
                  <a:spcPts val="300"/>
                </a:spcAft>
              </a:pPr>
              <a:r>
                <a:rPr lang="en-SG" sz="2000" dirty="0">
                  <a:sym typeface="Symbol"/>
                </a:rPr>
                <a:t>	</a:t>
              </a:r>
              <a:r>
                <a:rPr lang="en-SG" sz="2000" i="1" dirty="0">
                  <a:sym typeface="Symbol"/>
                </a:rPr>
                <a:t>P</a:t>
              </a:r>
              <a:r>
                <a:rPr lang="en-SG" sz="2000" dirty="0">
                  <a:sym typeface="Symbol"/>
                </a:rPr>
                <a:t>(</a:t>
              </a:r>
              <a:r>
                <a:rPr lang="en-SG" sz="2000" i="1" dirty="0">
                  <a:sym typeface="Symbol"/>
                </a:rPr>
                <a:t>A</a:t>
              </a:r>
              <a:r>
                <a:rPr lang="en-SG" sz="2000" dirty="0">
                  <a:sym typeface="Symbol"/>
                </a:rPr>
                <a:t>  </a:t>
              </a:r>
              <a:r>
                <a:rPr lang="en-SG" sz="2000" i="1" dirty="0">
                  <a:sym typeface="Symbol"/>
                </a:rPr>
                <a:t>B</a:t>
              </a:r>
              <a:r>
                <a:rPr lang="en-SG" sz="2000" dirty="0">
                  <a:sym typeface="Symbol"/>
                </a:rPr>
                <a:t>) = </a:t>
              </a:r>
              <a:r>
                <a:rPr lang="en-SG" sz="2000" i="1" dirty="0">
                  <a:sym typeface="Symbol"/>
                </a:rPr>
                <a:t>P</a:t>
              </a:r>
              <a:r>
                <a:rPr lang="en-SG" sz="2000" dirty="0">
                  <a:sym typeface="Symbol"/>
                </a:rPr>
                <a:t>(</a:t>
              </a:r>
              <a:r>
                <a:rPr lang="en-SG" sz="2000" i="1" dirty="0">
                  <a:sym typeface="Symbol"/>
                </a:rPr>
                <a:t>A</a:t>
              </a:r>
              <a:r>
                <a:rPr lang="en-SG" sz="2000" dirty="0">
                  <a:sym typeface="Symbol"/>
                </a:rPr>
                <a:t>) + </a:t>
              </a:r>
              <a:r>
                <a:rPr lang="en-SG" sz="2000" i="1" dirty="0">
                  <a:sym typeface="Symbol"/>
                </a:rPr>
                <a:t>P</a:t>
              </a:r>
              <a:r>
                <a:rPr lang="en-SG" sz="2000" dirty="0">
                  <a:sym typeface="Symbol"/>
                </a:rPr>
                <a:t>(</a:t>
              </a:r>
              <a:r>
                <a:rPr lang="en-SG" sz="2000" i="1" dirty="0">
                  <a:sym typeface="Symbol"/>
                </a:rPr>
                <a:t>B</a:t>
              </a:r>
              <a:r>
                <a:rPr lang="en-SG" sz="2000" dirty="0">
                  <a:sym typeface="Symbol"/>
                </a:rPr>
                <a:t>)</a:t>
              </a:r>
              <a:endParaRPr lang="en-SG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527" y="3807434"/>
            <a:ext cx="7092373" cy="1173415"/>
            <a:chOff x="993227" y="4598517"/>
            <a:chExt cx="7092373" cy="1173415"/>
          </a:xfrm>
        </p:grpSpPr>
        <p:sp>
          <p:nvSpPr>
            <p:cNvPr id="28" name="Rectangle 27"/>
            <p:cNvSpPr/>
            <p:nvPr/>
          </p:nvSpPr>
          <p:spPr>
            <a:xfrm>
              <a:off x="993227" y="4598518"/>
              <a:ext cx="7092373" cy="11734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3228" y="4598517"/>
              <a:ext cx="7092372" cy="41936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Probability of the Complement of an Event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22648" y="5017879"/>
                  <a:ext cx="5913298" cy="723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If </a:t>
                  </a:r>
                  <a:r>
                    <a:rPr lang="en-SG" i="1" dirty="0"/>
                    <a:t>A</a:t>
                  </a:r>
                  <a:r>
                    <a:rPr lang="en-SG" dirty="0"/>
                    <a:t> is any event in a sample space </a:t>
                  </a:r>
                  <a:r>
                    <a:rPr lang="en-SG" i="1" dirty="0"/>
                    <a:t>S</a:t>
                  </a:r>
                  <a:r>
                    <a:rPr lang="en-SG" dirty="0"/>
                    <a:t>, then</a:t>
                  </a:r>
                </a:p>
                <a:p>
                  <a:pPr>
                    <a:spcAft>
                      <a:spcPts val="1200"/>
                    </a:spcAft>
                    <a:tabLst>
                      <a:tab pos="1828800" algn="l"/>
                    </a:tabLst>
                  </a:pPr>
                  <a:r>
                    <a:rPr lang="en-SG" dirty="0">
                      <a:sym typeface="Symbol"/>
                    </a:rPr>
                    <a:t>	</a:t>
                  </a:r>
                  <a:r>
                    <a:rPr lang="en-US" altLang="en-US" i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sym typeface="Symbol"/>
                        </a:rPr>
                        <m:t>=1 −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648" y="5017879"/>
                  <a:ext cx="5913298" cy="723853"/>
                </a:xfrm>
                <a:prstGeom prst="rect">
                  <a:avLst/>
                </a:prstGeom>
                <a:blipFill>
                  <a:blip r:embed="rId3"/>
                  <a:stretch>
                    <a:fillRect l="-825" t="-4202" b="-67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750365" y="5195128"/>
            <a:ext cx="7092373" cy="1173415"/>
            <a:chOff x="993227" y="4598517"/>
            <a:chExt cx="7092373" cy="1173415"/>
          </a:xfrm>
        </p:grpSpPr>
        <p:sp>
          <p:nvSpPr>
            <p:cNvPr id="33" name="Rectangle 32"/>
            <p:cNvSpPr/>
            <p:nvPr/>
          </p:nvSpPr>
          <p:spPr>
            <a:xfrm>
              <a:off x="993227" y="4598518"/>
              <a:ext cx="7092373" cy="11734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3228" y="4598517"/>
              <a:ext cx="7092372" cy="41936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9374" y="4598517"/>
              <a:ext cx="5603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Probability of a General Union of Two Events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2648" y="5017879"/>
              <a:ext cx="591329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</a:t>
              </a:r>
              <a:r>
                <a:rPr lang="en-SG" i="1" dirty="0"/>
                <a:t>A</a:t>
              </a:r>
              <a:r>
                <a:rPr lang="en-SG" dirty="0"/>
                <a:t> and </a:t>
              </a:r>
              <a:r>
                <a:rPr lang="en-SG" i="1" dirty="0"/>
                <a:t>B</a:t>
              </a:r>
              <a:r>
                <a:rPr lang="en-SG" dirty="0"/>
                <a:t> are any events in a sample space </a:t>
              </a:r>
              <a:r>
                <a:rPr lang="en-SG" i="1" dirty="0"/>
                <a:t>S</a:t>
              </a:r>
              <a:r>
                <a:rPr lang="en-SG" dirty="0"/>
                <a:t>, then</a:t>
              </a:r>
            </a:p>
            <a:p>
              <a:pPr>
                <a:spcAft>
                  <a:spcPts val="1200"/>
                </a:spcAft>
                <a:tabLst>
                  <a:tab pos="1828800" algn="l"/>
                </a:tabLst>
              </a:pPr>
              <a:r>
                <a:rPr lang="en-SG" dirty="0">
                  <a:sym typeface="Symbol"/>
                </a:rPr>
                <a:t>	</a:t>
              </a:r>
              <a:r>
                <a:rPr lang="en-US" altLang="en-US" i="1" dirty="0"/>
                <a:t> P</a:t>
              </a:r>
              <a:r>
                <a:rPr lang="en-US" altLang="en-US" dirty="0"/>
                <a:t>(</a:t>
              </a:r>
              <a:r>
                <a:rPr lang="en-US" altLang="en-US" i="1" dirty="0">
                  <a:sym typeface="Symbol"/>
                </a:rPr>
                <a:t>A</a:t>
              </a:r>
              <a:r>
                <a:rPr lang="en-US" altLang="en-US" dirty="0">
                  <a:sym typeface="Symbol"/>
                </a:rPr>
                <a:t> </a:t>
              </a:r>
              <a:r>
                <a:rPr lang="en-US" altLang="en-US" dirty="0">
                  <a:sym typeface="Symbol" panose="05050102010706020507" pitchFamily="18" charset="2"/>
                </a:rPr>
                <a:t> </a:t>
              </a:r>
              <a:r>
                <a:rPr lang="en-US" altLang="en-US" i="1" dirty="0">
                  <a:sym typeface="Symbol"/>
                </a:rPr>
                <a:t>B</a:t>
              </a:r>
              <a:r>
                <a:rPr lang="en-US" altLang="en-US" dirty="0">
                  <a:sym typeface="Symbol"/>
                </a:rPr>
                <a:t>) = </a:t>
              </a:r>
              <a:r>
                <a:rPr lang="en-US" altLang="en-US" i="1" dirty="0">
                  <a:sym typeface="Symbol"/>
                </a:rPr>
                <a:t>P</a:t>
              </a:r>
              <a:r>
                <a:rPr lang="en-US" altLang="en-US" dirty="0">
                  <a:sym typeface="Symbol"/>
                </a:rPr>
                <a:t>(</a:t>
              </a:r>
              <a:r>
                <a:rPr lang="en-US" altLang="en-US" i="1" dirty="0">
                  <a:sym typeface="Symbol"/>
                </a:rPr>
                <a:t>A</a:t>
              </a:r>
              <a:r>
                <a:rPr lang="en-US" altLang="en-US" dirty="0">
                  <a:sym typeface="Symbol"/>
                </a:rPr>
                <a:t>) + </a:t>
              </a:r>
              <a:r>
                <a:rPr lang="en-US" altLang="en-US" i="1" dirty="0">
                  <a:sym typeface="Symbol"/>
                </a:rPr>
                <a:t>P</a:t>
              </a:r>
              <a:r>
                <a:rPr lang="en-US" altLang="en-US" dirty="0">
                  <a:sym typeface="Symbol"/>
                </a:rPr>
                <a:t>(</a:t>
              </a:r>
              <a:r>
                <a:rPr lang="en-US" altLang="en-US" i="1" dirty="0">
                  <a:sym typeface="Symbol"/>
                </a:rPr>
                <a:t>B</a:t>
              </a:r>
              <a:r>
                <a:rPr lang="en-US" altLang="en-US" dirty="0">
                  <a:sym typeface="Symbol"/>
                </a:rPr>
                <a:t>) – </a:t>
              </a:r>
              <a:r>
                <a:rPr lang="en-US" altLang="en-US" i="1" dirty="0">
                  <a:sym typeface="Symbol"/>
                </a:rPr>
                <a:t>P</a:t>
              </a:r>
              <a:r>
                <a:rPr lang="en-US" altLang="en-US" dirty="0">
                  <a:sym typeface="Symbol"/>
                </a:rPr>
                <a:t>(</a:t>
              </a:r>
              <a:r>
                <a:rPr lang="en-US" altLang="en-US" i="1" dirty="0">
                  <a:sym typeface="Symbol"/>
                </a:rPr>
                <a:t>A</a:t>
              </a:r>
              <a:r>
                <a:rPr lang="en-US" altLang="en-US" dirty="0">
                  <a:sym typeface="Symbol"/>
                </a:rPr>
                <a:t> </a:t>
              </a:r>
              <a:r>
                <a:rPr lang="en-US" altLang="en-US" dirty="0">
                  <a:sym typeface="Symbol" panose="05050102010706020507" pitchFamily="18" charset="2"/>
                </a:rPr>
                <a:t></a:t>
              </a:r>
              <a:r>
                <a:rPr lang="en-US" altLang="en-US" dirty="0">
                  <a:sym typeface="Symbol"/>
                </a:rPr>
                <a:t> </a:t>
              </a:r>
              <a:r>
                <a:rPr lang="en-US" altLang="en-US" i="1" dirty="0">
                  <a:sym typeface="Symbol"/>
                </a:rPr>
                <a:t>B</a:t>
              </a:r>
              <a:r>
                <a:rPr lang="en-US" altLang="en-US" dirty="0">
                  <a:sym typeface="Symbol"/>
                </a:rPr>
                <a:t>). 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6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36854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9.8 Probability Axioms and Expected Value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0366" y="916346"/>
            <a:ext cx="7104534" cy="2384895"/>
            <a:chOff x="993227" y="4598517"/>
            <a:chExt cx="7104534" cy="2384895"/>
          </a:xfrm>
        </p:grpSpPr>
        <p:sp>
          <p:nvSpPr>
            <p:cNvPr id="22" name="Rectangle 21"/>
            <p:cNvSpPr/>
            <p:nvPr/>
          </p:nvSpPr>
          <p:spPr>
            <a:xfrm>
              <a:off x="993227" y="4598517"/>
              <a:ext cx="7092373" cy="23848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7104533" cy="419361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Expected Value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122648" y="5017879"/>
                  <a:ext cx="69629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Suppose the possible outcomes of an experiment, or random process, are real numbers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SG" dirty="0"/>
                    <a:t> which occur with probabilities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SG" dirty="0"/>
                    <a:t>. The </a:t>
                  </a:r>
                  <a:r>
                    <a:rPr lang="en-SG" b="1" dirty="0"/>
                    <a:t>expected value</a:t>
                  </a:r>
                  <a:r>
                    <a:rPr lang="en-SG" dirty="0"/>
                    <a:t> of the process is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648" y="5017879"/>
                  <a:ext cx="6962952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700" t="-3974" b="-993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1393" y="2237445"/>
                <a:ext cx="608472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93" y="2237445"/>
                <a:ext cx="608472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50366" y="3583813"/>
            <a:ext cx="7104534" cy="2502160"/>
            <a:chOff x="993227" y="4598517"/>
            <a:chExt cx="7104534" cy="2502160"/>
          </a:xfrm>
        </p:grpSpPr>
        <p:sp>
          <p:nvSpPr>
            <p:cNvPr id="14" name="Rectangle 13"/>
            <p:cNvSpPr/>
            <p:nvPr/>
          </p:nvSpPr>
          <p:spPr>
            <a:xfrm>
              <a:off x="993227" y="4598517"/>
              <a:ext cx="7092373" cy="25021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3228" y="4598517"/>
              <a:ext cx="7104533" cy="419361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Linearity of Expectation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122648" y="5017879"/>
                  <a:ext cx="6962952" cy="1956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dirty="0"/>
                    <a:t>The expected value of the sum of random variables is equal to the sum of their individual expected values, regardless of whether they are independent. </a:t>
                  </a:r>
                  <a:r>
                    <a:rPr lang="en-US" altLang="en-US" dirty="0" smtClean="0"/>
                    <a:t>For </a:t>
                  </a:r>
                  <a:r>
                    <a:rPr lang="en-US" altLang="en-US" dirty="0"/>
                    <a:t>random variables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alt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alt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SG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SG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en-US" dirty="0"/>
                    <a:t> and constants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alt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alt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SG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en-US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SG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SG" alt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SG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SG" alt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SG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alt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SG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SG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SG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SG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SG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648" y="5017879"/>
                  <a:ext cx="6962952" cy="1956561"/>
                </a:xfrm>
                <a:prstGeom prst="rect">
                  <a:avLst/>
                </a:prstGeom>
                <a:blipFill>
                  <a:blip r:embed="rId5"/>
                  <a:stretch>
                    <a:fillRect l="-700" t="-1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075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13882</TotalTime>
  <Words>794</Words>
  <Application>Microsoft Office PowerPoint</Application>
  <PresentationFormat>On-screen Show (4:3)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Lecture #11: Counting and Probability 2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789</cp:revision>
  <cp:lastPrinted>2016-05-24T05:50:01Z</cp:lastPrinted>
  <dcterms:created xsi:type="dcterms:W3CDTF">2015-07-25T11:08:36Z</dcterms:created>
  <dcterms:modified xsi:type="dcterms:W3CDTF">2019-10-10T04:08:00Z</dcterms:modified>
</cp:coreProperties>
</file>