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sldIdLst>
    <p:sldId id="256" r:id="rId2"/>
    <p:sldId id="257" r:id="rId3"/>
    <p:sldId id="531" r:id="rId4"/>
    <p:sldId id="278" r:id="rId5"/>
    <p:sldId id="425" r:id="rId6"/>
    <p:sldId id="426" r:id="rId7"/>
    <p:sldId id="427" r:id="rId8"/>
    <p:sldId id="428" r:id="rId9"/>
    <p:sldId id="423" r:id="rId10"/>
    <p:sldId id="429" r:id="rId11"/>
    <p:sldId id="430" r:id="rId12"/>
    <p:sldId id="431" r:id="rId13"/>
    <p:sldId id="432" r:id="rId14"/>
    <p:sldId id="536" r:id="rId15"/>
    <p:sldId id="433" r:id="rId16"/>
    <p:sldId id="440" r:id="rId17"/>
    <p:sldId id="441" r:id="rId18"/>
    <p:sldId id="435" r:id="rId19"/>
    <p:sldId id="436" r:id="rId20"/>
    <p:sldId id="437" r:id="rId21"/>
    <p:sldId id="438" r:id="rId22"/>
    <p:sldId id="439" r:id="rId23"/>
    <p:sldId id="442" r:id="rId24"/>
    <p:sldId id="443" r:id="rId25"/>
    <p:sldId id="444" r:id="rId26"/>
    <p:sldId id="445" r:id="rId27"/>
    <p:sldId id="446" r:id="rId28"/>
    <p:sldId id="447" r:id="rId29"/>
    <p:sldId id="448" r:id="rId30"/>
    <p:sldId id="449" r:id="rId31"/>
    <p:sldId id="451" r:id="rId32"/>
    <p:sldId id="452" r:id="rId33"/>
    <p:sldId id="453" r:id="rId34"/>
    <p:sldId id="454" r:id="rId35"/>
    <p:sldId id="455" r:id="rId36"/>
    <p:sldId id="456"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478" r:id="rId58"/>
    <p:sldId id="479" r:id="rId59"/>
    <p:sldId id="480" r:id="rId60"/>
    <p:sldId id="481" r:id="rId61"/>
    <p:sldId id="482"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499" r:id="rId78"/>
    <p:sldId id="500" r:id="rId79"/>
    <p:sldId id="501" r:id="rId80"/>
    <p:sldId id="503" r:id="rId81"/>
    <p:sldId id="504" r:id="rId82"/>
    <p:sldId id="505" r:id="rId83"/>
    <p:sldId id="506" r:id="rId84"/>
    <p:sldId id="507" r:id="rId85"/>
    <p:sldId id="508" r:id="rId86"/>
    <p:sldId id="509" r:id="rId87"/>
    <p:sldId id="510" r:id="rId88"/>
    <p:sldId id="511" r:id="rId89"/>
    <p:sldId id="512" r:id="rId90"/>
    <p:sldId id="513" r:id="rId91"/>
    <p:sldId id="514" r:id="rId92"/>
    <p:sldId id="515" r:id="rId93"/>
    <p:sldId id="516" r:id="rId94"/>
    <p:sldId id="517" r:id="rId95"/>
    <p:sldId id="518" r:id="rId96"/>
    <p:sldId id="519" r:id="rId97"/>
    <p:sldId id="535" r:id="rId98"/>
    <p:sldId id="521" r:id="rId99"/>
    <p:sldId id="522" r:id="rId100"/>
    <p:sldId id="523" r:id="rId101"/>
    <p:sldId id="520" r:id="rId102"/>
    <p:sldId id="533" r:id="rId103"/>
    <p:sldId id="532" r:id="rId104"/>
    <p:sldId id="534" r:id="rId105"/>
    <p:sldId id="335" r:id="rId106"/>
    <p:sldId id="337" r:id="rId10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000099"/>
    <a:srgbClr val="B8CCE4"/>
    <a:srgbClr val="B7CCE5"/>
    <a:srgbClr val="B4C5E8"/>
    <a:srgbClr val="B5CFE7"/>
    <a:srgbClr val="B4D3E8"/>
    <a:srgbClr val="45A0EB"/>
    <a:srgbClr val="4CC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16" autoAdjust="0"/>
    <p:restoredTop sz="94434" autoAdjust="0"/>
  </p:normalViewPr>
  <p:slideViewPr>
    <p:cSldViewPr snapToGrid="0">
      <p:cViewPr>
        <p:scale>
          <a:sx n="58" d="100"/>
          <a:sy n="58" d="100"/>
        </p:scale>
        <p:origin x="226" y="595"/>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fld id="{E9AF87D3-6609-4895-8881-950251D61054}" type="datetimeFigureOut">
              <a:rPr lang="en-SG" smtClean="0"/>
              <a:t>12/10/2019</a:t>
            </a:fld>
            <a:endParaRPr lang="en-SG"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428585"/>
            <a:ext cx="2945659" cy="498055"/>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50443" y="9428585"/>
            <a:ext cx="2945659" cy="498055"/>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51850400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100</a:t>
            </a:fld>
            <a:endParaRPr lang="en-SG" dirty="0"/>
          </a:p>
        </p:txBody>
      </p:sp>
    </p:spTree>
    <p:extLst>
      <p:ext uri="{BB962C8B-B14F-4D97-AF65-F5344CB8AC3E}">
        <p14:creationId xmlns:p14="http://schemas.microsoft.com/office/powerpoint/2010/main" val="14169167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101</a:t>
            </a:fld>
            <a:endParaRPr lang="en-SG" dirty="0"/>
          </a:p>
        </p:txBody>
      </p:sp>
    </p:spTree>
    <p:extLst>
      <p:ext uri="{BB962C8B-B14F-4D97-AF65-F5344CB8AC3E}">
        <p14:creationId xmlns:p14="http://schemas.microsoft.com/office/powerpoint/2010/main" val="257634150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102</a:t>
            </a:fld>
            <a:endParaRPr lang="en-SG" dirty="0"/>
          </a:p>
        </p:txBody>
      </p:sp>
    </p:spTree>
    <p:extLst>
      <p:ext uri="{BB962C8B-B14F-4D97-AF65-F5344CB8AC3E}">
        <p14:creationId xmlns:p14="http://schemas.microsoft.com/office/powerpoint/2010/main" val="145532474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103</a:t>
            </a:fld>
            <a:endParaRPr lang="en-SG" dirty="0"/>
          </a:p>
        </p:txBody>
      </p:sp>
    </p:spTree>
    <p:extLst>
      <p:ext uri="{BB962C8B-B14F-4D97-AF65-F5344CB8AC3E}">
        <p14:creationId xmlns:p14="http://schemas.microsoft.com/office/powerpoint/2010/main" val="79424904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104</a:t>
            </a:fld>
            <a:endParaRPr lang="en-SG" dirty="0"/>
          </a:p>
        </p:txBody>
      </p:sp>
    </p:spTree>
    <p:extLst>
      <p:ext uri="{BB962C8B-B14F-4D97-AF65-F5344CB8AC3E}">
        <p14:creationId xmlns:p14="http://schemas.microsoft.com/office/powerpoint/2010/main" val="27898612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105</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106</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1106966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890429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78789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3006163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1303807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978550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2711541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3653244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11999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3357539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2062846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2748942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2777873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3891600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42072475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2088005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1907158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313444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3927119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3271679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821807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3317597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2418429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4006928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3101723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1151102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4102068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606900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1800993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1352101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2409211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3937178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28346104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4162628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34265402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41674110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22868979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3324386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963577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6104918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40508454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16016025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6601029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4409623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3018228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7829962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40839257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37700486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30494645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84</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85</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86</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87</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88</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89</a:t>
            </a:fld>
            <a:endParaRPr lang="en-SG" dirty="0"/>
          </a:p>
        </p:txBody>
      </p:sp>
    </p:spTree>
    <p:extLst>
      <p:ext uri="{BB962C8B-B14F-4D97-AF65-F5344CB8AC3E}">
        <p14:creationId xmlns:p14="http://schemas.microsoft.com/office/powerpoint/2010/main" val="2707757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7456351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90</a:t>
            </a:fld>
            <a:endParaRPr lang="en-SG" dirty="0"/>
          </a:p>
        </p:txBody>
      </p:sp>
    </p:spTree>
    <p:extLst>
      <p:ext uri="{BB962C8B-B14F-4D97-AF65-F5344CB8AC3E}">
        <p14:creationId xmlns:p14="http://schemas.microsoft.com/office/powerpoint/2010/main" val="6629546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91</a:t>
            </a:fld>
            <a:endParaRPr lang="en-SG" dirty="0"/>
          </a:p>
        </p:txBody>
      </p:sp>
    </p:spTree>
    <p:extLst>
      <p:ext uri="{BB962C8B-B14F-4D97-AF65-F5344CB8AC3E}">
        <p14:creationId xmlns:p14="http://schemas.microsoft.com/office/powerpoint/2010/main" val="37423622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92</a:t>
            </a:fld>
            <a:endParaRPr lang="en-SG" dirty="0"/>
          </a:p>
        </p:txBody>
      </p:sp>
    </p:spTree>
    <p:extLst>
      <p:ext uri="{BB962C8B-B14F-4D97-AF65-F5344CB8AC3E}">
        <p14:creationId xmlns:p14="http://schemas.microsoft.com/office/powerpoint/2010/main" val="11267346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93</a:t>
            </a:fld>
            <a:endParaRPr lang="en-SG" dirty="0"/>
          </a:p>
        </p:txBody>
      </p:sp>
    </p:spTree>
    <p:extLst>
      <p:ext uri="{BB962C8B-B14F-4D97-AF65-F5344CB8AC3E}">
        <p14:creationId xmlns:p14="http://schemas.microsoft.com/office/powerpoint/2010/main" val="28660936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94</a:t>
            </a:fld>
            <a:endParaRPr lang="en-SG" dirty="0"/>
          </a:p>
        </p:txBody>
      </p:sp>
    </p:spTree>
    <p:extLst>
      <p:ext uri="{BB962C8B-B14F-4D97-AF65-F5344CB8AC3E}">
        <p14:creationId xmlns:p14="http://schemas.microsoft.com/office/powerpoint/2010/main" val="5776159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95</a:t>
            </a:fld>
            <a:endParaRPr lang="en-SG" dirty="0"/>
          </a:p>
        </p:txBody>
      </p:sp>
    </p:spTree>
    <p:extLst>
      <p:ext uri="{BB962C8B-B14F-4D97-AF65-F5344CB8AC3E}">
        <p14:creationId xmlns:p14="http://schemas.microsoft.com/office/powerpoint/2010/main" val="17441229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96</a:t>
            </a:fld>
            <a:endParaRPr lang="en-SG" dirty="0"/>
          </a:p>
        </p:txBody>
      </p:sp>
    </p:spTree>
    <p:extLst>
      <p:ext uri="{BB962C8B-B14F-4D97-AF65-F5344CB8AC3E}">
        <p14:creationId xmlns:p14="http://schemas.microsoft.com/office/powerpoint/2010/main" val="30088984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97</a:t>
            </a:fld>
            <a:endParaRPr lang="en-SG" dirty="0"/>
          </a:p>
        </p:txBody>
      </p:sp>
    </p:spTree>
    <p:extLst>
      <p:ext uri="{BB962C8B-B14F-4D97-AF65-F5344CB8AC3E}">
        <p14:creationId xmlns:p14="http://schemas.microsoft.com/office/powerpoint/2010/main" val="1348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98</a:t>
            </a:fld>
            <a:endParaRPr lang="en-SG" dirty="0"/>
          </a:p>
        </p:txBody>
      </p:sp>
    </p:spTree>
    <p:extLst>
      <p:ext uri="{BB962C8B-B14F-4D97-AF65-F5344CB8AC3E}">
        <p14:creationId xmlns:p14="http://schemas.microsoft.com/office/powerpoint/2010/main" val="155105937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99</a:t>
            </a:fld>
            <a:endParaRPr lang="en-SG" dirty="0"/>
          </a:p>
        </p:txBody>
      </p:sp>
    </p:spTree>
    <p:extLst>
      <p:ext uri="{BB962C8B-B14F-4D97-AF65-F5344CB8AC3E}">
        <p14:creationId xmlns:p14="http://schemas.microsoft.com/office/powerpoint/2010/main" val="166855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12/10/2019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12/10/2019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12/10/2019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12/10/2019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12/10/2019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12/10/2019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12/10/2019</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12/10/2019</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12/10/2019</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12/10/2019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12/10/2019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12/10/2019</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2.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0.png"/></Relationships>
</file>

<file path=ppt/slides/_rels/slide103.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104.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10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math.uri.edu/~eaton/0131873814_MEb.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www.math.uri.edu/~eaton/0131873814_MEb.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70.png"/><Relationship Id="rId4" Type="http://schemas.openxmlformats.org/officeDocument/2006/relationships/image" Target="../media/image360.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510.png"/></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4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54.png"/></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4.png"/><Relationship Id="rId4" Type="http://schemas.openxmlformats.org/officeDocument/2006/relationships/image" Target="../media/image63.png"/></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3.png"/></Relationships>
</file>

<file path=ppt/slides/_rels/slide8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8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1.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9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96.xml"/><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90.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9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9.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a:t>4 – 8 November 2019</a:t>
            </a:r>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rPr>
              <a:t>Lecture #12: </a:t>
            </a:r>
            <a:r>
              <a:rPr lang="en-SG" sz="3000" dirty="0">
                <a:solidFill>
                  <a:schemeClr val="bg1"/>
                </a:solidFill>
                <a:latin typeface="+mn-lt"/>
              </a:rPr>
              <a:t>Graphs and Trees 1</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a:t>
            </a:r>
            <a:r>
              <a:rPr lang="en-SG" sz="1200" dirty="0">
                <a:solidFill>
                  <a:schemeClr val="accent4">
                    <a:lumMod val="60000"/>
                    <a:lumOff val="40000"/>
                  </a:schemeClr>
                </a:solidFill>
              </a:rPr>
              <a:t>	</a:t>
            </a:r>
            <a:r>
              <a:rPr lang="en-SG" sz="1200" dirty="0">
                <a:solidFill>
                  <a:schemeClr val="bg1"/>
                </a:solidFill>
              </a:rPr>
              <a:t>	Trails, Paths, and Circuits	Matrix Representations	Planar Graphs</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22" name="Oval 2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3"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93"/>
          <a:stretch/>
        </p:blipFill>
        <p:spPr bwMode="auto">
          <a:xfrm>
            <a:off x="5615185" y="1417533"/>
            <a:ext cx="339540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212843" y="2101909"/>
            <a:ext cx="5730757" cy="1384995"/>
          </a:xfrm>
          <a:prstGeom prst="rect">
            <a:avLst/>
          </a:prstGeom>
          <a:noFill/>
        </p:spPr>
        <p:txBody>
          <a:bodyPr wrap="square" rtlCol="0">
            <a:spAutoFit/>
          </a:bodyPr>
          <a:lstStyle/>
          <a:p>
            <a:pPr marL="514350" indent="-514350">
              <a:buFont typeface="+mj-lt"/>
              <a:buAutoNum type="alphaLcPeriod"/>
            </a:pPr>
            <a:r>
              <a:rPr lang="en-SG" sz="2800" dirty="0"/>
              <a:t>Write the vertex set </a:t>
            </a:r>
            <a:r>
              <a:rPr lang="en-SG" sz="2800" i="1" dirty="0"/>
              <a:t>V</a:t>
            </a:r>
            <a:r>
              <a:rPr lang="en-SG" sz="2800" dirty="0"/>
              <a:t> and the edge set </a:t>
            </a:r>
            <a:r>
              <a:rPr lang="en-SG" sz="2800" i="1" dirty="0"/>
              <a:t>E</a:t>
            </a:r>
            <a:r>
              <a:rPr lang="en-SG" sz="2800" dirty="0"/>
              <a:t>, and give the list of edges with their end-points.</a:t>
            </a:r>
          </a:p>
        </p:txBody>
      </p:sp>
      <p:sp>
        <p:nvSpPr>
          <p:cNvPr id="6" name="TextBox 5"/>
          <p:cNvSpPr txBox="1"/>
          <p:nvPr/>
        </p:nvSpPr>
        <p:spPr>
          <a:xfrm>
            <a:off x="776574" y="3486904"/>
            <a:ext cx="4195763" cy="523220"/>
          </a:xfrm>
          <a:prstGeom prst="rect">
            <a:avLst/>
          </a:prstGeom>
          <a:solidFill>
            <a:schemeClr val="accent4">
              <a:lumMod val="60000"/>
              <a:lumOff val="40000"/>
            </a:schemeClr>
          </a:solidFill>
        </p:spPr>
        <p:txBody>
          <a:bodyPr wrap="square" rtlCol="0">
            <a:spAutoFit/>
          </a:bodyPr>
          <a:lstStyle/>
          <a:p>
            <a:r>
              <a:rPr lang="en-SG" sz="2800" i="1" dirty="0"/>
              <a:t>V</a:t>
            </a:r>
            <a:r>
              <a:rPr lang="en-SG" sz="2800" dirty="0"/>
              <a:t> = {</a:t>
            </a:r>
            <a:r>
              <a:rPr lang="en-SG" sz="2800" i="1" dirty="0"/>
              <a:t>v</a:t>
            </a:r>
            <a:r>
              <a:rPr lang="en-SG" sz="2800" baseline="-25000" dirty="0"/>
              <a:t>1</a:t>
            </a:r>
            <a:r>
              <a:rPr lang="en-SG" sz="2800" dirty="0"/>
              <a:t>, </a:t>
            </a:r>
            <a:r>
              <a:rPr lang="en-SG" sz="2800" i="1" dirty="0"/>
              <a:t>v</a:t>
            </a:r>
            <a:r>
              <a:rPr lang="en-SG" sz="2800" baseline="-25000" dirty="0"/>
              <a:t>2</a:t>
            </a:r>
            <a:r>
              <a:rPr lang="en-SG" sz="2800" dirty="0"/>
              <a:t>, </a:t>
            </a:r>
            <a:r>
              <a:rPr lang="en-SG" sz="2800" i="1" dirty="0"/>
              <a:t>v</a:t>
            </a:r>
            <a:r>
              <a:rPr lang="en-SG" sz="2800" baseline="-25000" dirty="0"/>
              <a:t>3</a:t>
            </a:r>
            <a:r>
              <a:rPr lang="en-SG" sz="2800" dirty="0"/>
              <a:t>, </a:t>
            </a:r>
            <a:r>
              <a:rPr lang="en-SG" sz="2800" i="1" dirty="0"/>
              <a:t>v</a:t>
            </a:r>
            <a:r>
              <a:rPr lang="en-SG" sz="2800" baseline="-25000" dirty="0"/>
              <a:t>4</a:t>
            </a:r>
            <a:r>
              <a:rPr lang="en-SG" sz="2800" dirty="0"/>
              <a:t>, </a:t>
            </a:r>
            <a:r>
              <a:rPr lang="en-SG" sz="2800" i="1" dirty="0"/>
              <a:t>v</a:t>
            </a:r>
            <a:r>
              <a:rPr lang="en-SG" sz="2800" baseline="-25000" dirty="0"/>
              <a:t>5</a:t>
            </a:r>
            <a:r>
              <a:rPr lang="en-SG" sz="2800" dirty="0"/>
              <a:t>, </a:t>
            </a:r>
            <a:r>
              <a:rPr lang="en-SG" sz="2800" i="1" dirty="0"/>
              <a:t>v</a:t>
            </a:r>
            <a:r>
              <a:rPr lang="en-SG" sz="2800" baseline="-25000" dirty="0"/>
              <a:t>6</a:t>
            </a:r>
            <a:r>
              <a:rPr lang="en-SG" sz="2800" dirty="0"/>
              <a:t>} </a:t>
            </a:r>
          </a:p>
        </p:txBody>
      </p:sp>
      <p:sp>
        <p:nvSpPr>
          <p:cNvPr id="46" name="TextBox 45"/>
          <p:cNvSpPr txBox="1"/>
          <p:nvPr/>
        </p:nvSpPr>
        <p:spPr>
          <a:xfrm>
            <a:off x="776574" y="4181240"/>
            <a:ext cx="4195763" cy="523220"/>
          </a:xfrm>
          <a:prstGeom prst="rect">
            <a:avLst/>
          </a:prstGeom>
          <a:solidFill>
            <a:schemeClr val="accent4">
              <a:lumMod val="60000"/>
              <a:lumOff val="40000"/>
            </a:schemeClr>
          </a:solidFill>
        </p:spPr>
        <p:txBody>
          <a:bodyPr wrap="square" rtlCol="0">
            <a:spAutoFit/>
          </a:bodyPr>
          <a:lstStyle/>
          <a:p>
            <a:r>
              <a:rPr lang="en-SG" sz="2800" i="1" dirty="0"/>
              <a:t>E</a:t>
            </a:r>
            <a:r>
              <a:rPr lang="en-SG" sz="2800" dirty="0"/>
              <a:t> = {</a:t>
            </a:r>
            <a:r>
              <a:rPr lang="en-SG" sz="2800" i="1" dirty="0"/>
              <a:t>e</a:t>
            </a:r>
            <a:r>
              <a:rPr lang="en-SG" sz="2800" baseline="-25000" dirty="0"/>
              <a:t>1</a:t>
            </a:r>
            <a:r>
              <a:rPr lang="en-SG" sz="2800" dirty="0"/>
              <a:t>, </a:t>
            </a:r>
            <a:r>
              <a:rPr lang="en-SG" sz="2800" i="1" dirty="0"/>
              <a:t>e</a:t>
            </a:r>
            <a:r>
              <a:rPr lang="en-SG" sz="2800" baseline="-25000" dirty="0"/>
              <a:t>2</a:t>
            </a:r>
            <a:r>
              <a:rPr lang="en-SG" sz="2800" dirty="0"/>
              <a:t>, </a:t>
            </a:r>
            <a:r>
              <a:rPr lang="en-SG" sz="2800" i="1" dirty="0"/>
              <a:t>e</a:t>
            </a:r>
            <a:r>
              <a:rPr lang="en-SG" sz="2800" baseline="-25000" dirty="0"/>
              <a:t>3</a:t>
            </a:r>
            <a:r>
              <a:rPr lang="en-SG" sz="2800" dirty="0"/>
              <a:t>, </a:t>
            </a:r>
            <a:r>
              <a:rPr lang="en-SG" sz="2800" i="1" dirty="0"/>
              <a:t>e</a:t>
            </a:r>
            <a:r>
              <a:rPr lang="en-SG" sz="2800" baseline="-25000" dirty="0"/>
              <a:t>4</a:t>
            </a:r>
            <a:r>
              <a:rPr lang="en-SG" sz="2800" dirty="0"/>
              <a:t>, </a:t>
            </a:r>
            <a:r>
              <a:rPr lang="en-SG" sz="2800" i="1" dirty="0"/>
              <a:t>e</a:t>
            </a:r>
            <a:r>
              <a:rPr lang="en-SG" sz="2800" baseline="-25000" dirty="0"/>
              <a:t>5</a:t>
            </a:r>
            <a:r>
              <a:rPr lang="en-SG" sz="2800" dirty="0"/>
              <a:t>, </a:t>
            </a:r>
            <a:r>
              <a:rPr lang="en-SG" sz="2800" i="1" dirty="0"/>
              <a:t>e</a:t>
            </a:r>
            <a:r>
              <a:rPr lang="en-SG" sz="2800" baseline="-25000" dirty="0"/>
              <a:t>6</a:t>
            </a:r>
            <a:r>
              <a:rPr lang="en-SG" sz="2800" dirty="0"/>
              <a:t>, </a:t>
            </a:r>
            <a:r>
              <a:rPr lang="en-SG" sz="2800" i="1" dirty="0"/>
              <a:t>e</a:t>
            </a:r>
            <a:r>
              <a:rPr lang="en-SG" sz="2800" baseline="-25000" dirty="0"/>
              <a:t>7</a:t>
            </a:r>
            <a:r>
              <a:rPr lang="en-SG" sz="2800" dirty="0"/>
              <a:t>} </a:t>
            </a:r>
          </a:p>
        </p:txBody>
      </p:sp>
      <p:sp>
        <p:nvSpPr>
          <p:cNvPr id="47" name="TextBox 46"/>
          <p:cNvSpPr txBox="1"/>
          <p:nvPr/>
        </p:nvSpPr>
        <p:spPr>
          <a:xfrm>
            <a:off x="776574" y="4865685"/>
            <a:ext cx="2007115" cy="1384995"/>
          </a:xfrm>
          <a:prstGeom prst="rect">
            <a:avLst/>
          </a:prstGeom>
          <a:solidFill>
            <a:schemeClr val="accent4">
              <a:lumMod val="60000"/>
              <a:lumOff val="40000"/>
            </a:schemeClr>
          </a:solidFill>
        </p:spPr>
        <p:txBody>
          <a:bodyPr wrap="square" rtlCol="0">
            <a:spAutoFit/>
          </a:bodyPr>
          <a:lstStyle/>
          <a:p>
            <a:r>
              <a:rPr lang="en-SG" sz="2800" i="1" dirty="0"/>
              <a:t>e</a:t>
            </a:r>
            <a:r>
              <a:rPr lang="en-SG" sz="2800" baseline="-25000" dirty="0"/>
              <a:t>1</a:t>
            </a:r>
            <a:r>
              <a:rPr lang="en-SG" sz="2800" dirty="0"/>
              <a:t> = {</a:t>
            </a:r>
            <a:r>
              <a:rPr lang="en-SG" sz="2800" i="1" dirty="0"/>
              <a:t>v</a:t>
            </a:r>
            <a:r>
              <a:rPr lang="en-SG" sz="2800" baseline="-25000" dirty="0"/>
              <a:t>1</a:t>
            </a:r>
            <a:r>
              <a:rPr lang="en-SG" sz="2800" dirty="0"/>
              <a:t>, </a:t>
            </a:r>
            <a:r>
              <a:rPr lang="en-SG" sz="2800" i="1" dirty="0"/>
              <a:t>v</a:t>
            </a:r>
            <a:r>
              <a:rPr lang="en-SG" sz="2800" baseline="-25000" dirty="0"/>
              <a:t>2</a:t>
            </a:r>
            <a:r>
              <a:rPr lang="en-SG" sz="2800" dirty="0"/>
              <a:t>} </a:t>
            </a:r>
          </a:p>
          <a:p>
            <a:r>
              <a:rPr lang="en-SG" sz="2800" i="1" dirty="0"/>
              <a:t>e</a:t>
            </a:r>
            <a:r>
              <a:rPr lang="en-SG" sz="2800" baseline="-25000" dirty="0"/>
              <a:t>2</a:t>
            </a:r>
            <a:r>
              <a:rPr lang="en-SG" sz="2800" dirty="0"/>
              <a:t> = {</a:t>
            </a:r>
            <a:r>
              <a:rPr lang="en-SG" sz="2800" i="1" dirty="0"/>
              <a:t>v</a:t>
            </a:r>
            <a:r>
              <a:rPr lang="en-SG" sz="2800" baseline="-25000" dirty="0"/>
              <a:t>1</a:t>
            </a:r>
            <a:r>
              <a:rPr lang="en-SG" sz="2800" dirty="0"/>
              <a:t>, </a:t>
            </a:r>
            <a:r>
              <a:rPr lang="en-SG" sz="2800" i="1" dirty="0"/>
              <a:t>v</a:t>
            </a:r>
            <a:r>
              <a:rPr lang="en-SG" sz="2800" baseline="-25000" dirty="0"/>
              <a:t>3</a:t>
            </a:r>
            <a:r>
              <a:rPr lang="en-SG" sz="2800" dirty="0"/>
              <a:t>}</a:t>
            </a:r>
          </a:p>
          <a:p>
            <a:r>
              <a:rPr lang="en-SG" sz="2800" i="1" dirty="0"/>
              <a:t>e</a:t>
            </a:r>
            <a:r>
              <a:rPr lang="en-SG" sz="2800" baseline="-25000" dirty="0"/>
              <a:t>3</a:t>
            </a:r>
            <a:r>
              <a:rPr lang="en-SG" sz="2800" dirty="0"/>
              <a:t> = {</a:t>
            </a:r>
            <a:r>
              <a:rPr lang="en-SG" sz="2800" i="1" dirty="0"/>
              <a:t>v</a:t>
            </a:r>
            <a:r>
              <a:rPr lang="en-SG" sz="2800" baseline="-25000" dirty="0"/>
              <a:t>1</a:t>
            </a:r>
            <a:r>
              <a:rPr lang="en-SG" sz="2800" dirty="0"/>
              <a:t>, </a:t>
            </a:r>
            <a:r>
              <a:rPr lang="en-SG" sz="2800" i="1" dirty="0"/>
              <a:t>v</a:t>
            </a:r>
            <a:r>
              <a:rPr lang="en-SG" sz="2800" baseline="-25000" dirty="0"/>
              <a:t>3</a:t>
            </a:r>
            <a:r>
              <a:rPr lang="en-SG" sz="2800" dirty="0"/>
              <a:t>}</a:t>
            </a:r>
          </a:p>
        </p:txBody>
      </p:sp>
      <p:sp>
        <p:nvSpPr>
          <p:cNvPr id="48" name="TextBox 47"/>
          <p:cNvSpPr txBox="1"/>
          <p:nvPr/>
        </p:nvSpPr>
        <p:spPr>
          <a:xfrm>
            <a:off x="2945105" y="4865685"/>
            <a:ext cx="2007115" cy="1815882"/>
          </a:xfrm>
          <a:prstGeom prst="rect">
            <a:avLst/>
          </a:prstGeom>
          <a:solidFill>
            <a:schemeClr val="accent4">
              <a:lumMod val="60000"/>
              <a:lumOff val="40000"/>
            </a:schemeClr>
          </a:solidFill>
        </p:spPr>
        <p:txBody>
          <a:bodyPr wrap="square" rtlCol="0">
            <a:spAutoFit/>
          </a:bodyPr>
          <a:lstStyle/>
          <a:p>
            <a:r>
              <a:rPr lang="en-SG" sz="2800" i="1" dirty="0"/>
              <a:t>e</a:t>
            </a:r>
            <a:r>
              <a:rPr lang="en-SG" sz="2800" baseline="-25000" dirty="0"/>
              <a:t>4</a:t>
            </a:r>
            <a:r>
              <a:rPr lang="en-SG" sz="2800" dirty="0"/>
              <a:t> = {</a:t>
            </a:r>
            <a:r>
              <a:rPr lang="en-SG" sz="2800" i="1" dirty="0"/>
              <a:t>v</a:t>
            </a:r>
            <a:r>
              <a:rPr lang="en-SG" sz="2800" baseline="-25000" dirty="0"/>
              <a:t>2</a:t>
            </a:r>
            <a:r>
              <a:rPr lang="en-SG" sz="2800" dirty="0"/>
              <a:t>, </a:t>
            </a:r>
            <a:r>
              <a:rPr lang="en-SG" sz="2800" i="1" dirty="0"/>
              <a:t>v</a:t>
            </a:r>
            <a:r>
              <a:rPr lang="en-SG" sz="2800" baseline="-25000" dirty="0"/>
              <a:t>3</a:t>
            </a:r>
            <a:r>
              <a:rPr lang="en-SG" sz="2800" dirty="0"/>
              <a:t>} </a:t>
            </a:r>
          </a:p>
          <a:p>
            <a:r>
              <a:rPr lang="en-SG" sz="2800" i="1" dirty="0"/>
              <a:t>e</a:t>
            </a:r>
            <a:r>
              <a:rPr lang="en-SG" sz="2800" baseline="-25000" dirty="0"/>
              <a:t>5</a:t>
            </a:r>
            <a:r>
              <a:rPr lang="en-SG" sz="2800" dirty="0"/>
              <a:t> = {</a:t>
            </a:r>
            <a:r>
              <a:rPr lang="en-SG" sz="2800" i="1" dirty="0"/>
              <a:t>v</a:t>
            </a:r>
            <a:r>
              <a:rPr lang="en-SG" sz="2800" baseline="-25000" dirty="0"/>
              <a:t>5</a:t>
            </a:r>
            <a:r>
              <a:rPr lang="en-SG" sz="2800" dirty="0"/>
              <a:t>, </a:t>
            </a:r>
            <a:r>
              <a:rPr lang="en-SG" sz="2800" i="1" dirty="0"/>
              <a:t>v</a:t>
            </a:r>
            <a:r>
              <a:rPr lang="en-SG" sz="2800" baseline="-25000" dirty="0"/>
              <a:t>6</a:t>
            </a:r>
            <a:r>
              <a:rPr lang="en-SG" sz="2800" dirty="0"/>
              <a:t>}</a:t>
            </a:r>
          </a:p>
          <a:p>
            <a:r>
              <a:rPr lang="en-SG" sz="2800" i="1" dirty="0"/>
              <a:t>e</a:t>
            </a:r>
            <a:r>
              <a:rPr lang="en-SG" sz="2800" baseline="-25000" dirty="0"/>
              <a:t>6</a:t>
            </a:r>
            <a:r>
              <a:rPr lang="en-SG" sz="2800" dirty="0"/>
              <a:t> = {</a:t>
            </a:r>
            <a:r>
              <a:rPr lang="en-SG" sz="2800" i="1" dirty="0"/>
              <a:t>v</a:t>
            </a:r>
            <a:r>
              <a:rPr lang="en-SG" sz="2800" baseline="-25000" dirty="0"/>
              <a:t>5</a:t>
            </a:r>
            <a:r>
              <a:rPr lang="en-SG" sz="2800" dirty="0"/>
              <a:t>}</a:t>
            </a:r>
          </a:p>
          <a:p>
            <a:r>
              <a:rPr lang="en-SG" sz="2800" i="1" dirty="0"/>
              <a:t>e</a:t>
            </a:r>
            <a:r>
              <a:rPr lang="en-SG" sz="2800" baseline="-25000" dirty="0"/>
              <a:t>7</a:t>
            </a:r>
            <a:r>
              <a:rPr lang="en-SG" sz="2800" dirty="0"/>
              <a:t> = {</a:t>
            </a:r>
            <a:r>
              <a:rPr lang="en-SG" sz="2800" i="1" dirty="0"/>
              <a:t>v</a:t>
            </a:r>
            <a:r>
              <a:rPr lang="en-SG" sz="2800" baseline="-25000" dirty="0"/>
              <a:t>6</a:t>
            </a:r>
            <a:r>
              <a:rPr lang="en-SG" sz="2800" dirty="0"/>
              <a:t>}</a:t>
            </a:r>
          </a:p>
        </p:txBody>
      </p:sp>
      <p:sp>
        <p:nvSpPr>
          <p:cNvPr id="2" name="TextBox 1"/>
          <p:cNvSpPr txBox="1"/>
          <p:nvPr/>
        </p:nvSpPr>
        <p:spPr>
          <a:xfrm>
            <a:off x="215797" y="1417533"/>
            <a:ext cx="6589693" cy="523220"/>
          </a:xfrm>
          <a:prstGeom prst="rect">
            <a:avLst/>
          </a:prstGeom>
          <a:noFill/>
        </p:spPr>
        <p:txBody>
          <a:bodyPr wrap="square" rtlCol="0">
            <a:spAutoFit/>
          </a:bodyPr>
          <a:lstStyle/>
          <a:p>
            <a:r>
              <a:rPr lang="en-SG" sz="2800" dirty="0"/>
              <a:t>Example: Consider the following graph:</a:t>
            </a:r>
          </a:p>
        </p:txBody>
      </p:sp>
      <p:sp>
        <p:nvSpPr>
          <p:cNvPr id="49" name="Oval 4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94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6" grpId="0" animBg="1"/>
      <p:bldP spid="47" grpId="0" animBg="1"/>
      <p:bldP spid="4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1384995"/>
          </a:xfrm>
          <a:prstGeom prst="rect">
            <a:avLst/>
          </a:prstGeom>
          <a:noFill/>
        </p:spPr>
        <p:txBody>
          <a:bodyPr wrap="square" rtlCol="0">
            <a:spAutoFit/>
          </a:bodyPr>
          <a:lstStyle/>
          <a:p>
            <a:r>
              <a:rPr lang="en-US" altLang="en-US" sz="2800" dirty="0"/>
              <a:t>It is not hard to show that </a:t>
            </a:r>
            <a:r>
              <a:rPr lang="en-US" altLang="en-US" sz="2800" dirty="0">
                <a:solidFill>
                  <a:srgbClr val="0000FF"/>
                </a:solidFill>
              </a:rPr>
              <a:t>graph isomorphism </a:t>
            </a:r>
            <a:r>
              <a:rPr lang="en-US" altLang="en-US" sz="2800" dirty="0"/>
              <a:t>is an </a:t>
            </a:r>
            <a:r>
              <a:rPr lang="en-US" altLang="en-US" sz="2800" dirty="0">
                <a:solidFill>
                  <a:srgbClr val="0000FF"/>
                </a:solidFill>
              </a:rPr>
              <a:t>equivalence relation on a set of graphs</a:t>
            </a:r>
            <a:r>
              <a:rPr lang="en-US" altLang="en-US" sz="2800" dirty="0"/>
              <a:t>; in other words, it is reflexive, symmetric, and transitive.</a:t>
            </a:r>
          </a:p>
        </p:txBody>
      </p:sp>
      <p:grpSp>
        <p:nvGrpSpPr>
          <p:cNvPr id="51" name="Group 50"/>
          <p:cNvGrpSpPr/>
          <p:nvPr/>
        </p:nvGrpSpPr>
        <p:grpSpPr>
          <a:xfrm>
            <a:off x="369739" y="2594127"/>
            <a:ext cx="8480977" cy="1451213"/>
            <a:chOff x="730522" y="4598517"/>
            <a:chExt cx="8480977" cy="1451213"/>
          </a:xfrm>
        </p:grpSpPr>
        <p:sp>
          <p:nvSpPr>
            <p:cNvPr id="60" name="Rectangle 59"/>
            <p:cNvSpPr/>
            <p:nvPr/>
          </p:nvSpPr>
          <p:spPr>
            <a:xfrm>
              <a:off x="730522" y="4645645"/>
              <a:ext cx="8480977" cy="140408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p:cNvSpPr txBox="1"/>
            <p:nvPr/>
          </p:nvSpPr>
          <p:spPr>
            <a:xfrm>
              <a:off x="898473" y="4645644"/>
              <a:ext cx="8131297" cy="461665"/>
            </a:xfrm>
            <a:prstGeom prst="rect">
              <a:avLst/>
            </a:prstGeom>
            <a:noFill/>
          </p:spPr>
          <p:txBody>
            <a:bodyPr wrap="square" rtlCol="0">
              <a:spAutoFit/>
            </a:bodyPr>
            <a:lstStyle/>
            <a:p>
              <a:r>
                <a:rPr lang="en-SG" sz="2400" dirty="0">
                  <a:solidFill>
                    <a:schemeClr val="bg1"/>
                  </a:solidFill>
                </a:rPr>
                <a:t>Theorem 10.4.1 Graph Isomorphism is an Equivalence Relation</a:t>
              </a:r>
            </a:p>
          </p:txBody>
        </p:sp>
        <p:sp>
          <p:nvSpPr>
            <p:cNvPr id="63" name="TextBox 62"/>
            <p:cNvSpPr txBox="1"/>
            <p:nvPr/>
          </p:nvSpPr>
          <p:spPr>
            <a:xfrm>
              <a:off x="795941" y="5218733"/>
              <a:ext cx="8415558" cy="830997"/>
            </a:xfrm>
            <a:prstGeom prst="rect">
              <a:avLst/>
            </a:prstGeom>
            <a:noFill/>
          </p:spPr>
          <p:txBody>
            <a:bodyPr wrap="square" rtlCol="0">
              <a:spAutoFit/>
            </a:bodyPr>
            <a:lstStyle/>
            <a:p>
              <a:r>
                <a:rPr lang="en-SG" sz="2400" dirty="0"/>
                <a:t>Let </a:t>
              </a:r>
              <a:r>
                <a:rPr lang="en-SG" sz="2400" i="1" dirty="0"/>
                <a:t>S</a:t>
              </a:r>
              <a:r>
                <a:rPr lang="en-SG" sz="2400" dirty="0"/>
                <a:t> be a set of graphs and let </a:t>
              </a:r>
              <a:r>
                <a:rPr lang="en-SG" sz="2400" i="1" dirty="0"/>
                <a:t>R</a:t>
              </a:r>
              <a:r>
                <a:rPr lang="en-SG" sz="2400" dirty="0"/>
                <a:t> be the relation of graph isomorphism on </a:t>
              </a:r>
              <a:r>
                <a:rPr lang="en-SG" sz="2400" i="1" dirty="0"/>
                <a:t>S</a:t>
              </a:r>
              <a:r>
                <a:rPr lang="en-SG" sz="2400" dirty="0"/>
                <a:t>. Then </a:t>
              </a:r>
              <a:r>
                <a:rPr lang="en-SG" sz="2400" i="1" dirty="0"/>
                <a:t>R</a:t>
              </a:r>
              <a:r>
                <a:rPr lang="en-SG" sz="2400" dirty="0"/>
                <a:t> is an equivalence relation on </a:t>
              </a:r>
              <a:r>
                <a:rPr lang="en-SG" sz="2400" i="1" dirty="0"/>
                <a:t>S</a:t>
              </a:r>
              <a:r>
                <a:rPr lang="en-SG" sz="2400" dirty="0"/>
                <a:t>.</a:t>
              </a:r>
            </a:p>
          </p:txBody>
        </p:sp>
      </p:grpSp>
    </p:spTree>
    <p:extLst>
      <p:ext uri="{BB962C8B-B14F-4D97-AF65-F5344CB8AC3E}">
        <p14:creationId xmlns:p14="http://schemas.microsoft.com/office/powerpoint/2010/main" val="227263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9" name="TextBox 38"/>
          <p:cNvSpPr txBox="1"/>
          <p:nvPr/>
        </p:nvSpPr>
        <p:spPr>
          <a:xfrm>
            <a:off x="335777" y="2859076"/>
            <a:ext cx="8344631" cy="523220"/>
          </a:xfrm>
          <a:prstGeom prst="rect">
            <a:avLst/>
          </a:prstGeom>
          <a:noFill/>
        </p:spPr>
        <p:txBody>
          <a:bodyPr wrap="square" rtlCol="0">
            <a:spAutoFit/>
          </a:bodyPr>
          <a:lstStyle/>
          <a:p>
            <a:r>
              <a:rPr lang="en-US" altLang="en-US" sz="2800" dirty="0"/>
              <a:t>Is Figure 10.4.4 a planar graph?</a:t>
            </a:r>
          </a:p>
        </p:txBody>
      </p:sp>
      <p:grpSp>
        <p:nvGrpSpPr>
          <p:cNvPr id="41" name="Group 40"/>
          <p:cNvGrpSpPr/>
          <p:nvPr/>
        </p:nvGrpSpPr>
        <p:grpSpPr>
          <a:xfrm>
            <a:off x="331511" y="1074494"/>
            <a:ext cx="8480977" cy="1426465"/>
            <a:chOff x="886427" y="4598517"/>
            <a:chExt cx="8480977" cy="1426465"/>
          </a:xfrm>
        </p:grpSpPr>
        <p:sp>
          <p:nvSpPr>
            <p:cNvPr id="46" name="Rectangle 45"/>
            <p:cNvSpPr/>
            <p:nvPr/>
          </p:nvSpPr>
          <p:spPr>
            <a:xfrm>
              <a:off x="891707" y="4598518"/>
              <a:ext cx="8475697" cy="142646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Planar Graph</a:t>
              </a:r>
            </a:p>
          </p:txBody>
        </p:sp>
        <p:sp>
          <p:nvSpPr>
            <p:cNvPr id="50" name="TextBox 49"/>
            <p:cNvSpPr txBox="1"/>
            <p:nvPr/>
          </p:nvSpPr>
          <p:spPr>
            <a:xfrm>
              <a:off x="1044108" y="5193984"/>
              <a:ext cx="8072459" cy="830997"/>
            </a:xfrm>
            <a:prstGeom prst="rect">
              <a:avLst/>
            </a:prstGeom>
            <a:noFill/>
          </p:spPr>
          <p:txBody>
            <a:bodyPr wrap="square" rtlCol="0">
              <a:spAutoFit/>
            </a:bodyPr>
            <a:lstStyle/>
            <a:p>
              <a:pPr>
                <a:spcAft>
                  <a:spcPts val="600"/>
                </a:spcAft>
                <a:tabLst>
                  <a:tab pos="174625" algn="l"/>
                </a:tabLst>
              </a:pPr>
              <a:r>
                <a:rPr lang="en-SG" sz="2400" dirty="0"/>
                <a:t>A </a:t>
              </a:r>
              <a:r>
                <a:rPr lang="en-SG" sz="2400" b="1" dirty="0"/>
                <a:t>planar graph </a:t>
              </a:r>
              <a:r>
                <a:rPr lang="en-SG" sz="2400" dirty="0"/>
                <a:t>is a graph that can be drawn on a (two-dimensional) plane without edges crossing.</a:t>
              </a:r>
            </a:p>
          </p:txBody>
        </p:sp>
      </p:grpSp>
      <p:sp>
        <p:nvSpPr>
          <p:cNvPr id="36" name="TextBox 35">
            <a:extLst>
              <a:ext uri="{FF2B5EF4-FFF2-40B4-BE49-F238E27FC236}">
                <a16:creationId xmlns:a16="http://schemas.microsoft.com/office/drawing/2014/main" id="{C7A28FAF-616B-4A4E-A91C-FDD46044FE14}"/>
              </a:ext>
            </a:extLst>
          </p:cNvPr>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69" name="Group 68">
            <a:extLst>
              <a:ext uri="{FF2B5EF4-FFF2-40B4-BE49-F238E27FC236}">
                <a16:creationId xmlns:a16="http://schemas.microsoft.com/office/drawing/2014/main" id="{34E3BF4C-FDEB-48C9-969E-F3F7CD0CB6AA}"/>
              </a:ext>
            </a:extLst>
          </p:cNvPr>
          <p:cNvGrpSpPr/>
          <p:nvPr/>
        </p:nvGrpSpPr>
        <p:grpSpPr>
          <a:xfrm>
            <a:off x="1921130" y="3737659"/>
            <a:ext cx="1512981" cy="1313576"/>
            <a:chOff x="1116805" y="3555747"/>
            <a:chExt cx="1512981" cy="1313576"/>
          </a:xfrm>
        </p:grpSpPr>
        <p:sp>
          <p:nvSpPr>
            <p:cNvPr id="6" name="Rectangle 5">
              <a:extLst>
                <a:ext uri="{FF2B5EF4-FFF2-40B4-BE49-F238E27FC236}">
                  <a16:creationId xmlns:a16="http://schemas.microsoft.com/office/drawing/2014/main" id="{1E159A95-B9F5-449C-8971-AE402EF5A42D}"/>
                </a:ext>
              </a:extLst>
            </p:cNvPr>
            <p:cNvSpPr/>
            <p:nvPr/>
          </p:nvSpPr>
          <p:spPr>
            <a:xfrm>
              <a:off x="2078132" y="3555747"/>
              <a:ext cx="303288"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b</a:t>
              </a:r>
            </a:p>
          </p:txBody>
        </p:sp>
        <p:sp>
          <p:nvSpPr>
            <p:cNvPr id="3" name="TextBox 2">
              <a:extLst>
                <a:ext uri="{FF2B5EF4-FFF2-40B4-BE49-F238E27FC236}">
                  <a16:creationId xmlns:a16="http://schemas.microsoft.com/office/drawing/2014/main" id="{292068E7-CB2B-44A2-9472-03DA2E9CAC47}"/>
                </a:ext>
              </a:extLst>
            </p:cNvPr>
            <p:cNvSpPr txBox="1"/>
            <p:nvPr/>
          </p:nvSpPr>
          <p:spPr>
            <a:xfrm>
              <a:off x="1340005" y="3560658"/>
              <a:ext cx="343684" cy="369332"/>
            </a:xfrm>
            <a:prstGeom prst="rect">
              <a:avLst/>
            </a:prstGeom>
            <a:noFill/>
            <a:ln>
              <a:noFill/>
            </a:ln>
          </p:spPr>
          <p:txBody>
            <a:bodyPr wrap="square" rtlCol="0">
              <a:spAutoFit/>
            </a:bodyPr>
            <a:lstStyle/>
            <a:p>
              <a:pPr algn="ctr"/>
              <a:r>
                <a:rPr lang="en-SG" i="1" dirty="0">
                  <a:latin typeface="Times New Roman" panose="02020603050405020304" pitchFamily="18" charset="0"/>
                  <a:cs typeface="Times New Roman" panose="02020603050405020304" pitchFamily="18" charset="0"/>
                </a:rPr>
                <a:t>a</a:t>
              </a:r>
            </a:p>
          </p:txBody>
        </p:sp>
        <p:sp>
          <p:nvSpPr>
            <p:cNvPr id="57" name="Rectangle 56">
              <a:extLst>
                <a:ext uri="{FF2B5EF4-FFF2-40B4-BE49-F238E27FC236}">
                  <a16:creationId xmlns:a16="http://schemas.microsoft.com/office/drawing/2014/main" id="{273ABAF1-8252-436E-A2D0-4C662D9896FA}"/>
                </a:ext>
              </a:extLst>
            </p:cNvPr>
            <p:cNvSpPr/>
            <p:nvPr/>
          </p:nvSpPr>
          <p:spPr>
            <a:xfrm>
              <a:off x="1116805" y="4488441"/>
              <a:ext cx="287259"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c</a:t>
              </a:r>
            </a:p>
          </p:txBody>
        </p:sp>
        <p:sp>
          <p:nvSpPr>
            <p:cNvPr id="58" name="Rectangle 57">
              <a:extLst>
                <a:ext uri="{FF2B5EF4-FFF2-40B4-BE49-F238E27FC236}">
                  <a16:creationId xmlns:a16="http://schemas.microsoft.com/office/drawing/2014/main" id="{D7F8C8F0-F155-4532-9108-D4EA67E610BF}"/>
                </a:ext>
              </a:extLst>
            </p:cNvPr>
            <p:cNvSpPr/>
            <p:nvPr/>
          </p:nvSpPr>
          <p:spPr>
            <a:xfrm>
              <a:off x="1683688" y="4499991"/>
              <a:ext cx="303288"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d</a:t>
              </a:r>
            </a:p>
          </p:txBody>
        </p:sp>
        <p:grpSp>
          <p:nvGrpSpPr>
            <p:cNvPr id="68" name="Group 67">
              <a:extLst>
                <a:ext uri="{FF2B5EF4-FFF2-40B4-BE49-F238E27FC236}">
                  <a16:creationId xmlns:a16="http://schemas.microsoft.com/office/drawing/2014/main" id="{D7D11BF5-5AF5-497E-B239-BC8CFA770C10}"/>
                </a:ext>
              </a:extLst>
            </p:cNvPr>
            <p:cNvGrpSpPr/>
            <p:nvPr/>
          </p:nvGrpSpPr>
          <p:grpSpPr>
            <a:xfrm>
              <a:off x="1340004" y="3811792"/>
              <a:ext cx="1289782" cy="1039742"/>
              <a:chOff x="1340004" y="3811792"/>
              <a:chExt cx="1289782" cy="1039742"/>
            </a:xfrm>
          </p:grpSpPr>
          <p:sp>
            <p:nvSpPr>
              <p:cNvPr id="53" name="Oval 52">
                <a:extLst>
                  <a:ext uri="{FF2B5EF4-FFF2-40B4-BE49-F238E27FC236}">
                    <a16:creationId xmlns:a16="http://schemas.microsoft.com/office/drawing/2014/main" id="{BBBEC6FB-8353-4F3E-9F46-A63B108C1A61}"/>
                  </a:ext>
                </a:extLst>
              </p:cNvPr>
              <p:cNvSpPr/>
              <p:nvPr/>
            </p:nvSpPr>
            <p:spPr>
              <a:xfrm>
                <a:off x="2524712" y="448220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7" name="Group 66">
                <a:extLst>
                  <a:ext uri="{FF2B5EF4-FFF2-40B4-BE49-F238E27FC236}">
                    <a16:creationId xmlns:a16="http://schemas.microsoft.com/office/drawing/2014/main" id="{97DDF89E-E94E-4AAA-B1AD-25882B90847C}"/>
                  </a:ext>
                </a:extLst>
              </p:cNvPr>
              <p:cNvGrpSpPr/>
              <p:nvPr/>
            </p:nvGrpSpPr>
            <p:grpSpPr>
              <a:xfrm>
                <a:off x="1340004" y="3811792"/>
                <a:ext cx="1289782" cy="1039742"/>
                <a:chOff x="1340004" y="3811792"/>
                <a:chExt cx="1289782" cy="1039742"/>
              </a:xfrm>
            </p:grpSpPr>
            <p:sp>
              <p:nvSpPr>
                <p:cNvPr id="2" name="Oval 1">
                  <a:extLst>
                    <a:ext uri="{FF2B5EF4-FFF2-40B4-BE49-F238E27FC236}">
                      <a16:creationId xmlns:a16="http://schemas.microsoft.com/office/drawing/2014/main" id="{62B47AF7-B53D-457E-9FB6-03BC0B0ACB9F}"/>
                    </a:ext>
                  </a:extLst>
                </p:cNvPr>
                <p:cNvSpPr/>
                <p:nvPr/>
              </p:nvSpPr>
              <p:spPr>
                <a:xfrm>
                  <a:off x="1593026" y="381179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3DFDB50E-A41E-4552-87D5-6DA5356451CB}"/>
                    </a:ext>
                  </a:extLst>
                </p:cNvPr>
                <p:cNvSpPr/>
                <p:nvPr/>
              </p:nvSpPr>
              <p:spPr>
                <a:xfrm>
                  <a:off x="1340004" y="448220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Oval 50">
                  <a:extLst>
                    <a:ext uri="{FF2B5EF4-FFF2-40B4-BE49-F238E27FC236}">
                      <a16:creationId xmlns:a16="http://schemas.microsoft.com/office/drawing/2014/main" id="{D2A294A5-E902-4E54-B305-31A5C1778CD1}"/>
                    </a:ext>
                  </a:extLst>
                </p:cNvPr>
                <p:cNvSpPr/>
                <p:nvPr/>
              </p:nvSpPr>
              <p:spPr>
                <a:xfrm>
                  <a:off x="2289181" y="381179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2432705B-794F-4176-BADA-86B4A81C5BC0}"/>
                    </a:ext>
                  </a:extLst>
                </p:cNvPr>
                <p:cNvSpPr/>
                <p:nvPr/>
              </p:nvSpPr>
              <p:spPr>
                <a:xfrm>
                  <a:off x="1931198" y="448220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a:extLst>
                    <a:ext uri="{FF2B5EF4-FFF2-40B4-BE49-F238E27FC236}">
                      <a16:creationId xmlns:a16="http://schemas.microsoft.com/office/drawing/2014/main" id="{19B37596-4A80-4654-A198-FB4B2216FCF2}"/>
                    </a:ext>
                  </a:extLst>
                </p:cNvPr>
                <p:cNvSpPr/>
                <p:nvPr/>
              </p:nvSpPr>
              <p:spPr>
                <a:xfrm>
                  <a:off x="2334512" y="4482202"/>
                  <a:ext cx="295274"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e</a:t>
                  </a:r>
                </a:p>
              </p:txBody>
            </p:sp>
            <p:cxnSp>
              <p:nvCxnSpPr>
                <p:cNvPr id="8" name="Straight Connector 7">
                  <a:extLst>
                    <a:ext uri="{FF2B5EF4-FFF2-40B4-BE49-F238E27FC236}">
                      <a16:creationId xmlns:a16="http://schemas.microsoft.com/office/drawing/2014/main" id="{43839E4A-DC43-432F-BCCE-800991C095ED}"/>
                    </a:ext>
                  </a:extLst>
                </p:cNvPr>
                <p:cNvCxnSpPr>
                  <a:cxnSpLocks/>
                  <a:stCxn id="2" idx="4"/>
                  <a:endCxn id="48" idx="7"/>
                </p:cNvCxnSpPr>
                <p:nvPr/>
              </p:nvCxnSpPr>
              <p:spPr>
                <a:xfrm flipH="1">
                  <a:off x="1417389" y="3923377"/>
                  <a:ext cx="220968" cy="5751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31A009-5F56-433B-A4EA-553A12B08F19}"/>
                    </a:ext>
                  </a:extLst>
                </p:cNvPr>
                <p:cNvCxnSpPr>
                  <a:cxnSpLocks/>
                  <a:stCxn id="2" idx="4"/>
                  <a:endCxn id="52" idx="0"/>
                </p:cNvCxnSpPr>
                <p:nvPr/>
              </p:nvCxnSpPr>
              <p:spPr>
                <a:xfrm>
                  <a:off x="1638357" y="3923377"/>
                  <a:ext cx="338172" cy="55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9996352-6311-4DBB-B1D7-9388DAD006C5}"/>
                    </a:ext>
                  </a:extLst>
                </p:cNvPr>
                <p:cNvCxnSpPr>
                  <a:cxnSpLocks/>
                  <a:stCxn id="2" idx="4"/>
                  <a:endCxn id="53" idx="1"/>
                </p:cNvCxnSpPr>
                <p:nvPr/>
              </p:nvCxnSpPr>
              <p:spPr>
                <a:xfrm>
                  <a:off x="1638357" y="3923377"/>
                  <a:ext cx="899632" cy="5751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E79E5B-617E-4F5C-83E8-A5C1133FFC1D}"/>
                    </a:ext>
                  </a:extLst>
                </p:cNvPr>
                <p:cNvCxnSpPr>
                  <a:cxnSpLocks/>
                  <a:stCxn id="51" idx="3"/>
                  <a:endCxn id="48" idx="6"/>
                </p:cNvCxnSpPr>
                <p:nvPr/>
              </p:nvCxnSpPr>
              <p:spPr>
                <a:xfrm flipH="1">
                  <a:off x="1430666" y="3907036"/>
                  <a:ext cx="871792" cy="6309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968EB8-DCCC-4D6F-AFC3-9EE4FCFED0C4}"/>
                    </a:ext>
                  </a:extLst>
                </p:cNvPr>
                <p:cNvCxnSpPr>
                  <a:cxnSpLocks/>
                  <a:stCxn id="51" idx="4"/>
                  <a:endCxn id="52" idx="0"/>
                </p:cNvCxnSpPr>
                <p:nvPr/>
              </p:nvCxnSpPr>
              <p:spPr>
                <a:xfrm flipH="1">
                  <a:off x="1976529" y="3923377"/>
                  <a:ext cx="357983" cy="55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BB84DA9-0ECC-4E98-BCF5-D2EEA913438C}"/>
                    </a:ext>
                  </a:extLst>
                </p:cNvPr>
                <p:cNvCxnSpPr>
                  <a:cxnSpLocks/>
                  <a:stCxn id="51" idx="4"/>
                  <a:endCxn id="53" idx="1"/>
                </p:cNvCxnSpPr>
                <p:nvPr/>
              </p:nvCxnSpPr>
              <p:spPr>
                <a:xfrm>
                  <a:off x="2334512" y="3923377"/>
                  <a:ext cx="203477" cy="575166"/>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sp>
        <p:nvSpPr>
          <p:cNvPr id="98" name="TextBox 97">
            <a:extLst>
              <a:ext uri="{FF2B5EF4-FFF2-40B4-BE49-F238E27FC236}">
                <a16:creationId xmlns:a16="http://schemas.microsoft.com/office/drawing/2014/main" id="{2F025B3D-A4B7-43CA-BCFA-CEF95BFE39D3}"/>
              </a:ext>
            </a:extLst>
          </p:cNvPr>
          <p:cNvSpPr txBox="1"/>
          <p:nvPr/>
        </p:nvSpPr>
        <p:spPr>
          <a:xfrm>
            <a:off x="1697580" y="5048085"/>
            <a:ext cx="2140331" cy="400110"/>
          </a:xfrm>
          <a:prstGeom prst="rect">
            <a:avLst/>
          </a:prstGeom>
          <a:noFill/>
        </p:spPr>
        <p:txBody>
          <a:bodyPr wrap="square" rtlCol="0">
            <a:spAutoFit/>
          </a:bodyPr>
          <a:lstStyle/>
          <a:p>
            <a:pPr algn="ctr"/>
            <a:r>
              <a:rPr lang="en-US" altLang="en-US" sz="2000" dirty="0">
                <a:latin typeface="Arial" panose="020B0604020202020204" pitchFamily="34" charset="0"/>
                <a:cs typeface="Arial" panose="020B0604020202020204" pitchFamily="34" charset="0"/>
              </a:rPr>
              <a:t>Figure 10.4.4</a:t>
            </a:r>
          </a:p>
        </p:txBody>
      </p:sp>
      <p:sp>
        <p:nvSpPr>
          <p:cNvPr id="99" name="TextBox 98">
            <a:extLst>
              <a:ext uri="{FF2B5EF4-FFF2-40B4-BE49-F238E27FC236}">
                <a16:creationId xmlns:a16="http://schemas.microsoft.com/office/drawing/2014/main" id="{E33599E0-B10A-45D9-BF7A-B5232F3F8685}"/>
              </a:ext>
            </a:extLst>
          </p:cNvPr>
          <p:cNvSpPr txBox="1"/>
          <p:nvPr/>
        </p:nvSpPr>
        <p:spPr>
          <a:xfrm>
            <a:off x="1485592" y="5498074"/>
            <a:ext cx="2793729" cy="646331"/>
          </a:xfrm>
          <a:prstGeom prst="rect">
            <a:avLst/>
          </a:prstGeom>
          <a:noFill/>
        </p:spPr>
        <p:txBody>
          <a:bodyPr wrap="square" rtlCol="0">
            <a:spAutoFit/>
          </a:bodyPr>
          <a:lstStyle/>
          <a:p>
            <a:r>
              <a:rPr lang="en-SG" dirty="0">
                <a:solidFill>
                  <a:srgbClr val="C00000"/>
                </a:solidFill>
              </a:rPr>
              <a:t>Non-planar representation of the graph</a:t>
            </a:r>
          </a:p>
        </p:txBody>
      </p:sp>
    </p:spTree>
    <p:extLst>
      <p:ext uri="{BB962C8B-B14F-4D97-AF65-F5344CB8AC3E}">
        <p14:creationId xmlns:p14="http://schemas.microsoft.com/office/powerpoint/2010/main" val="98925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dissolv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9" name="TextBox 38"/>
          <p:cNvSpPr txBox="1"/>
          <p:nvPr/>
        </p:nvSpPr>
        <p:spPr>
          <a:xfrm>
            <a:off x="335777" y="1307367"/>
            <a:ext cx="8344631" cy="523220"/>
          </a:xfrm>
          <a:prstGeom prst="rect">
            <a:avLst/>
          </a:prstGeom>
          <a:noFill/>
        </p:spPr>
        <p:txBody>
          <a:bodyPr wrap="square" rtlCol="0">
            <a:spAutoFit/>
          </a:bodyPr>
          <a:lstStyle/>
          <a:p>
            <a:r>
              <a:rPr lang="en-US" altLang="en-US" sz="2800" dirty="0"/>
              <a:t>Examples of non-planar graphs</a:t>
            </a:r>
          </a:p>
        </p:txBody>
      </p:sp>
      <p:grpSp>
        <p:nvGrpSpPr>
          <p:cNvPr id="10" name="Group 9">
            <a:extLst>
              <a:ext uri="{FF2B5EF4-FFF2-40B4-BE49-F238E27FC236}">
                <a16:creationId xmlns:a16="http://schemas.microsoft.com/office/drawing/2014/main" id="{08579BFB-FAC3-49CC-A871-84DCB626F4FD}"/>
              </a:ext>
            </a:extLst>
          </p:cNvPr>
          <p:cNvGrpSpPr/>
          <p:nvPr/>
        </p:nvGrpSpPr>
        <p:grpSpPr>
          <a:xfrm>
            <a:off x="2257027" y="2479755"/>
            <a:ext cx="5317317" cy="2424165"/>
            <a:chOff x="2257027" y="2479755"/>
            <a:chExt cx="5317317" cy="2424165"/>
          </a:xfrm>
        </p:grpSpPr>
        <p:pic>
          <p:nvPicPr>
            <p:cNvPr id="9" name="Picture 8">
              <a:extLst>
                <a:ext uri="{FF2B5EF4-FFF2-40B4-BE49-F238E27FC236}">
                  <a16:creationId xmlns:a16="http://schemas.microsoft.com/office/drawing/2014/main" id="{2EE3FEEF-6CF2-4A85-905B-9B36176E7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027" y="2479755"/>
              <a:ext cx="5317317" cy="1613713"/>
            </a:xfrm>
            <a:prstGeom prst="rect">
              <a:avLst/>
            </a:prstGeom>
          </p:spPr>
        </p:pic>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9EB4EA10-2994-44BA-8907-1135459940AB}"/>
                    </a:ext>
                  </a:extLst>
                </p:cNvPr>
                <p:cNvSpPr txBox="1"/>
                <p:nvPr/>
              </p:nvSpPr>
              <p:spPr>
                <a:xfrm>
                  <a:off x="2594754" y="4361784"/>
                  <a:ext cx="95128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US" sz="2800" i="1" dirty="0" smtClean="0">
                                <a:latin typeface="Cambria Math" panose="02040503050406030204" pitchFamily="18" charset="0"/>
                              </a:rPr>
                            </m:ctrlPr>
                          </m:sSubPr>
                          <m:e>
                            <m:r>
                              <a:rPr lang="en-SG" altLang="en-US" sz="2800" b="0" i="1" dirty="0" smtClean="0">
                                <a:latin typeface="Cambria Math" panose="02040503050406030204" pitchFamily="18" charset="0"/>
                              </a:rPr>
                              <m:t>𝐾</m:t>
                            </m:r>
                          </m:e>
                          <m:sub>
                            <m:r>
                              <a:rPr lang="en-SG" altLang="en-US" sz="2800" b="0" i="1" dirty="0" smtClean="0">
                                <a:latin typeface="Cambria Math" panose="02040503050406030204" pitchFamily="18" charset="0"/>
                              </a:rPr>
                              <m:t>5</m:t>
                            </m:r>
                          </m:sub>
                        </m:sSub>
                      </m:oMath>
                    </m:oMathPara>
                  </a14:m>
                  <a:endParaRPr lang="en-US" altLang="en-US" sz="2800" dirty="0"/>
                </a:p>
              </p:txBody>
            </p:sp>
          </mc:Choice>
          <mc:Fallback xmlns="">
            <p:sp>
              <p:nvSpPr>
                <p:cNvPr id="93" name="TextBox 92">
                  <a:extLst>
                    <a:ext uri="{FF2B5EF4-FFF2-40B4-BE49-F238E27FC236}">
                      <a16:creationId xmlns:a16="http://schemas.microsoft.com/office/drawing/2014/main" id="{9EB4EA10-2994-44BA-8907-1135459940AB}"/>
                    </a:ext>
                  </a:extLst>
                </p:cNvPr>
                <p:cNvSpPr txBox="1">
                  <a:spLocks noRot="1" noChangeAspect="1" noMove="1" noResize="1" noEditPoints="1" noAdjustHandles="1" noChangeArrowheads="1" noChangeShapeType="1" noTextEdit="1"/>
                </p:cNvSpPr>
                <p:nvPr/>
              </p:nvSpPr>
              <p:spPr>
                <a:xfrm>
                  <a:off x="2594754" y="4361784"/>
                  <a:ext cx="95128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EAB1F20-2C70-4FC7-BB1B-50DDC3F82639}"/>
                    </a:ext>
                  </a:extLst>
                </p:cNvPr>
                <p:cNvSpPr txBox="1"/>
                <p:nvPr/>
              </p:nvSpPr>
              <p:spPr>
                <a:xfrm>
                  <a:off x="5896632" y="4361784"/>
                  <a:ext cx="951287" cy="5421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US" sz="2800" i="1" dirty="0" smtClean="0">
                                <a:latin typeface="Cambria Math" panose="02040503050406030204" pitchFamily="18" charset="0"/>
                              </a:rPr>
                            </m:ctrlPr>
                          </m:sSubPr>
                          <m:e>
                            <m:r>
                              <a:rPr lang="en-SG" altLang="en-US" sz="2800" b="0" i="1" dirty="0" smtClean="0">
                                <a:latin typeface="Cambria Math" panose="02040503050406030204" pitchFamily="18" charset="0"/>
                              </a:rPr>
                              <m:t>𝐾</m:t>
                            </m:r>
                          </m:e>
                          <m:sub>
                            <m:r>
                              <a:rPr lang="en-SG" altLang="en-US" sz="2800" b="0" i="1" dirty="0" smtClean="0">
                                <a:latin typeface="Cambria Math" panose="02040503050406030204" pitchFamily="18" charset="0"/>
                              </a:rPr>
                              <m:t>3,3</m:t>
                            </m:r>
                          </m:sub>
                        </m:sSub>
                      </m:oMath>
                    </m:oMathPara>
                  </a14:m>
                  <a:endParaRPr lang="en-US" altLang="en-US" sz="2800" dirty="0"/>
                </a:p>
              </p:txBody>
            </p:sp>
          </mc:Choice>
          <mc:Fallback xmlns="">
            <p:sp>
              <p:nvSpPr>
                <p:cNvPr id="94" name="TextBox 93">
                  <a:extLst>
                    <a:ext uri="{FF2B5EF4-FFF2-40B4-BE49-F238E27FC236}">
                      <a16:creationId xmlns:a16="http://schemas.microsoft.com/office/drawing/2014/main" id="{1EAB1F20-2C70-4FC7-BB1B-50DDC3F82639}"/>
                    </a:ext>
                  </a:extLst>
                </p:cNvPr>
                <p:cNvSpPr txBox="1">
                  <a:spLocks noRot="1" noChangeAspect="1" noMove="1" noResize="1" noEditPoints="1" noAdjustHandles="1" noChangeArrowheads="1" noChangeShapeType="1" noTextEdit="1"/>
                </p:cNvSpPr>
                <p:nvPr/>
              </p:nvSpPr>
              <p:spPr>
                <a:xfrm>
                  <a:off x="5896632" y="4361784"/>
                  <a:ext cx="951287" cy="542136"/>
                </a:xfrm>
                <a:prstGeom prst="rect">
                  <a:avLst/>
                </a:prstGeom>
                <a:blipFill>
                  <a:blip r:embed="rId5"/>
                  <a:stretch>
                    <a:fillRect/>
                  </a:stretch>
                </a:blipFill>
              </p:spPr>
              <p:txBody>
                <a:bodyPr/>
                <a:lstStyle/>
                <a:p>
                  <a:r>
                    <a:rPr lang="en-SG">
                      <a:noFill/>
                    </a:rPr>
                    <a:t> </a:t>
                  </a:r>
                </a:p>
              </p:txBody>
            </p:sp>
          </mc:Fallback>
        </mc:AlternateContent>
      </p:grpSp>
    </p:spTree>
    <p:extLst>
      <p:ext uri="{BB962C8B-B14F-4D97-AF65-F5344CB8AC3E}">
        <p14:creationId xmlns:p14="http://schemas.microsoft.com/office/powerpoint/2010/main" val="41789155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9" name="TextBox 38"/>
          <p:cNvSpPr txBox="1"/>
          <p:nvPr/>
        </p:nvSpPr>
        <p:spPr>
          <a:xfrm>
            <a:off x="415123" y="1651069"/>
            <a:ext cx="8344631" cy="954107"/>
          </a:xfrm>
          <a:prstGeom prst="rect">
            <a:avLst/>
          </a:prstGeom>
          <a:noFill/>
        </p:spPr>
        <p:txBody>
          <a:bodyPr wrap="square" rtlCol="0">
            <a:spAutoFit/>
          </a:bodyPr>
          <a:lstStyle/>
          <a:p>
            <a:r>
              <a:rPr lang="en-US" altLang="en-US" sz="2800" dirty="0"/>
              <a:t>When we draw a planar representation of a planar graph, it divides the plane up into </a:t>
            </a:r>
            <a:r>
              <a:rPr lang="en-US" altLang="en-US" sz="2800" dirty="0">
                <a:solidFill>
                  <a:srgbClr val="0000FF"/>
                </a:solidFill>
              </a:rPr>
              <a:t>regions</a:t>
            </a:r>
            <a:r>
              <a:rPr lang="en-US" altLang="en-US" sz="2800" dirty="0"/>
              <a:t> or </a:t>
            </a:r>
            <a:r>
              <a:rPr lang="en-US" altLang="en-US" sz="2800" dirty="0">
                <a:solidFill>
                  <a:srgbClr val="0000FF"/>
                </a:solidFill>
              </a:rPr>
              <a:t>faces</a:t>
            </a:r>
            <a:r>
              <a:rPr lang="en-US" altLang="en-US" sz="2800" dirty="0"/>
              <a:t>.</a:t>
            </a:r>
          </a:p>
        </p:txBody>
      </p:sp>
      <p:sp>
        <p:nvSpPr>
          <p:cNvPr id="89" name="TextBox 88">
            <a:extLst>
              <a:ext uri="{FF2B5EF4-FFF2-40B4-BE49-F238E27FC236}">
                <a16:creationId xmlns:a16="http://schemas.microsoft.com/office/drawing/2014/main" id="{D2E91344-7F09-4B32-BDD9-3B7AE4945E33}"/>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Euler’s Formula</a:t>
            </a:r>
            <a:endParaRPr lang="en-SG" sz="2000" dirty="0">
              <a:solidFill>
                <a:schemeClr val="bg1"/>
              </a:solidFill>
            </a:endParaRPr>
          </a:p>
        </p:txBody>
      </p:sp>
      <p:grpSp>
        <p:nvGrpSpPr>
          <p:cNvPr id="130" name="Group 129">
            <a:extLst>
              <a:ext uri="{FF2B5EF4-FFF2-40B4-BE49-F238E27FC236}">
                <a16:creationId xmlns:a16="http://schemas.microsoft.com/office/drawing/2014/main" id="{C0E0D440-CC9A-4A59-8333-506D5A4FD9FF}"/>
              </a:ext>
            </a:extLst>
          </p:cNvPr>
          <p:cNvGrpSpPr/>
          <p:nvPr/>
        </p:nvGrpSpPr>
        <p:grpSpPr>
          <a:xfrm>
            <a:off x="2433361" y="2923978"/>
            <a:ext cx="3568315" cy="3210724"/>
            <a:chOff x="2433361" y="2923978"/>
            <a:chExt cx="3568315" cy="3210724"/>
          </a:xfrm>
        </p:grpSpPr>
        <p:grpSp>
          <p:nvGrpSpPr>
            <p:cNvPr id="10" name="Group 9">
              <a:extLst>
                <a:ext uri="{FF2B5EF4-FFF2-40B4-BE49-F238E27FC236}">
                  <a16:creationId xmlns:a16="http://schemas.microsoft.com/office/drawing/2014/main" id="{682697BE-8CFC-4D6B-90E9-3D52D4D7F698}"/>
                </a:ext>
              </a:extLst>
            </p:cNvPr>
            <p:cNvGrpSpPr/>
            <p:nvPr/>
          </p:nvGrpSpPr>
          <p:grpSpPr>
            <a:xfrm>
              <a:off x="3866386" y="2923978"/>
              <a:ext cx="496802" cy="487281"/>
              <a:chOff x="3306618" y="3041010"/>
              <a:chExt cx="496802" cy="487281"/>
            </a:xfrm>
            <a:noFill/>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F31E59B-EFE5-4376-9097-B252001D75FD}"/>
                      </a:ext>
                    </a:extLst>
                  </p:cNvPr>
                  <p:cNvSpPr txBox="1"/>
                  <p:nvPr/>
                </p:nvSpPr>
                <p:spPr>
                  <a:xfrm>
                    <a:off x="3384837" y="3041010"/>
                    <a:ext cx="418583" cy="369332"/>
                  </a:xfrm>
                  <a:prstGeom prst="rect">
                    <a:avLst/>
                  </a:prstGeom>
                  <a:grp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b="0" i="1" dirty="0" smtClean="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0</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4F31E59B-EFE5-4376-9097-B252001D75FD}"/>
                      </a:ext>
                    </a:extLst>
                  </p:cNvPr>
                  <p:cNvSpPr txBox="1">
                    <a:spLocks noRot="1" noChangeAspect="1" noMove="1" noResize="1" noEditPoints="1" noAdjustHandles="1" noChangeArrowheads="1" noChangeShapeType="1" noTextEdit="1"/>
                  </p:cNvSpPr>
                  <p:nvPr/>
                </p:nvSpPr>
                <p:spPr>
                  <a:xfrm>
                    <a:off x="3384837" y="3041010"/>
                    <a:ext cx="418583" cy="369332"/>
                  </a:xfrm>
                  <a:prstGeom prst="rect">
                    <a:avLst/>
                  </a:prstGeom>
                  <a:blipFill>
                    <a:blip r:embed="rId3"/>
                    <a:stretch>
                      <a:fillRect b="-1667"/>
                    </a:stretch>
                  </a:blipFill>
                </p:spPr>
                <p:txBody>
                  <a:bodyPr/>
                  <a:lstStyle/>
                  <a:p>
                    <a:r>
                      <a:rPr lang="en-SG">
                        <a:noFill/>
                      </a:rPr>
                      <a:t> </a:t>
                    </a:r>
                  </a:p>
                </p:txBody>
              </p:sp>
            </mc:Fallback>
          </mc:AlternateContent>
          <p:sp>
            <p:nvSpPr>
              <p:cNvPr id="7" name="Oval 6">
                <a:extLst>
                  <a:ext uri="{FF2B5EF4-FFF2-40B4-BE49-F238E27FC236}">
                    <a16:creationId xmlns:a16="http://schemas.microsoft.com/office/drawing/2014/main" id="{E3285818-10AE-4820-ABDD-6E917642EB4A}"/>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90" name="Group 89">
              <a:extLst>
                <a:ext uri="{FF2B5EF4-FFF2-40B4-BE49-F238E27FC236}">
                  <a16:creationId xmlns:a16="http://schemas.microsoft.com/office/drawing/2014/main" id="{2B201A95-A322-4702-947D-ECB7EDE5B079}"/>
                </a:ext>
              </a:extLst>
            </p:cNvPr>
            <p:cNvGrpSpPr/>
            <p:nvPr/>
          </p:nvGrpSpPr>
          <p:grpSpPr>
            <a:xfrm>
              <a:off x="2433361" y="3966812"/>
              <a:ext cx="489527" cy="480291"/>
              <a:chOff x="3306618" y="3048000"/>
              <a:chExt cx="489527" cy="480291"/>
            </a:xfrm>
            <a:noFill/>
          </p:grpSpPr>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5C69096-8D88-4A4C-A2D8-DE60610D2904}"/>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1</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2" name="TextBox 91">
                    <a:extLst>
                      <a:ext uri="{FF2B5EF4-FFF2-40B4-BE49-F238E27FC236}">
                        <a16:creationId xmlns:a16="http://schemas.microsoft.com/office/drawing/2014/main" id="{A5C69096-8D88-4A4C-A2D8-DE60610D2904}"/>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4"/>
                    <a:stretch>
                      <a:fillRect b="-1667"/>
                    </a:stretch>
                  </a:blipFill>
                </p:spPr>
                <p:txBody>
                  <a:bodyPr/>
                  <a:lstStyle/>
                  <a:p>
                    <a:r>
                      <a:rPr lang="en-SG">
                        <a:noFill/>
                      </a:rPr>
                      <a:t> </a:t>
                    </a:r>
                  </a:p>
                </p:txBody>
              </p:sp>
            </mc:Fallback>
          </mc:AlternateContent>
          <p:sp>
            <p:nvSpPr>
              <p:cNvPr id="91" name="Oval 90">
                <a:extLst>
                  <a:ext uri="{FF2B5EF4-FFF2-40B4-BE49-F238E27FC236}">
                    <a16:creationId xmlns:a16="http://schemas.microsoft.com/office/drawing/2014/main" id="{EE7CE031-5453-46C6-851F-42FB33213710}"/>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93" name="Group 92">
              <a:extLst>
                <a:ext uri="{FF2B5EF4-FFF2-40B4-BE49-F238E27FC236}">
                  <a16:creationId xmlns:a16="http://schemas.microsoft.com/office/drawing/2014/main" id="{CBDCE838-EEC1-4E33-A937-254E65397B59}"/>
                </a:ext>
              </a:extLst>
            </p:cNvPr>
            <p:cNvGrpSpPr/>
            <p:nvPr/>
          </p:nvGrpSpPr>
          <p:grpSpPr>
            <a:xfrm>
              <a:off x="3938076" y="4300013"/>
              <a:ext cx="489527" cy="480291"/>
              <a:chOff x="3306618" y="3048000"/>
              <a:chExt cx="489527" cy="480291"/>
            </a:xfrm>
            <a:noFill/>
          </p:grpSpPr>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B323FDFB-36DF-4697-9C9B-A5C8361AF826}"/>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2</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5" name="TextBox 94">
                    <a:extLst>
                      <a:ext uri="{FF2B5EF4-FFF2-40B4-BE49-F238E27FC236}">
                        <a16:creationId xmlns:a16="http://schemas.microsoft.com/office/drawing/2014/main" id="{B323FDFB-36DF-4697-9C9B-A5C8361AF826}"/>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5"/>
                    <a:stretch>
                      <a:fillRect/>
                    </a:stretch>
                  </a:blipFill>
                </p:spPr>
                <p:txBody>
                  <a:bodyPr/>
                  <a:lstStyle/>
                  <a:p>
                    <a:r>
                      <a:rPr lang="en-SG">
                        <a:noFill/>
                      </a:rPr>
                      <a:t> </a:t>
                    </a:r>
                  </a:p>
                </p:txBody>
              </p:sp>
            </mc:Fallback>
          </mc:AlternateContent>
          <p:sp>
            <p:nvSpPr>
              <p:cNvPr id="94" name="Oval 93">
                <a:extLst>
                  <a:ext uri="{FF2B5EF4-FFF2-40B4-BE49-F238E27FC236}">
                    <a16:creationId xmlns:a16="http://schemas.microsoft.com/office/drawing/2014/main" id="{42FEE5FF-5E60-46B0-844E-305DA9A290B1}"/>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1" name="Group 100">
              <a:extLst>
                <a:ext uri="{FF2B5EF4-FFF2-40B4-BE49-F238E27FC236}">
                  <a16:creationId xmlns:a16="http://schemas.microsoft.com/office/drawing/2014/main" id="{1CA9B135-3313-4440-AD95-41DA5C4F4734}"/>
                </a:ext>
              </a:extLst>
            </p:cNvPr>
            <p:cNvGrpSpPr/>
            <p:nvPr/>
          </p:nvGrpSpPr>
          <p:grpSpPr>
            <a:xfrm>
              <a:off x="5512149" y="3825958"/>
              <a:ext cx="489527" cy="480291"/>
              <a:chOff x="3306618" y="3048000"/>
              <a:chExt cx="489527" cy="480291"/>
            </a:xfrm>
            <a:noFill/>
          </p:grpSpPr>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4426A2E1-3A64-4CC2-842E-4816E71FE95F}"/>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3</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103" name="TextBox 102">
                    <a:extLst>
                      <a:ext uri="{FF2B5EF4-FFF2-40B4-BE49-F238E27FC236}">
                        <a16:creationId xmlns:a16="http://schemas.microsoft.com/office/drawing/2014/main" id="{4426A2E1-3A64-4CC2-842E-4816E71FE95F}"/>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6"/>
                    <a:stretch>
                      <a:fillRect b="-1667"/>
                    </a:stretch>
                  </a:blipFill>
                </p:spPr>
                <p:txBody>
                  <a:bodyPr/>
                  <a:lstStyle/>
                  <a:p>
                    <a:r>
                      <a:rPr lang="en-SG">
                        <a:noFill/>
                      </a:rPr>
                      <a:t> </a:t>
                    </a:r>
                  </a:p>
                </p:txBody>
              </p:sp>
            </mc:Fallback>
          </mc:AlternateContent>
          <p:sp>
            <p:nvSpPr>
              <p:cNvPr id="102" name="Oval 101">
                <a:extLst>
                  <a:ext uri="{FF2B5EF4-FFF2-40B4-BE49-F238E27FC236}">
                    <a16:creationId xmlns:a16="http://schemas.microsoft.com/office/drawing/2014/main" id="{5C0ED570-5AAF-407F-9275-36357DB20C16}"/>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4" name="Group 103">
              <a:extLst>
                <a:ext uri="{FF2B5EF4-FFF2-40B4-BE49-F238E27FC236}">
                  <a16:creationId xmlns:a16="http://schemas.microsoft.com/office/drawing/2014/main" id="{FE66D0FE-08A4-41A7-892F-AA53A1B0EE06}"/>
                </a:ext>
              </a:extLst>
            </p:cNvPr>
            <p:cNvGrpSpPr/>
            <p:nvPr/>
          </p:nvGrpSpPr>
          <p:grpSpPr>
            <a:xfrm>
              <a:off x="3131267" y="5654411"/>
              <a:ext cx="489527" cy="480291"/>
              <a:chOff x="3306618" y="3048000"/>
              <a:chExt cx="489527" cy="480291"/>
            </a:xfrm>
            <a:noFill/>
          </p:grpSpPr>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F398709E-2DC8-4AA3-91AF-42EA76C11D39}"/>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4</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106" name="TextBox 105">
                    <a:extLst>
                      <a:ext uri="{FF2B5EF4-FFF2-40B4-BE49-F238E27FC236}">
                        <a16:creationId xmlns:a16="http://schemas.microsoft.com/office/drawing/2014/main" id="{F398709E-2DC8-4AA3-91AF-42EA76C11D39}"/>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7"/>
                    <a:stretch>
                      <a:fillRect/>
                    </a:stretch>
                  </a:blipFill>
                </p:spPr>
                <p:txBody>
                  <a:bodyPr/>
                  <a:lstStyle/>
                  <a:p>
                    <a:r>
                      <a:rPr lang="en-SG">
                        <a:noFill/>
                      </a:rPr>
                      <a:t> </a:t>
                    </a:r>
                  </a:p>
                </p:txBody>
              </p:sp>
            </mc:Fallback>
          </mc:AlternateContent>
          <p:sp>
            <p:nvSpPr>
              <p:cNvPr id="105" name="Oval 104">
                <a:extLst>
                  <a:ext uri="{FF2B5EF4-FFF2-40B4-BE49-F238E27FC236}">
                    <a16:creationId xmlns:a16="http://schemas.microsoft.com/office/drawing/2014/main" id="{AB2F09D1-93F0-4313-ADEC-D5A169D2D534}"/>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7" name="Group 106">
              <a:extLst>
                <a:ext uri="{FF2B5EF4-FFF2-40B4-BE49-F238E27FC236}">
                  <a16:creationId xmlns:a16="http://schemas.microsoft.com/office/drawing/2014/main" id="{891544C5-8626-4687-A7E7-78448ABB7185}"/>
                </a:ext>
              </a:extLst>
            </p:cNvPr>
            <p:cNvGrpSpPr/>
            <p:nvPr/>
          </p:nvGrpSpPr>
          <p:grpSpPr>
            <a:xfrm>
              <a:off x="5181869" y="5288610"/>
              <a:ext cx="489527" cy="480291"/>
              <a:chOff x="3306618" y="3048000"/>
              <a:chExt cx="489527" cy="480291"/>
            </a:xfrm>
            <a:noFill/>
          </p:grpSpPr>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6F9164CC-E95E-404E-93C0-35E57F074D5C}"/>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5</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109" name="TextBox 108">
                    <a:extLst>
                      <a:ext uri="{FF2B5EF4-FFF2-40B4-BE49-F238E27FC236}">
                        <a16:creationId xmlns:a16="http://schemas.microsoft.com/office/drawing/2014/main" id="{6F9164CC-E95E-404E-93C0-35E57F074D5C}"/>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8"/>
                    <a:stretch>
                      <a:fillRect b="-1639"/>
                    </a:stretch>
                  </a:blipFill>
                </p:spPr>
                <p:txBody>
                  <a:bodyPr/>
                  <a:lstStyle/>
                  <a:p>
                    <a:r>
                      <a:rPr lang="en-SG">
                        <a:noFill/>
                      </a:rPr>
                      <a:t> </a:t>
                    </a:r>
                  </a:p>
                </p:txBody>
              </p:sp>
            </mc:Fallback>
          </mc:AlternateContent>
          <p:sp>
            <p:nvSpPr>
              <p:cNvPr id="108" name="Oval 107">
                <a:extLst>
                  <a:ext uri="{FF2B5EF4-FFF2-40B4-BE49-F238E27FC236}">
                    <a16:creationId xmlns:a16="http://schemas.microsoft.com/office/drawing/2014/main" id="{E9C57AC1-65A8-4BE3-83B3-BF4E5B82CDE8}"/>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 name="Straight Connector 11">
              <a:extLst>
                <a:ext uri="{FF2B5EF4-FFF2-40B4-BE49-F238E27FC236}">
                  <a16:creationId xmlns:a16="http://schemas.microsoft.com/office/drawing/2014/main" id="{4367CB75-6C49-463E-94B2-10C67F3697DC}"/>
                </a:ext>
              </a:extLst>
            </p:cNvPr>
            <p:cNvCxnSpPr>
              <a:stCxn id="7" idx="3"/>
              <a:endCxn id="91" idx="7"/>
            </p:cNvCxnSpPr>
            <p:nvPr/>
          </p:nvCxnSpPr>
          <p:spPr>
            <a:xfrm flipH="1">
              <a:off x="2851198" y="3340922"/>
              <a:ext cx="1086878" cy="69622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368E4F9-0BF6-4B50-8C75-7BC79289AFD9}"/>
                </a:ext>
              </a:extLst>
            </p:cNvPr>
            <p:cNvCxnSpPr>
              <a:cxnSpLocks/>
              <a:stCxn id="7" idx="4"/>
              <a:endCxn id="94" idx="0"/>
            </p:cNvCxnSpPr>
            <p:nvPr/>
          </p:nvCxnSpPr>
          <p:spPr>
            <a:xfrm>
              <a:off x="4111150" y="3411259"/>
              <a:ext cx="71690" cy="88875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B4B134E-083F-4371-AF60-C6ABA74F3690}"/>
                </a:ext>
              </a:extLst>
            </p:cNvPr>
            <p:cNvCxnSpPr>
              <a:cxnSpLocks/>
              <a:stCxn id="7" idx="6"/>
              <a:endCxn id="102" idx="1"/>
            </p:cNvCxnSpPr>
            <p:nvPr/>
          </p:nvCxnSpPr>
          <p:spPr>
            <a:xfrm>
              <a:off x="4355913" y="3171114"/>
              <a:ext cx="1227926" cy="72518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59D68FC-911D-49FC-9093-3F802DA5DFA5}"/>
                </a:ext>
              </a:extLst>
            </p:cNvPr>
            <p:cNvCxnSpPr>
              <a:cxnSpLocks/>
              <a:stCxn id="102" idx="4"/>
              <a:endCxn id="108" idx="0"/>
            </p:cNvCxnSpPr>
            <p:nvPr/>
          </p:nvCxnSpPr>
          <p:spPr>
            <a:xfrm flipH="1">
              <a:off x="5426633" y="4306249"/>
              <a:ext cx="330280" cy="98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18B6234-6DB2-44F0-BBD2-75285AF4A973}"/>
                </a:ext>
              </a:extLst>
            </p:cNvPr>
            <p:cNvCxnSpPr>
              <a:cxnSpLocks/>
              <a:stCxn id="94" idx="5"/>
              <a:endCxn id="108" idx="1"/>
            </p:cNvCxnSpPr>
            <p:nvPr/>
          </p:nvCxnSpPr>
          <p:spPr>
            <a:xfrm>
              <a:off x="4355913" y="4709967"/>
              <a:ext cx="897646" cy="64898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C702727-2A05-4161-A275-604EC5C347BB}"/>
                </a:ext>
              </a:extLst>
            </p:cNvPr>
            <p:cNvCxnSpPr>
              <a:cxnSpLocks/>
              <a:stCxn id="91" idx="6"/>
              <a:endCxn id="94" idx="2"/>
            </p:cNvCxnSpPr>
            <p:nvPr/>
          </p:nvCxnSpPr>
          <p:spPr>
            <a:xfrm>
              <a:off x="2922888" y="4206958"/>
              <a:ext cx="1015188" cy="3332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95B3E23-66BF-40EE-B591-7303C5F9D18B}"/>
                </a:ext>
              </a:extLst>
            </p:cNvPr>
            <p:cNvCxnSpPr>
              <a:cxnSpLocks/>
              <a:stCxn id="91" idx="5"/>
              <a:endCxn id="105" idx="1"/>
            </p:cNvCxnSpPr>
            <p:nvPr/>
          </p:nvCxnSpPr>
          <p:spPr>
            <a:xfrm>
              <a:off x="2851198" y="4376766"/>
              <a:ext cx="351759" cy="134798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458531D-98B6-4A10-95B4-0E8B55AA402B}"/>
                </a:ext>
              </a:extLst>
            </p:cNvPr>
            <p:cNvCxnSpPr>
              <a:cxnSpLocks/>
              <a:stCxn id="105" idx="6"/>
              <a:endCxn id="108" idx="2"/>
            </p:cNvCxnSpPr>
            <p:nvPr/>
          </p:nvCxnSpPr>
          <p:spPr>
            <a:xfrm flipV="1">
              <a:off x="3620794" y="5528756"/>
              <a:ext cx="1561075" cy="3658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24" name="TextBox 123">
            <a:extLst>
              <a:ext uri="{FF2B5EF4-FFF2-40B4-BE49-F238E27FC236}">
                <a16:creationId xmlns:a16="http://schemas.microsoft.com/office/drawing/2014/main" id="{9E24CA19-3141-435B-B35C-9B3719C6B836}"/>
              </a:ext>
            </a:extLst>
          </p:cNvPr>
          <p:cNvSpPr txBox="1"/>
          <p:nvPr/>
        </p:nvSpPr>
        <p:spPr>
          <a:xfrm>
            <a:off x="3451000" y="3730815"/>
            <a:ext cx="678258" cy="461665"/>
          </a:xfrm>
          <a:prstGeom prst="rect">
            <a:avLst/>
          </a:prstGeom>
          <a:noFill/>
        </p:spPr>
        <p:txBody>
          <a:bodyPr wrap="square" rtlCol="0">
            <a:spAutoFit/>
          </a:bodyPr>
          <a:lstStyle/>
          <a:p>
            <a:pPr algn="ctr"/>
            <a:r>
              <a:rPr lang="en-SG" sz="2400" i="1" dirty="0">
                <a:solidFill>
                  <a:srgbClr val="C00000"/>
                </a:solidFill>
              </a:rPr>
              <a:t>F1</a:t>
            </a:r>
          </a:p>
        </p:txBody>
      </p:sp>
      <p:sp>
        <p:nvSpPr>
          <p:cNvPr id="125" name="TextBox 124">
            <a:extLst>
              <a:ext uri="{FF2B5EF4-FFF2-40B4-BE49-F238E27FC236}">
                <a16:creationId xmlns:a16="http://schemas.microsoft.com/office/drawing/2014/main" id="{94B98058-2849-4D5B-9E69-C072766AB6E5}"/>
              </a:ext>
            </a:extLst>
          </p:cNvPr>
          <p:cNvSpPr txBox="1"/>
          <p:nvPr/>
        </p:nvSpPr>
        <p:spPr>
          <a:xfrm>
            <a:off x="4526315" y="3976124"/>
            <a:ext cx="678258" cy="461665"/>
          </a:xfrm>
          <a:prstGeom prst="rect">
            <a:avLst/>
          </a:prstGeom>
          <a:noFill/>
        </p:spPr>
        <p:txBody>
          <a:bodyPr wrap="square" rtlCol="0">
            <a:spAutoFit/>
          </a:bodyPr>
          <a:lstStyle/>
          <a:p>
            <a:pPr algn="ctr"/>
            <a:r>
              <a:rPr lang="en-SG" sz="2400" i="1" dirty="0">
                <a:solidFill>
                  <a:srgbClr val="C00000"/>
                </a:solidFill>
              </a:rPr>
              <a:t>F2</a:t>
            </a:r>
          </a:p>
        </p:txBody>
      </p:sp>
      <p:sp>
        <p:nvSpPr>
          <p:cNvPr id="126" name="TextBox 125">
            <a:extLst>
              <a:ext uri="{FF2B5EF4-FFF2-40B4-BE49-F238E27FC236}">
                <a16:creationId xmlns:a16="http://schemas.microsoft.com/office/drawing/2014/main" id="{BB5AC48B-CA24-47D4-BD60-F420F890D9B8}"/>
              </a:ext>
            </a:extLst>
          </p:cNvPr>
          <p:cNvSpPr txBox="1"/>
          <p:nvPr/>
        </p:nvSpPr>
        <p:spPr>
          <a:xfrm>
            <a:off x="3510034" y="4831193"/>
            <a:ext cx="678258" cy="461665"/>
          </a:xfrm>
          <a:prstGeom prst="rect">
            <a:avLst/>
          </a:prstGeom>
          <a:noFill/>
        </p:spPr>
        <p:txBody>
          <a:bodyPr wrap="square" rtlCol="0">
            <a:spAutoFit/>
          </a:bodyPr>
          <a:lstStyle/>
          <a:p>
            <a:pPr algn="ctr"/>
            <a:r>
              <a:rPr lang="en-SG" sz="2400" i="1" dirty="0">
                <a:solidFill>
                  <a:srgbClr val="C00000"/>
                </a:solidFill>
              </a:rPr>
              <a:t>F3</a:t>
            </a:r>
          </a:p>
        </p:txBody>
      </p:sp>
      <p:grpSp>
        <p:nvGrpSpPr>
          <p:cNvPr id="131" name="Group 130">
            <a:extLst>
              <a:ext uri="{FF2B5EF4-FFF2-40B4-BE49-F238E27FC236}">
                <a16:creationId xmlns:a16="http://schemas.microsoft.com/office/drawing/2014/main" id="{35884F1E-744B-4487-9D8E-7C9B4FF054EC}"/>
              </a:ext>
            </a:extLst>
          </p:cNvPr>
          <p:cNvGrpSpPr/>
          <p:nvPr/>
        </p:nvGrpSpPr>
        <p:grpSpPr>
          <a:xfrm>
            <a:off x="6189616" y="4116979"/>
            <a:ext cx="1917502" cy="1107996"/>
            <a:chOff x="6189616" y="4116979"/>
            <a:chExt cx="1917502" cy="1107996"/>
          </a:xfrm>
        </p:grpSpPr>
        <p:sp>
          <p:nvSpPr>
            <p:cNvPr id="127" name="TextBox 126">
              <a:extLst>
                <a:ext uri="{FF2B5EF4-FFF2-40B4-BE49-F238E27FC236}">
                  <a16:creationId xmlns:a16="http://schemas.microsoft.com/office/drawing/2014/main" id="{12795C8E-69AF-4456-9223-0346A6A0AE77}"/>
                </a:ext>
              </a:extLst>
            </p:cNvPr>
            <p:cNvSpPr txBox="1"/>
            <p:nvPr/>
          </p:nvSpPr>
          <p:spPr>
            <a:xfrm>
              <a:off x="6309252" y="4116979"/>
              <a:ext cx="678258" cy="461665"/>
            </a:xfrm>
            <a:prstGeom prst="rect">
              <a:avLst/>
            </a:prstGeom>
            <a:noFill/>
          </p:spPr>
          <p:txBody>
            <a:bodyPr wrap="square" rtlCol="0">
              <a:spAutoFit/>
            </a:bodyPr>
            <a:lstStyle/>
            <a:p>
              <a:pPr algn="ctr"/>
              <a:r>
                <a:rPr lang="en-SG" sz="2400" i="1" dirty="0">
                  <a:solidFill>
                    <a:srgbClr val="C00000"/>
                  </a:solidFill>
                </a:rPr>
                <a:t>F4</a:t>
              </a:r>
            </a:p>
          </p:txBody>
        </p:sp>
        <p:sp>
          <p:nvSpPr>
            <p:cNvPr id="128" name="TextBox 127">
              <a:extLst>
                <a:ext uri="{FF2B5EF4-FFF2-40B4-BE49-F238E27FC236}">
                  <a16:creationId xmlns:a16="http://schemas.microsoft.com/office/drawing/2014/main" id="{0CB121DD-7F87-49C3-A289-010B2BF8F702}"/>
                </a:ext>
              </a:extLst>
            </p:cNvPr>
            <p:cNvSpPr txBox="1"/>
            <p:nvPr/>
          </p:nvSpPr>
          <p:spPr>
            <a:xfrm>
              <a:off x="6189616" y="4578644"/>
              <a:ext cx="1917502" cy="646331"/>
            </a:xfrm>
            <a:prstGeom prst="rect">
              <a:avLst/>
            </a:prstGeom>
            <a:noFill/>
          </p:spPr>
          <p:txBody>
            <a:bodyPr wrap="square" rtlCol="0">
              <a:spAutoFit/>
            </a:bodyPr>
            <a:lstStyle/>
            <a:p>
              <a:r>
                <a:rPr lang="en-SG" dirty="0"/>
                <a:t>(</a:t>
              </a:r>
              <a:r>
                <a:rPr lang="en-SG" i="1" dirty="0"/>
                <a:t>F4</a:t>
              </a:r>
              <a:r>
                <a:rPr lang="en-SG" dirty="0"/>
                <a:t> = ‘outside’ the planar graph)</a:t>
              </a:r>
            </a:p>
          </p:txBody>
        </p:sp>
      </p:grpSp>
    </p:spTree>
    <p:extLst>
      <p:ext uri="{BB962C8B-B14F-4D97-AF65-F5344CB8AC3E}">
        <p14:creationId xmlns:p14="http://schemas.microsoft.com/office/powerpoint/2010/main" val="20850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dissolve">
                                      <p:cBhvr>
                                        <p:cTn id="7" dur="500"/>
                                        <p:tgtEl>
                                          <p:spTgt spid="12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dissolve">
                                      <p:cBhvr>
                                        <p:cTn id="15" dur="500"/>
                                        <p:tgtEl>
                                          <p:spTgt spid="12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31"/>
                                        </p:tgtEl>
                                        <p:attrNameLst>
                                          <p:attrName>style.visibility</p:attrName>
                                        </p:attrNameLst>
                                      </p:cBhvr>
                                      <p:to>
                                        <p:strVal val="visible"/>
                                      </p:to>
                                    </p:set>
                                    <p:animEffect transition="in" filter="dissolve">
                                      <p:cBhvr>
                                        <p:cTn id="19"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p:bldP spid="12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Euler’s Formula</a:t>
            </a:r>
            <a:endParaRPr lang="en-SG" sz="1100" dirty="0">
              <a:solidFill>
                <a:schemeClr val="bg1"/>
              </a:solidFill>
            </a:endParaRPr>
          </a:p>
        </p:txBody>
      </p:sp>
      <p:sp>
        <p:nvSpPr>
          <p:cNvPr id="39" name="TextBox 38"/>
          <p:cNvSpPr txBox="1"/>
          <p:nvPr/>
        </p:nvSpPr>
        <p:spPr>
          <a:xfrm>
            <a:off x="5462939" y="3723901"/>
            <a:ext cx="2792149" cy="1384995"/>
          </a:xfrm>
          <a:prstGeom prst="rect">
            <a:avLst/>
          </a:prstGeom>
          <a:noFill/>
        </p:spPr>
        <p:txBody>
          <a:bodyPr wrap="square" rtlCol="0">
            <a:spAutoFit/>
          </a:bodyPr>
          <a:lstStyle/>
          <a:p>
            <a:r>
              <a:rPr lang="en-US" altLang="en-US" sz="2800" i="1" dirty="0"/>
              <a:t>e</a:t>
            </a:r>
            <a:r>
              <a:rPr lang="en-US" altLang="en-US" sz="2800" dirty="0"/>
              <a:t> = 8</a:t>
            </a:r>
          </a:p>
          <a:p>
            <a:r>
              <a:rPr lang="en-US" altLang="en-US" sz="2800" i="1" dirty="0"/>
              <a:t>v</a:t>
            </a:r>
            <a:r>
              <a:rPr lang="en-US" altLang="en-US" sz="2800" dirty="0"/>
              <a:t> = 6</a:t>
            </a:r>
          </a:p>
          <a:p>
            <a:r>
              <a:rPr lang="en-US" altLang="en-US" sz="2800" i="1" dirty="0"/>
              <a:t>f</a:t>
            </a:r>
            <a:r>
              <a:rPr lang="en-US" altLang="en-US" sz="2800" dirty="0"/>
              <a:t> = 8 – 6 + 2 = </a:t>
            </a:r>
            <a:r>
              <a:rPr lang="en-US" altLang="en-US" sz="2800" dirty="0">
                <a:solidFill>
                  <a:srgbClr val="C00000"/>
                </a:solidFill>
              </a:rPr>
              <a:t>4</a:t>
            </a:r>
          </a:p>
        </p:txBody>
      </p:sp>
      <p:grpSp>
        <p:nvGrpSpPr>
          <p:cNvPr id="60" name="Group 59">
            <a:extLst>
              <a:ext uri="{FF2B5EF4-FFF2-40B4-BE49-F238E27FC236}">
                <a16:creationId xmlns:a16="http://schemas.microsoft.com/office/drawing/2014/main" id="{9AE2286D-7CC0-444B-A2D1-F53D17C6C638}"/>
              </a:ext>
            </a:extLst>
          </p:cNvPr>
          <p:cNvGrpSpPr/>
          <p:nvPr/>
        </p:nvGrpSpPr>
        <p:grpSpPr>
          <a:xfrm>
            <a:off x="563873" y="1024982"/>
            <a:ext cx="8299247" cy="1820545"/>
            <a:chOff x="730523" y="4598517"/>
            <a:chExt cx="8299247" cy="1820545"/>
          </a:xfrm>
        </p:grpSpPr>
        <p:sp>
          <p:nvSpPr>
            <p:cNvPr id="61" name="Rectangle 60">
              <a:extLst>
                <a:ext uri="{FF2B5EF4-FFF2-40B4-BE49-F238E27FC236}">
                  <a16:creationId xmlns:a16="http://schemas.microsoft.com/office/drawing/2014/main" id="{4A3A49FA-E926-450F-886B-C21A2663CE4D}"/>
                </a:ext>
              </a:extLst>
            </p:cNvPr>
            <p:cNvSpPr/>
            <p:nvPr/>
          </p:nvSpPr>
          <p:spPr>
            <a:xfrm>
              <a:off x="730523" y="4645645"/>
              <a:ext cx="8131297" cy="177341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Rectangle 61">
              <a:extLst>
                <a:ext uri="{FF2B5EF4-FFF2-40B4-BE49-F238E27FC236}">
                  <a16:creationId xmlns:a16="http://schemas.microsoft.com/office/drawing/2014/main" id="{1DB5CF86-DED5-4CA5-8F6E-07A3E166F893}"/>
                </a:ext>
              </a:extLst>
            </p:cNvPr>
            <p:cNvSpPr/>
            <p:nvPr/>
          </p:nvSpPr>
          <p:spPr>
            <a:xfrm>
              <a:off x="730523" y="4598517"/>
              <a:ext cx="8131297"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TextBox 62">
              <a:extLst>
                <a:ext uri="{FF2B5EF4-FFF2-40B4-BE49-F238E27FC236}">
                  <a16:creationId xmlns:a16="http://schemas.microsoft.com/office/drawing/2014/main" id="{D8859980-DBD7-4723-9F43-C5E43CC46A01}"/>
                </a:ext>
              </a:extLst>
            </p:cNvPr>
            <p:cNvSpPr txBox="1"/>
            <p:nvPr/>
          </p:nvSpPr>
          <p:spPr>
            <a:xfrm>
              <a:off x="898473" y="4645644"/>
              <a:ext cx="8131297" cy="461665"/>
            </a:xfrm>
            <a:prstGeom prst="rect">
              <a:avLst/>
            </a:prstGeom>
            <a:noFill/>
          </p:spPr>
          <p:txBody>
            <a:bodyPr wrap="square" rtlCol="0">
              <a:spAutoFit/>
            </a:bodyPr>
            <a:lstStyle/>
            <a:p>
              <a:r>
                <a:rPr lang="en-SG" sz="2400" dirty="0">
                  <a:solidFill>
                    <a:schemeClr val="bg1"/>
                  </a:solidFill>
                </a:rPr>
                <a:t>Euler’s Formula</a:t>
              </a:r>
            </a:p>
          </p:txBody>
        </p:sp>
        <p:sp>
          <p:nvSpPr>
            <p:cNvPr id="64" name="TextBox 63">
              <a:extLst>
                <a:ext uri="{FF2B5EF4-FFF2-40B4-BE49-F238E27FC236}">
                  <a16:creationId xmlns:a16="http://schemas.microsoft.com/office/drawing/2014/main" id="{5E498C49-05E9-4EFC-88BC-FC051612B12A}"/>
                </a:ext>
              </a:extLst>
            </p:cNvPr>
            <p:cNvSpPr txBox="1"/>
            <p:nvPr/>
          </p:nvSpPr>
          <p:spPr>
            <a:xfrm>
              <a:off x="795941" y="5218733"/>
              <a:ext cx="8044505" cy="1200329"/>
            </a:xfrm>
            <a:prstGeom prst="rect">
              <a:avLst/>
            </a:prstGeom>
            <a:noFill/>
          </p:spPr>
          <p:txBody>
            <a:bodyPr wrap="square" rtlCol="0">
              <a:spAutoFit/>
            </a:bodyPr>
            <a:lstStyle/>
            <a:p>
              <a:r>
                <a:rPr lang="en-SG" sz="2400" dirty="0"/>
                <a:t>For a connected planar simple graph </a:t>
              </a:r>
              <a:r>
                <a:rPr lang="en-SG" sz="2400" i="1" dirty="0"/>
                <a:t>G</a:t>
              </a:r>
              <a:r>
                <a:rPr lang="en-SG" sz="2400" dirty="0"/>
                <a:t> = (</a:t>
              </a:r>
              <a:r>
                <a:rPr lang="en-SG" sz="2400" i="1" dirty="0"/>
                <a:t>V</a:t>
              </a:r>
              <a:r>
                <a:rPr lang="en-SG" sz="2400" dirty="0"/>
                <a:t>, </a:t>
              </a:r>
              <a:r>
                <a:rPr lang="en-SG" sz="2400" i="1" dirty="0"/>
                <a:t>E</a:t>
              </a:r>
              <a:r>
                <a:rPr lang="en-SG" sz="2400" dirty="0"/>
                <a:t>) with </a:t>
              </a:r>
              <a:r>
                <a:rPr lang="en-SG" sz="2400" i="1" dirty="0"/>
                <a:t>e</a:t>
              </a:r>
              <a:r>
                <a:rPr lang="en-SG" sz="2400" dirty="0"/>
                <a:t> = |</a:t>
              </a:r>
              <a:r>
                <a:rPr lang="en-SG" sz="2400" i="1" dirty="0"/>
                <a:t>E</a:t>
              </a:r>
              <a:r>
                <a:rPr lang="en-SG" sz="2400" dirty="0"/>
                <a:t>| and </a:t>
              </a:r>
              <a:r>
                <a:rPr lang="en-SG" sz="2400" i="1" dirty="0"/>
                <a:t>v</a:t>
              </a:r>
              <a:r>
                <a:rPr lang="en-SG" sz="2400" dirty="0"/>
                <a:t> = |</a:t>
              </a:r>
              <a:r>
                <a:rPr lang="en-SG" sz="2400" i="1" dirty="0"/>
                <a:t>V</a:t>
              </a:r>
              <a:r>
                <a:rPr lang="en-SG" sz="2400" dirty="0"/>
                <a:t>|,  if we let </a:t>
              </a:r>
              <a:r>
                <a:rPr lang="en-SG" sz="2400" i="1" dirty="0"/>
                <a:t>f</a:t>
              </a:r>
              <a:r>
                <a:rPr lang="en-SG" sz="2400" dirty="0"/>
                <a:t> be the number of faces, then</a:t>
              </a:r>
            </a:p>
            <a:p>
              <a:pPr algn="ctr"/>
              <a:r>
                <a:rPr lang="en-SG" sz="2400" i="1" dirty="0">
                  <a:solidFill>
                    <a:srgbClr val="0000FF"/>
                  </a:solidFill>
                </a:rPr>
                <a:t>f</a:t>
              </a:r>
              <a:r>
                <a:rPr lang="en-SG" sz="2400" dirty="0">
                  <a:solidFill>
                    <a:srgbClr val="0000FF"/>
                  </a:solidFill>
                </a:rPr>
                <a:t> = </a:t>
              </a:r>
              <a:r>
                <a:rPr lang="en-SG" sz="2400" i="1" dirty="0">
                  <a:solidFill>
                    <a:srgbClr val="0000FF"/>
                  </a:solidFill>
                </a:rPr>
                <a:t>e</a:t>
              </a:r>
              <a:r>
                <a:rPr lang="en-SG" sz="2400" dirty="0">
                  <a:solidFill>
                    <a:srgbClr val="0000FF"/>
                  </a:solidFill>
                </a:rPr>
                <a:t> – </a:t>
              </a:r>
              <a:r>
                <a:rPr lang="en-SG" sz="2400" i="1" dirty="0">
                  <a:solidFill>
                    <a:srgbClr val="0000FF"/>
                  </a:solidFill>
                </a:rPr>
                <a:t>v</a:t>
              </a:r>
              <a:r>
                <a:rPr lang="en-SG" sz="2400" dirty="0">
                  <a:solidFill>
                    <a:srgbClr val="0000FF"/>
                  </a:solidFill>
                </a:rPr>
                <a:t> + 2</a:t>
              </a:r>
            </a:p>
          </p:txBody>
        </p:sp>
      </p:grpSp>
      <p:grpSp>
        <p:nvGrpSpPr>
          <p:cNvPr id="2" name="Group 1">
            <a:extLst>
              <a:ext uri="{FF2B5EF4-FFF2-40B4-BE49-F238E27FC236}">
                <a16:creationId xmlns:a16="http://schemas.microsoft.com/office/drawing/2014/main" id="{F3768C20-7765-403D-B8AC-AAF59D559D74}"/>
              </a:ext>
            </a:extLst>
          </p:cNvPr>
          <p:cNvGrpSpPr/>
          <p:nvPr/>
        </p:nvGrpSpPr>
        <p:grpSpPr>
          <a:xfrm>
            <a:off x="494203" y="3145627"/>
            <a:ext cx="4554149" cy="3210724"/>
            <a:chOff x="2433361" y="2923978"/>
            <a:chExt cx="4554149" cy="3210724"/>
          </a:xfrm>
        </p:grpSpPr>
        <p:grpSp>
          <p:nvGrpSpPr>
            <p:cNvPr id="65" name="Group 64">
              <a:extLst>
                <a:ext uri="{FF2B5EF4-FFF2-40B4-BE49-F238E27FC236}">
                  <a16:creationId xmlns:a16="http://schemas.microsoft.com/office/drawing/2014/main" id="{4F604905-DAD4-4543-877F-B3371C839DFC}"/>
                </a:ext>
              </a:extLst>
            </p:cNvPr>
            <p:cNvGrpSpPr/>
            <p:nvPr/>
          </p:nvGrpSpPr>
          <p:grpSpPr>
            <a:xfrm>
              <a:off x="2433361" y="2923978"/>
              <a:ext cx="3568315" cy="3210724"/>
              <a:chOff x="2433361" y="2923978"/>
              <a:chExt cx="3568315" cy="3210724"/>
            </a:xfrm>
          </p:grpSpPr>
          <p:grpSp>
            <p:nvGrpSpPr>
              <p:cNvPr id="66" name="Group 65">
                <a:extLst>
                  <a:ext uri="{FF2B5EF4-FFF2-40B4-BE49-F238E27FC236}">
                    <a16:creationId xmlns:a16="http://schemas.microsoft.com/office/drawing/2014/main" id="{F184AB14-B1F8-47DF-8AC7-D74847A73F75}"/>
                  </a:ext>
                </a:extLst>
              </p:cNvPr>
              <p:cNvGrpSpPr/>
              <p:nvPr/>
            </p:nvGrpSpPr>
            <p:grpSpPr>
              <a:xfrm>
                <a:off x="3866386" y="2923978"/>
                <a:ext cx="496802" cy="487281"/>
                <a:chOff x="3306618" y="3041010"/>
                <a:chExt cx="496802" cy="487281"/>
              </a:xfrm>
              <a:noFill/>
            </p:grpSpPr>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36861EE-15E6-4553-940C-17DE883D2869}"/>
                        </a:ext>
                      </a:extLst>
                    </p:cNvPr>
                    <p:cNvSpPr txBox="1"/>
                    <p:nvPr/>
                  </p:nvSpPr>
                  <p:spPr>
                    <a:xfrm>
                      <a:off x="3384837" y="3041010"/>
                      <a:ext cx="418583" cy="369332"/>
                    </a:xfrm>
                    <a:prstGeom prst="rect">
                      <a:avLst/>
                    </a:prstGeom>
                    <a:grp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b="0" i="1" dirty="0" smtClean="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0</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536861EE-15E6-4553-940C-17DE883D2869}"/>
                        </a:ext>
                      </a:extLst>
                    </p:cNvPr>
                    <p:cNvSpPr txBox="1">
                      <a:spLocks noRot="1" noChangeAspect="1" noMove="1" noResize="1" noEditPoints="1" noAdjustHandles="1" noChangeArrowheads="1" noChangeShapeType="1" noTextEdit="1"/>
                    </p:cNvSpPr>
                    <p:nvPr/>
                  </p:nvSpPr>
                  <p:spPr>
                    <a:xfrm>
                      <a:off x="3384837" y="3041010"/>
                      <a:ext cx="418583" cy="369332"/>
                    </a:xfrm>
                    <a:prstGeom prst="rect">
                      <a:avLst/>
                    </a:prstGeom>
                    <a:blipFill>
                      <a:blip r:embed="rId3"/>
                      <a:stretch>
                        <a:fillRect/>
                      </a:stretch>
                    </a:blipFill>
                  </p:spPr>
                  <p:txBody>
                    <a:bodyPr/>
                    <a:lstStyle/>
                    <a:p>
                      <a:r>
                        <a:rPr lang="en-SG">
                          <a:noFill/>
                        </a:rPr>
                        <a:t> </a:t>
                      </a:r>
                    </a:p>
                  </p:txBody>
                </p:sp>
              </mc:Fallback>
            </mc:AlternateContent>
            <p:sp>
              <p:nvSpPr>
                <p:cNvPr id="98" name="Oval 97">
                  <a:extLst>
                    <a:ext uri="{FF2B5EF4-FFF2-40B4-BE49-F238E27FC236}">
                      <a16:creationId xmlns:a16="http://schemas.microsoft.com/office/drawing/2014/main" id="{A5D6354A-1A2C-4B8B-B916-177720F3BA4E}"/>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7" name="Group 66">
                <a:extLst>
                  <a:ext uri="{FF2B5EF4-FFF2-40B4-BE49-F238E27FC236}">
                    <a16:creationId xmlns:a16="http://schemas.microsoft.com/office/drawing/2014/main" id="{7600DD48-9933-407E-BE96-440D91A98149}"/>
                  </a:ext>
                </a:extLst>
              </p:cNvPr>
              <p:cNvGrpSpPr/>
              <p:nvPr/>
            </p:nvGrpSpPr>
            <p:grpSpPr>
              <a:xfrm>
                <a:off x="2433361" y="3966812"/>
                <a:ext cx="489527" cy="480291"/>
                <a:chOff x="3306618" y="3048000"/>
                <a:chExt cx="489527" cy="480291"/>
              </a:xfrm>
              <a:noFill/>
            </p:grpSpPr>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8987478-5D4D-4CA6-B1F8-156EC564A65F}"/>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1</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8" name="TextBox 87">
                      <a:extLst>
                        <a:ext uri="{FF2B5EF4-FFF2-40B4-BE49-F238E27FC236}">
                          <a16:creationId xmlns:a16="http://schemas.microsoft.com/office/drawing/2014/main" id="{08987478-5D4D-4CA6-B1F8-156EC564A65F}"/>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4"/>
                      <a:stretch>
                        <a:fillRect/>
                      </a:stretch>
                    </a:blipFill>
                  </p:spPr>
                  <p:txBody>
                    <a:bodyPr/>
                    <a:lstStyle/>
                    <a:p>
                      <a:r>
                        <a:rPr lang="en-SG">
                          <a:noFill/>
                        </a:rPr>
                        <a:t> </a:t>
                      </a:r>
                    </a:p>
                  </p:txBody>
                </p:sp>
              </mc:Fallback>
            </mc:AlternateContent>
            <p:sp>
              <p:nvSpPr>
                <p:cNvPr id="96" name="Oval 95">
                  <a:extLst>
                    <a:ext uri="{FF2B5EF4-FFF2-40B4-BE49-F238E27FC236}">
                      <a16:creationId xmlns:a16="http://schemas.microsoft.com/office/drawing/2014/main" id="{BF5F11DA-19F2-4244-BAC9-60CA04C8EB7F}"/>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8" name="Group 67">
                <a:extLst>
                  <a:ext uri="{FF2B5EF4-FFF2-40B4-BE49-F238E27FC236}">
                    <a16:creationId xmlns:a16="http://schemas.microsoft.com/office/drawing/2014/main" id="{78844980-BCCB-4E12-BED9-94181A132E1D}"/>
                  </a:ext>
                </a:extLst>
              </p:cNvPr>
              <p:cNvGrpSpPr/>
              <p:nvPr/>
            </p:nvGrpSpPr>
            <p:grpSpPr>
              <a:xfrm>
                <a:off x="3938076" y="4300013"/>
                <a:ext cx="489527" cy="480291"/>
                <a:chOff x="3306618" y="3048000"/>
                <a:chExt cx="489527" cy="480291"/>
              </a:xfrm>
              <a:noFill/>
            </p:grpSpPr>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AA37BD4-180F-44F7-A43E-001F4524E39E}"/>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2</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6" name="TextBox 85">
                      <a:extLst>
                        <a:ext uri="{FF2B5EF4-FFF2-40B4-BE49-F238E27FC236}">
                          <a16:creationId xmlns:a16="http://schemas.microsoft.com/office/drawing/2014/main" id="{FAA37BD4-180F-44F7-A43E-001F4524E39E}"/>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5"/>
                      <a:stretch>
                        <a:fillRect b="-1667"/>
                      </a:stretch>
                    </a:blipFill>
                  </p:spPr>
                  <p:txBody>
                    <a:bodyPr/>
                    <a:lstStyle/>
                    <a:p>
                      <a:r>
                        <a:rPr lang="en-SG">
                          <a:noFill/>
                        </a:rPr>
                        <a:t> </a:t>
                      </a:r>
                    </a:p>
                  </p:txBody>
                </p:sp>
              </mc:Fallback>
            </mc:AlternateContent>
            <p:sp>
              <p:nvSpPr>
                <p:cNvPr id="87" name="Oval 86">
                  <a:extLst>
                    <a:ext uri="{FF2B5EF4-FFF2-40B4-BE49-F238E27FC236}">
                      <a16:creationId xmlns:a16="http://schemas.microsoft.com/office/drawing/2014/main" id="{A6989811-B640-4791-876A-92E16B12B76C}"/>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9" name="Group 68">
                <a:extLst>
                  <a:ext uri="{FF2B5EF4-FFF2-40B4-BE49-F238E27FC236}">
                    <a16:creationId xmlns:a16="http://schemas.microsoft.com/office/drawing/2014/main" id="{64A869EC-0AA9-4E4D-B146-D8C14F628763}"/>
                  </a:ext>
                </a:extLst>
              </p:cNvPr>
              <p:cNvGrpSpPr/>
              <p:nvPr/>
            </p:nvGrpSpPr>
            <p:grpSpPr>
              <a:xfrm>
                <a:off x="5512149" y="3825958"/>
                <a:ext cx="489527" cy="480291"/>
                <a:chOff x="3306618" y="3048000"/>
                <a:chExt cx="489527" cy="480291"/>
              </a:xfrm>
              <a:noFill/>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6CED5D6-4095-4A8A-9888-A59AF50F41FE}"/>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3</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4" name="TextBox 83">
                      <a:extLst>
                        <a:ext uri="{FF2B5EF4-FFF2-40B4-BE49-F238E27FC236}">
                          <a16:creationId xmlns:a16="http://schemas.microsoft.com/office/drawing/2014/main" id="{76CED5D6-4095-4A8A-9888-A59AF50F41FE}"/>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6"/>
                      <a:stretch>
                        <a:fillRect b="-1667"/>
                      </a:stretch>
                    </a:blipFill>
                  </p:spPr>
                  <p:txBody>
                    <a:bodyPr/>
                    <a:lstStyle/>
                    <a:p>
                      <a:r>
                        <a:rPr lang="en-SG">
                          <a:noFill/>
                        </a:rPr>
                        <a:t> </a:t>
                      </a:r>
                    </a:p>
                  </p:txBody>
                </p:sp>
              </mc:Fallback>
            </mc:AlternateContent>
            <p:sp>
              <p:nvSpPr>
                <p:cNvPr id="85" name="Oval 84">
                  <a:extLst>
                    <a:ext uri="{FF2B5EF4-FFF2-40B4-BE49-F238E27FC236}">
                      <a16:creationId xmlns:a16="http://schemas.microsoft.com/office/drawing/2014/main" id="{2FA567BF-76FF-4559-B6C5-5DCFCAE44153}"/>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0" name="Group 69">
                <a:extLst>
                  <a:ext uri="{FF2B5EF4-FFF2-40B4-BE49-F238E27FC236}">
                    <a16:creationId xmlns:a16="http://schemas.microsoft.com/office/drawing/2014/main" id="{BA8375A4-DF16-411E-A136-5C0000786338}"/>
                  </a:ext>
                </a:extLst>
              </p:cNvPr>
              <p:cNvGrpSpPr/>
              <p:nvPr/>
            </p:nvGrpSpPr>
            <p:grpSpPr>
              <a:xfrm>
                <a:off x="3131267" y="5654411"/>
                <a:ext cx="489527" cy="480291"/>
                <a:chOff x="3306618" y="3048000"/>
                <a:chExt cx="489527" cy="480291"/>
              </a:xfrm>
              <a:noFill/>
            </p:grpSpPr>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3A136744-7D46-4756-9D00-C27C8A3AE108}"/>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4</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2" name="TextBox 81">
                      <a:extLst>
                        <a:ext uri="{FF2B5EF4-FFF2-40B4-BE49-F238E27FC236}">
                          <a16:creationId xmlns:a16="http://schemas.microsoft.com/office/drawing/2014/main" id="{3A136744-7D46-4756-9D00-C27C8A3AE108}"/>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7"/>
                      <a:stretch>
                        <a:fillRect b="-1667"/>
                      </a:stretch>
                    </a:blipFill>
                  </p:spPr>
                  <p:txBody>
                    <a:bodyPr/>
                    <a:lstStyle/>
                    <a:p>
                      <a:r>
                        <a:rPr lang="en-SG">
                          <a:noFill/>
                        </a:rPr>
                        <a:t> </a:t>
                      </a:r>
                    </a:p>
                  </p:txBody>
                </p:sp>
              </mc:Fallback>
            </mc:AlternateContent>
            <p:sp>
              <p:nvSpPr>
                <p:cNvPr id="83" name="Oval 82">
                  <a:extLst>
                    <a:ext uri="{FF2B5EF4-FFF2-40B4-BE49-F238E27FC236}">
                      <a16:creationId xmlns:a16="http://schemas.microsoft.com/office/drawing/2014/main" id="{46EAE392-A25A-414D-9C38-6E2D914B2211}"/>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1" name="Group 70">
                <a:extLst>
                  <a:ext uri="{FF2B5EF4-FFF2-40B4-BE49-F238E27FC236}">
                    <a16:creationId xmlns:a16="http://schemas.microsoft.com/office/drawing/2014/main" id="{BA134BCE-EF7F-48A8-A212-19C179FDB50F}"/>
                  </a:ext>
                </a:extLst>
              </p:cNvPr>
              <p:cNvGrpSpPr/>
              <p:nvPr/>
            </p:nvGrpSpPr>
            <p:grpSpPr>
              <a:xfrm>
                <a:off x="5181869" y="5288610"/>
                <a:ext cx="489527" cy="480291"/>
                <a:chOff x="3306618" y="3048000"/>
                <a:chExt cx="489527" cy="480291"/>
              </a:xfrm>
              <a:noFill/>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7C968DA-E308-45A4-92AC-A840AF2037CD}"/>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5</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77C968DA-E308-45A4-92AC-A840AF2037CD}"/>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8"/>
                      <a:stretch>
                        <a:fillRect b="-1667"/>
                      </a:stretch>
                    </a:blipFill>
                  </p:spPr>
                  <p:txBody>
                    <a:bodyPr/>
                    <a:lstStyle/>
                    <a:p>
                      <a:r>
                        <a:rPr lang="en-SG">
                          <a:noFill/>
                        </a:rPr>
                        <a:t> </a:t>
                      </a:r>
                    </a:p>
                  </p:txBody>
                </p:sp>
              </mc:Fallback>
            </mc:AlternateContent>
            <p:sp>
              <p:nvSpPr>
                <p:cNvPr id="81" name="Oval 80">
                  <a:extLst>
                    <a:ext uri="{FF2B5EF4-FFF2-40B4-BE49-F238E27FC236}">
                      <a16:creationId xmlns:a16="http://schemas.microsoft.com/office/drawing/2014/main" id="{6070CDBE-85AB-465E-AE82-68DFC6231E2F}"/>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72" name="Straight Connector 71">
                <a:extLst>
                  <a:ext uri="{FF2B5EF4-FFF2-40B4-BE49-F238E27FC236}">
                    <a16:creationId xmlns:a16="http://schemas.microsoft.com/office/drawing/2014/main" id="{653A9F84-EB5D-418B-9696-00B3952AF36C}"/>
                  </a:ext>
                </a:extLst>
              </p:cNvPr>
              <p:cNvCxnSpPr>
                <a:stCxn id="98" idx="3"/>
                <a:endCxn id="96" idx="7"/>
              </p:cNvCxnSpPr>
              <p:nvPr/>
            </p:nvCxnSpPr>
            <p:spPr>
              <a:xfrm flipH="1">
                <a:off x="2851198" y="3340922"/>
                <a:ext cx="1086878" cy="69622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936EED4-A492-46B0-83CD-AC6A7213A21C}"/>
                  </a:ext>
                </a:extLst>
              </p:cNvPr>
              <p:cNvCxnSpPr>
                <a:cxnSpLocks/>
                <a:stCxn id="98" idx="4"/>
                <a:endCxn id="87" idx="0"/>
              </p:cNvCxnSpPr>
              <p:nvPr/>
            </p:nvCxnSpPr>
            <p:spPr>
              <a:xfrm>
                <a:off x="4111150" y="3411259"/>
                <a:ext cx="71690" cy="88875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5C7475-CE15-49DE-9E42-9467873BAE94}"/>
                  </a:ext>
                </a:extLst>
              </p:cNvPr>
              <p:cNvCxnSpPr>
                <a:cxnSpLocks/>
                <a:stCxn id="98" idx="6"/>
                <a:endCxn id="85" idx="1"/>
              </p:cNvCxnSpPr>
              <p:nvPr/>
            </p:nvCxnSpPr>
            <p:spPr>
              <a:xfrm>
                <a:off x="4355913" y="3171114"/>
                <a:ext cx="1227926" cy="72518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797A126-5B65-460A-88FF-55177D35C34E}"/>
                  </a:ext>
                </a:extLst>
              </p:cNvPr>
              <p:cNvCxnSpPr>
                <a:cxnSpLocks/>
                <a:stCxn id="85" idx="4"/>
                <a:endCxn id="81" idx="0"/>
              </p:cNvCxnSpPr>
              <p:nvPr/>
            </p:nvCxnSpPr>
            <p:spPr>
              <a:xfrm flipH="1">
                <a:off x="5426633" y="4306249"/>
                <a:ext cx="330280" cy="98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BE481C1-A221-4B8F-89D2-BA38CA8F5B11}"/>
                  </a:ext>
                </a:extLst>
              </p:cNvPr>
              <p:cNvCxnSpPr>
                <a:cxnSpLocks/>
                <a:stCxn id="87" idx="5"/>
                <a:endCxn id="81" idx="1"/>
              </p:cNvCxnSpPr>
              <p:nvPr/>
            </p:nvCxnSpPr>
            <p:spPr>
              <a:xfrm>
                <a:off x="4355913" y="4709967"/>
                <a:ext cx="897646" cy="64898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9EF6-D8F1-4B8B-8D1A-505F36E41B67}"/>
                  </a:ext>
                </a:extLst>
              </p:cNvPr>
              <p:cNvCxnSpPr>
                <a:cxnSpLocks/>
                <a:stCxn id="96" idx="6"/>
                <a:endCxn id="87" idx="2"/>
              </p:cNvCxnSpPr>
              <p:nvPr/>
            </p:nvCxnSpPr>
            <p:spPr>
              <a:xfrm>
                <a:off x="2922888" y="4206958"/>
                <a:ext cx="1015188" cy="3332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AEF494-5DAD-49A0-9200-AE13CA30F17F}"/>
                  </a:ext>
                </a:extLst>
              </p:cNvPr>
              <p:cNvCxnSpPr>
                <a:cxnSpLocks/>
                <a:stCxn id="96" idx="5"/>
                <a:endCxn id="83" idx="1"/>
              </p:cNvCxnSpPr>
              <p:nvPr/>
            </p:nvCxnSpPr>
            <p:spPr>
              <a:xfrm>
                <a:off x="2851198" y="4376766"/>
                <a:ext cx="351759" cy="134798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04D5CFF-09A0-4D42-B771-2788A480B3C3}"/>
                  </a:ext>
                </a:extLst>
              </p:cNvPr>
              <p:cNvCxnSpPr>
                <a:cxnSpLocks/>
                <a:stCxn id="83" idx="6"/>
                <a:endCxn id="81" idx="2"/>
              </p:cNvCxnSpPr>
              <p:nvPr/>
            </p:nvCxnSpPr>
            <p:spPr>
              <a:xfrm flipV="1">
                <a:off x="3620794" y="5528756"/>
                <a:ext cx="1561075" cy="3658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67955FAA-6611-4803-BF9E-DF8F5E081DF9}"/>
                </a:ext>
              </a:extLst>
            </p:cNvPr>
            <p:cNvSpPr txBox="1"/>
            <p:nvPr/>
          </p:nvSpPr>
          <p:spPr>
            <a:xfrm>
              <a:off x="3451000" y="3730815"/>
              <a:ext cx="678258" cy="461665"/>
            </a:xfrm>
            <a:prstGeom prst="rect">
              <a:avLst/>
            </a:prstGeom>
            <a:noFill/>
          </p:spPr>
          <p:txBody>
            <a:bodyPr wrap="square" rtlCol="0">
              <a:spAutoFit/>
            </a:bodyPr>
            <a:lstStyle/>
            <a:p>
              <a:pPr algn="ctr"/>
              <a:r>
                <a:rPr lang="en-SG" sz="2400" i="1" dirty="0">
                  <a:solidFill>
                    <a:srgbClr val="C00000"/>
                  </a:solidFill>
                </a:rPr>
                <a:t>F1</a:t>
              </a:r>
            </a:p>
          </p:txBody>
        </p:sp>
        <p:sp>
          <p:nvSpPr>
            <p:cNvPr id="100" name="TextBox 99">
              <a:extLst>
                <a:ext uri="{FF2B5EF4-FFF2-40B4-BE49-F238E27FC236}">
                  <a16:creationId xmlns:a16="http://schemas.microsoft.com/office/drawing/2014/main" id="{70877330-D4BD-4140-A1FD-3FE06E266AF0}"/>
                </a:ext>
              </a:extLst>
            </p:cNvPr>
            <p:cNvSpPr txBox="1"/>
            <p:nvPr/>
          </p:nvSpPr>
          <p:spPr>
            <a:xfrm>
              <a:off x="4526315" y="3976124"/>
              <a:ext cx="678258" cy="461665"/>
            </a:xfrm>
            <a:prstGeom prst="rect">
              <a:avLst/>
            </a:prstGeom>
            <a:noFill/>
          </p:spPr>
          <p:txBody>
            <a:bodyPr wrap="square" rtlCol="0">
              <a:spAutoFit/>
            </a:bodyPr>
            <a:lstStyle/>
            <a:p>
              <a:pPr algn="ctr"/>
              <a:r>
                <a:rPr lang="en-SG" sz="2400" i="1" dirty="0">
                  <a:solidFill>
                    <a:srgbClr val="C00000"/>
                  </a:solidFill>
                </a:rPr>
                <a:t>F2</a:t>
              </a:r>
            </a:p>
          </p:txBody>
        </p:sp>
        <p:sp>
          <p:nvSpPr>
            <p:cNvPr id="115" name="TextBox 114">
              <a:extLst>
                <a:ext uri="{FF2B5EF4-FFF2-40B4-BE49-F238E27FC236}">
                  <a16:creationId xmlns:a16="http://schemas.microsoft.com/office/drawing/2014/main" id="{AA8E3808-3D07-4C08-B04B-D1A683F6C69E}"/>
                </a:ext>
              </a:extLst>
            </p:cNvPr>
            <p:cNvSpPr txBox="1"/>
            <p:nvPr/>
          </p:nvSpPr>
          <p:spPr>
            <a:xfrm>
              <a:off x="3510034" y="4831193"/>
              <a:ext cx="678258" cy="461665"/>
            </a:xfrm>
            <a:prstGeom prst="rect">
              <a:avLst/>
            </a:prstGeom>
            <a:noFill/>
          </p:spPr>
          <p:txBody>
            <a:bodyPr wrap="square" rtlCol="0">
              <a:spAutoFit/>
            </a:bodyPr>
            <a:lstStyle/>
            <a:p>
              <a:pPr algn="ctr"/>
              <a:r>
                <a:rPr lang="en-SG" sz="2400" i="1" dirty="0">
                  <a:solidFill>
                    <a:srgbClr val="C00000"/>
                  </a:solidFill>
                </a:rPr>
                <a:t>F3</a:t>
              </a:r>
            </a:p>
          </p:txBody>
        </p:sp>
        <p:sp>
          <p:nvSpPr>
            <p:cNvPr id="118" name="TextBox 117">
              <a:extLst>
                <a:ext uri="{FF2B5EF4-FFF2-40B4-BE49-F238E27FC236}">
                  <a16:creationId xmlns:a16="http://schemas.microsoft.com/office/drawing/2014/main" id="{98208564-8E43-4CA6-9477-1B7C7DFD3248}"/>
                </a:ext>
              </a:extLst>
            </p:cNvPr>
            <p:cNvSpPr txBox="1"/>
            <p:nvPr/>
          </p:nvSpPr>
          <p:spPr>
            <a:xfrm>
              <a:off x="6309252" y="4116979"/>
              <a:ext cx="678258" cy="461665"/>
            </a:xfrm>
            <a:prstGeom prst="rect">
              <a:avLst/>
            </a:prstGeom>
            <a:noFill/>
          </p:spPr>
          <p:txBody>
            <a:bodyPr wrap="square" rtlCol="0">
              <a:spAutoFit/>
            </a:bodyPr>
            <a:lstStyle/>
            <a:p>
              <a:pPr algn="ctr"/>
              <a:r>
                <a:rPr lang="en-SG" sz="2400" i="1" dirty="0">
                  <a:solidFill>
                    <a:srgbClr val="C00000"/>
                  </a:solidFill>
                </a:rPr>
                <a:t>F4</a:t>
              </a:r>
            </a:p>
          </p:txBody>
        </p:sp>
      </p:grpSp>
    </p:spTree>
    <p:extLst>
      <p:ext uri="{BB962C8B-B14F-4D97-AF65-F5344CB8AC3E}">
        <p14:creationId xmlns:p14="http://schemas.microsoft.com/office/powerpoint/2010/main" val="13097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105</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week’s lectures</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2984" y="254239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Trees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7290" y="3761983"/>
            <a:ext cx="5145206" cy="1558977"/>
          </a:xfrm>
          <a:prstGeom prst="rect">
            <a:avLst/>
          </a:prstGeom>
        </p:spPr>
      </p:pic>
    </p:spTree>
    <p:extLst>
      <p:ext uri="{BB962C8B-B14F-4D97-AF65-F5344CB8AC3E}">
        <p14:creationId xmlns:p14="http://schemas.microsoft.com/office/powerpoint/2010/main" val="1404968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106</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TextBox 43"/>
          <p:cNvSpPr txBox="1"/>
          <p:nvPr/>
        </p:nvSpPr>
        <p:spPr>
          <a:xfrm>
            <a:off x="212843" y="2101909"/>
            <a:ext cx="5467257" cy="2308324"/>
          </a:xfrm>
          <a:prstGeom prst="rect">
            <a:avLst/>
          </a:prstGeom>
          <a:noFill/>
        </p:spPr>
        <p:txBody>
          <a:bodyPr wrap="square" rtlCol="0">
            <a:spAutoFit/>
          </a:bodyPr>
          <a:lstStyle/>
          <a:p>
            <a:pPr marL="514350" indent="-514350">
              <a:buFont typeface="+mj-lt"/>
              <a:buAutoNum type="alphaLcPeriod" startAt="2"/>
            </a:pPr>
            <a:r>
              <a:rPr lang="en-SG" sz="2400" dirty="0"/>
              <a:t>Find all edges that are incident on </a:t>
            </a:r>
            <a:r>
              <a:rPr lang="en-SG" sz="2400" i="1" dirty="0"/>
              <a:t>v</a:t>
            </a:r>
            <a:r>
              <a:rPr lang="en-SG" sz="2400" baseline="-25000" dirty="0"/>
              <a:t>1</a:t>
            </a:r>
            <a:r>
              <a:rPr lang="en-SG" sz="2400" dirty="0"/>
              <a:t>, </a:t>
            </a:r>
            <a:r>
              <a:rPr lang="en-SG" sz="2400" dirty="0">
                <a:solidFill>
                  <a:srgbClr val="000099"/>
                </a:solidFill>
              </a:rPr>
              <a:t>all vertices that are adjacent to </a:t>
            </a:r>
            <a:r>
              <a:rPr lang="en-SG" sz="2400" i="1" dirty="0">
                <a:solidFill>
                  <a:srgbClr val="000099"/>
                </a:solidFill>
              </a:rPr>
              <a:t>v</a:t>
            </a:r>
            <a:r>
              <a:rPr lang="en-SG" sz="2400" baseline="-25000" dirty="0">
                <a:solidFill>
                  <a:srgbClr val="000099"/>
                </a:solidFill>
              </a:rPr>
              <a:t>1</a:t>
            </a:r>
            <a:r>
              <a:rPr lang="en-SG" sz="2400" dirty="0"/>
              <a:t>, all edges that are adjacent to </a:t>
            </a:r>
            <a:r>
              <a:rPr lang="en-SG" sz="2400" i="1" dirty="0"/>
              <a:t>e</a:t>
            </a:r>
            <a:r>
              <a:rPr lang="en-SG" sz="2400" baseline="-25000" dirty="0"/>
              <a:t>1</a:t>
            </a:r>
            <a:r>
              <a:rPr lang="en-SG" sz="2400" dirty="0"/>
              <a:t>, </a:t>
            </a:r>
            <a:r>
              <a:rPr lang="en-SG" sz="2400" dirty="0">
                <a:solidFill>
                  <a:srgbClr val="000099"/>
                </a:solidFill>
              </a:rPr>
              <a:t>all loops</a:t>
            </a:r>
            <a:r>
              <a:rPr lang="en-SG" sz="2400" dirty="0"/>
              <a:t>, all parallel edges, </a:t>
            </a:r>
            <a:r>
              <a:rPr lang="en-SG" sz="2400" dirty="0">
                <a:solidFill>
                  <a:srgbClr val="000099"/>
                </a:solidFill>
              </a:rPr>
              <a:t>all vertices that are adjacent to themselves</a:t>
            </a:r>
            <a:r>
              <a:rPr lang="en-SG" sz="2400" dirty="0"/>
              <a:t>, and all isolated vertices.</a:t>
            </a:r>
          </a:p>
        </p:txBody>
      </p:sp>
      <p:sp>
        <p:nvSpPr>
          <p:cNvPr id="3" name="TextBox 2"/>
          <p:cNvSpPr txBox="1"/>
          <p:nvPr/>
        </p:nvSpPr>
        <p:spPr>
          <a:xfrm>
            <a:off x="740208" y="4571389"/>
            <a:ext cx="4486775" cy="1938992"/>
          </a:xfrm>
          <a:prstGeom prst="rect">
            <a:avLst/>
          </a:prstGeom>
          <a:solidFill>
            <a:schemeClr val="accent4">
              <a:lumMod val="60000"/>
              <a:lumOff val="40000"/>
            </a:schemeClr>
          </a:solidFill>
        </p:spPr>
        <p:txBody>
          <a:bodyPr wrap="square" rtlCol="0">
            <a:spAutoFit/>
          </a:bodyPr>
          <a:lstStyle/>
          <a:p>
            <a:r>
              <a:rPr lang="en-SG" sz="2400" dirty="0"/>
              <a:t>Edges incident on </a:t>
            </a:r>
            <a:r>
              <a:rPr lang="en-SG" sz="2400" i="1" dirty="0"/>
              <a:t>v</a:t>
            </a:r>
            <a:r>
              <a:rPr lang="en-SG" sz="2400" baseline="-25000" dirty="0"/>
              <a:t>1</a:t>
            </a:r>
            <a:r>
              <a:rPr lang="en-SG" sz="2400" dirty="0"/>
              <a:t>: </a:t>
            </a:r>
            <a:r>
              <a:rPr lang="en-SG" sz="2400" i="1" dirty="0"/>
              <a:t>e</a:t>
            </a:r>
            <a:r>
              <a:rPr lang="en-SG" sz="2400" baseline="-25000" dirty="0"/>
              <a:t>1</a:t>
            </a:r>
            <a:r>
              <a:rPr lang="en-SG" sz="2400" dirty="0"/>
              <a:t>, </a:t>
            </a:r>
            <a:r>
              <a:rPr lang="en-SG" sz="2400" i="1" dirty="0"/>
              <a:t>e</a:t>
            </a:r>
            <a:r>
              <a:rPr lang="en-SG" sz="2400" baseline="-25000" dirty="0"/>
              <a:t>2</a:t>
            </a:r>
            <a:r>
              <a:rPr lang="en-SG" sz="2400" dirty="0"/>
              <a:t> and </a:t>
            </a:r>
            <a:r>
              <a:rPr lang="en-SG" sz="2400" i="1" dirty="0"/>
              <a:t>e</a:t>
            </a:r>
            <a:r>
              <a:rPr lang="en-SG" sz="2400" baseline="-25000" dirty="0"/>
              <a:t>3</a:t>
            </a:r>
            <a:r>
              <a:rPr lang="en-SG" sz="2400" dirty="0"/>
              <a:t>.</a:t>
            </a:r>
          </a:p>
          <a:p>
            <a:r>
              <a:rPr lang="en-SG" sz="2400" dirty="0">
                <a:solidFill>
                  <a:srgbClr val="006600"/>
                </a:solidFill>
              </a:rPr>
              <a:t>Vertices adjacent to </a:t>
            </a:r>
            <a:r>
              <a:rPr lang="en-SG" sz="2400" i="1" dirty="0">
                <a:solidFill>
                  <a:srgbClr val="006600"/>
                </a:solidFill>
              </a:rPr>
              <a:t>v</a:t>
            </a:r>
            <a:r>
              <a:rPr lang="en-SG" sz="2400" baseline="-25000" dirty="0">
                <a:solidFill>
                  <a:srgbClr val="006600"/>
                </a:solidFill>
              </a:rPr>
              <a:t>1</a:t>
            </a:r>
            <a:r>
              <a:rPr lang="en-SG" sz="2400" dirty="0">
                <a:solidFill>
                  <a:srgbClr val="006600"/>
                </a:solidFill>
              </a:rPr>
              <a:t>: </a:t>
            </a:r>
            <a:r>
              <a:rPr lang="en-SG" sz="2400" i="1" dirty="0">
                <a:solidFill>
                  <a:srgbClr val="006600"/>
                </a:solidFill>
              </a:rPr>
              <a:t>v</a:t>
            </a:r>
            <a:r>
              <a:rPr lang="en-SG" sz="2400" baseline="-25000" dirty="0">
                <a:solidFill>
                  <a:srgbClr val="006600"/>
                </a:solidFill>
              </a:rPr>
              <a:t>2</a:t>
            </a:r>
            <a:r>
              <a:rPr lang="en-SG" sz="2400" dirty="0">
                <a:solidFill>
                  <a:srgbClr val="006600"/>
                </a:solidFill>
              </a:rPr>
              <a:t> and </a:t>
            </a:r>
            <a:r>
              <a:rPr lang="en-SG" sz="2400" i="1" dirty="0">
                <a:solidFill>
                  <a:srgbClr val="006600"/>
                </a:solidFill>
              </a:rPr>
              <a:t>v</a:t>
            </a:r>
            <a:r>
              <a:rPr lang="en-SG" sz="2400" baseline="-25000" dirty="0">
                <a:solidFill>
                  <a:srgbClr val="006600"/>
                </a:solidFill>
              </a:rPr>
              <a:t>3</a:t>
            </a:r>
            <a:r>
              <a:rPr lang="en-SG" sz="2400" dirty="0">
                <a:solidFill>
                  <a:srgbClr val="006600"/>
                </a:solidFill>
              </a:rPr>
              <a:t>. </a:t>
            </a:r>
          </a:p>
          <a:p>
            <a:r>
              <a:rPr lang="en-SG" sz="2400" dirty="0"/>
              <a:t>Edges adjacent to </a:t>
            </a:r>
            <a:r>
              <a:rPr lang="en-SG" sz="2400" i="1" dirty="0"/>
              <a:t>e</a:t>
            </a:r>
            <a:r>
              <a:rPr lang="en-SG" sz="2400" baseline="-25000" dirty="0"/>
              <a:t>1</a:t>
            </a:r>
            <a:r>
              <a:rPr lang="en-SG" sz="2400" dirty="0"/>
              <a:t>: </a:t>
            </a:r>
            <a:r>
              <a:rPr lang="en-SG" sz="2400" i="1" dirty="0"/>
              <a:t>e</a:t>
            </a:r>
            <a:r>
              <a:rPr lang="en-SG" sz="2400" baseline="-25000" dirty="0"/>
              <a:t>2</a:t>
            </a:r>
            <a:r>
              <a:rPr lang="en-SG" sz="2400" dirty="0"/>
              <a:t>, </a:t>
            </a:r>
            <a:r>
              <a:rPr lang="en-SG" sz="2400" i="1" dirty="0"/>
              <a:t>e</a:t>
            </a:r>
            <a:r>
              <a:rPr lang="en-SG" sz="2400" baseline="-25000" dirty="0"/>
              <a:t>3</a:t>
            </a:r>
            <a:r>
              <a:rPr lang="en-SG" sz="2400" dirty="0"/>
              <a:t> and </a:t>
            </a:r>
            <a:r>
              <a:rPr lang="en-SG" sz="2400" i="1" dirty="0"/>
              <a:t>e</a:t>
            </a:r>
            <a:r>
              <a:rPr lang="en-SG" sz="2400" baseline="-25000" dirty="0"/>
              <a:t>4</a:t>
            </a:r>
            <a:r>
              <a:rPr lang="en-SG" sz="2400" dirty="0"/>
              <a:t>.</a:t>
            </a:r>
          </a:p>
          <a:p>
            <a:r>
              <a:rPr lang="en-SG" sz="2400" dirty="0">
                <a:solidFill>
                  <a:srgbClr val="006600"/>
                </a:solidFill>
              </a:rPr>
              <a:t>Loops: </a:t>
            </a:r>
            <a:r>
              <a:rPr lang="en-SG" sz="2400" i="1" dirty="0">
                <a:solidFill>
                  <a:srgbClr val="006600"/>
                </a:solidFill>
              </a:rPr>
              <a:t>e</a:t>
            </a:r>
            <a:r>
              <a:rPr lang="en-SG" sz="2400" baseline="-25000" dirty="0">
                <a:solidFill>
                  <a:srgbClr val="006600"/>
                </a:solidFill>
              </a:rPr>
              <a:t>6</a:t>
            </a:r>
            <a:r>
              <a:rPr lang="en-SG" sz="2400" dirty="0">
                <a:solidFill>
                  <a:srgbClr val="006600"/>
                </a:solidFill>
              </a:rPr>
              <a:t> and </a:t>
            </a:r>
            <a:r>
              <a:rPr lang="en-SG" sz="2400" i="1" dirty="0">
                <a:solidFill>
                  <a:srgbClr val="006600"/>
                </a:solidFill>
              </a:rPr>
              <a:t>e</a:t>
            </a:r>
            <a:r>
              <a:rPr lang="en-SG" sz="2400" baseline="-25000" dirty="0">
                <a:solidFill>
                  <a:srgbClr val="006600"/>
                </a:solidFill>
              </a:rPr>
              <a:t>7</a:t>
            </a:r>
            <a:r>
              <a:rPr lang="en-SG" sz="2400" dirty="0">
                <a:solidFill>
                  <a:srgbClr val="006600"/>
                </a:solidFill>
              </a:rPr>
              <a:t>.</a:t>
            </a:r>
          </a:p>
          <a:p>
            <a:r>
              <a:rPr lang="en-SG" sz="2400" i="1" dirty="0"/>
              <a:t>e</a:t>
            </a:r>
            <a:r>
              <a:rPr lang="en-SG" sz="2400" baseline="-25000" dirty="0"/>
              <a:t>2</a:t>
            </a:r>
            <a:r>
              <a:rPr lang="en-SG" sz="2400" dirty="0"/>
              <a:t> and </a:t>
            </a:r>
            <a:r>
              <a:rPr lang="en-SG" sz="2400" i="1" dirty="0"/>
              <a:t>e</a:t>
            </a:r>
            <a:r>
              <a:rPr lang="en-SG" sz="2400" baseline="-25000" dirty="0"/>
              <a:t>3</a:t>
            </a:r>
            <a:r>
              <a:rPr lang="en-SG" sz="2400" dirty="0"/>
              <a:t> are parallel.</a:t>
            </a:r>
          </a:p>
        </p:txBody>
      </p:sp>
      <p:pic>
        <p:nvPicPr>
          <p:cNvPr id="49"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93"/>
          <a:stretch/>
        </p:blipFill>
        <p:spPr bwMode="auto">
          <a:xfrm>
            <a:off x="5615185" y="1417533"/>
            <a:ext cx="339540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49"/>
          <p:cNvSpPr txBox="1"/>
          <p:nvPr/>
        </p:nvSpPr>
        <p:spPr>
          <a:xfrm>
            <a:off x="5334269" y="4571389"/>
            <a:ext cx="3073891" cy="1200329"/>
          </a:xfrm>
          <a:prstGeom prst="rect">
            <a:avLst/>
          </a:prstGeom>
          <a:solidFill>
            <a:schemeClr val="accent4">
              <a:lumMod val="60000"/>
              <a:lumOff val="40000"/>
            </a:schemeClr>
          </a:solidFill>
        </p:spPr>
        <p:txBody>
          <a:bodyPr wrap="square" rtlCol="0">
            <a:spAutoFit/>
          </a:bodyPr>
          <a:lstStyle/>
          <a:p>
            <a:r>
              <a:rPr lang="en-SG" sz="2400" i="1" dirty="0">
                <a:solidFill>
                  <a:srgbClr val="006600"/>
                </a:solidFill>
              </a:rPr>
              <a:t>v</a:t>
            </a:r>
            <a:r>
              <a:rPr lang="en-SG" sz="2400" baseline="-25000" dirty="0">
                <a:solidFill>
                  <a:srgbClr val="006600"/>
                </a:solidFill>
              </a:rPr>
              <a:t>5</a:t>
            </a:r>
            <a:r>
              <a:rPr lang="en-SG" sz="2400" dirty="0">
                <a:solidFill>
                  <a:srgbClr val="006600"/>
                </a:solidFill>
              </a:rPr>
              <a:t> and </a:t>
            </a:r>
            <a:r>
              <a:rPr lang="en-SG" sz="2400" i="1" dirty="0">
                <a:solidFill>
                  <a:srgbClr val="006600"/>
                </a:solidFill>
              </a:rPr>
              <a:t>v</a:t>
            </a:r>
            <a:r>
              <a:rPr lang="en-SG" sz="2400" baseline="-25000" dirty="0">
                <a:solidFill>
                  <a:srgbClr val="006600"/>
                </a:solidFill>
              </a:rPr>
              <a:t>6</a:t>
            </a:r>
            <a:r>
              <a:rPr lang="en-SG" sz="2400" dirty="0">
                <a:solidFill>
                  <a:srgbClr val="006600"/>
                </a:solidFill>
              </a:rPr>
              <a:t> are adjacent to themselves. </a:t>
            </a:r>
          </a:p>
          <a:p>
            <a:r>
              <a:rPr lang="en-SG" sz="2400" dirty="0"/>
              <a:t>Isolated vertex: </a:t>
            </a:r>
            <a:r>
              <a:rPr lang="en-SG" sz="2400" i="1" dirty="0"/>
              <a:t>v</a:t>
            </a:r>
            <a:r>
              <a:rPr lang="en-SG" sz="2400" baseline="-25000" dirty="0"/>
              <a:t>4</a:t>
            </a:r>
            <a:r>
              <a:rPr lang="en-SG" sz="2400" dirty="0"/>
              <a:t>.</a:t>
            </a:r>
          </a:p>
        </p:txBody>
      </p:sp>
      <p:sp>
        <p:nvSpPr>
          <p:cNvPr id="2" name="TextBox 1"/>
          <p:cNvSpPr txBox="1"/>
          <p:nvPr/>
        </p:nvSpPr>
        <p:spPr>
          <a:xfrm>
            <a:off x="215797" y="1417533"/>
            <a:ext cx="6589693" cy="523220"/>
          </a:xfrm>
          <a:prstGeom prst="rect">
            <a:avLst/>
          </a:prstGeom>
          <a:noFill/>
        </p:spPr>
        <p:txBody>
          <a:bodyPr wrap="square" rtlCol="0">
            <a:spAutoFit/>
          </a:bodyPr>
          <a:lstStyle/>
          <a:p>
            <a:r>
              <a:rPr lang="en-SG" sz="2800" dirty="0"/>
              <a:t>Example: Consider the following graph:</a:t>
            </a:r>
          </a:p>
        </p:txBody>
      </p:sp>
      <p:sp>
        <p:nvSpPr>
          <p:cNvPr id="51" name="Oval 50"/>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0490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dissolve">
                                      <p:cBhvr>
                                        <p:cTn id="7" dur="500"/>
                                        <p:tgtEl>
                                          <p:spTgt spid="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bg/>
                                          </p:spTgt>
                                        </p:tgtEl>
                                        <p:attrNameLst>
                                          <p:attrName>style.visibility</p:attrName>
                                        </p:attrNameLst>
                                      </p:cBhvr>
                                      <p:to>
                                        <p:strVal val="visible"/>
                                      </p:to>
                                    </p:set>
                                    <p:animEffect transition="in" filter="dissolve">
                                      <p:cBhvr>
                                        <p:cTn id="35" dur="500"/>
                                        <p:tgtEl>
                                          <p:spTgt spid="50">
                                            <p:bg/>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dissolve">
                                      <p:cBhvr>
                                        <p:cTn id="38" dur="500"/>
                                        <p:tgtEl>
                                          <p:spTgt spid="5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0">
                                            <p:txEl>
                                              <p:pRg st="1" end="1"/>
                                            </p:txEl>
                                          </p:spTgt>
                                        </p:tgtEl>
                                        <p:attrNameLst>
                                          <p:attrName>style.visibility</p:attrName>
                                        </p:attrNameLst>
                                      </p:cBhvr>
                                      <p:to>
                                        <p:strVal val="visible"/>
                                      </p:to>
                                    </p:set>
                                    <p:animEffect transition="in" filter="dissolve">
                                      <p:cBhvr>
                                        <p:cTn id="43"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0"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grpSp>
        <p:nvGrpSpPr>
          <p:cNvPr id="65" name="Group 64"/>
          <p:cNvGrpSpPr/>
          <p:nvPr/>
        </p:nvGrpSpPr>
        <p:grpSpPr>
          <a:xfrm>
            <a:off x="401112" y="1679142"/>
            <a:ext cx="8250519" cy="2980736"/>
            <a:chOff x="993228" y="4598516"/>
            <a:chExt cx="8250519" cy="2980736"/>
          </a:xfrm>
        </p:grpSpPr>
        <p:sp>
          <p:nvSpPr>
            <p:cNvPr id="66" name="Rectangle 65"/>
            <p:cNvSpPr/>
            <p:nvPr/>
          </p:nvSpPr>
          <p:spPr>
            <a:xfrm>
              <a:off x="993228" y="4598516"/>
              <a:ext cx="8250519" cy="298073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Rectangle 6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TextBox 6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Directed Graph</a:t>
              </a:r>
            </a:p>
          </p:txBody>
        </p:sp>
        <p:sp>
          <p:nvSpPr>
            <p:cNvPr id="69" name="TextBox 68"/>
            <p:cNvSpPr txBox="1"/>
            <p:nvPr/>
          </p:nvSpPr>
          <p:spPr>
            <a:xfrm>
              <a:off x="1109373" y="5193984"/>
              <a:ext cx="8134373" cy="2385268"/>
            </a:xfrm>
            <a:prstGeom prst="rect">
              <a:avLst/>
            </a:prstGeom>
            <a:noFill/>
          </p:spPr>
          <p:txBody>
            <a:bodyPr wrap="square" rtlCol="0">
              <a:spAutoFit/>
            </a:bodyPr>
            <a:lstStyle/>
            <a:p>
              <a:pPr>
                <a:spcAft>
                  <a:spcPts val="600"/>
                </a:spcAft>
              </a:pPr>
              <a:r>
                <a:rPr lang="en-SG" sz="2400" dirty="0"/>
                <a:t>A </a:t>
              </a:r>
              <a:r>
                <a:rPr lang="en-SG" sz="2400" b="1" dirty="0"/>
                <a:t>directed graph</a:t>
              </a:r>
              <a:r>
                <a:rPr lang="en-SG" sz="2400" dirty="0"/>
                <a:t>, or </a:t>
              </a:r>
              <a:r>
                <a:rPr lang="en-SG" sz="2400" b="1" dirty="0"/>
                <a:t>digraph</a:t>
              </a:r>
              <a:r>
                <a:rPr lang="en-SG" sz="2400" dirty="0"/>
                <a:t>, </a:t>
              </a:r>
              <a:r>
                <a:rPr lang="en-SG" sz="2400" i="1" dirty="0"/>
                <a:t>G</a:t>
              </a:r>
              <a:r>
                <a:rPr lang="en-SG" sz="2400" dirty="0"/>
                <a:t>, consists of 2 finite sets: a nonempty set </a:t>
              </a:r>
              <a:r>
                <a:rPr lang="en-SG" sz="2400" i="1" dirty="0"/>
                <a:t>V</a:t>
              </a:r>
              <a:r>
                <a:rPr lang="en-SG" sz="2400" dirty="0"/>
                <a:t>(</a:t>
              </a:r>
              <a:r>
                <a:rPr lang="en-SG" sz="2400" i="1" dirty="0"/>
                <a:t>G</a:t>
              </a:r>
              <a:r>
                <a:rPr lang="en-SG" sz="2400" dirty="0"/>
                <a:t>) of </a:t>
              </a:r>
              <a:r>
                <a:rPr lang="en-SG" sz="2400" b="1" dirty="0"/>
                <a:t>vertices</a:t>
              </a:r>
              <a:r>
                <a:rPr lang="en-SG" sz="2400" dirty="0"/>
                <a:t> and a set </a:t>
              </a:r>
              <a:r>
                <a:rPr lang="en-SG" sz="2400" i="1" dirty="0"/>
                <a:t>D</a:t>
              </a:r>
              <a:r>
                <a:rPr lang="en-SG" sz="2400" dirty="0"/>
                <a:t>(</a:t>
              </a:r>
              <a:r>
                <a:rPr lang="en-SG" sz="2400" i="1" dirty="0"/>
                <a:t>G</a:t>
              </a:r>
              <a:r>
                <a:rPr lang="en-SG" sz="2400" dirty="0"/>
                <a:t>) of </a:t>
              </a:r>
              <a:r>
                <a:rPr lang="en-SG" sz="2400" b="1" dirty="0"/>
                <a:t>directed edges</a:t>
              </a:r>
              <a:r>
                <a:rPr lang="en-SG" sz="2400" dirty="0"/>
                <a:t>, where each edge is associated with an ordered pair of vertices called its </a:t>
              </a:r>
              <a:r>
                <a:rPr lang="en-SG" sz="2400" b="1" dirty="0"/>
                <a:t>endpoints</a:t>
              </a:r>
              <a:r>
                <a:rPr lang="en-SG" sz="2400" dirty="0"/>
                <a:t>. </a:t>
              </a:r>
            </a:p>
            <a:p>
              <a:pPr>
                <a:spcAft>
                  <a:spcPts val="600"/>
                </a:spcAft>
              </a:pPr>
              <a:r>
                <a:rPr lang="en-SG" sz="2400" dirty="0"/>
                <a:t>If edge </a:t>
              </a:r>
              <a:r>
                <a:rPr lang="en-SG" sz="2400" i="1" dirty="0"/>
                <a:t>e</a:t>
              </a:r>
              <a:r>
                <a:rPr lang="en-SG" sz="2400" dirty="0"/>
                <a:t> is associated with the pair (</a:t>
              </a:r>
              <a:r>
                <a:rPr lang="en-SG" sz="2400" i="1" dirty="0"/>
                <a:t>v</a:t>
              </a:r>
              <a:r>
                <a:rPr lang="en-SG" sz="2400" dirty="0"/>
                <a:t>, </a:t>
              </a:r>
              <a:r>
                <a:rPr lang="en-SG" sz="2400" i="1" dirty="0"/>
                <a:t>w</a:t>
              </a:r>
              <a:r>
                <a:rPr lang="en-SG" sz="2400" dirty="0"/>
                <a:t>) of vertices, then </a:t>
              </a:r>
              <a:r>
                <a:rPr lang="en-SG" sz="2400" i="1" dirty="0"/>
                <a:t>e</a:t>
              </a:r>
              <a:r>
                <a:rPr lang="en-SG" sz="2400" dirty="0"/>
                <a:t> is said to be the (</a:t>
              </a:r>
              <a:r>
                <a:rPr lang="en-SG" sz="2400" b="1" dirty="0"/>
                <a:t>directed</a:t>
              </a:r>
              <a:r>
                <a:rPr lang="en-SG" sz="2400" dirty="0"/>
                <a:t>) </a:t>
              </a:r>
              <a:r>
                <a:rPr lang="en-SG" sz="2400" b="1" dirty="0"/>
                <a:t>edge</a:t>
              </a:r>
              <a:r>
                <a:rPr lang="en-SG" sz="2400" dirty="0"/>
                <a:t> from </a:t>
              </a:r>
              <a:r>
                <a:rPr lang="en-SG" sz="2400" i="1" dirty="0"/>
                <a:t>v</a:t>
              </a:r>
              <a:r>
                <a:rPr lang="en-SG" sz="2400" dirty="0"/>
                <a:t> to </a:t>
              </a:r>
              <a:r>
                <a:rPr lang="en-SG" sz="2400" i="1" dirty="0"/>
                <a:t>w</a:t>
              </a:r>
              <a:r>
                <a:rPr lang="en-SG" sz="2400" dirty="0"/>
                <a:t>. We write </a:t>
              </a:r>
              <a:r>
                <a:rPr lang="en-SG" sz="2400" i="1" dirty="0"/>
                <a:t>e</a:t>
              </a:r>
              <a:r>
                <a:rPr lang="en-SG" sz="2400" dirty="0"/>
                <a:t> = (</a:t>
              </a:r>
              <a:r>
                <a:rPr lang="en-SG" sz="2400" i="1" dirty="0"/>
                <a:t>v</a:t>
              </a:r>
              <a:r>
                <a:rPr lang="en-SG" sz="2400" dirty="0"/>
                <a:t>, </a:t>
              </a:r>
              <a:r>
                <a:rPr lang="en-SG" sz="2400" i="1" dirty="0"/>
                <a:t>w</a:t>
              </a:r>
              <a:r>
                <a:rPr lang="en-SG" sz="2400" dirty="0"/>
                <a:t>). </a:t>
              </a:r>
            </a:p>
          </p:txBody>
        </p:sp>
      </p:gr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8" name="Group 37"/>
          <p:cNvGrpSpPr/>
          <p:nvPr/>
        </p:nvGrpSpPr>
        <p:grpSpPr>
          <a:xfrm>
            <a:off x="1225526" y="4739455"/>
            <a:ext cx="6713129" cy="1656483"/>
            <a:chOff x="1225526" y="4739455"/>
            <a:chExt cx="6713129" cy="1656483"/>
          </a:xfrm>
        </p:grpSpPr>
        <p:pic>
          <p:nvPicPr>
            <p:cNvPr id="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5695" b="19386"/>
            <a:stretch/>
          </p:blipFill>
          <p:spPr bwMode="auto">
            <a:xfrm>
              <a:off x="4944138" y="4739455"/>
              <a:ext cx="1949165" cy="16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193" t="19623" r="39988" b="14626"/>
            <a:stretch/>
          </p:blipFill>
          <p:spPr bwMode="auto">
            <a:xfrm>
              <a:off x="2104258" y="4739456"/>
              <a:ext cx="1963251" cy="16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1225526" y="5184949"/>
              <a:ext cx="1296626" cy="646331"/>
            </a:xfrm>
            <a:prstGeom prst="rect">
              <a:avLst/>
            </a:prstGeom>
            <a:noFill/>
          </p:spPr>
          <p:txBody>
            <a:bodyPr wrap="square" rtlCol="0">
              <a:spAutoFit/>
            </a:bodyPr>
            <a:lstStyle/>
            <a:p>
              <a:r>
                <a:rPr lang="en-SG" dirty="0"/>
                <a:t>Undirected graph</a:t>
              </a:r>
            </a:p>
          </p:txBody>
        </p:sp>
        <p:sp>
          <p:nvSpPr>
            <p:cNvPr id="49" name="TextBox 48"/>
            <p:cNvSpPr txBox="1"/>
            <p:nvPr/>
          </p:nvSpPr>
          <p:spPr>
            <a:xfrm>
              <a:off x="6838337" y="5184949"/>
              <a:ext cx="1100318" cy="646331"/>
            </a:xfrm>
            <a:prstGeom prst="rect">
              <a:avLst/>
            </a:prstGeom>
            <a:noFill/>
          </p:spPr>
          <p:txBody>
            <a:bodyPr wrap="square" rtlCol="0">
              <a:spAutoFit/>
            </a:bodyPr>
            <a:lstStyle/>
            <a:p>
              <a:r>
                <a:rPr lang="en-SG" dirty="0"/>
                <a:t>Directed graph</a:t>
              </a:r>
            </a:p>
          </p:txBody>
        </p:sp>
      </p:grpSp>
    </p:spTree>
    <p:extLst>
      <p:ext uri="{BB962C8B-B14F-4D97-AF65-F5344CB8AC3E}">
        <p14:creationId xmlns:p14="http://schemas.microsoft.com/office/powerpoint/2010/main" val="382265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Modelling Graph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415123" y="1679143"/>
            <a:ext cx="3234268" cy="4653031"/>
            <a:chOff x="1117600" y="1703320"/>
            <a:chExt cx="3234268" cy="465303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123" r="18142"/>
            <a:stretch/>
          </p:blipFill>
          <p:spPr>
            <a:xfrm>
              <a:off x="1117600" y="1703320"/>
              <a:ext cx="3234268" cy="4653031"/>
            </a:xfrm>
            <a:prstGeom prst="rect">
              <a:avLst/>
            </a:prstGeom>
          </p:spPr>
        </p:pic>
        <p:sp>
          <p:nvSpPr>
            <p:cNvPr id="3" name="Rectangle 2"/>
            <p:cNvSpPr/>
            <p:nvPr/>
          </p:nvSpPr>
          <p:spPr>
            <a:xfrm>
              <a:off x="3978876" y="6067168"/>
              <a:ext cx="372992" cy="185351"/>
            </a:xfrm>
            <a:prstGeom prst="rect">
              <a:avLst/>
            </a:prstGeom>
            <a:solidFill>
              <a:srgbClr val="B8C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 name="TextBox 6"/>
          <p:cNvSpPr txBox="1"/>
          <p:nvPr/>
        </p:nvSpPr>
        <p:spPr>
          <a:xfrm>
            <a:off x="3968063" y="1451960"/>
            <a:ext cx="4854661" cy="523220"/>
          </a:xfrm>
          <a:prstGeom prst="rect">
            <a:avLst/>
          </a:prstGeom>
          <a:noFill/>
        </p:spPr>
        <p:txBody>
          <a:bodyPr wrap="square" rtlCol="0">
            <a:spAutoFit/>
          </a:bodyPr>
          <a:lstStyle/>
          <a:p>
            <a:r>
              <a:rPr lang="en-SG" sz="2800" dirty="0">
                <a:solidFill>
                  <a:srgbClr val="000099"/>
                </a:solidFill>
              </a:rPr>
              <a:t>Map Colouring Problem</a:t>
            </a:r>
          </a:p>
        </p:txBody>
      </p:sp>
      <p:sp>
        <p:nvSpPr>
          <p:cNvPr id="45" name="TextBox 44"/>
          <p:cNvSpPr txBox="1"/>
          <p:nvPr/>
        </p:nvSpPr>
        <p:spPr>
          <a:xfrm>
            <a:off x="3943769" y="2032042"/>
            <a:ext cx="4854661" cy="4385816"/>
          </a:xfrm>
          <a:prstGeom prst="rect">
            <a:avLst/>
          </a:prstGeom>
          <a:noFill/>
        </p:spPr>
        <p:txBody>
          <a:bodyPr wrap="square" rtlCol="0">
            <a:spAutoFit/>
          </a:bodyPr>
          <a:lstStyle/>
          <a:p>
            <a:pPr>
              <a:spcAft>
                <a:spcPts val="600"/>
              </a:spcAft>
            </a:pPr>
            <a:r>
              <a:rPr lang="en-SG" sz="2400" dirty="0"/>
              <a:t>Solve it as a graph problem.</a:t>
            </a:r>
          </a:p>
          <a:p>
            <a:pPr>
              <a:spcAft>
                <a:spcPts val="600"/>
              </a:spcAft>
            </a:pPr>
            <a:r>
              <a:rPr lang="en-SG" sz="2400" dirty="0"/>
              <a:t>Draw a graph in which the vertices represent the states, with every edge joining two vertices represents the states sharing a common border.</a:t>
            </a:r>
          </a:p>
          <a:p>
            <a:pPr>
              <a:spcAft>
                <a:spcPts val="600"/>
              </a:spcAft>
            </a:pPr>
            <a:r>
              <a:rPr lang="en-SG" sz="2400" dirty="0"/>
              <a:t>Such two vertices cannot be coloured with the same colour.</a:t>
            </a:r>
          </a:p>
          <a:p>
            <a:pPr>
              <a:spcAft>
                <a:spcPts val="600"/>
              </a:spcAft>
            </a:pPr>
            <a:r>
              <a:rPr lang="en-SG" sz="2400" dirty="0"/>
              <a:t>A </a:t>
            </a:r>
            <a:r>
              <a:rPr lang="en-SG" sz="2400" b="1" dirty="0">
                <a:solidFill>
                  <a:srgbClr val="000099"/>
                </a:solidFill>
              </a:rPr>
              <a:t>vertex colouring </a:t>
            </a:r>
            <a:r>
              <a:rPr lang="en-SG" sz="2400" dirty="0"/>
              <a:t>of a graph is an </a:t>
            </a:r>
            <a:r>
              <a:rPr lang="en-SG" sz="2400" dirty="0">
                <a:solidFill>
                  <a:srgbClr val="C00000"/>
                </a:solidFill>
              </a:rPr>
              <a:t>assignment of colours to vertices </a:t>
            </a:r>
            <a:r>
              <a:rPr lang="en-SG" sz="2400" dirty="0"/>
              <a:t>so that </a:t>
            </a:r>
            <a:r>
              <a:rPr lang="en-SG" sz="2400" dirty="0">
                <a:solidFill>
                  <a:srgbClr val="C00000"/>
                </a:solidFill>
              </a:rPr>
              <a:t>no two adjacent vertices have the same colour</a:t>
            </a:r>
            <a:r>
              <a:rPr lang="en-SG" sz="2400" dirty="0"/>
              <a:t>.</a:t>
            </a:r>
          </a:p>
        </p:txBody>
      </p:sp>
      <p:sp>
        <p:nvSpPr>
          <p:cNvPr id="46" name="Oval 4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80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Modelling Graph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415123" y="1679143"/>
            <a:ext cx="3234268" cy="4653031"/>
            <a:chOff x="1117600" y="1703320"/>
            <a:chExt cx="3234268" cy="465303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123" r="18142"/>
            <a:stretch/>
          </p:blipFill>
          <p:spPr>
            <a:xfrm>
              <a:off x="1117600" y="1703320"/>
              <a:ext cx="3234268" cy="4653031"/>
            </a:xfrm>
            <a:prstGeom prst="rect">
              <a:avLst/>
            </a:prstGeom>
          </p:spPr>
        </p:pic>
        <p:sp>
          <p:nvSpPr>
            <p:cNvPr id="3" name="Rectangle 2"/>
            <p:cNvSpPr/>
            <p:nvPr/>
          </p:nvSpPr>
          <p:spPr>
            <a:xfrm>
              <a:off x="3978876" y="6067168"/>
              <a:ext cx="372992" cy="185351"/>
            </a:xfrm>
            <a:prstGeom prst="rect">
              <a:avLst/>
            </a:prstGeom>
            <a:solidFill>
              <a:srgbClr val="B8C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65" name="Group 164"/>
          <p:cNvGrpSpPr/>
          <p:nvPr/>
        </p:nvGrpSpPr>
        <p:grpSpPr>
          <a:xfrm>
            <a:off x="4143586" y="1832403"/>
            <a:ext cx="4643535" cy="4267355"/>
            <a:chOff x="4143586" y="1832403"/>
            <a:chExt cx="4643535" cy="4267355"/>
          </a:xfrm>
        </p:grpSpPr>
        <p:grpSp>
          <p:nvGrpSpPr>
            <p:cNvPr id="10" name="Group 9"/>
            <p:cNvGrpSpPr/>
            <p:nvPr/>
          </p:nvGrpSpPr>
          <p:grpSpPr>
            <a:xfrm>
              <a:off x="5272636" y="1972293"/>
              <a:ext cx="639321" cy="537913"/>
              <a:chOff x="4982633" y="2017070"/>
              <a:chExt cx="639321" cy="537913"/>
            </a:xfrm>
          </p:grpSpPr>
          <p:sp>
            <p:nvSpPr>
              <p:cNvPr id="8" name="Oval 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4999637" y="2101360"/>
                <a:ext cx="605312" cy="369332"/>
              </a:xfrm>
              <a:prstGeom prst="rect">
                <a:avLst/>
              </a:prstGeom>
              <a:noFill/>
            </p:spPr>
            <p:txBody>
              <a:bodyPr wrap="square" rtlCol="0">
                <a:spAutoFit/>
              </a:bodyPr>
              <a:lstStyle/>
              <a:p>
                <a:pPr algn="ctr"/>
                <a:r>
                  <a:rPr lang="en-SG" dirty="0" err="1"/>
                  <a:t>Ven</a:t>
                </a:r>
                <a:endParaRPr lang="en-SG" dirty="0"/>
              </a:p>
            </p:txBody>
          </p:sp>
        </p:grpSp>
        <p:grpSp>
          <p:nvGrpSpPr>
            <p:cNvPr id="46" name="Group 45"/>
            <p:cNvGrpSpPr/>
            <p:nvPr/>
          </p:nvGrpSpPr>
          <p:grpSpPr>
            <a:xfrm>
              <a:off x="6219081" y="1832403"/>
              <a:ext cx="639321" cy="537913"/>
              <a:chOff x="4982633" y="2017070"/>
              <a:chExt cx="639321" cy="537913"/>
            </a:xfrm>
          </p:grpSpPr>
          <p:sp>
            <p:nvSpPr>
              <p:cNvPr id="47" name="Oval 4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TextBox 47"/>
              <p:cNvSpPr txBox="1"/>
              <p:nvPr/>
            </p:nvSpPr>
            <p:spPr>
              <a:xfrm>
                <a:off x="4999637" y="2101360"/>
                <a:ext cx="605312" cy="369332"/>
              </a:xfrm>
              <a:prstGeom prst="rect">
                <a:avLst/>
              </a:prstGeom>
              <a:noFill/>
            </p:spPr>
            <p:txBody>
              <a:bodyPr wrap="square" rtlCol="0">
                <a:spAutoFit/>
              </a:bodyPr>
              <a:lstStyle/>
              <a:p>
                <a:pPr algn="ctr"/>
                <a:r>
                  <a:rPr lang="en-SG" dirty="0"/>
                  <a:t>Guy</a:t>
                </a:r>
              </a:p>
            </p:txBody>
          </p:sp>
        </p:grpSp>
        <p:grpSp>
          <p:nvGrpSpPr>
            <p:cNvPr id="49" name="Group 48"/>
            <p:cNvGrpSpPr/>
            <p:nvPr/>
          </p:nvGrpSpPr>
          <p:grpSpPr>
            <a:xfrm>
              <a:off x="7148367" y="2047201"/>
              <a:ext cx="639321" cy="537913"/>
              <a:chOff x="4982633" y="2017070"/>
              <a:chExt cx="639321" cy="537913"/>
            </a:xfrm>
          </p:grpSpPr>
          <p:sp>
            <p:nvSpPr>
              <p:cNvPr id="50" name="Oval 49"/>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TextBox 50"/>
              <p:cNvSpPr txBox="1"/>
              <p:nvPr/>
            </p:nvSpPr>
            <p:spPr>
              <a:xfrm>
                <a:off x="4999637" y="2101360"/>
                <a:ext cx="605312" cy="369332"/>
              </a:xfrm>
              <a:prstGeom prst="rect">
                <a:avLst/>
              </a:prstGeom>
              <a:noFill/>
            </p:spPr>
            <p:txBody>
              <a:bodyPr wrap="square" rtlCol="0">
                <a:spAutoFit/>
              </a:bodyPr>
              <a:lstStyle/>
              <a:p>
                <a:pPr algn="ctr"/>
                <a:r>
                  <a:rPr lang="en-SG" dirty="0"/>
                  <a:t>Sur</a:t>
                </a:r>
              </a:p>
            </p:txBody>
          </p:sp>
        </p:grpSp>
        <p:grpSp>
          <p:nvGrpSpPr>
            <p:cNvPr id="52" name="Group 51"/>
            <p:cNvGrpSpPr/>
            <p:nvPr/>
          </p:nvGrpSpPr>
          <p:grpSpPr>
            <a:xfrm>
              <a:off x="4542480" y="2585114"/>
              <a:ext cx="639321" cy="537913"/>
              <a:chOff x="4982633" y="2017070"/>
              <a:chExt cx="639321" cy="537913"/>
            </a:xfrm>
          </p:grpSpPr>
          <p:sp>
            <p:nvSpPr>
              <p:cNvPr id="53" name="Oval 52"/>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TextBox 53"/>
              <p:cNvSpPr txBox="1"/>
              <p:nvPr/>
            </p:nvSpPr>
            <p:spPr>
              <a:xfrm>
                <a:off x="4999637" y="2101360"/>
                <a:ext cx="605312" cy="369332"/>
              </a:xfrm>
              <a:prstGeom prst="rect">
                <a:avLst/>
              </a:prstGeom>
              <a:noFill/>
            </p:spPr>
            <p:txBody>
              <a:bodyPr wrap="square" rtlCol="0">
                <a:spAutoFit/>
              </a:bodyPr>
              <a:lstStyle/>
              <a:p>
                <a:pPr algn="ctr"/>
                <a:r>
                  <a:rPr lang="en-SG" dirty="0"/>
                  <a:t>Col</a:t>
                </a:r>
              </a:p>
            </p:txBody>
          </p:sp>
        </p:grpSp>
        <p:grpSp>
          <p:nvGrpSpPr>
            <p:cNvPr id="55" name="Group 54"/>
            <p:cNvGrpSpPr/>
            <p:nvPr/>
          </p:nvGrpSpPr>
          <p:grpSpPr>
            <a:xfrm>
              <a:off x="4143586" y="3433797"/>
              <a:ext cx="639321" cy="537913"/>
              <a:chOff x="4982633" y="2017070"/>
              <a:chExt cx="639321" cy="537913"/>
            </a:xfrm>
          </p:grpSpPr>
          <p:sp>
            <p:nvSpPr>
              <p:cNvPr id="56" name="Oval 55"/>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TextBox 56"/>
              <p:cNvSpPr txBox="1"/>
              <p:nvPr/>
            </p:nvSpPr>
            <p:spPr>
              <a:xfrm>
                <a:off x="4999637" y="2101360"/>
                <a:ext cx="605312" cy="369332"/>
              </a:xfrm>
              <a:prstGeom prst="rect">
                <a:avLst/>
              </a:prstGeom>
              <a:noFill/>
            </p:spPr>
            <p:txBody>
              <a:bodyPr wrap="square" rtlCol="0">
                <a:spAutoFit/>
              </a:bodyPr>
              <a:lstStyle/>
              <a:p>
                <a:pPr algn="ctr"/>
                <a:r>
                  <a:rPr lang="en-SG" dirty="0" err="1"/>
                  <a:t>Ecu</a:t>
                </a:r>
                <a:endParaRPr lang="en-SG" dirty="0"/>
              </a:p>
            </p:txBody>
          </p:sp>
        </p:grpSp>
        <p:grpSp>
          <p:nvGrpSpPr>
            <p:cNvPr id="58" name="Group 57"/>
            <p:cNvGrpSpPr/>
            <p:nvPr/>
          </p:nvGrpSpPr>
          <p:grpSpPr>
            <a:xfrm>
              <a:off x="7845145" y="2652862"/>
              <a:ext cx="639321" cy="537913"/>
              <a:chOff x="4982633" y="2017070"/>
              <a:chExt cx="639321" cy="537913"/>
            </a:xfrm>
          </p:grpSpPr>
          <p:sp>
            <p:nvSpPr>
              <p:cNvPr id="59" name="Oval 58"/>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TextBox 59"/>
              <p:cNvSpPr txBox="1"/>
              <p:nvPr/>
            </p:nvSpPr>
            <p:spPr>
              <a:xfrm>
                <a:off x="4999637" y="2101360"/>
                <a:ext cx="605312" cy="369332"/>
              </a:xfrm>
              <a:prstGeom prst="rect">
                <a:avLst/>
              </a:prstGeom>
              <a:noFill/>
            </p:spPr>
            <p:txBody>
              <a:bodyPr wrap="square" rtlCol="0">
                <a:spAutoFit/>
              </a:bodyPr>
              <a:lstStyle/>
              <a:p>
                <a:pPr algn="ctr"/>
                <a:r>
                  <a:rPr lang="en-SG" dirty="0" err="1"/>
                  <a:t>Fre</a:t>
                </a:r>
                <a:endParaRPr lang="en-SG" dirty="0"/>
              </a:p>
            </p:txBody>
          </p:sp>
        </p:grpSp>
        <p:grpSp>
          <p:nvGrpSpPr>
            <p:cNvPr id="61" name="Group 60"/>
            <p:cNvGrpSpPr/>
            <p:nvPr/>
          </p:nvGrpSpPr>
          <p:grpSpPr>
            <a:xfrm>
              <a:off x="6312513" y="3159728"/>
              <a:ext cx="639321" cy="537913"/>
              <a:chOff x="4982633" y="2017070"/>
              <a:chExt cx="639321" cy="537913"/>
            </a:xfrm>
          </p:grpSpPr>
          <p:sp>
            <p:nvSpPr>
              <p:cNvPr id="62" name="Oval 61"/>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TextBox 62"/>
              <p:cNvSpPr txBox="1"/>
              <p:nvPr/>
            </p:nvSpPr>
            <p:spPr>
              <a:xfrm>
                <a:off x="4999637" y="2101360"/>
                <a:ext cx="605312" cy="369332"/>
              </a:xfrm>
              <a:prstGeom prst="rect">
                <a:avLst/>
              </a:prstGeom>
              <a:noFill/>
            </p:spPr>
            <p:txBody>
              <a:bodyPr wrap="square" rtlCol="0">
                <a:spAutoFit/>
              </a:bodyPr>
              <a:lstStyle/>
              <a:p>
                <a:pPr algn="ctr"/>
                <a:r>
                  <a:rPr lang="en-SG" dirty="0"/>
                  <a:t>Bra</a:t>
                </a:r>
              </a:p>
            </p:txBody>
          </p:sp>
        </p:grpSp>
        <p:grpSp>
          <p:nvGrpSpPr>
            <p:cNvPr id="64" name="Group 63"/>
            <p:cNvGrpSpPr/>
            <p:nvPr/>
          </p:nvGrpSpPr>
          <p:grpSpPr>
            <a:xfrm>
              <a:off x="4952975" y="3961884"/>
              <a:ext cx="639321" cy="537913"/>
              <a:chOff x="4982633" y="2017070"/>
              <a:chExt cx="639321" cy="537913"/>
            </a:xfrm>
          </p:grpSpPr>
          <p:sp>
            <p:nvSpPr>
              <p:cNvPr id="65" name="Oval 64"/>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TextBox 65"/>
              <p:cNvSpPr txBox="1"/>
              <p:nvPr/>
            </p:nvSpPr>
            <p:spPr>
              <a:xfrm>
                <a:off x="4999637" y="2101360"/>
                <a:ext cx="605312" cy="369332"/>
              </a:xfrm>
              <a:prstGeom prst="rect">
                <a:avLst/>
              </a:prstGeom>
              <a:noFill/>
            </p:spPr>
            <p:txBody>
              <a:bodyPr wrap="square" rtlCol="0">
                <a:spAutoFit/>
              </a:bodyPr>
              <a:lstStyle/>
              <a:p>
                <a:pPr algn="ctr"/>
                <a:r>
                  <a:rPr lang="en-SG" dirty="0"/>
                  <a:t>Per</a:t>
                </a:r>
              </a:p>
            </p:txBody>
          </p:sp>
        </p:grpSp>
        <p:grpSp>
          <p:nvGrpSpPr>
            <p:cNvPr id="67" name="Group 66"/>
            <p:cNvGrpSpPr/>
            <p:nvPr/>
          </p:nvGrpSpPr>
          <p:grpSpPr>
            <a:xfrm>
              <a:off x="5869390" y="4247673"/>
              <a:ext cx="639321" cy="537913"/>
              <a:chOff x="4982633" y="2017070"/>
              <a:chExt cx="639321" cy="537913"/>
            </a:xfrm>
          </p:grpSpPr>
          <p:sp>
            <p:nvSpPr>
              <p:cNvPr id="68" name="Oval 6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TextBox 68"/>
              <p:cNvSpPr txBox="1"/>
              <p:nvPr/>
            </p:nvSpPr>
            <p:spPr>
              <a:xfrm>
                <a:off x="4999637" y="2101360"/>
                <a:ext cx="605312" cy="369332"/>
              </a:xfrm>
              <a:prstGeom prst="rect">
                <a:avLst/>
              </a:prstGeom>
              <a:noFill/>
            </p:spPr>
            <p:txBody>
              <a:bodyPr wrap="square" rtlCol="0">
                <a:spAutoFit/>
              </a:bodyPr>
              <a:lstStyle/>
              <a:p>
                <a:pPr algn="ctr"/>
                <a:r>
                  <a:rPr lang="en-SG" dirty="0" err="1"/>
                  <a:t>Bol</a:t>
                </a:r>
                <a:endParaRPr lang="en-SG" dirty="0"/>
              </a:p>
            </p:txBody>
          </p:sp>
        </p:grpSp>
        <p:grpSp>
          <p:nvGrpSpPr>
            <p:cNvPr id="70" name="Group 69"/>
            <p:cNvGrpSpPr/>
            <p:nvPr/>
          </p:nvGrpSpPr>
          <p:grpSpPr>
            <a:xfrm>
              <a:off x="6886517" y="4278500"/>
              <a:ext cx="639321" cy="537913"/>
              <a:chOff x="4982633" y="2017070"/>
              <a:chExt cx="639321" cy="537913"/>
            </a:xfrm>
          </p:grpSpPr>
          <p:sp>
            <p:nvSpPr>
              <p:cNvPr id="71" name="Oval 7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TextBox 71"/>
              <p:cNvSpPr txBox="1"/>
              <p:nvPr/>
            </p:nvSpPr>
            <p:spPr>
              <a:xfrm>
                <a:off x="4999637" y="2101360"/>
                <a:ext cx="605312" cy="369332"/>
              </a:xfrm>
              <a:prstGeom prst="rect">
                <a:avLst/>
              </a:prstGeom>
              <a:noFill/>
            </p:spPr>
            <p:txBody>
              <a:bodyPr wrap="square" rtlCol="0">
                <a:spAutoFit/>
              </a:bodyPr>
              <a:lstStyle/>
              <a:p>
                <a:pPr algn="ctr"/>
                <a:r>
                  <a:rPr lang="en-SG" dirty="0"/>
                  <a:t>Par</a:t>
                </a:r>
              </a:p>
            </p:txBody>
          </p:sp>
        </p:grpSp>
        <p:grpSp>
          <p:nvGrpSpPr>
            <p:cNvPr id="73" name="Group 72"/>
            <p:cNvGrpSpPr/>
            <p:nvPr/>
          </p:nvGrpSpPr>
          <p:grpSpPr>
            <a:xfrm>
              <a:off x="7533528" y="5049552"/>
              <a:ext cx="639321" cy="537913"/>
              <a:chOff x="4982633" y="2017070"/>
              <a:chExt cx="639321" cy="537913"/>
            </a:xfrm>
          </p:grpSpPr>
          <p:sp>
            <p:nvSpPr>
              <p:cNvPr id="74" name="Oval 73"/>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TextBox 74"/>
              <p:cNvSpPr txBox="1"/>
              <p:nvPr/>
            </p:nvSpPr>
            <p:spPr>
              <a:xfrm>
                <a:off x="4999637" y="2101360"/>
                <a:ext cx="605312" cy="369332"/>
              </a:xfrm>
              <a:prstGeom prst="rect">
                <a:avLst/>
              </a:prstGeom>
              <a:noFill/>
            </p:spPr>
            <p:txBody>
              <a:bodyPr wrap="square" rtlCol="0">
                <a:spAutoFit/>
              </a:bodyPr>
              <a:lstStyle/>
              <a:p>
                <a:pPr algn="ctr"/>
                <a:r>
                  <a:rPr lang="en-SG" dirty="0" err="1"/>
                  <a:t>Uru</a:t>
                </a:r>
                <a:endParaRPr lang="en-SG" dirty="0"/>
              </a:p>
            </p:txBody>
          </p:sp>
        </p:grpSp>
        <p:grpSp>
          <p:nvGrpSpPr>
            <p:cNvPr id="76" name="Group 75"/>
            <p:cNvGrpSpPr/>
            <p:nvPr/>
          </p:nvGrpSpPr>
          <p:grpSpPr>
            <a:xfrm>
              <a:off x="6009856" y="5381131"/>
              <a:ext cx="639321" cy="537913"/>
              <a:chOff x="4982633" y="2017070"/>
              <a:chExt cx="639321" cy="537913"/>
            </a:xfrm>
          </p:grpSpPr>
          <p:sp>
            <p:nvSpPr>
              <p:cNvPr id="77" name="Oval 7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TextBox 78"/>
              <p:cNvSpPr txBox="1"/>
              <p:nvPr/>
            </p:nvSpPr>
            <p:spPr>
              <a:xfrm>
                <a:off x="4999637" y="2101360"/>
                <a:ext cx="605312" cy="369332"/>
              </a:xfrm>
              <a:prstGeom prst="rect">
                <a:avLst/>
              </a:prstGeom>
              <a:noFill/>
            </p:spPr>
            <p:txBody>
              <a:bodyPr wrap="square" rtlCol="0">
                <a:spAutoFit/>
              </a:bodyPr>
              <a:lstStyle/>
              <a:p>
                <a:pPr algn="ctr"/>
                <a:r>
                  <a:rPr lang="en-SG" dirty="0" err="1"/>
                  <a:t>Arg</a:t>
                </a:r>
                <a:endParaRPr lang="en-SG" dirty="0"/>
              </a:p>
            </p:txBody>
          </p:sp>
        </p:grpSp>
        <p:grpSp>
          <p:nvGrpSpPr>
            <p:cNvPr id="80" name="Group 79"/>
            <p:cNvGrpSpPr/>
            <p:nvPr/>
          </p:nvGrpSpPr>
          <p:grpSpPr>
            <a:xfrm>
              <a:off x="4572000" y="5027885"/>
              <a:ext cx="639321" cy="537913"/>
              <a:chOff x="4982633" y="2017070"/>
              <a:chExt cx="639321" cy="537913"/>
            </a:xfrm>
          </p:grpSpPr>
          <p:sp>
            <p:nvSpPr>
              <p:cNvPr id="81" name="Oval 8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TextBox 81"/>
              <p:cNvSpPr txBox="1"/>
              <p:nvPr/>
            </p:nvSpPr>
            <p:spPr>
              <a:xfrm>
                <a:off x="4999637" y="2101360"/>
                <a:ext cx="605312" cy="369332"/>
              </a:xfrm>
              <a:prstGeom prst="rect">
                <a:avLst/>
              </a:prstGeom>
              <a:noFill/>
            </p:spPr>
            <p:txBody>
              <a:bodyPr wrap="square" rtlCol="0">
                <a:spAutoFit/>
              </a:bodyPr>
              <a:lstStyle/>
              <a:p>
                <a:pPr algn="ctr"/>
                <a:r>
                  <a:rPr lang="en-SG" dirty="0"/>
                  <a:t>Chi</a:t>
                </a:r>
              </a:p>
            </p:txBody>
          </p:sp>
        </p:grpSp>
        <p:grpSp>
          <p:nvGrpSpPr>
            <p:cNvPr id="83" name="Group 82"/>
            <p:cNvGrpSpPr/>
            <p:nvPr/>
          </p:nvGrpSpPr>
          <p:grpSpPr>
            <a:xfrm>
              <a:off x="8147800" y="5561845"/>
              <a:ext cx="639321" cy="537913"/>
              <a:chOff x="4982633" y="2017070"/>
              <a:chExt cx="639321" cy="537913"/>
            </a:xfrm>
          </p:grpSpPr>
          <p:sp>
            <p:nvSpPr>
              <p:cNvPr id="84" name="Oval 83"/>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TextBox 84"/>
              <p:cNvSpPr txBox="1"/>
              <p:nvPr/>
            </p:nvSpPr>
            <p:spPr>
              <a:xfrm>
                <a:off x="4999637" y="2101360"/>
                <a:ext cx="605312" cy="369332"/>
              </a:xfrm>
              <a:prstGeom prst="rect">
                <a:avLst/>
              </a:prstGeom>
              <a:noFill/>
            </p:spPr>
            <p:txBody>
              <a:bodyPr wrap="square" rtlCol="0">
                <a:spAutoFit/>
              </a:bodyPr>
              <a:lstStyle/>
              <a:p>
                <a:pPr algn="ctr"/>
                <a:r>
                  <a:rPr lang="en-SG" dirty="0" err="1"/>
                  <a:t>Fal</a:t>
                </a:r>
                <a:endParaRPr lang="en-SG" dirty="0"/>
              </a:p>
            </p:txBody>
          </p:sp>
        </p:grpSp>
        <p:cxnSp>
          <p:nvCxnSpPr>
            <p:cNvPr id="12" name="Straight Connector 11"/>
            <p:cNvCxnSpPr>
              <a:stCxn id="53" idx="7"/>
            </p:cNvCxnSpPr>
            <p:nvPr/>
          </p:nvCxnSpPr>
          <p:spPr>
            <a:xfrm flipV="1">
              <a:off x="5088175" y="2397258"/>
              <a:ext cx="246094" cy="2666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3" idx="3"/>
              <a:endCxn id="56" idx="0"/>
            </p:cNvCxnSpPr>
            <p:nvPr/>
          </p:nvCxnSpPr>
          <p:spPr>
            <a:xfrm flipH="1">
              <a:off x="4463247" y="3044251"/>
              <a:ext cx="172859" cy="38954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3" idx="5"/>
              <a:endCxn id="65" idx="0"/>
            </p:cNvCxnSpPr>
            <p:nvPr/>
          </p:nvCxnSpPr>
          <p:spPr>
            <a:xfrm>
              <a:off x="5088175" y="3044251"/>
              <a:ext cx="184461" cy="91763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3" idx="6"/>
              <a:endCxn id="62" idx="2"/>
            </p:cNvCxnSpPr>
            <p:nvPr/>
          </p:nvCxnSpPr>
          <p:spPr>
            <a:xfrm>
              <a:off x="5181801" y="2854071"/>
              <a:ext cx="1130712" cy="57461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 idx="5"/>
            </p:cNvCxnSpPr>
            <p:nvPr/>
          </p:nvCxnSpPr>
          <p:spPr>
            <a:xfrm>
              <a:off x="5818331" y="2431430"/>
              <a:ext cx="599880" cy="80759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48" idx="1"/>
            </p:cNvCxnSpPr>
            <p:nvPr/>
          </p:nvCxnSpPr>
          <p:spPr>
            <a:xfrm flipV="1">
              <a:off x="5886394" y="2101359"/>
              <a:ext cx="349691" cy="301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48" idx="3"/>
              <a:endCxn id="51" idx="1"/>
            </p:cNvCxnSpPr>
            <p:nvPr/>
          </p:nvCxnSpPr>
          <p:spPr>
            <a:xfrm>
              <a:off x="6841397" y="2101359"/>
              <a:ext cx="323974" cy="21479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7" idx="4"/>
              <a:endCxn id="62" idx="0"/>
            </p:cNvCxnSpPr>
            <p:nvPr/>
          </p:nvCxnSpPr>
          <p:spPr>
            <a:xfrm>
              <a:off x="6538742" y="2370316"/>
              <a:ext cx="93432" cy="78941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50" idx="5"/>
              <a:endCxn id="59" idx="1"/>
            </p:cNvCxnSpPr>
            <p:nvPr/>
          </p:nvCxnSpPr>
          <p:spPr>
            <a:xfrm>
              <a:off x="7694062" y="2506338"/>
              <a:ext cx="244709" cy="2253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50" idx="3"/>
              <a:endCxn id="62" idx="7"/>
            </p:cNvCxnSpPr>
            <p:nvPr/>
          </p:nvCxnSpPr>
          <p:spPr>
            <a:xfrm flipH="1">
              <a:off x="6858208" y="2506338"/>
              <a:ext cx="383785" cy="73216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9" idx="2"/>
              <a:endCxn id="63" idx="3"/>
            </p:cNvCxnSpPr>
            <p:nvPr/>
          </p:nvCxnSpPr>
          <p:spPr>
            <a:xfrm flipH="1">
              <a:off x="6934829" y="2921819"/>
              <a:ext cx="910316" cy="5068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6" idx="5"/>
              <a:endCxn id="65" idx="2"/>
            </p:cNvCxnSpPr>
            <p:nvPr/>
          </p:nvCxnSpPr>
          <p:spPr>
            <a:xfrm>
              <a:off x="4689281" y="3892934"/>
              <a:ext cx="263694" cy="33790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65" idx="7"/>
              <a:endCxn id="62" idx="3"/>
            </p:cNvCxnSpPr>
            <p:nvPr/>
          </p:nvCxnSpPr>
          <p:spPr>
            <a:xfrm flipV="1">
              <a:off x="5498670" y="3618865"/>
              <a:ext cx="907469" cy="42179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5" idx="5"/>
              <a:endCxn id="69" idx="1"/>
            </p:cNvCxnSpPr>
            <p:nvPr/>
          </p:nvCxnSpPr>
          <p:spPr>
            <a:xfrm>
              <a:off x="5498670" y="4421021"/>
              <a:ext cx="387724" cy="9560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3"/>
              <a:endCxn id="81" idx="0"/>
            </p:cNvCxnSpPr>
            <p:nvPr/>
          </p:nvCxnSpPr>
          <p:spPr>
            <a:xfrm flipH="1">
              <a:off x="4891661" y="4421021"/>
              <a:ext cx="154940" cy="60686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62" idx="4"/>
            </p:cNvCxnSpPr>
            <p:nvPr/>
          </p:nvCxnSpPr>
          <p:spPr>
            <a:xfrm flipH="1">
              <a:off x="6329516" y="3697641"/>
              <a:ext cx="302658" cy="54185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72" idx="1"/>
              <a:endCxn id="68" idx="6"/>
            </p:cNvCxnSpPr>
            <p:nvPr/>
          </p:nvCxnSpPr>
          <p:spPr>
            <a:xfrm flipH="1" flipV="1">
              <a:off x="6508711" y="4516630"/>
              <a:ext cx="394810" cy="3082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77" idx="0"/>
              <a:endCxn id="68" idx="4"/>
            </p:cNvCxnSpPr>
            <p:nvPr/>
          </p:nvCxnSpPr>
          <p:spPr>
            <a:xfrm flipH="1" flipV="1">
              <a:off x="6189051" y="4785586"/>
              <a:ext cx="140466" cy="59554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68" idx="3"/>
            </p:cNvCxnSpPr>
            <p:nvPr/>
          </p:nvCxnSpPr>
          <p:spPr>
            <a:xfrm flipV="1">
              <a:off x="5164796" y="4706810"/>
              <a:ext cx="798220" cy="45362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82" idx="3"/>
              <a:endCxn id="77" idx="2"/>
            </p:cNvCxnSpPr>
            <p:nvPr/>
          </p:nvCxnSpPr>
          <p:spPr>
            <a:xfrm>
              <a:off x="5194316" y="5296841"/>
              <a:ext cx="815540" cy="35324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71" idx="3"/>
              <a:endCxn id="77" idx="7"/>
            </p:cNvCxnSpPr>
            <p:nvPr/>
          </p:nvCxnSpPr>
          <p:spPr>
            <a:xfrm flipH="1">
              <a:off x="6555551" y="4737637"/>
              <a:ext cx="424592" cy="72227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75" idx="1"/>
              <a:endCxn id="77" idx="6"/>
            </p:cNvCxnSpPr>
            <p:nvPr/>
          </p:nvCxnSpPr>
          <p:spPr>
            <a:xfrm flipH="1">
              <a:off x="6649177" y="5318508"/>
              <a:ext cx="901355" cy="33158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71" idx="0"/>
              <a:endCxn id="62" idx="5"/>
            </p:cNvCxnSpPr>
            <p:nvPr/>
          </p:nvCxnSpPr>
          <p:spPr>
            <a:xfrm flipH="1" flipV="1">
              <a:off x="6858208" y="3618865"/>
              <a:ext cx="347970" cy="6596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Freeform 159"/>
            <p:cNvSpPr/>
            <p:nvPr/>
          </p:nvSpPr>
          <p:spPr>
            <a:xfrm>
              <a:off x="6918960" y="3520440"/>
              <a:ext cx="1680754" cy="1576841"/>
            </a:xfrm>
            <a:custGeom>
              <a:avLst/>
              <a:gdLst>
                <a:gd name="connsiteX0" fmla="*/ 0 w 1160507"/>
                <a:gd name="connsiteY0" fmla="*/ 0 h 1737360"/>
                <a:gd name="connsiteX1" fmla="*/ 1127760 w 1160507"/>
                <a:gd name="connsiteY1" fmla="*/ 944880 h 1737360"/>
                <a:gd name="connsiteX2" fmla="*/ 746760 w 1160507"/>
                <a:gd name="connsiteY2" fmla="*/ 1737360 h 1737360"/>
              </a:gdLst>
              <a:ahLst/>
              <a:cxnLst>
                <a:cxn ang="0">
                  <a:pos x="connsiteX0" y="connsiteY0"/>
                </a:cxn>
                <a:cxn ang="0">
                  <a:pos x="connsiteX1" y="connsiteY1"/>
                </a:cxn>
                <a:cxn ang="0">
                  <a:pos x="connsiteX2" y="connsiteY2"/>
                </a:cxn>
              </a:cxnLst>
              <a:rect l="l" t="t" r="r" b="b"/>
              <a:pathLst>
                <a:path w="1160507" h="1737360">
                  <a:moveTo>
                    <a:pt x="0" y="0"/>
                  </a:moveTo>
                  <a:cubicBezTo>
                    <a:pt x="501650" y="327660"/>
                    <a:pt x="1003300" y="655320"/>
                    <a:pt x="1127760" y="944880"/>
                  </a:cubicBezTo>
                  <a:cubicBezTo>
                    <a:pt x="1252220" y="1234440"/>
                    <a:pt x="999490" y="1485900"/>
                    <a:pt x="746760" y="173736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Freeform 163"/>
            <p:cNvSpPr/>
            <p:nvPr/>
          </p:nvSpPr>
          <p:spPr>
            <a:xfrm>
              <a:off x="6629400" y="3592286"/>
              <a:ext cx="1254906" cy="1926771"/>
            </a:xfrm>
            <a:custGeom>
              <a:avLst/>
              <a:gdLst>
                <a:gd name="connsiteX0" fmla="*/ 283029 w 1254906"/>
                <a:gd name="connsiteY0" fmla="*/ 0 h 1926771"/>
                <a:gd name="connsiteX1" fmla="*/ 1251857 w 1254906"/>
                <a:gd name="connsiteY1" fmla="*/ 914400 h 1926771"/>
                <a:gd name="connsiteX2" fmla="*/ 0 w 1254906"/>
                <a:gd name="connsiteY2" fmla="*/ 1926771 h 1926771"/>
              </a:gdLst>
              <a:ahLst/>
              <a:cxnLst>
                <a:cxn ang="0">
                  <a:pos x="connsiteX0" y="connsiteY0"/>
                </a:cxn>
                <a:cxn ang="0">
                  <a:pos x="connsiteX1" y="connsiteY1"/>
                </a:cxn>
                <a:cxn ang="0">
                  <a:pos x="connsiteX2" y="connsiteY2"/>
                </a:cxn>
              </a:cxnLst>
              <a:rect l="l" t="t" r="r" b="b"/>
              <a:pathLst>
                <a:path w="1254906" h="1926771">
                  <a:moveTo>
                    <a:pt x="283029" y="0"/>
                  </a:moveTo>
                  <a:cubicBezTo>
                    <a:pt x="791028" y="296636"/>
                    <a:pt x="1299028" y="593272"/>
                    <a:pt x="1251857" y="914400"/>
                  </a:cubicBezTo>
                  <a:cubicBezTo>
                    <a:pt x="1204686" y="1235528"/>
                    <a:pt x="602343" y="1581149"/>
                    <a:pt x="0" y="1926771"/>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7" name="Oval 166"/>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2375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dissolv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Modelling Graph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415123" y="1679143"/>
            <a:ext cx="3234268" cy="4653031"/>
            <a:chOff x="1117600" y="1703320"/>
            <a:chExt cx="3234268" cy="465303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123" r="18142"/>
            <a:stretch/>
          </p:blipFill>
          <p:spPr>
            <a:xfrm>
              <a:off x="1117600" y="1703320"/>
              <a:ext cx="3234268" cy="4653031"/>
            </a:xfrm>
            <a:prstGeom prst="rect">
              <a:avLst/>
            </a:prstGeom>
          </p:spPr>
        </p:pic>
        <p:sp>
          <p:nvSpPr>
            <p:cNvPr id="3" name="Rectangle 2"/>
            <p:cNvSpPr/>
            <p:nvPr/>
          </p:nvSpPr>
          <p:spPr>
            <a:xfrm>
              <a:off x="3978876" y="6067168"/>
              <a:ext cx="372992" cy="185351"/>
            </a:xfrm>
            <a:prstGeom prst="rect">
              <a:avLst/>
            </a:prstGeom>
            <a:solidFill>
              <a:srgbClr val="B8C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65" name="Group 164"/>
          <p:cNvGrpSpPr/>
          <p:nvPr/>
        </p:nvGrpSpPr>
        <p:grpSpPr>
          <a:xfrm>
            <a:off x="4143586" y="1832403"/>
            <a:ext cx="4643535" cy="4267355"/>
            <a:chOff x="4143586" y="1832403"/>
            <a:chExt cx="4643535" cy="4267355"/>
          </a:xfrm>
        </p:grpSpPr>
        <p:grpSp>
          <p:nvGrpSpPr>
            <p:cNvPr id="10" name="Group 9"/>
            <p:cNvGrpSpPr/>
            <p:nvPr/>
          </p:nvGrpSpPr>
          <p:grpSpPr>
            <a:xfrm>
              <a:off x="5272636" y="1972293"/>
              <a:ext cx="639321" cy="537913"/>
              <a:chOff x="4982633" y="2017070"/>
              <a:chExt cx="639321" cy="537913"/>
            </a:xfrm>
          </p:grpSpPr>
          <p:sp>
            <p:nvSpPr>
              <p:cNvPr id="8" name="Oval 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4999637" y="2101360"/>
                <a:ext cx="605312" cy="369332"/>
              </a:xfrm>
              <a:prstGeom prst="rect">
                <a:avLst/>
              </a:prstGeom>
              <a:noFill/>
            </p:spPr>
            <p:txBody>
              <a:bodyPr wrap="square" rtlCol="0">
                <a:spAutoFit/>
              </a:bodyPr>
              <a:lstStyle/>
              <a:p>
                <a:pPr algn="ctr"/>
                <a:r>
                  <a:rPr lang="en-SG" dirty="0" err="1"/>
                  <a:t>Ven</a:t>
                </a:r>
                <a:endParaRPr lang="en-SG" dirty="0"/>
              </a:p>
            </p:txBody>
          </p:sp>
        </p:grpSp>
        <p:grpSp>
          <p:nvGrpSpPr>
            <p:cNvPr id="46" name="Group 45"/>
            <p:cNvGrpSpPr/>
            <p:nvPr/>
          </p:nvGrpSpPr>
          <p:grpSpPr>
            <a:xfrm>
              <a:off x="6219081" y="1832403"/>
              <a:ext cx="639321" cy="537913"/>
              <a:chOff x="4982633" y="2017070"/>
              <a:chExt cx="639321" cy="537913"/>
            </a:xfrm>
          </p:grpSpPr>
          <p:sp>
            <p:nvSpPr>
              <p:cNvPr id="47" name="Oval 4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TextBox 47"/>
              <p:cNvSpPr txBox="1"/>
              <p:nvPr/>
            </p:nvSpPr>
            <p:spPr>
              <a:xfrm>
                <a:off x="4999637" y="2101360"/>
                <a:ext cx="605312" cy="369332"/>
              </a:xfrm>
              <a:prstGeom prst="rect">
                <a:avLst/>
              </a:prstGeom>
              <a:noFill/>
            </p:spPr>
            <p:txBody>
              <a:bodyPr wrap="square" rtlCol="0">
                <a:spAutoFit/>
              </a:bodyPr>
              <a:lstStyle/>
              <a:p>
                <a:pPr algn="ctr"/>
                <a:r>
                  <a:rPr lang="en-SG" dirty="0"/>
                  <a:t>Guy</a:t>
                </a:r>
              </a:p>
            </p:txBody>
          </p:sp>
        </p:grpSp>
        <p:grpSp>
          <p:nvGrpSpPr>
            <p:cNvPr id="49" name="Group 48"/>
            <p:cNvGrpSpPr/>
            <p:nvPr/>
          </p:nvGrpSpPr>
          <p:grpSpPr>
            <a:xfrm>
              <a:off x="7148367" y="2047201"/>
              <a:ext cx="639321" cy="537913"/>
              <a:chOff x="4982633" y="2017070"/>
              <a:chExt cx="639321" cy="537913"/>
            </a:xfrm>
          </p:grpSpPr>
          <p:sp>
            <p:nvSpPr>
              <p:cNvPr id="50" name="Oval 49"/>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TextBox 50"/>
              <p:cNvSpPr txBox="1"/>
              <p:nvPr/>
            </p:nvSpPr>
            <p:spPr>
              <a:xfrm>
                <a:off x="4999637" y="2101360"/>
                <a:ext cx="605312" cy="369332"/>
              </a:xfrm>
              <a:prstGeom prst="rect">
                <a:avLst/>
              </a:prstGeom>
              <a:noFill/>
            </p:spPr>
            <p:txBody>
              <a:bodyPr wrap="square" rtlCol="0">
                <a:spAutoFit/>
              </a:bodyPr>
              <a:lstStyle/>
              <a:p>
                <a:pPr algn="ctr"/>
                <a:r>
                  <a:rPr lang="en-SG" dirty="0"/>
                  <a:t>Sur</a:t>
                </a:r>
              </a:p>
            </p:txBody>
          </p:sp>
        </p:grpSp>
        <p:grpSp>
          <p:nvGrpSpPr>
            <p:cNvPr id="52" name="Group 51"/>
            <p:cNvGrpSpPr/>
            <p:nvPr/>
          </p:nvGrpSpPr>
          <p:grpSpPr>
            <a:xfrm>
              <a:off x="4542480" y="2585114"/>
              <a:ext cx="639321" cy="537913"/>
              <a:chOff x="4982633" y="2017070"/>
              <a:chExt cx="639321" cy="537913"/>
            </a:xfrm>
          </p:grpSpPr>
          <p:sp>
            <p:nvSpPr>
              <p:cNvPr id="53" name="Oval 52"/>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TextBox 53"/>
              <p:cNvSpPr txBox="1"/>
              <p:nvPr/>
            </p:nvSpPr>
            <p:spPr>
              <a:xfrm>
                <a:off x="4999637" y="2101360"/>
                <a:ext cx="605312" cy="369332"/>
              </a:xfrm>
              <a:prstGeom prst="rect">
                <a:avLst/>
              </a:prstGeom>
              <a:noFill/>
            </p:spPr>
            <p:txBody>
              <a:bodyPr wrap="square" rtlCol="0">
                <a:spAutoFit/>
              </a:bodyPr>
              <a:lstStyle/>
              <a:p>
                <a:pPr algn="ctr"/>
                <a:r>
                  <a:rPr lang="en-SG" dirty="0"/>
                  <a:t>Col</a:t>
                </a:r>
              </a:p>
            </p:txBody>
          </p:sp>
        </p:grpSp>
        <p:grpSp>
          <p:nvGrpSpPr>
            <p:cNvPr id="55" name="Group 54"/>
            <p:cNvGrpSpPr/>
            <p:nvPr/>
          </p:nvGrpSpPr>
          <p:grpSpPr>
            <a:xfrm>
              <a:off x="4143586" y="3433797"/>
              <a:ext cx="639321" cy="537913"/>
              <a:chOff x="4982633" y="2017070"/>
              <a:chExt cx="639321" cy="537913"/>
            </a:xfrm>
          </p:grpSpPr>
          <p:sp>
            <p:nvSpPr>
              <p:cNvPr id="56" name="Oval 55"/>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TextBox 56"/>
              <p:cNvSpPr txBox="1"/>
              <p:nvPr/>
            </p:nvSpPr>
            <p:spPr>
              <a:xfrm>
                <a:off x="4999637" y="2101360"/>
                <a:ext cx="605312" cy="369332"/>
              </a:xfrm>
              <a:prstGeom prst="rect">
                <a:avLst/>
              </a:prstGeom>
              <a:noFill/>
            </p:spPr>
            <p:txBody>
              <a:bodyPr wrap="square" rtlCol="0">
                <a:spAutoFit/>
              </a:bodyPr>
              <a:lstStyle/>
              <a:p>
                <a:pPr algn="ctr"/>
                <a:r>
                  <a:rPr lang="en-SG" dirty="0" err="1"/>
                  <a:t>Ecu</a:t>
                </a:r>
                <a:endParaRPr lang="en-SG" dirty="0"/>
              </a:p>
            </p:txBody>
          </p:sp>
        </p:grpSp>
        <p:grpSp>
          <p:nvGrpSpPr>
            <p:cNvPr id="58" name="Group 57"/>
            <p:cNvGrpSpPr/>
            <p:nvPr/>
          </p:nvGrpSpPr>
          <p:grpSpPr>
            <a:xfrm>
              <a:off x="7845145" y="2652862"/>
              <a:ext cx="639321" cy="537913"/>
              <a:chOff x="4982633" y="2017070"/>
              <a:chExt cx="639321" cy="537913"/>
            </a:xfrm>
          </p:grpSpPr>
          <p:sp>
            <p:nvSpPr>
              <p:cNvPr id="59" name="Oval 58"/>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TextBox 59"/>
              <p:cNvSpPr txBox="1"/>
              <p:nvPr/>
            </p:nvSpPr>
            <p:spPr>
              <a:xfrm>
                <a:off x="4999637" y="2101360"/>
                <a:ext cx="605312" cy="369332"/>
              </a:xfrm>
              <a:prstGeom prst="rect">
                <a:avLst/>
              </a:prstGeom>
              <a:noFill/>
            </p:spPr>
            <p:txBody>
              <a:bodyPr wrap="square" rtlCol="0">
                <a:spAutoFit/>
              </a:bodyPr>
              <a:lstStyle/>
              <a:p>
                <a:pPr algn="ctr"/>
                <a:r>
                  <a:rPr lang="en-SG" dirty="0" err="1"/>
                  <a:t>Fre</a:t>
                </a:r>
                <a:endParaRPr lang="en-SG" dirty="0"/>
              </a:p>
            </p:txBody>
          </p:sp>
        </p:grpSp>
        <p:grpSp>
          <p:nvGrpSpPr>
            <p:cNvPr id="61" name="Group 60"/>
            <p:cNvGrpSpPr/>
            <p:nvPr/>
          </p:nvGrpSpPr>
          <p:grpSpPr>
            <a:xfrm>
              <a:off x="6312513" y="3159728"/>
              <a:ext cx="639321" cy="537913"/>
              <a:chOff x="4982633" y="2017070"/>
              <a:chExt cx="639321" cy="537913"/>
            </a:xfrm>
          </p:grpSpPr>
          <p:sp>
            <p:nvSpPr>
              <p:cNvPr id="62" name="Oval 61"/>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TextBox 62"/>
              <p:cNvSpPr txBox="1"/>
              <p:nvPr/>
            </p:nvSpPr>
            <p:spPr>
              <a:xfrm>
                <a:off x="4999637" y="2101360"/>
                <a:ext cx="605312" cy="369332"/>
              </a:xfrm>
              <a:prstGeom prst="rect">
                <a:avLst/>
              </a:prstGeom>
              <a:noFill/>
            </p:spPr>
            <p:txBody>
              <a:bodyPr wrap="square" rtlCol="0">
                <a:spAutoFit/>
              </a:bodyPr>
              <a:lstStyle/>
              <a:p>
                <a:pPr algn="ctr"/>
                <a:r>
                  <a:rPr lang="en-SG" dirty="0"/>
                  <a:t>Bra</a:t>
                </a:r>
              </a:p>
            </p:txBody>
          </p:sp>
        </p:grpSp>
        <p:grpSp>
          <p:nvGrpSpPr>
            <p:cNvPr id="64" name="Group 63"/>
            <p:cNvGrpSpPr/>
            <p:nvPr/>
          </p:nvGrpSpPr>
          <p:grpSpPr>
            <a:xfrm>
              <a:off x="4952975" y="3961884"/>
              <a:ext cx="639321" cy="537913"/>
              <a:chOff x="4982633" y="2017070"/>
              <a:chExt cx="639321" cy="537913"/>
            </a:xfrm>
          </p:grpSpPr>
          <p:sp>
            <p:nvSpPr>
              <p:cNvPr id="65" name="Oval 64"/>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TextBox 65"/>
              <p:cNvSpPr txBox="1"/>
              <p:nvPr/>
            </p:nvSpPr>
            <p:spPr>
              <a:xfrm>
                <a:off x="4999637" y="2101360"/>
                <a:ext cx="605312" cy="369332"/>
              </a:xfrm>
              <a:prstGeom prst="rect">
                <a:avLst/>
              </a:prstGeom>
              <a:noFill/>
            </p:spPr>
            <p:txBody>
              <a:bodyPr wrap="square" rtlCol="0">
                <a:spAutoFit/>
              </a:bodyPr>
              <a:lstStyle/>
              <a:p>
                <a:pPr algn="ctr"/>
                <a:r>
                  <a:rPr lang="en-SG" dirty="0"/>
                  <a:t>Per</a:t>
                </a:r>
              </a:p>
            </p:txBody>
          </p:sp>
        </p:grpSp>
        <p:grpSp>
          <p:nvGrpSpPr>
            <p:cNvPr id="67" name="Group 66"/>
            <p:cNvGrpSpPr/>
            <p:nvPr/>
          </p:nvGrpSpPr>
          <p:grpSpPr>
            <a:xfrm>
              <a:off x="5869390" y="4247673"/>
              <a:ext cx="639321" cy="537913"/>
              <a:chOff x="4982633" y="2017070"/>
              <a:chExt cx="639321" cy="537913"/>
            </a:xfrm>
          </p:grpSpPr>
          <p:sp>
            <p:nvSpPr>
              <p:cNvPr id="68" name="Oval 6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TextBox 68"/>
              <p:cNvSpPr txBox="1"/>
              <p:nvPr/>
            </p:nvSpPr>
            <p:spPr>
              <a:xfrm>
                <a:off x="4999637" y="2101360"/>
                <a:ext cx="605312" cy="369332"/>
              </a:xfrm>
              <a:prstGeom prst="rect">
                <a:avLst/>
              </a:prstGeom>
              <a:noFill/>
            </p:spPr>
            <p:txBody>
              <a:bodyPr wrap="square" rtlCol="0">
                <a:spAutoFit/>
              </a:bodyPr>
              <a:lstStyle/>
              <a:p>
                <a:pPr algn="ctr"/>
                <a:r>
                  <a:rPr lang="en-SG" dirty="0" err="1"/>
                  <a:t>Bol</a:t>
                </a:r>
                <a:endParaRPr lang="en-SG" dirty="0"/>
              </a:p>
            </p:txBody>
          </p:sp>
        </p:grpSp>
        <p:grpSp>
          <p:nvGrpSpPr>
            <p:cNvPr id="70" name="Group 69"/>
            <p:cNvGrpSpPr/>
            <p:nvPr/>
          </p:nvGrpSpPr>
          <p:grpSpPr>
            <a:xfrm>
              <a:off x="6886517" y="4278500"/>
              <a:ext cx="639321" cy="537913"/>
              <a:chOff x="4982633" y="2017070"/>
              <a:chExt cx="639321" cy="537913"/>
            </a:xfrm>
          </p:grpSpPr>
          <p:sp>
            <p:nvSpPr>
              <p:cNvPr id="71" name="Oval 7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TextBox 71"/>
              <p:cNvSpPr txBox="1"/>
              <p:nvPr/>
            </p:nvSpPr>
            <p:spPr>
              <a:xfrm>
                <a:off x="4999637" y="2101360"/>
                <a:ext cx="605312" cy="369332"/>
              </a:xfrm>
              <a:prstGeom prst="rect">
                <a:avLst/>
              </a:prstGeom>
              <a:noFill/>
            </p:spPr>
            <p:txBody>
              <a:bodyPr wrap="square" rtlCol="0">
                <a:spAutoFit/>
              </a:bodyPr>
              <a:lstStyle/>
              <a:p>
                <a:pPr algn="ctr"/>
                <a:r>
                  <a:rPr lang="en-SG" dirty="0"/>
                  <a:t>Par</a:t>
                </a:r>
              </a:p>
            </p:txBody>
          </p:sp>
        </p:grpSp>
        <p:grpSp>
          <p:nvGrpSpPr>
            <p:cNvPr id="73" name="Group 72"/>
            <p:cNvGrpSpPr/>
            <p:nvPr/>
          </p:nvGrpSpPr>
          <p:grpSpPr>
            <a:xfrm>
              <a:off x="7533528" y="5049552"/>
              <a:ext cx="639321" cy="537913"/>
              <a:chOff x="4982633" y="2017070"/>
              <a:chExt cx="639321" cy="537913"/>
            </a:xfrm>
          </p:grpSpPr>
          <p:sp>
            <p:nvSpPr>
              <p:cNvPr id="74" name="Oval 73"/>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TextBox 74"/>
              <p:cNvSpPr txBox="1"/>
              <p:nvPr/>
            </p:nvSpPr>
            <p:spPr>
              <a:xfrm>
                <a:off x="4999637" y="2101360"/>
                <a:ext cx="605312" cy="369332"/>
              </a:xfrm>
              <a:prstGeom prst="rect">
                <a:avLst/>
              </a:prstGeom>
              <a:noFill/>
            </p:spPr>
            <p:txBody>
              <a:bodyPr wrap="square" rtlCol="0">
                <a:spAutoFit/>
              </a:bodyPr>
              <a:lstStyle/>
              <a:p>
                <a:pPr algn="ctr"/>
                <a:r>
                  <a:rPr lang="en-SG" dirty="0" err="1"/>
                  <a:t>Uru</a:t>
                </a:r>
                <a:endParaRPr lang="en-SG" dirty="0"/>
              </a:p>
            </p:txBody>
          </p:sp>
        </p:grpSp>
        <p:grpSp>
          <p:nvGrpSpPr>
            <p:cNvPr id="76" name="Group 75"/>
            <p:cNvGrpSpPr/>
            <p:nvPr/>
          </p:nvGrpSpPr>
          <p:grpSpPr>
            <a:xfrm>
              <a:off x="6009856" y="5381131"/>
              <a:ext cx="639321" cy="537913"/>
              <a:chOff x="4982633" y="2017070"/>
              <a:chExt cx="639321" cy="537913"/>
            </a:xfrm>
          </p:grpSpPr>
          <p:sp>
            <p:nvSpPr>
              <p:cNvPr id="77" name="Oval 7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TextBox 78"/>
              <p:cNvSpPr txBox="1"/>
              <p:nvPr/>
            </p:nvSpPr>
            <p:spPr>
              <a:xfrm>
                <a:off x="4999637" y="2101360"/>
                <a:ext cx="605312" cy="369332"/>
              </a:xfrm>
              <a:prstGeom prst="rect">
                <a:avLst/>
              </a:prstGeom>
              <a:noFill/>
            </p:spPr>
            <p:txBody>
              <a:bodyPr wrap="square" rtlCol="0">
                <a:spAutoFit/>
              </a:bodyPr>
              <a:lstStyle/>
              <a:p>
                <a:pPr algn="ctr"/>
                <a:r>
                  <a:rPr lang="en-SG" dirty="0" err="1"/>
                  <a:t>Arg</a:t>
                </a:r>
                <a:endParaRPr lang="en-SG" dirty="0"/>
              </a:p>
            </p:txBody>
          </p:sp>
        </p:grpSp>
        <p:grpSp>
          <p:nvGrpSpPr>
            <p:cNvPr id="80" name="Group 79"/>
            <p:cNvGrpSpPr/>
            <p:nvPr/>
          </p:nvGrpSpPr>
          <p:grpSpPr>
            <a:xfrm>
              <a:off x="4572000" y="5027885"/>
              <a:ext cx="639321" cy="537913"/>
              <a:chOff x="4982633" y="2017070"/>
              <a:chExt cx="639321" cy="537913"/>
            </a:xfrm>
          </p:grpSpPr>
          <p:sp>
            <p:nvSpPr>
              <p:cNvPr id="81" name="Oval 8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TextBox 81"/>
              <p:cNvSpPr txBox="1"/>
              <p:nvPr/>
            </p:nvSpPr>
            <p:spPr>
              <a:xfrm>
                <a:off x="4999637" y="2101360"/>
                <a:ext cx="605312" cy="369332"/>
              </a:xfrm>
              <a:prstGeom prst="rect">
                <a:avLst/>
              </a:prstGeom>
              <a:noFill/>
            </p:spPr>
            <p:txBody>
              <a:bodyPr wrap="square" rtlCol="0">
                <a:spAutoFit/>
              </a:bodyPr>
              <a:lstStyle/>
              <a:p>
                <a:pPr algn="ctr"/>
                <a:r>
                  <a:rPr lang="en-SG" dirty="0"/>
                  <a:t>Chi</a:t>
                </a:r>
              </a:p>
            </p:txBody>
          </p:sp>
        </p:grpSp>
        <p:grpSp>
          <p:nvGrpSpPr>
            <p:cNvPr id="83" name="Group 82"/>
            <p:cNvGrpSpPr/>
            <p:nvPr/>
          </p:nvGrpSpPr>
          <p:grpSpPr>
            <a:xfrm>
              <a:off x="8147800" y="5561845"/>
              <a:ext cx="639321" cy="537913"/>
              <a:chOff x="4982633" y="2017070"/>
              <a:chExt cx="639321" cy="537913"/>
            </a:xfrm>
          </p:grpSpPr>
          <p:sp>
            <p:nvSpPr>
              <p:cNvPr id="84" name="Oval 83"/>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TextBox 84"/>
              <p:cNvSpPr txBox="1"/>
              <p:nvPr/>
            </p:nvSpPr>
            <p:spPr>
              <a:xfrm>
                <a:off x="4999637" y="2101360"/>
                <a:ext cx="605312" cy="369332"/>
              </a:xfrm>
              <a:prstGeom prst="rect">
                <a:avLst/>
              </a:prstGeom>
              <a:noFill/>
            </p:spPr>
            <p:txBody>
              <a:bodyPr wrap="square" rtlCol="0">
                <a:spAutoFit/>
              </a:bodyPr>
              <a:lstStyle/>
              <a:p>
                <a:pPr algn="ctr"/>
                <a:r>
                  <a:rPr lang="en-SG" dirty="0" err="1"/>
                  <a:t>Fal</a:t>
                </a:r>
                <a:endParaRPr lang="en-SG" dirty="0"/>
              </a:p>
            </p:txBody>
          </p:sp>
        </p:grpSp>
        <p:cxnSp>
          <p:nvCxnSpPr>
            <p:cNvPr id="12" name="Straight Connector 11"/>
            <p:cNvCxnSpPr>
              <a:stCxn id="53" idx="7"/>
            </p:cNvCxnSpPr>
            <p:nvPr/>
          </p:nvCxnSpPr>
          <p:spPr>
            <a:xfrm flipV="1">
              <a:off x="5088175" y="2397258"/>
              <a:ext cx="246094" cy="2666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3" idx="3"/>
              <a:endCxn id="56" idx="0"/>
            </p:cNvCxnSpPr>
            <p:nvPr/>
          </p:nvCxnSpPr>
          <p:spPr>
            <a:xfrm flipH="1">
              <a:off x="4463247" y="3044251"/>
              <a:ext cx="172859" cy="38954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3" idx="5"/>
              <a:endCxn id="65" idx="0"/>
            </p:cNvCxnSpPr>
            <p:nvPr/>
          </p:nvCxnSpPr>
          <p:spPr>
            <a:xfrm>
              <a:off x="5088175" y="3044251"/>
              <a:ext cx="184461" cy="91763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3" idx="6"/>
              <a:endCxn id="62" idx="2"/>
            </p:cNvCxnSpPr>
            <p:nvPr/>
          </p:nvCxnSpPr>
          <p:spPr>
            <a:xfrm>
              <a:off x="5181801" y="2854071"/>
              <a:ext cx="1130712" cy="57461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 idx="5"/>
            </p:cNvCxnSpPr>
            <p:nvPr/>
          </p:nvCxnSpPr>
          <p:spPr>
            <a:xfrm>
              <a:off x="5818331" y="2431430"/>
              <a:ext cx="599880" cy="80759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48" idx="1"/>
            </p:cNvCxnSpPr>
            <p:nvPr/>
          </p:nvCxnSpPr>
          <p:spPr>
            <a:xfrm flipV="1">
              <a:off x="5886394" y="2101359"/>
              <a:ext cx="349691" cy="301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48" idx="3"/>
              <a:endCxn id="51" idx="1"/>
            </p:cNvCxnSpPr>
            <p:nvPr/>
          </p:nvCxnSpPr>
          <p:spPr>
            <a:xfrm>
              <a:off x="6841397" y="2101359"/>
              <a:ext cx="323974" cy="21479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7" idx="4"/>
              <a:endCxn id="62" idx="0"/>
            </p:cNvCxnSpPr>
            <p:nvPr/>
          </p:nvCxnSpPr>
          <p:spPr>
            <a:xfrm>
              <a:off x="6538742" y="2370316"/>
              <a:ext cx="93432" cy="78941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50" idx="5"/>
              <a:endCxn id="59" idx="1"/>
            </p:cNvCxnSpPr>
            <p:nvPr/>
          </p:nvCxnSpPr>
          <p:spPr>
            <a:xfrm>
              <a:off x="7694062" y="2506338"/>
              <a:ext cx="244709" cy="2253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50" idx="3"/>
              <a:endCxn id="62" idx="7"/>
            </p:cNvCxnSpPr>
            <p:nvPr/>
          </p:nvCxnSpPr>
          <p:spPr>
            <a:xfrm flipH="1">
              <a:off x="6858208" y="2506338"/>
              <a:ext cx="383785" cy="73216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9" idx="2"/>
              <a:endCxn id="63" idx="3"/>
            </p:cNvCxnSpPr>
            <p:nvPr/>
          </p:nvCxnSpPr>
          <p:spPr>
            <a:xfrm flipH="1">
              <a:off x="6934829" y="2921819"/>
              <a:ext cx="910316" cy="5068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6" idx="5"/>
              <a:endCxn id="65" idx="2"/>
            </p:cNvCxnSpPr>
            <p:nvPr/>
          </p:nvCxnSpPr>
          <p:spPr>
            <a:xfrm>
              <a:off x="4689281" y="3892934"/>
              <a:ext cx="263694" cy="33790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65" idx="7"/>
              <a:endCxn id="62" idx="3"/>
            </p:cNvCxnSpPr>
            <p:nvPr/>
          </p:nvCxnSpPr>
          <p:spPr>
            <a:xfrm flipV="1">
              <a:off x="5498670" y="3618865"/>
              <a:ext cx="907469" cy="42179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5" idx="5"/>
              <a:endCxn id="69" idx="1"/>
            </p:cNvCxnSpPr>
            <p:nvPr/>
          </p:nvCxnSpPr>
          <p:spPr>
            <a:xfrm>
              <a:off x="5498670" y="4421021"/>
              <a:ext cx="387724" cy="9560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3"/>
              <a:endCxn id="81" idx="0"/>
            </p:cNvCxnSpPr>
            <p:nvPr/>
          </p:nvCxnSpPr>
          <p:spPr>
            <a:xfrm flipH="1">
              <a:off x="4891661" y="4421021"/>
              <a:ext cx="154940" cy="60686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62" idx="4"/>
            </p:cNvCxnSpPr>
            <p:nvPr/>
          </p:nvCxnSpPr>
          <p:spPr>
            <a:xfrm flipH="1">
              <a:off x="6329516" y="3697641"/>
              <a:ext cx="302658" cy="54185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72" idx="1"/>
              <a:endCxn id="68" idx="6"/>
            </p:cNvCxnSpPr>
            <p:nvPr/>
          </p:nvCxnSpPr>
          <p:spPr>
            <a:xfrm flipH="1" flipV="1">
              <a:off x="6508711" y="4516630"/>
              <a:ext cx="394810" cy="3082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77" idx="0"/>
              <a:endCxn id="68" idx="4"/>
            </p:cNvCxnSpPr>
            <p:nvPr/>
          </p:nvCxnSpPr>
          <p:spPr>
            <a:xfrm flipH="1" flipV="1">
              <a:off x="6189051" y="4785586"/>
              <a:ext cx="140466" cy="59554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68" idx="3"/>
            </p:cNvCxnSpPr>
            <p:nvPr/>
          </p:nvCxnSpPr>
          <p:spPr>
            <a:xfrm flipV="1">
              <a:off x="5164796" y="4706810"/>
              <a:ext cx="798220" cy="45362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82" idx="3"/>
              <a:endCxn id="77" idx="2"/>
            </p:cNvCxnSpPr>
            <p:nvPr/>
          </p:nvCxnSpPr>
          <p:spPr>
            <a:xfrm>
              <a:off x="5194316" y="5296841"/>
              <a:ext cx="815540" cy="35324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71" idx="3"/>
              <a:endCxn id="77" idx="7"/>
            </p:cNvCxnSpPr>
            <p:nvPr/>
          </p:nvCxnSpPr>
          <p:spPr>
            <a:xfrm flipH="1">
              <a:off x="6555551" y="4737637"/>
              <a:ext cx="424592" cy="72227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75" idx="1"/>
              <a:endCxn id="77" idx="6"/>
            </p:cNvCxnSpPr>
            <p:nvPr/>
          </p:nvCxnSpPr>
          <p:spPr>
            <a:xfrm flipH="1">
              <a:off x="6649177" y="5318508"/>
              <a:ext cx="901355" cy="33158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71" idx="0"/>
              <a:endCxn id="62" idx="5"/>
            </p:cNvCxnSpPr>
            <p:nvPr/>
          </p:nvCxnSpPr>
          <p:spPr>
            <a:xfrm flipH="1" flipV="1">
              <a:off x="6858208" y="3618865"/>
              <a:ext cx="347970" cy="6596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Freeform 159"/>
            <p:cNvSpPr/>
            <p:nvPr/>
          </p:nvSpPr>
          <p:spPr>
            <a:xfrm>
              <a:off x="6918960" y="3520440"/>
              <a:ext cx="1680754" cy="1576841"/>
            </a:xfrm>
            <a:custGeom>
              <a:avLst/>
              <a:gdLst>
                <a:gd name="connsiteX0" fmla="*/ 0 w 1160507"/>
                <a:gd name="connsiteY0" fmla="*/ 0 h 1737360"/>
                <a:gd name="connsiteX1" fmla="*/ 1127760 w 1160507"/>
                <a:gd name="connsiteY1" fmla="*/ 944880 h 1737360"/>
                <a:gd name="connsiteX2" fmla="*/ 746760 w 1160507"/>
                <a:gd name="connsiteY2" fmla="*/ 1737360 h 1737360"/>
              </a:gdLst>
              <a:ahLst/>
              <a:cxnLst>
                <a:cxn ang="0">
                  <a:pos x="connsiteX0" y="connsiteY0"/>
                </a:cxn>
                <a:cxn ang="0">
                  <a:pos x="connsiteX1" y="connsiteY1"/>
                </a:cxn>
                <a:cxn ang="0">
                  <a:pos x="connsiteX2" y="connsiteY2"/>
                </a:cxn>
              </a:cxnLst>
              <a:rect l="l" t="t" r="r" b="b"/>
              <a:pathLst>
                <a:path w="1160507" h="1737360">
                  <a:moveTo>
                    <a:pt x="0" y="0"/>
                  </a:moveTo>
                  <a:cubicBezTo>
                    <a:pt x="501650" y="327660"/>
                    <a:pt x="1003300" y="655320"/>
                    <a:pt x="1127760" y="944880"/>
                  </a:cubicBezTo>
                  <a:cubicBezTo>
                    <a:pt x="1252220" y="1234440"/>
                    <a:pt x="999490" y="1485900"/>
                    <a:pt x="746760" y="173736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Freeform 163"/>
            <p:cNvSpPr/>
            <p:nvPr/>
          </p:nvSpPr>
          <p:spPr>
            <a:xfrm>
              <a:off x="6629400" y="3592286"/>
              <a:ext cx="1254906" cy="1926771"/>
            </a:xfrm>
            <a:custGeom>
              <a:avLst/>
              <a:gdLst>
                <a:gd name="connsiteX0" fmla="*/ 283029 w 1254906"/>
                <a:gd name="connsiteY0" fmla="*/ 0 h 1926771"/>
                <a:gd name="connsiteX1" fmla="*/ 1251857 w 1254906"/>
                <a:gd name="connsiteY1" fmla="*/ 914400 h 1926771"/>
                <a:gd name="connsiteX2" fmla="*/ 0 w 1254906"/>
                <a:gd name="connsiteY2" fmla="*/ 1926771 h 1926771"/>
              </a:gdLst>
              <a:ahLst/>
              <a:cxnLst>
                <a:cxn ang="0">
                  <a:pos x="connsiteX0" y="connsiteY0"/>
                </a:cxn>
                <a:cxn ang="0">
                  <a:pos x="connsiteX1" y="connsiteY1"/>
                </a:cxn>
                <a:cxn ang="0">
                  <a:pos x="connsiteX2" y="connsiteY2"/>
                </a:cxn>
              </a:cxnLst>
              <a:rect l="l" t="t" r="r" b="b"/>
              <a:pathLst>
                <a:path w="1254906" h="1926771">
                  <a:moveTo>
                    <a:pt x="283029" y="0"/>
                  </a:moveTo>
                  <a:cubicBezTo>
                    <a:pt x="791028" y="296636"/>
                    <a:pt x="1299028" y="593272"/>
                    <a:pt x="1251857" y="914400"/>
                  </a:cubicBezTo>
                  <a:cubicBezTo>
                    <a:pt x="1204686" y="1235528"/>
                    <a:pt x="602343" y="1581149"/>
                    <a:pt x="0" y="1926771"/>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7" name="Oval 166"/>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TextBox 96">
            <a:extLst>
              <a:ext uri="{FF2B5EF4-FFF2-40B4-BE49-F238E27FC236}">
                <a16:creationId xmlns:a16="http://schemas.microsoft.com/office/drawing/2014/main" id="{27E02B13-9501-48F0-AAB0-29C1A0E6965E}"/>
              </a:ext>
            </a:extLst>
          </p:cNvPr>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30837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dissolv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Wedding Planner</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TextBox 10"/>
          <p:cNvSpPr txBox="1"/>
          <p:nvPr/>
        </p:nvSpPr>
        <p:spPr>
          <a:xfrm>
            <a:off x="476756" y="6352144"/>
            <a:ext cx="7408077" cy="369332"/>
          </a:xfrm>
          <a:prstGeom prst="rect">
            <a:avLst/>
          </a:prstGeom>
          <a:noFill/>
        </p:spPr>
        <p:txBody>
          <a:bodyPr wrap="square" rtlCol="0">
            <a:spAutoFit/>
          </a:bodyPr>
          <a:lstStyle/>
          <a:p>
            <a:r>
              <a:rPr lang="en-SG" dirty="0"/>
              <a:t>Acknowledgement: </a:t>
            </a:r>
            <a:r>
              <a:rPr lang="en-SG" dirty="0">
                <a:hlinkClick r:id="rId3"/>
              </a:rPr>
              <a:t>http://www.math.uri.edu/~eaton/0131873814_MEb.pdf</a:t>
            </a:r>
            <a:r>
              <a:rPr lang="en-SG" dirty="0"/>
              <a:t> </a:t>
            </a:r>
          </a:p>
        </p:txBody>
      </p:sp>
      <p:sp>
        <p:nvSpPr>
          <p:cNvPr id="13" name="TextBox 12"/>
          <p:cNvSpPr txBox="1"/>
          <p:nvPr/>
        </p:nvSpPr>
        <p:spPr>
          <a:xfrm>
            <a:off x="324356" y="1419099"/>
            <a:ext cx="7075511" cy="1569660"/>
          </a:xfrm>
          <a:prstGeom prst="rect">
            <a:avLst/>
          </a:prstGeom>
          <a:noFill/>
        </p:spPr>
        <p:txBody>
          <a:bodyPr wrap="square" rtlCol="0">
            <a:spAutoFit/>
          </a:bodyPr>
          <a:lstStyle/>
          <a:p>
            <a:r>
              <a:rPr lang="en-SG" sz="2400" dirty="0"/>
              <a:t>You are your best friend’s wedding planner and you need to plan the seating arrangement for his 16 guests attending his wedding dinner. However, some of the guests cannot get along with some others.</a:t>
            </a:r>
          </a:p>
        </p:txBody>
      </p:sp>
      <p:sp>
        <p:nvSpPr>
          <p:cNvPr id="21" name="TextBox 20"/>
          <p:cNvSpPr txBox="1"/>
          <p:nvPr/>
        </p:nvSpPr>
        <p:spPr>
          <a:xfrm>
            <a:off x="481507" y="2966964"/>
            <a:ext cx="5345926" cy="3046988"/>
          </a:xfrm>
          <a:prstGeom prst="rect">
            <a:avLst/>
          </a:prstGeom>
          <a:solidFill>
            <a:schemeClr val="accent4">
              <a:lumMod val="60000"/>
              <a:lumOff val="40000"/>
            </a:schemeClr>
          </a:solidFill>
        </p:spPr>
        <p:txBody>
          <a:bodyPr wrap="square" rtlCol="0">
            <a:spAutoFit/>
          </a:bodyPr>
          <a:lstStyle/>
          <a:p>
            <a:pPr marL="285750" indent="-285750">
              <a:buFont typeface="Wingdings" panose="05000000000000000000" pitchFamily="2" charset="2"/>
              <a:buChar char="§"/>
            </a:pPr>
            <a:r>
              <a:rPr lang="en-SG" sz="2400" i="1" dirty="0"/>
              <a:t>A</a:t>
            </a:r>
            <a:r>
              <a:rPr lang="en-SG" sz="2400" dirty="0"/>
              <a:t> doesn’t get along with </a:t>
            </a:r>
            <a:r>
              <a:rPr lang="en-SG" sz="2400" i="1" dirty="0"/>
              <a:t>F</a:t>
            </a:r>
            <a:r>
              <a:rPr lang="en-SG" sz="2400" dirty="0"/>
              <a:t>, </a:t>
            </a:r>
            <a:r>
              <a:rPr lang="en-SG" sz="2400" i="1" dirty="0"/>
              <a:t>G</a:t>
            </a:r>
            <a:r>
              <a:rPr lang="en-SG" sz="2400" dirty="0"/>
              <a:t> or </a:t>
            </a:r>
            <a:r>
              <a:rPr lang="en-SG" sz="2400" i="1" dirty="0"/>
              <a:t>H</a:t>
            </a:r>
            <a:r>
              <a:rPr lang="en-SG" sz="2400" dirty="0"/>
              <a:t>.</a:t>
            </a:r>
          </a:p>
          <a:p>
            <a:pPr marL="285750" indent="-285750">
              <a:buFont typeface="Wingdings" panose="05000000000000000000" pitchFamily="2" charset="2"/>
              <a:buChar char="§"/>
            </a:pPr>
            <a:r>
              <a:rPr lang="en-SG" sz="2400" i="1" dirty="0"/>
              <a:t>B</a:t>
            </a:r>
            <a:r>
              <a:rPr lang="en-SG" sz="2400" dirty="0"/>
              <a:t> doesn’t get along with </a:t>
            </a:r>
            <a:r>
              <a:rPr lang="en-SG" sz="2400" i="1" dirty="0"/>
              <a:t>C</a:t>
            </a:r>
            <a:r>
              <a:rPr lang="en-SG" sz="2400" dirty="0"/>
              <a:t>, </a:t>
            </a:r>
            <a:r>
              <a:rPr lang="en-SG" sz="2400" i="1" dirty="0"/>
              <a:t>D</a:t>
            </a:r>
            <a:r>
              <a:rPr lang="en-SG" sz="2400" dirty="0"/>
              <a:t> or </a:t>
            </a:r>
            <a:r>
              <a:rPr lang="en-SG" sz="2400" i="1" dirty="0"/>
              <a:t>H</a:t>
            </a:r>
            <a:r>
              <a:rPr lang="en-SG" sz="2400" dirty="0"/>
              <a:t>.</a:t>
            </a:r>
            <a:endParaRPr lang="en-SG" sz="2400" i="1" dirty="0"/>
          </a:p>
          <a:p>
            <a:pPr marL="285750" indent="-285750">
              <a:buFont typeface="Wingdings" panose="05000000000000000000" pitchFamily="2" charset="2"/>
              <a:buChar char="§"/>
            </a:pPr>
            <a:r>
              <a:rPr lang="en-SG" sz="2400" i="1" dirty="0"/>
              <a:t>C</a:t>
            </a:r>
            <a:r>
              <a:rPr lang="en-SG" sz="2400" dirty="0"/>
              <a:t> doesn’t get along with </a:t>
            </a:r>
            <a:r>
              <a:rPr lang="en-SG" sz="2400" i="1" dirty="0"/>
              <a:t>B</a:t>
            </a:r>
            <a:r>
              <a:rPr lang="en-SG" sz="2400" dirty="0"/>
              <a:t>, </a:t>
            </a:r>
            <a:r>
              <a:rPr lang="en-SG" sz="2400" i="1" dirty="0"/>
              <a:t>D</a:t>
            </a:r>
            <a:r>
              <a:rPr lang="en-SG" sz="2400" dirty="0"/>
              <a:t>, </a:t>
            </a:r>
            <a:r>
              <a:rPr lang="en-SG" sz="2400" i="1" dirty="0"/>
              <a:t>E</a:t>
            </a:r>
            <a:r>
              <a:rPr lang="en-SG" sz="2400" dirty="0"/>
              <a:t>, </a:t>
            </a:r>
            <a:r>
              <a:rPr lang="en-SG" sz="2400" i="1" dirty="0"/>
              <a:t>G</a:t>
            </a:r>
            <a:r>
              <a:rPr lang="en-SG" sz="2400" dirty="0"/>
              <a:t> or </a:t>
            </a:r>
            <a:r>
              <a:rPr lang="en-SG" sz="2400" i="1" dirty="0"/>
              <a:t>H</a:t>
            </a:r>
            <a:r>
              <a:rPr lang="en-SG" sz="2400" dirty="0"/>
              <a:t>.</a:t>
            </a:r>
            <a:endParaRPr lang="en-SG" sz="2400" i="1" dirty="0"/>
          </a:p>
          <a:p>
            <a:pPr marL="285750" indent="-285750">
              <a:buFont typeface="Wingdings" panose="05000000000000000000" pitchFamily="2" charset="2"/>
              <a:buChar char="§"/>
            </a:pPr>
            <a:r>
              <a:rPr lang="en-SG" sz="2400" i="1" dirty="0"/>
              <a:t>D</a:t>
            </a:r>
            <a:r>
              <a:rPr lang="en-SG" sz="2400" dirty="0"/>
              <a:t> doesn’t get along with </a:t>
            </a:r>
            <a:r>
              <a:rPr lang="en-SG" sz="2400" i="1" dirty="0"/>
              <a:t>B</a:t>
            </a:r>
            <a:r>
              <a:rPr lang="en-SG" sz="2400" dirty="0"/>
              <a:t>, </a:t>
            </a:r>
            <a:r>
              <a:rPr lang="en-SG" sz="2400" i="1" dirty="0"/>
              <a:t>C</a:t>
            </a:r>
            <a:r>
              <a:rPr lang="en-SG" sz="2400" dirty="0"/>
              <a:t> or </a:t>
            </a:r>
            <a:r>
              <a:rPr lang="en-SG" sz="2400" i="1" dirty="0"/>
              <a:t>E</a:t>
            </a:r>
            <a:r>
              <a:rPr lang="en-SG" sz="2400" dirty="0"/>
              <a:t>.</a:t>
            </a:r>
            <a:endParaRPr lang="en-SG" sz="2400" i="1" dirty="0"/>
          </a:p>
          <a:p>
            <a:pPr marL="285750" indent="-285750">
              <a:buFont typeface="Wingdings" panose="05000000000000000000" pitchFamily="2" charset="2"/>
              <a:buChar char="§"/>
            </a:pPr>
            <a:r>
              <a:rPr lang="en-SG" sz="2400" i="1" dirty="0"/>
              <a:t>E</a:t>
            </a:r>
            <a:r>
              <a:rPr lang="en-SG" sz="2400" dirty="0"/>
              <a:t> doesn’t get along with </a:t>
            </a:r>
            <a:r>
              <a:rPr lang="en-SG" sz="2400" i="1" dirty="0"/>
              <a:t>C</a:t>
            </a:r>
            <a:r>
              <a:rPr lang="en-SG" sz="2400" dirty="0"/>
              <a:t>, </a:t>
            </a:r>
            <a:r>
              <a:rPr lang="en-SG" sz="2400" i="1" dirty="0"/>
              <a:t>D</a:t>
            </a:r>
            <a:r>
              <a:rPr lang="en-SG" sz="2400" dirty="0"/>
              <a:t>, </a:t>
            </a:r>
            <a:r>
              <a:rPr lang="en-SG" sz="2400" i="1" dirty="0"/>
              <a:t>F</a:t>
            </a:r>
            <a:r>
              <a:rPr lang="en-SG" sz="2400" dirty="0"/>
              <a:t>, or </a:t>
            </a:r>
            <a:r>
              <a:rPr lang="en-SG" sz="2400" i="1" dirty="0"/>
              <a:t>G</a:t>
            </a:r>
            <a:r>
              <a:rPr lang="en-SG" sz="2400" dirty="0"/>
              <a:t>.</a:t>
            </a:r>
            <a:endParaRPr lang="en-SG" sz="2400" i="1" dirty="0"/>
          </a:p>
          <a:p>
            <a:pPr marL="285750" indent="-285750">
              <a:buFont typeface="Wingdings" panose="05000000000000000000" pitchFamily="2" charset="2"/>
              <a:buChar char="§"/>
            </a:pPr>
            <a:r>
              <a:rPr lang="en-SG" sz="2400" i="1" dirty="0"/>
              <a:t>F</a:t>
            </a:r>
            <a:r>
              <a:rPr lang="en-SG" sz="2400" dirty="0"/>
              <a:t> doesn’t get along with </a:t>
            </a:r>
            <a:r>
              <a:rPr lang="en-SG" sz="2400" i="1" dirty="0"/>
              <a:t>A</a:t>
            </a:r>
            <a:r>
              <a:rPr lang="en-SG" sz="2400" dirty="0"/>
              <a:t>, </a:t>
            </a:r>
            <a:r>
              <a:rPr lang="en-SG" sz="2400" i="1" dirty="0"/>
              <a:t>E</a:t>
            </a:r>
            <a:r>
              <a:rPr lang="en-SG" sz="2400" dirty="0"/>
              <a:t> or </a:t>
            </a:r>
            <a:r>
              <a:rPr lang="en-SG" sz="2400" i="1" dirty="0"/>
              <a:t>G</a:t>
            </a:r>
            <a:r>
              <a:rPr lang="en-SG" sz="2400" dirty="0"/>
              <a:t>.</a:t>
            </a:r>
            <a:endParaRPr lang="en-SG" sz="2400" i="1" dirty="0"/>
          </a:p>
          <a:p>
            <a:pPr marL="285750" indent="-285750">
              <a:buFont typeface="Wingdings" panose="05000000000000000000" pitchFamily="2" charset="2"/>
              <a:buChar char="§"/>
            </a:pPr>
            <a:r>
              <a:rPr lang="en-SG" sz="2400" i="1" dirty="0"/>
              <a:t>G</a:t>
            </a:r>
            <a:r>
              <a:rPr lang="en-SG" sz="2400" dirty="0"/>
              <a:t> doesn’t get along with </a:t>
            </a:r>
            <a:r>
              <a:rPr lang="en-SG" sz="2400" i="1" dirty="0"/>
              <a:t>A</a:t>
            </a:r>
            <a:r>
              <a:rPr lang="en-SG" sz="2400" dirty="0"/>
              <a:t>, </a:t>
            </a:r>
            <a:r>
              <a:rPr lang="en-SG" sz="2400" i="1" dirty="0"/>
              <a:t>C</a:t>
            </a:r>
            <a:r>
              <a:rPr lang="en-SG" sz="2400" dirty="0"/>
              <a:t>, </a:t>
            </a:r>
            <a:r>
              <a:rPr lang="en-SG" sz="2400" i="1" dirty="0"/>
              <a:t>E</a:t>
            </a:r>
            <a:r>
              <a:rPr lang="en-SG" sz="2400" dirty="0"/>
              <a:t> or </a:t>
            </a:r>
            <a:r>
              <a:rPr lang="en-SG" sz="2400" i="1" dirty="0"/>
              <a:t>F</a:t>
            </a:r>
            <a:r>
              <a:rPr lang="en-SG" sz="2400" dirty="0"/>
              <a:t>.</a:t>
            </a:r>
            <a:endParaRPr lang="en-SG" sz="2400" i="1" dirty="0"/>
          </a:p>
          <a:p>
            <a:pPr marL="285750" indent="-285750">
              <a:buFont typeface="Wingdings" panose="05000000000000000000" pitchFamily="2" charset="2"/>
              <a:buChar char="§"/>
            </a:pPr>
            <a:r>
              <a:rPr lang="en-SG" sz="2400" i="1" dirty="0"/>
              <a:t>H</a:t>
            </a:r>
            <a:r>
              <a:rPr lang="en-SG" sz="2400" dirty="0"/>
              <a:t> doesn’t get along with </a:t>
            </a:r>
            <a:r>
              <a:rPr lang="en-SG" sz="2400" i="1" dirty="0"/>
              <a:t>A</a:t>
            </a:r>
            <a:r>
              <a:rPr lang="en-SG" sz="2400" dirty="0"/>
              <a:t>, </a:t>
            </a:r>
            <a:r>
              <a:rPr lang="en-SG" sz="2400" i="1" dirty="0"/>
              <a:t>B</a:t>
            </a:r>
            <a:r>
              <a:rPr lang="en-SG" sz="2400" dirty="0"/>
              <a:t> or </a:t>
            </a:r>
            <a:r>
              <a:rPr lang="en-SG" sz="2400" i="1" dirty="0"/>
              <a:t>C</a:t>
            </a:r>
            <a:r>
              <a:rPr lang="en-SG" sz="2400" dirty="0"/>
              <a:t>.</a:t>
            </a:r>
            <a:endParaRPr lang="en-SG" sz="2400" i="1" dirty="0"/>
          </a:p>
        </p:txBody>
      </p:sp>
      <p:sp>
        <p:nvSpPr>
          <p:cNvPr id="150" name="TextBox 149"/>
          <p:cNvSpPr txBox="1"/>
          <p:nvPr/>
        </p:nvSpPr>
        <p:spPr>
          <a:xfrm>
            <a:off x="5938772" y="2966964"/>
            <a:ext cx="2922190" cy="2754600"/>
          </a:xfrm>
          <a:prstGeom prst="rect">
            <a:avLst/>
          </a:prstGeom>
          <a:noFill/>
        </p:spPr>
        <p:txBody>
          <a:bodyPr wrap="square" rtlCol="0">
            <a:spAutoFit/>
          </a:bodyPr>
          <a:lstStyle/>
          <a:p>
            <a:pPr>
              <a:spcAft>
                <a:spcPts val="600"/>
              </a:spcAft>
            </a:pPr>
            <a:r>
              <a:rPr lang="en-SG" sz="2400" dirty="0"/>
              <a:t>You don’t want to put guests who cannot get along with each other at the same table!</a:t>
            </a:r>
          </a:p>
          <a:p>
            <a:pPr>
              <a:spcAft>
                <a:spcPts val="600"/>
              </a:spcAft>
            </a:pPr>
            <a:r>
              <a:rPr lang="en-SG" sz="2400" dirty="0">
                <a:solidFill>
                  <a:srgbClr val="000099"/>
                </a:solidFill>
              </a:rPr>
              <a:t>How many tables do you need?</a:t>
            </a:r>
          </a:p>
        </p:txBody>
      </p:sp>
      <p:pic>
        <p:nvPicPr>
          <p:cNvPr id="165" name="Picture 1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039" y="1324332"/>
            <a:ext cx="1366738" cy="1395613"/>
          </a:xfrm>
          <a:prstGeom prst="rect">
            <a:avLst/>
          </a:prstGeom>
        </p:spPr>
      </p:pic>
      <p:sp>
        <p:nvSpPr>
          <p:cNvPr id="171" name="Oval 170"/>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987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dissolve">
                                      <p:cBhvr>
                                        <p:cTn id="12"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Wedding Planner</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TextBox 10"/>
          <p:cNvSpPr txBox="1"/>
          <p:nvPr/>
        </p:nvSpPr>
        <p:spPr>
          <a:xfrm>
            <a:off x="476756" y="6352144"/>
            <a:ext cx="7408077" cy="369332"/>
          </a:xfrm>
          <a:prstGeom prst="rect">
            <a:avLst/>
          </a:prstGeom>
          <a:noFill/>
        </p:spPr>
        <p:txBody>
          <a:bodyPr wrap="square" rtlCol="0">
            <a:spAutoFit/>
          </a:bodyPr>
          <a:lstStyle/>
          <a:p>
            <a:r>
              <a:rPr lang="en-SG" dirty="0"/>
              <a:t>Acknowledgement: </a:t>
            </a:r>
            <a:r>
              <a:rPr lang="en-SG" dirty="0">
                <a:hlinkClick r:id="rId3"/>
              </a:rPr>
              <a:t>http://www.math.uri.edu/~eaton/0131873814_MEb.pdf</a:t>
            </a:r>
            <a:r>
              <a:rPr lang="en-SG" dirty="0"/>
              <a:t> </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039" y="1324332"/>
            <a:ext cx="1366738" cy="1395613"/>
          </a:xfrm>
          <a:prstGeom prst="rect">
            <a:avLst/>
          </a:prstGeom>
        </p:spPr>
      </p:pic>
      <p:sp>
        <p:nvSpPr>
          <p:cNvPr id="21" name="TextBox 20"/>
          <p:cNvSpPr txBox="1"/>
          <p:nvPr/>
        </p:nvSpPr>
        <p:spPr>
          <a:xfrm>
            <a:off x="3092824" y="534475"/>
            <a:ext cx="4529992" cy="2554545"/>
          </a:xfrm>
          <a:prstGeom prst="rect">
            <a:avLst/>
          </a:prstGeom>
          <a:solidFill>
            <a:schemeClr val="accent4">
              <a:lumMod val="60000"/>
              <a:lumOff val="40000"/>
            </a:schemeClr>
          </a:solidFill>
        </p:spPr>
        <p:txBody>
          <a:bodyPr wrap="square" rtlCol="0">
            <a:spAutoFit/>
          </a:bodyPr>
          <a:lstStyle/>
          <a:p>
            <a:pPr marL="285750" indent="-285750">
              <a:buFont typeface="Wingdings" panose="05000000000000000000" pitchFamily="2" charset="2"/>
              <a:buChar char="§"/>
            </a:pPr>
            <a:r>
              <a:rPr lang="en-SG" sz="2000" i="1" dirty="0"/>
              <a:t>A</a:t>
            </a:r>
            <a:r>
              <a:rPr lang="en-SG" sz="2000" dirty="0"/>
              <a:t> doesn’t get along with </a:t>
            </a:r>
            <a:r>
              <a:rPr lang="en-SG" sz="2000" i="1" dirty="0"/>
              <a:t>F</a:t>
            </a:r>
            <a:r>
              <a:rPr lang="en-SG" sz="2000" dirty="0"/>
              <a:t>, </a:t>
            </a:r>
            <a:r>
              <a:rPr lang="en-SG" sz="2000" i="1" dirty="0"/>
              <a:t>G</a:t>
            </a:r>
            <a:r>
              <a:rPr lang="en-SG" sz="2000" dirty="0"/>
              <a:t> or </a:t>
            </a:r>
            <a:r>
              <a:rPr lang="en-SG" sz="2000" i="1" dirty="0"/>
              <a:t>H</a:t>
            </a:r>
            <a:r>
              <a:rPr lang="en-SG" sz="2000" dirty="0"/>
              <a:t>.</a:t>
            </a:r>
          </a:p>
          <a:p>
            <a:pPr marL="285750" indent="-285750">
              <a:buFont typeface="Wingdings" panose="05000000000000000000" pitchFamily="2" charset="2"/>
              <a:buChar char="§"/>
            </a:pPr>
            <a:r>
              <a:rPr lang="en-SG" sz="2000" i="1" dirty="0"/>
              <a:t>B</a:t>
            </a:r>
            <a:r>
              <a:rPr lang="en-SG" sz="2000" dirty="0"/>
              <a:t> doesn’t get along with </a:t>
            </a:r>
            <a:r>
              <a:rPr lang="en-SG" sz="2000" i="1" dirty="0"/>
              <a:t>C</a:t>
            </a:r>
            <a:r>
              <a:rPr lang="en-SG" sz="2000" dirty="0"/>
              <a:t>, </a:t>
            </a:r>
            <a:r>
              <a:rPr lang="en-SG" sz="2000" i="1" dirty="0"/>
              <a:t>D</a:t>
            </a:r>
            <a:r>
              <a:rPr lang="en-SG" sz="2000" dirty="0"/>
              <a:t> or </a:t>
            </a:r>
            <a:r>
              <a:rPr lang="en-SG" sz="2000" i="1" dirty="0"/>
              <a:t>H</a:t>
            </a:r>
            <a:r>
              <a:rPr lang="en-SG" sz="2000" dirty="0"/>
              <a:t>.</a:t>
            </a:r>
            <a:endParaRPr lang="en-SG" sz="2000" i="1" dirty="0"/>
          </a:p>
          <a:p>
            <a:pPr marL="285750" indent="-285750">
              <a:buFont typeface="Wingdings" panose="05000000000000000000" pitchFamily="2" charset="2"/>
              <a:buChar char="§"/>
            </a:pPr>
            <a:r>
              <a:rPr lang="en-SG" sz="2000" i="1" dirty="0"/>
              <a:t>C</a:t>
            </a:r>
            <a:r>
              <a:rPr lang="en-SG" sz="2000" dirty="0"/>
              <a:t> doesn’t get along with </a:t>
            </a:r>
            <a:r>
              <a:rPr lang="en-SG" sz="2000" i="1" dirty="0"/>
              <a:t>B</a:t>
            </a:r>
            <a:r>
              <a:rPr lang="en-SG" sz="2000" dirty="0"/>
              <a:t>, </a:t>
            </a:r>
            <a:r>
              <a:rPr lang="en-SG" sz="2000" i="1" dirty="0"/>
              <a:t>D</a:t>
            </a:r>
            <a:r>
              <a:rPr lang="en-SG" sz="2000" dirty="0"/>
              <a:t>, </a:t>
            </a:r>
            <a:r>
              <a:rPr lang="en-SG" sz="2000" i="1" dirty="0"/>
              <a:t>E</a:t>
            </a:r>
            <a:r>
              <a:rPr lang="en-SG" sz="2000" dirty="0"/>
              <a:t>, </a:t>
            </a:r>
            <a:r>
              <a:rPr lang="en-SG" sz="2000" i="1" dirty="0"/>
              <a:t>G</a:t>
            </a:r>
            <a:r>
              <a:rPr lang="en-SG" sz="2000" dirty="0"/>
              <a:t> or </a:t>
            </a:r>
            <a:r>
              <a:rPr lang="en-SG" sz="2000" i="1" dirty="0"/>
              <a:t>H</a:t>
            </a:r>
            <a:r>
              <a:rPr lang="en-SG" sz="2000" dirty="0"/>
              <a:t>.</a:t>
            </a:r>
            <a:endParaRPr lang="en-SG" sz="2000" i="1" dirty="0"/>
          </a:p>
          <a:p>
            <a:pPr marL="285750" indent="-285750">
              <a:buFont typeface="Wingdings" panose="05000000000000000000" pitchFamily="2" charset="2"/>
              <a:buChar char="§"/>
            </a:pPr>
            <a:r>
              <a:rPr lang="en-SG" sz="2000" i="1" dirty="0"/>
              <a:t>D</a:t>
            </a:r>
            <a:r>
              <a:rPr lang="en-SG" sz="2000" dirty="0"/>
              <a:t> doesn’t get along with </a:t>
            </a:r>
            <a:r>
              <a:rPr lang="en-SG" sz="2000" i="1" dirty="0"/>
              <a:t>B</a:t>
            </a:r>
            <a:r>
              <a:rPr lang="en-SG" sz="2000" dirty="0"/>
              <a:t>, </a:t>
            </a:r>
            <a:r>
              <a:rPr lang="en-SG" sz="2000" i="1" dirty="0"/>
              <a:t>C</a:t>
            </a:r>
            <a:r>
              <a:rPr lang="en-SG" sz="2000" dirty="0"/>
              <a:t> or </a:t>
            </a:r>
            <a:r>
              <a:rPr lang="en-SG" sz="2000" i="1" dirty="0"/>
              <a:t>E</a:t>
            </a:r>
            <a:r>
              <a:rPr lang="en-SG" sz="2000" dirty="0"/>
              <a:t>.</a:t>
            </a:r>
            <a:endParaRPr lang="en-SG" sz="2000" i="1" dirty="0"/>
          </a:p>
          <a:p>
            <a:pPr marL="285750" indent="-285750">
              <a:buFont typeface="Wingdings" panose="05000000000000000000" pitchFamily="2" charset="2"/>
              <a:buChar char="§"/>
            </a:pPr>
            <a:r>
              <a:rPr lang="en-SG" sz="2000" i="1" dirty="0"/>
              <a:t>E</a:t>
            </a:r>
            <a:r>
              <a:rPr lang="en-SG" sz="2000" dirty="0"/>
              <a:t> doesn’t get along with </a:t>
            </a:r>
            <a:r>
              <a:rPr lang="en-SG" sz="2000" i="1" dirty="0"/>
              <a:t>C</a:t>
            </a:r>
            <a:r>
              <a:rPr lang="en-SG" sz="2000" dirty="0"/>
              <a:t>, </a:t>
            </a:r>
            <a:r>
              <a:rPr lang="en-SG" sz="2000" i="1" dirty="0"/>
              <a:t>D</a:t>
            </a:r>
            <a:r>
              <a:rPr lang="en-SG" sz="2000" dirty="0"/>
              <a:t>, </a:t>
            </a:r>
            <a:r>
              <a:rPr lang="en-SG" sz="2000" i="1" dirty="0"/>
              <a:t>F</a:t>
            </a:r>
            <a:r>
              <a:rPr lang="en-SG" sz="2000" dirty="0"/>
              <a:t>, or </a:t>
            </a:r>
            <a:r>
              <a:rPr lang="en-SG" sz="2000" i="1" dirty="0"/>
              <a:t>G</a:t>
            </a:r>
            <a:r>
              <a:rPr lang="en-SG" sz="2000" dirty="0"/>
              <a:t>.</a:t>
            </a:r>
            <a:endParaRPr lang="en-SG" sz="2000" i="1" dirty="0"/>
          </a:p>
          <a:p>
            <a:pPr marL="285750" indent="-285750">
              <a:buFont typeface="Wingdings" panose="05000000000000000000" pitchFamily="2" charset="2"/>
              <a:buChar char="§"/>
            </a:pPr>
            <a:r>
              <a:rPr lang="en-SG" sz="2000" i="1" dirty="0"/>
              <a:t>F</a:t>
            </a:r>
            <a:r>
              <a:rPr lang="en-SG" sz="2000" dirty="0"/>
              <a:t> doesn’t get along with </a:t>
            </a:r>
            <a:r>
              <a:rPr lang="en-SG" sz="2000" i="1" dirty="0"/>
              <a:t>A</a:t>
            </a:r>
            <a:r>
              <a:rPr lang="en-SG" sz="2000" dirty="0"/>
              <a:t>, </a:t>
            </a:r>
            <a:r>
              <a:rPr lang="en-SG" sz="2000" i="1" dirty="0"/>
              <a:t>E</a:t>
            </a:r>
            <a:r>
              <a:rPr lang="en-SG" sz="2000" dirty="0"/>
              <a:t> or </a:t>
            </a:r>
            <a:r>
              <a:rPr lang="en-SG" sz="2000" i="1" dirty="0"/>
              <a:t>G</a:t>
            </a:r>
            <a:r>
              <a:rPr lang="en-SG" sz="2000" dirty="0"/>
              <a:t>.</a:t>
            </a:r>
            <a:endParaRPr lang="en-SG" sz="2000" i="1" dirty="0"/>
          </a:p>
          <a:p>
            <a:pPr marL="285750" indent="-285750">
              <a:buFont typeface="Wingdings" panose="05000000000000000000" pitchFamily="2" charset="2"/>
              <a:buChar char="§"/>
            </a:pPr>
            <a:r>
              <a:rPr lang="en-SG" sz="2000" i="1" dirty="0"/>
              <a:t>G</a:t>
            </a:r>
            <a:r>
              <a:rPr lang="en-SG" sz="2000" dirty="0"/>
              <a:t> doesn’t get along with </a:t>
            </a:r>
            <a:r>
              <a:rPr lang="en-SG" sz="2000" i="1" dirty="0"/>
              <a:t>A</a:t>
            </a:r>
            <a:r>
              <a:rPr lang="en-SG" sz="2000" dirty="0"/>
              <a:t>, </a:t>
            </a:r>
            <a:r>
              <a:rPr lang="en-SG" sz="2000" i="1" dirty="0"/>
              <a:t>C</a:t>
            </a:r>
            <a:r>
              <a:rPr lang="en-SG" sz="2000" dirty="0"/>
              <a:t>, </a:t>
            </a:r>
            <a:r>
              <a:rPr lang="en-SG" sz="2000" i="1" dirty="0"/>
              <a:t>E</a:t>
            </a:r>
            <a:r>
              <a:rPr lang="en-SG" sz="2000" dirty="0"/>
              <a:t> or </a:t>
            </a:r>
            <a:r>
              <a:rPr lang="en-SG" sz="2000" i="1" dirty="0"/>
              <a:t>F</a:t>
            </a:r>
            <a:r>
              <a:rPr lang="en-SG" sz="2000" dirty="0"/>
              <a:t>.</a:t>
            </a:r>
            <a:endParaRPr lang="en-SG" sz="2000" i="1" dirty="0"/>
          </a:p>
          <a:p>
            <a:pPr marL="285750" indent="-285750">
              <a:buFont typeface="Wingdings" panose="05000000000000000000" pitchFamily="2" charset="2"/>
              <a:buChar char="§"/>
            </a:pPr>
            <a:r>
              <a:rPr lang="en-SG" sz="2000" i="1" dirty="0"/>
              <a:t>H</a:t>
            </a:r>
            <a:r>
              <a:rPr lang="en-SG" sz="2000" dirty="0"/>
              <a:t> doesn’t get along with </a:t>
            </a:r>
            <a:r>
              <a:rPr lang="en-SG" sz="2000" i="1" dirty="0"/>
              <a:t>A</a:t>
            </a:r>
            <a:r>
              <a:rPr lang="en-SG" sz="2000" dirty="0"/>
              <a:t>, </a:t>
            </a:r>
            <a:r>
              <a:rPr lang="en-SG" sz="2000" i="1" dirty="0"/>
              <a:t>B</a:t>
            </a:r>
            <a:r>
              <a:rPr lang="en-SG" sz="2000" dirty="0"/>
              <a:t> or </a:t>
            </a:r>
            <a:r>
              <a:rPr lang="en-SG" sz="2000" i="1" dirty="0"/>
              <a:t>C</a:t>
            </a:r>
            <a:r>
              <a:rPr lang="en-SG" sz="2000" dirty="0"/>
              <a:t>.</a:t>
            </a:r>
            <a:endParaRPr lang="en-SG" sz="2000" i="1" dirty="0"/>
          </a:p>
        </p:txBody>
      </p:sp>
      <p:pic>
        <p:nvPicPr>
          <p:cNvPr id="2" name="Picture 1"/>
          <p:cNvPicPr>
            <a:picLocks noChangeAspect="1"/>
          </p:cNvPicPr>
          <p:nvPr/>
        </p:nvPicPr>
        <p:blipFill rotWithShape="1">
          <a:blip r:embed="rId5"/>
          <a:srcRect l="3557" t="5163" r="68922" b="4356"/>
          <a:stretch/>
        </p:blipFill>
        <p:spPr>
          <a:xfrm>
            <a:off x="415123" y="4062205"/>
            <a:ext cx="2057064" cy="2249452"/>
          </a:xfrm>
          <a:prstGeom prst="rect">
            <a:avLst/>
          </a:prstGeom>
        </p:spPr>
      </p:pic>
      <p:sp>
        <p:nvSpPr>
          <p:cNvPr id="3" name="TextBox 2"/>
          <p:cNvSpPr txBox="1"/>
          <p:nvPr/>
        </p:nvSpPr>
        <p:spPr>
          <a:xfrm>
            <a:off x="255724" y="1600570"/>
            <a:ext cx="2691246" cy="2308324"/>
          </a:xfrm>
          <a:prstGeom prst="rect">
            <a:avLst/>
          </a:prstGeom>
          <a:noFill/>
        </p:spPr>
        <p:txBody>
          <a:bodyPr wrap="square" rtlCol="0">
            <a:spAutoFit/>
          </a:bodyPr>
          <a:lstStyle/>
          <a:p>
            <a:r>
              <a:rPr lang="en-SG" sz="2400" dirty="0"/>
              <a:t>Graph with vertices representing the guests, and an edge is drawn between two guests who don’t get along.</a:t>
            </a:r>
          </a:p>
        </p:txBody>
      </p:sp>
      <p:pic>
        <p:nvPicPr>
          <p:cNvPr id="45" name="Picture 44"/>
          <p:cNvPicPr>
            <a:picLocks noChangeAspect="1"/>
          </p:cNvPicPr>
          <p:nvPr/>
        </p:nvPicPr>
        <p:blipFill rotWithShape="1">
          <a:blip r:embed="rId5"/>
          <a:srcRect l="36946" t="4637" r="36126" b="4287"/>
          <a:stretch/>
        </p:blipFill>
        <p:spPr>
          <a:xfrm>
            <a:off x="3701368" y="4045233"/>
            <a:ext cx="2014599" cy="2266424"/>
          </a:xfrm>
          <a:prstGeom prst="rect">
            <a:avLst/>
          </a:prstGeom>
        </p:spPr>
      </p:pic>
      <p:sp>
        <p:nvSpPr>
          <p:cNvPr id="46" name="TextBox 45"/>
          <p:cNvSpPr txBox="1"/>
          <p:nvPr/>
        </p:nvSpPr>
        <p:spPr>
          <a:xfrm>
            <a:off x="2992353" y="3242331"/>
            <a:ext cx="3465597" cy="830997"/>
          </a:xfrm>
          <a:prstGeom prst="rect">
            <a:avLst/>
          </a:prstGeom>
          <a:noFill/>
        </p:spPr>
        <p:txBody>
          <a:bodyPr wrap="square" rtlCol="0">
            <a:spAutoFit/>
          </a:bodyPr>
          <a:lstStyle/>
          <a:p>
            <a:r>
              <a:rPr lang="en-SG" sz="2400" dirty="0"/>
              <a:t>Vertex colouring problem. 4 colours (4 tables)?</a:t>
            </a:r>
          </a:p>
        </p:txBody>
      </p:sp>
      <p:sp>
        <p:nvSpPr>
          <p:cNvPr id="48" name="TextBox 47"/>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8188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Other Vertex Colouring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aphicFrame>
        <p:nvGraphicFramePr>
          <p:cNvPr id="11" name="Table 10"/>
          <p:cNvGraphicFramePr>
            <a:graphicFrameLocks noGrp="1"/>
          </p:cNvGraphicFramePr>
          <p:nvPr>
            <p:extLst>
              <p:ext uri="{D42A27DB-BD31-4B8C-83A1-F6EECF244321}">
                <p14:modId xmlns:p14="http://schemas.microsoft.com/office/powerpoint/2010/main" val="1256880053"/>
              </p:ext>
            </p:extLst>
          </p:nvPr>
        </p:nvGraphicFramePr>
        <p:xfrm>
          <a:off x="122038" y="1571958"/>
          <a:ext cx="8784894" cy="4389120"/>
        </p:xfrm>
        <a:graphic>
          <a:graphicData uri="http://schemas.openxmlformats.org/drawingml/2006/table">
            <a:tbl>
              <a:tblPr firstRow="1" bandRow="1">
                <a:tableStyleId>{21E4AEA4-8DFA-4A89-87EB-49C32662AFE0}</a:tableStyleId>
              </a:tblPr>
              <a:tblGrid>
                <a:gridCol w="470629">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115733">
                  <a:extLst>
                    <a:ext uri="{9D8B030D-6E8A-4147-A177-3AD203B41FA5}">
                      <a16:colId xmlns:a16="http://schemas.microsoft.com/office/drawing/2014/main" val="20002"/>
                    </a:ext>
                  </a:extLst>
                </a:gridCol>
                <a:gridCol w="3166532">
                  <a:extLst>
                    <a:ext uri="{9D8B030D-6E8A-4147-A177-3AD203B41FA5}">
                      <a16:colId xmlns:a16="http://schemas.microsoft.com/office/drawing/2014/main" val="20003"/>
                    </a:ext>
                  </a:extLst>
                </a:gridCol>
              </a:tblGrid>
              <a:tr h="370840">
                <a:tc>
                  <a:txBody>
                    <a:bodyPr/>
                    <a:lstStyle/>
                    <a:p>
                      <a:endParaRPr lang="en-SG" sz="2400" dirty="0"/>
                    </a:p>
                  </a:txBody>
                  <a:tcPr/>
                </a:tc>
                <a:tc>
                  <a:txBody>
                    <a:bodyPr/>
                    <a:lstStyle/>
                    <a:p>
                      <a:r>
                        <a:rPr lang="en-SG" sz="2400" dirty="0"/>
                        <a:t>If the vertices represent…</a:t>
                      </a:r>
                    </a:p>
                  </a:txBody>
                  <a:tcPr/>
                </a:tc>
                <a:tc>
                  <a:txBody>
                    <a:bodyPr/>
                    <a:lstStyle/>
                    <a:p>
                      <a:r>
                        <a:rPr lang="en-SG" sz="2400" dirty="0"/>
                        <a:t>And</a:t>
                      </a:r>
                      <a:r>
                        <a:rPr lang="en-SG" sz="2400" baseline="0" dirty="0"/>
                        <a:t> t</a:t>
                      </a:r>
                      <a:r>
                        <a:rPr lang="en-SG" sz="2400" dirty="0"/>
                        <a:t>wo</a:t>
                      </a:r>
                      <a:r>
                        <a:rPr lang="en-SG" sz="2400" baseline="0" dirty="0"/>
                        <a:t> vertices are adjacent if ….</a:t>
                      </a:r>
                      <a:endParaRPr lang="en-SG" sz="2400" dirty="0"/>
                    </a:p>
                  </a:txBody>
                  <a:tcPr/>
                </a:tc>
                <a:tc>
                  <a:txBody>
                    <a:bodyPr/>
                    <a:lstStyle/>
                    <a:p>
                      <a:r>
                        <a:rPr lang="en-SG" sz="2400" dirty="0"/>
                        <a:t>Then a </a:t>
                      </a:r>
                      <a:r>
                        <a:rPr lang="en-SG" sz="2400" dirty="0">
                          <a:solidFill>
                            <a:srgbClr val="0000FF"/>
                          </a:solidFill>
                        </a:rPr>
                        <a:t>vertex colouring</a:t>
                      </a:r>
                      <a:r>
                        <a:rPr lang="en-SG" sz="2400" baseline="0" dirty="0">
                          <a:solidFill>
                            <a:srgbClr val="0000FF"/>
                          </a:solidFill>
                        </a:rPr>
                        <a:t> </a:t>
                      </a:r>
                      <a:r>
                        <a:rPr lang="en-SG" sz="2400" baseline="0" dirty="0"/>
                        <a:t>can be used to…</a:t>
                      </a:r>
                      <a:endParaRPr lang="en-SG" sz="2400" dirty="0"/>
                    </a:p>
                  </a:txBody>
                  <a:tcPr/>
                </a:tc>
                <a:extLst>
                  <a:ext uri="{0D108BD9-81ED-4DB2-BD59-A6C34878D82A}">
                    <a16:rowId xmlns:a16="http://schemas.microsoft.com/office/drawing/2014/main" val="10000"/>
                  </a:ext>
                </a:extLst>
              </a:tr>
              <a:tr h="370840">
                <a:tc>
                  <a:txBody>
                    <a:bodyPr/>
                    <a:lstStyle/>
                    <a:p>
                      <a:r>
                        <a:rPr lang="en-SG" sz="2400" dirty="0"/>
                        <a:t>1.</a:t>
                      </a:r>
                    </a:p>
                  </a:txBody>
                  <a:tcPr/>
                </a:tc>
                <a:tc>
                  <a:txBody>
                    <a:bodyPr/>
                    <a:lstStyle/>
                    <a:p>
                      <a:r>
                        <a:rPr lang="en-SG" sz="2400" dirty="0"/>
                        <a:t>classes,</a:t>
                      </a:r>
                    </a:p>
                  </a:txBody>
                  <a:tcPr/>
                </a:tc>
                <a:tc>
                  <a:txBody>
                    <a:bodyPr/>
                    <a:lstStyle/>
                    <a:p>
                      <a:r>
                        <a:rPr lang="en-SG" sz="2400" dirty="0"/>
                        <a:t>the corresponding</a:t>
                      </a:r>
                      <a:r>
                        <a:rPr lang="en-SG" sz="2400" baseline="0" dirty="0"/>
                        <a:t> classes have students in common, </a:t>
                      </a:r>
                      <a:endParaRPr lang="en-SG" sz="2400" dirty="0"/>
                    </a:p>
                  </a:txBody>
                  <a:tcPr/>
                </a:tc>
                <a:tc>
                  <a:txBody>
                    <a:bodyPr/>
                    <a:lstStyle/>
                    <a:p>
                      <a:r>
                        <a:rPr lang="en-SG" sz="2400" dirty="0"/>
                        <a:t>schedule classes.</a:t>
                      </a:r>
                    </a:p>
                  </a:txBody>
                  <a:tcPr/>
                </a:tc>
                <a:extLst>
                  <a:ext uri="{0D108BD9-81ED-4DB2-BD59-A6C34878D82A}">
                    <a16:rowId xmlns:a16="http://schemas.microsoft.com/office/drawing/2014/main" val="10001"/>
                  </a:ext>
                </a:extLst>
              </a:tr>
              <a:tr h="370840">
                <a:tc>
                  <a:txBody>
                    <a:bodyPr/>
                    <a:lstStyle/>
                    <a:p>
                      <a:r>
                        <a:rPr lang="en-SG" sz="2400" dirty="0"/>
                        <a:t>2.</a:t>
                      </a:r>
                    </a:p>
                  </a:txBody>
                  <a:tcPr/>
                </a:tc>
                <a:tc>
                  <a:txBody>
                    <a:bodyPr/>
                    <a:lstStyle/>
                    <a:p>
                      <a:r>
                        <a:rPr lang="en-SG" sz="2400" dirty="0"/>
                        <a:t>radio stations,</a:t>
                      </a:r>
                    </a:p>
                  </a:txBody>
                  <a:tcPr/>
                </a:tc>
                <a:tc>
                  <a:txBody>
                    <a:bodyPr/>
                    <a:lstStyle/>
                    <a:p>
                      <a:r>
                        <a:rPr lang="en-SG" sz="2400" dirty="0"/>
                        <a:t>the</a:t>
                      </a:r>
                      <a:r>
                        <a:rPr lang="en-SG" sz="2400" baseline="0" dirty="0"/>
                        <a:t> stations are close enough to interfere with each other,</a:t>
                      </a:r>
                      <a:endParaRPr lang="en-SG" sz="2400" dirty="0"/>
                    </a:p>
                  </a:txBody>
                  <a:tcPr/>
                </a:tc>
                <a:tc>
                  <a:txBody>
                    <a:bodyPr/>
                    <a:lstStyle/>
                    <a:p>
                      <a:r>
                        <a:rPr lang="en-SG" sz="2400" dirty="0"/>
                        <a:t>assign non-interfering frequencies to the stations.</a:t>
                      </a:r>
                    </a:p>
                  </a:txBody>
                  <a:tcPr/>
                </a:tc>
                <a:extLst>
                  <a:ext uri="{0D108BD9-81ED-4DB2-BD59-A6C34878D82A}">
                    <a16:rowId xmlns:a16="http://schemas.microsoft.com/office/drawing/2014/main" val="10002"/>
                  </a:ext>
                </a:extLst>
              </a:tr>
              <a:tr h="370840">
                <a:tc>
                  <a:txBody>
                    <a:bodyPr/>
                    <a:lstStyle/>
                    <a:p>
                      <a:r>
                        <a:rPr lang="en-SG" sz="2400" dirty="0"/>
                        <a:t>3.</a:t>
                      </a:r>
                    </a:p>
                  </a:txBody>
                  <a:tcPr/>
                </a:tc>
                <a:tc>
                  <a:txBody>
                    <a:bodyPr/>
                    <a:lstStyle/>
                    <a:p>
                      <a:r>
                        <a:rPr lang="en-SG" sz="2400" dirty="0"/>
                        <a:t>traffic signals at an intersection,</a:t>
                      </a:r>
                    </a:p>
                  </a:txBody>
                  <a:tcPr/>
                </a:tc>
                <a:tc>
                  <a:txBody>
                    <a:bodyPr/>
                    <a:lstStyle/>
                    <a:p>
                      <a:r>
                        <a:rPr lang="en-SG" sz="2400" dirty="0"/>
                        <a:t>the corresponding</a:t>
                      </a:r>
                      <a:r>
                        <a:rPr lang="en-SG" sz="2400" baseline="0" dirty="0"/>
                        <a:t> signals cannot be green at the same time,</a:t>
                      </a:r>
                      <a:endParaRPr lang="en-SG" sz="2400" dirty="0"/>
                    </a:p>
                  </a:txBody>
                  <a:tcPr/>
                </a:tc>
                <a:tc>
                  <a:txBody>
                    <a:bodyPr/>
                    <a:lstStyle/>
                    <a:p>
                      <a:r>
                        <a:rPr lang="en-SG" sz="2400" dirty="0"/>
                        <a:t>designate sets of signals</a:t>
                      </a:r>
                      <a:r>
                        <a:rPr lang="en-SG" sz="2400" baseline="0" dirty="0"/>
                        <a:t> that can be green at the same time.</a:t>
                      </a:r>
                      <a:endParaRPr lang="en-SG" sz="2400" dirty="0"/>
                    </a:p>
                  </a:txBody>
                  <a:tcPr/>
                </a:tc>
                <a:extLst>
                  <a:ext uri="{0D108BD9-81ED-4DB2-BD59-A6C34878D82A}">
                    <a16:rowId xmlns:a16="http://schemas.microsoft.com/office/drawing/2014/main" val="10003"/>
                  </a:ext>
                </a:extLst>
              </a:tr>
            </a:tbl>
          </a:graphicData>
        </a:graphic>
      </p:graphicFrame>
      <p:sp>
        <p:nvSpPr>
          <p:cNvPr id="150" name="Oval 1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2060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Simple Graphs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1"/>
            <a:ext cx="8250519" cy="1426465"/>
            <a:chOff x="993228" y="4598516"/>
            <a:chExt cx="8250519" cy="1426465"/>
          </a:xfrm>
        </p:grpSpPr>
        <p:sp>
          <p:nvSpPr>
            <p:cNvPr id="46" name="Rectangle 45"/>
            <p:cNvSpPr/>
            <p:nvPr/>
          </p:nvSpPr>
          <p:spPr>
            <a:xfrm>
              <a:off x="993228" y="4598516"/>
              <a:ext cx="8250519" cy="142646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Simple Graph</a:t>
              </a:r>
            </a:p>
          </p:txBody>
        </p:sp>
        <p:sp>
          <p:nvSpPr>
            <p:cNvPr id="49" name="TextBox 48"/>
            <p:cNvSpPr txBox="1"/>
            <p:nvPr/>
          </p:nvSpPr>
          <p:spPr>
            <a:xfrm>
              <a:off x="1109373" y="5193984"/>
              <a:ext cx="8134373" cy="830997"/>
            </a:xfrm>
            <a:prstGeom prst="rect">
              <a:avLst/>
            </a:prstGeom>
            <a:noFill/>
          </p:spPr>
          <p:txBody>
            <a:bodyPr wrap="square" rtlCol="0">
              <a:spAutoFit/>
            </a:bodyPr>
            <a:lstStyle/>
            <a:p>
              <a:pPr>
                <a:spcAft>
                  <a:spcPts val="600"/>
                </a:spcAft>
              </a:pPr>
              <a:r>
                <a:rPr lang="en-SG" sz="2400" dirty="0"/>
                <a:t>A </a:t>
              </a:r>
              <a:r>
                <a:rPr lang="en-SG" sz="2400" b="1" dirty="0"/>
                <a:t>simple graph</a:t>
              </a:r>
              <a:r>
                <a:rPr lang="en-SG" sz="2400" dirty="0"/>
                <a:t> is an undirected graph that does not have any loops or parallel edges. </a:t>
              </a:r>
            </a:p>
          </p:txBody>
        </p:sp>
      </p:grpSp>
      <p:sp>
        <p:nvSpPr>
          <p:cNvPr id="50" name="TextBox 49"/>
          <p:cNvSpPr txBox="1"/>
          <p:nvPr/>
        </p:nvSpPr>
        <p:spPr>
          <a:xfrm>
            <a:off x="324356" y="3081793"/>
            <a:ext cx="8033199" cy="954107"/>
          </a:xfrm>
          <a:prstGeom prst="rect">
            <a:avLst/>
          </a:prstGeom>
          <a:noFill/>
        </p:spPr>
        <p:txBody>
          <a:bodyPr wrap="square" rtlCol="0">
            <a:spAutoFit/>
          </a:bodyPr>
          <a:lstStyle/>
          <a:p>
            <a:r>
              <a:rPr lang="en-SG" sz="2800" dirty="0"/>
              <a:t>Example: Draw all simple graphs with the 4 vertices {</a:t>
            </a:r>
            <a:r>
              <a:rPr lang="en-SG" sz="2800" i="1" dirty="0"/>
              <a:t>u</a:t>
            </a:r>
            <a:r>
              <a:rPr lang="en-SG" sz="2800" dirty="0"/>
              <a:t>, </a:t>
            </a:r>
            <a:r>
              <a:rPr lang="en-SG" sz="2800" i="1" dirty="0"/>
              <a:t>v</a:t>
            </a:r>
            <a:r>
              <a:rPr lang="en-SG" sz="2800" dirty="0"/>
              <a:t>, </a:t>
            </a:r>
            <a:r>
              <a:rPr lang="en-SG" sz="2800" i="1" dirty="0"/>
              <a:t>w</a:t>
            </a:r>
            <a:r>
              <a:rPr lang="en-SG" sz="2800" dirty="0"/>
              <a:t>, </a:t>
            </a:r>
            <a:r>
              <a:rPr lang="en-SG" sz="2800" i="1" dirty="0"/>
              <a:t>x</a:t>
            </a:r>
            <a:r>
              <a:rPr lang="en-SG" sz="2800" dirty="0"/>
              <a:t>} and two edges, one of which is {</a:t>
            </a:r>
            <a:r>
              <a:rPr lang="en-SG" sz="2800" i="1" dirty="0"/>
              <a:t>u</a:t>
            </a:r>
            <a:r>
              <a:rPr lang="en-SG" sz="2800" dirty="0"/>
              <a:t>, </a:t>
            </a:r>
            <a:r>
              <a:rPr lang="en-SG" sz="2800" i="1" dirty="0"/>
              <a:t>v</a:t>
            </a:r>
            <a:r>
              <a:rPr lang="en-SG" sz="2800" dirty="0"/>
              <a:t>}.</a:t>
            </a:r>
          </a:p>
        </p:txBody>
      </p:sp>
      <p:sp>
        <p:nvSpPr>
          <p:cNvPr id="51" name="TextBox 50"/>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52" name="TextBox 51"/>
              <p:cNvSpPr txBox="1"/>
              <p:nvPr/>
            </p:nvSpPr>
            <p:spPr>
              <a:xfrm>
                <a:off x="279121" y="4035900"/>
                <a:ext cx="8318172" cy="768928"/>
              </a:xfrm>
              <a:prstGeom prst="rect">
                <a:avLst/>
              </a:prstGeom>
              <a:solidFill>
                <a:schemeClr val="accent4">
                  <a:lumMod val="60000"/>
                  <a:lumOff val="40000"/>
                </a:schemeClr>
              </a:solidFill>
            </p:spPr>
            <p:txBody>
              <a:bodyPr wrap="square" rtlCol="0">
                <a:spAutoFit/>
              </a:bodyPr>
              <a:lstStyle/>
              <a:p>
                <a:r>
                  <a:rPr lang="en-SG" sz="2000" dirty="0"/>
                  <a:t>There are at most </a:t>
                </a:r>
                <a14:m>
                  <m:oMath xmlns:m="http://schemas.openxmlformats.org/officeDocument/2006/math">
                    <m:d>
                      <m:dPr>
                        <m:ctrlPr>
                          <a:rPr lang="en-SG" sz="2000" i="1" smtClean="0">
                            <a:latin typeface="Cambria Math" panose="02040503050406030204" pitchFamily="18" charset="0"/>
                          </a:rPr>
                        </m:ctrlPr>
                      </m:dPr>
                      <m:e>
                        <m:f>
                          <m:fPr>
                            <m:type m:val="noBar"/>
                            <m:ctrlPr>
                              <a:rPr lang="en-SG" sz="2000" i="1" smtClean="0">
                                <a:latin typeface="Cambria Math" panose="02040503050406030204" pitchFamily="18" charset="0"/>
                              </a:rPr>
                            </m:ctrlPr>
                          </m:fPr>
                          <m:num>
                            <m:r>
                              <a:rPr lang="en-SG" sz="2000" b="0" i="1" smtClean="0">
                                <a:latin typeface="Cambria Math" panose="02040503050406030204" pitchFamily="18" charset="0"/>
                              </a:rPr>
                              <m:t>4</m:t>
                            </m:r>
                          </m:num>
                          <m:den>
                            <m:r>
                              <a:rPr lang="en-SG" sz="2000" b="0" i="1" smtClean="0">
                                <a:latin typeface="Cambria Math" panose="02040503050406030204" pitchFamily="18" charset="0"/>
                              </a:rPr>
                              <m:t>2</m:t>
                            </m:r>
                          </m:den>
                        </m:f>
                      </m:e>
                    </m:d>
                  </m:oMath>
                </a14:m>
                <a:r>
                  <a:rPr lang="en-SG" sz="2000" dirty="0"/>
                  <a:t> = 6 edges in a simple graph with 4 vertices. One edge is given. Hence we need to pick another from the remaining 5.</a:t>
                </a:r>
              </a:p>
            </p:txBody>
          </p:sp>
        </mc:Choice>
        <mc:Fallback xmlns="">
          <p:sp>
            <p:nvSpPr>
              <p:cNvPr id="52" name="TextBox 51"/>
              <p:cNvSpPr txBox="1">
                <a:spLocks noRot="1" noChangeAspect="1" noMove="1" noResize="1" noEditPoints="1" noAdjustHandles="1" noChangeArrowheads="1" noChangeShapeType="1" noTextEdit="1"/>
              </p:cNvSpPr>
              <p:nvPr/>
            </p:nvSpPr>
            <p:spPr>
              <a:xfrm>
                <a:off x="279121" y="4035900"/>
                <a:ext cx="8318172" cy="768928"/>
              </a:xfrm>
              <a:prstGeom prst="rect">
                <a:avLst/>
              </a:prstGeom>
              <a:blipFill>
                <a:blip r:embed="rId3"/>
                <a:stretch>
                  <a:fillRect l="-806" b="-13492"/>
                </a:stretch>
              </a:blipFill>
            </p:spPr>
            <p:txBody>
              <a:bodyPr/>
              <a:lstStyle/>
              <a:p>
                <a:r>
                  <a:rPr lang="en-US">
                    <a:noFill/>
                  </a:rPr>
                  <a:t> </a:t>
                </a:r>
              </a:p>
            </p:txBody>
          </p:sp>
        </mc:Fallback>
      </mc:AlternateContent>
      <p:pic>
        <p:nvPicPr>
          <p:cNvPr id="53"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2248" r="60357" b="3823"/>
          <a:stretch/>
        </p:blipFill>
        <p:spPr bwMode="auto">
          <a:xfrm>
            <a:off x="430099" y="5054351"/>
            <a:ext cx="3171745" cy="111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Oval 5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TextBox 53"/>
          <p:cNvSpPr txBox="1"/>
          <p:nvPr/>
        </p:nvSpPr>
        <p:spPr>
          <a:xfrm>
            <a:off x="3458933" y="4823518"/>
            <a:ext cx="2098599" cy="461665"/>
          </a:xfrm>
          <a:prstGeom prst="rect">
            <a:avLst/>
          </a:prstGeom>
          <a:noFill/>
        </p:spPr>
        <p:txBody>
          <a:bodyPr wrap="square" rtlCol="0">
            <a:spAutoFit/>
          </a:bodyPr>
          <a:lstStyle/>
          <a:p>
            <a:r>
              <a:rPr lang="en-SG" sz="2400" dirty="0">
                <a:solidFill>
                  <a:srgbClr val="000099"/>
                </a:solidFill>
              </a:rPr>
              <a:t>Draw the rest.</a:t>
            </a:r>
          </a:p>
        </p:txBody>
      </p:sp>
    </p:spTree>
    <p:extLst>
      <p:ext uri="{BB962C8B-B14F-4D97-AF65-F5344CB8AC3E}">
        <p14:creationId xmlns:p14="http://schemas.microsoft.com/office/powerpoint/2010/main" val="172256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500"/>
                                        <p:tgtEl>
                                          <p:spTgt spid="5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dissolve">
                                      <p:cBhvr>
                                        <p:cTn id="2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animBg="1"/>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 name="TextBox 2"/>
          <p:cNvSpPr txBox="1"/>
          <p:nvPr/>
        </p:nvSpPr>
        <p:spPr>
          <a:xfrm>
            <a:off x="592813" y="998935"/>
            <a:ext cx="7922537" cy="5539978"/>
          </a:xfrm>
          <a:prstGeom prst="rect">
            <a:avLst/>
          </a:prstGeom>
          <a:noFill/>
        </p:spPr>
        <p:txBody>
          <a:bodyPr wrap="square" rtlCol="0">
            <a:spAutoFit/>
          </a:bodyPr>
          <a:lstStyle/>
          <a:p>
            <a:r>
              <a:rPr lang="en-SG" sz="3600" i="1" dirty="0">
                <a:solidFill>
                  <a:srgbClr val="0000FF"/>
                </a:solidFill>
              </a:rPr>
              <a:t>The origins of graph theory are humble, even frivolous.</a:t>
            </a:r>
          </a:p>
          <a:p>
            <a:endParaRPr lang="en-SG" dirty="0"/>
          </a:p>
          <a:p>
            <a:r>
              <a:rPr lang="en-SG" sz="2400" dirty="0"/>
              <a:t>Whereas many branches of mathematics were motivated by fundamental problems of calculation, motion, and measurement, the problems which led to the development of graph theory were often little more than puzzles, designed to test the ingenuity rather than to stimulate the imagination. But despite the apparent triviality of such puzzles, they captured the interest of mathematicians, with the result that graph theory has become a subject rich in theoretical results of a surprising variety and depth. </a:t>
            </a:r>
          </a:p>
          <a:p>
            <a:endParaRPr lang="en-SG" sz="2400" dirty="0"/>
          </a:p>
          <a:p>
            <a:r>
              <a:rPr lang="en-SG" sz="2400" dirty="0"/>
              <a:t>~ N. Biggs, E. K. Lloyd, and R. J. Wilson </a:t>
            </a:r>
          </a:p>
        </p:txBody>
      </p:sp>
    </p:spTree>
    <p:extLst>
      <p:ext uri="{BB962C8B-B14F-4D97-AF65-F5344CB8AC3E}">
        <p14:creationId xmlns:p14="http://schemas.microsoft.com/office/powerpoint/2010/main" val="4447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Complete Graphs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1"/>
            <a:ext cx="8250519" cy="1795797"/>
            <a:chOff x="993228" y="4598516"/>
            <a:chExt cx="8250519" cy="1795797"/>
          </a:xfrm>
        </p:grpSpPr>
        <p:sp>
          <p:nvSpPr>
            <p:cNvPr id="46" name="Rectangle 45"/>
            <p:cNvSpPr/>
            <p:nvPr/>
          </p:nvSpPr>
          <p:spPr>
            <a:xfrm>
              <a:off x="993228" y="4598516"/>
              <a:ext cx="8250519" cy="179579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Complete Graph</a:t>
              </a:r>
            </a:p>
          </p:txBody>
        </p:sp>
        <p:sp>
          <p:nvSpPr>
            <p:cNvPr id="49" name="TextBox 48"/>
            <p:cNvSpPr txBox="1"/>
            <p:nvPr/>
          </p:nvSpPr>
          <p:spPr>
            <a:xfrm>
              <a:off x="1109373" y="5193984"/>
              <a:ext cx="8134373" cy="1200329"/>
            </a:xfrm>
            <a:prstGeom prst="rect">
              <a:avLst/>
            </a:prstGeom>
            <a:noFill/>
          </p:spPr>
          <p:txBody>
            <a:bodyPr wrap="square" rtlCol="0">
              <a:spAutoFit/>
            </a:bodyPr>
            <a:lstStyle/>
            <a:p>
              <a:pPr>
                <a:spcAft>
                  <a:spcPts val="600"/>
                </a:spcAft>
              </a:pPr>
              <a:r>
                <a:rPr lang="en-SG" sz="2400" dirty="0"/>
                <a:t>A </a:t>
              </a:r>
              <a:r>
                <a:rPr lang="en-SG" sz="2400" b="1" dirty="0"/>
                <a:t>complete graph</a:t>
              </a:r>
              <a:r>
                <a:rPr lang="en-SG" sz="2400" dirty="0"/>
                <a:t> on </a:t>
              </a:r>
              <a:r>
                <a:rPr lang="en-SG" sz="2400" b="1" i="1" dirty="0"/>
                <a:t>n </a:t>
              </a:r>
              <a:r>
                <a:rPr lang="en-SG" sz="2400" b="1" dirty="0"/>
                <a:t>vertices</a:t>
              </a:r>
              <a:r>
                <a:rPr lang="en-SG" sz="2400" dirty="0"/>
                <a:t>, </a:t>
              </a:r>
              <a:r>
                <a:rPr lang="en-SG" sz="2400" i="1" dirty="0"/>
                <a:t>n </a:t>
              </a:r>
              <a:r>
                <a:rPr lang="en-SG" sz="2400" dirty="0"/>
                <a:t>&gt; 0, denoted </a:t>
              </a:r>
              <a:r>
                <a:rPr lang="en-SG" sz="2400" b="1" i="1" dirty="0" err="1"/>
                <a:t>K</a:t>
              </a:r>
              <a:r>
                <a:rPr lang="en-SG" sz="2400" b="1" i="1" baseline="-25000" dirty="0" err="1"/>
                <a:t>n</a:t>
              </a:r>
              <a:r>
                <a:rPr lang="en-SG" sz="2400" dirty="0"/>
                <a:t>, is a simple graph with </a:t>
              </a:r>
              <a:r>
                <a:rPr lang="en-SG" sz="2400" i="1" dirty="0"/>
                <a:t>n</a:t>
              </a:r>
              <a:r>
                <a:rPr lang="en-SG" sz="2400" dirty="0"/>
                <a:t> vertices and exactly one edge connecting each pair of distinct vertices . </a:t>
              </a:r>
            </a:p>
          </p:txBody>
        </p:sp>
      </p:grpSp>
      <p:sp>
        <p:nvSpPr>
          <p:cNvPr id="50" name="TextBox 49"/>
          <p:cNvSpPr txBox="1"/>
          <p:nvPr/>
        </p:nvSpPr>
        <p:spPr>
          <a:xfrm>
            <a:off x="324356" y="3531325"/>
            <a:ext cx="8318172" cy="523220"/>
          </a:xfrm>
          <a:prstGeom prst="rect">
            <a:avLst/>
          </a:prstGeom>
          <a:noFill/>
        </p:spPr>
        <p:txBody>
          <a:bodyPr wrap="square" rtlCol="0">
            <a:spAutoFit/>
          </a:bodyPr>
          <a:lstStyle/>
          <a:p>
            <a:r>
              <a:rPr lang="en-SG" sz="2800" dirty="0"/>
              <a:t>Example: The complete graphs </a:t>
            </a:r>
            <a:r>
              <a:rPr lang="en-SG" sz="2800" i="1" dirty="0"/>
              <a:t>K</a:t>
            </a:r>
            <a:r>
              <a:rPr lang="en-SG" sz="2800" baseline="-25000" dirty="0"/>
              <a:t>1</a:t>
            </a:r>
            <a:r>
              <a:rPr lang="en-SG" sz="2800" dirty="0"/>
              <a:t>, </a:t>
            </a:r>
            <a:r>
              <a:rPr lang="en-SG" sz="2800" i="1" dirty="0"/>
              <a:t>K</a:t>
            </a:r>
            <a:r>
              <a:rPr lang="en-SG" sz="2800" baseline="-25000" dirty="0"/>
              <a:t>2</a:t>
            </a:r>
            <a:r>
              <a:rPr lang="en-SG" sz="2800" dirty="0"/>
              <a:t>, </a:t>
            </a:r>
            <a:r>
              <a:rPr lang="en-SG" sz="2800" i="1" dirty="0"/>
              <a:t>K</a:t>
            </a:r>
            <a:r>
              <a:rPr lang="en-SG" sz="2800" baseline="-25000" dirty="0"/>
              <a:t>3</a:t>
            </a:r>
            <a:r>
              <a:rPr lang="en-SG" sz="2800" dirty="0"/>
              <a:t> and </a:t>
            </a:r>
            <a:r>
              <a:rPr lang="en-SG" sz="2800" i="1" dirty="0"/>
              <a:t>K</a:t>
            </a:r>
            <a:r>
              <a:rPr lang="en-SG" sz="2800" baseline="-25000" dirty="0"/>
              <a:t>4</a:t>
            </a:r>
            <a:r>
              <a:rPr lang="en-SG" sz="2800" dirty="0"/>
              <a:t>.</a:t>
            </a:r>
          </a:p>
        </p:txBody>
      </p:sp>
      <p:sp>
        <p:nvSpPr>
          <p:cNvPr id="54" name="TextBox 53"/>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pic>
        <p:nvPicPr>
          <p:cNvPr id="5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37" y="4281017"/>
            <a:ext cx="612775"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23" y="5332464"/>
            <a:ext cx="1590675"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420" y="4215024"/>
            <a:ext cx="16002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7973" y="4399174"/>
            <a:ext cx="1719262"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6802536" y="4066301"/>
            <a:ext cx="1454773" cy="523220"/>
          </a:xfrm>
          <a:prstGeom prst="rect">
            <a:avLst/>
          </a:prstGeom>
          <a:solidFill>
            <a:schemeClr val="accent4">
              <a:lumMod val="60000"/>
              <a:lumOff val="40000"/>
            </a:schemeClr>
          </a:solidFill>
        </p:spPr>
        <p:txBody>
          <a:bodyPr wrap="square" rtlCol="0">
            <a:spAutoFit/>
          </a:bodyPr>
          <a:lstStyle/>
          <a:p>
            <a:r>
              <a:rPr lang="en-SG" sz="2800" dirty="0"/>
              <a:t>Draw </a:t>
            </a:r>
            <a:r>
              <a:rPr lang="en-SG" sz="2800" i="1" dirty="0"/>
              <a:t>K</a:t>
            </a:r>
            <a:r>
              <a:rPr lang="en-SG" sz="2800" baseline="-25000" dirty="0"/>
              <a:t>5</a:t>
            </a:r>
            <a:r>
              <a:rPr lang="en-SG" sz="2800" dirty="0"/>
              <a:t>.</a:t>
            </a:r>
          </a:p>
        </p:txBody>
      </p:sp>
      <p:sp>
        <p:nvSpPr>
          <p:cNvPr id="62" name="Oval 6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7311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dissolve">
                                      <p:cBhvr>
                                        <p:cTn id="15" dur="500"/>
                                        <p:tgtEl>
                                          <p:spTgt spid="57"/>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dissolve">
                                      <p:cBhvr>
                                        <p:cTn id="23" dur="500"/>
                                        <p:tgtEl>
                                          <p:spTgt spid="59"/>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dissolve">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Complete Bipartite Graphs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1"/>
            <a:ext cx="8250519" cy="3580901"/>
            <a:chOff x="993228" y="4598516"/>
            <a:chExt cx="8250519" cy="3580901"/>
          </a:xfrm>
        </p:grpSpPr>
        <p:sp>
          <p:nvSpPr>
            <p:cNvPr id="46" name="Rectangle 45"/>
            <p:cNvSpPr/>
            <p:nvPr/>
          </p:nvSpPr>
          <p:spPr>
            <a:xfrm>
              <a:off x="993228" y="4598516"/>
              <a:ext cx="8250519" cy="358090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6294380" cy="461665"/>
            </a:xfrm>
            <a:prstGeom prst="rect">
              <a:avLst/>
            </a:prstGeom>
            <a:noFill/>
          </p:spPr>
          <p:txBody>
            <a:bodyPr wrap="square" rtlCol="0">
              <a:spAutoFit/>
            </a:bodyPr>
            <a:lstStyle/>
            <a:p>
              <a:r>
                <a:rPr lang="en-SG" sz="2400" dirty="0">
                  <a:solidFill>
                    <a:schemeClr val="bg1"/>
                  </a:solidFill>
                </a:rPr>
                <a:t>Definition: Complete Bipartite Graph</a:t>
              </a:r>
            </a:p>
          </p:txBody>
        </p:sp>
        <p:sp>
          <p:nvSpPr>
            <p:cNvPr id="49" name="TextBox 48"/>
            <p:cNvSpPr txBox="1"/>
            <p:nvPr/>
          </p:nvSpPr>
          <p:spPr>
            <a:xfrm>
              <a:off x="1109373" y="5193984"/>
              <a:ext cx="8134373" cy="2985433"/>
            </a:xfrm>
            <a:prstGeom prst="rect">
              <a:avLst/>
            </a:prstGeom>
            <a:noFill/>
          </p:spPr>
          <p:txBody>
            <a:bodyPr wrap="square" rtlCol="0">
              <a:spAutoFit/>
            </a:bodyPr>
            <a:lstStyle/>
            <a:p>
              <a:pPr>
                <a:spcAft>
                  <a:spcPts val="600"/>
                </a:spcAft>
              </a:pPr>
              <a:r>
                <a:rPr lang="en-SG" sz="2400" dirty="0"/>
                <a:t>A </a:t>
              </a:r>
              <a:r>
                <a:rPr lang="en-SG" sz="2400" b="1" dirty="0"/>
                <a:t>complete bipartite graph</a:t>
              </a:r>
              <a:r>
                <a:rPr lang="en-SG" sz="2400" dirty="0"/>
                <a:t> on </a:t>
              </a:r>
              <a:r>
                <a:rPr lang="en-SG" sz="2400" b="1" dirty="0"/>
                <a:t>(</a:t>
              </a:r>
              <a:r>
                <a:rPr lang="en-SG" sz="2400" b="1" i="1" dirty="0"/>
                <a:t>m</a:t>
              </a:r>
              <a:r>
                <a:rPr lang="en-SG" sz="2400" b="1" dirty="0"/>
                <a:t>, </a:t>
              </a:r>
              <a:r>
                <a:rPr lang="en-SG" sz="2400" b="1" i="1" dirty="0"/>
                <a:t>n</a:t>
              </a:r>
              <a:r>
                <a:rPr lang="en-SG" sz="2400" b="1" dirty="0"/>
                <a:t>) vertices</a:t>
              </a:r>
              <a:r>
                <a:rPr lang="en-SG" sz="2400" dirty="0"/>
                <a:t>, where </a:t>
              </a:r>
              <a:r>
                <a:rPr lang="en-SG" sz="2400" i="1" dirty="0"/>
                <a:t>m</a:t>
              </a:r>
              <a:r>
                <a:rPr lang="en-SG" sz="2400" dirty="0"/>
                <a:t>, </a:t>
              </a:r>
              <a:r>
                <a:rPr lang="en-SG" sz="2400" i="1" dirty="0"/>
                <a:t>n </a:t>
              </a:r>
              <a:r>
                <a:rPr lang="en-SG" sz="2400" dirty="0"/>
                <a:t>&gt; 0, denoted </a:t>
              </a:r>
              <a:r>
                <a:rPr lang="en-SG" sz="2400" b="1" i="1" dirty="0" err="1"/>
                <a:t>K</a:t>
              </a:r>
              <a:r>
                <a:rPr lang="en-SG" sz="2400" b="1" i="1" baseline="-25000" dirty="0" err="1"/>
                <a:t>m,n</a:t>
              </a:r>
              <a:r>
                <a:rPr lang="en-SG" sz="2400" dirty="0"/>
                <a:t>, is a simple graph with distinct vertices </a:t>
              </a:r>
              <a:r>
                <a:rPr lang="en-SG" sz="2400" i="1" dirty="0"/>
                <a:t>v</a:t>
              </a:r>
              <a:r>
                <a:rPr lang="en-SG" sz="2400" baseline="-25000" dirty="0"/>
                <a:t>1</a:t>
              </a:r>
              <a:r>
                <a:rPr lang="en-SG" sz="2400" dirty="0"/>
                <a:t>, </a:t>
              </a:r>
              <a:r>
                <a:rPr lang="en-SG" sz="2400" i="1" dirty="0"/>
                <a:t>v</a:t>
              </a:r>
              <a:r>
                <a:rPr lang="en-SG" sz="2400" baseline="-25000" dirty="0"/>
                <a:t>2</a:t>
              </a:r>
              <a:r>
                <a:rPr lang="en-SG" sz="2400" dirty="0"/>
                <a:t>,</a:t>
              </a:r>
              <a:r>
                <a:rPr lang="en-SG" sz="2400" i="1" dirty="0"/>
                <a:t>…</a:t>
              </a:r>
              <a:r>
                <a:rPr lang="en-SG" sz="2400" dirty="0"/>
                <a:t>, </a:t>
              </a:r>
              <a:r>
                <a:rPr lang="en-SG" sz="2400" i="1" dirty="0" err="1"/>
                <a:t>v</a:t>
              </a:r>
              <a:r>
                <a:rPr lang="en-SG" sz="2400" i="1" baseline="-25000" dirty="0" err="1"/>
                <a:t>m</a:t>
              </a:r>
              <a:r>
                <a:rPr lang="en-SG" sz="2400" dirty="0"/>
                <a:t>, and </a:t>
              </a:r>
              <a:r>
                <a:rPr lang="en-SG" sz="2400" i="1" dirty="0"/>
                <a:t>w</a:t>
              </a:r>
              <a:r>
                <a:rPr lang="en-SG" sz="2400" baseline="-25000" dirty="0"/>
                <a:t>1</a:t>
              </a:r>
              <a:r>
                <a:rPr lang="en-SG" sz="2400" dirty="0"/>
                <a:t>, </a:t>
              </a:r>
              <a:r>
                <a:rPr lang="en-SG" sz="2400" i="1" dirty="0"/>
                <a:t>w</a:t>
              </a:r>
              <a:r>
                <a:rPr lang="en-SG" sz="2400" baseline="-25000" dirty="0"/>
                <a:t>2</a:t>
              </a:r>
              <a:r>
                <a:rPr lang="en-SG" sz="2400" dirty="0"/>
                <a:t>,</a:t>
              </a:r>
              <a:r>
                <a:rPr lang="en-SG" sz="2400" i="1" dirty="0"/>
                <a:t>…</a:t>
              </a:r>
              <a:r>
                <a:rPr lang="en-SG" sz="2400" dirty="0"/>
                <a:t>, </a:t>
              </a:r>
              <a:r>
                <a:rPr lang="en-SG" sz="2400" i="1" dirty="0" err="1"/>
                <a:t>w</a:t>
              </a:r>
              <a:r>
                <a:rPr lang="en-SG" sz="2400" i="1" baseline="-25000" dirty="0" err="1"/>
                <a:t>n</a:t>
              </a:r>
              <a:r>
                <a:rPr lang="en-SG" sz="2400" dirty="0"/>
                <a:t> that satisfies the following properties:</a:t>
              </a:r>
            </a:p>
            <a:p>
              <a:pPr>
                <a:spcAft>
                  <a:spcPts val="600"/>
                </a:spcAft>
              </a:pPr>
              <a:r>
                <a:rPr lang="en-SG" sz="2400" dirty="0"/>
                <a:t>For all </a:t>
              </a:r>
              <a:r>
                <a:rPr lang="en-SG" sz="2400" i="1" dirty="0" err="1"/>
                <a:t>i</a:t>
              </a:r>
              <a:r>
                <a:rPr lang="en-SG" sz="2400" dirty="0"/>
                <a:t>, </a:t>
              </a:r>
              <a:r>
                <a:rPr lang="en-SG" sz="2400" i="1" dirty="0"/>
                <a:t>k</a:t>
              </a:r>
              <a:r>
                <a:rPr lang="en-SG" sz="2400" dirty="0"/>
                <a:t> = 1, 2, …, </a:t>
              </a:r>
              <a:r>
                <a:rPr lang="en-SG" sz="2400" i="1" dirty="0"/>
                <a:t>m</a:t>
              </a:r>
              <a:r>
                <a:rPr lang="en-SG" sz="2400" dirty="0"/>
                <a:t> and for all </a:t>
              </a:r>
              <a:r>
                <a:rPr lang="en-SG" sz="2400" i="1" dirty="0"/>
                <a:t>j</a:t>
              </a:r>
              <a:r>
                <a:rPr lang="en-SG" sz="2400" dirty="0"/>
                <a:t>, </a:t>
              </a:r>
              <a:r>
                <a:rPr lang="en-SG" sz="2400" i="1" dirty="0"/>
                <a:t>l</a:t>
              </a:r>
              <a:r>
                <a:rPr lang="en-SG" sz="2400" dirty="0"/>
                <a:t> = 1, 2, …, </a:t>
              </a:r>
              <a:r>
                <a:rPr lang="en-SG" sz="2400" i="1" dirty="0"/>
                <a:t>n</a:t>
              </a:r>
              <a:r>
                <a:rPr lang="en-SG" sz="2400" dirty="0"/>
                <a:t>,</a:t>
              </a:r>
            </a:p>
            <a:p>
              <a:pPr marL="457200" indent="-457200">
                <a:spcAft>
                  <a:spcPts val="300"/>
                </a:spcAft>
                <a:buFont typeface="+mj-lt"/>
                <a:buAutoNum type="arabicPeriod"/>
              </a:pPr>
              <a:r>
                <a:rPr lang="en-SG" sz="2400" dirty="0"/>
                <a:t>There is an edge from each vertex </a:t>
              </a:r>
              <a:r>
                <a:rPr lang="en-SG" sz="2400" i="1" dirty="0"/>
                <a:t>v</a:t>
              </a:r>
              <a:r>
                <a:rPr lang="en-SG" sz="2400" i="1" baseline="-25000" dirty="0"/>
                <a:t>i</a:t>
              </a:r>
              <a:r>
                <a:rPr lang="en-SG" sz="2400" dirty="0"/>
                <a:t> to each vertex </a:t>
              </a:r>
              <a:r>
                <a:rPr lang="en-SG" sz="2400" i="1" dirty="0" err="1"/>
                <a:t>w</a:t>
              </a:r>
              <a:r>
                <a:rPr lang="en-SG" sz="2400" i="1" baseline="-25000" dirty="0" err="1"/>
                <a:t>j</a:t>
              </a:r>
              <a:r>
                <a:rPr lang="en-SG" sz="2400" dirty="0"/>
                <a:t>.</a:t>
              </a:r>
            </a:p>
            <a:p>
              <a:pPr marL="457200" indent="-457200">
                <a:spcAft>
                  <a:spcPts val="300"/>
                </a:spcAft>
                <a:buFont typeface="+mj-lt"/>
                <a:buAutoNum type="arabicPeriod"/>
              </a:pPr>
              <a:r>
                <a:rPr lang="en-SG" sz="2400" dirty="0"/>
                <a:t>There is no edge from any vertex </a:t>
              </a:r>
              <a:r>
                <a:rPr lang="en-SG" sz="2400" i="1" dirty="0"/>
                <a:t>v</a:t>
              </a:r>
              <a:r>
                <a:rPr lang="en-SG" sz="2400" i="1" baseline="-25000" dirty="0"/>
                <a:t>i</a:t>
              </a:r>
              <a:r>
                <a:rPr lang="en-SG" sz="2400" dirty="0"/>
                <a:t> to any other vertex </a:t>
              </a:r>
              <a:r>
                <a:rPr lang="en-SG" sz="2400" i="1" dirty="0" err="1"/>
                <a:t>v</a:t>
              </a:r>
              <a:r>
                <a:rPr lang="en-SG" sz="2400" i="1" baseline="-25000" dirty="0" err="1"/>
                <a:t>k</a:t>
              </a:r>
              <a:r>
                <a:rPr lang="en-SG" sz="2400" dirty="0"/>
                <a:t>.</a:t>
              </a:r>
            </a:p>
            <a:p>
              <a:pPr marL="457200" indent="-457200">
                <a:spcAft>
                  <a:spcPts val="300"/>
                </a:spcAft>
                <a:buFont typeface="+mj-lt"/>
                <a:buAutoNum type="arabicPeriod"/>
              </a:pPr>
              <a:r>
                <a:rPr lang="en-SG" sz="2400" dirty="0"/>
                <a:t>There is no edge from any vertex </a:t>
              </a:r>
              <a:r>
                <a:rPr lang="en-SG" sz="2400" i="1" dirty="0" err="1"/>
                <a:t>w</a:t>
              </a:r>
              <a:r>
                <a:rPr lang="en-SG" sz="2400" i="1" baseline="-25000" dirty="0" err="1"/>
                <a:t>j</a:t>
              </a:r>
              <a:r>
                <a:rPr lang="en-SG" sz="2400" dirty="0"/>
                <a:t> to any other vertex </a:t>
              </a:r>
              <a:r>
                <a:rPr lang="en-SG" sz="2400" i="1" dirty="0" err="1"/>
                <a:t>w</a:t>
              </a:r>
              <a:r>
                <a:rPr lang="en-SG" sz="2400" i="1" baseline="-25000" dirty="0" err="1"/>
                <a:t>l</a:t>
              </a:r>
              <a:r>
                <a:rPr lang="en-SG" sz="2400" dirty="0"/>
                <a:t>.</a:t>
              </a:r>
            </a:p>
          </p:txBody>
        </p:sp>
      </p:grpSp>
      <p:grpSp>
        <p:nvGrpSpPr>
          <p:cNvPr id="7" name="Group 6"/>
          <p:cNvGrpSpPr/>
          <p:nvPr/>
        </p:nvGrpSpPr>
        <p:grpSpPr>
          <a:xfrm>
            <a:off x="1550680" y="5228190"/>
            <a:ext cx="2314738" cy="1378901"/>
            <a:chOff x="1550680" y="5228190"/>
            <a:chExt cx="2314738" cy="137890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48346"/>
            <a:stretch/>
          </p:blipFill>
          <p:spPr>
            <a:xfrm>
              <a:off x="2367219" y="5228190"/>
              <a:ext cx="1498199" cy="1378901"/>
            </a:xfrm>
            <a:prstGeom prst="rect">
              <a:avLst/>
            </a:prstGeom>
          </p:spPr>
        </p:pic>
        <p:sp>
          <p:nvSpPr>
            <p:cNvPr id="3" name="TextBox 2"/>
            <p:cNvSpPr txBox="1"/>
            <p:nvPr/>
          </p:nvSpPr>
          <p:spPr>
            <a:xfrm>
              <a:off x="1550680" y="5275005"/>
              <a:ext cx="876123" cy="523220"/>
            </a:xfrm>
            <a:prstGeom prst="rect">
              <a:avLst/>
            </a:prstGeom>
            <a:noFill/>
          </p:spPr>
          <p:txBody>
            <a:bodyPr wrap="square" rtlCol="0">
              <a:spAutoFit/>
            </a:bodyPr>
            <a:lstStyle/>
            <a:p>
              <a:pPr algn="ctr"/>
              <a:r>
                <a:rPr lang="en-SG" sz="2800" i="1" dirty="0"/>
                <a:t>K</a:t>
              </a:r>
              <a:r>
                <a:rPr lang="en-SG" sz="2800" baseline="-25000" dirty="0"/>
                <a:t>3,2</a:t>
              </a:r>
            </a:p>
          </p:txBody>
        </p:sp>
      </p:grpSp>
      <p:sp>
        <p:nvSpPr>
          <p:cNvPr id="52" name="Oval 5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8" name="Group 7"/>
          <p:cNvGrpSpPr/>
          <p:nvPr/>
        </p:nvGrpSpPr>
        <p:grpSpPr>
          <a:xfrm>
            <a:off x="5181869" y="5228190"/>
            <a:ext cx="2279600" cy="1378901"/>
            <a:chOff x="5181869" y="5228190"/>
            <a:chExt cx="2279600" cy="1378901"/>
          </a:xfrm>
        </p:grpSpPr>
        <p:sp>
          <p:nvSpPr>
            <p:cNvPr id="51" name="TextBox 50"/>
            <p:cNvSpPr txBox="1"/>
            <p:nvPr/>
          </p:nvSpPr>
          <p:spPr>
            <a:xfrm>
              <a:off x="6590389" y="5275005"/>
              <a:ext cx="871080" cy="523220"/>
            </a:xfrm>
            <a:prstGeom prst="rect">
              <a:avLst/>
            </a:prstGeom>
            <a:noFill/>
          </p:spPr>
          <p:txBody>
            <a:bodyPr wrap="square" rtlCol="0">
              <a:spAutoFit/>
            </a:bodyPr>
            <a:lstStyle/>
            <a:p>
              <a:pPr algn="ctr"/>
              <a:r>
                <a:rPr lang="en-SG" sz="2800" i="1" dirty="0"/>
                <a:t>K</a:t>
              </a:r>
              <a:r>
                <a:rPr lang="en-SG" sz="2800" baseline="-25000" dirty="0"/>
                <a:t>2,5</a:t>
              </a:r>
            </a:p>
          </p:txBody>
        </p:sp>
        <p:pic>
          <p:nvPicPr>
            <p:cNvPr id="55" name="Picture 54"/>
            <p:cNvPicPr>
              <a:picLocks noChangeAspect="1"/>
            </p:cNvPicPr>
            <p:nvPr/>
          </p:nvPicPr>
          <p:blipFill rotWithShape="1">
            <a:blip r:embed="rId3">
              <a:extLst>
                <a:ext uri="{28A0092B-C50C-407E-A947-70E740481C1C}">
                  <a14:useLocalDpi xmlns:a14="http://schemas.microsoft.com/office/drawing/2010/main" val="0"/>
                </a:ext>
              </a:extLst>
            </a:blip>
            <a:srcRect l="47910"/>
            <a:stretch/>
          </p:blipFill>
          <p:spPr>
            <a:xfrm>
              <a:off x="5181869" y="5228190"/>
              <a:ext cx="1510837" cy="1378901"/>
            </a:xfrm>
            <a:prstGeom prst="rect">
              <a:avLst/>
            </a:prstGeom>
          </p:spPr>
        </p:pic>
      </p:grpSp>
    </p:spTree>
    <p:extLst>
      <p:ext uri="{BB962C8B-B14F-4D97-AF65-F5344CB8AC3E}">
        <p14:creationId xmlns:p14="http://schemas.microsoft.com/office/powerpoint/2010/main" val="238000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Subgraph of a Graph</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2"/>
            <a:ext cx="8250519" cy="2165128"/>
            <a:chOff x="993228" y="4598517"/>
            <a:chExt cx="8250519" cy="2165128"/>
          </a:xfrm>
        </p:grpSpPr>
        <p:sp>
          <p:nvSpPr>
            <p:cNvPr id="46" name="Rectangle 45"/>
            <p:cNvSpPr/>
            <p:nvPr/>
          </p:nvSpPr>
          <p:spPr>
            <a:xfrm>
              <a:off x="993228" y="4598517"/>
              <a:ext cx="8250519" cy="216512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6294380" cy="461665"/>
            </a:xfrm>
            <a:prstGeom prst="rect">
              <a:avLst/>
            </a:prstGeom>
            <a:noFill/>
          </p:spPr>
          <p:txBody>
            <a:bodyPr wrap="square" rtlCol="0">
              <a:spAutoFit/>
            </a:bodyPr>
            <a:lstStyle/>
            <a:p>
              <a:r>
                <a:rPr lang="en-SG" sz="2400" dirty="0">
                  <a:solidFill>
                    <a:schemeClr val="bg1"/>
                  </a:solidFill>
                </a:rPr>
                <a:t>Definition: Subgraph of a Graph</a:t>
              </a:r>
            </a:p>
          </p:txBody>
        </p:sp>
        <p:sp>
          <p:nvSpPr>
            <p:cNvPr id="49" name="TextBox 48"/>
            <p:cNvSpPr txBox="1"/>
            <p:nvPr/>
          </p:nvSpPr>
          <p:spPr>
            <a:xfrm>
              <a:off x="1109373" y="5193984"/>
              <a:ext cx="8134373" cy="1569660"/>
            </a:xfrm>
            <a:prstGeom prst="rect">
              <a:avLst/>
            </a:prstGeom>
            <a:noFill/>
          </p:spPr>
          <p:txBody>
            <a:bodyPr wrap="square" rtlCol="0">
              <a:spAutoFit/>
            </a:bodyPr>
            <a:lstStyle/>
            <a:p>
              <a:pPr>
                <a:spcAft>
                  <a:spcPts val="600"/>
                </a:spcAft>
              </a:pPr>
              <a:r>
                <a:rPr lang="en-SG" sz="2400" dirty="0"/>
                <a:t>A graph </a:t>
              </a:r>
              <a:r>
                <a:rPr lang="en-SG" sz="2400" i="1" dirty="0"/>
                <a:t>H </a:t>
              </a:r>
              <a:r>
                <a:rPr lang="en-SG" sz="2400" dirty="0"/>
                <a:t>is said to be a </a:t>
              </a:r>
              <a:r>
                <a:rPr lang="en-SG" sz="2400" b="1" dirty="0"/>
                <a:t>subgraph</a:t>
              </a:r>
              <a:r>
                <a:rPr lang="en-SG" sz="2400" dirty="0"/>
                <a:t> of graph </a:t>
              </a:r>
              <a:r>
                <a:rPr lang="en-SG" sz="2400" i="1" dirty="0"/>
                <a:t>G</a:t>
              </a:r>
              <a:r>
                <a:rPr lang="en-SG" sz="2400" dirty="0"/>
                <a:t> if, and only if, every vertex in </a:t>
              </a:r>
              <a:r>
                <a:rPr lang="en-SG" sz="2400" i="1" dirty="0"/>
                <a:t>H</a:t>
              </a:r>
              <a:r>
                <a:rPr lang="en-SG" sz="2400" dirty="0"/>
                <a:t> is also a vertex </a:t>
              </a:r>
              <a:r>
                <a:rPr lang="en-SG" sz="2400"/>
                <a:t>in </a:t>
              </a:r>
              <a:r>
                <a:rPr lang="en-SG" sz="2400" i="1"/>
                <a:t>G</a:t>
              </a:r>
              <a:r>
                <a:rPr lang="en-SG" sz="2400"/>
                <a:t>, </a:t>
              </a:r>
              <a:r>
                <a:rPr lang="en-SG" sz="2400" dirty="0"/>
                <a:t>every edge in </a:t>
              </a:r>
              <a:r>
                <a:rPr lang="en-SG" sz="2400" i="1" dirty="0"/>
                <a:t>H</a:t>
              </a:r>
              <a:r>
                <a:rPr lang="en-SG" sz="2400" dirty="0"/>
                <a:t> is also an edge in </a:t>
              </a:r>
              <a:r>
                <a:rPr lang="en-SG" sz="2400" i="1" dirty="0"/>
                <a:t>G</a:t>
              </a:r>
              <a:r>
                <a:rPr lang="en-SG" sz="2400" dirty="0"/>
                <a:t>, and every edge in </a:t>
              </a:r>
              <a:r>
                <a:rPr lang="en-SG" sz="2400" i="1" dirty="0"/>
                <a:t>H</a:t>
              </a:r>
              <a:r>
                <a:rPr lang="en-SG" sz="2400" dirty="0"/>
                <a:t> has the same endpoints as it has in </a:t>
              </a:r>
              <a:r>
                <a:rPr lang="en-SG" sz="2400" i="1" dirty="0"/>
                <a:t>G</a:t>
              </a:r>
              <a:r>
                <a:rPr lang="en-SG" sz="2400" dirty="0"/>
                <a:t>.</a:t>
              </a:r>
            </a:p>
          </p:txBody>
        </p:sp>
      </p:grpSp>
      <p:sp>
        <p:nvSpPr>
          <p:cNvPr id="98" name="Oval 97"/>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3" name="Group 62"/>
          <p:cNvGrpSpPr/>
          <p:nvPr/>
        </p:nvGrpSpPr>
        <p:grpSpPr>
          <a:xfrm>
            <a:off x="508155" y="3960241"/>
            <a:ext cx="3621361" cy="1970485"/>
            <a:chOff x="538737" y="4050634"/>
            <a:chExt cx="3621361" cy="1970485"/>
          </a:xfrm>
        </p:grpSpPr>
        <p:grpSp>
          <p:nvGrpSpPr>
            <p:cNvPr id="64" name="Group 63"/>
            <p:cNvGrpSpPr/>
            <p:nvPr/>
          </p:nvGrpSpPr>
          <p:grpSpPr>
            <a:xfrm>
              <a:off x="2062406" y="4063321"/>
              <a:ext cx="2097692" cy="1957798"/>
              <a:chOff x="1390820" y="4063321"/>
              <a:chExt cx="2097692" cy="1957798"/>
            </a:xfrm>
          </p:grpSpPr>
          <p:sp>
            <p:nvSpPr>
              <p:cNvPr id="68" name="Oval 67"/>
              <p:cNvSpPr/>
              <p:nvPr/>
            </p:nvSpPr>
            <p:spPr>
              <a:xfrm>
                <a:off x="2015660" y="4222799"/>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Oval 68"/>
              <p:cNvSpPr/>
              <p:nvPr/>
            </p:nvSpPr>
            <p:spPr>
              <a:xfrm>
                <a:off x="2661726" y="4063321"/>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Oval 70"/>
              <p:cNvSpPr/>
              <p:nvPr/>
            </p:nvSpPr>
            <p:spPr>
              <a:xfrm>
                <a:off x="1390820" y="4914425"/>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Oval 71"/>
              <p:cNvSpPr/>
              <p:nvPr/>
            </p:nvSpPr>
            <p:spPr>
              <a:xfrm>
                <a:off x="2042966" y="5350559"/>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Oval 74"/>
              <p:cNvSpPr/>
              <p:nvPr/>
            </p:nvSpPr>
            <p:spPr>
              <a:xfrm>
                <a:off x="2565685" y="4914425"/>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7" name="Oval 76"/>
              <p:cNvSpPr/>
              <p:nvPr/>
            </p:nvSpPr>
            <p:spPr>
              <a:xfrm>
                <a:off x="3320561" y="5167679"/>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Oval 79"/>
              <p:cNvSpPr/>
              <p:nvPr/>
            </p:nvSpPr>
            <p:spPr>
              <a:xfrm>
                <a:off x="2745702" y="5838239"/>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p:cNvSpPr/>
              <p:nvPr/>
            </p:nvSpPr>
            <p:spPr>
              <a:xfrm>
                <a:off x="3320561" y="4285078"/>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6" name="Straight Connector 85"/>
              <p:cNvCxnSpPr>
                <a:stCxn id="71" idx="7"/>
                <a:endCxn id="68" idx="3"/>
              </p:cNvCxnSpPr>
              <p:nvPr/>
            </p:nvCxnSpPr>
            <p:spPr>
              <a:xfrm flipV="1">
                <a:off x="1534175" y="4378897"/>
                <a:ext cx="506081" cy="562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1" idx="6"/>
                <a:endCxn id="75" idx="2"/>
              </p:cNvCxnSpPr>
              <p:nvPr/>
            </p:nvCxnSpPr>
            <p:spPr>
              <a:xfrm>
                <a:off x="1558771" y="5005865"/>
                <a:ext cx="10069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2" idx="5"/>
                <a:endCxn id="80" idx="1"/>
              </p:cNvCxnSpPr>
              <p:nvPr/>
            </p:nvCxnSpPr>
            <p:spPr>
              <a:xfrm>
                <a:off x="2186321" y="5506657"/>
                <a:ext cx="583977" cy="358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69" idx="4"/>
                <a:endCxn id="75" idx="0"/>
              </p:cNvCxnSpPr>
              <p:nvPr/>
            </p:nvCxnSpPr>
            <p:spPr>
              <a:xfrm flipH="1">
                <a:off x="2649661" y="4246201"/>
                <a:ext cx="96041" cy="668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9" idx="5"/>
                <a:endCxn id="77" idx="1"/>
              </p:cNvCxnSpPr>
              <p:nvPr/>
            </p:nvCxnSpPr>
            <p:spPr>
              <a:xfrm>
                <a:off x="2805081" y="4219419"/>
                <a:ext cx="540076" cy="975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5" idx="3"/>
                <a:endCxn id="75" idx="6"/>
              </p:cNvCxnSpPr>
              <p:nvPr/>
            </p:nvCxnSpPr>
            <p:spPr>
              <a:xfrm flipH="1">
                <a:off x="2733636" y="4441176"/>
                <a:ext cx="611521" cy="5646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80" idx="0"/>
              </p:cNvCxnSpPr>
              <p:nvPr/>
            </p:nvCxnSpPr>
            <p:spPr>
              <a:xfrm>
                <a:off x="2669337" y="5053562"/>
                <a:ext cx="160341" cy="7846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75" idx="3"/>
                <a:endCxn id="72" idx="7"/>
              </p:cNvCxnSpPr>
              <p:nvPr/>
            </p:nvCxnSpPr>
            <p:spPr>
              <a:xfrm flipH="1">
                <a:off x="2186321" y="5070523"/>
                <a:ext cx="403960" cy="3068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5" idx="3"/>
                <a:endCxn id="80" idx="7"/>
              </p:cNvCxnSpPr>
              <p:nvPr/>
            </p:nvCxnSpPr>
            <p:spPr>
              <a:xfrm flipH="1">
                <a:off x="2889057" y="4441176"/>
                <a:ext cx="456100" cy="142384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538737" y="4050634"/>
              <a:ext cx="1710426" cy="461665"/>
            </a:xfrm>
            <a:prstGeom prst="rect">
              <a:avLst/>
            </a:prstGeom>
            <a:noFill/>
          </p:spPr>
          <p:txBody>
            <a:bodyPr wrap="square" rtlCol="0">
              <a:spAutoFit/>
            </a:bodyPr>
            <a:lstStyle/>
            <a:p>
              <a:pPr algn="ctr"/>
              <a:r>
                <a:rPr lang="en-SG" sz="2400" dirty="0"/>
                <a:t>A graph </a:t>
              </a:r>
              <a:r>
                <a:rPr lang="en-SG" sz="2400" i="1" dirty="0"/>
                <a:t>G</a:t>
              </a:r>
            </a:p>
          </p:txBody>
        </p:sp>
      </p:grpSp>
      <p:sp>
        <p:nvSpPr>
          <p:cNvPr id="103" name="TextBox 102"/>
          <p:cNvSpPr txBox="1"/>
          <p:nvPr/>
        </p:nvSpPr>
        <p:spPr>
          <a:xfrm>
            <a:off x="7258200" y="4026349"/>
            <a:ext cx="1710426" cy="830997"/>
          </a:xfrm>
          <a:prstGeom prst="rect">
            <a:avLst/>
          </a:prstGeom>
          <a:noFill/>
        </p:spPr>
        <p:txBody>
          <a:bodyPr wrap="square" rtlCol="0">
            <a:spAutoFit/>
          </a:bodyPr>
          <a:lstStyle/>
          <a:p>
            <a:pPr algn="ctr"/>
            <a:r>
              <a:rPr lang="en-SG" sz="2400" dirty="0"/>
              <a:t>A subgraph of </a:t>
            </a:r>
            <a:r>
              <a:rPr lang="en-SG" sz="2400" i="1" dirty="0"/>
              <a:t>G</a:t>
            </a:r>
          </a:p>
        </p:txBody>
      </p:sp>
      <p:sp>
        <p:nvSpPr>
          <p:cNvPr id="104" name="Oval 103"/>
          <p:cNvSpPr/>
          <p:nvPr/>
        </p:nvSpPr>
        <p:spPr>
          <a:xfrm>
            <a:off x="5545952" y="4221274"/>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Oval 104"/>
          <p:cNvSpPr/>
          <p:nvPr/>
        </p:nvSpPr>
        <p:spPr>
          <a:xfrm>
            <a:off x="6192018" y="4061796"/>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Oval 105"/>
          <p:cNvSpPr/>
          <p:nvPr/>
        </p:nvSpPr>
        <p:spPr>
          <a:xfrm>
            <a:off x="4921112" y="4912900"/>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Oval 106"/>
          <p:cNvSpPr/>
          <p:nvPr/>
        </p:nvSpPr>
        <p:spPr>
          <a:xfrm>
            <a:off x="5573258" y="5349034"/>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Oval 107"/>
          <p:cNvSpPr/>
          <p:nvPr/>
        </p:nvSpPr>
        <p:spPr>
          <a:xfrm>
            <a:off x="6095977" y="4912900"/>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Oval 108"/>
          <p:cNvSpPr/>
          <p:nvPr/>
        </p:nvSpPr>
        <p:spPr>
          <a:xfrm>
            <a:off x="6850853" y="5166154"/>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Oval 109"/>
          <p:cNvSpPr/>
          <p:nvPr/>
        </p:nvSpPr>
        <p:spPr>
          <a:xfrm>
            <a:off x="6275994" y="5836714"/>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Oval 110"/>
          <p:cNvSpPr/>
          <p:nvPr/>
        </p:nvSpPr>
        <p:spPr>
          <a:xfrm>
            <a:off x="6850853" y="4283553"/>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2" name="Straight Connector 111"/>
          <p:cNvCxnSpPr>
            <a:stCxn id="106" idx="7"/>
            <a:endCxn id="104" idx="3"/>
          </p:cNvCxnSpPr>
          <p:nvPr/>
        </p:nvCxnSpPr>
        <p:spPr>
          <a:xfrm flipV="1">
            <a:off x="5064467" y="4377372"/>
            <a:ext cx="506081" cy="562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6" idx="6"/>
            <a:endCxn id="108" idx="2"/>
          </p:cNvCxnSpPr>
          <p:nvPr/>
        </p:nvCxnSpPr>
        <p:spPr>
          <a:xfrm>
            <a:off x="5089063" y="5004340"/>
            <a:ext cx="10069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7" idx="5"/>
            <a:endCxn id="110" idx="1"/>
          </p:cNvCxnSpPr>
          <p:nvPr/>
        </p:nvCxnSpPr>
        <p:spPr>
          <a:xfrm>
            <a:off x="5716613" y="5505132"/>
            <a:ext cx="583977" cy="358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4"/>
            <a:endCxn id="108" idx="0"/>
          </p:cNvCxnSpPr>
          <p:nvPr/>
        </p:nvCxnSpPr>
        <p:spPr>
          <a:xfrm flipH="1">
            <a:off x="6179953" y="4244676"/>
            <a:ext cx="96041" cy="668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5" idx="5"/>
            <a:endCxn id="109" idx="1"/>
          </p:cNvCxnSpPr>
          <p:nvPr/>
        </p:nvCxnSpPr>
        <p:spPr>
          <a:xfrm>
            <a:off x="6335373" y="4217894"/>
            <a:ext cx="540076" cy="975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1" idx="3"/>
            <a:endCxn id="108" idx="6"/>
          </p:cNvCxnSpPr>
          <p:nvPr/>
        </p:nvCxnSpPr>
        <p:spPr>
          <a:xfrm flipH="1">
            <a:off x="6263928" y="4439651"/>
            <a:ext cx="611521" cy="5646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0" idx="0"/>
          </p:cNvCxnSpPr>
          <p:nvPr/>
        </p:nvCxnSpPr>
        <p:spPr>
          <a:xfrm>
            <a:off x="6199629" y="5052037"/>
            <a:ext cx="160341" cy="7846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8" idx="3"/>
            <a:endCxn id="107" idx="7"/>
          </p:cNvCxnSpPr>
          <p:nvPr/>
        </p:nvCxnSpPr>
        <p:spPr>
          <a:xfrm flipH="1">
            <a:off x="5716613" y="5068998"/>
            <a:ext cx="403960" cy="3068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1" idx="3"/>
            <a:endCxn id="110" idx="7"/>
          </p:cNvCxnSpPr>
          <p:nvPr/>
        </p:nvCxnSpPr>
        <p:spPr>
          <a:xfrm flipH="1">
            <a:off x="6419349" y="4439651"/>
            <a:ext cx="456100" cy="142384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8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dissolve">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dissolve">
                                      <p:cBhvr>
                                        <p:cTn id="17" dur="500"/>
                                        <p:tgtEl>
                                          <p:spTgt spid="10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dissolve">
                                      <p:cBhvr>
                                        <p:cTn id="20" dur="500"/>
                                        <p:tgtEl>
                                          <p:spTgt spid="10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dissolve">
                                      <p:cBhvr>
                                        <p:cTn id="23" dur="500"/>
                                        <p:tgtEl>
                                          <p:spTgt spid="10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dissolve">
                                      <p:cBhvr>
                                        <p:cTn id="26" dur="500"/>
                                        <p:tgtEl>
                                          <p:spTgt spid="10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dissolve">
                                      <p:cBhvr>
                                        <p:cTn id="29" dur="500"/>
                                        <p:tgtEl>
                                          <p:spTgt spid="10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dissolve">
                                      <p:cBhvr>
                                        <p:cTn id="32" dur="500"/>
                                        <p:tgtEl>
                                          <p:spTgt spid="10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dissolve">
                                      <p:cBhvr>
                                        <p:cTn id="35" dur="500"/>
                                        <p:tgtEl>
                                          <p:spTgt spid="11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1"/>
                                        </p:tgtEl>
                                        <p:attrNameLst>
                                          <p:attrName>style.visibility</p:attrName>
                                        </p:attrNameLst>
                                      </p:cBhvr>
                                      <p:to>
                                        <p:strVal val="visible"/>
                                      </p:to>
                                    </p:set>
                                    <p:animEffect transition="in" filter="dissolve">
                                      <p:cBhvr>
                                        <p:cTn id="38" dur="500"/>
                                        <p:tgtEl>
                                          <p:spTgt spid="111"/>
                                        </p:tgtEl>
                                      </p:cBhvr>
                                    </p:animEffect>
                                  </p:childTnLst>
                                </p:cTn>
                              </p:par>
                              <p:par>
                                <p:cTn id="39" presetID="9" presetClass="entr" presetSubtype="0"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dissolve">
                                      <p:cBhvr>
                                        <p:cTn id="41" dur="500"/>
                                        <p:tgtEl>
                                          <p:spTgt spid="112"/>
                                        </p:tgtEl>
                                      </p:cBhvr>
                                    </p:animEffect>
                                  </p:childTnLst>
                                </p:cTn>
                              </p:par>
                              <p:par>
                                <p:cTn id="42" presetID="9" presetClass="entr" presetSubtype="0" fill="hold" nodeType="with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dissolve">
                                      <p:cBhvr>
                                        <p:cTn id="44" dur="500"/>
                                        <p:tgtEl>
                                          <p:spTgt spid="113"/>
                                        </p:tgtEl>
                                      </p:cBhvr>
                                    </p:animEffect>
                                  </p:childTnLst>
                                </p:cTn>
                              </p:par>
                              <p:par>
                                <p:cTn id="45" presetID="9" presetClass="entr" presetSubtype="0" fill="hold" nodeType="with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dissolve">
                                      <p:cBhvr>
                                        <p:cTn id="47" dur="500"/>
                                        <p:tgtEl>
                                          <p:spTgt spid="114"/>
                                        </p:tgtEl>
                                      </p:cBhvr>
                                    </p:animEffect>
                                  </p:childTnLst>
                                </p:cTn>
                              </p:par>
                              <p:par>
                                <p:cTn id="48" presetID="9" presetClass="entr" presetSubtype="0" fill="hold" nodeType="withEffect">
                                  <p:stCondLst>
                                    <p:cond delay="0"/>
                                  </p:stCondLst>
                                  <p:childTnLst>
                                    <p:set>
                                      <p:cBhvr>
                                        <p:cTn id="49" dur="1" fill="hold">
                                          <p:stCondLst>
                                            <p:cond delay="0"/>
                                          </p:stCondLst>
                                        </p:cTn>
                                        <p:tgtEl>
                                          <p:spTgt spid="115"/>
                                        </p:tgtEl>
                                        <p:attrNameLst>
                                          <p:attrName>style.visibility</p:attrName>
                                        </p:attrNameLst>
                                      </p:cBhvr>
                                      <p:to>
                                        <p:strVal val="visible"/>
                                      </p:to>
                                    </p:set>
                                    <p:animEffect transition="in" filter="dissolve">
                                      <p:cBhvr>
                                        <p:cTn id="50" dur="500"/>
                                        <p:tgtEl>
                                          <p:spTgt spid="115"/>
                                        </p:tgtEl>
                                      </p:cBhvr>
                                    </p:animEffect>
                                  </p:childTnLst>
                                </p:cTn>
                              </p:par>
                              <p:par>
                                <p:cTn id="51" presetID="9" presetClass="entr" presetSubtype="0"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dissolve">
                                      <p:cBhvr>
                                        <p:cTn id="53" dur="500"/>
                                        <p:tgtEl>
                                          <p:spTgt spid="116"/>
                                        </p:tgtEl>
                                      </p:cBhvr>
                                    </p:animEffect>
                                  </p:childTnLst>
                                </p:cTn>
                              </p:par>
                              <p:par>
                                <p:cTn id="54" presetID="9" presetClass="entr" presetSubtype="0" fill="hold" nodeType="with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dissolve">
                                      <p:cBhvr>
                                        <p:cTn id="56" dur="500"/>
                                        <p:tgtEl>
                                          <p:spTgt spid="117"/>
                                        </p:tgtEl>
                                      </p:cBhvr>
                                    </p:animEffect>
                                  </p:childTnLst>
                                </p:cTn>
                              </p:par>
                              <p:par>
                                <p:cTn id="57" presetID="9" presetClass="entr" presetSubtype="0" fill="hold" nodeType="with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dissolve">
                                      <p:cBhvr>
                                        <p:cTn id="59" dur="500"/>
                                        <p:tgtEl>
                                          <p:spTgt spid="118"/>
                                        </p:tgtEl>
                                      </p:cBhvr>
                                    </p:animEffect>
                                  </p:childTnLst>
                                </p:cTn>
                              </p:par>
                              <p:par>
                                <p:cTn id="60" presetID="9" presetClass="entr" presetSubtype="0" fill="hold" nodeType="withEffect">
                                  <p:stCondLst>
                                    <p:cond delay="0"/>
                                  </p:stCondLst>
                                  <p:childTnLst>
                                    <p:set>
                                      <p:cBhvr>
                                        <p:cTn id="61" dur="1" fill="hold">
                                          <p:stCondLst>
                                            <p:cond delay="0"/>
                                          </p:stCondLst>
                                        </p:cTn>
                                        <p:tgtEl>
                                          <p:spTgt spid="119"/>
                                        </p:tgtEl>
                                        <p:attrNameLst>
                                          <p:attrName>style.visibility</p:attrName>
                                        </p:attrNameLst>
                                      </p:cBhvr>
                                      <p:to>
                                        <p:strVal val="visible"/>
                                      </p:to>
                                    </p:set>
                                    <p:animEffect transition="in" filter="dissolve">
                                      <p:cBhvr>
                                        <p:cTn id="62" dur="500"/>
                                        <p:tgtEl>
                                          <p:spTgt spid="119"/>
                                        </p:tgtEl>
                                      </p:cBhvr>
                                    </p:animEffect>
                                  </p:childTnLst>
                                </p:cTn>
                              </p:par>
                              <p:par>
                                <p:cTn id="63" presetID="9" presetClass="entr" presetSubtype="0" fill="hold" nodeType="withEffect">
                                  <p:stCondLst>
                                    <p:cond delay="0"/>
                                  </p:stCondLst>
                                  <p:childTnLst>
                                    <p:set>
                                      <p:cBhvr>
                                        <p:cTn id="64" dur="1" fill="hold">
                                          <p:stCondLst>
                                            <p:cond delay="0"/>
                                          </p:stCondLst>
                                        </p:cTn>
                                        <p:tgtEl>
                                          <p:spTgt spid="120"/>
                                        </p:tgtEl>
                                        <p:attrNameLst>
                                          <p:attrName>style.visibility</p:attrName>
                                        </p:attrNameLst>
                                      </p:cBhvr>
                                      <p:to>
                                        <p:strVal val="visible"/>
                                      </p:to>
                                    </p:set>
                                    <p:animEffect transition="in" filter="dissolve">
                                      <p:cBhvr>
                                        <p:cTn id="65" dur="500"/>
                                        <p:tgtEl>
                                          <p:spTgt spid="1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107"/>
                                        </p:tgtEl>
                                      </p:cBhvr>
                                    </p:animEffect>
                                    <p:set>
                                      <p:cBhvr>
                                        <p:cTn id="70" dur="1" fill="hold">
                                          <p:stCondLst>
                                            <p:cond delay="499"/>
                                          </p:stCondLst>
                                        </p:cTn>
                                        <p:tgtEl>
                                          <p:spTgt spid="10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14"/>
                                        </p:tgtEl>
                                      </p:cBhvr>
                                    </p:animEffect>
                                    <p:set>
                                      <p:cBhvr>
                                        <p:cTn id="73" dur="1" fill="hold">
                                          <p:stCondLst>
                                            <p:cond delay="499"/>
                                          </p:stCondLst>
                                        </p:cTn>
                                        <p:tgtEl>
                                          <p:spTgt spid="11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19"/>
                                        </p:tgtEl>
                                      </p:cBhvr>
                                    </p:animEffect>
                                    <p:set>
                                      <p:cBhvr>
                                        <p:cTn id="76" dur="1" fill="hold">
                                          <p:stCondLst>
                                            <p:cond delay="499"/>
                                          </p:stCondLst>
                                        </p:cTn>
                                        <p:tgtEl>
                                          <p:spTgt spid="11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05"/>
                                        </p:tgtEl>
                                      </p:cBhvr>
                                    </p:animEffect>
                                    <p:set>
                                      <p:cBhvr>
                                        <p:cTn id="81" dur="1" fill="hold">
                                          <p:stCondLst>
                                            <p:cond delay="499"/>
                                          </p:stCondLst>
                                        </p:cTn>
                                        <p:tgtEl>
                                          <p:spTgt spid="10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09"/>
                                        </p:tgtEl>
                                      </p:cBhvr>
                                    </p:animEffect>
                                    <p:set>
                                      <p:cBhvr>
                                        <p:cTn id="84" dur="1" fill="hold">
                                          <p:stCondLst>
                                            <p:cond delay="499"/>
                                          </p:stCondLst>
                                        </p:cTn>
                                        <p:tgtEl>
                                          <p:spTgt spid="10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15"/>
                                        </p:tgtEl>
                                      </p:cBhvr>
                                    </p:animEffect>
                                    <p:set>
                                      <p:cBhvr>
                                        <p:cTn id="87" dur="1" fill="hold">
                                          <p:stCondLst>
                                            <p:cond delay="499"/>
                                          </p:stCondLst>
                                        </p:cTn>
                                        <p:tgtEl>
                                          <p:spTgt spid="115"/>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120"/>
                                        </p:tgtEl>
                                      </p:cBhvr>
                                    </p:animEffect>
                                    <p:set>
                                      <p:cBhvr>
                                        <p:cTn id="95"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animBg="1"/>
      <p:bldP spid="105" grpId="0" animBg="1"/>
      <p:bldP spid="105" grpId="1" animBg="1"/>
      <p:bldP spid="106" grpId="0" animBg="1"/>
      <p:bldP spid="107" grpId="0" animBg="1"/>
      <p:bldP spid="107" grpId="1" animBg="1"/>
      <p:bldP spid="108" grpId="0" animBg="1"/>
      <p:bldP spid="109" grpId="0" animBg="1"/>
      <p:bldP spid="109" grpId="1" animBg="1"/>
      <p:bldP spid="110" grpId="0" animBg="1"/>
      <p:bldP spid="1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Degree of a Vertex and Total Degree of a Graph</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2"/>
            <a:ext cx="8250519" cy="2611403"/>
            <a:chOff x="993228" y="4598517"/>
            <a:chExt cx="8250519" cy="2611403"/>
          </a:xfrm>
        </p:grpSpPr>
        <p:sp>
          <p:nvSpPr>
            <p:cNvPr id="46" name="Rectangle 45"/>
            <p:cNvSpPr/>
            <p:nvPr/>
          </p:nvSpPr>
          <p:spPr>
            <a:xfrm>
              <a:off x="993228" y="4598517"/>
              <a:ext cx="8250519" cy="261140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8007194" cy="461665"/>
            </a:xfrm>
            <a:prstGeom prst="rect">
              <a:avLst/>
            </a:prstGeom>
            <a:noFill/>
          </p:spPr>
          <p:txBody>
            <a:bodyPr wrap="square" rtlCol="0">
              <a:spAutoFit/>
            </a:bodyPr>
            <a:lstStyle/>
            <a:p>
              <a:r>
                <a:rPr lang="en-SG" sz="2400" dirty="0">
                  <a:solidFill>
                    <a:schemeClr val="bg1"/>
                  </a:solidFill>
                </a:rPr>
                <a:t>Definition: Degree of a Vertex and Total Degree of a Graph</a:t>
              </a:r>
            </a:p>
          </p:txBody>
        </p:sp>
        <p:sp>
          <p:nvSpPr>
            <p:cNvPr id="49" name="TextBox 48"/>
            <p:cNvSpPr txBox="1"/>
            <p:nvPr/>
          </p:nvSpPr>
          <p:spPr>
            <a:xfrm>
              <a:off x="1109373" y="5193984"/>
              <a:ext cx="8134373" cy="2015936"/>
            </a:xfrm>
            <a:prstGeom prst="rect">
              <a:avLst/>
            </a:prstGeom>
            <a:noFill/>
          </p:spPr>
          <p:txBody>
            <a:bodyPr wrap="square" rtlCol="0">
              <a:spAutoFit/>
            </a:bodyPr>
            <a:lstStyle/>
            <a:p>
              <a:pPr>
                <a:spcAft>
                  <a:spcPts val="600"/>
                </a:spcAft>
              </a:pPr>
              <a:r>
                <a:rPr lang="en-SG" sz="2400" dirty="0"/>
                <a:t>Let </a:t>
              </a:r>
              <a:r>
                <a:rPr lang="en-SG" sz="2400" i="1" dirty="0"/>
                <a:t>G </a:t>
              </a:r>
              <a:r>
                <a:rPr lang="en-SG" sz="2400" dirty="0"/>
                <a:t>be a graph and </a:t>
              </a:r>
              <a:r>
                <a:rPr lang="en-SG" sz="2400" i="1" dirty="0"/>
                <a:t>v</a:t>
              </a:r>
              <a:r>
                <a:rPr lang="en-SG" sz="2400" dirty="0"/>
                <a:t> a vertex of </a:t>
              </a:r>
              <a:r>
                <a:rPr lang="en-SG" sz="2400" i="1" dirty="0"/>
                <a:t>G</a:t>
              </a:r>
              <a:r>
                <a:rPr lang="en-SG" sz="2400" dirty="0"/>
                <a:t>. The </a:t>
              </a:r>
              <a:r>
                <a:rPr lang="en-SG" sz="2400" b="1" dirty="0"/>
                <a:t>degree</a:t>
              </a:r>
              <a:r>
                <a:rPr lang="en-SG" sz="2400" dirty="0"/>
                <a:t> of </a:t>
              </a:r>
              <a:r>
                <a:rPr lang="en-SG" sz="2400" i="1" dirty="0"/>
                <a:t>v</a:t>
              </a:r>
              <a:r>
                <a:rPr lang="en-SG" sz="2400" dirty="0"/>
                <a:t>, denoted </a:t>
              </a:r>
              <a:r>
                <a:rPr lang="en-SG" sz="2400" b="1" dirty="0" err="1"/>
                <a:t>deg</a:t>
              </a:r>
              <a:r>
                <a:rPr lang="en-SG" sz="2400" b="1" dirty="0"/>
                <a:t>(</a:t>
              </a:r>
              <a:r>
                <a:rPr lang="en-SG" sz="2400" b="1" i="1" dirty="0"/>
                <a:t>v</a:t>
              </a:r>
              <a:r>
                <a:rPr lang="en-SG" sz="2400" b="1" dirty="0"/>
                <a:t>)</a:t>
              </a:r>
              <a:r>
                <a:rPr lang="en-SG" sz="2400" dirty="0"/>
                <a:t>, equals the number of edges that are incident on </a:t>
              </a:r>
              <a:r>
                <a:rPr lang="en-SG" sz="2400" i="1" dirty="0"/>
                <a:t>v</a:t>
              </a:r>
              <a:r>
                <a:rPr lang="en-SG" sz="2400" dirty="0"/>
                <a:t>, with an edge that is a loop counted twice.</a:t>
              </a:r>
            </a:p>
            <a:p>
              <a:pPr>
                <a:spcAft>
                  <a:spcPts val="600"/>
                </a:spcAft>
              </a:pPr>
              <a:r>
                <a:rPr lang="en-SG" sz="2400" dirty="0"/>
                <a:t>The </a:t>
              </a:r>
              <a:r>
                <a:rPr lang="en-SG" sz="2400" b="1" dirty="0"/>
                <a:t>total degree of </a:t>
              </a:r>
              <a:r>
                <a:rPr lang="en-SG" sz="2400" b="1" i="1" dirty="0"/>
                <a:t>G</a:t>
              </a:r>
              <a:r>
                <a:rPr lang="en-SG" sz="2400" dirty="0"/>
                <a:t> is the sum of the degrees of all the vertices of </a:t>
              </a:r>
              <a:r>
                <a:rPr lang="en-SG" sz="2400" i="1" dirty="0"/>
                <a:t>G</a:t>
              </a:r>
              <a:r>
                <a:rPr lang="en-SG" sz="2400" dirty="0"/>
                <a:t>.</a:t>
              </a:r>
            </a:p>
          </p:txBody>
        </p:sp>
      </p:grpSp>
      <p:sp>
        <p:nvSpPr>
          <p:cNvPr id="2" name="TextBox 1"/>
          <p:cNvSpPr txBox="1"/>
          <p:nvPr/>
        </p:nvSpPr>
        <p:spPr>
          <a:xfrm>
            <a:off x="629713" y="4351404"/>
            <a:ext cx="4266245" cy="1938992"/>
          </a:xfrm>
          <a:prstGeom prst="rect">
            <a:avLst/>
          </a:prstGeom>
          <a:noFill/>
        </p:spPr>
        <p:txBody>
          <a:bodyPr wrap="square" rtlCol="0">
            <a:spAutoFit/>
          </a:bodyPr>
          <a:lstStyle/>
          <a:p>
            <a:r>
              <a:rPr lang="en-SG" sz="2400" dirty="0"/>
              <a:t>The degree of a vertex can be obtained from the drawing of a graph by counting how many end segments of edges are incident on the vertex. </a:t>
            </a:r>
          </a:p>
        </p:txBody>
      </p:sp>
      <p:pic>
        <p:nvPicPr>
          <p:cNvPr id="6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526" t="7120"/>
          <a:stretch/>
        </p:blipFill>
        <p:spPr bwMode="auto">
          <a:xfrm>
            <a:off x="4763286" y="4264882"/>
            <a:ext cx="3633788" cy="195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Oval 6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1295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dissolve">
                                      <p:cBhvr>
                                        <p:cTn id="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Degree of a Vertex and Total Degree of a Graph</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24356" y="1510488"/>
            <a:ext cx="8494720" cy="954107"/>
          </a:xfrm>
          <a:prstGeom prst="rect">
            <a:avLst/>
          </a:prstGeom>
          <a:noFill/>
        </p:spPr>
        <p:txBody>
          <a:bodyPr wrap="square" rtlCol="0">
            <a:spAutoFit/>
          </a:bodyPr>
          <a:lstStyle/>
          <a:p>
            <a:r>
              <a:rPr lang="en-SG" sz="2800" dirty="0"/>
              <a:t>Example: Find the degree of each vertex of the graph </a:t>
            </a:r>
            <a:r>
              <a:rPr lang="en-SG" sz="2800" i="1" dirty="0"/>
              <a:t>G</a:t>
            </a:r>
            <a:r>
              <a:rPr lang="en-SG" sz="2800" dirty="0"/>
              <a:t> shown below. Then find the total degree of </a:t>
            </a:r>
            <a:r>
              <a:rPr lang="en-SG" sz="2800" i="1" dirty="0"/>
              <a:t>G</a:t>
            </a:r>
            <a:r>
              <a:rPr lang="en-SG" sz="2800" dirty="0"/>
              <a:t>.</a:t>
            </a:r>
          </a:p>
        </p:txBody>
      </p:sp>
      <p:pic>
        <p:nvPicPr>
          <p:cNvPr id="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741"/>
          <a:stretch/>
        </p:blipFill>
        <p:spPr bwMode="auto">
          <a:xfrm>
            <a:off x="5339654" y="2620152"/>
            <a:ext cx="2925763"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p:cNvSpPr txBox="1"/>
          <p:nvPr/>
        </p:nvSpPr>
        <p:spPr>
          <a:xfrm>
            <a:off x="1459831" y="2620152"/>
            <a:ext cx="3320715" cy="1815882"/>
          </a:xfrm>
          <a:prstGeom prst="rect">
            <a:avLst/>
          </a:prstGeom>
          <a:solidFill>
            <a:schemeClr val="accent4">
              <a:lumMod val="60000"/>
              <a:lumOff val="40000"/>
            </a:schemeClr>
          </a:solidFill>
        </p:spPr>
        <p:txBody>
          <a:bodyPr wrap="square" rtlCol="0">
            <a:spAutoFit/>
          </a:bodyPr>
          <a:lstStyle/>
          <a:p>
            <a:r>
              <a:rPr lang="en-SG" sz="2800" dirty="0" err="1"/>
              <a:t>deg</a:t>
            </a:r>
            <a:r>
              <a:rPr lang="en-SG" sz="2800" dirty="0"/>
              <a:t>(</a:t>
            </a:r>
            <a:r>
              <a:rPr lang="en-SG" sz="2800" i="1" dirty="0"/>
              <a:t>v</a:t>
            </a:r>
            <a:r>
              <a:rPr lang="en-SG" sz="2800" baseline="-25000" dirty="0"/>
              <a:t>1</a:t>
            </a:r>
            <a:r>
              <a:rPr lang="en-SG" sz="2800" dirty="0"/>
              <a:t>) = 0</a:t>
            </a:r>
          </a:p>
          <a:p>
            <a:r>
              <a:rPr lang="en-SG" sz="2800" dirty="0" err="1"/>
              <a:t>deg</a:t>
            </a:r>
            <a:r>
              <a:rPr lang="en-SG" sz="2800" dirty="0"/>
              <a:t>(</a:t>
            </a:r>
            <a:r>
              <a:rPr lang="en-SG" sz="2800" i="1" dirty="0"/>
              <a:t>v</a:t>
            </a:r>
            <a:r>
              <a:rPr lang="en-SG" sz="2800" baseline="-25000" dirty="0"/>
              <a:t>2</a:t>
            </a:r>
            <a:r>
              <a:rPr lang="en-SG" sz="2800" dirty="0"/>
              <a:t>) = 2</a:t>
            </a:r>
          </a:p>
          <a:p>
            <a:r>
              <a:rPr lang="en-SG" sz="2800" dirty="0" err="1"/>
              <a:t>deg</a:t>
            </a:r>
            <a:r>
              <a:rPr lang="en-SG" sz="2800" dirty="0"/>
              <a:t>(</a:t>
            </a:r>
            <a:r>
              <a:rPr lang="en-SG" sz="2800" i="1" dirty="0"/>
              <a:t>v</a:t>
            </a:r>
            <a:r>
              <a:rPr lang="en-SG" sz="2800" baseline="-25000" dirty="0"/>
              <a:t>3</a:t>
            </a:r>
            <a:r>
              <a:rPr lang="en-SG" sz="2800" dirty="0"/>
              <a:t>) = 4</a:t>
            </a:r>
          </a:p>
          <a:p>
            <a:r>
              <a:rPr lang="en-SG" sz="2800" dirty="0"/>
              <a:t>Total degree of </a:t>
            </a:r>
            <a:r>
              <a:rPr lang="en-SG" sz="2800" i="1" dirty="0"/>
              <a:t>G</a:t>
            </a:r>
            <a:r>
              <a:rPr lang="en-SG" sz="2800" dirty="0"/>
              <a:t> = 6</a:t>
            </a:r>
          </a:p>
        </p:txBody>
      </p:sp>
      <p:sp>
        <p:nvSpPr>
          <p:cNvPr id="52" name="Oval 5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6258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24355" y="1001364"/>
            <a:ext cx="8480977" cy="2752112"/>
            <a:chOff x="730522" y="4598517"/>
            <a:chExt cx="8480977" cy="2752112"/>
          </a:xfrm>
        </p:grpSpPr>
        <p:sp>
          <p:nvSpPr>
            <p:cNvPr id="46" name="Rectangle 45"/>
            <p:cNvSpPr/>
            <p:nvPr/>
          </p:nvSpPr>
          <p:spPr>
            <a:xfrm>
              <a:off x="730522" y="4598518"/>
              <a:ext cx="8480977" cy="27521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10.1.1 The Handshake Theorem</a:t>
              </a:r>
            </a:p>
          </p:txBody>
        </p:sp>
        <p:sp>
          <p:nvSpPr>
            <p:cNvPr id="49" name="TextBox 48"/>
            <p:cNvSpPr txBox="1"/>
            <p:nvPr/>
          </p:nvSpPr>
          <p:spPr>
            <a:xfrm>
              <a:off x="795941" y="5218733"/>
              <a:ext cx="8415558" cy="2092881"/>
            </a:xfrm>
            <a:prstGeom prst="rect">
              <a:avLst/>
            </a:prstGeom>
            <a:noFill/>
          </p:spPr>
          <p:txBody>
            <a:bodyPr wrap="square" rtlCol="0">
              <a:spAutoFit/>
            </a:bodyPr>
            <a:lstStyle/>
            <a:p>
              <a:pPr>
                <a:spcAft>
                  <a:spcPts val="600"/>
                </a:spcAft>
              </a:pPr>
              <a:r>
                <a:rPr lang="en-SG" sz="2400" dirty="0"/>
                <a:t>If </a:t>
              </a:r>
              <a:r>
                <a:rPr lang="en-SG" sz="2400" i="1" dirty="0"/>
                <a:t>G</a:t>
              </a:r>
              <a:r>
                <a:rPr lang="en-SG" sz="2400" dirty="0"/>
                <a:t> is any graph, then the sum of the degrees of all the vertices of </a:t>
              </a:r>
              <a:r>
                <a:rPr lang="en-SG" sz="2400" i="1" dirty="0"/>
                <a:t>G</a:t>
              </a:r>
              <a:r>
                <a:rPr lang="en-SG" sz="2400" dirty="0"/>
                <a:t> equals twice the number of edges of </a:t>
              </a:r>
              <a:r>
                <a:rPr lang="en-SG" sz="2400" i="1" dirty="0"/>
                <a:t>G</a:t>
              </a:r>
              <a:r>
                <a:rPr lang="en-SG" sz="2400" dirty="0"/>
                <a:t>. Specifically, if the vertices of </a:t>
              </a:r>
              <a:r>
                <a:rPr lang="en-SG" sz="2400" i="1" dirty="0"/>
                <a:t>G</a:t>
              </a:r>
              <a:r>
                <a:rPr lang="en-SG" sz="2400" dirty="0"/>
                <a:t> are </a:t>
              </a:r>
              <a:r>
                <a:rPr lang="en-SG" sz="2400" i="1" dirty="0"/>
                <a:t>v</a:t>
              </a:r>
              <a:r>
                <a:rPr lang="en-SG" sz="2400" baseline="-25000" dirty="0"/>
                <a:t>1</a:t>
              </a:r>
              <a:r>
                <a:rPr lang="en-SG" sz="2400" dirty="0"/>
                <a:t>, </a:t>
              </a:r>
              <a:r>
                <a:rPr lang="en-SG" sz="2400" i="1" dirty="0"/>
                <a:t>v</a:t>
              </a:r>
              <a:r>
                <a:rPr lang="en-SG" sz="2400" baseline="-25000" dirty="0"/>
                <a:t>2</a:t>
              </a:r>
              <a:r>
                <a:rPr lang="en-SG" sz="2400" dirty="0"/>
                <a:t>, …, </a:t>
              </a:r>
              <a:r>
                <a:rPr lang="en-SG" sz="2400" i="1" dirty="0" err="1"/>
                <a:t>v</a:t>
              </a:r>
              <a:r>
                <a:rPr lang="en-SG" sz="2400" i="1" baseline="-25000" dirty="0" err="1"/>
                <a:t>n</a:t>
              </a:r>
              <a:r>
                <a:rPr lang="en-SG" sz="2400" dirty="0"/>
                <a:t>, where </a:t>
              </a:r>
              <a:r>
                <a:rPr lang="en-SG" sz="2400" i="1" dirty="0"/>
                <a:t>n</a:t>
              </a:r>
              <a:r>
                <a:rPr lang="en-SG" sz="2400" dirty="0"/>
                <a:t> </a:t>
              </a:r>
              <a:r>
                <a:rPr lang="en-SG" sz="2400" dirty="0">
                  <a:sym typeface="Symbol" panose="05050102010706020507" pitchFamily="18" charset="2"/>
                </a:rPr>
                <a:t> 0, then</a:t>
              </a:r>
            </a:p>
            <a:p>
              <a:pPr>
                <a:spcAft>
                  <a:spcPts val="600"/>
                </a:spcAft>
                <a:tabLst>
                  <a:tab pos="711200" algn="l"/>
                  <a:tab pos="3403600" algn="l"/>
                </a:tabLst>
              </a:pPr>
              <a:r>
                <a:rPr lang="en-SG" sz="2400" dirty="0">
                  <a:sym typeface="Symbol" panose="05050102010706020507" pitchFamily="18" charset="2"/>
                </a:rPr>
                <a:t>	The </a:t>
              </a:r>
              <a:r>
                <a:rPr lang="en-SG" sz="2400" dirty="0">
                  <a:solidFill>
                    <a:srgbClr val="000099"/>
                  </a:solidFill>
                  <a:sym typeface="Symbol" panose="05050102010706020507" pitchFamily="18" charset="2"/>
                </a:rPr>
                <a:t>total degree of </a:t>
              </a:r>
              <a:r>
                <a:rPr lang="en-SG" sz="2400" i="1" dirty="0">
                  <a:solidFill>
                    <a:srgbClr val="000099"/>
                  </a:solidFill>
                  <a:sym typeface="Symbol" panose="05050102010706020507" pitchFamily="18" charset="2"/>
                </a:rPr>
                <a:t>G</a:t>
              </a:r>
              <a:r>
                <a:rPr lang="en-SG" sz="2400" dirty="0">
                  <a:sym typeface="Symbol" panose="05050102010706020507" pitchFamily="18" charset="2"/>
                </a:rPr>
                <a:t>	= </a:t>
              </a:r>
              <a:r>
                <a:rPr lang="en-SG" sz="2400" dirty="0" err="1">
                  <a:sym typeface="Symbol" panose="05050102010706020507" pitchFamily="18" charset="2"/>
                </a:rPr>
                <a:t>deg</a:t>
              </a:r>
              <a:r>
                <a:rPr lang="en-SG" sz="2400" dirty="0">
                  <a:sym typeface="Symbol" panose="05050102010706020507" pitchFamily="18" charset="2"/>
                </a:rPr>
                <a:t>(</a:t>
              </a:r>
              <a:r>
                <a:rPr lang="en-SG" sz="2400" i="1" dirty="0"/>
                <a:t>v</a:t>
              </a:r>
              <a:r>
                <a:rPr lang="en-SG" sz="2400" baseline="-25000" dirty="0"/>
                <a:t>1</a:t>
              </a:r>
              <a:r>
                <a:rPr lang="en-SG" sz="2400" dirty="0">
                  <a:sym typeface="Symbol" panose="05050102010706020507" pitchFamily="18" charset="2"/>
                </a:rPr>
                <a:t>) + </a:t>
              </a:r>
              <a:r>
                <a:rPr lang="en-SG" sz="2400" dirty="0" err="1">
                  <a:sym typeface="Symbol" panose="05050102010706020507" pitchFamily="18" charset="2"/>
                </a:rPr>
                <a:t>deg</a:t>
              </a:r>
              <a:r>
                <a:rPr lang="en-SG" sz="2400" dirty="0">
                  <a:sym typeface="Symbol" panose="05050102010706020507" pitchFamily="18" charset="2"/>
                </a:rPr>
                <a:t>(</a:t>
              </a:r>
              <a:r>
                <a:rPr lang="en-SG" sz="2400" i="1" dirty="0"/>
                <a:t>v</a:t>
              </a:r>
              <a:r>
                <a:rPr lang="en-SG" sz="2400" baseline="-25000" dirty="0"/>
                <a:t>2</a:t>
              </a:r>
              <a:r>
                <a:rPr lang="en-SG" sz="2400" dirty="0">
                  <a:sym typeface="Symbol" panose="05050102010706020507" pitchFamily="18" charset="2"/>
                </a:rPr>
                <a:t>) + … + </a:t>
              </a:r>
              <a:r>
                <a:rPr lang="en-SG" sz="2400" dirty="0" err="1">
                  <a:sym typeface="Symbol" panose="05050102010706020507" pitchFamily="18" charset="2"/>
                </a:rPr>
                <a:t>deg</a:t>
              </a:r>
              <a:r>
                <a:rPr lang="en-SG" sz="2400" dirty="0">
                  <a:sym typeface="Symbol" panose="05050102010706020507" pitchFamily="18" charset="2"/>
                </a:rPr>
                <a:t>(</a:t>
              </a:r>
              <a:r>
                <a:rPr lang="en-SG" sz="2400" i="1" dirty="0" err="1"/>
                <a:t>v</a:t>
              </a:r>
              <a:r>
                <a:rPr lang="en-SG" sz="2400" i="1" baseline="-25000" dirty="0" err="1"/>
                <a:t>n</a:t>
              </a:r>
              <a:r>
                <a:rPr lang="en-SG" sz="2400" dirty="0">
                  <a:sym typeface="Symbol" panose="05050102010706020507" pitchFamily="18" charset="2"/>
                </a:rPr>
                <a:t>)</a:t>
              </a:r>
            </a:p>
            <a:p>
              <a:pPr>
                <a:spcAft>
                  <a:spcPts val="600"/>
                </a:spcAft>
                <a:tabLst>
                  <a:tab pos="711200" algn="l"/>
                  <a:tab pos="3403600" algn="l"/>
                </a:tabLst>
              </a:pPr>
              <a:r>
                <a:rPr lang="en-SG" sz="2400" dirty="0">
                  <a:sym typeface="Symbol" panose="05050102010706020507" pitchFamily="18" charset="2"/>
                </a:rPr>
                <a:t>		= </a:t>
              </a:r>
              <a:r>
                <a:rPr lang="en-SG" sz="2400" dirty="0">
                  <a:solidFill>
                    <a:srgbClr val="000099"/>
                  </a:solidFill>
                  <a:sym typeface="Symbol" panose="05050102010706020507" pitchFamily="18" charset="2"/>
                </a:rPr>
                <a:t>2</a:t>
              </a:r>
              <a:r>
                <a:rPr lang="en-SG" sz="2400" dirty="0">
                  <a:sym typeface="Symbol" panose="05050102010706020507" pitchFamily="18" charset="2"/>
                </a:rPr>
                <a:t>  </a:t>
              </a:r>
              <a:r>
                <a:rPr lang="en-SG" sz="2400" dirty="0">
                  <a:solidFill>
                    <a:srgbClr val="000099"/>
                  </a:solidFill>
                  <a:sym typeface="Symbol" panose="05050102010706020507" pitchFamily="18" charset="2"/>
                </a:rPr>
                <a:t>(the number of edges of </a:t>
              </a:r>
              <a:r>
                <a:rPr lang="en-SG" sz="2400" i="1" dirty="0">
                  <a:solidFill>
                    <a:srgbClr val="000099"/>
                  </a:solidFill>
                  <a:sym typeface="Symbol" panose="05050102010706020507" pitchFamily="18" charset="2"/>
                </a:rPr>
                <a:t>G</a:t>
              </a:r>
              <a:r>
                <a:rPr lang="en-SG" sz="2400" dirty="0">
                  <a:solidFill>
                    <a:srgbClr val="000099"/>
                  </a:solidFill>
                  <a:sym typeface="Symbol" panose="05050102010706020507" pitchFamily="18" charset="2"/>
                </a:rPr>
                <a:t>)</a:t>
              </a:r>
              <a:r>
                <a:rPr lang="en-SG" sz="2400" dirty="0">
                  <a:sym typeface="Symbol" panose="05050102010706020507" pitchFamily="18" charset="2"/>
                </a:rPr>
                <a:t>.</a:t>
              </a:r>
            </a:p>
          </p:txBody>
        </p:sp>
      </p:grpSp>
      <p:grpSp>
        <p:nvGrpSpPr>
          <p:cNvPr id="52" name="Group 51"/>
          <p:cNvGrpSpPr/>
          <p:nvPr/>
        </p:nvGrpSpPr>
        <p:grpSpPr>
          <a:xfrm>
            <a:off x="331511" y="3893757"/>
            <a:ext cx="8480977" cy="1081882"/>
            <a:chOff x="730522" y="4598517"/>
            <a:chExt cx="8480977" cy="1081882"/>
          </a:xfrm>
        </p:grpSpPr>
        <p:sp>
          <p:nvSpPr>
            <p:cNvPr id="53" name="Rectangle 52"/>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Corollary 10.1.2</a:t>
              </a:r>
            </a:p>
          </p:txBody>
        </p:sp>
        <p:sp>
          <p:nvSpPr>
            <p:cNvPr id="56" name="TextBox 55"/>
            <p:cNvSpPr txBox="1"/>
            <p:nvPr/>
          </p:nvSpPr>
          <p:spPr>
            <a:xfrm>
              <a:off x="795941" y="5218733"/>
              <a:ext cx="8415558" cy="461665"/>
            </a:xfrm>
            <a:prstGeom prst="rect">
              <a:avLst/>
            </a:prstGeom>
            <a:noFill/>
          </p:spPr>
          <p:txBody>
            <a:bodyPr wrap="square" rtlCol="0">
              <a:spAutoFit/>
            </a:bodyPr>
            <a:lstStyle/>
            <a:p>
              <a:pPr>
                <a:spcAft>
                  <a:spcPts val="600"/>
                </a:spcAft>
              </a:pPr>
              <a:r>
                <a:rPr lang="en-SG" sz="2400" dirty="0"/>
                <a:t>The total degree of a graph is even.</a:t>
              </a:r>
              <a:endParaRPr lang="en-SG" sz="2400" dirty="0">
                <a:sym typeface="Symbol" panose="05050102010706020507" pitchFamily="18" charset="2"/>
              </a:endParaRPr>
            </a:p>
          </p:txBody>
        </p:sp>
      </p:grpSp>
      <p:grpSp>
        <p:nvGrpSpPr>
          <p:cNvPr id="57" name="Group 56"/>
          <p:cNvGrpSpPr/>
          <p:nvPr/>
        </p:nvGrpSpPr>
        <p:grpSpPr>
          <a:xfrm>
            <a:off x="331511" y="5134188"/>
            <a:ext cx="8480977" cy="1081882"/>
            <a:chOff x="730522" y="4598517"/>
            <a:chExt cx="8480977" cy="1081882"/>
          </a:xfrm>
        </p:grpSpPr>
        <p:sp>
          <p:nvSpPr>
            <p:cNvPr id="58" name="Rectangle 57"/>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9" name="Rectangle 5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Proposition 10.1.3</a:t>
              </a:r>
            </a:p>
          </p:txBody>
        </p:sp>
        <p:sp>
          <p:nvSpPr>
            <p:cNvPr id="61" name="TextBox 60"/>
            <p:cNvSpPr txBox="1"/>
            <p:nvPr/>
          </p:nvSpPr>
          <p:spPr>
            <a:xfrm>
              <a:off x="795941" y="5218733"/>
              <a:ext cx="8415558" cy="461665"/>
            </a:xfrm>
            <a:prstGeom prst="rect">
              <a:avLst/>
            </a:prstGeom>
            <a:noFill/>
          </p:spPr>
          <p:txBody>
            <a:bodyPr wrap="square" rtlCol="0">
              <a:spAutoFit/>
            </a:bodyPr>
            <a:lstStyle/>
            <a:p>
              <a:pPr>
                <a:spcAft>
                  <a:spcPts val="600"/>
                </a:spcAft>
              </a:pPr>
              <a:r>
                <a:rPr lang="en-SG" sz="2400" dirty="0"/>
                <a:t>In any graph there are an even number of vertices of odd degree.</a:t>
              </a:r>
              <a:endParaRPr lang="en-SG" sz="2400" dirty="0">
                <a:sym typeface="Symbol" panose="05050102010706020507" pitchFamily="18" charset="2"/>
              </a:endParaRPr>
            </a:p>
          </p:txBody>
        </p:sp>
      </p:grpSp>
      <p:sp>
        <p:nvSpPr>
          <p:cNvPr id="62" name="Oval 6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0027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10.2 Trails, Paths, and Circuits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445" y="3417965"/>
            <a:ext cx="3256284" cy="2252571"/>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8704" y="3496500"/>
            <a:ext cx="2181225" cy="2095500"/>
          </a:xfrm>
          <a:prstGeom prst="rect">
            <a:avLst/>
          </a:prstGeom>
        </p:spPr>
      </p:pic>
    </p:spTree>
    <p:extLst>
      <p:ext uri="{BB962C8B-B14F-4D97-AF65-F5344CB8AC3E}">
        <p14:creationId xmlns:p14="http://schemas.microsoft.com/office/powerpoint/2010/main" val="125661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Let’s Have Some Fun</a:t>
            </a:r>
            <a:endParaRPr lang="en-SG" sz="2000" dirty="0">
              <a:solidFill>
                <a:schemeClr val="bg1"/>
              </a:solidFill>
            </a:endParaRPr>
          </a:p>
        </p:txBody>
      </p:sp>
      <p:sp>
        <p:nvSpPr>
          <p:cNvPr id="3" name="TextBox 2"/>
          <p:cNvSpPr txBox="1"/>
          <p:nvPr/>
        </p:nvSpPr>
        <p:spPr>
          <a:xfrm>
            <a:off x="240924" y="1448310"/>
            <a:ext cx="8274426" cy="461665"/>
          </a:xfrm>
          <a:prstGeom prst="rect">
            <a:avLst/>
          </a:prstGeom>
          <a:noFill/>
        </p:spPr>
        <p:txBody>
          <a:bodyPr wrap="square" rtlCol="0">
            <a:spAutoFit/>
          </a:bodyPr>
          <a:lstStyle/>
          <a:p>
            <a:r>
              <a:rPr lang="en-SG" sz="2400" dirty="0"/>
              <a:t>Can you draw the following figures without lifting up your pencil?</a:t>
            </a:r>
          </a:p>
        </p:txBody>
      </p:sp>
      <p:grpSp>
        <p:nvGrpSpPr>
          <p:cNvPr id="105" name="Group 104"/>
          <p:cNvGrpSpPr/>
          <p:nvPr/>
        </p:nvGrpSpPr>
        <p:grpSpPr>
          <a:xfrm>
            <a:off x="1230121" y="2118164"/>
            <a:ext cx="862540" cy="1903553"/>
            <a:chOff x="1230121" y="2203354"/>
            <a:chExt cx="862540" cy="1903553"/>
          </a:xfrm>
        </p:grpSpPr>
        <p:grpSp>
          <p:nvGrpSpPr>
            <p:cNvPr id="51" name="Group 50"/>
            <p:cNvGrpSpPr/>
            <p:nvPr/>
          </p:nvGrpSpPr>
          <p:grpSpPr>
            <a:xfrm>
              <a:off x="1230121" y="2203354"/>
              <a:ext cx="862540" cy="1161977"/>
              <a:chOff x="1375064" y="2845775"/>
              <a:chExt cx="862540" cy="1161977"/>
            </a:xfrm>
          </p:grpSpPr>
          <p:sp>
            <p:nvSpPr>
              <p:cNvPr id="6" name="Rectangle 5"/>
              <p:cNvSpPr/>
              <p:nvPr/>
            </p:nvSpPr>
            <p:spPr>
              <a:xfrm>
                <a:off x="1388533"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a:off x="1388533" y="3228819"/>
                <a:ext cx="841500" cy="77893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388533" y="3223371"/>
                <a:ext cx="843203" cy="78438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10134" y="2845775"/>
                <a:ext cx="4274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375064" y="2845775"/>
                <a:ext cx="4350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237693" y="3583687"/>
              <a:ext cx="847397" cy="523220"/>
            </a:xfrm>
            <a:prstGeom prst="rect">
              <a:avLst/>
            </a:prstGeom>
            <a:noFill/>
          </p:spPr>
          <p:txBody>
            <a:bodyPr wrap="square" rtlCol="0">
              <a:spAutoFit/>
            </a:bodyPr>
            <a:lstStyle/>
            <a:p>
              <a:pPr algn="ctr"/>
              <a:r>
                <a:rPr lang="en-SG" sz="2800" dirty="0"/>
                <a:t>(1)</a:t>
              </a:r>
            </a:p>
          </p:txBody>
        </p:sp>
      </p:grpSp>
      <p:grpSp>
        <p:nvGrpSpPr>
          <p:cNvPr id="110" name="Group 109"/>
          <p:cNvGrpSpPr/>
          <p:nvPr/>
        </p:nvGrpSpPr>
        <p:grpSpPr>
          <a:xfrm>
            <a:off x="3279072" y="2042749"/>
            <a:ext cx="847559" cy="1978968"/>
            <a:chOff x="3495775" y="2127939"/>
            <a:chExt cx="847559" cy="1978968"/>
          </a:xfrm>
        </p:grpSpPr>
        <p:grpSp>
          <p:nvGrpSpPr>
            <p:cNvPr id="67" name="Group 66"/>
            <p:cNvGrpSpPr/>
            <p:nvPr/>
          </p:nvGrpSpPr>
          <p:grpSpPr>
            <a:xfrm>
              <a:off x="3495775" y="2127939"/>
              <a:ext cx="847559" cy="1494995"/>
              <a:chOff x="6639091" y="2470639"/>
              <a:chExt cx="847559" cy="1494995"/>
            </a:xfrm>
          </p:grpSpPr>
          <p:cxnSp>
            <p:nvCxnSpPr>
              <p:cNvPr id="55" name="Straight Connector 54"/>
              <p:cNvCxnSpPr/>
              <p:nvPr/>
            </p:nvCxnSpPr>
            <p:spPr>
              <a:xfrm>
                <a:off x="6643274" y="3214585"/>
                <a:ext cx="843376" cy="878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851227" y="2477415"/>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1100842">
                <a:off x="6639091" y="2470639"/>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Oval 61"/>
              <p:cNvSpPr/>
              <p:nvPr/>
            </p:nvSpPr>
            <p:spPr>
              <a:xfrm rot="20499158" flipH="1">
                <a:off x="6639091" y="3206437"/>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6" name="Straight Connector 65"/>
              <p:cNvCxnSpPr/>
              <p:nvPr/>
            </p:nvCxnSpPr>
            <p:spPr>
              <a:xfrm flipV="1">
                <a:off x="6851227" y="3207808"/>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3495856" y="3583687"/>
              <a:ext cx="847397" cy="523220"/>
            </a:xfrm>
            <a:prstGeom prst="rect">
              <a:avLst/>
            </a:prstGeom>
            <a:noFill/>
          </p:spPr>
          <p:txBody>
            <a:bodyPr wrap="square" rtlCol="0">
              <a:spAutoFit/>
            </a:bodyPr>
            <a:lstStyle/>
            <a:p>
              <a:pPr algn="ctr"/>
              <a:r>
                <a:rPr lang="en-SG" sz="2800" dirty="0"/>
                <a:t>(2)</a:t>
              </a:r>
            </a:p>
          </p:txBody>
        </p:sp>
      </p:grpSp>
      <p:grpSp>
        <p:nvGrpSpPr>
          <p:cNvPr id="111" name="Group 110"/>
          <p:cNvGrpSpPr/>
          <p:nvPr/>
        </p:nvGrpSpPr>
        <p:grpSpPr>
          <a:xfrm>
            <a:off x="5035685" y="2341536"/>
            <a:ext cx="1417252" cy="1680181"/>
            <a:chOff x="5103294" y="2426726"/>
            <a:chExt cx="1417252" cy="1680181"/>
          </a:xfrm>
        </p:grpSpPr>
        <p:grpSp>
          <p:nvGrpSpPr>
            <p:cNvPr id="50" name="Group 49"/>
            <p:cNvGrpSpPr/>
            <p:nvPr/>
          </p:nvGrpSpPr>
          <p:grpSpPr>
            <a:xfrm>
              <a:off x="5103294" y="2426726"/>
              <a:ext cx="1417252" cy="948266"/>
              <a:chOff x="3810000" y="3437467"/>
              <a:chExt cx="1417252" cy="948266"/>
            </a:xfrm>
          </p:grpSpPr>
          <p:sp>
            <p:nvSpPr>
              <p:cNvPr id="13" name="Oval 12"/>
              <p:cNvSpPr/>
              <p:nvPr/>
            </p:nvSpPr>
            <p:spPr>
              <a:xfrm>
                <a:off x="4257452" y="3657600"/>
                <a:ext cx="522349" cy="508000"/>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p:cNvSpPr/>
              <p:nvPr/>
            </p:nvSpPr>
            <p:spPr>
              <a:xfrm>
                <a:off x="4037827" y="3437467"/>
                <a:ext cx="961599" cy="948266"/>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9" name="Straight Connector 48"/>
              <p:cNvCxnSpPr/>
              <p:nvPr/>
            </p:nvCxnSpPr>
            <p:spPr>
              <a:xfrm>
                <a:off x="3810000" y="3911600"/>
                <a:ext cx="141725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5388222" y="3583687"/>
              <a:ext cx="847397" cy="523220"/>
            </a:xfrm>
            <a:prstGeom prst="rect">
              <a:avLst/>
            </a:prstGeom>
            <a:noFill/>
          </p:spPr>
          <p:txBody>
            <a:bodyPr wrap="square" rtlCol="0">
              <a:spAutoFit/>
            </a:bodyPr>
            <a:lstStyle/>
            <a:p>
              <a:pPr algn="ctr"/>
              <a:r>
                <a:rPr lang="en-SG" sz="2800" dirty="0"/>
                <a:t>(3)</a:t>
              </a:r>
            </a:p>
          </p:txBody>
        </p:sp>
      </p:grpSp>
      <p:grpSp>
        <p:nvGrpSpPr>
          <p:cNvPr id="112" name="Group 111"/>
          <p:cNvGrpSpPr/>
          <p:nvPr/>
        </p:nvGrpSpPr>
        <p:grpSpPr>
          <a:xfrm>
            <a:off x="7102870" y="2238787"/>
            <a:ext cx="1325697" cy="1782930"/>
            <a:chOff x="7223427" y="2323977"/>
            <a:chExt cx="1325697" cy="1782930"/>
          </a:xfrm>
        </p:grpSpPr>
        <p:grpSp>
          <p:nvGrpSpPr>
            <p:cNvPr id="60" name="Group 59"/>
            <p:cNvGrpSpPr/>
            <p:nvPr/>
          </p:nvGrpSpPr>
          <p:grpSpPr>
            <a:xfrm>
              <a:off x="7223427" y="2323977"/>
              <a:ext cx="1325697" cy="1252907"/>
              <a:chOff x="5822670" y="2754845"/>
              <a:chExt cx="1325697" cy="1252907"/>
            </a:xfrm>
          </p:grpSpPr>
          <p:sp>
            <p:nvSpPr>
              <p:cNvPr id="53" name="Rectangle 52"/>
              <p:cNvSpPr/>
              <p:nvPr/>
            </p:nvSpPr>
            <p:spPr>
              <a:xfrm>
                <a:off x="5822670" y="2754845"/>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6055435" y="3029180"/>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p:cNvSpPr/>
              <p:nvPr/>
            </p:nvSpPr>
            <p:spPr>
              <a:xfrm>
                <a:off x="6305164"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0" name="TextBox 99"/>
            <p:cNvSpPr txBox="1"/>
            <p:nvPr/>
          </p:nvSpPr>
          <p:spPr>
            <a:xfrm>
              <a:off x="7462577" y="3583687"/>
              <a:ext cx="847397" cy="523220"/>
            </a:xfrm>
            <a:prstGeom prst="rect">
              <a:avLst/>
            </a:prstGeom>
            <a:noFill/>
          </p:spPr>
          <p:txBody>
            <a:bodyPr wrap="square" rtlCol="0">
              <a:spAutoFit/>
            </a:bodyPr>
            <a:lstStyle/>
            <a:p>
              <a:pPr algn="ctr"/>
              <a:r>
                <a:rPr lang="en-SG" sz="2800" dirty="0"/>
                <a:t>(4)</a:t>
              </a:r>
            </a:p>
          </p:txBody>
        </p:sp>
      </p:grpSp>
      <p:grpSp>
        <p:nvGrpSpPr>
          <p:cNvPr id="106" name="Group 105"/>
          <p:cNvGrpSpPr/>
          <p:nvPr/>
        </p:nvGrpSpPr>
        <p:grpSpPr>
          <a:xfrm>
            <a:off x="1023111" y="4989537"/>
            <a:ext cx="1276561" cy="1378554"/>
            <a:chOff x="1023111" y="4776563"/>
            <a:chExt cx="1276561" cy="1378554"/>
          </a:xfrm>
        </p:grpSpPr>
        <p:grpSp>
          <p:nvGrpSpPr>
            <p:cNvPr id="77" name="Group 76"/>
            <p:cNvGrpSpPr/>
            <p:nvPr/>
          </p:nvGrpSpPr>
          <p:grpSpPr>
            <a:xfrm>
              <a:off x="1023111" y="4776563"/>
              <a:ext cx="1276561" cy="642421"/>
              <a:chOff x="5001237" y="4187738"/>
              <a:chExt cx="1276561" cy="642421"/>
            </a:xfrm>
          </p:grpSpPr>
          <p:cxnSp>
            <p:nvCxnSpPr>
              <p:cNvPr id="57" name="Straight Connector 56"/>
              <p:cNvCxnSpPr>
                <a:endCxn id="73" idx="0"/>
              </p:cNvCxnSpPr>
              <p:nvPr/>
            </p:nvCxnSpPr>
            <p:spPr>
              <a:xfrm>
                <a:off x="5469540" y="4508948"/>
                <a:ext cx="301328" cy="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rot="16200000">
                <a:off x="5681245"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Isosceles Triangle 73"/>
              <p:cNvSpPr/>
              <p:nvPr/>
            </p:nvSpPr>
            <p:spPr>
              <a:xfrm rot="5400000" flipH="1">
                <a:off x="5111106"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Oval 74"/>
              <p:cNvSpPr/>
              <p:nvPr/>
            </p:nvSpPr>
            <p:spPr>
              <a:xfrm>
                <a:off x="5001237" y="4187738"/>
                <a:ext cx="1276561" cy="6424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1" name="TextBox 100"/>
            <p:cNvSpPr txBox="1"/>
            <p:nvPr/>
          </p:nvSpPr>
          <p:spPr>
            <a:xfrm>
              <a:off x="1237693" y="5631897"/>
              <a:ext cx="847397" cy="523220"/>
            </a:xfrm>
            <a:prstGeom prst="rect">
              <a:avLst/>
            </a:prstGeom>
            <a:noFill/>
          </p:spPr>
          <p:txBody>
            <a:bodyPr wrap="square" rtlCol="0">
              <a:spAutoFit/>
            </a:bodyPr>
            <a:lstStyle/>
            <a:p>
              <a:pPr algn="ctr"/>
              <a:r>
                <a:rPr lang="en-SG" sz="2800" dirty="0"/>
                <a:t>(5)</a:t>
              </a:r>
            </a:p>
          </p:txBody>
        </p:sp>
      </p:grpSp>
      <p:grpSp>
        <p:nvGrpSpPr>
          <p:cNvPr id="107" name="Group 106"/>
          <p:cNvGrpSpPr/>
          <p:nvPr/>
        </p:nvGrpSpPr>
        <p:grpSpPr>
          <a:xfrm>
            <a:off x="3073448" y="4488817"/>
            <a:ext cx="1258806" cy="1879274"/>
            <a:chOff x="3290151" y="4275843"/>
            <a:chExt cx="1258806" cy="1879274"/>
          </a:xfrm>
        </p:grpSpPr>
        <p:grpSp>
          <p:nvGrpSpPr>
            <p:cNvPr id="72" name="Group 71"/>
            <p:cNvGrpSpPr/>
            <p:nvPr/>
          </p:nvGrpSpPr>
          <p:grpSpPr>
            <a:xfrm>
              <a:off x="3290151" y="4275843"/>
              <a:ext cx="1258806" cy="1252907"/>
              <a:chOff x="3829565" y="4694693"/>
              <a:chExt cx="1258806" cy="1252907"/>
            </a:xfrm>
          </p:grpSpPr>
          <p:sp>
            <p:nvSpPr>
              <p:cNvPr id="68" name="Isosceles Triangle 67"/>
              <p:cNvSpPr/>
              <p:nvPr/>
            </p:nvSpPr>
            <p:spPr>
              <a:xfrm>
                <a:off x="3829565" y="4694693"/>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Isosceles Triangle 68"/>
              <p:cNvSpPr/>
              <p:nvPr/>
            </p:nvSpPr>
            <p:spPr>
              <a:xfrm>
                <a:off x="4309482" y="5376623"/>
                <a:ext cx="298973" cy="254000"/>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Isosceles Triangle 69"/>
              <p:cNvSpPr/>
              <p:nvPr/>
            </p:nvSpPr>
            <p:spPr>
              <a:xfrm flipV="1">
                <a:off x="4140207" y="5350931"/>
                <a:ext cx="637522" cy="59666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2" name="TextBox 101"/>
            <p:cNvSpPr txBox="1"/>
            <p:nvPr/>
          </p:nvSpPr>
          <p:spPr>
            <a:xfrm>
              <a:off x="3495856" y="5631897"/>
              <a:ext cx="847397" cy="523220"/>
            </a:xfrm>
            <a:prstGeom prst="rect">
              <a:avLst/>
            </a:prstGeom>
            <a:noFill/>
          </p:spPr>
          <p:txBody>
            <a:bodyPr wrap="square" rtlCol="0">
              <a:spAutoFit/>
            </a:bodyPr>
            <a:lstStyle/>
            <a:p>
              <a:pPr algn="ctr"/>
              <a:r>
                <a:rPr lang="en-SG" sz="2800" dirty="0"/>
                <a:t>(6)</a:t>
              </a:r>
            </a:p>
          </p:txBody>
        </p:sp>
      </p:grpSp>
      <p:grpSp>
        <p:nvGrpSpPr>
          <p:cNvPr id="108" name="Group 107"/>
          <p:cNvGrpSpPr/>
          <p:nvPr/>
        </p:nvGrpSpPr>
        <p:grpSpPr>
          <a:xfrm>
            <a:off x="5143601" y="4575552"/>
            <a:ext cx="1201421" cy="1792539"/>
            <a:chOff x="5211210" y="4362578"/>
            <a:chExt cx="1201421" cy="1792539"/>
          </a:xfrm>
        </p:grpSpPr>
        <p:grpSp>
          <p:nvGrpSpPr>
            <p:cNvPr id="96" name="Group 95"/>
            <p:cNvGrpSpPr/>
            <p:nvPr/>
          </p:nvGrpSpPr>
          <p:grpSpPr>
            <a:xfrm>
              <a:off x="5211210" y="4362578"/>
              <a:ext cx="1201421" cy="1102271"/>
              <a:chOff x="5414734" y="4274352"/>
              <a:chExt cx="1201421" cy="1102271"/>
            </a:xfrm>
          </p:grpSpPr>
          <p:sp>
            <p:nvSpPr>
              <p:cNvPr id="89" name="Rectangle 88"/>
              <p:cNvSpPr/>
              <p:nvPr/>
            </p:nvSpPr>
            <p:spPr>
              <a:xfrm>
                <a:off x="5756817" y="4876956"/>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Rectangle 91"/>
              <p:cNvSpPr/>
              <p:nvPr/>
            </p:nvSpPr>
            <p:spPr>
              <a:xfrm rot="18027222">
                <a:off x="5413721" y="4275365"/>
                <a:ext cx="501693"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Rectangle 92"/>
              <p:cNvSpPr/>
              <p:nvPr/>
            </p:nvSpPr>
            <p:spPr>
              <a:xfrm rot="3514128">
                <a:off x="6105831" y="4285049"/>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3" name="TextBox 102"/>
            <p:cNvSpPr txBox="1"/>
            <p:nvPr/>
          </p:nvSpPr>
          <p:spPr>
            <a:xfrm>
              <a:off x="5388222" y="5631897"/>
              <a:ext cx="847397" cy="523220"/>
            </a:xfrm>
            <a:prstGeom prst="rect">
              <a:avLst/>
            </a:prstGeom>
            <a:noFill/>
          </p:spPr>
          <p:txBody>
            <a:bodyPr wrap="square" rtlCol="0">
              <a:spAutoFit/>
            </a:bodyPr>
            <a:lstStyle/>
            <a:p>
              <a:pPr algn="ctr"/>
              <a:r>
                <a:rPr lang="en-SG" sz="2800" dirty="0"/>
                <a:t>(7)</a:t>
              </a:r>
            </a:p>
          </p:txBody>
        </p:sp>
      </p:grpSp>
      <p:grpSp>
        <p:nvGrpSpPr>
          <p:cNvPr id="109" name="Group 108"/>
          <p:cNvGrpSpPr/>
          <p:nvPr/>
        </p:nvGrpSpPr>
        <p:grpSpPr>
          <a:xfrm>
            <a:off x="7136315" y="4534923"/>
            <a:ext cx="1258806" cy="1833168"/>
            <a:chOff x="7256872" y="4321949"/>
            <a:chExt cx="1258806" cy="1833168"/>
          </a:xfrm>
        </p:grpSpPr>
        <p:grpSp>
          <p:nvGrpSpPr>
            <p:cNvPr id="88" name="Group 87"/>
            <p:cNvGrpSpPr/>
            <p:nvPr/>
          </p:nvGrpSpPr>
          <p:grpSpPr>
            <a:xfrm>
              <a:off x="7256872" y="4321949"/>
              <a:ext cx="1258806" cy="1252907"/>
              <a:chOff x="5967477" y="4167748"/>
              <a:chExt cx="1258806" cy="1252907"/>
            </a:xfrm>
          </p:grpSpPr>
          <p:sp>
            <p:nvSpPr>
              <p:cNvPr id="79" name="Isosceles Triangle 78"/>
              <p:cNvSpPr/>
              <p:nvPr/>
            </p:nvSpPr>
            <p:spPr>
              <a:xfrm>
                <a:off x="5967477" y="4167748"/>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Isosceles Triangle 79"/>
              <p:cNvSpPr/>
              <p:nvPr/>
            </p:nvSpPr>
            <p:spPr>
              <a:xfrm>
                <a:off x="6373926" y="4714270"/>
                <a:ext cx="445909" cy="3957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2" name="Straight Connector 81"/>
              <p:cNvCxnSpPr/>
              <p:nvPr/>
            </p:nvCxnSpPr>
            <p:spPr>
              <a:xfrm>
                <a:off x="6596880" y="4174551"/>
                <a:ext cx="0" cy="539719"/>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79" idx="2"/>
              </p:cNvCxnSpPr>
              <p:nvPr/>
            </p:nvCxnSpPr>
            <p:spPr>
              <a:xfrm flipH="1">
                <a:off x="5967477" y="5114643"/>
                <a:ext cx="406449" cy="30601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9" idx="4"/>
              </p:cNvCxnSpPr>
              <p:nvPr/>
            </p:nvCxnSpPr>
            <p:spPr>
              <a:xfrm flipH="1" flipV="1">
                <a:off x="6815366" y="5092451"/>
                <a:ext cx="410917" cy="32820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7462577" y="5631897"/>
              <a:ext cx="847397" cy="523220"/>
            </a:xfrm>
            <a:prstGeom prst="rect">
              <a:avLst/>
            </a:prstGeom>
            <a:noFill/>
          </p:spPr>
          <p:txBody>
            <a:bodyPr wrap="square" rtlCol="0">
              <a:spAutoFit/>
            </a:bodyPr>
            <a:lstStyle/>
            <a:p>
              <a:pPr algn="ctr"/>
              <a:r>
                <a:rPr lang="en-SG" sz="2800" dirty="0"/>
                <a:t>(8)</a:t>
              </a:r>
            </a:p>
          </p:txBody>
        </p:sp>
      </p:grpSp>
      <p:sp>
        <p:nvSpPr>
          <p:cNvPr id="117" name="Oval 116"/>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346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dissolve">
                                      <p:cBhvr>
                                        <p:cTn id="7" dur="500"/>
                                        <p:tgtEl>
                                          <p:spTgt spid="10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dissolve">
                                      <p:cBhvr>
                                        <p:cTn id="15" dur="500"/>
                                        <p:tgtEl>
                                          <p:spTgt spid="111"/>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dissolve">
                                      <p:cBhvr>
                                        <p:cTn id="19" dur="500"/>
                                        <p:tgtEl>
                                          <p:spTgt spid="112"/>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dissolve">
                                      <p:cBhvr>
                                        <p:cTn id="23" dur="500"/>
                                        <p:tgtEl>
                                          <p:spTgt spid="106"/>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dissolve">
                                      <p:cBhvr>
                                        <p:cTn id="27" dur="500"/>
                                        <p:tgtEl>
                                          <p:spTgt spid="107"/>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dissolve">
                                      <p:cBhvr>
                                        <p:cTn id="31" dur="500"/>
                                        <p:tgtEl>
                                          <p:spTgt spid="108"/>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dissolve">
                                      <p:cBhvr>
                                        <p:cTn id="3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US" altLang="en-US" sz="2800" dirty="0">
                <a:solidFill>
                  <a:schemeClr val="bg1"/>
                </a:solidFill>
              </a:rPr>
              <a:t>  </a:t>
            </a:r>
            <a:r>
              <a:rPr lang="en-US" altLang="en-US" sz="2800" dirty="0" err="1">
                <a:solidFill>
                  <a:schemeClr val="bg1"/>
                </a:solidFill>
              </a:rPr>
              <a:t>Königsberg</a:t>
            </a:r>
            <a:r>
              <a:rPr lang="en-US" altLang="en-US" sz="2800" dirty="0">
                <a:solidFill>
                  <a:schemeClr val="bg1"/>
                </a:solidFill>
              </a:rPr>
              <a:t> bridges</a:t>
            </a:r>
            <a:endParaRPr lang="en-SG" sz="2000" dirty="0">
              <a:solidFill>
                <a:schemeClr val="bg1"/>
              </a:solidFill>
            </a:endParaRPr>
          </a:p>
        </p:txBody>
      </p:sp>
      <p:sp>
        <p:nvSpPr>
          <p:cNvPr id="3" name="TextBox 2"/>
          <p:cNvSpPr txBox="1"/>
          <p:nvPr/>
        </p:nvSpPr>
        <p:spPr>
          <a:xfrm>
            <a:off x="240924" y="1448310"/>
            <a:ext cx="8274426" cy="1815882"/>
          </a:xfrm>
          <a:prstGeom prst="rect">
            <a:avLst/>
          </a:prstGeom>
          <a:noFill/>
        </p:spPr>
        <p:txBody>
          <a:bodyPr wrap="square" rtlCol="0">
            <a:spAutoFit/>
          </a:bodyPr>
          <a:lstStyle/>
          <a:p>
            <a:r>
              <a:rPr lang="en-US" altLang="en-US" sz="2800" dirty="0"/>
              <a:t>The subject of graph theory began in the year 1736 when the great mathematician </a:t>
            </a:r>
            <a:r>
              <a:rPr lang="en-US" altLang="en-US" sz="2800" dirty="0">
                <a:solidFill>
                  <a:srgbClr val="000099"/>
                </a:solidFill>
              </a:rPr>
              <a:t>Leonhard Euler </a:t>
            </a:r>
            <a:r>
              <a:rPr lang="en-US" altLang="en-US" sz="2800" dirty="0"/>
              <a:t>published a paper giving the solution to the following puzzle:</a:t>
            </a:r>
            <a:endParaRPr lang="en-SG" sz="2800" dirty="0"/>
          </a:p>
        </p:txBody>
      </p:sp>
      <p:sp>
        <p:nvSpPr>
          <p:cNvPr id="83" name="TextBox 82"/>
          <p:cNvSpPr txBox="1"/>
          <p:nvPr/>
        </p:nvSpPr>
        <p:spPr>
          <a:xfrm>
            <a:off x="240924" y="3301038"/>
            <a:ext cx="8274426" cy="1815882"/>
          </a:xfrm>
          <a:prstGeom prst="rect">
            <a:avLst/>
          </a:prstGeom>
          <a:solidFill>
            <a:schemeClr val="accent1">
              <a:lumMod val="20000"/>
              <a:lumOff val="80000"/>
            </a:schemeClr>
          </a:solidFill>
        </p:spPr>
        <p:txBody>
          <a:bodyPr wrap="square" rtlCol="0">
            <a:spAutoFit/>
          </a:bodyPr>
          <a:lstStyle/>
          <a:p>
            <a:r>
              <a:rPr lang="en-US" altLang="en-US" sz="2800" dirty="0"/>
              <a:t>The town of </a:t>
            </a:r>
            <a:r>
              <a:rPr lang="en-US" altLang="en-US" sz="2800" dirty="0" err="1"/>
              <a:t>Königsberg</a:t>
            </a:r>
            <a:r>
              <a:rPr lang="en-US" altLang="en-US" sz="2800" dirty="0"/>
              <a:t> in Prussia (now Kaliningrad in Russia) was built at a point where two branches of the </a:t>
            </a:r>
            <a:r>
              <a:rPr lang="en-US" altLang="en-US" sz="2800" dirty="0" err="1"/>
              <a:t>Pregel</a:t>
            </a:r>
            <a:r>
              <a:rPr lang="en-US" altLang="en-US" sz="2800" dirty="0"/>
              <a:t> River came together. It consisted of an island and some land along the river banks.</a:t>
            </a:r>
            <a:endParaRPr lang="en-SG" sz="2800" dirty="0"/>
          </a:p>
        </p:txBody>
      </p:sp>
      <p:sp>
        <p:nvSpPr>
          <p:cNvPr id="84" name="TextBox 83"/>
          <p:cNvSpPr txBox="1"/>
          <p:nvPr/>
        </p:nvSpPr>
        <p:spPr>
          <a:xfrm>
            <a:off x="237524" y="5213415"/>
            <a:ext cx="8274426" cy="523220"/>
          </a:xfrm>
          <a:prstGeom prst="rect">
            <a:avLst/>
          </a:prstGeom>
          <a:solidFill>
            <a:schemeClr val="accent1">
              <a:lumMod val="20000"/>
              <a:lumOff val="80000"/>
            </a:schemeClr>
          </a:solidFill>
        </p:spPr>
        <p:txBody>
          <a:bodyPr wrap="square" rtlCol="0">
            <a:spAutoFit/>
          </a:bodyPr>
          <a:lstStyle/>
          <a:p>
            <a:r>
              <a:rPr lang="en-US" altLang="en-US" sz="2800" dirty="0"/>
              <a:t>These were connected by 7 bridges.</a:t>
            </a:r>
            <a:endParaRPr lang="en-SG" sz="2800" dirty="0"/>
          </a:p>
        </p:txBody>
      </p:sp>
      <p:sp>
        <p:nvSpPr>
          <p:cNvPr id="86" name="Oval 8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413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US" altLang="en-US" sz="2800" dirty="0" err="1">
                <a:solidFill>
                  <a:schemeClr val="bg1"/>
                </a:solidFill>
              </a:rPr>
              <a:t>Königsberg</a:t>
            </a:r>
            <a:r>
              <a:rPr lang="en-US" altLang="en-US" sz="2800" dirty="0">
                <a:solidFill>
                  <a:schemeClr val="bg1"/>
                </a:solidFill>
              </a:rPr>
              <a:t> bridges</a:t>
            </a:r>
            <a:endParaRPr lang="en-SG" sz="20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39" y="1395098"/>
            <a:ext cx="3931328" cy="2962740"/>
          </a:xfrm>
          <a:prstGeom prst="rect">
            <a:avLst/>
          </a:prstGeom>
        </p:spPr>
      </p:pic>
      <p:sp>
        <p:nvSpPr>
          <p:cNvPr id="6" name="TextBox 5"/>
          <p:cNvSpPr txBox="1"/>
          <p:nvPr/>
        </p:nvSpPr>
        <p:spPr>
          <a:xfrm>
            <a:off x="4763286" y="1519954"/>
            <a:ext cx="3834415" cy="2677656"/>
          </a:xfrm>
          <a:prstGeom prst="rect">
            <a:avLst/>
          </a:prstGeom>
          <a:noFill/>
        </p:spPr>
        <p:txBody>
          <a:bodyPr wrap="square" rtlCol="0">
            <a:spAutoFit/>
          </a:bodyPr>
          <a:lstStyle/>
          <a:p>
            <a:r>
              <a:rPr lang="en-SG" sz="2800" dirty="0"/>
              <a:t>Question: Is it possible to take a walk around town, starting and ending at the same location and crossing each of the 7 bridges </a:t>
            </a:r>
            <a:r>
              <a:rPr lang="en-SG" sz="2800" dirty="0">
                <a:solidFill>
                  <a:srgbClr val="000099"/>
                </a:solidFill>
              </a:rPr>
              <a:t>exactly once</a:t>
            </a:r>
            <a:r>
              <a:rPr lang="en-SG" sz="2800" dirty="0"/>
              <a:t>?</a:t>
            </a:r>
          </a:p>
        </p:txBody>
      </p:sp>
      <p:sp>
        <p:nvSpPr>
          <p:cNvPr id="40" name="Oval 3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6449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10.1 Graphs: Definitions and Basic Properties</a:t>
              </a:r>
            </a:p>
          </p:txBody>
        </p:sp>
      </p:gr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691" y="3209584"/>
            <a:ext cx="2181225" cy="2095500"/>
          </a:xfrm>
          <a:prstGeom prst="rect">
            <a:avLst/>
          </a:prstGeom>
        </p:spPr>
      </p:pic>
    </p:spTree>
    <p:extLst>
      <p:ext uri="{BB962C8B-B14F-4D97-AF65-F5344CB8AC3E}">
        <p14:creationId xmlns:p14="http://schemas.microsoft.com/office/powerpoint/2010/main" val="2148854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US" altLang="en-US" sz="2800" dirty="0" err="1">
                <a:solidFill>
                  <a:schemeClr val="bg1"/>
                </a:solidFill>
              </a:rPr>
              <a:t>Königsberg</a:t>
            </a:r>
            <a:r>
              <a:rPr lang="en-US" altLang="en-US" sz="2800" dirty="0">
                <a:solidFill>
                  <a:schemeClr val="bg1"/>
                </a:solidFill>
              </a:rPr>
              <a:t> bridges</a:t>
            </a:r>
            <a:endParaRPr lang="en-SG" sz="2000" dirty="0">
              <a:solidFill>
                <a:schemeClr val="bg1"/>
              </a:solidFill>
            </a:endParaRPr>
          </a:p>
        </p:txBody>
      </p:sp>
      <p:sp>
        <p:nvSpPr>
          <p:cNvPr id="3" name="Right Arrow 2"/>
          <p:cNvSpPr/>
          <p:nvPr/>
        </p:nvSpPr>
        <p:spPr>
          <a:xfrm>
            <a:off x="4915686" y="2456279"/>
            <a:ext cx="80129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26" y="1395098"/>
            <a:ext cx="25908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739" y="1395098"/>
            <a:ext cx="3931328" cy="2962740"/>
          </a:xfrm>
          <a:prstGeom prst="rect">
            <a:avLst/>
          </a:prstGeom>
        </p:spPr>
      </p:pic>
      <p:sp>
        <p:nvSpPr>
          <p:cNvPr id="46" name="TextBox 45"/>
          <p:cNvSpPr txBox="1"/>
          <p:nvPr/>
        </p:nvSpPr>
        <p:spPr>
          <a:xfrm>
            <a:off x="567523" y="4472606"/>
            <a:ext cx="8137291" cy="1892826"/>
          </a:xfrm>
          <a:prstGeom prst="rect">
            <a:avLst/>
          </a:prstGeom>
          <a:solidFill>
            <a:schemeClr val="accent2">
              <a:lumMod val="20000"/>
              <a:lumOff val="80000"/>
            </a:schemeClr>
          </a:solidFill>
          <a:ln>
            <a:solidFill>
              <a:schemeClr val="tx1"/>
            </a:solidFill>
          </a:ln>
        </p:spPr>
        <p:txBody>
          <a:bodyPr wrap="square" rtlCol="0">
            <a:spAutoFit/>
          </a:bodyPr>
          <a:lstStyle/>
          <a:p>
            <a:pPr>
              <a:spcAft>
                <a:spcPts val="600"/>
              </a:spcAft>
            </a:pPr>
            <a:r>
              <a:rPr lang="en-US" altLang="en-US" sz="2800" dirty="0"/>
              <a:t>In terms of this graph, the question is:</a:t>
            </a:r>
          </a:p>
          <a:p>
            <a:r>
              <a:rPr lang="en-US" altLang="en-US" sz="2800" dirty="0"/>
              <a:t>Is it possible to find a route through the graph that starts and ends at some vertex, one of </a:t>
            </a:r>
            <a:r>
              <a:rPr lang="en-US" altLang="en-US" sz="2800" i="1" dirty="0"/>
              <a:t>A</a:t>
            </a:r>
            <a:r>
              <a:rPr lang="en-US" altLang="en-US" sz="2800" dirty="0"/>
              <a:t>, </a:t>
            </a:r>
            <a:r>
              <a:rPr lang="en-US" altLang="en-US" sz="2800" i="1" dirty="0"/>
              <a:t>B</a:t>
            </a:r>
            <a:r>
              <a:rPr lang="en-US" altLang="en-US" sz="2800" dirty="0"/>
              <a:t>, </a:t>
            </a:r>
            <a:r>
              <a:rPr lang="en-US" altLang="en-US" sz="2800" i="1" dirty="0"/>
              <a:t>C</a:t>
            </a:r>
            <a:r>
              <a:rPr lang="en-US" altLang="en-US" sz="2800" dirty="0"/>
              <a:t>, or </a:t>
            </a:r>
            <a:r>
              <a:rPr lang="en-US" altLang="en-US" sz="2800" i="1" dirty="0"/>
              <a:t>D</a:t>
            </a:r>
            <a:r>
              <a:rPr lang="en-US" altLang="en-US" sz="2800" dirty="0"/>
              <a:t>, and traverses each edge exactly once?</a:t>
            </a:r>
            <a:endParaRPr lang="en-SG" sz="2800" dirty="0"/>
          </a:p>
        </p:txBody>
      </p:sp>
      <p:sp>
        <p:nvSpPr>
          <p:cNvPr id="47" name="Oval 46"/>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4815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dissolve">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Definitions</a:t>
            </a:r>
            <a:endParaRPr lang="en-SG" sz="2000" dirty="0">
              <a:solidFill>
                <a:schemeClr val="bg1"/>
              </a:solidFill>
            </a:endParaRPr>
          </a:p>
        </p:txBody>
      </p:sp>
      <p:sp>
        <p:nvSpPr>
          <p:cNvPr id="35" name="TextBox 34"/>
          <p:cNvSpPr txBox="1"/>
          <p:nvPr/>
        </p:nvSpPr>
        <p:spPr>
          <a:xfrm>
            <a:off x="240924" y="1448310"/>
            <a:ext cx="8274426" cy="2323713"/>
          </a:xfrm>
          <a:prstGeom prst="rect">
            <a:avLst/>
          </a:prstGeom>
          <a:noFill/>
        </p:spPr>
        <p:txBody>
          <a:bodyPr wrap="square" rtlCol="0">
            <a:spAutoFit/>
          </a:bodyPr>
          <a:lstStyle/>
          <a:p>
            <a:pPr>
              <a:spcAft>
                <a:spcPts val="600"/>
              </a:spcAft>
            </a:pPr>
            <a:r>
              <a:rPr lang="en-US" altLang="en-US" sz="2800" dirty="0"/>
              <a:t>Travel in a graph is accomplished by moving from one vertex to another along a sequence of adjacent edges.</a:t>
            </a:r>
            <a:endParaRPr lang="en-SG" altLang="en-US" sz="2800" dirty="0"/>
          </a:p>
          <a:p>
            <a:pPr>
              <a:spcAft>
                <a:spcPts val="600"/>
              </a:spcAft>
            </a:pPr>
            <a:r>
              <a:rPr lang="en-US" altLang="en-US" sz="2800" dirty="0"/>
              <a:t>In the graph below, for instance, you can go from </a:t>
            </a:r>
            <a:r>
              <a:rPr lang="en-US" altLang="en-US" sz="2800" i="1" dirty="0"/>
              <a:t>u</a:t>
            </a:r>
            <a:r>
              <a:rPr lang="en-US" altLang="en-US" sz="2800" baseline="-25000" dirty="0"/>
              <a:t>1</a:t>
            </a:r>
            <a:r>
              <a:rPr lang="en-US" altLang="en-US" sz="2800" dirty="0"/>
              <a:t> to </a:t>
            </a:r>
            <a:r>
              <a:rPr lang="en-US" altLang="en-US" sz="2800" i="1" dirty="0"/>
              <a:t>u</a:t>
            </a:r>
            <a:r>
              <a:rPr lang="en-US" altLang="en-US" sz="2800" baseline="-25000" dirty="0"/>
              <a:t>4</a:t>
            </a:r>
            <a:r>
              <a:rPr lang="en-US" altLang="en-US" sz="2800" dirty="0"/>
              <a:t> by taking </a:t>
            </a:r>
            <a:r>
              <a:rPr lang="en-US" altLang="en-US" sz="2800" i="1" dirty="0"/>
              <a:t>f</a:t>
            </a:r>
            <a:r>
              <a:rPr lang="en-US" altLang="en-US" sz="2800" baseline="-25000" dirty="0"/>
              <a:t>1</a:t>
            </a:r>
            <a:r>
              <a:rPr lang="en-US" altLang="en-US" sz="2800" dirty="0"/>
              <a:t> to </a:t>
            </a:r>
            <a:r>
              <a:rPr lang="en-US" altLang="en-US" sz="2800" i="1" dirty="0"/>
              <a:t>u</a:t>
            </a:r>
            <a:r>
              <a:rPr lang="en-US" altLang="en-US" sz="2800" baseline="-25000" dirty="0"/>
              <a:t>2</a:t>
            </a:r>
            <a:r>
              <a:rPr lang="en-US" altLang="en-US" sz="2800" dirty="0"/>
              <a:t> and then </a:t>
            </a:r>
            <a:r>
              <a:rPr lang="en-US" altLang="en-US" sz="2800" i="1" dirty="0"/>
              <a:t>f</a:t>
            </a:r>
            <a:r>
              <a:rPr lang="en-US" altLang="en-US" sz="2800" baseline="-25000" dirty="0"/>
              <a:t>7</a:t>
            </a:r>
            <a:r>
              <a:rPr lang="en-US" altLang="en-US" sz="2800" dirty="0"/>
              <a:t> to </a:t>
            </a:r>
            <a:r>
              <a:rPr lang="en-US" altLang="en-US" sz="2800" i="1" dirty="0"/>
              <a:t>u</a:t>
            </a:r>
            <a:r>
              <a:rPr lang="en-US" altLang="en-US" sz="2800" baseline="-25000" dirty="0"/>
              <a:t>4</a:t>
            </a:r>
            <a:r>
              <a:rPr lang="en-US" altLang="en-US" sz="2800" dirty="0"/>
              <a:t>. This is represented by writing </a:t>
            </a:r>
            <a:r>
              <a:rPr lang="en-US" altLang="en-US" sz="2800" i="1" dirty="0"/>
              <a:t>u</a:t>
            </a:r>
            <a:r>
              <a:rPr lang="en-US" altLang="en-US" sz="2800" baseline="-25000" dirty="0"/>
              <a:t>1 </a:t>
            </a:r>
            <a:r>
              <a:rPr lang="en-US" altLang="en-US" sz="2800" i="1" dirty="0"/>
              <a:t>f</a:t>
            </a:r>
            <a:r>
              <a:rPr lang="en-US" altLang="en-US" sz="2800" baseline="-25000" dirty="0"/>
              <a:t>1 </a:t>
            </a:r>
            <a:r>
              <a:rPr lang="en-US" altLang="en-US" sz="2800" i="1" dirty="0"/>
              <a:t>u</a:t>
            </a:r>
            <a:r>
              <a:rPr lang="en-US" altLang="en-US" sz="2800" baseline="-25000" dirty="0"/>
              <a:t>2 </a:t>
            </a:r>
            <a:r>
              <a:rPr lang="en-US" altLang="en-US" sz="2800" i="1" dirty="0"/>
              <a:t>f</a:t>
            </a:r>
            <a:r>
              <a:rPr lang="en-US" altLang="en-US" sz="2800" baseline="-25000" dirty="0"/>
              <a:t>7 </a:t>
            </a:r>
            <a:r>
              <a:rPr lang="en-US" altLang="en-US" sz="2800" i="1" dirty="0"/>
              <a:t>u</a:t>
            </a:r>
            <a:r>
              <a:rPr lang="en-US" altLang="en-US" sz="2800" baseline="-25000" dirty="0"/>
              <a:t>4</a:t>
            </a:r>
            <a:r>
              <a:rPr lang="en-US" altLang="en-US" sz="2800" dirty="0"/>
              <a:t>.</a:t>
            </a:r>
          </a:p>
        </p:txBody>
      </p:sp>
      <p:pic>
        <p:nvPicPr>
          <p:cNvPr id="47" name="Picture 7"/>
          <p:cNvPicPr>
            <a:picLocks noChangeAspect="1" noChangeArrowheads="1"/>
          </p:cNvPicPr>
          <p:nvPr/>
        </p:nvPicPr>
        <p:blipFill>
          <a:blip r:embed="rId3">
            <a:extLst>
              <a:ext uri="{28A0092B-C50C-407E-A947-70E740481C1C}">
                <a14:useLocalDpi xmlns:a14="http://schemas.microsoft.com/office/drawing/2010/main" val="0"/>
              </a:ext>
            </a:extLst>
          </a:blip>
          <a:srcRect t="21608"/>
          <a:stretch>
            <a:fillRect/>
          </a:stretch>
        </p:blipFill>
        <p:spPr bwMode="auto">
          <a:xfrm>
            <a:off x="606595" y="3825235"/>
            <a:ext cx="35496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4659468" y="4740539"/>
            <a:ext cx="3112932" cy="954107"/>
          </a:xfrm>
          <a:prstGeom prst="rect">
            <a:avLst/>
          </a:prstGeom>
          <a:noFill/>
        </p:spPr>
        <p:txBody>
          <a:bodyPr wrap="square" rtlCol="0">
            <a:spAutoFit/>
          </a:bodyPr>
          <a:lstStyle/>
          <a:p>
            <a:pPr>
              <a:spcAft>
                <a:spcPts val="600"/>
              </a:spcAft>
            </a:pPr>
            <a:r>
              <a:rPr lang="en-SG" altLang="en-US" sz="2800" dirty="0"/>
              <a:t>Or, you could take a roundabout route:</a:t>
            </a:r>
            <a:endParaRPr lang="en-US" altLang="en-US" sz="2800" dirty="0"/>
          </a:p>
        </p:txBody>
      </p:sp>
      <p:pic>
        <p:nvPicPr>
          <p:cNvPr id="4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600" y="5813610"/>
            <a:ext cx="59690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6804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grpSp>
        <p:nvGrpSpPr>
          <p:cNvPr id="40" name="Group 39"/>
          <p:cNvGrpSpPr/>
          <p:nvPr/>
        </p:nvGrpSpPr>
        <p:grpSpPr>
          <a:xfrm>
            <a:off x="203200" y="1490252"/>
            <a:ext cx="8669867" cy="4866099"/>
            <a:chOff x="804418" y="4598517"/>
            <a:chExt cx="8669867" cy="4866099"/>
          </a:xfrm>
        </p:grpSpPr>
        <p:sp>
          <p:nvSpPr>
            <p:cNvPr id="41" name="Rectangle 40"/>
            <p:cNvSpPr/>
            <p:nvPr/>
          </p:nvSpPr>
          <p:spPr>
            <a:xfrm>
              <a:off x="804418" y="4598517"/>
              <a:ext cx="8669867" cy="486609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Definitions</a:t>
              </a:r>
            </a:p>
          </p:txBody>
        </p:sp>
        <p:sp>
          <p:nvSpPr>
            <p:cNvPr id="51" name="TextBox 50"/>
            <p:cNvSpPr txBox="1"/>
            <p:nvPr/>
          </p:nvSpPr>
          <p:spPr>
            <a:xfrm>
              <a:off x="804419" y="5193984"/>
              <a:ext cx="8669866" cy="4247317"/>
            </a:xfrm>
            <a:prstGeom prst="rect">
              <a:avLst/>
            </a:prstGeom>
            <a:noFill/>
          </p:spPr>
          <p:txBody>
            <a:bodyPr wrap="square" rtlCol="0">
              <a:spAutoFit/>
            </a:bodyPr>
            <a:lstStyle/>
            <a:p>
              <a:pPr>
                <a:spcAft>
                  <a:spcPts val="600"/>
                </a:spcAft>
              </a:pPr>
              <a:r>
                <a:rPr lang="en-SG" sz="2400" dirty="0"/>
                <a:t>Let </a:t>
              </a:r>
              <a:r>
                <a:rPr lang="en-SG" sz="2400" i="1" dirty="0"/>
                <a:t>G </a:t>
              </a:r>
              <a:r>
                <a:rPr lang="en-SG" sz="2400" dirty="0"/>
                <a:t>be a graph, and let </a:t>
              </a:r>
              <a:r>
                <a:rPr lang="en-SG" sz="2400" i="1" dirty="0"/>
                <a:t>v</a:t>
              </a:r>
              <a:r>
                <a:rPr lang="en-SG" sz="2400" dirty="0"/>
                <a:t> and </a:t>
              </a:r>
              <a:r>
                <a:rPr lang="en-SG" sz="2400" i="1" dirty="0"/>
                <a:t>w</a:t>
              </a:r>
              <a:r>
                <a:rPr lang="en-SG" sz="2400" dirty="0"/>
                <a:t> be vertices of </a:t>
              </a:r>
              <a:r>
                <a:rPr lang="en-SG" sz="2400" i="1" dirty="0"/>
                <a:t>G</a:t>
              </a:r>
              <a:r>
                <a:rPr lang="en-SG" sz="2400" dirty="0"/>
                <a:t>. </a:t>
              </a:r>
            </a:p>
            <a:p>
              <a:pPr>
                <a:spcAft>
                  <a:spcPts val="600"/>
                </a:spcAft>
              </a:pPr>
              <a:r>
                <a:rPr lang="en-SG" sz="2400" dirty="0"/>
                <a:t>A </a:t>
              </a:r>
              <a:r>
                <a:rPr lang="en-SG" sz="2400" b="1" dirty="0"/>
                <a:t>walk from </a:t>
              </a:r>
              <a:r>
                <a:rPr lang="en-SG" sz="2400" b="1" i="1" dirty="0"/>
                <a:t>v</a:t>
              </a:r>
              <a:r>
                <a:rPr lang="en-SG" sz="2400" b="1" dirty="0"/>
                <a:t> to </a:t>
              </a:r>
              <a:r>
                <a:rPr lang="en-SG" sz="2400" b="1" i="1" dirty="0"/>
                <a:t>w</a:t>
              </a:r>
              <a:r>
                <a:rPr lang="en-SG" sz="2400" dirty="0"/>
                <a:t> is a finite alternating sequence of adjacent vertices and edges of </a:t>
              </a:r>
              <a:r>
                <a:rPr lang="en-SG" sz="2400" i="1" dirty="0"/>
                <a:t>G</a:t>
              </a:r>
              <a:r>
                <a:rPr lang="en-SG" sz="2400" dirty="0"/>
                <a:t>. Thus a walk has the form</a:t>
              </a:r>
            </a:p>
            <a:p>
              <a:pPr>
                <a:spcAft>
                  <a:spcPts val="600"/>
                </a:spcAft>
                <a:tabLst>
                  <a:tab pos="2065338" algn="l"/>
                </a:tabLst>
              </a:pPr>
              <a:r>
                <a:rPr lang="en-SG" sz="2400" dirty="0"/>
                <a:t>	</a:t>
              </a:r>
              <a:r>
                <a:rPr lang="en-SG" sz="2400" i="1" dirty="0"/>
                <a:t>v</a:t>
              </a:r>
              <a:r>
                <a:rPr lang="en-SG" sz="2400" baseline="-25000" dirty="0"/>
                <a:t>0 </a:t>
              </a:r>
              <a:r>
                <a:rPr lang="en-SG" sz="2400" i="1" dirty="0"/>
                <a:t>e</a:t>
              </a:r>
              <a:r>
                <a:rPr lang="en-SG" sz="2400" baseline="-25000" dirty="0"/>
                <a:t>1 </a:t>
              </a:r>
              <a:r>
                <a:rPr lang="en-SG" sz="2400" i="1" dirty="0"/>
                <a:t>v</a:t>
              </a:r>
              <a:r>
                <a:rPr lang="en-SG" sz="2400" baseline="-25000" dirty="0"/>
                <a:t>1 </a:t>
              </a:r>
              <a:r>
                <a:rPr lang="en-SG" sz="2400" i="1" dirty="0"/>
                <a:t>e</a:t>
              </a:r>
              <a:r>
                <a:rPr lang="en-SG" sz="2400" baseline="-25000" dirty="0"/>
                <a:t>2</a:t>
              </a:r>
              <a:r>
                <a:rPr lang="en-SG" sz="2400" dirty="0"/>
                <a:t> … </a:t>
              </a:r>
              <a:r>
                <a:rPr lang="en-SG" sz="2400" i="1" dirty="0"/>
                <a:t>v</a:t>
              </a:r>
              <a:r>
                <a:rPr lang="en-SG" sz="2400" i="1" baseline="-25000" dirty="0"/>
                <a:t>n</a:t>
              </a:r>
              <a:r>
                <a:rPr lang="en-SG" sz="2400" baseline="-25000" dirty="0"/>
                <a:t>-1 </a:t>
              </a:r>
              <a:r>
                <a:rPr lang="en-SG" sz="2400" i="1" dirty="0" err="1"/>
                <a:t>e</a:t>
              </a:r>
              <a:r>
                <a:rPr lang="en-SG" sz="2400" i="1" baseline="-25000" dirty="0" err="1"/>
                <a:t>n</a:t>
              </a:r>
              <a:r>
                <a:rPr lang="en-SG" sz="2400" baseline="-25000" dirty="0"/>
                <a:t> </a:t>
              </a:r>
              <a:r>
                <a:rPr lang="en-SG" sz="2400" i="1" dirty="0" err="1"/>
                <a:t>v</a:t>
              </a:r>
              <a:r>
                <a:rPr lang="en-SG" sz="2400" i="1" baseline="-25000" dirty="0" err="1"/>
                <a:t>n</a:t>
              </a:r>
              <a:r>
                <a:rPr lang="en-SG" sz="2400" baseline="-25000" dirty="0"/>
                <a:t> </a:t>
              </a:r>
              <a:r>
                <a:rPr lang="en-SG" sz="2400" dirty="0"/>
                <a:t>,</a:t>
              </a:r>
            </a:p>
            <a:p>
              <a:pPr>
                <a:spcAft>
                  <a:spcPts val="600"/>
                </a:spcAft>
              </a:pPr>
              <a:r>
                <a:rPr lang="en-SG" sz="2400" dirty="0"/>
                <a:t>where the </a:t>
              </a:r>
              <a:r>
                <a:rPr lang="en-SG" sz="2400" i="1" dirty="0"/>
                <a:t>v</a:t>
              </a:r>
              <a:r>
                <a:rPr lang="en-SG" sz="2400" dirty="0"/>
                <a:t>’s represent vertices, the </a:t>
              </a:r>
              <a:r>
                <a:rPr lang="en-SG" sz="2400" i="1" dirty="0"/>
                <a:t>e</a:t>
              </a:r>
              <a:r>
                <a:rPr lang="en-SG" sz="2400" dirty="0"/>
                <a:t>’s represent edges, </a:t>
              </a:r>
              <a:r>
                <a:rPr lang="en-SG" sz="2400" i="1" dirty="0"/>
                <a:t>v</a:t>
              </a:r>
              <a:r>
                <a:rPr lang="en-SG" sz="2400" baseline="-25000" dirty="0"/>
                <a:t>0</a:t>
              </a:r>
              <a:r>
                <a:rPr lang="en-SG" sz="2400" dirty="0"/>
                <a:t>=</a:t>
              </a:r>
              <a:r>
                <a:rPr lang="en-SG" sz="2400" i="1" dirty="0"/>
                <a:t>v</a:t>
              </a:r>
              <a:r>
                <a:rPr lang="en-SG" sz="2400" dirty="0"/>
                <a:t>, </a:t>
              </a:r>
              <a:r>
                <a:rPr lang="en-SG" sz="2400" i="1" dirty="0" err="1"/>
                <a:t>v</a:t>
              </a:r>
              <a:r>
                <a:rPr lang="en-SG" sz="2400" i="1" baseline="-25000" dirty="0" err="1"/>
                <a:t>n</a:t>
              </a:r>
              <a:r>
                <a:rPr lang="en-SG" sz="2400" dirty="0"/>
                <a:t>=</a:t>
              </a:r>
              <a:r>
                <a:rPr lang="en-SG" sz="2400" i="1" dirty="0"/>
                <a:t>w</a:t>
              </a:r>
              <a:r>
                <a:rPr lang="en-SG" sz="2400" dirty="0"/>
                <a:t>, and for all </a:t>
              </a:r>
              <a:r>
                <a:rPr lang="en-SG" sz="2400" i="1" dirty="0" err="1"/>
                <a:t>i</a:t>
              </a:r>
              <a:r>
                <a:rPr lang="en-SG" sz="2400" dirty="0"/>
                <a:t> </a:t>
              </a:r>
              <a:r>
                <a:rPr lang="en-SG" sz="2400" dirty="0">
                  <a:sym typeface="Symbol" panose="05050102010706020507" pitchFamily="18" charset="2"/>
                </a:rPr>
                <a:t></a:t>
              </a:r>
              <a:r>
                <a:rPr lang="en-SG" sz="2400" dirty="0"/>
                <a:t> {1, 2, …, </a:t>
              </a:r>
              <a:r>
                <a:rPr lang="en-SG" sz="2400" i="1" dirty="0"/>
                <a:t>n</a:t>
              </a:r>
              <a:r>
                <a:rPr lang="en-SG" sz="2400" dirty="0"/>
                <a:t>}, </a:t>
              </a:r>
              <a:r>
                <a:rPr lang="en-SG" sz="2400" i="1" dirty="0"/>
                <a:t>v</a:t>
              </a:r>
              <a:r>
                <a:rPr lang="en-SG" sz="2400" i="1" baseline="-25000" dirty="0"/>
                <a:t>i</a:t>
              </a:r>
              <a:r>
                <a:rPr lang="en-SG" sz="2400" baseline="-25000" dirty="0"/>
                <a:t>-1 </a:t>
              </a:r>
              <a:r>
                <a:rPr lang="en-SG" sz="2400" dirty="0"/>
                <a:t>and </a:t>
              </a:r>
              <a:r>
                <a:rPr lang="en-SG" sz="2400" i="1" dirty="0"/>
                <a:t>v</a:t>
              </a:r>
              <a:r>
                <a:rPr lang="en-SG" sz="2400" i="1" baseline="-25000" dirty="0"/>
                <a:t>i</a:t>
              </a:r>
              <a:r>
                <a:rPr lang="en-SG" sz="2400" dirty="0"/>
                <a:t> are the endpoints of </a:t>
              </a:r>
              <a:r>
                <a:rPr lang="en-SG" sz="2400" i="1" dirty="0" err="1"/>
                <a:t>e</a:t>
              </a:r>
              <a:r>
                <a:rPr lang="en-SG" sz="2400" i="1" baseline="-25000" dirty="0" err="1"/>
                <a:t>i</a:t>
              </a:r>
              <a:r>
                <a:rPr lang="en-SG" sz="2400" dirty="0"/>
                <a:t>. </a:t>
              </a:r>
            </a:p>
            <a:p>
              <a:pPr>
                <a:spcAft>
                  <a:spcPts val="600"/>
                </a:spcAft>
              </a:pPr>
              <a:r>
                <a:rPr lang="en-SG" sz="2400" dirty="0"/>
                <a:t>The </a:t>
              </a:r>
              <a:r>
                <a:rPr lang="en-SG" sz="2400" b="1" dirty="0"/>
                <a:t>trivial walk </a:t>
              </a:r>
              <a:r>
                <a:rPr lang="en-SG" sz="2400" dirty="0"/>
                <a:t>from </a:t>
              </a:r>
              <a:r>
                <a:rPr lang="en-SG" sz="2400" i="1" dirty="0"/>
                <a:t>v</a:t>
              </a:r>
              <a:r>
                <a:rPr lang="en-SG" sz="2400" dirty="0"/>
                <a:t> to </a:t>
              </a:r>
              <a:r>
                <a:rPr lang="en-SG" sz="2400" i="1" dirty="0"/>
                <a:t>v</a:t>
              </a:r>
              <a:r>
                <a:rPr lang="en-SG" sz="2400" dirty="0"/>
                <a:t> consists of the single vertex </a:t>
              </a:r>
              <a:r>
                <a:rPr lang="en-SG" sz="2400" i="1" dirty="0"/>
                <a:t>v</a:t>
              </a:r>
              <a:r>
                <a:rPr lang="en-SG" sz="2400" dirty="0"/>
                <a:t>.</a:t>
              </a:r>
            </a:p>
            <a:p>
              <a:pPr>
                <a:spcAft>
                  <a:spcPts val="600"/>
                </a:spcAft>
              </a:pPr>
              <a:r>
                <a:rPr lang="en-SG" sz="2400" dirty="0"/>
                <a:t>A </a:t>
              </a:r>
              <a:r>
                <a:rPr lang="en-SG" sz="2400" b="1" dirty="0"/>
                <a:t>trail from </a:t>
              </a:r>
              <a:r>
                <a:rPr lang="en-SG" sz="2400" b="1" i="1" dirty="0"/>
                <a:t>v</a:t>
              </a:r>
              <a:r>
                <a:rPr lang="en-SG" sz="2400" b="1" dirty="0"/>
                <a:t> to </a:t>
              </a:r>
              <a:r>
                <a:rPr lang="en-SG" sz="2400" b="1" i="1" dirty="0"/>
                <a:t>w</a:t>
              </a:r>
              <a:r>
                <a:rPr lang="en-SG" sz="2400" dirty="0"/>
                <a:t> is a walk from </a:t>
              </a:r>
              <a:r>
                <a:rPr lang="en-SG" sz="2400" i="1" dirty="0"/>
                <a:t>v</a:t>
              </a:r>
              <a:r>
                <a:rPr lang="en-SG" sz="2400" dirty="0"/>
                <a:t> to </a:t>
              </a:r>
              <a:r>
                <a:rPr lang="en-SG" sz="2400" i="1" dirty="0"/>
                <a:t>w</a:t>
              </a:r>
              <a:r>
                <a:rPr lang="en-SG" sz="2400" dirty="0"/>
                <a:t> that does not contain a repeated edge.</a:t>
              </a:r>
            </a:p>
            <a:p>
              <a:pPr>
                <a:spcAft>
                  <a:spcPts val="600"/>
                </a:spcAft>
              </a:pPr>
              <a:r>
                <a:rPr lang="en-SG" sz="2400" dirty="0"/>
                <a:t>A </a:t>
              </a:r>
              <a:r>
                <a:rPr lang="en-SG" sz="2400" b="1" dirty="0"/>
                <a:t>path from </a:t>
              </a:r>
              <a:r>
                <a:rPr lang="en-SG" sz="2400" b="1" i="1" dirty="0"/>
                <a:t>v</a:t>
              </a:r>
              <a:r>
                <a:rPr lang="en-SG" sz="2400" b="1" dirty="0"/>
                <a:t> to </a:t>
              </a:r>
              <a:r>
                <a:rPr lang="en-SG" sz="2400" b="1" i="1" dirty="0"/>
                <a:t>w</a:t>
              </a:r>
              <a:r>
                <a:rPr lang="en-SG" sz="2400" b="1" dirty="0"/>
                <a:t> </a:t>
              </a:r>
              <a:r>
                <a:rPr lang="en-SG" sz="2400" dirty="0"/>
                <a:t>is a trail that does not contain a repeated vertex.</a:t>
              </a:r>
            </a:p>
          </p:txBody>
        </p:sp>
      </p:grpSp>
      <p:sp>
        <p:nvSpPr>
          <p:cNvPr id="52" name="Oval 5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8901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grpSp>
        <p:nvGrpSpPr>
          <p:cNvPr id="40" name="Group 39"/>
          <p:cNvGrpSpPr/>
          <p:nvPr/>
        </p:nvGrpSpPr>
        <p:grpSpPr>
          <a:xfrm>
            <a:off x="203200" y="1490252"/>
            <a:ext cx="8669867" cy="2750841"/>
            <a:chOff x="804418" y="4598517"/>
            <a:chExt cx="8669867" cy="2750841"/>
          </a:xfrm>
        </p:grpSpPr>
        <p:sp>
          <p:nvSpPr>
            <p:cNvPr id="41" name="Rectangle 40"/>
            <p:cNvSpPr/>
            <p:nvPr/>
          </p:nvSpPr>
          <p:spPr>
            <a:xfrm>
              <a:off x="804418" y="4598517"/>
              <a:ext cx="8669867" cy="2750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Definitions</a:t>
              </a:r>
            </a:p>
          </p:txBody>
        </p:sp>
        <p:sp>
          <p:nvSpPr>
            <p:cNvPr id="51" name="TextBox 50"/>
            <p:cNvSpPr txBox="1"/>
            <p:nvPr/>
          </p:nvSpPr>
          <p:spPr>
            <a:xfrm>
              <a:off x="804419" y="5193984"/>
              <a:ext cx="8669866" cy="2092881"/>
            </a:xfrm>
            <a:prstGeom prst="rect">
              <a:avLst/>
            </a:prstGeom>
            <a:noFill/>
          </p:spPr>
          <p:txBody>
            <a:bodyPr wrap="square" rtlCol="0">
              <a:spAutoFit/>
            </a:bodyPr>
            <a:lstStyle/>
            <a:p>
              <a:pPr>
                <a:spcAft>
                  <a:spcPts val="600"/>
                </a:spcAft>
              </a:pPr>
              <a:r>
                <a:rPr lang="en-SG" sz="2400" dirty="0"/>
                <a:t>A </a:t>
              </a:r>
              <a:r>
                <a:rPr lang="en-SG" sz="2400" b="1" dirty="0"/>
                <a:t>closed walk </a:t>
              </a:r>
              <a:r>
                <a:rPr lang="en-SG" sz="2400" dirty="0"/>
                <a:t>is a walk that starts and ends at the same vertex.</a:t>
              </a:r>
            </a:p>
            <a:p>
              <a:pPr>
                <a:spcAft>
                  <a:spcPts val="600"/>
                </a:spcAft>
              </a:pPr>
              <a:r>
                <a:rPr lang="en-SG" sz="2400" dirty="0"/>
                <a:t>A </a:t>
              </a:r>
              <a:r>
                <a:rPr lang="en-SG" sz="2400" b="1" dirty="0"/>
                <a:t>circuit</a:t>
              </a:r>
              <a:r>
                <a:rPr lang="en-SG" sz="2400" dirty="0"/>
                <a:t> (or </a:t>
              </a:r>
              <a:r>
                <a:rPr lang="en-SG" sz="2400" b="1" dirty="0"/>
                <a:t>cycle</a:t>
              </a:r>
              <a:r>
                <a:rPr lang="en-SG" sz="2400" dirty="0"/>
                <a:t>) is a closed walk that contains at least one edge and does not contain a repeated edge.</a:t>
              </a:r>
            </a:p>
            <a:p>
              <a:pPr>
                <a:spcAft>
                  <a:spcPts val="600"/>
                </a:spcAft>
              </a:pPr>
              <a:r>
                <a:rPr lang="en-SG" sz="2400" dirty="0"/>
                <a:t>A </a:t>
              </a:r>
              <a:r>
                <a:rPr lang="en-SG" sz="2400" b="1" dirty="0"/>
                <a:t>simple circuit </a:t>
              </a:r>
              <a:r>
                <a:rPr lang="en-SG" sz="2400" dirty="0"/>
                <a:t>(or </a:t>
              </a:r>
              <a:r>
                <a:rPr lang="en-SG" sz="2400" b="1" dirty="0"/>
                <a:t>simple cycle</a:t>
              </a:r>
              <a:r>
                <a:rPr lang="en-SG" sz="2400" dirty="0"/>
                <a:t>) is a circuit that does not have any other repeated vertex except the first and last.</a:t>
              </a:r>
            </a:p>
          </p:txBody>
        </p:sp>
      </p:gr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4081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sp>
        <p:nvSpPr>
          <p:cNvPr id="35" name="TextBox 34"/>
          <p:cNvSpPr txBox="1"/>
          <p:nvPr/>
        </p:nvSpPr>
        <p:spPr>
          <a:xfrm>
            <a:off x="369739" y="4862355"/>
            <a:ext cx="8274426" cy="954107"/>
          </a:xfrm>
          <a:prstGeom prst="rect">
            <a:avLst/>
          </a:prstGeom>
          <a:noFill/>
        </p:spPr>
        <p:txBody>
          <a:bodyPr wrap="square" rtlCol="0">
            <a:spAutoFit/>
          </a:bodyPr>
          <a:lstStyle/>
          <a:p>
            <a:pPr>
              <a:spcAft>
                <a:spcPts val="600"/>
              </a:spcAft>
            </a:pPr>
            <a:r>
              <a:rPr lang="en-US" altLang="en-US" sz="2800" dirty="0"/>
              <a:t>Often a walk can be specified unambiguously by giving either a sequence of edges or a sequence of vertices.</a:t>
            </a:r>
          </a:p>
        </p:txBody>
      </p:sp>
      <p:pic>
        <p:nvPicPr>
          <p:cNvPr id="4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623" y="1566626"/>
            <a:ext cx="82454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47"/>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70383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sp>
        <p:nvSpPr>
          <p:cNvPr id="35" name="TextBox 34"/>
          <p:cNvSpPr txBox="1"/>
          <p:nvPr/>
        </p:nvSpPr>
        <p:spPr>
          <a:xfrm>
            <a:off x="240924" y="1409753"/>
            <a:ext cx="7904009" cy="954107"/>
          </a:xfrm>
          <a:prstGeom prst="rect">
            <a:avLst/>
          </a:prstGeom>
          <a:noFill/>
        </p:spPr>
        <p:txBody>
          <a:bodyPr wrap="square" rtlCol="0">
            <a:spAutoFit/>
          </a:bodyPr>
          <a:lstStyle/>
          <a:p>
            <a:pPr>
              <a:spcAft>
                <a:spcPts val="600"/>
              </a:spcAft>
            </a:pPr>
            <a:r>
              <a:rPr lang="en-US" altLang="en-US" sz="2800" dirty="0"/>
              <a:t>In this graph, determine which of the following walks are trails, paths, circuits, or simple circuits.</a:t>
            </a:r>
          </a:p>
        </p:txBody>
      </p:sp>
      <p:pic>
        <p:nvPicPr>
          <p:cNvPr id="4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103" t="1637" r="7008"/>
          <a:stretch/>
        </p:blipFill>
        <p:spPr bwMode="auto">
          <a:xfrm>
            <a:off x="5140783" y="2252120"/>
            <a:ext cx="3860800" cy="222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3" name="Group 2"/>
          <p:cNvGrpSpPr/>
          <p:nvPr/>
        </p:nvGrpSpPr>
        <p:grpSpPr>
          <a:xfrm>
            <a:off x="386602" y="2341355"/>
            <a:ext cx="2913854" cy="523220"/>
            <a:chOff x="386602" y="2341355"/>
            <a:chExt cx="2913854" cy="523220"/>
          </a:xfrm>
        </p:grpSpPr>
        <p:sp>
          <p:nvSpPr>
            <p:cNvPr id="46" name="TextBox 45"/>
            <p:cNvSpPr txBox="1"/>
            <p:nvPr/>
          </p:nvSpPr>
          <p:spPr>
            <a:xfrm>
              <a:off x="386602" y="2341355"/>
              <a:ext cx="759001" cy="523220"/>
            </a:xfrm>
            <a:prstGeom prst="rect">
              <a:avLst/>
            </a:prstGeom>
            <a:noFill/>
          </p:spPr>
          <p:txBody>
            <a:bodyPr wrap="square" rtlCol="0">
              <a:spAutoFit/>
            </a:bodyPr>
            <a:lstStyle/>
            <a:p>
              <a:pPr>
                <a:spcAft>
                  <a:spcPts val="600"/>
                </a:spcAft>
              </a:pPr>
              <a:r>
                <a:rPr lang="en-US" altLang="en-US" sz="2800" dirty="0"/>
                <a:t>a.</a:t>
              </a:r>
            </a:p>
          </p:txBody>
        </p:sp>
        <p:pic>
          <p:nvPicPr>
            <p:cNvPr id="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43" y="2434927"/>
              <a:ext cx="2347913" cy="355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386602" y="2942952"/>
            <a:ext cx="1823241" cy="523220"/>
            <a:chOff x="386602" y="3348941"/>
            <a:chExt cx="1823241" cy="523220"/>
          </a:xfrm>
        </p:grpSpPr>
        <p:sp>
          <p:nvSpPr>
            <p:cNvPr id="49" name="TextBox 48"/>
            <p:cNvSpPr txBox="1"/>
            <p:nvPr/>
          </p:nvSpPr>
          <p:spPr>
            <a:xfrm>
              <a:off x="386602" y="3348941"/>
              <a:ext cx="759001" cy="523220"/>
            </a:xfrm>
            <a:prstGeom prst="rect">
              <a:avLst/>
            </a:prstGeom>
            <a:noFill/>
          </p:spPr>
          <p:txBody>
            <a:bodyPr wrap="square" rtlCol="0">
              <a:spAutoFit/>
            </a:bodyPr>
            <a:lstStyle/>
            <a:p>
              <a:pPr>
                <a:spcAft>
                  <a:spcPts val="600"/>
                </a:spcAft>
              </a:pPr>
              <a:r>
                <a:rPr lang="en-US" altLang="en-US" sz="2800" dirty="0"/>
                <a:t>b.</a:t>
              </a:r>
            </a:p>
          </p:txBody>
        </p:sp>
        <p:pic>
          <p:nvPicPr>
            <p:cNvPr id="5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43" y="3506333"/>
              <a:ext cx="1257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6"/>
          <p:cNvGrpSpPr/>
          <p:nvPr/>
        </p:nvGrpSpPr>
        <p:grpSpPr>
          <a:xfrm>
            <a:off x="386602" y="3544549"/>
            <a:ext cx="2389979" cy="523220"/>
            <a:chOff x="386602" y="4051192"/>
            <a:chExt cx="2389979" cy="523220"/>
          </a:xfrm>
        </p:grpSpPr>
        <p:sp>
          <p:nvSpPr>
            <p:cNvPr id="50" name="TextBox 49"/>
            <p:cNvSpPr txBox="1"/>
            <p:nvPr/>
          </p:nvSpPr>
          <p:spPr>
            <a:xfrm>
              <a:off x="386602" y="4051192"/>
              <a:ext cx="759001" cy="523220"/>
            </a:xfrm>
            <a:prstGeom prst="rect">
              <a:avLst/>
            </a:prstGeom>
            <a:noFill/>
          </p:spPr>
          <p:txBody>
            <a:bodyPr wrap="square" rtlCol="0">
              <a:spAutoFit/>
            </a:bodyPr>
            <a:lstStyle/>
            <a:p>
              <a:pPr>
                <a:spcAft>
                  <a:spcPts val="600"/>
                </a:spcAft>
              </a:pPr>
              <a:r>
                <a:rPr lang="en-US" altLang="en-US" sz="2800" dirty="0"/>
                <a:t>c.</a:t>
              </a:r>
            </a:p>
          </p:txBody>
        </p:sp>
        <p:pic>
          <p:nvPicPr>
            <p:cNvPr id="5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43" y="4235837"/>
              <a:ext cx="18240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386602" y="4618059"/>
            <a:ext cx="2194716" cy="523220"/>
            <a:chOff x="386602" y="4807678"/>
            <a:chExt cx="2194716" cy="523220"/>
          </a:xfrm>
        </p:grpSpPr>
        <p:sp>
          <p:nvSpPr>
            <p:cNvPr id="51" name="TextBox 50"/>
            <p:cNvSpPr txBox="1"/>
            <p:nvPr/>
          </p:nvSpPr>
          <p:spPr>
            <a:xfrm>
              <a:off x="386602" y="4807678"/>
              <a:ext cx="759001" cy="523220"/>
            </a:xfrm>
            <a:prstGeom prst="rect">
              <a:avLst/>
            </a:prstGeom>
            <a:noFill/>
          </p:spPr>
          <p:txBody>
            <a:bodyPr wrap="square" rtlCol="0">
              <a:spAutoFit/>
            </a:bodyPr>
            <a:lstStyle/>
            <a:p>
              <a:pPr>
                <a:spcAft>
                  <a:spcPts val="600"/>
                </a:spcAft>
              </a:pPr>
              <a:r>
                <a:rPr lang="en-US" altLang="en-US" sz="2800" dirty="0"/>
                <a:t>d.</a:t>
              </a:r>
            </a:p>
          </p:txBody>
        </p:sp>
        <p:pic>
          <p:nvPicPr>
            <p:cNvPr id="5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43" y="4992220"/>
              <a:ext cx="16287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p:nvPr/>
        </p:nvGrpSpPr>
        <p:grpSpPr>
          <a:xfrm>
            <a:off x="386602" y="5249743"/>
            <a:ext cx="1861341" cy="523220"/>
            <a:chOff x="386602" y="5407626"/>
            <a:chExt cx="1861341" cy="523220"/>
          </a:xfrm>
        </p:grpSpPr>
        <p:sp>
          <p:nvSpPr>
            <p:cNvPr id="52" name="TextBox 51"/>
            <p:cNvSpPr txBox="1"/>
            <p:nvPr/>
          </p:nvSpPr>
          <p:spPr>
            <a:xfrm>
              <a:off x="386602" y="5407626"/>
              <a:ext cx="759001" cy="523220"/>
            </a:xfrm>
            <a:prstGeom prst="rect">
              <a:avLst/>
            </a:prstGeom>
            <a:noFill/>
          </p:spPr>
          <p:txBody>
            <a:bodyPr wrap="square" rtlCol="0">
              <a:spAutoFit/>
            </a:bodyPr>
            <a:lstStyle/>
            <a:p>
              <a:pPr>
                <a:spcAft>
                  <a:spcPts val="600"/>
                </a:spcAft>
              </a:pPr>
              <a:r>
                <a:rPr lang="en-US" altLang="en-US" sz="2800" dirty="0"/>
                <a:t>e.</a:t>
              </a:r>
            </a:p>
          </p:txBody>
        </p:sp>
        <p:pic>
          <p:nvPicPr>
            <p:cNvPr id="57"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543" y="559532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
          <p:cNvGrpSpPr/>
          <p:nvPr/>
        </p:nvGrpSpPr>
        <p:grpSpPr>
          <a:xfrm>
            <a:off x="386602" y="5861147"/>
            <a:ext cx="889791" cy="523220"/>
            <a:chOff x="386602" y="6001913"/>
            <a:chExt cx="889791" cy="523220"/>
          </a:xfrm>
        </p:grpSpPr>
        <p:sp>
          <p:nvSpPr>
            <p:cNvPr id="53" name="TextBox 52"/>
            <p:cNvSpPr txBox="1"/>
            <p:nvPr/>
          </p:nvSpPr>
          <p:spPr>
            <a:xfrm>
              <a:off x="386602" y="6001913"/>
              <a:ext cx="759001" cy="523220"/>
            </a:xfrm>
            <a:prstGeom prst="rect">
              <a:avLst/>
            </a:prstGeom>
            <a:noFill/>
          </p:spPr>
          <p:txBody>
            <a:bodyPr wrap="square" rtlCol="0">
              <a:spAutoFit/>
            </a:bodyPr>
            <a:lstStyle/>
            <a:p>
              <a:pPr>
                <a:spcAft>
                  <a:spcPts val="600"/>
                </a:spcAft>
              </a:pPr>
              <a:r>
                <a:rPr lang="en-US" altLang="en-US" sz="2800" dirty="0"/>
                <a:t>f.</a:t>
              </a:r>
            </a:p>
          </p:txBody>
        </p:sp>
        <p:pic>
          <p:nvPicPr>
            <p:cNvPr id="5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2543" y="6195276"/>
              <a:ext cx="3238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p:cNvSpPr txBox="1"/>
          <p:nvPr/>
        </p:nvSpPr>
        <p:spPr>
          <a:xfrm>
            <a:off x="3507044" y="2354097"/>
            <a:ext cx="2678968" cy="523220"/>
          </a:xfrm>
          <a:prstGeom prst="rect">
            <a:avLst/>
          </a:prstGeom>
          <a:solidFill>
            <a:schemeClr val="accent4">
              <a:lumMod val="60000"/>
              <a:lumOff val="40000"/>
            </a:schemeClr>
          </a:solidFill>
        </p:spPr>
        <p:txBody>
          <a:bodyPr wrap="square" rtlCol="0">
            <a:spAutoFit/>
          </a:bodyPr>
          <a:lstStyle/>
          <a:p>
            <a:r>
              <a:rPr lang="en-SG" sz="2800" dirty="0"/>
              <a:t>Trail; not a path.</a:t>
            </a:r>
          </a:p>
        </p:txBody>
      </p:sp>
      <p:sp>
        <p:nvSpPr>
          <p:cNvPr id="59" name="TextBox 58"/>
          <p:cNvSpPr txBox="1"/>
          <p:nvPr/>
        </p:nvSpPr>
        <p:spPr>
          <a:xfrm>
            <a:off x="2409403" y="2952532"/>
            <a:ext cx="2678968" cy="523220"/>
          </a:xfrm>
          <a:prstGeom prst="rect">
            <a:avLst/>
          </a:prstGeom>
          <a:solidFill>
            <a:schemeClr val="accent4">
              <a:lumMod val="60000"/>
              <a:lumOff val="40000"/>
            </a:schemeClr>
          </a:solidFill>
        </p:spPr>
        <p:txBody>
          <a:bodyPr wrap="square" rtlCol="0">
            <a:spAutoFit/>
          </a:bodyPr>
          <a:lstStyle/>
          <a:p>
            <a:r>
              <a:rPr lang="en-SG" sz="2800" dirty="0"/>
              <a:t>Walk; not a trail.</a:t>
            </a:r>
          </a:p>
        </p:txBody>
      </p:sp>
      <p:sp>
        <p:nvSpPr>
          <p:cNvPr id="60" name="TextBox 59"/>
          <p:cNvSpPr txBox="1"/>
          <p:nvPr/>
        </p:nvSpPr>
        <p:spPr>
          <a:xfrm>
            <a:off x="2859286" y="3601989"/>
            <a:ext cx="2229085" cy="954107"/>
          </a:xfrm>
          <a:prstGeom prst="rect">
            <a:avLst/>
          </a:prstGeom>
          <a:solidFill>
            <a:schemeClr val="accent4">
              <a:lumMod val="60000"/>
              <a:lumOff val="40000"/>
            </a:schemeClr>
          </a:solidFill>
        </p:spPr>
        <p:txBody>
          <a:bodyPr wrap="square" rtlCol="0">
            <a:spAutoFit/>
          </a:bodyPr>
          <a:lstStyle/>
          <a:p>
            <a:r>
              <a:rPr lang="en-SG" sz="2800" dirty="0"/>
              <a:t>Circuit; not a simple circuit.</a:t>
            </a:r>
          </a:p>
        </p:txBody>
      </p:sp>
      <p:sp>
        <p:nvSpPr>
          <p:cNvPr id="64" name="Oval 6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6365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dissolv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9" grpId="0" animBg="1"/>
      <p:bldP spid="6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Notes</a:t>
            </a:r>
            <a:endParaRPr lang="en-SG" sz="2000" dirty="0">
              <a:solidFill>
                <a:schemeClr val="bg1"/>
              </a:solidFill>
            </a:endParaRPr>
          </a:p>
        </p:txBody>
      </p:sp>
      <p:sp>
        <p:nvSpPr>
          <p:cNvPr id="64" name="Oval 6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240924" y="1409753"/>
            <a:ext cx="8445876" cy="1200329"/>
          </a:xfrm>
          <a:prstGeom prst="rect">
            <a:avLst/>
          </a:prstGeom>
          <a:noFill/>
        </p:spPr>
        <p:txBody>
          <a:bodyPr wrap="square" rtlCol="0">
            <a:spAutoFit/>
          </a:bodyPr>
          <a:lstStyle/>
          <a:p>
            <a:pPr>
              <a:spcAft>
                <a:spcPts val="600"/>
              </a:spcAft>
            </a:pPr>
            <a:r>
              <a:rPr lang="en-US" altLang="en-US" sz="2400" dirty="0"/>
              <a:t>Because most of the major developments in graph theory have happened relatively recently and in a variety of different contexts, the terms used in the subject have not been standardized. </a:t>
            </a:r>
          </a:p>
        </p:txBody>
      </p:sp>
      <p:graphicFrame>
        <p:nvGraphicFramePr>
          <p:cNvPr id="40" name="Table 39"/>
          <p:cNvGraphicFramePr>
            <a:graphicFrameLocks noGrp="1"/>
          </p:cNvGraphicFramePr>
          <p:nvPr>
            <p:extLst>
              <p:ext uri="{D42A27DB-BD31-4B8C-83A1-F6EECF244321}">
                <p14:modId xmlns:p14="http://schemas.microsoft.com/office/powerpoint/2010/main" val="1419245569"/>
              </p:ext>
            </p:extLst>
          </p:nvPr>
        </p:nvGraphicFramePr>
        <p:xfrm>
          <a:off x="440220" y="2698751"/>
          <a:ext cx="4430082" cy="3657600"/>
        </p:xfrm>
        <a:graphic>
          <a:graphicData uri="http://schemas.openxmlformats.org/drawingml/2006/table">
            <a:tbl>
              <a:tblPr firstRow="1" bandRow="1">
                <a:tableStyleId>{5C22544A-7EE6-4342-B048-85BDC9FD1C3A}</a:tableStyleId>
              </a:tblPr>
              <a:tblGrid>
                <a:gridCol w="2699784">
                  <a:extLst>
                    <a:ext uri="{9D8B030D-6E8A-4147-A177-3AD203B41FA5}">
                      <a16:colId xmlns:a16="http://schemas.microsoft.com/office/drawing/2014/main" val="3893350493"/>
                    </a:ext>
                  </a:extLst>
                </a:gridCol>
                <a:gridCol w="1730298">
                  <a:extLst>
                    <a:ext uri="{9D8B030D-6E8A-4147-A177-3AD203B41FA5}">
                      <a16:colId xmlns:a16="http://schemas.microsoft.com/office/drawing/2014/main" val="224514158"/>
                    </a:ext>
                  </a:extLst>
                </a:gridCol>
              </a:tblGrid>
              <a:tr h="370840">
                <a:tc>
                  <a:txBody>
                    <a:bodyPr/>
                    <a:lstStyle/>
                    <a:p>
                      <a:pPr algn="ctr"/>
                      <a:r>
                        <a:rPr lang="en-US" sz="2400" dirty="0"/>
                        <a:t>Susanna </a:t>
                      </a:r>
                      <a:r>
                        <a:rPr lang="en-US" sz="2400" dirty="0" err="1"/>
                        <a:t>Epp’s</a:t>
                      </a:r>
                      <a:r>
                        <a:rPr lang="en-US" sz="2400" dirty="0"/>
                        <a:t> book</a:t>
                      </a:r>
                    </a:p>
                  </a:txBody>
                  <a:tcPr/>
                </a:tc>
                <a:tc>
                  <a:txBody>
                    <a:bodyPr/>
                    <a:lstStyle/>
                    <a:p>
                      <a:pPr algn="ctr"/>
                      <a:r>
                        <a:rPr lang="en-US" sz="2400" dirty="0"/>
                        <a:t>Others</a:t>
                      </a:r>
                    </a:p>
                  </a:txBody>
                  <a:tcPr/>
                </a:tc>
                <a:extLst>
                  <a:ext uri="{0D108BD9-81ED-4DB2-BD59-A6C34878D82A}">
                    <a16:rowId xmlns:a16="http://schemas.microsoft.com/office/drawing/2014/main" val="3092245856"/>
                  </a:ext>
                </a:extLst>
              </a:tr>
              <a:tr h="370840">
                <a:tc>
                  <a:txBody>
                    <a:bodyPr/>
                    <a:lstStyle/>
                    <a:p>
                      <a:pPr algn="ctr"/>
                      <a:r>
                        <a:rPr lang="en-US" sz="2400" dirty="0"/>
                        <a:t>Graph</a:t>
                      </a:r>
                    </a:p>
                  </a:txBody>
                  <a:tcPr/>
                </a:tc>
                <a:tc>
                  <a:txBody>
                    <a:bodyPr/>
                    <a:lstStyle/>
                    <a:p>
                      <a:pPr algn="ctr"/>
                      <a:r>
                        <a:rPr lang="en-US" sz="2400" dirty="0"/>
                        <a:t>Multigraph</a:t>
                      </a:r>
                    </a:p>
                  </a:txBody>
                  <a:tcPr/>
                </a:tc>
                <a:extLst>
                  <a:ext uri="{0D108BD9-81ED-4DB2-BD59-A6C34878D82A}">
                    <a16:rowId xmlns:a16="http://schemas.microsoft.com/office/drawing/2014/main" val="1422620851"/>
                  </a:ext>
                </a:extLst>
              </a:tr>
              <a:tr h="370840">
                <a:tc>
                  <a:txBody>
                    <a:bodyPr/>
                    <a:lstStyle/>
                    <a:p>
                      <a:pPr algn="ctr"/>
                      <a:r>
                        <a:rPr lang="en-US" sz="2400" dirty="0"/>
                        <a:t>Simple graph</a:t>
                      </a:r>
                    </a:p>
                  </a:txBody>
                  <a:tcPr/>
                </a:tc>
                <a:tc>
                  <a:txBody>
                    <a:bodyPr/>
                    <a:lstStyle/>
                    <a:p>
                      <a:pPr algn="ctr"/>
                      <a:r>
                        <a:rPr lang="en-US" sz="2400" dirty="0"/>
                        <a:t>Graph</a:t>
                      </a:r>
                    </a:p>
                  </a:txBody>
                  <a:tcPr/>
                </a:tc>
                <a:extLst>
                  <a:ext uri="{0D108BD9-81ED-4DB2-BD59-A6C34878D82A}">
                    <a16:rowId xmlns:a16="http://schemas.microsoft.com/office/drawing/2014/main" val="7417608"/>
                  </a:ext>
                </a:extLst>
              </a:tr>
              <a:tr h="370840">
                <a:tc>
                  <a:txBody>
                    <a:bodyPr/>
                    <a:lstStyle/>
                    <a:p>
                      <a:pPr algn="ctr"/>
                      <a:r>
                        <a:rPr lang="en-US" sz="2400" dirty="0"/>
                        <a:t>Vertex</a:t>
                      </a:r>
                    </a:p>
                  </a:txBody>
                  <a:tcPr/>
                </a:tc>
                <a:tc>
                  <a:txBody>
                    <a:bodyPr/>
                    <a:lstStyle/>
                    <a:p>
                      <a:pPr algn="ctr"/>
                      <a:r>
                        <a:rPr lang="en-US" sz="2400" dirty="0"/>
                        <a:t>Node</a:t>
                      </a:r>
                    </a:p>
                  </a:txBody>
                  <a:tcPr/>
                </a:tc>
                <a:extLst>
                  <a:ext uri="{0D108BD9-81ED-4DB2-BD59-A6C34878D82A}">
                    <a16:rowId xmlns:a16="http://schemas.microsoft.com/office/drawing/2014/main" val="1276171950"/>
                  </a:ext>
                </a:extLst>
              </a:tr>
              <a:tr h="370840">
                <a:tc>
                  <a:txBody>
                    <a:bodyPr/>
                    <a:lstStyle/>
                    <a:p>
                      <a:pPr algn="ctr"/>
                      <a:r>
                        <a:rPr lang="en-US" sz="2400" dirty="0"/>
                        <a:t>Edge</a:t>
                      </a:r>
                    </a:p>
                  </a:txBody>
                  <a:tcPr/>
                </a:tc>
                <a:tc>
                  <a:txBody>
                    <a:bodyPr/>
                    <a:lstStyle/>
                    <a:p>
                      <a:pPr algn="ctr"/>
                      <a:r>
                        <a:rPr lang="en-US" sz="2400" dirty="0"/>
                        <a:t>Arc</a:t>
                      </a:r>
                    </a:p>
                  </a:txBody>
                  <a:tcPr/>
                </a:tc>
                <a:extLst>
                  <a:ext uri="{0D108BD9-81ED-4DB2-BD59-A6C34878D82A}">
                    <a16:rowId xmlns:a16="http://schemas.microsoft.com/office/drawing/2014/main" val="3329631715"/>
                  </a:ext>
                </a:extLst>
              </a:tr>
              <a:tr h="370840">
                <a:tc>
                  <a:txBody>
                    <a:bodyPr/>
                    <a:lstStyle/>
                    <a:p>
                      <a:pPr algn="ctr"/>
                      <a:r>
                        <a:rPr lang="en-US" sz="2400" dirty="0"/>
                        <a:t>Trail</a:t>
                      </a:r>
                    </a:p>
                  </a:txBody>
                  <a:tcPr/>
                </a:tc>
                <a:tc>
                  <a:txBody>
                    <a:bodyPr/>
                    <a:lstStyle/>
                    <a:p>
                      <a:pPr algn="ctr"/>
                      <a:r>
                        <a:rPr lang="en-US" sz="2400" dirty="0"/>
                        <a:t>Path</a:t>
                      </a:r>
                    </a:p>
                  </a:txBody>
                  <a:tcPr/>
                </a:tc>
                <a:extLst>
                  <a:ext uri="{0D108BD9-81ED-4DB2-BD59-A6C34878D82A}">
                    <a16:rowId xmlns:a16="http://schemas.microsoft.com/office/drawing/2014/main" val="3372250001"/>
                  </a:ext>
                </a:extLst>
              </a:tr>
              <a:tr h="370840">
                <a:tc>
                  <a:txBody>
                    <a:bodyPr/>
                    <a:lstStyle/>
                    <a:p>
                      <a:pPr algn="ctr"/>
                      <a:r>
                        <a:rPr lang="en-US" sz="2400" dirty="0"/>
                        <a:t>Path</a:t>
                      </a:r>
                    </a:p>
                  </a:txBody>
                  <a:tcPr/>
                </a:tc>
                <a:tc>
                  <a:txBody>
                    <a:bodyPr/>
                    <a:lstStyle/>
                    <a:p>
                      <a:pPr algn="ctr"/>
                      <a:r>
                        <a:rPr lang="en-US" sz="2400" dirty="0"/>
                        <a:t>Simple path</a:t>
                      </a:r>
                    </a:p>
                  </a:txBody>
                  <a:tcPr/>
                </a:tc>
                <a:extLst>
                  <a:ext uri="{0D108BD9-81ED-4DB2-BD59-A6C34878D82A}">
                    <a16:rowId xmlns:a16="http://schemas.microsoft.com/office/drawing/2014/main" val="900676031"/>
                  </a:ext>
                </a:extLst>
              </a:tr>
              <a:tr h="370840">
                <a:tc>
                  <a:txBody>
                    <a:bodyPr/>
                    <a:lstStyle/>
                    <a:p>
                      <a:pPr algn="ctr"/>
                      <a:r>
                        <a:rPr lang="en-US" sz="2400" dirty="0"/>
                        <a:t>Simple</a:t>
                      </a:r>
                      <a:r>
                        <a:rPr lang="en-US" sz="2400" baseline="0" dirty="0"/>
                        <a:t> circuit</a:t>
                      </a:r>
                      <a:endParaRPr lang="en-US" sz="2400" dirty="0"/>
                    </a:p>
                  </a:txBody>
                  <a:tcPr/>
                </a:tc>
                <a:tc>
                  <a:txBody>
                    <a:bodyPr/>
                    <a:lstStyle/>
                    <a:p>
                      <a:pPr algn="ctr"/>
                      <a:r>
                        <a:rPr lang="en-US" sz="2400" dirty="0"/>
                        <a:t>Cycle</a:t>
                      </a:r>
                    </a:p>
                  </a:txBody>
                  <a:tcPr/>
                </a:tc>
                <a:extLst>
                  <a:ext uri="{0D108BD9-81ED-4DB2-BD59-A6C34878D82A}">
                    <a16:rowId xmlns:a16="http://schemas.microsoft.com/office/drawing/2014/main" val="470002115"/>
                  </a:ext>
                </a:extLst>
              </a:tr>
            </a:tbl>
          </a:graphicData>
        </a:graphic>
      </p:graphicFrame>
      <p:sp>
        <p:nvSpPr>
          <p:cNvPr id="41" name="TextBox 40"/>
          <p:cNvSpPr txBox="1"/>
          <p:nvPr/>
        </p:nvSpPr>
        <p:spPr>
          <a:xfrm>
            <a:off x="5094858" y="2698751"/>
            <a:ext cx="3861881" cy="1938992"/>
          </a:xfrm>
          <a:prstGeom prst="rect">
            <a:avLst/>
          </a:prstGeom>
          <a:noFill/>
        </p:spPr>
        <p:txBody>
          <a:bodyPr wrap="square" rtlCol="0">
            <a:spAutoFit/>
          </a:bodyPr>
          <a:lstStyle/>
          <a:p>
            <a:pPr>
              <a:spcAft>
                <a:spcPts val="600"/>
              </a:spcAft>
            </a:pPr>
            <a:r>
              <a:rPr lang="en-US" altLang="en-US" sz="2400" dirty="0"/>
              <a:t>The terminology in this book is among the most common, but if you consult other sources, be sure to check their definitions</a:t>
            </a:r>
            <a:r>
              <a:rPr lang="en-US" altLang="en-US" sz="2400" i="1" dirty="0"/>
              <a:t>.</a:t>
            </a:r>
            <a:endParaRPr lang="en-US" altLang="en-US" sz="2400" dirty="0"/>
          </a:p>
        </p:txBody>
      </p:sp>
      <p:sp>
        <p:nvSpPr>
          <p:cNvPr id="46" name="TextBox 45"/>
          <p:cNvSpPr txBox="1"/>
          <p:nvPr/>
        </p:nvSpPr>
        <p:spPr>
          <a:xfrm>
            <a:off x="5181869" y="4723031"/>
            <a:ext cx="3504931" cy="1384995"/>
          </a:xfrm>
          <a:prstGeom prst="rect">
            <a:avLst/>
          </a:prstGeom>
          <a:solidFill>
            <a:schemeClr val="accent4">
              <a:lumMod val="20000"/>
              <a:lumOff val="80000"/>
            </a:schemeClr>
          </a:solidFill>
        </p:spPr>
        <p:txBody>
          <a:bodyPr wrap="square" rtlCol="0">
            <a:spAutoFit/>
          </a:bodyPr>
          <a:lstStyle/>
          <a:p>
            <a:pPr algn="ctr"/>
            <a:r>
              <a:rPr lang="en-US" sz="2800" dirty="0"/>
              <a:t>For CS1231, we will follow the terminology in </a:t>
            </a:r>
            <a:r>
              <a:rPr lang="en-US" sz="2800" dirty="0" err="1"/>
              <a:t>Epp’s</a:t>
            </a:r>
            <a:r>
              <a:rPr lang="en-US" sz="2800" dirty="0"/>
              <a:t> book.</a:t>
            </a:r>
          </a:p>
        </p:txBody>
      </p:sp>
    </p:spTree>
    <p:extLst>
      <p:ext uri="{BB962C8B-B14F-4D97-AF65-F5344CB8AC3E}">
        <p14:creationId xmlns:p14="http://schemas.microsoft.com/office/powerpoint/2010/main" val="10250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Connectedness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Connectedness</a:t>
            </a:r>
            <a:endParaRPr lang="en-SG" sz="2000" dirty="0">
              <a:solidFill>
                <a:schemeClr val="bg1"/>
              </a:solidFill>
            </a:endParaRPr>
          </a:p>
        </p:txBody>
      </p:sp>
      <p:sp>
        <p:nvSpPr>
          <p:cNvPr id="35" name="TextBox 34"/>
          <p:cNvSpPr txBox="1"/>
          <p:nvPr/>
        </p:nvSpPr>
        <p:spPr>
          <a:xfrm>
            <a:off x="240924" y="1595624"/>
            <a:ext cx="8445876" cy="830997"/>
          </a:xfrm>
          <a:prstGeom prst="rect">
            <a:avLst/>
          </a:prstGeom>
          <a:noFill/>
        </p:spPr>
        <p:txBody>
          <a:bodyPr wrap="square" rtlCol="0">
            <a:spAutoFit/>
          </a:bodyPr>
          <a:lstStyle/>
          <a:p>
            <a:pPr>
              <a:spcAft>
                <a:spcPts val="600"/>
              </a:spcAft>
            </a:pPr>
            <a:r>
              <a:rPr lang="en-US" altLang="en-US" sz="2400" dirty="0"/>
              <a:t>A graph is connected if it is possible to travel from any vertex to any other vertex along a sequence of adjacent edges of the graph</a:t>
            </a:r>
            <a:r>
              <a:rPr lang="en-US" altLang="en-US" sz="2400" i="1" dirty="0"/>
              <a:t>.</a:t>
            </a:r>
            <a:endParaRPr lang="en-US" altLang="en-US" sz="2400" dirty="0"/>
          </a:p>
        </p:txBody>
      </p:sp>
      <p:grpSp>
        <p:nvGrpSpPr>
          <p:cNvPr id="27" name="Group 26"/>
          <p:cNvGrpSpPr/>
          <p:nvPr/>
        </p:nvGrpSpPr>
        <p:grpSpPr>
          <a:xfrm>
            <a:off x="237066" y="2426621"/>
            <a:ext cx="8669867" cy="2750841"/>
            <a:chOff x="804418" y="4598517"/>
            <a:chExt cx="8669867" cy="2750841"/>
          </a:xfrm>
        </p:grpSpPr>
        <p:sp>
          <p:nvSpPr>
            <p:cNvPr id="40" name="Rectangle 39"/>
            <p:cNvSpPr/>
            <p:nvPr/>
          </p:nvSpPr>
          <p:spPr>
            <a:xfrm>
              <a:off x="804418" y="4598517"/>
              <a:ext cx="8669867" cy="2750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Connectedness</a:t>
              </a:r>
            </a:p>
          </p:txBody>
        </p:sp>
        <p:sp>
          <p:nvSpPr>
            <p:cNvPr id="47" name="TextBox 46"/>
            <p:cNvSpPr txBox="1"/>
            <p:nvPr/>
          </p:nvSpPr>
          <p:spPr>
            <a:xfrm>
              <a:off x="804419" y="5193984"/>
              <a:ext cx="8669866" cy="2092881"/>
            </a:xfrm>
            <a:prstGeom prst="rect">
              <a:avLst/>
            </a:prstGeom>
            <a:noFill/>
          </p:spPr>
          <p:txBody>
            <a:bodyPr wrap="square" rtlCol="0">
              <a:spAutoFit/>
            </a:bodyPr>
            <a:lstStyle/>
            <a:p>
              <a:pPr>
                <a:spcAft>
                  <a:spcPts val="600"/>
                </a:spcAft>
              </a:pPr>
              <a:r>
                <a:rPr lang="en-SG" sz="2400" b="1" dirty="0"/>
                <a:t>Two vertices </a:t>
              </a:r>
              <a:r>
                <a:rPr lang="en-SG" sz="2400" i="1" dirty="0"/>
                <a:t>v</a:t>
              </a:r>
              <a:r>
                <a:rPr lang="en-SG" sz="2400" dirty="0"/>
                <a:t> and </a:t>
              </a:r>
              <a:r>
                <a:rPr lang="en-SG" sz="2400" i="1" dirty="0"/>
                <a:t>w</a:t>
              </a:r>
              <a:r>
                <a:rPr lang="en-SG" sz="2400" dirty="0"/>
                <a:t> of a graph </a:t>
              </a:r>
              <a:r>
                <a:rPr lang="en-SG" sz="2400" i="1" dirty="0"/>
                <a:t>G</a:t>
              </a:r>
              <a:r>
                <a:rPr lang="en-SG" sz="2400" dirty="0"/>
                <a:t> are </a:t>
              </a:r>
              <a:r>
                <a:rPr lang="en-SG" sz="2400" b="1" dirty="0"/>
                <a:t>connected</a:t>
              </a:r>
              <a:r>
                <a:rPr lang="en-SG" sz="2400" dirty="0"/>
                <a:t> if, and only if, there is a walk from </a:t>
              </a:r>
              <a:r>
                <a:rPr lang="en-SG" sz="2400" i="1" dirty="0"/>
                <a:t>v</a:t>
              </a:r>
              <a:r>
                <a:rPr lang="en-SG" sz="2400" dirty="0"/>
                <a:t> to </a:t>
              </a:r>
              <a:r>
                <a:rPr lang="en-SG" sz="2400" i="1" dirty="0"/>
                <a:t>w</a:t>
              </a:r>
              <a:r>
                <a:rPr lang="en-SG" sz="2400" dirty="0"/>
                <a:t>.</a:t>
              </a:r>
            </a:p>
            <a:p>
              <a:pPr>
                <a:spcAft>
                  <a:spcPts val="600"/>
                </a:spcAft>
              </a:pPr>
              <a:r>
                <a:rPr lang="en-SG" sz="2400" b="1" dirty="0"/>
                <a:t>The graph </a:t>
              </a:r>
              <a:r>
                <a:rPr lang="en-SG" sz="2400" b="1" i="1" dirty="0"/>
                <a:t>G</a:t>
              </a:r>
              <a:r>
                <a:rPr lang="en-SG" sz="2400" b="1" dirty="0"/>
                <a:t> is connected </a:t>
              </a:r>
              <a:r>
                <a:rPr lang="en-SG" sz="2400" dirty="0"/>
                <a:t>if, and only if, given </a:t>
              </a:r>
              <a:r>
                <a:rPr lang="en-SG" sz="2400" i="1" dirty="0"/>
                <a:t>any</a:t>
              </a:r>
              <a:r>
                <a:rPr lang="en-SG" sz="2400" dirty="0"/>
                <a:t> two vertices </a:t>
              </a:r>
              <a:r>
                <a:rPr lang="en-SG" sz="2400" i="1" dirty="0"/>
                <a:t>v</a:t>
              </a:r>
              <a:r>
                <a:rPr lang="en-SG" sz="2400" dirty="0"/>
                <a:t> and </a:t>
              </a:r>
              <a:r>
                <a:rPr lang="en-SG" sz="2400" i="1" dirty="0"/>
                <a:t>w</a:t>
              </a:r>
              <a:r>
                <a:rPr lang="en-SG" sz="2400" dirty="0"/>
                <a:t> in </a:t>
              </a:r>
              <a:r>
                <a:rPr lang="en-SG" sz="2400" i="1" dirty="0"/>
                <a:t>G</a:t>
              </a:r>
              <a:r>
                <a:rPr lang="en-SG" sz="2400" dirty="0"/>
                <a:t>, there is a walk from </a:t>
              </a:r>
              <a:r>
                <a:rPr lang="en-SG" sz="2400" i="1" dirty="0"/>
                <a:t>v</a:t>
              </a:r>
              <a:r>
                <a:rPr lang="en-SG" sz="2400" dirty="0"/>
                <a:t> to </a:t>
              </a:r>
              <a:r>
                <a:rPr lang="en-SG" sz="2400" i="1" dirty="0"/>
                <a:t>w</a:t>
              </a:r>
              <a:r>
                <a:rPr lang="en-SG" sz="2400" dirty="0"/>
                <a:t>. Symbolically,</a:t>
              </a:r>
            </a:p>
            <a:p>
              <a:pPr>
                <a:spcAft>
                  <a:spcPts val="600"/>
                </a:spcAft>
                <a:tabLst>
                  <a:tab pos="271463" algn="l"/>
                </a:tabLst>
              </a:pPr>
              <a:r>
                <a:rPr lang="en-SG" sz="2400" dirty="0"/>
                <a:t>	</a:t>
              </a:r>
              <a:r>
                <a:rPr lang="en-SG" sz="2400" i="1" dirty="0"/>
                <a:t>G</a:t>
              </a:r>
              <a:r>
                <a:rPr lang="en-SG" sz="2400" dirty="0"/>
                <a:t> is connected </a:t>
              </a:r>
              <a:r>
                <a:rPr lang="en-SG" sz="2400" dirty="0" err="1"/>
                <a:t>iff</a:t>
              </a:r>
              <a:r>
                <a:rPr lang="en-SG" sz="2400" dirty="0"/>
                <a:t> </a:t>
              </a:r>
              <a:r>
                <a:rPr lang="en-SG" sz="2400" dirty="0">
                  <a:sym typeface="Symbol" panose="05050102010706020507" pitchFamily="18" charset="2"/>
                </a:rPr>
                <a:t> vertices </a:t>
              </a:r>
              <a:r>
                <a:rPr lang="en-SG" sz="2400" i="1" dirty="0">
                  <a:sym typeface="Symbol" panose="05050102010706020507" pitchFamily="18" charset="2"/>
                </a:rPr>
                <a:t>v</a:t>
              </a:r>
              <a:r>
                <a:rPr lang="en-SG" sz="2400" dirty="0">
                  <a:sym typeface="Symbol" panose="05050102010706020507" pitchFamily="18" charset="2"/>
                </a:rPr>
                <a:t>, </a:t>
              </a:r>
              <a:r>
                <a:rPr lang="en-SG" sz="2400" i="1" dirty="0">
                  <a:sym typeface="Symbol" panose="05050102010706020507" pitchFamily="18" charset="2"/>
                </a:rPr>
                <a:t>w</a:t>
              </a:r>
              <a:r>
                <a:rPr lang="en-SG" sz="2400" dirty="0">
                  <a:sym typeface="Symbol" panose="05050102010706020507" pitchFamily="18" charset="2"/>
                </a:rPr>
                <a:t> </a:t>
              </a:r>
              <a:r>
                <a:rPr lang="en-SG" sz="2400" i="1" dirty="0">
                  <a:sym typeface="Symbol" panose="05050102010706020507" pitchFamily="18" charset="2"/>
                </a:rPr>
                <a:t>V</a:t>
              </a:r>
              <a:r>
                <a:rPr lang="en-SG" sz="2400" dirty="0">
                  <a:sym typeface="Symbol" panose="05050102010706020507" pitchFamily="18" charset="2"/>
                </a:rPr>
                <a:t>(</a:t>
              </a:r>
              <a:r>
                <a:rPr lang="en-SG" sz="2400" i="1" dirty="0">
                  <a:sym typeface="Symbol" panose="05050102010706020507" pitchFamily="18" charset="2"/>
                </a:rPr>
                <a:t>G</a:t>
              </a:r>
              <a:r>
                <a:rPr lang="en-SG" sz="2400" dirty="0">
                  <a:sym typeface="Symbol" panose="05050102010706020507" pitchFamily="18" charset="2"/>
                </a:rPr>
                <a:t>),  a walk from </a:t>
              </a:r>
              <a:r>
                <a:rPr lang="en-SG" sz="2400" i="1" dirty="0">
                  <a:sym typeface="Symbol" panose="05050102010706020507" pitchFamily="18" charset="2"/>
                </a:rPr>
                <a:t>v</a:t>
              </a:r>
              <a:r>
                <a:rPr lang="en-SG" sz="2400" dirty="0">
                  <a:sym typeface="Symbol" panose="05050102010706020507" pitchFamily="18" charset="2"/>
                </a:rPr>
                <a:t> to </a:t>
              </a:r>
              <a:r>
                <a:rPr lang="en-SG" sz="2400" i="1" dirty="0">
                  <a:sym typeface="Symbol" panose="05050102010706020507" pitchFamily="18" charset="2"/>
                </a:rPr>
                <a:t>w</a:t>
              </a:r>
              <a:r>
                <a:rPr lang="en-SG" sz="2400" dirty="0">
                  <a:sym typeface="Symbol" panose="05050102010706020507" pitchFamily="18" charset="2"/>
                </a:rPr>
                <a:t>.</a:t>
              </a:r>
              <a:endParaRPr lang="en-SG" sz="2400" dirty="0">
                <a:latin typeface="Symbol" panose="05050102010706020507" pitchFamily="18" charset="2"/>
              </a:endParaRPr>
            </a:p>
          </p:txBody>
        </p:sp>
      </p:grpSp>
      <p:sp>
        <p:nvSpPr>
          <p:cNvPr id="48" name="Oval 47"/>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70191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Connectedness</a:t>
            </a:r>
            <a:endParaRPr lang="en-SG" sz="1100" dirty="0">
              <a:solidFill>
                <a:schemeClr val="bg1"/>
              </a:solidFill>
            </a:endParaRPr>
          </a:p>
        </p:txBody>
      </p:sp>
      <p:sp>
        <p:nvSpPr>
          <p:cNvPr id="35" name="TextBox 34"/>
          <p:cNvSpPr txBox="1"/>
          <p:nvPr/>
        </p:nvSpPr>
        <p:spPr>
          <a:xfrm>
            <a:off x="240924" y="1192154"/>
            <a:ext cx="8445876" cy="523220"/>
          </a:xfrm>
          <a:prstGeom prst="rect">
            <a:avLst/>
          </a:prstGeom>
          <a:noFill/>
        </p:spPr>
        <p:txBody>
          <a:bodyPr wrap="square" rtlCol="0">
            <a:spAutoFit/>
          </a:bodyPr>
          <a:lstStyle/>
          <a:p>
            <a:pPr>
              <a:spcAft>
                <a:spcPts val="600"/>
              </a:spcAft>
            </a:pPr>
            <a:r>
              <a:rPr lang="en-US" altLang="en-US" sz="2800" dirty="0"/>
              <a:t>Example: Which of the following graphs are connected?</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242" y="1966235"/>
            <a:ext cx="3024554" cy="217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863" y="1916081"/>
            <a:ext cx="2833199" cy="222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0847" y="4187793"/>
            <a:ext cx="2178472" cy="235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Oval 5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2846825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Connectedness</a:t>
            </a:r>
            <a:endParaRPr lang="en-SG" sz="1100" dirty="0">
              <a:solidFill>
                <a:schemeClr val="bg1"/>
              </a:solidFill>
            </a:endParaRPr>
          </a:p>
        </p:txBody>
      </p:sp>
      <p:sp>
        <p:nvSpPr>
          <p:cNvPr id="35" name="TextBox 34"/>
          <p:cNvSpPr txBox="1"/>
          <p:nvPr/>
        </p:nvSpPr>
        <p:spPr>
          <a:xfrm>
            <a:off x="233391" y="1032807"/>
            <a:ext cx="8445876" cy="954107"/>
          </a:xfrm>
          <a:prstGeom prst="rect">
            <a:avLst/>
          </a:prstGeom>
          <a:noFill/>
        </p:spPr>
        <p:txBody>
          <a:bodyPr wrap="square" rtlCol="0">
            <a:spAutoFit/>
          </a:bodyPr>
          <a:lstStyle/>
          <a:p>
            <a:pPr>
              <a:spcAft>
                <a:spcPts val="600"/>
              </a:spcAft>
            </a:pPr>
            <a:r>
              <a:rPr lang="en-US" altLang="en-US" sz="2800" dirty="0"/>
              <a:t>Some useful facts relating circuits and connectedness are collected in the following lemma.</a:t>
            </a:r>
          </a:p>
        </p:txBody>
      </p:sp>
      <p:grpSp>
        <p:nvGrpSpPr>
          <p:cNvPr id="39" name="Group 38"/>
          <p:cNvGrpSpPr/>
          <p:nvPr/>
        </p:nvGrpSpPr>
        <p:grpSpPr>
          <a:xfrm>
            <a:off x="432030" y="1986914"/>
            <a:ext cx="8480977" cy="3898036"/>
            <a:chOff x="730522" y="4598517"/>
            <a:chExt cx="8480977" cy="3898036"/>
          </a:xfrm>
        </p:grpSpPr>
        <p:sp>
          <p:nvSpPr>
            <p:cNvPr id="40" name="Rectangle 39"/>
            <p:cNvSpPr/>
            <p:nvPr/>
          </p:nvSpPr>
          <p:spPr>
            <a:xfrm>
              <a:off x="730522" y="4598517"/>
              <a:ext cx="8480977" cy="389803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Lemma 10.2.1</a:t>
              </a:r>
            </a:p>
          </p:txBody>
        </p:sp>
        <p:sp>
          <p:nvSpPr>
            <p:cNvPr id="47" name="TextBox 46"/>
            <p:cNvSpPr txBox="1"/>
            <p:nvPr/>
          </p:nvSpPr>
          <p:spPr>
            <a:xfrm>
              <a:off x="795941" y="5218733"/>
              <a:ext cx="8189351" cy="3277820"/>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a:t>
              </a:r>
            </a:p>
            <a:p>
              <a:pPr marL="457200" indent="-457200">
                <a:spcAft>
                  <a:spcPts val="600"/>
                </a:spcAft>
                <a:buFont typeface="+mj-lt"/>
                <a:buAutoNum type="alphaLcPeriod"/>
              </a:pPr>
              <a:r>
                <a:rPr lang="en-SG" sz="2400" dirty="0">
                  <a:sym typeface="Symbol" panose="05050102010706020507" pitchFamily="18" charset="2"/>
                </a:rPr>
                <a:t>If </a:t>
              </a:r>
              <a:r>
                <a:rPr lang="en-SG" sz="2400" i="1" dirty="0">
                  <a:sym typeface="Symbol" panose="05050102010706020507" pitchFamily="18" charset="2"/>
                </a:rPr>
                <a:t>G</a:t>
              </a:r>
              <a:r>
                <a:rPr lang="en-SG" sz="2400" dirty="0">
                  <a:sym typeface="Symbol" panose="05050102010706020507" pitchFamily="18" charset="2"/>
                </a:rPr>
                <a:t> is connected, then any two distinct vertices of </a:t>
              </a:r>
              <a:r>
                <a:rPr lang="en-SG" sz="2400" i="1" dirty="0">
                  <a:sym typeface="Symbol" panose="05050102010706020507" pitchFamily="18" charset="2"/>
                </a:rPr>
                <a:t>G</a:t>
              </a:r>
              <a:r>
                <a:rPr lang="en-SG" sz="2400" dirty="0">
                  <a:sym typeface="Symbol" panose="05050102010706020507" pitchFamily="18" charset="2"/>
                </a:rPr>
                <a:t> can be connected by a path.</a:t>
              </a:r>
            </a:p>
            <a:p>
              <a:pPr marL="457200" indent="-457200">
                <a:spcAft>
                  <a:spcPts val="600"/>
                </a:spcAft>
                <a:buFont typeface="+mj-lt"/>
                <a:buAutoNum type="alphaLcPeriod"/>
              </a:pPr>
              <a:r>
                <a:rPr lang="en-SG" sz="2400" dirty="0">
                  <a:sym typeface="Symbol" panose="05050102010706020507" pitchFamily="18" charset="2"/>
                </a:rPr>
                <a:t>If vertices </a:t>
              </a:r>
              <a:r>
                <a:rPr lang="en-SG" sz="2400" i="1" dirty="0">
                  <a:sym typeface="Symbol" panose="05050102010706020507" pitchFamily="18" charset="2"/>
                </a:rPr>
                <a:t>v</a:t>
              </a:r>
              <a:r>
                <a:rPr lang="en-SG" sz="2400" dirty="0">
                  <a:sym typeface="Symbol" panose="05050102010706020507" pitchFamily="18" charset="2"/>
                </a:rPr>
                <a:t> and </a:t>
              </a:r>
              <a:r>
                <a:rPr lang="en-SG" sz="2400" i="1" dirty="0">
                  <a:sym typeface="Symbol" panose="05050102010706020507" pitchFamily="18" charset="2"/>
                </a:rPr>
                <a:t>w</a:t>
              </a:r>
              <a:r>
                <a:rPr lang="en-SG" sz="2400" dirty="0">
                  <a:sym typeface="Symbol" panose="05050102010706020507" pitchFamily="18" charset="2"/>
                </a:rPr>
                <a:t> are part of a circuit in </a:t>
              </a:r>
              <a:r>
                <a:rPr lang="en-SG" sz="2400" i="1" dirty="0">
                  <a:sym typeface="Symbol" panose="05050102010706020507" pitchFamily="18" charset="2"/>
                </a:rPr>
                <a:t>G</a:t>
              </a:r>
              <a:r>
                <a:rPr lang="en-SG" sz="2400" dirty="0">
                  <a:sym typeface="Symbol" panose="05050102010706020507" pitchFamily="18" charset="2"/>
                </a:rPr>
                <a:t> and one edge is removed from the circuit, then there still exists a trail from </a:t>
              </a:r>
              <a:r>
                <a:rPr lang="en-SG" sz="2400" i="1" dirty="0">
                  <a:sym typeface="Symbol" panose="05050102010706020507" pitchFamily="18" charset="2"/>
                </a:rPr>
                <a:t>v</a:t>
              </a:r>
              <a:r>
                <a:rPr lang="en-SG" sz="2400" dirty="0">
                  <a:sym typeface="Symbol" panose="05050102010706020507" pitchFamily="18" charset="2"/>
                </a:rPr>
                <a:t> to </a:t>
              </a:r>
              <a:r>
                <a:rPr lang="en-SG" sz="2400" i="1" dirty="0">
                  <a:sym typeface="Symbol" panose="05050102010706020507" pitchFamily="18" charset="2"/>
                </a:rPr>
                <a:t>w</a:t>
              </a:r>
              <a:r>
                <a:rPr lang="en-SG" sz="2400" dirty="0">
                  <a:sym typeface="Symbol" panose="05050102010706020507" pitchFamily="18" charset="2"/>
                </a:rPr>
                <a:t> in </a:t>
              </a:r>
              <a:r>
                <a:rPr lang="en-SG" sz="2400" i="1" dirty="0">
                  <a:sym typeface="Symbol" panose="05050102010706020507" pitchFamily="18" charset="2"/>
                </a:rPr>
                <a:t>G</a:t>
              </a:r>
              <a:r>
                <a:rPr lang="en-SG" sz="2400" dirty="0">
                  <a:sym typeface="Symbol" panose="05050102010706020507" pitchFamily="18" charset="2"/>
                </a:rPr>
                <a:t>.</a:t>
              </a:r>
            </a:p>
            <a:p>
              <a:pPr marL="457200" indent="-457200">
                <a:spcAft>
                  <a:spcPts val="600"/>
                </a:spcAft>
                <a:buFont typeface="+mj-lt"/>
                <a:buAutoNum type="alphaLcPeriod"/>
              </a:pPr>
              <a:r>
                <a:rPr lang="en-SG" sz="2400" dirty="0">
                  <a:sym typeface="Symbol" panose="05050102010706020507" pitchFamily="18" charset="2"/>
                </a:rPr>
                <a:t>If </a:t>
              </a:r>
              <a:r>
                <a:rPr lang="en-SG" sz="2400" i="1" dirty="0">
                  <a:sym typeface="Symbol" panose="05050102010706020507" pitchFamily="18" charset="2"/>
                </a:rPr>
                <a:t>G</a:t>
              </a:r>
              <a:r>
                <a:rPr lang="en-SG" sz="2400" dirty="0">
                  <a:sym typeface="Symbol" panose="05050102010706020507" pitchFamily="18" charset="2"/>
                </a:rPr>
                <a:t> is connected and </a:t>
              </a:r>
              <a:r>
                <a:rPr lang="en-SG" sz="2400" i="1" dirty="0">
                  <a:sym typeface="Symbol" panose="05050102010706020507" pitchFamily="18" charset="2"/>
                </a:rPr>
                <a:t>G</a:t>
              </a:r>
              <a:r>
                <a:rPr lang="en-SG" sz="2400" dirty="0">
                  <a:sym typeface="Symbol" panose="05050102010706020507" pitchFamily="18" charset="2"/>
                </a:rPr>
                <a:t> contains a circuit, then an edge of the circuit can be removed without disconnecting </a:t>
              </a:r>
              <a:r>
                <a:rPr lang="en-SG" sz="2400" i="1" dirty="0">
                  <a:sym typeface="Symbol" panose="05050102010706020507" pitchFamily="18" charset="2"/>
                </a:rPr>
                <a:t>G</a:t>
              </a:r>
              <a:r>
                <a:rPr lang="en-SG" sz="2400" dirty="0">
                  <a:sym typeface="Symbol" panose="05050102010706020507" pitchFamily="18" charset="2"/>
                </a:rPr>
                <a:t>.</a:t>
              </a:r>
            </a:p>
          </p:txBody>
        </p:sp>
      </p:grpSp>
      <p:sp>
        <p:nvSpPr>
          <p:cNvPr id="54" name="Oval 5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9274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77" name="TextBox 76"/>
          <p:cNvSpPr txBox="1"/>
          <p:nvPr/>
        </p:nvSpPr>
        <p:spPr>
          <a:xfrm>
            <a:off x="369738" y="1612027"/>
            <a:ext cx="8145611" cy="461665"/>
          </a:xfrm>
          <a:prstGeom prst="rect">
            <a:avLst/>
          </a:prstGeom>
          <a:noFill/>
        </p:spPr>
        <p:txBody>
          <a:bodyPr wrap="square" rtlCol="0">
            <a:spAutoFit/>
          </a:bodyPr>
          <a:lstStyle/>
          <a:p>
            <a:pPr>
              <a:spcAft>
                <a:spcPts val="600"/>
              </a:spcAft>
            </a:pPr>
            <a:r>
              <a:rPr lang="en-SG" sz="2400" dirty="0">
                <a:solidFill>
                  <a:srgbClr val="C00000"/>
                </a:solidFill>
              </a:rPr>
              <a:t>Shall</a:t>
            </a:r>
            <a:r>
              <a:rPr lang="en-SG" sz="2400" dirty="0"/>
              <a:t> </a:t>
            </a:r>
            <a:r>
              <a:rPr lang="en-SG" sz="2400" dirty="0">
                <a:solidFill>
                  <a:srgbClr val="0033CC"/>
                </a:solidFill>
              </a:rPr>
              <a:t>we</a:t>
            </a:r>
            <a:r>
              <a:rPr lang="en-SG" sz="2400" dirty="0"/>
              <a:t> </a:t>
            </a:r>
            <a:r>
              <a:rPr lang="en-SG" sz="2400" dirty="0">
                <a:solidFill>
                  <a:srgbClr val="006600"/>
                </a:solidFill>
              </a:rPr>
              <a:t>add</a:t>
            </a:r>
            <a:r>
              <a:rPr lang="en-SG" sz="2400" dirty="0">
                <a:solidFill>
                  <a:srgbClr val="000099"/>
                </a:solidFill>
              </a:rPr>
              <a:t> some </a:t>
            </a:r>
            <a:r>
              <a:rPr lang="en-SG" sz="2400" dirty="0">
                <a:solidFill>
                  <a:schemeClr val="accent2">
                    <a:lumMod val="75000"/>
                  </a:schemeClr>
                </a:solidFill>
              </a:rPr>
              <a:t>colours</a:t>
            </a:r>
            <a:r>
              <a:rPr lang="en-SG" sz="2400" dirty="0"/>
              <a:t> </a:t>
            </a:r>
            <a:r>
              <a:rPr lang="en-SG" sz="2400" dirty="0">
                <a:solidFill>
                  <a:schemeClr val="accent6">
                    <a:lumMod val="75000"/>
                  </a:schemeClr>
                </a:solidFill>
              </a:rPr>
              <a:t>to</a:t>
            </a:r>
            <a:r>
              <a:rPr lang="en-SG" sz="2400" dirty="0"/>
              <a:t> </a:t>
            </a:r>
            <a:r>
              <a:rPr lang="en-SG" sz="2400" dirty="0">
                <a:solidFill>
                  <a:srgbClr val="990099"/>
                </a:solidFill>
              </a:rPr>
              <a:t>this</a:t>
            </a:r>
            <a:r>
              <a:rPr lang="en-SG" sz="2400" dirty="0"/>
              <a:t> </a:t>
            </a:r>
            <a:r>
              <a:rPr lang="en-SG" sz="2400" dirty="0">
                <a:solidFill>
                  <a:schemeClr val="accent1">
                    <a:lumMod val="50000"/>
                  </a:schemeClr>
                </a:solidFill>
              </a:rPr>
              <a:t>map</a:t>
            </a:r>
            <a:r>
              <a:rPr lang="en-SG" sz="2400" dirty="0"/>
              <a:t> </a:t>
            </a:r>
            <a:r>
              <a:rPr lang="en-SG" sz="2400" dirty="0">
                <a:solidFill>
                  <a:srgbClr val="FF0000"/>
                </a:solidFill>
              </a:rPr>
              <a:t>of</a:t>
            </a:r>
            <a:r>
              <a:rPr lang="en-SG" sz="2400" dirty="0"/>
              <a:t> </a:t>
            </a:r>
            <a:r>
              <a:rPr lang="en-SG" sz="2400" dirty="0">
                <a:solidFill>
                  <a:srgbClr val="0000FF"/>
                </a:solidFill>
              </a:rPr>
              <a:t>the</a:t>
            </a:r>
            <a:r>
              <a:rPr lang="en-SG" sz="2400" dirty="0"/>
              <a:t> </a:t>
            </a:r>
            <a:r>
              <a:rPr lang="en-SG" sz="2400" dirty="0">
                <a:solidFill>
                  <a:schemeClr val="accent4">
                    <a:lumMod val="50000"/>
                  </a:schemeClr>
                </a:solidFill>
              </a:rPr>
              <a:t>United</a:t>
            </a:r>
            <a:r>
              <a:rPr lang="en-SG" sz="2400" dirty="0"/>
              <a:t> </a:t>
            </a:r>
            <a:r>
              <a:rPr lang="en-SG" sz="2400" dirty="0">
                <a:solidFill>
                  <a:srgbClr val="990099"/>
                </a:solidFill>
              </a:rPr>
              <a:t>States</a:t>
            </a:r>
            <a:r>
              <a:rPr lang="en-SG" sz="2400" dirty="0">
                <a:solidFill>
                  <a:schemeClr val="accent2">
                    <a:lumMod val="75000"/>
                  </a:schemeClr>
                </a:solidFill>
              </a:rPr>
              <a:t>?</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Introduction</a:t>
            </a:r>
            <a:endParaRPr lang="en-SG" sz="2000" dirty="0">
              <a:solidFill>
                <a:schemeClr val="bg1"/>
              </a:solidFill>
            </a:endParaRP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p:cNvPicPr>
            <a:picLocks noChangeAspect="1"/>
          </p:cNvPicPr>
          <p:nvPr/>
        </p:nvPicPr>
        <p:blipFill>
          <a:blip r:embed="rId3"/>
          <a:stretch>
            <a:fillRect/>
          </a:stretch>
        </p:blipFill>
        <p:spPr>
          <a:xfrm>
            <a:off x="1462594" y="2403476"/>
            <a:ext cx="6419850" cy="3952875"/>
          </a:xfrm>
          <a:prstGeom prst="rect">
            <a:avLst/>
          </a:prstGeom>
        </p:spPr>
      </p:pic>
      <p:sp>
        <p:nvSpPr>
          <p:cNvPr id="43" name="Oval 42"/>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72884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 Component</a:t>
            </a:r>
            <a:endParaRPr lang="en-SG" sz="1100" dirty="0">
              <a:solidFill>
                <a:schemeClr val="bg1"/>
              </a:solidFill>
            </a:endParaRPr>
          </a:p>
        </p:txBody>
      </p:sp>
      <p:sp>
        <p:nvSpPr>
          <p:cNvPr id="35" name="TextBox 34"/>
          <p:cNvSpPr txBox="1"/>
          <p:nvPr/>
        </p:nvSpPr>
        <p:spPr>
          <a:xfrm>
            <a:off x="240924" y="1524289"/>
            <a:ext cx="8445876" cy="1892826"/>
          </a:xfrm>
          <a:prstGeom prst="rect">
            <a:avLst/>
          </a:prstGeom>
          <a:noFill/>
        </p:spPr>
        <p:txBody>
          <a:bodyPr wrap="square" rtlCol="0">
            <a:spAutoFit/>
          </a:bodyPr>
          <a:lstStyle/>
          <a:p>
            <a:pPr>
              <a:spcAft>
                <a:spcPts val="600"/>
              </a:spcAft>
            </a:pPr>
            <a:r>
              <a:rPr lang="en-US" altLang="en-US" sz="2800" dirty="0"/>
              <a:t>The graphs in (</a:t>
            </a:r>
            <a:r>
              <a:rPr lang="en-US" altLang="en-US" sz="2800" i="1" dirty="0"/>
              <a:t>b</a:t>
            </a:r>
            <a:r>
              <a:rPr lang="en-US" altLang="en-US" sz="2800" dirty="0"/>
              <a:t>) and (</a:t>
            </a:r>
            <a:r>
              <a:rPr lang="en-US" altLang="en-US" sz="2800" i="1" dirty="0"/>
              <a:t>c</a:t>
            </a:r>
            <a:r>
              <a:rPr lang="en-US" altLang="en-US" sz="2800" dirty="0"/>
              <a:t>) are both made up of three pieces, each of which is itself a connected graph.</a:t>
            </a:r>
          </a:p>
          <a:p>
            <a:pPr>
              <a:spcAft>
                <a:spcPts val="600"/>
              </a:spcAft>
            </a:pPr>
            <a:r>
              <a:rPr lang="en-US" altLang="en-US" sz="2800" dirty="0"/>
              <a:t>A </a:t>
            </a:r>
            <a:r>
              <a:rPr lang="en-US" altLang="en-US" sz="2800" i="1" dirty="0">
                <a:solidFill>
                  <a:srgbClr val="000099"/>
                </a:solidFill>
              </a:rPr>
              <a:t>connected component</a:t>
            </a:r>
            <a:r>
              <a:rPr lang="en-US" altLang="en-US" sz="2800" dirty="0">
                <a:solidFill>
                  <a:srgbClr val="000099"/>
                </a:solidFill>
              </a:rPr>
              <a:t> </a:t>
            </a:r>
            <a:r>
              <a:rPr lang="en-US" altLang="en-US" sz="2800" dirty="0"/>
              <a:t>of a graph is a connected subgraph of largest possible size.</a:t>
            </a:r>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Connected Component</a:t>
            </a:r>
            <a:endParaRPr lang="en-SG" sz="2000" dirty="0">
              <a:solidFill>
                <a:schemeClr val="bg1"/>
              </a:solidFill>
            </a:endParaRPr>
          </a:p>
        </p:txBody>
      </p:sp>
      <p:pic>
        <p:nvPicPr>
          <p:cNvPr id="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069" y="3801817"/>
            <a:ext cx="2370138"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5159" y="3717434"/>
            <a:ext cx="1782763"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82382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 Component</a:t>
            </a:r>
            <a:endParaRPr lang="en-SG" sz="1100" dirty="0">
              <a:solidFill>
                <a:schemeClr val="bg1"/>
              </a:solidFill>
            </a:endParaRPr>
          </a:p>
        </p:txBody>
      </p:sp>
      <p:sp>
        <p:nvSpPr>
          <p:cNvPr id="35" name="TextBox 34"/>
          <p:cNvSpPr txBox="1"/>
          <p:nvPr/>
        </p:nvSpPr>
        <p:spPr>
          <a:xfrm>
            <a:off x="240924" y="4130174"/>
            <a:ext cx="8445876" cy="954107"/>
          </a:xfrm>
          <a:prstGeom prst="rect">
            <a:avLst/>
          </a:prstGeom>
          <a:noFill/>
        </p:spPr>
        <p:txBody>
          <a:bodyPr wrap="square" rtlCol="0">
            <a:spAutoFit/>
          </a:bodyPr>
          <a:lstStyle/>
          <a:p>
            <a:pPr>
              <a:spcAft>
                <a:spcPts val="600"/>
              </a:spcAft>
            </a:pPr>
            <a:r>
              <a:rPr lang="en-US" altLang="en-US" sz="2800" dirty="0"/>
              <a:t>The fact is that any graph is a kind of union of its connected components.</a:t>
            </a:r>
          </a:p>
        </p:txBody>
      </p:sp>
      <p:grpSp>
        <p:nvGrpSpPr>
          <p:cNvPr id="39" name="Group 38"/>
          <p:cNvGrpSpPr/>
          <p:nvPr/>
        </p:nvGrpSpPr>
        <p:grpSpPr>
          <a:xfrm>
            <a:off x="237066" y="1244565"/>
            <a:ext cx="8669867" cy="2765292"/>
            <a:chOff x="804418" y="4598517"/>
            <a:chExt cx="8669867" cy="2765292"/>
          </a:xfrm>
        </p:grpSpPr>
        <p:sp>
          <p:nvSpPr>
            <p:cNvPr id="40" name="Rectangle 39"/>
            <p:cNvSpPr/>
            <p:nvPr/>
          </p:nvSpPr>
          <p:spPr>
            <a:xfrm>
              <a:off x="804418" y="4598517"/>
              <a:ext cx="8669867" cy="2750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Connected Component</a:t>
              </a:r>
            </a:p>
          </p:txBody>
        </p:sp>
        <p:sp>
          <p:nvSpPr>
            <p:cNvPr id="47" name="TextBox 46"/>
            <p:cNvSpPr txBox="1"/>
            <p:nvPr/>
          </p:nvSpPr>
          <p:spPr>
            <a:xfrm>
              <a:off x="804419" y="5193984"/>
              <a:ext cx="8669866" cy="2169825"/>
            </a:xfrm>
            <a:prstGeom prst="rect">
              <a:avLst/>
            </a:prstGeom>
            <a:noFill/>
          </p:spPr>
          <p:txBody>
            <a:bodyPr wrap="square" rtlCol="0">
              <a:spAutoFit/>
            </a:bodyPr>
            <a:lstStyle/>
            <a:p>
              <a:pPr>
                <a:spcAft>
                  <a:spcPts val="600"/>
                </a:spcAft>
              </a:pPr>
              <a:r>
                <a:rPr lang="en-SG" sz="2400" dirty="0"/>
                <a:t>A graph </a:t>
              </a:r>
              <a:r>
                <a:rPr lang="en-SG" sz="2400" i="1" dirty="0"/>
                <a:t>H</a:t>
              </a:r>
              <a:r>
                <a:rPr lang="en-SG" sz="2400" dirty="0"/>
                <a:t> is a </a:t>
              </a:r>
              <a:r>
                <a:rPr lang="en-SG" sz="2400" b="1" dirty="0"/>
                <a:t>connected component</a:t>
              </a:r>
              <a:r>
                <a:rPr lang="en-SG" sz="2400" dirty="0"/>
                <a:t> of a graph </a:t>
              </a:r>
              <a:r>
                <a:rPr lang="en-SG" sz="2400" i="1" dirty="0"/>
                <a:t>G</a:t>
              </a:r>
              <a:r>
                <a:rPr lang="en-SG" sz="2400" dirty="0"/>
                <a:t> if, and only if,</a:t>
              </a:r>
            </a:p>
            <a:p>
              <a:pPr marL="627063" indent="-441325">
                <a:spcAft>
                  <a:spcPts val="600"/>
                </a:spcAft>
                <a:buFont typeface="+mj-lt"/>
                <a:buAutoNum type="arabicPeriod"/>
              </a:pPr>
              <a:r>
                <a:rPr lang="en-SG" sz="2400" dirty="0"/>
                <a:t>The graph </a:t>
              </a:r>
              <a:r>
                <a:rPr lang="en-SG" sz="2400" i="1" dirty="0"/>
                <a:t>H</a:t>
              </a:r>
              <a:r>
                <a:rPr lang="en-SG" sz="2400" dirty="0"/>
                <a:t> is a subgraph of </a:t>
              </a:r>
              <a:r>
                <a:rPr lang="en-SG" sz="2400" i="1" dirty="0"/>
                <a:t>G</a:t>
              </a:r>
              <a:r>
                <a:rPr lang="en-SG" sz="2400" dirty="0"/>
                <a:t>;</a:t>
              </a:r>
            </a:p>
            <a:p>
              <a:pPr marL="627063" indent="-441325">
                <a:spcAft>
                  <a:spcPts val="600"/>
                </a:spcAft>
                <a:buFont typeface="+mj-lt"/>
                <a:buAutoNum type="arabicPeriod"/>
              </a:pPr>
              <a:r>
                <a:rPr lang="en-SG" sz="2400" dirty="0"/>
                <a:t>The graph </a:t>
              </a:r>
              <a:r>
                <a:rPr lang="en-SG" sz="2400" i="1" dirty="0"/>
                <a:t>H</a:t>
              </a:r>
              <a:r>
                <a:rPr lang="en-SG" sz="2400" dirty="0"/>
                <a:t> is connected; and</a:t>
              </a:r>
            </a:p>
            <a:p>
              <a:pPr marL="627063" indent="-441325">
                <a:spcAft>
                  <a:spcPts val="600"/>
                </a:spcAft>
                <a:buFont typeface="+mj-lt"/>
                <a:buAutoNum type="arabicPeriod"/>
              </a:pPr>
              <a:r>
                <a:rPr lang="en-SG" sz="2400" dirty="0"/>
                <a:t>No connected subgraph of </a:t>
              </a:r>
              <a:r>
                <a:rPr lang="en-SG" sz="2400" i="1" dirty="0"/>
                <a:t>G</a:t>
              </a:r>
              <a:r>
                <a:rPr lang="en-SG" sz="2400" dirty="0"/>
                <a:t> has </a:t>
              </a:r>
              <a:r>
                <a:rPr lang="en-SG" sz="2400" i="1" dirty="0"/>
                <a:t>H</a:t>
              </a:r>
              <a:r>
                <a:rPr lang="en-SG" sz="2400" dirty="0"/>
                <a:t> as a subgraph and contains vertices or edges that are not in </a:t>
              </a:r>
              <a:r>
                <a:rPr lang="en-SG" sz="2400" i="1" dirty="0"/>
                <a:t>H</a:t>
              </a:r>
              <a:r>
                <a:rPr lang="en-SG" sz="2400" dirty="0"/>
                <a:t>.</a:t>
              </a:r>
            </a:p>
          </p:txBody>
        </p:sp>
      </p:grpSp>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7794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 Component</a:t>
            </a:r>
            <a:endParaRPr lang="en-SG" sz="1100" dirty="0">
              <a:solidFill>
                <a:schemeClr val="bg1"/>
              </a:solidFill>
            </a:endParaRPr>
          </a:p>
        </p:txBody>
      </p:sp>
      <p:sp>
        <p:nvSpPr>
          <p:cNvPr id="35" name="TextBox 34"/>
          <p:cNvSpPr txBox="1"/>
          <p:nvPr/>
        </p:nvSpPr>
        <p:spPr>
          <a:xfrm>
            <a:off x="301243" y="1026239"/>
            <a:ext cx="8445876" cy="523220"/>
          </a:xfrm>
          <a:prstGeom prst="rect">
            <a:avLst/>
          </a:prstGeom>
          <a:noFill/>
        </p:spPr>
        <p:txBody>
          <a:bodyPr wrap="square" rtlCol="0">
            <a:spAutoFit/>
          </a:bodyPr>
          <a:lstStyle/>
          <a:p>
            <a:pPr>
              <a:spcAft>
                <a:spcPts val="600"/>
              </a:spcAft>
            </a:pPr>
            <a:r>
              <a:rPr lang="en-US" altLang="en-US" sz="2800" dirty="0"/>
              <a:t>Find all connected components of the following graph </a:t>
            </a:r>
            <a:r>
              <a:rPr lang="en-US" altLang="en-US" sz="2800" i="1" dirty="0"/>
              <a:t>G</a:t>
            </a:r>
            <a:r>
              <a:rPr lang="en-US" altLang="en-US" sz="2800" dirty="0"/>
              <a:t>.</a:t>
            </a: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400" y="1575122"/>
            <a:ext cx="401320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49"/>
          <p:cNvSpPr txBox="1"/>
          <p:nvPr/>
        </p:nvSpPr>
        <p:spPr>
          <a:xfrm>
            <a:off x="301243" y="3131062"/>
            <a:ext cx="8445876" cy="954107"/>
          </a:xfrm>
          <a:prstGeom prst="rect">
            <a:avLst/>
          </a:prstGeom>
          <a:solidFill>
            <a:schemeClr val="accent4">
              <a:lumMod val="60000"/>
              <a:lumOff val="40000"/>
            </a:schemeClr>
          </a:solidFill>
        </p:spPr>
        <p:txBody>
          <a:bodyPr wrap="square" rtlCol="0">
            <a:spAutoFit/>
          </a:bodyPr>
          <a:lstStyle/>
          <a:p>
            <a:pPr>
              <a:spcAft>
                <a:spcPts val="600"/>
              </a:spcAft>
            </a:pPr>
            <a:r>
              <a:rPr lang="en-US" altLang="en-US" sz="2800" i="1" dirty="0"/>
              <a:t>G</a:t>
            </a:r>
            <a:r>
              <a:rPr lang="en-US" altLang="en-US" sz="2800" dirty="0"/>
              <a:t> has 3 connected components </a:t>
            </a:r>
            <a:r>
              <a:rPr lang="en-US" altLang="en-US" sz="2800" i="1" dirty="0"/>
              <a:t>H</a:t>
            </a:r>
            <a:r>
              <a:rPr lang="en-US" altLang="en-US" sz="2800" baseline="-25000" dirty="0"/>
              <a:t>1</a:t>
            </a:r>
            <a:r>
              <a:rPr lang="en-US" altLang="en-US" sz="2800" dirty="0"/>
              <a:t>, </a:t>
            </a:r>
            <a:r>
              <a:rPr lang="en-US" altLang="en-US" sz="2800" i="1" dirty="0"/>
              <a:t>H</a:t>
            </a:r>
            <a:r>
              <a:rPr lang="en-US" altLang="en-US" sz="2800" baseline="-25000" dirty="0"/>
              <a:t>2</a:t>
            </a:r>
            <a:r>
              <a:rPr lang="en-US" altLang="en-US" sz="2800" dirty="0"/>
              <a:t> and </a:t>
            </a:r>
            <a:r>
              <a:rPr lang="en-US" altLang="en-US" sz="2800" i="1" dirty="0"/>
              <a:t>H</a:t>
            </a:r>
            <a:r>
              <a:rPr lang="en-US" altLang="en-US" sz="2800" baseline="-25000" dirty="0"/>
              <a:t>3</a:t>
            </a:r>
            <a:r>
              <a:rPr lang="en-US" altLang="en-US" sz="2800" dirty="0"/>
              <a:t> with vertex sets </a:t>
            </a:r>
            <a:r>
              <a:rPr lang="en-US" altLang="en-US" sz="2800" i="1" dirty="0"/>
              <a:t>V</a:t>
            </a:r>
            <a:r>
              <a:rPr lang="en-US" altLang="en-US" sz="2800" baseline="-25000" dirty="0"/>
              <a:t>1</a:t>
            </a:r>
            <a:r>
              <a:rPr lang="en-US" altLang="en-US" sz="2800" dirty="0"/>
              <a:t>, </a:t>
            </a:r>
            <a:r>
              <a:rPr lang="en-US" altLang="en-US" sz="2800" i="1" dirty="0"/>
              <a:t>V</a:t>
            </a:r>
            <a:r>
              <a:rPr lang="en-US" altLang="en-US" sz="2800" baseline="-25000" dirty="0"/>
              <a:t>2</a:t>
            </a:r>
            <a:r>
              <a:rPr lang="en-US" altLang="en-US" sz="2800" dirty="0"/>
              <a:t> and </a:t>
            </a:r>
            <a:r>
              <a:rPr lang="en-US" altLang="en-US" sz="2800" i="1" dirty="0"/>
              <a:t>V</a:t>
            </a:r>
            <a:r>
              <a:rPr lang="en-US" altLang="en-US" sz="2800" baseline="-25000" dirty="0"/>
              <a:t>3</a:t>
            </a:r>
            <a:r>
              <a:rPr lang="en-US" altLang="en-US" sz="2800" dirty="0"/>
              <a:t> and edge sets </a:t>
            </a:r>
            <a:r>
              <a:rPr lang="en-US" altLang="en-US" sz="2800" i="1" dirty="0"/>
              <a:t>E</a:t>
            </a:r>
            <a:r>
              <a:rPr lang="en-US" altLang="en-US" sz="2800" baseline="-25000" dirty="0"/>
              <a:t>1</a:t>
            </a:r>
            <a:r>
              <a:rPr lang="en-US" altLang="en-US" sz="2800" dirty="0"/>
              <a:t>, </a:t>
            </a:r>
            <a:r>
              <a:rPr lang="en-US" altLang="en-US" sz="2800" i="1" dirty="0"/>
              <a:t>E</a:t>
            </a:r>
            <a:r>
              <a:rPr lang="en-US" altLang="en-US" sz="2800" baseline="-25000" dirty="0"/>
              <a:t>2</a:t>
            </a:r>
            <a:r>
              <a:rPr lang="en-US" altLang="en-US" sz="2800" dirty="0"/>
              <a:t> and </a:t>
            </a:r>
            <a:r>
              <a:rPr lang="en-US" altLang="en-US" sz="2800" i="1" dirty="0"/>
              <a:t>E</a:t>
            </a:r>
            <a:r>
              <a:rPr lang="en-US" altLang="en-US" sz="2800" baseline="-25000" dirty="0"/>
              <a:t>3</a:t>
            </a:r>
            <a:r>
              <a:rPr lang="en-US" altLang="en-US" sz="2800" dirty="0"/>
              <a:t> , where</a:t>
            </a:r>
          </a:p>
        </p:txBody>
      </p:sp>
      <mc:AlternateContent xmlns:mc="http://schemas.openxmlformats.org/markup-compatibility/2006" xmlns:a14="http://schemas.microsoft.com/office/drawing/2010/main">
        <mc:Choice Requires="a14">
          <p:sp>
            <p:nvSpPr>
              <p:cNvPr id="51" name="TextBox 50"/>
              <p:cNvSpPr txBox="1"/>
              <p:nvPr/>
            </p:nvSpPr>
            <p:spPr>
              <a:xfrm>
                <a:off x="1434072" y="4192763"/>
                <a:ext cx="5981194" cy="523220"/>
              </a:xfrm>
              <a:prstGeom prst="rect">
                <a:avLst/>
              </a:prstGeom>
              <a:noFill/>
            </p:spPr>
            <p:txBody>
              <a:bodyPr wrap="square" rtlCol="0">
                <a:spAutoFit/>
              </a:bodyPr>
              <a:lstStyle/>
              <a:p>
                <a:pPr>
                  <a:spcAft>
                    <a:spcPts val="600"/>
                  </a:spcAft>
                  <a:tabLst>
                    <a:tab pos="3233738" algn="l"/>
                  </a:tabLst>
                </a:pPr>
                <a14:m>
                  <m:oMath xmlns:m="http://schemas.openxmlformats.org/officeDocument/2006/math">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𝑉</m:t>
                        </m:r>
                      </m:e>
                      <m:sub>
                        <m:r>
                          <a:rPr lang="en-SG" altLang="en-US" sz="2800" b="0" i="1" smtClean="0">
                            <a:latin typeface="Cambria Math" panose="02040503050406030204" pitchFamily="18" charset="0"/>
                            <a:ea typeface="Cambria Math" panose="02040503050406030204" pitchFamily="18" charset="0"/>
                          </a:rPr>
                          <m:t>1</m:t>
                        </m:r>
                      </m:sub>
                    </m:sSub>
                    <m:r>
                      <a:rPr lang="en-US" altLang="en-US" sz="2800" i="1" smtClean="0">
                        <a:latin typeface="Cambria Math" panose="02040503050406030204" pitchFamily="18" charset="0"/>
                        <a:ea typeface="Cambria Math" panose="02040503050406030204" pitchFamily="18" charset="0"/>
                      </a:rPr>
                      <m:t>=</m:t>
                    </m:r>
                    <m:d>
                      <m:dPr>
                        <m:begChr m:val="{"/>
                        <m:endChr m:val="}"/>
                        <m:ctrlPr>
                          <a:rPr lang="en-US" altLang="en-US" sz="2800" i="1" smtClean="0">
                            <a:latin typeface="Cambria Math" panose="02040503050406030204" pitchFamily="18" charset="0"/>
                            <a:ea typeface="Cambria Math" panose="02040503050406030204" pitchFamily="18" charset="0"/>
                          </a:rPr>
                        </m:ctrlPr>
                      </m:dPr>
                      <m:e>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1</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2</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3</m:t>
                            </m:r>
                          </m:sub>
                        </m:sSub>
                      </m:e>
                    </m:d>
                  </m:oMath>
                </a14:m>
                <a:r>
                  <a:rPr lang="en-US" altLang="en-US" sz="2800" dirty="0"/>
                  <a:t>,	</a:t>
                </a:r>
                <a14:m>
                  <m:oMath xmlns:m="http://schemas.openxmlformats.org/officeDocument/2006/math">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𝐸</m:t>
                        </m:r>
                      </m:e>
                      <m:sub>
                        <m:r>
                          <a:rPr lang="en-SG" altLang="en-US" sz="2800" b="0" i="1" smtClean="0">
                            <a:latin typeface="Cambria Math" panose="02040503050406030204" pitchFamily="18" charset="0"/>
                          </a:rPr>
                          <m:t>1</m:t>
                        </m:r>
                      </m:sub>
                    </m:sSub>
                    <m:r>
                      <a:rPr lang="en-SG" altLang="en-US" sz="2800" b="0" i="1" smtClean="0">
                        <a:latin typeface="Cambria Math" panose="02040503050406030204" pitchFamily="18" charset="0"/>
                      </a:rPr>
                      <m:t>=</m:t>
                    </m:r>
                    <m:d>
                      <m:dPr>
                        <m:begChr m:val="{"/>
                        <m:endChr m:val="}"/>
                        <m:ctrlPr>
                          <a:rPr lang="en-SG" altLang="en-US" sz="2800" b="0" i="1" smtClean="0">
                            <a:latin typeface="Cambria Math" panose="02040503050406030204" pitchFamily="18" charset="0"/>
                          </a:rPr>
                        </m:ctrlPr>
                      </m:dPr>
                      <m:e>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1</m:t>
                            </m:r>
                          </m:sub>
                        </m:sSub>
                        <m:r>
                          <a:rPr lang="en-SG" altLang="en-US" sz="2800" b="0" i="1" smtClean="0">
                            <a:latin typeface="Cambria Math" panose="02040503050406030204" pitchFamily="18" charset="0"/>
                          </a:rPr>
                          <m:t>,</m:t>
                        </m:r>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2</m:t>
                            </m:r>
                          </m:sub>
                        </m:sSub>
                      </m:e>
                    </m:d>
                  </m:oMath>
                </a14:m>
                <a:endParaRPr lang="en-US" altLang="en-US" sz="28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434072" y="4192763"/>
                <a:ext cx="5981194" cy="523220"/>
              </a:xfrm>
              <a:prstGeom prst="rect">
                <a:avLst/>
              </a:prstGeom>
              <a:blipFill rotWithShape="1">
                <a:blip r:embed="rId4"/>
                <a:stretch>
                  <a:fillRect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434072" y="4794638"/>
                <a:ext cx="5981194" cy="523220"/>
              </a:xfrm>
              <a:prstGeom prst="rect">
                <a:avLst/>
              </a:prstGeom>
              <a:noFill/>
            </p:spPr>
            <p:txBody>
              <a:bodyPr wrap="square" rtlCol="0">
                <a:spAutoFit/>
              </a:bodyPr>
              <a:lstStyle/>
              <a:p>
                <a:pPr>
                  <a:spcAft>
                    <a:spcPts val="600"/>
                  </a:spcAft>
                  <a:tabLst>
                    <a:tab pos="3233738" algn="l"/>
                  </a:tabLst>
                </a:pPr>
                <a14:m>
                  <m:oMath xmlns:m="http://schemas.openxmlformats.org/officeDocument/2006/math">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𝑉</m:t>
                        </m:r>
                      </m:e>
                      <m:sub>
                        <m:r>
                          <a:rPr lang="en-SG" altLang="en-US" sz="2800" b="0" i="1" smtClean="0">
                            <a:latin typeface="Cambria Math" panose="02040503050406030204" pitchFamily="18" charset="0"/>
                            <a:ea typeface="Cambria Math" panose="02040503050406030204" pitchFamily="18" charset="0"/>
                          </a:rPr>
                          <m:t>2</m:t>
                        </m:r>
                      </m:sub>
                    </m:sSub>
                    <m:r>
                      <a:rPr lang="en-US" altLang="en-US" sz="2800" i="1" smtClean="0">
                        <a:latin typeface="Cambria Math" panose="02040503050406030204" pitchFamily="18" charset="0"/>
                        <a:ea typeface="Cambria Math" panose="02040503050406030204" pitchFamily="18" charset="0"/>
                      </a:rPr>
                      <m:t>=</m:t>
                    </m:r>
                    <m:d>
                      <m:dPr>
                        <m:begChr m:val="{"/>
                        <m:endChr m:val="}"/>
                        <m:ctrlPr>
                          <a:rPr lang="en-US" altLang="en-US" sz="2800" i="1" smtClean="0">
                            <a:latin typeface="Cambria Math" panose="02040503050406030204" pitchFamily="18" charset="0"/>
                            <a:ea typeface="Cambria Math" panose="02040503050406030204" pitchFamily="18" charset="0"/>
                          </a:rPr>
                        </m:ctrlPr>
                      </m:dPr>
                      <m:e>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4</m:t>
                            </m:r>
                          </m:sub>
                        </m:sSub>
                      </m:e>
                    </m:d>
                  </m:oMath>
                </a14:m>
                <a:r>
                  <a:rPr lang="en-US" altLang="en-US" sz="2800" dirty="0"/>
                  <a:t>,	</a:t>
                </a:r>
                <a14:m>
                  <m:oMath xmlns:m="http://schemas.openxmlformats.org/officeDocument/2006/math">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𝐸</m:t>
                        </m:r>
                      </m:e>
                      <m:sub>
                        <m:r>
                          <a:rPr lang="en-SG" altLang="en-US" sz="2800" b="0" i="1" smtClean="0">
                            <a:latin typeface="Cambria Math" panose="02040503050406030204" pitchFamily="18" charset="0"/>
                          </a:rPr>
                          <m:t>2</m:t>
                        </m:r>
                      </m:sub>
                    </m:sSub>
                    <m:r>
                      <a:rPr lang="en-SG" altLang="en-US" sz="2800" b="0" i="1" smtClean="0">
                        <a:latin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m:t>
                    </m:r>
                  </m:oMath>
                </a14:m>
                <a:endParaRPr lang="en-US" altLang="en-US" sz="28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434072" y="4794638"/>
                <a:ext cx="5981194" cy="523220"/>
              </a:xfrm>
              <a:prstGeom prst="rect">
                <a:avLst/>
              </a:prstGeom>
              <a:blipFill rotWithShape="1">
                <a:blip r:embed="rId5"/>
                <a:stretch>
                  <a:fillRect t="-10588"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434072" y="5359785"/>
                <a:ext cx="5935812" cy="523220"/>
              </a:xfrm>
              <a:prstGeom prst="rect">
                <a:avLst/>
              </a:prstGeom>
              <a:noFill/>
            </p:spPr>
            <p:txBody>
              <a:bodyPr wrap="square" rtlCol="0">
                <a:spAutoFit/>
              </a:bodyPr>
              <a:lstStyle/>
              <a:p>
                <a:pPr>
                  <a:spcAft>
                    <a:spcPts val="600"/>
                  </a:spcAft>
                  <a:tabLst>
                    <a:tab pos="3233738" algn="l"/>
                  </a:tabLst>
                </a:pPr>
                <a14:m>
                  <m:oMath xmlns:m="http://schemas.openxmlformats.org/officeDocument/2006/math">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𝑉</m:t>
                        </m:r>
                      </m:e>
                      <m:sub>
                        <m:r>
                          <a:rPr lang="en-SG" altLang="en-US" sz="2800" b="0" i="1" smtClean="0">
                            <a:latin typeface="Cambria Math" panose="02040503050406030204" pitchFamily="18" charset="0"/>
                            <a:ea typeface="Cambria Math" panose="02040503050406030204" pitchFamily="18" charset="0"/>
                          </a:rPr>
                          <m:t>3</m:t>
                        </m:r>
                      </m:sub>
                    </m:sSub>
                    <m:r>
                      <a:rPr lang="en-US" altLang="en-US" sz="2800" i="1" smtClean="0">
                        <a:latin typeface="Cambria Math" panose="02040503050406030204" pitchFamily="18" charset="0"/>
                        <a:ea typeface="Cambria Math" panose="02040503050406030204" pitchFamily="18" charset="0"/>
                      </a:rPr>
                      <m:t>=</m:t>
                    </m:r>
                    <m:d>
                      <m:dPr>
                        <m:begChr m:val="{"/>
                        <m:endChr m:val="}"/>
                        <m:ctrlPr>
                          <a:rPr lang="en-US" altLang="en-US" sz="2800" i="1" smtClean="0">
                            <a:latin typeface="Cambria Math" panose="02040503050406030204" pitchFamily="18" charset="0"/>
                            <a:ea typeface="Cambria Math" panose="02040503050406030204" pitchFamily="18" charset="0"/>
                          </a:rPr>
                        </m:ctrlPr>
                      </m:dPr>
                      <m:e>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5</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6</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7</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8</m:t>
                            </m:r>
                          </m:sub>
                        </m:sSub>
                      </m:e>
                    </m:d>
                  </m:oMath>
                </a14:m>
                <a:r>
                  <a:rPr lang="en-US" altLang="en-US" sz="2800" dirty="0"/>
                  <a:t>,	</a:t>
                </a:r>
                <a14:m>
                  <m:oMath xmlns:m="http://schemas.openxmlformats.org/officeDocument/2006/math">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𝐸</m:t>
                        </m:r>
                      </m:e>
                      <m:sub>
                        <m:r>
                          <a:rPr lang="en-SG" altLang="en-US" sz="2800" b="0" i="1" smtClean="0">
                            <a:latin typeface="Cambria Math" panose="02040503050406030204" pitchFamily="18" charset="0"/>
                          </a:rPr>
                          <m:t>3</m:t>
                        </m:r>
                      </m:sub>
                    </m:sSub>
                    <m:r>
                      <a:rPr lang="en-SG" altLang="en-US" sz="2800" b="0" i="1" smtClean="0">
                        <a:latin typeface="Cambria Math" panose="02040503050406030204" pitchFamily="18" charset="0"/>
                      </a:rPr>
                      <m:t>=</m:t>
                    </m:r>
                    <m:d>
                      <m:dPr>
                        <m:begChr m:val="{"/>
                        <m:endChr m:val="}"/>
                        <m:ctrlPr>
                          <a:rPr lang="en-SG" altLang="en-US" sz="2800" b="0" i="1" smtClean="0">
                            <a:latin typeface="Cambria Math" panose="02040503050406030204" pitchFamily="18" charset="0"/>
                          </a:rPr>
                        </m:ctrlPr>
                      </m:dPr>
                      <m:e>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3</m:t>
                            </m:r>
                          </m:sub>
                        </m:sSub>
                        <m:r>
                          <a:rPr lang="en-SG" altLang="en-US" sz="2800" b="0" i="1" smtClean="0">
                            <a:latin typeface="Cambria Math" panose="02040503050406030204" pitchFamily="18" charset="0"/>
                          </a:rPr>
                          <m:t>,</m:t>
                        </m:r>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4</m:t>
                            </m:r>
                          </m:sub>
                        </m:sSub>
                        <m:r>
                          <a:rPr lang="en-SG" altLang="en-US" sz="2800" b="0" i="1" smtClean="0">
                            <a:latin typeface="Cambria Math" panose="02040503050406030204" pitchFamily="18" charset="0"/>
                          </a:rPr>
                          <m:t>,</m:t>
                        </m:r>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5</m:t>
                            </m:r>
                          </m:sub>
                        </m:sSub>
                      </m:e>
                    </m:d>
                  </m:oMath>
                </a14:m>
                <a:endParaRPr lang="en-US" altLang="en-US" sz="28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434072" y="5359785"/>
                <a:ext cx="5935812" cy="523220"/>
              </a:xfrm>
              <a:prstGeom prst="rect">
                <a:avLst/>
              </a:prstGeom>
              <a:blipFill rotWithShape="1">
                <a:blip r:embed="rId6"/>
                <a:stretch>
                  <a:fillRect t="-10465" b="-32558"/>
                </a:stretch>
              </a:blipFill>
            </p:spPr>
            <p:txBody>
              <a:bodyPr/>
              <a:lstStyle/>
              <a:p>
                <a:r>
                  <a:rPr lang="en-US">
                    <a:noFill/>
                  </a:rPr>
                  <a:t> </a:t>
                </a:r>
              </a:p>
            </p:txBody>
          </p:sp>
        </mc:Fallback>
      </mc:AlternateContent>
      <p:sp>
        <p:nvSpPr>
          <p:cNvPr id="55" name="Oval 5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8382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p:bldP spid="5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5" name="TextBox 34"/>
          <p:cNvSpPr txBox="1"/>
          <p:nvPr/>
        </p:nvSpPr>
        <p:spPr>
          <a:xfrm>
            <a:off x="301243" y="1549459"/>
            <a:ext cx="6028483" cy="954107"/>
          </a:xfrm>
          <a:prstGeom prst="rect">
            <a:avLst/>
          </a:prstGeom>
          <a:noFill/>
        </p:spPr>
        <p:txBody>
          <a:bodyPr wrap="square" rtlCol="0">
            <a:spAutoFit/>
          </a:bodyPr>
          <a:lstStyle/>
          <a:p>
            <a:pPr>
              <a:spcAft>
                <a:spcPts val="600"/>
              </a:spcAft>
            </a:pPr>
            <a:r>
              <a:rPr lang="en-US" altLang="en-US" sz="2800" dirty="0"/>
              <a:t>Now, let’s go back to the puzzle of the </a:t>
            </a:r>
            <a:r>
              <a:rPr lang="en-US" altLang="en-US" sz="2800" dirty="0" err="1"/>
              <a:t>Königsberg</a:t>
            </a:r>
            <a:r>
              <a:rPr lang="en-US" altLang="en-US" sz="2800" dirty="0"/>
              <a:t> bridges.</a:t>
            </a:r>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Euler Circuits</a:t>
            </a:r>
            <a:endParaRPr lang="en-SG" sz="20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726" y="1395098"/>
            <a:ext cx="25908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290661" y="2850514"/>
            <a:ext cx="5815592" cy="1815882"/>
          </a:xfrm>
          <a:prstGeom prst="rect">
            <a:avLst/>
          </a:prstGeom>
          <a:solidFill>
            <a:schemeClr val="accent2">
              <a:lumMod val="20000"/>
              <a:lumOff val="80000"/>
            </a:schemeClr>
          </a:solidFill>
          <a:ln>
            <a:solidFill>
              <a:schemeClr val="tx1"/>
            </a:solidFill>
          </a:ln>
        </p:spPr>
        <p:txBody>
          <a:bodyPr wrap="square" rtlCol="0">
            <a:spAutoFit/>
          </a:bodyPr>
          <a:lstStyle/>
          <a:p>
            <a:r>
              <a:rPr lang="en-US" altLang="en-US" sz="2800" dirty="0"/>
              <a:t>Is it possible to find a route through the graph that starts and ends at some vertex, one of </a:t>
            </a:r>
            <a:r>
              <a:rPr lang="en-US" altLang="en-US" sz="2800" i="1" dirty="0"/>
              <a:t>A</a:t>
            </a:r>
            <a:r>
              <a:rPr lang="en-US" altLang="en-US" sz="2800" dirty="0"/>
              <a:t>, </a:t>
            </a:r>
            <a:r>
              <a:rPr lang="en-US" altLang="en-US" sz="2800" i="1" dirty="0"/>
              <a:t>B</a:t>
            </a:r>
            <a:r>
              <a:rPr lang="en-US" altLang="en-US" sz="2800" dirty="0"/>
              <a:t>, </a:t>
            </a:r>
            <a:r>
              <a:rPr lang="en-US" altLang="en-US" sz="2800" i="1" dirty="0"/>
              <a:t>C</a:t>
            </a:r>
            <a:r>
              <a:rPr lang="en-US" altLang="en-US" sz="2800" dirty="0"/>
              <a:t>, or </a:t>
            </a:r>
            <a:r>
              <a:rPr lang="en-US" altLang="en-US" sz="2800" i="1" dirty="0"/>
              <a:t>D</a:t>
            </a:r>
            <a:r>
              <a:rPr lang="en-US" altLang="en-US" sz="2800" dirty="0"/>
              <a:t>, and traverses each edge exactly once?</a:t>
            </a:r>
            <a:endParaRPr lang="en-SG" sz="2800" dirty="0"/>
          </a:p>
        </p:txBody>
      </p:sp>
    </p:spTree>
    <p:extLst>
      <p:ext uri="{BB962C8B-B14F-4D97-AF65-F5344CB8AC3E}">
        <p14:creationId xmlns:p14="http://schemas.microsoft.com/office/powerpoint/2010/main" val="343104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7" name="Group 46"/>
          <p:cNvGrpSpPr/>
          <p:nvPr/>
        </p:nvGrpSpPr>
        <p:grpSpPr>
          <a:xfrm>
            <a:off x="237066" y="991045"/>
            <a:ext cx="8669867" cy="2980735"/>
            <a:chOff x="804418" y="4598517"/>
            <a:chExt cx="8669867" cy="2980735"/>
          </a:xfrm>
        </p:grpSpPr>
        <p:sp>
          <p:nvSpPr>
            <p:cNvPr id="48" name="Rectangle 47"/>
            <p:cNvSpPr/>
            <p:nvPr/>
          </p:nvSpPr>
          <p:spPr>
            <a:xfrm>
              <a:off x="804418" y="4598517"/>
              <a:ext cx="8669867" cy="29807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Euler Circuit</a:t>
              </a:r>
            </a:p>
          </p:txBody>
        </p:sp>
        <p:sp>
          <p:nvSpPr>
            <p:cNvPr id="51" name="TextBox 50"/>
            <p:cNvSpPr txBox="1"/>
            <p:nvPr/>
          </p:nvSpPr>
          <p:spPr>
            <a:xfrm>
              <a:off x="891708" y="5193984"/>
              <a:ext cx="8447112" cy="2385268"/>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 An </a:t>
              </a:r>
              <a:r>
                <a:rPr lang="en-SG" sz="2400" b="1" dirty="0"/>
                <a:t>Euler circuit </a:t>
              </a:r>
              <a:r>
                <a:rPr lang="en-SG" sz="2400" dirty="0"/>
                <a:t>for </a:t>
              </a:r>
              <a:r>
                <a:rPr lang="en-SG" sz="2400" i="1" dirty="0"/>
                <a:t>G</a:t>
              </a:r>
              <a:r>
                <a:rPr lang="en-SG" sz="2400" dirty="0"/>
                <a:t> is a circuit that contains every vertex and every edge of </a:t>
              </a:r>
              <a:r>
                <a:rPr lang="en-SG" sz="2400" i="1" dirty="0"/>
                <a:t>G</a:t>
              </a:r>
              <a:r>
                <a:rPr lang="en-SG" sz="2400" dirty="0"/>
                <a:t>. </a:t>
              </a:r>
            </a:p>
            <a:p>
              <a:pPr>
                <a:spcAft>
                  <a:spcPts val="600"/>
                </a:spcAft>
              </a:pPr>
              <a:r>
                <a:rPr lang="en-SG" sz="2400" dirty="0"/>
                <a:t>That is, an Euler circuit for </a:t>
              </a:r>
              <a:r>
                <a:rPr lang="en-SG" sz="2400" i="1" dirty="0"/>
                <a:t>G</a:t>
              </a:r>
              <a:r>
                <a:rPr lang="en-SG" sz="2400" dirty="0"/>
                <a:t> is a sequence of adjacent vertices and edges in </a:t>
              </a:r>
              <a:r>
                <a:rPr lang="en-SG" sz="2400" i="1" dirty="0"/>
                <a:t>G</a:t>
              </a:r>
              <a:r>
                <a:rPr lang="en-SG" sz="2400" dirty="0"/>
                <a:t> that has at least one edge, starts and ends at the same vertex, uses every vertex of </a:t>
              </a:r>
              <a:r>
                <a:rPr lang="en-SG" sz="2400" i="1" dirty="0"/>
                <a:t>G</a:t>
              </a:r>
              <a:r>
                <a:rPr lang="en-SG" sz="2400" dirty="0"/>
                <a:t> at least once, and uses every edge of </a:t>
              </a:r>
              <a:r>
                <a:rPr lang="en-SG" sz="2400" i="1" dirty="0"/>
                <a:t>G</a:t>
              </a:r>
              <a:r>
                <a:rPr lang="en-SG" sz="2400" dirty="0"/>
                <a:t> exactly once. </a:t>
              </a:r>
            </a:p>
          </p:txBody>
        </p:sp>
      </p:grpSp>
      <p:grpSp>
        <p:nvGrpSpPr>
          <p:cNvPr id="33" name="Group 32"/>
          <p:cNvGrpSpPr/>
          <p:nvPr/>
        </p:nvGrpSpPr>
        <p:grpSpPr>
          <a:xfrm>
            <a:off x="237065" y="4163744"/>
            <a:ext cx="8669867" cy="1057132"/>
            <a:chOff x="804418" y="4598517"/>
            <a:chExt cx="8669867" cy="1057132"/>
          </a:xfrm>
        </p:grpSpPr>
        <p:sp>
          <p:nvSpPr>
            <p:cNvPr id="35" name="Rectangle 34"/>
            <p:cNvSpPr/>
            <p:nvPr/>
          </p:nvSpPr>
          <p:spPr>
            <a:xfrm>
              <a:off x="804418" y="4598518"/>
              <a:ext cx="8669867" cy="105713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Eulerian Graph</a:t>
              </a:r>
            </a:p>
          </p:txBody>
        </p:sp>
        <p:sp>
          <p:nvSpPr>
            <p:cNvPr id="46" name="TextBox 45"/>
            <p:cNvSpPr txBox="1"/>
            <p:nvPr/>
          </p:nvSpPr>
          <p:spPr>
            <a:xfrm>
              <a:off x="891708" y="5193984"/>
              <a:ext cx="8447112" cy="461665"/>
            </a:xfrm>
            <a:prstGeom prst="rect">
              <a:avLst/>
            </a:prstGeom>
            <a:noFill/>
          </p:spPr>
          <p:txBody>
            <a:bodyPr wrap="square" rtlCol="0">
              <a:spAutoFit/>
            </a:bodyPr>
            <a:lstStyle/>
            <a:p>
              <a:pPr>
                <a:spcAft>
                  <a:spcPts val="600"/>
                </a:spcAft>
              </a:pPr>
              <a:r>
                <a:rPr lang="en-SG" sz="2400" dirty="0"/>
                <a:t>An </a:t>
              </a:r>
              <a:r>
                <a:rPr lang="en-SG" sz="2400" b="1" dirty="0"/>
                <a:t>Eulerian graph </a:t>
              </a:r>
              <a:r>
                <a:rPr lang="en-SG" sz="2400" dirty="0"/>
                <a:t>is a graph that contains an Euler circuit. </a:t>
              </a:r>
            </a:p>
          </p:txBody>
        </p:sp>
      </p:grpSp>
    </p:spTree>
    <p:extLst>
      <p:ext uri="{BB962C8B-B14F-4D97-AF65-F5344CB8AC3E}">
        <p14:creationId xmlns:p14="http://schemas.microsoft.com/office/powerpoint/2010/main" val="2881273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5" name="Group 34"/>
          <p:cNvGrpSpPr/>
          <p:nvPr/>
        </p:nvGrpSpPr>
        <p:grpSpPr>
          <a:xfrm>
            <a:off x="324355" y="1001364"/>
            <a:ext cx="8480977" cy="1451214"/>
            <a:chOff x="730522" y="4598517"/>
            <a:chExt cx="8480977" cy="1451214"/>
          </a:xfrm>
        </p:grpSpPr>
        <p:sp>
          <p:nvSpPr>
            <p:cNvPr id="40" name="Rectangle 39"/>
            <p:cNvSpPr/>
            <p:nvPr/>
          </p:nvSpPr>
          <p:spPr>
            <a:xfrm>
              <a:off x="730522" y="4598519"/>
              <a:ext cx="8480977" cy="145121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10.2.2</a:t>
              </a:r>
            </a:p>
          </p:txBody>
        </p:sp>
        <p:sp>
          <p:nvSpPr>
            <p:cNvPr id="52" name="TextBox 51"/>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If a graph has an Euler circuit, then every vertex of the graph has positive even degree.</a:t>
              </a:r>
              <a:endParaRPr lang="en-SG" sz="2400" dirty="0">
                <a:sym typeface="Symbol" panose="05050102010706020507" pitchFamily="18" charset="2"/>
              </a:endParaRPr>
            </a:p>
          </p:txBody>
        </p:sp>
      </p:grpSp>
      <p:grpSp>
        <p:nvGrpSpPr>
          <p:cNvPr id="53" name="Group 52"/>
          <p:cNvGrpSpPr/>
          <p:nvPr/>
        </p:nvGrpSpPr>
        <p:grpSpPr>
          <a:xfrm>
            <a:off x="324355" y="2781641"/>
            <a:ext cx="8480977" cy="1451213"/>
            <a:chOff x="730522" y="4598517"/>
            <a:chExt cx="8480977" cy="1451213"/>
          </a:xfrm>
        </p:grpSpPr>
        <p:sp>
          <p:nvSpPr>
            <p:cNvPr id="54" name="Rectangle 53"/>
            <p:cNvSpPr/>
            <p:nvPr/>
          </p:nvSpPr>
          <p:spPr>
            <a:xfrm>
              <a:off x="730522" y="4598519"/>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TextBox 5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Contrapositive Version of Theorem 10.2.2</a:t>
              </a:r>
            </a:p>
          </p:txBody>
        </p:sp>
        <p:sp>
          <p:nvSpPr>
            <p:cNvPr id="57" name="TextBox 56"/>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If some vertex of a graph has odd degree, then the graph does not have an Euler circuit.</a:t>
              </a:r>
              <a:endParaRPr lang="en-SG" sz="2400" dirty="0">
                <a:sym typeface="Symbol" panose="05050102010706020507" pitchFamily="18" charset="2"/>
              </a:endParaRPr>
            </a:p>
          </p:txBody>
        </p:sp>
      </p:grpSp>
    </p:spTree>
    <p:extLst>
      <p:ext uri="{BB962C8B-B14F-4D97-AF65-F5344CB8AC3E}">
        <p14:creationId xmlns:p14="http://schemas.microsoft.com/office/powerpoint/2010/main" val="33551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7" name="Group 46"/>
          <p:cNvGrpSpPr/>
          <p:nvPr/>
        </p:nvGrpSpPr>
        <p:grpSpPr>
          <a:xfrm>
            <a:off x="1230121" y="2118164"/>
            <a:ext cx="862540" cy="1903553"/>
            <a:chOff x="1230121" y="2203354"/>
            <a:chExt cx="862540" cy="1903553"/>
          </a:xfrm>
        </p:grpSpPr>
        <p:grpSp>
          <p:nvGrpSpPr>
            <p:cNvPr id="48" name="Group 47"/>
            <p:cNvGrpSpPr/>
            <p:nvPr/>
          </p:nvGrpSpPr>
          <p:grpSpPr>
            <a:xfrm>
              <a:off x="1230121" y="2203354"/>
              <a:ext cx="862540" cy="1161977"/>
              <a:chOff x="1375064" y="2845775"/>
              <a:chExt cx="862540" cy="1161977"/>
            </a:xfrm>
          </p:grpSpPr>
          <p:sp>
            <p:nvSpPr>
              <p:cNvPr id="50" name="Rectangle 49"/>
              <p:cNvSpPr/>
              <p:nvPr/>
            </p:nvSpPr>
            <p:spPr>
              <a:xfrm>
                <a:off x="1388533"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1" name="Straight Connector 50"/>
              <p:cNvCxnSpPr/>
              <p:nvPr/>
            </p:nvCxnSpPr>
            <p:spPr>
              <a:xfrm>
                <a:off x="1388533" y="3228819"/>
                <a:ext cx="841500" cy="77893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388533" y="3223374"/>
                <a:ext cx="843203" cy="78437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810134" y="2845775"/>
                <a:ext cx="4274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5064" y="2845775"/>
                <a:ext cx="4350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1237693" y="3583687"/>
              <a:ext cx="847397" cy="523220"/>
            </a:xfrm>
            <a:prstGeom prst="rect">
              <a:avLst/>
            </a:prstGeom>
            <a:noFill/>
          </p:spPr>
          <p:txBody>
            <a:bodyPr wrap="square" rtlCol="0">
              <a:spAutoFit/>
            </a:bodyPr>
            <a:lstStyle/>
            <a:p>
              <a:pPr algn="ctr"/>
              <a:r>
                <a:rPr lang="en-SG" sz="2800" dirty="0"/>
                <a:t>(1)</a:t>
              </a:r>
            </a:p>
          </p:txBody>
        </p:sp>
      </p:grpSp>
      <p:grpSp>
        <p:nvGrpSpPr>
          <p:cNvPr id="61" name="Group 60"/>
          <p:cNvGrpSpPr/>
          <p:nvPr/>
        </p:nvGrpSpPr>
        <p:grpSpPr>
          <a:xfrm>
            <a:off x="3279072" y="2042749"/>
            <a:ext cx="847559" cy="1978968"/>
            <a:chOff x="3495775" y="2127939"/>
            <a:chExt cx="847559" cy="1978968"/>
          </a:xfrm>
        </p:grpSpPr>
        <p:grpSp>
          <p:nvGrpSpPr>
            <p:cNvPr id="62" name="Group 61"/>
            <p:cNvGrpSpPr/>
            <p:nvPr/>
          </p:nvGrpSpPr>
          <p:grpSpPr>
            <a:xfrm>
              <a:off x="3495775" y="2127939"/>
              <a:ext cx="847559" cy="1494995"/>
              <a:chOff x="6639091" y="2470639"/>
              <a:chExt cx="847559" cy="1494995"/>
            </a:xfrm>
          </p:grpSpPr>
          <p:cxnSp>
            <p:nvCxnSpPr>
              <p:cNvPr id="64" name="Straight Connector 63"/>
              <p:cNvCxnSpPr/>
              <p:nvPr/>
            </p:nvCxnSpPr>
            <p:spPr>
              <a:xfrm>
                <a:off x="6643274" y="3214585"/>
                <a:ext cx="843376" cy="878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51227" y="2477415"/>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rot="1100842">
                <a:off x="6639091" y="2470639"/>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p:cNvSpPr/>
              <p:nvPr/>
            </p:nvSpPr>
            <p:spPr>
              <a:xfrm rot="20499158" flipH="1">
                <a:off x="6639091" y="3206437"/>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8" name="Straight Connector 67"/>
              <p:cNvCxnSpPr/>
              <p:nvPr/>
            </p:nvCxnSpPr>
            <p:spPr>
              <a:xfrm flipV="1">
                <a:off x="6851227" y="3207808"/>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3495856" y="3583687"/>
              <a:ext cx="847397" cy="523220"/>
            </a:xfrm>
            <a:prstGeom prst="rect">
              <a:avLst/>
            </a:prstGeom>
            <a:noFill/>
          </p:spPr>
          <p:txBody>
            <a:bodyPr wrap="square" rtlCol="0">
              <a:spAutoFit/>
            </a:bodyPr>
            <a:lstStyle/>
            <a:p>
              <a:pPr algn="ctr"/>
              <a:r>
                <a:rPr lang="en-SG" sz="2800" dirty="0"/>
                <a:t>(2)</a:t>
              </a:r>
            </a:p>
          </p:txBody>
        </p:sp>
      </p:grpSp>
      <p:grpSp>
        <p:nvGrpSpPr>
          <p:cNvPr id="69" name="Group 68"/>
          <p:cNvGrpSpPr/>
          <p:nvPr/>
        </p:nvGrpSpPr>
        <p:grpSpPr>
          <a:xfrm>
            <a:off x="5035685" y="2341536"/>
            <a:ext cx="1417252" cy="1680181"/>
            <a:chOff x="5103294" y="2426726"/>
            <a:chExt cx="1417252" cy="1680181"/>
          </a:xfrm>
        </p:grpSpPr>
        <p:grpSp>
          <p:nvGrpSpPr>
            <p:cNvPr id="70" name="Group 69"/>
            <p:cNvGrpSpPr/>
            <p:nvPr/>
          </p:nvGrpSpPr>
          <p:grpSpPr>
            <a:xfrm>
              <a:off x="5103294" y="2426726"/>
              <a:ext cx="1417252" cy="948266"/>
              <a:chOff x="3810000" y="3437467"/>
              <a:chExt cx="1417252" cy="948266"/>
            </a:xfrm>
          </p:grpSpPr>
          <p:sp>
            <p:nvSpPr>
              <p:cNvPr id="72" name="Oval 71"/>
              <p:cNvSpPr/>
              <p:nvPr/>
            </p:nvSpPr>
            <p:spPr>
              <a:xfrm>
                <a:off x="4257452" y="3657600"/>
                <a:ext cx="522349" cy="508000"/>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Oval 72"/>
              <p:cNvSpPr/>
              <p:nvPr/>
            </p:nvSpPr>
            <p:spPr>
              <a:xfrm>
                <a:off x="4037827" y="3437467"/>
                <a:ext cx="961599" cy="948266"/>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4" name="Straight Connector 73"/>
              <p:cNvCxnSpPr/>
              <p:nvPr/>
            </p:nvCxnSpPr>
            <p:spPr>
              <a:xfrm>
                <a:off x="3810000" y="3911600"/>
                <a:ext cx="141725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5388222" y="3583687"/>
              <a:ext cx="847397" cy="523220"/>
            </a:xfrm>
            <a:prstGeom prst="rect">
              <a:avLst/>
            </a:prstGeom>
            <a:noFill/>
          </p:spPr>
          <p:txBody>
            <a:bodyPr wrap="square" rtlCol="0">
              <a:spAutoFit/>
            </a:bodyPr>
            <a:lstStyle/>
            <a:p>
              <a:pPr algn="ctr"/>
              <a:r>
                <a:rPr lang="en-SG" sz="2800" dirty="0"/>
                <a:t>(3)</a:t>
              </a:r>
            </a:p>
          </p:txBody>
        </p:sp>
      </p:grpSp>
      <p:grpSp>
        <p:nvGrpSpPr>
          <p:cNvPr id="75" name="Group 74"/>
          <p:cNvGrpSpPr/>
          <p:nvPr/>
        </p:nvGrpSpPr>
        <p:grpSpPr>
          <a:xfrm>
            <a:off x="7102870" y="2238787"/>
            <a:ext cx="1325697" cy="1782930"/>
            <a:chOff x="7223427" y="2323977"/>
            <a:chExt cx="1325697" cy="1782930"/>
          </a:xfrm>
        </p:grpSpPr>
        <p:grpSp>
          <p:nvGrpSpPr>
            <p:cNvPr id="76" name="Group 75"/>
            <p:cNvGrpSpPr/>
            <p:nvPr/>
          </p:nvGrpSpPr>
          <p:grpSpPr>
            <a:xfrm>
              <a:off x="7223427" y="2323977"/>
              <a:ext cx="1325697" cy="1252907"/>
              <a:chOff x="5822670" y="2754845"/>
              <a:chExt cx="1325697" cy="1252907"/>
            </a:xfrm>
          </p:grpSpPr>
          <p:sp>
            <p:nvSpPr>
              <p:cNvPr id="78" name="Rectangle 77"/>
              <p:cNvSpPr/>
              <p:nvPr/>
            </p:nvSpPr>
            <p:spPr>
              <a:xfrm>
                <a:off x="5822670" y="2754845"/>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Rectangle 78"/>
              <p:cNvSpPr/>
              <p:nvPr/>
            </p:nvSpPr>
            <p:spPr>
              <a:xfrm>
                <a:off x="6055435" y="3029180"/>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Rectangle 79"/>
              <p:cNvSpPr/>
              <p:nvPr/>
            </p:nvSpPr>
            <p:spPr>
              <a:xfrm>
                <a:off x="6305164"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7" name="TextBox 76"/>
            <p:cNvSpPr txBox="1"/>
            <p:nvPr/>
          </p:nvSpPr>
          <p:spPr>
            <a:xfrm>
              <a:off x="7462577" y="3583687"/>
              <a:ext cx="847397" cy="523220"/>
            </a:xfrm>
            <a:prstGeom prst="rect">
              <a:avLst/>
            </a:prstGeom>
            <a:noFill/>
          </p:spPr>
          <p:txBody>
            <a:bodyPr wrap="square" rtlCol="0">
              <a:spAutoFit/>
            </a:bodyPr>
            <a:lstStyle/>
            <a:p>
              <a:pPr algn="ctr"/>
              <a:r>
                <a:rPr lang="en-SG" sz="2800" dirty="0"/>
                <a:t>(4)</a:t>
              </a:r>
            </a:p>
          </p:txBody>
        </p:sp>
      </p:grpSp>
      <p:grpSp>
        <p:nvGrpSpPr>
          <p:cNvPr id="81" name="Group 80"/>
          <p:cNvGrpSpPr/>
          <p:nvPr/>
        </p:nvGrpSpPr>
        <p:grpSpPr>
          <a:xfrm>
            <a:off x="1023111" y="4989537"/>
            <a:ext cx="1276561" cy="1378554"/>
            <a:chOff x="1023111" y="4776563"/>
            <a:chExt cx="1276561" cy="1378554"/>
          </a:xfrm>
        </p:grpSpPr>
        <p:grpSp>
          <p:nvGrpSpPr>
            <p:cNvPr id="82" name="Group 81"/>
            <p:cNvGrpSpPr/>
            <p:nvPr/>
          </p:nvGrpSpPr>
          <p:grpSpPr>
            <a:xfrm>
              <a:off x="1023111" y="4776563"/>
              <a:ext cx="1276561" cy="642421"/>
              <a:chOff x="5001237" y="4187738"/>
              <a:chExt cx="1276561" cy="642421"/>
            </a:xfrm>
          </p:grpSpPr>
          <p:cxnSp>
            <p:nvCxnSpPr>
              <p:cNvPr id="84" name="Straight Connector 83"/>
              <p:cNvCxnSpPr>
                <a:endCxn id="85" idx="0"/>
              </p:cNvCxnSpPr>
              <p:nvPr/>
            </p:nvCxnSpPr>
            <p:spPr>
              <a:xfrm>
                <a:off x="5469540" y="4508948"/>
                <a:ext cx="301328" cy="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5" name="Isosceles Triangle 84"/>
              <p:cNvSpPr/>
              <p:nvPr/>
            </p:nvSpPr>
            <p:spPr>
              <a:xfrm rot="16200000">
                <a:off x="5681245"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Isosceles Triangle 85"/>
              <p:cNvSpPr/>
              <p:nvPr/>
            </p:nvSpPr>
            <p:spPr>
              <a:xfrm rot="5400000" flipH="1">
                <a:off x="5111106"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Oval 86"/>
              <p:cNvSpPr/>
              <p:nvPr/>
            </p:nvSpPr>
            <p:spPr>
              <a:xfrm>
                <a:off x="5001237" y="4187738"/>
                <a:ext cx="1276561" cy="6424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83" name="TextBox 82"/>
            <p:cNvSpPr txBox="1"/>
            <p:nvPr/>
          </p:nvSpPr>
          <p:spPr>
            <a:xfrm>
              <a:off x="1237693" y="5631897"/>
              <a:ext cx="847397" cy="523220"/>
            </a:xfrm>
            <a:prstGeom prst="rect">
              <a:avLst/>
            </a:prstGeom>
            <a:noFill/>
          </p:spPr>
          <p:txBody>
            <a:bodyPr wrap="square" rtlCol="0">
              <a:spAutoFit/>
            </a:bodyPr>
            <a:lstStyle/>
            <a:p>
              <a:pPr algn="ctr"/>
              <a:r>
                <a:rPr lang="en-SG" sz="2800" dirty="0"/>
                <a:t>(5)</a:t>
              </a:r>
            </a:p>
          </p:txBody>
        </p:sp>
      </p:grpSp>
      <p:grpSp>
        <p:nvGrpSpPr>
          <p:cNvPr id="88" name="Group 87"/>
          <p:cNvGrpSpPr/>
          <p:nvPr/>
        </p:nvGrpSpPr>
        <p:grpSpPr>
          <a:xfrm>
            <a:off x="3073448" y="4488817"/>
            <a:ext cx="1258806" cy="1879274"/>
            <a:chOff x="3290151" y="4275843"/>
            <a:chExt cx="1258806" cy="1879274"/>
          </a:xfrm>
        </p:grpSpPr>
        <p:grpSp>
          <p:nvGrpSpPr>
            <p:cNvPr id="89" name="Group 88"/>
            <p:cNvGrpSpPr/>
            <p:nvPr/>
          </p:nvGrpSpPr>
          <p:grpSpPr>
            <a:xfrm>
              <a:off x="3290151" y="4275843"/>
              <a:ext cx="1258806" cy="1252907"/>
              <a:chOff x="3829565" y="4694693"/>
              <a:chExt cx="1258806" cy="1252907"/>
            </a:xfrm>
          </p:grpSpPr>
          <p:sp>
            <p:nvSpPr>
              <p:cNvPr id="91" name="Isosceles Triangle 90"/>
              <p:cNvSpPr/>
              <p:nvPr/>
            </p:nvSpPr>
            <p:spPr>
              <a:xfrm>
                <a:off x="3829565" y="4694693"/>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Isosceles Triangle 91"/>
              <p:cNvSpPr/>
              <p:nvPr/>
            </p:nvSpPr>
            <p:spPr>
              <a:xfrm>
                <a:off x="4309482" y="5376623"/>
                <a:ext cx="298973" cy="254000"/>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Isosceles Triangle 92"/>
              <p:cNvSpPr/>
              <p:nvPr/>
            </p:nvSpPr>
            <p:spPr>
              <a:xfrm flipV="1">
                <a:off x="4140207" y="5350931"/>
                <a:ext cx="637522" cy="59666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90" name="TextBox 89"/>
            <p:cNvSpPr txBox="1"/>
            <p:nvPr/>
          </p:nvSpPr>
          <p:spPr>
            <a:xfrm>
              <a:off x="3495856" y="5631897"/>
              <a:ext cx="847397" cy="523220"/>
            </a:xfrm>
            <a:prstGeom prst="rect">
              <a:avLst/>
            </a:prstGeom>
            <a:noFill/>
          </p:spPr>
          <p:txBody>
            <a:bodyPr wrap="square" rtlCol="0">
              <a:spAutoFit/>
            </a:bodyPr>
            <a:lstStyle/>
            <a:p>
              <a:pPr algn="ctr"/>
              <a:r>
                <a:rPr lang="en-SG" sz="2800" dirty="0"/>
                <a:t>(6)</a:t>
              </a:r>
            </a:p>
          </p:txBody>
        </p:sp>
      </p:grpSp>
      <p:grpSp>
        <p:nvGrpSpPr>
          <p:cNvPr id="94" name="Group 93"/>
          <p:cNvGrpSpPr/>
          <p:nvPr/>
        </p:nvGrpSpPr>
        <p:grpSpPr>
          <a:xfrm>
            <a:off x="5143601" y="4575552"/>
            <a:ext cx="1201421" cy="1792539"/>
            <a:chOff x="5211210" y="4362578"/>
            <a:chExt cx="1201421" cy="1792539"/>
          </a:xfrm>
        </p:grpSpPr>
        <p:grpSp>
          <p:nvGrpSpPr>
            <p:cNvPr id="95" name="Group 94"/>
            <p:cNvGrpSpPr/>
            <p:nvPr/>
          </p:nvGrpSpPr>
          <p:grpSpPr>
            <a:xfrm>
              <a:off x="5211210" y="4362578"/>
              <a:ext cx="1201421" cy="1102271"/>
              <a:chOff x="5414734" y="4274352"/>
              <a:chExt cx="1201421" cy="1102271"/>
            </a:xfrm>
          </p:grpSpPr>
          <p:sp>
            <p:nvSpPr>
              <p:cNvPr id="97" name="Rectangle 96"/>
              <p:cNvSpPr/>
              <p:nvPr/>
            </p:nvSpPr>
            <p:spPr>
              <a:xfrm>
                <a:off x="5756817" y="4876956"/>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rot="18027222">
                <a:off x="5413721" y="4275365"/>
                <a:ext cx="501693"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rot="3514128">
                <a:off x="6105831" y="4285049"/>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96" name="TextBox 95"/>
            <p:cNvSpPr txBox="1"/>
            <p:nvPr/>
          </p:nvSpPr>
          <p:spPr>
            <a:xfrm>
              <a:off x="5388222" y="5631897"/>
              <a:ext cx="847397" cy="523220"/>
            </a:xfrm>
            <a:prstGeom prst="rect">
              <a:avLst/>
            </a:prstGeom>
            <a:noFill/>
          </p:spPr>
          <p:txBody>
            <a:bodyPr wrap="square" rtlCol="0">
              <a:spAutoFit/>
            </a:bodyPr>
            <a:lstStyle/>
            <a:p>
              <a:pPr algn="ctr"/>
              <a:r>
                <a:rPr lang="en-SG" sz="2800" dirty="0"/>
                <a:t>(7)</a:t>
              </a:r>
            </a:p>
          </p:txBody>
        </p:sp>
      </p:grpSp>
      <p:grpSp>
        <p:nvGrpSpPr>
          <p:cNvPr id="100" name="Group 99"/>
          <p:cNvGrpSpPr/>
          <p:nvPr/>
        </p:nvGrpSpPr>
        <p:grpSpPr>
          <a:xfrm>
            <a:off x="7136315" y="4534923"/>
            <a:ext cx="1258806" cy="1833168"/>
            <a:chOff x="7256872" y="4321949"/>
            <a:chExt cx="1258806" cy="1833168"/>
          </a:xfrm>
        </p:grpSpPr>
        <p:grpSp>
          <p:nvGrpSpPr>
            <p:cNvPr id="101" name="Group 100"/>
            <p:cNvGrpSpPr/>
            <p:nvPr/>
          </p:nvGrpSpPr>
          <p:grpSpPr>
            <a:xfrm>
              <a:off x="7256872" y="4321949"/>
              <a:ext cx="1258806" cy="1252907"/>
              <a:chOff x="5967477" y="4167748"/>
              <a:chExt cx="1258806" cy="1252907"/>
            </a:xfrm>
          </p:grpSpPr>
          <p:sp>
            <p:nvSpPr>
              <p:cNvPr id="103" name="Isosceles Triangle 102"/>
              <p:cNvSpPr/>
              <p:nvPr/>
            </p:nvSpPr>
            <p:spPr>
              <a:xfrm>
                <a:off x="5967477" y="4167748"/>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Isosceles Triangle 103"/>
              <p:cNvSpPr/>
              <p:nvPr/>
            </p:nvSpPr>
            <p:spPr>
              <a:xfrm>
                <a:off x="6373926" y="4714270"/>
                <a:ext cx="445909" cy="3957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5" name="Straight Connector 104"/>
              <p:cNvCxnSpPr/>
              <p:nvPr/>
            </p:nvCxnSpPr>
            <p:spPr>
              <a:xfrm>
                <a:off x="6596880" y="4174551"/>
                <a:ext cx="0" cy="539719"/>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03" idx="2"/>
              </p:cNvCxnSpPr>
              <p:nvPr/>
            </p:nvCxnSpPr>
            <p:spPr>
              <a:xfrm flipH="1">
                <a:off x="5967477" y="5114643"/>
                <a:ext cx="406449" cy="30601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3" idx="4"/>
              </p:cNvCxnSpPr>
              <p:nvPr/>
            </p:nvCxnSpPr>
            <p:spPr>
              <a:xfrm flipH="1" flipV="1">
                <a:off x="6815366" y="5092451"/>
                <a:ext cx="410917" cy="32820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462577" y="5631897"/>
              <a:ext cx="847397" cy="523220"/>
            </a:xfrm>
            <a:prstGeom prst="rect">
              <a:avLst/>
            </a:prstGeom>
            <a:noFill/>
          </p:spPr>
          <p:txBody>
            <a:bodyPr wrap="square" rtlCol="0">
              <a:spAutoFit/>
            </a:bodyPr>
            <a:lstStyle/>
            <a:p>
              <a:pPr algn="ctr"/>
              <a:r>
                <a:rPr lang="en-SG" sz="2800" dirty="0"/>
                <a:t>(8)</a:t>
              </a:r>
            </a:p>
          </p:txBody>
        </p:sp>
      </p:grpSp>
      <p:sp>
        <p:nvSpPr>
          <p:cNvPr id="2" name="TextBox 1"/>
          <p:cNvSpPr txBox="1"/>
          <p:nvPr/>
        </p:nvSpPr>
        <p:spPr>
          <a:xfrm>
            <a:off x="324356" y="1068062"/>
            <a:ext cx="8306926" cy="523220"/>
          </a:xfrm>
          <a:prstGeom prst="rect">
            <a:avLst/>
          </a:prstGeom>
          <a:noFill/>
        </p:spPr>
        <p:txBody>
          <a:bodyPr wrap="square" rtlCol="0">
            <a:spAutoFit/>
          </a:bodyPr>
          <a:lstStyle/>
          <a:p>
            <a:r>
              <a:rPr lang="en-SG" sz="2800" dirty="0"/>
              <a:t>Does each of the following graphs have an Euler circuit?</a:t>
            </a:r>
          </a:p>
        </p:txBody>
      </p:sp>
      <p:sp>
        <p:nvSpPr>
          <p:cNvPr id="115" name="TextBox 114"/>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63039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dissolve">
                                      <p:cBhvr>
                                        <p:cTn id="11" dur="500"/>
                                        <p:tgtEl>
                                          <p:spTgt spid="61"/>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dissolve">
                                      <p:cBhvr>
                                        <p:cTn id="23" dur="500"/>
                                        <p:tgtEl>
                                          <p:spTgt spid="81"/>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dissolve">
                                      <p:cBhvr>
                                        <p:cTn id="27" dur="500"/>
                                        <p:tgtEl>
                                          <p:spTgt spid="88"/>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dissolve">
                                      <p:cBhvr>
                                        <p:cTn id="31" dur="500"/>
                                        <p:tgtEl>
                                          <p:spTgt spid="9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dissolve">
                                      <p:cBhvr>
                                        <p:cTn id="3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24356" y="1068062"/>
            <a:ext cx="8306926" cy="523220"/>
          </a:xfrm>
          <a:prstGeom prst="rect">
            <a:avLst/>
          </a:prstGeom>
          <a:noFill/>
        </p:spPr>
        <p:txBody>
          <a:bodyPr wrap="square" rtlCol="0">
            <a:spAutoFit/>
          </a:bodyPr>
          <a:lstStyle/>
          <a:p>
            <a:r>
              <a:rPr lang="en-SG" sz="2800" dirty="0"/>
              <a:t>Is the converse of Theorem 10.2.2 true?</a:t>
            </a:r>
          </a:p>
        </p:txBody>
      </p:sp>
      <p:sp>
        <p:nvSpPr>
          <p:cNvPr id="3" name="TextBox 2"/>
          <p:cNvSpPr txBox="1"/>
          <p:nvPr/>
        </p:nvSpPr>
        <p:spPr>
          <a:xfrm>
            <a:off x="1037973" y="1674409"/>
            <a:ext cx="6823492" cy="954107"/>
          </a:xfrm>
          <a:prstGeom prst="rect">
            <a:avLst/>
          </a:prstGeom>
          <a:solidFill>
            <a:schemeClr val="accent4">
              <a:lumMod val="20000"/>
              <a:lumOff val="80000"/>
            </a:schemeClr>
          </a:solidFill>
          <a:ln>
            <a:solidFill>
              <a:schemeClr val="tx1"/>
            </a:solidFill>
          </a:ln>
        </p:spPr>
        <p:txBody>
          <a:bodyPr wrap="square" rtlCol="0">
            <a:spAutoFit/>
          </a:bodyPr>
          <a:lstStyle/>
          <a:p>
            <a:r>
              <a:rPr lang="en-US" sz="2800" dirty="0"/>
              <a:t>If every vertex of a graph has even degree, then the graph has an Euler circuit.</a:t>
            </a:r>
          </a:p>
        </p:txBody>
      </p:sp>
      <p:sp>
        <p:nvSpPr>
          <p:cNvPr id="118" name="TextBox 117"/>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3306152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76756" y="2470623"/>
            <a:ext cx="8306926" cy="707886"/>
          </a:xfrm>
          <a:prstGeom prst="rect">
            <a:avLst/>
          </a:prstGeom>
          <a:noFill/>
        </p:spPr>
        <p:txBody>
          <a:bodyPr wrap="square" rtlCol="0">
            <a:spAutoFit/>
          </a:bodyPr>
          <a:lstStyle/>
          <a:p>
            <a:r>
              <a:rPr lang="en-SG" sz="2000" dirty="0"/>
              <a:t>The proof of Theorem 10.2.3 is constructive: It contains an algorithm to find an Euler circuit for any connected graph in which every vertex has even degree.</a:t>
            </a:r>
          </a:p>
        </p:txBody>
      </p:sp>
      <p:grpSp>
        <p:nvGrpSpPr>
          <p:cNvPr id="35" name="Group 34"/>
          <p:cNvGrpSpPr/>
          <p:nvPr/>
        </p:nvGrpSpPr>
        <p:grpSpPr>
          <a:xfrm>
            <a:off x="324355" y="1001364"/>
            <a:ext cx="8480977" cy="1451214"/>
            <a:chOff x="730522" y="4598517"/>
            <a:chExt cx="8480977" cy="1451214"/>
          </a:xfrm>
        </p:grpSpPr>
        <p:sp>
          <p:nvSpPr>
            <p:cNvPr id="40" name="Rectangle 39"/>
            <p:cNvSpPr/>
            <p:nvPr/>
          </p:nvSpPr>
          <p:spPr>
            <a:xfrm>
              <a:off x="730522" y="4598519"/>
              <a:ext cx="8480977" cy="145121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10.2.3</a:t>
              </a:r>
            </a:p>
          </p:txBody>
        </p:sp>
        <p:sp>
          <p:nvSpPr>
            <p:cNvPr id="47" name="TextBox 46"/>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If a graph </a:t>
              </a:r>
              <a:r>
                <a:rPr lang="en-SG" sz="2400" i="1" dirty="0"/>
                <a:t>G</a:t>
              </a:r>
              <a:r>
                <a:rPr lang="en-SG" sz="2400" dirty="0"/>
                <a:t> is </a:t>
              </a:r>
              <a:r>
                <a:rPr lang="en-SG" sz="2400" u="sng" dirty="0"/>
                <a:t>connected</a:t>
              </a:r>
              <a:r>
                <a:rPr lang="en-SG" sz="2400" dirty="0"/>
                <a:t> and the degree of every vertex of </a:t>
              </a:r>
              <a:r>
                <a:rPr lang="en-SG" sz="2400" i="1" dirty="0"/>
                <a:t>G</a:t>
              </a:r>
              <a:r>
                <a:rPr lang="en-SG" sz="2400" dirty="0"/>
                <a:t> is a positive </a:t>
              </a:r>
              <a:r>
                <a:rPr lang="en-SG" sz="2400" u="sng" dirty="0"/>
                <a:t>even integer</a:t>
              </a:r>
              <a:r>
                <a:rPr lang="en-SG" sz="2400" dirty="0"/>
                <a:t>, then </a:t>
              </a:r>
              <a:r>
                <a:rPr lang="en-SG" sz="2400" i="1" dirty="0"/>
                <a:t>G</a:t>
              </a:r>
              <a:r>
                <a:rPr lang="en-SG" sz="2400" dirty="0"/>
                <a:t> has an Euler circuit.</a:t>
              </a:r>
              <a:endParaRPr lang="en-SG" sz="2400" dirty="0">
                <a:sym typeface="Symbol" panose="05050102010706020507" pitchFamily="18" charset="2"/>
              </a:endParaRPr>
            </a:p>
          </p:txBody>
        </p:sp>
      </p:grpSp>
      <p:grpSp>
        <p:nvGrpSpPr>
          <p:cNvPr id="48" name="Group 47"/>
          <p:cNvGrpSpPr/>
          <p:nvPr/>
        </p:nvGrpSpPr>
        <p:grpSpPr>
          <a:xfrm>
            <a:off x="324355" y="3337560"/>
            <a:ext cx="8480977" cy="1451213"/>
            <a:chOff x="730522" y="4598517"/>
            <a:chExt cx="8480977" cy="1451213"/>
          </a:xfrm>
        </p:grpSpPr>
        <p:sp>
          <p:nvSpPr>
            <p:cNvPr id="49" name="Rectangle 48"/>
            <p:cNvSpPr/>
            <p:nvPr/>
          </p:nvSpPr>
          <p:spPr>
            <a:xfrm>
              <a:off x="730522" y="4598519"/>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Rectangle 49"/>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10.2.4</a:t>
              </a:r>
            </a:p>
          </p:txBody>
        </p:sp>
        <p:sp>
          <p:nvSpPr>
            <p:cNvPr id="52" name="TextBox 51"/>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A graph </a:t>
              </a:r>
              <a:r>
                <a:rPr lang="en-SG" sz="2400" i="1" dirty="0"/>
                <a:t>G</a:t>
              </a:r>
              <a:r>
                <a:rPr lang="en-SG" sz="2400" dirty="0"/>
                <a:t> has an Euler circuit if, and only if, </a:t>
              </a:r>
              <a:r>
                <a:rPr lang="en-SG" sz="2400" i="1" dirty="0"/>
                <a:t>G</a:t>
              </a:r>
              <a:r>
                <a:rPr lang="en-SG" sz="2400" dirty="0"/>
                <a:t> is connected and every vertex of </a:t>
              </a:r>
              <a:r>
                <a:rPr lang="en-SG" sz="2400" i="1" dirty="0"/>
                <a:t>G</a:t>
              </a:r>
              <a:r>
                <a:rPr lang="en-SG" sz="2400" dirty="0"/>
                <a:t> has positive even degree.</a:t>
              </a:r>
              <a:endParaRPr lang="en-SG" sz="2400" dirty="0">
                <a:sym typeface="Symbol" panose="05050102010706020507" pitchFamily="18" charset="2"/>
              </a:endParaRPr>
            </a:p>
          </p:txBody>
        </p:sp>
      </p:grpSp>
      <p:sp>
        <p:nvSpPr>
          <p:cNvPr id="53" name="TextBox 52"/>
          <p:cNvSpPr txBox="1"/>
          <p:nvPr/>
        </p:nvSpPr>
        <p:spPr>
          <a:xfrm>
            <a:off x="476756" y="4893946"/>
            <a:ext cx="8306926" cy="1323439"/>
          </a:xfrm>
          <a:prstGeom prst="rect">
            <a:avLst/>
          </a:prstGeom>
          <a:noFill/>
        </p:spPr>
        <p:txBody>
          <a:bodyPr wrap="square" rtlCol="0">
            <a:spAutoFit/>
          </a:bodyPr>
          <a:lstStyle/>
          <a:p>
            <a:r>
              <a:rPr lang="en-US" altLang="en-US" sz="2000" dirty="0"/>
              <a:t>A corollary to Theorem 10.2.4 gives a criterion for determining when it is possible to find a </a:t>
            </a:r>
            <a:r>
              <a:rPr lang="en-US" altLang="en-US" sz="2000" u="sng" dirty="0"/>
              <a:t>walk</a:t>
            </a:r>
            <a:r>
              <a:rPr lang="en-US" altLang="en-US" sz="2000" dirty="0"/>
              <a:t> from one vertex of a graph to another, passing through every vertex of the graph at least once and every edge of the graph exactly once</a:t>
            </a:r>
            <a:r>
              <a:rPr lang="en-SG" sz="2000" dirty="0"/>
              <a:t>.</a:t>
            </a:r>
          </a:p>
        </p:txBody>
      </p:sp>
    </p:spTree>
    <p:extLst>
      <p:ext uri="{BB962C8B-B14F-4D97-AF65-F5344CB8AC3E}">
        <p14:creationId xmlns:p14="http://schemas.microsoft.com/office/powerpoint/2010/main" val="298919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dissolve">
                                      <p:cBhvr>
                                        <p:cTn id="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5" name="Group 34"/>
          <p:cNvGrpSpPr/>
          <p:nvPr/>
        </p:nvGrpSpPr>
        <p:grpSpPr>
          <a:xfrm>
            <a:off x="301814" y="3835174"/>
            <a:ext cx="8480977" cy="2189876"/>
            <a:chOff x="730522" y="4598517"/>
            <a:chExt cx="8480977" cy="2189876"/>
          </a:xfrm>
        </p:grpSpPr>
        <p:sp>
          <p:nvSpPr>
            <p:cNvPr id="40" name="Rectangle 39"/>
            <p:cNvSpPr/>
            <p:nvPr/>
          </p:nvSpPr>
          <p:spPr>
            <a:xfrm>
              <a:off x="730522" y="4598518"/>
              <a:ext cx="8480977" cy="218987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Corollary 10.2.5</a:t>
              </a:r>
            </a:p>
          </p:txBody>
        </p:sp>
        <p:sp>
          <p:nvSpPr>
            <p:cNvPr id="47" name="TextBox 46"/>
            <p:cNvSpPr txBox="1"/>
            <p:nvPr/>
          </p:nvSpPr>
          <p:spPr>
            <a:xfrm>
              <a:off x="888203" y="5218733"/>
              <a:ext cx="8072461" cy="1569660"/>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 and let </a:t>
              </a:r>
              <a:r>
                <a:rPr lang="en-SG" sz="2400" i="1" dirty="0"/>
                <a:t>v</a:t>
              </a:r>
              <a:r>
                <a:rPr lang="en-SG" sz="2400" dirty="0"/>
                <a:t> and </a:t>
              </a:r>
              <a:r>
                <a:rPr lang="en-SG" sz="2400" i="1" dirty="0"/>
                <a:t>w</a:t>
              </a:r>
              <a:r>
                <a:rPr lang="en-SG" sz="2400" dirty="0"/>
                <a:t> be two distinct vertices of </a:t>
              </a:r>
              <a:r>
                <a:rPr lang="en-SG" sz="2400" i="1" dirty="0"/>
                <a:t>G</a:t>
              </a:r>
              <a:r>
                <a:rPr lang="en-SG" sz="2400" dirty="0"/>
                <a:t>. There is an Euler trail from </a:t>
              </a:r>
              <a:r>
                <a:rPr lang="en-SG" sz="2400" i="1" dirty="0"/>
                <a:t>v</a:t>
              </a:r>
              <a:r>
                <a:rPr lang="en-SG" sz="2400" dirty="0"/>
                <a:t> to </a:t>
              </a:r>
              <a:r>
                <a:rPr lang="en-SG" sz="2400" i="1" dirty="0"/>
                <a:t>w</a:t>
              </a:r>
              <a:r>
                <a:rPr lang="en-SG" sz="2400" dirty="0"/>
                <a:t> if, and only if, </a:t>
              </a:r>
              <a:r>
                <a:rPr lang="en-SG" sz="2400" i="1" dirty="0"/>
                <a:t>G</a:t>
              </a:r>
              <a:r>
                <a:rPr lang="en-SG" sz="2400" dirty="0"/>
                <a:t> is connected, </a:t>
              </a:r>
              <a:r>
                <a:rPr lang="en-SG" sz="2400" i="1" dirty="0"/>
                <a:t>v</a:t>
              </a:r>
              <a:r>
                <a:rPr lang="en-SG" sz="2400" dirty="0"/>
                <a:t> and </a:t>
              </a:r>
              <a:r>
                <a:rPr lang="en-SG" sz="2400" i="1" dirty="0"/>
                <a:t>w</a:t>
              </a:r>
              <a:r>
                <a:rPr lang="en-SG" sz="2400" dirty="0"/>
                <a:t> have odd degree, and all other vertices of </a:t>
              </a:r>
              <a:r>
                <a:rPr lang="en-SG" sz="2400" i="1" dirty="0"/>
                <a:t>G</a:t>
              </a:r>
              <a:r>
                <a:rPr lang="en-SG" sz="2400" dirty="0"/>
                <a:t> have positive even degree.</a:t>
              </a:r>
              <a:endParaRPr lang="en-SG" sz="2400" dirty="0">
                <a:sym typeface="Symbol" panose="05050102010706020507" pitchFamily="18" charset="2"/>
              </a:endParaRPr>
            </a:p>
          </p:txBody>
        </p:sp>
      </p:grpSp>
      <p:grpSp>
        <p:nvGrpSpPr>
          <p:cNvPr id="59" name="Group 58"/>
          <p:cNvGrpSpPr/>
          <p:nvPr/>
        </p:nvGrpSpPr>
        <p:grpSpPr>
          <a:xfrm>
            <a:off x="301814" y="1017547"/>
            <a:ext cx="8480977" cy="2534459"/>
            <a:chOff x="886427" y="4598517"/>
            <a:chExt cx="8480977" cy="2534459"/>
          </a:xfrm>
        </p:grpSpPr>
        <p:sp>
          <p:nvSpPr>
            <p:cNvPr id="60" name="Rectangle 59"/>
            <p:cNvSpPr/>
            <p:nvPr/>
          </p:nvSpPr>
          <p:spPr>
            <a:xfrm>
              <a:off x="891707" y="4598517"/>
              <a:ext cx="8475697" cy="253445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Euler Trail</a:t>
              </a:r>
            </a:p>
          </p:txBody>
        </p:sp>
        <p:sp>
          <p:nvSpPr>
            <p:cNvPr id="63" name="TextBox 62"/>
            <p:cNvSpPr txBox="1"/>
            <p:nvPr/>
          </p:nvSpPr>
          <p:spPr>
            <a:xfrm>
              <a:off x="982475" y="5193984"/>
              <a:ext cx="8134094" cy="1938992"/>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 and let </a:t>
              </a:r>
              <a:r>
                <a:rPr lang="en-SG" sz="2400" i="1" dirty="0"/>
                <a:t>v</a:t>
              </a:r>
              <a:r>
                <a:rPr lang="en-SG" sz="2400" dirty="0"/>
                <a:t> and </a:t>
              </a:r>
              <a:r>
                <a:rPr lang="en-SG" sz="2400" i="1" dirty="0"/>
                <a:t>w</a:t>
              </a:r>
              <a:r>
                <a:rPr lang="en-SG" sz="2400" dirty="0"/>
                <a:t> be two distinct vertices of </a:t>
              </a:r>
              <a:r>
                <a:rPr lang="en-SG" sz="2400" i="1" dirty="0"/>
                <a:t>G</a:t>
              </a:r>
              <a:r>
                <a:rPr lang="en-SG" sz="2400" dirty="0"/>
                <a:t>. An </a:t>
              </a:r>
              <a:r>
                <a:rPr lang="en-SG" sz="2400" b="1" dirty="0"/>
                <a:t>Euler trail/path from </a:t>
              </a:r>
              <a:r>
                <a:rPr lang="en-SG" sz="2400" b="1" i="1" dirty="0"/>
                <a:t>v</a:t>
              </a:r>
              <a:r>
                <a:rPr lang="en-SG" sz="2400" b="1" dirty="0"/>
                <a:t> to </a:t>
              </a:r>
              <a:r>
                <a:rPr lang="en-SG" sz="2400" b="1" i="1" dirty="0"/>
                <a:t>w</a:t>
              </a:r>
              <a:r>
                <a:rPr lang="en-SG" sz="2400" dirty="0"/>
                <a:t> is a sequence of adjacent edges and vertices that starts at </a:t>
              </a:r>
              <a:r>
                <a:rPr lang="en-SG" sz="2400" i="1" dirty="0"/>
                <a:t>v</a:t>
              </a:r>
              <a:r>
                <a:rPr lang="en-SG" sz="2400" dirty="0"/>
                <a:t>, ends at </a:t>
              </a:r>
              <a:r>
                <a:rPr lang="en-SG" sz="2400" i="1" dirty="0"/>
                <a:t>w</a:t>
              </a:r>
              <a:r>
                <a:rPr lang="en-SG" sz="2400" dirty="0"/>
                <a:t>, passes through every vertex of </a:t>
              </a:r>
              <a:r>
                <a:rPr lang="en-SG" sz="2400" i="1" dirty="0"/>
                <a:t>G</a:t>
              </a:r>
              <a:r>
                <a:rPr lang="en-SG" sz="2400" dirty="0"/>
                <a:t> at least once, and traverses every edge of </a:t>
              </a:r>
              <a:r>
                <a:rPr lang="en-SG" sz="2400" i="1" dirty="0"/>
                <a:t>G</a:t>
              </a:r>
              <a:r>
                <a:rPr lang="en-SG" sz="2400" dirty="0"/>
                <a:t> exactly once. </a:t>
              </a:r>
            </a:p>
          </p:txBody>
        </p:sp>
      </p:grpSp>
    </p:spTree>
    <p:extLst>
      <p:ext uri="{BB962C8B-B14F-4D97-AF65-F5344CB8AC3E}">
        <p14:creationId xmlns:p14="http://schemas.microsoft.com/office/powerpoint/2010/main" val="343069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Introduction</a:t>
            </a:r>
            <a:endParaRPr lang="en-SG" sz="2000" dirty="0">
              <a:solidFill>
                <a:schemeClr val="bg1"/>
              </a:solidFill>
            </a:endParaRP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519" y="2290621"/>
            <a:ext cx="6513062" cy="4065730"/>
          </a:xfrm>
          <a:prstGeom prst="rect">
            <a:avLst/>
          </a:prstGeom>
        </p:spPr>
      </p:pic>
      <p:sp>
        <p:nvSpPr>
          <p:cNvPr id="43" name="TextBox 42"/>
          <p:cNvSpPr txBox="1"/>
          <p:nvPr/>
        </p:nvSpPr>
        <p:spPr>
          <a:xfrm>
            <a:off x="369738" y="1612027"/>
            <a:ext cx="8145611" cy="461665"/>
          </a:xfrm>
          <a:prstGeom prst="rect">
            <a:avLst/>
          </a:prstGeom>
          <a:noFill/>
        </p:spPr>
        <p:txBody>
          <a:bodyPr wrap="square" rtlCol="0">
            <a:spAutoFit/>
          </a:bodyPr>
          <a:lstStyle/>
          <a:p>
            <a:pPr>
              <a:spcAft>
                <a:spcPts val="600"/>
              </a:spcAft>
            </a:pPr>
            <a:r>
              <a:rPr lang="en-SG" sz="2400" dirty="0">
                <a:solidFill>
                  <a:srgbClr val="C00000"/>
                </a:solidFill>
              </a:rPr>
              <a:t>Shall</a:t>
            </a:r>
            <a:r>
              <a:rPr lang="en-SG" sz="2400" dirty="0"/>
              <a:t> </a:t>
            </a:r>
            <a:r>
              <a:rPr lang="en-SG" sz="2400" dirty="0">
                <a:solidFill>
                  <a:srgbClr val="0033CC"/>
                </a:solidFill>
              </a:rPr>
              <a:t>we</a:t>
            </a:r>
            <a:r>
              <a:rPr lang="en-SG" sz="2400" dirty="0"/>
              <a:t> </a:t>
            </a:r>
            <a:r>
              <a:rPr lang="en-SG" sz="2400" dirty="0">
                <a:solidFill>
                  <a:srgbClr val="006600"/>
                </a:solidFill>
              </a:rPr>
              <a:t>add</a:t>
            </a:r>
            <a:r>
              <a:rPr lang="en-SG" sz="2400" dirty="0">
                <a:solidFill>
                  <a:srgbClr val="000099"/>
                </a:solidFill>
              </a:rPr>
              <a:t> some </a:t>
            </a:r>
            <a:r>
              <a:rPr lang="en-SG" sz="2400" dirty="0">
                <a:solidFill>
                  <a:schemeClr val="accent2">
                    <a:lumMod val="75000"/>
                  </a:schemeClr>
                </a:solidFill>
              </a:rPr>
              <a:t>colours</a:t>
            </a:r>
            <a:r>
              <a:rPr lang="en-SG" sz="2400" dirty="0"/>
              <a:t> </a:t>
            </a:r>
            <a:r>
              <a:rPr lang="en-SG" sz="2400" dirty="0">
                <a:solidFill>
                  <a:schemeClr val="accent6">
                    <a:lumMod val="75000"/>
                  </a:schemeClr>
                </a:solidFill>
              </a:rPr>
              <a:t>to</a:t>
            </a:r>
            <a:r>
              <a:rPr lang="en-SG" sz="2400" dirty="0"/>
              <a:t> </a:t>
            </a:r>
            <a:r>
              <a:rPr lang="en-SG" sz="2400" dirty="0">
                <a:solidFill>
                  <a:srgbClr val="990099"/>
                </a:solidFill>
              </a:rPr>
              <a:t>this</a:t>
            </a:r>
            <a:r>
              <a:rPr lang="en-SG" sz="2400" dirty="0"/>
              <a:t> </a:t>
            </a:r>
            <a:r>
              <a:rPr lang="en-SG" sz="2400" dirty="0">
                <a:solidFill>
                  <a:schemeClr val="accent1">
                    <a:lumMod val="50000"/>
                  </a:schemeClr>
                </a:solidFill>
              </a:rPr>
              <a:t>map</a:t>
            </a:r>
            <a:r>
              <a:rPr lang="en-SG" sz="2400" dirty="0"/>
              <a:t> </a:t>
            </a:r>
            <a:r>
              <a:rPr lang="en-SG" sz="2400" dirty="0">
                <a:solidFill>
                  <a:srgbClr val="FF0000"/>
                </a:solidFill>
              </a:rPr>
              <a:t>of</a:t>
            </a:r>
            <a:r>
              <a:rPr lang="en-SG" sz="2400" dirty="0"/>
              <a:t> </a:t>
            </a:r>
            <a:r>
              <a:rPr lang="en-SG" sz="2400" dirty="0">
                <a:solidFill>
                  <a:srgbClr val="0000FF"/>
                </a:solidFill>
              </a:rPr>
              <a:t>the</a:t>
            </a:r>
            <a:r>
              <a:rPr lang="en-SG" sz="2400" dirty="0"/>
              <a:t> </a:t>
            </a:r>
            <a:r>
              <a:rPr lang="en-SG" sz="2400" dirty="0">
                <a:solidFill>
                  <a:schemeClr val="accent4">
                    <a:lumMod val="50000"/>
                  </a:schemeClr>
                </a:solidFill>
              </a:rPr>
              <a:t>United</a:t>
            </a:r>
            <a:r>
              <a:rPr lang="en-SG" sz="2400" dirty="0"/>
              <a:t> </a:t>
            </a:r>
            <a:r>
              <a:rPr lang="en-SG" sz="2400" dirty="0">
                <a:solidFill>
                  <a:srgbClr val="990099"/>
                </a:solidFill>
              </a:rPr>
              <a:t>States</a:t>
            </a:r>
            <a:r>
              <a:rPr lang="en-SG" sz="2400" dirty="0">
                <a:solidFill>
                  <a:schemeClr val="accent2">
                    <a:lumMod val="75000"/>
                  </a:schemeClr>
                </a:solidFill>
              </a:rPr>
              <a:t>?</a:t>
            </a:r>
          </a:p>
        </p:txBody>
      </p:sp>
      <p:sp>
        <p:nvSpPr>
          <p:cNvPr id="44" name="Oval 4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72094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1608781" y="1789848"/>
            <a:ext cx="1465478" cy="2638756"/>
            <a:chOff x="2229493" y="2204121"/>
            <a:chExt cx="1465478" cy="2638756"/>
          </a:xfrm>
        </p:grpSpPr>
        <p:grpSp>
          <p:nvGrpSpPr>
            <p:cNvPr id="49" name="Group 48"/>
            <p:cNvGrpSpPr/>
            <p:nvPr/>
          </p:nvGrpSpPr>
          <p:grpSpPr>
            <a:xfrm>
              <a:off x="2229493" y="2204121"/>
              <a:ext cx="1465478" cy="2005550"/>
              <a:chOff x="1388533" y="2845775"/>
              <a:chExt cx="849070" cy="1161977"/>
            </a:xfrm>
          </p:grpSpPr>
          <p:sp>
            <p:nvSpPr>
              <p:cNvPr id="51" name="Rectangle 50"/>
              <p:cNvSpPr/>
              <p:nvPr/>
            </p:nvSpPr>
            <p:spPr>
              <a:xfrm>
                <a:off x="1388533"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2" name="Straight Connector 51"/>
              <p:cNvCxnSpPr/>
              <p:nvPr/>
            </p:nvCxnSpPr>
            <p:spPr>
              <a:xfrm>
                <a:off x="1388533" y="3228819"/>
                <a:ext cx="843203" cy="77893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388533" y="3223371"/>
                <a:ext cx="843203" cy="78438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810134" y="2845775"/>
                <a:ext cx="427469"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388533" y="2845777"/>
                <a:ext cx="421601" cy="38946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2526911" y="4319657"/>
              <a:ext cx="847397" cy="523220"/>
            </a:xfrm>
            <a:prstGeom prst="rect">
              <a:avLst/>
            </a:prstGeom>
            <a:noFill/>
          </p:spPr>
          <p:txBody>
            <a:bodyPr wrap="square" rtlCol="0">
              <a:spAutoFit/>
            </a:bodyPr>
            <a:lstStyle/>
            <a:p>
              <a:pPr algn="ctr"/>
              <a:r>
                <a:rPr lang="en-SG" sz="2800" dirty="0"/>
                <a:t>(1)</a:t>
              </a:r>
            </a:p>
          </p:txBody>
        </p:sp>
      </p:grpSp>
      <p:grpSp>
        <p:nvGrpSpPr>
          <p:cNvPr id="3" name="Group 2"/>
          <p:cNvGrpSpPr/>
          <p:nvPr/>
        </p:nvGrpSpPr>
        <p:grpSpPr>
          <a:xfrm>
            <a:off x="4858680" y="2425529"/>
            <a:ext cx="2504275" cy="2003075"/>
            <a:chOff x="4714979" y="2839802"/>
            <a:chExt cx="2504275" cy="2003075"/>
          </a:xfrm>
        </p:grpSpPr>
        <p:grpSp>
          <p:nvGrpSpPr>
            <p:cNvPr id="57" name="Group 56"/>
            <p:cNvGrpSpPr/>
            <p:nvPr/>
          </p:nvGrpSpPr>
          <p:grpSpPr>
            <a:xfrm>
              <a:off x="4714979" y="2839802"/>
              <a:ext cx="2504275" cy="1303374"/>
              <a:chOff x="5001237" y="4187738"/>
              <a:chExt cx="1234334" cy="642421"/>
            </a:xfrm>
          </p:grpSpPr>
          <p:cxnSp>
            <p:nvCxnSpPr>
              <p:cNvPr id="64" name="Straight Connector 63"/>
              <p:cNvCxnSpPr>
                <a:endCxn id="65" idx="0"/>
              </p:cNvCxnSpPr>
              <p:nvPr/>
            </p:nvCxnSpPr>
            <p:spPr>
              <a:xfrm>
                <a:off x="5469540" y="4508948"/>
                <a:ext cx="301328" cy="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5" name="Isosceles Triangle 64"/>
              <p:cNvSpPr/>
              <p:nvPr/>
            </p:nvSpPr>
            <p:spPr>
              <a:xfrm rot="16200000">
                <a:off x="5681245"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Isosceles Triangle 65"/>
              <p:cNvSpPr/>
              <p:nvPr/>
            </p:nvSpPr>
            <p:spPr>
              <a:xfrm rot="5400000" flipH="1">
                <a:off x="5111106"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p:cNvSpPr/>
              <p:nvPr/>
            </p:nvSpPr>
            <p:spPr>
              <a:xfrm>
                <a:off x="5001237" y="4187738"/>
                <a:ext cx="1234334" cy="6424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8" name="TextBox 57"/>
            <p:cNvSpPr txBox="1"/>
            <p:nvPr/>
          </p:nvSpPr>
          <p:spPr>
            <a:xfrm>
              <a:off x="5586253" y="4319657"/>
              <a:ext cx="847397" cy="523220"/>
            </a:xfrm>
            <a:prstGeom prst="rect">
              <a:avLst/>
            </a:prstGeom>
            <a:noFill/>
          </p:spPr>
          <p:txBody>
            <a:bodyPr wrap="square" rtlCol="0">
              <a:spAutoFit/>
            </a:bodyPr>
            <a:lstStyle/>
            <a:p>
              <a:pPr algn="ctr"/>
              <a:r>
                <a:rPr lang="en-SG" sz="2800" dirty="0"/>
                <a:t>(5)</a:t>
              </a:r>
            </a:p>
          </p:txBody>
        </p:sp>
      </p:grpSp>
      <p:sp>
        <p:nvSpPr>
          <p:cNvPr id="68" name="TextBox 67"/>
          <p:cNvSpPr txBox="1"/>
          <p:nvPr/>
        </p:nvSpPr>
        <p:spPr>
          <a:xfrm>
            <a:off x="324356" y="901808"/>
            <a:ext cx="7421660" cy="954107"/>
          </a:xfrm>
          <a:prstGeom prst="rect">
            <a:avLst/>
          </a:prstGeom>
          <a:noFill/>
        </p:spPr>
        <p:txBody>
          <a:bodyPr wrap="square" rtlCol="0">
            <a:spAutoFit/>
          </a:bodyPr>
          <a:lstStyle/>
          <a:p>
            <a:r>
              <a:rPr lang="en-SG" sz="2800" dirty="0"/>
              <a:t>The following graphs do not have an Euler circuit. Do they have an Euler trail?</a:t>
            </a:r>
          </a:p>
        </p:txBody>
      </p:sp>
      <p:sp>
        <p:nvSpPr>
          <p:cNvPr id="12" name="Oval 11"/>
          <p:cNvSpPr/>
          <p:nvPr/>
        </p:nvSpPr>
        <p:spPr>
          <a:xfrm>
            <a:off x="1454402" y="3620376"/>
            <a:ext cx="308758" cy="285008"/>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856270" y="3630272"/>
            <a:ext cx="308758" cy="285008"/>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604865" y="2934713"/>
            <a:ext cx="308758" cy="285008"/>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268593" y="2934713"/>
            <a:ext cx="308758" cy="285008"/>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81562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dissolve">
                                      <p:cBhvr>
                                        <p:cTn id="13" dur="500"/>
                                        <p:tgtEl>
                                          <p:spTgt spid="7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dissolve">
                                      <p:cBhvr>
                                        <p:cTn id="1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9" grpId="0" animBg="1"/>
      <p:bldP spid="70" grpId="0" animBg="1"/>
      <p:bldP spid="7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TextBox 67"/>
          <p:cNvSpPr txBox="1"/>
          <p:nvPr/>
        </p:nvSpPr>
        <p:spPr>
          <a:xfrm>
            <a:off x="324356" y="901808"/>
            <a:ext cx="8392132" cy="1569660"/>
          </a:xfrm>
          <a:prstGeom prst="rect">
            <a:avLst/>
          </a:prstGeom>
          <a:noFill/>
        </p:spPr>
        <p:txBody>
          <a:bodyPr wrap="square" rtlCol="0">
            <a:spAutoFit/>
          </a:bodyPr>
          <a:lstStyle/>
          <a:p>
            <a:r>
              <a:rPr lang="en-US" altLang="en-US" sz="2400" dirty="0"/>
              <a:t>The floor plan shown below is for a house that is open for public viewing. Is it possible to find a trail that starts in room </a:t>
            </a:r>
            <a:r>
              <a:rPr lang="en-US" altLang="en-US" sz="2400" i="1" dirty="0"/>
              <a:t>A</a:t>
            </a:r>
            <a:r>
              <a:rPr lang="en-US" altLang="en-US" sz="2400" dirty="0"/>
              <a:t>, ends in room </a:t>
            </a:r>
            <a:r>
              <a:rPr lang="en-US" altLang="en-US" sz="2400" i="1" dirty="0"/>
              <a:t>B</a:t>
            </a:r>
            <a:r>
              <a:rPr lang="en-US" altLang="en-US" sz="2400" dirty="0"/>
              <a:t>, and passes through every interior doorway of the house exactly once? If so, find such a trail.</a:t>
            </a:r>
            <a:endParaRPr lang="en-SG" sz="2400" dirty="0"/>
          </a:p>
        </p:txBody>
      </p:sp>
      <p:pic>
        <p:nvPicPr>
          <p:cNvPr id="6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356" y="2573939"/>
            <a:ext cx="3782423" cy="158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4919" y="2664788"/>
            <a:ext cx="4132267" cy="140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p:cNvSpPr/>
          <p:nvPr/>
        </p:nvSpPr>
        <p:spPr>
          <a:xfrm>
            <a:off x="4286735" y="3055514"/>
            <a:ext cx="431167" cy="312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476756" y="4407008"/>
            <a:ext cx="7865139" cy="1646605"/>
          </a:xfrm>
          <a:prstGeom prst="rect">
            <a:avLst/>
          </a:prstGeom>
          <a:solidFill>
            <a:schemeClr val="accent4">
              <a:lumMod val="60000"/>
              <a:lumOff val="40000"/>
            </a:schemeClr>
          </a:solidFill>
        </p:spPr>
        <p:txBody>
          <a:bodyPr wrap="square" rtlCol="0">
            <a:spAutoFit/>
          </a:bodyPr>
          <a:lstStyle/>
          <a:p>
            <a:pPr>
              <a:spcAft>
                <a:spcPts val="600"/>
              </a:spcAft>
            </a:pPr>
            <a:r>
              <a:rPr lang="en-US" altLang="en-US" sz="2400" dirty="0"/>
              <a:t>Each vertex of this graph has even degree except for </a:t>
            </a:r>
            <a:r>
              <a:rPr lang="en-US" altLang="en-US" sz="2400" i="1" dirty="0"/>
              <a:t>A</a:t>
            </a:r>
            <a:r>
              <a:rPr lang="en-US" altLang="en-US" sz="2400" dirty="0"/>
              <a:t> and </a:t>
            </a:r>
            <a:r>
              <a:rPr lang="en-US" altLang="en-US" sz="2400" i="1" dirty="0"/>
              <a:t>B</a:t>
            </a:r>
            <a:r>
              <a:rPr lang="en-US" altLang="en-US" sz="2400" dirty="0"/>
              <a:t>, each of which has degree 1.</a:t>
            </a:r>
          </a:p>
          <a:p>
            <a:pPr>
              <a:spcAft>
                <a:spcPts val="600"/>
              </a:spcAft>
            </a:pPr>
            <a:r>
              <a:rPr lang="en-US" sz="2400" dirty="0"/>
              <a:t>Hence by Corollary 10.2.5, there is an Euler path from </a:t>
            </a:r>
            <a:r>
              <a:rPr lang="en-US" sz="2400" i="1" dirty="0"/>
              <a:t>A</a:t>
            </a:r>
            <a:r>
              <a:rPr lang="en-US" sz="2400" dirty="0"/>
              <a:t> to </a:t>
            </a:r>
            <a:r>
              <a:rPr lang="en-US" sz="2400" i="1" dirty="0"/>
              <a:t>B</a:t>
            </a:r>
            <a:r>
              <a:rPr lang="en-US" sz="2400" dirty="0"/>
              <a:t>. One such trail is </a:t>
            </a:r>
            <a:r>
              <a:rPr lang="en-US" altLang="en-US" sz="2400" i="1" dirty="0"/>
              <a:t>AGHFEIHEKJDCB.</a:t>
            </a:r>
            <a:endParaRPr lang="en-SG" sz="2400" dirty="0"/>
          </a:p>
        </p:txBody>
      </p:sp>
    </p:spTree>
    <p:extLst>
      <p:ext uri="{BB962C8B-B14F-4D97-AF65-F5344CB8AC3E}">
        <p14:creationId xmlns:p14="http://schemas.microsoft.com/office/powerpoint/2010/main" val="418834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dissolve">
                                      <p:cBhvr>
                                        <p:cTn id="11" dur="500"/>
                                        <p:tgtEl>
                                          <p:spTgt spid="7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301243" y="1549459"/>
            <a:ext cx="8313368" cy="523220"/>
          </a:xfrm>
          <a:prstGeom prst="rect">
            <a:avLst/>
          </a:prstGeom>
          <a:noFill/>
        </p:spPr>
        <p:txBody>
          <a:bodyPr wrap="square" rtlCol="0">
            <a:spAutoFit/>
          </a:bodyPr>
          <a:lstStyle/>
          <a:p>
            <a:pPr>
              <a:spcAft>
                <a:spcPts val="600"/>
              </a:spcAft>
            </a:pPr>
            <a:r>
              <a:rPr lang="en-US" altLang="en-US" sz="2800" dirty="0"/>
              <a:t>Recall Theorem 10.2.4:</a:t>
            </a:r>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Hamiltonian Circuits</a:t>
            </a:r>
            <a:endParaRPr lang="en-SG" sz="2000" dirty="0">
              <a:solidFill>
                <a:schemeClr val="bg1"/>
              </a:solidFill>
            </a:endParaRPr>
          </a:p>
        </p:txBody>
      </p:sp>
      <p:sp>
        <p:nvSpPr>
          <p:cNvPr id="39" name="Oval 3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p:cNvGrpSpPr/>
          <p:nvPr/>
        </p:nvGrpSpPr>
        <p:grpSpPr>
          <a:xfrm>
            <a:off x="324355" y="2072679"/>
            <a:ext cx="8480977" cy="1451213"/>
            <a:chOff x="730522" y="4598517"/>
            <a:chExt cx="8480977" cy="1451213"/>
          </a:xfrm>
        </p:grpSpPr>
        <p:sp>
          <p:nvSpPr>
            <p:cNvPr id="47" name="Rectangle 46"/>
            <p:cNvSpPr/>
            <p:nvPr/>
          </p:nvSpPr>
          <p:spPr>
            <a:xfrm>
              <a:off x="730522" y="4598519"/>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10.2.4</a:t>
              </a:r>
            </a:p>
          </p:txBody>
        </p:sp>
        <p:sp>
          <p:nvSpPr>
            <p:cNvPr id="50" name="TextBox 49"/>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A graph </a:t>
              </a:r>
              <a:r>
                <a:rPr lang="en-SG" sz="2400" i="1" dirty="0"/>
                <a:t>G</a:t>
              </a:r>
              <a:r>
                <a:rPr lang="en-SG" sz="2400" dirty="0"/>
                <a:t> has an Euler circuit if, and only if, </a:t>
              </a:r>
              <a:r>
                <a:rPr lang="en-SG" sz="2400" i="1" dirty="0"/>
                <a:t>G</a:t>
              </a:r>
              <a:r>
                <a:rPr lang="en-SG" sz="2400" dirty="0"/>
                <a:t> is connected and every vertex of </a:t>
              </a:r>
              <a:r>
                <a:rPr lang="en-SG" sz="2400" i="1" dirty="0"/>
                <a:t>G</a:t>
              </a:r>
              <a:r>
                <a:rPr lang="en-SG" sz="2400" dirty="0"/>
                <a:t> has positive even degree.</a:t>
              </a:r>
              <a:endParaRPr lang="en-SG" sz="2400" dirty="0">
                <a:sym typeface="Symbol" panose="05050102010706020507" pitchFamily="18" charset="2"/>
              </a:endParaRPr>
            </a:p>
          </p:txBody>
        </p:sp>
      </p:grpSp>
      <p:sp>
        <p:nvSpPr>
          <p:cNvPr id="51" name="TextBox 50"/>
          <p:cNvSpPr txBox="1"/>
          <p:nvPr/>
        </p:nvSpPr>
        <p:spPr>
          <a:xfrm>
            <a:off x="434872" y="3867543"/>
            <a:ext cx="8313368" cy="1892826"/>
          </a:xfrm>
          <a:prstGeom prst="rect">
            <a:avLst/>
          </a:prstGeom>
          <a:noFill/>
        </p:spPr>
        <p:txBody>
          <a:bodyPr wrap="square" rtlCol="0">
            <a:spAutoFit/>
          </a:bodyPr>
          <a:lstStyle/>
          <a:p>
            <a:pPr>
              <a:spcAft>
                <a:spcPts val="600"/>
              </a:spcAft>
            </a:pPr>
            <a:r>
              <a:rPr lang="en-US" altLang="en-US" sz="2800" dirty="0"/>
              <a:t>A related question:</a:t>
            </a:r>
          </a:p>
          <a:p>
            <a:pPr>
              <a:spcAft>
                <a:spcPts val="600"/>
              </a:spcAft>
            </a:pPr>
            <a:r>
              <a:rPr lang="en-US" altLang="en-US" sz="2800" dirty="0"/>
              <a:t>Given a graph </a:t>
            </a:r>
            <a:r>
              <a:rPr lang="en-US" altLang="en-US" sz="2800" i="1" dirty="0"/>
              <a:t>G</a:t>
            </a:r>
            <a:r>
              <a:rPr lang="en-US" altLang="en-US" sz="2800" dirty="0"/>
              <a:t>, is it possible to find a circuit for </a:t>
            </a:r>
            <a:r>
              <a:rPr lang="en-US" altLang="en-US" sz="2800" i="1" dirty="0"/>
              <a:t>G</a:t>
            </a:r>
            <a:r>
              <a:rPr lang="en-US" altLang="en-US" sz="2800" dirty="0"/>
              <a:t> in which </a:t>
            </a:r>
            <a:r>
              <a:rPr lang="en-US" altLang="en-US" sz="2800" u="sng" dirty="0"/>
              <a:t>all the </a:t>
            </a:r>
            <a:r>
              <a:rPr lang="en-US" altLang="en-US" sz="2800" i="1" u="sng" dirty="0">
                <a:solidFill>
                  <a:srgbClr val="000099"/>
                </a:solidFill>
              </a:rPr>
              <a:t>vertices</a:t>
            </a:r>
            <a:r>
              <a:rPr lang="en-US" altLang="en-US" sz="2800" u="sng" dirty="0"/>
              <a:t> of </a:t>
            </a:r>
            <a:r>
              <a:rPr lang="en-US" altLang="en-US" sz="2800" i="1" u="sng" dirty="0"/>
              <a:t>G</a:t>
            </a:r>
            <a:r>
              <a:rPr lang="en-US" altLang="en-US" sz="2800" u="sng" dirty="0"/>
              <a:t> (except the first and the last) appear exactly once</a:t>
            </a:r>
            <a:r>
              <a:rPr lang="en-US" altLang="en-US" sz="2800" dirty="0"/>
              <a:t>?</a:t>
            </a:r>
          </a:p>
        </p:txBody>
      </p:sp>
    </p:spTree>
    <p:extLst>
      <p:ext uri="{BB962C8B-B14F-4D97-AF65-F5344CB8AC3E}">
        <p14:creationId xmlns:p14="http://schemas.microsoft.com/office/powerpoint/2010/main" val="357800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301243" y="1026239"/>
            <a:ext cx="7896273" cy="2123658"/>
          </a:xfrm>
          <a:prstGeom prst="rect">
            <a:avLst/>
          </a:prstGeom>
          <a:noFill/>
        </p:spPr>
        <p:txBody>
          <a:bodyPr wrap="square" rtlCol="0">
            <a:spAutoFit/>
          </a:bodyPr>
          <a:lstStyle/>
          <a:p>
            <a:r>
              <a:rPr lang="en-US" altLang="en-US" sz="2800" dirty="0"/>
              <a:t>In 1859 the Irish mathematician Sir William Rowan Hamilton introduced a puzzle in the shape of a dodecahedron (DOH-</a:t>
            </a:r>
            <a:r>
              <a:rPr lang="en-US" altLang="en-US" sz="2800" dirty="0" err="1"/>
              <a:t>dek</a:t>
            </a:r>
            <a:r>
              <a:rPr lang="en-US" altLang="en-US" sz="2800" dirty="0"/>
              <a:t>-a-HEE-</a:t>
            </a:r>
            <a:r>
              <a:rPr lang="en-US" altLang="en-US" sz="2800" dirty="0" err="1"/>
              <a:t>dron</a:t>
            </a:r>
            <a:r>
              <a:rPr lang="en-US" altLang="en-US" sz="2800" dirty="0"/>
              <a:t>). </a:t>
            </a:r>
            <a:r>
              <a:rPr lang="en-US" altLang="en-US" sz="2400" dirty="0"/>
              <a:t>(Figure 10.2.6 contains a drawing of a dodecahedron, which is a solid figure with 12 identical pentagonal faces.)</a:t>
            </a:r>
          </a:p>
        </p:txBody>
      </p:sp>
      <p:grpSp>
        <p:nvGrpSpPr>
          <p:cNvPr id="2" name="Group 1"/>
          <p:cNvGrpSpPr/>
          <p:nvPr/>
        </p:nvGrpSpPr>
        <p:grpSpPr>
          <a:xfrm>
            <a:off x="2779019" y="3449053"/>
            <a:ext cx="3611479" cy="2352704"/>
            <a:chOff x="2779019" y="3449053"/>
            <a:chExt cx="3611479" cy="2352704"/>
          </a:xfrm>
        </p:grpSpPr>
        <p:pic>
          <p:nvPicPr>
            <p:cNvPr id="40" name="Picture 3"/>
            <p:cNvPicPr>
              <a:picLocks noChangeAspect="1" noChangeArrowheads="1"/>
            </p:cNvPicPr>
            <p:nvPr/>
          </p:nvPicPr>
          <p:blipFill>
            <a:blip r:embed="rId3">
              <a:extLst>
                <a:ext uri="{28A0092B-C50C-407E-A947-70E740481C1C}">
                  <a14:useLocalDpi xmlns:a14="http://schemas.microsoft.com/office/drawing/2010/main" val="0"/>
                </a:ext>
              </a:extLst>
            </a:blip>
            <a:srcRect l="12881" t="4115"/>
            <a:stretch>
              <a:fillRect/>
            </a:stretch>
          </p:blipFill>
          <p:spPr bwMode="auto">
            <a:xfrm>
              <a:off x="3554471" y="3449053"/>
              <a:ext cx="206057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5"/>
            <p:cNvSpPr txBox="1">
              <a:spLocks noChangeArrowheads="1"/>
            </p:cNvSpPr>
            <p:nvPr/>
          </p:nvSpPr>
          <p:spPr bwMode="auto">
            <a:xfrm>
              <a:off x="2779019" y="5432425"/>
              <a:ext cx="36114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b="1" dirty="0"/>
                <a:t>Figure 10.2.6 </a:t>
              </a:r>
              <a:r>
                <a:rPr lang="en-US" altLang="en-US" dirty="0"/>
                <a:t>Dodecahedron</a:t>
              </a:r>
            </a:p>
          </p:txBody>
        </p:sp>
      </p:grpSp>
      <p:sp>
        <p:nvSpPr>
          <p:cNvPr id="54" name="Oval 53"/>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3548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2323713"/>
          </a:xfrm>
          <a:prstGeom prst="rect">
            <a:avLst/>
          </a:prstGeom>
          <a:noFill/>
        </p:spPr>
        <p:txBody>
          <a:bodyPr wrap="square" rtlCol="0">
            <a:spAutoFit/>
          </a:bodyPr>
          <a:lstStyle/>
          <a:p>
            <a:pPr>
              <a:spcAft>
                <a:spcPts val="600"/>
              </a:spcAft>
            </a:pPr>
            <a:r>
              <a:rPr lang="en-US" altLang="en-US" sz="2800" dirty="0"/>
              <a:t>Each vertex was labeled with the name of a city —London, Paris, Hong Kong, New York, and so on.</a:t>
            </a:r>
            <a:endParaRPr lang="en-US" altLang="en-US" sz="1050" dirty="0"/>
          </a:p>
          <a:p>
            <a:pPr>
              <a:spcAft>
                <a:spcPts val="600"/>
              </a:spcAft>
            </a:pPr>
            <a:r>
              <a:rPr lang="en-US" altLang="en-US" sz="2800" dirty="0"/>
              <a:t>The problem Hamilton posed was to </a:t>
            </a:r>
            <a:r>
              <a:rPr lang="en-US" altLang="en-US" sz="2800" dirty="0">
                <a:solidFill>
                  <a:srgbClr val="000099"/>
                </a:solidFill>
              </a:rPr>
              <a:t>start at one city and tour the world by visiting each other city exactly once and returning to the starting city</a:t>
            </a:r>
            <a:r>
              <a:rPr lang="en-US" altLang="en-US" sz="2800" dirty="0"/>
              <a:t>.</a:t>
            </a:r>
            <a:endParaRPr lang="en-US" altLang="en-US" sz="1050" dirty="0"/>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686" y="3341427"/>
            <a:ext cx="3104403" cy="297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46"/>
          <p:cNvSpPr txBox="1"/>
          <p:nvPr/>
        </p:nvSpPr>
        <p:spPr>
          <a:xfrm>
            <a:off x="789110" y="3511737"/>
            <a:ext cx="3883409" cy="2677656"/>
          </a:xfrm>
          <a:prstGeom prst="rect">
            <a:avLst/>
          </a:prstGeom>
          <a:noFill/>
        </p:spPr>
        <p:txBody>
          <a:bodyPr wrap="square" rtlCol="0">
            <a:spAutoFit/>
          </a:bodyPr>
          <a:lstStyle/>
          <a:p>
            <a:pPr>
              <a:spcAft>
                <a:spcPts val="600"/>
              </a:spcAft>
            </a:pPr>
            <a:r>
              <a:rPr lang="en-US" altLang="en-US" sz="2800" dirty="0">
                <a:solidFill>
                  <a:srgbClr val="006600"/>
                </a:solidFill>
              </a:rPr>
              <a:t>One way to solve the puzzle is to imagine the surface of the dodecahedron stretched  out and laid flat in the plane, as follows:</a:t>
            </a:r>
            <a:endParaRPr lang="en-US" altLang="en-US" sz="2400" dirty="0">
              <a:solidFill>
                <a:srgbClr val="006600"/>
              </a:solidFill>
            </a:endParaRPr>
          </a:p>
        </p:txBody>
      </p:sp>
      <p:sp>
        <p:nvSpPr>
          <p:cNvPr id="48" name="Oval 47"/>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1434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1754326"/>
          </a:xfrm>
          <a:prstGeom prst="rect">
            <a:avLst/>
          </a:prstGeom>
          <a:noFill/>
        </p:spPr>
        <p:txBody>
          <a:bodyPr wrap="square" rtlCol="0">
            <a:spAutoFit/>
          </a:bodyPr>
          <a:lstStyle/>
          <a:p>
            <a:r>
              <a:rPr lang="en-US" altLang="en-US" sz="2800" dirty="0"/>
              <a:t>The circuit denoted with black lines is one solution. Note that although every city is visited, many edges are omitted from the circuit.</a:t>
            </a:r>
            <a:r>
              <a:rPr lang="en-US" altLang="en-US" sz="2400" dirty="0"/>
              <a:t> (More difficult versions of the puzzle required that certain cities be visited in a certain order.)</a:t>
            </a: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686" y="3341427"/>
            <a:ext cx="3104403" cy="297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Oval 39"/>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90150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grpSp>
        <p:nvGrpSpPr>
          <p:cNvPr id="40" name="Group 39"/>
          <p:cNvGrpSpPr/>
          <p:nvPr/>
        </p:nvGrpSpPr>
        <p:grpSpPr>
          <a:xfrm>
            <a:off x="301814" y="1017547"/>
            <a:ext cx="8480977" cy="2980735"/>
            <a:chOff x="886427" y="4598517"/>
            <a:chExt cx="8480977" cy="2980735"/>
          </a:xfrm>
        </p:grpSpPr>
        <p:sp>
          <p:nvSpPr>
            <p:cNvPr id="46" name="Rectangle 45"/>
            <p:cNvSpPr/>
            <p:nvPr/>
          </p:nvSpPr>
          <p:spPr>
            <a:xfrm>
              <a:off x="891707" y="4598517"/>
              <a:ext cx="8475697" cy="29807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Hamiltonian Circuit</a:t>
              </a:r>
            </a:p>
          </p:txBody>
        </p:sp>
        <p:sp>
          <p:nvSpPr>
            <p:cNvPr id="49" name="TextBox 48"/>
            <p:cNvSpPr txBox="1"/>
            <p:nvPr/>
          </p:nvSpPr>
          <p:spPr>
            <a:xfrm>
              <a:off x="982474" y="5193984"/>
              <a:ext cx="8134093" cy="2385268"/>
            </a:xfrm>
            <a:prstGeom prst="rect">
              <a:avLst/>
            </a:prstGeom>
            <a:noFill/>
          </p:spPr>
          <p:txBody>
            <a:bodyPr wrap="square" rtlCol="0">
              <a:spAutoFit/>
            </a:bodyPr>
            <a:lstStyle/>
            <a:p>
              <a:pPr>
                <a:spcAft>
                  <a:spcPts val="600"/>
                </a:spcAft>
              </a:pPr>
              <a:r>
                <a:rPr lang="en-SG" sz="2400" dirty="0"/>
                <a:t>Given a graph </a:t>
              </a:r>
              <a:r>
                <a:rPr lang="en-SG" sz="2400" i="1" dirty="0"/>
                <a:t>G</a:t>
              </a:r>
              <a:r>
                <a:rPr lang="en-SG" sz="2400" dirty="0"/>
                <a:t>, a </a:t>
              </a:r>
              <a:r>
                <a:rPr lang="en-SG" sz="2400" b="1" dirty="0"/>
                <a:t>Hamiltonian circuit </a:t>
              </a:r>
              <a:r>
                <a:rPr lang="en-SG" sz="2400" dirty="0"/>
                <a:t>for </a:t>
              </a:r>
              <a:r>
                <a:rPr lang="en-SG" sz="2400" i="1" dirty="0"/>
                <a:t>G </a:t>
              </a:r>
              <a:r>
                <a:rPr lang="en-SG" sz="2400" dirty="0"/>
                <a:t>is a simple circuit that includes every vertex of </a:t>
              </a:r>
              <a:r>
                <a:rPr lang="en-SG" sz="2400" i="1" dirty="0"/>
                <a:t>G</a:t>
              </a:r>
              <a:r>
                <a:rPr lang="en-SG" sz="2400" dirty="0"/>
                <a:t>. </a:t>
              </a:r>
            </a:p>
            <a:p>
              <a:pPr>
                <a:spcAft>
                  <a:spcPts val="600"/>
                </a:spcAft>
              </a:pPr>
              <a:r>
                <a:rPr lang="en-SG" sz="2400" dirty="0"/>
                <a:t>That is, a Hamiltonian circuit for </a:t>
              </a:r>
              <a:r>
                <a:rPr lang="en-SG" sz="2400" i="1" dirty="0"/>
                <a:t>G</a:t>
              </a:r>
              <a:r>
                <a:rPr lang="en-SG" sz="2400" dirty="0"/>
                <a:t> is a sequence of adjacent vertices and distinct edges in which every vertex of </a:t>
              </a:r>
              <a:r>
                <a:rPr lang="en-SG" sz="2400" i="1" dirty="0"/>
                <a:t>G</a:t>
              </a:r>
              <a:r>
                <a:rPr lang="en-SG" sz="2400" dirty="0"/>
                <a:t> appears exactly once, except for the first and the last, which are the same. </a:t>
              </a:r>
            </a:p>
          </p:txBody>
        </p:sp>
      </p:grpSp>
      <p:sp>
        <p:nvSpPr>
          <p:cNvPr id="50" name="Oval 49"/>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3" name="Group 32"/>
          <p:cNvGrpSpPr/>
          <p:nvPr/>
        </p:nvGrpSpPr>
        <p:grpSpPr>
          <a:xfrm>
            <a:off x="299937" y="4216748"/>
            <a:ext cx="8480977" cy="1426465"/>
            <a:chOff x="886427" y="4598517"/>
            <a:chExt cx="8480977" cy="1426465"/>
          </a:xfrm>
        </p:grpSpPr>
        <p:sp>
          <p:nvSpPr>
            <p:cNvPr id="35" name="Rectangle 34"/>
            <p:cNvSpPr/>
            <p:nvPr/>
          </p:nvSpPr>
          <p:spPr>
            <a:xfrm>
              <a:off x="891707" y="4598518"/>
              <a:ext cx="8475697" cy="142646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Hamiltonian Graph</a:t>
              </a:r>
            </a:p>
          </p:txBody>
        </p:sp>
        <p:sp>
          <p:nvSpPr>
            <p:cNvPr id="52" name="TextBox 51"/>
            <p:cNvSpPr txBox="1"/>
            <p:nvPr/>
          </p:nvSpPr>
          <p:spPr>
            <a:xfrm>
              <a:off x="982474" y="5193984"/>
              <a:ext cx="8134093" cy="830997"/>
            </a:xfrm>
            <a:prstGeom prst="rect">
              <a:avLst/>
            </a:prstGeom>
            <a:noFill/>
          </p:spPr>
          <p:txBody>
            <a:bodyPr wrap="square" rtlCol="0">
              <a:spAutoFit/>
            </a:bodyPr>
            <a:lstStyle/>
            <a:p>
              <a:pPr>
                <a:spcAft>
                  <a:spcPts val="600"/>
                </a:spcAft>
              </a:pPr>
              <a:r>
                <a:rPr lang="en-SG" sz="2400" dirty="0"/>
                <a:t>A </a:t>
              </a:r>
              <a:r>
                <a:rPr lang="en-SG" sz="2400" b="1" dirty="0"/>
                <a:t>Hamiltonian graph </a:t>
              </a:r>
              <a:r>
                <a:rPr lang="en-SG" sz="2400" dirty="0"/>
                <a:t>(also called </a:t>
              </a:r>
              <a:r>
                <a:rPr lang="en-SG" sz="2400" b="1" dirty="0"/>
                <a:t>Hamilton graph</a:t>
              </a:r>
              <a:r>
                <a:rPr lang="en-SG" sz="2400" dirty="0"/>
                <a:t>) is a graph that contains a Hamiltonian circuit. </a:t>
              </a:r>
            </a:p>
          </p:txBody>
        </p:sp>
      </p:grpSp>
    </p:spTree>
    <p:extLst>
      <p:ext uri="{BB962C8B-B14F-4D97-AF65-F5344CB8AC3E}">
        <p14:creationId xmlns:p14="http://schemas.microsoft.com/office/powerpoint/2010/main" val="1798436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4708981"/>
          </a:xfrm>
          <a:prstGeom prst="rect">
            <a:avLst/>
          </a:prstGeom>
          <a:noFill/>
        </p:spPr>
        <p:txBody>
          <a:bodyPr wrap="square" rtlCol="0">
            <a:spAutoFit/>
          </a:bodyPr>
          <a:lstStyle/>
          <a:p>
            <a:pPr>
              <a:spcAft>
                <a:spcPts val="1200"/>
              </a:spcAft>
            </a:pPr>
            <a:r>
              <a:rPr lang="en-US" altLang="en-US" sz="2800" dirty="0"/>
              <a:t>Note that although an Euler circuit for a graph </a:t>
            </a:r>
            <a:r>
              <a:rPr lang="en-US" altLang="en-US" sz="2800" i="1" dirty="0"/>
              <a:t>G</a:t>
            </a:r>
            <a:r>
              <a:rPr lang="en-US" altLang="en-US" sz="2800" dirty="0"/>
              <a:t> must include every vertex of </a:t>
            </a:r>
            <a:r>
              <a:rPr lang="en-US" altLang="en-US" sz="2800" i="1" dirty="0"/>
              <a:t>G</a:t>
            </a:r>
            <a:r>
              <a:rPr lang="en-US" altLang="en-US" sz="2800" dirty="0"/>
              <a:t>, it may visit some vertices more than once and hence may not be a Hamiltonian circuit. </a:t>
            </a:r>
          </a:p>
          <a:p>
            <a:pPr>
              <a:spcAft>
                <a:spcPts val="1200"/>
              </a:spcAft>
            </a:pPr>
            <a:r>
              <a:rPr lang="en-US" altLang="en-US" sz="2800" dirty="0">
                <a:solidFill>
                  <a:srgbClr val="006600"/>
                </a:solidFill>
              </a:rPr>
              <a:t>On the other hand, a Hamiltonian circuit for </a:t>
            </a:r>
            <a:r>
              <a:rPr lang="en-US" altLang="en-US" sz="2800" i="1" dirty="0">
                <a:solidFill>
                  <a:srgbClr val="006600"/>
                </a:solidFill>
              </a:rPr>
              <a:t>G</a:t>
            </a:r>
            <a:r>
              <a:rPr lang="en-US" altLang="en-US" sz="2800" dirty="0">
                <a:solidFill>
                  <a:srgbClr val="006600"/>
                </a:solidFill>
              </a:rPr>
              <a:t> does not need to include all the edges of </a:t>
            </a:r>
            <a:r>
              <a:rPr lang="en-US" altLang="en-US" sz="2800" i="1" dirty="0">
                <a:solidFill>
                  <a:srgbClr val="006600"/>
                </a:solidFill>
              </a:rPr>
              <a:t>G</a:t>
            </a:r>
            <a:r>
              <a:rPr lang="en-US" altLang="en-US" sz="2800" dirty="0">
                <a:solidFill>
                  <a:srgbClr val="006600"/>
                </a:solidFill>
              </a:rPr>
              <a:t> and hence may not be an Euler circuit.</a:t>
            </a:r>
          </a:p>
          <a:p>
            <a:pPr>
              <a:spcAft>
                <a:spcPts val="1200"/>
              </a:spcAft>
            </a:pPr>
            <a:r>
              <a:rPr lang="en-US" altLang="en-US" sz="2800" dirty="0"/>
              <a:t>Despite the analogous-sounding definitions of Euler and Hamiltonian circuits, the mathematics of the two are </a:t>
            </a:r>
            <a:r>
              <a:rPr lang="en-US" altLang="en-US" sz="2800" u="sng" dirty="0"/>
              <a:t>very different</a:t>
            </a:r>
            <a:r>
              <a:rPr lang="en-US" altLang="en-US" sz="2800" dirty="0"/>
              <a:t>.</a:t>
            </a:r>
          </a:p>
        </p:txBody>
      </p:sp>
      <p:sp>
        <p:nvSpPr>
          <p:cNvPr id="41" name="Oval 4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03363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2831544"/>
          </a:xfrm>
          <a:prstGeom prst="rect">
            <a:avLst/>
          </a:prstGeom>
          <a:noFill/>
        </p:spPr>
        <p:txBody>
          <a:bodyPr wrap="square" rtlCol="0">
            <a:spAutoFit/>
          </a:bodyPr>
          <a:lstStyle/>
          <a:p>
            <a:pPr>
              <a:spcAft>
                <a:spcPts val="1200"/>
              </a:spcAft>
            </a:pPr>
            <a:r>
              <a:rPr lang="en-US" altLang="en-US" sz="2800" dirty="0"/>
              <a:t>Theorem 10.2.4 gives a simple criterion for determining whether a given graph has an Euler circuit. </a:t>
            </a:r>
          </a:p>
          <a:p>
            <a:pPr>
              <a:spcAft>
                <a:spcPts val="1200"/>
              </a:spcAft>
            </a:pPr>
            <a:r>
              <a:rPr lang="en-US" altLang="en-US" sz="2800" dirty="0">
                <a:solidFill>
                  <a:srgbClr val="006600"/>
                </a:solidFill>
              </a:rPr>
              <a:t>Unfortunately, there is </a:t>
            </a:r>
            <a:r>
              <a:rPr lang="en-US" altLang="en-US" sz="2800" u="sng" dirty="0">
                <a:solidFill>
                  <a:srgbClr val="006600"/>
                </a:solidFill>
              </a:rPr>
              <a:t>no analogous criterion </a:t>
            </a:r>
            <a:r>
              <a:rPr lang="en-US" altLang="en-US" sz="2800" dirty="0">
                <a:solidFill>
                  <a:srgbClr val="006600"/>
                </a:solidFill>
              </a:rPr>
              <a:t>for determining whether a given graph has a Hamiltonian circuit, nor is there even an efficient algorithm for finding such a circuit.</a:t>
            </a:r>
          </a:p>
        </p:txBody>
      </p:sp>
      <p:sp>
        <p:nvSpPr>
          <p:cNvPr id="27" name="Oval 26"/>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9" name="Group 38"/>
          <p:cNvGrpSpPr/>
          <p:nvPr/>
        </p:nvGrpSpPr>
        <p:grpSpPr>
          <a:xfrm>
            <a:off x="512845" y="4251984"/>
            <a:ext cx="6011375" cy="1094940"/>
            <a:chOff x="730522" y="4770124"/>
            <a:chExt cx="6011375" cy="1094940"/>
          </a:xfrm>
        </p:grpSpPr>
        <p:sp>
          <p:nvSpPr>
            <p:cNvPr id="41" name="Rectangle 40"/>
            <p:cNvSpPr/>
            <p:nvPr/>
          </p:nvSpPr>
          <p:spPr>
            <a:xfrm>
              <a:off x="730522" y="4770124"/>
              <a:ext cx="6011375" cy="109494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770125"/>
              <a:ext cx="6011374" cy="401481"/>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4" y="4770126"/>
              <a:ext cx="2025612" cy="369332"/>
            </a:xfrm>
            <a:prstGeom prst="rect">
              <a:avLst/>
            </a:prstGeom>
            <a:noFill/>
          </p:spPr>
          <p:txBody>
            <a:bodyPr wrap="square" rtlCol="0">
              <a:spAutoFit/>
            </a:bodyPr>
            <a:lstStyle/>
            <a:p>
              <a:r>
                <a:rPr lang="en-SG" dirty="0">
                  <a:solidFill>
                    <a:schemeClr val="bg1"/>
                  </a:solidFill>
                </a:rPr>
                <a:t>Theorem 10.2.4</a:t>
              </a:r>
            </a:p>
          </p:txBody>
        </p:sp>
        <p:sp>
          <p:nvSpPr>
            <p:cNvPr id="48" name="TextBox 47"/>
            <p:cNvSpPr txBox="1"/>
            <p:nvPr/>
          </p:nvSpPr>
          <p:spPr>
            <a:xfrm>
              <a:off x="795941" y="5218733"/>
              <a:ext cx="5688084" cy="646331"/>
            </a:xfrm>
            <a:prstGeom prst="rect">
              <a:avLst/>
            </a:prstGeom>
            <a:noFill/>
          </p:spPr>
          <p:txBody>
            <a:bodyPr wrap="square" rtlCol="0">
              <a:spAutoFit/>
            </a:bodyPr>
            <a:lstStyle/>
            <a:p>
              <a:pPr>
                <a:spcAft>
                  <a:spcPts val="600"/>
                </a:spcAft>
              </a:pPr>
              <a:r>
                <a:rPr lang="en-SG" dirty="0"/>
                <a:t>A graph </a:t>
              </a:r>
              <a:r>
                <a:rPr lang="en-SG" i="1" dirty="0"/>
                <a:t>G</a:t>
              </a:r>
              <a:r>
                <a:rPr lang="en-SG" dirty="0"/>
                <a:t> has an Euler circuit if, and only if, </a:t>
              </a:r>
              <a:r>
                <a:rPr lang="en-SG" i="1" dirty="0"/>
                <a:t>G</a:t>
              </a:r>
              <a:r>
                <a:rPr lang="en-SG" dirty="0"/>
                <a:t> is connected and every vertex of </a:t>
              </a:r>
              <a:r>
                <a:rPr lang="en-SG" i="1" dirty="0"/>
                <a:t>G</a:t>
              </a:r>
              <a:r>
                <a:rPr lang="en-SG" dirty="0"/>
                <a:t> has positive even degree.</a:t>
              </a:r>
              <a:endParaRPr lang="en-SG" dirty="0">
                <a:sym typeface="Symbol" panose="05050102010706020507" pitchFamily="18" charset="2"/>
              </a:endParaRPr>
            </a:p>
          </p:txBody>
        </p:sp>
      </p:grpSp>
    </p:spTree>
    <p:extLst>
      <p:ext uri="{BB962C8B-B14F-4D97-AF65-F5344CB8AC3E}">
        <p14:creationId xmlns:p14="http://schemas.microsoft.com/office/powerpoint/2010/main" val="2608981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1384995"/>
          </a:xfrm>
          <a:prstGeom prst="rect">
            <a:avLst/>
          </a:prstGeom>
          <a:noFill/>
        </p:spPr>
        <p:txBody>
          <a:bodyPr wrap="square" rtlCol="0">
            <a:spAutoFit/>
          </a:bodyPr>
          <a:lstStyle/>
          <a:p>
            <a:pPr>
              <a:spcAft>
                <a:spcPts val="600"/>
              </a:spcAft>
            </a:pPr>
            <a:r>
              <a:rPr lang="en-US" altLang="en-US" sz="2800" dirty="0"/>
              <a:t>There is, however, a simple technique that can be used in many cases to show that a graph does </a:t>
            </a:r>
            <a:r>
              <a:rPr lang="en-US" altLang="en-US" sz="2800" i="1" dirty="0">
                <a:solidFill>
                  <a:srgbClr val="C00000"/>
                </a:solidFill>
              </a:rPr>
              <a:t>not </a:t>
            </a:r>
            <a:r>
              <a:rPr lang="en-US" altLang="en-US" sz="2800" dirty="0"/>
              <a:t>have a Hamiltonian</a:t>
            </a:r>
            <a:r>
              <a:rPr lang="en-US" altLang="en-US" sz="2800" i="1" dirty="0"/>
              <a:t> </a:t>
            </a:r>
            <a:r>
              <a:rPr lang="en-US" altLang="en-US" sz="2800" dirty="0"/>
              <a:t>circuit. </a:t>
            </a:r>
            <a:endParaRPr lang="en-US" altLang="en-US" sz="1400" dirty="0"/>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019" y="3710040"/>
            <a:ext cx="33909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476755" y="2402526"/>
            <a:ext cx="8169939" cy="1461939"/>
          </a:xfrm>
          <a:prstGeom prst="rect">
            <a:avLst/>
          </a:prstGeom>
          <a:noFill/>
        </p:spPr>
        <p:txBody>
          <a:bodyPr wrap="square" rtlCol="0">
            <a:spAutoFit/>
          </a:bodyPr>
          <a:lstStyle/>
          <a:p>
            <a:pPr>
              <a:spcAft>
                <a:spcPts val="600"/>
              </a:spcAft>
            </a:pPr>
            <a:r>
              <a:rPr lang="en-US" altLang="en-US" sz="2800" dirty="0">
                <a:solidFill>
                  <a:srgbClr val="006600"/>
                </a:solidFill>
              </a:rPr>
              <a:t>This follows from the following considerations:</a:t>
            </a:r>
            <a:endParaRPr lang="en-US" altLang="en-US" sz="1400" dirty="0">
              <a:solidFill>
                <a:srgbClr val="006600"/>
              </a:solidFill>
            </a:endParaRPr>
          </a:p>
          <a:p>
            <a:pPr>
              <a:spcAft>
                <a:spcPts val="600"/>
              </a:spcAft>
            </a:pPr>
            <a:r>
              <a:rPr lang="en-US" altLang="en-US" sz="2800" dirty="0">
                <a:solidFill>
                  <a:srgbClr val="006600"/>
                </a:solidFill>
              </a:rPr>
              <a:t>Suppose a graph </a:t>
            </a:r>
            <a:r>
              <a:rPr lang="en-US" altLang="en-US" sz="2800" i="1" dirty="0">
                <a:solidFill>
                  <a:srgbClr val="006600"/>
                </a:solidFill>
              </a:rPr>
              <a:t>G </a:t>
            </a:r>
            <a:r>
              <a:rPr lang="en-US" altLang="en-US" sz="2800" dirty="0">
                <a:solidFill>
                  <a:srgbClr val="006600"/>
                </a:solidFill>
              </a:rPr>
              <a:t>with at least two vertices has a Hamiltonian circuit </a:t>
            </a:r>
            <a:r>
              <a:rPr lang="en-US" altLang="en-US" sz="2800" i="1" dirty="0">
                <a:solidFill>
                  <a:srgbClr val="006600"/>
                </a:solidFill>
              </a:rPr>
              <a:t>C</a:t>
            </a:r>
            <a:r>
              <a:rPr lang="en-US" altLang="en-US" sz="2800" dirty="0">
                <a:solidFill>
                  <a:srgbClr val="006600"/>
                </a:solidFill>
              </a:rPr>
              <a:t> given concretely as</a:t>
            </a:r>
          </a:p>
        </p:txBody>
      </p:sp>
      <p:sp>
        <p:nvSpPr>
          <p:cNvPr id="41" name="TextBox 40"/>
          <p:cNvSpPr txBox="1"/>
          <p:nvPr/>
        </p:nvSpPr>
        <p:spPr>
          <a:xfrm>
            <a:off x="538462" y="4391517"/>
            <a:ext cx="8169939" cy="1815882"/>
          </a:xfrm>
          <a:prstGeom prst="rect">
            <a:avLst/>
          </a:prstGeom>
          <a:noFill/>
        </p:spPr>
        <p:txBody>
          <a:bodyPr wrap="square" rtlCol="0">
            <a:spAutoFit/>
          </a:bodyPr>
          <a:lstStyle/>
          <a:p>
            <a:pPr>
              <a:spcAft>
                <a:spcPts val="600"/>
              </a:spcAft>
            </a:pPr>
            <a:r>
              <a:rPr lang="en-US" altLang="en-US" sz="2800" dirty="0"/>
              <a:t>Since </a:t>
            </a:r>
            <a:r>
              <a:rPr lang="en-US" altLang="en-US" sz="2800" i="1" dirty="0"/>
              <a:t>C</a:t>
            </a:r>
            <a:r>
              <a:rPr lang="en-US" altLang="en-US" sz="2800" dirty="0"/>
              <a:t> is a simple circuit, all the </a:t>
            </a:r>
            <a:r>
              <a:rPr lang="en-US" altLang="en-US" sz="2800" i="1" dirty="0" err="1"/>
              <a:t>e</a:t>
            </a:r>
            <a:r>
              <a:rPr lang="en-US" altLang="en-US" sz="2800" i="1" baseline="-25000" dirty="0" err="1"/>
              <a:t>i</a:t>
            </a:r>
            <a:r>
              <a:rPr lang="en-US" altLang="en-US" sz="2800" baseline="-25000" dirty="0"/>
              <a:t> </a:t>
            </a:r>
            <a:r>
              <a:rPr lang="en-US" altLang="en-US" sz="2800" dirty="0"/>
              <a:t>are distinct and all the </a:t>
            </a:r>
            <a:r>
              <a:rPr lang="en-US" altLang="en-US" sz="2800" i="1" dirty="0" err="1"/>
              <a:t>v</a:t>
            </a:r>
            <a:r>
              <a:rPr lang="en-US" altLang="en-US" sz="2800" i="1" baseline="-25000" dirty="0" err="1"/>
              <a:t>j</a:t>
            </a:r>
            <a:r>
              <a:rPr lang="en-US" altLang="en-US" sz="2800" dirty="0"/>
              <a:t> are distinct except that </a:t>
            </a:r>
            <a:r>
              <a:rPr lang="en-US" altLang="en-US" sz="2800" i="1" dirty="0"/>
              <a:t>v</a:t>
            </a:r>
            <a:r>
              <a:rPr lang="en-US" altLang="en-US" sz="2800" baseline="-25000" dirty="0"/>
              <a:t>0</a:t>
            </a:r>
            <a:r>
              <a:rPr lang="en-US" altLang="en-US" sz="2800" dirty="0"/>
              <a:t> = </a:t>
            </a:r>
            <a:r>
              <a:rPr lang="en-US" altLang="en-US" sz="2800" i="1" dirty="0" err="1"/>
              <a:t>v</a:t>
            </a:r>
            <a:r>
              <a:rPr lang="en-US" altLang="en-US" sz="2800" i="1" baseline="-25000" dirty="0" err="1"/>
              <a:t>n</a:t>
            </a:r>
            <a:r>
              <a:rPr lang="en-US" altLang="en-US" sz="2800" dirty="0" err="1"/>
              <a:t>.</a:t>
            </a:r>
            <a:r>
              <a:rPr lang="en-US" altLang="en-US" sz="2800" dirty="0"/>
              <a:t> Let </a:t>
            </a:r>
            <a:r>
              <a:rPr lang="en-US" altLang="en-US" sz="2800" i="1" dirty="0"/>
              <a:t>H</a:t>
            </a:r>
            <a:r>
              <a:rPr lang="en-US" altLang="en-US" sz="2800" dirty="0"/>
              <a:t> be the subgraph of </a:t>
            </a:r>
            <a:r>
              <a:rPr lang="en-US" altLang="en-US" sz="2800" i="1" dirty="0"/>
              <a:t>G</a:t>
            </a:r>
            <a:r>
              <a:rPr lang="en-US" altLang="en-US" sz="2800" dirty="0"/>
              <a:t> that is formed using the vertices and edges of </a:t>
            </a:r>
            <a:r>
              <a:rPr lang="en-US" altLang="en-US" sz="2800" i="1" dirty="0"/>
              <a:t>C</a:t>
            </a:r>
            <a:r>
              <a:rPr lang="en-US" altLang="en-US" sz="2800" dirty="0"/>
              <a:t>.</a:t>
            </a:r>
          </a:p>
        </p:txBody>
      </p:sp>
      <p:sp>
        <p:nvSpPr>
          <p:cNvPr id="46" name="Oval 4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6011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77" name="TextBox 76"/>
          <p:cNvSpPr txBox="1"/>
          <p:nvPr/>
        </p:nvSpPr>
        <p:spPr>
          <a:xfrm>
            <a:off x="369738" y="1612027"/>
            <a:ext cx="8145611" cy="3862596"/>
          </a:xfrm>
          <a:prstGeom prst="rect">
            <a:avLst/>
          </a:prstGeom>
          <a:noFill/>
        </p:spPr>
        <p:txBody>
          <a:bodyPr wrap="square" rtlCol="0">
            <a:spAutoFit/>
          </a:bodyPr>
          <a:lstStyle/>
          <a:p>
            <a:pPr marL="342900" indent="-342900">
              <a:spcAft>
                <a:spcPts val="600"/>
              </a:spcAft>
              <a:buFont typeface="Wingdings" panose="05000000000000000000" pitchFamily="2" charset="2"/>
              <a:buChar char="§"/>
            </a:pPr>
            <a:r>
              <a:rPr lang="en-SG" sz="2800" dirty="0">
                <a:solidFill>
                  <a:srgbClr val="C00000"/>
                </a:solidFill>
              </a:rPr>
              <a:t>Four-Colour Conjecture</a:t>
            </a:r>
          </a:p>
          <a:p>
            <a:pPr marL="800100" lvl="1" indent="-342900">
              <a:spcAft>
                <a:spcPts val="600"/>
              </a:spcAft>
              <a:buFont typeface="Wingdings" panose="05000000000000000000" pitchFamily="2" charset="2"/>
              <a:buChar char="§"/>
            </a:pPr>
            <a:r>
              <a:rPr lang="en-SG" sz="2400" dirty="0"/>
              <a:t>Proposed by </a:t>
            </a:r>
            <a:r>
              <a:rPr lang="en-SG" sz="2400" dirty="0">
                <a:solidFill>
                  <a:srgbClr val="000099"/>
                </a:solidFill>
              </a:rPr>
              <a:t>Guthrie</a:t>
            </a:r>
            <a:r>
              <a:rPr lang="en-SG" sz="2400" dirty="0"/>
              <a:t> in 1852, who conjectured that…</a:t>
            </a:r>
          </a:p>
          <a:p>
            <a:pPr marL="800100" lvl="1" indent="-342900">
              <a:spcAft>
                <a:spcPts val="600"/>
              </a:spcAft>
              <a:buFont typeface="Wingdings" panose="05000000000000000000" pitchFamily="2" charset="2"/>
              <a:buChar char="§"/>
            </a:pPr>
            <a:r>
              <a:rPr lang="en-SG" sz="2400" dirty="0">
                <a:solidFill>
                  <a:srgbClr val="000099"/>
                </a:solidFill>
              </a:rPr>
              <a:t>Four colours are sufficient to colour any map in a plane, such that regions that share a common boundary do not share the same colour.</a:t>
            </a:r>
          </a:p>
          <a:p>
            <a:pPr marL="800100" lvl="1" indent="-342900">
              <a:spcAft>
                <a:spcPts val="600"/>
              </a:spcAft>
              <a:buFont typeface="Wingdings" panose="05000000000000000000" pitchFamily="2" charset="2"/>
              <a:buChar char="§"/>
            </a:pPr>
            <a:r>
              <a:rPr lang="en-SG" sz="2400" dirty="0"/>
              <a:t>Many false proofs since then.</a:t>
            </a:r>
          </a:p>
          <a:p>
            <a:pPr marL="800100" lvl="1" indent="-342900">
              <a:spcAft>
                <a:spcPts val="600"/>
              </a:spcAft>
              <a:buFont typeface="Wingdings" panose="05000000000000000000" pitchFamily="2" charset="2"/>
              <a:buChar char="§"/>
            </a:pPr>
            <a:r>
              <a:rPr lang="en-SG" sz="2400" dirty="0"/>
              <a:t>Finally proved by Appel and Haken in 1977, with the help of computer.</a:t>
            </a:r>
          </a:p>
          <a:p>
            <a:pPr marL="800100" lvl="1" indent="-342900">
              <a:spcAft>
                <a:spcPts val="600"/>
              </a:spcAft>
              <a:buFont typeface="Wingdings" panose="05000000000000000000" pitchFamily="2" charset="2"/>
              <a:buChar char="§"/>
            </a:pPr>
            <a:r>
              <a:rPr lang="en-SG" sz="2400" dirty="0"/>
              <a:t>Robertson et al. provided another proof in 1996.</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Map Colouring</a:t>
            </a:r>
            <a:endParaRPr lang="en-SG" sz="2000" dirty="0">
              <a:solidFill>
                <a:schemeClr val="bg1"/>
              </a:solidFill>
            </a:endParaRP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25897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48" name="Oval 47"/>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476755" y="1026239"/>
            <a:ext cx="8169939" cy="461665"/>
          </a:xfrm>
          <a:prstGeom prst="rect">
            <a:avLst/>
          </a:prstGeom>
          <a:noFill/>
        </p:spPr>
        <p:txBody>
          <a:bodyPr wrap="square" rtlCol="0">
            <a:spAutoFit/>
          </a:bodyPr>
          <a:lstStyle/>
          <a:p>
            <a:pPr>
              <a:spcAft>
                <a:spcPts val="600"/>
              </a:spcAft>
            </a:pPr>
            <a:r>
              <a:rPr lang="en-US" altLang="en-US" sz="2400" dirty="0"/>
              <a:t>An example of such an </a:t>
            </a:r>
            <a:r>
              <a:rPr lang="en-US" altLang="en-US" sz="2400" i="1" dirty="0"/>
              <a:t>H </a:t>
            </a:r>
            <a:r>
              <a:rPr lang="en-US" altLang="en-US" sz="2400" dirty="0"/>
              <a:t>is shown below. </a:t>
            </a:r>
            <a:endParaRPr lang="en-US" altLang="en-US" sz="1200" dirty="0"/>
          </a:p>
        </p:txBody>
      </p:sp>
      <p:sp>
        <p:nvSpPr>
          <p:cNvPr id="39" name="TextBox 38"/>
          <p:cNvSpPr txBox="1"/>
          <p:nvPr/>
        </p:nvSpPr>
        <p:spPr>
          <a:xfrm>
            <a:off x="476755" y="2846416"/>
            <a:ext cx="8358680" cy="830997"/>
          </a:xfrm>
          <a:prstGeom prst="rect">
            <a:avLst/>
          </a:prstGeom>
          <a:noFill/>
        </p:spPr>
        <p:txBody>
          <a:bodyPr wrap="square" rtlCol="0">
            <a:spAutoFit/>
          </a:bodyPr>
          <a:lstStyle/>
          <a:p>
            <a:pPr>
              <a:spcBef>
                <a:spcPct val="0"/>
              </a:spcBef>
            </a:pPr>
            <a:r>
              <a:rPr lang="en-US" altLang="en-US" sz="2400" dirty="0">
                <a:solidFill>
                  <a:srgbClr val="006600"/>
                </a:solidFill>
              </a:rPr>
              <a:t>Note that </a:t>
            </a:r>
            <a:r>
              <a:rPr lang="en-US" altLang="en-US" sz="2400" i="1" dirty="0">
                <a:solidFill>
                  <a:srgbClr val="006600"/>
                </a:solidFill>
              </a:rPr>
              <a:t>H</a:t>
            </a:r>
            <a:r>
              <a:rPr lang="en-US" altLang="en-US" sz="2400" dirty="0">
                <a:solidFill>
                  <a:srgbClr val="006600"/>
                </a:solidFill>
              </a:rPr>
              <a:t> has the same number of edges as it has vertices since all its </a:t>
            </a:r>
            <a:r>
              <a:rPr lang="en-US" altLang="en-US" sz="2400" i="1" dirty="0">
                <a:solidFill>
                  <a:srgbClr val="006600"/>
                </a:solidFill>
              </a:rPr>
              <a:t>n</a:t>
            </a:r>
            <a:r>
              <a:rPr lang="en-US" altLang="en-US" sz="2400" dirty="0">
                <a:solidFill>
                  <a:srgbClr val="006600"/>
                </a:solidFill>
              </a:rPr>
              <a:t> edges are distinct and so are its </a:t>
            </a:r>
            <a:r>
              <a:rPr lang="en-US" altLang="en-US" sz="2400" i="1" dirty="0">
                <a:solidFill>
                  <a:srgbClr val="006600"/>
                </a:solidFill>
              </a:rPr>
              <a:t>n</a:t>
            </a:r>
            <a:r>
              <a:rPr lang="en-US" altLang="en-US" sz="2400" dirty="0">
                <a:solidFill>
                  <a:srgbClr val="006600"/>
                </a:solidFill>
              </a:rPr>
              <a:t> vertices </a:t>
            </a:r>
            <a:r>
              <a:rPr lang="en-US" altLang="en-US" sz="2400" i="1" dirty="0">
                <a:solidFill>
                  <a:srgbClr val="006600"/>
                </a:solidFill>
              </a:rPr>
              <a:t>v</a:t>
            </a:r>
            <a:r>
              <a:rPr lang="en-US" altLang="en-US" sz="2400" baseline="-25000" dirty="0">
                <a:solidFill>
                  <a:srgbClr val="006600"/>
                </a:solidFill>
              </a:rPr>
              <a:t>1</a:t>
            </a:r>
            <a:r>
              <a:rPr lang="en-US" altLang="en-US" sz="2400" dirty="0">
                <a:solidFill>
                  <a:srgbClr val="006600"/>
                </a:solidFill>
              </a:rPr>
              <a:t>, </a:t>
            </a:r>
            <a:r>
              <a:rPr lang="en-US" altLang="en-US" sz="2400" i="1" dirty="0">
                <a:solidFill>
                  <a:srgbClr val="006600"/>
                </a:solidFill>
              </a:rPr>
              <a:t>v</a:t>
            </a:r>
            <a:r>
              <a:rPr lang="en-US" altLang="en-US" sz="2400" baseline="-25000" dirty="0">
                <a:solidFill>
                  <a:srgbClr val="006600"/>
                </a:solidFill>
              </a:rPr>
              <a:t>2</a:t>
            </a:r>
            <a:r>
              <a:rPr lang="en-US" altLang="en-US" sz="2400" dirty="0">
                <a:solidFill>
                  <a:srgbClr val="006600"/>
                </a:solidFill>
              </a:rPr>
              <a:t>, . . . , </a:t>
            </a:r>
            <a:r>
              <a:rPr lang="en-US" altLang="en-US" sz="2400" i="1" dirty="0" err="1">
                <a:solidFill>
                  <a:srgbClr val="006600"/>
                </a:solidFill>
              </a:rPr>
              <a:t>v</a:t>
            </a:r>
            <a:r>
              <a:rPr lang="en-US" altLang="en-US" sz="2400" baseline="-25000" dirty="0" err="1">
                <a:solidFill>
                  <a:srgbClr val="006600"/>
                </a:solidFill>
              </a:rPr>
              <a:t>n</a:t>
            </a:r>
            <a:r>
              <a:rPr lang="en-US" altLang="en-US" sz="2400" dirty="0" err="1">
                <a:solidFill>
                  <a:srgbClr val="006600"/>
                </a:solidFill>
              </a:rPr>
              <a:t>.</a:t>
            </a:r>
            <a:endParaRPr lang="en-US" altLang="en-US" sz="2400" dirty="0">
              <a:solidFill>
                <a:srgbClr val="006600"/>
              </a:solidFill>
            </a:endParaRPr>
          </a:p>
        </p:txBody>
      </p:sp>
      <p:sp>
        <p:nvSpPr>
          <p:cNvPr id="47" name="TextBox 46"/>
          <p:cNvSpPr txBox="1"/>
          <p:nvPr/>
        </p:nvSpPr>
        <p:spPr>
          <a:xfrm>
            <a:off x="522139" y="3858671"/>
            <a:ext cx="8169939" cy="1200329"/>
          </a:xfrm>
          <a:prstGeom prst="rect">
            <a:avLst/>
          </a:prstGeom>
          <a:noFill/>
        </p:spPr>
        <p:txBody>
          <a:bodyPr wrap="square" rtlCol="0">
            <a:spAutoFit/>
          </a:bodyPr>
          <a:lstStyle/>
          <a:p>
            <a:pPr>
              <a:spcAft>
                <a:spcPts val="600"/>
              </a:spcAft>
            </a:pPr>
            <a:r>
              <a:rPr lang="en-US" altLang="en-US" sz="2400" dirty="0"/>
              <a:t>Also, by definition of Hamiltonian circuit</a:t>
            </a:r>
            <a:r>
              <a:rPr lang="en-US" altLang="en-US" sz="2400" i="1" dirty="0"/>
              <a:t>, </a:t>
            </a:r>
            <a:r>
              <a:rPr lang="en-US" altLang="en-US" sz="2400" dirty="0"/>
              <a:t>every vertex of </a:t>
            </a:r>
            <a:r>
              <a:rPr lang="en-US" altLang="en-US" sz="2400" i="1" dirty="0"/>
              <a:t>G</a:t>
            </a:r>
            <a:r>
              <a:rPr lang="en-US" altLang="en-US" sz="2400" dirty="0"/>
              <a:t> is a vertex of </a:t>
            </a:r>
            <a:r>
              <a:rPr lang="en-US" altLang="en-US" sz="2400" i="1" dirty="0"/>
              <a:t>H</a:t>
            </a:r>
            <a:r>
              <a:rPr lang="en-US" altLang="en-US" sz="2400" dirty="0"/>
              <a:t>, and </a:t>
            </a:r>
            <a:r>
              <a:rPr lang="en-US" altLang="en-US" sz="2400" i="1" dirty="0"/>
              <a:t>H</a:t>
            </a:r>
            <a:r>
              <a:rPr lang="en-US" altLang="en-US" sz="2400" dirty="0"/>
              <a:t> is connected since any two of its vertices lie on a circuit. In addition, every vertex of </a:t>
            </a:r>
            <a:r>
              <a:rPr lang="en-US" altLang="en-US" sz="2400" i="1" dirty="0"/>
              <a:t>H</a:t>
            </a:r>
            <a:r>
              <a:rPr lang="en-US" altLang="en-US" sz="2400" dirty="0"/>
              <a:t> has degree 2.</a:t>
            </a:r>
          </a:p>
        </p:txBody>
      </p:sp>
      <p:grpSp>
        <p:nvGrpSpPr>
          <p:cNvPr id="50" name="Group 49"/>
          <p:cNvGrpSpPr/>
          <p:nvPr/>
        </p:nvGrpSpPr>
        <p:grpSpPr>
          <a:xfrm>
            <a:off x="1562990" y="1508305"/>
            <a:ext cx="6214059" cy="1298575"/>
            <a:chOff x="1088877" y="1549459"/>
            <a:chExt cx="6214059" cy="1298575"/>
          </a:xfrm>
        </p:grpSpPr>
        <p:pic>
          <p:nvPicPr>
            <p:cNvPr id="5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5354"/>
            <a:stretch>
              <a:fillRect/>
            </a:stretch>
          </p:blipFill>
          <p:spPr bwMode="auto">
            <a:xfrm>
              <a:off x="1088877" y="1549459"/>
              <a:ext cx="3629025"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p:cNvSpPr txBox="1"/>
            <p:nvPr/>
          </p:nvSpPr>
          <p:spPr>
            <a:xfrm>
              <a:off x="4824919" y="1783247"/>
              <a:ext cx="2478017" cy="830997"/>
            </a:xfrm>
            <a:prstGeom prst="rect">
              <a:avLst/>
            </a:prstGeom>
            <a:noFill/>
          </p:spPr>
          <p:txBody>
            <a:bodyPr wrap="square" rtlCol="0">
              <a:spAutoFit/>
            </a:bodyPr>
            <a:lstStyle/>
            <a:p>
              <a:r>
                <a:rPr lang="en-US" sz="2400" i="1" dirty="0"/>
                <a:t>H</a:t>
              </a:r>
              <a:r>
                <a:rPr lang="en-US" sz="2400" dirty="0"/>
                <a:t> is indicated by the black lines.</a:t>
              </a:r>
              <a:endParaRPr lang="en-US" sz="2400" i="1" dirty="0"/>
            </a:p>
          </p:txBody>
        </p:sp>
      </p:grpSp>
      <p:sp>
        <p:nvSpPr>
          <p:cNvPr id="54" name="TextBox 53"/>
          <p:cNvSpPr txBox="1"/>
          <p:nvPr/>
        </p:nvSpPr>
        <p:spPr>
          <a:xfrm>
            <a:off x="504840" y="5061259"/>
            <a:ext cx="8330361" cy="1200329"/>
          </a:xfrm>
          <a:prstGeom prst="rect">
            <a:avLst/>
          </a:prstGeom>
          <a:noFill/>
        </p:spPr>
        <p:txBody>
          <a:bodyPr wrap="square" rtlCol="0">
            <a:spAutoFit/>
          </a:bodyPr>
          <a:lstStyle/>
          <a:p>
            <a:r>
              <a:rPr lang="en-US" altLang="en-US" sz="2400" dirty="0"/>
              <a:t>The reason for this is that there are exactly two edges incident on any vertex. These are </a:t>
            </a:r>
            <a:r>
              <a:rPr lang="en-US" altLang="en-US" sz="2400" i="1" dirty="0" err="1"/>
              <a:t>e</a:t>
            </a:r>
            <a:r>
              <a:rPr lang="en-US" altLang="en-US" sz="2400" i="1" baseline="-25000" dirty="0" err="1"/>
              <a:t>i</a:t>
            </a:r>
            <a:r>
              <a:rPr lang="en-US" altLang="en-US" sz="2400" dirty="0"/>
              <a:t> and </a:t>
            </a:r>
            <a:r>
              <a:rPr lang="en-US" altLang="en-US" sz="2400" i="1" dirty="0"/>
              <a:t>e</a:t>
            </a:r>
            <a:r>
              <a:rPr lang="en-US" altLang="en-US" sz="2400" i="1" baseline="-25000" dirty="0"/>
              <a:t>i+</a:t>
            </a:r>
            <a:r>
              <a:rPr lang="en-US" altLang="en-US" sz="2400" baseline="-25000" dirty="0"/>
              <a:t>1</a:t>
            </a:r>
            <a:r>
              <a:rPr lang="en-US" altLang="en-US" sz="2400" dirty="0"/>
              <a:t> for any vertex </a:t>
            </a:r>
            <a:r>
              <a:rPr lang="en-US" altLang="en-US" sz="2400" i="1" dirty="0"/>
              <a:t>v</a:t>
            </a:r>
            <a:r>
              <a:rPr lang="en-US" altLang="en-US" sz="2400" i="1" baseline="-25000" dirty="0"/>
              <a:t>i</a:t>
            </a:r>
            <a:r>
              <a:rPr lang="en-US" altLang="en-US" sz="2400" dirty="0"/>
              <a:t> except </a:t>
            </a:r>
            <a:r>
              <a:rPr lang="en-US" altLang="en-US" sz="2400" i="1" dirty="0"/>
              <a:t>v</a:t>
            </a:r>
            <a:r>
              <a:rPr lang="en-US" altLang="en-US" sz="2400" baseline="-25000" dirty="0"/>
              <a:t>0</a:t>
            </a:r>
            <a:r>
              <a:rPr lang="en-US" altLang="en-US" sz="2400" dirty="0"/>
              <a:t>=</a:t>
            </a:r>
            <a:r>
              <a:rPr lang="en-US" altLang="en-US" sz="2400" i="1" dirty="0" err="1"/>
              <a:t>v</a:t>
            </a:r>
            <a:r>
              <a:rPr lang="en-US" altLang="en-US" sz="2400" i="1" baseline="-25000" dirty="0" err="1"/>
              <a:t>n</a:t>
            </a:r>
            <a:r>
              <a:rPr lang="en-US" altLang="en-US" sz="2400" dirty="0"/>
              <a:t>, and they are </a:t>
            </a:r>
            <a:r>
              <a:rPr lang="en-US" altLang="en-US" sz="2400" i="1" dirty="0"/>
              <a:t>e</a:t>
            </a:r>
            <a:r>
              <a:rPr lang="en-US" altLang="en-US" sz="2400" baseline="-25000" dirty="0"/>
              <a:t>1</a:t>
            </a:r>
            <a:r>
              <a:rPr lang="en-US" altLang="en-US" sz="2400" dirty="0"/>
              <a:t> and </a:t>
            </a:r>
            <a:r>
              <a:rPr lang="en-US" altLang="en-US" sz="2400" i="1" dirty="0" err="1"/>
              <a:t>e</a:t>
            </a:r>
            <a:r>
              <a:rPr lang="en-US" altLang="en-US" sz="2400" i="1" baseline="-25000" dirty="0" err="1"/>
              <a:t>n</a:t>
            </a:r>
            <a:r>
              <a:rPr lang="en-US" altLang="en-US" sz="2400" dirty="0"/>
              <a:t> for </a:t>
            </a:r>
            <a:r>
              <a:rPr lang="en-US" altLang="en-US" sz="2400" i="1" dirty="0"/>
              <a:t>v</a:t>
            </a:r>
            <a:r>
              <a:rPr lang="en-US" altLang="en-US" sz="2400" baseline="-25000" dirty="0"/>
              <a:t>0</a:t>
            </a:r>
            <a:r>
              <a:rPr lang="en-US" altLang="en-US" sz="2400" dirty="0"/>
              <a:t> (=</a:t>
            </a:r>
            <a:r>
              <a:rPr lang="en-US" altLang="en-US" sz="2400" i="1" dirty="0" err="1"/>
              <a:t>v</a:t>
            </a:r>
            <a:r>
              <a:rPr lang="en-US" altLang="en-US" sz="2400" i="1" baseline="-25000" dirty="0" err="1"/>
              <a:t>n</a:t>
            </a:r>
            <a:r>
              <a:rPr lang="en-US" altLang="en-US" sz="2400" dirty="0"/>
              <a:t>). </a:t>
            </a:r>
          </a:p>
        </p:txBody>
      </p:sp>
      <p:pic>
        <p:nvPicPr>
          <p:cNvPr id="5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0677" y="1270331"/>
            <a:ext cx="2646017" cy="50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871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52" name="Oval 51"/>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476755" y="963317"/>
            <a:ext cx="7993477" cy="830997"/>
          </a:xfrm>
          <a:prstGeom prst="rect">
            <a:avLst/>
          </a:prstGeom>
          <a:noFill/>
        </p:spPr>
        <p:txBody>
          <a:bodyPr wrap="square" rtlCol="0">
            <a:spAutoFit/>
          </a:bodyPr>
          <a:lstStyle/>
          <a:p>
            <a:r>
              <a:rPr lang="en-US" altLang="en-US" sz="2400" dirty="0">
                <a:solidFill>
                  <a:srgbClr val="006600"/>
                </a:solidFill>
              </a:rPr>
              <a:t>These observations have established the truth of the following proposition in all cases where </a:t>
            </a:r>
            <a:r>
              <a:rPr lang="en-US" altLang="en-US" sz="2400" i="1" dirty="0">
                <a:solidFill>
                  <a:srgbClr val="006600"/>
                </a:solidFill>
              </a:rPr>
              <a:t>G</a:t>
            </a:r>
            <a:r>
              <a:rPr lang="en-US" altLang="en-US" sz="2400" dirty="0">
                <a:solidFill>
                  <a:srgbClr val="006600"/>
                </a:solidFill>
              </a:rPr>
              <a:t> has at least two vertices.</a:t>
            </a:r>
          </a:p>
        </p:txBody>
      </p:sp>
      <p:grpSp>
        <p:nvGrpSpPr>
          <p:cNvPr id="41" name="Group 40"/>
          <p:cNvGrpSpPr/>
          <p:nvPr/>
        </p:nvGrpSpPr>
        <p:grpSpPr>
          <a:xfrm>
            <a:off x="265713" y="1934709"/>
            <a:ext cx="8480977" cy="3005484"/>
            <a:chOff x="730522" y="4598517"/>
            <a:chExt cx="8480977" cy="3005484"/>
          </a:xfrm>
        </p:grpSpPr>
        <p:sp>
          <p:nvSpPr>
            <p:cNvPr id="46" name="Rectangle 45"/>
            <p:cNvSpPr/>
            <p:nvPr/>
          </p:nvSpPr>
          <p:spPr>
            <a:xfrm>
              <a:off x="730522" y="4598518"/>
              <a:ext cx="8480977" cy="3005483"/>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Proposition 10.2.6</a:t>
              </a:r>
            </a:p>
          </p:txBody>
        </p:sp>
        <p:sp>
          <p:nvSpPr>
            <p:cNvPr id="56" name="TextBox 55"/>
            <p:cNvSpPr txBox="1"/>
            <p:nvPr/>
          </p:nvSpPr>
          <p:spPr>
            <a:xfrm>
              <a:off x="795941" y="5218733"/>
              <a:ext cx="8415558" cy="2385268"/>
            </a:xfrm>
            <a:prstGeom prst="rect">
              <a:avLst/>
            </a:prstGeom>
            <a:noFill/>
          </p:spPr>
          <p:txBody>
            <a:bodyPr wrap="square" rtlCol="0">
              <a:spAutoFit/>
            </a:bodyPr>
            <a:lstStyle/>
            <a:p>
              <a:pPr>
                <a:spcAft>
                  <a:spcPts val="600"/>
                </a:spcAft>
              </a:pPr>
              <a:r>
                <a:rPr lang="en-SG" sz="2400" dirty="0"/>
                <a:t>If a graph </a:t>
              </a:r>
              <a:r>
                <a:rPr lang="en-SG" sz="2400" i="1" dirty="0"/>
                <a:t>G</a:t>
              </a:r>
              <a:r>
                <a:rPr lang="en-SG" sz="2400" dirty="0"/>
                <a:t> has a Hamiltonian circuit, then </a:t>
              </a:r>
              <a:r>
                <a:rPr lang="en-SG" sz="2400" i="1" dirty="0"/>
                <a:t>G</a:t>
              </a:r>
              <a:r>
                <a:rPr lang="en-SG" sz="2400" dirty="0"/>
                <a:t> has a subgraph </a:t>
              </a:r>
              <a:r>
                <a:rPr lang="en-SG" sz="2400" i="1" dirty="0"/>
                <a:t>H</a:t>
              </a:r>
              <a:r>
                <a:rPr lang="en-SG" sz="2400" dirty="0"/>
                <a:t> with the following properties:</a:t>
              </a:r>
            </a:p>
            <a:p>
              <a:pPr marL="457200" indent="-344488">
                <a:buFont typeface="+mj-lt"/>
                <a:buAutoNum type="arabicPeriod"/>
              </a:pPr>
              <a:r>
                <a:rPr lang="en-SG" sz="2400" i="1" dirty="0">
                  <a:sym typeface="Symbol" panose="05050102010706020507" pitchFamily="18" charset="2"/>
                </a:rPr>
                <a:t>H</a:t>
              </a:r>
              <a:r>
                <a:rPr lang="en-SG" sz="2400" dirty="0">
                  <a:sym typeface="Symbol" panose="05050102010706020507" pitchFamily="18" charset="2"/>
                </a:rPr>
                <a:t> contains every vertex of </a:t>
              </a:r>
              <a:r>
                <a:rPr lang="en-SG" sz="2400" i="1" dirty="0">
                  <a:sym typeface="Symbol" panose="05050102010706020507" pitchFamily="18" charset="2"/>
                </a:rPr>
                <a:t>G</a:t>
              </a:r>
              <a:r>
                <a:rPr lang="en-SG" sz="2400" dirty="0">
                  <a:sym typeface="Symbol" panose="05050102010706020507" pitchFamily="18" charset="2"/>
                </a:rPr>
                <a:t>.</a:t>
              </a:r>
            </a:p>
            <a:p>
              <a:pPr marL="457200" indent="-344488">
                <a:buFont typeface="+mj-lt"/>
                <a:buAutoNum type="arabicPeriod"/>
              </a:pPr>
              <a:r>
                <a:rPr lang="en-SG" sz="2400" i="1" dirty="0">
                  <a:sym typeface="Symbol" panose="05050102010706020507" pitchFamily="18" charset="2"/>
                </a:rPr>
                <a:t>H</a:t>
              </a:r>
              <a:r>
                <a:rPr lang="en-SG" sz="2400" dirty="0">
                  <a:sym typeface="Symbol" panose="05050102010706020507" pitchFamily="18" charset="2"/>
                </a:rPr>
                <a:t> is connected.</a:t>
              </a:r>
            </a:p>
            <a:p>
              <a:pPr marL="457200" indent="-344488">
                <a:buFont typeface="+mj-lt"/>
                <a:buAutoNum type="arabicPeriod"/>
              </a:pPr>
              <a:r>
                <a:rPr lang="en-SG" sz="2400" i="1" dirty="0">
                  <a:sym typeface="Symbol" panose="05050102010706020507" pitchFamily="18" charset="2"/>
                </a:rPr>
                <a:t>H</a:t>
              </a:r>
              <a:r>
                <a:rPr lang="en-SG" sz="2400" dirty="0">
                  <a:sym typeface="Symbol" panose="05050102010706020507" pitchFamily="18" charset="2"/>
                </a:rPr>
                <a:t> has the same number of edges as vertices.</a:t>
              </a:r>
            </a:p>
            <a:p>
              <a:pPr marL="457200" indent="-344488">
                <a:buFont typeface="+mj-lt"/>
                <a:buAutoNum type="arabicPeriod"/>
              </a:pPr>
              <a:r>
                <a:rPr lang="en-SG" sz="2400" dirty="0">
                  <a:sym typeface="Symbol" panose="05050102010706020507" pitchFamily="18" charset="2"/>
                </a:rPr>
                <a:t>Every vertex of </a:t>
              </a:r>
              <a:r>
                <a:rPr lang="en-SG" sz="2400" i="1" dirty="0">
                  <a:sym typeface="Symbol" panose="05050102010706020507" pitchFamily="18" charset="2"/>
                </a:rPr>
                <a:t>H </a:t>
              </a:r>
              <a:r>
                <a:rPr lang="en-SG" sz="2400" dirty="0">
                  <a:sym typeface="Symbol" panose="05050102010706020507" pitchFamily="18" charset="2"/>
                </a:rPr>
                <a:t>has degree 2.</a:t>
              </a:r>
              <a:endParaRPr lang="en-SG" sz="2000" dirty="0">
                <a:sym typeface="Symbol" panose="05050102010706020507" pitchFamily="18" charset="2"/>
              </a:endParaRPr>
            </a:p>
          </p:txBody>
        </p:sp>
      </p:grpSp>
      <p:sp>
        <p:nvSpPr>
          <p:cNvPr id="58" name="TextBox 57"/>
          <p:cNvSpPr txBox="1"/>
          <p:nvPr/>
        </p:nvSpPr>
        <p:spPr>
          <a:xfrm>
            <a:off x="416329" y="5048107"/>
            <a:ext cx="8330361" cy="1200329"/>
          </a:xfrm>
          <a:prstGeom prst="rect">
            <a:avLst/>
          </a:prstGeom>
          <a:noFill/>
        </p:spPr>
        <p:txBody>
          <a:bodyPr wrap="square" rtlCol="0">
            <a:spAutoFit/>
          </a:bodyPr>
          <a:lstStyle/>
          <a:p>
            <a:r>
              <a:rPr lang="en-US" altLang="en-US" sz="2400" dirty="0"/>
              <a:t>The contrapositive of Proposition 10.2.6 says that </a:t>
            </a:r>
            <a:r>
              <a:rPr lang="en-US" altLang="en-US" sz="2400" dirty="0">
                <a:solidFill>
                  <a:srgbClr val="0000FF"/>
                </a:solidFill>
              </a:rPr>
              <a:t>if a graph </a:t>
            </a:r>
            <a:r>
              <a:rPr lang="en-US" altLang="en-US" sz="2400" i="1" dirty="0">
                <a:solidFill>
                  <a:srgbClr val="0000FF"/>
                </a:solidFill>
              </a:rPr>
              <a:t>G</a:t>
            </a:r>
            <a:r>
              <a:rPr lang="en-US" altLang="en-US" sz="2400" dirty="0">
                <a:solidFill>
                  <a:srgbClr val="0000FF"/>
                </a:solidFill>
              </a:rPr>
              <a:t> does </a:t>
            </a:r>
            <a:r>
              <a:rPr lang="en-US" altLang="en-US" sz="2400" i="1" dirty="0">
                <a:solidFill>
                  <a:srgbClr val="0000FF"/>
                </a:solidFill>
              </a:rPr>
              <a:t>not</a:t>
            </a:r>
            <a:r>
              <a:rPr lang="en-US" altLang="en-US" sz="2400" dirty="0">
                <a:solidFill>
                  <a:srgbClr val="0000FF"/>
                </a:solidFill>
              </a:rPr>
              <a:t> have a subgraph </a:t>
            </a:r>
            <a:r>
              <a:rPr lang="en-US" altLang="en-US" sz="2400" i="1" dirty="0">
                <a:solidFill>
                  <a:srgbClr val="0000FF"/>
                </a:solidFill>
              </a:rPr>
              <a:t>H</a:t>
            </a:r>
            <a:r>
              <a:rPr lang="en-US" altLang="en-US" sz="2400" dirty="0">
                <a:solidFill>
                  <a:srgbClr val="0000FF"/>
                </a:solidFill>
              </a:rPr>
              <a:t> with properties (1)–(4), then </a:t>
            </a:r>
            <a:r>
              <a:rPr lang="en-US" altLang="en-US" sz="2400" i="1" dirty="0">
                <a:solidFill>
                  <a:srgbClr val="0000FF"/>
                </a:solidFill>
              </a:rPr>
              <a:t>G</a:t>
            </a:r>
            <a:r>
              <a:rPr lang="en-US" altLang="en-US" sz="2400" dirty="0">
                <a:solidFill>
                  <a:srgbClr val="0000FF"/>
                </a:solidFill>
              </a:rPr>
              <a:t> does </a:t>
            </a:r>
            <a:r>
              <a:rPr lang="en-US" altLang="en-US" sz="2400" i="1" dirty="0">
                <a:solidFill>
                  <a:srgbClr val="0000FF"/>
                </a:solidFill>
              </a:rPr>
              <a:t>not</a:t>
            </a:r>
            <a:r>
              <a:rPr lang="en-US" altLang="en-US" sz="2400" dirty="0">
                <a:solidFill>
                  <a:srgbClr val="0000FF"/>
                </a:solidFill>
              </a:rPr>
              <a:t> have a Hamiltonian circuit</a:t>
            </a:r>
            <a:r>
              <a:rPr lang="en-US" altLang="en-US" sz="2400" dirty="0"/>
              <a:t>. </a:t>
            </a:r>
          </a:p>
        </p:txBody>
      </p:sp>
    </p:spTree>
    <p:extLst>
      <p:ext uri="{BB962C8B-B14F-4D97-AF65-F5344CB8AC3E}">
        <p14:creationId xmlns:p14="http://schemas.microsoft.com/office/powerpoint/2010/main" val="285088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dissolve">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476755" y="1465626"/>
            <a:ext cx="8330361" cy="954107"/>
          </a:xfrm>
          <a:prstGeom prst="rect">
            <a:avLst/>
          </a:prstGeom>
          <a:noFill/>
        </p:spPr>
        <p:txBody>
          <a:bodyPr wrap="square" rtlCol="0">
            <a:spAutoFit/>
          </a:bodyPr>
          <a:lstStyle/>
          <a:p>
            <a:pPr>
              <a:spcAft>
                <a:spcPts val="600"/>
              </a:spcAft>
            </a:pPr>
            <a:r>
              <a:rPr lang="en-US" altLang="en-US" sz="2800" dirty="0"/>
              <a:t>Imagine that the drawing below is a map showing four cities and the distances in kilometers between them.</a:t>
            </a: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Travelling Salesman Problem</a:t>
            </a:r>
            <a:endParaRPr lang="en-SG" sz="2000" dirty="0">
              <a:solidFill>
                <a:schemeClr val="bg1"/>
              </a:solidFill>
            </a:endParaRPr>
          </a:p>
        </p:txBody>
      </p:sp>
      <p:sp>
        <p:nvSpPr>
          <p:cNvPr id="40" name="TextBox 39"/>
          <p:cNvSpPr txBox="1"/>
          <p:nvPr/>
        </p:nvSpPr>
        <p:spPr>
          <a:xfrm>
            <a:off x="476754" y="4330809"/>
            <a:ext cx="8330361" cy="1815882"/>
          </a:xfrm>
          <a:prstGeom prst="rect">
            <a:avLst/>
          </a:prstGeom>
          <a:noFill/>
        </p:spPr>
        <p:txBody>
          <a:bodyPr wrap="square" rtlCol="0">
            <a:spAutoFit/>
          </a:bodyPr>
          <a:lstStyle/>
          <a:p>
            <a:pPr>
              <a:spcAft>
                <a:spcPts val="600"/>
              </a:spcAft>
            </a:pPr>
            <a:r>
              <a:rPr lang="en-US" altLang="en-US" sz="2800" dirty="0"/>
              <a:t>Suppose that a salesman must travel to each city exactly once, starting and ending in city </a:t>
            </a:r>
            <a:r>
              <a:rPr lang="en-US" altLang="en-US" sz="2800" i="1" dirty="0"/>
              <a:t>A</a:t>
            </a:r>
            <a:r>
              <a:rPr lang="en-US" altLang="en-US" sz="2800" dirty="0"/>
              <a:t>. Which route from city to city will minimize the total distance that must be travelled?</a:t>
            </a:r>
          </a:p>
        </p:txBody>
      </p:sp>
      <p:pic>
        <p:nvPicPr>
          <p:cNvPr id="4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498" t="7662" r="6237" b="8689"/>
          <a:stretch/>
        </p:blipFill>
        <p:spPr bwMode="auto">
          <a:xfrm>
            <a:off x="2841640" y="2419733"/>
            <a:ext cx="3332959" cy="17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val 4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9028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324356" y="1046116"/>
            <a:ext cx="5736047" cy="1569660"/>
          </a:xfrm>
          <a:prstGeom prst="rect">
            <a:avLst/>
          </a:prstGeom>
          <a:noFill/>
        </p:spPr>
        <p:txBody>
          <a:bodyPr wrap="square" rtlCol="0">
            <a:spAutoFit/>
          </a:bodyPr>
          <a:lstStyle/>
          <a:p>
            <a:pPr>
              <a:spcAft>
                <a:spcPts val="600"/>
              </a:spcAft>
            </a:pPr>
            <a:r>
              <a:rPr lang="en-US" altLang="en-US" sz="2400" dirty="0"/>
              <a:t>This problem can be solved by writing all possible Hamiltonian circuits starting and ending at </a:t>
            </a:r>
            <a:r>
              <a:rPr lang="en-US" altLang="en-US" sz="2400" i="1" dirty="0"/>
              <a:t>A</a:t>
            </a:r>
            <a:r>
              <a:rPr lang="en-US" altLang="en-US" sz="2400" dirty="0"/>
              <a:t> and calculating the total distance travelled for each.</a:t>
            </a:r>
          </a:p>
        </p:txBody>
      </p:sp>
      <p:sp>
        <p:nvSpPr>
          <p:cNvPr id="40" name="TextBox 39"/>
          <p:cNvSpPr txBox="1"/>
          <p:nvPr/>
        </p:nvSpPr>
        <p:spPr>
          <a:xfrm>
            <a:off x="476755" y="5126040"/>
            <a:ext cx="8330361" cy="830997"/>
          </a:xfrm>
          <a:prstGeom prst="rect">
            <a:avLst/>
          </a:prstGeom>
          <a:noFill/>
        </p:spPr>
        <p:txBody>
          <a:bodyPr wrap="square" rtlCol="0">
            <a:spAutoFit/>
          </a:bodyPr>
          <a:lstStyle/>
          <a:p>
            <a:pPr>
              <a:spcAft>
                <a:spcPts val="600"/>
              </a:spcAft>
            </a:pPr>
            <a:r>
              <a:rPr lang="en-US" altLang="en-US" sz="2400" dirty="0"/>
              <a:t>Thus either route </a:t>
            </a:r>
            <a:r>
              <a:rPr lang="en-US" altLang="en-US" sz="2400" i="1" dirty="0">
                <a:solidFill>
                  <a:srgbClr val="000099"/>
                </a:solidFill>
              </a:rPr>
              <a:t>ABCDA</a:t>
            </a:r>
            <a:r>
              <a:rPr lang="en-US" altLang="en-US" sz="2400" dirty="0"/>
              <a:t> or </a:t>
            </a:r>
            <a:r>
              <a:rPr lang="en-US" altLang="en-US" sz="2400" i="1" dirty="0">
                <a:solidFill>
                  <a:srgbClr val="000099"/>
                </a:solidFill>
              </a:rPr>
              <a:t>ADCBA</a:t>
            </a:r>
            <a:r>
              <a:rPr lang="en-US" altLang="en-US" sz="2400" dirty="0"/>
              <a:t> gives a minimum total distance of 125 km.</a:t>
            </a:r>
          </a:p>
        </p:txBody>
      </p:sp>
      <p:pic>
        <p:nvPicPr>
          <p:cNvPr id="4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498" t="7662" r="6237" b="8689"/>
          <a:stretch/>
        </p:blipFill>
        <p:spPr bwMode="auto">
          <a:xfrm>
            <a:off x="6151170" y="817725"/>
            <a:ext cx="2655946" cy="139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3009" y="2615776"/>
            <a:ext cx="5292725"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Oval 46"/>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Rounded Rectangle 1"/>
          <p:cNvSpPr/>
          <p:nvPr/>
        </p:nvSpPr>
        <p:spPr>
          <a:xfrm>
            <a:off x="1990165" y="3065929"/>
            <a:ext cx="911422" cy="30928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ounded Rectangle 38"/>
          <p:cNvSpPr/>
          <p:nvPr/>
        </p:nvSpPr>
        <p:spPr>
          <a:xfrm>
            <a:off x="1971092" y="4573003"/>
            <a:ext cx="911422" cy="30928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709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animBg="1"/>
      <p:bldP spid="3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324356" y="1046116"/>
            <a:ext cx="8344631" cy="1569660"/>
          </a:xfrm>
          <a:prstGeom prst="rect">
            <a:avLst/>
          </a:prstGeom>
          <a:noFill/>
        </p:spPr>
        <p:txBody>
          <a:bodyPr wrap="square" rtlCol="0">
            <a:spAutoFit/>
          </a:bodyPr>
          <a:lstStyle/>
          <a:p>
            <a:pPr>
              <a:spcAft>
                <a:spcPts val="600"/>
              </a:spcAft>
            </a:pPr>
            <a:r>
              <a:rPr lang="en-US" altLang="en-US" sz="2400" dirty="0"/>
              <a:t>The general travelling salesman problem involves finding a Hamiltonian circuit to minimize the total distance travelled for an arbitrary graph with </a:t>
            </a:r>
            <a:r>
              <a:rPr lang="en-US" altLang="en-US" sz="2400" i="1" dirty="0"/>
              <a:t>n</a:t>
            </a:r>
            <a:r>
              <a:rPr lang="en-US" altLang="en-US" sz="2400" dirty="0"/>
              <a:t> vertices in which each edge is marked with a distance.</a:t>
            </a:r>
          </a:p>
        </p:txBody>
      </p:sp>
      <p:sp>
        <p:nvSpPr>
          <p:cNvPr id="40" name="TextBox 39"/>
          <p:cNvSpPr txBox="1"/>
          <p:nvPr/>
        </p:nvSpPr>
        <p:spPr>
          <a:xfrm>
            <a:off x="324356" y="2595230"/>
            <a:ext cx="8330361" cy="1569660"/>
          </a:xfrm>
          <a:prstGeom prst="rect">
            <a:avLst/>
          </a:prstGeom>
          <a:noFill/>
        </p:spPr>
        <p:txBody>
          <a:bodyPr wrap="square" rtlCol="0">
            <a:spAutoFit/>
          </a:bodyPr>
          <a:lstStyle/>
          <a:p>
            <a:pPr>
              <a:spcAft>
                <a:spcPts val="600"/>
              </a:spcAft>
            </a:pPr>
            <a:r>
              <a:rPr lang="en-US" altLang="en-US" sz="2400" dirty="0">
                <a:solidFill>
                  <a:srgbClr val="006600"/>
                </a:solidFill>
              </a:rPr>
              <a:t>One way to solve the general problem is to use the previous method: Write down all Hamiltonian circuits starting and ending at a particular vertex, compute the total distance for each, and pick one for which this total is minimal.</a:t>
            </a:r>
          </a:p>
        </p:txBody>
      </p:sp>
      <p:sp>
        <p:nvSpPr>
          <p:cNvPr id="47" name="TextBox 46"/>
          <p:cNvSpPr txBox="1"/>
          <p:nvPr/>
        </p:nvSpPr>
        <p:spPr>
          <a:xfrm>
            <a:off x="324356" y="4236740"/>
            <a:ext cx="8330361" cy="2308324"/>
          </a:xfrm>
          <a:prstGeom prst="rect">
            <a:avLst/>
          </a:prstGeom>
          <a:noFill/>
        </p:spPr>
        <p:txBody>
          <a:bodyPr wrap="square" rtlCol="0">
            <a:spAutoFit/>
          </a:bodyPr>
          <a:lstStyle/>
          <a:p>
            <a:pPr>
              <a:spcAft>
                <a:spcPts val="600"/>
              </a:spcAft>
            </a:pPr>
            <a:r>
              <a:rPr lang="en-US" altLang="en-US" sz="2400" dirty="0"/>
              <a:t>However, this is impractical for even medium-sized values of </a:t>
            </a:r>
            <a:r>
              <a:rPr lang="en-US" altLang="en-US" sz="2400" i="1" dirty="0"/>
              <a:t>n</a:t>
            </a:r>
            <a:r>
              <a:rPr lang="en-US" altLang="en-US" sz="2400" dirty="0"/>
              <a:t>. For </a:t>
            </a:r>
            <a:r>
              <a:rPr lang="en-US" altLang="en-US" sz="2400" i="1" dirty="0"/>
              <a:t>n</a:t>
            </a:r>
            <a:r>
              <a:rPr lang="en-US" altLang="en-US" sz="2400" dirty="0"/>
              <a:t> = 30 vertices, there would be (29!)/2 </a:t>
            </a:r>
            <a:r>
              <a:rPr lang="en-US" altLang="en-US" sz="2400" dirty="0">
                <a:sym typeface="Symbol"/>
              </a:rPr>
              <a:t> 4.4210</a:t>
            </a:r>
            <a:r>
              <a:rPr lang="en-US" altLang="en-US" sz="2400" baseline="30000" dirty="0">
                <a:sym typeface="Symbol"/>
              </a:rPr>
              <a:t>30</a:t>
            </a:r>
            <a:r>
              <a:rPr lang="en-US" altLang="en-US" sz="2400" dirty="0">
                <a:sym typeface="Symbol"/>
              </a:rPr>
              <a:t> Hamiltonian circuits starting and ending at a particular vertex to check. If each circuit could be found and its total distance computed in just one nanosecond, it would take approximately 1.4 10</a:t>
            </a:r>
            <a:r>
              <a:rPr lang="en-US" altLang="en-US" sz="2400" baseline="30000" dirty="0">
                <a:sym typeface="Symbol"/>
              </a:rPr>
              <a:t>14</a:t>
            </a:r>
            <a:r>
              <a:rPr lang="en-US" altLang="en-US" sz="2400" dirty="0">
                <a:sym typeface="Symbol"/>
              </a:rPr>
              <a:t> years to compute!</a:t>
            </a:r>
            <a:endParaRPr lang="en-US" altLang="en-US" sz="2400" dirty="0"/>
          </a:p>
        </p:txBody>
      </p:sp>
      <p:sp>
        <p:nvSpPr>
          <p:cNvPr id="48" name="Oval 47"/>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738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324356" y="1046116"/>
            <a:ext cx="8344631" cy="830997"/>
          </a:xfrm>
          <a:prstGeom prst="rect">
            <a:avLst/>
          </a:prstGeom>
          <a:noFill/>
        </p:spPr>
        <p:txBody>
          <a:bodyPr wrap="square" rtlCol="0">
            <a:spAutoFit/>
          </a:bodyPr>
          <a:lstStyle/>
          <a:p>
            <a:pPr>
              <a:spcAft>
                <a:spcPts val="600"/>
              </a:spcAft>
            </a:pPr>
            <a:r>
              <a:rPr lang="en-US" altLang="en-US" sz="2400" dirty="0"/>
              <a:t>At present, there is no known algorithm for solving the general travelling salesman problem that is more efficient.</a:t>
            </a:r>
          </a:p>
        </p:txBody>
      </p:sp>
      <p:sp>
        <p:nvSpPr>
          <p:cNvPr id="40" name="TextBox 39"/>
          <p:cNvSpPr txBox="1"/>
          <p:nvPr/>
        </p:nvSpPr>
        <p:spPr>
          <a:xfrm>
            <a:off x="324356" y="2060840"/>
            <a:ext cx="8330361" cy="1569660"/>
          </a:xfrm>
          <a:prstGeom prst="rect">
            <a:avLst/>
          </a:prstGeom>
          <a:noFill/>
        </p:spPr>
        <p:txBody>
          <a:bodyPr wrap="square" rtlCol="0">
            <a:spAutoFit/>
          </a:bodyPr>
          <a:lstStyle/>
          <a:p>
            <a:pPr>
              <a:spcAft>
                <a:spcPts val="600"/>
              </a:spcAft>
            </a:pPr>
            <a:r>
              <a:rPr lang="en-US" altLang="en-US" sz="2400" dirty="0">
                <a:solidFill>
                  <a:srgbClr val="006600"/>
                </a:solidFill>
              </a:rPr>
              <a:t>However, there are efficient algorithms that find “pretty good” solutions — that is, circuits that, while not necessarily having the least possible total distances, have smaller total distances than most other Hamiltonian circuits.</a:t>
            </a:r>
          </a:p>
        </p:txBody>
      </p:sp>
      <p:sp>
        <p:nvSpPr>
          <p:cNvPr id="41" name="Oval 4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8570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10.3 Matrix Representations of Graphs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850" y="3339420"/>
            <a:ext cx="3924300" cy="2581275"/>
          </a:xfrm>
          <a:prstGeom prst="rect">
            <a:avLst/>
          </a:prstGeom>
        </p:spPr>
      </p:pic>
    </p:spTree>
    <p:extLst>
      <p:ext uri="{BB962C8B-B14F-4D97-AF65-F5344CB8AC3E}">
        <p14:creationId xmlns:p14="http://schemas.microsoft.com/office/powerpoint/2010/main" val="17122845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Representations of Graphs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a:t>
            </a:r>
            <a:endParaRPr lang="en-SG" sz="2000" dirty="0">
              <a:solidFill>
                <a:schemeClr val="bg1"/>
              </a:solidFill>
            </a:endParaRPr>
          </a:p>
        </p:txBody>
      </p:sp>
      <p:grpSp>
        <p:nvGrpSpPr>
          <p:cNvPr id="41" name="Group 40"/>
          <p:cNvGrpSpPr/>
          <p:nvPr/>
        </p:nvGrpSpPr>
        <p:grpSpPr>
          <a:xfrm>
            <a:off x="301565" y="1679143"/>
            <a:ext cx="8480977" cy="4550396"/>
            <a:chOff x="886427" y="4598517"/>
            <a:chExt cx="8480977" cy="4550396"/>
          </a:xfrm>
        </p:grpSpPr>
        <p:sp>
          <p:nvSpPr>
            <p:cNvPr id="46" name="Rectangle 45"/>
            <p:cNvSpPr/>
            <p:nvPr/>
          </p:nvSpPr>
          <p:spPr>
            <a:xfrm>
              <a:off x="891707" y="4598517"/>
              <a:ext cx="8475697" cy="455039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Matrix</a:t>
              </a:r>
            </a:p>
          </p:txBody>
        </p:sp>
        <mc:AlternateContent xmlns:mc="http://schemas.openxmlformats.org/markup-compatibility/2006" xmlns:a14="http://schemas.microsoft.com/office/drawing/2010/main">
          <mc:Choice Requires="a14">
            <p:sp>
              <p:nvSpPr>
                <p:cNvPr id="49" name="TextBox 48"/>
                <p:cNvSpPr txBox="1"/>
                <p:nvPr/>
              </p:nvSpPr>
              <p:spPr>
                <a:xfrm>
                  <a:off x="1044108" y="5193984"/>
                  <a:ext cx="8072459" cy="3954929"/>
                </a:xfrm>
                <a:prstGeom prst="rect">
                  <a:avLst/>
                </a:prstGeom>
                <a:noFill/>
              </p:spPr>
              <p:txBody>
                <a:bodyPr wrap="square" rtlCol="0">
                  <a:spAutoFit/>
                </a:bodyPr>
                <a:lstStyle/>
                <a:p>
                  <a:pPr>
                    <a:spcAft>
                      <a:spcPts val="600"/>
                    </a:spcAft>
                  </a:pPr>
                  <a:r>
                    <a:rPr lang="en-SG" sz="2400" dirty="0"/>
                    <a:t>An </a:t>
                  </a:r>
                  <a:r>
                    <a:rPr lang="en-SG" sz="2400" i="1" dirty="0"/>
                    <a:t>m</a:t>
                  </a:r>
                  <a:r>
                    <a:rPr lang="en-SG" sz="2400" dirty="0"/>
                    <a:t> </a:t>
                  </a:r>
                  <a:r>
                    <a:rPr lang="en-SG" sz="2400" dirty="0">
                      <a:sym typeface="Symbol" panose="05050102010706020507" pitchFamily="18" charset="2"/>
                    </a:rPr>
                    <a:t> </a:t>
                  </a:r>
                  <a:r>
                    <a:rPr lang="en-SG" sz="2400" i="1" dirty="0">
                      <a:sym typeface="Symbol" panose="05050102010706020507" pitchFamily="18" charset="2"/>
                    </a:rPr>
                    <a:t>n</a:t>
                  </a:r>
                  <a:r>
                    <a:rPr lang="en-SG" sz="2400" dirty="0">
                      <a:sym typeface="Symbol" panose="05050102010706020507" pitchFamily="18" charset="2"/>
                    </a:rPr>
                    <a:t> (read “</a:t>
                  </a:r>
                  <a:r>
                    <a:rPr lang="en-SG" sz="2400" i="1" dirty="0">
                      <a:sym typeface="Symbol" panose="05050102010706020507" pitchFamily="18" charset="2"/>
                    </a:rPr>
                    <a:t>m</a:t>
                  </a:r>
                  <a:r>
                    <a:rPr lang="en-SG" sz="2400" dirty="0">
                      <a:sym typeface="Symbol" panose="05050102010706020507" pitchFamily="18" charset="2"/>
                    </a:rPr>
                    <a:t> by </a:t>
                  </a:r>
                  <a:r>
                    <a:rPr lang="en-SG" sz="2400" i="1" dirty="0">
                      <a:sym typeface="Symbol" panose="05050102010706020507" pitchFamily="18" charset="2"/>
                    </a:rPr>
                    <a:t>n</a:t>
                  </a:r>
                  <a:r>
                    <a:rPr lang="en-SG" sz="2400" dirty="0">
                      <a:sym typeface="Symbol" panose="05050102010706020507" pitchFamily="18" charset="2"/>
                    </a:rPr>
                    <a:t>”) </a:t>
                  </a:r>
                  <a:r>
                    <a:rPr lang="en-SG" sz="2400" b="1" dirty="0">
                      <a:sym typeface="Symbol" panose="05050102010706020507" pitchFamily="18" charset="2"/>
                    </a:rPr>
                    <a:t>matrix</a:t>
                  </a:r>
                  <a:r>
                    <a:rPr lang="en-SG" sz="2400" dirty="0">
                      <a:sym typeface="Symbol" panose="05050102010706020507" pitchFamily="18" charset="2"/>
                    </a:rPr>
                    <a:t> A over a set </a:t>
                  </a:r>
                  <a:r>
                    <a:rPr lang="en-SG" sz="2400" i="1" dirty="0">
                      <a:sym typeface="Symbol" panose="05050102010706020507" pitchFamily="18" charset="2"/>
                    </a:rPr>
                    <a:t>S</a:t>
                  </a:r>
                  <a:r>
                    <a:rPr lang="en-SG" sz="2400" dirty="0">
                      <a:sym typeface="Symbol" panose="05050102010706020507" pitchFamily="18" charset="2"/>
                    </a:rPr>
                    <a:t> is a rectangular array of elements of </a:t>
                  </a:r>
                  <a:r>
                    <a:rPr lang="en-SG" sz="2400" i="1" dirty="0">
                      <a:sym typeface="Symbol" panose="05050102010706020507" pitchFamily="18" charset="2"/>
                    </a:rPr>
                    <a:t>S</a:t>
                  </a:r>
                  <a:r>
                    <a:rPr lang="en-SG" sz="2400" dirty="0">
                      <a:sym typeface="Symbol" panose="05050102010706020507" pitchFamily="18" charset="2"/>
                    </a:rPr>
                    <a:t> arranged into </a:t>
                  </a:r>
                  <a:r>
                    <a:rPr lang="en-SG" sz="2400" i="1" dirty="0">
                      <a:sym typeface="Symbol" panose="05050102010706020507" pitchFamily="18" charset="2"/>
                    </a:rPr>
                    <a:t>m</a:t>
                  </a:r>
                  <a:r>
                    <a:rPr lang="en-SG" sz="2400" dirty="0">
                      <a:sym typeface="Symbol" panose="05050102010706020507" pitchFamily="18" charset="2"/>
                    </a:rPr>
                    <a:t> rows and </a:t>
                  </a:r>
                  <a:r>
                    <a:rPr lang="en-SG" sz="2400" i="1" dirty="0">
                      <a:sym typeface="Symbol" panose="05050102010706020507" pitchFamily="18" charset="2"/>
                    </a:rPr>
                    <a:t>n</a:t>
                  </a:r>
                  <a:r>
                    <a:rPr lang="en-SG" sz="2400" dirty="0">
                      <a:sym typeface="Symbol" panose="05050102010706020507" pitchFamily="18" charset="2"/>
                    </a:rPr>
                    <a:t> columns.</a:t>
                  </a: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r>
                    <a:rPr lang="en-SG" sz="2400" dirty="0">
                      <a:sym typeface="Symbol" panose="05050102010706020507" pitchFamily="18" charset="2"/>
                    </a:rPr>
                    <a:t>We write </a:t>
                  </a:r>
                  <a:r>
                    <a:rPr lang="en-SG" sz="2400" b="1" dirty="0">
                      <a:sym typeface="Symbol" panose="05050102010706020507" pitchFamily="18" charset="2"/>
                    </a:rPr>
                    <a:t>A</a:t>
                  </a:r>
                  <a:r>
                    <a:rPr lang="en-SG" sz="2400" dirty="0">
                      <a:sym typeface="Symbol" panose="05050102010706020507" pitchFamily="18" charset="2"/>
                    </a:rPr>
                    <a:t> = (</a:t>
                  </a:r>
                  <a14:m>
                    <m:oMath xmlns:m="http://schemas.openxmlformats.org/officeDocument/2006/math">
                      <m:sSub>
                        <m:sSubPr>
                          <m:ctrlPr>
                            <a:rPr lang="en-SG" sz="2400" i="1" dirty="0" smtClean="0">
                              <a:latin typeface="Cambria Math" panose="02040503050406030204" pitchFamily="18" charset="0"/>
                              <a:sym typeface="Symbol" panose="05050102010706020507" pitchFamily="18" charset="2"/>
                            </a:rPr>
                          </m:ctrlPr>
                        </m:sSubPr>
                        <m:e>
                          <m:r>
                            <a:rPr lang="en-SG" sz="2400" b="0" i="1" dirty="0" smtClean="0">
                              <a:latin typeface="Cambria Math" panose="02040503050406030204" pitchFamily="18" charset="0"/>
                              <a:sym typeface="Symbol" panose="05050102010706020507" pitchFamily="18" charset="2"/>
                            </a:rPr>
                            <m:t>𝑎</m:t>
                          </m:r>
                        </m:e>
                        <m:sub>
                          <m:r>
                            <a:rPr lang="en-SG" sz="2400" b="0" i="1" dirty="0" smtClean="0">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044108" y="5193984"/>
                  <a:ext cx="8072459" cy="3954929"/>
                </a:xfrm>
                <a:prstGeom prst="rect">
                  <a:avLst/>
                </a:prstGeom>
                <a:blipFill>
                  <a:blip r:embed="rId3"/>
                  <a:stretch>
                    <a:fillRect l="-1132" t="-1541" b="-2619"/>
                  </a:stretch>
                </a:blipFill>
              </p:spPr>
              <p:txBody>
                <a:bodyPr/>
                <a:lstStyle/>
                <a:p>
                  <a:r>
                    <a:rPr lang="en-SG">
                      <a:noFill/>
                    </a:rPr>
                    <a:t> </a:t>
                  </a:r>
                </a:p>
              </p:txBody>
            </p:sp>
          </mc:Fallback>
        </mc:AlternateContent>
      </p:grpSp>
      <p:pic>
        <p:nvPicPr>
          <p:cNvPr id="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455" t="25334" r="32770" b="23996"/>
          <a:stretch/>
        </p:blipFill>
        <p:spPr bwMode="auto">
          <a:xfrm>
            <a:off x="1682768" y="3106473"/>
            <a:ext cx="3742268" cy="196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Group 53"/>
          <p:cNvGrpSpPr/>
          <p:nvPr/>
        </p:nvGrpSpPr>
        <p:grpSpPr>
          <a:xfrm>
            <a:off x="2302932" y="4033774"/>
            <a:ext cx="4982670" cy="385825"/>
            <a:chOff x="2302932" y="4033774"/>
            <a:chExt cx="4982670" cy="385825"/>
          </a:xfrm>
        </p:grpSpPr>
        <p:grpSp>
          <p:nvGrpSpPr>
            <p:cNvPr id="16" name="Group 15"/>
            <p:cNvGrpSpPr/>
            <p:nvPr/>
          </p:nvGrpSpPr>
          <p:grpSpPr>
            <a:xfrm>
              <a:off x="5512149" y="4033775"/>
              <a:ext cx="1773453" cy="369332"/>
              <a:chOff x="5512149" y="4033775"/>
              <a:chExt cx="1773453" cy="369332"/>
            </a:xfrm>
          </p:grpSpPr>
          <p:sp>
            <p:nvSpPr>
              <p:cNvPr id="3" name="TextBox 2"/>
              <p:cNvSpPr txBox="1"/>
              <p:nvPr/>
            </p:nvSpPr>
            <p:spPr>
              <a:xfrm>
                <a:off x="5953248" y="4033775"/>
                <a:ext cx="1332354" cy="369332"/>
              </a:xfrm>
              <a:prstGeom prst="rect">
                <a:avLst/>
              </a:prstGeom>
              <a:noFill/>
            </p:spPr>
            <p:txBody>
              <a:bodyPr wrap="square" rtlCol="0">
                <a:spAutoFit/>
              </a:bodyPr>
              <a:lstStyle/>
              <a:p>
                <a:r>
                  <a:rPr lang="en-SG" i="1" dirty="0" err="1"/>
                  <a:t>i</a:t>
                </a:r>
                <a:r>
                  <a:rPr lang="en-SG" dirty="0" err="1"/>
                  <a:t>th</a:t>
                </a:r>
                <a:r>
                  <a:rPr lang="en-SG" dirty="0"/>
                  <a:t> row of </a:t>
                </a:r>
                <a:r>
                  <a:rPr lang="en-SG" b="1" dirty="0"/>
                  <a:t>A</a:t>
                </a:r>
              </a:p>
            </p:txBody>
          </p:sp>
          <p:cxnSp>
            <p:nvCxnSpPr>
              <p:cNvPr id="7" name="Straight Arrow Connector 6"/>
              <p:cNvCxnSpPr/>
              <p:nvPr/>
            </p:nvCxnSpPr>
            <p:spPr>
              <a:xfrm flipH="1">
                <a:off x="5512149" y="4219446"/>
                <a:ext cx="441099" cy="0"/>
              </a:xfrm>
              <a:prstGeom prst="straightConnector1">
                <a:avLst/>
              </a:prstGeom>
              <a:ln w="2857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
          <p:nvSpPr>
            <p:cNvPr id="18" name="Rounded Rectangle 17"/>
            <p:cNvSpPr/>
            <p:nvPr/>
          </p:nvSpPr>
          <p:spPr>
            <a:xfrm>
              <a:off x="2302932" y="4033774"/>
              <a:ext cx="2958379" cy="38582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5" name="Group 54"/>
          <p:cNvGrpSpPr/>
          <p:nvPr/>
        </p:nvGrpSpPr>
        <p:grpSpPr>
          <a:xfrm>
            <a:off x="3286152" y="3183465"/>
            <a:ext cx="1711452" cy="2554908"/>
            <a:chOff x="3286152" y="3183465"/>
            <a:chExt cx="1711452" cy="2554908"/>
          </a:xfrm>
        </p:grpSpPr>
        <p:grpSp>
          <p:nvGrpSpPr>
            <p:cNvPr id="17" name="Group 16"/>
            <p:cNvGrpSpPr/>
            <p:nvPr/>
          </p:nvGrpSpPr>
          <p:grpSpPr>
            <a:xfrm>
              <a:off x="3286152" y="5070740"/>
              <a:ext cx="1711452" cy="667633"/>
              <a:chOff x="3286152" y="5070740"/>
              <a:chExt cx="1711452" cy="667633"/>
            </a:xfrm>
          </p:grpSpPr>
          <p:sp>
            <p:nvSpPr>
              <p:cNvPr id="51" name="TextBox 50"/>
              <p:cNvSpPr txBox="1"/>
              <p:nvPr/>
            </p:nvSpPr>
            <p:spPr>
              <a:xfrm>
                <a:off x="3286152" y="5369041"/>
                <a:ext cx="1711452" cy="369332"/>
              </a:xfrm>
              <a:prstGeom prst="rect">
                <a:avLst/>
              </a:prstGeom>
              <a:noFill/>
            </p:spPr>
            <p:txBody>
              <a:bodyPr wrap="square" rtlCol="0">
                <a:spAutoFit/>
              </a:bodyPr>
              <a:lstStyle/>
              <a:p>
                <a:r>
                  <a:rPr lang="en-SG" i="1" dirty="0" err="1"/>
                  <a:t>j</a:t>
                </a:r>
                <a:r>
                  <a:rPr lang="en-SG" dirty="0" err="1"/>
                  <a:t>th</a:t>
                </a:r>
                <a:r>
                  <a:rPr lang="en-SG" dirty="0"/>
                  <a:t> column of </a:t>
                </a:r>
                <a:r>
                  <a:rPr lang="en-SG" b="1" dirty="0"/>
                  <a:t>A</a:t>
                </a:r>
              </a:p>
            </p:txBody>
          </p:sp>
          <p:cxnSp>
            <p:nvCxnSpPr>
              <p:cNvPr id="52" name="Straight Arrow Connector 51"/>
              <p:cNvCxnSpPr/>
              <p:nvPr/>
            </p:nvCxnSpPr>
            <p:spPr>
              <a:xfrm flipV="1">
                <a:off x="3986767" y="5070740"/>
                <a:ext cx="0" cy="298301"/>
              </a:xfrm>
              <a:prstGeom prst="straightConnector1">
                <a:avLst/>
              </a:prstGeom>
              <a:ln w="2857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rot="16200000">
              <a:off x="3013804" y="3911270"/>
              <a:ext cx="1879601" cy="423991"/>
            </a:xfrm>
            <a:prstGeom prst="roundRect">
              <a:avLst/>
            </a:prstGeom>
            <a:noFill/>
            <a:ln w="19050">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77230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a:t>
            </a:r>
            <a:endParaRPr lang="en-SG" sz="1100" dirty="0">
              <a:solidFill>
                <a:schemeClr val="bg1"/>
              </a:solidFill>
            </a:endParaRPr>
          </a:p>
        </p:txBody>
      </p:sp>
      <p:sp>
        <p:nvSpPr>
          <p:cNvPr id="56" name="TextBox 55"/>
          <p:cNvSpPr txBox="1"/>
          <p:nvPr/>
        </p:nvSpPr>
        <p:spPr>
          <a:xfrm>
            <a:off x="324356" y="1046116"/>
            <a:ext cx="8344631" cy="1200329"/>
          </a:xfrm>
          <a:prstGeom prst="rect">
            <a:avLst/>
          </a:prstGeom>
          <a:noFill/>
        </p:spPr>
        <p:txBody>
          <a:bodyPr wrap="square" rtlCol="0">
            <a:spAutoFit/>
          </a:bodyPr>
          <a:lstStyle/>
          <a:p>
            <a:pPr>
              <a:spcAft>
                <a:spcPts val="600"/>
              </a:spcAft>
            </a:pPr>
            <a:r>
              <a:rPr lang="en-US" altLang="en-US" sz="2400" dirty="0"/>
              <a:t>If </a:t>
            </a:r>
            <a:r>
              <a:rPr lang="en-US" altLang="en-US" sz="2400" b="1" dirty="0"/>
              <a:t>A</a:t>
            </a:r>
            <a:r>
              <a:rPr lang="en-US" altLang="en-US" sz="2400" dirty="0"/>
              <a:t> and </a:t>
            </a:r>
            <a:r>
              <a:rPr lang="en-US" altLang="en-US" sz="2400" b="1" dirty="0"/>
              <a:t>B</a:t>
            </a:r>
            <a:r>
              <a:rPr lang="en-US" altLang="en-US" sz="2400" dirty="0"/>
              <a:t> are matrices, then </a:t>
            </a:r>
            <a:r>
              <a:rPr lang="en-US" altLang="en-US" sz="2400" b="1" dirty="0"/>
              <a:t>A</a:t>
            </a:r>
            <a:r>
              <a:rPr lang="en-US" altLang="en-US" sz="2400" dirty="0"/>
              <a:t> = </a:t>
            </a:r>
            <a:r>
              <a:rPr lang="en-US" altLang="en-US" sz="2400" b="1" dirty="0"/>
              <a:t>B</a:t>
            </a:r>
            <a:r>
              <a:rPr lang="en-US" altLang="en-US" sz="2400" dirty="0"/>
              <a:t> if, and only if, </a:t>
            </a:r>
            <a:r>
              <a:rPr lang="en-US" altLang="en-US" sz="2400" b="1" dirty="0"/>
              <a:t>A</a:t>
            </a:r>
            <a:r>
              <a:rPr lang="en-US" altLang="en-US" sz="2400" dirty="0"/>
              <a:t> and </a:t>
            </a:r>
            <a:r>
              <a:rPr lang="en-US" altLang="en-US" sz="2400" b="1" dirty="0"/>
              <a:t>B</a:t>
            </a:r>
            <a:r>
              <a:rPr lang="en-US" altLang="en-US" sz="2400" dirty="0"/>
              <a:t> have the same size and the corresponding entries of </a:t>
            </a:r>
            <a:r>
              <a:rPr lang="en-US" altLang="en-US" sz="2400" b="1" dirty="0"/>
              <a:t>A</a:t>
            </a:r>
            <a:r>
              <a:rPr lang="en-US" altLang="en-US" sz="2400" dirty="0"/>
              <a:t> and </a:t>
            </a:r>
            <a:r>
              <a:rPr lang="en-US" altLang="en-US" sz="2400" b="1" dirty="0"/>
              <a:t>B</a:t>
            </a:r>
            <a:r>
              <a:rPr lang="en-US" altLang="en-US" sz="2400" dirty="0"/>
              <a:t> are all equal; that is,</a:t>
            </a:r>
          </a:p>
        </p:txBody>
      </p:sp>
      <mc:AlternateContent xmlns:mc="http://schemas.openxmlformats.org/markup-compatibility/2006" xmlns:a14="http://schemas.microsoft.com/office/drawing/2010/main">
        <mc:Choice Requires="a14">
          <p:sp>
            <p:nvSpPr>
              <p:cNvPr id="2" name="TextBox 1"/>
              <p:cNvSpPr txBox="1"/>
              <p:nvPr/>
            </p:nvSpPr>
            <p:spPr>
              <a:xfrm>
                <a:off x="1282948" y="2133054"/>
                <a:ext cx="6578104" cy="491417"/>
              </a:xfrm>
              <a:prstGeom prst="rect">
                <a:avLst/>
              </a:prstGeom>
              <a:noFill/>
            </p:spPr>
            <p:txBody>
              <a:bodyPr wrap="square" rtlCol="0">
                <a:spAutoFit/>
              </a:bodyPr>
              <a:lstStyle/>
              <a:p>
                <a14:m>
                  <m:oMath xmlns:m="http://schemas.openxmlformats.org/officeDocument/2006/math">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𝑖𝑗</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𝑏</m:t>
                        </m:r>
                      </m:e>
                      <m:sub>
                        <m:r>
                          <a:rPr lang="en-SG" sz="2400" b="0" i="1" smtClean="0">
                            <a:latin typeface="Cambria Math" panose="02040503050406030204" pitchFamily="18" charset="0"/>
                          </a:rPr>
                          <m:t>𝑖𝑗</m:t>
                        </m:r>
                      </m:sub>
                    </m:sSub>
                  </m:oMath>
                </a14:m>
                <a:r>
                  <a:rPr lang="en-SG" sz="2400" dirty="0"/>
                  <a:t> for all </a:t>
                </a:r>
                <a14:m>
                  <m:oMath xmlns:m="http://schemas.openxmlformats.org/officeDocument/2006/math">
                    <m:r>
                      <a:rPr lang="en-SG" sz="2400" b="0" i="1" smtClean="0">
                        <a:latin typeface="Cambria Math" panose="02040503050406030204" pitchFamily="18" charset="0"/>
                      </a:rPr>
                      <m:t>𝑖</m:t>
                    </m:r>
                    <m:r>
                      <a:rPr lang="en-SG" sz="2400" b="0" i="1" smtClean="0">
                        <a:latin typeface="Cambria Math" panose="02040503050406030204" pitchFamily="18" charset="0"/>
                      </a:rPr>
                      <m:t>=1, 2, ⋯, </m:t>
                    </m:r>
                    <m:r>
                      <a:rPr lang="en-SG" sz="2400" b="0" i="1" smtClean="0">
                        <a:latin typeface="Cambria Math" panose="02040503050406030204" pitchFamily="18" charset="0"/>
                        <a:ea typeface="Cambria Math" panose="02040503050406030204" pitchFamily="18" charset="0"/>
                      </a:rPr>
                      <m:t>𝑚</m:t>
                    </m:r>
                  </m:oMath>
                </a14:m>
                <a:r>
                  <a:rPr lang="en-SG" sz="2400" dirty="0"/>
                  <a:t> and </a:t>
                </a:r>
                <a14:m>
                  <m:oMath xmlns:m="http://schemas.openxmlformats.org/officeDocument/2006/math">
                    <m:r>
                      <a:rPr lang="en-SG" sz="2400" b="0" i="1" smtClean="0">
                        <a:latin typeface="Cambria Math" panose="02040503050406030204" pitchFamily="18" charset="0"/>
                      </a:rPr>
                      <m:t>𝑗</m:t>
                    </m:r>
                    <m:r>
                      <a:rPr lang="en-SG" sz="2400" b="0" i="1" smtClean="0">
                        <a:latin typeface="Cambria Math" panose="02040503050406030204" pitchFamily="18" charset="0"/>
                      </a:rPr>
                      <m:t>=1, 2, ⋯, </m:t>
                    </m:r>
                    <m:r>
                      <a:rPr lang="en-SG" sz="2400" b="0" i="1" smtClean="0">
                        <a:latin typeface="Cambria Math" panose="02040503050406030204" pitchFamily="18" charset="0"/>
                        <a:ea typeface="Cambria Math" panose="02040503050406030204" pitchFamily="18" charset="0"/>
                      </a:rPr>
                      <m:t>𝑛</m:t>
                    </m:r>
                  </m:oMath>
                </a14:m>
                <a:r>
                  <a:rPr lang="en-SG" sz="24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1282948" y="2133054"/>
                <a:ext cx="6578104" cy="491417"/>
              </a:xfrm>
              <a:prstGeom prst="rect">
                <a:avLst/>
              </a:prstGeom>
              <a:blipFill rotWithShape="0">
                <a:blip r:embed="rId3"/>
                <a:stretch>
                  <a:fillRect t="-8642" b="-2222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29107" y="2832763"/>
                <a:ext cx="8344631" cy="1646605"/>
              </a:xfrm>
              <a:prstGeom prst="rect">
                <a:avLst/>
              </a:prstGeom>
              <a:noFill/>
            </p:spPr>
            <p:txBody>
              <a:bodyPr wrap="square" rtlCol="0">
                <a:spAutoFit/>
              </a:bodyPr>
              <a:lstStyle/>
              <a:p>
                <a:pPr>
                  <a:spcAft>
                    <a:spcPts val="600"/>
                  </a:spcAft>
                </a:pPr>
                <a:r>
                  <a:rPr lang="en-US" altLang="en-US" sz="2400" dirty="0"/>
                  <a:t>A matrix for which the numbers of rows and columns are equal is called a </a:t>
                </a:r>
                <a:r>
                  <a:rPr lang="en-US" altLang="en-US" sz="2400" dirty="0">
                    <a:solidFill>
                      <a:srgbClr val="000099"/>
                    </a:solidFill>
                  </a:rPr>
                  <a:t>square matrix</a:t>
                </a:r>
                <a:r>
                  <a:rPr lang="en-US" altLang="en-US" sz="2400" dirty="0"/>
                  <a:t>.</a:t>
                </a:r>
              </a:p>
              <a:p>
                <a:pPr>
                  <a:spcAft>
                    <a:spcPts val="600"/>
                  </a:spcAft>
                </a:pPr>
                <a:r>
                  <a:rPr lang="en-US" altLang="en-US" sz="2400" dirty="0"/>
                  <a:t>If </a:t>
                </a:r>
                <a:r>
                  <a:rPr lang="en-US" altLang="en-US" sz="2400" b="1" dirty="0"/>
                  <a:t>A</a:t>
                </a:r>
                <a:r>
                  <a:rPr lang="en-US" altLang="en-US" sz="2400" dirty="0"/>
                  <a:t> is a square matrix of size </a:t>
                </a:r>
                <a:r>
                  <a:rPr lang="en-US" altLang="en-US" sz="2400" i="1" dirty="0"/>
                  <a:t>n</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n</a:t>
                </a:r>
                <a:r>
                  <a:rPr lang="en-US" altLang="en-US" sz="2400" dirty="0">
                    <a:sym typeface="Symbol" panose="05050102010706020507" pitchFamily="18" charset="2"/>
                  </a:rPr>
                  <a:t>, then the </a:t>
                </a:r>
                <a:r>
                  <a:rPr lang="en-US" altLang="en-US" sz="2400" dirty="0">
                    <a:solidFill>
                      <a:srgbClr val="000099"/>
                    </a:solidFill>
                    <a:sym typeface="Symbol" panose="05050102010706020507" pitchFamily="18" charset="2"/>
                  </a:rPr>
                  <a:t>main diagonal </a:t>
                </a:r>
                <a:r>
                  <a:rPr lang="en-US" altLang="en-US" sz="2400" dirty="0">
                    <a:sym typeface="Symbol" panose="05050102010706020507" pitchFamily="18" charset="2"/>
                  </a:rPr>
                  <a:t>of </a:t>
                </a:r>
                <a:r>
                  <a:rPr lang="en-US" altLang="en-US" sz="2400" b="1" dirty="0">
                    <a:sym typeface="Symbol" panose="05050102010706020507" pitchFamily="18" charset="2"/>
                  </a:rPr>
                  <a:t>A</a:t>
                </a:r>
                <a:r>
                  <a:rPr lang="en-US" altLang="en-US" sz="2400" dirty="0">
                    <a:sym typeface="Symbol" panose="05050102010706020507" pitchFamily="18" charset="2"/>
                  </a:rPr>
                  <a:t> consists of all the entries </a:t>
                </a:r>
                <a14:m>
                  <m:oMath xmlns:m="http://schemas.openxmlformats.org/officeDocument/2006/math">
                    <m:sSub>
                      <m:sSubPr>
                        <m:ctrlPr>
                          <a:rPr lang="en-US" altLang="en-US" sz="2400" i="1" smtClean="0">
                            <a:latin typeface="Cambria Math" panose="02040503050406030204" pitchFamily="18" charset="0"/>
                            <a:sym typeface="Symbol" panose="05050102010706020507" pitchFamily="18" charset="2"/>
                          </a:rPr>
                        </m:ctrlPr>
                      </m:sSubPr>
                      <m:e>
                        <m:r>
                          <a:rPr lang="en-SG" altLang="en-US" sz="2400" b="0" i="1" smtClean="0">
                            <a:latin typeface="Cambria Math" panose="02040503050406030204" pitchFamily="18" charset="0"/>
                            <a:sym typeface="Symbol" panose="05050102010706020507" pitchFamily="18" charset="2"/>
                          </a:rPr>
                          <m:t>𝑎</m:t>
                        </m:r>
                      </m:e>
                      <m:sub>
                        <m:r>
                          <a:rPr lang="en-SG" altLang="en-US" sz="2400" b="0" i="1" smtClean="0">
                            <a:latin typeface="Cambria Math" panose="02040503050406030204" pitchFamily="18" charset="0"/>
                            <a:sym typeface="Symbol" panose="05050102010706020507" pitchFamily="18" charset="2"/>
                          </a:rPr>
                          <m:t>11</m:t>
                        </m:r>
                      </m:sub>
                    </m:sSub>
                    <m:r>
                      <a:rPr lang="en-SG" altLang="en-US" sz="2400" b="0" i="1" smtClean="0">
                        <a:latin typeface="Cambria Math" panose="02040503050406030204" pitchFamily="18" charset="0"/>
                        <a:sym typeface="Symbol" panose="05050102010706020507" pitchFamily="18" charset="2"/>
                      </a:rPr>
                      <m:t>,</m:t>
                    </m:r>
                    <m:sSub>
                      <m:sSubPr>
                        <m:ctrlPr>
                          <a:rPr lang="en-SG" altLang="en-US" sz="2400" b="0" i="1" smtClean="0">
                            <a:latin typeface="Cambria Math" panose="02040503050406030204" pitchFamily="18" charset="0"/>
                            <a:sym typeface="Symbol" panose="05050102010706020507" pitchFamily="18" charset="2"/>
                          </a:rPr>
                        </m:ctrlPr>
                      </m:sSubPr>
                      <m:e>
                        <m:r>
                          <a:rPr lang="en-SG" altLang="en-US" sz="2400" b="0" i="1" smtClean="0">
                            <a:latin typeface="Cambria Math" panose="02040503050406030204" pitchFamily="18" charset="0"/>
                            <a:sym typeface="Symbol" panose="05050102010706020507" pitchFamily="18" charset="2"/>
                          </a:rPr>
                          <m:t>𝑎</m:t>
                        </m:r>
                      </m:e>
                      <m:sub>
                        <m:r>
                          <a:rPr lang="en-SG" altLang="en-US" sz="2400" b="0" i="1" smtClean="0">
                            <a:latin typeface="Cambria Math" panose="02040503050406030204" pitchFamily="18" charset="0"/>
                            <a:sym typeface="Symbol" panose="05050102010706020507" pitchFamily="18" charset="2"/>
                          </a:rPr>
                          <m:t>22</m:t>
                        </m:r>
                      </m:sub>
                    </m:sSub>
                    <m:r>
                      <a:rPr lang="en-SG" altLang="en-US" sz="2400" b="0" i="1" smtClean="0">
                        <a:latin typeface="Cambria Math" panose="02040503050406030204" pitchFamily="18" charset="0"/>
                        <a:sym typeface="Symbol" panose="05050102010706020507" pitchFamily="18" charset="2"/>
                      </a:rPr>
                      <m:t>,</m:t>
                    </m:r>
                    <m: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t>𝑎</m:t>
                        </m:r>
                      </m:e>
                      <m:sub>
                        <m: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t>𝑛𝑛</m:t>
                        </m:r>
                      </m:sub>
                    </m:sSub>
                  </m:oMath>
                </a14:m>
                <a:r>
                  <a:rPr lang="en-US" altLang="en-US" sz="2400" dirty="0">
                    <a:sym typeface="Symbol" panose="05050102010706020507" pitchFamily="18" charset="2"/>
                  </a:rPr>
                  <a:t>.</a:t>
                </a:r>
                <a:endParaRPr lang="en-US" altLang="en-US"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329107" y="2832763"/>
                <a:ext cx="8344631" cy="1646605"/>
              </a:xfrm>
              <a:prstGeom prst="rect">
                <a:avLst/>
              </a:prstGeom>
              <a:blipFill rotWithShape="0">
                <a:blip r:embed="rId4"/>
                <a:stretch>
                  <a:fillRect l="-1169" t="-2963" r="-292" b="-7407"/>
                </a:stretch>
              </a:blipFill>
            </p:spPr>
            <p:txBody>
              <a:bodyPr/>
              <a:lstStyle/>
              <a:p>
                <a:r>
                  <a:rPr lang="en-SG">
                    <a:noFill/>
                  </a:rPr>
                  <a:t> </a:t>
                </a:r>
              </a:p>
            </p:txBody>
          </p:sp>
        </mc:Fallback>
      </mc:AlternateContent>
      <p:pic>
        <p:nvPicPr>
          <p:cNvPr id="5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1767" b="11264"/>
          <a:stretch/>
        </p:blipFill>
        <p:spPr bwMode="auto">
          <a:xfrm>
            <a:off x="1977111" y="4479368"/>
            <a:ext cx="3420739" cy="206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5088371" y="6143718"/>
            <a:ext cx="2532735" cy="369332"/>
            <a:chOff x="5088371" y="6143718"/>
            <a:chExt cx="2532735" cy="369332"/>
          </a:xfrm>
        </p:grpSpPr>
        <p:cxnSp>
          <p:nvCxnSpPr>
            <p:cNvPr id="60" name="Straight Arrow Connector 59"/>
            <p:cNvCxnSpPr/>
            <p:nvPr/>
          </p:nvCxnSpPr>
          <p:spPr>
            <a:xfrm flipH="1">
              <a:off x="5088371" y="6356351"/>
              <a:ext cx="441099" cy="0"/>
            </a:xfrm>
            <a:prstGeom prst="straightConnector1">
              <a:avLst/>
            </a:prstGeom>
            <a:ln w="2857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512149" y="6143718"/>
              <a:ext cx="2108957" cy="369332"/>
            </a:xfrm>
            <a:prstGeom prst="rect">
              <a:avLst/>
            </a:prstGeom>
            <a:noFill/>
          </p:spPr>
          <p:txBody>
            <a:bodyPr wrap="square" rtlCol="0">
              <a:spAutoFit/>
            </a:bodyPr>
            <a:lstStyle/>
            <a:p>
              <a:r>
                <a:rPr lang="en-SG" dirty="0"/>
                <a:t>main diagonal of </a:t>
              </a:r>
              <a:r>
                <a:rPr lang="en-SG" b="1" dirty="0"/>
                <a:t>A</a:t>
              </a:r>
            </a:p>
          </p:txBody>
        </p:sp>
      </p:grpSp>
    </p:spTree>
    <p:extLst>
      <p:ext uri="{BB962C8B-B14F-4D97-AF65-F5344CB8AC3E}">
        <p14:creationId xmlns:p14="http://schemas.microsoft.com/office/powerpoint/2010/main" val="193174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dissolve">
                                      <p:cBhvr>
                                        <p:cTn id="11" dur="500"/>
                                        <p:tgtEl>
                                          <p:spTgt spid="59"/>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Directed Graphs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 and Directed Graphs</a:t>
            </a:r>
            <a:endParaRPr lang="en-SG" sz="2000" dirty="0">
              <a:solidFill>
                <a:schemeClr val="bg1"/>
              </a:solidFill>
            </a:endParaRPr>
          </a:p>
        </p:txBody>
      </p:sp>
      <p:pic>
        <p:nvPicPr>
          <p:cNvPr id="4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77" y="1395098"/>
            <a:ext cx="534987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5"/>
          <p:cNvSpPr>
            <a:spLocks noChangeArrowheads="1"/>
          </p:cNvSpPr>
          <p:nvPr/>
        </p:nvSpPr>
        <p:spPr bwMode="auto">
          <a:xfrm>
            <a:off x="856575" y="3893823"/>
            <a:ext cx="6155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Figure 10.3.1 A Directed Graph and Its Adjacency Matrix</a:t>
            </a:r>
          </a:p>
        </p:txBody>
      </p:sp>
      <mc:AlternateContent xmlns:mc="http://schemas.openxmlformats.org/markup-compatibility/2006" xmlns:a14="http://schemas.microsoft.com/office/drawing/2010/main">
        <mc:Choice Requires="a14">
          <p:sp>
            <p:nvSpPr>
              <p:cNvPr id="47" name="TextBox 46"/>
              <p:cNvSpPr txBox="1"/>
              <p:nvPr/>
            </p:nvSpPr>
            <p:spPr>
              <a:xfrm>
                <a:off x="415123" y="4340256"/>
                <a:ext cx="8344631" cy="1307024"/>
              </a:xfrm>
              <a:prstGeom prst="rect">
                <a:avLst/>
              </a:prstGeom>
              <a:noFill/>
            </p:spPr>
            <p:txBody>
              <a:bodyPr wrap="square" rtlCol="0">
                <a:spAutoFit/>
              </a:bodyPr>
              <a:lstStyle/>
              <a:p>
                <a:pPr>
                  <a:spcAft>
                    <a:spcPts val="600"/>
                  </a:spcAft>
                </a:pPr>
                <a:r>
                  <a:rPr lang="en-US" altLang="en-US" sz="2400" dirty="0"/>
                  <a:t>This graph </a:t>
                </a:r>
                <a:r>
                  <a:rPr lang="en-US" altLang="en-US" sz="2400" i="1" dirty="0"/>
                  <a:t>G</a:t>
                </a:r>
                <a:r>
                  <a:rPr lang="en-US" altLang="en-US" sz="2400" dirty="0"/>
                  <a:t> is represented by the matrix </a:t>
                </a:r>
                <a:r>
                  <a:rPr lang="en-US" altLang="en-US" sz="2400" b="1" dirty="0"/>
                  <a:t>A</a:t>
                </a:r>
                <a:r>
                  <a:rPr lang="en-US" altLang="en-US" sz="2400" dirty="0"/>
                  <a:t> =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b="0" i="1" smtClean="0">
                            <a:latin typeface="Cambria Math" panose="02040503050406030204" pitchFamily="18" charset="0"/>
                          </a:rPr>
                          <m:t>𝑖𝑗</m:t>
                        </m:r>
                      </m:sub>
                    </m:sSub>
                  </m:oMath>
                </a14:m>
                <a:r>
                  <a:rPr lang="en-US" altLang="en-US" sz="2400" dirty="0"/>
                  <a:t>) for which</a:t>
                </a:r>
                <a14:m>
                  <m:oMath xmlns:m="http://schemas.openxmlformats.org/officeDocument/2006/math">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 </m:t>
                        </m:r>
                        <m:r>
                          <a:rPr lang="en-SG" altLang="en-US" sz="2400" i="1">
                            <a:latin typeface="Cambria Math" panose="02040503050406030204" pitchFamily="18" charset="0"/>
                          </a:rPr>
                          <m:t>𝑎</m:t>
                        </m:r>
                      </m:e>
                      <m:sub>
                        <m:r>
                          <a:rPr lang="en-SG" altLang="en-US" sz="2400" i="1">
                            <a:latin typeface="Cambria Math" panose="02040503050406030204" pitchFamily="18" charset="0"/>
                          </a:rPr>
                          <m:t>𝑖𝑗</m:t>
                        </m:r>
                      </m:sub>
                    </m:sSub>
                  </m:oMath>
                </a14:m>
                <a:r>
                  <a:rPr lang="en-US" altLang="en-US" sz="2400" dirty="0"/>
                  <a:t> = number of arrows from </a:t>
                </a:r>
                <a:r>
                  <a:rPr lang="en-US" altLang="en-US" sz="2400" i="1" dirty="0"/>
                  <a:t>v</a:t>
                </a:r>
                <a:r>
                  <a:rPr lang="en-US" altLang="en-US" sz="2400" i="1" baseline="-25000" dirty="0"/>
                  <a:t>i</a:t>
                </a:r>
                <a:r>
                  <a:rPr lang="en-US" altLang="en-US" sz="2400" dirty="0"/>
                  <a:t> to </a:t>
                </a:r>
                <a:r>
                  <a:rPr lang="en-US" altLang="en-US" sz="2400" i="1" dirty="0" err="1"/>
                  <a:t>v</a:t>
                </a:r>
                <a:r>
                  <a:rPr lang="en-US" altLang="en-US" sz="2400" i="1" baseline="-25000" dirty="0" err="1"/>
                  <a:t>j</a:t>
                </a:r>
                <a:r>
                  <a:rPr lang="en-US" altLang="en-US" sz="2400" dirty="0"/>
                  <a:t> for all </a:t>
                </a:r>
                <a:r>
                  <a:rPr lang="en-US" altLang="en-US" sz="2400" i="1" dirty="0" err="1"/>
                  <a:t>i</a:t>
                </a:r>
                <a:r>
                  <a:rPr lang="en-US" altLang="en-US" sz="2400" dirty="0"/>
                  <a:t> = 1, 2, 3 and </a:t>
                </a:r>
                <a:r>
                  <a:rPr lang="en-US" altLang="en-US" sz="2400" i="1" dirty="0"/>
                  <a:t>j</a:t>
                </a:r>
                <a:r>
                  <a:rPr lang="en-US" altLang="en-US" sz="2400" dirty="0"/>
                  <a:t> = 1, 2, 3.</a:t>
                </a:r>
              </a:p>
              <a:p>
                <a:pPr>
                  <a:spcAft>
                    <a:spcPts val="600"/>
                  </a:spcAft>
                </a:pPr>
                <a:r>
                  <a:rPr lang="en-US" altLang="en-US" sz="2400" b="1" dirty="0"/>
                  <a:t>A</a:t>
                </a:r>
                <a:r>
                  <a:rPr lang="en-US" altLang="en-US" sz="2400" dirty="0"/>
                  <a:t> is called the </a:t>
                </a:r>
                <a:r>
                  <a:rPr lang="en-US" altLang="en-US" sz="2400" dirty="0">
                    <a:solidFill>
                      <a:srgbClr val="000099"/>
                    </a:solidFill>
                  </a:rPr>
                  <a:t>adjacency matrix</a:t>
                </a:r>
                <a:r>
                  <a:rPr lang="en-US" altLang="en-US" sz="2400" dirty="0"/>
                  <a:t> of </a:t>
                </a:r>
                <a:r>
                  <a:rPr lang="en-US" altLang="en-US" sz="2400" i="1" dirty="0"/>
                  <a:t>G</a:t>
                </a:r>
                <a:r>
                  <a:rPr lang="en-US" altLang="en-US" sz="2400" dirty="0"/>
                  <a:t>.</a:t>
                </a:r>
                <a:endParaRPr lang="en-US" altLang="en-US" sz="2400"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415123" y="4340256"/>
                <a:ext cx="8344631" cy="1307024"/>
              </a:xfrm>
              <a:prstGeom prst="rect">
                <a:avLst/>
              </a:prstGeom>
              <a:blipFill rotWithShape="0">
                <a:blip r:embed="rId4"/>
                <a:stretch>
                  <a:fillRect l="-1096" t="-3271" r="-877" b="-9813"/>
                </a:stretch>
              </a:blipFill>
            </p:spPr>
            <p:txBody>
              <a:bodyPr/>
              <a:lstStyle/>
              <a:p>
                <a:r>
                  <a:rPr lang="en-SG">
                    <a:noFill/>
                  </a:rPr>
                  <a:t> </a:t>
                </a:r>
              </a:p>
            </p:txBody>
          </p:sp>
        </mc:Fallback>
      </mc:AlternateContent>
      <p:sp>
        <p:nvSpPr>
          <p:cNvPr id="2" name="TextBox 1"/>
          <p:cNvSpPr txBox="1"/>
          <p:nvPr/>
        </p:nvSpPr>
        <p:spPr>
          <a:xfrm>
            <a:off x="476756" y="5892582"/>
            <a:ext cx="5503220" cy="646331"/>
          </a:xfrm>
          <a:prstGeom prst="rect">
            <a:avLst/>
          </a:prstGeom>
          <a:solidFill>
            <a:schemeClr val="accent4">
              <a:lumMod val="20000"/>
              <a:lumOff val="80000"/>
            </a:schemeClr>
          </a:solidFill>
        </p:spPr>
        <p:txBody>
          <a:bodyPr wrap="square" rtlCol="0">
            <a:spAutoFit/>
          </a:bodyPr>
          <a:lstStyle/>
          <a:p>
            <a:r>
              <a:rPr lang="en-SG" dirty="0"/>
              <a:t>Another common representation of a graph is the </a:t>
            </a:r>
            <a:r>
              <a:rPr lang="en-SG" dirty="0">
                <a:solidFill>
                  <a:srgbClr val="0000FF"/>
                </a:solidFill>
              </a:rPr>
              <a:t>adjacency list</a:t>
            </a:r>
            <a:r>
              <a:rPr lang="en-SG" dirty="0"/>
              <a:t>, which is covered in algorithms module.</a:t>
            </a:r>
          </a:p>
        </p:txBody>
      </p:sp>
    </p:spTree>
    <p:extLst>
      <p:ext uri="{BB962C8B-B14F-4D97-AF65-F5344CB8AC3E}">
        <p14:creationId xmlns:p14="http://schemas.microsoft.com/office/powerpoint/2010/main" val="403853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Map Colouring</a:t>
            </a:r>
            <a:endParaRPr lang="en-SG" sz="2000" dirty="0">
              <a:solidFill>
                <a:schemeClr val="bg1"/>
              </a:solidFill>
            </a:endParaRP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8" name="Group 7"/>
          <p:cNvGrpSpPr/>
          <p:nvPr/>
        </p:nvGrpSpPr>
        <p:grpSpPr>
          <a:xfrm>
            <a:off x="476756" y="2210055"/>
            <a:ext cx="1676008" cy="2806379"/>
            <a:chOff x="522139" y="3549972"/>
            <a:chExt cx="1676008" cy="280637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39" y="3549972"/>
              <a:ext cx="1620036" cy="2160048"/>
            </a:xfrm>
            <a:prstGeom prst="rect">
              <a:avLst/>
            </a:prstGeom>
          </p:spPr>
        </p:pic>
        <p:sp>
          <p:nvSpPr>
            <p:cNvPr id="3" name="TextBox 2"/>
            <p:cNvSpPr txBox="1"/>
            <p:nvPr/>
          </p:nvSpPr>
          <p:spPr>
            <a:xfrm>
              <a:off x="522139" y="5710020"/>
              <a:ext cx="1676008" cy="646331"/>
            </a:xfrm>
            <a:prstGeom prst="rect">
              <a:avLst/>
            </a:prstGeom>
            <a:noFill/>
          </p:spPr>
          <p:txBody>
            <a:bodyPr wrap="square" rtlCol="0">
              <a:spAutoFit/>
            </a:bodyPr>
            <a:lstStyle/>
            <a:p>
              <a:r>
                <a:rPr lang="en-SG" dirty="0"/>
                <a:t>Example of a 4-coloured map.</a:t>
              </a:r>
            </a:p>
          </p:txBody>
        </p:sp>
      </p:grpSp>
      <p:grpSp>
        <p:nvGrpSpPr>
          <p:cNvPr id="7" name="Group 6"/>
          <p:cNvGrpSpPr/>
          <p:nvPr/>
        </p:nvGrpSpPr>
        <p:grpSpPr>
          <a:xfrm>
            <a:off x="2346793" y="1455307"/>
            <a:ext cx="6582376" cy="3561127"/>
            <a:chOff x="2381420" y="1679142"/>
            <a:chExt cx="6582376" cy="3561127"/>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8952"/>
            <a:stretch/>
          </p:blipFill>
          <p:spPr>
            <a:xfrm>
              <a:off x="2381420" y="1679142"/>
              <a:ext cx="6582376" cy="3191795"/>
            </a:xfrm>
            <a:prstGeom prst="rect">
              <a:avLst/>
            </a:prstGeom>
          </p:spPr>
        </p:pic>
        <p:sp>
          <p:nvSpPr>
            <p:cNvPr id="43" name="TextBox 42"/>
            <p:cNvSpPr txBox="1"/>
            <p:nvPr/>
          </p:nvSpPr>
          <p:spPr>
            <a:xfrm>
              <a:off x="4124345" y="4870937"/>
              <a:ext cx="3096526" cy="369332"/>
            </a:xfrm>
            <a:prstGeom prst="rect">
              <a:avLst/>
            </a:prstGeom>
            <a:noFill/>
          </p:spPr>
          <p:txBody>
            <a:bodyPr wrap="square" rtlCol="0">
              <a:spAutoFit/>
            </a:bodyPr>
            <a:lstStyle/>
            <a:p>
              <a:pPr algn="ctr"/>
              <a:r>
                <a:rPr lang="en-SG" dirty="0"/>
                <a:t>World map with 4 colours.</a:t>
              </a:r>
            </a:p>
          </p:txBody>
        </p:sp>
      </p:grpSp>
      <p:sp>
        <p:nvSpPr>
          <p:cNvPr id="44" name="TextBox 43"/>
          <p:cNvSpPr txBox="1"/>
          <p:nvPr/>
        </p:nvSpPr>
        <p:spPr>
          <a:xfrm>
            <a:off x="2549370" y="5175934"/>
            <a:ext cx="5512589" cy="1354217"/>
          </a:xfrm>
          <a:prstGeom prst="rect">
            <a:avLst/>
          </a:prstGeom>
          <a:noFill/>
        </p:spPr>
        <p:txBody>
          <a:bodyPr wrap="square" rtlCol="0">
            <a:spAutoFit/>
          </a:bodyPr>
          <a:lstStyle/>
          <a:p>
            <a:pPr marL="342900" indent="-342900">
              <a:spcAft>
                <a:spcPts val="600"/>
              </a:spcAft>
              <a:buFont typeface="Wingdings" panose="05000000000000000000" pitchFamily="2" charset="2"/>
              <a:buChar char="§"/>
            </a:pPr>
            <a:r>
              <a:rPr lang="en-SG" sz="2400" dirty="0"/>
              <a:t>But this is a map, not a graph!</a:t>
            </a:r>
          </a:p>
          <a:p>
            <a:pPr marL="342900" indent="-342900">
              <a:spcAft>
                <a:spcPts val="600"/>
              </a:spcAft>
              <a:buFont typeface="Wingdings" panose="05000000000000000000" pitchFamily="2" charset="2"/>
              <a:buChar char="§"/>
            </a:pPr>
            <a:r>
              <a:rPr lang="en-SG" sz="2400" dirty="0"/>
              <a:t>However, we can model it as a graph.</a:t>
            </a:r>
          </a:p>
          <a:p>
            <a:pPr marL="342900" indent="-342900">
              <a:spcAft>
                <a:spcPts val="600"/>
              </a:spcAft>
              <a:buFont typeface="Wingdings" panose="05000000000000000000" pitchFamily="2" charset="2"/>
              <a:buChar char="§"/>
            </a:pPr>
            <a:r>
              <a:rPr lang="en-SG" sz="2400" dirty="0"/>
              <a:t>But what is a graph?</a:t>
            </a:r>
          </a:p>
        </p:txBody>
      </p:sp>
      <p:sp>
        <p:nvSpPr>
          <p:cNvPr id="45" name="Oval 4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186389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Directed Graphs</a:t>
            </a:r>
            <a:endParaRPr lang="en-SG" sz="1100" dirty="0">
              <a:solidFill>
                <a:schemeClr val="bg1"/>
              </a:solidFill>
            </a:endParaRPr>
          </a:p>
        </p:txBody>
      </p:sp>
      <p:grpSp>
        <p:nvGrpSpPr>
          <p:cNvPr id="41" name="Group 40"/>
          <p:cNvGrpSpPr/>
          <p:nvPr/>
        </p:nvGrpSpPr>
        <p:grpSpPr>
          <a:xfrm>
            <a:off x="299734" y="1098935"/>
            <a:ext cx="8480977" cy="2747851"/>
            <a:chOff x="886427" y="4598517"/>
            <a:chExt cx="8480977" cy="2747851"/>
          </a:xfrm>
        </p:grpSpPr>
        <p:sp>
          <p:nvSpPr>
            <p:cNvPr id="48" name="Rectangle 47"/>
            <p:cNvSpPr/>
            <p:nvPr/>
          </p:nvSpPr>
          <p:spPr>
            <a:xfrm>
              <a:off x="891707" y="4598517"/>
              <a:ext cx="8475697" cy="274785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Adjacency Matrix of a Directed Graph</a:t>
              </a:r>
            </a:p>
          </p:txBody>
        </p:sp>
        <mc:AlternateContent xmlns:mc="http://schemas.openxmlformats.org/markup-compatibility/2006" xmlns:a14="http://schemas.microsoft.com/office/drawing/2010/main">
          <mc:Choice Requires="a14">
            <p:sp>
              <p:nvSpPr>
                <p:cNvPr id="51" name="TextBox 50"/>
                <p:cNvSpPr txBox="1"/>
                <p:nvPr/>
              </p:nvSpPr>
              <p:spPr>
                <a:xfrm>
                  <a:off x="1044108" y="5193984"/>
                  <a:ext cx="8072459" cy="2152384"/>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directed graph with ordered vertices </a:t>
                  </a:r>
                  <a:r>
                    <a:rPr lang="en-SG" sz="2400" i="1" dirty="0"/>
                    <a:t>v</a:t>
                  </a:r>
                  <a:r>
                    <a:rPr lang="en-SG" sz="2400" baseline="-25000" dirty="0"/>
                    <a:t>1</a:t>
                  </a:r>
                  <a:r>
                    <a:rPr lang="en-SG" sz="2400" dirty="0"/>
                    <a:t>, </a:t>
                  </a:r>
                  <a:r>
                    <a:rPr lang="en-SG" sz="2400" i="1" dirty="0"/>
                    <a:t>v</a:t>
                  </a:r>
                  <a:r>
                    <a:rPr lang="en-SG" sz="2400" baseline="-25000" dirty="0"/>
                    <a:t>2</a:t>
                  </a:r>
                  <a:r>
                    <a:rPr lang="en-SG" sz="2400" dirty="0"/>
                    <a:t>, </a:t>
                  </a:r>
                  <a:r>
                    <a:rPr lang="en-SG" sz="2400" i="1" dirty="0"/>
                    <a:t>…</a:t>
                  </a:r>
                  <a:r>
                    <a:rPr lang="en-SG" sz="2400" dirty="0"/>
                    <a:t> </a:t>
                  </a:r>
                  <a:r>
                    <a:rPr lang="en-SG" sz="2400" i="1" dirty="0" err="1"/>
                    <a:t>v</a:t>
                  </a:r>
                  <a:r>
                    <a:rPr lang="en-SG" sz="2400" i="1" baseline="-25000" dirty="0" err="1"/>
                    <a:t>n</a:t>
                  </a:r>
                  <a:r>
                    <a:rPr lang="en-SG" sz="2400" dirty="0" err="1"/>
                    <a:t>.</a:t>
                  </a:r>
                  <a:r>
                    <a:rPr lang="en-SG" sz="2400" dirty="0"/>
                    <a:t> The </a:t>
                  </a:r>
                  <a:r>
                    <a:rPr lang="en-SG" sz="2400" b="1" dirty="0"/>
                    <a:t>adjacency matrix of </a:t>
                  </a:r>
                  <a:r>
                    <a:rPr lang="en-SG" sz="2400" b="1" i="1" dirty="0"/>
                    <a:t>G</a:t>
                  </a:r>
                  <a:r>
                    <a:rPr lang="en-SG" sz="2400" dirty="0"/>
                    <a:t> is the </a:t>
                  </a:r>
                  <a:r>
                    <a:rPr lang="en-SG" sz="2400" i="1" dirty="0"/>
                    <a:t>n</a:t>
                  </a:r>
                  <a:r>
                    <a:rPr lang="en-SG" sz="2400" dirty="0"/>
                    <a:t> </a:t>
                  </a:r>
                  <a:r>
                    <a:rPr lang="en-SG" sz="2400" dirty="0">
                      <a:sym typeface="Symbol" panose="05050102010706020507" pitchFamily="18" charset="2"/>
                    </a:rPr>
                    <a:t> </a:t>
                  </a:r>
                  <a:r>
                    <a:rPr lang="en-SG" sz="2400" i="1" dirty="0">
                      <a:sym typeface="Symbol" panose="05050102010706020507" pitchFamily="18" charset="2"/>
                    </a:rPr>
                    <a:t>n</a:t>
                  </a:r>
                  <a:r>
                    <a:rPr lang="en-SG" sz="2400" dirty="0">
                      <a:sym typeface="Symbol" panose="05050102010706020507" pitchFamily="18" charset="2"/>
                    </a:rPr>
                    <a:t> matrix </a:t>
                  </a:r>
                  <a:r>
                    <a:rPr lang="en-SG" sz="2400" b="1" dirty="0">
                      <a:sym typeface="Symbol" panose="05050102010706020507" pitchFamily="18" charset="2"/>
                    </a:rPr>
                    <a:t>A</a:t>
                  </a:r>
                  <a:r>
                    <a:rPr lang="en-SG" sz="2400" dirty="0">
                      <a:sym typeface="Symbol" panose="05050102010706020507" pitchFamily="18" charset="2"/>
                    </a:rPr>
                    <a:t> = (</a:t>
                  </a:r>
                  <a14:m>
                    <m:oMath xmlns:m="http://schemas.openxmlformats.org/officeDocument/2006/math">
                      <m:sSub>
                        <m:sSubPr>
                          <m:ctrlPr>
                            <a:rPr lang="en-SG" sz="2400" i="1" smtClean="0">
                              <a:latin typeface="Cambria Math" panose="02040503050406030204" pitchFamily="18" charset="0"/>
                              <a:sym typeface="Symbol" panose="05050102010706020507" pitchFamily="18" charset="2"/>
                            </a:rPr>
                          </m:ctrlPr>
                        </m:sSubPr>
                        <m:e>
                          <m:r>
                            <a:rPr lang="en-SG" sz="2400" b="0" i="1" smtClean="0">
                              <a:latin typeface="Cambria Math" panose="02040503050406030204" pitchFamily="18" charset="0"/>
                              <a:sym typeface="Symbol" panose="05050102010706020507" pitchFamily="18" charset="2"/>
                            </a:rPr>
                            <m:t>𝑎</m:t>
                          </m:r>
                        </m:e>
                        <m:sub>
                          <m:r>
                            <a:rPr lang="en-SG" sz="2400" b="0" i="1" smtClean="0">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 over the set of non-negative integers such that</a:t>
                  </a:r>
                </a:p>
                <a:p>
                  <a:pPr>
                    <a:spcAft>
                      <a:spcPts val="600"/>
                    </a:spcAft>
                    <a:tabLst>
                      <a:tab pos="1795463" algn="l"/>
                    </a:tabLst>
                  </a:pPr>
                  <a:r>
                    <a:rPr lang="en-SG" sz="2400" dirty="0">
                      <a:sym typeface="Symbol" panose="05050102010706020507" pitchFamily="18" charset="2"/>
                    </a:rPr>
                    <a:t>	</a:t>
                  </a:r>
                  <a14:m>
                    <m:oMath xmlns:m="http://schemas.openxmlformats.org/officeDocument/2006/math">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i="1">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 = the number of arrows from </a:t>
                  </a:r>
                  <a:r>
                    <a:rPr lang="en-SG" sz="2400" i="1" dirty="0">
                      <a:sym typeface="Symbol" panose="05050102010706020507" pitchFamily="18" charset="2"/>
                    </a:rPr>
                    <a:t>v</a:t>
                  </a:r>
                  <a:r>
                    <a:rPr lang="en-SG" sz="2400" i="1" baseline="-25000" dirty="0">
                      <a:sym typeface="Symbol" panose="05050102010706020507" pitchFamily="18" charset="2"/>
                    </a:rPr>
                    <a:t>i</a:t>
                  </a:r>
                  <a:r>
                    <a:rPr lang="en-SG" sz="2400" dirty="0">
                      <a:sym typeface="Symbol" panose="05050102010706020507" pitchFamily="18" charset="2"/>
                    </a:rPr>
                    <a:t> to </a:t>
                  </a:r>
                  <a:r>
                    <a:rPr lang="en-SG" sz="2400" i="1" dirty="0" err="1">
                      <a:sym typeface="Symbol" panose="05050102010706020507" pitchFamily="18" charset="2"/>
                    </a:rPr>
                    <a:t>v</a:t>
                  </a:r>
                  <a:r>
                    <a:rPr lang="en-SG" sz="2400" i="1" baseline="-25000" dirty="0" err="1">
                      <a:sym typeface="Symbol" panose="05050102010706020507" pitchFamily="18" charset="2"/>
                    </a:rPr>
                    <a:t>j</a:t>
                  </a:r>
                  <a:r>
                    <a:rPr lang="en-SG" sz="2400" dirty="0">
                      <a:sym typeface="Symbol" panose="05050102010706020507" pitchFamily="18" charset="2"/>
                    </a:rPr>
                    <a:t> </a:t>
                  </a:r>
                </a:p>
                <a:p>
                  <a:pPr>
                    <a:spcAft>
                      <a:spcPts val="600"/>
                    </a:spcAft>
                    <a:tabLst>
                      <a:tab pos="174625" algn="l"/>
                    </a:tabLst>
                  </a:pPr>
                  <a:r>
                    <a:rPr lang="en-SG" sz="2400" dirty="0">
                      <a:sym typeface="Symbol" panose="05050102010706020507" pitchFamily="18" charset="2"/>
                    </a:rPr>
                    <a:t>for all </a:t>
                  </a:r>
                  <a:r>
                    <a:rPr lang="en-SG" sz="2400" i="1" dirty="0" err="1">
                      <a:sym typeface="Symbol" panose="05050102010706020507" pitchFamily="18" charset="2"/>
                    </a:rPr>
                    <a:t>i</a:t>
                  </a:r>
                  <a:r>
                    <a:rPr lang="en-SG" sz="2400" dirty="0">
                      <a:sym typeface="Symbol" panose="05050102010706020507" pitchFamily="18" charset="2"/>
                    </a:rPr>
                    <a:t>, </a:t>
                  </a:r>
                  <a:r>
                    <a:rPr lang="en-SG" sz="2400" i="1" dirty="0">
                      <a:sym typeface="Symbol" panose="05050102010706020507" pitchFamily="18" charset="2"/>
                    </a:rPr>
                    <a:t>j</a:t>
                  </a:r>
                  <a:r>
                    <a:rPr lang="en-SG" sz="2400" dirty="0">
                      <a:sym typeface="Symbol" panose="05050102010706020507" pitchFamily="18" charset="2"/>
                    </a:rPr>
                    <a:t> = 1, 2, …, </a:t>
                  </a:r>
                  <a:r>
                    <a:rPr lang="en-SG" sz="2400" i="1" dirty="0">
                      <a:sym typeface="Symbol" panose="05050102010706020507" pitchFamily="18" charset="2"/>
                    </a:rPr>
                    <a:t>n</a:t>
                  </a:r>
                  <a:r>
                    <a:rPr lang="en-SG" sz="2400" dirty="0">
                      <a:sym typeface="Symbol" panose="05050102010706020507" pitchFamily="18" charset="2"/>
                    </a:rPr>
                    <a:t>.</a:t>
                  </a:r>
                </a:p>
              </p:txBody>
            </p:sp>
          </mc:Choice>
          <mc:Fallback xmlns="">
            <p:sp>
              <p:nvSpPr>
                <p:cNvPr id="51" name="TextBox 50"/>
                <p:cNvSpPr txBox="1">
                  <a:spLocks noRot="1" noChangeAspect="1" noMove="1" noResize="1" noEditPoints="1" noAdjustHandles="1" noChangeArrowheads="1" noChangeShapeType="1" noTextEdit="1"/>
                </p:cNvSpPr>
                <p:nvPr/>
              </p:nvSpPr>
              <p:spPr>
                <a:xfrm>
                  <a:off x="1044108" y="5193984"/>
                  <a:ext cx="8072459" cy="2152384"/>
                </a:xfrm>
                <a:prstGeom prst="rect">
                  <a:avLst/>
                </a:prstGeom>
                <a:blipFill rotWithShape="0">
                  <a:blip r:embed="rId3"/>
                  <a:stretch>
                    <a:fillRect l="-1133" t="-2266" r="-680" b="-5382"/>
                  </a:stretch>
                </a:blipFill>
              </p:spPr>
              <p:txBody>
                <a:bodyPr/>
                <a:lstStyle/>
                <a:p>
                  <a:r>
                    <a:rPr lang="en-SG">
                      <a:noFill/>
                    </a:rPr>
                    <a:t> </a:t>
                  </a:r>
                </a:p>
              </p:txBody>
            </p:sp>
          </mc:Fallback>
        </mc:AlternateContent>
      </p:grpSp>
    </p:spTree>
    <p:extLst>
      <p:ext uri="{BB962C8B-B14F-4D97-AF65-F5344CB8AC3E}">
        <p14:creationId xmlns:p14="http://schemas.microsoft.com/office/powerpoint/2010/main" val="17072041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Directed Graphs</a:t>
            </a:r>
            <a:endParaRPr lang="en-SG" sz="1100" dirty="0">
              <a:solidFill>
                <a:schemeClr val="bg1"/>
              </a:solidFill>
            </a:endParaRPr>
          </a:p>
        </p:txBody>
      </p:sp>
      <p:sp>
        <p:nvSpPr>
          <p:cNvPr id="39" name="TextBox 38"/>
          <p:cNvSpPr txBox="1"/>
          <p:nvPr/>
        </p:nvSpPr>
        <p:spPr>
          <a:xfrm>
            <a:off x="324356" y="1046116"/>
            <a:ext cx="8344631" cy="830997"/>
          </a:xfrm>
          <a:prstGeom prst="rect">
            <a:avLst/>
          </a:prstGeom>
          <a:noFill/>
        </p:spPr>
        <p:txBody>
          <a:bodyPr wrap="square" rtlCol="0">
            <a:spAutoFit/>
          </a:bodyPr>
          <a:lstStyle/>
          <a:p>
            <a:pPr>
              <a:spcAft>
                <a:spcPts val="600"/>
              </a:spcAft>
            </a:pPr>
            <a:r>
              <a:rPr lang="en-US" altLang="en-US" sz="2400" dirty="0"/>
              <a:t>Example: Find the adjacency matrices of the two directed graphs below.</a:t>
            </a:r>
          </a:p>
        </p:txBody>
      </p:sp>
      <p:grpSp>
        <p:nvGrpSpPr>
          <p:cNvPr id="2" name="Group 1"/>
          <p:cNvGrpSpPr/>
          <p:nvPr/>
        </p:nvGrpSpPr>
        <p:grpSpPr>
          <a:xfrm>
            <a:off x="1367344" y="1648999"/>
            <a:ext cx="6915150" cy="2210474"/>
            <a:chOff x="1367344" y="1648999"/>
            <a:chExt cx="6915150" cy="2210474"/>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b="15788"/>
            <a:stretch>
              <a:fillRect/>
            </a:stretch>
          </p:blipFill>
          <p:spPr bwMode="auto">
            <a:xfrm>
              <a:off x="1367344" y="1648999"/>
              <a:ext cx="69151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7"/>
            <p:cNvSpPr txBox="1">
              <a:spLocks noChangeArrowheads="1"/>
            </p:cNvSpPr>
            <p:nvPr/>
          </p:nvSpPr>
          <p:spPr bwMode="auto">
            <a:xfrm>
              <a:off x="2492806" y="3459363"/>
              <a:ext cx="6631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(a)</a:t>
              </a:r>
            </a:p>
          </p:txBody>
        </p:sp>
        <p:sp>
          <p:nvSpPr>
            <p:cNvPr id="47" name="Text Box 7"/>
            <p:cNvSpPr txBox="1">
              <a:spLocks noChangeArrowheads="1"/>
            </p:cNvSpPr>
            <p:nvPr/>
          </p:nvSpPr>
          <p:spPr bwMode="auto">
            <a:xfrm>
              <a:off x="6286207" y="3459363"/>
              <a:ext cx="6942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(b)</a:t>
              </a:r>
            </a:p>
          </p:txBody>
        </p:sp>
      </p:grpSp>
      <p:grpSp>
        <p:nvGrpSpPr>
          <p:cNvPr id="6" name="Group 5"/>
          <p:cNvGrpSpPr/>
          <p:nvPr/>
        </p:nvGrpSpPr>
        <p:grpSpPr>
          <a:xfrm>
            <a:off x="1665226" y="4209694"/>
            <a:ext cx="1949824" cy="1709193"/>
            <a:chOff x="1665226" y="4209694"/>
            <a:chExt cx="1949824" cy="1709193"/>
          </a:xfrm>
        </p:grpSpPr>
        <p:pic>
          <p:nvPicPr>
            <p:cNvPr id="5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150" t="8109" r="61747" b="16335"/>
            <a:stretch/>
          </p:blipFill>
          <p:spPr bwMode="auto">
            <a:xfrm>
              <a:off x="1665226" y="4209694"/>
              <a:ext cx="1949824"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 Box 7"/>
            <p:cNvSpPr txBox="1">
              <a:spLocks noChangeArrowheads="1"/>
            </p:cNvSpPr>
            <p:nvPr/>
          </p:nvSpPr>
          <p:spPr bwMode="auto">
            <a:xfrm>
              <a:off x="2308541" y="5518777"/>
              <a:ext cx="6631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(a)</a:t>
              </a:r>
            </a:p>
          </p:txBody>
        </p:sp>
      </p:grpSp>
      <p:sp>
        <p:nvSpPr>
          <p:cNvPr id="56" name="TextBox 55"/>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16171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Undirected Graphs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 and Undirected Graphs</a:t>
            </a:r>
            <a:endParaRPr lang="en-SG" sz="2000" dirty="0">
              <a:solidFill>
                <a:schemeClr val="bg1"/>
              </a:solidFill>
            </a:endParaRPr>
          </a:p>
        </p:txBody>
      </p:sp>
      <p:grpSp>
        <p:nvGrpSpPr>
          <p:cNvPr id="48" name="Group 47"/>
          <p:cNvGrpSpPr/>
          <p:nvPr/>
        </p:nvGrpSpPr>
        <p:grpSpPr>
          <a:xfrm>
            <a:off x="299734" y="1674594"/>
            <a:ext cx="8480977" cy="2795806"/>
            <a:chOff x="886427" y="4598517"/>
            <a:chExt cx="8480977" cy="2795806"/>
          </a:xfrm>
        </p:grpSpPr>
        <p:sp>
          <p:nvSpPr>
            <p:cNvPr id="49" name="Rectangle 48"/>
            <p:cNvSpPr/>
            <p:nvPr/>
          </p:nvSpPr>
          <p:spPr>
            <a:xfrm>
              <a:off x="891707" y="4598517"/>
              <a:ext cx="8475697" cy="279580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Rectangle 49"/>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Adjacency Matrix of an Undirected Graph</a:t>
              </a:r>
            </a:p>
          </p:txBody>
        </p:sp>
        <mc:AlternateContent xmlns:mc="http://schemas.openxmlformats.org/markup-compatibility/2006" xmlns:a14="http://schemas.microsoft.com/office/drawing/2010/main">
          <mc:Choice Requires="a14">
            <p:sp>
              <p:nvSpPr>
                <p:cNvPr id="52" name="TextBox 51"/>
                <p:cNvSpPr txBox="1"/>
                <p:nvPr/>
              </p:nvSpPr>
              <p:spPr>
                <a:xfrm>
                  <a:off x="1044108" y="5193984"/>
                  <a:ext cx="8072459" cy="2152384"/>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an undirected graph with ordered vertices </a:t>
                  </a:r>
                  <a:r>
                    <a:rPr lang="en-SG" sz="2400" i="1" dirty="0"/>
                    <a:t>v</a:t>
                  </a:r>
                  <a:r>
                    <a:rPr lang="en-SG" sz="2400" baseline="-25000" dirty="0"/>
                    <a:t>1</a:t>
                  </a:r>
                  <a:r>
                    <a:rPr lang="en-SG" sz="2400" dirty="0"/>
                    <a:t>, </a:t>
                  </a:r>
                  <a:r>
                    <a:rPr lang="en-SG" sz="2400" i="1" dirty="0"/>
                    <a:t>v</a:t>
                  </a:r>
                  <a:r>
                    <a:rPr lang="en-SG" sz="2400" baseline="-25000" dirty="0"/>
                    <a:t>2</a:t>
                  </a:r>
                  <a:r>
                    <a:rPr lang="en-SG" sz="2400" dirty="0"/>
                    <a:t>, </a:t>
                  </a:r>
                  <a:r>
                    <a:rPr lang="en-SG" sz="2400" i="1" dirty="0"/>
                    <a:t>…</a:t>
                  </a:r>
                  <a:r>
                    <a:rPr lang="en-SG" sz="2400" dirty="0"/>
                    <a:t> </a:t>
                  </a:r>
                  <a:r>
                    <a:rPr lang="en-SG" sz="2400" i="1" dirty="0" err="1"/>
                    <a:t>v</a:t>
                  </a:r>
                  <a:r>
                    <a:rPr lang="en-SG" sz="2400" i="1" baseline="-25000" dirty="0" err="1"/>
                    <a:t>n</a:t>
                  </a:r>
                  <a:r>
                    <a:rPr lang="en-SG" sz="2400" dirty="0" err="1"/>
                    <a:t>.</a:t>
                  </a:r>
                  <a:r>
                    <a:rPr lang="en-SG" sz="2400" dirty="0"/>
                    <a:t> The </a:t>
                  </a:r>
                  <a:r>
                    <a:rPr lang="en-SG" sz="2400" b="1" dirty="0"/>
                    <a:t>adjacency matrix of </a:t>
                  </a:r>
                  <a:r>
                    <a:rPr lang="en-SG" sz="2400" b="1" i="1" dirty="0"/>
                    <a:t>G</a:t>
                  </a:r>
                  <a:r>
                    <a:rPr lang="en-SG" sz="2400" dirty="0"/>
                    <a:t> is the </a:t>
                  </a:r>
                  <a:r>
                    <a:rPr lang="en-SG" sz="2400" i="1" dirty="0"/>
                    <a:t>n</a:t>
                  </a:r>
                  <a:r>
                    <a:rPr lang="en-SG" sz="2400" dirty="0"/>
                    <a:t> </a:t>
                  </a:r>
                  <a:r>
                    <a:rPr lang="en-SG" sz="2400" dirty="0">
                      <a:sym typeface="Symbol" panose="05050102010706020507" pitchFamily="18" charset="2"/>
                    </a:rPr>
                    <a:t> </a:t>
                  </a:r>
                  <a:r>
                    <a:rPr lang="en-SG" sz="2400" i="1" dirty="0">
                      <a:sym typeface="Symbol" panose="05050102010706020507" pitchFamily="18" charset="2"/>
                    </a:rPr>
                    <a:t>n</a:t>
                  </a:r>
                  <a:r>
                    <a:rPr lang="en-SG" sz="2400" dirty="0">
                      <a:sym typeface="Symbol" panose="05050102010706020507" pitchFamily="18" charset="2"/>
                    </a:rPr>
                    <a:t> matrix </a:t>
                  </a:r>
                  <a:r>
                    <a:rPr lang="en-SG" sz="2400" b="1" dirty="0">
                      <a:sym typeface="Symbol" panose="05050102010706020507" pitchFamily="18" charset="2"/>
                    </a:rPr>
                    <a:t>A</a:t>
                  </a:r>
                  <a:r>
                    <a:rPr lang="en-SG" sz="2400" dirty="0">
                      <a:sym typeface="Symbol" panose="05050102010706020507" pitchFamily="18" charset="2"/>
                    </a:rPr>
                    <a:t> = (</a:t>
                  </a:r>
                  <a14:m>
                    <m:oMath xmlns:m="http://schemas.openxmlformats.org/officeDocument/2006/math">
                      <m:sSub>
                        <m:sSubPr>
                          <m:ctrlPr>
                            <a:rPr lang="en-SG" sz="2400" i="1" smtClean="0">
                              <a:latin typeface="Cambria Math" panose="02040503050406030204" pitchFamily="18" charset="0"/>
                              <a:sym typeface="Symbol" panose="05050102010706020507" pitchFamily="18" charset="2"/>
                            </a:rPr>
                          </m:ctrlPr>
                        </m:sSubPr>
                        <m:e>
                          <m:r>
                            <a:rPr lang="en-SG" sz="2400" b="0" i="1" smtClean="0">
                              <a:latin typeface="Cambria Math" panose="02040503050406030204" pitchFamily="18" charset="0"/>
                              <a:sym typeface="Symbol" panose="05050102010706020507" pitchFamily="18" charset="2"/>
                            </a:rPr>
                            <m:t>𝑎</m:t>
                          </m:r>
                        </m:e>
                        <m:sub>
                          <m:r>
                            <a:rPr lang="en-SG" sz="2400" b="0" i="1" smtClean="0">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 over the set of non-negative integers such that</a:t>
                  </a:r>
                </a:p>
                <a:p>
                  <a:pPr>
                    <a:spcAft>
                      <a:spcPts val="600"/>
                    </a:spcAft>
                    <a:tabLst>
                      <a:tab pos="1439863" algn="l"/>
                    </a:tabLst>
                  </a:pPr>
                  <a:r>
                    <a:rPr lang="en-SG" sz="2400" dirty="0">
                      <a:sym typeface="Symbol" panose="05050102010706020507" pitchFamily="18" charset="2"/>
                    </a:rPr>
                    <a:t>	</a:t>
                  </a:r>
                  <a14:m>
                    <m:oMath xmlns:m="http://schemas.openxmlformats.org/officeDocument/2006/math">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i="1">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 = the number of edges connecting </a:t>
                  </a:r>
                  <a:r>
                    <a:rPr lang="en-SG" sz="2400" i="1" dirty="0">
                      <a:sym typeface="Symbol" panose="05050102010706020507" pitchFamily="18" charset="2"/>
                    </a:rPr>
                    <a:t>v</a:t>
                  </a:r>
                  <a:r>
                    <a:rPr lang="en-SG" sz="2400" i="1" baseline="-25000" dirty="0">
                      <a:sym typeface="Symbol" panose="05050102010706020507" pitchFamily="18" charset="2"/>
                    </a:rPr>
                    <a:t>i</a:t>
                  </a:r>
                  <a:r>
                    <a:rPr lang="en-SG" sz="2400" dirty="0">
                      <a:sym typeface="Symbol" panose="05050102010706020507" pitchFamily="18" charset="2"/>
                    </a:rPr>
                    <a:t> and </a:t>
                  </a:r>
                  <a:r>
                    <a:rPr lang="en-SG" sz="2400" i="1" dirty="0" err="1">
                      <a:sym typeface="Symbol" panose="05050102010706020507" pitchFamily="18" charset="2"/>
                    </a:rPr>
                    <a:t>v</a:t>
                  </a:r>
                  <a:r>
                    <a:rPr lang="en-SG" sz="2400" i="1" baseline="-25000" dirty="0" err="1">
                      <a:sym typeface="Symbol" panose="05050102010706020507" pitchFamily="18" charset="2"/>
                    </a:rPr>
                    <a:t>j</a:t>
                  </a:r>
                  <a:r>
                    <a:rPr lang="en-SG" sz="2400" dirty="0">
                      <a:sym typeface="Symbol" panose="05050102010706020507" pitchFamily="18" charset="2"/>
                    </a:rPr>
                    <a:t> </a:t>
                  </a:r>
                </a:p>
                <a:p>
                  <a:pPr>
                    <a:spcAft>
                      <a:spcPts val="600"/>
                    </a:spcAft>
                    <a:tabLst>
                      <a:tab pos="174625" algn="l"/>
                    </a:tabLst>
                  </a:pPr>
                  <a:r>
                    <a:rPr lang="en-SG" sz="2400" dirty="0">
                      <a:sym typeface="Symbol" panose="05050102010706020507" pitchFamily="18" charset="2"/>
                    </a:rPr>
                    <a:t>for all </a:t>
                  </a:r>
                  <a:r>
                    <a:rPr lang="en-SG" sz="2400" i="1" dirty="0" err="1">
                      <a:sym typeface="Symbol" panose="05050102010706020507" pitchFamily="18" charset="2"/>
                    </a:rPr>
                    <a:t>i</a:t>
                  </a:r>
                  <a:r>
                    <a:rPr lang="en-SG" sz="2400" dirty="0">
                      <a:sym typeface="Symbol" panose="05050102010706020507" pitchFamily="18" charset="2"/>
                    </a:rPr>
                    <a:t>, </a:t>
                  </a:r>
                  <a:r>
                    <a:rPr lang="en-SG" sz="2400" i="1" dirty="0">
                      <a:sym typeface="Symbol" panose="05050102010706020507" pitchFamily="18" charset="2"/>
                    </a:rPr>
                    <a:t>j</a:t>
                  </a:r>
                  <a:r>
                    <a:rPr lang="en-SG" sz="2400" dirty="0">
                      <a:sym typeface="Symbol" panose="05050102010706020507" pitchFamily="18" charset="2"/>
                    </a:rPr>
                    <a:t> = 1, 2, …, </a:t>
                  </a:r>
                  <a:r>
                    <a:rPr lang="en-SG" sz="2400" i="1" dirty="0">
                      <a:sym typeface="Symbol" panose="05050102010706020507" pitchFamily="18" charset="2"/>
                    </a:rPr>
                    <a:t>n</a:t>
                  </a:r>
                  <a:r>
                    <a:rPr lang="en-SG" sz="2400" dirty="0">
                      <a:sym typeface="Symbol" panose="05050102010706020507" pitchFamily="18" charset="2"/>
                    </a:rPr>
                    <a:t>.</a:t>
                  </a:r>
                </a:p>
              </p:txBody>
            </p:sp>
          </mc:Choice>
          <mc:Fallback xmlns="">
            <p:sp>
              <p:nvSpPr>
                <p:cNvPr id="52" name="TextBox 51"/>
                <p:cNvSpPr txBox="1">
                  <a:spLocks noRot="1" noChangeAspect="1" noMove="1" noResize="1" noEditPoints="1" noAdjustHandles="1" noChangeArrowheads="1" noChangeShapeType="1" noTextEdit="1"/>
                </p:cNvSpPr>
                <p:nvPr/>
              </p:nvSpPr>
              <p:spPr>
                <a:xfrm>
                  <a:off x="1044108" y="5193984"/>
                  <a:ext cx="8072459" cy="2152384"/>
                </a:xfrm>
                <a:prstGeom prst="rect">
                  <a:avLst/>
                </a:prstGeom>
                <a:blipFill rotWithShape="0">
                  <a:blip r:embed="rId3"/>
                  <a:stretch>
                    <a:fillRect l="-1133" t="-2266" r="-529" b="-5382"/>
                  </a:stretch>
                </a:blipFill>
              </p:spPr>
              <p:txBody>
                <a:bodyPr/>
                <a:lstStyle/>
                <a:p>
                  <a:r>
                    <a:rPr lang="en-SG">
                      <a:noFill/>
                    </a:rPr>
                    <a:t> </a:t>
                  </a:r>
                </a:p>
              </p:txBody>
            </p:sp>
          </mc:Fallback>
        </mc:AlternateContent>
      </p:grpSp>
    </p:spTree>
    <p:extLst>
      <p:ext uri="{BB962C8B-B14F-4D97-AF65-F5344CB8AC3E}">
        <p14:creationId xmlns:p14="http://schemas.microsoft.com/office/powerpoint/2010/main" val="20404541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Undirected Graphs</a:t>
            </a:r>
            <a:endParaRPr lang="en-SG" sz="1100" dirty="0">
              <a:solidFill>
                <a:schemeClr val="bg1"/>
              </a:solidFill>
            </a:endParaRPr>
          </a:p>
        </p:txBody>
      </p:sp>
      <p:sp>
        <p:nvSpPr>
          <p:cNvPr id="40" name="TextBox 39"/>
          <p:cNvSpPr txBox="1"/>
          <p:nvPr/>
        </p:nvSpPr>
        <p:spPr>
          <a:xfrm>
            <a:off x="324356" y="1046116"/>
            <a:ext cx="8344631" cy="461665"/>
          </a:xfrm>
          <a:prstGeom prst="rect">
            <a:avLst/>
          </a:prstGeom>
          <a:noFill/>
        </p:spPr>
        <p:txBody>
          <a:bodyPr wrap="square" rtlCol="0">
            <a:spAutoFit/>
          </a:bodyPr>
          <a:lstStyle/>
          <a:p>
            <a:pPr>
              <a:spcAft>
                <a:spcPts val="600"/>
              </a:spcAft>
            </a:pPr>
            <a:r>
              <a:rPr lang="en-US" altLang="en-US" sz="2400" dirty="0"/>
              <a:t>Example: Find the adjacency matrix for the graph </a:t>
            </a:r>
            <a:r>
              <a:rPr lang="en-US" altLang="en-US" sz="2400" i="1" dirty="0"/>
              <a:t>G</a:t>
            </a:r>
            <a:r>
              <a:rPr lang="en-US" altLang="en-US" sz="2400" dirty="0"/>
              <a:t> shown below.</a:t>
            </a:r>
          </a:p>
        </p:txBody>
      </p:sp>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793" y="1435993"/>
            <a:ext cx="1757351" cy="25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714" y="1717515"/>
            <a:ext cx="30003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244191" y="2255747"/>
            <a:ext cx="2679676" cy="830997"/>
          </a:xfrm>
          <a:prstGeom prst="rect">
            <a:avLst/>
          </a:prstGeom>
          <a:noFill/>
        </p:spPr>
        <p:txBody>
          <a:bodyPr wrap="square" rtlCol="0">
            <a:spAutoFit/>
          </a:bodyPr>
          <a:lstStyle/>
          <a:p>
            <a:r>
              <a:rPr lang="en-SG" sz="2400" dirty="0"/>
              <a:t>Note that the matrix is</a:t>
            </a:r>
            <a:r>
              <a:rPr lang="en-SG" sz="2400" dirty="0">
                <a:solidFill>
                  <a:srgbClr val="000099"/>
                </a:solidFill>
              </a:rPr>
              <a:t> symmetric</a:t>
            </a:r>
            <a:r>
              <a:rPr lang="en-SG" sz="2400" dirty="0"/>
              <a:t>.</a:t>
            </a:r>
          </a:p>
        </p:txBody>
      </p:sp>
      <p:grpSp>
        <p:nvGrpSpPr>
          <p:cNvPr id="47" name="Group 46"/>
          <p:cNvGrpSpPr/>
          <p:nvPr/>
        </p:nvGrpSpPr>
        <p:grpSpPr>
          <a:xfrm>
            <a:off x="324356" y="4166205"/>
            <a:ext cx="8480977" cy="1994085"/>
            <a:chOff x="886427" y="4598517"/>
            <a:chExt cx="8480977" cy="1994085"/>
          </a:xfrm>
        </p:grpSpPr>
        <p:sp>
          <p:nvSpPr>
            <p:cNvPr id="53" name="Rectangle 52"/>
            <p:cNvSpPr/>
            <p:nvPr/>
          </p:nvSpPr>
          <p:spPr>
            <a:xfrm>
              <a:off x="891707" y="4598518"/>
              <a:ext cx="8475697" cy="199408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Symmetric Matrix</a:t>
              </a:r>
            </a:p>
          </p:txBody>
        </p:sp>
        <mc:AlternateContent xmlns:mc="http://schemas.openxmlformats.org/markup-compatibility/2006" xmlns:a14="http://schemas.microsoft.com/office/drawing/2010/main">
          <mc:Choice Requires="a14">
            <p:sp>
              <p:nvSpPr>
                <p:cNvPr id="56" name="TextBox 55"/>
                <p:cNvSpPr txBox="1"/>
                <p:nvPr/>
              </p:nvSpPr>
              <p:spPr>
                <a:xfrm>
                  <a:off x="1044108" y="5193984"/>
                  <a:ext cx="8072459" cy="1336776"/>
                </a:xfrm>
                <a:prstGeom prst="rect">
                  <a:avLst/>
                </a:prstGeom>
                <a:noFill/>
              </p:spPr>
              <p:txBody>
                <a:bodyPr wrap="square" rtlCol="0">
                  <a:spAutoFit/>
                </a:bodyPr>
                <a:lstStyle/>
                <a:p>
                  <a:pPr>
                    <a:spcAft>
                      <a:spcPts val="600"/>
                    </a:spcAft>
                    <a:tabLst>
                      <a:tab pos="174625" algn="l"/>
                    </a:tabLst>
                  </a:pPr>
                  <a:r>
                    <a:rPr lang="en-SG" sz="2400" dirty="0"/>
                    <a:t>An </a:t>
                  </a:r>
                  <a:r>
                    <a:rPr lang="en-SG" sz="2400" i="1" dirty="0"/>
                    <a:t>n</a:t>
                  </a:r>
                  <a:r>
                    <a:rPr lang="en-SG" sz="2400" dirty="0"/>
                    <a:t> </a:t>
                  </a:r>
                  <a:r>
                    <a:rPr lang="en-SG" sz="2400" dirty="0">
                      <a:sym typeface="Symbol" panose="05050102010706020507" pitchFamily="18" charset="2"/>
                    </a:rPr>
                    <a:t> </a:t>
                  </a:r>
                  <a:r>
                    <a:rPr lang="en-SG" sz="2400" i="1" dirty="0"/>
                    <a:t>n</a:t>
                  </a:r>
                  <a:r>
                    <a:rPr lang="en-SG" sz="2400" dirty="0"/>
                    <a:t> square matrix A = (</a:t>
                  </a:r>
                  <a14:m>
                    <m:oMath xmlns:m="http://schemas.openxmlformats.org/officeDocument/2006/math">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i="1">
                              <a:latin typeface="Cambria Math" panose="02040503050406030204" pitchFamily="18" charset="0"/>
                              <a:sym typeface="Symbol" panose="05050102010706020507" pitchFamily="18" charset="2"/>
                            </a:rPr>
                            <m:t>𝑖𝑗</m:t>
                          </m:r>
                        </m:sub>
                      </m:sSub>
                    </m:oMath>
                  </a14:m>
                  <a:r>
                    <a:rPr lang="en-SG" sz="2400" dirty="0"/>
                    <a:t>) is called </a:t>
                  </a:r>
                  <a:r>
                    <a:rPr lang="en-SG" sz="2400" b="1" dirty="0"/>
                    <a:t>symmetric</a:t>
                  </a:r>
                  <a:r>
                    <a:rPr lang="en-SG" sz="2400" dirty="0"/>
                    <a:t> if, and only if, for all </a:t>
                  </a:r>
                  <a:r>
                    <a:rPr lang="en-SG" sz="2400" i="1" dirty="0" err="1">
                      <a:sym typeface="Symbol" panose="05050102010706020507" pitchFamily="18" charset="2"/>
                    </a:rPr>
                    <a:t>i</a:t>
                  </a:r>
                  <a:r>
                    <a:rPr lang="en-SG" sz="2400" dirty="0">
                      <a:sym typeface="Symbol" panose="05050102010706020507" pitchFamily="18" charset="2"/>
                    </a:rPr>
                    <a:t>, </a:t>
                  </a:r>
                  <a:r>
                    <a:rPr lang="en-SG" sz="2400" i="1" dirty="0">
                      <a:sym typeface="Symbol" panose="05050102010706020507" pitchFamily="18" charset="2"/>
                    </a:rPr>
                    <a:t>j</a:t>
                  </a:r>
                  <a:r>
                    <a:rPr lang="en-SG" sz="2400" dirty="0">
                      <a:sym typeface="Symbol" panose="05050102010706020507" pitchFamily="18" charset="2"/>
                    </a:rPr>
                    <a:t> = 1, 2, …, </a:t>
                  </a:r>
                  <a:r>
                    <a:rPr lang="en-SG" sz="2400" i="1" dirty="0">
                      <a:sym typeface="Symbol" panose="05050102010706020507" pitchFamily="18" charset="2"/>
                    </a:rPr>
                    <a:t>n</a:t>
                  </a:r>
                  <a:r>
                    <a:rPr lang="en-SG" sz="2400" dirty="0">
                      <a:sym typeface="Symbol" panose="05050102010706020507" pitchFamily="18" charset="2"/>
                    </a:rPr>
                    <a:t>,</a:t>
                  </a:r>
                </a:p>
                <a:p>
                  <a:pPr>
                    <a:spcAft>
                      <a:spcPts val="600"/>
                    </a:spcAft>
                    <a:tabLst>
                      <a:tab pos="3048000" algn="l"/>
                    </a:tabLst>
                  </a:pPr>
                  <a:r>
                    <a:rPr lang="en-SG" sz="2400" dirty="0">
                      <a:sym typeface="Symbol" panose="05050102010706020507" pitchFamily="18" charset="2"/>
                    </a:rPr>
                    <a:t>	</a:t>
                  </a:r>
                  <a14:m>
                    <m:oMath xmlns:m="http://schemas.openxmlformats.org/officeDocument/2006/math">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i="1">
                              <a:latin typeface="Cambria Math" panose="02040503050406030204" pitchFamily="18" charset="0"/>
                              <a:sym typeface="Symbol" panose="05050102010706020507" pitchFamily="18" charset="2"/>
                            </a:rPr>
                            <m:t>𝑖𝑗</m:t>
                          </m:r>
                        </m:sub>
                      </m:sSub>
                      <m:r>
                        <a:rPr lang="en-SG" sz="2400" b="0" i="1" smtClean="0">
                          <a:latin typeface="Cambria Math" panose="02040503050406030204" pitchFamily="18" charset="0"/>
                          <a:sym typeface="Symbol" panose="05050102010706020507" pitchFamily="18" charset="2"/>
                        </a:rPr>
                        <m:t>=</m:t>
                      </m:r>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b="0" i="1" smtClean="0">
                              <a:latin typeface="Cambria Math" panose="02040503050406030204" pitchFamily="18" charset="0"/>
                              <a:sym typeface="Symbol" panose="05050102010706020507" pitchFamily="18" charset="2"/>
                            </a:rPr>
                            <m:t>𝑗𝑖</m:t>
                          </m:r>
                        </m:sub>
                      </m:sSub>
                    </m:oMath>
                  </a14:m>
                  <a:r>
                    <a:rPr lang="en-SG" sz="2400" dirty="0">
                      <a:sym typeface="Symbol" panose="05050102010706020507" pitchFamily="18" charset="2"/>
                    </a:rPr>
                    <a:t>.</a:t>
                  </a:r>
                </a:p>
              </p:txBody>
            </p:sp>
          </mc:Choice>
          <mc:Fallback xmlns="">
            <p:sp>
              <p:nvSpPr>
                <p:cNvPr id="56" name="TextBox 55"/>
                <p:cNvSpPr txBox="1">
                  <a:spLocks noRot="1" noChangeAspect="1" noMove="1" noResize="1" noEditPoints="1" noAdjustHandles="1" noChangeArrowheads="1" noChangeShapeType="1" noTextEdit="1"/>
                </p:cNvSpPr>
                <p:nvPr/>
              </p:nvSpPr>
              <p:spPr>
                <a:xfrm>
                  <a:off x="1044108" y="5193984"/>
                  <a:ext cx="8072459" cy="1336776"/>
                </a:xfrm>
                <a:prstGeom prst="rect">
                  <a:avLst/>
                </a:prstGeom>
                <a:blipFill rotWithShape="0">
                  <a:blip r:embed="rId5"/>
                  <a:stretch>
                    <a:fillRect l="-1133" t="-4110" r="-302" b="-7763"/>
                  </a:stretch>
                </a:blipFill>
              </p:spPr>
              <p:txBody>
                <a:bodyPr/>
                <a:lstStyle/>
                <a:p>
                  <a:r>
                    <a:rPr lang="en-SG">
                      <a:noFill/>
                    </a:rPr>
                    <a:t> </a:t>
                  </a:r>
                </a:p>
              </p:txBody>
            </p:sp>
          </mc:Fallback>
        </mc:AlternateContent>
      </p:grpSp>
    </p:spTree>
    <p:extLst>
      <p:ext uri="{BB962C8B-B14F-4D97-AF65-F5344CB8AC3E}">
        <p14:creationId xmlns:p14="http://schemas.microsoft.com/office/powerpoint/2010/main" val="155633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dissolve">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Connected Components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 and Connected Components</a:t>
            </a:r>
            <a:endParaRPr lang="en-SG" sz="2000" dirty="0">
              <a:solidFill>
                <a:schemeClr val="bg1"/>
              </a:solidFill>
            </a:endParaRPr>
          </a:p>
        </p:txBody>
      </p:sp>
      <p:sp>
        <p:nvSpPr>
          <p:cNvPr id="40" name="TextBox 39"/>
          <p:cNvSpPr txBox="1"/>
          <p:nvPr/>
        </p:nvSpPr>
        <p:spPr>
          <a:xfrm>
            <a:off x="324356" y="1510488"/>
            <a:ext cx="8344631" cy="954107"/>
          </a:xfrm>
          <a:prstGeom prst="rect">
            <a:avLst/>
          </a:prstGeom>
          <a:noFill/>
        </p:spPr>
        <p:txBody>
          <a:bodyPr wrap="square" rtlCol="0">
            <a:spAutoFit/>
          </a:bodyPr>
          <a:lstStyle/>
          <a:p>
            <a:pPr>
              <a:spcAft>
                <a:spcPts val="600"/>
              </a:spcAft>
            </a:pPr>
            <a:r>
              <a:rPr lang="en-US" altLang="en-US" sz="2800" dirty="0"/>
              <a:t>Consider a graph </a:t>
            </a:r>
            <a:r>
              <a:rPr lang="en-US" altLang="en-US" sz="2800" i="1" dirty="0"/>
              <a:t>G</a:t>
            </a:r>
            <a:r>
              <a:rPr lang="en-US" altLang="en-US" sz="2800" dirty="0"/>
              <a:t>, as shown below, that consists of several connected components.</a:t>
            </a:r>
          </a:p>
        </p:txBody>
      </p:sp>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756" y="2474746"/>
            <a:ext cx="4362723" cy="183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5227252" y="2767817"/>
            <a:ext cx="3611948" cy="523220"/>
          </a:xfrm>
          <a:prstGeom prst="rect">
            <a:avLst/>
          </a:prstGeom>
          <a:noFill/>
        </p:spPr>
        <p:txBody>
          <a:bodyPr wrap="square" rtlCol="0">
            <a:spAutoFit/>
          </a:bodyPr>
          <a:lstStyle/>
          <a:p>
            <a:pPr>
              <a:spcAft>
                <a:spcPts val="600"/>
              </a:spcAft>
            </a:pPr>
            <a:r>
              <a:rPr lang="en-US" altLang="en-US" sz="2800" dirty="0"/>
              <a:t>Adjacency matrix of </a:t>
            </a:r>
            <a:r>
              <a:rPr lang="en-US" altLang="en-US" sz="2800" i="1" dirty="0"/>
              <a:t>G</a:t>
            </a:r>
            <a:r>
              <a:rPr lang="en-US" altLang="en-US" sz="2800" dirty="0"/>
              <a:t>:</a:t>
            </a:r>
          </a:p>
        </p:txBody>
      </p:sp>
      <p:pic>
        <p:nvPicPr>
          <p:cNvPr id="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604" y="3394553"/>
            <a:ext cx="3593141" cy="259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09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Connected Components</a:t>
            </a:r>
            <a:endParaRPr lang="en-SG" sz="1100" dirty="0">
              <a:solidFill>
                <a:schemeClr val="bg1"/>
              </a:solidFill>
            </a:endParaRPr>
          </a:p>
        </p:txBody>
      </p:sp>
      <p:sp>
        <p:nvSpPr>
          <p:cNvPr id="40" name="TextBox 39"/>
          <p:cNvSpPr txBox="1"/>
          <p:nvPr/>
        </p:nvSpPr>
        <p:spPr>
          <a:xfrm>
            <a:off x="324356" y="968336"/>
            <a:ext cx="8344631" cy="1384995"/>
          </a:xfrm>
          <a:prstGeom prst="rect">
            <a:avLst/>
          </a:prstGeom>
          <a:noFill/>
        </p:spPr>
        <p:txBody>
          <a:bodyPr wrap="square" rtlCol="0">
            <a:spAutoFit/>
          </a:bodyPr>
          <a:lstStyle/>
          <a:p>
            <a:pPr>
              <a:spcAft>
                <a:spcPts val="600"/>
              </a:spcAft>
            </a:pPr>
            <a:r>
              <a:rPr lang="en-US" altLang="en-US" sz="2800" dirty="0"/>
              <a:t>As you can see, </a:t>
            </a:r>
            <a:r>
              <a:rPr lang="en-US" altLang="en-US" sz="2800" b="1" dirty="0"/>
              <a:t>A</a:t>
            </a:r>
            <a:r>
              <a:rPr lang="en-US" altLang="en-US" sz="2800" dirty="0"/>
              <a:t> consists of square matrix blocks (of different sizes) down its diagonal and blocks of 0’s everywhere else.</a:t>
            </a:r>
          </a:p>
        </p:txBody>
      </p:sp>
      <p:pic>
        <p:nvPicPr>
          <p:cNvPr id="4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274" y="3947434"/>
            <a:ext cx="2958544" cy="213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p:cNvSpPr txBox="1"/>
          <p:nvPr/>
        </p:nvSpPr>
        <p:spPr>
          <a:xfrm>
            <a:off x="324356" y="2416420"/>
            <a:ext cx="5009914" cy="1815882"/>
          </a:xfrm>
          <a:prstGeom prst="rect">
            <a:avLst/>
          </a:prstGeom>
          <a:noFill/>
        </p:spPr>
        <p:txBody>
          <a:bodyPr wrap="square" rtlCol="0">
            <a:spAutoFit/>
          </a:bodyPr>
          <a:lstStyle/>
          <a:p>
            <a:pPr>
              <a:spcAft>
                <a:spcPts val="600"/>
              </a:spcAft>
            </a:pPr>
            <a:r>
              <a:rPr lang="en-US" altLang="en-US" sz="2800" dirty="0">
                <a:solidFill>
                  <a:srgbClr val="006600"/>
                </a:solidFill>
              </a:rPr>
              <a:t>The reason is that vertices in each connected component share no edges with vertices in other connected components.</a:t>
            </a:r>
          </a:p>
        </p:txBody>
      </p:sp>
      <p:pic>
        <p:nvPicPr>
          <p:cNvPr id="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5308"/>
          <a:stretch/>
        </p:blipFill>
        <p:spPr bwMode="auto">
          <a:xfrm>
            <a:off x="5324221" y="1948958"/>
            <a:ext cx="1513529" cy="183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7304" t="13715" r="23974"/>
          <a:stretch/>
        </p:blipFill>
        <p:spPr bwMode="auto">
          <a:xfrm>
            <a:off x="6837750" y="2062844"/>
            <a:ext cx="1253067" cy="158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3356" t="8009" b="17432"/>
          <a:stretch/>
        </p:blipFill>
        <p:spPr bwMode="auto">
          <a:xfrm>
            <a:off x="8186968" y="2221974"/>
            <a:ext cx="726116"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2"/>
          <p:cNvSpPr txBox="1"/>
          <p:nvPr/>
        </p:nvSpPr>
        <p:spPr>
          <a:xfrm>
            <a:off x="324355" y="4230589"/>
            <a:ext cx="5446512" cy="2308324"/>
          </a:xfrm>
          <a:prstGeom prst="rect">
            <a:avLst/>
          </a:prstGeom>
          <a:noFill/>
        </p:spPr>
        <p:txBody>
          <a:bodyPr wrap="square" rtlCol="0">
            <a:spAutoFit/>
          </a:bodyPr>
          <a:lstStyle/>
          <a:p>
            <a:pPr>
              <a:spcAft>
                <a:spcPts val="600"/>
              </a:spcAft>
            </a:pPr>
            <a:r>
              <a:rPr lang="en-US" altLang="en-US" sz="2400" dirty="0"/>
              <a:t>For instance, since </a:t>
            </a:r>
            <a:r>
              <a:rPr lang="en-US" altLang="en-US" sz="2400" i="1" dirty="0"/>
              <a:t>v</a:t>
            </a:r>
            <a:r>
              <a:rPr lang="en-US" altLang="en-US" sz="2400" baseline="-25000" dirty="0"/>
              <a:t>1</a:t>
            </a:r>
            <a:r>
              <a:rPr lang="en-US" altLang="en-US" sz="2400" dirty="0"/>
              <a:t>, </a:t>
            </a:r>
            <a:r>
              <a:rPr lang="en-US" altLang="en-US" sz="2400" i="1" dirty="0"/>
              <a:t>v</a:t>
            </a:r>
            <a:r>
              <a:rPr lang="en-US" altLang="en-US" sz="2400" baseline="-25000" dirty="0"/>
              <a:t>2</a:t>
            </a:r>
            <a:r>
              <a:rPr lang="en-US" altLang="en-US" sz="2400" dirty="0"/>
              <a:t>, and </a:t>
            </a:r>
            <a:r>
              <a:rPr lang="en-US" altLang="en-US" sz="2400" i="1" dirty="0"/>
              <a:t>v</a:t>
            </a:r>
            <a:r>
              <a:rPr lang="en-US" altLang="en-US" sz="2400" baseline="-25000" dirty="0"/>
              <a:t>3</a:t>
            </a:r>
            <a:r>
              <a:rPr lang="en-US" altLang="en-US" sz="2400" dirty="0"/>
              <a:t> share no edges with </a:t>
            </a:r>
            <a:r>
              <a:rPr lang="en-US" altLang="en-US" sz="2400" i="1" dirty="0"/>
              <a:t>v</a:t>
            </a:r>
            <a:r>
              <a:rPr lang="en-US" altLang="en-US" sz="2400" baseline="-25000" dirty="0"/>
              <a:t>4</a:t>
            </a:r>
            <a:r>
              <a:rPr lang="en-US" altLang="en-US" sz="2400" dirty="0"/>
              <a:t>, </a:t>
            </a:r>
            <a:r>
              <a:rPr lang="en-US" altLang="en-US" sz="2400" i="1" dirty="0"/>
              <a:t>v</a:t>
            </a:r>
            <a:r>
              <a:rPr lang="en-US" altLang="en-US" sz="2400" baseline="-25000" dirty="0"/>
              <a:t>5</a:t>
            </a:r>
            <a:r>
              <a:rPr lang="en-US" altLang="en-US" sz="2400" dirty="0"/>
              <a:t>, </a:t>
            </a:r>
            <a:r>
              <a:rPr lang="en-US" altLang="en-US" sz="2400" i="1" dirty="0"/>
              <a:t>v</a:t>
            </a:r>
            <a:r>
              <a:rPr lang="en-US" altLang="en-US" sz="2400" baseline="-25000" dirty="0"/>
              <a:t>6</a:t>
            </a:r>
            <a:r>
              <a:rPr lang="en-US" altLang="en-US" sz="2400" dirty="0"/>
              <a:t>, or </a:t>
            </a:r>
            <a:r>
              <a:rPr lang="en-US" altLang="en-US" sz="2400" i="1" dirty="0"/>
              <a:t>v</a:t>
            </a:r>
            <a:r>
              <a:rPr lang="en-US" altLang="en-US" sz="2400" baseline="-25000" dirty="0"/>
              <a:t>7</a:t>
            </a:r>
            <a:r>
              <a:rPr lang="en-US" altLang="en-US" sz="2400" dirty="0"/>
              <a:t>, all entries in the top three rows to the right of the third column are 0 and all entries in the left three columns below the third row are also 0.</a:t>
            </a:r>
          </a:p>
        </p:txBody>
      </p:sp>
    </p:spTree>
    <p:extLst>
      <p:ext uri="{BB962C8B-B14F-4D97-AF65-F5344CB8AC3E}">
        <p14:creationId xmlns:p14="http://schemas.microsoft.com/office/powerpoint/2010/main" val="243202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Connected Components</a:t>
            </a:r>
            <a:endParaRPr lang="en-SG" sz="1100" dirty="0">
              <a:solidFill>
                <a:schemeClr val="bg1"/>
              </a:solidFill>
            </a:endParaRPr>
          </a:p>
        </p:txBody>
      </p:sp>
      <p:sp>
        <p:nvSpPr>
          <p:cNvPr id="40" name="TextBox 39"/>
          <p:cNvSpPr txBox="1"/>
          <p:nvPr/>
        </p:nvSpPr>
        <p:spPr>
          <a:xfrm>
            <a:off x="324356" y="968336"/>
            <a:ext cx="8344631" cy="1384995"/>
          </a:xfrm>
          <a:prstGeom prst="rect">
            <a:avLst/>
          </a:prstGeom>
          <a:noFill/>
        </p:spPr>
        <p:txBody>
          <a:bodyPr wrap="square" rtlCol="0">
            <a:spAutoFit/>
          </a:bodyPr>
          <a:lstStyle/>
          <a:p>
            <a:pPr>
              <a:spcAft>
                <a:spcPts val="600"/>
              </a:spcAft>
            </a:pPr>
            <a:r>
              <a:rPr lang="en-US" altLang="en-US" sz="2800" dirty="0"/>
              <a:t>Sometimes matrices whose entries are all 0’s are themselves denoted 0. If this convention is followed here, </a:t>
            </a:r>
            <a:r>
              <a:rPr lang="en-US" altLang="en-US" sz="2800" b="1" dirty="0"/>
              <a:t>A </a:t>
            </a:r>
            <a:r>
              <a:rPr lang="en-US" altLang="en-US" sz="2800" dirty="0"/>
              <a:t>is written as:</a:t>
            </a:r>
          </a:p>
        </p:txBody>
      </p:sp>
      <p:pic>
        <p:nvPicPr>
          <p:cNvPr id="3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6756" y="2522586"/>
            <a:ext cx="277336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8022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Connected Components</a:t>
            </a:r>
            <a:endParaRPr lang="en-SG" sz="1100" dirty="0">
              <a:solidFill>
                <a:schemeClr val="bg1"/>
              </a:solidFill>
            </a:endParaRPr>
          </a:p>
        </p:txBody>
      </p:sp>
      <p:sp>
        <p:nvSpPr>
          <p:cNvPr id="40" name="TextBox 39"/>
          <p:cNvSpPr txBox="1"/>
          <p:nvPr/>
        </p:nvSpPr>
        <p:spPr>
          <a:xfrm>
            <a:off x="324356" y="968336"/>
            <a:ext cx="8344631" cy="830997"/>
          </a:xfrm>
          <a:prstGeom prst="rect">
            <a:avLst/>
          </a:prstGeom>
          <a:noFill/>
        </p:spPr>
        <p:txBody>
          <a:bodyPr wrap="square" rtlCol="0">
            <a:spAutoFit/>
          </a:bodyPr>
          <a:lstStyle/>
          <a:p>
            <a:pPr>
              <a:defRPr/>
            </a:pPr>
            <a:r>
              <a:rPr lang="en-US" sz="2400" dirty="0"/>
              <a:t>The previous reasoning can be generalized to prove the following theorem:</a:t>
            </a:r>
          </a:p>
        </p:txBody>
      </p:sp>
      <p:grpSp>
        <p:nvGrpSpPr>
          <p:cNvPr id="41" name="Group 40"/>
          <p:cNvGrpSpPr/>
          <p:nvPr/>
        </p:nvGrpSpPr>
        <p:grpSpPr>
          <a:xfrm>
            <a:off x="369739" y="1799333"/>
            <a:ext cx="8480977" cy="4806427"/>
            <a:chOff x="730522" y="4598517"/>
            <a:chExt cx="8480977" cy="4806427"/>
          </a:xfrm>
        </p:grpSpPr>
        <p:sp>
          <p:nvSpPr>
            <p:cNvPr id="46" name="Rectangle 45"/>
            <p:cNvSpPr/>
            <p:nvPr/>
          </p:nvSpPr>
          <p:spPr>
            <a:xfrm>
              <a:off x="730522" y="4598518"/>
              <a:ext cx="8480977" cy="479058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10.3.1</a:t>
              </a:r>
            </a:p>
          </p:txBody>
        </p:sp>
        <mc:AlternateContent xmlns:mc="http://schemas.openxmlformats.org/markup-compatibility/2006" xmlns:a14="http://schemas.microsoft.com/office/drawing/2010/main">
          <mc:Choice Requires="a14">
            <p:sp>
              <p:nvSpPr>
                <p:cNvPr id="49" name="TextBox 48"/>
                <p:cNvSpPr txBox="1"/>
                <p:nvPr/>
              </p:nvSpPr>
              <p:spPr>
                <a:xfrm>
                  <a:off x="795941" y="5218733"/>
                  <a:ext cx="8415558" cy="4186211"/>
                </a:xfrm>
                <a:prstGeom prst="rect">
                  <a:avLst/>
                </a:prstGeom>
                <a:noFill/>
              </p:spPr>
              <p:txBody>
                <a:bodyPr wrap="square" rtlCol="0">
                  <a:spAutoFit/>
                </a:bodyPr>
                <a:lstStyle/>
                <a:p>
                  <a:r>
                    <a:rPr lang="en-SG" sz="2400" dirty="0"/>
                    <a:t>Let </a:t>
                  </a:r>
                  <a:r>
                    <a:rPr lang="en-SG" sz="2400" i="1" dirty="0"/>
                    <a:t>G</a:t>
                  </a:r>
                  <a:r>
                    <a:rPr lang="en-SG" sz="2400" dirty="0"/>
                    <a:t> be a graph with connected components </a:t>
                  </a:r>
                  <a:r>
                    <a:rPr lang="en-SG" sz="2400" i="1" dirty="0"/>
                    <a:t>G</a:t>
                  </a:r>
                  <a:r>
                    <a:rPr lang="en-SG" sz="2400" baseline="-25000" dirty="0"/>
                    <a:t>1</a:t>
                  </a:r>
                  <a:r>
                    <a:rPr lang="en-SG" sz="2400" dirty="0"/>
                    <a:t>, </a:t>
                  </a:r>
                  <a:r>
                    <a:rPr lang="en-SG" sz="2400" i="1" dirty="0"/>
                    <a:t>G</a:t>
                  </a:r>
                  <a:r>
                    <a:rPr lang="en-SG" sz="2400" baseline="-25000" dirty="0"/>
                    <a:t>1</a:t>
                  </a:r>
                  <a:r>
                    <a:rPr lang="en-SG" sz="2400" dirty="0"/>
                    <a:t>, …, </a:t>
                  </a:r>
                  <a:r>
                    <a:rPr lang="en-SG" sz="2400" i="1" dirty="0"/>
                    <a:t>G</a:t>
                  </a:r>
                  <a:r>
                    <a:rPr lang="en-SG" sz="2400" i="1" baseline="-25000" dirty="0"/>
                    <a:t>k</a:t>
                  </a:r>
                  <a:r>
                    <a:rPr lang="en-SG" sz="2400" dirty="0"/>
                    <a:t>. If there are </a:t>
                  </a:r>
                  <a:r>
                    <a:rPr lang="en-SG" sz="2400" i="1" dirty="0" err="1"/>
                    <a:t>n</a:t>
                  </a:r>
                  <a:r>
                    <a:rPr lang="en-SG" sz="2400" i="1" baseline="-25000" dirty="0" err="1"/>
                    <a:t>i</a:t>
                  </a:r>
                  <a:r>
                    <a:rPr lang="en-SG" sz="2400" dirty="0"/>
                    <a:t> vertices in each connected component </a:t>
                  </a:r>
                  <a:r>
                    <a:rPr lang="en-SG" sz="2400" i="1" dirty="0" err="1"/>
                    <a:t>G</a:t>
                  </a:r>
                  <a:r>
                    <a:rPr lang="en-SG" sz="2400" i="1" baseline="-25000" dirty="0" err="1"/>
                    <a:t>i</a:t>
                  </a:r>
                  <a:r>
                    <a:rPr lang="en-SG" sz="2400" dirty="0"/>
                    <a:t> and these vertices are numbered consecutively, then the adjacency matrix of </a:t>
                  </a:r>
                  <a:r>
                    <a:rPr lang="en-SG" sz="2400" i="1" dirty="0"/>
                    <a:t>G</a:t>
                  </a:r>
                  <a:r>
                    <a:rPr lang="en-SG" sz="2400" dirty="0"/>
                    <a:t> has the form:</a:t>
                  </a:r>
                </a:p>
                <a:p>
                  <a:pPr>
                    <a:spcAft>
                      <a:spcPts val="600"/>
                    </a:spcAft>
                  </a:pPr>
                  <a14:m>
                    <m:oMathPara xmlns:m="http://schemas.openxmlformats.org/officeDocument/2006/math">
                      <m:oMathParaPr>
                        <m:jc m:val="centerGroup"/>
                      </m:oMathParaPr>
                      <m:oMath xmlns:m="http://schemas.openxmlformats.org/officeDocument/2006/math">
                        <m:d>
                          <m:dPr>
                            <m:begChr m:val="["/>
                            <m:endChr m:val="]"/>
                            <m:ctrlPr>
                              <a:rPr lang="en-SG" sz="2400" i="1" smtClean="0">
                                <a:latin typeface="Cambria Math" panose="02040503050406030204" pitchFamily="18" charset="0"/>
                              </a:rPr>
                            </m:ctrlPr>
                          </m:dPr>
                          <m:e>
                            <m:m>
                              <m:mPr>
                                <m:mcs>
                                  <m:mc>
                                    <m:mcPr>
                                      <m:count m:val="3"/>
                                      <m:mcJc m:val="center"/>
                                    </m:mcPr>
                                  </m:mc>
                                </m:mcs>
                                <m:ctrlPr>
                                  <a:rPr lang="en-SG" sz="2400" i="1" smtClean="0">
                                    <a:latin typeface="Cambria Math" panose="02040503050406030204" pitchFamily="18" charset="0"/>
                                  </a:rPr>
                                </m:ctrlPr>
                              </m:mPr>
                              <m:mr>
                                <m:e>
                                  <m:m>
                                    <m:mPr>
                                      <m:mcs>
                                        <m:mc>
                                          <m:mcPr>
                                            <m:count m:val="3"/>
                                            <m:mcJc m:val="center"/>
                                          </m:mcPr>
                                        </m:mc>
                                      </m:mcs>
                                      <m:ctrlPr>
                                        <a:rPr lang="en-SG" sz="2400" i="1" smtClean="0">
                                          <a:latin typeface="Cambria Math" panose="02040503050406030204" pitchFamily="18" charset="0"/>
                                        </a:rPr>
                                      </m:ctrlPr>
                                    </m:mPr>
                                    <m:mr>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𝐴</m:t>
                                            </m:r>
                                          </m:e>
                                          <m:sub>
                                            <m:r>
                                              <a:rPr lang="en-SG" sz="2400" b="0" i="1" smtClean="0">
                                                <a:latin typeface="Cambria Math" panose="02040503050406030204" pitchFamily="18" charset="0"/>
                                              </a:rPr>
                                              <m:t>1</m:t>
                                            </m:r>
                                          </m:sub>
                                        </m:sSub>
                                      </m:e>
                                      <m:e>
                                        <m:r>
                                          <m:rPr>
                                            <m:sty m:val="p"/>
                                          </m:rPr>
                                          <a:rPr lang="en-SG" sz="2400" b="0" i="0" smtClean="0">
                                            <a:latin typeface="Cambria Math" panose="02040503050406030204" pitchFamily="18" charset="0"/>
                                          </a:rPr>
                                          <m:t>O</m:t>
                                        </m:r>
                                      </m:e>
                                      <m:e>
                                        <m:r>
                                          <m:rPr>
                                            <m:sty m:val="p"/>
                                          </m:rPr>
                                          <a:rPr lang="en-SG" sz="2400">
                                            <a:latin typeface="Cambria Math" panose="02040503050406030204" pitchFamily="18" charset="0"/>
                                          </a:rPr>
                                          <m:t>O</m:t>
                                        </m:r>
                                      </m:e>
                                    </m:mr>
                                    <m:mr>
                                      <m:e>
                                        <m:r>
                                          <m:rPr>
                                            <m:sty m:val="p"/>
                                          </m:rPr>
                                          <a:rPr lang="en-SG" sz="2400">
                                            <a:latin typeface="Cambria Math" panose="02040503050406030204" pitchFamily="18" charset="0"/>
                                          </a:rPr>
                                          <m:t>O</m:t>
                                        </m:r>
                                      </m:e>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𝐴</m:t>
                                            </m:r>
                                          </m:e>
                                          <m:sub>
                                            <m:r>
                                              <a:rPr lang="en-SG" sz="2400" b="0" i="1" smtClean="0">
                                                <a:latin typeface="Cambria Math" panose="02040503050406030204" pitchFamily="18" charset="0"/>
                                              </a:rPr>
                                              <m:t>2</m:t>
                                            </m:r>
                                          </m:sub>
                                        </m:sSub>
                                      </m:e>
                                      <m:e>
                                        <m:r>
                                          <m:rPr>
                                            <m:sty m:val="p"/>
                                          </m:rPr>
                                          <a:rPr lang="en-SG" sz="2400">
                                            <a:latin typeface="Cambria Math" panose="02040503050406030204" pitchFamily="18" charset="0"/>
                                          </a:rPr>
                                          <m:t>O</m:t>
                                        </m:r>
                                      </m:e>
                                    </m:m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𝐴</m:t>
                                            </m:r>
                                          </m:e>
                                          <m:sub>
                                            <m:r>
                                              <a:rPr lang="en-SG" sz="2400" b="0" i="1" smtClean="0">
                                                <a:latin typeface="Cambria Math" panose="02040503050406030204" pitchFamily="18" charset="0"/>
                                              </a:rPr>
                                              <m:t>3</m:t>
                                            </m:r>
                                          </m:sub>
                                        </m:sSub>
                                      </m:e>
                                    </m:mr>
                                  </m:m>
                                </m:e>
                                <m:e>
                                  <m:r>
                                    <a:rPr lang="en-SG" sz="2400" i="1" smtClean="0">
                                      <a:latin typeface="Cambria Math" panose="02040503050406030204" pitchFamily="18" charset="0"/>
                                    </a:rPr>
                                    <m:t>⋯</m:t>
                                  </m:r>
                                </m:e>
                                <m:e>
                                  <m:m>
                                    <m:mPr>
                                      <m:mcs>
                                        <m:mc>
                                          <m:mcPr>
                                            <m:count m:val="2"/>
                                            <m:mcJc m:val="center"/>
                                          </m:mcPr>
                                        </m:mc>
                                      </m:mcs>
                                      <m:ctrlPr>
                                        <a:rPr lang="en-SG" sz="2400" i="1" smtClean="0">
                                          <a:latin typeface="Cambria Math" panose="02040503050406030204" pitchFamily="18" charset="0"/>
                                        </a:rPr>
                                      </m:ctrlPr>
                                    </m:mP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m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m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mr>
                                  </m:m>
                                </m:e>
                              </m:mr>
                              <m:mr>
                                <m:e>
                                  <m:r>
                                    <a:rPr lang="en-SG" sz="2400" i="1" smtClean="0">
                                      <a:latin typeface="Cambria Math" panose="02040503050406030204" pitchFamily="18" charset="0"/>
                                    </a:rPr>
                                    <m:t>⋮</m:t>
                                  </m:r>
                                </m:e>
                                <m:e/>
                                <m:e>
                                  <m:r>
                                    <a:rPr lang="en-SG" sz="2400" i="1" smtClean="0">
                                      <a:latin typeface="Cambria Math" panose="02040503050406030204" pitchFamily="18" charset="0"/>
                                    </a:rPr>
                                    <m:t>⋮</m:t>
                                  </m:r>
                                </m:e>
                              </m:mr>
                              <m:mr>
                                <m:e>
                                  <m:m>
                                    <m:mPr>
                                      <m:mcs>
                                        <m:mc>
                                          <m:mcPr>
                                            <m:count m:val="3"/>
                                            <m:mcJc m:val="center"/>
                                          </m:mcPr>
                                        </m:mc>
                                      </m:mcs>
                                      <m:ctrlPr>
                                        <a:rPr lang="en-SG" sz="2400" i="1" smtClean="0">
                                          <a:latin typeface="Cambria Math" panose="02040503050406030204" pitchFamily="18" charset="0"/>
                                        </a:rPr>
                                      </m:ctrlPr>
                                    </m:mP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mr>
                                  </m:m>
                                </m:e>
                                <m:e>
                                  <m:r>
                                    <a:rPr lang="en-SG" sz="2400" i="1" smtClean="0">
                                      <a:latin typeface="Cambria Math" panose="02040503050406030204" pitchFamily="18" charset="0"/>
                                    </a:rPr>
                                    <m:t>⋯</m:t>
                                  </m:r>
                                </m:e>
                                <m:e>
                                  <m:m>
                                    <m:mPr>
                                      <m:mcs>
                                        <m:mc>
                                          <m:mcPr>
                                            <m:count m:val="2"/>
                                            <m:mcJc m:val="center"/>
                                          </m:mcPr>
                                        </m:mc>
                                      </m:mcs>
                                      <m:ctrlPr>
                                        <a:rPr lang="en-SG" sz="2400" i="1" smtClean="0">
                                          <a:latin typeface="Cambria Math" panose="02040503050406030204" pitchFamily="18" charset="0"/>
                                        </a:rPr>
                                      </m:ctrlPr>
                                    </m:mPr>
                                    <m:mr>
                                      <m:e>
                                        <m:r>
                                          <m:rPr>
                                            <m:sty m:val="p"/>
                                          </m:rPr>
                                          <a:rPr lang="en-SG" sz="2400">
                                            <a:latin typeface="Cambria Math" panose="02040503050406030204" pitchFamily="18" charset="0"/>
                                          </a:rPr>
                                          <m:t>O</m:t>
                                        </m:r>
                                      </m:e>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𝐴</m:t>
                                            </m:r>
                                          </m:e>
                                          <m:sub>
                                            <m:r>
                                              <a:rPr lang="en-SG" sz="2400" b="0" i="1" smtClean="0">
                                                <a:latin typeface="Cambria Math" panose="02040503050406030204" pitchFamily="18" charset="0"/>
                                              </a:rPr>
                                              <m:t>𝑘</m:t>
                                            </m:r>
                                          </m:sub>
                                        </m:sSub>
                                      </m:e>
                                    </m:mr>
                                  </m:m>
                                </m:e>
                              </m:mr>
                            </m:m>
                          </m:e>
                        </m:d>
                      </m:oMath>
                    </m:oMathPara>
                  </a14:m>
                  <a:endParaRPr lang="en-SG" sz="2400" dirty="0"/>
                </a:p>
                <a:p>
                  <a:pPr>
                    <a:spcAft>
                      <a:spcPts val="600"/>
                    </a:spcAft>
                  </a:pPr>
                  <a:r>
                    <a:rPr lang="en-SG" sz="2400" dirty="0"/>
                    <a:t>where each </a:t>
                  </a:r>
                  <a:r>
                    <a:rPr lang="en-SG" sz="2400" i="1" dirty="0"/>
                    <a:t>A</a:t>
                  </a:r>
                  <a:r>
                    <a:rPr lang="en-SG" sz="2400" i="1" baseline="-25000" dirty="0"/>
                    <a:t>i</a:t>
                  </a:r>
                  <a:r>
                    <a:rPr lang="en-SG" sz="2400" dirty="0"/>
                    <a:t> is </a:t>
                  </a:r>
                  <a:r>
                    <a:rPr lang="en-SG" sz="2400" i="1" dirty="0" err="1"/>
                    <a:t>n</a:t>
                  </a:r>
                  <a:r>
                    <a:rPr lang="en-SG" sz="2400" i="1" baseline="-25000" dirty="0" err="1"/>
                    <a:t>i</a:t>
                  </a:r>
                  <a:r>
                    <a:rPr lang="en-SG" sz="2400" dirty="0"/>
                    <a:t> </a:t>
                  </a:r>
                  <a:r>
                    <a:rPr lang="en-SG" sz="2400" dirty="0">
                      <a:sym typeface="Symbol" panose="05050102010706020507" pitchFamily="18" charset="2"/>
                    </a:rPr>
                    <a:t> </a:t>
                  </a:r>
                  <a:r>
                    <a:rPr lang="en-SG" sz="2400" i="1" dirty="0" err="1"/>
                    <a:t>n</a:t>
                  </a:r>
                  <a:r>
                    <a:rPr lang="en-SG" sz="2400" i="1" baseline="-25000" dirty="0" err="1"/>
                    <a:t>i</a:t>
                  </a:r>
                  <a:r>
                    <a:rPr lang="en-SG" sz="2400" dirty="0">
                      <a:sym typeface="Symbol" panose="05050102010706020507" pitchFamily="18" charset="2"/>
                    </a:rPr>
                    <a:t> adjacency matrix of </a:t>
                  </a:r>
                  <a:r>
                    <a:rPr lang="en-SG" sz="2400" i="1" dirty="0" err="1"/>
                    <a:t>G</a:t>
                  </a:r>
                  <a:r>
                    <a:rPr lang="en-SG" sz="2400" i="1" baseline="-25000" dirty="0" err="1"/>
                    <a:t>i</a:t>
                  </a:r>
                  <a:r>
                    <a:rPr lang="en-SG" sz="2400" dirty="0">
                      <a:sym typeface="Symbol" panose="05050102010706020507" pitchFamily="18" charset="2"/>
                    </a:rPr>
                    <a:t>, for all </a:t>
                  </a:r>
                  <a:r>
                    <a:rPr lang="en-SG" sz="2400" i="1" dirty="0" err="1">
                      <a:sym typeface="Symbol" panose="05050102010706020507" pitchFamily="18" charset="2"/>
                    </a:rPr>
                    <a:t>i</a:t>
                  </a:r>
                  <a:r>
                    <a:rPr lang="en-SG" sz="2400" dirty="0">
                      <a:sym typeface="Symbol" panose="05050102010706020507" pitchFamily="18" charset="2"/>
                    </a:rPr>
                    <a:t> = 1, 2, …, </a:t>
                  </a:r>
                  <a:r>
                    <a:rPr lang="en-SG" sz="2400" i="1" dirty="0">
                      <a:sym typeface="Symbol" panose="05050102010706020507" pitchFamily="18" charset="2"/>
                    </a:rPr>
                    <a:t>k</a:t>
                  </a:r>
                  <a:r>
                    <a:rPr lang="en-SG" sz="2400" dirty="0">
                      <a:sym typeface="Symbol" panose="05050102010706020507" pitchFamily="18" charset="2"/>
                    </a:rPr>
                    <a:t>, and the O’s represent matrices whose entries are all 0s.</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795941" y="5218733"/>
                  <a:ext cx="8415558" cy="4186211"/>
                </a:xfrm>
                <a:prstGeom prst="rect">
                  <a:avLst/>
                </a:prstGeom>
                <a:blipFill rotWithShape="0">
                  <a:blip r:embed="rId3"/>
                  <a:stretch>
                    <a:fillRect l="-1086" t="-1164" r="-1593" b="-2329"/>
                  </a:stretch>
                </a:blipFill>
              </p:spPr>
              <p:txBody>
                <a:bodyPr/>
                <a:lstStyle/>
                <a:p>
                  <a:r>
                    <a:rPr lang="en-SG">
                      <a:noFill/>
                    </a:rPr>
                    <a:t> </a:t>
                  </a:r>
                </a:p>
              </p:txBody>
            </p:sp>
          </mc:Fallback>
        </mc:AlternateContent>
      </p:grpSp>
    </p:spTree>
    <p:extLst>
      <p:ext uri="{BB962C8B-B14F-4D97-AF65-F5344CB8AC3E}">
        <p14:creationId xmlns:p14="http://schemas.microsoft.com/office/powerpoint/2010/main" val="313262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Matrix Multiplication</a:t>
            </a:r>
            <a:endParaRPr lang="en-SG" sz="2000" dirty="0">
              <a:solidFill>
                <a:schemeClr val="bg1"/>
              </a:solidFill>
            </a:endParaRPr>
          </a:p>
        </p:txBody>
      </p:sp>
      <p:grpSp>
        <p:nvGrpSpPr>
          <p:cNvPr id="41" name="Group 40"/>
          <p:cNvGrpSpPr/>
          <p:nvPr/>
        </p:nvGrpSpPr>
        <p:grpSpPr>
          <a:xfrm>
            <a:off x="324356" y="1586970"/>
            <a:ext cx="8480977" cy="4569989"/>
            <a:chOff x="886427" y="4598517"/>
            <a:chExt cx="8480977" cy="4569989"/>
          </a:xfrm>
        </p:grpSpPr>
        <p:sp>
          <p:nvSpPr>
            <p:cNvPr id="46" name="Rectangle 45"/>
            <p:cNvSpPr/>
            <p:nvPr/>
          </p:nvSpPr>
          <p:spPr>
            <a:xfrm>
              <a:off x="891707" y="4598517"/>
              <a:ext cx="8475697" cy="456998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Scalar Product</a:t>
              </a:r>
            </a:p>
          </p:txBody>
        </p:sp>
        <mc:AlternateContent xmlns:mc="http://schemas.openxmlformats.org/markup-compatibility/2006" xmlns:a14="http://schemas.microsoft.com/office/drawing/2010/main">
          <mc:Choice Requires="a14">
            <p:sp>
              <p:nvSpPr>
                <p:cNvPr id="49" name="TextBox 48"/>
                <p:cNvSpPr txBox="1"/>
                <p:nvPr/>
              </p:nvSpPr>
              <p:spPr>
                <a:xfrm>
                  <a:off x="1044108" y="5193984"/>
                  <a:ext cx="8072459" cy="3640997"/>
                </a:xfrm>
                <a:prstGeom prst="rect">
                  <a:avLst/>
                </a:prstGeom>
                <a:noFill/>
              </p:spPr>
              <p:txBody>
                <a:bodyPr wrap="square" rtlCol="0">
                  <a:spAutoFit/>
                </a:bodyPr>
                <a:lstStyle/>
                <a:p>
                  <a:pPr>
                    <a:spcAft>
                      <a:spcPts val="600"/>
                    </a:spcAft>
                    <a:tabLst>
                      <a:tab pos="174625" algn="l"/>
                    </a:tabLst>
                  </a:pPr>
                  <a:r>
                    <a:rPr lang="en-SG" sz="2400" dirty="0"/>
                    <a:t>Suppose that all entries in matrices </a:t>
                  </a:r>
                  <a:r>
                    <a:rPr lang="en-SG" sz="2400" b="1" dirty="0"/>
                    <a:t>A</a:t>
                  </a:r>
                  <a:r>
                    <a:rPr lang="en-SG" sz="2400" dirty="0"/>
                    <a:t> and </a:t>
                  </a:r>
                  <a:r>
                    <a:rPr lang="en-SG" sz="2400" b="1" dirty="0"/>
                    <a:t>B</a:t>
                  </a:r>
                  <a:r>
                    <a:rPr lang="en-SG" sz="2400" dirty="0"/>
                    <a:t> are real numbers. If the number of elements, </a:t>
                  </a:r>
                  <a:r>
                    <a:rPr lang="en-SG" sz="2400" i="1" dirty="0"/>
                    <a:t>n</a:t>
                  </a:r>
                  <a:r>
                    <a:rPr lang="en-SG" sz="2400" dirty="0"/>
                    <a:t>, in the </a:t>
                  </a:r>
                  <a:r>
                    <a:rPr lang="en-SG" sz="2400" i="1" dirty="0" err="1"/>
                    <a:t>i</a:t>
                  </a:r>
                  <a:r>
                    <a:rPr lang="en-SG" sz="2400" dirty="0" err="1"/>
                    <a:t>th</a:t>
                  </a:r>
                  <a:r>
                    <a:rPr lang="en-SG" sz="2400" dirty="0"/>
                    <a:t> row of </a:t>
                  </a:r>
                  <a:r>
                    <a:rPr lang="en-SG" sz="2400" b="1" dirty="0"/>
                    <a:t>A</a:t>
                  </a:r>
                  <a:r>
                    <a:rPr lang="en-SG" sz="2400" dirty="0"/>
                    <a:t> equals the number of elements in the </a:t>
                  </a:r>
                  <a:r>
                    <a:rPr lang="en-SG" sz="2400" i="1" dirty="0" err="1"/>
                    <a:t>j</a:t>
                  </a:r>
                  <a:r>
                    <a:rPr lang="en-SG" sz="2400" dirty="0" err="1"/>
                    <a:t>th</a:t>
                  </a:r>
                  <a:r>
                    <a:rPr lang="en-SG" sz="2400" dirty="0"/>
                    <a:t> column of </a:t>
                  </a:r>
                  <a:r>
                    <a:rPr lang="en-SG" sz="2400" b="1" dirty="0"/>
                    <a:t>B</a:t>
                  </a:r>
                  <a:r>
                    <a:rPr lang="en-SG" sz="2400" dirty="0"/>
                    <a:t>, then the </a:t>
                  </a:r>
                  <a:r>
                    <a:rPr lang="en-SG" sz="2400" b="1" dirty="0"/>
                    <a:t>scalar product</a:t>
                  </a:r>
                  <a:r>
                    <a:rPr lang="en-SG" sz="2400" dirty="0"/>
                    <a:t> or </a:t>
                  </a:r>
                  <a:r>
                    <a:rPr lang="en-SG" sz="2400" b="1" dirty="0"/>
                    <a:t>dot product </a:t>
                  </a:r>
                  <a:r>
                    <a:rPr lang="en-SG" sz="2400" dirty="0"/>
                    <a:t>of the </a:t>
                  </a:r>
                  <a:r>
                    <a:rPr lang="en-SG" sz="2400" i="1" dirty="0" err="1"/>
                    <a:t>i</a:t>
                  </a:r>
                  <a:r>
                    <a:rPr lang="en-SG" sz="2400" dirty="0" err="1"/>
                    <a:t>th</a:t>
                  </a:r>
                  <a:r>
                    <a:rPr lang="en-SG" sz="2400" dirty="0"/>
                    <a:t> row of </a:t>
                  </a:r>
                  <a:r>
                    <a:rPr lang="en-SG" sz="2400" b="1" dirty="0"/>
                    <a:t>A</a:t>
                  </a:r>
                  <a:r>
                    <a:rPr lang="en-SG" sz="2400" dirty="0"/>
                    <a:t> and the </a:t>
                  </a:r>
                  <a:r>
                    <a:rPr lang="en-SG" sz="2400" i="1" dirty="0" err="1"/>
                    <a:t>j</a:t>
                  </a:r>
                  <a:r>
                    <a:rPr lang="en-SG" sz="2400" dirty="0" err="1"/>
                    <a:t>th</a:t>
                  </a:r>
                  <a:r>
                    <a:rPr lang="en-SG" sz="2400" dirty="0"/>
                    <a:t> column of </a:t>
                  </a:r>
                  <a:r>
                    <a:rPr lang="en-SG" sz="2400" b="1" dirty="0"/>
                    <a:t>B</a:t>
                  </a:r>
                  <a:r>
                    <a:rPr lang="en-SG" sz="2400" dirty="0"/>
                    <a:t> is the real number obtained as follows:</a:t>
                  </a:r>
                </a:p>
                <a:p>
                  <a:pPr>
                    <a:spcAft>
                      <a:spcPts val="600"/>
                    </a:spcAft>
                    <a:tabLst>
                      <a:tab pos="174625" algn="l"/>
                    </a:tabLst>
                  </a:pPr>
                  <a14:m>
                    <m:oMathPara xmlns:m="http://schemas.openxmlformats.org/officeDocument/2006/math">
                      <m:oMathParaPr>
                        <m:jc m:val="centerGroup"/>
                      </m:oMathParaPr>
                      <m:oMath xmlns:m="http://schemas.openxmlformats.org/officeDocument/2006/math">
                        <m:d>
                          <m:dPr>
                            <m:begChr m:val="["/>
                            <m:endChr m:val="]"/>
                            <m:ctrlPr>
                              <a:rPr lang="en-SG" sz="2400" i="1" smtClean="0">
                                <a:latin typeface="Cambria Math" panose="02040503050406030204" pitchFamily="18" charset="0"/>
                              </a:rPr>
                            </m:ctrlPr>
                          </m:dPr>
                          <m:e>
                            <m:m>
                              <m:mPr>
                                <m:mcs>
                                  <m:mc>
                                    <m:mcPr>
                                      <m:count m:val="2"/>
                                      <m:mcJc m:val="center"/>
                                    </m:mcPr>
                                  </m:mc>
                                </m:mcs>
                                <m:ctrlPr>
                                  <a:rPr lang="en-SG" sz="2400" i="1" smtClean="0">
                                    <a:latin typeface="Cambria Math" panose="02040503050406030204" pitchFamily="18" charset="0"/>
                                  </a:rPr>
                                </m:ctrlPr>
                              </m:mPr>
                              <m:mr>
                                <m:e>
                                  <m:m>
                                    <m:mPr>
                                      <m:mcs>
                                        <m:mc>
                                          <m:mcPr>
                                            <m:count m:val="2"/>
                                            <m:mcJc m:val="center"/>
                                          </m:mcPr>
                                        </m:mc>
                                      </m:mcs>
                                      <m:ctrlPr>
                                        <a:rPr lang="en-SG" sz="2400" i="1" smtClean="0">
                                          <a:latin typeface="Cambria Math" panose="02040503050406030204" pitchFamily="18" charset="0"/>
                                        </a:rPr>
                                      </m:ctrlPr>
                                    </m:mPr>
                                    <m:mr>
                                      <m:e>
                                        <m:sSub>
                                          <m:sSubPr>
                                            <m:ctrlPr>
                                              <a:rPr lang="en-SG"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1</m:t>
                                            </m:r>
                                          </m:sub>
                                        </m:sSub>
                                      </m:e>
                                      <m:e>
                                        <m:sSub>
                                          <m:sSubPr>
                                            <m:ctrlPr>
                                              <a:rPr lang="en-SG"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2</m:t>
                                            </m:r>
                                          </m:sub>
                                        </m:sSub>
                                      </m:e>
                                    </m:mr>
                                  </m:m>
                                </m:e>
                                <m:e>
                                  <m:m>
                                    <m:mPr>
                                      <m:mcs>
                                        <m:mc>
                                          <m:mcPr>
                                            <m:count m:val="2"/>
                                            <m:mcJc m:val="center"/>
                                          </m:mcPr>
                                        </m:mc>
                                      </m:mcs>
                                      <m:ctrlPr>
                                        <a:rPr lang="en-SG" sz="2400" i="1" smtClean="0">
                                          <a:latin typeface="Cambria Math" panose="02040503050406030204" pitchFamily="18" charset="0"/>
                                        </a:rPr>
                                      </m:ctrlPr>
                                    </m:mPr>
                                    <m:mr>
                                      <m:e>
                                        <m:r>
                                          <m:rPr>
                                            <m:brk m:alnAt="7"/>
                                          </m:rPr>
                                          <a:rPr lang="en-SG" sz="2400" i="1" smtClean="0">
                                            <a:latin typeface="Cambria Math"/>
                                            <a:ea typeface="Cambria Math"/>
                                          </a:rPr>
                                          <m:t>⋯</m:t>
                                        </m:r>
                                      </m:e>
                                      <m:e>
                                        <m:sSub>
                                          <m:sSubPr>
                                            <m:ctrlPr>
                                              <a:rPr lang="en-SG"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𝑖𝑛</m:t>
                                            </m:r>
                                          </m:sub>
                                        </m:sSub>
                                      </m:e>
                                    </m:mr>
                                  </m:m>
                                </m:e>
                              </m:mr>
                            </m:m>
                          </m:e>
                        </m:d>
                        <m:d>
                          <m:dPr>
                            <m:begChr m:val="["/>
                            <m:endChr m:val="]"/>
                            <m:ctrlPr>
                              <a:rPr lang="en-SG" sz="2400" i="1" smtClean="0">
                                <a:latin typeface="Cambria Math" panose="02040503050406030204" pitchFamily="18" charset="0"/>
                              </a:rPr>
                            </m:ctrlPr>
                          </m:dPr>
                          <m:e>
                            <m:m>
                              <m:mPr>
                                <m:mcs>
                                  <m:mc>
                                    <m:mcPr>
                                      <m:count m:val="1"/>
                                      <m:mcJc m:val="center"/>
                                    </m:mcPr>
                                  </m:mc>
                                </m:mcs>
                                <m:ctrlPr>
                                  <a:rPr lang="en-SG" sz="2400" i="1" smtClean="0">
                                    <a:latin typeface="Cambria Math" panose="02040503050406030204" pitchFamily="18" charset="0"/>
                                  </a:rPr>
                                </m:ctrlPr>
                              </m:mPr>
                              <m:mr>
                                <m:e>
                                  <m:m>
                                    <m:mPr>
                                      <m:mcs>
                                        <m:mc>
                                          <m:mcPr>
                                            <m:count m:val="1"/>
                                            <m:mcJc m:val="center"/>
                                          </m:mcPr>
                                        </m:mc>
                                      </m:mcs>
                                      <m:ctrlPr>
                                        <a:rPr lang="en-SG" sz="2400" i="1" smtClean="0">
                                          <a:latin typeface="Cambria Math" panose="02040503050406030204" pitchFamily="18" charset="0"/>
                                        </a:rPr>
                                      </m:ctrlPr>
                                    </m:mPr>
                                    <m:mr>
                                      <m:e>
                                        <m:sSub>
                                          <m:sSubPr>
                                            <m:ctrlPr>
                                              <a:rPr lang="en-SG" sz="240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1</m:t>
                                            </m:r>
                                            <m:r>
                                              <a:rPr lang="en-US" sz="2400" b="0" i="1" smtClean="0">
                                                <a:latin typeface="Cambria Math"/>
                                              </a:rPr>
                                              <m:t>𝑗</m:t>
                                            </m:r>
                                          </m:sub>
                                        </m:sSub>
                                      </m:e>
                                    </m:mr>
                                    <m:mr>
                                      <m:e>
                                        <m:sSub>
                                          <m:sSubPr>
                                            <m:ctrlPr>
                                              <a:rPr lang="en-SG" sz="240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2</m:t>
                                            </m:r>
                                            <m:r>
                                              <a:rPr lang="en-US" sz="2400" b="0" i="1" smtClean="0">
                                                <a:latin typeface="Cambria Math"/>
                                              </a:rPr>
                                              <m:t>𝑗</m:t>
                                            </m:r>
                                          </m:sub>
                                        </m:sSub>
                                      </m:e>
                                    </m:mr>
                                  </m:m>
                                </m:e>
                              </m:mr>
                              <m:mr>
                                <m:e>
                                  <m:m>
                                    <m:mPr>
                                      <m:mcs>
                                        <m:mc>
                                          <m:mcPr>
                                            <m:count m:val="1"/>
                                            <m:mcJc m:val="center"/>
                                          </m:mcPr>
                                        </m:mc>
                                      </m:mcs>
                                      <m:ctrlPr>
                                        <a:rPr lang="en-SG" sz="2400" i="1" smtClean="0">
                                          <a:latin typeface="Cambria Math" panose="02040503050406030204" pitchFamily="18" charset="0"/>
                                        </a:rPr>
                                      </m:ctrlPr>
                                    </m:mPr>
                                    <m:mr>
                                      <m:e>
                                        <m:r>
                                          <m:rPr>
                                            <m:brk m:alnAt="7"/>
                                          </m:rPr>
                                          <a:rPr lang="en-SG" sz="2400" i="1" smtClean="0">
                                            <a:latin typeface="Cambria Math"/>
                                            <a:ea typeface="Cambria Math"/>
                                          </a:rPr>
                                          <m:t>⋮</m:t>
                                        </m:r>
                                      </m:e>
                                    </m:mr>
                                    <m:mr>
                                      <m:e>
                                        <m:sSub>
                                          <m:sSubPr>
                                            <m:ctrlPr>
                                              <a:rPr lang="en-SG" sz="240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𝑛𝑗</m:t>
                                            </m:r>
                                          </m:sub>
                                        </m:sSub>
                                      </m:e>
                                    </m:mr>
                                  </m:m>
                                </m:e>
                              </m:mr>
                            </m:m>
                          </m:e>
                        </m:d>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1</m:t>
                            </m:r>
                          </m:sub>
                        </m:sSub>
                        <m:sSub>
                          <m:sSubPr>
                            <m:ctrlPr>
                              <a:rPr lang="en-US" sz="2400" b="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1</m:t>
                            </m:r>
                            <m:r>
                              <a:rPr lang="en-US" sz="2400" b="0" i="1" smtClean="0">
                                <a:latin typeface="Cambria Math"/>
                              </a:rPr>
                              <m:t>𝑗</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2</m:t>
                            </m:r>
                            <m:r>
                              <a:rPr lang="en-US" sz="2400" b="0" i="1" smtClean="0">
                                <a:latin typeface="Cambria Math"/>
                              </a:rPr>
                              <m:t>𝑗</m:t>
                            </m:r>
                          </m:sub>
                        </m:sSub>
                        <m:r>
                          <a:rPr lang="en-US" sz="2400" b="0" i="1" smtClean="0">
                            <a:latin typeface="Cambria Math"/>
                          </a:rPr>
                          <m:t>+</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𝑎</m:t>
                            </m:r>
                          </m:e>
                          <m:sub>
                            <m:r>
                              <a:rPr lang="en-US" sz="2400" b="0" i="1" smtClean="0">
                                <a:latin typeface="Cambria Math"/>
                                <a:ea typeface="Cambria Math"/>
                              </a:rPr>
                              <m:t>𝑖𝑛</m:t>
                            </m:r>
                          </m:sub>
                        </m:sSub>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𝑏</m:t>
                            </m:r>
                          </m:e>
                          <m:sub>
                            <m:r>
                              <a:rPr lang="en-US" sz="2400" b="0" i="1" smtClean="0">
                                <a:latin typeface="Cambria Math"/>
                                <a:ea typeface="Cambria Math"/>
                              </a:rPr>
                              <m:t>𝑛𝑗</m:t>
                            </m:r>
                          </m:sub>
                        </m:sSub>
                        <m:r>
                          <a:rPr lang="en-US" sz="2400" b="0" i="1" smtClean="0">
                            <a:latin typeface="Cambria Math"/>
                            <a:ea typeface="Cambria Math"/>
                          </a:rPr>
                          <m:t>.</m:t>
                        </m:r>
                      </m:oMath>
                    </m:oMathPara>
                  </a14:m>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044108" y="5193984"/>
                  <a:ext cx="8072459" cy="3640997"/>
                </a:xfrm>
                <a:prstGeom prst="rect">
                  <a:avLst/>
                </a:prstGeom>
                <a:blipFill rotWithShape="1">
                  <a:blip r:embed="rId3"/>
                  <a:stretch>
                    <a:fillRect l="-1133" t="-1340" r="-1662"/>
                  </a:stretch>
                </a:blipFill>
              </p:spPr>
              <p:txBody>
                <a:bodyPr/>
                <a:lstStyle/>
                <a:p>
                  <a:r>
                    <a:rPr lang="en-US">
                      <a:noFill/>
                    </a:rPr>
                    <a:t> </a:t>
                  </a:r>
                </a:p>
              </p:txBody>
            </p:sp>
          </mc:Fallback>
        </mc:AlternateContent>
      </p:grpSp>
    </p:spTree>
    <p:extLst>
      <p:ext uri="{BB962C8B-B14F-4D97-AF65-F5344CB8AC3E}">
        <p14:creationId xmlns:p14="http://schemas.microsoft.com/office/powerpoint/2010/main" val="3062256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grpSp>
        <p:nvGrpSpPr>
          <p:cNvPr id="50" name="Group 49"/>
          <p:cNvGrpSpPr/>
          <p:nvPr/>
        </p:nvGrpSpPr>
        <p:grpSpPr>
          <a:xfrm>
            <a:off x="372905" y="1007850"/>
            <a:ext cx="8480977" cy="4470412"/>
            <a:chOff x="886427" y="4598517"/>
            <a:chExt cx="8480977" cy="4470412"/>
          </a:xfrm>
        </p:grpSpPr>
        <p:sp>
          <p:nvSpPr>
            <p:cNvPr id="51" name="Rectangle 50"/>
            <p:cNvSpPr/>
            <p:nvPr/>
          </p:nvSpPr>
          <p:spPr>
            <a:xfrm>
              <a:off x="891707" y="4598517"/>
              <a:ext cx="8475697" cy="447041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Matrix Multiplication</a:t>
              </a:r>
            </a:p>
          </p:txBody>
        </p:sp>
        <p:sp>
          <p:nvSpPr>
            <p:cNvPr id="54" name="TextBox 53"/>
            <p:cNvSpPr txBox="1"/>
            <p:nvPr/>
          </p:nvSpPr>
          <p:spPr>
            <a:xfrm>
              <a:off x="1044108" y="5193984"/>
              <a:ext cx="8072459" cy="1015663"/>
            </a:xfrm>
            <a:prstGeom prst="rect">
              <a:avLst/>
            </a:prstGeom>
            <a:noFill/>
          </p:spPr>
          <p:txBody>
            <a:bodyPr wrap="square" rtlCol="0">
              <a:spAutoFit/>
            </a:bodyPr>
            <a:lstStyle/>
            <a:p>
              <a:pPr>
                <a:spcAft>
                  <a:spcPts val="600"/>
                </a:spcAft>
                <a:tabLst>
                  <a:tab pos="174625" algn="l"/>
                </a:tabLst>
              </a:pPr>
              <a:r>
                <a:rPr lang="en-SG" sz="2000" dirty="0"/>
                <a:t>Let </a:t>
              </a:r>
              <a:r>
                <a:rPr lang="en-SG" sz="2000" b="1" dirty="0"/>
                <a:t>A</a:t>
              </a:r>
              <a:r>
                <a:rPr lang="en-SG" sz="2000" dirty="0"/>
                <a:t> = (</a:t>
              </a:r>
              <a:r>
                <a:rPr lang="en-SG" sz="2000" i="1" dirty="0" err="1"/>
                <a:t>a</a:t>
              </a:r>
              <a:r>
                <a:rPr lang="en-SG" sz="2000" i="1" baseline="-25000" dirty="0" err="1"/>
                <a:t>ij</a:t>
              </a:r>
              <a:r>
                <a:rPr lang="en-SG" sz="2000" dirty="0"/>
                <a:t>) be an </a:t>
              </a:r>
              <a:r>
                <a:rPr lang="en-SG" sz="2000" i="1" dirty="0"/>
                <a:t>m </a:t>
              </a:r>
              <a:r>
                <a:rPr lang="en-SG" sz="2000" dirty="0">
                  <a:sym typeface="Symbol"/>
                </a:rPr>
                <a:t></a:t>
              </a:r>
              <a:r>
                <a:rPr lang="en-SG" sz="2000" dirty="0"/>
                <a:t> </a:t>
              </a:r>
              <a:r>
                <a:rPr lang="en-SG" sz="2000" i="1" dirty="0"/>
                <a:t>k</a:t>
              </a:r>
              <a:r>
                <a:rPr lang="en-SG" sz="2000" dirty="0"/>
                <a:t> matrix and </a:t>
              </a:r>
              <a:r>
                <a:rPr lang="en-SG" sz="2000" b="1" dirty="0"/>
                <a:t>B</a:t>
              </a:r>
              <a:r>
                <a:rPr lang="en-SG" sz="2000" dirty="0"/>
                <a:t> = (</a:t>
              </a:r>
              <a:r>
                <a:rPr lang="en-SG" sz="2000" i="1" dirty="0" err="1"/>
                <a:t>b</a:t>
              </a:r>
              <a:r>
                <a:rPr lang="en-SG" sz="2000" i="1" baseline="-25000" dirty="0" err="1"/>
                <a:t>ij</a:t>
              </a:r>
              <a:r>
                <a:rPr lang="en-SG" sz="2000" dirty="0"/>
                <a:t>) an </a:t>
              </a:r>
              <a:r>
                <a:rPr lang="en-SG" sz="2000" i="1" dirty="0"/>
                <a:t>k </a:t>
              </a:r>
              <a:r>
                <a:rPr lang="en-SG" sz="2000" dirty="0">
                  <a:sym typeface="Symbol"/>
                </a:rPr>
                <a:t></a:t>
              </a:r>
              <a:r>
                <a:rPr lang="en-SG" sz="2000" dirty="0"/>
                <a:t> </a:t>
              </a:r>
              <a:r>
                <a:rPr lang="en-SG" sz="2000" i="1" dirty="0"/>
                <a:t>n</a:t>
              </a:r>
              <a:r>
                <a:rPr lang="en-SG" sz="2000" dirty="0"/>
                <a:t> matrix with real entries. The (matrix) product of </a:t>
              </a:r>
              <a:r>
                <a:rPr lang="en-SG" sz="2000" b="1" dirty="0"/>
                <a:t>A</a:t>
              </a:r>
              <a:r>
                <a:rPr lang="en-SG" sz="2000" dirty="0"/>
                <a:t> times </a:t>
              </a:r>
              <a:r>
                <a:rPr lang="en-SG" sz="2000" b="1" dirty="0"/>
                <a:t>B</a:t>
              </a:r>
              <a:r>
                <a:rPr lang="en-SG" sz="2000" dirty="0"/>
                <a:t>, denoted </a:t>
              </a:r>
              <a:r>
                <a:rPr lang="en-SG" sz="2000" b="1" dirty="0"/>
                <a:t>AB</a:t>
              </a:r>
              <a:r>
                <a:rPr lang="en-SG" sz="2000" dirty="0"/>
                <a:t>, is that matrix (</a:t>
              </a:r>
              <a:r>
                <a:rPr lang="en-SG" sz="2000" i="1" dirty="0" err="1"/>
                <a:t>c</a:t>
              </a:r>
              <a:r>
                <a:rPr lang="en-SG" sz="2000" i="1" baseline="-25000" dirty="0" err="1"/>
                <a:t>ij</a:t>
              </a:r>
              <a:r>
                <a:rPr lang="en-SG" sz="2000" dirty="0"/>
                <a:t>) defined as follows:</a:t>
              </a:r>
            </a:p>
          </p:txBody>
        </p:sp>
      </p:grpSp>
      <p:pic>
        <p:nvPicPr>
          <p:cNvPr id="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11" t="16117" r="29773" b="54604"/>
          <a:stretch/>
        </p:blipFill>
        <p:spPr bwMode="auto">
          <a:xfrm>
            <a:off x="814454" y="2618980"/>
            <a:ext cx="4312920" cy="15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3102" t="45959" r="3054" b="24762"/>
          <a:stretch/>
        </p:blipFill>
        <p:spPr bwMode="auto">
          <a:xfrm>
            <a:off x="5113587" y="2618980"/>
            <a:ext cx="2825898" cy="15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7" name="TextBox 56"/>
              <p:cNvSpPr txBox="1"/>
              <p:nvPr/>
            </p:nvSpPr>
            <p:spPr>
              <a:xfrm>
                <a:off x="649441" y="4260300"/>
                <a:ext cx="8072459" cy="1217962"/>
              </a:xfrm>
              <a:prstGeom prst="rect">
                <a:avLst/>
              </a:prstGeom>
              <a:noFill/>
            </p:spPr>
            <p:txBody>
              <a:bodyPr wrap="square" rtlCol="0">
                <a:spAutoFit/>
              </a:bodyPr>
              <a:lstStyle/>
              <a:p>
                <a:pPr>
                  <a:spcAft>
                    <a:spcPts val="600"/>
                  </a:spcAft>
                  <a:tabLst>
                    <a:tab pos="174625" algn="l"/>
                  </a:tabLst>
                </a:pPr>
                <a:r>
                  <a:rPr lang="en-SG" sz="2000" dirty="0"/>
                  <a:t>where </a:t>
                </a:r>
              </a:p>
              <a:p>
                <a:pPr>
                  <a:spcAft>
                    <a:spcPts val="600"/>
                  </a:spcAft>
                  <a:tabLst>
                    <a:tab pos="1036638" algn="l"/>
                  </a:tabLst>
                </a:pPr>
                <a:r>
                  <a:rPr lang="en-SG" sz="2000" dirty="0"/>
                  <a:t>	</a:t>
                </a:r>
                <a14:m>
                  <m:oMath xmlns:m="http://schemas.openxmlformats.org/officeDocument/2006/math">
                    <m:sSub>
                      <m:sSubPr>
                        <m:ctrlPr>
                          <a:rPr lang="en-SG" sz="2000" i="1" smtClean="0">
                            <a:latin typeface="Cambria Math" panose="02040503050406030204" pitchFamily="18" charset="0"/>
                          </a:rPr>
                        </m:ctrlPr>
                      </m:sSubPr>
                      <m:e>
                        <m:r>
                          <a:rPr lang="en-US" sz="2000" b="0" i="1" smtClean="0">
                            <a:latin typeface="Cambria Math"/>
                          </a:rPr>
                          <m:t>𝑐</m:t>
                        </m:r>
                      </m:e>
                      <m:sub>
                        <m:r>
                          <a:rPr lang="en-US" sz="2000" b="0" i="1" smtClean="0">
                            <a:latin typeface="Cambria Math"/>
                          </a:rPr>
                          <m:t>𝑖𝑗</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𝑎</m:t>
                        </m:r>
                      </m:e>
                      <m:sub>
                        <m:r>
                          <a:rPr lang="en-US" sz="2000" b="0" i="1" smtClean="0">
                            <a:latin typeface="Cambria Math"/>
                          </a:rPr>
                          <m:t>𝑖</m:t>
                        </m:r>
                        <m:r>
                          <a:rPr lang="en-US" sz="2000" b="0" i="1" smtClean="0">
                            <a:latin typeface="Cambria Math"/>
                          </a:rPr>
                          <m:t>1</m:t>
                        </m:r>
                      </m:sub>
                    </m:sSub>
                    <m:sSub>
                      <m:sSubPr>
                        <m:ctrlPr>
                          <a:rPr lang="en-US" sz="2000" b="0" i="1" smtClean="0">
                            <a:latin typeface="Cambria Math" panose="02040503050406030204" pitchFamily="18" charset="0"/>
                          </a:rPr>
                        </m:ctrlPr>
                      </m:sSubPr>
                      <m:e>
                        <m:r>
                          <a:rPr lang="en-US" sz="2000" b="0" i="1" smtClean="0">
                            <a:latin typeface="Cambria Math"/>
                          </a:rPr>
                          <m:t>𝑏</m:t>
                        </m:r>
                      </m:e>
                      <m:sub>
                        <m:r>
                          <a:rPr lang="en-US" sz="2000" b="0" i="1" smtClean="0">
                            <a:latin typeface="Cambria Math"/>
                          </a:rPr>
                          <m:t>1</m:t>
                        </m:r>
                        <m:r>
                          <a:rPr lang="en-US" sz="2000" b="0" i="1" smtClean="0">
                            <a:latin typeface="Cambria Math"/>
                          </a:rPr>
                          <m:t>𝑗</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𝑎</m:t>
                        </m:r>
                      </m:e>
                      <m:sub>
                        <m:r>
                          <a:rPr lang="en-US" sz="2000" b="0" i="1" smtClean="0">
                            <a:latin typeface="Cambria Math"/>
                          </a:rPr>
                          <m:t>𝑖</m:t>
                        </m:r>
                        <m:r>
                          <a:rPr lang="en-US" sz="2000" b="0" i="1" smtClean="0">
                            <a:latin typeface="Cambria Math"/>
                          </a:rPr>
                          <m:t>2</m:t>
                        </m:r>
                      </m:sub>
                    </m:sSub>
                    <m:sSub>
                      <m:sSubPr>
                        <m:ctrlPr>
                          <a:rPr lang="en-US" sz="2000" b="0" i="1" smtClean="0">
                            <a:latin typeface="Cambria Math" panose="02040503050406030204" pitchFamily="18" charset="0"/>
                          </a:rPr>
                        </m:ctrlPr>
                      </m:sSubPr>
                      <m:e>
                        <m:r>
                          <a:rPr lang="en-US" sz="2000" b="0" i="1" smtClean="0">
                            <a:latin typeface="Cambria Math"/>
                          </a:rPr>
                          <m:t>𝑏</m:t>
                        </m:r>
                      </m:e>
                      <m:sub>
                        <m:r>
                          <a:rPr lang="en-US" sz="2000" b="0" i="1" smtClean="0">
                            <a:latin typeface="Cambria Math"/>
                          </a:rPr>
                          <m:t>2</m:t>
                        </m:r>
                        <m:r>
                          <a:rPr lang="en-US" sz="2000" b="0" i="1" smtClean="0">
                            <a:latin typeface="Cambria Math"/>
                          </a:rPr>
                          <m:t>𝑗</m:t>
                        </m:r>
                      </m:sub>
                    </m:sSub>
                    <m:r>
                      <a:rPr lang="en-US" sz="2000" b="0" i="1" smtClean="0">
                        <a:latin typeface="Cambria Math"/>
                      </a:rPr>
                      <m:t>+</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𝑎</m:t>
                        </m:r>
                      </m:e>
                      <m:sub>
                        <m:r>
                          <a:rPr lang="en-US" sz="2000" b="0" i="1" smtClean="0">
                            <a:latin typeface="Cambria Math"/>
                            <a:ea typeface="Cambria Math"/>
                          </a:rPr>
                          <m:t>𝑖𝑘</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𝑏</m:t>
                        </m:r>
                      </m:e>
                      <m:sub>
                        <m:r>
                          <a:rPr lang="en-US" sz="2000" b="0" i="1" smtClean="0">
                            <a:latin typeface="Cambria Math"/>
                            <a:ea typeface="Cambria Math"/>
                          </a:rPr>
                          <m:t>𝑘𝑗</m:t>
                        </m:r>
                      </m:sub>
                    </m:sSub>
                    <m:r>
                      <a:rPr lang="en-US" sz="2000" b="0" i="1" smtClean="0">
                        <a:latin typeface="Cambria Math"/>
                        <a:ea typeface="Cambria Math"/>
                      </a:rPr>
                      <m:t>=</m:t>
                    </m:r>
                    <m:nary>
                      <m:naryPr>
                        <m:chr m:val="∑"/>
                        <m:ctrlPr>
                          <a:rPr lang="en-US" sz="2000" b="0" i="1" smtClean="0">
                            <a:latin typeface="Cambria Math" panose="02040503050406030204" pitchFamily="18" charset="0"/>
                            <a:ea typeface="Cambria Math"/>
                          </a:rPr>
                        </m:ctrlPr>
                      </m:naryPr>
                      <m:sub>
                        <m:r>
                          <m:rPr>
                            <m:brk m:alnAt="23"/>
                          </m:rPr>
                          <a:rPr lang="en-US" sz="2000" b="0" i="1" smtClean="0">
                            <a:latin typeface="Cambria Math"/>
                            <a:ea typeface="Cambria Math"/>
                          </a:rPr>
                          <m:t>𝑟</m:t>
                        </m:r>
                        <m:r>
                          <a:rPr lang="en-US" sz="2000" b="0" i="1" smtClean="0">
                            <a:latin typeface="Cambria Math"/>
                            <a:ea typeface="Cambria Math"/>
                          </a:rPr>
                          <m:t>=1</m:t>
                        </m:r>
                      </m:sub>
                      <m:sup>
                        <m:r>
                          <a:rPr lang="en-US" sz="2000" b="0" i="1" smtClean="0">
                            <a:latin typeface="Cambria Math"/>
                            <a:ea typeface="Cambria Math"/>
                          </a:rPr>
                          <m:t>𝑘</m:t>
                        </m:r>
                      </m:sup>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𝑎</m:t>
                            </m:r>
                          </m:e>
                          <m:sub>
                            <m:r>
                              <a:rPr lang="en-US" sz="2000" b="0" i="1" smtClean="0">
                                <a:latin typeface="Cambria Math"/>
                                <a:ea typeface="Cambria Math"/>
                              </a:rPr>
                              <m:t>𝑖𝑟</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𝑏</m:t>
                            </m:r>
                          </m:e>
                          <m:sub>
                            <m:r>
                              <a:rPr lang="en-US" sz="2000" b="0" i="1" smtClean="0">
                                <a:latin typeface="Cambria Math"/>
                                <a:ea typeface="Cambria Math"/>
                              </a:rPr>
                              <m:t>𝑟𝑗</m:t>
                            </m:r>
                          </m:sub>
                        </m:sSub>
                        <m:r>
                          <a:rPr lang="en-US" sz="2000" b="0" i="1" smtClean="0">
                            <a:latin typeface="Cambria Math"/>
                            <a:ea typeface="Cambria Math"/>
                          </a:rPr>
                          <m:t>.</m:t>
                        </m:r>
                      </m:e>
                    </m:nary>
                  </m:oMath>
                </a14:m>
                <a:endParaRPr lang="en-SG" sz="2000" dirty="0"/>
              </a:p>
              <a:p>
                <a:pPr>
                  <a:spcAft>
                    <a:spcPts val="600"/>
                  </a:spcAft>
                  <a:tabLst>
                    <a:tab pos="174625" algn="l"/>
                  </a:tabLst>
                </a:pPr>
                <a:r>
                  <a:rPr lang="en-SG" sz="2000" dirty="0"/>
                  <a:t>for all </a:t>
                </a:r>
                <a:r>
                  <a:rPr lang="en-SG" sz="2000" i="1" dirty="0" err="1"/>
                  <a:t>i</a:t>
                </a:r>
                <a:r>
                  <a:rPr lang="en-SG" sz="2000" dirty="0"/>
                  <a:t> = 1, 2, …, </a:t>
                </a:r>
                <a:r>
                  <a:rPr lang="en-SG" sz="2000" i="1" dirty="0"/>
                  <a:t>m</a:t>
                </a:r>
                <a:r>
                  <a:rPr lang="en-SG" sz="2000" dirty="0"/>
                  <a:t> and </a:t>
                </a:r>
                <a:r>
                  <a:rPr lang="en-SG" sz="2000" i="1" dirty="0"/>
                  <a:t>j</a:t>
                </a:r>
                <a:r>
                  <a:rPr lang="en-SG" sz="2000" dirty="0"/>
                  <a:t> = 1, 2, …, </a:t>
                </a:r>
                <a:r>
                  <a:rPr lang="en-SG" sz="2000" i="1" dirty="0"/>
                  <a:t>n</a:t>
                </a:r>
                <a:r>
                  <a:rPr lang="en-SG" sz="2000" dirty="0"/>
                  <a:t>.</a:t>
                </a:r>
              </a:p>
            </p:txBody>
          </p:sp>
        </mc:Choice>
        <mc:Fallback xmlns="">
          <p:sp>
            <p:nvSpPr>
              <p:cNvPr id="57" name="TextBox 56"/>
              <p:cNvSpPr txBox="1">
                <a:spLocks noRot="1" noChangeAspect="1" noMove="1" noResize="1" noEditPoints="1" noAdjustHandles="1" noChangeArrowheads="1" noChangeShapeType="1" noTextEdit="1"/>
              </p:cNvSpPr>
              <p:nvPr/>
            </p:nvSpPr>
            <p:spPr>
              <a:xfrm>
                <a:off x="649441" y="4260300"/>
                <a:ext cx="8072459" cy="1217962"/>
              </a:xfrm>
              <a:prstGeom prst="rect">
                <a:avLst/>
              </a:prstGeom>
              <a:blipFill rotWithShape="1">
                <a:blip r:embed="rId4"/>
                <a:stretch>
                  <a:fillRect l="-831" t="-7500" b="-26000"/>
                </a:stretch>
              </a:blipFill>
            </p:spPr>
            <p:txBody>
              <a:bodyPr/>
              <a:lstStyle/>
              <a:p>
                <a:r>
                  <a:rPr lang="en-US">
                    <a:noFill/>
                  </a:rPr>
                  <a:t> </a:t>
                </a:r>
              </a:p>
            </p:txBody>
          </p:sp>
        </mc:Fallback>
      </mc:AlternateContent>
    </p:spTree>
    <p:extLst>
      <p:ext uri="{BB962C8B-B14F-4D97-AF65-F5344CB8AC3E}">
        <p14:creationId xmlns:p14="http://schemas.microsoft.com/office/powerpoint/2010/main" val="46383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77" name="TextBox 76"/>
          <p:cNvSpPr txBox="1"/>
          <p:nvPr/>
        </p:nvSpPr>
        <p:spPr>
          <a:xfrm>
            <a:off x="294393" y="1438926"/>
            <a:ext cx="4468893" cy="1708160"/>
          </a:xfrm>
          <a:prstGeom prst="rect">
            <a:avLst/>
          </a:prstGeom>
          <a:noFill/>
        </p:spPr>
        <p:txBody>
          <a:bodyPr wrap="square" rtlCol="0">
            <a:spAutoFit/>
          </a:bodyPr>
          <a:lstStyle/>
          <a:p>
            <a:pPr marL="342900" indent="-342900">
              <a:buFont typeface="Wingdings" panose="05000000000000000000" pitchFamily="2" charset="2"/>
              <a:buChar char="§"/>
            </a:pPr>
            <a:r>
              <a:rPr lang="en-SG" sz="2800" dirty="0"/>
              <a:t>A </a:t>
            </a:r>
            <a:r>
              <a:rPr lang="en-SG" sz="2800" dirty="0">
                <a:solidFill>
                  <a:srgbClr val="000099"/>
                </a:solidFill>
              </a:rPr>
              <a:t>graph</a:t>
            </a:r>
            <a:r>
              <a:rPr lang="en-SG" sz="2800" dirty="0"/>
              <a:t> </a:t>
            </a:r>
            <a:r>
              <a:rPr lang="en-SG" sz="2800" i="1" dirty="0"/>
              <a:t>G</a:t>
            </a:r>
            <a:r>
              <a:rPr lang="en-SG" sz="2800" dirty="0"/>
              <a:t> consists of</a:t>
            </a:r>
          </a:p>
          <a:p>
            <a:pPr marL="800100" lvl="1" indent="-342900">
              <a:buFont typeface="Wingdings" panose="05000000000000000000" pitchFamily="2" charset="2"/>
              <a:buChar char="§"/>
            </a:pPr>
            <a:r>
              <a:rPr lang="en-SG" sz="2400" dirty="0"/>
              <a:t>a set of </a:t>
            </a:r>
            <a:r>
              <a:rPr lang="en-SG" sz="2400" dirty="0">
                <a:solidFill>
                  <a:srgbClr val="000099"/>
                </a:solidFill>
              </a:rPr>
              <a:t>vertices</a:t>
            </a:r>
            <a:r>
              <a:rPr lang="en-SG" sz="2400" dirty="0"/>
              <a:t> </a:t>
            </a:r>
            <a:r>
              <a:rPr lang="en-SG" sz="2400" i="1" dirty="0"/>
              <a:t>V</a:t>
            </a:r>
            <a:r>
              <a:rPr lang="en-SG" sz="2400" dirty="0"/>
              <a:t>(</a:t>
            </a:r>
            <a:r>
              <a:rPr lang="en-SG" sz="2400" i="1" dirty="0"/>
              <a:t>G</a:t>
            </a:r>
            <a:r>
              <a:rPr lang="en-SG" sz="2400" dirty="0"/>
              <a:t>), and</a:t>
            </a:r>
          </a:p>
          <a:p>
            <a:pPr marL="800100" lvl="1" indent="-342900">
              <a:spcAft>
                <a:spcPts val="600"/>
              </a:spcAft>
              <a:buFont typeface="Wingdings" panose="05000000000000000000" pitchFamily="2" charset="2"/>
              <a:buChar char="§"/>
            </a:pPr>
            <a:r>
              <a:rPr lang="en-SG" sz="2400" dirty="0"/>
              <a:t>a set of </a:t>
            </a:r>
            <a:r>
              <a:rPr lang="en-SG" sz="2400" dirty="0">
                <a:solidFill>
                  <a:srgbClr val="000099"/>
                </a:solidFill>
              </a:rPr>
              <a:t>edges</a:t>
            </a:r>
            <a:r>
              <a:rPr lang="en-SG" sz="2400" dirty="0"/>
              <a:t> </a:t>
            </a:r>
            <a:r>
              <a:rPr lang="en-SG" sz="2400" i="1" dirty="0"/>
              <a:t>E</a:t>
            </a:r>
            <a:r>
              <a:rPr lang="en-SG" sz="2400" dirty="0"/>
              <a:t>(</a:t>
            </a:r>
            <a:r>
              <a:rPr lang="en-SG" sz="2400" i="1" dirty="0"/>
              <a:t>G</a:t>
            </a:r>
            <a:r>
              <a:rPr lang="en-SG" sz="2400" dirty="0"/>
              <a:t>).</a:t>
            </a:r>
          </a:p>
          <a:p>
            <a:pPr marL="342900" indent="-342900">
              <a:spcAft>
                <a:spcPts val="600"/>
              </a:spcAft>
              <a:buFont typeface="Wingdings" panose="05000000000000000000" pitchFamily="2" charset="2"/>
              <a:buChar char="§"/>
            </a:pPr>
            <a:r>
              <a:rPr lang="en-SG" sz="2400" dirty="0"/>
              <a:t>Sometimes, we write </a:t>
            </a:r>
            <a:r>
              <a:rPr lang="en-SG" sz="2400" i="1" dirty="0"/>
              <a:t>G</a:t>
            </a:r>
            <a:r>
              <a:rPr lang="en-SG" sz="2400" dirty="0"/>
              <a:t> = {</a:t>
            </a:r>
            <a:r>
              <a:rPr lang="en-SG" sz="2400" i="1" dirty="0"/>
              <a:t>V</a:t>
            </a:r>
            <a:r>
              <a:rPr lang="en-SG" sz="2400" dirty="0"/>
              <a:t>, </a:t>
            </a:r>
            <a:r>
              <a:rPr lang="en-SG" sz="2400" i="1" dirty="0"/>
              <a:t>E</a:t>
            </a:r>
            <a:r>
              <a:rPr lang="en-SG" sz="2400" dirty="0"/>
              <a:t>}. </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7" y="3082869"/>
            <a:ext cx="6519561" cy="363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p:cNvSpPr txBox="1"/>
          <p:nvPr/>
        </p:nvSpPr>
        <p:spPr>
          <a:xfrm>
            <a:off x="4844671" y="1804663"/>
            <a:ext cx="4109341" cy="830997"/>
          </a:xfrm>
          <a:prstGeom prst="rect">
            <a:avLst/>
          </a:prstGeom>
          <a:noFill/>
        </p:spPr>
        <p:txBody>
          <a:bodyPr wrap="square" rtlCol="0">
            <a:spAutoFit/>
          </a:bodyPr>
          <a:lstStyle/>
          <a:p>
            <a:r>
              <a:rPr lang="en-SG" sz="2400" dirty="0"/>
              <a:t>An edge connects one vertex to another, or a vertex to itself.</a:t>
            </a:r>
          </a:p>
        </p:txBody>
      </p:sp>
      <p:sp>
        <p:nvSpPr>
          <p:cNvPr id="44" name="Oval 4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6165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Computing a Matrix Product</a:t>
            </a:r>
            <a:endParaRPr lang="en-SG" sz="2000" dirty="0">
              <a:solidFill>
                <a:schemeClr val="bg1"/>
              </a:soli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1641475"/>
            <a:ext cx="62753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6757" y="2438400"/>
            <a:ext cx="1595884" cy="461665"/>
          </a:xfrm>
          <a:prstGeom prst="rect">
            <a:avLst/>
          </a:prstGeom>
          <a:solidFill>
            <a:schemeClr val="accent4">
              <a:lumMod val="60000"/>
              <a:lumOff val="40000"/>
            </a:schemeClr>
          </a:solidFill>
        </p:spPr>
        <p:txBody>
          <a:bodyPr wrap="square" rtlCol="0">
            <a:spAutoFit/>
          </a:bodyPr>
          <a:lstStyle/>
          <a:p>
            <a:r>
              <a:rPr lang="en-US" sz="2400" dirty="0"/>
              <a:t>Solution:</a:t>
            </a:r>
            <a:endParaRPr lang="en-US" sz="2400" b="1" dirty="0"/>
          </a:p>
        </p:txBody>
      </p: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067" y="2445564"/>
            <a:ext cx="49403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476756" y="3527266"/>
            <a:ext cx="1595884" cy="461665"/>
          </a:xfrm>
          <a:prstGeom prst="rect">
            <a:avLst/>
          </a:prstGeom>
          <a:noFill/>
        </p:spPr>
        <p:txBody>
          <a:bodyPr wrap="square" rtlCol="0">
            <a:spAutoFit/>
          </a:bodyPr>
          <a:lstStyle/>
          <a:p>
            <a:r>
              <a:rPr lang="en-US" sz="2400" dirty="0"/>
              <a:t>where</a:t>
            </a:r>
            <a:endParaRPr lang="en-US" sz="2400" b="1" dirty="0"/>
          </a:p>
        </p:txBody>
      </p:sp>
      <p:pic>
        <p:nvPicPr>
          <p:cNvPr id="4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5249902"/>
            <a:ext cx="7954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3" y="3992602"/>
            <a:ext cx="795496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862307"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49" name="TextBox 48"/>
          <p:cNvSpPr txBox="1"/>
          <p:nvPr/>
        </p:nvSpPr>
        <p:spPr>
          <a:xfrm>
            <a:off x="6381312"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3</a:t>
            </a:r>
          </a:p>
        </p:txBody>
      </p:sp>
    </p:spTree>
    <p:extLst>
      <p:ext uri="{BB962C8B-B14F-4D97-AF65-F5344CB8AC3E}">
        <p14:creationId xmlns:p14="http://schemas.microsoft.com/office/powerpoint/2010/main" val="175769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dissolv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dissolve">
                                      <p:cBhvr>
                                        <p:cTn id="19" dur="500"/>
                                        <p:tgtEl>
                                          <p:spTgt spid="48"/>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dissolve">
                                      <p:cBhvr>
                                        <p:cTn id="28" dur="500"/>
                                        <p:tgtEl>
                                          <p:spTgt spid="47"/>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dissolve">
                                      <p:cBhvr>
                                        <p:cTn id="3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6" grpId="0"/>
      <p:bldP spid="3" grpId="0" animBg="1"/>
      <p:bldP spid="4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Computing a Matrix Product</a:t>
            </a:r>
            <a:endParaRPr lang="en-SG" sz="2000" dirty="0">
              <a:solidFill>
                <a:schemeClr val="bg1"/>
              </a:soli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1641475"/>
            <a:ext cx="62753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6757" y="2438400"/>
            <a:ext cx="1595884" cy="461665"/>
          </a:xfrm>
          <a:prstGeom prst="rect">
            <a:avLst/>
          </a:prstGeom>
          <a:solidFill>
            <a:schemeClr val="accent4">
              <a:lumMod val="60000"/>
              <a:lumOff val="40000"/>
            </a:schemeClr>
          </a:solidFill>
        </p:spPr>
        <p:txBody>
          <a:bodyPr wrap="square" rtlCol="0">
            <a:spAutoFit/>
          </a:bodyPr>
          <a:lstStyle/>
          <a:p>
            <a:r>
              <a:rPr lang="en-US" sz="2400" dirty="0"/>
              <a:t>Solution:</a:t>
            </a:r>
            <a:endParaRPr lang="en-US" sz="2400" b="1" dirty="0"/>
          </a:p>
        </p:txBody>
      </p: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067" y="2445564"/>
            <a:ext cx="49403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476756" y="3527266"/>
            <a:ext cx="1595884" cy="461665"/>
          </a:xfrm>
          <a:prstGeom prst="rect">
            <a:avLst/>
          </a:prstGeom>
          <a:noFill/>
        </p:spPr>
        <p:txBody>
          <a:bodyPr wrap="square" rtlCol="0">
            <a:spAutoFit/>
          </a:bodyPr>
          <a:lstStyle/>
          <a:p>
            <a:r>
              <a:rPr lang="en-US" sz="2400" dirty="0"/>
              <a:t>where</a:t>
            </a:r>
            <a:endParaRPr lang="en-US" sz="2400" b="1" dirty="0"/>
          </a:p>
        </p:txBody>
      </p:sp>
      <p:sp>
        <p:nvSpPr>
          <p:cNvPr id="3" name="TextBox 2"/>
          <p:cNvSpPr txBox="1"/>
          <p:nvPr/>
        </p:nvSpPr>
        <p:spPr>
          <a:xfrm>
            <a:off x="5862307"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49" name="TextBox 48"/>
          <p:cNvSpPr txBox="1"/>
          <p:nvPr/>
        </p:nvSpPr>
        <p:spPr>
          <a:xfrm>
            <a:off x="6381312"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3</a:t>
            </a:r>
          </a:p>
        </p:txBody>
      </p:sp>
      <p:pic>
        <p:nvPicPr>
          <p:cNvPr id="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61" y="5056850"/>
            <a:ext cx="804545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p:cNvSpPr txBox="1"/>
          <p:nvPr/>
        </p:nvSpPr>
        <p:spPr>
          <a:xfrm>
            <a:off x="5862307" y="3049608"/>
            <a:ext cx="472440"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53" name="TextBox 52"/>
          <p:cNvSpPr txBox="1"/>
          <p:nvPr/>
        </p:nvSpPr>
        <p:spPr>
          <a:xfrm>
            <a:off x="6381312" y="3049608"/>
            <a:ext cx="472440" cy="400110"/>
          </a:xfrm>
          <a:prstGeom prst="rect">
            <a:avLst/>
          </a:prstGeom>
          <a:solidFill>
            <a:schemeClr val="accent4">
              <a:lumMod val="40000"/>
              <a:lumOff val="60000"/>
            </a:schemeClr>
          </a:solidFill>
        </p:spPr>
        <p:txBody>
          <a:bodyPr wrap="square" rtlCol="0">
            <a:spAutoFit/>
          </a:bodyPr>
          <a:lstStyle/>
          <a:p>
            <a:pPr algn="ctr"/>
            <a:r>
              <a:rPr lang="en-US" sz="2000" dirty="0"/>
              <a:t>-1</a:t>
            </a:r>
          </a:p>
        </p:txBody>
      </p:sp>
      <p:grpSp>
        <p:nvGrpSpPr>
          <p:cNvPr id="7" name="Group 6"/>
          <p:cNvGrpSpPr/>
          <p:nvPr/>
        </p:nvGrpSpPr>
        <p:grpSpPr>
          <a:xfrm>
            <a:off x="615010" y="3993226"/>
            <a:ext cx="8126413" cy="1063625"/>
            <a:chOff x="615010" y="3993226"/>
            <a:chExt cx="8126413" cy="1063625"/>
          </a:xfrm>
        </p:grpSpPr>
        <p:pic>
          <p:nvPicPr>
            <p:cNvPr id="5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010" y="3993226"/>
              <a:ext cx="81264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404487" y="4324983"/>
              <a:ext cx="571716" cy="400110"/>
            </a:xfrm>
            <a:prstGeom prst="rect">
              <a:avLst/>
            </a:prstGeom>
            <a:solidFill>
              <a:schemeClr val="bg1"/>
            </a:solidFill>
          </p:spPr>
          <p:txBody>
            <a:bodyPr wrap="square" rtlCol="0">
              <a:spAutoFit/>
            </a:bodyPr>
            <a:lstStyle/>
            <a:p>
              <a:r>
                <a:rPr lang="en-US" sz="2000" dirty="0"/>
                <a:t>–</a:t>
              </a:r>
              <a:r>
                <a:rPr lang="en-US" sz="2000" dirty="0">
                  <a:latin typeface="Times New Roman" panose="02020603050405020304" pitchFamily="18" charset="0"/>
                  <a:cs typeface="Times New Roman" panose="02020603050405020304" pitchFamily="18" charset="0"/>
                </a:rPr>
                <a:t>2</a:t>
              </a:r>
            </a:p>
          </p:txBody>
        </p:sp>
      </p:grpSp>
    </p:spTree>
    <p:extLst>
      <p:ext uri="{BB962C8B-B14F-4D97-AF65-F5344CB8AC3E}">
        <p14:creationId xmlns:p14="http://schemas.microsoft.com/office/powerpoint/2010/main" val="356821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dissolv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dissolve">
                                      <p:cBhvr>
                                        <p:cTn id="16" dur="500"/>
                                        <p:tgtEl>
                                          <p:spTgt spid="5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dissolve">
                                      <p:cBhvr>
                                        <p:cTn id="2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47" name="TextBox 46"/>
          <p:cNvSpPr txBox="1"/>
          <p:nvPr/>
        </p:nvSpPr>
        <p:spPr>
          <a:xfrm>
            <a:off x="324356" y="1105496"/>
            <a:ext cx="8344631" cy="830997"/>
          </a:xfrm>
          <a:prstGeom prst="rect">
            <a:avLst/>
          </a:prstGeom>
          <a:noFill/>
        </p:spPr>
        <p:txBody>
          <a:bodyPr wrap="square" rtlCol="0">
            <a:spAutoFit/>
          </a:bodyPr>
          <a:lstStyle/>
          <a:p>
            <a:pPr>
              <a:defRPr/>
            </a:pPr>
            <a:r>
              <a:rPr lang="en-US" sz="2400" dirty="0"/>
              <a:t>Multiplication of real numbers is commutative, but matrix multiplication is not.</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22475"/>
            <a:ext cx="727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324356" y="3147656"/>
            <a:ext cx="8344631" cy="1200329"/>
          </a:xfrm>
          <a:prstGeom prst="rect">
            <a:avLst/>
          </a:prstGeom>
          <a:noFill/>
        </p:spPr>
        <p:txBody>
          <a:bodyPr wrap="square" rtlCol="0">
            <a:spAutoFit/>
          </a:bodyPr>
          <a:lstStyle/>
          <a:p>
            <a:pPr>
              <a:spcBef>
                <a:spcPct val="0"/>
              </a:spcBef>
            </a:pPr>
            <a:r>
              <a:rPr lang="en-US" altLang="en-US" sz="2400" dirty="0"/>
              <a:t>On the other hand, both real number and matrix multiplications are associative ((</a:t>
            </a:r>
            <a:r>
              <a:rPr lang="en-US" altLang="en-US" sz="2400" i="1" dirty="0"/>
              <a:t>ab</a:t>
            </a:r>
            <a:r>
              <a:rPr lang="en-US" altLang="en-US" sz="2400" dirty="0"/>
              <a:t>)</a:t>
            </a:r>
            <a:r>
              <a:rPr lang="en-US" altLang="en-US" sz="2400" i="1" dirty="0"/>
              <a:t>c</a:t>
            </a:r>
            <a:r>
              <a:rPr lang="en-US" altLang="en-US" sz="2400" dirty="0"/>
              <a:t> = </a:t>
            </a:r>
            <a:r>
              <a:rPr lang="en-US" altLang="en-US" sz="2400" i="1" dirty="0"/>
              <a:t>a</a:t>
            </a:r>
            <a:r>
              <a:rPr lang="en-US" altLang="en-US" sz="2400" dirty="0"/>
              <a:t>(</a:t>
            </a:r>
            <a:r>
              <a:rPr lang="en-US" altLang="en-US" sz="2400" i="1" dirty="0" err="1"/>
              <a:t>bc</a:t>
            </a:r>
            <a:r>
              <a:rPr lang="en-US" altLang="en-US" sz="2400" dirty="0"/>
              <a:t>), for all elements </a:t>
            </a:r>
            <a:r>
              <a:rPr lang="en-US" altLang="en-US" sz="2400" i="1" dirty="0"/>
              <a:t>a</a:t>
            </a:r>
            <a:r>
              <a:rPr lang="en-US" altLang="en-US" sz="2400" dirty="0"/>
              <a:t>, </a:t>
            </a:r>
            <a:r>
              <a:rPr lang="en-US" altLang="en-US" sz="2400" i="1" dirty="0"/>
              <a:t>b</a:t>
            </a:r>
            <a:r>
              <a:rPr lang="en-US" altLang="en-US" sz="2400" dirty="0"/>
              <a:t>, and </a:t>
            </a:r>
            <a:r>
              <a:rPr lang="en-US" altLang="en-US" sz="2400" i="1" dirty="0"/>
              <a:t>c</a:t>
            </a:r>
            <a:r>
              <a:rPr lang="en-US" altLang="en-US" sz="2400" dirty="0"/>
              <a:t> for which the products are defined).</a:t>
            </a:r>
          </a:p>
        </p:txBody>
      </p:sp>
    </p:spTree>
    <p:extLst>
      <p:ext uri="{BB962C8B-B14F-4D97-AF65-F5344CB8AC3E}">
        <p14:creationId xmlns:p14="http://schemas.microsoft.com/office/powerpoint/2010/main" val="4936719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Identity Matrix</a:t>
            </a:r>
            <a:endParaRPr lang="en-SG" sz="2000" dirty="0">
              <a:solidFill>
                <a:schemeClr val="bg1"/>
              </a:soli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724" y="1456195"/>
            <a:ext cx="4267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399684" y="3842948"/>
            <a:ext cx="8344631" cy="2091121"/>
            <a:chOff x="399684" y="3784525"/>
            <a:chExt cx="8344631" cy="2091121"/>
          </a:xfrm>
        </p:grpSpPr>
        <p:sp>
          <p:nvSpPr>
            <p:cNvPr id="47" name="TextBox 46"/>
            <p:cNvSpPr txBox="1"/>
            <p:nvPr/>
          </p:nvSpPr>
          <p:spPr>
            <a:xfrm>
              <a:off x="399684" y="3936654"/>
              <a:ext cx="8344631" cy="1938992"/>
            </a:xfrm>
            <a:prstGeom prst="rect">
              <a:avLst/>
            </a:prstGeom>
            <a:noFill/>
          </p:spPr>
          <p:txBody>
            <a:bodyPr wrap="square" rtlCol="0">
              <a:spAutoFit/>
            </a:bodyPr>
            <a:lstStyle/>
            <a:p>
              <a:r>
                <a:rPr lang="en-US" altLang="en-US" sz="2400" dirty="0"/>
                <a:t>These computations show that            acts as an identity on </a:t>
              </a:r>
            </a:p>
            <a:p>
              <a:r>
                <a:rPr lang="en-US" altLang="en-US" sz="2400" dirty="0"/>
                <a:t>the left side for multiplication with 2 </a:t>
              </a:r>
              <a:r>
                <a:rPr lang="en-US" altLang="en-US" sz="2400" b="1" dirty="0">
                  <a:sym typeface="Symbol" pitchFamily="18" charset="2"/>
                </a:rPr>
                <a:t></a:t>
              </a:r>
              <a:r>
                <a:rPr lang="en-US" altLang="en-US" sz="2400" dirty="0"/>
                <a:t> 3 matrices and that</a:t>
              </a:r>
            </a:p>
            <a:p>
              <a:endParaRPr lang="en-US" altLang="en-US" sz="400" dirty="0"/>
            </a:p>
            <a:p>
              <a:pPr>
                <a:spcBef>
                  <a:spcPts val="1200"/>
                </a:spcBef>
              </a:pPr>
              <a:r>
                <a:rPr lang="en-US" altLang="en-US" sz="2400" dirty="0"/>
                <a:t>              acts as an identity on the right side for multiplication</a:t>
              </a:r>
              <a:endParaRPr lang="en-US" altLang="en-US" sz="400" dirty="0"/>
            </a:p>
            <a:p>
              <a:pPr>
                <a:spcBef>
                  <a:spcPts val="1200"/>
                </a:spcBef>
              </a:pPr>
              <a:r>
                <a:rPr lang="en-US" altLang="en-US" sz="2400" dirty="0"/>
                <a:t>with 3 </a:t>
              </a:r>
              <a:r>
                <a:rPr lang="en-US" altLang="en-US" sz="2400" b="1" dirty="0">
                  <a:sym typeface="Symbol" pitchFamily="18" charset="2"/>
                </a:rPr>
                <a:t></a:t>
              </a:r>
              <a:r>
                <a:rPr lang="en-US" altLang="en-US" sz="2400" dirty="0"/>
                <a:t> 3 matrices.</a:t>
              </a:r>
            </a:p>
          </p:txBody>
        </p:sp>
        <p:pic>
          <p:nvPicPr>
            <p:cNvPr id="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973" y="3784525"/>
              <a:ext cx="650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32" y="4693565"/>
              <a:ext cx="882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p:cNvGrpSpPr/>
          <p:nvPr/>
        </p:nvGrpSpPr>
        <p:grpSpPr>
          <a:xfrm>
            <a:off x="1961148" y="2401850"/>
            <a:ext cx="5125284" cy="1295400"/>
            <a:chOff x="1961148" y="2401850"/>
            <a:chExt cx="5125284" cy="1295400"/>
          </a:xfrm>
        </p:grpSpPr>
        <p:pic>
          <p:nvPicPr>
            <p:cNvPr id="41"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37013"/>
            <a:stretch/>
          </p:blipFill>
          <p:spPr bwMode="auto">
            <a:xfrm>
              <a:off x="1961148" y="2401850"/>
              <a:ext cx="30357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6724" r="35051"/>
            <a:stretch/>
          </p:blipFill>
          <p:spPr bwMode="auto">
            <a:xfrm>
              <a:off x="4983288" y="2565299"/>
              <a:ext cx="350981"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3645"/>
            <a:stretch/>
          </p:blipFill>
          <p:spPr bwMode="auto">
            <a:xfrm>
              <a:off x="5334269" y="2401850"/>
              <a:ext cx="17521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890325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grpSp>
        <p:nvGrpSpPr>
          <p:cNvPr id="48" name="Group 47"/>
          <p:cNvGrpSpPr/>
          <p:nvPr/>
        </p:nvGrpSpPr>
        <p:grpSpPr>
          <a:xfrm>
            <a:off x="277777" y="1129770"/>
            <a:ext cx="8480977" cy="3056641"/>
            <a:chOff x="886427" y="4598517"/>
            <a:chExt cx="8480977" cy="3056641"/>
          </a:xfrm>
        </p:grpSpPr>
        <p:sp>
          <p:nvSpPr>
            <p:cNvPr id="50" name="Rectangle 49"/>
            <p:cNvSpPr/>
            <p:nvPr/>
          </p:nvSpPr>
          <p:spPr>
            <a:xfrm>
              <a:off x="891707" y="4598518"/>
              <a:ext cx="8475697" cy="305664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Identity Matrix</a:t>
              </a:r>
            </a:p>
          </p:txBody>
        </p:sp>
        <mc:AlternateContent xmlns:mc="http://schemas.openxmlformats.org/markup-compatibility/2006" xmlns:a14="http://schemas.microsoft.com/office/drawing/2010/main">
          <mc:Choice Requires="a14">
            <p:sp>
              <p:nvSpPr>
                <p:cNvPr id="53" name="TextBox 52"/>
                <p:cNvSpPr txBox="1"/>
                <p:nvPr/>
              </p:nvSpPr>
              <p:spPr>
                <a:xfrm>
                  <a:off x="1044108" y="5193984"/>
                  <a:ext cx="8072459" cy="2355773"/>
                </a:xfrm>
                <a:prstGeom prst="rect">
                  <a:avLst/>
                </a:prstGeom>
                <a:noFill/>
              </p:spPr>
              <p:txBody>
                <a:bodyPr wrap="square" rtlCol="0">
                  <a:spAutoFit/>
                </a:bodyPr>
                <a:lstStyle/>
                <a:p>
                  <a:pPr>
                    <a:spcAft>
                      <a:spcPts val="600"/>
                    </a:spcAft>
                    <a:tabLst>
                      <a:tab pos="174625" algn="l"/>
                    </a:tabLst>
                  </a:pPr>
                  <a:r>
                    <a:rPr lang="en-SG" sz="2400" dirty="0"/>
                    <a:t>For each positive integer </a:t>
                  </a:r>
                  <a:r>
                    <a:rPr lang="en-SG" sz="2400" i="1" dirty="0"/>
                    <a:t>n</a:t>
                  </a:r>
                  <a:r>
                    <a:rPr lang="en-SG" sz="2400" dirty="0"/>
                    <a:t>, the </a:t>
                  </a:r>
                  <a:r>
                    <a:rPr lang="en-SG" sz="2400" b="1" i="1" dirty="0"/>
                    <a:t>n</a:t>
                  </a:r>
                  <a:r>
                    <a:rPr lang="en-SG" sz="2400" b="1" dirty="0"/>
                    <a:t> </a:t>
                  </a:r>
                  <a:r>
                    <a:rPr lang="en-SG" sz="2400" b="1" dirty="0">
                      <a:sym typeface="Symbol"/>
                    </a:rPr>
                    <a:t> </a:t>
                  </a:r>
                  <a:r>
                    <a:rPr lang="en-SG" sz="2400" b="1" i="1" dirty="0"/>
                    <a:t>n</a:t>
                  </a:r>
                  <a:r>
                    <a:rPr lang="en-SG" sz="2400" b="1" dirty="0"/>
                    <a:t> identity matrix</a:t>
                  </a:r>
                  <a:r>
                    <a:rPr lang="en-SG" sz="2400" dirty="0"/>
                    <a:t>, denoted I</a:t>
                  </a:r>
                  <a:r>
                    <a:rPr lang="en-SG" sz="2400" i="1" baseline="-25000" dirty="0"/>
                    <a:t>n</a:t>
                  </a:r>
                  <a:r>
                    <a:rPr lang="en-SG" sz="2400" dirty="0"/>
                    <a:t> = (</a:t>
                  </a:r>
                  <a:r>
                    <a:rPr lang="en-SG" sz="2400" dirty="0">
                      <a:sym typeface="Symbol"/>
                    </a:rPr>
                    <a:t></a:t>
                  </a:r>
                  <a:r>
                    <a:rPr lang="en-SG" sz="2400" i="1" baseline="-25000" dirty="0" err="1"/>
                    <a:t>ij</a:t>
                  </a:r>
                  <a:r>
                    <a:rPr lang="en-SG" sz="2400" dirty="0"/>
                    <a:t>) or just </a:t>
                  </a:r>
                  <a:r>
                    <a:rPr lang="en-SG" sz="2400" b="1" dirty="0"/>
                    <a:t>I </a:t>
                  </a:r>
                  <a:r>
                    <a:rPr lang="en-SG" sz="2400" dirty="0"/>
                    <a:t>(if the size of the matrix is obvious from context), is the </a:t>
                  </a:r>
                  <a:r>
                    <a:rPr lang="en-SG" sz="2400" i="1" dirty="0"/>
                    <a:t>n</a:t>
                  </a:r>
                  <a:r>
                    <a:rPr lang="en-SG" sz="2400" dirty="0"/>
                    <a:t> </a:t>
                  </a:r>
                  <a:r>
                    <a:rPr lang="en-SG" sz="2400" dirty="0">
                      <a:sym typeface="Symbol"/>
                    </a:rPr>
                    <a:t> </a:t>
                  </a:r>
                  <a:r>
                    <a:rPr lang="en-SG" sz="2400" i="1" dirty="0"/>
                    <a:t>n</a:t>
                  </a:r>
                  <a:r>
                    <a:rPr lang="en-SG" sz="2400" dirty="0"/>
                    <a:t> matrix in which all the entries in the main diagonal are 1’s and all other entries are 0’s. In other words,</a:t>
                  </a:r>
                </a:p>
                <a:p>
                  <a:pPr>
                    <a:spcAft>
                      <a:spcPts val="600"/>
                    </a:spcAft>
                    <a:tabLst>
                      <a:tab pos="914400" algn="l"/>
                      <a:tab pos="3602038" algn="l"/>
                    </a:tabLst>
                  </a:pPr>
                  <a:r>
                    <a:rPr lang="en-SG" sz="2400" dirty="0"/>
                    <a:t>	</a:t>
                  </a:r>
                  <a14:m>
                    <m:oMath xmlns:m="http://schemas.openxmlformats.org/officeDocument/2006/math">
                      <m:sSub>
                        <m:sSubPr>
                          <m:ctrlPr>
                            <a:rPr lang="en-SG" sz="2400" i="1" smtClean="0">
                              <a:latin typeface="Cambria Math" panose="02040503050406030204" pitchFamily="18" charset="0"/>
                            </a:rPr>
                          </m:ctrlPr>
                        </m:sSubPr>
                        <m:e>
                          <m:r>
                            <a:rPr lang="en-SG" sz="2400" i="1" smtClean="0">
                              <a:latin typeface="Cambria Math"/>
                              <a:ea typeface="Cambria Math"/>
                            </a:rPr>
                            <m:t>𝛿</m:t>
                          </m:r>
                        </m:e>
                        <m:sub>
                          <m:r>
                            <a:rPr lang="en-US" sz="2400" b="0" i="1" smtClean="0">
                              <a:latin typeface="Cambria Math"/>
                            </a:rPr>
                            <m:t>𝑖𝑗</m:t>
                          </m:r>
                        </m:sub>
                      </m:sSub>
                      <m:r>
                        <a:rPr lang="en-SG" sz="2400" i="1" smtClean="0">
                          <a:latin typeface="Cambria Math"/>
                        </a:rPr>
                        <m:t>=</m:t>
                      </m:r>
                      <m:d>
                        <m:dPr>
                          <m:begChr m:val="{"/>
                          <m:endChr m:val=""/>
                          <m:ctrlPr>
                            <a:rPr lang="en-SG" sz="2400" i="1" smtClean="0">
                              <a:latin typeface="Cambria Math" panose="02040503050406030204" pitchFamily="18" charset="0"/>
                            </a:rPr>
                          </m:ctrlPr>
                        </m:dPr>
                        <m:e>
                          <m:eqArr>
                            <m:eqArrPr>
                              <m:ctrlPr>
                                <a:rPr lang="en-SG" sz="2400" i="1" smtClean="0">
                                  <a:latin typeface="Cambria Math" panose="02040503050406030204" pitchFamily="18" charset="0"/>
                                </a:rPr>
                              </m:ctrlPr>
                            </m:eqArrPr>
                            <m:e>
                              <m:r>
                                <a:rPr lang="en-US" sz="2400" b="0" i="1" smtClean="0">
                                  <a:latin typeface="Cambria Math"/>
                                </a:rPr>
                                <m:t>1</m:t>
                              </m:r>
                              <m:r>
                                <a:rPr lang="en-SG" sz="2400" i="1" smtClean="0">
                                  <a:latin typeface="Cambria Math"/>
                                </a:rPr>
                                <m:t>,  </m:t>
                              </m:r>
                              <m:r>
                                <m:rPr>
                                  <m:sty m:val="p"/>
                                </m:rPr>
                                <a:rPr lang="en-US" sz="2400" b="0" i="0" smtClean="0">
                                  <a:latin typeface="Cambria Math"/>
                                </a:rPr>
                                <m:t>if</m:t>
                              </m:r>
                              <m:r>
                                <a:rPr lang="en-US" sz="2400" b="0" i="1" smtClean="0">
                                  <a:latin typeface="Cambria Math"/>
                                </a:rPr>
                                <m:t> </m:t>
                              </m:r>
                              <m:r>
                                <a:rPr lang="en-US" sz="2400" b="0" i="1" smtClean="0">
                                  <a:latin typeface="Cambria Math"/>
                                </a:rPr>
                                <m:t>𝑖</m:t>
                              </m:r>
                              <m:r>
                                <a:rPr lang="en-US" sz="2400" b="0" i="1" smtClean="0">
                                  <a:latin typeface="Cambria Math"/>
                                </a:rPr>
                                <m:t>=</m:t>
                              </m:r>
                              <m:r>
                                <a:rPr lang="en-US" sz="2400" b="0" i="1" smtClean="0">
                                  <a:latin typeface="Cambria Math"/>
                                </a:rPr>
                                <m:t>𝑗</m:t>
                              </m:r>
                            </m:e>
                            <m:e>
                              <m:r>
                                <a:rPr lang="en-SG" sz="2400" i="1" smtClean="0">
                                  <a:latin typeface="Cambria Math"/>
                                </a:rPr>
                                <m:t>&amp;</m:t>
                              </m:r>
                              <m:r>
                                <a:rPr lang="en-US" sz="2400" b="0" i="1" smtClean="0">
                                  <a:latin typeface="Cambria Math"/>
                                </a:rPr>
                                <m:t>0</m:t>
                              </m:r>
                              <m:r>
                                <a:rPr lang="en-SG" sz="2400" i="1" smtClean="0">
                                  <a:latin typeface="Cambria Math"/>
                                </a:rPr>
                                <m:t>,  </m:t>
                              </m:r>
                              <m:r>
                                <m:rPr>
                                  <m:sty m:val="p"/>
                                </m:rPr>
                                <a:rPr lang="en-US" sz="2400" b="0" i="0" smtClean="0">
                                  <a:latin typeface="Cambria Math"/>
                                </a:rPr>
                                <m:t>if</m:t>
                              </m:r>
                              <m:r>
                                <a:rPr lang="en-US" sz="2400" b="0" i="1" smtClean="0">
                                  <a:latin typeface="Cambria Math"/>
                                </a:rPr>
                                <m:t> </m:t>
                              </m:r>
                              <m:r>
                                <a:rPr lang="en-US" sz="2400" b="0" i="1" smtClean="0">
                                  <a:latin typeface="Cambria Math"/>
                                </a:rPr>
                                <m:t>𝑖</m:t>
                              </m:r>
                              <m:r>
                                <a:rPr lang="en-SG" sz="2400" i="1" smtClean="0">
                                  <a:latin typeface="Cambria Math"/>
                                  <a:ea typeface="Cambria Math"/>
                                </a:rPr>
                                <m:t>≠</m:t>
                              </m:r>
                              <m:r>
                                <a:rPr lang="en-US" sz="2400" b="0" i="1" smtClean="0">
                                  <a:latin typeface="Cambria Math"/>
                                </a:rPr>
                                <m:t>𝑗</m:t>
                              </m:r>
                            </m:e>
                          </m:eqArr>
                        </m:e>
                      </m:d>
                    </m:oMath>
                  </a14:m>
                  <a:r>
                    <a:rPr lang="en-SG" sz="2400" dirty="0"/>
                    <a:t>	for all </a:t>
                  </a:r>
                  <a14:m>
                    <m:oMath xmlns:m="http://schemas.openxmlformats.org/officeDocument/2006/math">
                      <m:r>
                        <a:rPr lang="en-SG" sz="2400" i="1" dirty="0" smtClean="0">
                          <a:latin typeface="Cambria Math"/>
                        </a:rPr>
                        <m:t>𝑖</m:t>
                      </m:r>
                      <m:r>
                        <a:rPr lang="en-SG" sz="2400" i="1" dirty="0" smtClean="0">
                          <a:latin typeface="Cambria Math"/>
                        </a:rPr>
                        <m:t>, </m:t>
                      </m:r>
                      <m:r>
                        <a:rPr lang="en-SG" sz="2400" i="1" dirty="0" smtClean="0">
                          <a:latin typeface="Cambria Math"/>
                        </a:rPr>
                        <m:t>𝑗</m:t>
                      </m:r>
                      <m:r>
                        <a:rPr lang="en-SG" sz="2400" i="1" dirty="0" smtClean="0">
                          <a:latin typeface="Cambria Math"/>
                        </a:rPr>
                        <m:t>=1, 2, …, </m:t>
                      </m:r>
                      <m:r>
                        <a:rPr lang="en-US" sz="2400" b="0" i="1" dirty="0" smtClean="0">
                          <a:latin typeface="Cambria Math"/>
                        </a:rPr>
                        <m:t>𝑛</m:t>
                      </m:r>
                      <m:r>
                        <a:rPr lang="en-US" sz="2400" b="0" i="1" dirty="0" smtClean="0">
                          <a:latin typeface="Cambria Math"/>
                        </a:rPr>
                        <m:t>. </m:t>
                      </m:r>
                    </m:oMath>
                  </a14:m>
                  <a:endParaRPr lang="en-SG" sz="2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1044108" y="5193984"/>
                  <a:ext cx="8072459" cy="2355773"/>
                </a:xfrm>
                <a:prstGeom prst="rect">
                  <a:avLst/>
                </a:prstGeom>
                <a:blipFill rotWithShape="1">
                  <a:blip r:embed="rId3"/>
                  <a:stretch>
                    <a:fillRect l="-1132" t="-2591"/>
                  </a:stretch>
                </a:blipFill>
              </p:spPr>
              <p:txBody>
                <a:bodyPr/>
                <a:lstStyle/>
                <a:p>
                  <a:r>
                    <a:rPr lang="en-US">
                      <a:noFill/>
                    </a:rPr>
                    <a:t> </a:t>
                  </a:r>
                </a:p>
              </p:txBody>
            </p:sp>
          </mc:Fallback>
        </mc:AlternateContent>
      </p:grpSp>
      <p:sp>
        <p:nvSpPr>
          <p:cNvPr id="54" name="TextBox 53"/>
          <p:cNvSpPr txBox="1"/>
          <p:nvPr/>
        </p:nvSpPr>
        <p:spPr>
          <a:xfrm>
            <a:off x="387719" y="4443607"/>
            <a:ext cx="8344631" cy="1200329"/>
          </a:xfrm>
          <a:prstGeom prst="rect">
            <a:avLst/>
          </a:prstGeom>
          <a:noFill/>
        </p:spPr>
        <p:txBody>
          <a:bodyPr wrap="square" rtlCol="0">
            <a:spAutoFit/>
          </a:bodyPr>
          <a:lstStyle/>
          <a:p>
            <a:pPr>
              <a:defRPr/>
            </a:pPr>
            <a:r>
              <a:rPr lang="en-US" altLang="en-US" sz="2400" dirty="0"/>
              <a:t>The German mathematician Leopold </a:t>
            </a:r>
            <a:r>
              <a:rPr lang="en-US" altLang="en-US" sz="2400" dirty="0" err="1"/>
              <a:t>Kronecker</a:t>
            </a:r>
            <a:r>
              <a:rPr lang="en-US" altLang="en-US" sz="2400" dirty="0"/>
              <a:t> introduced the symbol </a:t>
            </a:r>
            <a:r>
              <a:rPr lang="en-US" altLang="en-US" sz="2400" i="1" dirty="0">
                <a:sym typeface="Symbol" pitchFamily="18" charset="2"/>
              </a:rPr>
              <a:t></a:t>
            </a:r>
            <a:r>
              <a:rPr lang="en-US" altLang="en-US" sz="2400" i="1" baseline="-25000" dirty="0" err="1"/>
              <a:t>i</a:t>
            </a:r>
            <a:r>
              <a:rPr lang="en-US" altLang="en-US" sz="2400" i="1" baseline="-25000" dirty="0"/>
              <a:t> j</a:t>
            </a:r>
            <a:r>
              <a:rPr lang="en-US" altLang="en-US" sz="2400" i="1" dirty="0"/>
              <a:t> </a:t>
            </a:r>
            <a:r>
              <a:rPr lang="en-US" altLang="en-US" sz="2400" dirty="0"/>
              <a:t>to make matrix computations more convenient. In his </a:t>
            </a:r>
            <a:r>
              <a:rPr lang="en-US" altLang="en-US" sz="2400" dirty="0" err="1"/>
              <a:t>honour</a:t>
            </a:r>
            <a:r>
              <a:rPr lang="en-US" altLang="en-US" sz="2400" dirty="0"/>
              <a:t>, this symbol is called the </a:t>
            </a:r>
            <a:r>
              <a:rPr lang="en-US" altLang="en-US" sz="2400" i="1" dirty="0" err="1"/>
              <a:t>Kronecker</a:t>
            </a:r>
            <a:r>
              <a:rPr lang="en-US" altLang="en-US" sz="2400" i="1" dirty="0"/>
              <a:t> delta</a:t>
            </a:r>
            <a:r>
              <a:rPr lang="en-US" sz="2400" dirty="0"/>
              <a:t>.</a:t>
            </a:r>
          </a:p>
        </p:txBody>
      </p:sp>
    </p:spTree>
    <p:extLst>
      <p:ext uri="{BB962C8B-B14F-4D97-AF65-F5344CB8AC3E}">
        <p14:creationId xmlns:p14="http://schemas.microsoft.com/office/powerpoint/2010/main" val="30810114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54" name="TextBox 53"/>
          <p:cNvSpPr txBox="1"/>
          <p:nvPr/>
        </p:nvSpPr>
        <p:spPr>
          <a:xfrm>
            <a:off x="339207" y="1094480"/>
            <a:ext cx="8344631" cy="5216813"/>
          </a:xfrm>
          <a:prstGeom prst="rect">
            <a:avLst/>
          </a:prstGeom>
          <a:noFill/>
        </p:spPr>
        <p:txBody>
          <a:bodyPr wrap="square" rtlCol="0">
            <a:spAutoFit/>
          </a:bodyPr>
          <a:lstStyle/>
          <a:p>
            <a:pPr>
              <a:spcBef>
                <a:spcPct val="0"/>
              </a:spcBef>
              <a:spcAft>
                <a:spcPts val="600"/>
              </a:spcAft>
            </a:pPr>
            <a:r>
              <a:rPr lang="en-US" altLang="en-US" sz="2800" dirty="0"/>
              <a:t>There are also similarities and differences between real numbers and matrices with respect to the computation of powers. </a:t>
            </a:r>
          </a:p>
          <a:p>
            <a:pPr>
              <a:spcBef>
                <a:spcPct val="0"/>
              </a:spcBef>
              <a:spcAft>
                <a:spcPts val="1200"/>
              </a:spcAft>
            </a:pPr>
            <a:r>
              <a:rPr lang="en-US" altLang="en-US" sz="2800" dirty="0">
                <a:solidFill>
                  <a:srgbClr val="006600"/>
                </a:solidFill>
              </a:rPr>
              <a:t>Any number can be raised to a non-negative integer power, but a matrix can be multiplied by itself only if it has the same number of rows as columns.</a:t>
            </a:r>
          </a:p>
          <a:p>
            <a:pPr>
              <a:spcBef>
                <a:spcPct val="0"/>
              </a:spcBef>
              <a:spcAft>
                <a:spcPts val="1200"/>
              </a:spcAft>
            </a:pPr>
            <a:r>
              <a:rPr lang="en-US" altLang="en-US" sz="2800" dirty="0"/>
              <a:t>As for real numbers, however, the definition of matrix powers is recursive. </a:t>
            </a:r>
          </a:p>
          <a:p>
            <a:pPr>
              <a:spcBef>
                <a:spcPct val="0"/>
              </a:spcBef>
              <a:spcAft>
                <a:spcPts val="1200"/>
              </a:spcAft>
            </a:pPr>
            <a:r>
              <a:rPr lang="en-US" altLang="en-US" sz="2800" dirty="0">
                <a:solidFill>
                  <a:srgbClr val="006600"/>
                </a:solidFill>
              </a:rPr>
              <a:t>Just as any number to the zero power is defined to be 1, so any </a:t>
            </a:r>
            <a:r>
              <a:rPr lang="en-US" altLang="en-US" sz="2800" i="1" dirty="0">
                <a:solidFill>
                  <a:srgbClr val="006600"/>
                </a:solidFill>
              </a:rPr>
              <a:t>n</a:t>
            </a:r>
            <a:r>
              <a:rPr lang="en-US" altLang="en-US" sz="2800" dirty="0">
                <a:solidFill>
                  <a:srgbClr val="006600"/>
                </a:solidFill>
              </a:rPr>
              <a:t> </a:t>
            </a:r>
            <a:r>
              <a:rPr lang="en-US" altLang="en-US" sz="2800" b="1" dirty="0">
                <a:solidFill>
                  <a:srgbClr val="006600"/>
                </a:solidFill>
                <a:sym typeface="Symbol" pitchFamily="18" charset="2"/>
              </a:rPr>
              <a:t></a:t>
            </a:r>
            <a:r>
              <a:rPr lang="en-US" altLang="en-US" sz="2800" dirty="0">
                <a:solidFill>
                  <a:srgbClr val="006600"/>
                </a:solidFill>
              </a:rPr>
              <a:t> </a:t>
            </a:r>
            <a:r>
              <a:rPr lang="en-US" altLang="en-US" sz="2800" i="1" dirty="0">
                <a:solidFill>
                  <a:srgbClr val="006600"/>
                </a:solidFill>
              </a:rPr>
              <a:t>n</a:t>
            </a:r>
            <a:r>
              <a:rPr lang="en-US" altLang="en-US" sz="2800" dirty="0">
                <a:solidFill>
                  <a:srgbClr val="006600"/>
                </a:solidFill>
              </a:rPr>
              <a:t> matrix to the zero power is defined to be the </a:t>
            </a:r>
            <a:r>
              <a:rPr lang="en-US" altLang="en-US" sz="2800" i="1" dirty="0">
                <a:solidFill>
                  <a:srgbClr val="006600"/>
                </a:solidFill>
              </a:rPr>
              <a:t>n</a:t>
            </a:r>
            <a:r>
              <a:rPr lang="en-US" altLang="en-US" sz="2800" dirty="0">
                <a:solidFill>
                  <a:srgbClr val="006600"/>
                </a:solidFill>
              </a:rPr>
              <a:t> </a:t>
            </a:r>
            <a:r>
              <a:rPr lang="en-US" altLang="en-US" sz="2800" b="1" dirty="0">
                <a:solidFill>
                  <a:srgbClr val="006600"/>
                </a:solidFill>
                <a:sym typeface="Symbol" pitchFamily="18" charset="2"/>
              </a:rPr>
              <a:t></a:t>
            </a:r>
            <a:r>
              <a:rPr lang="en-US" altLang="en-US" sz="2800" dirty="0">
                <a:solidFill>
                  <a:srgbClr val="006600"/>
                </a:solidFill>
              </a:rPr>
              <a:t> </a:t>
            </a:r>
            <a:r>
              <a:rPr lang="en-US" altLang="en-US" sz="2800" i="1" dirty="0">
                <a:solidFill>
                  <a:srgbClr val="006600"/>
                </a:solidFill>
              </a:rPr>
              <a:t>n</a:t>
            </a:r>
            <a:r>
              <a:rPr lang="en-US" altLang="en-US" sz="2800" dirty="0">
                <a:solidFill>
                  <a:srgbClr val="006600"/>
                </a:solidFill>
              </a:rPr>
              <a:t> identity matrix. </a:t>
            </a:r>
          </a:p>
        </p:txBody>
      </p:sp>
    </p:spTree>
    <p:extLst>
      <p:ext uri="{BB962C8B-B14F-4D97-AF65-F5344CB8AC3E}">
        <p14:creationId xmlns:p14="http://schemas.microsoft.com/office/powerpoint/2010/main" val="867136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800" i="1" dirty="0">
                <a:solidFill>
                  <a:schemeClr val="bg1"/>
                </a:solidFill>
              </a:rPr>
              <a:t>n</a:t>
            </a:r>
            <a:r>
              <a:rPr lang="en-SG" sz="2800" baseline="30000" dirty="0">
                <a:solidFill>
                  <a:schemeClr val="bg1"/>
                </a:solidFill>
              </a:rPr>
              <a:t>th</a:t>
            </a:r>
            <a:r>
              <a:rPr lang="en-SG" sz="2800" dirty="0">
                <a:solidFill>
                  <a:schemeClr val="bg1"/>
                </a:solidFill>
              </a:rPr>
              <a:t> Power of a Matrix</a:t>
            </a:r>
            <a:endParaRPr lang="en-SG" sz="2000" dirty="0">
              <a:solidFill>
                <a:schemeClr val="bg1"/>
              </a:solidFill>
            </a:endParaRPr>
          </a:p>
        </p:txBody>
      </p:sp>
      <p:grpSp>
        <p:nvGrpSpPr>
          <p:cNvPr id="39" name="Group 38"/>
          <p:cNvGrpSpPr/>
          <p:nvPr/>
        </p:nvGrpSpPr>
        <p:grpSpPr>
          <a:xfrm>
            <a:off x="277777" y="1702860"/>
            <a:ext cx="8480977" cy="2044893"/>
            <a:chOff x="886427" y="4598517"/>
            <a:chExt cx="8480977" cy="2044893"/>
          </a:xfrm>
        </p:grpSpPr>
        <p:sp>
          <p:nvSpPr>
            <p:cNvPr id="40" name="Rectangle 39"/>
            <p:cNvSpPr/>
            <p:nvPr/>
          </p:nvSpPr>
          <p:spPr>
            <a:xfrm>
              <a:off x="891707" y="4598518"/>
              <a:ext cx="8475697" cy="204489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a:t>
              </a:r>
              <a:r>
                <a:rPr lang="en-SG" sz="2400" i="1" dirty="0">
                  <a:solidFill>
                    <a:schemeClr val="bg1"/>
                  </a:solidFill>
                </a:rPr>
                <a:t>n</a:t>
              </a:r>
              <a:r>
                <a:rPr lang="en-SG" sz="2400" baseline="30000" dirty="0">
                  <a:solidFill>
                    <a:schemeClr val="bg1"/>
                  </a:solidFill>
                </a:rPr>
                <a:t>th</a:t>
              </a:r>
              <a:r>
                <a:rPr lang="en-SG" sz="2400" dirty="0">
                  <a:solidFill>
                    <a:schemeClr val="bg1"/>
                  </a:solidFill>
                </a:rPr>
                <a:t> Power of a Matrix</a:t>
              </a:r>
            </a:p>
          </p:txBody>
        </p:sp>
        <p:sp>
          <p:nvSpPr>
            <p:cNvPr id="47" name="TextBox 46"/>
            <p:cNvSpPr txBox="1"/>
            <p:nvPr/>
          </p:nvSpPr>
          <p:spPr>
            <a:xfrm>
              <a:off x="1044108" y="5193984"/>
              <a:ext cx="8072459" cy="1354217"/>
            </a:xfrm>
            <a:prstGeom prst="rect">
              <a:avLst/>
            </a:prstGeom>
            <a:noFill/>
          </p:spPr>
          <p:txBody>
            <a:bodyPr wrap="square" rtlCol="0">
              <a:spAutoFit/>
            </a:bodyPr>
            <a:lstStyle/>
            <a:p>
              <a:pPr>
                <a:spcAft>
                  <a:spcPts val="600"/>
                </a:spcAft>
                <a:tabLst>
                  <a:tab pos="174625" algn="l"/>
                </a:tabLst>
              </a:pPr>
              <a:r>
                <a:rPr lang="en-SG" sz="2400" dirty="0"/>
                <a:t>For any </a:t>
              </a:r>
              <a:r>
                <a:rPr lang="en-SG" sz="2400" i="1" dirty="0"/>
                <a:t>n</a:t>
              </a:r>
              <a:r>
                <a:rPr lang="en-SG" sz="2400" dirty="0"/>
                <a:t> </a:t>
              </a:r>
              <a:r>
                <a:rPr lang="en-SG" sz="2400" dirty="0">
                  <a:sym typeface="Symbol"/>
                </a:rPr>
                <a:t> </a:t>
              </a:r>
              <a:r>
                <a:rPr lang="en-SG" sz="2400" i="1" dirty="0"/>
                <a:t>n</a:t>
              </a:r>
              <a:r>
                <a:rPr lang="en-SG" sz="2400" dirty="0"/>
                <a:t> matrix </a:t>
              </a:r>
              <a:r>
                <a:rPr lang="en-SG" sz="2400" b="1" dirty="0"/>
                <a:t>A</a:t>
              </a:r>
              <a:r>
                <a:rPr lang="en-SG" sz="2400" dirty="0"/>
                <a:t>, the </a:t>
              </a:r>
              <a:r>
                <a:rPr lang="en-SG" sz="2400" b="1" dirty="0"/>
                <a:t>powers of A </a:t>
              </a:r>
              <a:r>
                <a:rPr lang="en-SG" sz="2400" dirty="0"/>
                <a:t>are defined as follows:</a:t>
              </a:r>
            </a:p>
            <a:p>
              <a:pPr>
                <a:spcAft>
                  <a:spcPts val="600"/>
                </a:spcAft>
                <a:tabLst>
                  <a:tab pos="174625" algn="l"/>
                  <a:tab pos="1377950" algn="l"/>
                </a:tabLst>
              </a:pPr>
              <a:r>
                <a:rPr lang="en-SG" sz="2400" dirty="0"/>
                <a:t>		</a:t>
              </a:r>
              <a:r>
                <a:rPr lang="en-SG" sz="2400" b="1" dirty="0"/>
                <a:t>A</a:t>
              </a:r>
              <a:r>
                <a:rPr lang="en-SG" sz="2400" b="1" baseline="30000" dirty="0"/>
                <a:t>0</a:t>
              </a:r>
              <a:r>
                <a:rPr lang="en-SG" sz="2400" dirty="0"/>
                <a:t> = </a:t>
              </a:r>
              <a:r>
                <a:rPr lang="en-SG" sz="2400" b="1" dirty="0"/>
                <a:t>I</a:t>
              </a:r>
              <a:r>
                <a:rPr lang="en-SG" sz="2400" dirty="0"/>
                <a:t> where </a:t>
              </a:r>
              <a:r>
                <a:rPr lang="en-SG" sz="2400" b="1" dirty="0"/>
                <a:t>I</a:t>
              </a:r>
              <a:r>
                <a:rPr lang="en-SG" sz="2400" dirty="0"/>
                <a:t> is the </a:t>
              </a:r>
              <a:r>
                <a:rPr lang="en-SG" sz="2400" i="1" dirty="0"/>
                <a:t>n</a:t>
              </a:r>
              <a:r>
                <a:rPr lang="en-SG" sz="2400" dirty="0"/>
                <a:t> </a:t>
              </a:r>
              <a:r>
                <a:rPr lang="en-SG" sz="2400" dirty="0">
                  <a:sym typeface="Symbol"/>
                </a:rPr>
                <a:t> </a:t>
              </a:r>
              <a:r>
                <a:rPr lang="en-SG" sz="2400" i="1" dirty="0"/>
                <a:t>n</a:t>
              </a:r>
              <a:r>
                <a:rPr lang="en-SG" sz="2400" dirty="0"/>
                <a:t> identity matrix </a:t>
              </a:r>
            </a:p>
            <a:p>
              <a:pPr>
                <a:spcAft>
                  <a:spcPts val="600"/>
                </a:spcAft>
                <a:tabLst>
                  <a:tab pos="174625" algn="l"/>
                  <a:tab pos="1377950" algn="l"/>
                </a:tabLst>
              </a:pPr>
              <a:r>
                <a:rPr lang="en-SG" sz="2400" dirty="0"/>
                <a:t>		</a:t>
              </a:r>
              <a:r>
                <a:rPr lang="en-SG" sz="2400" b="1" dirty="0"/>
                <a:t>A</a:t>
              </a:r>
              <a:r>
                <a:rPr lang="en-SG" sz="2400" b="1" i="1" baseline="40000" dirty="0"/>
                <a:t>n</a:t>
              </a:r>
              <a:r>
                <a:rPr lang="en-SG" sz="2400" dirty="0"/>
                <a:t> = </a:t>
              </a:r>
              <a:r>
                <a:rPr lang="en-SG" sz="2400" b="1" dirty="0"/>
                <a:t>A A</a:t>
              </a:r>
              <a:r>
                <a:rPr lang="en-SG" sz="2400" b="1" i="1" baseline="40000" dirty="0"/>
                <a:t>n </a:t>
              </a:r>
              <a:r>
                <a:rPr lang="en-SG" sz="2400" b="1" baseline="40000" dirty="0"/>
                <a:t>–</a:t>
              </a:r>
              <a:r>
                <a:rPr lang="en-SG" sz="2400" b="1" i="1" baseline="40000" dirty="0"/>
                <a:t> </a:t>
              </a:r>
              <a:r>
                <a:rPr lang="en-SG" sz="2400" b="1" baseline="40000" dirty="0"/>
                <a:t>1</a:t>
              </a:r>
              <a:r>
                <a:rPr lang="en-SG" sz="2400" b="1" dirty="0"/>
                <a:t>   </a:t>
              </a:r>
              <a:r>
                <a:rPr lang="en-SG" sz="2400" dirty="0"/>
                <a:t>for all integers </a:t>
              </a:r>
              <a:r>
                <a:rPr lang="en-SG" sz="2400" i="1" dirty="0"/>
                <a:t>n</a:t>
              </a:r>
              <a:r>
                <a:rPr lang="en-SG" sz="2400" dirty="0"/>
                <a:t> </a:t>
              </a:r>
              <a:r>
                <a:rPr lang="en-SG" sz="2400" dirty="0">
                  <a:sym typeface="Symbol"/>
                </a:rPr>
                <a:t> 1</a:t>
              </a:r>
              <a:endParaRPr lang="en-SG" sz="2400" dirty="0"/>
            </a:p>
          </p:txBody>
        </p:sp>
      </p:grpSp>
    </p:spTree>
    <p:extLst>
      <p:ext uri="{BB962C8B-B14F-4D97-AF65-F5344CB8AC3E}">
        <p14:creationId xmlns:p14="http://schemas.microsoft.com/office/powerpoint/2010/main" val="31344031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Power of a Matrix</a:t>
            </a:r>
            <a:endParaRPr lang="en-SG" sz="2000" dirty="0">
              <a:solidFill>
                <a:schemeClr val="bg1"/>
              </a:solidFill>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590" y="1614868"/>
            <a:ext cx="54292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p:cNvSpPr txBox="1"/>
          <p:nvPr/>
        </p:nvSpPr>
        <p:spPr>
          <a:xfrm>
            <a:off x="476757" y="2438400"/>
            <a:ext cx="1595884" cy="461665"/>
          </a:xfrm>
          <a:prstGeom prst="rect">
            <a:avLst/>
          </a:prstGeom>
          <a:solidFill>
            <a:schemeClr val="accent4">
              <a:lumMod val="60000"/>
              <a:lumOff val="40000"/>
            </a:schemeClr>
          </a:solidFill>
        </p:spPr>
        <p:txBody>
          <a:bodyPr wrap="square" rtlCol="0">
            <a:spAutoFit/>
          </a:bodyPr>
          <a:lstStyle/>
          <a:p>
            <a:r>
              <a:rPr lang="en-US" sz="2400" dirty="0"/>
              <a:t>Solution:</a:t>
            </a:r>
            <a:endParaRPr lang="en-US" sz="2400" b="1" dirty="0"/>
          </a:p>
        </p:txBody>
      </p:sp>
      <p:pic>
        <p:nvPicPr>
          <p:cNvPr id="5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765" y="2692358"/>
            <a:ext cx="447913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2012" y="3530558"/>
            <a:ext cx="24431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2012" y="4310707"/>
            <a:ext cx="52117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7765" y="5374332"/>
            <a:ext cx="45688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8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dissolv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dissolve">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Counting Walks of Length </a:t>
            </a:r>
            <a:r>
              <a:rPr lang="en-SG" sz="2800" i="1" dirty="0">
                <a:solidFill>
                  <a:schemeClr val="bg1"/>
                </a:solidFill>
              </a:rPr>
              <a:t>N</a:t>
            </a:r>
            <a:endParaRPr lang="en-SG" sz="2000" dirty="0">
              <a:solidFill>
                <a:schemeClr val="bg1"/>
              </a:solidFill>
            </a:endParaRPr>
          </a:p>
        </p:txBody>
      </p:sp>
      <p:sp>
        <p:nvSpPr>
          <p:cNvPr id="39" name="TextBox 38"/>
          <p:cNvSpPr txBox="1"/>
          <p:nvPr/>
        </p:nvSpPr>
        <p:spPr>
          <a:xfrm>
            <a:off x="369739" y="1679143"/>
            <a:ext cx="8344631" cy="3416320"/>
          </a:xfrm>
          <a:prstGeom prst="rect">
            <a:avLst/>
          </a:prstGeom>
          <a:noFill/>
        </p:spPr>
        <p:txBody>
          <a:bodyPr wrap="square" rtlCol="0">
            <a:spAutoFit/>
          </a:bodyPr>
          <a:lstStyle/>
          <a:p>
            <a:pPr>
              <a:spcAft>
                <a:spcPts val="1200"/>
              </a:spcAft>
            </a:pPr>
            <a:r>
              <a:rPr lang="en-US" altLang="en-US" sz="2800" dirty="0"/>
              <a:t>A </a:t>
            </a:r>
            <a:r>
              <a:rPr lang="en-US" altLang="en-US" sz="2800" dirty="0">
                <a:solidFill>
                  <a:srgbClr val="000099"/>
                </a:solidFill>
              </a:rPr>
              <a:t>walk</a:t>
            </a:r>
            <a:r>
              <a:rPr lang="en-US" altLang="en-US" sz="2800" dirty="0"/>
              <a:t> in a graph consists of an alternating sequence of vertices and edges.</a:t>
            </a:r>
          </a:p>
          <a:p>
            <a:pPr>
              <a:spcAft>
                <a:spcPts val="1200"/>
              </a:spcAft>
            </a:pPr>
            <a:r>
              <a:rPr lang="en-US" altLang="en-US" sz="2800" dirty="0"/>
              <a:t>If repeated edges are counted each time they occur, then the number of edges in the sequence is called the </a:t>
            </a:r>
            <a:r>
              <a:rPr lang="en-US" altLang="en-US" sz="2800" b="1" dirty="0"/>
              <a:t>length</a:t>
            </a:r>
            <a:r>
              <a:rPr lang="en-US" altLang="en-US" sz="2800" dirty="0"/>
              <a:t> of the walk. </a:t>
            </a:r>
          </a:p>
          <a:p>
            <a:pPr>
              <a:spcAft>
                <a:spcPts val="1200"/>
              </a:spcAft>
            </a:pPr>
            <a:r>
              <a:rPr lang="en-US" altLang="en-US" sz="2800" dirty="0"/>
              <a:t>For instance, the walk </a:t>
            </a:r>
            <a:r>
              <a:rPr lang="en-US" altLang="en-US" sz="2800" i="1" dirty="0"/>
              <a:t>v</a:t>
            </a:r>
            <a:r>
              <a:rPr lang="en-US" altLang="en-US" sz="2800" baseline="-25000" dirty="0"/>
              <a:t>2</a:t>
            </a:r>
            <a:r>
              <a:rPr lang="en-US" altLang="en-US" sz="2800" i="1" dirty="0">
                <a:solidFill>
                  <a:srgbClr val="C00000"/>
                </a:solidFill>
              </a:rPr>
              <a:t>e</a:t>
            </a:r>
            <a:r>
              <a:rPr lang="en-US" altLang="en-US" sz="2800" baseline="-25000" dirty="0">
                <a:solidFill>
                  <a:srgbClr val="C00000"/>
                </a:solidFill>
              </a:rPr>
              <a:t>3</a:t>
            </a:r>
            <a:r>
              <a:rPr lang="en-US" altLang="en-US" sz="2800" i="1" dirty="0"/>
              <a:t>v</a:t>
            </a:r>
            <a:r>
              <a:rPr lang="en-US" altLang="en-US" sz="2800" baseline="-25000" dirty="0"/>
              <a:t>3</a:t>
            </a:r>
            <a:r>
              <a:rPr lang="en-US" altLang="en-US" sz="2800" i="1" dirty="0">
                <a:solidFill>
                  <a:srgbClr val="C00000"/>
                </a:solidFill>
              </a:rPr>
              <a:t>e</a:t>
            </a:r>
            <a:r>
              <a:rPr lang="en-US" altLang="en-US" sz="2800" baseline="-25000" dirty="0">
                <a:solidFill>
                  <a:srgbClr val="C00000"/>
                </a:solidFill>
              </a:rPr>
              <a:t>4</a:t>
            </a:r>
            <a:r>
              <a:rPr lang="en-US" altLang="en-US" sz="2800" i="1" dirty="0"/>
              <a:t>v</a:t>
            </a:r>
            <a:r>
              <a:rPr lang="en-US" altLang="en-US" sz="2800" baseline="-25000" dirty="0"/>
              <a:t>2</a:t>
            </a:r>
            <a:r>
              <a:rPr lang="en-US" altLang="en-US" sz="2800" i="1" dirty="0">
                <a:solidFill>
                  <a:srgbClr val="C00000"/>
                </a:solidFill>
              </a:rPr>
              <a:t>e</a:t>
            </a:r>
            <a:r>
              <a:rPr lang="en-US" altLang="en-US" sz="2800" baseline="-25000" dirty="0">
                <a:solidFill>
                  <a:srgbClr val="C00000"/>
                </a:solidFill>
              </a:rPr>
              <a:t>2</a:t>
            </a:r>
            <a:r>
              <a:rPr lang="en-US" altLang="en-US" sz="2800" i="1" dirty="0"/>
              <a:t>v</a:t>
            </a:r>
            <a:r>
              <a:rPr lang="en-US" altLang="en-US" sz="2800" baseline="-25000" dirty="0"/>
              <a:t>2</a:t>
            </a:r>
            <a:r>
              <a:rPr lang="en-US" altLang="en-US" sz="2800" i="1" dirty="0">
                <a:solidFill>
                  <a:srgbClr val="C00000"/>
                </a:solidFill>
              </a:rPr>
              <a:t>e</a:t>
            </a:r>
            <a:r>
              <a:rPr lang="en-US" altLang="en-US" sz="2800" baseline="-25000" dirty="0">
                <a:solidFill>
                  <a:srgbClr val="C00000"/>
                </a:solidFill>
              </a:rPr>
              <a:t>3</a:t>
            </a:r>
            <a:r>
              <a:rPr lang="en-US" altLang="en-US" sz="2800" i="1" dirty="0"/>
              <a:t>v</a:t>
            </a:r>
            <a:r>
              <a:rPr lang="en-US" altLang="en-US" sz="2800" baseline="-25000" dirty="0"/>
              <a:t>3</a:t>
            </a:r>
            <a:r>
              <a:rPr lang="en-US" altLang="en-US" sz="2800" dirty="0"/>
              <a:t> has length 4 (counting </a:t>
            </a:r>
            <a:r>
              <a:rPr lang="en-US" altLang="en-US" sz="2800" i="1" dirty="0"/>
              <a:t>e</a:t>
            </a:r>
            <a:r>
              <a:rPr lang="en-US" altLang="en-US" sz="2800" baseline="-25000" dirty="0"/>
              <a:t>3</a:t>
            </a:r>
            <a:r>
              <a:rPr lang="en-US" altLang="en-US" sz="2800" dirty="0"/>
              <a:t> twice). </a:t>
            </a:r>
          </a:p>
        </p:txBody>
      </p:sp>
    </p:spTree>
    <p:extLst>
      <p:ext uri="{BB962C8B-B14F-4D97-AF65-F5344CB8AC3E}">
        <p14:creationId xmlns:p14="http://schemas.microsoft.com/office/powerpoint/2010/main" val="26478813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5705" y="1078245"/>
            <a:ext cx="8344631" cy="954107"/>
          </a:xfrm>
          <a:prstGeom prst="rect">
            <a:avLst/>
          </a:prstGeom>
          <a:noFill/>
        </p:spPr>
        <p:txBody>
          <a:bodyPr wrap="square" rtlCol="0">
            <a:spAutoFit/>
          </a:bodyPr>
          <a:lstStyle/>
          <a:p>
            <a:r>
              <a:rPr lang="en-US" altLang="en-US" sz="2800" dirty="0"/>
              <a:t>Example: Consider the following graph </a:t>
            </a:r>
            <a:r>
              <a:rPr lang="en-US" altLang="en-US" sz="2800" i="1" dirty="0"/>
              <a:t>G</a:t>
            </a:r>
            <a:r>
              <a:rPr lang="en-US" altLang="en-US" sz="2800" dirty="0"/>
              <a:t>. </a:t>
            </a:r>
          </a:p>
          <a:p>
            <a:r>
              <a:rPr lang="en-US" altLang="en-US" sz="2800" dirty="0"/>
              <a:t>How many distinct walks of length 2 connect </a:t>
            </a:r>
            <a:r>
              <a:rPr lang="en-US" altLang="en-US" sz="2800" i="1" dirty="0"/>
              <a:t>v</a:t>
            </a:r>
            <a:r>
              <a:rPr lang="en-US" altLang="en-US" sz="2800" baseline="-25000" dirty="0"/>
              <a:t>2</a:t>
            </a:r>
            <a:r>
              <a:rPr lang="en-US" altLang="en-US" sz="2800" dirty="0"/>
              <a:t> and </a:t>
            </a:r>
            <a:r>
              <a:rPr lang="en-US" altLang="en-US" sz="2800" i="1" dirty="0"/>
              <a:t>v</a:t>
            </a:r>
            <a:r>
              <a:rPr lang="en-US" altLang="en-US" sz="2800" baseline="-25000" dirty="0"/>
              <a:t>2</a:t>
            </a:r>
            <a:r>
              <a:rPr lang="en-US" altLang="en-US" sz="2800" dirty="0"/>
              <a:t>?</a:t>
            </a: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584455" y="2311516"/>
            <a:ext cx="2317131" cy="299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335866" y="2032352"/>
            <a:ext cx="5334470" cy="830997"/>
          </a:xfrm>
          <a:prstGeom prst="rect">
            <a:avLst/>
          </a:prstGeom>
          <a:solidFill>
            <a:schemeClr val="accent4">
              <a:lumMod val="60000"/>
              <a:lumOff val="40000"/>
            </a:schemeClr>
          </a:solidFill>
        </p:spPr>
        <p:txBody>
          <a:bodyPr wrap="square" rtlCol="0">
            <a:spAutoFit/>
          </a:bodyPr>
          <a:lstStyle/>
          <a:p>
            <a:r>
              <a:rPr lang="en-SG" sz="2400" dirty="0"/>
              <a:t>One walk of length 2 from </a:t>
            </a:r>
            <a:r>
              <a:rPr lang="en-US" altLang="en-US" sz="2400" i="1" dirty="0"/>
              <a:t>v</a:t>
            </a:r>
            <a:r>
              <a:rPr lang="en-US" altLang="en-US" sz="2400" baseline="-25000" dirty="0"/>
              <a:t>2</a:t>
            </a:r>
            <a:r>
              <a:rPr lang="en-SG" sz="2400" dirty="0"/>
              <a:t> to</a:t>
            </a:r>
            <a:r>
              <a:rPr lang="en-US" altLang="en-US" sz="2400" i="1" dirty="0"/>
              <a:t> v</a:t>
            </a:r>
            <a:r>
              <a:rPr lang="en-US" altLang="en-US" sz="2400" baseline="-25000" dirty="0"/>
              <a:t>2</a:t>
            </a:r>
            <a:r>
              <a:rPr lang="en-SG" sz="2400" dirty="0"/>
              <a:t> via </a:t>
            </a:r>
            <a:r>
              <a:rPr lang="en-US" altLang="en-US" sz="2400" i="1" dirty="0"/>
              <a:t>v</a:t>
            </a:r>
            <a:r>
              <a:rPr lang="en-US" altLang="en-US" sz="2400" baseline="-25000" dirty="0"/>
              <a:t>1</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1</a:t>
            </a:r>
            <a:r>
              <a:rPr lang="en-US" altLang="en-US" sz="2400" i="1" dirty="0"/>
              <a:t>v</a:t>
            </a:r>
            <a:r>
              <a:rPr lang="en-US" altLang="en-US" sz="2400" baseline="-25000" dirty="0"/>
              <a:t>1</a:t>
            </a:r>
            <a:r>
              <a:rPr lang="en-US" altLang="en-US" sz="2400" i="1" dirty="0"/>
              <a:t>e</a:t>
            </a:r>
            <a:r>
              <a:rPr lang="en-US" altLang="en-US" sz="2400" baseline="-25000" dirty="0"/>
              <a:t>1</a:t>
            </a:r>
            <a:r>
              <a:rPr lang="en-US" altLang="en-US" sz="2400" i="1" dirty="0"/>
              <a:t>v</a:t>
            </a:r>
            <a:r>
              <a:rPr lang="en-US" altLang="en-US" sz="2400" baseline="-25000" dirty="0"/>
              <a:t>2</a:t>
            </a:r>
            <a:r>
              <a:rPr lang="en-US" altLang="en-US" sz="2400" i="1" dirty="0"/>
              <a:t>.</a:t>
            </a:r>
            <a:r>
              <a:rPr lang="en-SG" sz="2400" dirty="0"/>
              <a:t> </a:t>
            </a:r>
          </a:p>
        </p:txBody>
      </p:sp>
      <p:sp>
        <p:nvSpPr>
          <p:cNvPr id="41" name="TextBox 40"/>
          <p:cNvSpPr txBox="1"/>
          <p:nvPr/>
        </p:nvSpPr>
        <p:spPr>
          <a:xfrm>
            <a:off x="3368699" y="3092597"/>
            <a:ext cx="5301637" cy="830997"/>
          </a:xfrm>
          <a:prstGeom prst="rect">
            <a:avLst/>
          </a:prstGeom>
          <a:solidFill>
            <a:schemeClr val="accent4">
              <a:lumMod val="60000"/>
              <a:lumOff val="40000"/>
            </a:schemeClr>
          </a:solidFill>
        </p:spPr>
        <p:txBody>
          <a:bodyPr wrap="square" rtlCol="0">
            <a:spAutoFit/>
          </a:bodyPr>
          <a:lstStyle/>
          <a:p>
            <a:r>
              <a:rPr lang="en-SG" sz="2400" dirty="0"/>
              <a:t>One walk of length 2 from </a:t>
            </a:r>
            <a:r>
              <a:rPr lang="en-US" altLang="en-US" sz="2400" i="1" dirty="0"/>
              <a:t>v</a:t>
            </a:r>
            <a:r>
              <a:rPr lang="en-US" altLang="en-US" sz="2400" baseline="-25000" dirty="0"/>
              <a:t>2</a:t>
            </a:r>
            <a:r>
              <a:rPr lang="en-SG" sz="2400" dirty="0"/>
              <a:t> to </a:t>
            </a:r>
            <a:r>
              <a:rPr lang="en-US" altLang="en-US" sz="2400" i="1" dirty="0"/>
              <a:t>v</a:t>
            </a:r>
            <a:r>
              <a:rPr lang="en-US" altLang="en-US" sz="2400" baseline="-25000" dirty="0"/>
              <a:t>2</a:t>
            </a:r>
            <a:r>
              <a:rPr lang="en-SG" sz="2400" dirty="0"/>
              <a:t> via </a:t>
            </a:r>
            <a:r>
              <a:rPr lang="en-US" altLang="en-US" sz="2400" i="1" dirty="0"/>
              <a:t>v</a:t>
            </a:r>
            <a:r>
              <a:rPr lang="en-US" altLang="en-US" sz="2400" baseline="-25000" dirty="0"/>
              <a:t>2</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a:t>
            </a:r>
            <a:r>
              <a:rPr lang="en-SG" sz="2400" dirty="0"/>
              <a:t> </a:t>
            </a:r>
          </a:p>
        </p:txBody>
      </p:sp>
      <p:sp>
        <p:nvSpPr>
          <p:cNvPr id="46" name="TextBox 45"/>
          <p:cNvSpPr txBox="1"/>
          <p:nvPr/>
        </p:nvSpPr>
        <p:spPr>
          <a:xfrm>
            <a:off x="3368700" y="4049610"/>
            <a:ext cx="5428936" cy="1938992"/>
          </a:xfrm>
          <a:prstGeom prst="rect">
            <a:avLst/>
          </a:prstGeom>
          <a:solidFill>
            <a:schemeClr val="accent4">
              <a:lumMod val="60000"/>
              <a:lumOff val="40000"/>
            </a:schemeClr>
          </a:solidFill>
        </p:spPr>
        <p:txBody>
          <a:bodyPr wrap="square" rtlCol="0">
            <a:spAutoFit/>
          </a:bodyPr>
          <a:lstStyle/>
          <a:p>
            <a:r>
              <a:rPr lang="en-SG" sz="2400" dirty="0"/>
              <a:t>Four walks of length 2 from </a:t>
            </a:r>
            <a:r>
              <a:rPr lang="en-US" altLang="en-US" sz="2400" i="1" dirty="0"/>
              <a:t>v</a:t>
            </a:r>
            <a:r>
              <a:rPr lang="en-US" altLang="en-US" sz="2400" baseline="-25000" dirty="0"/>
              <a:t>2</a:t>
            </a:r>
            <a:r>
              <a:rPr lang="en-SG" sz="2400" dirty="0"/>
              <a:t> to </a:t>
            </a:r>
            <a:r>
              <a:rPr lang="en-US" altLang="en-US" sz="2400" i="1" dirty="0"/>
              <a:t>v</a:t>
            </a:r>
            <a:r>
              <a:rPr lang="en-US" altLang="en-US" sz="2400" baseline="-25000" dirty="0"/>
              <a:t>2</a:t>
            </a:r>
            <a:r>
              <a:rPr lang="en-SG" sz="2400" dirty="0"/>
              <a:t> via </a:t>
            </a:r>
            <a:r>
              <a:rPr lang="en-US" altLang="en-US" sz="2400" i="1" dirty="0"/>
              <a:t>v</a:t>
            </a:r>
            <a:r>
              <a:rPr lang="en-US" altLang="en-US" sz="2400" baseline="-25000" dirty="0"/>
              <a:t>3</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US" altLang="en-US" sz="2400" i="1" dirty="0"/>
              <a:t> </a:t>
            </a:r>
            <a:r>
              <a:rPr lang="en-US" altLang="en-US" sz="2400" dirty="0"/>
              <a:t>,</a:t>
            </a:r>
          </a:p>
          <a:p>
            <a:r>
              <a:rPr lang="en-US" altLang="en-US" sz="2400" i="1" dirty="0"/>
              <a:t>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SG" sz="2400" dirty="0"/>
              <a:t>.</a:t>
            </a:r>
          </a:p>
        </p:txBody>
      </p:sp>
      <p:sp>
        <p:nvSpPr>
          <p:cNvPr id="3" name="TextBox 2"/>
          <p:cNvSpPr txBox="1"/>
          <p:nvPr/>
        </p:nvSpPr>
        <p:spPr>
          <a:xfrm>
            <a:off x="5770867" y="5060786"/>
            <a:ext cx="1696733" cy="523220"/>
          </a:xfrm>
          <a:prstGeom prst="rect">
            <a:avLst/>
          </a:prstGeom>
          <a:solidFill>
            <a:schemeClr val="bg1"/>
          </a:solidFill>
        </p:spPr>
        <p:txBody>
          <a:bodyPr wrap="square" rtlCol="0">
            <a:spAutoFit/>
          </a:bodyPr>
          <a:lstStyle/>
          <a:p>
            <a:r>
              <a:rPr lang="en-SG" sz="2800" dirty="0">
                <a:solidFill>
                  <a:srgbClr val="C00000"/>
                </a:solidFill>
              </a:rPr>
              <a:t>Total = 6</a:t>
            </a:r>
          </a:p>
        </p:txBody>
      </p:sp>
    </p:spTree>
    <p:extLst>
      <p:ext uri="{BB962C8B-B14F-4D97-AF65-F5344CB8AC3E}">
        <p14:creationId xmlns:p14="http://schemas.microsoft.com/office/powerpoint/2010/main" val="42815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6"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grpSp>
        <p:nvGrpSpPr>
          <p:cNvPr id="65" name="Group 64"/>
          <p:cNvGrpSpPr/>
          <p:nvPr/>
        </p:nvGrpSpPr>
        <p:grpSpPr>
          <a:xfrm>
            <a:off x="415123" y="1557631"/>
            <a:ext cx="8250519" cy="4611952"/>
            <a:chOff x="993228" y="4598517"/>
            <a:chExt cx="8250519" cy="4611952"/>
          </a:xfrm>
        </p:grpSpPr>
        <p:sp>
          <p:nvSpPr>
            <p:cNvPr id="66" name="Rectangle 65"/>
            <p:cNvSpPr/>
            <p:nvPr/>
          </p:nvSpPr>
          <p:spPr>
            <a:xfrm>
              <a:off x="993228" y="4598517"/>
              <a:ext cx="8250519" cy="461195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Rectangle 6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TextBox 6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Graph</a:t>
              </a:r>
            </a:p>
          </p:txBody>
        </p:sp>
        <p:sp>
          <p:nvSpPr>
            <p:cNvPr id="69" name="TextBox 68"/>
            <p:cNvSpPr txBox="1"/>
            <p:nvPr/>
          </p:nvSpPr>
          <p:spPr>
            <a:xfrm>
              <a:off x="1109373" y="5193984"/>
              <a:ext cx="8134373" cy="4016484"/>
            </a:xfrm>
            <a:prstGeom prst="rect">
              <a:avLst/>
            </a:prstGeom>
            <a:noFill/>
          </p:spPr>
          <p:txBody>
            <a:bodyPr wrap="square" rtlCol="0">
              <a:spAutoFit/>
            </a:bodyPr>
            <a:lstStyle/>
            <a:p>
              <a:pPr>
                <a:spcAft>
                  <a:spcPts val="600"/>
                </a:spcAft>
              </a:pPr>
              <a:r>
                <a:rPr lang="en-SG" sz="2400" dirty="0"/>
                <a:t>A </a:t>
              </a:r>
              <a:r>
                <a:rPr lang="en-SG" sz="2400" b="1" dirty="0"/>
                <a:t>graph</a:t>
              </a:r>
              <a:r>
                <a:rPr lang="en-SG" sz="2400" dirty="0"/>
                <a:t> </a:t>
              </a:r>
              <a:r>
                <a:rPr lang="en-SG" sz="2400" i="1" dirty="0"/>
                <a:t>G</a:t>
              </a:r>
              <a:r>
                <a:rPr lang="en-SG" sz="2400" dirty="0"/>
                <a:t> consists of 2 finite sets: a nonempty set </a:t>
              </a:r>
              <a:r>
                <a:rPr lang="en-SG" sz="2400" i="1" dirty="0"/>
                <a:t>V</a:t>
              </a:r>
              <a:r>
                <a:rPr lang="en-SG" sz="2400" dirty="0"/>
                <a:t>(</a:t>
              </a:r>
              <a:r>
                <a:rPr lang="en-SG" sz="2400" i="1" dirty="0"/>
                <a:t>G</a:t>
              </a:r>
              <a:r>
                <a:rPr lang="en-SG" sz="2400" dirty="0"/>
                <a:t>) of </a:t>
              </a:r>
              <a:r>
                <a:rPr lang="en-SG" sz="2400" b="1" dirty="0"/>
                <a:t>vertices</a:t>
              </a:r>
              <a:r>
                <a:rPr lang="en-SG" sz="2400" dirty="0"/>
                <a:t> and a set </a:t>
              </a:r>
              <a:r>
                <a:rPr lang="en-SG" sz="2400" i="1" dirty="0"/>
                <a:t>E</a:t>
              </a:r>
              <a:r>
                <a:rPr lang="en-SG" sz="2400" dirty="0"/>
                <a:t>(</a:t>
              </a:r>
              <a:r>
                <a:rPr lang="en-SG" sz="2400" i="1" dirty="0"/>
                <a:t>G</a:t>
              </a:r>
              <a:r>
                <a:rPr lang="en-SG" sz="2400" dirty="0"/>
                <a:t>) of </a:t>
              </a:r>
              <a:r>
                <a:rPr lang="en-SG" sz="2400" b="1" dirty="0"/>
                <a:t>edges</a:t>
              </a:r>
              <a:r>
                <a:rPr lang="en-SG" sz="2400" dirty="0"/>
                <a:t>, where each edge is associated with a set consisting of either one or two vertices called its </a:t>
              </a:r>
              <a:r>
                <a:rPr lang="en-SG" sz="2400" b="1" dirty="0"/>
                <a:t>endpoints</a:t>
              </a:r>
              <a:r>
                <a:rPr lang="en-SG" sz="2400" dirty="0"/>
                <a:t>.</a:t>
              </a:r>
            </a:p>
            <a:p>
              <a:pPr>
                <a:spcAft>
                  <a:spcPts val="600"/>
                </a:spcAft>
              </a:pPr>
              <a:r>
                <a:rPr lang="en-SG" sz="2400" dirty="0"/>
                <a:t>An edge is said to </a:t>
              </a:r>
              <a:r>
                <a:rPr lang="en-SG" sz="2400" b="1" dirty="0"/>
                <a:t>connect</a:t>
              </a:r>
              <a:r>
                <a:rPr lang="en-SG" sz="2400" dirty="0"/>
                <a:t> its endpoints; two vertices that are connected by an edge are called </a:t>
              </a:r>
              <a:r>
                <a:rPr lang="en-SG" sz="2400" b="1" dirty="0"/>
                <a:t>adjacent vertices</a:t>
              </a:r>
              <a:r>
                <a:rPr lang="en-SG" sz="2400" dirty="0"/>
                <a:t>; and a vertex that is an endpoint of a loop is said to be </a:t>
              </a:r>
              <a:r>
                <a:rPr lang="en-SG" sz="2400" b="1" dirty="0"/>
                <a:t>adjacent to itself</a:t>
              </a:r>
              <a:r>
                <a:rPr lang="en-SG" sz="2400" dirty="0"/>
                <a:t>.</a:t>
              </a:r>
            </a:p>
            <a:p>
              <a:pPr>
                <a:spcAft>
                  <a:spcPts val="600"/>
                </a:spcAft>
              </a:pPr>
              <a:r>
                <a:rPr lang="en-SG" sz="2400" dirty="0"/>
                <a:t>An edge is said to be </a:t>
              </a:r>
              <a:r>
                <a:rPr lang="en-SG" sz="2400" b="1" dirty="0"/>
                <a:t>incident on</a:t>
              </a:r>
              <a:r>
                <a:rPr lang="en-SG" sz="2400" dirty="0"/>
                <a:t> each of its endpoints, and two edges incident on the same endpoint are called </a:t>
              </a:r>
              <a:r>
                <a:rPr lang="en-SG" sz="2400" b="1" dirty="0"/>
                <a:t>adjacent edges</a:t>
              </a:r>
              <a:r>
                <a:rPr lang="en-SG" sz="2400" dirty="0"/>
                <a:t>.</a:t>
              </a:r>
            </a:p>
            <a:p>
              <a:pPr>
                <a:spcAft>
                  <a:spcPts val="600"/>
                </a:spcAft>
              </a:pPr>
              <a:r>
                <a:rPr lang="en-SG" sz="2400" dirty="0"/>
                <a:t>We write </a:t>
              </a:r>
              <a:r>
                <a:rPr lang="en-SG" sz="2400" i="1" dirty="0"/>
                <a:t>e</a:t>
              </a:r>
              <a:r>
                <a:rPr lang="en-SG" sz="2400" dirty="0"/>
                <a:t> = {</a:t>
              </a:r>
              <a:r>
                <a:rPr lang="en-SG" sz="2400" i="1" dirty="0"/>
                <a:t>v</a:t>
              </a:r>
              <a:r>
                <a:rPr lang="en-SG" sz="2400" dirty="0"/>
                <a:t>, </a:t>
              </a:r>
              <a:r>
                <a:rPr lang="en-SG" sz="2400" i="1" dirty="0"/>
                <a:t>w</a:t>
              </a:r>
              <a:r>
                <a:rPr lang="en-SG" sz="2400" dirty="0"/>
                <a:t>} for an edge </a:t>
              </a:r>
              <a:r>
                <a:rPr lang="en-SG" sz="2400" i="1" dirty="0"/>
                <a:t>e </a:t>
              </a:r>
              <a:r>
                <a:rPr lang="en-SG" sz="2400" dirty="0"/>
                <a:t>incident on vertices </a:t>
              </a:r>
              <a:r>
                <a:rPr lang="en-SG" sz="2400" i="1" dirty="0"/>
                <a:t>v</a:t>
              </a:r>
              <a:r>
                <a:rPr lang="en-SG" sz="2400" dirty="0"/>
                <a:t> and </a:t>
              </a:r>
              <a:r>
                <a:rPr lang="en-SG" sz="2400" i="1" dirty="0"/>
                <a:t>w</a:t>
              </a:r>
              <a:r>
                <a:rPr lang="en-SG" sz="2400" dirty="0"/>
                <a:t>.</a:t>
              </a:r>
            </a:p>
          </p:txBody>
        </p:sp>
      </p:gr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36439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5705" y="1078245"/>
            <a:ext cx="8344631" cy="1815882"/>
          </a:xfrm>
          <a:prstGeom prst="rect">
            <a:avLst/>
          </a:prstGeom>
          <a:noFill/>
        </p:spPr>
        <p:txBody>
          <a:bodyPr wrap="square" rtlCol="0">
            <a:spAutoFit/>
          </a:bodyPr>
          <a:lstStyle/>
          <a:p>
            <a:r>
              <a:rPr lang="en-US" altLang="en-US" sz="2800" dirty="0"/>
              <a:t>The general question of finding the number of walks that have a given length and connect two particular vertices of a graph can easily be answered using matrix multiplication.</a:t>
            </a:r>
          </a:p>
        </p:txBody>
      </p:sp>
      <p:sp>
        <p:nvSpPr>
          <p:cNvPr id="47" name="TextBox 46"/>
          <p:cNvSpPr txBox="1"/>
          <p:nvPr/>
        </p:nvSpPr>
        <p:spPr>
          <a:xfrm>
            <a:off x="369739" y="3009174"/>
            <a:ext cx="8344631" cy="523220"/>
          </a:xfrm>
          <a:prstGeom prst="rect">
            <a:avLst/>
          </a:prstGeom>
          <a:noFill/>
        </p:spPr>
        <p:txBody>
          <a:bodyPr wrap="square" rtlCol="0">
            <a:spAutoFit/>
          </a:bodyPr>
          <a:lstStyle/>
          <a:p>
            <a:pPr>
              <a:spcBef>
                <a:spcPct val="0"/>
              </a:spcBef>
            </a:pPr>
            <a:r>
              <a:rPr lang="en-US" altLang="en-US" sz="2800" dirty="0"/>
              <a:t>Consider the adjacency matrix </a:t>
            </a:r>
            <a:r>
              <a:rPr lang="en-US" altLang="en-US" sz="2800" b="1" dirty="0"/>
              <a:t>A</a:t>
            </a:r>
            <a:r>
              <a:rPr lang="en-US" altLang="en-US" sz="2800" dirty="0"/>
              <a:t> of the graph </a:t>
            </a:r>
            <a:r>
              <a:rPr lang="en-US" altLang="en-US" sz="2800" i="1" dirty="0"/>
              <a:t>G</a:t>
            </a:r>
            <a:r>
              <a:rPr lang="en-US" altLang="en-US" sz="2800" dirty="0"/>
              <a:t>.</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019550"/>
            <a:ext cx="283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p:cNvPicPr>
            <a:picLocks noChangeAspect="1" noChangeArrowheads="1"/>
          </p:cNvPicPr>
          <p:nvPr/>
        </p:nvPicPr>
        <p:blipFill>
          <a:blip r:embed="rId4">
            <a:extLst>
              <a:ext uri="{28A0092B-C50C-407E-A947-70E740481C1C}">
                <a14:useLocalDpi xmlns:a14="http://schemas.microsoft.com/office/drawing/2010/main" val="0"/>
              </a:ext>
            </a:extLst>
          </a:blip>
          <a:srcRect l="3773" r="5659" b="2362"/>
          <a:stretch>
            <a:fillRect/>
          </a:stretch>
        </p:blipFill>
        <p:spPr bwMode="auto">
          <a:xfrm>
            <a:off x="1981200" y="3832225"/>
            <a:ext cx="17526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5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dissolve">
                                      <p:cBhvr>
                                        <p:cTn id="10" dur="500"/>
                                        <p:tgtEl>
                                          <p:spTgt spid="49"/>
                                        </p:tgtEl>
                                      </p:cBhvr>
                                    </p:animEffect>
                                  </p:childTnLst>
                                </p:cTn>
                              </p:par>
                              <p:par>
                                <p:cTn id="11" presetID="9"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dissolv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7193750" y="961177"/>
            <a:ext cx="17526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5705" y="1012855"/>
            <a:ext cx="8344631" cy="523220"/>
          </a:xfrm>
          <a:prstGeom prst="rect">
            <a:avLst/>
          </a:prstGeom>
          <a:noFill/>
        </p:spPr>
        <p:txBody>
          <a:bodyPr wrap="square" rtlCol="0">
            <a:spAutoFit/>
          </a:bodyPr>
          <a:lstStyle/>
          <a:p>
            <a:r>
              <a:rPr lang="en-US" altLang="en-US" sz="2800" dirty="0"/>
              <a:t>Compute </a:t>
            </a:r>
            <a:r>
              <a:rPr lang="en-US" altLang="en-US" sz="2800" b="1" dirty="0"/>
              <a:t>A</a:t>
            </a:r>
            <a:r>
              <a:rPr lang="en-US" altLang="en-US" sz="2800" baseline="30000" dirty="0"/>
              <a:t>2</a:t>
            </a:r>
            <a:r>
              <a:rPr lang="en-US" altLang="en-US" sz="2800" dirty="0"/>
              <a:t>:</a:t>
            </a:r>
          </a:p>
        </p:txBody>
      </p:sp>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r="-1567" b="4475"/>
          <a:stretch>
            <a:fillRect/>
          </a:stretch>
        </p:blipFill>
        <p:spPr bwMode="auto">
          <a:xfrm>
            <a:off x="2355563" y="1009356"/>
            <a:ext cx="4938712"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620390" y="2397742"/>
            <a:ext cx="6964974" cy="1200329"/>
          </a:xfrm>
          <a:prstGeom prst="rect">
            <a:avLst/>
          </a:prstGeom>
          <a:noFill/>
        </p:spPr>
        <p:txBody>
          <a:bodyPr wrap="square" rtlCol="0">
            <a:spAutoFit/>
          </a:bodyPr>
          <a:lstStyle/>
          <a:p>
            <a:pPr>
              <a:spcBef>
                <a:spcPct val="0"/>
              </a:spcBef>
            </a:pPr>
            <a:r>
              <a:rPr lang="en-US" altLang="en-US" sz="2400" dirty="0"/>
              <a:t>Note that the entry in the second row and the second column is 6, which equals the number of walks of </a:t>
            </a:r>
            <a:r>
              <a:rPr lang="en-US" altLang="en-US" sz="2400" dirty="0">
                <a:solidFill>
                  <a:srgbClr val="C00000"/>
                </a:solidFill>
              </a:rPr>
              <a:t>length 2</a:t>
            </a:r>
            <a:r>
              <a:rPr lang="en-US" altLang="en-US" sz="2400" dirty="0"/>
              <a:t> from </a:t>
            </a:r>
            <a:r>
              <a:rPr lang="en-US" altLang="en-US" sz="2400" i="1" dirty="0"/>
              <a:t>v</a:t>
            </a:r>
            <a:r>
              <a:rPr lang="en-US" altLang="en-US" sz="2400" baseline="-25000" dirty="0"/>
              <a:t>2</a:t>
            </a:r>
            <a:r>
              <a:rPr lang="en-US" altLang="en-US" sz="2400" dirty="0"/>
              <a:t> to </a:t>
            </a:r>
            <a:r>
              <a:rPr lang="en-US" altLang="en-US" sz="2400" i="1" dirty="0"/>
              <a:t>v</a:t>
            </a:r>
            <a:r>
              <a:rPr lang="en-US" altLang="en-US" sz="2400" baseline="-25000" dirty="0"/>
              <a:t>2</a:t>
            </a:r>
            <a:r>
              <a:rPr lang="en-US" altLang="en-US" sz="2400" dirty="0"/>
              <a:t>. </a:t>
            </a:r>
          </a:p>
        </p:txBody>
      </p:sp>
      <p:sp>
        <p:nvSpPr>
          <p:cNvPr id="2" name="Oval 1"/>
          <p:cNvSpPr/>
          <p:nvPr/>
        </p:nvSpPr>
        <p:spPr>
          <a:xfrm>
            <a:off x="6146837" y="1428010"/>
            <a:ext cx="403011" cy="40026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p:cNvSpPr txBox="1"/>
          <p:nvPr/>
        </p:nvSpPr>
        <p:spPr>
          <a:xfrm>
            <a:off x="620389" y="3819558"/>
            <a:ext cx="8187435" cy="830997"/>
          </a:xfrm>
          <a:prstGeom prst="rect">
            <a:avLst/>
          </a:prstGeom>
          <a:noFill/>
        </p:spPr>
        <p:txBody>
          <a:bodyPr wrap="square" rtlCol="0">
            <a:spAutoFit/>
          </a:bodyPr>
          <a:lstStyle/>
          <a:p>
            <a:pPr>
              <a:spcBef>
                <a:spcPct val="0"/>
              </a:spcBef>
            </a:pPr>
            <a:r>
              <a:rPr lang="en-US" altLang="en-US" sz="2400" dirty="0"/>
              <a:t>Reason: To compute </a:t>
            </a:r>
            <a:r>
              <a:rPr lang="en-US" altLang="en-US" sz="2400" i="1" dirty="0"/>
              <a:t>a</a:t>
            </a:r>
            <a:r>
              <a:rPr lang="en-US" altLang="en-US" sz="2400" baseline="-25000" dirty="0"/>
              <a:t>22</a:t>
            </a:r>
            <a:r>
              <a:rPr lang="en-US" altLang="en-US" sz="2400" dirty="0"/>
              <a:t>, you multiply the second row of </a:t>
            </a:r>
            <a:r>
              <a:rPr lang="en-US" altLang="en-US" sz="2400" b="1" dirty="0"/>
              <a:t>A</a:t>
            </a:r>
            <a:r>
              <a:rPr lang="en-US" altLang="en-US" sz="2400" dirty="0"/>
              <a:t> times the second column of </a:t>
            </a:r>
            <a:r>
              <a:rPr lang="en-US" altLang="en-US" sz="2400" b="1" dirty="0"/>
              <a:t>A</a:t>
            </a:r>
            <a:r>
              <a:rPr lang="en-US" altLang="en-US" sz="2400" dirty="0"/>
              <a:t> to obtain a sum of three terms:</a:t>
            </a:r>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224" y="4756090"/>
            <a:ext cx="4405312"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08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dissolve">
                                      <p:cBhvr>
                                        <p:cTn id="16" dur="500"/>
                                        <p:tgtEl>
                                          <p:spTgt spid="50"/>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dissolve">
                                      <p:cBhvr>
                                        <p:cTn id="2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 grpId="0" animBg="1"/>
      <p:bldP spid="5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4356" y="941463"/>
            <a:ext cx="8344631" cy="1200329"/>
          </a:xfrm>
          <a:prstGeom prst="rect">
            <a:avLst/>
          </a:prstGeom>
          <a:noFill/>
        </p:spPr>
        <p:txBody>
          <a:bodyPr wrap="square" rtlCol="0">
            <a:spAutoFit/>
          </a:bodyPr>
          <a:lstStyle/>
          <a:p>
            <a:pPr>
              <a:spcBef>
                <a:spcPct val="0"/>
              </a:spcBef>
            </a:pPr>
            <a:r>
              <a:rPr lang="en-US" altLang="en-US" sz="2400" dirty="0"/>
              <a:t>More generally, if </a:t>
            </a:r>
            <a:r>
              <a:rPr lang="en-US" altLang="en-US" sz="2400" b="1" dirty="0"/>
              <a:t>A</a:t>
            </a:r>
            <a:r>
              <a:rPr lang="en-US" altLang="en-US" sz="2400" dirty="0"/>
              <a:t> is the adjacency matrix of a graph </a:t>
            </a:r>
            <a:r>
              <a:rPr lang="en-US" altLang="en-US" sz="2400" i="1" dirty="0"/>
              <a:t>G</a:t>
            </a:r>
            <a:r>
              <a:rPr lang="en-US" altLang="en-US" sz="2400" dirty="0"/>
              <a:t>, the </a:t>
            </a:r>
            <a:r>
              <a:rPr lang="en-US" altLang="en-US" sz="2400" i="1" dirty="0" err="1"/>
              <a:t>i</a:t>
            </a:r>
            <a:r>
              <a:rPr lang="en-US" altLang="en-US" sz="2400" i="1" dirty="0"/>
              <a:t> j</a:t>
            </a:r>
            <a:r>
              <a:rPr lang="en-US" altLang="en-US" sz="2400" dirty="0"/>
              <a:t>-</a:t>
            </a:r>
            <a:r>
              <a:rPr lang="en-US" altLang="en-US" sz="2400" dirty="0" err="1"/>
              <a:t>th</a:t>
            </a:r>
            <a:r>
              <a:rPr lang="en-US" altLang="en-US" sz="2400" dirty="0"/>
              <a:t> entry of </a:t>
            </a:r>
            <a:r>
              <a:rPr lang="en-US" altLang="en-US" sz="2400" b="1" dirty="0"/>
              <a:t>A</a:t>
            </a:r>
            <a:r>
              <a:rPr lang="en-US" altLang="en-US" sz="2400" baseline="30000" dirty="0"/>
              <a:t>2</a:t>
            </a:r>
            <a:r>
              <a:rPr lang="en-US" altLang="en-US" sz="2400" dirty="0"/>
              <a:t> equals the </a:t>
            </a:r>
            <a:r>
              <a:rPr lang="en-US" altLang="en-US" sz="2400" dirty="0">
                <a:solidFill>
                  <a:srgbClr val="000099"/>
                </a:solidFill>
              </a:rPr>
              <a:t>number of walks of length 2</a:t>
            </a:r>
            <a:r>
              <a:rPr lang="en-US" altLang="en-US" sz="2400" dirty="0"/>
              <a:t> connecting the </a:t>
            </a:r>
            <a:r>
              <a:rPr lang="en-US" altLang="en-US" sz="2400" i="1" dirty="0" err="1"/>
              <a:t>i-</a:t>
            </a:r>
            <a:r>
              <a:rPr lang="en-US" altLang="en-US" sz="2400" dirty="0" err="1"/>
              <a:t>th</a:t>
            </a:r>
            <a:r>
              <a:rPr lang="en-US" altLang="en-US" sz="2400" dirty="0"/>
              <a:t> vertex to the </a:t>
            </a:r>
            <a:r>
              <a:rPr lang="en-US" altLang="en-US" sz="2400" i="1" dirty="0"/>
              <a:t>j</a:t>
            </a:r>
            <a:r>
              <a:rPr lang="en-US" altLang="en-US" sz="2400" dirty="0"/>
              <a:t>-</a:t>
            </a:r>
            <a:r>
              <a:rPr lang="en-US" altLang="en-US" sz="2400" dirty="0" err="1"/>
              <a:t>th</a:t>
            </a:r>
            <a:r>
              <a:rPr lang="en-US" altLang="en-US" sz="2400" dirty="0"/>
              <a:t> vertex of </a:t>
            </a:r>
            <a:r>
              <a:rPr lang="en-US" altLang="en-US" sz="2400" i="1" dirty="0"/>
              <a:t>G</a:t>
            </a:r>
            <a:r>
              <a:rPr lang="en-US" altLang="en-US" sz="2400" dirty="0"/>
              <a:t>.</a:t>
            </a:r>
          </a:p>
        </p:txBody>
      </p:sp>
      <p:sp>
        <p:nvSpPr>
          <p:cNvPr id="47" name="TextBox 46"/>
          <p:cNvSpPr txBox="1"/>
          <p:nvPr/>
        </p:nvSpPr>
        <p:spPr>
          <a:xfrm>
            <a:off x="324356" y="2260310"/>
            <a:ext cx="8344631" cy="1200329"/>
          </a:xfrm>
          <a:prstGeom prst="rect">
            <a:avLst/>
          </a:prstGeom>
          <a:noFill/>
        </p:spPr>
        <p:txBody>
          <a:bodyPr wrap="square" rtlCol="0">
            <a:spAutoFit/>
          </a:bodyPr>
          <a:lstStyle/>
          <a:p>
            <a:r>
              <a:rPr lang="en-US" altLang="en-US" sz="2400" dirty="0"/>
              <a:t>Even more generally, if </a:t>
            </a:r>
            <a:r>
              <a:rPr lang="en-US" altLang="en-US" sz="2400" i="1" dirty="0"/>
              <a:t>n</a:t>
            </a:r>
            <a:r>
              <a:rPr lang="en-US" altLang="en-US" sz="2400" dirty="0"/>
              <a:t> is any positive integer, the </a:t>
            </a:r>
            <a:r>
              <a:rPr lang="en-US" altLang="en-US" sz="2400" i="1" dirty="0" err="1"/>
              <a:t>i</a:t>
            </a:r>
            <a:r>
              <a:rPr lang="en-US" altLang="en-US" sz="2400" i="1" dirty="0"/>
              <a:t> j-</a:t>
            </a:r>
            <a:r>
              <a:rPr lang="en-US" altLang="en-US" sz="2400" dirty="0" err="1"/>
              <a:t>th</a:t>
            </a:r>
            <a:r>
              <a:rPr lang="en-US" altLang="en-US" sz="2400" dirty="0"/>
              <a:t> entry of </a:t>
            </a:r>
            <a:r>
              <a:rPr lang="en-US" altLang="en-US" sz="2400" b="1" dirty="0"/>
              <a:t>A</a:t>
            </a:r>
            <a:r>
              <a:rPr lang="en-US" altLang="en-US" sz="2400" i="1" baseline="30000" dirty="0"/>
              <a:t>n</a:t>
            </a:r>
            <a:r>
              <a:rPr lang="en-US" altLang="en-US" sz="2400" dirty="0"/>
              <a:t> equals the </a:t>
            </a:r>
            <a:r>
              <a:rPr lang="en-US" altLang="en-US" sz="2400" dirty="0">
                <a:solidFill>
                  <a:srgbClr val="000099"/>
                </a:solidFill>
              </a:rPr>
              <a:t>number of walks of length </a:t>
            </a:r>
            <a:r>
              <a:rPr lang="en-US" altLang="en-US" sz="2400" i="1" dirty="0">
                <a:solidFill>
                  <a:srgbClr val="000099"/>
                </a:solidFill>
              </a:rPr>
              <a:t>n</a:t>
            </a:r>
            <a:r>
              <a:rPr lang="en-US" altLang="en-US" sz="2400" dirty="0">
                <a:solidFill>
                  <a:srgbClr val="000099"/>
                </a:solidFill>
              </a:rPr>
              <a:t> </a:t>
            </a:r>
            <a:r>
              <a:rPr lang="en-US" altLang="en-US" sz="2400" dirty="0"/>
              <a:t>connecting the </a:t>
            </a:r>
            <a:r>
              <a:rPr lang="en-US" altLang="en-US" sz="2400" i="1" dirty="0" err="1"/>
              <a:t>i</a:t>
            </a:r>
            <a:r>
              <a:rPr lang="en-US" altLang="en-US" sz="2400" dirty="0" err="1"/>
              <a:t>-th</a:t>
            </a:r>
            <a:r>
              <a:rPr lang="en-US" altLang="en-US" sz="2400" dirty="0"/>
              <a:t> and the </a:t>
            </a:r>
            <a:r>
              <a:rPr lang="en-US" altLang="en-US" sz="2400" i="1" dirty="0"/>
              <a:t>j</a:t>
            </a:r>
            <a:r>
              <a:rPr lang="en-US" altLang="en-US" sz="2400" dirty="0"/>
              <a:t>-</a:t>
            </a:r>
            <a:r>
              <a:rPr lang="en-US" altLang="en-US" sz="2400" dirty="0" err="1"/>
              <a:t>th</a:t>
            </a:r>
            <a:r>
              <a:rPr lang="en-US" altLang="en-US" sz="2400" dirty="0"/>
              <a:t> vertices of </a:t>
            </a:r>
            <a:r>
              <a:rPr lang="en-US" altLang="en-US" sz="2400" i="1" dirty="0"/>
              <a:t>G</a:t>
            </a:r>
            <a:r>
              <a:rPr lang="en-US" altLang="en-US" sz="2400" dirty="0"/>
              <a:t>.</a:t>
            </a:r>
          </a:p>
        </p:txBody>
      </p:sp>
      <p:grpSp>
        <p:nvGrpSpPr>
          <p:cNvPr id="48" name="Group 47"/>
          <p:cNvGrpSpPr/>
          <p:nvPr/>
        </p:nvGrpSpPr>
        <p:grpSpPr>
          <a:xfrm>
            <a:off x="369739" y="3694793"/>
            <a:ext cx="8480977" cy="2369832"/>
            <a:chOff x="730522" y="4598517"/>
            <a:chExt cx="8480977" cy="2369832"/>
          </a:xfrm>
        </p:grpSpPr>
        <p:sp>
          <p:nvSpPr>
            <p:cNvPr id="49" name="Rectangle 48"/>
            <p:cNvSpPr/>
            <p:nvPr/>
          </p:nvSpPr>
          <p:spPr>
            <a:xfrm>
              <a:off x="730522" y="4645645"/>
              <a:ext cx="8480977" cy="232270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10.3.2</a:t>
              </a:r>
            </a:p>
          </p:txBody>
        </p:sp>
        <p:sp>
          <p:nvSpPr>
            <p:cNvPr id="54" name="TextBox 53"/>
            <p:cNvSpPr txBox="1"/>
            <p:nvPr/>
          </p:nvSpPr>
          <p:spPr>
            <a:xfrm>
              <a:off x="795941" y="5218733"/>
              <a:ext cx="8415558" cy="1569660"/>
            </a:xfrm>
            <a:prstGeom prst="rect">
              <a:avLst/>
            </a:prstGeom>
            <a:noFill/>
          </p:spPr>
          <p:txBody>
            <a:bodyPr wrap="square" rtlCol="0">
              <a:spAutoFit/>
            </a:bodyPr>
            <a:lstStyle/>
            <a:p>
              <a:r>
                <a:rPr lang="en-SG" sz="2400" dirty="0"/>
                <a:t>If </a:t>
              </a:r>
              <a:r>
                <a:rPr lang="en-SG" sz="2400" i="1" dirty="0"/>
                <a:t>G</a:t>
              </a:r>
              <a:r>
                <a:rPr lang="en-SG" sz="2400" dirty="0"/>
                <a:t> is a graph with vertices </a:t>
              </a:r>
              <a:r>
                <a:rPr lang="en-SG" sz="2400" i="1" dirty="0"/>
                <a:t>v</a:t>
              </a:r>
              <a:r>
                <a:rPr lang="en-SG" sz="2400" baseline="-25000" dirty="0"/>
                <a:t>1</a:t>
              </a:r>
              <a:r>
                <a:rPr lang="en-SG" sz="2400" dirty="0"/>
                <a:t>, </a:t>
              </a:r>
              <a:r>
                <a:rPr lang="en-SG" sz="2400" i="1" dirty="0"/>
                <a:t>v</a:t>
              </a:r>
              <a:r>
                <a:rPr lang="en-SG" sz="2400" baseline="-25000" dirty="0"/>
                <a:t>2</a:t>
              </a:r>
              <a:r>
                <a:rPr lang="en-SG" sz="2400" dirty="0"/>
                <a:t>, …, </a:t>
              </a:r>
              <a:r>
                <a:rPr lang="en-SG" sz="2400" i="1" dirty="0" err="1"/>
                <a:t>v</a:t>
              </a:r>
              <a:r>
                <a:rPr lang="en-SG" sz="2400" i="1" baseline="-25000" dirty="0" err="1"/>
                <a:t>m</a:t>
              </a:r>
              <a:r>
                <a:rPr lang="en-SG" sz="2400" dirty="0"/>
                <a:t> and </a:t>
              </a:r>
              <a:r>
                <a:rPr lang="en-SG" sz="2400" b="1" dirty="0"/>
                <a:t>A</a:t>
              </a:r>
              <a:r>
                <a:rPr lang="en-SG" sz="2400" dirty="0"/>
                <a:t> is the adjacency matrix of </a:t>
              </a:r>
              <a:r>
                <a:rPr lang="en-SG" sz="2400" i="1" dirty="0"/>
                <a:t>G</a:t>
              </a:r>
              <a:r>
                <a:rPr lang="en-SG" sz="2400" dirty="0"/>
                <a:t>, then for each positive integer </a:t>
              </a:r>
              <a:r>
                <a:rPr lang="en-SG" sz="2400" i="1" dirty="0"/>
                <a:t>n</a:t>
              </a:r>
              <a:r>
                <a:rPr lang="en-SG" sz="2400" dirty="0"/>
                <a:t> and for all integers </a:t>
              </a:r>
              <a:r>
                <a:rPr lang="en-SG" sz="2400" i="1" dirty="0" err="1"/>
                <a:t>i</a:t>
              </a:r>
              <a:r>
                <a:rPr lang="en-SG" sz="2400" dirty="0"/>
                <a:t>, </a:t>
              </a:r>
              <a:r>
                <a:rPr lang="en-SG" sz="2400" i="1" dirty="0"/>
                <a:t>j</a:t>
              </a:r>
              <a:r>
                <a:rPr lang="en-SG" sz="2400" dirty="0"/>
                <a:t> = 1, 2, …, </a:t>
              </a:r>
              <a:r>
                <a:rPr lang="en-SG" sz="2400" i="1" dirty="0"/>
                <a:t>m</a:t>
              </a:r>
              <a:r>
                <a:rPr lang="en-SG" sz="2400" dirty="0"/>
                <a:t>, </a:t>
              </a:r>
            </a:p>
            <a:p>
              <a:r>
                <a:rPr lang="en-SG" sz="2400" dirty="0"/>
                <a:t>the </a:t>
              </a:r>
              <a:r>
                <a:rPr lang="en-SG" sz="2400" i="1" dirty="0" err="1"/>
                <a:t>ij</a:t>
              </a:r>
              <a:r>
                <a:rPr lang="en-SG" sz="2400" dirty="0" err="1"/>
                <a:t>-th</a:t>
              </a:r>
              <a:r>
                <a:rPr lang="en-SG" sz="2400" dirty="0"/>
                <a:t> entry of </a:t>
              </a:r>
              <a:r>
                <a:rPr lang="en-SG" sz="2400" b="1" dirty="0"/>
                <a:t>A</a:t>
              </a:r>
              <a:r>
                <a:rPr lang="en-SG" sz="2400" i="1" baseline="40000" dirty="0"/>
                <a:t>n</a:t>
              </a:r>
              <a:r>
                <a:rPr lang="en-SG" sz="2400" dirty="0"/>
                <a:t> = the number of walks of length </a:t>
              </a:r>
              <a:r>
                <a:rPr lang="en-SG" sz="2400" i="1" dirty="0"/>
                <a:t>n</a:t>
              </a:r>
              <a:r>
                <a:rPr lang="en-SG" sz="2400" dirty="0"/>
                <a:t> from </a:t>
              </a:r>
              <a:r>
                <a:rPr lang="en-SG" sz="2400" i="1" dirty="0"/>
                <a:t>v</a:t>
              </a:r>
              <a:r>
                <a:rPr lang="en-SG" sz="2400" i="1" baseline="-25000" dirty="0"/>
                <a:t>i</a:t>
              </a:r>
              <a:r>
                <a:rPr lang="en-SG" sz="2400" dirty="0"/>
                <a:t> to </a:t>
              </a:r>
              <a:r>
                <a:rPr lang="en-SG" sz="2400" i="1" dirty="0" err="1"/>
                <a:t>v</a:t>
              </a:r>
              <a:r>
                <a:rPr lang="en-SG" sz="2400" i="1" baseline="-25000" dirty="0" err="1"/>
                <a:t>j</a:t>
              </a:r>
              <a:r>
                <a:rPr lang="en-SG" sz="2400" dirty="0"/>
                <a:t>.</a:t>
              </a:r>
            </a:p>
          </p:txBody>
        </p:sp>
      </p:grpSp>
    </p:spTree>
    <p:extLst>
      <p:ext uri="{BB962C8B-B14F-4D97-AF65-F5344CB8AC3E}">
        <p14:creationId xmlns:p14="http://schemas.microsoft.com/office/powerpoint/2010/main" val="23574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93</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10.4 Planar Graphs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636" t="41433" r="1639" b="16853"/>
          <a:stretch/>
        </p:blipFill>
        <p:spPr>
          <a:xfrm>
            <a:off x="1513936" y="3393314"/>
            <a:ext cx="6116128" cy="2156604"/>
          </a:xfrm>
          <a:prstGeom prst="rect">
            <a:avLst/>
          </a:prstGeom>
        </p:spPr>
      </p:pic>
    </p:spTree>
    <p:extLst>
      <p:ext uri="{BB962C8B-B14F-4D97-AF65-F5344CB8AC3E}">
        <p14:creationId xmlns:p14="http://schemas.microsoft.com/office/powerpoint/2010/main" val="150780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6" name="TextBox 3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Isomorphisms of Graphs</a:t>
            </a:r>
            <a:endParaRPr lang="en-SG" sz="2000" dirty="0">
              <a:solidFill>
                <a:schemeClr val="bg1"/>
              </a:solidFill>
            </a:endParaRPr>
          </a:p>
        </p:txBody>
      </p:sp>
      <p:sp>
        <p:nvSpPr>
          <p:cNvPr id="39" name="TextBox 38"/>
          <p:cNvSpPr txBox="1"/>
          <p:nvPr/>
        </p:nvSpPr>
        <p:spPr>
          <a:xfrm>
            <a:off x="324356" y="1563353"/>
            <a:ext cx="8344631" cy="1815882"/>
          </a:xfrm>
          <a:prstGeom prst="rect">
            <a:avLst/>
          </a:prstGeom>
          <a:noFill/>
        </p:spPr>
        <p:txBody>
          <a:bodyPr wrap="square" rtlCol="0">
            <a:spAutoFit/>
          </a:bodyPr>
          <a:lstStyle/>
          <a:p>
            <a:r>
              <a:rPr lang="en-US" altLang="en-US" sz="2800" dirty="0"/>
              <a:t>The two drawings shown in Figure 10.4.1 both represent the </a:t>
            </a:r>
            <a:r>
              <a:rPr lang="en-US" altLang="en-US" sz="2800" dirty="0">
                <a:solidFill>
                  <a:srgbClr val="000099"/>
                </a:solidFill>
              </a:rPr>
              <a:t>same graph</a:t>
            </a:r>
            <a:r>
              <a:rPr lang="en-US" altLang="en-US" sz="2800" dirty="0"/>
              <a:t>: Their vertex and edge sets are identical, and their edge-endpoint functions are the same. Call this graph </a:t>
            </a:r>
            <a:r>
              <a:rPr lang="en-US" altLang="en-US" sz="2800" i="1" dirty="0"/>
              <a:t>G</a:t>
            </a:r>
            <a:r>
              <a:rPr lang="en-US" altLang="en-US" sz="2800" dirty="0"/>
              <a:t>.</a:t>
            </a:r>
          </a:p>
        </p:txBody>
      </p:sp>
      <p:grpSp>
        <p:nvGrpSpPr>
          <p:cNvPr id="3" name="Group 2"/>
          <p:cNvGrpSpPr/>
          <p:nvPr/>
        </p:nvGrpSpPr>
        <p:grpSpPr>
          <a:xfrm>
            <a:off x="1419225" y="3355272"/>
            <a:ext cx="6305550" cy="2827225"/>
            <a:chOff x="1371600" y="3621260"/>
            <a:chExt cx="6305550" cy="2827225"/>
          </a:xfrm>
        </p:grpSpPr>
        <p:pic>
          <p:nvPicPr>
            <p:cNvPr id="4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797"/>
            <a:stretch/>
          </p:blipFill>
          <p:spPr bwMode="auto">
            <a:xfrm>
              <a:off x="1371600" y="3621260"/>
              <a:ext cx="6305550" cy="23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
            <p:cNvSpPr>
              <a:spLocks noChangeArrowheads="1"/>
            </p:cNvSpPr>
            <p:nvPr/>
          </p:nvSpPr>
          <p:spPr bwMode="auto">
            <a:xfrm>
              <a:off x="3648975" y="6048375"/>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10.4.1</a:t>
              </a:r>
            </a:p>
          </p:txBody>
        </p:sp>
      </p:grpSp>
    </p:spTree>
    <p:extLst>
      <p:ext uri="{BB962C8B-B14F-4D97-AF65-F5344CB8AC3E}">
        <p14:creationId xmlns:p14="http://schemas.microsoft.com/office/powerpoint/2010/main" val="4301764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523220"/>
          </a:xfrm>
          <a:prstGeom prst="rect">
            <a:avLst/>
          </a:prstGeom>
          <a:noFill/>
        </p:spPr>
        <p:txBody>
          <a:bodyPr wrap="square" rtlCol="0">
            <a:spAutoFit/>
          </a:bodyPr>
          <a:lstStyle/>
          <a:p>
            <a:r>
              <a:rPr lang="en-US" altLang="en-US" sz="2800" dirty="0"/>
              <a:t>Now consider the graph </a:t>
            </a:r>
            <a:r>
              <a:rPr lang="en-US" altLang="en-US" sz="2800" i="1" dirty="0"/>
              <a:t>G</a:t>
            </a:r>
            <a:r>
              <a:rPr lang="en-US" altLang="en-US" sz="2800" i="1" dirty="0">
                <a:sym typeface="Symbol" panose="05050102010706020507" pitchFamily="18" charset="2"/>
              </a:rPr>
              <a:t>'</a:t>
            </a:r>
            <a:r>
              <a:rPr lang="en-US" altLang="en-US" sz="2800" dirty="0">
                <a:sym typeface="Symbol" panose="05050102010706020507" pitchFamily="18" charset="2"/>
              </a:rPr>
              <a:t> r</a:t>
            </a:r>
            <a:r>
              <a:rPr lang="en-US" altLang="en-US" sz="2800" dirty="0"/>
              <a:t>epresented in Figure 10.4.2.</a:t>
            </a:r>
          </a:p>
        </p:txBody>
      </p:sp>
      <p:grpSp>
        <p:nvGrpSpPr>
          <p:cNvPr id="2" name="Group 1"/>
          <p:cNvGrpSpPr/>
          <p:nvPr/>
        </p:nvGrpSpPr>
        <p:grpSpPr>
          <a:xfrm>
            <a:off x="5659457" y="1668867"/>
            <a:ext cx="2862262" cy="2686110"/>
            <a:chOff x="2992354" y="1597473"/>
            <a:chExt cx="2862262" cy="2686110"/>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354" y="1597473"/>
              <a:ext cx="286226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6"/>
            <p:cNvSpPr>
              <a:spLocks noChangeArrowheads="1"/>
            </p:cNvSpPr>
            <p:nvPr/>
          </p:nvSpPr>
          <p:spPr bwMode="auto">
            <a:xfrm>
              <a:off x="3548085" y="3883473"/>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10.4.2</a:t>
              </a:r>
            </a:p>
          </p:txBody>
        </p:sp>
      </p:grpSp>
      <p:sp>
        <p:nvSpPr>
          <p:cNvPr id="48" name="TextBox 47"/>
          <p:cNvSpPr txBox="1"/>
          <p:nvPr/>
        </p:nvSpPr>
        <p:spPr>
          <a:xfrm>
            <a:off x="415123" y="4612121"/>
            <a:ext cx="8344631" cy="1815882"/>
          </a:xfrm>
          <a:prstGeom prst="rect">
            <a:avLst/>
          </a:prstGeom>
          <a:noFill/>
        </p:spPr>
        <p:txBody>
          <a:bodyPr wrap="square" rtlCol="0">
            <a:spAutoFit/>
          </a:bodyPr>
          <a:lstStyle/>
          <a:p>
            <a:r>
              <a:rPr lang="en-US" altLang="en-US" sz="2800" dirty="0"/>
              <a:t>Observe that </a:t>
            </a:r>
            <a:r>
              <a:rPr lang="en-US" altLang="en-US" sz="2800" i="1" dirty="0"/>
              <a:t>G</a:t>
            </a:r>
            <a:r>
              <a:rPr lang="en-US" altLang="en-US" sz="2800" i="1" dirty="0">
                <a:sym typeface="Symbol" panose="05050102010706020507" pitchFamily="18" charset="2"/>
              </a:rPr>
              <a:t>'</a:t>
            </a:r>
            <a:r>
              <a:rPr lang="en-US" altLang="en-US" sz="2800" dirty="0"/>
              <a:t> is a “different graph” from </a:t>
            </a:r>
            <a:r>
              <a:rPr lang="en-US" altLang="en-US" sz="2800" i="1" dirty="0"/>
              <a:t>G</a:t>
            </a:r>
            <a:r>
              <a:rPr lang="en-US" altLang="en-US" sz="2800" dirty="0"/>
              <a:t> in terms of the labelling of the vertices and edges (for instance, in </a:t>
            </a:r>
            <a:r>
              <a:rPr lang="en-US" altLang="en-US" sz="2800" i="1" dirty="0"/>
              <a:t>G</a:t>
            </a:r>
            <a:r>
              <a:rPr lang="en-US" altLang="en-US" sz="2800" dirty="0"/>
              <a:t> the endpoints of </a:t>
            </a:r>
            <a:r>
              <a:rPr lang="en-US" altLang="en-US" sz="2800" i="1" dirty="0"/>
              <a:t>e</a:t>
            </a:r>
            <a:r>
              <a:rPr lang="en-US" altLang="en-US" sz="2800" baseline="-25000" dirty="0"/>
              <a:t>1</a:t>
            </a:r>
            <a:r>
              <a:rPr lang="en-US" altLang="en-US" sz="2800" dirty="0"/>
              <a:t> are </a:t>
            </a:r>
            <a:r>
              <a:rPr lang="en-US" altLang="en-US" sz="2800" i="1" dirty="0"/>
              <a:t>v</a:t>
            </a:r>
            <a:r>
              <a:rPr lang="en-US" altLang="en-US" sz="2800" baseline="-25000" dirty="0"/>
              <a:t>1</a:t>
            </a:r>
            <a:r>
              <a:rPr lang="en-US" altLang="en-US" sz="2800" dirty="0"/>
              <a:t> and </a:t>
            </a:r>
            <a:r>
              <a:rPr lang="en-US" altLang="en-US" sz="2800" i="1" dirty="0"/>
              <a:t>v</a:t>
            </a:r>
            <a:r>
              <a:rPr lang="en-US" altLang="en-US" sz="2800" baseline="-25000" dirty="0"/>
              <a:t>2</a:t>
            </a:r>
            <a:r>
              <a:rPr lang="en-US" altLang="en-US" sz="2800" dirty="0"/>
              <a:t>, whereas in </a:t>
            </a:r>
            <a:r>
              <a:rPr lang="en-US" altLang="en-US" sz="2800" i="1" dirty="0"/>
              <a:t>G</a:t>
            </a:r>
            <a:r>
              <a:rPr lang="en-US" altLang="en-US" sz="2800" i="1" dirty="0">
                <a:sym typeface="Symbol" panose="05050102010706020507" pitchFamily="18" charset="2"/>
              </a:rPr>
              <a:t>'</a:t>
            </a:r>
            <a:r>
              <a:rPr lang="en-US" altLang="en-US" sz="2800" dirty="0"/>
              <a:t> the endpoints of </a:t>
            </a:r>
            <a:r>
              <a:rPr lang="en-US" altLang="en-US" sz="2800" i="1" dirty="0"/>
              <a:t>e</a:t>
            </a:r>
            <a:r>
              <a:rPr lang="en-US" altLang="en-US" sz="2800" baseline="-25000" dirty="0"/>
              <a:t>1</a:t>
            </a:r>
            <a:r>
              <a:rPr lang="en-US" altLang="en-US" sz="2800" dirty="0"/>
              <a:t> are </a:t>
            </a:r>
            <a:r>
              <a:rPr lang="en-US" altLang="en-US" sz="2800" i="1" dirty="0"/>
              <a:t>v</a:t>
            </a:r>
            <a:r>
              <a:rPr lang="en-US" altLang="en-US" sz="2800" baseline="-25000" dirty="0"/>
              <a:t>1</a:t>
            </a:r>
            <a:r>
              <a:rPr lang="en-US" altLang="en-US" sz="2800" dirty="0"/>
              <a:t> and </a:t>
            </a:r>
            <a:r>
              <a:rPr lang="en-US" altLang="en-US" sz="2800" i="1" dirty="0"/>
              <a:t>v</a:t>
            </a:r>
            <a:r>
              <a:rPr lang="en-US" altLang="en-US" sz="2800" baseline="-25000" dirty="0"/>
              <a:t>3</a:t>
            </a:r>
            <a:r>
              <a:rPr lang="en-US" altLang="en-US" sz="2800" dirty="0"/>
              <a:t>). </a:t>
            </a:r>
          </a:p>
        </p:txBody>
      </p:sp>
      <p:grpSp>
        <p:nvGrpSpPr>
          <p:cNvPr id="7" name="Group 6"/>
          <p:cNvGrpSpPr/>
          <p:nvPr/>
        </p:nvGrpSpPr>
        <p:grpSpPr>
          <a:xfrm>
            <a:off x="476756" y="1722992"/>
            <a:ext cx="5035393" cy="2685581"/>
            <a:chOff x="476756" y="1722992"/>
            <a:chExt cx="5035393" cy="2685581"/>
          </a:xfrm>
        </p:grpSpPr>
        <p:sp>
          <p:nvSpPr>
            <p:cNvPr id="51" name="Rectangle 4"/>
            <p:cNvSpPr>
              <a:spLocks noChangeArrowheads="1"/>
            </p:cNvSpPr>
            <p:nvPr/>
          </p:nvSpPr>
          <p:spPr bwMode="auto">
            <a:xfrm>
              <a:off x="2119052" y="4008463"/>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10.4.1</a:t>
              </a:r>
            </a:p>
          </p:txBody>
        </p:sp>
        <p:grpSp>
          <p:nvGrpSpPr>
            <p:cNvPr id="6" name="Group 5"/>
            <p:cNvGrpSpPr/>
            <p:nvPr/>
          </p:nvGrpSpPr>
          <p:grpSpPr>
            <a:xfrm>
              <a:off x="476756" y="1722992"/>
              <a:ext cx="5035393" cy="2303289"/>
              <a:chOff x="476756" y="1722992"/>
              <a:chExt cx="5035393" cy="2303289"/>
            </a:xfrm>
          </p:grpSpPr>
          <p:pic>
            <p:nvPicPr>
              <p:cNvPr id="5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523" t="4797" r="53852"/>
              <a:stretch/>
            </p:blipFill>
            <p:spPr bwMode="auto">
              <a:xfrm>
                <a:off x="476756" y="1722992"/>
                <a:ext cx="2624667" cy="23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58514" t="4797" r="1473"/>
              <a:stretch/>
            </p:blipFill>
            <p:spPr bwMode="auto">
              <a:xfrm>
                <a:off x="2989082" y="1722992"/>
                <a:ext cx="2523067" cy="23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2" name="Group 11">
            <a:extLst>
              <a:ext uri="{FF2B5EF4-FFF2-40B4-BE49-F238E27FC236}">
                <a16:creationId xmlns:a16="http://schemas.microsoft.com/office/drawing/2014/main" id="{16439241-40E7-407D-981D-0A3B5232C236}"/>
              </a:ext>
            </a:extLst>
          </p:cNvPr>
          <p:cNvGrpSpPr/>
          <p:nvPr/>
        </p:nvGrpSpPr>
        <p:grpSpPr>
          <a:xfrm>
            <a:off x="1714351" y="2074946"/>
            <a:ext cx="970126" cy="735366"/>
            <a:chOff x="1714351" y="2074946"/>
            <a:chExt cx="970126" cy="735366"/>
          </a:xfrm>
        </p:grpSpPr>
        <p:cxnSp>
          <p:nvCxnSpPr>
            <p:cNvPr id="8" name="Straight Connector 7">
              <a:extLst>
                <a:ext uri="{FF2B5EF4-FFF2-40B4-BE49-F238E27FC236}">
                  <a16:creationId xmlns:a16="http://schemas.microsoft.com/office/drawing/2014/main" id="{3B70AE2F-28FA-4B8A-95DB-459F38745F8E}"/>
                </a:ext>
              </a:extLst>
            </p:cNvPr>
            <p:cNvCxnSpPr>
              <a:cxnSpLocks/>
            </p:cNvCxnSpPr>
            <p:nvPr/>
          </p:nvCxnSpPr>
          <p:spPr>
            <a:xfrm>
              <a:off x="1774272" y="2126609"/>
              <a:ext cx="865866" cy="63506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6923743-2A04-41C0-913E-CF456DCB6E11}"/>
                </a:ext>
              </a:extLst>
            </p:cNvPr>
            <p:cNvSpPr/>
            <p:nvPr/>
          </p:nvSpPr>
          <p:spPr>
            <a:xfrm>
              <a:off x="1714351" y="2074946"/>
              <a:ext cx="110255" cy="10619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Oval 39">
              <a:extLst>
                <a:ext uri="{FF2B5EF4-FFF2-40B4-BE49-F238E27FC236}">
                  <a16:creationId xmlns:a16="http://schemas.microsoft.com/office/drawing/2014/main" id="{1202F659-F217-400C-BE53-E5B71F4284AC}"/>
                </a:ext>
              </a:extLst>
            </p:cNvPr>
            <p:cNvSpPr/>
            <p:nvPr/>
          </p:nvSpPr>
          <p:spPr>
            <a:xfrm>
              <a:off x="2583782" y="2705747"/>
              <a:ext cx="100695" cy="10456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9" name="Group 48">
            <a:extLst>
              <a:ext uri="{FF2B5EF4-FFF2-40B4-BE49-F238E27FC236}">
                <a16:creationId xmlns:a16="http://schemas.microsoft.com/office/drawing/2014/main" id="{7201D767-1F7E-48C3-A45D-D5C15E177663}"/>
              </a:ext>
            </a:extLst>
          </p:cNvPr>
          <p:cNvGrpSpPr/>
          <p:nvPr/>
        </p:nvGrpSpPr>
        <p:grpSpPr>
          <a:xfrm>
            <a:off x="7064073" y="1962576"/>
            <a:ext cx="970126" cy="735366"/>
            <a:chOff x="1714351" y="2074946"/>
            <a:chExt cx="970126" cy="735366"/>
          </a:xfrm>
        </p:grpSpPr>
        <p:cxnSp>
          <p:nvCxnSpPr>
            <p:cNvPr id="53" name="Straight Connector 52">
              <a:extLst>
                <a:ext uri="{FF2B5EF4-FFF2-40B4-BE49-F238E27FC236}">
                  <a16:creationId xmlns:a16="http://schemas.microsoft.com/office/drawing/2014/main" id="{8A0ED15D-264C-44E6-865C-6883C4BAB94A}"/>
                </a:ext>
              </a:extLst>
            </p:cNvPr>
            <p:cNvCxnSpPr>
              <a:cxnSpLocks/>
            </p:cNvCxnSpPr>
            <p:nvPr/>
          </p:nvCxnSpPr>
          <p:spPr>
            <a:xfrm>
              <a:off x="1774272" y="2126609"/>
              <a:ext cx="865866" cy="63506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2248A856-2101-4FC3-8E75-A0445814B7D6}"/>
                </a:ext>
              </a:extLst>
            </p:cNvPr>
            <p:cNvSpPr/>
            <p:nvPr/>
          </p:nvSpPr>
          <p:spPr>
            <a:xfrm>
              <a:off x="1714351" y="2074946"/>
              <a:ext cx="110255" cy="10619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Oval 54">
              <a:extLst>
                <a:ext uri="{FF2B5EF4-FFF2-40B4-BE49-F238E27FC236}">
                  <a16:creationId xmlns:a16="http://schemas.microsoft.com/office/drawing/2014/main" id="{FF176C3B-AA9A-4E9D-8E8A-3B894851BADB}"/>
                </a:ext>
              </a:extLst>
            </p:cNvPr>
            <p:cNvSpPr/>
            <p:nvPr/>
          </p:nvSpPr>
          <p:spPr>
            <a:xfrm>
              <a:off x="2583782" y="2705747"/>
              <a:ext cx="100695" cy="10456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218166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dissolv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233588" y="823116"/>
            <a:ext cx="8727531" cy="1200329"/>
          </a:xfrm>
          <a:prstGeom prst="rect">
            <a:avLst/>
          </a:prstGeom>
          <a:noFill/>
        </p:spPr>
        <p:txBody>
          <a:bodyPr wrap="square" rtlCol="0">
            <a:spAutoFit/>
          </a:bodyPr>
          <a:lstStyle/>
          <a:p>
            <a:r>
              <a:rPr lang="en-US" altLang="en-US" sz="2400" dirty="0"/>
              <a:t>Yet </a:t>
            </a:r>
            <a:r>
              <a:rPr lang="en-US" altLang="en-US" sz="2400" i="1" dirty="0"/>
              <a:t>G</a:t>
            </a:r>
            <a:r>
              <a:rPr lang="en-US" altLang="en-US" sz="2400" i="1" dirty="0">
                <a:sym typeface="Symbol" panose="05050102010706020507" pitchFamily="18" charset="2"/>
              </a:rPr>
              <a:t>'</a:t>
            </a:r>
            <a:r>
              <a:rPr lang="en-US" altLang="en-US" sz="2400" dirty="0"/>
              <a:t> is certainly very similar to </a:t>
            </a:r>
            <a:r>
              <a:rPr lang="en-US" altLang="en-US" sz="2400" i="1" dirty="0"/>
              <a:t>G</a:t>
            </a:r>
            <a:r>
              <a:rPr lang="en-US" altLang="en-US" sz="2400" dirty="0"/>
              <a:t>. In fact, if the vertices and edges of </a:t>
            </a:r>
            <a:r>
              <a:rPr lang="en-US" altLang="en-US" sz="2400" i="1" dirty="0"/>
              <a:t>G</a:t>
            </a:r>
            <a:r>
              <a:rPr lang="en-US" altLang="en-US" sz="2400" i="1" dirty="0">
                <a:sym typeface="Symbol" panose="05050102010706020507" pitchFamily="18" charset="2"/>
              </a:rPr>
              <a:t>'</a:t>
            </a:r>
            <a:r>
              <a:rPr lang="en-US" altLang="en-US" sz="2400" dirty="0"/>
              <a:t> are relabeled by the functions shown in Figure 10.4.3, then </a:t>
            </a:r>
            <a:r>
              <a:rPr lang="en-US" altLang="en-US" sz="2400" i="1" dirty="0"/>
              <a:t>G</a:t>
            </a:r>
            <a:r>
              <a:rPr lang="en-US" altLang="en-US" sz="2400" i="1" dirty="0">
                <a:sym typeface="Symbol" panose="05050102010706020507" pitchFamily="18" charset="2"/>
              </a:rPr>
              <a:t>'</a:t>
            </a:r>
            <a:r>
              <a:rPr lang="en-US" altLang="en-US" sz="2400" dirty="0"/>
              <a:t> becomes the same as </a:t>
            </a:r>
            <a:r>
              <a:rPr lang="en-US" altLang="en-US" sz="2400" i="1" dirty="0"/>
              <a:t>G</a:t>
            </a:r>
            <a:r>
              <a:rPr lang="en-US" altLang="en-US" sz="2400" dirty="0"/>
              <a:t>.</a:t>
            </a:r>
          </a:p>
        </p:txBody>
      </p:sp>
      <p:sp>
        <p:nvSpPr>
          <p:cNvPr id="48" name="TextBox 47"/>
          <p:cNvSpPr txBox="1"/>
          <p:nvPr/>
        </p:nvSpPr>
        <p:spPr>
          <a:xfrm>
            <a:off x="170719" y="6034884"/>
            <a:ext cx="8344631" cy="461665"/>
          </a:xfrm>
          <a:prstGeom prst="rect">
            <a:avLst/>
          </a:prstGeom>
          <a:noFill/>
        </p:spPr>
        <p:txBody>
          <a:bodyPr wrap="square" rtlCol="0">
            <a:spAutoFit/>
          </a:bodyPr>
          <a:lstStyle/>
          <a:p>
            <a:r>
              <a:rPr lang="en-US" altLang="en-US" sz="2400" dirty="0"/>
              <a:t>Note that these relabeling functions are </a:t>
            </a:r>
            <a:r>
              <a:rPr lang="en-US" altLang="en-US" sz="2400" b="1" dirty="0">
                <a:solidFill>
                  <a:srgbClr val="000099"/>
                </a:solidFill>
              </a:rPr>
              <a:t>injective</a:t>
            </a:r>
            <a:r>
              <a:rPr lang="en-US" altLang="en-US" sz="2400" dirty="0"/>
              <a:t> and </a:t>
            </a:r>
            <a:r>
              <a:rPr lang="en-US" altLang="en-US" sz="2400" b="1" dirty="0">
                <a:solidFill>
                  <a:srgbClr val="000099"/>
                </a:solidFill>
              </a:rPr>
              <a:t>surjective</a:t>
            </a:r>
            <a:r>
              <a:rPr lang="en-US" altLang="en-US" sz="2400" dirty="0"/>
              <a:t>.</a:t>
            </a:r>
          </a:p>
        </p:txBody>
      </p:sp>
      <p:grpSp>
        <p:nvGrpSpPr>
          <p:cNvPr id="3" name="Group 2"/>
          <p:cNvGrpSpPr/>
          <p:nvPr/>
        </p:nvGrpSpPr>
        <p:grpSpPr>
          <a:xfrm>
            <a:off x="1083357" y="3150039"/>
            <a:ext cx="6943725" cy="2981385"/>
            <a:chOff x="1083357" y="2460941"/>
            <a:chExt cx="6943725" cy="2981385"/>
          </a:xfrm>
        </p:grpSpPr>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7" y="2460941"/>
              <a:ext cx="69437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7"/>
            <p:cNvSpPr>
              <a:spLocks noChangeArrowheads="1"/>
            </p:cNvSpPr>
            <p:nvPr/>
          </p:nvSpPr>
          <p:spPr bwMode="auto">
            <a:xfrm>
              <a:off x="3679819" y="5042216"/>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10.4.3</a:t>
              </a:r>
            </a:p>
          </p:txBody>
        </p:sp>
      </p:grpSp>
      <p:grpSp>
        <p:nvGrpSpPr>
          <p:cNvPr id="7" name="Group 6">
            <a:extLst>
              <a:ext uri="{FF2B5EF4-FFF2-40B4-BE49-F238E27FC236}">
                <a16:creationId xmlns:a16="http://schemas.microsoft.com/office/drawing/2014/main" id="{AA149FF5-7B7B-4187-95F0-938DD4696CE4}"/>
              </a:ext>
            </a:extLst>
          </p:cNvPr>
          <p:cNvGrpSpPr/>
          <p:nvPr/>
        </p:nvGrpSpPr>
        <p:grpSpPr>
          <a:xfrm>
            <a:off x="3583468" y="1530047"/>
            <a:ext cx="1962331" cy="1722053"/>
            <a:chOff x="3583468" y="1530047"/>
            <a:chExt cx="1962331" cy="1722053"/>
          </a:xfrm>
        </p:grpSpPr>
        <p:pic>
          <p:nvPicPr>
            <p:cNvPr id="50" name="Picture 4">
              <a:extLst>
                <a:ext uri="{FF2B5EF4-FFF2-40B4-BE49-F238E27FC236}">
                  <a16:creationId xmlns:a16="http://schemas.microsoft.com/office/drawing/2014/main" id="{81803BB7-4BBD-4B70-B8AE-48872D6F677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23" t="4797" r="53852"/>
            <a:stretch/>
          </p:blipFill>
          <p:spPr bwMode="auto">
            <a:xfrm>
              <a:off x="3583468" y="1530047"/>
              <a:ext cx="1962331" cy="172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EE18F8F-8632-40A7-BDEB-5CE0B59979F7}"/>
                </a:ext>
              </a:extLst>
            </p:cNvPr>
            <p:cNvSpPr txBox="1"/>
            <p:nvPr/>
          </p:nvSpPr>
          <p:spPr>
            <a:xfrm flipH="1">
              <a:off x="4324399" y="2243028"/>
              <a:ext cx="461639" cy="369332"/>
            </a:xfrm>
            <a:prstGeom prst="rect">
              <a:avLst/>
            </a:prstGeom>
            <a:noFill/>
          </p:spPr>
          <p:txBody>
            <a:bodyPr wrap="square" rtlCol="0">
              <a:spAutoFit/>
            </a:bodyPr>
            <a:lstStyle/>
            <a:p>
              <a:pPr algn="ctr"/>
              <a:r>
                <a:rPr lang="en-SG" i="1" dirty="0"/>
                <a:t>G</a:t>
              </a:r>
            </a:p>
          </p:txBody>
        </p:sp>
      </p:grpSp>
      <p:grpSp>
        <p:nvGrpSpPr>
          <p:cNvPr id="8" name="Group 7">
            <a:extLst>
              <a:ext uri="{FF2B5EF4-FFF2-40B4-BE49-F238E27FC236}">
                <a16:creationId xmlns:a16="http://schemas.microsoft.com/office/drawing/2014/main" id="{13C20BC1-3878-45DD-A657-28BE4F789E18}"/>
              </a:ext>
            </a:extLst>
          </p:cNvPr>
          <p:cNvGrpSpPr/>
          <p:nvPr/>
        </p:nvGrpSpPr>
        <p:grpSpPr>
          <a:xfrm>
            <a:off x="5698595" y="1572365"/>
            <a:ext cx="2175691" cy="1679735"/>
            <a:chOff x="5698595" y="1572365"/>
            <a:chExt cx="2175691" cy="1679735"/>
          </a:xfrm>
        </p:grpSpPr>
        <p:pic>
          <p:nvPicPr>
            <p:cNvPr id="53" name="Picture 2">
              <a:extLst>
                <a:ext uri="{FF2B5EF4-FFF2-40B4-BE49-F238E27FC236}">
                  <a16:creationId xmlns:a16="http://schemas.microsoft.com/office/drawing/2014/main" id="{852E8DA3-FF07-4D5A-A081-A8A7DBF9BF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8595" y="1572365"/>
              <a:ext cx="2175691" cy="167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D50280B-013A-41FA-A9EF-88BB864CD48E}"/>
                </a:ext>
              </a:extLst>
            </p:cNvPr>
            <p:cNvSpPr/>
            <p:nvPr/>
          </p:nvSpPr>
          <p:spPr>
            <a:xfrm>
              <a:off x="6626175" y="2243028"/>
              <a:ext cx="418189" cy="369332"/>
            </a:xfrm>
            <a:prstGeom prst="rect">
              <a:avLst/>
            </a:prstGeom>
          </p:spPr>
          <p:txBody>
            <a:bodyPr wrap="square">
              <a:spAutoFit/>
            </a:bodyPr>
            <a:lstStyle/>
            <a:p>
              <a:pPr algn="ctr"/>
              <a:r>
                <a:rPr lang="en-SG" i="1" dirty="0"/>
                <a:t>G'</a:t>
              </a:r>
            </a:p>
          </p:txBody>
        </p:sp>
      </p:grpSp>
    </p:spTree>
    <p:extLst>
      <p:ext uri="{BB962C8B-B14F-4D97-AF65-F5344CB8AC3E}">
        <p14:creationId xmlns:p14="http://schemas.microsoft.com/office/powerpoint/2010/main" val="20248250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Isomorphisms of Graphs</a:t>
            </a:r>
            <a:endParaRPr lang="en-SG" sz="1100" dirty="0">
              <a:solidFill>
                <a:schemeClr val="bg1"/>
              </a:solidFill>
            </a:endParaRPr>
          </a:p>
        </p:txBody>
      </p:sp>
      <p:sp>
        <p:nvSpPr>
          <p:cNvPr id="39" name="TextBox 38"/>
          <p:cNvSpPr txBox="1"/>
          <p:nvPr/>
        </p:nvSpPr>
        <p:spPr>
          <a:xfrm>
            <a:off x="324356" y="1075946"/>
            <a:ext cx="8344631" cy="954107"/>
          </a:xfrm>
          <a:prstGeom prst="rect">
            <a:avLst/>
          </a:prstGeom>
          <a:noFill/>
        </p:spPr>
        <p:txBody>
          <a:bodyPr wrap="square" rtlCol="0">
            <a:spAutoFit/>
          </a:bodyPr>
          <a:lstStyle/>
          <a:p>
            <a:r>
              <a:rPr lang="en-US" altLang="en-US" sz="2800" dirty="0"/>
              <a:t>Two graphs that are the same except for the labeling of their vertices and edges are called </a:t>
            </a:r>
            <a:r>
              <a:rPr lang="en-US" altLang="en-US" sz="2800" i="1" dirty="0">
                <a:solidFill>
                  <a:srgbClr val="000099"/>
                </a:solidFill>
              </a:rPr>
              <a:t>isomorphic</a:t>
            </a:r>
            <a:r>
              <a:rPr lang="en-US" altLang="en-US" sz="2800" dirty="0"/>
              <a:t>. </a:t>
            </a:r>
          </a:p>
        </p:txBody>
      </p:sp>
      <p:grpSp>
        <p:nvGrpSpPr>
          <p:cNvPr id="36" name="Group 35"/>
          <p:cNvGrpSpPr/>
          <p:nvPr/>
        </p:nvGrpSpPr>
        <p:grpSpPr>
          <a:xfrm>
            <a:off x="331511" y="2306918"/>
            <a:ext cx="8480977" cy="3449388"/>
            <a:chOff x="886427" y="4598517"/>
            <a:chExt cx="8480977" cy="3449388"/>
          </a:xfrm>
        </p:grpSpPr>
        <p:sp>
          <p:nvSpPr>
            <p:cNvPr id="40" name="Rectangle 39"/>
            <p:cNvSpPr/>
            <p:nvPr/>
          </p:nvSpPr>
          <p:spPr>
            <a:xfrm>
              <a:off x="891707" y="4598517"/>
              <a:ext cx="8475697" cy="344938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Isomorphic Graph</a:t>
              </a:r>
            </a:p>
          </p:txBody>
        </p:sp>
        <p:sp>
          <p:nvSpPr>
            <p:cNvPr id="52" name="TextBox 51"/>
            <p:cNvSpPr txBox="1"/>
            <p:nvPr/>
          </p:nvSpPr>
          <p:spPr>
            <a:xfrm>
              <a:off x="1044108" y="5193984"/>
              <a:ext cx="8072459" cy="2831544"/>
            </a:xfrm>
            <a:prstGeom prst="rect">
              <a:avLst/>
            </a:prstGeom>
            <a:noFill/>
          </p:spPr>
          <p:txBody>
            <a:bodyPr wrap="square" rtlCol="0">
              <a:spAutoFit/>
            </a:bodyPr>
            <a:lstStyle/>
            <a:p>
              <a:pPr>
                <a:spcAft>
                  <a:spcPts val="600"/>
                </a:spcAft>
                <a:tabLst>
                  <a:tab pos="174625" algn="l"/>
                </a:tabLst>
              </a:pPr>
              <a:r>
                <a:rPr lang="en-SG" sz="2400" dirty="0"/>
                <a:t>Let </a:t>
              </a:r>
              <a:r>
                <a:rPr lang="en-SG" sz="2400" i="1" dirty="0"/>
                <a:t>G</a:t>
              </a:r>
              <a:r>
                <a:rPr lang="en-SG" sz="2400" dirty="0"/>
                <a:t> and </a:t>
              </a:r>
              <a:r>
                <a:rPr lang="en-SG" sz="2400" i="1" dirty="0"/>
                <a:t>G' </a:t>
              </a:r>
              <a:r>
                <a:rPr lang="en-SG" sz="2400" dirty="0"/>
                <a:t>be graphs with vertex sets </a:t>
              </a:r>
              <a:r>
                <a:rPr lang="en-SG" sz="2400" i="1" dirty="0"/>
                <a:t>V</a:t>
              </a:r>
              <a:r>
                <a:rPr lang="en-SG" sz="2400" dirty="0"/>
                <a:t>(</a:t>
              </a:r>
              <a:r>
                <a:rPr lang="en-SG" sz="2400" i="1" dirty="0"/>
                <a:t>G</a:t>
              </a:r>
              <a:r>
                <a:rPr lang="en-SG" sz="2400" dirty="0"/>
                <a:t>) and </a:t>
              </a:r>
              <a:r>
                <a:rPr lang="en-SG" sz="2400" i="1" dirty="0"/>
                <a:t>V</a:t>
              </a:r>
              <a:r>
                <a:rPr lang="en-SG" sz="2400" dirty="0"/>
                <a:t>(</a:t>
              </a:r>
              <a:r>
                <a:rPr lang="en-SG" sz="2400" i="1" dirty="0"/>
                <a:t>G'</a:t>
              </a:r>
              <a:r>
                <a:rPr lang="en-SG" sz="2400" dirty="0"/>
                <a:t>) and edge sets </a:t>
              </a:r>
              <a:r>
                <a:rPr lang="en-SG" sz="2400" i="1" dirty="0"/>
                <a:t>E</a:t>
              </a:r>
              <a:r>
                <a:rPr lang="en-SG" sz="2400" dirty="0"/>
                <a:t>(</a:t>
              </a:r>
              <a:r>
                <a:rPr lang="en-SG" sz="2400" i="1" dirty="0"/>
                <a:t>G</a:t>
              </a:r>
              <a:r>
                <a:rPr lang="en-SG" sz="2400" dirty="0"/>
                <a:t>) and </a:t>
              </a:r>
              <a:r>
                <a:rPr lang="en-SG" sz="2400" i="1" dirty="0"/>
                <a:t>E</a:t>
              </a:r>
              <a:r>
                <a:rPr lang="en-SG" sz="2400" dirty="0"/>
                <a:t>(</a:t>
              </a:r>
              <a:r>
                <a:rPr lang="en-SG" sz="2400" i="1" dirty="0"/>
                <a:t>G'</a:t>
              </a:r>
              <a:r>
                <a:rPr lang="en-SG" sz="2400" dirty="0"/>
                <a:t>) respectively. </a:t>
              </a:r>
            </a:p>
            <a:p>
              <a:pPr>
                <a:spcAft>
                  <a:spcPts val="600"/>
                </a:spcAft>
                <a:tabLst>
                  <a:tab pos="174625" algn="l"/>
                </a:tabLst>
              </a:pPr>
              <a:r>
                <a:rPr lang="en-SG" sz="2400" b="1" i="1" dirty="0"/>
                <a:t>G</a:t>
              </a:r>
              <a:r>
                <a:rPr lang="en-SG" sz="2400" dirty="0"/>
                <a:t> </a:t>
              </a:r>
              <a:r>
                <a:rPr lang="en-SG" sz="2400" b="1" dirty="0"/>
                <a:t>is isomorphic to </a:t>
              </a:r>
              <a:r>
                <a:rPr lang="en-SG" sz="2400" b="1" i="1" dirty="0"/>
                <a:t>G‘</a:t>
              </a:r>
              <a:r>
                <a:rPr lang="en-SG" sz="2400" b="1" dirty="0"/>
                <a:t> </a:t>
              </a:r>
              <a:r>
                <a:rPr lang="en-SG" sz="2400" dirty="0"/>
                <a:t>if, and only if,  there exist one-to-one correspondences </a:t>
              </a:r>
              <a:r>
                <a:rPr lang="en-SG" sz="2400" i="1" dirty="0">
                  <a:solidFill>
                    <a:srgbClr val="0000FF"/>
                  </a:solidFill>
                </a:rPr>
                <a:t>g</a:t>
              </a:r>
              <a:r>
                <a:rPr lang="en-SG" sz="2400" dirty="0">
                  <a:solidFill>
                    <a:srgbClr val="0000FF"/>
                  </a:solidFill>
                </a:rPr>
                <a:t>: </a:t>
              </a:r>
              <a:r>
                <a:rPr lang="en-SG" sz="2400" i="1" dirty="0">
                  <a:solidFill>
                    <a:srgbClr val="0000FF"/>
                  </a:solidFill>
                </a:rPr>
                <a:t>V</a:t>
              </a:r>
              <a:r>
                <a:rPr lang="en-SG" sz="2400" dirty="0">
                  <a:solidFill>
                    <a:srgbClr val="0000FF"/>
                  </a:solidFill>
                </a:rPr>
                <a:t>(</a:t>
              </a:r>
              <a:r>
                <a:rPr lang="en-SG" sz="2400" i="1" dirty="0">
                  <a:solidFill>
                    <a:srgbClr val="0000FF"/>
                  </a:solidFill>
                </a:rPr>
                <a:t>G</a:t>
              </a:r>
              <a:r>
                <a:rPr lang="en-SG" sz="2400" dirty="0">
                  <a:solidFill>
                    <a:srgbClr val="0000FF"/>
                  </a:solidFill>
                </a:rPr>
                <a:t>) </a:t>
              </a:r>
              <a:r>
                <a:rPr lang="en-SG" sz="2400" dirty="0">
                  <a:solidFill>
                    <a:srgbClr val="0000FF"/>
                  </a:solidFill>
                  <a:sym typeface="Wingdings" panose="05000000000000000000" pitchFamily="2" charset="2"/>
                </a:rPr>
                <a:t></a:t>
              </a:r>
              <a:r>
                <a:rPr lang="en-SG" sz="2400" dirty="0">
                  <a:solidFill>
                    <a:srgbClr val="0000FF"/>
                  </a:solidFill>
                </a:rPr>
                <a:t> </a:t>
              </a:r>
              <a:r>
                <a:rPr lang="en-SG" sz="2400" i="1" dirty="0">
                  <a:solidFill>
                    <a:srgbClr val="0000FF"/>
                  </a:solidFill>
                </a:rPr>
                <a:t>V</a:t>
              </a:r>
              <a:r>
                <a:rPr lang="en-SG" sz="2400" dirty="0">
                  <a:solidFill>
                    <a:srgbClr val="0000FF"/>
                  </a:solidFill>
                </a:rPr>
                <a:t>(</a:t>
              </a:r>
              <a:r>
                <a:rPr lang="en-SG" sz="2400" i="1" dirty="0">
                  <a:solidFill>
                    <a:srgbClr val="0000FF"/>
                  </a:solidFill>
                </a:rPr>
                <a:t>G'</a:t>
              </a:r>
              <a:r>
                <a:rPr lang="en-SG" sz="2400" dirty="0">
                  <a:solidFill>
                    <a:srgbClr val="0000FF"/>
                  </a:solidFill>
                </a:rPr>
                <a:t>) </a:t>
              </a:r>
              <a:r>
                <a:rPr lang="en-SG" sz="2400" dirty="0"/>
                <a:t>and </a:t>
              </a:r>
              <a:r>
                <a:rPr lang="en-SG" sz="2400" i="1" dirty="0">
                  <a:solidFill>
                    <a:srgbClr val="0000FF"/>
                  </a:solidFill>
                </a:rPr>
                <a:t>h</a:t>
              </a:r>
              <a:r>
                <a:rPr lang="en-SG" sz="2400" dirty="0">
                  <a:solidFill>
                    <a:srgbClr val="0000FF"/>
                  </a:solidFill>
                </a:rPr>
                <a:t>: </a:t>
              </a:r>
              <a:r>
                <a:rPr lang="en-SG" sz="2400" i="1" dirty="0">
                  <a:solidFill>
                    <a:srgbClr val="0000FF"/>
                  </a:solidFill>
                </a:rPr>
                <a:t>E</a:t>
              </a:r>
              <a:r>
                <a:rPr lang="en-SG" sz="2400" dirty="0">
                  <a:solidFill>
                    <a:srgbClr val="0000FF"/>
                  </a:solidFill>
                </a:rPr>
                <a:t>(</a:t>
              </a:r>
              <a:r>
                <a:rPr lang="en-SG" sz="2400" i="1" dirty="0">
                  <a:solidFill>
                    <a:srgbClr val="0000FF"/>
                  </a:solidFill>
                </a:rPr>
                <a:t>G</a:t>
              </a:r>
              <a:r>
                <a:rPr lang="en-SG" sz="2400" dirty="0">
                  <a:solidFill>
                    <a:srgbClr val="0000FF"/>
                  </a:solidFill>
                </a:rPr>
                <a:t>) </a:t>
              </a:r>
              <a:r>
                <a:rPr lang="en-SG" sz="2400" dirty="0">
                  <a:solidFill>
                    <a:srgbClr val="0000FF"/>
                  </a:solidFill>
                  <a:sym typeface="Wingdings" panose="05000000000000000000" pitchFamily="2" charset="2"/>
                </a:rPr>
                <a:t></a:t>
              </a:r>
              <a:r>
                <a:rPr lang="en-SG" sz="2400" dirty="0">
                  <a:solidFill>
                    <a:srgbClr val="0000FF"/>
                  </a:solidFill>
                </a:rPr>
                <a:t> </a:t>
              </a:r>
              <a:r>
                <a:rPr lang="en-SG" sz="2400" i="1" dirty="0">
                  <a:solidFill>
                    <a:srgbClr val="0000FF"/>
                  </a:solidFill>
                </a:rPr>
                <a:t>E</a:t>
              </a:r>
              <a:r>
                <a:rPr lang="en-SG" sz="2400" dirty="0">
                  <a:solidFill>
                    <a:srgbClr val="0000FF"/>
                  </a:solidFill>
                </a:rPr>
                <a:t>(</a:t>
              </a:r>
              <a:r>
                <a:rPr lang="en-SG" sz="2400" i="1" dirty="0">
                  <a:solidFill>
                    <a:srgbClr val="0000FF"/>
                  </a:solidFill>
                </a:rPr>
                <a:t>G'</a:t>
              </a:r>
              <a:r>
                <a:rPr lang="en-SG" sz="2400" dirty="0">
                  <a:solidFill>
                    <a:srgbClr val="0000FF"/>
                  </a:solidFill>
                </a:rPr>
                <a:t>) that </a:t>
              </a:r>
              <a:r>
                <a:rPr lang="en-SG" sz="2400" dirty="0"/>
                <a:t>preserve the edge-endpoint functions of </a:t>
              </a:r>
              <a:r>
                <a:rPr lang="en-SG" sz="2400" i="1" dirty="0"/>
                <a:t>G</a:t>
              </a:r>
              <a:r>
                <a:rPr lang="en-SG" sz="2400" dirty="0"/>
                <a:t> and </a:t>
              </a:r>
              <a:r>
                <a:rPr lang="en-SG" sz="2400" i="1" dirty="0"/>
                <a:t>G'</a:t>
              </a:r>
              <a:r>
                <a:rPr lang="en-SG" sz="2400" dirty="0"/>
                <a:t> in the sense that for all </a:t>
              </a:r>
              <a:r>
                <a:rPr lang="en-SG" sz="2400" i="1" dirty="0"/>
                <a:t>v</a:t>
              </a:r>
              <a:r>
                <a:rPr lang="en-SG" sz="2400" dirty="0"/>
                <a:t> </a:t>
              </a:r>
              <a:r>
                <a:rPr lang="en-SG" sz="2400" dirty="0">
                  <a:sym typeface="Symbol" panose="05050102010706020507" pitchFamily="18" charset="2"/>
                </a:rPr>
                <a:t> </a:t>
              </a:r>
              <a:r>
                <a:rPr lang="en-SG" sz="2400" i="1" dirty="0"/>
                <a:t>V</a:t>
              </a:r>
              <a:r>
                <a:rPr lang="en-SG" sz="2400" dirty="0"/>
                <a:t>(</a:t>
              </a:r>
              <a:r>
                <a:rPr lang="en-SG" sz="2400" i="1" dirty="0"/>
                <a:t>G</a:t>
              </a:r>
              <a:r>
                <a:rPr lang="en-SG" sz="2400" dirty="0"/>
                <a:t>) </a:t>
              </a:r>
              <a:r>
                <a:rPr lang="en-SG" sz="2400" dirty="0">
                  <a:sym typeface="Symbol" panose="05050102010706020507" pitchFamily="18" charset="2"/>
                </a:rPr>
                <a:t>and </a:t>
              </a:r>
              <a:r>
                <a:rPr lang="en-SG" sz="2400" i="1" dirty="0">
                  <a:sym typeface="Symbol" panose="05050102010706020507" pitchFamily="18" charset="2"/>
                </a:rPr>
                <a:t>e </a:t>
              </a:r>
              <a:r>
                <a:rPr lang="en-SG" sz="2400" dirty="0">
                  <a:sym typeface="Symbol" panose="05050102010706020507" pitchFamily="18" charset="2"/>
                </a:rPr>
                <a:t></a:t>
              </a:r>
              <a:r>
                <a:rPr lang="en-SG" sz="2400" i="1" dirty="0"/>
                <a:t> E</a:t>
              </a:r>
              <a:r>
                <a:rPr lang="en-SG" sz="2400" dirty="0"/>
                <a:t>(</a:t>
              </a:r>
              <a:r>
                <a:rPr lang="en-SG" sz="2400" i="1" dirty="0"/>
                <a:t>G</a:t>
              </a:r>
              <a:r>
                <a:rPr lang="en-SG" sz="2400" dirty="0"/>
                <a:t>), </a:t>
              </a:r>
            </a:p>
            <a:p>
              <a:pPr>
                <a:spcAft>
                  <a:spcPts val="600"/>
                </a:spcAft>
                <a:tabLst>
                  <a:tab pos="174625" algn="l"/>
                  <a:tab pos="627063" algn="l"/>
                </a:tabLst>
              </a:pPr>
              <a:r>
                <a:rPr lang="en-SG" sz="2400" dirty="0"/>
                <a:t>		</a:t>
              </a:r>
              <a:r>
                <a:rPr lang="en-SG" sz="2400" i="1" dirty="0"/>
                <a:t>v</a:t>
              </a:r>
              <a:r>
                <a:rPr lang="en-SG" sz="2400" b="1" dirty="0"/>
                <a:t> </a:t>
              </a:r>
              <a:r>
                <a:rPr lang="en-SG" sz="2400" dirty="0"/>
                <a:t>is an endpoint of </a:t>
              </a:r>
              <a:r>
                <a:rPr lang="en-SG" sz="2400" i="1" dirty="0"/>
                <a:t>e</a:t>
              </a:r>
              <a:r>
                <a:rPr lang="en-SG" sz="2400" dirty="0"/>
                <a:t> </a:t>
              </a:r>
              <a:r>
                <a:rPr lang="en-SG" sz="2400" dirty="0">
                  <a:sym typeface="Symbol" panose="05050102010706020507" pitchFamily="18" charset="2"/>
                </a:rPr>
                <a:t> </a:t>
              </a:r>
              <a:r>
                <a:rPr lang="en-SG" sz="2400" i="1" dirty="0">
                  <a:sym typeface="Symbol" panose="05050102010706020507" pitchFamily="18" charset="2"/>
                </a:rPr>
                <a:t>g</a:t>
              </a:r>
              <a:r>
                <a:rPr lang="en-SG" sz="2400" dirty="0">
                  <a:sym typeface="Symbol" panose="05050102010706020507" pitchFamily="18" charset="2"/>
                </a:rPr>
                <a:t>(</a:t>
              </a:r>
              <a:r>
                <a:rPr lang="en-SG" sz="2400" i="1" dirty="0">
                  <a:sym typeface="Symbol" panose="05050102010706020507" pitchFamily="18" charset="2"/>
                </a:rPr>
                <a:t>v</a:t>
              </a:r>
              <a:r>
                <a:rPr lang="en-SG" sz="2400" dirty="0">
                  <a:sym typeface="Symbol" panose="05050102010706020507" pitchFamily="18" charset="2"/>
                </a:rPr>
                <a:t>) is an endpoint of </a:t>
              </a:r>
              <a:r>
                <a:rPr lang="en-SG" sz="2400" i="1" dirty="0">
                  <a:sym typeface="Symbol" panose="05050102010706020507" pitchFamily="18" charset="2"/>
                </a:rPr>
                <a:t>h</a:t>
              </a:r>
              <a:r>
                <a:rPr lang="en-SG" sz="2400" dirty="0">
                  <a:sym typeface="Symbol" panose="05050102010706020507" pitchFamily="18" charset="2"/>
                </a:rPr>
                <a:t>(</a:t>
              </a:r>
              <a:r>
                <a:rPr lang="en-SG" sz="2400" i="1" dirty="0">
                  <a:sym typeface="Symbol" panose="05050102010706020507" pitchFamily="18" charset="2"/>
                </a:rPr>
                <a:t>e</a:t>
              </a:r>
              <a:r>
                <a:rPr lang="en-SG" sz="2400" dirty="0">
                  <a:sym typeface="Symbol" panose="05050102010706020507" pitchFamily="18" charset="2"/>
                </a:rPr>
                <a:t>).</a:t>
              </a:r>
              <a:endParaRPr lang="en-SG" sz="2400" dirty="0"/>
            </a:p>
          </p:txBody>
        </p:sp>
      </p:grpSp>
    </p:spTree>
    <p:extLst>
      <p:ext uri="{BB962C8B-B14F-4D97-AF65-F5344CB8AC3E}">
        <p14:creationId xmlns:p14="http://schemas.microsoft.com/office/powerpoint/2010/main" val="30762937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8187" y="1608389"/>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9587" y="1836989"/>
            <a:ext cx="292576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954107"/>
          </a:xfrm>
          <a:prstGeom prst="rect">
            <a:avLst/>
          </a:prstGeom>
          <a:noFill/>
        </p:spPr>
        <p:txBody>
          <a:bodyPr wrap="square" rtlCol="0">
            <a:spAutoFit/>
          </a:bodyPr>
          <a:lstStyle/>
          <a:p>
            <a:r>
              <a:rPr lang="en-US" altLang="en-US" sz="2800" dirty="0"/>
              <a:t>Example: Show that the following two graphs are isomorphic.</a:t>
            </a:r>
          </a:p>
        </p:txBody>
      </p:sp>
      <p:sp>
        <p:nvSpPr>
          <p:cNvPr id="51" name="TextBox 50"/>
          <p:cNvSpPr txBox="1"/>
          <p:nvPr/>
        </p:nvSpPr>
        <p:spPr>
          <a:xfrm>
            <a:off x="294575" y="4125081"/>
            <a:ext cx="7932357" cy="1815882"/>
          </a:xfrm>
          <a:prstGeom prst="rect">
            <a:avLst/>
          </a:prstGeom>
          <a:solidFill>
            <a:schemeClr val="accent4">
              <a:lumMod val="60000"/>
              <a:lumOff val="40000"/>
            </a:schemeClr>
          </a:solidFill>
        </p:spPr>
        <p:txBody>
          <a:bodyPr wrap="square" rtlCol="0">
            <a:spAutoFit/>
          </a:bodyPr>
          <a:lstStyle/>
          <a:p>
            <a:pPr>
              <a:spcAft>
                <a:spcPts val="600"/>
              </a:spcAft>
              <a:tabLst>
                <a:tab pos="174625" algn="l"/>
              </a:tabLst>
            </a:pPr>
            <a:r>
              <a:rPr lang="en-US" altLang="en-US" sz="2800" dirty="0"/>
              <a:t>To solve this, you find functions </a:t>
            </a:r>
            <a:r>
              <a:rPr lang="en-SG" sz="2800" i="1" dirty="0"/>
              <a:t>g</a:t>
            </a:r>
            <a:r>
              <a:rPr lang="en-SG" sz="2800" dirty="0"/>
              <a:t>: </a:t>
            </a:r>
            <a:r>
              <a:rPr lang="en-SG" sz="2800" i="1" dirty="0"/>
              <a:t>V</a:t>
            </a:r>
            <a:r>
              <a:rPr lang="en-SG" sz="2800" dirty="0"/>
              <a:t>(</a:t>
            </a:r>
            <a:r>
              <a:rPr lang="en-SG" sz="2800" i="1" dirty="0"/>
              <a:t>G</a:t>
            </a:r>
            <a:r>
              <a:rPr lang="en-SG" sz="2800" dirty="0"/>
              <a:t>) </a:t>
            </a:r>
            <a:r>
              <a:rPr lang="en-SG" sz="2800" dirty="0">
                <a:sym typeface="Wingdings" panose="05000000000000000000" pitchFamily="2" charset="2"/>
              </a:rPr>
              <a:t></a:t>
            </a:r>
            <a:r>
              <a:rPr lang="en-SG" sz="2800" dirty="0"/>
              <a:t> </a:t>
            </a:r>
            <a:r>
              <a:rPr lang="en-SG" sz="2800" i="1" dirty="0"/>
              <a:t>V</a:t>
            </a:r>
            <a:r>
              <a:rPr lang="en-SG" sz="2800" dirty="0"/>
              <a:t>(</a:t>
            </a:r>
            <a:r>
              <a:rPr lang="en-SG" sz="2800" i="1" dirty="0"/>
              <a:t>G'</a:t>
            </a:r>
            <a:r>
              <a:rPr lang="en-SG" sz="2800" dirty="0"/>
              <a:t>) and </a:t>
            </a:r>
            <a:r>
              <a:rPr lang="en-SG" sz="2800" i="1" dirty="0"/>
              <a:t>h</a:t>
            </a:r>
            <a:r>
              <a:rPr lang="en-SG" sz="2800" dirty="0"/>
              <a:t>: </a:t>
            </a:r>
            <a:r>
              <a:rPr lang="en-SG" sz="2800" i="1" dirty="0"/>
              <a:t>E</a:t>
            </a:r>
            <a:r>
              <a:rPr lang="en-SG" sz="2800" dirty="0"/>
              <a:t>(</a:t>
            </a:r>
            <a:r>
              <a:rPr lang="en-SG" sz="2800" i="1" dirty="0"/>
              <a:t>G</a:t>
            </a:r>
            <a:r>
              <a:rPr lang="en-SG" sz="2800" dirty="0"/>
              <a:t>) </a:t>
            </a:r>
            <a:r>
              <a:rPr lang="en-SG" sz="2800" dirty="0">
                <a:sym typeface="Wingdings" panose="05000000000000000000" pitchFamily="2" charset="2"/>
              </a:rPr>
              <a:t></a:t>
            </a:r>
            <a:r>
              <a:rPr lang="en-SG" sz="2800" dirty="0"/>
              <a:t> </a:t>
            </a:r>
            <a:r>
              <a:rPr lang="en-SG" sz="2800" i="1" dirty="0"/>
              <a:t>E</a:t>
            </a:r>
            <a:r>
              <a:rPr lang="en-SG" sz="2800" dirty="0"/>
              <a:t>(</a:t>
            </a:r>
            <a:r>
              <a:rPr lang="en-SG" sz="2800" i="1" dirty="0"/>
              <a:t>G'</a:t>
            </a:r>
            <a:r>
              <a:rPr lang="en-SG" sz="2800" dirty="0"/>
              <a:t>) such that for all for all </a:t>
            </a:r>
            <a:r>
              <a:rPr lang="en-SG" sz="2800" i="1" dirty="0"/>
              <a:t>v</a:t>
            </a:r>
            <a:r>
              <a:rPr lang="en-SG" sz="2800" dirty="0"/>
              <a:t> </a:t>
            </a:r>
            <a:r>
              <a:rPr lang="en-SG" sz="2800" dirty="0">
                <a:sym typeface="Symbol" panose="05050102010706020507" pitchFamily="18" charset="2"/>
              </a:rPr>
              <a:t> </a:t>
            </a:r>
            <a:r>
              <a:rPr lang="en-SG" sz="2800" i="1" dirty="0"/>
              <a:t>V</a:t>
            </a:r>
            <a:r>
              <a:rPr lang="en-SG" sz="2800" dirty="0"/>
              <a:t>(</a:t>
            </a:r>
            <a:r>
              <a:rPr lang="en-SG" sz="2800" i="1" dirty="0"/>
              <a:t>G</a:t>
            </a:r>
            <a:r>
              <a:rPr lang="en-SG" sz="2800" dirty="0"/>
              <a:t>) </a:t>
            </a:r>
            <a:r>
              <a:rPr lang="en-SG" sz="2800" dirty="0">
                <a:sym typeface="Symbol" panose="05050102010706020507" pitchFamily="18" charset="2"/>
              </a:rPr>
              <a:t>and    </a:t>
            </a:r>
            <a:r>
              <a:rPr lang="en-SG" sz="2800" i="1" dirty="0">
                <a:sym typeface="Symbol" panose="05050102010706020507" pitchFamily="18" charset="2"/>
              </a:rPr>
              <a:t>e </a:t>
            </a:r>
            <a:r>
              <a:rPr lang="en-SG" sz="2800" dirty="0">
                <a:sym typeface="Symbol" panose="05050102010706020507" pitchFamily="18" charset="2"/>
              </a:rPr>
              <a:t></a:t>
            </a:r>
            <a:r>
              <a:rPr lang="en-SG" sz="2800" i="1" dirty="0"/>
              <a:t> E</a:t>
            </a:r>
            <a:r>
              <a:rPr lang="en-SG" sz="2800" dirty="0"/>
              <a:t>(</a:t>
            </a:r>
            <a:r>
              <a:rPr lang="en-SG" sz="2800" i="1" dirty="0"/>
              <a:t>G</a:t>
            </a:r>
            <a:r>
              <a:rPr lang="en-SG" sz="2800" dirty="0"/>
              <a:t>), </a:t>
            </a:r>
            <a:r>
              <a:rPr lang="en-SG" sz="2800" i="1" dirty="0"/>
              <a:t>v</a:t>
            </a:r>
            <a:r>
              <a:rPr lang="en-SG" sz="2800" b="1" dirty="0"/>
              <a:t> </a:t>
            </a:r>
            <a:r>
              <a:rPr lang="en-SG" sz="2800" dirty="0"/>
              <a:t>is an endpoint of </a:t>
            </a:r>
            <a:r>
              <a:rPr lang="en-SG" sz="2800" i="1" dirty="0"/>
              <a:t>e</a:t>
            </a:r>
            <a:r>
              <a:rPr lang="en-SG" sz="2800" dirty="0"/>
              <a:t> </a:t>
            </a:r>
            <a:r>
              <a:rPr lang="en-SG" sz="2800" dirty="0">
                <a:sym typeface="Symbol" panose="05050102010706020507" pitchFamily="18" charset="2"/>
              </a:rPr>
              <a:t>if, and only if, </a:t>
            </a:r>
            <a:r>
              <a:rPr lang="en-SG" sz="2800" i="1" dirty="0">
                <a:sym typeface="Symbol" panose="05050102010706020507" pitchFamily="18" charset="2"/>
              </a:rPr>
              <a:t>g</a:t>
            </a:r>
            <a:r>
              <a:rPr lang="en-SG" sz="2800" dirty="0">
                <a:sym typeface="Symbol" panose="05050102010706020507" pitchFamily="18" charset="2"/>
              </a:rPr>
              <a:t>(</a:t>
            </a:r>
            <a:r>
              <a:rPr lang="en-SG" sz="2800" i="1" dirty="0">
                <a:sym typeface="Symbol" panose="05050102010706020507" pitchFamily="18" charset="2"/>
              </a:rPr>
              <a:t>v</a:t>
            </a:r>
            <a:r>
              <a:rPr lang="en-SG" sz="2800" dirty="0">
                <a:sym typeface="Symbol" panose="05050102010706020507" pitchFamily="18" charset="2"/>
              </a:rPr>
              <a:t>) is an endpoint of </a:t>
            </a:r>
            <a:r>
              <a:rPr lang="en-SG" sz="2800" i="1" dirty="0">
                <a:sym typeface="Symbol" panose="05050102010706020507" pitchFamily="18" charset="2"/>
              </a:rPr>
              <a:t>h</a:t>
            </a:r>
            <a:r>
              <a:rPr lang="en-SG" sz="2800" dirty="0">
                <a:sym typeface="Symbol" panose="05050102010706020507" pitchFamily="18" charset="2"/>
              </a:rPr>
              <a:t>(</a:t>
            </a:r>
            <a:r>
              <a:rPr lang="en-SG" sz="2800" i="1" dirty="0">
                <a:sym typeface="Symbol" panose="05050102010706020507" pitchFamily="18" charset="2"/>
              </a:rPr>
              <a:t>e</a:t>
            </a:r>
            <a:r>
              <a:rPr lang="en-SG" sz="2800" dirty="0">
                <a:sym typeface="Symbol" panose="05050102010706020507" pitchFamily="18" charset="2"/>
              </a:rPr>
              <a:t>).</a:t>
            </a:r>
            <a:endParaRPr lang="en-SG" sz="2800" dirty="0"/>
          </a:p>
        </p:txBody>
      </p:sp>
    </p:spTree>
    <p:extLst>
      <p:ext uri="{BB962C8B-B14F-4D97-AF65-F5344CB8AC3E}">
        <p14:creationId xmlns:p14="http://schemas.microsoft.com/office/powerpoint/2010/main" val="4893898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6"/>
          <p:cNvGrpSpPr>
            <a:grpSpLocks/>
          </p:cNvGrpSpPr>
          <p:nvPr/>
        </p:nvGrpSpPr>
        <p:grpSpPr bwMode="auto">
          <a:xfrm>
            <a:off x="703263" y="3660775"/>
            <a:ext cx="6992937" cy="2587625"/>
            <a:chOff x="627063" y="3660775"/>
            <a:chExt cx="6992937" cy="2587625"/>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3" y="3660775"/>
              <a:ext cx="3335337"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8650" y="3660775"/>
              <a:ext cx="318135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954107"/>
          </a:xfrm>
          <a:prstGeom prst="rect">
            <a:avLst/>
          </a:prstGeom>
          <a:noFill/>
        </p:spPr>
        <p:txBody>
          <a:bodyPr wrap="square" rtlCol="0">
            <a:spAutoFit/>
          </a:bodyPr>
          <a:lstStyle/>
          <a:p>
            <a:r>
              <a:rPr lang="en-US" altLang="en-US" sz="2800" dirty="0"/>
              <a:t>Example: Show that the following two graphs are isomorphic.</a:t>
            </a:r>
          </a:p>
        </p:txBody>
      </p:sp>
      <p:pic>
        <p:nvPicPr>
          <p:cNvPr id="48"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8187" y="1608389"/>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9587" y="1836989"/>
            <a:ext cx="292576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67523" y="3660775"/>
            <a:ext cx="7729810" cy="2695576"/>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48243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13855</TotalTime>
  <Words>7042</Words>
  <Application>Microsoft Office PowerPoint</Application>
  <PresentationFormat>On-screen Show (4:3)</PresentationFormat>
  <Paragraphs>998</Paragraphs>
  <Slides>106</Slides>
  <Notes>106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Arial</vt:lpstr>
      <vt:lpstr>Calibri</vt:lpstr>
      <vt:lpstr>Calibri Light</vt:lpstr>
      <vt:lpstr>Cambria Math</vt:lpstr>
      <vt:lpstr>Symbol</vt:lpstr>
      <vt:lpstr>Times New Roman</vt:lpstr>
      <vt:lpstr>Wingdings</vt:lpstr>
      <vt:lpstr>Office Theme</vt:lpstr>
      <vt:lpstr>Lecture #12: Graphs and Trees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Tuck-Choy Aaron TAN</cp:lastModifiedBy>
  <cp:revision>1226</cp:revision>
  <cp:lastPrinted>2016-10-10T07:46:43Z</cp:lastPrinted>
  <dcterms:created xsi:type="dcterms:W3CDTF">2015-07-25T11:08:36Z</dcterms:created>
  <dcterms:modified xsi:type="dcterms:W3CDTF">2019-10-12T05:36:51Z</dcterms:modified>
</cp:coreProperties>
</file>