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413" r:id="rId3"/>
    <p:sldId id="414" r:id="rId4"/>
    <p:sldId id="424" r:id="rId5"/>
    <p:sldId id="425" r:id="rId6"/>
    <p:sldId id="426" r:id="rId7"/>
    <p:sldId id="415" r:id="rId8"/>
    <p:sldId id="427" r:id="rId9"/>
    <p:sldId id="428" r:id="rId10"/>
    <p:sldId id="429" r:id="rId11"/>
    <p:sldId id="430" r:id="rId12"/>
    <p:sldId id="431" r:id="rId13"/>
    <p:sldId id="416" r:id="rId14"/>
    <p:sldId id="432" r:id="rId15"/>
    <p:sldId id="420" r:id="rId16"/>
    <p:sldId id="433" r:id="rId17"/>
    <p:sldId id="337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96868" autoAdjust="0"/>
  </p:normalViewPr>
  <p:slideViewPr>
    <p:cSldViewPr snapToGrid="0">
      <p:cViewPr varScale="1">
        <p:scale>
          <a:sx n="64" d="100"/>
          <a:sy n="64" d="100"/>
        </p:scale>
        <p:origin x="67" y="37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0"/>
    </p:cViewPr>
  </p:sorter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 custT="1"/>
      <dgm:spPr/>
      <dgm:t>
        <a:bodyPr/>
        <a:lstStyle/>
        <a:p>
          <a:r>
            <a:rPr lang="en-US" sz="2400" dirty="0"/>
            <a:t>10.1 Graphs: Definitions and Basic Properties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 custT="1"/>
      <dgm:spPr/>
      <dgm:t>
        <a:bodyPr/>
        <a:lstStyle/>
        <a:p>
          <a:r>
            <a:rPr lang="en-US" sz="1800" dirty="0"/>
            <a:t>Vertices, edges, directed graph, simple graph, complete graph, </a:t>
          </a:r>
          <a:br>
            <a:rPr lang="en-US" sz="1800" dirty="0"/>
          </a:br>
          <a:r>
            <a:rPr lang="en-US" sz="1800" dirty="0"/>
            <a:t>complete bipartite graph, subgraph, degree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 custT="1"/>
      <dgm:spPr/>
      <dgm:t>
        <a:bodyPr/>
        <a:lstStyle/>
        <a:p>
          <a:r>
            <a:rPr lang="en-US" sz="2400" dirty="0"/>
            <a:t>10.2 Trails, Paths, and Circuits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 custT="1"/>
      <dgm:spPr/>
      <dgm:t>
        <a:bodyPr/>
        <a:lstStyle/>
        <a:p>
          <a:r>
            <a:rPr lang="en-US" sz="1800" dirty="0"/>
            <a:t>Walk, trail, path, closed walk, circuit, simple circuit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ADF55BF1-2207-42EA-A91F-034F42C917E8}">
      <dgm:prSet custT="1"/>
      <dgm:spPr/>
      <dgm:t>
        <a:bodyPr/>
        <a:lstStyle/>
        <a:p>
          <a:r>
            <a:rPr lang="en-US" sz="2400" dirty="0"/>
            <a:t>10.3 Matrix Representations of Graphs</a:t>
          </a:r>
        </a:p>
      </dgm:t>
    </dgm:pt>
    <dgm:pt modelId="{8CEA65A1-908D-43B2-9575-B9F965EB3642}" type="parTrans" cxnId="{12DAC10A-5BBE-4B7C-8B1A-5FB174599222}">
      <dgm:prSet/>
      <dgm:spPr/>
      <dgm:t>
        <a:bodyPr/>
        <a:lstStyle/>
        <a:p>
          <a:endParaRPr lang="en-US"/>
        </a:p>
      </dgm:t>
    </dgm:pt>
    <dgm:pt modelId="{08B1E362-BBA7-4F5A-8FEF-54F78AFED0E5}" type="sibTrans" cxnId="{12DAC10A-5BBE-4B7C-8B1A-5FB174599222}">
      <dgm:prSet/>
      <dgm:spPr/>
      <dgm:t>
        <a:bodyPr/>
        <a:lstStyle/>
        <a:p>
          <a:endParaRPr lang="en-US"/>
        </a:p>
      </dgm:t>
    </dgm:pt>
    <dgm:pt modelId="{4659FB8F-1A94-4457-B691-4E237DF460A1}">
      <dgm:prSet custT="1"/>
      <dgm:spPr/>
      <dgm:t>
        <a:bodyPr/>
        <a:lstStyle/>
        <a:p>
          <a:r>
            <a:rPr lang="en-US" sz="1800" dirty="0"/>
            <a:t>Adjacency matrix, matrices and connected components</a:t>
          </a:r>
        </a:p>
      </dgm:t>
    </dgm:pt>
    <dgm:pt modelId="{B69E66DD-2FE8-446C-B1E6-A48C36DEC71E}" type="parTrans" cxnId="{130FBD5F-C80C-4A75-9F49-A9BDD40BEC33}">
      <dgm:prSet/>
      <dgm:spPr/>
      <dgm:t>
        <a:bodyPr/>
        <a:lstStyle/>
        <a:p>
          <a:endParaRPr lang="en-US"/>
        </a:p>
      </dgm:t>
    </dgm:pt>
    <dgm:pt modelId="{AE1921D4-B128-4F31-AC73-13214B1F561F}" type="sibTrans" cxnId="{130FBD5F-C80C-4A75-9F49-A9BDD40BEC33}">
      <dgm:prSet/>
      <dgm:spPr/>
      <dgm:t>
        <a:bodyPr/>
        <a:lstStyle/>
        <a:p>
          <a:endParaRPr lang="en-US"/>
        </a:p>
      </dgm:t>
    </dgm:pt>
    <dgm:pt modelId="{F08DC294-1222-4642-BBF9-41194FF214A9}">
      <dgm:prSet custT="1"/>
      <dgm:spPr/>
      <dgm:t>
        <a:bodyPr/>
        <a:lstStyle/>
        <a:p>
          <a:r>
            <a:rPr lang="en-US" sz="2400" dirty="0"/>
            <a:t>10.4 Planar Graphs</a:t>
          </a:r>
        </a:p>
      </dgm:t>
    </dgm:pt>
    <dgm:pt modelId="{97283060-3FAF-485B-8219-4AB8F9ECFC4D}" type="parTrans" cxnId="{E44B418A-FDCF-4DCA-954C-99B874E3EC12}">
      <dgm:prSet/>
      <dgm:spPr/>
      <dgm:t>
        <a:bodyPr/>
        <a:lstStyle/>
        <a:p>
          <a:endParaRPr lang="en-US"/>
        </a:p>
      </dgm:t>
    </dgm:pt>
    <dgm:pt modelId="{D5B273C8-E34C-4BD3-9660-D4BD3BC7A233}" type="sibTrans" cxnId="{E44B418A-FDCF-4DCA-954C-99B874E3EC12}">
      <dgm:prSet/>
      <dgm:spPr/>
      <dgm:t>
        <a:bodyPr/>
        <a:lstStyle/>
        <a:p>
          <a:endParaRPr lang="en-US"/>
        </a:p>
      </dgm:t>
    </dgm:pt>
    <dgm:pt modelId="{95AEDF71-B683-4473-AD6B-153436913195}">
      <dgm:prSet phldrT="[Text]" custT="1"/>
      <dgm:spPr/>
      <dgm:t>
        <a:bodyPr/>
        <a:lstStyle/>
        <a:p>
          <a:r>
            <a:rPr lang="en-US" sz="1800" dirty="0"/>
            <a:t>Connectedness, connected component</a:t>
          </a:r>
        </a:p>
      </dgm:t>
    </dgm:pt>
    <dgm:pt modelId="{64D2B808-114C-41BD-9BFD-7A836DAA2048}" type="parTrans" cxnId="{C2A7AFA5-C1D2-4317-861E-06260AD19F6F}">
      <dgm:prSet/>
      <dgm:spPr/>
      <dgm:t>
        <a:bodyPr/>
        <a:lstStyle/>
        <a:p>
          <a:endParaRPr lang="en-US"/>
        </a:p>
      </dgm:t>
    </dgm:pt>
    <dgm:pt modelId="{6F61C2AB-472A-4BDC-B380-2E78B23FB9F9}" type="sibTrans" cxnId="{C2A7AFA5-C1D2-4317-861E-06260AD19F6F}">
      <dgm:prSet/>
      <dgm:spPr/>
      <dgm:t>
        <a:bodyPr/>
        <a:lstStyle/>
        <a:p>
          <a:endParaRPr lang="en-US"/>
        </a:p>
      </dgm:t>
    </dgm:pt>
    <dgm:pt modelId="{31A53726-0845-47FD-BC2F-AE0E761CF516}">
      <dgm:prSet phldrT="[Text]" custT="1"/>
      <dgm:spPr/>
      <dgm:t>
        <a:bodyPr/>
        <a:lstStyle/>
        <a:p>
          <a:r>
            <a:rPr lang="en-US" sz="1800" dirty="0"/>
            <a:t>The Handshake theorem</a:t>
          </a:r>
        </a:p>
      </dgm:t>
    </dgm:pt>
    <dgm:pt modelId="{3DA55B7B-96F9-4C6D-B409-B13533258450}" type="parTrans" cxnId="{29BE90D8-EB1B-4CDA-8931-A387490EDFC3}">
      <dgm:prSet/>
      <dgm:spPr/>
      <dgm:t>
        <a:bodyPr/>
        <a:lstStyle/>
        <a:p>
          <a:endParaRPr lang="en-US"/>
        </a:p>
      </dgm:t>
    </dgm:pt>
    <dgm:pt modelId="{207CD75B-8BB3-4272-9665-8514D07F20AA}" type="sibTrans" cxnId="{29BE90D8-EB1B-4CDA-8931-A387490EDFC3}">
      <dgm:prSet/>
      <dgm:spPr/>
      <dgm:t>
        <a:bodyPr/>
        <a:lstStyle/>
        <a:p>
          <a:endParaRPr lang="en-US"/>
        </a:p>
      </dgm:t>
    </dgm:pt>
    <dgm:pt modelId="{A30302DB-3797-4E2B-8637-32EEFA8E00A9}">
      <dgm:prSet phldrT="[Text]" custT="1"/>
      <dgm:spPr/>
      <dgm:t>
        <a:bodyPr/>
        <a:lstStyle/>
        <a:p>
          <a:r>
            <a:rPr lang="en-US" sz="1800" dirty="0"/>
            <a:t>Euler circuit, Hamiltonian circuit</a:t>
          </a:r>
        </a:p>
      </dgm:t>
    </dgm:pt>
    <dgm:pt modelId="{6B654D68-765D-4A31-B86B-EE0D474F1132}" type="parTrans" cxnId="{1336E078-7A62-4AAB-BC82-9A48FEB29248}">
      <dgm:prSet/>
      <dgm:spPr/>
      <dgm:t>
        <a:bodyPr/>
        <a:lstStyle/>
        <a:p>
          <a:endParaRPr lang="en-US"/>
        </a:p>
      </dgm:t>
    </dgm:pt>
    <dgm:pt modelId="{FFD84BB9-26C3-4FED-B364-5E3A44521DC0}" type="sibTrans" cxnId="{1336E078-7A62-4AAB-BC82-9A48FEB29248}">
      <dgm:prSet/>
      <dgm:spPr/>
      <dgm:t>
        <a:bodyPr/>
        <a:lstStyle/>
        <a:p>
          <a:endParaRPr lang="en-US"/>
        </a:p>
      </dgm:t>
    </dgm:pt>
    <dgm:pt modelId="{79B62A68-C54E-4492-BBD2-75339E0AC663}">
      <dgm:prSet custT="1"/>
      <dgm:spPr/>
      <dgm:t>
        <a:bodyPr/>
        <a:lstStyle/>
        <a:p>
          <a:r>
            <a:rPr lang="en-US" sz="1800" dirty="0"/>
            <a:t>Matrix multiplication, identity matrix, power of a matrix, walks of length </a:t>
          </a:r>
          <a:r>
            <a:rPr lang="en-US" sz="1800" i="1" dirty="0"/>
            <a:t>N</a:t>
          </a:r>
        </a:p>
      </dgm:t>
    </dgm:pt>
    <dgm:pt modelId="{2B2ABA63-4944-4F32-8786-719BFC063CCD}" type="parTrans" cxnId="{48D3FBFE-0D04-4347-8B14-D7B81E55657F}">
      <dgm:prSet/>
      <dgm:spPr/>
      <dgm:t>
        <a:bodyPr/>
        <a:lstStyle/>
        <a:p>
          <a:endParaRPr lang="en-US"/>
        </a:p>
      </dgm:t>
    </dgm:pt>
    <dgm:pt modelId="{F24BED12-0B63-4FD3-B946-CF5BCC5393E8}" type="sibTrans" cxnId="{48D3FBFE-0D04-4347-8B14-D7B81E55657F}">
      <dgm:prSet/>
      <dgm:spPr/>
      <dgm:t>
        <a:bodyPr/>
        <a:lstStyle/>
        <a:p>
          <a:endParaRPr lang="en-US"/>
        </a:p>
      </dgm:t>
    </dgm:pt>
    <dgm:pt modelId="{0F928A01-F6FC-4E30-AA29-D65644DA8FE1}">
      <dgm:prSet custT="1"/>
      <dgm:spPr/>
      <dgm:t>
        <a:bodyPr/>
        <a:lstStyle/>
        <a:p>
          <a:r>
            <a:rPr lang="en-US" sz="1800" dirty="0"/>
            <a:t>Isomorphisms of graphs</a:t>
          </a:r>
        </a:p>
      </dgm:t>
    </dgm:pt>
    <dgm:pt modelId="{460402BD-90B2-43EF-8D97-2693B410C600}" type="parTrans" cxnId="{614C71A2-CF37-48A1-BE62-F60CF1670A41}">
      <dgm:prSet/>
      <dgm:spPr/>
      <dgm:t>
        <a:bodyPr/>
        <a:lstStyle/>
        <a:p>
          <a:endParaRPr lang="en-US"/>
        </a:p>
      </dgm:t>
    </dgm:pt>
    <dgm:pt modelId="{D4683289-9C86-49D7-8745-DD9C583DA623}" type="sibTrans" cxnId="{614C71A2-CF37-48A1-BE62-F60CF1670A41}">
      <dgm:prSet/>
      <dgm:spPr/>
      <dgm:t>
        <a:bodyPr/>
        <a:lstStyle/>
        <a:p>
          <a:endParaRPr lang="en-US"/>
        </a:p>
      </dgm:t>
    </dgm:pt>
    <dgm:pt modelId="{D12BDDFD-5F9F-4C1B-96B8-6D2A766A520F}">
      <dgm:prSet custT="1"/>
      <dgm:spPr/>
      <dgm:t>
        <a:bodyPr/>
        <a:lstStyle/>
        <a:p>
          <a:r>
            <a:rPr lang="en-US" sz="1800" dirty="0"/>
            <a:t>Euler’s Formula</a:t>
          </a:r>
        </a:p>
      </dgm:t>
    </dgm:pt>
    <dgm:pt modelId="{792871CC-4E72-459E-BF04-6093070A2C71}" type="parTrans" cxnId="{BEFDBD71-093C-475B-AC8F-EBE6AE96A9FF}">
      <dgm:prSet/>
      <dgm:spPr/>
      <dgm:t>
        <a:bodyPr/>
        <a:lstStyle/>
        <a:p>
          <a:endParaRPr lang="en-SG"/>
        </a:p>
      </dgm:t>
    </dgm:pt>
    <dgm:pt modelId="{DA8770E7-B4CD-45CE-B7D4-50DD0854978F}" type="sibTrans" cxnId="{BEFDBD71-093C-475B-AC8F-EBE6AE96A9FF}">
      <dgm:prSet/>
      <dgm:spPr/>
      <dgm:t>
        <a:bodyPr/>
        <a:lstStyle/>
        <a:p>
          <a:endParaRPr lang="en-SG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</dgm:pt>
    <dgm:pt modelId="{EC610065-CFB3-4CEF-BC1D-8B50BDA86689}" type="pres">
      <dgm:prSet presAssocID="{7F3EE7F4-5CF1-432E-A16A-EF1709181AEB}" presName="parentText" presStyleLbl="node1" presStyleIdx="0" presStyleCnt="4" custScaleY="51232" custLinFactY="-49167" custLinFactNeighborY="-100000">
        <dgm:presLayoutVars>
          <dgm:chMax val="0"/>
          <dgm:bulletEnabled val="1"/>
        </dgm:presLayoutVars>
      </dgm:prSet>
      <dgm:spPr/>
    </dgm:pt>
    <dgm:pt modelId="{48C4D8D6-E7FC-4E3C-9F84-84133BB46313}" type="pres">
      <dgm:prSet presAssocID="{7F3EE7F4-5CF1-432E-A16A-EF1709181AEB}" presName="childText" presStyleLbl="revTx" presStyleIdx="0" presStyleCnt="4" custScaleY="99517" custLinFactNeighborY="-3249">
        <dgm:presLayoutVars>
          <dgm:bulletEnabled val="1"/>
        </dgm:presLayoutVars>
      </dgm:prSet>
      <dgm:spPr/>
    </dgm:pt>
    <dgm:pt modelId="{2309305B-C855-4771-85E1-9B59415FD537}" type="pres">
      <dgm:prSet presAssocID="{90250D92-EAF1-4F2C-B772-CC48C11D0311}" presName="parentText" presStyleLbl="node1" presStyleIdx="1" presStyleCnt="4" custScaleY="45910" custLinFactNeighborY="-2568">
        <dgm:presLayoutVars>
          <dgm:chMax val="0"/>
          <dgm:bulletEnabled val="1"/>
        </dgm:presLayoutVars>
      </dgm:prSet>
      <dgm:spPr/>
    </dgm:pt>
    <dgm:pt modelId="{A6170852-CD95-4A25-B089-D6B307265438}" type="pres">
      <dgm:prSet presAssocID="{90250D92-EAF1-4F2C-B772-CC48C11D0311}" presName="childText" presStyleLbl="revTx" presStyleIdx="1" presStyleCnt="4" custScaleY="106842" custLinFactNeighborY="2386">
        <dgm:presLayoutVars>
          <dgm:bulletEnabled val="1"/>
        </dgm:presLayoutVars>
      </dgm:prSet>
      <dgm:spPr/>
    </dgm:pt>
    <dgm:pt modelId="{9F2421E4-D361-44A0-AC25-766C29141420}" type="pres">
      <dgm:prSet presAssocID="{ADF55BF1-2207-42EA-A91F-034F42C917E8}" presName="parentText" presStyleLbl="node1" presStyleIdx="2" presStyleCnt="4" custScaleY="46175" custLinFactNeighborY="3721">
        <dgm:presLayoutVars>
          <dgm:chMax val="0"/>
          <dgm:bulletEnabled val="1"/>
        </dgm:presLayoutVars>
      </dgm:prSet>
      <dgm:spPr/>
    </dgm:pt>
    <dgm:pt modelId="{6BF239D3-1E4A-4916-8D52-AB44EC718AE2}" type="pres">
      <dgm:prSet presAssocID="{ADF55BF1-2207-42EA-A91F-034F42C917E8}" presName="childText" presStyleLbl="revTx" presStyleIdx="2" presStyleCnt="4" custScaleY="85549" custLinFactNeighborY="3524">
        <dgm:presLayoutVars>
          <dgm:bulletEnabled val="1"/>
        </dgm:presLayoutVars>
      </dgm:prSet>
      <dgm:spPr/>
    </dgm:pt>
    <dgm:pt modelId="{13D2BEF4-592E-46F8-A583-3A106414C40A}" type="pres">
      <dgm:prSet presAssocID="{F08DC294-1222-4642-BBF9-41194FF214A9}" presName="parentText" presStyleLbl="node1" presStyleIdx="3" presStyleCnt="4" custScaleY="39932" custLinFactNeighborY="-5598">
        <dgm:presLayoutVars>
          <dgm:chMax val="0"/>
          <dgm:bulletEnabled val="1"/>
        </dgm:presLayoutVars>
      </dgm:prSet>
      <dgm:spPr/>
    </dgm:pt>
    <dgm:pt modelId="{7EF9279E-1B53-447A-AE2D-1FAA3BFE80D9}" type="pres">
      <dgm:prSet presAssocID="{F08DC294-1222-4642-BBF9-41194FF214A9}" presName="childText" presStyleLbl="revTx" presStyleIdx="3" presStyleCnt="4" custScaleY="42915">
        <dgm:presLayoutVars>
          <dgm:bulletEnabled val="1"/>
        </dgm:presLayoutVars>
      </dgm:prSet>
      <dgm:spPr/>
    </dgm:pt>
  </dgm:ptLst>
  <dgm:cxnLst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12DAC10A-5BBE-4B7C-8B1A-5FB174599222}" srcId="{6F84F787-5F99-452F-AD9B-0BD6125B0C3D}" destId="{ADF55BF1-2207-42EA-A91F-034F42C917E8}" srcOrd="2" destOrd="0" parTransId="{8CEA65A1-908D-43B2-9575-B9F965EB3642}" sibTransId="{08B1E362-BBA7-4F5A-8FEF-54F78AFED0E5}"/>
    <dgm:cxn modelId="{0687400B-6B80-4DF0-BEF1-BE39EB065F9F}" type="presOf" srcId="{6F84F787-5F99-452F-AD9B-0BD6125B0C3D}" destId="{85DAB027-F54C-44DC-BDBE-232ED77CC6C1}" srcOrd="0" destOrd="0" presId="urn:microsoft.com/office/officeart/2005/8/layout/vList2"/>
    <dgm:cxn modelId="{0571CF2D-ED20-405E-9566-345EF901B6DC}" type="presOf" srcId="{95AEDF71-B683-4473-AD6B-153436913195}" destId="{A6170852-CD95-4A25-B089-D6B307265438}" srcOrd="0" destOrd="1" presId="urn:microsoft.com/office/officeart/2005/8/layout/vList2"/>
    <dgm:cxn modelId="{130FBD5F-C80C-4A75-9F49-A9BDD40BEC33}" srcId="{ADF55BF1-2207-42EA-A91F-034F42C917E8}" destId="{4659FB8F-1A94-4457-B691-4E237DF460A1}" srcOrd="0" destOrd="0" parTransId="{B69E66DD-2FE8-446C-B1E6-A48C36DEC71E}" sibTransId="{AE1921D4-B128-4F31-AC73-13214B1F561F}"/>
    <dgm:cxn modelId="{A84E9241-566F-48B1-805C-62DA22F492FC}" type="presOf" srcId="{4F0349F7-7124-4645-B7CB-EE5C90341F93}" destId="{A6170852-CD95-4A25-B089-D6B307265438}" srcOrd="0" destOrd="0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27284B43-E34F-4760-A3D7-6E8D59D899DF}" type="presOf" srcId="{31D8F70D-89DF-4EF2-95ED-23355DFA290D}" destId="{48C4D8D6-E7FC-4E3C-9F84-84133BB46313}" srcOrd="0" destOrd="0" presId="urn:microsoft.com/office/officeart/2005/8/layout/vList2"/>
    <dgm:cxn modelId="{51038F64-F73E-489A-B7C9-AB6CA7A291CE}" type="presOf" srcId="{ADF55BF1-2207-42EA-A91F-034F42C917E8}" destId="{9F2421E4-D361-44A0-AC25-766C29141420}" srcOrd="0" destOrd="0" presId="urn:microsoft.com/office/officeart/2005/8/layout/vList2"/>
    <dgm:cxn modelId="{1DF6B566-9060-45FE-804E-557A13920DEF}" type="presOf" srcId="{4659FB8F-1A94-4457-B691-4E237DF460A1}" destId="{6BF239D3-1E4A-4916-8D52-AB44EC718AE2}" srcOrd="0" destOrd="0" presId="urn:microsoft.com/office/officeart/2005/8/layout/vList2"/>
    <dgm:cxn modelId="{67D92D50-BDF9-49B4-BD3E-369F948FBA78}" type="presOf" srcId="{31A53726-0845-47FD-BC2F-AE0E761CF516}" destId="{48C4D8D6-E7FC-4E3C-9F84-84133BB46313}" srcOrd="0" destOrd="1" presId="urn:microsoft.com/office/officeart/2005/8/layout/vList2"/>
    <dgm:cxn modelId="{BEFDBD71-093C-475B-AC8F-EBE6AE96A9FF}" srcId="{F08DC294-1222-4642-BBF9-41194FF214A9}" destId="{D12BDDFD-5F9F-4C1B-96B8-6D2A766A520F}" srcOrd="1" destOrd="0" parTransId="{792871CC-4E72-459E-BF04-6093070A2C71}" sibTransId="{DA8770E7-B4CD-45CE-B7D4-50DD0854978F}"/>
    <dgm:cxn modelId="{D1A0F151-C7E9-4950-BE84-7D2B0F0F1DA4}" type="presOf" srcId="{A30302DB-3797-4E2B-8637-32EEFA8E00A9}" destId="{A6170852-CD95-4A25-B089-D6B307265438}" srcOrd="0" destOrd="2" presId="urn:microsoft.com/office/officeart/2005/8/layout/vList2"/>
    <dgm:cxn modelId="{179C6456-FBF3-4E68-890D-BFAE406038F9}" type="presOf" srcId="{D12BDDFD-5F9F-4C1B-96B8-6D2A766A520F}" destId="{7EF9279E-1B53-447A-AE2D-1FAA3BFE80D9}" srcOrd="0" destOrd="1" presId="urn:microsoft.com/office/officeart/2005/8/layout/vList2"/>
    <dgm:cxn modelId="{1336E078-7A62-4AAB-BC82-9A48FEB29248}" srcId="{90250D92-EAF1-4F2C-B772-CC48C11D0311}" destId="{A30302DB-3797-4E2B-8637-32EEFA8E00A9}" srcOrd="2" destOrd="0" parTransId="{6B654D68-765D-4A31-B86B-EE0D474F1132}" sibTransId="{FFD84BB9-26C3-4FED-B364-5E3A44521DC0}"/>
    <dgm:cxn modelId="{E44B418A-FDCF-4DCA-954C-99B874E3EC12}" srcId="{6F84F787-5F99-452F-AD9B-0BD6125B0C3D}" destId="{F08DC294-1222-4642-BBF9-41194FF214A9}" srcOrd="3" destOrd="0" parTransId="{97283060-3FAF-485B-8219-4AB8F9ECFC4D}" sibTransId="{D5B273C8-E34C-4BD3-9660-D4BD3BC7A233}"/>
    <dgm:cxn modelId="{614C71A2-CF37-48A1-BE62-F60CF1670A41}" srcId="{F08DC294-1222-4642-BBF9-41194FF214A9}" destId="{0F928A01-F6FC-4E30-AA29-D65644DA8FE1}" srcOrd="0" destOrd="0" parTransId="{460402BD-90B2-43EF-8D97-2693B410C600}" sibTransId="{D4683289-9C86-49D7-8745-DD9C583DA623}"/>
    <dgm:cxn modelId="{C2A7AFA5-C1D2-4317-861E-06260AD19F6F}" srcId="{90250D92-EAF1-4F2C-B772-CC48C11D0311}" destId="{95AEDF71-B683-4473-AD6B-153436913195}" srcOrd="1" destOrd="0" parTransId="{64D2B808-114C-41BD-9BFD-7A836DAA2048}" sibTransId="{6F61C2AB-472A-4BDC-B380-2E78B23FB9F9}"/>
    <dgm:cxn modelId="{B3D908AA-695E-4550-A531-6A9FC79E5162}" type="presOf" srcId="{79B62A68-C54E-4492-BBD2-75339E0AC663}" destId="{6BF239D3-1E4A-4916-8D52-AB44EC718AE2}" srcOrd="0" destOrd="1" presId="urn:microsoft.com/office/officeart/2005/8/layout/vList2"/>
    <dgm:cxn modelId="{FAB308BA-3BFD-41C5-9852-EA29353C46F2}" type="presOf" srcId="{7F3EE7F4-5CF1-432E-A16A-EF1709181AEB}" destId="{EC610065-CFB3-4CEF-BC1D-8B50BDA86689}" srcOrd="0" destOrd="0" presId="urn:microsoft.com/office/officeart/2005/8/layout/vList2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29BE90D8-EB1B-4CDA-8931-A387490EDFC3}" srcId="{7F3EE7F4-5CF1-432E-A16A-EF1709181AEB}" destId="{31A53726-0845-47FD-BC2F-AE0E761CF516}" srcOrd="1" destOrd="0" parTransId="{3DA55B7B-96F9-4C6D-B409-B13533258450}" sibTransId="{207CD75B-8BB3-4272-9665-8514D07F20AA}"/>
    <dgm:cxn modelId="{1B1F1ADF-554C-4DD7-B506-4DDBDF789920}" type="presOf" srcId="{F08DC294-1222-4642-BBF9-41194FF214A9}" destId="{13D2BEF4-592E-46F8-A583-3A106414C40A}" srcOrd="0" destOrd="0" presId="urn:microsoft.com/office/officeart/2005/8/layout/vList2"/>
    <dgm:cxn modelId="{0F7435E0-EBFD-4FD2-824C-5CE1C60ACA7C}" type="presOf" srcId="{0F928A01-F6FC-4E30-AA29-D65644DA8FE1}" destId="{7EF9279E-1B53-447A-AE2D-1FAA3BFE80D9}" srcOrd="0" destOrd="0" presId="urn:microsoft.com/office/officeart/2005/8/layout/vList2"/>
    <dgm:cxn modelId="{42F678F9-AB18-4DAD-B420-0D811B662237}" type="presOf" srcId="{90250D92-EAF1-4F2C-B772-CC48C11D0311}" destId="{2309305B-C855-4771-85E1-9B59415FD537}" srcOrd="0" destOrd="0" presId="urn:microsoft.com/office/officeart/2005/8/layout/vList2"/>
    <dgm:cxn modelId="{48D3FBFE-0D04-4347-8B14-D7B81E55657F}" srcId="{ADF55BF1-2207-42EA-A91F-034F42C917E8}" destId="{79B62A68-C54E-4492-BBD2-75339E0AC663}" srcOrd="1" destOrd="0" parTransId="{2B2ABA63-4944-4F32-8786-719BFC063CCD}" sibTransId="{F24BED12-0B63-4FD3-B946-CF5BCC5393E8}"/>
    <dgm:cxn modelId="{CC889B17-CBC4-422E-BC62-ECB26F493B74}" type="presParOf" srcId="{85DAB027-F54C-44DC-BDBE-232ED77CC6C1}" destId="{EC610065-CFB3-4CEF-BC1D-8B50BDA86689}" srcOrd="0" destOrd="0" presId="urn:microsoft.com/office/officeart/2005/8/layout/vList2"/>
    <dgm:cxn modelId="{569FAE53-41C6-44B7-BA13-F0F4EA314378}" type="presParOf" srcId="{85DAB027-F54C-44DC-BDBE-232ED77CC6C1}" destId="{48C4D8D6-E7FC-4E3C-9F84-84133BB46313}" srcOrd="1" destOrd="0" presId="urn:microsoft.com/office/officeart/2005/8/layout/vList2"/>
    <dgm:cxn modelId="{2AA2A2C7-0340-4F5F-A9D5-69EA48355167}" type="presParOf" srcId="{85DAB027-F54C-44DC-BDBE-232ED77CC6C1}" destId="{2309305B-C855-4771-85E1-9B59415FD537}" srcOrd="2" destOrd="0" presId="urn:microsoft.com/office/officeart/2005/8/layout/vList2"/>
    <dgm:cxn modelId="{F938491F-5D1F-44F2-8F48-E9546425BBB1}" type="presParOf" srcId="{85DAB027-F54C-44DC-BDBE-232ED77CC6C1}" destId="{A6170852-CD95-4A25-B089-D6B307265438}" srcOrd="3" destOrd="0" presId="urn:microsoft.com/office/officeart/2005/8/layout/vList2"/>
    <dgm:cxn modelId="{1B262FE3-8B32-4BD7-B1A8-1665D37437AB}" type="presParOf" srcId="{85DAB027-F54C-44DC-BDBE-232ED77CC6C1}" destId="{9F2421E4-D361-44A0-AC25-766C29141420}" srcOrd="4" destOrd="0" presId="urn:microsoft.com/office/officeart/2005/8/layout/vList2"/>
    <dgm:cxn modelId="{D1556C72-49C8-4A57-A057-B1363BD88B4E}" type="presParOf" srcId="{85DAB027-F54C-44DC-BDBE-232ED77CC6C1}" destId="{6BF239D3-1E4A-4916-8D52-AB44EC718AE2}" srcOrd="5" destOrd="0" presId="urn:microsoft.com/office/officeart/2005/8/layout/vList2"/>
    <dgm:cxn modelId="{28D13D09-A0A8-4796-8018-9AB45BC22F76}" type="presParOf" srcId="{85DAB027-F54C-44DC-BDBE-232ED77CC6C1}" destId="{13D2BEF4-592E-46F8-A583-3A106414C40A}" srcOrd="6" destOrd="0" presId="urn:microsoft.com/office/officeart/2005/8/layout/vList2"/>
    <dgm:cxn modelId="{9CCCA70D-9229-4F15-BF7A-42EBAA9431FB}" type="presParOf" srcId="{85DAB027-F54C-44DC-BDBE-232ED77CC6C1}" destId="{7EF9279E-1B53-447A-AE2D-1FAA3BFE80D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0"/>
          <a:ext cx="7979318" cy="5652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10.1 Graphs: Definitions and Basic Properties</a:t>
          </a:r>
        </a:p>
      </dsp:txBody>
      <dsp:txXfrm>
        <a:off x="27595" y="27595"/>
        <a:ext cx="7924128" cy="510104"/>
      </dsp:txXfrm>
    </dsp:sp>
    <dsp:sp modelId="{48C4D8D6-E7FC-4E3C-9F84-84133BB46313}">
      <dsp:nvSpPr>
        <dsp:cNvPr id="0" name=""/>
        <dsp:cNvSpPr/>
      </dsp:nvSpPr>
      <dsp:spPr>
        <a:xfrm>
          <a:off x="0" y="563399"/>
          <a:ext cx="7979318" cy="971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Vertices, edges, directed graph, simple graph, complete graph, </a:t>
          </a:r>
          <a:br>
            <a:rPr lang="en-US" sz="1800" kern="1200" dirty="0"/>
          </a:br>
          <a:r>
            <a:rPr lang="en-US" sz="1800" kern="1200" dirty="0"/>
            <a:t>complete bipartite graph, subgraph, degree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The Handshake theorem</a:t>
          </a:r>
        </a:p>
      </dsp:txBody>
      <dsp:txXfrm>
        <a:off x="0" y="563399"/>
        <a:ext cx="7979318" cy="971371"/>
      </dsp:txXfrm>
    </dsp:sp>
    <dsp:sp modelId="{2309305B-C855-4771-85E1-9B59415FD537}">
      <dsp:nvSpPr>
        <dsp:cNvPr id="0" name=""/>
        <dsp:cNvSpPr/>
      </dsp:nvSpPr>
      <dsp:spPr>
        <a:xfrm>
          <a:off x="0" y="1545554"/>
          <a:ext cx="7979318" cy="5065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10.2 Trails, Paths, and Circuits</a:t>
          </a:r>
        </a:p>
      </dsp:txBody>
      <dsp:txXfrm>
        <a:off x="24729" y="1570283"/>
        <a:ext cx="7929860" cy="457113"/>
      </dsp:txXfrm>
    </dsp:sp>
    <dsp:sp modelId="{A6170852-CD95-4A25-B089-D6B307265438}">
      <dsp:nvSpPr>
        <dsp:cNvPr id="0" name=""/>
        <dsp:cNvSpPr/>
      </dsp:nvSpPr>
      <dsp:spPr>
        <a:xfrm>
          <a:off x="0" y="2103519"/>
          <a:ext cx="7979318" cy="1042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Walk, trail, path, closed walk, circuit, simple circuit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Connectedness, connected component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Euler circuit, Hamiltonian circuit</a:t>
          </a:r>
        </a:p>
      </dsp:txBody>
      <dsp:txXfrm>
        <a:off x="0" y="2103519"/>
        <a:ext cx="7979318" cy="1042869"/>
      </dsp:txXfrm>
    </dsp:sp>
    <dsp:sp modelId="{9F2421E4-D361-44A0-AC25-766C29141420}">
      <dsp:nvSpPr>
        <dsp:cNvPr id="0" name=""/>
        <dsp:cNvSpPr/>
      </dsp:nvSpPr>
      <dsp:spPr>
        <a:xfrm>
          <a:off x="0" y="3156381"/>
          <a:ext cx="7979318" cy="50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10.3 Matrix Representations of Graphs</a:t>
          </a:r>
        </a:p>
      </dsp:txBody>
      <dsp:txXfrm>
        <a:off x="24871" y="3181252"/>
        <a:ext cx="7929576" cy="459753"/>
      </dsp:txXfrm>
    </dsp:sp>
    <dsp:sp modelId="{6BF239D3-1E4A-4916-8D52-AB44EC718AE2}">
      <dsp:nvSpPr>
        <dsp:cNvPr id="0" name=""/>
        <dsp:cNvSpPr/>
      </dsp:nvSpPr>
      <dsp:spPr>
        <a:xfrm>
          <a:off x="0" y="3668441"/>
          <a:ext cx="7979318" cy="835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Adjacency matrix, matrices and connected 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Matrix multiplication, identity matrix, power of a matrix, walks of length </a:t>
          </a:r>
          <a:r>
            <a:rPr lang="en-US" sz="1800" i="1" kern="1200" dirty="0"/>
            <a:t>N</a:t>
          </a:r>
        </a:p>
      </dsp:txBody>
      <dsp:txXfrm>
        <a:off x="0" y="3668441"/>
        <a:ext cx="7979318" cy="835031"/>
      </dsp:txXfrm>
    </dsp:sp>
    <dsp:sp modelId="{13D2BEF4-592E-46F8-A583-3A106414C40A}">
      <dsp:nvSpPr>
        <dsp:cNvPr id="0" name=""/>
        <dsp:cNvSpPr/>
      </dsp:nvSpPr>
      <dsp:spPr>
        <a:xfrm>
          <a:off x="0" y="4409947"/>
          <a:ext cx="7979318" cy="440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10.4 Planar Graphs</a:t>
          </a:r>
        </a:p>
      </dsp:txBody>
      <dsp:txXfrm>
        <a:off x="21509" y="4431456"/>
        <a:ext cx="7936300" cy="397592"/>
      </dsp:txXfrm>
    </dsp:sp>
    <dsp:sp modelId="{7EF9279E-1B53-447A-AE2D-1FAA3BFE80D9}">
      <dsp:nvSpPr>
        <dsp:cNvPr id="0" name=""/>
        <dsp:cNvSpPr/>
      </dsp:nvSpPr>
      <dsp:spPr>
        <a:xfrm>
          <a:off x="0" y="4905199"/>
          <a:ext cx="7979318" cy="418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Isomorphisms of graphs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Euler’s Formula</a:t>
          </a:r>
        </a:p>
      </dsp:txBody>
      <dsp:txXfrm>
        <a:off x="0" y="4905199"/>
        <a:ext cx="7979318" cy="418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12/10/2019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642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078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355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1713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80263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8111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5590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3806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1084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9462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3203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12/10/2019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8"/>
            <a:ext cx="6858000" cy="1439057"/>
          </a:xfrm>
        </p:spPr>
        <p:txBody>
          <a:bodyPr>
            <a:normAutofit fontScale="92500" lnSpcReduction="10000"/>
          </a:bodyPr>
          <a:lstStyle/>
          <a:p>
            <a:r>
              <a:rPr lang="en-SG" sz="3300" dirty="0"/>
              <a:t>Aaron Tan</a:t>
            </a:r>
            <a:endParaRPr lang="en-SG" dirty="0"/>
          </a:p>
          <a:p>
            <a:endParaRPr lang="en-SG" dirty="0"/>
          </a:p>
          <a:p>
            <a:r>
              <a:rPr lang="en-SG" sz="2900" dirty="0"/>
              <a:t>4 – 8 November 2019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907542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931925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</a:rPr>
              <a:t>Lecture #12: Graphs and Trees 1</a:t>
            </a:r>
            <a:br>
              <a:rPr lang="en-SG" sz="3000" dirty="0">
                <a:solidFill>
                  <a:schemeClr val="bg1"/>
                </a:solidFill>
              </a:rPr>
            </a:br>
            <a:r>
              <a:rPr lang="en-SG" sz="3000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10.2 Trails, Paths, and Circuits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7696" y="1006925"/>
            <a:ext cx="8312150" cy="2494033"/>
            <a:chOff x="804419" y="4598516"/>
            <a:chExt cx="8312150" cy="2494033"/>
          </a:xfrm>
        </p:grpSpPr>
        <p:sp>
          <p:nvSpPr>
            <p:cNvPr id="8" name="Rectangle 7"/>
            <p:cNvSpPr/>
            <p:nvPr/>
          </p:nvSpPr>
          <p:spPr>
            <a:xfrm>
              <a:off x="804419" y="4598516"/>
              <a:ext cx="8312150" cy="249403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4419" y="4598517"/>
              <a:ext cx="831215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Definitions: Euler Circuit and Eulerian Graph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5573" y="5108750"/>
              <a:ext cx="8026500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Let </a:t>
              </a:r>
              <a:r>
                <a:rPr lang="en-SG" i="1" dirty="0"/>
                <a:t>G</a:t>
              </a:r>
              <a:r>
                <a:rPr lang="en-SG" dirty="0"/>
                <a:t> be a graph. An </a:t>
              </a:r>
              <a:r>
                <a:rPr lang="en-SG" b="1" dirty="0"/>
                <a:t>Euler circuit </a:t>
              </a:r>
              <a:r>
                <a:rPr lang="en-SG" dirty="0"/>
                <a:t>for </a:t>
              </a:r>
              <a:r>
                <a:rPr lang="en-SG" i="1" dirty="0"/>
                <a:t>G</a:t>
              </a:r>
              <a:r>
                <a:rPr lang="en-SG" dirty="0"/>
                <a:t> is a circuit that contains every vertex and every edge of </a:t>
              </a:r>
              <a:r>
                <a:rPr lang="en-SG" i="1" dirty="0"/>
                <a:t>G</a:t>
              </a:r>
              <a:r>
                <a:rPr lang="en-SG" dirty="0"/>
                <a:t>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That is, an Euler circuit for </a:t>
              </a:r>
              <a:r>
                <a:rPr lang="en-SG" i="1" dirty="0"/>
                <a:t>G</a:t>
              </a:r>
              <a:r>
                <a:rPr lang="en-SG" dirty="0"/>
                <a:t> is a sequence of adjacent vertices and edges in </a:t>
              </a:r>
              <a:r>
                <a:rPr lang="en-SG" i="1" dirty="0"/>
                <a:t>G</a:t>
              </a:r>
              <a:r>
                <a:rPr lang="en-SG" dirty="0"/>
                <a:t> that has at least one edge, starts and ends at the same vertex, uses every vertex of </a:t>
              </a:r>
              <a:r>
                <a:rPr lang="en-SG" i="1" dirty="0"/>
                <a:t>G</a:t>
              </a:r>
              <a:r>
                <a:rPr lang="en-SG" dirty="0"/>
                <a:t> at least once, and uses every edge of </a:t>
              </a:r>
              <a:r>
                <a:rPr lang="en-SG" i="1" dirty="0"/>
                <a:t>G</a:t>
              </a:r>
              <a:r>
                <a:rPr lang="en-SG" dirty="0"/>
                <a:t> exactly once.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An </a:t>
              </a:r>
              <a:r>
                <a:rPr lang="en-SG" b="1" dirty="0"/>
                <a:t>Eulerian graph </a:t>
              </a:r>
              <a:r>
                <a:rPr lang="en-SG" dirty="0"/>
                <a:t>is a graph that contains an Euler circuit.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4338" y="3752993"/>
            <a:ext cx="8315507" cy="940026"/>
            <a:chOff x="730522" y="4598517"/>
            <a:chExt cx="7980055" cy="940026"/>
          </a:xfrm>
        </p:grpSpPr>
        <p:sp>
          <p:nvSpPr>
            <p:cNvPr id="17" name="Rectangle 16"/>
            <p:cNvSpPr/>
            <p:nvPr/>
          </p:nvSpPr>
          <p:spPr>
            <a:xfrm>
              <a:off x="730522" y="4598519"/>
              <a:ext cx="7980055" cy="940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10.2.2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941" y="5066981"/>
              <a:ext cx="7914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If a graph has an Euler circuit, then every vertex of the graph has positive even degree.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4338" y="4923262"/>
            <a:ext cx="8315507" cy="1181054"/>
            <a:chOff x="730522" y="4598517"/>
            <a:chExt cx="7980055" cy="1181054"/>
          </a:xfrm>
        </p:grpSpPr>
        <p:sp>
          <p:nvSpPr>
            <p:cNvPr id="27" name="Rectangle 26"/>
            <p:cNvSpPr/>
            <p:nvPr/>
          </p:nvSpPr>
          <p:spPr>
            <a:xfrm>
              <a:off x="730522" y="4598518"/>
              <a:ext cx="7980055" cy="11810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Contrapositive Version of Theorem 10.2.2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5941" y="5066981"/>
              <a:ext cx="7914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If some vertex of a graph has odd degree, then the graph does not have an Euler circuit.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418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10.2 Trails, Paths, and Circuits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7692" y="3384073"/>
            <a:ext cx="8312150" cy="1710563"/>
            <a:chOff x="804419" y="4598517"/>
            <a:chExt cx="8312150" cy="1710563"/>
          </a:xfrm>
        </p:grpSpPr>
        <p:sp>
          <p:nvSpPr>
            <p:cNvPr id="8" name="Rectangle 7"/>
            <p:cNvSpPr/>
            <p:nvPr/>
          </p:nvSpPr>
          <p:spPr>
            <a:xfrm>
              <a:off x="804419" y="4598517"/>
              <a:ext cx="8312150" cy="171056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4419" y="4598517"/>
              <a:ext cx="831215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Euler Trail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5573" y="5108751"/>
              <a:ext cx="80269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Let </a:t>
              </a:r>
              <a:r>
                <a:rPr lang="en-SG" i="1" dirty="0"/>
                <a:t>G</a:t>
              </a:r>
              <a:r>
                <a:rPr lang="en-SG" dirty="0"/>
                <a:t> be a graph, and let </a:t>
              </a:r>
              <a:r>
                <a:rPr lang="en-SG" i="1" dirty="0"/>
                <a:t>v</a:t>
              </a:r>
              <a:r>
                <a:rPr lang="en-SG" dirty="0"/>
                <a:t> and </a:t>
              </a:r>
              <a:r>
                <a:rPr lang="en-SG" i="1" dirty="0"/>
                <a:t>w</a:t>
              </a:r>
              <a:r>
                <a:rPr lang="en-SG" dirty="0"/>
                <a:t> be two distinct vertices of </a:t>
              </a:r>
              <a:r>
                <a:rPr lang="en-SG" i="1" dirty="0"/>
                <a:t>G</a:t>
              </a:r>
              <a:r>
                <a:rPr lang="en-SG" dirty="0"/>
                <a:t>. An </a:t>
              </a:r>
              <a:r>
                <a:rPr lang="en-SG" b="1" dirty="0"/>
                <a:t>Euler trail/path from </a:t>
              </a:r>
              <a:r>
                <a:rPr lang="en-SG" b="1" i="1" dirty="0"/>
                <a:t>v</a:t>
              </a:r>
              <a:r>
                <a:rPr lang="en-SG" b="1" dirty="0"/>
                <a:t> to </a:t>
              </a:r>
              <a:r>
                <a:rPr lang="en-SG" b="1" i="1" dirty="0"/>
                <a:t>w</a:t>
              </a:r>
              <a:r>
                <a:rPr lang="en-SG" dirty="0"/>
                <a:t> is a sequence of adjacent edges and vertices that starts at </a:t>
              </a:r>
              <a:r>
                <a:rPr lang="en-SG" i="1" dirty="0"/>
                <a:t>v</a:t>
              </a:r>
              <a:r>
                <a:rPr lang="en-SG" dirty="0"/>
                <a:t>, ends at </a:t>
              </a:r>
              <a:r>
                <a:rPr lang="en-SG" i="1" dirty="0"/>
                <a:t>w</a:t>
              </a:r>
              <a:r>
                <a:rPr lang="en-SG" dirty="0"/>
                <a:t>, passes through every vertex of </a:t>
              </a:r>
              <a:r>
                <a:rPr lang="en-SG" i="1" dirty="0"/>
                <a:t>G</a:t>
              </a:r>
              <a:r>
                <a:rPr lang="en-SG" dirty="0"/>
                <a:t> at least once, and traverses every edge of </a:t>
              </a:r>
              <a:r>
                <a:rPr lang="en-SG" i="1" dirty="0"/>
                <a:t>G</a:t>
              </a:r>
              <a:r>
                <a:rPr lang="en-SG" dirty="0"/>
                <a:t> exactly once.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4338" y="849994"/>
            <a:ext cx="8315507" cy="1114795"/>
            <a:chOff x="730522" y="4598517"/>
            <a:chExt cx="7980055" cy="1114795"/>
          </a:xfrm>
        </p:grpSpPr>
        <p:sp>
          <p:nvSpPr>
            <p:cNvPr id="17" name="Rectangle 16"/>
            <p:cNvSpPr/>
            <p:nvPr/>
          </p:nvSpPr>
          <p:spPr>
            <a:xfrm>
              <a:off x="730522" y="4598519"/>
              <a:ext cx="7980055" cy="110400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10.2.3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941" y="5066981"/>
              <a:ext cx="7756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If a graph </a:t>
              </a:r>
              <a:r>
                <a:rPr lang="en-SG" i="1" dirty="0"/>
                <a:t>G</a:t>
              </a:r>
              <a:r>
                <a:rPr lang="en-SG" dirty="0"/>
                <a:t> is </a:t>
              </a:r>
              <a:r>
                <a:rPr lang="en-SG" u="sng" dirty="0"/>
                <a:t>connected</a:t>
              </a:r>
              <a:r>
                <a:rPr lang="en-SG" dirty="0"/>
                <a:t> and the degree of every vertex of </a:t>
              </a:r>
              <a:r>
                <a:rPr lang="en-SG" i="1" dirty="0"/>
                <a:t>G</a:t>
              </a:r>
              <a:r>
                <a:rPr lang="en-SG" dirty="0"/>
                <a:t> is a positive </a:t>
              </a:r>
              <a:r>
                <a:rPr lang="en-SG" u="sng" dirty="0"/>
                <a:t>even integer</a:t>
              </a:r>
              <a:r>
                <a:rPr lang="en-SG" dirty="0"/>
                <a:t>, then </a:t>
              </a:r>
              <a:r>
                <a:rPr lang="en-SG" i="1" dirty="0"/>
                <a:t>G</a:t>
              </a:r>
              <a:r>
                <a:rPr lang="en-SG" dirty="0"/>
                <a:t> has an Euler circuit.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4337" y="2076162"/>
            <a:ext cx="8315507" cy="1181054"/>
            <a:chOff x="730522" y="4598517"/>
            <a:chExt cx="7980055" cy="1181054"/>
          </a:xfrm>
        </p:grpSpPr>
        <p:sp>
          <p:nvSpPr>
            <p:cNvPr id="27" name="Rectangle 26"/>
            <p:cNvSpPr/>
            <p:nvPr/>
          </p:nvSpPr>
          <p:spPr>
            <a:xfrm>
              <a:off x="730522" y="4598518"/>
              <a:ext cx="7980055" cy="118105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10.2.4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5941" y="5066981"/>
              <a:ext cx="7756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graph </a:t>
              </a:r>
              <a:r>
                <a:rPr lang="en-SG" i="1" dirty="0"/>
                <a:t>G</a:t>
              </a:r>
              <a:r>
                <a:rPr lang="en-SG" dirty="0"/>
                <a:t> has an Euler circuit </a:t>
              </a:r>
              <a:r>
                <a:rPr lang="en-SG" dirty="0" err="1"/>
                <a:t>iff</a:t>
              </a:r>
              <a:r>
                <a:rPr lang="en-SG" dirty="0"/>
                <a:t> </a:t>
              </a:r>
              <a:r>
                <a:rPr lang="en-SG" i="1" dirty="0"/>
                <a:t>G</a:t>
              </a:r>
              <a:r>
                <a:rPr lang="en-SG" dirty="0"/>
                <a:t> is connected and every vertex of </a:t>
              </a:r>
              <a:r>
                <a:rPr lang="en-SG" i="1" dirty="0"/>
                <a:t>G</a:t>
              </a:r>
              <a:r>
                <a:rPr lang="en-SG" dirty="0"/>
                <a:t> has positive even degree. 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4337" y="5221493"/>
            <a:ext cx="8315507" cy="1391794"/>
            <a:chOff x="730522" y="4598517"/>
            <a:chExt cx="7980055" cy="1391794"/>
          </a:xfrm>
        </p:grpSpPr>
        <p:sp>
          <p:nvSpPr>
            <p:cNvPr id="22" name="Rectangle 21"/>
            <p:cNvSpPr/>
            <p:nvPr/>
          </p:nvSpPr>
          <p:spPr>
            <a:xfrm>
              <a:off x="730522" y="4598518"/>
              <a:ext cx="7980055" cy="13917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Corollary 10.2.5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5941" y="5066981"/>
              <a:ext cx="77567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Let </a:t>
              </a:r>
              <a:r>
                <a:rPr lang="en-SG" i="1" dirty="0"/>
                <a:t>G</a:t>
              </a:r>
              <a:r>
                <a:rPr lang="en-SG" dirty="0"/>
                <a:t> be a graph, and let </a:t>
              </a:r>
              <a:r>
                <a:rPr lang="en-SG" i="1" dirty="0"/>
                <a:t>v</a:t>
              </a:r>
              <a:r>
                <a:rPr lang="en-SG" dirty="0"/>
                <a:t> and </a:t>
              </a:r>
              <a:r>
                <a:rPr lang="en-SG" i="1" dirty="0"/>
                <a:t>w</a:t>
              </a:r>
              <a:r>
                <a:rPr lang="en-SG" dirty="0"/>
                <a:t> be two distinct vertices of </a:t>
              </a:r>
              <a:r>
                <a:rPr lang="en-SG" i="1" dirty="0"/>
                <a:t>G</a:t>
              </a:r>
              <a:r>
                <a:rPr lang="en-SG" dirty="0"/>
                <a:t>. There is an Euler trail from </a:t>
              </a:r>
              <a:r>
                <a:rPr lang="en-SG" i="1" dirty="0"/>
                <a:t>v</a:t>
              </a:r>
              <a:r>
                <a:rPr lang="en-SG" dirty="0"/>
                <a:t> to </a:t>
              </a:r>
              <a:r>
                <a:rPr lang="en-SG" i="1" dirty="0"/>
                <a:t>w</a:t>
              </a:r>
              <a:r>
                <a:rPr lang="en-SG" dirty="0"/>
                <a:t> </a:t>
              </a:r>
              <a:r>
                <a:rPr lang="en-SG" dirty="0" err="1"/>
                <a:t>iff</a:t>
              </a:r>
              <a:r>
                <a:rPr lang="en-SG" dirty="0"/>
                <a:t> </a:t>
              </a:r>
              <a:r>
                <a:rPr lang="en-SG" i="1" dirty="0"/>
                <a:t>G</a:t>
              </a:r>
              <a:r>
                <a:rPr lang="en-SG" dirty="0"/>
                <a:t> is connected, </a:t>
              </a:r>
              <a:r>
                <a:rPr lang="en-SG" i="1" dirty="0"/>
                <a:t>v</a:t>
              </a:r>
              <a:r>
                <a:rPr lang="en-SG" dirty="0"/>
                <a:t> and </a:t>
              </a:r>
              <a:r>
                <a:rPr lang="en-SG" i="1" dirty="0"/>
                <a:t>w</a:t>
              </a:r>
              <a:r>
                <a:rPr lang="en-SG" dirty="0"/>
                <a:t> have odd degree, and all other vertices of </a:t>
              </a:r>
              <a:r>
                <a:rPr lang="en-SG" i="1" dirty="0"/>
                <a:t>G</a:t>
              </a:r>
              <a:r>
                <a:rPr lang="en-SG" dirty="0"/>
                <a:t> have positive even degree.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82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10.2 Trails, Paths, and Circuits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7692" y="1017153"/>
            <a:ext cx="8312150" cy="2695448"/>
            <a:chOff x="804419" y="4598517"/>
            <a:chExt cx="8312150" cy="2695448"/>
          </a:xfrm>
        </p:grpSpPr>
        <p:sp>
          <p:nvSpPr>
            <p:cNvPr id="8" name="Rectangle 7"/>
            <p:cNvSpPr/>
            <p:nvPr/>
          </p:nvSpPr>
          <p:spPr>
            <a:xfrm>
              <a:off x="804419" y="4598517"/>
              <a:ext cx="8312150" cy="266651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4419" y="4598517"/>
              <a:ext cx="831215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Definitions: Hamiltonian Circuit and Hamiltonian Graph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5573" y="5108751"/>
              <a:ext cx="8026930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Given a graph </a:t>
              </a:r>
              <a:r>
                <a:rPr lang="en-SG" i="1" dirty="0"/>
                <a:t>G</a:t>
              </a:r>
              <a:r>
                <a:rPr lang="en-SG" dirty="0"/>
                <a:t>, a </a:t>
              </a:r>
              <a:r>
                <a:rPr lang="en-SG" b="1" dirty="0"/>
                <a:t>Hamiltonian circuit </a:t>
              </a:r>
              <a:r>
                <a:rPr lang="en-SG" dirty="0"/>
                <a:t>for </a:t>
              </a:r>
              <a:r>
                <a:rPr lang="en-SG" i="1" dirty="0"/>
                <a:t>G </a:t>
              </a:r>
              <a:r>
                <a:rPr lang="en-SG" dirty="0"/>
                <a:t>is a simple circuit that includes every vertex of </a:t>
              </a:r>
              <a:r>
                <a:rPr lang="en-SG" i="1" dirty="0"/>
                <a:t>G</a:t>
              </a:r>
              <a:r>
                <a:rPr lang="en-SG" dirty="0"/>
                <a:t>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That is, a Hamiltonian circuit for </a:t>
              </a:r>
              <a:r>
                <a:rPr lang="en-SG" i="1" dirty="0"/>
                <a:t>G</a:t>
              </a:r>
              <a:r>
                <a:rPr lang="en-SG" dirty="0"/>
                <a:t> is a sequence of adjacent vertices and distinct edges in which every vertex of </a:t>
              </a:r>
              <a:r>
                <a:rPr lang="en-SG" i="1" dirty="0"/>
                <a:t>G</a:t>
              </a:r>
              <a:r>
                <a:rPr lang="en-SG" dirty="0"/>
                <a:t> appears exactly once, except for the first and the last, which are the same.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Hamiltonian graph </a:t>
              </a:r>
              <a:r>
                <a:rPr lang="en-SG" dirty="0"/>
                <a:t>(also called </a:t>
              </a:r>
              <a:r>
                <a:rPr lang="en-SG" b="1" dirty="0"/>
                <a:t>Hamilton graph</a:t>
              </a:r>
              <a:r>
                <a:rPr lang="en-SG" dirty="0"/>
                <a:t>) is a graph that contains a Hamiltonian circuit.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4337" y="3875347"/>
            <a:ext cx="8315507" cy="2484508"/>
            <a:chOff x="730522" y="4598517"/>
            <a:chExt cx="7980055" cy="2484508"/>
          </a:xfrm>
        </p:grpSpPr>
        <p:sp>
          <p:nvSpPr>
            <p:cNvPr id="22" name="Rectangle 21"/>
            <p:cNvSpPr/>
            <p:nvPr/>
          </p:nvSpPr>
          <p:spPr>
            <a:xfrm>
              <a:off x="730522" y="4598518"/>
              <a:ext cx="7980055" cy="24845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Proposition 10.2.6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95941" y="5066981"/>
              <a:ext cx="7756777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If a graph </a:t>
              </a:r>
              <a:r>
                <a:rPr lang="en-SG" i="1" dirty="0"/>
                <a:t>G</a:t>
              </a:r>
              <a:r>
                <a:rPr lang="en-SG" dirty="0"/>
                <a:t> has a Hamiltonian circuit, then </a:t>
              </a:r>
              <a:r>
                <a:rPr lang="en-SG" i="1" dirty="0"/>
                <a:t>G</a:t>
              </a:r>
              <a:r>
                <a:rPr lang="en-SG" dirty="0"/>
                <a:t> has a subgraph </a:t>
              </a:r>
              <a:r>
                <a:rPr lang="en-SG" i="1" dirty="0"/>
                <a:t>H</a:t>
              </a:r>
              <a:r>
                <a:rPr lang="en-SG" dirty="0"/>
                <a:t> with the following properties:</a:t>
              </a:r>
            </a:p>
            <a:p>
              <a:pPr marL="457200" indent="-344488">
                <a:buFont typeface="+mj-lt"/>
                <a:buAutoNum type="arabicPeriod"/>
              </a:pPr>
              <a:r>
                <a:rPr lang="en-SG" i="1" dirty="0">
                  <a:sym typeface="Symbol" panose="05050102010706020507" pitchFamily="18" charset="2"/>
                </a:rPr>
                <a:t>H</a:t>
              </a:r>
              <a:r>
                <a:rPr lang="en-SG" dirty="0">
                  <a:sym typeface="Symbol" panose="05050102010706020507" pitchFamily="18" charset="2"/>
                </a:rPr>
                <a:t> contains every vertex of </a:t>
              </a:r>
              <a:r>
                <a:rPr lang="en-SG" i="1" dirty="0">
                  <a:sym typeface="Symbol" panose="05050102010706020507" pitchFamily="18" charset="2"/>
                </a:rPr>
                <a:t>G</a:t>
              </a:r>
              <a:r>
                <a:rPr lang="en-SG" dirty="0">
                  <a:sym typeface="Symbol" panose="05050102010706020507" pitchFamily="18" charset="2"/>
                </a:rPr>
                <a:t>.</a:t>
              </a:r>
            </a:p>
            <a:p>
              <a:pPr marL="457200" indent="-344488">
                <a:buFont typeface="+mj-lt"/>
                <a:buAutoNum type="arabicPeriod"/>
              </a:pPr>
              <a:r>
                <a:rPr lang="en-SG" i="1" dirty="0">
                  <a:sym typeface="Symbol" panose="05050102010706020507" pitchFamily="18" charset="2"/>
                </a:rPr>
                <a:t>H</a:t>
              </a:r>
              <a:r>
                <a:rPr lang="en-SG" dirty="0">
                  <a:sym typeface="Symbol" panose="05050102010706020507" pitchFamily="18" charset="2"/>
                </a:rPr>
                <a:t> is connected.</a:t>
              </a:r>
            </a:p>
            <a:p>
              <a:pPr marL="457200" indent="-344488">
                <a:buFont typeface="+mj-lt"/>
                <a:buAutoNum type="arabicPeriod"/>
              </a:pPr>
              <a:r>
                <a:rPr lang="en-SG" i="1" dirty="0">
                  <a:sym typeface="Symbol" panose="05050102010706020507" pitchFamily="18" charset="2"/>
                </a:rPr>
                <a:t>H</a:t>
              </a:r>
              <a:r>
                <a:rPr lang="en-SG" dirty="0">
                  <a:sym typeface="Symbol" panose="05050102010706020507" pitchFamily="18" charset="2"/>
                </a:rPr>
                <a:t> has the same number of edges as vertices.</a:t>
              </a:r>
            </a:p>
            <a:p>
              <a:pPr marL="457200" indent="-344488">
                <a:buFont typeface="+mj-lt"/>
                <a:buAutoNum type="arabicPeriod"/>
              </a:pPr>
              <a:r>
                <a:rPr lang="en-SG" dirty="0">
                  <a:sym typeface="Symbol" panose="05050102010706020507" pitchFamily="18" charset="2"/>
                </a:rPr>
                <a:t>Every vertex of </a:t>
              </a:r>
              <a:r>
                <a:rPr lang="en-SG" i="1" dirty="0">
                  <a:sym typeface="Symbol" panose="05050102010706020507" pitchFamily="18" charset="2"/>
                </a:rPr>
                <a:t>H </a:t>
              </a:r>
              <a:r>
                <a:rPr lang="en-SG" dirty="0">
                  <a:sym typeface="Symbol" panose="05050102010706020507" pitchFamily="18" charset="2"/>
                </a:rPr>
                <a:t>has degree 2.</a:t>
              </a:r>
              <a:endParaRPr lang="en-SG" sz="1600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482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10.3 Matrix Representations of Graphs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67692" y="1017153"/>
            <a:ext cx="8312150" cy="1555136"/>
            <a:chOff x="804419" y="4598517"/>
            <a:chExt cx="8312150" cy="1555136"/>
          </a:xfrm>
        </p:grpSpPr>
        <p:sp>
          <p:nvSpPr>
            <p:cNvPr id="17" name="Rectangle 16"/>
            <p:cNvSpPr/>
            <p:nvPr/>
          </p:nvSpPr>
          <p:spPr>
            <a:xfrm>
              <a:off x="804419" y="4598519"/>
              <a:ext cx="8312150" cy="155513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4419" y="4598517"/>
              <a:ext cx="831215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Adjacency Matrix of a Directed Graph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25573" y="5108751"/>
                  <a:ext cx="8026930" cy="1044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:r>
                    <a:rPr lang="en-SG" dirty="0"/>
                    <a:t>Let </a:t>
                  </a:r>
                  <a:r>
                    <a:rPr lang="en-SG" i="1" dirty="0"/>
                    <a:t>G</a:t>
                  </a:r>
                  <a:r>
                    <a:rPr lang="en-SG" dirty="0"/>
                    <a:t> be a directed graph with ordered vertices </a:t>
                  </a:r>
                  <a:r>
                    <a:rPr lang="en-SG" i="1" dirty="0"/>
                    <a:t>v</a:t>
                  </a:r>
                  <a:r>
                    <a:rPr lang="en-SG" baseline="-25000" dirty="0"/>
                    <a:t>1</a:t>
                  </a:r>
                  <a:r>
                    <a:rPr lang="en-SG" dirty="0"/>
                    <a:t>, </a:t>
                  </a:r>
                  <a:r>
                    <a:rPr lang="en-SG" i="1" dirty="0"/>
                    <a:t>v</a:t>
                  </a:r>
                  <a:r>
                    <a:rPr lang="en-SG" baseline="-25000" dirty="0"/>
                    <a:t>2</a:t>
                  </a:r>
                  <a:r>
                    <a:rPr lang="en-SG" dirty="0"/>
                    <a:t>, </a:t>
                  </a:r>
                  <a:r>
                    <a:rPr lang="en-SG" i="1" dirty="0"/>
                    <a:t>…</a:t>
                  </a:r>
                  <a:r>
                    <a:rPr lang="en-SG" dirty="0"/>
                    <a:t> </a:t>
                  </a:r>
                  <a:r>
                    <a:rPr lang="en-SG" i="1" dirty="0" err="1"/>
                    <a:t>v</a:t>
                  </a:r>
                  <a:r>
                    <a:rPr lang="en-SG" i="1" baseline="-25000" dirty="0" err="1"/>
                    <a:t>n</a:t>
                  </a:r>
                  <a:r>
                    <a:rPr lang="en-SG" dirty="0" err="1"/>
                    <a:t>.</a:t>
                  </a:r>
                  <a:r>
                    <a:rPr lang="en-SG" dirty="0"/>
                    <a:t> The </a:t>
                  </a:r>
                  <a:r>
                    <a:rPr lang="en-SG" b="1" dirty="0"/>
                    <a:t>adjacency matrix of </a:t>
                  </a:r>
                  <a:r>
                    <a:rPr lang="en-SG" b="1" i="1" dirty="0"/>
                    <a:t>G</a:t>
                  </a:r>
                  <a:r>
                    <a:rPr lang="en-SG" dirty="0"/>
                    <a:t> is the </a:t>
                  </a:r>
                  <a:r>
                    <a:rPr lang="en-SG" i="1" dirty="0"/>
                    <a:t>n</a:t>
                  </a:r>
                  <a:r>
                    <a:rPr lang="en-SG" dirty="0"/>
                    <a:t> </a:t>
                  </a:r>
                  <a:r>
                    <a:rPr lang="en-SG" dirty="0">
                      <a:sym typeface="Symbol" panose="05050102010706020507" pitchFamily="18" charset="2"/>
                    </a:rPr>
                    <a:t> </a:t>
                  </a:r>
                  <a:r>
                    <a:rPr lang="en-SG" i="1" dirty="0">
                      <a:sym typeface="Symbol" panose="05050102010706020507" pitchFamily="18" charset="2"/>
                    </a:rPr>
                    <a:t>n</a:t>
                  </a:r>
                  <a:r>
                    <a:rPr lang="en-SG" dirty="0">
                      <a:sym typeface="Symbol" panose="05050102010706020507" pitchFamily="18" charset="2"/>
                    </a:rPr>
                    <a:t> matrix </a:t>
                  </a:r>
                  <a:r>
                    <a:rPr lang="en-SG" b="1" dirty="0">
                      <a:sym typeface="Symbol" panose="05050102010706020507" pitchFamily="18" charset="2"/>
                    </a:rPr>
                    <a:t>A</a:t>
                  </a:r>
                  <a:r>
                    <a:rPr lang="en-SG" dirty="0">
                      <a:sym typeface="Symbol" panose="05050102010706020507" pitchFamily="18" charset="2"/>
                    </a:rPr>
                    <a:t> =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SG" dirty="0">
                      <a:sym typeface="Symbol" panose="05050102010706020507" pitchFamily="18" charset="2"/>
                    </a:rPr>
                    <a:t>) over the set of non-negative integers such that</a:t>
                  </a:r>
                </a:p>
                <a:p>
                  <a:pPr>
                    <a:spcAft>
                      <a:spcPts val="600"/>
                    </a:spcAft>
                    <a:tabLst>
                      <a:tab pos="914400" algn="l"/>
                    </a:tabLst>
                  </a:pPr>
                  <a:r>
                    <a:rPr lang="en-SG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SG" dirty="0">
                      <a:sym typeface="Symbol" panose="05050102010706020507" pitchFamily="18" charset="2"/>
                    </a:rPr>
                    <a:t> = the number of arrows from </a:t>
                  </a:r>
                  <a:r>
                    <a:rPr lang="en-SG" i="1" dirty="0">
                      <a:sym typeface="Symbol" panose="05050102010706020507" pitchFamily="18" charset="2"/>
                    </a:rPr>
                    <a:t>v</a:t>
                  </a:r>
                  <a:r>
                    <a:rPr lang="en-SG" i="1" baseline="-25000" dirty="0">
                      <a:sym typeface="Symbol" panose="05050102010706020507" pitchFamily="18" charset="2"/>
                    </a:rPr>
                    <a:t>i</a:t>
                  </a:r>
                  <a:r>
                    <a:rPr lang="en-SG" dirty="0">
                      <a:sym typeface="Symbol" panose="05050102010706020507" pitchFamily="18" charset="2"/>
                    </a:rPr>
                    <a:t> to </a:t>
                  </a:r>
                  <a:r>
                    <a:rPr lang="en-SG" i="1" dirty="0" err="1">
                      <a:sym typeface="Symbol" panose="05050102010706020507" pitchFamily="18" charset="2"/>
                    </a:rPr>
                    <a:t>v</a:t>
                  </a:r>
                  <a:r>
                    <a:rPr lang="en-SG" i="1" baseline="-25000" dirty="0" err="1">
                      <a:sym typeface="Symbol" panose="05050102010706020507" pitchFamily="18" charset="2"/>
                    </a:rPr>
                    <a:t>j</a:t>
                  </a:r>
                  <a:r>
                    <a:rPr lang="en-SG" dirty="0">
                      <a:sym typeface="Symbol" panose="05050102010706020507" pitchFamily="18" charset="2"/>
                    </a:rPr>
                    <a:t>  for all </a:t>
                  </a:r>
                  <a:r>
                    <a:rPr lang="en-SG" i="1" dirty="0" err="1">
                      <a:sym typeface="Symbol" panose="05050102010706020507" pitchFamily="18" charset="2"/>
                    </a:rPr>
                    <a:t>i</a:t>
                  </a:r>
                  <a:r>
                    <a:rPr lang="en-SG" dirty="0">
                      <a:sym typeface="Symbol" panose="05050102010706020507" pitchFamily="18" charset="2"/>
                    </a:rPr>
                    <a:t>, </a:t>
                  </a:r>
                  <a:r>
                    <a:rPr lang="en-SG" i="1" dirty="0">
                      <a:sym typeface="Symbol" panose="05050102010706020507" pitchFamily="18" charset="2"/>
                    </a:rPr>
                    <a:t>j</a:t>
                  </a:r>
                  <a:r>
                    <a:rPr lang="en-SG" dirty="0">
                      <a:sym typeface="Symbol" panose="05050102010706020507" pitchFamily="18" charset="2"/>
                    </a:rPr>
                    <a:t> = 1, 2, …, </a:t>
                  </a:r>
                  <a:r>
                    <a:rPr lang="en-SG" i="1" dirty="0">
                      <a:sym typeface="Symbol" panose="05050102010706020507" pitchFamily="18" charset="2"/>
                    </a:rPr>
                    <a:t>n</a:t>
                  </a:r>
                  <a:r>
                    <a:rPr lang="en-SG" dirty="0">
                      <a:sym typeface="Symbol" panose="05050102010706020507" pitchFamily="18" charset="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73" y="5108751"/>
                  <a:ext cx="8026930" cy="1044901"/>
                </a:xfrm>
                <a:prstGeom prst="rect">
                  <a:avLst/>
                </a:prstGeom>
                <a:blipFill>
                  <a:blip r:embed="rId3"/>
                  <a:stretch>
                    <a:fillRect l="-607" t="-3509" r="-304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367692" y="2840919"/>
            <a:ext cx="8312150" cy="1810086"/>
            <a:chOff x="804419" y="4598517"/>
            <a:chExt cx="8312150" cy="1810086"/>
          </a:xfrm>
        </p:grpSpPr>
        <p:sp>
          <p:nvSpPr>
            <p:cNvPr id="32" name="Rectangle 31"/>
            <p:cNvSpPr/>
            <p:nvPr/>
          </p:nvSpPr>
          <p:spPr>
            <a:xfrm>
              <a:off x="804419" y="4598519"/>
              <a:ext cx="8312150" cy="18100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04419" y="4598517"/>
              <a:ext cx="831215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Adjacency Matrix of an Undirected Graph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25573" y="5108751"/>
                  <a:ext cx="8026930" cy="12449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dirty="0"/>
                    <a:t>Let </a:t>
                  </a:r>
                  <a:r>
                    <a:rPr lang="en-SG" i="1" dirty="0"/>
                    <a:t>G</a:t>
                  </a:r>
                  <a:r>
                    <a:rPr lang="en-SG" dirty="0"/>
                    <a:t> be an undirected graph with ordered vertices </a:t>
                  </a:r>
                  <a:r>
                    <a:rPr lang="en-SG" i="1" dirty="0"/>
                    <a:t>v</a:t>
                  </a:r>
                  <a:r>
                    <a:rPr lang="en-SG" baseline="-25000" dirty="0"/>
                    <a:t>1</a:t>
                  </a:r>
                  <a:r>
                    <a:rPr lang="en-SG" dirty="0"/>
                    <a:t>, </a:t>
                  </a:r>
                  <a:r>
                    <a:rPr lang="en-SG" i="1" dirty="0"/>
                    <a:t>v</a:t>
                  </a:r>
                  <a:r>
                    <a:rPr lang="en-SG" baseline="-25000" dirty="0"/>
                    <a:t>2</a:t>
                  </a:r>
                  <a:r>
                    <a:rPr lang="en-SG" dirty="0"/>
                    <a:t>, </a:t>
                  </a:r>
                  <a:r>
                    <a:rPr lang="en-SG" i="1" dirty="0"/>
                    <a:t>…</a:t>
                  </a:r>
                  <a:r>
                    <a:rPr lang="en-SG" dirty="0"/>
                    <a:t> </a:t>
                  </a:r>
                  <a:r>
                    <a:rPr lang="en-SG" i="1" dirty="0" err="1"/>
                    <a:t>v</a:t>
                  </a:r>
                  <a:r>
                    <a:rPr lang="en-SG" i="1" baseline="-25000" dirty="0" err="1"/>
                    <a:t>n</a:t>
                  </a:r>
                  <a:r>
                    <a:rPr lang="en-SG" dirty="0" err="1"/>
                    <a:t>.</a:t>
                  </a:r>
                  <a:r>
                    <a:rPr lang="en-SG" dirty="0"/>
                    <a:t> The </a:t>
                  </a:r>
                  <a:r>
                    <a:rPr lang="en-SG" b="1" dirty="0"/>
                    <a:t>adjacency matrix of </a:t>
                  </a:r>
                  <a:r>
                    <a:rPr lang="en-SG" b="1" i="1" dirty="0"/>
                    <a:t>G</a:t>
                  </a:r>
                  <a:r>
                    <a:rPr lang="en-SG" dirty="0"/>
                    <a:t> is the </a:t>
                  </a:r>
                  <a:r>
                    <a:rPr lang="en-SG" i="1" dirty="0"/>
                    <a:t>n</a:t>
                  </a:r>
                  <a:r>
                    <a:rPr lang="en-SG" dirty="0"/>
                    <a:t> </a:t>
                  </a:r>
                  <a:r>
                    <a:rPr lang="en-SG" dirty="0">
                      <a:sym typeface="Symbol" panose="05050102010706020507" pitchFamily="18" charset="2"/>
                    </a:rPr>
                    <a:t> </a:t>
                  </a:r>
                  <a:r>
                    <a:rPr lang="en-SG" i="1" dirty="0">
                      <a:sym typeface="Symbol" panose="05050102010706020507" pitchFamily="18" charset="2"/>
                    </a:rPr>
                    <a:t>n</a:t>
                  </a:r>
                  <a:r>
                    <a:rPr lang="en-SG" dirty="0">
                      <a:sym typeface="Symbol" panose="05050102010706020507" pitchFamily="18" charset="2"/>
                    </a:rPr>
                    <a:t> matrix </a:t>
                  </a:r>
                  <a:r>
                    <a:rPr lang="en-SG" b="1" dirty="0">
                      <a:sym typeface="Symbol" panose="05050102010706020507" pitchFamily="18" charset="2"/>
                    </a:rPr>
                    <a:t>A</a:t>
                  </a:r>
                  <a:r>
                    <a:rPr lang="en-SG" dirty="0">
                      <a:sym typeface="Symbol" panose="05050102010706020507" pitchFamily="18" charset="2"/>
                    </a:rPr>
                    <a:t> =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SG" dirty="0">
                      <a:sym typeface="Symbol" panose="05050102010706020507" pitchFamily="18" charset="2"/>
                    </a:rPr>
                    <a:t>) over the set of non-negative integers such that</a:t>
                  </a:r>
                </a:p>
                <a:p>
                  <a:pPr>
                    <a:spcAft>
                      <a:spcPts val="600"/>
                    </a:spcAft>
                    <a:tabLst>
                      <a:tab pos="914400" algn="l"/>
                    </a:tabLst>
                  </a:pPr>
                  <a:r>
                    <a:rPr lang="en-SG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SG" dirty="0">
                      <a:sym typeface="Symbol" panose="05050102010706020507" pitchFamily="18" charset="2"/>
                    </a:rPr>
                    <a:t> = the number of edges connecting </a:t>
                  </a:r>
                  <a:r>
                    <a:rPr lang="en-SG" i="1" dirty="0">
                      <a:sym typeface="Symbol" panose="05050102010706020507" pitchFamily="18" charset="2"/>
                    </a:rPr>
                    <a:t>v</a:t>
                  </a:r>
                  <a:r>
                    <a:rPr lang="en-SG" i="1" baseline="-25000" dirty="0">
                      <a:sym typeface="Symbol" panose="05050102010706020507" pitchFamily="18" charset="2"/>
                    </a:rPr>
                    <a:t>i</a:t>
                  </a:r>
                  <a:r>
                    <a:rPr lang="en-SG" dirty="0">
                      <a:sym typeface="Symbol" panose="05050102010706020507" pitchFamily="18" charset="2"/>
                    </a:rPr>
                    <a:t> and </a:t>
                  </a:r>
                  <a:r>
                    <a:rPr lang="en-SG" i="1" dirty="0" err="1">
                      <a:sym typeface="Symbol" panose="05050102010706020507" pitchFamily="18" charset="2"/>
                    </a:rPr>
                    <a:t>v</a:t>
                  </a:r>
                  <a:r>
                    <a:rPr lang="en-SG" i="1" baseline="-25000" dirty="0" err="1">
                      <a:sym typeface="Symbol" panose="05050102010706020507" pitchFamily="18" charset="2"/>
                    </a:rPr>
                    <a:t>j</a:t>
                  </a:r>
                  <a:r>
                    <a:rPr lang="en-SG" dirty="0">
                      <a:sym typeface="Symbol" panose="05050102010706020507" pitchFamily="18" charset="2"/>
                    </a:rPr>
                    <a:t>  for all </a:t>
                  </a:r>
                  <a:r>
                    <a:rPr lang="en-SG" i="1" dirty="0" err="1">
                      <a:sym typeface="Symbol" panose="05050102010706020507" pitchFamily="18" charset="2"/>
                    </a:rPr>
                    <a:t>i</a:t>
                  </a:r>
                  <a:r>
                    <a:rPr lang="en-SG" dirty="0">
                      <a:sym typeface="Symbol" panose="05050102010706020507" pitchFamily="18" charset="2"/>
                    </a:rPr>
                    <a:t>, </a:t>
                  </a:r>
                  <a:r>
                    <a:rPr lang="en-SG" i="1" dirty="0">
                      <a:sym typeface="Symbol" panose="05050102010706020507" pitchFamily="18" charset="2"/>
                    </a:rPr>
                    <a:t>j</a:t>
                  </a:r>
                  <a:r>
                    <a:rPr lang="en-SG" dirty="0">
                      <a:sym typeface="Symbol" panose="05050102010706020507" pitchFamily="18" charset="2"/>
                    </a:rPr>
                    <a:t> = 1, 2, …, </a:t>
                  </a:r>
                  <a:r>
                    <a:rPr lang="en-SG" i="1" dirty="0">
                      <a:sym typeface="Symbol" panose="05050102010706020507" pitchFamily="18" charset="2"/>
                    </a:rPr>
                    <a:t>n</a:t>
                  </a:r>
                  <a:r>
                    <a:rPr lang="en-SG" dirty="0">
                      <a:sym typeface="Symbol" panose="05050102010706020507" pitchFamily="18" charset="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73" y="5108751"/>
                  <a:ext cx="8026930" cy="1244956"/>
                </a:xfrm>
                <a:prstGeom prst="rect">
                  <a:avLst/>
                </a:prstGeom>
                <a:blipFill>
                  <a:blip r:embed="rId4"/>
                  <a:stretch>
                    <a:fillRect l="-607" t="-2941" b="-5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367692" y="4911390"/>
            <a:ext cx="8312150" cy="1278137"/>
            <a:chOff x="804419" y="4598517"/>
            <a:chExt cx="8312150" cy="1278137"/>
          </a:xfrm>
        </p:grpSpPr>
        <p:sp>
          <p:nvSpPr>
            <p:cNvPr id="38" name="Rectangle 37"/>
            <p:cNvSpPr/>
            <p:nvPr/>
          </p:nvSpPr>
          <p:spPr>
            <a:xfrm>
              <a:off x="804419" y="4598519"/>
              <a:ext cx="8312150" cy="127813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04419" y="4598517"/>
              <a:ext cx="831215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Symmetric Matrix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925572" y="5108751"/>
                  <a:ext cx="8190995" cy="7679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  <a:tabLst>
                      <a:tab pos="174625" algn="l"/>
                    </a:tabLst>
                  </a:pPr>
                  <a:r>
                    <a:rPr lang="en-SG" dirty="0"/>
                    <a:t>An </a:t>
                  </a:r>
                  <a:r>
                    <a:rPr lang="en-SG" i="1" dirty="0"/>
                    <a:t>n</a:t>
                  </a:r>
                  <a:r>
                    <a:rPr lang="en-SG" dirty="0"/>
                    <a:t> </a:t>
                  </a:r>
                  <a:r>
                    <a:rPr lang="en-SG" dirty="0">
                      <a:sym typeface="Symbol" panose="05050102010706020507" pitchFamily="18" charset="2"/>
                    </a:rPr>
                    <a:t> </a:t>
                  </a:r>
                  <a:r>
                    <a:rPr lang="en-SG" i="1" dirty="0"/>
                    <a:t>n</a:t>
                  </a:r>
                  <a:r>
                    <a:rPr lang="en-SG" dirty="0"/>
                    <a:t> square matrix A =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SG" dirty="0"/>
                    <a:t>) is called </a:t>
                  </a:r>
                  <a:r>
                    <a:rPr lang="en-SG" b="1" dirty="0"/>
                    <a:t>symmetric</a:t>
                  </a:r>
                  <a:r>
                    <a:rPr lang="en-SG" dirty="0"/>
                    <a:t> </a:t>
                  </a:r>
                  <a:r>
                    <a:rPr lang="en-SG" dirty="0" err="1"/>
                    <a:t>iff</a:t>
                  </a:r>
                  <a:r>
                    <a:rPr lang="en-SG" dirty="0"/>
                    <a:t> for all </a:t>
                  </a:r>
                  <a:r>
                    <a:rPr lang="en-SG" i="1" dirty="0" err="1">
                      <a:sym typeface="Symbol" panose="05050102010706020507" pitchFamily="18" charset="2"/>
                    </a:rPr>
                    <a:t>i</a:t>
                  </a:r>
                  <a:r>
                    <a:rPr lang="en-SG" dirty="0">
                      <a:sym typeface="Symbol" panose="05050102010706020507" pitchFamily="18" charset="2"/>
                    </a:rPr>
                    <a:t>, </a:t>
                  </a:r>
                  <a:r>
                    <a:rPr lang="en-SG" i="1" dirty="0">
                      <a:sym typeface="Symbol" panose="05050102010706020507" pitchFamily="18" charset="2"/>
                    </a:rPr>
                    <a:t>j</a:t>
                  </a:r>
                  <a:r>
                    <a:rPr lang="en-SG" dirty="0">
                      <a:sym typeface="Symbol" panose="05050102010706020507" pitchFamily="18" charset="2"/>
                    </a:rPr>
                    <a:t> = 1, 2, …, </a:t>
                  </a:r>
                  <a:r>
                    <a:rPr lang="en-SG" i="1" dirty="0">
                      <a:sym typeface="Symbol" panose="05050102010706020507" pitchFamily="18" charset="2"/>
                    </a:rPr>
                    <a:t>n</a:t>
                  </a:r>
                  <a:r>
                    <a:rPr lang="en-SG" dirty="0">
                      <a:sym typeface="Symbol" panose="05050102010706020507" pitchFamily="18" charset="2"/>
                    </a:rPr>
                    <a:t>,</a:t>
                  </a:r>
                </a:p>
                <a:p>
                  <a:pPr>
                    <a:spcAft>
                      <a:spcPts val="600"/>
                    </a:spcAft>
                    <a:tabLst>
                      <a:tab pos="3048000" algn="l"/>
                    </a:tabLst>
                  </a:pPr>
                  <a:r>
                    <a:rPr lang="en-SG" dirty="0">
                      <a:sym typeface="Symbol" panose="05050102010706020507" pitchFamily="18" charset="2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𝑖𝑗</m:t>
                          </m:r>
                        </m:sub>
                      </m:sSub>
                      <m:r>
                        <a:rPr lang="en-SG" i="1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=</m:t>
                      </m:r>
                      <m:sSub>
                        <m:sSubPr>
                          <m:ctrlP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𝑎</m:t>
                          </m:r>
                        </m:e>
                        <m:sub>
                          <m:r>
                            <a:rPr lang="en-SG" i="1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𝑗𝑖</m:t>
                          </m:r>
                        </m:sub>
                      </m:sSub>
                    </m:oMath>
                  </a14:m>
                  <a:r>
                    <a:rPr lang="en-SG" dirty="0">
                      <a:sym typeface="Symbol" panose="05050102010706020507" pitchFamily="18" charset="2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72" y="5108751"/>
                  <a:ext cx="8190995" cy="767903"/>
                </a:xfrm>
                <a:prstGeom prst="rect">
                  <a:avLst/>
                </a:prstGeom>
                <a:blipFill>
                  <a:blip r:embed="rId5"/>
                  <a:stretch>
                    <a:fillRect l="-595" t="-4762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6155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10.3 Matrix Representations of Graphs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64337" y="885843"/>
            <a:ext cx="8315507" cy="2769416"/>
            <a:chOff x="730522" y="4598517"/>
            <a:chExt cx="7980055" cy="2769416"/>
          </a:xfrm>
        </p:grpSpPr>
        <p:sp>
          <p:nvSpPr>
            <p:cNvPr id="24" name="Rectangle 23"/>
            <p:cNvSpPr/>
            <p:nvPr/>
          </p:nvSpPr>
          <p:spPr>
            <a:xfrm>
              <a:off x="730522" y="4598519"/>
              <a:ext cx="7980055" cy="276941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10.3.1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95941" y="5066981"/>
                  <a:ext cx="7756777" cy="23009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SG" sz="1600" dirty="0"/>
                    <a:t>Let </a:t>
                  </a:r>
                  <a:r>
                    <a:rPr lang="en-SG" sz="1600" i="1" dirty="0"/>
                    <a:t>G</a:t>
                  </a:r>
                  <a:r>
                    <a:rPr lang="en-SG" sz="1600" dirty="0"/>
                    <a:t> be a graph with connected components </a:t>
                  </a:r>
                  <a:r>
                    <a:rPr lang="en-SG" sz="1600" i="1" dirty="0"/>
                    <a:t>G</a:t>
                  </a:r>
                  <a:r>
                    <a:rPr lang="en-SG" sz="1600" baseline="-25000" dirty="0"/>
                    <a:t>1</a:t>
                  </a:r>
                  <a:r>
                    <a:rPr lang="en-SG" sz="1600" dirty="0"/>
                    <a:t>, </a:t>
                  </a:r>
                  <a:r>
                    <a:rPr lang="en-SG" sz="1600" i="1" dirty="0"/>
                    <a:t>G</a:t>
                  </a:r>
                  <a:r>
                    <a:rPr lang="en-SG" sz="1600" baseline="-25000" dirty="0"/>
                    <a:t>1</a:t>
                  </a:r>
                  <a:r>
                    <a:rPr lang="en-SG" sz="1600" dirty="0"/>
                    <a:t>, …, </a:t>
                  </a:r>
                  <a:r>
                    <a:rPr lang="en-SG" sz="1600" i="1" dirty="0"/>
                    <a:t>G</a:t>
                  </a:r>
                  <a:r>
                    <a:rPr lang="en-SG" sz="1600" i="1" baseline="-25000" dirty="0"/>
                    <a:t>k</a:t>
                  </a:r>
                  <a:r>
                    <a:rPr lang="en-SG" sz="1600" dirty="0"/>
                    <a:t>. If there are </a:t>
                  </a:r>
                  <a:r>
                    <a:rPr lang="en-SG" sz="1600" i="1" dirty="0" err="1"/>
                    <a:t>n</a:t>
                  </a:r>
                  <a:r>
                    <a:rPr lang="en-SG" sz="1600" i="1" baseline="-25000" dirty="0" err="1"/>
                    <a:t>i</a:t>
                  </a:r>
                  <a:r>
                    <a:rPr lang="en-SG" sz="1600" dirty="0"/>
                    <a:t> vertices in each connected component </a:t>
                  </a:r>
                  <a:r>
                    <a:rPr lang="en-SG" sz="1600" i="1" dirty="0" err="1"/>
                    <a:t>G</a:t>
                  </a:r>
                  <a:r>
                    <a:rPr lang="en-SG" sz="1600" i="1" baseline="-25000" dirty="0" err="1"/>
                    <a:t>i</a:t>
                  </a:r>
                  <a:r>
                    <a:rPr lang="en-SG" sz="1600" dirty="0"/>
                    <a:t> and these vertices are numbered consecutively, then the adjacency matrix of </a:t>
                  </a:r>
                  <a:r>
                    <a:rPr lang="en-SG" sz="1600" i="1" dirty="0"/>
                    <a:t>G</a:t>
                  </a:r>
                  <a:r>
                    <a:rPr lang="en-SG" sz="1600" dirty="0"/>
                    <a:t> has the form: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SG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SG" sz="12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SG" sz="1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r>
                                    <a:rPr lang="en-SG" sz="1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  <m:e/>
                                <m:e>
                                  <m:r>
                                    <a:rPr lang="en-SG" sz="1200" i="1">
                                      <a:latin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SG" sz="1200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SG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SG" sz="1200">
                                            <a:latin typeface="Cambria Math" panose="02040503050406030204" pitchFamily="18" charset="0"/>
                                          </a:rPr>
                                          <m:t>O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b>
                                            <m:r>
                                              <a:rPr lang="en-SG" sz="12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SG" dirty="0"/>
                </a:p>
                <a:p>
                  <a:pPr>
                    <a:spcAft>
                      <a:spcPts val="600"/>
                    </a:spcAft>
                  </a:pPr>
                  <a:r>
                    <a:rPr lang="en-SG" sz="1600" dirty="0"/>
                    <a:t>where each </a:t>
                  </a:r>
                  <a:r>
                    <a:rPr lang="en-SG" sz="1600" i="1" dirty="0"/>
                    <a:t>A</a:t>
                  </a:r>
                  <a:r>
                    <a:rPr lang="en-SG" sz="1600" i="1" baseline="-25000" dirty="0"/>
                    <a:t>i</a:t>
                  </a:r>
                  <a:r>
                    <a:rPr lang="en-SG" sz="1600" dirty="0"/>
                    <a:t> is </a:t>
                  </a:r>
                  <a:r>
                    <a:rPr lang="en-SG" sz="1600" i="1" dirty="0" err="1"/>
                    <a:t>n</a:t>
                  </a:r>
                  <a:r>
                    <a:rPr lang="en-SG" sz="1600" i="1" baseline="-25000" dirty="0" err="1"/>
                    <a:t>i</a:t>
                  </a:r>
                  <a:r>
                    <a:rPr lang="en-SG" sz="1600" dirty="0"/>
                    <a:t> </a:t>
                  </a:r>
                  <a:r>
                    <a:rPr lang="en-SG" sz="1600" dirty="0">
                      <a:sym typeface="Symbol" panose="05050102010706020507" pitchFamily="18" charset="2"/>
                    </a:rPr>
                    <a:t> </a:t>
                  </a:r>
                  <a:r>
                    <a:rPr lang="en-SG" sz="1600" i="1" dirty="0" err="1"/>
                    <a:t>n</a:t>
                  </a:r>
                  <a:r>
                    <a:rPr lang="en-SG" sz="1600" i="1" baseline="-25000" dirty="0" err="1"/>
                    <a:t>i</a:t>
                  </a:r>
                  <a:r>
                    <a:rPr lang="en-SG" sz="1600" dirty="0">
                      <a:sym typeface="Symbol" panose="05050102010706020507" pitchFamily="18" charset="2"/>
                    </a:rPr>
                    <a:t> adjacency matrix of </a:t>
                  </a:r>
                  <a:r>
                    <a:rPr lang="en-SG" sz="1600" i="1" dirty="0" err="1"/>
                    <a:t>G</a:t>
                  </a:r>
                  <a:r>
                    <a:rPr lang="en-SG" sz="1600" i="1" baseline="-25000" dirty="0" err="1"/>
                    <a:t>i</a:t>
                  </a:r>
                  <a:r>
                    <a:rPr lang="en-SG" sz="1600" dirty="0">
                      <a:sym typeface="Symbol" panose="05050102010706020507" pitchFamily="18" charset="2"/>
                    </a:rPr>
                    <a:t>, for all </a:t>
                  </a:r>
                  <a:r>
                    <a:rPr lang="en-SG" sz="1600" i="1" dirty="0" err="1">
                      <a:sym typeface="Symbol" panose="05050102010706020507" pitchFamily="18" charset="2"/>
                    </a:rPr>
                    <a:t>i</a:t>
                  </a:r>
                  <a:r>
                    <a:rPr lang="en-SG" sz="1600" dirty="0">
                      <a:sym typeface="Symbol" panose="05050102010706020507" pitchFamily="18" charset="2"/>
                    </a:rPr>
                    <a:t> = 1, 2, …, </a:t>
                  </a:r>
                  <a:r>
                    <a:rPr lang="en-SG" sz="1600" i="1" dirty="0">
                      <a:sym typeface="Symbol" panose="05050102010706020507" pitchFamily="18" charset="2"/>
                    </a:rPr>
                    <a:t>k</a:t>
                  </a:r>
                  <a:r>
                    <a:rPr lang="en-SG" sz="1600" dirty="0">
                      <a:sym typeface="Symbol" panose="05050102010706020507" pitchFamily="18" charset="2"/>
                    </a:rPr>
                    <a:t>, and the O’s represent matrices whose entries are all 0s.</a:t>
                  </a:r>
                  <a:endParaRPr lang="en-SG" sz="16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41" y="5066981"/>
                  <a:ext cx="7756777" cy="2300951"/>
                </a:xfrm>
                <a:prstGeom prst="rect">
                  <a:avLst/>
                </a:prstGeom>
                <a:blipFill>
                  <a:blip r:embed="rId3"/>
                  <a:stretch>
                    <a:fillRect l="-452" t="-794"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367692" y="3819025"/>
            <a:ext cx="8312150" cy="1402302"/>
            <a:chOff x="804419" y="4598517"/>
            <a:chExt cx="8312150" cy="1402302"/>
          </a:xfrm>
        </p:grpSpPr>
        <p:sp>
          <p:nvSpPr>
            <p:cNvPr id="29" name="Rectangle 28"/>
            <p:cNvSpPr/>
            <p:nvPr/>
          </p:nvSpPr>
          <p:spPr>
            <a:xfrm>
              <a:off x="804419" y="4598520"/>
              <a:ext cx="8312150" cy="14022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04419" y="4598517"/>
              <a:ext cx="831215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</a:t>
              </a:r>
              <a:r>
                <a:rPr lang="en-SG" i="1" dirty="0">
                  <a:solidFill>
                    <a:schemeClr val="bg1"/>
                  </a:solidFill>
                </a:rPr>
                <a:t>n</a:t>
              </a:r>
              <a:r>
                <a:rPr lang="en-SG" baseline="30000" dirty="0">
                  <a:solidFill>
                    <a:schemeClr val="bg1"/>
                  </a:solidFill>
                </a:rPr>
                <a:t>th</a:t>
              </a:r>
              <a:r>
                <a:rPr lang="en-SG" dirty="0">
                  <a:solidFill>
                    <a:schemeClr val="bg1"/>
                  </a:solidFill>
                </a:rPr>
                <a:t> Power of a Matrix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25572" y="5062100"/>
              <a:ext cx="7806069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300"/>
                </a:spcAft>
                <a:tabLst>
                  <a:tab pos="174625" algn="l"/>
                </a:tabLst>
              </a:pPr>
              <a:r>
                <a:rPr lang="en-SG" sz="1600" dirty="0"/>
                <a:t>For any </a:t>
              </a:r>
              <a:r>
                <a:rPr lang="en-SG" sz="1600" i="1" dirty="0"/>
                <a:t>n</a:t>
              </a:r>
              <a:r>
                <a:rPr lang="en-SG" sz="1600" dirty="0"/>
                <a:t> </a:t>
              </a:r>
              <a:r>
                <a:rPr lang="en-SG" sz="1600" dirty="0">
                  <a:sym typeface="Symbol"/>
                </a:rPr>
                <a:t> </a:t>
              </a:r>
              <a:r>
                <a:rPr lang="en-SG" sz="1600" i="1" dirty="0"/>
                <a:t>n</a:t>
              </a:r>
              <a:r>
                <a:rPr lang="en-SG" sz="1600" dirty="0"/>
                <a:t> matrix </a:t>
              </a:r>
              <a:r>
                <a:rPr lang="en-SG" sz="1600" b="1" dirty="0"/>
                <a:t>A</a:t>
              </a:r>
              <a:r>
                <a:rPr lang="en-SG" sz="1600" dirty="0"/>
                <a:t>, the </a:t>
              </a:r>
              <a:r>
                <a:rPr lang="en-SG" sz="1600" b="1" dirty="0"/>
                <a:t>powers of A </a:t>
              </a:r>
              <a:r>
                <a:rPr lang="en-SG" sz="1600" dirty="0"/>
                <a:t>are defined as follows:</a:t>
              </a:r>
            </a:p>
            <a:p>
              <a:pPr>
                <a:spcAft>
                  <a:spcPts val="300"/>
                </a:spcAft>
                <a:tabLst>
                  <a:tab pos="174625" algn="l"/>
                  <a:tab pos="1377950" algn="l"/>
                </a:tabLst>
              </a:pPr>
              <a:r>
                <a:rPr lang="en-SG" sz="1600" dirty="0"/>
                <a:t>		</a:t>
              </a:r>
              <a:r>
                <a:rPr lang="en-SG" sz="1600" b="1" dirty="0"/>
                <a:t>A</a:t>
              </a:r>
              <a:r>
                <a:rPr lang="en-SG" sz="1600" b="1" baseline="30000" dirty="0"/>
                <a:t>0</a:t>
              </a:r>
              <a:r>
                <a:rPr lang="en-SG" sz="1600" dirty="0"/>
                <a:t> = </a:t>
              </a:r>
              <a:r>
                <a:rPr lang="en-SG" sz="1600" b="1" dirty="0"/>
                <a:t>I</a:t>
              </a:r>
              <a:r>
                <a:rPr lang="en-SG" sz="1600" dirty="0"/>
                <a:t> where </a:t>
              </a:r>
              <a:r>
                <a:rPr lang="en-SG" sz="1600" b="1" dirty="0"/>
                <a:t>I</a:t>
              </a:r>
              <a:r>
                <a:rPr lang="en-SG" sz="1600" dirty="0"/>
                <a:t> is the </a:t>
              </a:r>
              <a:r>
                <a:rPr lang="en-SG" sz="1600" i="1" dirty="0"/>
                <a:t>n</a:t>
              </a:r>
              <a:r>
                <a:rPr lang="en-SG" sz="1600" dirty="0"/>
                <a:t> </a:t>
              </a:r>
              <a:r>
                <a:rPr lang="en-SG" sz="1600" dirty="0">
                  <a:sym typeface="Symbol"/>
                </a:rPr>
                <a:t> </a:t>
              </a:r>
              <a:r>
                <a:rPr lang="en-SG" sz="1600" i="1" dirty="0"/>
                <a:t>n</a:t>
              </a:r>
              <a:r>
                <a:rPr lang="en-SG" sz="1600" dirty="0"/>
                <a:t> identity matrix </a:t>
              </a:r>
            </a:p>
            <a:p>
              <a:pPr>
                <a:spcAft>
                  <a:spcPts val="600"/>
                </a:spcAft>
                <a:tabLst>
                  <a:tab pos="174625" algn="l"/>
                  <a:tab pos="1377950" algn="l"/>
                </a:tabLst>
              </a:pPr>
              <a:r>
                <a:rPr lang="en-SG" sz="1600" dirty="0"/>
                <a:t>		</a:t>
              </a:r>
              <a:r>
                <a:rPr lang="en-SG" sz="1600" b="1" dirty="0"/>
                <a:t>A</a:t>
              </a:r>
              <a:r>
                <a:rPr lang="en-SG" sz="1600" b="1" i="1" baseline="40000" dirty="0"/>
                <a:t>n</a:t>
              </a:r>
              <a:r>
                <a:rPr lang="en-SG" sz="1600" dirty="0"/>
                <a:t> = </a:t>
              </a:r>
              <a:r>
                <a:rPr lang="en-SG" sz="1600" b="1" dirty="0"/>
                <a:t>A A</a:t>
              </a:r>
              <a:r>
                <a:rPr lang="en-SG" sz="1600" b="1" i="1" baseline="40000" dirty="0"/>
                <a:t>n </a:t>
              </a:r>
              <a:r>
                <a:rPr lang="en-SG" sz="1600" b="1" baseline="40000" dirty="0"/>
                <a:t>–</a:t>
              </a:r>
              <a:r>
                <a:rPr lang="en-SG" sz="1600" b="1" i="1" baseline="40000" dirty="0"/>
                <a:t> </a:t>
              </a:r>
              <a:r>
                <a:rPr lang="en-SG" sz="1600" b="1" baseline="40000" dirty="0"/>
                <a:t>1</a:t>
              </a:r>
              <a:r>
                <a:rPr lang="en-SG" sz="1600" b="1" dirty="0"/>
                <a:t>   </a:t>
              </a:r>
              <a:r>
                <a:rPr lang="en-SG" sz="1600" dirty="0"/>
                <a:t>for all integers </a:t>
              </a:r>
              <a:r>
                <a:rPr lang="en-SG" sz="1600" i="1" dirty="0"/>
                <a:t>n</a:t>
              </a:r>
              <a:r>
                <a:rPr lang="en-SG" sz="1600" dirty="0"/>
                <a:t> </a:t>
              </a:r>
              <a:r>
                <a:rPr lang="en-SG" sz="1600" dirty="0">
                  <a:sym typeface="Symbol"/>
                </a:rPr>
                <a:t> 1</a:t>
              </a:r>
              <a:endParaRPr lang="en-SG" sz="1600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4334" y="5370508"/>
            <a:ext cx="8315507" cy="1299461"/>
            <a:chOff x="730522" y="4598517"/>
            <a:chExt cx="7980055" cy="1299461"/>
          </a:xfrm>
        </p:grpSpPr>
        <p:sp>
          <p:nvSpPr>
            <p:cNvPr id="44" name="Rectangle 43"/>
            <p:cNvSpPr/>
            <p:nvPr/>
          </p:nvSpPr>
          <p:spPr>
            <a:xfrm>
              <a:off x="730522" y="4598519"/>
              <a:ext cx="7980055" cy="129945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10.3.2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95941" y="5066981"/>
              <a:ext cx="77567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600" dirty="0"/>
                <a:t>If </a:t>
              </a:r>
              <a:r>
                <a:rPr lang="en-SG" sz="1600" i="1" dirty="0"/>
                <a:t>G</a:t>
              </a:r>
              <a:r>
                <a:rPr lang="en-SG" sz="1600" dirty="0"/>
                <a:t> is a graph with vertices </a:t>
              </a:r>
              <a:r>
                <a:rPr lang="en-SG" sz="1600" i="1" dirty="0"/>
                <a:t>v</a:t>
              </a:r>
              <a:r>
                <a:rPr lang="en-SG" sz="1600" baseline="-25000" dirty="0"/>
                <a:t>1</a:t>
              </a:r>
              <a:r>
                <a:rPr lang="en-SG" sz="1600" dirty="0"/>
                <a:t>, </a:t>
              </a:r>
              <a:r>
                <a:rPr lang="en-SG" sz="1600" i="1" dirty="0"/>
                <a:t>v</a:t>
              </a:r>
              <a:r>
                <a:rPr lang="en-SG" sz="1600" baseline="-25000" dirty="0"/>
                <a:t>2</a:t>
              </a:r>
              <a:r>
                <a:rPr lang="en-SG" sz="1600" dirty="0"/>
                <a:t>, …, </a:t>
              </a:r>
              <a:r>
                <a:rPr lang="en-SG" sz="1600" i="1" dirty="0" err="1"/>
                <a:t>v</a:t>
              </a:r>
              <a:r>
                <a:rPr lang="en-SG" sz="1600" i="1" baseline="-25000" dirty="0" err="1"/>
                <a:t>m</a:t>
              </a:r>
              <a:r>
                <a:rPr lang="en-SG" sz="1600" dirty="0"/>
                <a:t> and </a:t>
              </a:r>
              <a:r>
                <a:rPr lang="en-SG" sz="1600" b="1" dirty="0"/>
                <a:t>A</a:t>
              </a:r>
              <a:r>
                <a:rPr lang="en-SG" sz="1600" dirty="0"/>
                <a:t> is the adjacency matrix of </a:t>
              </a:r>
              <a:r>
                <a:rPr lang="en-SG" sz="1600" i="1" dirty="0"/>
                <a:t>G</a:t>
              </a:r>
              <a:r>
                <a:rPr lang="en-SG" sz="1600" dirty="0"/>
                <a:t>, then for each positive integer </a:t>
              </a:r>
              <a:r>
                <a:rPr lang="en-SG" sz="1600" i="1" dirty="0"/>
                <a:t>n</a:t>
              </a:r>
              <a:r>
                <a:rPr lang="en-SG" sz="1600" dirty="0"/>
                <a:t> and for all integers </a:t>
              </a:r>
              <a:r>
                <a:rPr lang="en-SG" sz="1600" i="1" dirty="0" err="1"/>
                <a:t>i</a:t>
              </a:r>
              <a:r>
                <a:rPr lang="en-SG" sz="1600" dirty="0"/>
                <a:t>, </a:t>
              </a:r>
              <a:r>
                <a:rPr lang="en-SG" sz="1600" i="1" dirty="0"/>
                <a:t>j</a:t>
              </a:r>
              <a:r>
                <a:rPr lang="en-SG" sz="1600" dirty="0"/>
                <a:t> = 1, 2, …, </a:t>
              </a:r>
              <a:r>
                <a:rPr lang="en-SG" sz="1600" i="1" dirty="0"/>
                <a:t>m</a:t>
              </a:r>
              <a:r>
                <a:rPr lang="en-SG" sz="1600" dirty="0"/>
                <a:t>, the </a:t>
              </a:r>
              <a:r>
                <a:rPr lang="en-SG" sz="1600" i="1" dirty="0" err="1"/>
                <a:t>ij</a:t>
              </a:r>
              <a:r>
                <a:rPr lang="en-SG" sz="1600" dirty="0" err="1"/>
                <a:t>-th</a:t>
              </a:r>
              <a:r>
                <a:rPr lang="en-SG" sz="1600" dirty="0"/>
                <a:t> entry of </a:t>
              </a:r>
              <a:r>
                <a:rPr lang="en-SG" sz="1600" b="1" dirty="0"/>
                <a:t>A</a:t>
              </a:r>
              <a:r>
                <a:rPr lang="en-SG" sz="1600" i="1" baseline="40000" dirty="0"/>
                <a:t>n</a:t>
              </a:r>
              <a:r>
                <a:rPr lang="en-SG" sz="1600" dirty="0"/>
                <a:t> = the number of walks of length </a:t>
              </a:r>
              <a:r>
                <a:rPr lang="en-SG" sz="1600" i="1" dirty="0"/>
                <a:t>n</a:t>
              </a:r>
              <a:r>
                <a:rPr lang="en-SG" sz="1600" dirty="0"/>
                <a:t> from </a:t>
              </a:r>
              <a:r>
                <a:rPr lang="en-SG" sz="1600" i="1" dirty="0"/>
                <a:t>v</a:t>
              </a:r>
              <a:r>
                <a:rPr lang="en-SG" sz="1600" i="1" baseline="-25000" dirty="0"/>
                <a:t>i</a:t>
              </a:r>
              <a:r>
                <a:rPr lang="en-SG" sz="1600" dirty="0"/>
                <a:t> to </a:t>
              </a:r>
              <a:r>
                <a:rPr lang="en-SG" sz="1600" i="1" dirty="0" err="1"/>
                <a:t>v</a:t>
              </a:r>
              <a:r>
                <a:rPr lang="en-SG" sz="1600" i="1" baseline="-25000" dirty="0" err="1"/>
                <a:t>j</a:t>
              </a:r>
              <a:r>
                <a:rPr lang="en-SG" sz="16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786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10.4 Planar Graphs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7692" y="1234758"/>
            <a:ext cx="8312150" cy="2064506"/>
            <a:chOff x="804419" y="4598517"/>
            <a:chExt cx="8312150" cy="2064506"/>
          </a:xfrm>
        </p:grpSpPr>
        <p:sp>
          <p:nvSpPr>
            <p:cNvPr id="14" name="Rectangle 13"/>
            <p:cNvSpPr/>
            <p:nvPr/>
          </p:nvSpPr>
          <p:spPr>
            <a:xfrm>
              <a:off x="804419" y="4598519"/>
              <a:ext cx="8312150" cy="20645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4419" y="4598517"/>
              <a:ext cx="831215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Isomorphic Graph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5573" y="5108751"/>
              <a:ext cx="8026930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tabLst>
                  <a:tab pos="174625" algn="l"/>
                </a:tabLst>
              </a:pPr>
              <a:r>
                <a:rPr lang="en-SG" dirty="0"/>
                <a:t>Let </a:t>
              </a:r>
              <a:r>
                <a:rPr lang="en-SG" i="1" dirty="0"/>
                <a:t>G</a:t>
              </a:r>
              <a:r>
                <a:rPr lang="en-SG" dirty="0"/>
                <a:t> and </a:t>
              </a:r>
              <a:r>
                <a:rPr lang="en-SG" i="1" dirty="0"/>
                <a:t>G' </a:t>
              </a:r>
              <a:r>
                <a:rPr lang="en-SG" dirty="0"/>
                <a:t>be graphs with vertex sets </a:t>
              </a:r>
              <a:r>
                <a:rPr lang="en-SG" i="1" dirty="0"/>
                <a:t>V</a:t>
              </a:r>
              <a:r>
                <a:rPr lang="en-SG" dirty="0"/>
                <a:t>(</a:t>
              </a:r>
              <a:r>
                <a:rPr lang="en-SG" i="1" dirty="0"/>
                <a:t>G</a:t>
              </a:r>
              <a:r>
                <a:rPr lang="en-SG" dirty="0"/>
                <a:t>) and </a:t>
              </a:r>
              <a:r>
                <a:rPr lang="en-SG" i="1" dirty="0"/>
                <a:t>V</a:t>
              </a:r>
              <a:r>
                <a:rPr lang="en-SG" dirty="0"/>
                <a:t>(</a:t>
              </a:r>
              <a:r>
                <a:rPr lang="en-SG" i="1" dirty="0"/>
                <a:t>G'</a:t>
              </a:r>
              <a:r>
                <a:rPr lang="en-SG" dirty="0"/>
                <a:t>) and edge sets </a:t>
              </a:r>
              <a:r>
                <a:rPr lang="en-SG" i="1" dirty="0"/>
                <a:t>E</a:t>
              </a:r>
              <a:r>
                <a:rPr lang="en-SG" dirty="0"/>
                <a:t>(</a:t>
              </a:r>
              <a:r>
                <a:rPr lang="en-SG" i="1" dirty="0"/>
                <a:t>G</a:t>
              </a:r>
              <a:r>
                <a:rPr lang="en-SG" dirty="0"/>
                <a:t>) and </a:t>
              </a:r>
              <a:r>
                <a:rPr lang="en-SG" i="1" dirty="0"/>
                <a:t>E</a:t>
              </a:r>
              <a:r>
                <a:rPr lang="en-SG" dirty="0"/>
                <a:t>(</a:t>
              </a:r>
              <a:r>
                <a:rPr lang="en-SG" i="1" dirty="0"/>
                <a:t>G'</a:t>
              </a:r>
              <a:r>
                <a:rPr lang="en-SG" dirty="0"/>
                <a:t>) respectively. </a:t>
              </a:r>
              <a:r>
                <a:rPr lang="en-SG" b="1" i="1" dirty="0"/>
                <a:t>G</a:t>
              </a:r>
              <a:r>
                <a:rPr lang="en-SG" dirty="0"/>
                <a:t> </a:t>
              </a:r>
              <a:r>
                <a:rPr lang="en-SG" b="1" dirty="0"/>
                <a:t>is isomorphic to </a:t>
              </a:r>
              <a:r>
                <a:rPr lang="en-SG" b="1" i="1" dirty="0"/>
                <a:t>G'</a:t>
              </a:r>
              <a:r>
                <a:rPr lang="en-SG" b="1" dirty="0"/>
                <a:t> </a:t>
              </a:r>
              <a:r>
                <a:rPr lang="en-SG" dirty="0" err="1"/>
                <a:t>iff</a:t>
              </a:r>
              <a:r>
                <a:rPr lang="en-SG" dirty="0"/>
                <a:t>  there exist one-to-one correspondences </a:t>
              </a:r>
              <a:br>
                <a:rPr lang="en-SG" dirty="0"/>
              </a:br>
              <a:r>
                <a:rPr lang="en-SG" i="1" dirty="0">
                  <a:solidFill>
                    <a:srgbClr val="0000FF"/>
                  </a:solidFill>
                </a:rPr>
                <a:t>g</a:t>
              </a:r>
              <a:r>
                <a:rPr lang="en-SG" dirty="0">
                  <a:solidFill>
                    <a:srgbClr val="0000FF"/>
                  </a:solidFill>
                </a:rPr>
                <a:t>: </a:t>
              </a:r>
              <a:r>
                <a:rPr lang="en-SG" i="1" dirty="0">
                  <a:solidFill>
                    <a:srgbClr val="0000FF"/>
                  </a:solidFill>
                </a:rPr>
                <a:t>V</a:t>
              </a:r>
              <a:r>
                <a:rPr lang="en-SG" dirty="0">
                  <a:solidFill>
                    <a:srgbClr val="0000FF"/>
                  </a:solidFill>
                </a:rPr>
                <a:t>(</a:t>
              </a:r>
              <a:r>
                <a:rPr lang="en-SG" i="1" dirty="0">
                  <a:solidFill>
                    <a:srgbClr val="0000FF"/>
                  </a:solidFill>
                </a:rPr>
                <a:t>G</a:t>
              </a:r>
              <a:r>
                <a:rPr lang="en-SG" dirty="0">
                  <a:solidFill>
                    <a:srgbClr val="0000FF"/>
                  </a:solidFill>
                </a:rPr>
                <a:t>) </a:t>
              </a:r>
              <a:r>
                <a:rPr lang="en-SG" dirty="0">
                  <a:solidFill>
                    <a:srgbClr val="0000FF"/>
                  </a:solidFill>
                  <a:sym typeface="Wingdings" panose="05000000000000000000" pitchFamily="2" charset="2"/>
                </a:rPr>
                <a:t></a:t>
              </a:r>
              <a:r>
                <a:rPr lang="en-SG" dirty="0">
                  <a:solidFill>
                    <a:srgbClr val="0000FF"/>
                  </a:solidFill>
                </a:rPr>
                <a:t> </a:t>
              </a:r>
              <a:r>
                <a:rPr lang="en-SG" i="1" dirty="0">
                  <a:solidFill>
                    <a:srgbClr val="0000FF"/>
                  </a:solidFill>
                </a:rPr>
                <a:t>V</a:t>
              </a:r>
              <a:r>
                <a:rPr lang="en-SG" dirty="0">
                  <a:solidFill>
                    <a:srgbClr val="0000FF"/>
                  </a:solidFill>
                </a:rPr>
                <a:t>(</a:t>
              </a:r>
              <a:r>
                <a:rPr lang="en-SG" i="1" dirty="0">
                  <a:solidFill>
                    <a:srgbClr val="0000FF"/>
                  </a:solidFill>
                </a:rPr>
                <a:t>G'</a:t>
              </a:r>
              <a:r>
                <a:rPr lang="en-SG" dirty="0">
                  <a:solidFill>
                    <a:srgbClr val="0000FF"/>
                  </a:solidFill>
                </a:rPr>
                <a:t>) </a:t>
              </a:r>
              <a:r>
                <a:rPr lang="en-SG" dirty="0"/>
                <a:t>and </a:t>
              </a:r>
              <a:r>
                <a:rPr lang="en-SG" i="1" dirty="0">
                  <a:solidFill>
                    <a:srgbClr val="0000FF"/>
                  </a:solidFill>
                </a:rPr>
                <a:t>h</a:t>
              </a:r>
              <a:r>
                <a:rPr lang="en-SG" dirty="0">
                  <a:solidFill>
                    <a:srgbClr val="0000FF"/>
                  </a:solidFill>
                </a:rPr>
                <a:t>: </a:t>
              </a:r>
              <a:r>
                <a:rPr lang="en-SG" i="1" dirty="0">
                  <a:solidFill>
                    <a:srgbClr val="0000FF"/>
                  </a:solidFill>
                </a:rPr>
                <a:t>E</a:t>
              </a:r>
              <a:r>
                <a:rPr lang="en-SG" dirty="0">
                  <a:solidFill>
                    <a:srgbClr val="0000FF"/>
                  </a:solidFill>
                </a:rPr>
                <a:t>(</a:t>
              </a:r>
              <a:r>
                <a:rPr lang="en-SG" i="1" dirty="0">
                  <a:solidFill>
                    <a:srgbClr val="0000FF"/>
                  </a:solidFill>
                </a:rPr>
                <a:t>G</a:t>
              </a:r>
              <a:r>
                <a:rPr lang="en-SG" dirty="0">
                  <a:solidFill>
                    <a:srgbClr val="0000FF"/>
                  </a:solidFill>
                </a:rPr>
                <a:t>) </a:t>
              </a:r>
              <a:r>
                <a:rPr lang="en-SG" dirty="0">
                  <a:solidFill>
                    <a:srgbClr val="0000FF"/>
                  </a:solidFill>
                  <a:sym typeface="Wingdings" panose="05000000000000000000" pitchFamily="2" charset="2"/>
                </a:rPr>
                <a:t></a:t>
              </a:r>
              <a:r>
                <a:rPr lang="en-SG" dirty="0">
                  <a:solidFill>
                    <a:srgbClr val="0000FF"/>
                  </a:solidFill>
                </a:rPr>
                <a:t> </a:t>
              </a:r>
              <a:r>
                <a:rPr lang="en-SG" i="1" dirty="0">
                  <a:solidFill>
                    <a:srgbClr val="0000FF"/>
                  </a:solidFill>
                </a:rPr>
                <a:t>E</a:t>
              </a:r>
              <a:r>
                <a:rPr lang="en-SG" dirty="0">
                  <a:solidFill>
                    <a:srgbClr val="0000FF"/>
                  </a:solidFill>
                </a:rPr>
                <a:t>(</a:t>
              </a:r>
              <a:r>
                <a:rPr lang="en-SG" i="1" dirty="0">
                  <a:solidFill>
                    <a:srgbClr val="0000FF"/>
                  </a:solidFill>
                </a:rPr>
                <a:t>G'</a:t>
              </a:r>
              <a:r>
                <a:rPr lang="en-SG" dirty="0">
                  <a:solidFill>
                    <a:srgbClr val="0000FF"/>
                  </a:solidFill>
                </a:rPr>
                <a:t>) </a:t>
              </a:r>
              <a:r>
                <a:rPr lang="en-SG" dirty="0"/>
                <a:t>that preserve the edge-endpoint functions of </a:t>
              </a:r>
              <a:r>
                <a:rPr lang="en-SG" i="1" dirty="0"/>
                <a:t>G</a:t>
              </a:r>
              <a:r>
                <a:rPr lang="en-SG" dirty="0"/>
                <a:t> and </a:t>
              </a:r>
              <a:r>
                <a:rPr lang="en-SG" i="1" dirty="0"/>
                <a:t>G'</a:t>
              </a:r>
              <a:r>
                <a:rPr lang="en-SG" dirty="0"/>
                <a:t> in the sense that for all </a:t>
              </a:r>
              <a:r>
                <a:rPr lang="en-SG" i="1" dirty="0"/>
                <a:t>v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 </a:t>
              </a:r>
              <a:r>
                <a:rPr lang="en-SG" i="1" dirty="0"/>
                <a:t>V</a:t>
              </a:r>
              <a:r>
                <a:rPr lang="en-SG" dirty="0"/>
                <a:t>(</a:t>
              </a:r>
              <a:r>
                <a:rPr lang="en-SG" i="1" dirty="0"/>
                <a:t>G</a:t>
              </a:r>
              <a:r>
                <a:rPr lang="en-SG" dirty="0"/>
                <a:t>) </a:t>
              </a:r>
              <a:r>
                <a:rPr lang="en-SG" dirty="0">
                  <a:sym typeface="Symbol" panose="05050102010706020507" pitchFamily="18" charset="2"/>
                </a:rPr>
                <a:t>and </a:t>
              </a:r>
              <a:r>
                <a:rPr lang="en-SG" i="1" dirty="0">
                  <a:sym typeface="Symbol" panose="05050102010706020507" pitchFamily="18" charset="2"/>
                </a:rPr>
                <a:t>e </a:t>
              </a:r>
              <a:r>
                <a:rPr lang="en-SG" dirty="0">
                  <a:sym typeface="Symbol" panose="05050102010706020507" pitchFamily="18" charset="2"/>
                </a:rPr>
                <a:t></a:t>
              </a:r>
              <a:r>
                <a:rPr lang="en-SG" i="1" dirty="0"/>
                <a:t> E</a:t>
              </a:r>
              <a:r>
                <a:rPr lang="en-SG" dirty="0"/>
                <a:t>(</a:t>
              </a:r>
              <a:r>
                <a:rPr lang="en-SG" i="1" dirty="0"/>
                <a:t>G</a:t>
              </a:r>
              <a:r>
                <a:rPr lang="en-SG" dirty="0"/>
                <a:t>), </a:t>
              </a:r>
            </a:p>
            <a:p>
              <a:pPr>
                <a:spcAft>
                  <a:spcPts val="600"/>
                </a:spcAft>
                <a:tabLst>
                  <a:tab pos="174625" algn="l"/>
                  <a:tab pos="627063" algn="l"/>
                </a:tabLst>
              </a:pPr>
              <a:r>
                <a:rPr lang="en-SG" dirty="0"/>
                <a:t>		</a:t>
              </a:r>
              <a:r>
                <a:rPr lang="en-SG" i="1" dirty="0"/>
                <a:t>v</a:t>
              </a:r>
              <a:r>
                <a:rPr lang="en-SG" b="1" dirty="0"/>
                <a:t> </a:t>
              </a:r>
              <a:r>
                <a:rPr lang="en-SG" dirty="0"/>
                <a:t>is an endpoint of </a:t>
              </a:r>
              <a:r>
                <a:rPr lang="en-SG" i="1" dirty="0"/>
                <a:t>e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 </a:t>
              </a:r>
              <a:r>
                <a:rPr lang="en-SG" i="1" dirty="0">
                  <a:sym typeface="Symbol" panose="05050102010706020507" pitchFamily="18" charset="2"/>
                </a:rPr>
                <a:t>g</a:t>
              </a:r>
              <a:r>
                <a:rPr lang="en-SG" dirty="0">
                  <a:sym typeface="Symbol" panose="05050102010706020507" pitchFamily="18" charset="2"/>
                </a:rPr>
                <a:t>(</a:t>
              </a:r>
              <a:r>
                <a:rPr lang="en-SG" i="1" dirty="0">
                  <a:sym typeface="Symbol" panose="05050102010706020507" pitchFamily="18" charset="2"/>
                </a:rPr>
                <a:t>v</a:t>
              </a:r>
              <a:r>
                <a:rPr lang="en-SG" dirty="0">
                  <a:sym typeface="Symbol" panose="05050102010706020507" pitchFamily="18" charset="2"/>
                </a:rPr>
                <a:t>) is an endpoint of </a:t>
              </a:r>
              <a:r>
                <a:rPr lang="en-SG" i="1" dirty="0">
                  <a:sym typeface="Symbol" panose="05050102010706020507" pitchFamily="18" charset="2"/>
                </a:rPr>
                <a:t>h</a:t>
              </a:r>
              <a:r>
                <a:rPr lang="en-SG" dirty="0">
                  <a:sym typeface="Symbol" panose="05050102010706020507" pitchFamily="18" charset="2"/>
                </a:rPr>
                <a:t>(</a:t>
              </a:r>
              <a:r>
                <a:rPr lang="en-SG" i="1" dirty="0">
                  <a:sym typeface="Symbol" panose="05050102010706020507" pitchFamily="18" charset="2"/>
                </a:rPr>
                <a:t>e</a:t>
              </a:r>
              <a:r>
                <a:rPr lang="en-SG" dirty="0">
                  <a:sym typeface="Symbol" panose="05050102010706020507" pitchFamily="18" charset="2"/>
                </a:rPr>
                <a:t>).</a:t>
              </a:r>
              <a:endParaRPr lang="en-SG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7692" y="3559815"/>
            <a:ext cx="8315507" cy="1114796"/>
            <a:chOff x="730522" y="4598517"/>
            <a:chExt cx="7980055" cy="1114796"/>
          </a:xfrm>
        </p:grpSpPr>
        <p:sp>
          <p:nvSpPr>
            <p:cNvPr id="23" name="Rectangle 22"/>
            <p:cNvSpPr/>
            <p:nvPr/>
          </p:nvSpPr>
          <p:spPr>
            <a:xfrm>
              <a:off x="730522" y="4598519"/>
              <a:ext cx="7980055" cy="11147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10.4.1 Graph Isomorphism is an Equivalence Relation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941" y="5066981"/>
              <a:ext cx="7756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Let </a:t>
              </a:r>
              <a:r>
                <a:rPr lang="en-SG" i="1" dirty="0"/>
                <a:t>S</a:t>
              </a:r>
              <a:r>
                <a:rPr lang="en-SG" dirty="0"/>
                <a:t> be a set of graphs and let </a:t>
              </a:r>
              <a:r>
                <a:rPr lang="en-SG" i="1" dirty="0"/>
                <a:t>R</a:t>
              </a:r>
              <a:r>
                <a:rPr lang="en-SG" dirty="0"/>
                <a:t> be the relation of graph isomorphism on </a:t>
              </a:r>
              <a:r>
                <a:rPr lang="en-SG" i="1" dirty="0"/>
                <a:t>S</a:t>
              </a:r>
              <a:r>
                <a:rPr lang="en-SG" dirty="0"/>
                <a:t>. Then </a:t>
              </a:r>
              <a:r>
                <a:rPr lang="en-SG" i="1" dirty="0"/>
                <a:t>R</a:t>
              </a:r>
              <a:r>
                <a:rPr lang="en-SG" dirty="0"/>
                <a:t> is an equivalence relation on </a:t>
              </a:r>
              <a:r>
                <a:rPr lang="en-SG" i="1" dirty="0"/>
                <a:t>S</a:t>
              </a:r>
              <a:r>
                <a:rPr lang="en-SG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159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 10.4 Planar Graphs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14246" y="2748496"/>
            <a:ext cx="8315507" cy="1391794"/>
            <a:chOff x="730522" y="4598517"/>
            <a:chExt cx="7980055" cy="1391794"/>
          </a:xfrm>
        </p:grpSpPr>
        <p:sp>
          <p:nvSpPr>
            <p:cNvPr id="23" name="Rectangle 22"/>
            <p:cNvSpPr/>
            <p:nvPr/>
          </p:nvSpPr>
          <p:spPr>
            <a:xfrm>
              <a:off x="730522" y="4598518"/>
              <a:ext cx="7980055" cy="13917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Euler’s Formula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5941" y="5066981"/>
              <a:ext cx="77567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For a connected planar simple graph </a:t>
              </a:r>
              <a:r>
                <a:rPr lang="en-SG" i="1" dirty="0"/>
                <a:t>G</a:t>
              </a:r>
              <a:r>
                <a:rPr lang="en-SG" dirty="0"/>
                <a:t> = (</a:t>
              </a:r>
              <a:r>
                <a:rPr lang="en-SG" i="1" dirty="0"/>
                <a:t>V</a:t>
              </a:r>
              <a:r>
                <a:rPr lang="en-SG" dirty="0"/>
                <a:t>, </a:t>
              </a:r>
              <a:r>
                <a:rPr lang="en-SG" i="1" dirty="0"/>
                <a:t>E</a:t>
              </a:r>
              <a:r>
                <a:rPr lang="en-SG" dirty="0"/>
                <a:t>) with </a:t>
              </a:r>
              <a:r>
                <a:rPr lang="en-SG" i="1" dirty="0"/>
                <a:t>e</a:t>
              </a:r>
              <a:r>
                <a:rPr lang="en-SG" dirty="0"/>
                <a:t> = |</a:t>
              </a:r>
              <a:r>
                <a:rPr lang="en-SG" i="1" dirty="0"/>
                <a:t>E</a:t>
              </a:r>
              <a:r>
                <a:rPr lang="en-SG" dirty="0"/>
                <a:t>| and </a:t>
              </a:r>
              <a:r>
                <a:rPr lang="en-SG" i="1" dirty="0"/>
                <a:t>v</a:t>
              </a:r>
              <a:r>
                <a:rPr lang="en-SG" dirty="0"/>
                <a:t> = |</a:t>
              </a:r>
              <a:r>
                <a:rPr lang="en-SG" i="1" dirty="0"/>
                <a:t>V</a:t>
              </a:r>
              <a:r>
                <a:rPr lang="en-SG" dirty="0"/>
                <a:t>|,  if we let </a:t>
              </a:r>
              <a:r>
                <a:rPr lang="en-SG" i="1" dirty="0"/>
                <a:t>f</a:t>
              </a:r>
              <a:r>
                <a:rPr lang="en-SG" dirty="0"/>
                <a:t> be the number of faces, then</a:t>
              </a:r>
            </a:p>
            <a:p>
              <a:pPr algn="ctr"/>
              <a:r>
                <a:rPr lang="en-SG" i="1" dirty="0">
                  <a:solidFill>
                    <a:srgbClr val="0000FF"/>
                  </a:solidFill>
                </a:rPr>
                <a:t>f</a:t>
              </a:r>
              <a:r>
                <a:rPr lang="en-SG" dirty="0">
                  <a:solidFill>
                    <a:srgbClr val="0000FF"/>
                  </a:solidFill>
                </a:rPr>
                <a:t> = </a:t>
              </a:r>
              <a:r>
                <a:rPr lang="en-SG" i="1" dirty="0">
                  <a:solidFill>
                    <a:srgbClr val="0000FF"/>
                  </a:solidFill>
                </a:rPr>
                <a:t>e</a:t>
              </a:r>
              <a:r>
                <a:rPr lang="en-SG" dirty="0">
                  <a:solidFill>
                    <a:srgbClr val="0000FF"/>
                  </a:solidFill>
                </a:rPr>
                <a:t> – </a:t>
              </a:r>
              <a:r>
                <a:rPr lang="en-SG" i="1" dirty="0">
                  <a:solidFill>
                    <a:srgbClr val="0000FF"/>
                  </a:solidFill>
                </a:rPr>
                <a:t>v</a:t>
              </a:r>
              <a:r>
                <a:rPr lang="en-SG" dirty="0">
                  <a:solidFill>
                    <a:srgbClr val="0000FF"/>
                  </a:solidFill>
                </a:rPr>
                <a:t> + 2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14246" y="1201850"/>
            <a:ext cx="8312150" cy="1219562"/>
            <a:chOff x="804419" y="4598517"/>
            <a:chExt cx="8312150" cy="1219562"/>
          </a:xfrm>
        </p:grpSpPr>
        <p:sp>
          <p:nvSpPr>
            <p:cNvPr id="33" name="Rectangle 32"/>
            <p:cNvSpPr/>
            <p:nvPr/>
          </p:nvSpPr>
          <p:spPr>
            <a:xfrm>
              <a:off x="804419" y="4598519"/>
              <a:ext cx="8312150" cy="121956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4419" y="4598517"/>
              <a:ext cx="831215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Planar Graph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25573" y="5108751"/>
              <a:ext cx="8026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  <a:tabLst>
                  <a:tab pos="174625" algn="l"/>
                </a:tabLst>
              </a:pPr>
              <a:r>
                <a:rPr lang="en-SG" dirty="0"/>
                <a:t>A </a:t>
              </a:r>
              <a:r>
                <a:rPr lang="en-SG" b="1" dirty="0"/>
                <a:t>planar graph </a:t>
              </a:r>
              <a:r>
                <a:rPr lang="en-SG" dirty="0"/>
                <a:t>is a graph that can be drawn on a (two-dimensional) plane without edges crossing.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743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17</a:t>
            </a:fld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11. Graphs and Trees 1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29217331"/>
              </p:ext>
            </p:extLst>
          </p:nvPr>
        </p:nvGraphicFramePr>
        <p:xfrm>
          <a:off x="536032" y="1014226"/>
          <a:ext cx="7979318" cy="5358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9710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10.1 Definitions and Basic Properties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0126" y="905086"/>
            <a:ext cx="3365500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 graph </a:t>
            </a:r>
            <a:r>
              <a:rPr lang="en-US" sz="2000" i="1" dirty="0"/>
              <a:t>G</a:t>
            </a:r>
            <a:r>
              <a:rPr lang="en-US" sz="2000" dirty="0"/>
              <a:t> consists of </a:t>
            </a:r>
          </a:p>
          <a:p>
            <a:pPr marL="404813" indent="-234950">
              <a:buFont typeface="Wingdings" panose="05000000000000000000" pitchFamily="2" charset="2"/>
              <a:buChar char="§"/>
            </a:pPr>
            <a:r>
              <a:rPr lang="en-US" sz="2000" dirty="0"/>
              <a:t>a set of vertices </a:t>
            </a:r>
            <a:r>
              <a:rPr lang="en-US" sz="2000" i="1" dirty="0"/>
              <a:t>V</a:t>
            </a:r>
            <a:r>
              <a:rPr lang="en-US" sz="2000" dirty="0"/>
              <a:t>(</a:t>
            </a:r>
            <a:r>
              <a:rPr lang="en-US" sz="2000" i="1" dirty="0"/>
              <a:t>G</a:t>
            </a:r>
            <a:r>
              <a:rPr lang="en-US" sz="2000" dirty="0"/>
              <a:t>), and </a:t>
            </a:r>
          </a:p>
          <a:p>
            <a:pPr marL="404813" indent="-234950">
              <a:buFont typeface="Wingdings" panose="05000000000000000000" pitchFamily="2" charset="2"/>
              <a:buChar char="§"/>
            </a:pPr>
            <a:r>
              <a:rPr lang="en-US" sz="2000" dirty="0"/>
              <a:t>a set of edges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G</a:t>
            </a:r>
            <a:r>
              <a:rPr lang="en-US" sz="2000" dirty="0"/>
              <a:t>).</a:t>
            </a:r>
          </a:p>
          <a:p>
            <a:r>
              <a:rPr lang="en-US" sz="2000" dirty="0"/>
              <a:t>We also write </a:t>
            </a:r>
            <a:r>
              <a:rPr lang="en-US" sz="2000" i="1" dirty="0"/>
              <a:t>G</a:t>
            </a:r>
            <a:r>
              <a:rPr lang="en-US" sz="2000" dirty="0"/>
              <a:t> = {</a:t>
            </a:r>
            <a:r>
              <a:rPr lang="en-US" sz="2000" i="1" dirty="0"/>
              <a:t>V</a:t>
            </a:r>
            <a:r>
              <a:rPr lang="en-US" sz="2000" dirty="0"/>
              <a:t>, </a:t>
            </a:r>
            <a:r>
              <a:rPr lang="en-US" sz="2000" i="1" dirty="0"/>
              <a:t>E</a:t>
            </a:r>
            <a:r>
              <a:rPr lang="en-US" sz="2000" dirty="0"/>
              <a:t>}.</a:t>
            </a: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0" r="59047"/>
          <a:stretch/>
        </p:blipFill>
        <p:spPr bwMode="auto">
          <a:xfrm>
            <a:off x="515865" y="2372594"/>
            <a:ext cx="2464233" cy="38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4845459" y="1424770"/>
            <a:ext cx="2926351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V</a:t>
            </a:r>
            <a:r>
              <a:rPr lang="en-US" sz="2000" dirty="0"/>
              <a:t> = {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3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4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5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6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7</a:t>
            </a:r>
            <a:r>
              <a:rPr lang="en-US" sz="2000" dirty="0"/>
              <a:t>}</a:t>
            </a:r>
          </a:p>
          <a:p>
            <a:r>
              <a:rPr lang="en-US" sz="2000" i="1" dirty="0"/>
              <a:t>E</a:t>
            </a:r>
            <a:r>
              <a:rPr lang="en-US" sz="2000" dirty="0"/>
              <a:t> = {</a:t>
            </a:r>
            <a:r>
              <a:rPr lang="en-US" sz="2000" i="1" dirty="0"/>
              <a:t>e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e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e</a:t>
            </a:r>
            <a:r>
              <a:rPr lang="en-US" sz="2000" baseline="-25000" dirty="0"/>
              <a:t>3</a:t>
            </a:r>
            <a:r>
              <a:rPr lang="en-US" sz="2000" dirty="0"/>
              <a:t>, </a:t>
            </a:r>
            <a:r>
              <a:rPr lang="en-US" sz="2000" i="1" dirty="0"/>
              <a:t>e</a:t>
            </a:r>
            <a:r>
              <a:rPr lang="en-US" sz="2000" baseline="-25000" dirty="0"/>
              <a:t>4</a:t>
            </a:r>
            <a:r>
              <a:rPr lang="en-US" sz="2000" dirty="0"/>
              <a:t>, </a:t>
            </a:r>
            <a:r>
              <a:rPr lang="en-US" sz="2000" i="1" dirty="0"/>
              <a:t>e</a:t>
            </a:r>
            <a:r>
              <a:rPr lang="en-US" sz="2000" baseline="-25000" dirty="0"/>
              <a:t>5</a:t>
            </a:r>
            <a:r>
              <a:rPr lang="en-US" sz="2000" dirty="0"/>
              <a:t>, </a:t>
            </a:r>
            <a:r>
              <a:rPr lang="en-US" sz="2000" i="1" dirty="0"/>
              <a:t>e</a:t>
            </a:r>
            <a:r>
              <a:rPr lang="en-US" sz="2000" baseline="-25000" dirty="0"/>
              <a:t>6</a:t>
            </a:r>
            <a:r>
              <a:rPr lang="en-US" sz="2000" dirty="0"/>
              <a:t>}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72310" y="2684286"/>
            <a:ext cx="1799500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e</a:t>
            </a:r>
            <a:r>
              <a:rPr lang="en-US" sz="2000" baseline="-25000" dirty="0"/>
              <a:t>1</a:t>
            </a:r>
            <a:r>
              <a:rPr lang="en-US" sz="2000" dirty="0"/>
              <a:t> = {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4</a:t>
            </a:r>
            <a:r>
              <a:rPr lang="en-US" sz="2000" dirty="0"/>
              <a:t>}</a:t>
            </a:r>
          </a:p>
          <a:p>
            <a:r>
              <a:rPr lang="en-US" sz="2000" i="1" dirty="0"/>
              <a:t>e</a:t>
            </a:r>
            <a:r>
              <a:rPr lang="en-US" sz="2000" baseline="-25000" dirty="0"/>
              <a:t>2</a:t>
            </a:r>
            <a:r>
              <a:rPr lang="en-US" sz="2000" dirty="0"/>
              <a:t> =</a:t>
            </a:r>
            <a:r>
              <a:rPr lang="en-US" sz="2000" i="1" dirty="0"/>
              <a:t> e</a:t>
            </a:r>
            <a:r>
              <a:rPr lang="en-US" sz="2000" baseline="-25000" dirty="0"/>
              <a:t>3</a:t>
            </a:r>
            <a:r>
              <a:rPr lang="en-US" sz="2000" dirty="0"/>
              <a:t> = {</a:t>
            </a:r>
            <a:r>
              <a:rPr lang="en-US" sz="2000" i="1" dirty="0"/>
              <a:t>v</a:t>
            </a:r>
            <a:r>
              <a:rPr lang="en-US" sz="2000" baseline="-25000" dirty="0"/>
              <a:t>2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3</a:t>
            </a:r>
            <a:r>
              <a:rPr lang="en-US" sz="2000" dirty="0"/>
              <a:t>}</a:t>
            </a:r>
          </a:p>
          <a:p>
            <a:r>
              <a:rPr lang="en-US" sz="2000" i="1" dirty="0"/>
              <a:t>e</a:t>
            </a:r>
            <a:r>
              <a:rPr lang="en-US" sz="2000" baseline="-25000" dirty="0"/>
              <a:t>4</a:t>
            </a:r>
            <a:r>
              <a:rPr lang="en-US" sz="2000" dirty="0"/>
              <a:t> = {</a:t>
            </a:r>
            <a:r>
              <a:rPr lang="en-US" sz="2000" i="1" dirty="0"/>
              <a:t>v</a:t>
            </a:r>
            <a:r>
              <a:rPr lang="en-US" sz="2000" baseline="-25000" dirty="0"/>
              <a:t>3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4</a:t>
            </a:r>
            <a:r>
              <a:rPr lang="en-US" sz="2000" dirty="0"/>
              <a:t>}</a:t>
            </a:r>
          </a:p>
          <a:p>
            <a:r>
              <a:rPr lang="en-US" sz="2000" i="1" dirty="0"/>
              <a:t>e</a:t>
            </a:r>
            <a:r>
              <a:rPr lang="en-US" sz="2000" baseline="-25000" dirty="0"/>
              <a:t>5</a:t>
            </a:r>
            <a:r>
              <a:rPr lang="en-US" sz="2000" dirty="0"/>
              <a:t> = {</a:t>
            </a:r>
            <a:r>
              <a:rPr lang="en-US" sz="2000" i="1" dirty="0"/>
              <a:t>v</a:t>
            </a:r>
            <a:r>
              <a:rPr lang="en-US" sz="2000" baseline="-25000" dirty="0"/>
              <a:t>4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4</a:t>
            </a:r>
            <a:r>
              <a:rPr lang="en-US" sz="2000" dirty="0"/>
              <a:t>}</a:t>
            </a:r>
          </a:p>
          <a:p>
            <a:r>
              <a:rPr lang="en-US" sz="2000" i="1" dirty="0"/>
              <a:t>e</a:t>
            </a:r>
            <a:r>
              <a:rPr lang="en-US" sz="2000" baseline="-25000" dirty="0"/>
              <a:t>6</a:t>
            </a:r>
            <a:r>
              <a:rPr lang="en-US" sz="2000" dirty="0"/>
              <a:t> = {</a:t>
            </a:r>
            <a:r>
              <a:rPr lang="en-US" sz="2000" i="1" dirty="0"/>
              <a:t>v</a:t>
            </a:r>
            <a:r>
              <a:rPr lang="en-US" sz="2000" baseline="-25000" dirty="0"/>
              <a:t>6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7</a:t>
            </a:r>
            <a:r>
              <a:rPr lang="en-US" sz="2000" dirty="0"/>
              <a:t>}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9" r="25047" b="54125"/>
          <a:stretch/>
        </p:blipFill>
        <p:spPr bwMode="auto">
          <a:xfrm>
            <a:off x="2980098" y="2372594"/>
            <a:ext cx="1591902" cy="1782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47" t="6922" r="1719" b="54125"/>
          <a:stretch/>
        </p:blipFill>
        <p:spPr bwMode="auto">
          <a:xfrm>
            <a:off x="3413621" y="3984171"/>
            <a:ext cx="914400" cy="151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4629149" y="4803556"/>
            <a:ext cx="3942078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Edges </a:t>
            </a:r>
            <a:r>
              <a:rPr lang="en-US" sz="2000" dirty="0">
                <a:solidFill>
                  <a:srgbClr val="C00000"/>
                </a:solidFill>
              </a:rPr>
              <a:t>incident</a:t>
            </a:r>
            <a:r>
              <a:rPr lang="en-US" sz="2000" dirty="0"/>
              <a:t> on </a:t>
            </a:r>
            <a:r>
              <a:rPr lang="en-US" sz="2000" i="1" dirty="0"/>
              <a:t>v</a:t>
            </a:r>
            <a:r>
              <a:rPr lang="en-US" sz="2000" baseline="-25000" dirty="0"/>
              <a:t>4</a:t>
            </a:r>
            <a:r>
              <a:rPr lang="en-US" sz="2000" dirty="0"/>
              <a:t>: </a:t>
            </a:r>
            <a:r>
              <a:rPr lang="en-US" sz="2000" i="1" dirty="0"/>
              <a:t>e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e</a:t>
            </a:r>
            <a:r>
              <a:rPr lang="en-US" sz="2000" baseline="-25000" dirty="0"/>
              <a:t>4</a:t>
            </a:r>
            <a:r>
              <a:rPr lang="en-US" sz="2000" dirty="0"/>
              <a:t> and </a:t>
            </a:r>
            <a:r>
              <a:rPr lang="en-US" sz="2000" i="1" dirty="0"/>
              <a:t>e</a:t>
            </a:r>
            <a:r>
              <a:rPr lang="en-US" sz="2000" baseline="-25000" dirty="0"/>
              <a:t>5</a:t>
            </a:r>
            <a:endParaRPr lang="en-US" sz="2000" dirty="0"/>
          </a:p>
          <a:p>
            <a:r>
              <a:rPr lang="en-US" sz="2000" dirty="0"/>
              <a:t>Vertices </a:t>
            </a:r>
            <a:r>
              <a:rPr lang="en-US" sz="2000" dirty="0">
                <a:solidFill>
                  <a:srgbClr val="C00000"/>
                </a:solidFill>
              </a:rPr>
              <a:t>adjacent</a:t>
            </a:r>
            <a:r>
              <a:rPr lang="en-US" sz="2000" dirty="0"/>
              <a:t> to </a:t>
            </a:r>
            <a:r>
              <a:rPr lang="en-US" sz="2000" i="1" dirty="0"/>
              <a:t>v</a:t>
            </a:r>
            <a:r>
              <a:rPr lang="en-US" sz="2000" baseline="-25000" dirty="0"/>
              <a:t>4</a:t>
            </a:r>
            <a:r>
              <a:rPr lang="en-US" sz="2000" dirty="0"/>
              <a:t>: </a:t>
            </a:r>
            <a:r>
              <a:rPr lang="en-US" sz="2000" i="1" dirty="0"/>
              <a:t>v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v</a:t>
            </a:r>
            <a:r>
              <a:rPr lang="en-US" sz="2000" baseline="-25000" dirty="0"/>
              <a:t>3</a:t>
            </a:r>
            <a:r>
              <a:rPr lang="en-US" sz="2000" dirty="0"/>
              <a:t> and </a:t>
            </a:r>
            <a:r>
              <a:rPr lang="en-US" sz="2000" i="1" dirty="0"/>
              <a:t>v</a:t>
            </a:r>
            <a:r>
              <a:rPr lang="en-US" sz="2000" baseline="-25000" dirty="0"/>
              <a:t>4</a:t>
            </a:r>
            <a:endParaRPr lang="en-US" sz="2000" dirty="0"/>
          </a:p>
          <a:p>
            <a:r>
              <a:rPr lang="en-US" sz="2000" dirty="0"/>
              <a:t>Edges </a:t>
            </a:r>
            <a:r>
              <a:rPr lang="en-US" sz="2000" dirty="0">
                <a:solidFill>
                  <a:srgbClr val="C00000"/>
                </a:solidFill>
              </a:rPr>
              <a:t>adjacent</a:t>
            </a:r>
            <a:r>
              <a:rPr lang="en-US" sz="2000" dirty="0"/>
              <a:t> to </a:t>
            </a:r>
            <a:r>
              <a:rPr lang="en-US" sz="2000" i="1" dirty="0"/>
              <a:t>e</a:t>
            </a:r>
            <a:r>
              <a:rPr lang="en-US" sz="2000" baseline="-25000" dirty="0"/>
              <a:t>2</a:t>
            </a:r>
            <a:r>
              <a:rPr lang="en-US" sz="2000" dirty="0"/>
              <a:t>: </a:t>
            </a:r>
            <a:r>
              <a:rPr lang="en-US" sz="2000" i="1" dirty="0"/>
              <a:t>e</a:t>
            </a:r>
            <a:r>
              <a:rPr lang="en-US" sz="2000" baseline="-25000" dirty="0"/>
              <a:t>3</a:t>
            </a:r>
            <a:r>
              <a:rPr lang="en-US" sz="2000" dirty="0"/>
              <a:t> and </a:t>
            </a:r>
            <a:r>
              <a:rPr lang="en-US" sz="2000" i="1" dirty="0"/>
              <a:t>e</a:t>
            </a:r>
            <a:r>
              <a:rPr lang="en-US" sz="2000" baseline="-25000" dirty="0"/>
              <a:t>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706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10.1 Definitions and Basic Properties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99" y="944300"/>
            <a:ext cx="8315507" cy="1970731"/>
            <a:chOff x="993228" y="4598517"/>
            <a:chExt cx="8315507" cy="1970731"/>
          </a:xfrm>
        </p:grpSpPr>
        <p:sp>
          <p:nvSpPr>
            <p:cNvPr id="8" name="Rectangle 7"/>
            <p:cNvSpPr/>
            <p:nvPr/>
          </p:nvSpPr>
          <p:spPr>
            <a:xfrm>
              <a:off x="993228" y="4598517"/>
              <a:ext cx="8315507" cy="197073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Directed Graph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374" y="5014976"/>
              <a:ext cx="8035295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directed graph</a:t>
              </a:r>
              <a:r>
                <a:rPr lang="en-SG" dirty="0"/>
                <a:t>, or </a:t>
              </a:r>
              <a:r>
                <a:rPr lang="en-SG" b="1" dirty="0"/>
                <a:t>digraph</a:t>
              </a:r>
              <a:r>
                <a:rPr lang="en-SG" dirty="0"/>
                <a:t>, </a:t>
              </a:r>
              <a:r>
                <a:rPr lang="en-SG" i="1" dirty="0"/>
                <a:t>G</a:t>
              </a:r>
              <a:r>
                <a:rPr lang="en-SG" dirty="0"/>
                <a:t>, consists of 2 finite sets: a nonempty set </a:t>
              </a:r>
              <a:r>
                <a:rPr lang="en-SG" i="1" dirty="0"/>
                <a:t>V</a:t>
              </a:r>
              <a:r>
                <a:rPr lang="en-SG" dirty="0"/>
                <a:t>(</a:t>
              </a:r>
              <a:r>
                <a:rPr lang="en-SG" i="1" dirty="0"/>
                <a:t>G</a:t>
              </a:r>
              <a:r>
                <a:rPr lang="en-SG" dirty="0"/>
                <a:t>) of </a:t>
              </a:r>
              <a:r>
                <a:rPr lang="en-SG" b="1" dirty="0"/>
                <a:t>vertices</a:t>
              </a:r>
              <a:r>
                <a:rPr lang="en-SG" dirty="0"/>
                <a:t> and a set </a:t>
              </a:r>
              <a:r>
                <a:rPr lang="en-SG" i="1" dirty="0"/>
                <a:t>D</a:t>
              </a:r>
              <a:r>
                <a:rPr lang="en-SG" dirty="0"/>
                <a:t>(</a:t>
              </a:r>
              <a:r>
                <a:rPr lang="en-SG" i="1" dirty="0"/>
                <a:t>G</a:t>
              </a:r>
              <a:r>
                <a:rPr lang="en-SG" dirty="0"/>
                <a:t>) of </a:t>
              </a:r>
              <a:r>
                <a:rPr lang="en-SG" b="1" dirty="0"/>
                <a:t>directed edges</a:t>
              </a:r>
              <a:r>
                <a:rPr lang="en-SG" dirty="0"/>
                <a:t>, where each edge is associated with an ordered pair of vertices called its </a:t>
              </a:r>
              <a:r>
                <a:rPr lang="en-SG" b="1" dirty="0"/>
                <a:t>endpoints</a:t>
              </a:r>
              <a:r>
                <a:rPr lang="en-SG" dirty="0"/>
                <a:t>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If edge </a:t>
              </a:r>
              <a:r>
                <a:rPr lang="en-SG" i="1" dirty="0"/>
                <a:t>e</a:t>
              </a:r>
              <a:r>
                <a:rPr lang="en-SG" dirty="0"/>
                <a:t> is associated with the pair (</a:t>
              </a:r>
              <a:r>
                <a:rPr lang="en-SG" i="1" dirty="0"/>
                <a:t>v</a:t>
              </a:r>
              <a:r>
                <a:rPr lang="en-SG" dirty="0"/>
                <a:t>, </a:t>
              </a:r>
              <a:r>
                <a:rPr lang="en-SG" i="1" dirty="0"/>
                <a:t>w</a:t>
              </a:r>
              <a:r>
                <a:rPr lang="en-SG" dirty="0"/>
                <a:t>) of vertices, then </a:t>
              </a:r>
              <a:r>
                <a:rPr lang="en-SG" i="1" dirty="0"/>
                <a:t>e</a:t>
              </a:r>
              <a:r>
                <a:rPr lang="en-SG" dirty="0"/>
                <a:t> is said to be the (</a:t>
              </a:r>
              <a:r>
                <a:rPr lang="en-SG" b="1" dirty="0"/>
                <a:t>directed</a:t>
              </a:r>
              <a:r>
                <a:rPr lang="en-SG" dirty="0"/>
                <a:t>) </a:t>
              </a:r>
              <a:r>
                <a:rPr lang="en-SG" b="1" dirty="0"/>
                <a:t>edge</a:t>
              </a:r>
              <a:r>
                <a:rPr lang="en-SG" dirty="0"/>
                <a:t> from </a:t>
              </a:r>
              <a:r>
                <a:rPr lang="en-SG" i="1" dirty="0"/>
                <a:t>v</a:t>
              </a:r>
              <a:r>
                <a:rPr lang="en-SG" dirty="0"/>
                <a:t> to </a:t>
              </a:r>
              <a:r>
                <a:rPr lang="en-SG" i="1" dirty="0"/>
                <a:t>w</a:t>
              </a:r>
              <a:r>
                <a:rPr lang="en-SG" dirty="0"/>
                <a:t>. We write </a:t>
              </a:r>
              <a:r>
                <a:rPr lang="en-SG" i="1" dirty="0"/>
                <a:t>e</a:t>
              </a:r>
              <a:r>
                <a:rPr lang="en-SG" dirty="0"/>
                <a:t> = (</a:t>
              </a:r>
              <a:r>
                <a:rPr lang="en-SG" i="1" dirty="0"/>
                <a:t>v</a:t>
              </a:r>
              <a:r>
                <a:rPr lang="en-SG" dirty="0"/>
                <a:t>, </a:t>
              </a:r>
              <a:r>
                <a:rPr lang="en-SG" i="1" dirty="0"/>
                <a:t>w</a:t>
              </a:r>
              <a:r>
                <a:rPr lang="en-SG" dirty="0"/>
                <a:t>).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999" y="3331490"/>
            <a:ext cx="8315507" cy="832917"/>
            <a:chOff x="993228" y="4598517"/>
            <a:chExt cx="8315507" cy="832917"/>
          </a:xfrm>
        </p:grpSpPr>
        <p:sp>
          <p:nvSpPr>
            <p:cNvPr id="17" name="Rectangle 16"/>
            <p:cNvSpPr/>
            <p:nvPr/>
          </p:nvSpPr>
          <p:spPr>
            <a:xfrm>
              <a:off x="993228" y="4598518"/>
              <a:ext cx="8315507" cy="83291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Simple Graph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9374" y="5014976"/>
              <a:ext cx="8199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simple graph</a:t>
              </a:r>
              <a:r>
                <a:rPr lang="en-SG" dirty="0"/>
                <a:t> is an undirected graph that does not have any loops or parallel edges.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1999" y="4580865"/>
            <a:ext cx="8315507" cy="1062791"/>
            <a:chOff x="993228" y="4598517"/>
            <a:chExt cx="8315507" cy="1062791"/>
          </a:xfrm>
        </p:grpSpPr>
        <p:sp>
          <p:nvSpPr>
            <p:cNvPr id="22" name="Rectangle 21"/>
            <p:cNvSpPr/>
            <p:nvPr/>
          </p:nvSpPr>
          <p:spPr>
            <a:xfrm>
              <a:off x="993228" y="4598518"/>
              <a:ext cx="8315507" cy="10627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Complete Graph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9374" y="5014976"/>
              <a:ext cx="80352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complete graph</a:t>
              </a:r>
              <a:r>
                <a:rPr lang="en-SG" dirty="0"/>
                <a:t> on </a:t>
              </a:r>
              <a:r>
                <a:rPr lang="en-SG" b="1" i="1" dirty="0"/>
                <a:t>n </a:t>
              </a:r>
              <a:r>
                <a:rPr lang="en-SG" b="1" dirty="0"/>
                <a:t>vertices</a:t>
              </a:r>
              <a:r>
                <a:rPr lang="en-SG" dirty="0"/>
                <a:t>, </a:t>
              </a:r>
              <a:r>
                <a:rPr lang="en-SG" i="1" dirty="0"/>
                <a:t>n </a:t>
              </a:r>
              <a:r>
                <a:rPr lang="en-SG" dirty="0"/>
                <a:t>&gt; 0, denoted </a:t>
              </a:r>
              <a:r>
                <a:rPr lang="en-SG" b="1" i="1" dirty="0" err="1"/>
                <a:t>K</a:t>
              </a:r>
              <a:r>
                <a:rPr lang="en-SG" b="1" i="1" baseline="-25000" dirty="0" err="1"/>
                <a:t>n</a:t>
              </a:r>
              <a:r>
                <a:rPr lang="en-SG" dirty="0"/>
                <a:t>, is a simple graph with </a:t>
              </a:r>
              <a:r>
                <a:rPr lang="en-SG" i="1" dirty="0"/>
                <a:t>n</a:t>
              </a:r>
              <a:r>
                <a:rPr lang="en-SG" dirty="0"/>
                <a:t> vertices and exactly one edge connecting each pair of distinct vertices.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473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10.1 Definitions and Basic Properties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99" y="944300"/>
            <a:ext cx="8315507" cy="2678617"/>
            <a:chOff x="993228" y="4598517"/>
            <a:chExt cx="8315507" cy="2678617"/>
          </a:xfrm>
        </p:grpSpPr>
        <p:sp>
          <p:nvSpPr>
            <p:cNvPr id="8" name="Rectangle 7"/>
            <p:cNvSpPr/>
            <p:nvPr/>
          </p:nvSpPr>
          <p:spPr>
            <a:xfrm>
              <a:off x="993228" y="4598518"/>
              <a:ext cx="8315507" cy="261667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Complete Bipartite Graph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374" y="5014976"/>
              <a:ext cx="8035295" cy="2262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complete bipartite graph</a:t>
              </a:r>
              <a:r>
                <a:rPr lang="en-SG" dirty="0"/>
                <a:t> on </a:t>
              </a:r>
              <a:r>
                <a:rPr lang="en-SG" b="1" dirty="0"/>
                <a:t>(</a:t>
              </a:r>
              <a:r>
                <a:rPr lang="en-SG" b="1" i="1" dirty="0"/>
                <a:t>m</a:t>
              </a:r>
              <a:r>
                <a:rPr lang="en-SG" b="1" dirty="0"/>
                <a:t>, </a:t>
              </a:r>
              <a:r>
                <a:rPr lang="en-SG" b="1" i="1" dirty="0"/>
                <a:t>n</a:t>
              </a:r>
              <a:r>
                <a:rPr lang="en-SG" b="1" dirty="0"/>
                <a:t>) vertices</a:t>
              </a:r>
              <a:r>
                <a:rPr lang="en-SG" dirty="0"/>
                <a:t>, where </a:t>
              </a:r>
              <a:r>
                <a:rPr lang="en-SG" i="1" dirty="0"/>
                <a:t>m</a:t>
              </a:r>
              <a:r>
                <a:rPr lang="en-SG" dirty="0"/>
                <a:t>, </a:t>
              </a:r>
              <a:r>
                <a:rPr lang="en-SG" i="1" dirty="0"/>
                <a:t>n </a:t>
              </a:r>
              <a:r>
                <a:rPr lang="en-SG" dirty="0"/>
                <a:t>&gt; 0, denoted </a:t>
              </a:r>
              <a:r>
                <a:rPr lang="en-SG" b="1" i="1" dirty="0" err="1"/>
                <a:t>K</a:t>
              </a:r>
              <a:r>
                <a:rPr lang="en-SG" b="1" i="1" baseline="-25000" dirty="0" err="1"/>
                <a:t>m,n</a:t>
              </a:r>
              <a:r>
                <a:rPr lang="en-SG" dirty="0"/>
                <a:t>, is a simple graph with distinct vertices </a:t>
              </a:r>
              <a:r>
                <a:rPr lang="en-SG" i="1" dirty="0"/>
                <a:t>v</a:t>
              </a:r>
              <a:r>
                <a:rPr lang="en-SG" baseline="-25000" dirty="0"/>
                <a:t>1</a:t>
              </a:r>
              <a:r>
                <a:rPr lang="en-SG" dirty="0"/>
                <a:t>, </a:t>
              </a:r>
              <a:r>
                <a:rPr lang="en-SG" i="1" dirty="0"/>
                <a:t>v</a:t>
              </a:r>
              <a:r>
                <a:rPr lang="en-SG" baseline="-25000" dirty="0"/>
                <a:t>2</a:t>
              </a:r>
              <a:r>
                <a:rPr lang="en-SG" dirty="0"/>
                <a:t>,</a:t>
              </a:r>
              <a:r>
                <a:rPr lang="en-SG" i="1" dirty="0"/>
                <a:t>…</a:t>
              </a:r>
              <a:r>
                <a:rPr lang="en-SG" dirty="0"/>
                <a:t>, </a:t>
              </a:r>
              <a:r>
                <a:rPr lang="en-SG" i="1" dirty="0" err="1"/>
                <a:t>v</a:t>
              </a:r>
              <a:r>
                <a:rPr lang="en-SG" i="1" baseline="-25000" dirty="0" err="1"/>
                <a:t>m</a:t>
              </a:r>
              <a:r>
                <a:rPr lang="en-SG" dirty="0"/>
                <a:t>, and </a:t>
              </a:r>
              <a:r>
                <a:rPr lang="en-SG" i="1" dirty="0"/>
                <a:t>w</a:t>
              </a:r>
              <a:r>
                <a:rPr lang="en-SG" baseline="-25000" dirty="0"/>
                <a:t>1</a:t>
              </a:r>
              <a:r>
                <a:rPr lang="en-SG" dirty="0"/>
                <a:t>, </a:t>
              </a:r>
              <a:r>
                <a:rPr lang="en-SG" i="1" dirty="0"/>
                <a:t>w</a:t>
              </a:r>
              <a:r>
                <a:rPr lang="en-SG" baseline="-25000" dirty="0"/>
                <a:t>2</a:t>
              </a:r>
              <a:r>
                <a:rPr lang="en-SG" dirty="0"/>
                <a:t>,</a:t>
              </a:r>
              <a:r>
                <a:rPr lang="en-SG" i="1" dirty="0"/>
                <a:t>…</a:t>
              </a:r>
              <a:r>
                <a:rPr lang="en-SG" dirty="0"/>
                <a:t>, </a:t>
              </a:r>
              <a:r>
                <a:rPr lang="en-SG" i="1" dirty="0" err="1"/>
                <a:t>w</a:t>
              </a:r>
              <a:r>
                <a:rPr lang="en-SG" i="1" baseline="-25000" dirty="0" err="1"/>
                <a:t>n</a:t>
              </a:r>
              <a:r>
                <a:rPr lang="en-SG" dirty="0"/>
                <a:t> that satisfies the following properties:</a:t>
              </a:r>
            </a:p>
            <a:p>
              <a:pPr>
                <a:spcAft>
                  <a:spcPts val="300"/>
                </a:spcAft>
              </a:pPr>
              <a:r>
                <a:rPr lang="en-SG" dirty="0"/>
                <a:t>For all </a:t>
              </a:r>
              <a:r>
                <a:rPr lang="en-SG" i="1" dirty="0" err="1"/>
                <a:t>i</a:t>
              </a:r>
              <a:r>
                <a:rPr lang="en-SG" dirty="0"/>
                <a:t>, </a:t>
              </a:r>
              <a:r>
                <a:rPr lang="en-SG" i="1" dirty="0"/>
                <a:t>k</a:t>
              </a:r>
              <a:r>
                <a:rPr lang="en-SG" dirty="0"/>
                <a:t> = 1, 2, …, </a:t>
              </a:r>
              <a:r>
                <a:rPr lang="en-SG" i="1" dirty="0"/>
                <a:t>m</a:t>
              </a:r>
              <a:r>
                <a:rPr lang="en-SG" dirty="0"/>
                <a:t> and for all </a:t>
              </a:r>
              <a:r>
                <a:rPr lang="en-SG" i="1" dirty="0"/>
                <a:t>j</a:t>
              </a:r>
              <a:r>
                <a:rPr lang="en-SG" dirty="0"/>
                <a:t>, </a:t>
              </a:r>
              <a:r>
                <a:rPr lang="en-SG" i="1" dirty="0"/>
                <a:t>l</a:t>
              </a:r>
              <a:r>
                <a:rPr lang="en-SG" dirty="0"/>
                <a:t> = 1, 2, …, </a:t>
              </a:r>
              <a:r>
                <a:rPr lang="en-SG" i="1" dirty="0"/>
                <a:t>n</a:t>
              </a:r>
              <a:r>
                <a:rPr lang="en-SG" dirty="0"/>
                <a:t>,</a:t>
              </a:r>
            </a:p>
            <a:p>
              <a:pPr marL="457200" indent="-287338">
                <a:spcAft>
                  <a:spcPts val="200"/>
                </a:spcAft>
                <a:buFont typeface="+mj-lt"/>
                <a:buAutoNum type="arabicPeriod"/>
              </a:pPr>
              <a:r>
                <a:rPr lang="en-SG" dirty="0"/>
                <a:t>There is an edge from each vertex </a:t>
              </a:r>
              <a:r>
                <a:rPr lang="en-SG" i="1" dirty="0"/>
                <a:t>v</a:t>
              </a:r>
              <a:r>
                <a:rPr lang="en-SG" i="1" baseline="-25000" dirty="0"/>
                <a:t>i</a:t>
              </a:r>
              <a:r>
                <a:rPr lang="en-SG" dirty="0"/>
                <a:t> to each vertex </a:t>
              </a:r>
              <a:r>
                <a:rPr lang="en-SG" i="1" dirty="0" err="1"/>
                <a:t>w</a:t>
              </a:r>
              <a:r>
                <a:rPr lang="en-SG" i="1" baseline="-25000" dirty="0" err="1"/>
                <a:t>j</a:t>
              </a:r>
              <a:r>
                <a:rPr lang="en-SG" dirty="0"/>
                <a:t>.</a:t>
              </a:r>
            </a:p>
            <a:p>
              <a:pPr marL="457200" indent="-287338">
                <a:spcAft>
                  <a:spcPts val="200"/>
                </a:spcAft>
                <a:buFont typeface="+mj-lt"/>
                <a:buAutoNum type="arabicPeriod"/>
              </a:pPr>
              <a:r>
                <a:rPr lang="en-SG" dirty="0"/>
                <a:t>There is no edge from any vertex </a:t>
              </a:r>
              <a:r>
                <a:rPr lang="en-SG" i="1" dirty="0"/>
                <a:t>v</a:t>
              </a:r>
              <a:r>
                <a:rPr lang="en-SG" i="1" baseline="-25000" dirty="0"/>
                <a:t>i</a:t>
              </a:r>
              <a:r>
                <a:rPr lang="en-SG" dirty="0"/>
                <a:t> to any other vertex </a:t>
              </a:r>
              <a:r>
                <a:rPr lang="en-SG" i="1" dirty="0" err="1"/>
                <a:t>v</a:t>
              </a:r>
              <a:r>
                <a:rPr lang="en-SG" i="1" baseline="-25000" dirty="0" err="1"/>
                <a:t>k</a:t>
              </a:r>
              <a:r>
                <a:rPr lang="en-SG" dirty="0"/>
                <a:t>.</a:t>
              </a:r>
            </a:p>
            <a:p>
              <a:pPr marL="457200" indent="-287338">
                <a:spcAft>
                  <a:spcPts val="300"/>
                </a:spcAft>
                <a:buFont typeface="+mj-lt"/>
                <a:buAutoNum type="arabicPeriod"/>
              </a:pPr>
              <a:r>
                <a:rPr lang="en-SG" dirty="0"/>
                <a:t>There is no edge from any vertex </a:t>
              </a:r>
              <a:r>
                <a:rPr lang="en-SG" i="1" dirty="0" err="1"/>
                <a:t>w</a:t>
              </a:r>
              <a:r>
                <a:rPr lang="en-SG" i="1" baseline="-25000" dirty="0" err="1"/>
                <a:t>j</a:t>
              </a:r>
              <a:r>
                <a:rPr lang="en-SG" dirty="0"/>
                <a:t> to any other vertex </a:t>
              </a:r>
              <a:r>
                <a:rPr lang="en-SG" i="1" dirty="0" err="1"/>
                <a:t>w</a:t>
              </a:r>
              <a:r>
                <a:rPr lang="en-SG" i="1" baseline="-25000" dirty="0" err="1"/>
                <a:t>l</a:t>
              </a:r>
              <a:r>
                <a:rPr lang="en-SG" dirty="0"/>
                <a:t>.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999" y="3926085"/>
            <a:ext cx="8315507" cy="1339789"/>
            <a:chOff x="993228" y="4598517"/>
            <a:chExt cx="8315507" cy="1339789"/>
          </a:xfrm>
        </p:grpSpPr>
        <p:sp>
          <p:nvSpPr>
            <p:cNvPr id="17" name="Rectangle 16"/>
            <p:cNvSpPr/>
            <p:nvPr/>
          </p:nvSpPr>
          <p:spPr>
            <a:xfrm>
              <a:off x="993228" y="4598518"/>
              <a:ext cx="8315507" cy="13397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Subgraph of a Graph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09374" y="5014976"/>
              <a:ext cx="803529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graph </a:t>
              </a:r>
              <a:r>
                <a:rPr lang="en-SG" i="1" dirty="0"/>
                <a:t>H </a:t>
              </a:r>
              <a:r>
                <a:rPr lang="en-SG" dirty="0"/>
                <a:t>is said to be a </a:t>
              </a:r>
              <a:r>
                <a:rPr lang="en-SG" b="1" dirty="0"/>
                <a:t>subgraph</a:t>
              </a:r>
              <a:r>
                <a:rPr lang="en-SG" dirty="0"/>
                <a:t> of graph </a:t>
              </a:r>
              <a:r>
                <a:rPr lang="en-SG" i="1" dirty="0"/>
                <a:t>G</a:t>
              </a:r>
              <a:r>
                <a:rPr lang="en-SG" dirty="0"/>
                <a:t> </a:t>
              </a:r>
              <a:r>
                <a:rPr lang="en-SG" dirty="0" err="1"/>
                <a:t>iff</a:t>
              </a:r>
              <a:r>
                <a:rPr lang="en-SG" dirty="0"/>
                <a:t> every vertex in </a:t>
              </a:r>
              <a:r>
                <a:rPr lang="en-SG" i="1" dirty="0"/>
                <a:t>H</a:t>
              </a:r>
              <a:r>
                <a:rPr lang="en-SG" dirty="0"/>
                <a:t> is also a vertex in </a:t>
              </a:r>
              <a:r>
                <a:rPr lang="en-SG" i="1" dirty="0"/>
                <a:t>H</a:t>
              </a:r>
              <a:r>
                <a:rPr lang="en-SG" dirty="0"/>
                <a:t>, every edge in </a:t>
              </a:r>
              <a:r>
                <a:rPr lang="en-SG" i="1" dirty="0"/>
                <a:t>H</a:t>
              </a:r>
              <a:r>
                <a:rPr lang="en-SG" dirty="0"/>
                <a:t> is also an edge in </a:t>
              </a:r>
              <a:r>
                <a:rPr lang="en-SG" i="1" dirty="0"/>
                <a:t>G</a:t>
              </a:r>
              <a:r>
                <a:rPr lang="en-SG" dirty="0"/>
                <a:t>, and every edge in </a:t>
              </a:r>
              <a:r>
                <a:rPr lang="en-SG" i="1" dirty="0"/>
                <a:t>H</a:t>
              </a:r>
              <a:r>
                <a:rPr lang="en-SG" dirty="0"/>
                <a:t> has the same endpoints as it has in </a:t>
              </a:r>
              <a:r>
                <a:rPr lang="en-SG" i="1" dirty="0"/>
                <a:t>G</a:t>
              </a:r>
              <a:r>
                <a:rPr lang="en-SG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7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10.1 Definitions and Basic Properties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99" y="944300"/>
            <a:ext cx="8315507" cy="1416733"/>
            <a:chOff x="993228" y="4598517"/>
            <a:chExt cx="8315507" cy="1416733"/>
          </a:xfrm>
        </p:grpSpPr>
        <p:sp>
          <p:nvSpPr>
            <p:cNvPr id="8" name="Rectangle 7"/>
            <p:cNvSpPr/>
            <p:nvPr/>
          </p:nvSpPr>
          <p:spPr>
            <a:xfrm>
              <a:off x="993228" y="4598518"/>
              <a:ext cx="8315507" cy="141673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9374" y="4619294"/>
              <a:ext cx="6890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Degree of a Vertex and Total Degree of a Graph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374" y="5014976"/>
              <a:ext cx="8035295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Let </a:t>
              </a:r>
              <a:r>
                <a:rPr lang="en-SG" i="1" dirty="0"/>
                <a:t>G </a:t>
              </a:r>
              <a:r>
                <a:rPr lang="en-SG" dirty="0"/>
                <a:t>be a graph and </a:t>
              </a:r>
              <a:r>
                <a:rPr lang="en-SG" i="1" dirty="0"/>
                <a:t>v</a:t>
              </a:r>
              <a:r>
                <a:rPr lang="en-SG" dirty="0"/>
                <a:t> a vertex of </a:t>
              </a:r>
              <a:r>
                <a:rPr lang="en-SG" i="1" dirty="0"/>
                <a:t>G</a:t>
              </a:r>
              <a:r>
                <a:rPr lang="en-SG" dirty="0"/>
                <a:t>. The </a:t>
              </a:r>
              <a:r>
                <a:rPr lang="en-SG" b="1" dirty="0"/>
                <a:t>degree</a:t>
              </a:r>
              <a:r>
                <a:rPr lang="en-SG" dirty="0"/>
                <a:t> of </a:t>
              </a:r>
              <a:r>
                <a:rPr lang="en-SG" i="1" dirty="0"/>
                <a:t>v</a:t>
              </a:r>
              <a:r>
                <a:rPr lang="en-SG" dirty="0"/>
                <a:t>, denoted </a:t>
              </a:r>
              <a:r>
                <a:rPr lang="en-SG" b="1" dirty="0" err="1"/>
                <a:t>deg</a:t>
              </a:r>
              <a:r>
                <a:rPr lang="en-SG" b="1" dirty="0"/>
                <a:t>(</a:t>
              </a:r>
              <a:r>
                <a:rPr lang="en-SG" b="1" i="1" dirty="0"/>
                <a:t>v</a:t>
              </a:r>
              <a:r>
                <a:rPr lang="en-SG" b="1" dirty="0"/>
                <a:t>)</a:t>
              </a:r>
              <a:r>
                <a:rPr lang="en-SG" dirty="0"/>
                <a:t>, equals the number of edges that are incident on </a:t>
              </a:r>
              <a:r>
                <a:rPr lang="en-SG" i="1" dirty="0"/>
                <a:t>v</a:t>
              </a:r>
              <a:r>
                <a:rPr lang="en-SG" dirty="0"/>
                <a:t>, with an edge that is a loop counted twice.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The </a:t>
              </a:r>
              <a:r>
                <a:rPr lang="en-SG" b="1" dirty="0"/>
                <a:t>total degree of </a:t>
              </a:r>
              <a:r>
                <a:rPr lang="en-SG" b="1" i="1" dirty="0"/>
                <a:t>G</a:t>
              </a:r>
              <a:r>
                <a:rPr lang="en-SG" dirty="0"/>
                <a:t> is the sum of the degrees of all the vertices of </a:t>
              </a:r>
              <a:r>
                <a:rPr lang="en-SG" i="1" dirty="0"/>
                <a:t>G</a:t>
              </a:r>
              <a:r>
                <a:rPr lang="en-SG" dirty="0"/>
                <a:t>.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21998" y="2592138"/>
            <a:ext cx="8315507" cy="1313656"/>
            <a:chOff x="730522" y="4598517"/>
            <a:chExt cx="7980055" cy="1313656"/>
          </a:xfrm>
        </p:grpSpPr>
        <p:sp>
          <p:nvSpPr>
            <p:cNvPr id="27" name="Rectangle 26"/>
            <p:cNvSpPr/>
            <p:nvPr/>
          </p:nvSpPr>
          <p:spPr>
            <a:xfrm>
              <a:off x="730522" y="4598519"/>
              <a:ext cx="7980055" cy="131365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10.1.1 The Handshake Theorem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5941" y="5066981"/>
              <a:ext cx="7757189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If the vertices of </a:t>
              </a:r>
              <a:r>
                <a:rPr lang="en-SG" i="1" dirty="0"/>
                <a:t>G</a:t>
              </a:r>
              <a:r>
                <a:rPr lang="en-SG" dirty="0"/>
                <a:t> are </a:t>
              </a:r>
              <a:r>
                <a:rPr lang="en-SG" i="1" dirty="0"/>
                <a:t>v</a:t>
              </a:r>
              <a:r>
                <a:rPr lang="en-SG" baseline="-25000" dirty="0"/>
                <a:t>1</a:t>
              </a:r>
              <a:r>
                <a:rPr lang="en-SG" dirty="0"/>
                <a:t>, </a:t>
              </a:r>
              <a:r>
                <a:rPr lang="en-SG" i="1" dirty="0"/>
                <a:t>v</a:t>
              </a:r>
              <a:r>
                <a:rPr lang="en-SG" baseline="-25000" dirty="0"/>
                <a:t>2</a:t>
              </a:r>
              <a:r>
                <a:rPr lang="en-SG" dirty="0"/>
                <a:t>, …, </a:t>
              </a:r>
              <a:r>
                <a:rPr lang="en-SG" i="1" dirty="0" err="1"/>
                <a:t>v</a:t>
              </a:r>
              <a:r>
                <a:rPr lang="en-SG" i="1" baseline="-25000" dirty="0" err="1"/>
                <a:t>n</a:t>
              </a:r>
              <a:r>
                <a:rPr lang="en-SG" dirty="0"/>
                <a:t>, where </a:t>
              </a:r>
              <a:r>
                <a:rPr lang="en-SG" i="1" dirty="0"/>
                <a:t>n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 0, then the </a:t>
              </a:r>
              <a:r>
                <a:rPr lang="en-SG" dirty="0">
                  <a:solidFill>
                    <a:srgbClr val="000099"/>
                  </a:solidFill>
                  <a:sym typeface="Symbol" panose="05050102010706020507" pitchFamily="18" charset="2"/>
                </a:rPr>
                <a:t>total degree of </a:t>
              </a:r>
              <a:r>
                <a:rPr lang="en-SG" i="1" dirty="0">
                  <a:solidFill>
                    <a:srgbClr val="000099"/>
                  </a:solidFill>
                  <a:sym typeface="Symbol" panose="05050102010706020507" pitchFamily="18" charset="2"/>
                </a:rPr>
                <a:t>G</a:t>
              </a:r>
              <a:r>
                <a:rPr lang="en-SG" dirty="0">
                  <a:sym typeface="Symbol" panose="05050102010706020507" pitchFamily="18" charset="2"/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SG" dirty="0">
                  <a:sym typeface="Symbol" panose="05050102010706020507" pitchFamily="18" charset="2"/>
                </a:rPr>
                <a:t>= </a:t>
              </a:r>
              <a:r>
                <a:rPr lang="en-SG" dirty="0" err="1">
                  <a:sym typeface="Symbol" panose="05050102010706020507" pitchFamily="18" charset="2"/>
                </a:rPr>
                <a:t>deg</a:t>
              </a:r>
              <a:r>
                <a:rPr lang="en-SG" dirty="0">
                  <a:sym typeface="Symbol" panose="05050102010706020507" pitchFamily="18" charset="2"/>
                </a:rPr>
                <a:t>(</a:t>
              </a:r>
              <a:r>
                <a:rPr lang="en-SG" i="1" dirty="0"/>
                <a:t>v</a:t>
              </a:r>
              <a:r>
                <a:rPr lang="en-SG" baseline="-25000" dirty="0"/>
                <a:t>1</a:t>
              </a:r>
              <a:r>
                <a:rPr lang="en-SG" dirty="0">
                  <a:sym typeface="Symbol" panose="05050102010706020507" pitchFamily="18" charset="2"/>
                </a:rPr>
                <a:t>) + </a:t>
              </a:r>
              <a:r>
                <a:rPr lang="en-SG" dirty="0" err="1">
                  <a:sym typeface="Symbol" panose="05050102010706020507" pitchFamily="18" charset="2"/>
                </a:rPr>
                <a:t>deg</a:t>
              </a:r>
              <a:r>
                <a:rPr lang="en-SG" dirty="0">
                  <a:sym typeface="Symbol" panose="05050102010706020507" pitchFamily="18" charset="2"/>
                </a:rPr>
                <a:t>(</a:t>
              </a:r>
              <a:r>
                <a:rPr lang="en-SG" i="1" dirty="0"/>
                <a:t>v</a:t>
              </a:r>
              <a:r>
                <a:rPr lang="en-SG" baseline="-25000" dirty="0"/>
                <a:t>2</a:t>
              </a:r>
              <a:r>
                <a:rPr lang="en-SG" dirty="0">
                  <a:sym typeface="Symbol" panose="05050102010706020507" pitchFamily="18" charset="2"/>
                </a:rPr>
                <a:t>) + … + </a:t>
              </a:r>
              <a:r>
                <a:rPr lang="en-SG" dirty="0" err="1">
                  <a:sym typeface="Symbol" panose="05050102010706020507" pitchFamily="18" charset="2"/>
                </a:rPr>
                <a:t>deg</a:t>
              </a:r>
              <a:r>
                <a:rPr lang="en-SG" dirty="0">
                  <a:sym typeface="Symbol" panose="05050102010706020507" pitchFamily="18" charset="2"/>
                </a:rPr>
                <a:t>(</a:t>
              </a:r>
              <a:r>
                <a:rPr lang="en-SG" i="1" dirty="0" err="1"/>
                <a:t>v</a:t>
              </a:r>
              <a:r>
                <a:rPr lang="en-SG" i="1" baseline="-25000" dirty="0" err="1"/>
                <a:t>n</a:t>
              </a:r>
              <a:r>
                <a:rPr lang="en-SG" dirty="0">
                  <a:sym typeface="Symbol" panose="05050102010706020507" pitchFamily="18" charset="2"/>
                </a:rPr>
                <a:t>) = </a:t>
              </a:r>
              <a:r>
                <a:rPr lang="en-SG" dirty="0">
                  <a:solidFill>
                    <a:srgbClr val="000099"/>
                  </a:solidFill>
                  <a:sym typeface="Symbol" panose="05050102010706020507" pitchFamily="18" charset="2"/>
                </a:rPr>
                <a:t>2</a:t>
              </a:r>
              <a:r>
                <a:rPr lang="en-SG" dirty="0">
                  <a:sym typeface="Symbol" panose="05050102010706020507" pitchFamily="18" charset="2"/>
                </a:rPr>
                <a:t>  </a:t>
              </a:r>
              <a:r>
                <a:rPr lang="en-SG" dirty="0">
                  <a:solidFill>
                    <a:srgbClr val="000099"/>
                  </a:solidFill>
                  <a:sym typeface="Symbol" panose="05050102010706020507" pitchFamily="18" charset="2"/>
                </a:rPr>
                <a:t>(the number of edges of </a:t>
              </a:r>
              <a:r>
                <a:rPr lang="en-SG" i="1" dirty="0">
                  <a:solidFill>
                    <a:srgbClr val="000099"/>
                  </a:solidFill>
                  <a:sym typeface="Symbol" panose="05050102010706020507" pitchFamily="18" charset="2"/>
                </a:rPr>
                <a:t>G</a:t>
              </a:r>
              <a:r>
                <a:rPr lang="en-SG" dirty="0">
                  <a:solidFill>
                    <a:srgbClr val="000099"/>
                  </a:solidFill>
                  <a:sym typeface="Symbol" panose="05050102010706020507" pitchFamily="18" charset="2"/>
                </a:rPr>
                <a:t>)</a:t>
              </a:r>
              <a:r>
                <a:rPr lang="en-SG" dirty="0">
                  <a:sym typeface="Symbol" panose="05050102010706020507" pitchFamily="18" charset="2"/>
                </a:rPr>
                <a:t>.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1997" y="4123942"/>
            <a:ext cx="8315507" cy="837796"/>
            <a:chOff x="730522" y="4598517"/>
            <a:chExt cx="7980055" cy="837796"/>
          </a:xfrm>
        </p:grpSpPr>
        <p:sp>
          <p:nvSpPr>
            <p:cNvPr id="32" name="Rectangle 31"/>
            <p:cNvSpPr/>
            <p:nvPr/>
          </p:nvSpPr>
          <p:spPr>
            <a:xfrm>
              <a:off x="730522" y="4598519"/>
              <a:ext cx="7980055" cy="8377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Corollary 10.1.2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5941" y="5066981"/>
              <a:ext cx="77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The total degree of a graph is even.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1997" y="5179888"/>
            <a:ext cx="8315507" cy="837796"/>
            <a:chOff x="730522" y="4598517"/>
            <a:chExt cx="7980055" cy="837796"/>
          </a:xfrm>
        </p:grpSpPr>
        <p:sp>
          <p:nvSpPr>
            <p:cNvPr id="38" name="Rectangle 37"/>
            <p:cNvSpPr/>
            <p:nvPr/>
          </p:nvSpPr>
          <p:spPr>
            <a:xfrm>
              <a:off x="730522" y="4598519"/>
              <a:ext cx="7980055" cy="8377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Proposition 10.1.3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5941" y="5066981"/>
              <a:ext cx="77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In any graph there are an even number of vertices of odd degree.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784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10.2 Trails, Paths, and Circuits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7066" y="1006926"/>
            <a:ext cx="8669867" cy="5258282"/>
            <a:chOff x="804418" y="4598517"/>
            <a:chExt cx="8669867" cy="5258282"/>
          </a:xfrm>
        </p:grpSpPr>
        <p:sp>
          <p:nvSpPr>
            <p:cNvPr id="15" name="Rectangle 14"/>
            <p:cNvSpPr/>
            <p:nvPr/>
          </p:nvSpPr>
          <p:spPr>
            <a:xfrm>
              <a:off x="804418" y="4598517"/>
              <a:ext cx="8669867" cy="525828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04418" y="4598517"/>
              <a:ext cx="8669867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5574" y="5171747"/>
              <a:ext cx="8328579" cy="4662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Let </a:t>
              </a:r>
              <a:r>
                <a:rPr lang="en-SG" i="1" dirty="0"/>
                <a:t>G </a:t>
              </a:r>
              <a:r>
                <a:rPr lang="en-SG" dirty="0"/>
                <a:t>be a graph, and let </a:t>
              </a:r>
              <a:r>
                <a:rPr lang="en-SG" i="1" dirty="0"/>
                <a:t>v</a:t>
              </a:r>
              <a:r>
                <a:rPr lang="en-SG" dirty="0"/>
                <a:t> and </a:t>
              </a:r>
              <a:r>
                <a:rPr lang="en-SG" i="1" dirty="0"/>
                <a:t>w</a:t>
              </a:r>
              <a:r>
                <a:rPr lang="en-SG" dirty="0"/>
                <a:t> be vertices of </a:t>
              </a:r>
              <a:r>
                <a:rPr lang="en-SG" i="1" dirty="0"/>
                <a:t>G</a:t>
              </a:r>
              <a:r>
                <a:rPr lang="en-SG" dirty="0"/>
                <a:t>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walk from </a:t>
              </a:r>
              <a:r>
                <a:rPr lang="en-SG" b="1" i="1" dirty="0"/>
                <a:t>v</a:t>
              </a:r>
              <a:r>
                <a:rPr lang="en-SG" b="1" dirty="0"/>
                <a:t> to </a:t>
              </a:r>
              <a:r>
                <a:rPr lang="en-SG" b="1" i="1" dirty="0"/>
                <a:t>w</a:t>
              </a:r>
              <a:r>
                <a:rPr lang="en-SG" dirty="0"/>
                <a:t> is a finite alternating sequence of adjacent vertices and edges of </a:t>
              </a:r>
              <a:r>
                <a:rPr lang="en-SG" i="1" dirty="0"/>
                <a:t>G</a:t>
              </a:r>
              <a:r>
                <a:rPr lang="en-SG" dirty="0"/>
                <a:t>. Thus a walk has the form</a:t>
              </a:r>
            </a:p>
            <a:p>
              <a:pPr>
                <a:spcAft>
                  <a:spcPts val="600"/>
                </a:spcAft>
                <a:tabLst>
                  <a:tab pos="2065338" algn="l"/>
                </a:tabLst>
              </a:pPr>
              <a:r>
                <a:rPr lang="en-SG" dirty="0"/>
                <a:t>	</a:t>
              </a:r>
              <a:r>
                <a:rPr lang="en-SG" i="1" dirty="0"/>
                <a:t>v</a:t>
              </a:r>
              <a:r>
                <a:rPr lang="en-SG" baseline="-25000" dirty="0"/>
                <a:t>0 </a:t>
              </a:r>
              <a:r>
                <a:rPr lang="en-SG" i="1" dirty="0"/>
                <a:t>e</a:t>
              </a:r>
              <a:r>
                <a:rPr lang="en-SG" baseline="-25000" dirty="0"/>
                <a:t>1 </a:t>
              </a:r>
              <a:r>
                <a:rPr lang="en-SG" i="1" dirty="0"/>
                <a:t>v</a:t>
              </a:r>
              <a:r>
                <a:rPr lang="en-SG" baseline="-25000" dirty="0"/>
                <a:t>1 </a:t>
              </a:r>
              <a:r>
                <a:rPr lang="en-SG" i="1" dirty="0"/>
                <a:t>e</a:t>
              </a:r>
              <a:r>
                <a:rPr lang="en-SG" baseline="-25000" dirty="0"/>
                <a:t>2</a:t>
              </a:r>
              <a:r>
                <a:rPr lang="en-SG" dirty="0"/>
                <a:t> … </a:t>
              </a:r>
              <a:r>
                <a:rPr lang="en-SG" i="1" dirty="0"/>
                <a:t>v</a:t>
              </a:r>
              <a:r>
                <a:rPr lang="en-SG" i="1" baseline="-25000" dirty="0"/>
                <a:t>n</a:t>
              </a:r>
              <a:r>
                <a:rPr lang="en-SG" baseline="-25000" dirty="0"/>
                <a:t>-1 </a:t>
              </a:r>
              <a:r>
                <a:rPr lang="en-SG" i="1" dirty="0" err="1"/>
                <a:t>e</a:t>
              </a:r>
              <a:r>
                <a:rPr lang="en-SG" i="1" baseline="-25000" dirty="0" err="1"/>
                <a:t>n</a:t>
              </a:r>
              <a:r>
                <a:rPr lang="en-SG" baseline="-25000" dirty="0"/>
                <a:t> </a:t>
              </a:r>
              <a:r>
                <a:rPr lang="en-SG" i="1" dirty="0" err="1"/>
                <a:t>v</a:t>
              </a:r>
              <a:r>
                <a:rPr lang="en-SG" i="1" baseline="-25000" dirty="0" err="1"/>
                <a:t>n</a:t>
              </a:r>
              <a:r>
                <a:rPr lang="en-SG" baseline="-25000" dirty="0"/>
                <a:t> </a:t>
              </a:r>
              <a:r>
                <a:rPr lang="en-SG" dirty="0"/>
                <a:t>,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where the </a:t>
              </a:r>
              <a:r>
                <a:rPr lang="en-SG" i="1" dirty="0"/>
                <a:t>v</a:t>
              </a:r>
              <a:r>
                <a:rPr lang="en-SG" dirty="0"/>
                <a:t>’s represent vertices, the </a:t>
              </a:r>
              <a:r>
                <a:rPr lang="en-SG" i="1" dirty="0"/>
                <a:t>e</a:t>
              </a:r>
              <a:r>
                <a:rPr lang="en-SG" dirty="0"/>
                <a:t>’s represent edges, </a:t>
              </a:r>
              <a:r>
                <a:rPr lang="en-SG" i="1" dirty="0"/>
                <a:t>v</a:t>
              </a:r>
              <a:r>
                <a:rPr lang="en-SG" baseline="-25000" dirty="0"/>
                <a:t>0</a:t>
              </a:r>
              <a:r>
                <a:rPr lang="en-SG" dirty="0"/>
                <a:t>=</a:t>
              </a:r>
              <a:r>
                <a:rPr lang="en-SG" i="1" dirty="0"/>
                <a:t>v</a:t>
              </a:r>
              <a:r>
                <a:rPr lang="en-SG" dirty="0"/>
                <a:t>, </a:t>
              </a:r>
              <a:r>
                <a:rPr lang="en-SG" i="1" dirty="0" err="1"/>
                <a:t>v</a:t>
              </a:r>
              <a:r>
                <a:rPr lang="en-SG" i="1" baseline="-25000" dirty="0" err="1"/>
                <a:t>n</a:t>
              </a:r>
              <a:r>
                <a:rPr lang="en-SG" dirty="0"/>
                <a:t>=</a:t>
              </a:r>
              <a:r>
                <a:rPr lang="en-SG" i="1" dirty="0"/>
                <a:t>w</a:t>
              </a:r>
              <a:r>
                <a:rPr lang="en-SG" dirty="0"/>
                <a:t>, and </a:t>
              </a:r>
              <a:br>
                <a:rPr lang="en-SG" dirty="0"/>
              </a:br>
              <a:r>
                <a:rPr lang="en-SG" dirty="0"/>
                <a:t>for all </a:t>
              </a:r>
              <a:r>
                <a:rPr lang="en-SG" i="1" dirty="0" err="1"/>
                <a:t>i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</a:t>
              </a:r>
              <a:r>
                <a:rPr lang="en-SG" dirty="0"/>
                <a:t> {1, 2, …, </a:t>
              </a:r>
              <a:r>
                <a:rPr lang="en-SG" i="1" dirty="0"/>
                <a:t>n</a:t>
              </a:r>
              <a:r>
                <a:rPr lang="en-SG" dirty="0"/>
                <a:t>}, </a:t>
              </a:r>
              <a:r>
                <a:rPr lang="en-SG" i="1" dirty="0"/>
                <a:t>v</a:t>
              </a:r>
              <a:r>
                <a:rPr lang="en-SG" i="1" baseline="-25000" dirty="0"/>
                <a:t>i</a:t>
              </a:r>
              <a:r>
                <a:rPr lang="en-SG" baseline="-25000" dirty="0"/>
                <a:t>-1 </a:t>
              </a:r>
              <a:r>
                <a:rPr lang="en-SG" dirty="0"/>
                <a:t>and </a:t>
              </a:r>
              <a:r>
                <a:rPr lang="en-SG" i="1" dirty="0"/>
                <a:t>v</a:t>
              </a:r>
              <a:r>
                <a:rPr lang="en-SG" i="1" baseline="-25000" dirty="0"/>
                <a:t>i</a:t>
              </a:r>
              <a:r>
                <a:rPr lang="en-SG" dirty="0"/>
                <a:t> are the endpoints of </a:t>
              </a:r>
              <a:r>
                <a:rPr lang="en-SG" i="1" dirty="0" err="1"/>
                <a:t>e</a:t>
              </a:r>
              <a:r>
                <a:rPr lang="en-SG" i="1" baseline="-25000" dirty="0" err="1"/>
                <a:t>i</a:t>
              </a:r>
              <a:r>
                <a:rPr lang="en-SG" dirty="0"/>
                <a:t>. 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The </a:t>
              </a:r>
              <a:r>
                <a:rPr lang="en-SG" b="1" dirty="0"/>
                <a:t>trivial walk </a:t>
              </a:r>
              <a:r>
                <a:rPr lang="en-SG" dirty="0"/>
                <a:t>from </a:t>
              </a:r>
              <a:r>
                <a:rPr lang="en-SG" i="1" dirty="0"/>
                <a:t>v</a:t>
              </a:r>
              <a:r>
                <a:rPr lang="en-SG" dirty="0"/>
                <a:t> to </a:t>
              </a:r>
              <a:r>
                <a:rPr lang="en-SG" i="1" dirty="0"/>
                <a:t>v</a:t>
              </a:r>
              <a:r>
                <a:rPr lang="en-SG" dirty="0"/>
                <a:t> consists of the single vertex </a:t>
              </a:r>
              <a:r>
                <a:rPr lang="en-SG" i="1" dirty="0"/>
                <a:t>v</a:t>
              </a:r>
              <a:r>
                <a:rPr lang="en-SG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trail from </a:t>
              </a:r>
              <a:r>
                <a:rPr lang="en-SG" b="1" i="1" dirty="0"/>
                <a:t>v</a:t>
              </a:r>
              <a:r>
                <a:rPr lang="en-SG" b="1" dirty="0"/>
                <a:t> to </a:t>
              </a:r>
              <a:r>
                <a:rPr lang="en-SG" b="1" i="1" dirty="0"/>
                <a:t>w</a:t>
              </a:r>
              <a:r>
                <a:rPr lang="en-SG" dirty="0"/>
                <a:t> is a walk from </a:t>
              </a:r>
              <a:r>
                <a:rPr lang="en-SG" i="1" dirty="0"/>
                <a:t>v</a:t>
              </a:r>
              <a:r>
                <a:rPr lang="en-SG" dirty="0"/>
                <a:t> to </a:t>
              </a:r>
              <a:r>
                <a:rPr lang="en-SG" i="1" dirty="0"/>
                <a:t>w</a:t>
              </a:r>
              <a:r>
                <a:rPr lang="en-SG" dirty="0"/>
                <a:t> that does not contain a repeated edge.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path from </a:t>
              </a:r>
              <a:r>
                <a:rPr lang="en-SG" b="1" i="1" dirty="0"/>
                <a:t>v</a:t>
              </a:r>
              <a:r>
                <a:rPr lang="en-SG" b="1" dirty="0"/>
                <a:t> to </a:t>
              </a:r>
              <a:r>
                <a:rPr lang="en-SG" b="1" i="1" dirty="0"/>
                <a:t>w</a:t>
              </a:r>
              <a:r>
                <a:rPr lang="en-SG" b="1" dirty="0"/>
                <a:t> </a:t>
              </a:r>
              <a:r>
                <a:rPr lang="en-SG" dirty="0"/>
                <a:t>is a trail that does not contain a repeated vertex.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closed walk </a:t>
              </a:r>
              <a:r>
                <a:rPr lang="en-SG" dirty="0"/>
                <a:t>is a walk that starts and ends at the same vertex.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circuit</a:t>
              </a:r>
              <a:r>
                <a:rPr lang="en-SG" dirty="0"/>
                <a:t> (or </a:t>
              </a:r>
              <a:r>
                <a:rPr lang="en-SG" b="1" dirty="0"/>
                <a:t>cycle</a:t>
              </a:r>
              <a:r>
                <a:rPr lang="en-SG" dirty="0"/>
                <a:t>) is a closed walk that contains at least one edge and does not contain a repeated edge.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simple circuit </a:t>
              </a:r>
              <a:r>
                <a:rPr lang="en-SG" dirty="0"/>
                <a:t>(or </a:t>
              </a:r>
              <a:r>
                <a:rPr lang="en-SG" b="1" dirty="0"/>
                <a:t>simple cycle</a:t>
              </a:r>
              <a:r>
                <a:rPr lang="en-SG" dirty="0"/>
                <a:t>) is a circuit that does not have any other repeated vertex except the first and last.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354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10.2 Trails, Paths, and Circuits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226991"/>
            <a:ext cx="82454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3891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10.2 Trails, Paths, and Circuits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6883" y="1006926"/>
            <a:ext cx="8312150" cy="1573505"/>
            <a:chOff x="804418" y="4598517"/>
            <a:chExt cx="8312150" cy="1573505"/>
          </a:xfrm>
        </p:grpSpPr>
        <p:sp>
          <p:nvSpPr>
            <p:cNvPr id="8" name="Rectangle 7"/>
            <p:cNvSpPr/>
            <p:nvPr/>
          </p:nvSpPr>
          <p:spPr>
            <a:xfrm>
              <a:off x="804418" y="4598518"/>
              <a:ext cx="8312149" cy="157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4418" y="4598517"/>
              <a:ext cx="8312149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Connectedness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25573" y="5108751"/>
              <a:ext cx="8157129" cy="1000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b="1" dirty="0"/>
                <a:t>Two vertices </a:t>
              </a:r>
              <a:r>
                <a:rPr lang="en-SG" i="1" dirty="0"/>
                <a:t>v</a:t>
              </a:r>
              <a:r>
                <a:rPr lang="en-SG" dirty="0"/>
                <a:t> and </a:t>
              </a:r>
              <a:r>
                <a:rPr lang="en-SG" i="1" dirty="0"/>
                <a:t>w</a:t>
              </a:r>
              <a:r>
                <a:rPr lang="en-SG" dirty="0"/>
                <a:t> of a graph </a:t>
              </a:r>
              <a:r>
                <a:rPr lang="en-SG" i="1" dirty="0"/>
                <a:t>G</a:t>
              </a:r>
              <a:r>
                <a:rPr lang="en-SG" dirty="0"/>
                <a:t> are </a:t>
              </a:r>
              <a:r>
                <a:rPr lang="en-SG" b="1" dirty="0"/>
                <a:t>connected</a:t>
              </a:r>
              <a:r>
                <a:rPr lang="en-SG" dirty="0"/>
                <a:t> </a:t>
              </a:r>
              <a:r>
                <a:rPr lang="en-SG" dirty="0" err="1"/>
                <a:t>iff</a:t>
              </a:r>
              <a:r>
                <a:rPr lang="en-SG" dirty="0"/>
                <a:t> there is a walk from </a:t>
              </a:r>
              <a:r>
                <a:rPr lang="en-SG" i="1" dirty="0"/>
                <a:t>v</a:t>
              </a:r>
              <a:r>
                <a:rPr lang="en-SG" dirty="0"/>
                <a:t> to </a:t>
              </a:r>
              <a:r>
                <a:rPr lang="en-SG" i="1" dirty="0"/>
                <a:t>w</a:t>
              </a:r>
              <a:r>
                <a:rPr lang="en-SG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b="1" dirty="0"/>
                <a:t>The graph </a:t>
              </a:r>
              <a:r>
                <a:rPr lang="en-SG" b="1" i="1" dirty="0"/>
                <a:t>G</a:t>
              </a:r>
              <a:r>
                <a:rPr lang="en-SG" b="1" dirty="0"/>
                <a:t> is connected </a:t>
              </a:r>
              <a:r>
                <a:rPr lang="en-SG" dirty="0" err="1"/>
                <a:t>iff</a:t>
              </a:r>
              <a:r>
                <a:rPr lang="en-SG" dirty="0"/>
                <a:t> given </a:t>
              </a:r>
              <a:r>
                <a:rPr lang="en-SG" i="1" dirty="0"/>
                <a:t>any</a:t>
              </a:r>
              <a:r>
                <a:rPr lang="en-SG" dirty="0"/>
                <a:t> two vertices </a:t>
              </a:r>
              <a:r>
                <a:rPr lang="en-SG" i="1" dirty="0"/>
                <a:t>v</a:t>
              </a:r>
              <a:r>
                <a:rPr lang="en-SG" dirty="0"/>
                <a:t> and </a:t>
              </a:r>
              <a:r>
                <a:rPr lang="en-SG" i="1" dirty="0"/>
                <a:t>w</a:t>
              </a:r>
              <a:r>
                <a:rPr lang="en-SG" dirty="0"/>
                <a:t> in </a:t>
              </a:r>
              <a:r>
                <a:rPr lang="en-SG" i="1" dirty="0"/>
                <a:t>G</a:t>
              </a:r>
              <a:r>
                <a:rPr lang="en-SG" dirty="0"/>
                <a:t>, there is a walk from </a:t>
              </a:r>
              <a:r>
                <a:rPr lang="en-SG" i="1" dirty="0"/>
                <a:t>v</a:t>
              </a:r>
              <a:r>
                <a:rPr lang="en-SG" dirty="0"/>
                <a:t> to </a:t>
              </a:r>
              <a:r>
                <a:rPr lang="en-SG" i="1" dirty="0"/>
                <a:t>w</a:t>
              </a:r>
              <a:r>
                <a:rPr lang="en-SG" dirty="0"/>
                <a:t>. Symbolically, </a:t>
              </a:r>
              <a:r>
                <a:rPr lang="en-SG" i="1" dirty="0"/>
                <a:t>G</a:t>
              </a:r>
              <a:r>
                <a:rPr lang="en-SG" dirty="0"/>
                <a:t> is connected </a:t>
              </a:r>
              <a:r>
                <a:rPr lang="en-SG" dirty="0" err="1"/>
                <a:t>iff</a:t>
              </a:r>
              <a:r>
                <a:rPr lang="en-SG" dirty="0"/>
                <a:t> </a:t>
              </a:r>
              <a:r>
                <a:rPr lang="en-SG" dirty="0">
                  <a:sym typeface="Symbol" panose="05050102010706020507" pitchFamily="18" charset="2"/>
                </a:rPr>
                <a:t> vertices </a:t>
              </a:r>
              <a:r>
                <a:rPr lang="en-SG" i="1" dirty="0">
                  <a:sym typeface="Symbol" panose="05050102010706020507" pitchFamily="18" charset="2"/>
                </a:rPr>
                <a:t>v</a:t>
              </a:r>
              <a:r>
                <a:rPr lang="en-SG" dirty="0">
                  <a:sym typeface="Symbol" panose="05050102010706020507" pitchFamily="18" charset="2"/>
                </a:rPr>
                <a:t>, </a:t>
              </a:r>
              <a:r>
                <a:rPr lang="en-SG" i="1" dirty="0">
                  <a:sym typeface="Symbol" panose="05050102010706020507" pitchFamily="18" charset="2"/>
                </a:rPr>
                <a:t>w</a:t>
              </a:r>
              <a:r>
                <a:rPr lang="en-SG" dirty="0">
                  <a:sym typeface="Symbol" panose="05050102010706020507" pitchFamily="18" charset="2"/>
                </a:rPr>
                <a:t> </a:t>
              </a:r>
              <a:r>
                <a:rPr lang="en-SG" i="1" dirty="0">
                  <a:sym typeface="Symbol" panose="05050102010706020507" pitchFamily="18" charset="2"/>
                </a:rPr>
                <a:t>V</a:t>
              </a:r>
              <a:r>
                <a:rPr lang="en-SG" dirty="0">
                  <a:sym typeface="Symbol" panose="05050102010706020507" pitchFamily="18" charset="2"/>
                </a:rPr>
                <a:t>(</a:t>
              </a:r>
              <a:r>
                <a:rPr lang="en-SG" i="1" dirty="0">
                  <a:sym typeface="Symbol" panose="05050102010706020507" pitchFamily="18" charset="2"/>
                </a:rPr>
                <a:t>G</a:t>
              </a:r>
              <a:r>
                <a:rPr lang="en-SG" dirty="0">
                  <a:sym typeface="Symbol" panose="05050102010706020507" pitchFamily="18" charset="2"/>
                </a:rPr>
                <a:t>),  a walk from </a:t>
              </a:r>
              <a:r>
                <a:rPr lang="en-SG" i="1" dirty="0">
                  <a:sym typeface="Symbol" panose="05050102010706020507" pitchFamily="18" charset="2"/>
                </a:rPr>
                <a:t>v</a:t>
              </a:r>
              <a:r>
                <a:rPr lang="en-SG" dirty="0">
                  <a:sym typeface="Symbol" panose="05050102010706020507" pitchFamily="18" charset="2"/>
                </a:rPr>
                <a:t> to </a:t>
              </a:r>
              <a:r>
                <a:rPr lang="en-SG" i="1" dirty="0">
                  <a:sym typeface="Symbol" panose="05050102010706020507" pitchFamily="18" charset="2"/>
                </a:rPr>
                <a:t>w</a:t>
              </a:r>
              <a:r>
                <a:rPr lang="en-SG" dirty="0">
                  <a:sym typeface="Symbol" panose="05050102010706020507" pitchFamily="18" charset="2"/>
                </a:rPr>
                <a:t>.</a:t>
              </a:r>
              <a:endParaRPr lang="en-SG" dirty="0">
                <a:latin typeface="Symbol" panose="05050102010706020507" pitchFamily="18" charset="2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6883" y="2894885"/>
            <a:ext cx="8312149" cy="2281391"/>
            <a:chOff x="804419" y="4598517"/>
            <a:chExt cx="8350820" cy="2281391"/>
          </a:xfrm>
        </p:grpSpPr>
        <p:sp>
          <p:nvSpPr>
            <p:cNvPr id="22" name="Rectangle 21"/>
            <p:cNvSpPr/>
            <p:nvPr/>
          </p:nvSpPr>
          <p:spPr>
            <a:xfrm>
              <a:off x="804419" y="4598518"/>
              <a:ext cx="8350820" cy="228139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04419" y="4598517"/>
              <a:ext cx="8350820" cy="447237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5574" y="4645644"/>
              <a:ext cx="81909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Connected Component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80862" y="5108751"/>
              <a:ext cx="7861410" cy="1708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graph </a:t>
              </a:r>
              <a:r>
                <a:rPr lang="en-SG" i="1" dirty="0"/>
                <a:t>H</a:t>
              </a:r>
              <a:r>
                <a:rPr lang="en-SG" dirty="0"/>
                <a:t> is a </a:t>
              </a:r>
              <a:r>
                <a:rPr lang="en-SG" b="1" dirty="0"/>
                <a:t>connected component</a:t>
              </a:r>
              <a:r>
                <a:rPr lang="en-SG" dirty="0"/>
                <a:t> of a graph </a:t>
              </a:r>
              <a:r>
                <a:rPr lang="en-SG" i="1" dirty="0"/>
                <a:t>G</a:t>
              </a:r>
              <a:r>
                <a:rPr lang="en-SG" dirty="0"/>
                <a:t> </a:t>
              </a:r>
              <a:r>
                <a:rPr lang="en-SG" dirty="0" err="1"/>
                <a:t>iff</a:t>
              </a:r>
              <a:endParaRPr lang="en-SG" dirty="0"/>
            </a:p>
            <a:p>
              <a:pPr marL="627063" indent="-441325">
                <a:spcAft>
                  <a:spcPts val="600"/>
                </a:spcAft>
                <a:buFont typeface="+mj-lt"/>
                <a:buAutoNum type="arabicPeriod"/>
              </a:pPr>
              <a:r>
                <a:rPr lang="en-SG" dirty="0"/>
                <a:t>The graph </a:t>
              </a:r>
              <a:r>
                <a:rPr lang="en-SG" i="1" dirty="0"/>
                <a:t>H</a:t>
              </a:r>
              <a:r>
                <a:rPr lang="en-SG" dirty="0"/>
                <a:t> is a subgraph of </a:t>
              </a:r>
              <a:r>
                <a:rPr lang="en-SG" i="1" dirty="0"/>
                <a:t>G</a:t>
              </a:r>
              <a:r>
                <a:rPr lang="en-SG" dirty="0"/>
                <a:t>;</a:t>
              </a:r>
            </a:p>
            <a:p>
              <a:pPr marL="627063" indent="-441325">
                <a:spcAft>
                  <a:spcPts val="600"/>
                </a:spcAft>
                <a:buFont typeface="+mj-lt"/>
                <a:buAutoNum type="arabicPeriod"/>
              </a:pPr>
              <a:r>
                <a:rPr lang="en-SG" dirty="0"/>
                <a:t>The graph </a:t>
              </a:r>
              <a:r>
                <a:rPr lang="en-SG" i="1" dirty="0"/>
                <a:t>H</a:t>
              </a:r>
              <a:r>
                <a:rPr lang="en-SG" dirty="0"/>
                <a:t> is connected; and</a:t>
              </a:r>
            </a:p>
            <a:p>
              <a:pPr marL="627063" indent="-441325">
                <a:spcAft>
                  <a:spcPts val="600"/>
                </a:spcAft>
                <a:buFont typeface="+mj-lt"/>
                <a:buAutoNum type="arabicPeriod"/>
              </a:pPr>
              <a:r>
                <a:rPr lang="en-SG" dirty="0"/>
                <a:t>No connected subgraph of </a:t>
              </a:r>
              <a:r>
                <a:rPr lang="en-SG" i="1" dirty="0"/>
                <a:t>G</a:t>
              </a:r>
              <a:r>
                <a:rPr lang="en-SG" dirty="0"/>
                <a:t> has </a:t>
              </a:r>
              <a:r>
                <a:rPr lang="en-SG" i="1" dirty="0"/>
                <a:t>H</a:t>
              </a:r>
              <a:r>
                <a:rPr lang="en-SG" dirty="0"/>
                <a:t> as a subgraph and contains vertices or edges that are not in </a:t>
              </a:r>
              <a:r>
                <a:rPr lang="en-SG" i="1" dirty="0"/>
                <a:t>H</a:t>
              </a:r>
              <a:r>
                <a:rPr lang="en-SG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5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13999</TotalTime>
  <Words>1831</Words>
  <Application>Microsoft Office PowerPoint</Application>
  <PresentationFormat>On-screen Show (4:3)</PresentationFormat>
  <Paragraphs>210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Lecture #12: Graphs and Trees 1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Tuck-Choy Aaron TAN</cp:lastModifiedBy>
  <cp:revision>877</cp:revision>
  <cp:lastPrinted>2016-05-24T05:50:01Z</cp:lastPrinted>
  <dcterms:created xsi:type="dcterms:W3CDTF">2015-07-25T11:08:36Z</dcterms:created>
  <dcterms:modified xsi:type="dcterms:W3CDTF">2019-10-12T05:46:31Z</dcterms:modified>
</cp:coreProperties>
</file>