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413" r:id="rId3"/>
    <p:sldId id="424" r:id="rId4"/>
    <p:sldId id="434" r:id="rId5"/>
    <p:sldId id="435" r:id="rId6"/>
    <p:sldId id="436" r:id="rId7"/>
    <p:sldId id="437" r:id="rId8"/>
    <p:sldId id="438" r:id="rId9"/>
    <p:sldId id="439" r:id="rId10"/>
    <p:sldId id="440" r:id="rId11"/>
    <p:sldId id="441" r:id="rId12"/>
    <p:sldId id="442" r:id="rId13"/>
    <p:sldId id="443" r:id="rId14"/>
    <p:sldId id="444" r:id="rId15"/>
    <p:sldId id="445" r:id="rId16"/>
    <p:sldId id="337" r:id="rId17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33CC"/>
    <a:srgbClr val="006600"/>
    <a:srgbClr val="990099"/>
    <a:srgbClr val="FFF2CC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30" autoAdjust="0"/>
    <p:restoredTop sz="96868" autoAdjust="0"/>
  </p:normalViewPr>
  <p:slideViewPr>
    <p:cSldViewPr snapToGrid="0">
      <p:cViewPr varScale="1">
        <p:scale>
          <a:sx n="61" d="100"/>
          <a:sy n="61" d="100"/>
        </p:scale>
        <p:origin x="66" y="9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890"/>
    </p:cViewPr>
  </p:sorterViewPr>
  <p:notesViewPr>
    <p:cSldViewPr snapToGrid="0">
      <p:cViewPr varScale="1">
        <p:scale>
          <a:sx n="54" d="100"/>
          <a:sy n="54" d="100"/>
        </p:scale>
        <p:origin x="196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84F787-5F99-452F-AD9B-0BD6125B0C3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F3EE7F4-5CF1-432E-A16A-EF1709181AEB}">
      <dgm:prSet phldrT="[Text]" custT="1"/>
      <dgm:spPr/>
      <dgm:t>
        <a:bodyPr/>
        <a:lstStyle/>
        <a:p>
          <a:r>
            <a:rPr lang="en-US" sz="2400" dirty="0"/>
            <a:t>10.5 Trees</a:t>
          </a:r>
        </a:p>
      </dgm:t>
    </dgm:pt>
    <dgm:pt modelId="{41F9131A-82C0-45B3-84EB-25C445DFB798}" type="parTrans" cxnId="{AF0007C4-DDEA-4E0C-9924-8AFC19D30F0F}">
      <dgm:prSet/>
      <dgm:spPr/>
      <dgm:t>
        <a:bodyPr/>
        <a:lstStyle/>
        <a:p>
          <a:endParaRPr lang="en-US"/>
        </a:p>
      </dgm:t>
    </dgm:pt>
    <dgm:pt modelId="{C7FB9F7D-C9D7-4F24-801C-51D68C64976A}" type="sibTrans" cxnId="{AF0007C4-DDEA-4E0C-9924-8AFC19D30F0F}">
      <dgm:prSet/>
      <dgm:spPr/>
      <dgm:t>
        <a:bodyPr/>
        <a:lstStyle/>
        <a:p>
          <a:endParaRPr lang="en-US"/>
        </a:p>
      </dgm:t>
    </dgm:pt>
    <dgm:pt modelId="{31D8F70D-89DF-4EF2-95ED-23355DFA290D}">
      <dgm:prSet phldrT="[Text]" custT="1"/>
      <dgm:spPr/>
      <dgm:t>
        <a:bodyPr/>
        <a:lstStyle/>
        <a:p>
          <a:r>
            <a:rPr lang="en-US" sz="1800" dirty="0"/>
            <a:t>Definitions: circuit-free, tree, trivial tree, forest</a:t>
          </a:r>
        </a:p>
      </dgm:t>
    </dgm:pt>
    <dgm:pt modelId="{4118F54B-9884-43E0-B07A-843CD0E5ADB0}" type="parTrans" cxnId="{BA1EED61-5785-4913-87C2-607BB9D65C7A}">
      <dgm:prSet/>
      <dgm:spPr/>
      <dgm:t>
        <a:bodyPr/>
        <a:lstStyle/>
        <a:p>
          <a:endParaRPr lang="en-US"/>
        </a:p>
      </dgm:t>
    </dgm:pt>
    <dgm:pt modelId="{D8AC031E-BB32-4D50-AFAA-EC4C772735F0}" type="sibTrans" cxnId="{BA1EED61-5785-4913-87C2-607BB9D65C7A}">
      <dgm:prSet/>
      <dgm:spPr/>
      <dgm:t>
        <a:bodyPr/>
        <a:lstStyle/>
        <a:p>
          <a:endParaRPr lang="en-US"/>
        </a:p>
      </dgm:t>
    </dgm:pt>
    <dgm:pt modelId="{90250D92-EAF1-4F2C-B772-CC48C11D0311}">
      <dgm:prSet phldrT="[Text]" custT="1"/>
      <dgm:spPr/>
      <dgm:t>
        <a:bodyPr/>
        <a:lstStyle/>
        <a:p>
          <a:r>
            <a:rPr lang="en-US" sz="2400" dirty="0"/>
            <a:t>10.6 Rooted Trees</a:t>
          </a:r>
        </a:p>
      </dgm:t>
    </dgm:pt>
    <dgm:pt modelId="{C1AE61F7-B862-470C-A4DB-65F078287B01}" type="parTrans" cxnId="{BE55A903-595D-4A8D-9E2D-31C0043369DE}">
      <dgm:prSet/>
      <dgm:spPr/>
      <dgm:t>
        <a:bodyPr/>
        <a:lstStyle/>
        <a:p>
          <a:endParaRPr lang="en-US"/>
        </a:p>
      </dgm:t>
    </dgm:pt>
    <dgm:pt modelId="{AC977458-9D6E-44DC-99C5-F628B9176A90}" type="sibTrans" cxnId="{BE55A903-595D-4A8D-9E2D-31C0043369DE}">
      <dgm:prSet/>
      <dgm:spPr/>
      <dgm:t>
        <a:bodyPr/>
        <a:lstStyle/>
        <a:p>
          <a:endParaRPr lang="en-US"/>
        </a:p>
      </dgm:t>
    </dgm:pt>
    <dgm:pt modelId="{4F0349F7-7124-4645-B7CB-EE5C90341F93}">
      <dgm:prSet phldrT="[Text]" custT="1"/>
      <dgm:spPr/>
      <dgm:t>
        <a:bodyPr/>
        <a:lstStyle/>
        <a:p>
          <a:r>
            <a:rPr lang="en-US" sz="1800" dirty="0"/>
            <a:t>Definitions: rooted tree, root, level, height, child, parent, sibling, ancestor, descendant</a:t>
          </a:r>
        </a:p>
      </dgm:t>
    </dgm:pt>
    <dgm:pt modelId="{0768AB17-249D-4D7B-9E2E-F1DF4E858B00}" type="parTrans" cxnId="{31F10C05-64EB-4924-B8E0-6160CF825C6F}">
      <dgm:prSet/>
      <dgm:spPr/>
      <dgm:t>
        <a:bodyPr/>
        <a:lstStyle/>
        <a:p>
          <a:endParaRPr lang="en-US"/>
        </a:p>
      </dgm:t>
    </dgm:pt>
    <dgm:pt modelId="{81FB1A49-7F85-4AFF-A847-F85C470A74AF}" type="sibTrans" cxnId="{31F10C05-64EB-4924-B8E0-6160CF825C6F}">
      <dgm:prSet/>
      <dgm:spPr/>
      <dgm:t>
        <a:bodyPr/>
        <a:lstStyle/>
        <a:p>
          <a:endParaRPr lang="en-US"/>
        </a:p>
      </dgm:t>
    </dgm:pt>
    <dgm:pt modelId="{ADF55BF1-2207-42EA-A91F-034F42C917E8}">
      <dgm:prSet custT="1"/>
      <dgm:spPr/>
      <dgm:t>
        <a:bodyPr/>
        <a:lstStyle/>
        <a:p>
          <a:r>
            <a:rPr lang="en-US" sz="2400" dirty="0"/>
            <a:t>10.7 Spanning Trees and Shortest Paths</a:t>
          </a:r>
        </a:p>
      </dgm:t>
    </dgm:pt>
    <dgm:pt modelId="{8CEA65A1-908D-43B2-9575-B9F965EB3642}" type="parTrans" cxnId="{12DAC10A-5BBE-4B7C-8B1A-5FB174599222}">
      <dgm:prSet/>
      <dgm:spPr/>
      <dgm:t>
        <a:bodyPr/>
        <a:lstStyle/>
        <a:p>
          <a:endParaRPr lang="en-US"/>
        </a:p>
      </dgm:t>
    </dgm:pt>
    <dgm:pt modelId="{08B1E362-BBA7-4F5A-8FEF-54F78AFED0E5}" type="sibTrans" cxnId="{12DAC10A-5BBE-4B7C-8B1A-5FB174599222}">
      <dgm:prSet/>
      <dgm:spPr/>
      <dgm:t>
        <a:bodyPr/>
        <a:lstStyle/>
        <a:p>
          <a:endParaRPr lang="en-US"/>
        </a:p>
      </dgm:t>
    </dgm:pt>
    <dgm:pt modelId="{31A53726-0845-47FD-BC2F-AE0E761CF516}">
      <dgm:prSet phldrT="[Text]" custT="1"/>
      <dgm:spPr/>
      <dgm:t>
        <a:bodyPr/>
        <a:lstStyle/>
        <a:p>
          <a:r>
            <a:rPr lang="en-US" sz="1800" dirty="0"/>
            <a:t>Characterizing trees: terminal vertex (leaf), internal vertex</a:t>
          </a:r>
        </a:p>
      </dgm:t>
    </dgm:pt>
    <dgm:pt modelId="{3DA55B7B-96F9-4C6D-B409-B13533258450}" type="parTrans" cxnId="{29BE90D8-EB1B-4CDA-8931-A387490EDFC3}">
      <dgm:prSet/>
      <dgm:spPr/>
      <dgm:t>
        <a:bodyPr/>
        <a:lstStyle/>
        <a:p>
          <a:endParaRPr lang="en-US"/>
        </a:p>
      </dgm:t>
    </dgm:pt>
    <dgm:pt modelId="{207CD75B-8BB3-4272-9665-8514D07F20AA}" type="sibTrans" cxnId="{29BE90D8-EB1B-4CDA-8931-A387490EDFC3}">
      <dgm:prSet/>
      <dgm:spPr/>
      <dgm:t>
        <a:bodyPr/>
        <a:lstStyle/>
        <a:p>
          <a:endParaRPr lang="en-US"/>
        </a:p>
      </dgm:t>
    </dgm:pt>
    <dgm:pt modelId="{18F1818B-77E8-4123-B3BE-88A255A108E1}">
      <dgm:prSet phldrT="[Text]" custT="1"/>
      <dgm:spPr/>
      <dgm:t>
        <a:bodyPr/>
        <a:lstStyle/>
        <a:p>
          <a:r>
            <a:rPr lang="en-US" sz="1800" dirty="0"/>
            <a:t>Definitions: binary tree, full binary tree, subtree</a:t>
          </a:r>
        </a:p>
      </dgm:t>
    </dgm:pt>
    <dgm:pt modelId="{008AFF3E-A10D-4E11-A603-B94444BC5BF5}" type="parTrans" cxnId="{A16D2161-A848-4E84-8357-5DFE96D0F9A8}">
      <dgm:prSet/>
      <dgm:spPr/>
      <dgm:t>
        <a:bodyPr/>
        <a:lstStyle/>
        <a:p>
          <a:endParaRPr lang="en-US"/>
        </a:p>
      </dgm:t>
    </dgm:pt>
    <dgm:pt modelId="{DA66CBA4-E8E9-4F0B-BC6C-00B9C59A8933}" type="sibTrans" cxnId="{A16D2161-A848-4E84-8357-5DFE96D0F9A8}">
      <dgm:prSet/>
      <dgm:spPr/>
      <dgm:t>
        <a:bodyPr/>
        <a:lstStyle/>
        <a:p>
          <a:endParaRPr lang="en-US"/>
        </a:p>
      </dgm:t>
    </dgm:pt>
    <dgm:pt modelId="{C78AC8C9-8F3D-4CA8-BF42-78A801194D0C}">
      <dgm:prSet phldrT="[Text]" custT="1"/>
      <dgm:spPr/>
      <dgm:t>
        <a:bodyPr/>
        <a:lstStyle/>
        <a:p>
          <a:r>
            <a:rPr lang="en-US" sz="1800" dirty="0"/>
            <a:t>Binary tree traversal: breadth-first-search (BFD), depth-first-search (DFS)</a:t>
          </a:r>
        </a:p>
      </dgm:t>
    </dgm:pt>
    <dgm:pt modelId="{070C8EA5-C5B4-44B1-AB10-FBE67668886D}" type="parTrans" cxnId="{FC532C31-0FD1-4C16-A767-E2791A7CA260}">
      <dgm:prSet/>
      <dgm:spPr/>
      <dgm:t>
        <a:bodyPr/>
        <a:lstStyle/>
        <a:p>
          <a:endParaRPr lang="en-US"/>
        </a:p>
      </dgm:t>
    </dgm:pt>
    <dgm:pt modelId="{24768792-906A-4584-8445-B15C1660E6E3}" type="sibTrans" cxnId="{FC532C31-0FD1-4C16-A767-E2791A7CA260}">
      <dgm:prSet/>
      <dgm:spPr/>
      <dgm:t>
        <a:bodyPr/>
        <a:lstStyle/>
        <a:p>
          <a:endParaRPr lang="en-US"/>
        </a:p>
      </dgm:t>
    </dgm:pt>
    <dgm:pt modelId="{4659FB8F-1A94-4457-B691-4E237DF460A1}">
      <dgm:prSet custT="1"/>
      <dgm:spPr/>
      <dgm:t>
        <a:bodyPr/>
        <a:lstStyle/>
        <a:p>
          <a:r>
            <a:rPr lang="en-US" sz="1800" dirty="0"/>
            <a:t>Definitions: spanning tree, weighted graph, minimum spanning tree (MST)</a:t>
          </a:r>
        </a:p>
      </dgm:t>
    </dgm:pt>
    <dgm:pt modelId="{AE1921D4-B128-4F31-AC73-13214B1F561F}" type="sibTrans" cxnId="{130FBD5F-C80C-4A75-9F49-A9BDD40BEC33}">
      <dgm:prSet/>
      <dgm:spPr/>
      <dgm:t>
        <a:bodyPr/>
        <a:lstStyle/>
        <a:p>
          <a:endParaRPr lang="en-US"/>
        </a:p>
      </dgm:t>
    </dgm:pt>
    <dgm:pt modelId="{B69E66DD-2FE8-446C-B1E6-A48C36DEC71E}" type="parTrans" cxnId="{130FBD5F-C80C-4A75-9F49-A9BDD40BEC33}">
      <dgm:prSet/>
      <dgm:spPr/>
      <dgm:t>
        <a:bodyPr/>
        <a:lstStyle/>
        <a:p>
          <a:endParaRPr lang="en-US"/>
        </a:p>
      </dgm:t>
    </dgm:pt>
    <dgm:pt modelId="{79B62A68-C54E-4492-BBD2-75339E0AC663}">
      <dgm:prSet custT="1"/>
      <dgm:spPr/>
      <dgm:t>
        <a:bodyPr/>
        <a:lstStyle/>
        <a:p>
          <a:r>
            <a:rPr lang="en-US" sz="1800" dirty="0" err="1"/>
            <a:t>Kruskal’s</a:t>
          </a:r>
          <a:r>
            <a:rPr lang="en-US" sz="1800" dirty="0"/>
            <a:t> algorithm, Prim’s algorithm</a:t>
          </a:r>
          <a:endParaRPr lang="en-US" sz="1800" i="1" dirty="0"/>
        </a:p>
      </dgm:t>
    </dgm:pt>
    <dgm:pt modelId="{F24BED12-0B63-4FD3-B946-CF5BCC5393E8}" type="sibTrans" cxnId="{48D3FBFE-0D04-4347-8B14-D7B81E55657F}">
      <dgm:prSet/>
      <dgm:spPr/>
      <dgm:t>
        <a:bodyPr/>
        <a:lstStyle/>
        <a:p>
          <a:endParaRPr lang="en-US"/>
        </a:p>
      </dgm:t>
    </dgm:pt>
    <dgm:pt modelId="{2B2ABA63-4944-4F32-8786-719BFC063CCD}" type="parTrans" cxnId="{48D3FBFE-0D04-4347-8B14-D7B81E55657F}">
      <dgm:prSet/>
      <dgm:spPr/>
      <dgm:t>
        <a:bodyPr/>
        <a:lstStyle/>
        <a:p>
          <a:endParaRPr lang="en-US"/>
        </a:p>
      </dgm:t>
    </dgm:pt>
    <dgm:pt modelId="{D01AA83F-C61C-4F27-9FA9-EB6CF56D4CAC}">
      <dgm:prSet custT="1"/>
      <dgm:spPr/>
      <dgm:t>
        <a:bodyPr/>
        <a:lstStyle/>
        <a:p>
          <a:r>
            <a:rPr lang="en-US" sz="1800" i="0" dirty="0" err="1"/>
            <a:t>Dijkstra’s</a:t>
          </a:r>
          <a:r>
            <a:rPr lang="en-US" sz="1800" i="0" dirty="0"/>
            <a:t> shortest path algorithm</a:t>
          </a:r>
        </a:p>
      </dgm:t>
    </dgm:pt>
    <dgm:pt modelId="{6D64096B-F57B-42F1-BA01-6A0F1AC44A5D}" type="parTrans" cxnId="{83061F51-EA62-4D08-B8ED-6E3A9A8D8379}">
      <dgm:prSet/>
      <dgm:spPr/>
      <dgm:t>
        <a:bodyPr/>
        <a:lstStyle/>
        <a:p>
          <a:endParaRPr lang="en-US"/>
        </a:p>
      </dgm:t>
    </dgm:pt>
    <dgm:pt modelId="{0DAA8DBE-B439-4CE4-A0B9-D2BC1C2DBC78}" type="sibTrans" cxnId="{83061F51-EA62-4D08-B8ED-6E3A9A8D8379}">
      <dgm:prSet/>
      <dgm:spPr/>
      <dgm:t>
        <a:bodyPr/>
        <a:lstStyle/>
        <a:p>
          <a:endParaRPr lang="en-US"/>
        </a:p>
      </dgm:t>
    </dgm:pt>
    <dgm:pt modelId="{85DAB027-F54C-44DC-BDBE-232ED77CC6C1}" type="pres">
      <dgm:prSet presAssocID="{6F84F787-5F99-452F-AD9B-0BD6125B0C3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610065-CFB3-4CEF-BC1D-8B50BDA86689}" type="pres">
      <dgm:prSet presAssocID="{7F3EE7F4-5CF1-432E-A16A-EF1709181AEB}" presName="parentText" presStyleLbl="node1" presStyleIdx="0" presStyleCnt="3" custScaleY="51232" custLinFactY="-49167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C4D8D6-E7FC-4E3C-9F84-84133BB46313}" type="pres">
      <dgm:prSet presAssocID="{7F3EE7F4-5CF1-432E-A16A-EF1709181AEB}" presName="childText" presStyleLbl="revTx" presStyleIdx="0" presStyleCnt="3" custScaleY="78296" custLinFactNeighborY="-324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09305B-C855-4771-85E1-9B59415FD537}" type="pres">
      <dgm:prSet presAssocID="{90250D92-EAF1-4F2C-B772-CC48C11D0311}" presName="parentText" presStyleLbl="node1" presStyleIdx="1" presStyleCnt="3" custScaleY="45910" custLinFactNeighborY="-1281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170852-CD95-4A25-B089-D6B307265438}" type="pres">
      <dgm:prSet presAssocID="{90250D92-EAF1-4F2C-B772-CC48C11D0311}" presName="childText" presStyleLbl="revTx" presStyleIdx="1" presStyleCnt="3" custScaleY="109893" custLinFactNeighborY="-82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2421E4-D361-44A0-AC25-766C29141420}" type="pres">
      <dgm:prSet presAssocID="{ADF55BF1-2207-42EA-A91F-034F42C917E8}" presName="parentText" presStyleLbl="node1" presStyleIdx="2" presStyleCnt="3" custScaleY="46175" custLinFactNeighborY="-537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F239D3-1E4A-4916-8D52-AB44EC718AE2}" type="pres">
      <dgm:prSet presAssocID="{ADF55BF1-2207-42EA-A91F-034F42C917E8}" presName="childText" presStyleLbl="revTx" presStyleIdx="2" presStyleCnt="3" custScaleY="85549" custLinFactNeighborY="417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FFEBB1F-EB84-4479-B048-F434F7E21918}" type="presOf" srcId="{18F1818B-77E8-4123-B3BE-88A255A108E1}" destId="{A6170852-CD95-4A25-B089-D6B307265438}" srcOrd="0" destOrd="1" presId="urn:microsoft.com/office/officeart/2005/8/layout/vList2"/>
    <dgm:cxn modelId="{FAB308BA-3BFD-41C5-9852-EA29353C46F2}" type="presOf" srcId="{7F3EE7F4-5CF1-432E-A16A-EF1709181AEB}" destId="{EC610065-CFB3-4CEF-BC1D-8B50BDA86689}" srcOrd="0" destOrd="0" presId="urn:microsoft.com/office/officeart/2005/8/layout/vList2"/>
    <dgm:cxn modelId="{12DAC10A-5BBE-4B7C-8B1A-5FB174599222}" srcId="{6F84F787-5F99-452F-AD9B-0BD6125B0C3D}" destId="{ADF55BF1-2207-42EA-A91F-034F42C917E8}" srcOrd="2" destOrd="0" parTransId="{8CEA65A1-908D-43B2-9575-B9F965EB3642}" sibTransId="{08B1E362-BBA7-4F5A-8FEF-54F78AFED0E5}"/>
    <dgm:cxn modelId="{130FBD5F-C80C-4A75-9F49-A9BDD40BEC33}" srcId="{ADF55BF1-2207-42EA-A91F-034F42C917E8}" destId="{4659FB8F-1A94-4457-B691-4E237DF460A1}" srcOrd="0" destOrd="0" parTransId="{B69E66DD-2FE8-446C-B1E6-A48C36DEC71E}" sibTransId="{AE1921D4-B128-4F31-AC73-13214B1F561F}"/>
    <dgm:cxn modelId="{29BE90D8-EB1B-4CDA-8931-A387490EDFC3}" srcId="{7F3EE7F4-5CF1-432E-A16A-EF1709181AEB}" destId="{31A53726-0845-47FD-BC2F-AE0E761CF516}" srcOrd="1" destOrd="0" parTransId="{3DA55B7B-96F9-4C6D-B409-B13533258450}" sibTransId="{207CD75B-8BB3-4272-9665-8514D07F20AA}"/>
    <dgm:cxn modelId="{3B1C23E7-88F2-4FF1-BD04-11C9596C6FDF}" type="presOf" srcId="{D01AA83F-C61C-4F27-9FA9-EB6CF56D4CAC}" destId="{6BF239D3-1E4A-4916-8D52-AB44EC718AE2}" srcOrd="0" destOrd="2" presId="urn:microsoft.com/office/officeart/2005/8/layout/vList2"/>
    <dgm:cxn modelId="{BA1EED61-5785-4913-87C2-607BB9D65C7A}" srcId="{7F3EE7F4-5CF1-432E-A16A-EF1709181AEB}" destId="{31D8F70D-89DF-4EF2-95ED-23355DFA290D}" srcOrd="0" destOrd="0" parTransId="{4118F54B-9884-43E0-B07A-843CD0E5ADB0}" sibTransId="{D8AC031E-BB32-4D50-AFAA-EC4C772735F0}"/>
    <dgm:cxn modelId="{1DF6B566-9060-45FE-804E-557A13920DEF}" type="presOf" srcId="{4659FB8F-1A94-4457-B691-4E237DF460A1}" destId="{6BF239D3-1E4A-4916-8D52-AB44EC718AE2}" srcOrd="0" destOrd="0" presId="urn:microsoft.com/office/officeart/2005/8/layout/vList2"/>
    <dgm:cxn modelId="{B3D908AA-695E-4550-A531-6A9FC79E5162}" type="presOf" srcId="{79B62A68-C54E-4492-BBD2-75339E0AC663}" destId="{6BF239D3-1E4A-4916-8D52-AB44EC718AE2}" srcOrd="0" destOrd="1" presId="urn:microsoft.com/office/officeart/2005/8/layout/vList2"/>
    <dgm:cxn modelId="{48D3FBFE-0D04-4347-8B14-D7B81E55657F}" srcId="{ADF55BF1-2207-42EA-A91F-034F42C917E8}" destId="{79B62A68-C54E-4492-BBD2-75339E0AC663}" srcOrd="1" destOrd="0" parTransId="{2B2ABA63-4944-4F32-8786-719BFC063CCD}" sibTransId="{F24BED12-0B63-4FD3-B946-CF5BCC5393E8}"/>
    <dgm:cxn modelId="{27284B43-E34F-4760-A3D7-6E8D59D899DF}" type="presOf" srcId="{31D8F70D-89DF-4EF2-95ED-23355DFA290D}" destId="{48C4D8D6-E7FC-4E3C-9F84-84133BB46313}" srcOrd="0" destOrd="0" presId="urn:microsoft.com/office/officeart/2005/8/layout/vList2"/>
    <dgm:cxn modelId="{83061F51-EA62-4D08-B8ED-6E3A9A8D8379}" srcId="{ADF55BF1-2207-42EA-A91F-034F42C917E8}" destId="{D01AA83F-C61C-4F27-9FA9-EB6CF56D4CAC}" srcOrd="2" destOrd="0" parTransId="{6D64096B-F57B-42F1-BA01-6A0F1AC44A5D}" sibTransId="{0DAA8DBE-B439-4CE4-A0B9-D2BC1C2DBC78}"/>
    <dgm:cxn modelId="{AF0007C4-DDEA-4E0C-9924-8AFC19D30F0F}" srcId="{6F84F787-5F99-452F-AD9B-0BD6125B0C3D}" destId="{7F3EE7F4-5CF1-432E-A16A-EF1709181AEB}" srcOrd="0" destOrd="0" parTransId="{41F9131A-82C0-45B3-84EB-25C445DFB798}" sibTransId="{C7FB9F7D-C9D7-4F24-801C-51D68C64976A}"/>
    <dgm:cxn modelId="{A84E9241-566F-48B1-805C-62DA22F492FC}" type="presOf" srcId="{4F0349F7-7124-4645-B7CB-EE5C90341F93}" destId="{A6170852-CD95-4A25-B089-D6B307265438}" srcOrd="0" destOrd="0" presId="urn:microsoft.com/office/officeart/2005/8/layout/vList2"/>
    <dgm:cxn modelId="{0687400B-6B80-4DF0-BEF1-BE39EB065F9F}" type="presOf" srcId="{6F84F787-5F99-452F-AD9B-0BD6125B0C3D}" destId="{85DAB027-F54C-44DC-BDBE-232ED77CC6C1}" srcOrd="0" destOrd="0" presId="urn:microsoft.com/office/officeart/2005/8/layout/vList2"/>
    <dgm:cxn modelId="{D0C0DE52-1D05-4CBD-B227-CEA4F3ED8F72}" type="presOf" srcId="{C78AC8C9-8F3D-4CA8-BF42-78A801194D0C}" destId="{A6170852-CD95-4A25-B089-D6B307265438}" srcOrd="0" destOrd="2" presId="urn:microsoft.com/office/officeart/2005/8/layout/vList2"/>
    <dgm:cxn modelId="{BE55A903-595D-4A8D-9E2D-31C0043369DE}" srcId="{6F84F787-5F99-452F-AD9B-0BD6125B0C3D}" destId="{90250D92-EAF1-4F2C-B772-CC48C11D0311}" srcOrd="1" destOrd="0" parTransId="{C1AE61F7-B862-470C-A4DB-65F078287B01}" sibTransId="{AC977458-9D6E-44DC-99C5-F628B9176A90}"/>
    <dgm:cxn modelId="{67D92D50-BDF9-49B4-BD3E-369F948FBA78}" type="presOf" srcId="{31A53726-0845-47FD-BC2F-AE0E761CF516}" destId="{48C4D8D6-E7FC-4E3C-9F84-84133BB46313}" srcOrd="0" destOrd="1" presId="urn:microsoft.com/office/officeart/2005/8/layout/vList2"/>
    <dgm:cxn modelId="{42F678F9-AB18-4DAD-B420-0D811B662237}" type="presOf" srcId="{90250D92-EAF1-4F2C-B772-CC48C11D0311}" destId="{2309305B-C855-4771-85E1-9B59415FD537}" srcOrd="0" destOrd="0" presId="urn:microsoft.com/office/officeart/2005/8/layout/vList2"/>
    <dgm:cxn modelId="{31F10C05-64EB-4924-B8E0-6160CF825C6F}" srcId="{90250D92-EAF1-4F2C-B772-CC48C11D0311}" destId="{4F0349F7-7124-4645-B7CB-EE5C90341F93}" srcOrd="0" destOrd="0" parTransId="{0768AB17-249D-4D7B-9E2E-F1DF4E858B00}" sibTransId="{81FB1A49-7F85-4AFF-A847-F85C470A74AF}"/>
    <dgm:cxn modelId="{51038F64-F73E-489A-B7C9-AB6CA7A291CE}" type="presOf" srcId="{ADF55BF1-2207-42EA-A91F-034F42C917E8}" destId="{9F2421E4-D361-44A0-AC25-766C29141420}" srcOrd="0" destOrd="0" presId="urn:microsoft.com/office/officeart/2005/8/layout/vList2"/>
    <dgm:cxn modelId="{A16D2161-A848-4E84-8357-5DFE96D0F9A8}" srcId="{90250D92-EAF1-4F2C-B772-CC48C11D0311}" destId="{18F1818B-77E8-4123-B3BE-88A255A108E1}" srcOrd="1" destOrd="0" parTransId="{008AFF3E-A10D-4E11-A603-B94444BC5BF5}" sibTransId="{DA66CBA4-E8E9-4F0B-BC6C-00B9C59A8933}"/>
    <dgm:cxn modelId="{FC532C31-0FD1-4C16-A767-E2791A7CA260}" srcId="{90250D92-EAF1-4F2C-B772-CC48C11D0311}" destId="{C78AC8C9-8F3D-4CA8-BF42-78A801194D0C}" srcOrd="2" destOrd="0" parTransId="{070C8EA5-C5B4-44B1-AB10-FBE67668886D}" sibTransId="{24768792-906A-4584-8445-B15C1660E6E3}"/>
    <dgm:cxn modelId="{CC889B17-CBC4-422E-BC62-ECB26F493B74}" type="presParOf" srcId="{85DAB027-F54C-44DC-BDBE-232ED77CC6C1}" destId="{EC610065-CFB3-4CEF-BC1D-8B50BDA86689}" srcOrd="0" destOrd="0" presId="urn:microsoft.com/office/officeart/2005/8/layout/vList2"/>
    <dgm:cxn modelId="{569FAE53-41C6-44B7-BA13-F0F4EA314378}" type="presParOf" srcId="{85DAB027-F54C-44DC-BDBE-232ED77CC6C1}" destId="{48C4D8D6-E7FC-4E3C-9F84-84133BB46313}" srcOrd="1" destOrd="0" presId="urn:microsoft.com/office/officeart/2005/8/layout/vList2"/>
    <dgm:cxn modelId="{2AA2A2C7-0340-4F5F-A9D5-69EA48355167}" type="presParOf" srcId="{85DAB027-F54C-44DC-BDBE-232ED77CC6C1}" destId="{2309305B-C855-4771-85E1-9B59415FD537}" srcOrd="2" destOrd="0" presId="urn:microsoft.com/office/officeart/2005/8/layout/vList2"/>
    <dgm:cxn modelId="{F938491F-5D1F-44F2-8F48-E9546425BBB1}" type="presParOf" srcId="{85DAB027-F54C-44DC-BDBE-232ED77CC6C1}" destId="{A6170852-CD95-4A25-B089-D6B307265438}" srcOrd="3" destOrd="0" presId="urn:microsoft.com/office/officeart/2005/8/layout/vList2"/>
    <dgm:cxn modelId="{1B262FE3-8B32-4BD7-B1A8-1665D37437AB}" type="presParOf" srcId="{85DAB027-F54C-44DC-BDBE-232ED77CC6C1}" destId="{9F2421E4-D361-44A0-AC25-766C29141420}" srcOrd="4" destOrd="0" presId="urn:microsoft.com/office/officeart/2005/8/layout/vList2"/>
    <dgm:cxn modelId="{D1556C72-49C8-4A57-A057-B1363BD88B4E}" type="presParOf" srcId="{85DAB027-F54C-44DC-BDBE-232ED77CC6C1}" destId="{6BF239D3-1E4A-4916-8D52-AB44EC718AE2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10065-CFB3-4CEF-BC1D-8B50BDA86689}">
      <dsp:nvSpPr>
        <dsp:cNvPr id="0" name=""/>
        <dsp:cNvSpPr/>
      </dsp:nvSpPr>
      <dsp:spPr>
        <a:xfrm>
          <a:off x="0" y="0"/>
          <a:ext cx="7979318" cy="6428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10.5 Trees</a:t>
          </a:r>
        </a:p>
      </dsp:txBody>
      <dsp:txXfrm>
        <a:off x="31382" y="31382"/>
        <a:ext cx="7916554" cy="580107"/>
      </dsp:txXfrm>
    </dsp:sp>
    <dsp:sp modelId="{48C4D8D6-E7FC-4E3C-9F84-84133BB46313}">
      <dsp:nvSpPr>
        <dsp:cNvPr id="0" name=""/>
        <dsp:cNvSpPr/>
      </dsp:nvSpPr>
      <dsp:spPr>
        <a:xfrm>
          <a:off x="0" y="654425"/>
          <a:ext cx="7979318" cy="8427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343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/>
            <a:t>Definitions: circuit-free, tree, trivial tree, forest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/>
            <a:t>Characterizing trees: terminal vertex (leaf), internal vertex</a:t>
          </a:r>
        </a:p>
      </dsp:txBody>
      <dsp:txXfrm>
        <a:off x="0" y="654425"/>
        <a:ext cx="7979318" cy="842778"/>
      </dsp:txXfrm>
    </dsp:sp>
    <dsp:sp modelId="{2309305B-C855-4771-85E1-9B59415FD537}">
      <dsp:nvSpPr>
        <dsp:cNvPr id="0" name=""/>
        <dsp:cNvSpPr/>
      </dsp:nvSpPr>
      <dsp:spPr>
        <a:xfrm>
          <a:off x="0" y="1387052"/>
          <a:ext cx="7979318" cy="5760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10.6 Rooted Trees</a:t>
          </a:r>
        </a:p>
      </dsp:txBody>
      <dsp:txXfrm>
        <a:off x="28122" y="1415174"/>
        <a:ext cx="7923074" cy="519846"/>
      </dsp:txXfrm>
    </dsp:sp>
    <dsp:sp modelId="{A6170852-CD95-4A25-B089-D6B307265438}">
      <dsp:nvSpPr>
        <dsp:cNvPr id="0" name=""/>
        <dsp:cNvSpPr/>
      </dsp:nvSpPr>
      <dsp:spPr>
        <a:xfrm>
          <a:off x="0" y="2010589"/>
          <a:ext cx="7979318" cy="1293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343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/>
            <a:t>Definitions: rooted tree, root, level, height, child, parent, sibling, ancestor, descendant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/>
            <a:t>Definitions: binary tree, full binary tree, subtree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/>
            <a:t>Binary tree traversal: breadth-first-search (BFD), depth-first-search (DFS)</a:t>
          </a:r>
        </a:p>
      </dsp:txBody>
      <dsp:txXfrm>
        <a:off x="0" y="2010589"/>
        <a:ext cx="7979318" cy="1293784"/>
      </dsp:txXfrm>
    </dsp:sp>
    <dsp:sp modelId="{9F2421E4-D361-44A0-AC25-766C29141420}">
      <dsp:nvSpPr>
        <dsp:cNvPr id="0" name=""/>
        <dsp:cNvSpPr/>
      </dsp:nvSpPr>
      <dsp:spPr>
        <a:xfrm>
          <a:off x="0" y="3350044"/>
          <a:ext cx="7979318" cy="5794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10.7 Spanning Trees and Shortest Paths</a:t>
          </a:r>
        </a:p>
      </dsp:txBody>
      <dsp:txXfrm>
        <a:off x="28285" y="3378329"/>
        <a:ext cx="7922748" cy="522845"/>
      </dsp:txXfrm>
    </dsp:sp>
    <dsp:sp modelId="{6BF239D3-1E4A-4916-8D52-AB44EC718AE2}">
      <dsp:nvSpPr>
        <dsp:cNvPr id="0" name=""/>
        <dsp:cNvSpPr/>
      </dsp:nvSpPr>
      <dsp:spPr>
        <a:xfrm>
          <a:off x="0" y="4039584"/>
          <a:ext cx="7979318" cy="920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3343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/>
            <a:t>Definitions: spanning tree, weighted graph, minimum spanning tree (MST)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kern="1200" dirty="0" err="1"/>
            <a:t>Kruskal’s</a:t>
          </a:r>
          <a:r>
            <a:rPr lang="en-US" sz="1800" kern="1200" dirty="0"/>
            <a:t> algorithm, Prim’s algorithm</a:t>
          </a:r>
          <a:endParaRPr lang="en-US" sz="1800" i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800" i="0" kern="1200" dirty="0" err="1"/>
            <a:t>Dijkstra’s</a:t>
          </a:r>
          <a:r>
            <a:rPr lang="en-US" sz="1800" i="0" kern="1200" dirty="0"/>
            <a:t> shortest path algorithm</a:t>
          </a:r>
        </a:p>
      </dsp:txBody>
      <dsp:txXfrm>
        <a:off x="0" y="4039584"/>
        <a:ext cx="7979318" cy="920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F87D3-6609-4895-8881-950251D61054}" type="datetimeFigureOut">
              <a:rPr lang="en-SG" smtClean="0"/>
              <a:t>23/10/2019</a:t>
            </a:fld>
            <a:endParaRPr lang="en-S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5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67E88-3C73-4F9C-825D-426281F3743E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7906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955087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10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22628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11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80579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705249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99708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65137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64869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16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4118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2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95508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3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65590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4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60677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5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08426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6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82321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7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53818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8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28141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6813" y="1241425"/>
            <a:ext cx="4464050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67E88-3C73-4F9C-825D-426281F3743E}" type="slidenum">
              <a:rPr lang="en-SG" smtClean="0"/>
              <a:t>9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908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1355-5649-4AD8-BB9D-1A5455CEB169}" type="datetime1">
              <a:rPr lang="en-SG" smtClean="0"/>
              <a:t>23/10/2019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4091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615D4-F39F-40C8-B815-9D5F7CC6837A}" type="datetime1">
              <a:rPr lang="en-SG" smtClean="0"/>
              <a:t>23/10/2019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46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6C2B7-FFFB-439E-984B-574F822BDA6B}" type="datetime1">
              <a:rPr lang="en-SG" smtClean="0"/>
              <a:t>23/10/2019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84222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3F7B6-8766-4E27-BCA9-2344E6587F41}" type="datetime1">
              <a:rPr lang="en-SG" smtClean="0"/>
              <a:t>23/10/2019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1989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D75A-5185-443E-9091-36C60D98FB3F}" type="datetime1">
              <a:rPr lang="en-SG" smtClean="0"/>
              <a:t>23/10/2019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162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EAFD-9772-4422-A2F2-E906626A189E}" type="datetime1">
              <a:rPr lang="en-SG" smtClean="0"/>
              <a:t>23/10/2019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15693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E143B-0144-4690-B3B4-A05CFAE8D5F2}" type="datetime1">
              <a:rPr lang="en-SG" smtClean="0"/>
              <a:t>23/10/2019</a:t>
            </a:fld>
            <a:endParaRPr lang="en-SG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9011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1631C-D083-42BA-A20B-0E0CD2C0567E}" type="datetime1">
              <a:rPr lang="en-SG" smtClean="0"/>
              <a:t>23/10/2019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5753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3DA9C-0E2B-4787-AE52-67F6181CA98A}" type="datetime1">
              <a:rPr lang="en-SG" smtClean="0"/>
              <a:t>23/10/2019</a:t>
            </a:fld>
            <a:endParaRPr lang="en-SG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8271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A2BB6-88BE-472E-BEE6-0367B872129D}" type="datetime1">
              <a:rPr lang="en-SG" smtClean="0"/>
              <a:t>23/10/2019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1268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7B5B-5E12-41EA-81B6-3C439D1BCEB3}" type="datetime1">
              <a:rPr lang="en-SG" smtClean="0"/>
              <a:t>23/10/2019</a:t>
            </a:fld>
            <a:endParaRPr lang="en-SG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3312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2B41B-CFB2-456D-89C3-CA102AEB0DD4}" type="datetime1">
              <a:rPr lang="en-SG" smtClean="0"/>
              <a:t>23/10/2019</a:t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5BCA7-BE1F-44EA-8FAA-E97CADA8B770}" type="slidenum">
              <a:rPr lang="en-SG" smtClean="0"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0532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Tree_traversal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Breadth-first_search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2668"/>
            <a:ext cx="6858000" cy="1439057"/>
          </a:xfrm>
        </p:spPr>
        <p:txBody>
          <a:bodyPr>
            <a:normAutofit fontScale="92500" lnSpcReduction="10000"/>
          </a:bodyPr>
          <a:lstStyle/>
          <a:p>
            <a:r>
              <a:rPr lang="en-SG" sz="3300" dirty="0"/>
              <a:t>Aaron Tan</a:t>
            </a:r>
            <a:endParaRPr lang="en-SG" dirty="0"/>
          </a:p>
          <a:p>
            <a:endParaRPr lang="en-SG" dirty="0"/>
          </a:p>
          <a:p>
            <a:r>
              <a:rPr lang="en-SG" sz="2900" dirty="0"/>
              <a:t>4 – 8 November 2019</a:t>
            </a:r>
            <a:endParaRPr lang="en-SG" sz="2900" dirty="0"/>
          </a:p>
        </p:txBody>
      </p:sp>
      <p:sp>
        <p:nvSpPr>
          <p:cNvPr id="4" name="Rounded Rectangle 3"/>
          <p:cNvSpPr/>
          <p:nvPr/>
        </p:nvSpPr>
        <p:spPr>
          <a:xfrm>
            <a:off x="644577" y="2152650"/>
            <a:ext cx="7809875" cy="907542"/>
          </a:xfrm>
          <a:prstGeom prst="roundRect">
            <a:avLst/>
          </a:prstGeom>
          <a:solidFill>
            <a:srgbClr val="0033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2086" y="2152651"/>
            <a:ext cx="7247642" cy="931925"/>
          </a:xfrm>
        </p:spPr>
        <p:txBody>
          <a:bodyPr>
            <a:normAutofit/>
          </a:bodyPr>
          <a:lstStyle/>
          <a:p>
            <a:r>
              <a:rPr lang="en-SG" sz="3000" dirty="0">
                <a:solidFill>
                  <a:schemeClr val="bg1"/>
                </a:solidFill>
              </a:rPr>
              <a:t>Lecture #13: </a:t>
            </a:r>
            <a:r>
              <a:rPr lang="en-SG" sz="3000" dirty="0" smtClean="0">
                <a:solidFill>
                  <a:schemeClr val="bg1"/>
                </a:solidFill>
              </a:rPr>
              <a:t>Graphs </a:t>
            </a:r>
            <a:r>
              <a:rPr lang="en-SG" sz="3000" dirty="0">
                <a:solidFill>
                  <a:schemeClr val="bg1"/>
                </a:solidFill>
              </a:rPr>
              <a:t>and Trees 2</a:t>
            </a:r>
            <a:br>
              <a:rPr lang="en-SG" sz="3000" dirty="0">
                <a:solidFill>
                  <a:schemeClr val="bg1"/>
                </a:solidFill>
              </a:rPr>
            </a:br>
            <a:r>
              <a:rPr lang="en-SG" sz="3000" dirty="0">
                <a:solidFill>
                  <a:schemeClr val="bg1"/>
                </a:solidFill>
                <a:latin typeface="+mn-lt"/>
              </a:rPr>
              <a:t>Summary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</a:t>
            </a:fld>
            <a:endParaRPr lang="en-SG" dirty="0"/>
          </a:p>
        </p:txBody>
      </p:sp>
      <p:sp>
        <p:nvSpPr>
          <p:cNvPr id="19" name="Oval 18"/>
          <p:cNvSpPr/>
          <p:nvPr/>
        </p:nvSpPr>
        <p:spPr>
          <a:xfrm>
            <a:off x="3243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0" name="Oval 19"/>
          <p:cNvSpPr/>
          <p:nvPr/>
        </p:nvSpPr>
        <p:spPr>
          <a:xfrm>
            <a:off x="47675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1" name="Oval 20"/>
          <p:cNvSpPr/>
          <p:nvPr/>
        </p:nvSpPr>
        <p:spPr>
          <a:xfrm>
            <a:off x="663368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6" name="Oval 15"/>
          <p:cNvSpPr/>
          <p:nvPr/>
        </p:nvSpPr>
        <p:spPr>
          <a:xfrm>
            <a:off x="46725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7" name="Oval 16"/>
          <p:cNvSpPr/>
          <p:nvPr/>
        </p:nvSpPr>
        <p:spPr>
          <a:xfrm>
            <a:off x="482491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18" name="Oval 17"/>
          <p:cNvSpPr/>
          <p:nvPr/>
        </p:nvSpPr>
        <p:spPr>
          <a:xfrm>
            <a:off x="499760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0" name="Oval 29"/>
          <p:cNvSpPr/>
          <p:nvPr/>
        </p:nvSpPr>
        <p:spPr>
          <a:xfrm>
            <a:off x="73468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1" name="Oval 30"/>
          <p:cNvSpPr/>
          <p:nvPr/>
        </p:nvSpPr>
        <p:spPr>
          <a:xfrm>
            <a:off x="749926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2" name="Oval 31"/>
          <p:cNvSpPr/>
          <p:nvPr/>
        </p:nvSpPr>
        <p:spPr>
          <a:xfrm>
            <a:off x="7671949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3" name="Oval 32"/>
          <p:cNvSpPr/>
          <p:nvPr/>
        </p:nvSpPr>
        <p:spPr>
          <a:xfrm>
            <a:off x="7839900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7" name="Oval 36"/>
          <p:cNvSpPr/>
          <p:nvPr/>
        </p:nvSpPr>
        <p:spPr>
          <a:xfrm>
            <a:off x="16631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8" name="Oval 37"/>
          <p:cNvSpPr/>
          <p:nvPr/>
        </p:nvSpPr>
        <p:spPr>
          <a:xfrm>
            <a:off x="1815533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39" name="Oval 38"/>
          <p:cNvSpPr/>
          <p:nvPr/>
        </p:nvSpPr>
        <p:spPr>
          <a:xfrm>
            <a:off x="1998174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0" name="Oval 39"/>
          <p:cNvSpPr/>
          <p:nvPr/>
        </p:nvSpPr>
        <p:spPr>
          <a:xfrm>
            <a:off x="2166125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41" name="Oval 40"/>
          <p:cNvSpPr/>
          <p:nvPr/>
        </p:nvSpPr>
        <p:spPr>
          <a:xfrm>
            <a:off x="2334076" y="303853"/>
            <a:ext cx="90767" cy="74303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SG" sz="1350" dirty="0"/>
          </a:p>
        </p:txBody>
      </p:sp>
      <p:sp>
        <p:nvSpPr>
          <p:cNvPr id="28" name="TextBox 27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64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457950" y="6214593"/>
            <a:ext cx="2057400" cy="365125"/>
          </a:xfrm>
        </p:spPr>
        <p:txBody>
          <a:bodyPr/>
          <a:lstStyle/>
          <a:p>
            <a:fld id="{3945BCA7-BE1F-44EA-8FAA-E97CADA8B770}" type="slidenum">
              <a:rPr lang="en-SG" smtClean="0"/>
              <a:t>10</a:t>
            </a:fld>
            <a:endParaRPr lang="en-SG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10.6 Rooted Trees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75" y="116401"/>
            <a:ext cx="246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Depth-First Search</a:t>
            </a:r>
            <a:endParaRPr lang="en-SG" sz="20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280" y="1979944"/>
            <a:ext cx="2544955" cy="21747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508" y="1979944"/>
            <a:ext cx="2544955" cy="21747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66" y="1979944"/>
            <a:ext cx="2544955" cy="21747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12366" y="4480141"/>
            <a:ext cx="239257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000" dirty="0">
                <a:solidFill>
                  <a:srgbClr val="0000FF"/>
                </a:solidFill>
              </a:rPr>
              <a:t>Pre-order:</a:t>
            </a:r>
          </a:p>
          <a:p>
            <a:pPr>
              <a:spcAft>
                <a:spcPts val="600"/>
              </a:spcAft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000" dirty="0"/>
              <a:t>F, B, A, D, C, E, G, I, 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31356" y="4480141"/>
            <a:ext cx="2392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000" dirty="0">
                <a:solidFill>
                  <a:srgbClr val="0000FF"/>
                </a:solidFill>
              </a:rPr>
              <a:t>In-order: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83346" y="4480141"/>
            <a:ext cx="2392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000" dirty="0">
                <a:solidFill>
                  <a:srgbClr val="0000FF"/>
                </a:solidFill>
              </a:rPr>
              <a:t>Post-order: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3258671" y="1657978"/>
            <a:ext cx="0" cy="4411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124126" y="1657978"/>
            <a:ext cx="0" cy="4411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593658" y="4880251"/>
            <a:ext cx="2392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000" dirty="0"/>
              <a:t>A, B, C, D, E, F, G, H, I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59536" y="4902047"/>
            <a:ext cx="23925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000" dirty="0"/>
              <a:t>A, C, E, D, B, H, I, G, F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74035" y="6270615"/>
            <a:ext cx="6356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/>
              <a:t>Acknowledgement: Wikipedia </a:t>
            </a:r>
            <a:r>
              <a:rPr lang="en-US" sz="1600" dirty="0">
                <a:hlinkClick r:id="rId6"/>
              </a:rPr>
              <a:t>https://en.wikipedia.org/wiki/Tree_traversal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2789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457950" y="6214593"/>
            <a:ext cx="2057400" cy="365125"/>
          </a:xfrm>
        </p:spPr>
        <p:txBody>
          <a:bodyPr/>
          <a:lstStyle/>
          <a:p>
            <a:fld id="{3945BCA7-BE1F-44EA-8FAA-E97CADA8B770}" type="slidenum">
              <a:rPr lang="en-SG" smtClean="0"/>
              <a:t>11</a:t>
            </a:fld>
            <a:endParaRPr lang="en-SG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10.7 Spanning Trees and Shortest Paths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75" y="116401"/>
            <a:ext cx="246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1999" y="932969"/>
            <a:ext cx="8315507" cy="1062790"/>
            <a:chOff x="993228" y="4598517"/>
            <a:chExt cx="8315507" cy="1062790"/>
          </a:xfrm>
        </p:grpSpPr>
        <p:sp>
          <p:nvSpPr>
            <p:cNvPr id="8" name="Rectangle 7"/>
            <p:cNvSpPr/>
            <p:nvPr/>
          </p:nvSpPr>
          <p:spPr>
            <a:xfrm>
              <a:off x="993228" y="4598518"/>
              <a:ext cx="8315507" cy="10627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93228" y="4598517"/>
              <a:ext cx="8315507" cy="416459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09374" y="4619294"/>
              <a:ext cx="4235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Definition: Spanning Tree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09374" y="5014976"/>
              <a:ext cx="77312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dirty="0"/>
                <a:t>A </a:t>
              </a:r>
              <a:r>
                <a:rPr lang="en-SG" b="1" dirty="0"/>
                <a:t>spanning tree </a:t>
              </a:r>
              <a:r>
                <a:rPr lang="en-SG" dirty="0"/>
                <a:t>for a graph </a:t>
              </a:r>
              <a:r>
                <a:rPr lang="en-SG" i="1" dirty="0"/>
                <a:t>G</a:t>
              </a:r>
              <a:r>
                <a:rPr lang="en-SG" dirty="0"/>
                <a:t> is a subgraph of </a:t>
              </a:r>
              <a:r>
                <a:rPr lang="en-SG" i="1" dirty="0"/>
                <a:t>G</a:t>
              </a:r>
              <a:r>
                <a:rPr lang="en-SG" dirty="0"/>
                <a:t> that contains every vertex of </a:t>
              </a:r>
              <a:r>
                <a:rPr lang="en-SG" i="1" dirty="0"/>
                <a:t>G</a:t>
              </a:r>
              <a:r>
                <a:rPr lang="en-SG" dirty="0"/>
                <a:t> and is a tree. 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1996" y="2104372"/>
            <a:ext cx="8315507" cy="1291788"/>
            <a:chOff x="730522" y="4598517"/>
            <a:chExt cx="7980055" cy="1291788"/>
          </a:xfrm>
        </p:grpSpPr>
        <p:sp>
          <p:nvSpPr>
            <p:cNvPr id="17" name="Rectangle 16"/>
            <p:cNvSpPr/>
            <p:nvPr/>
          </p:nvSpPr>
          <p:spPr>
            <a:xfrm>
              <a:off x="730522" y="4598518"/>
              <a:ext cx="7980055" cy="129178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0523" y="4598517"/>
              <a:ext cx="7980054" cy="41645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98473" y="4645644"/>
              <a:ext cx="7078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Proposition 10.7.1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5941" y="5066981"/>
              <a:ext cx="7757189" cy="723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spcAft>
                  <a:spcPts val="600"/>
                </a:spcAft>
                <a:buFont typeface="+mj-lt"/>
                <a:buAutoNum type="arabicPeriod"/>
              </a:pPr>
              <a:r>
                <a:rPr lang="en-SG" dirty="0">
                  <a:sym typeface="Symbol" panose="05050102010706020507" pitchFamily="18" charset="2"/>
                </a:rPr>
                <a:t>Every connected graph has a spanning tree.</a:t>
              </a:r>
            </a:p>
            <a:p>
              <a:pPr marL="457200" indent="-457200">
                <a:spcAft>
                  <a:spcPts val="600"/>
                </a:spcAft>
                <a:buFont typeface="+mj-lt"/>
                <a:buAutoNum type="arabicPeriod"/>
              </a:pPr>
              <a:r>
                <a:rPr lang="en-SG" dirty="0">
                  <a:sym typeface="Symbol" panose="05050102010706020507" pitchFamily="18" charset="2"/>
                </a:rPr>
                <a:t>Any two spanning trees for a graph have the same number of edges.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1996" y="3538378"/>
            <a:ext cx="8315507" cy="2878672"/>
            <a:chOff x="993228" y="4598517"/>
            <a:chExt cx="8315507" cy="2878672"/>
          </a:xfrm>
        </p:grpSpPr>
        <p:sp>
          <p:nvSpPr>
            <p:cNvPr id="22" name="Rectangle 21"/>
            <p:cNvSpPr/>
            <p:nvPr/>
          </p:nvSpPr>
          <p:spPr>
            <a:xfrm>
              <a:off x="993228" y="4598517"/>
              <a:ext cx="8315507" cy="2878671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93228" y="4598517"/>
              <a:ext cx="8315507" cy="416459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09374" y="4619294"/>
              <a:ext cx="6540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Definitions: Weighted Graph, Minimum Spanning Tree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09374" y="5014976"/>
              <a:ext cx="8035297" cy="2462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dirty="0"/>
                <a:t>A </a:t>
              </a:r>
              <a:r>
                <a:rPr lang="en-SG" b="1" dirty="0"/>
                <a:t>weighted graph </a:t>
              </a:r>
              <a:r>
                <a:rPr lang="en-SG" dirty="0"/>
                <a:t>is a graph for which each edge has an associated positive real number </a:t>
              </a:r>
              <a:r>
                <a:rPr lang="en-SG" b="1" dirty="0"/>
                <a:t>weight </a:t>
              </a:r>
              <a:r>
                <a:rPr lang="en-SG" dirty="0"/>
                <a:t>. The sum of the weights of all the edges is the </a:t>
              </a:r>
              <a:r>
                <a:rPr lang="en-SG" b="1" dirty="0"/>
                <a:t>total weight</a:t>
              </a:r>
              <a:r>
                <a:rPr lang="en-SG" dirty="0"/>
                <a:t> of the graph.</a:t>
              </a:r>
            </a:p>
            <a:p>
              <a:pPr>
                <a:spcAft>
                  <a:spcPts val="600"/>
                </a:spcAft>
              </a:pPr>
              <a:r>
                <a:rPr lang="en-SG" dirty="0"/>
                <a:t>A </a:t>
              </a:r>
              <a:r>
                <a:rPr lang="en-SG" b="1" dirty="0"/>
                <a:t>minimum spanning tree </a:t>
              </a:r>
              <a:r>
                <a:rPr lang="en-SG" dirty="0"/>
                <a:t>for a connected weighted graph is a spanning tree that has the least possible total weight compared to all other spanning trees for the graph.</a:t>
              </a:r>
            </a:p>
            <a:p>
              <a:pPr>
                <a:spcAft>
                  <a:spcPts val="600"/>
                </a:spcAft>
              </a:pPr>
              <a:r>
                <a:rPr lang="en-SG" dirty="0"/>
                <a:t>If </a:t>
              </a:r>
              <a:r>
                <a:rPr lang="en-SG" i="1" dirty="0"/>
                <a:t>G</a:t>
              </a:r>
              <a:r>
                <a:rPr lang="en-SG" dirty="0"/>
                <a:t> is a weighted graph and </a:t>
              </a:r>
              <a:r>
                <a:rPr lang="en-SG" i="1" dirty="0"/>
                <a:t>e</a:t>
              </a:r>
              <a:r>
                <a:rPr lang="en-SG" dirty="0"/>
                <a:t> is an edge of </a:t>
              </a:r>
              <a:r>
                <a:rPr lang="en-SG" i="1" dirty="0"/>
                <a:t>G</a:t>
              </a:r>
              <a:r>
                <a:rPr lang="en-SG" dirty="0"/>
                <a:t>, then </a:t>
              </a:r>
              <a:r>
                <a:rPr lang="en-SG" b="1" i="1" dirty="0"/>
                <a:t>w</a:t>
              </a:r>
              <a:r>
                <a:rPr lang="en-SG" b="1" dirty="0"/>
                <a:t>(</a:t>
              </a:r>
              <a:r>
                <a:rPr lang="en-SG" b="1" i="1" dirty="0"/>
                <a:t>e</a:t>
              </a:r>
              <a:r>
                <a:rPr lang="en-SG" b="1" dirty="0"/>
                <a:t>)</a:t>
              </a:r>
              <a:r>
                <a:rPr lang="en-SG" dirty="0"/>
                <a:t> denotes the weight of </a:t>
              </a:r>
              <a:r>
                <a:rPr lang="en-SG" i="1" dirty="0"/>
                <a:t>e</a:t>
              </a:r>
              <a:r>
                <a:rPr lang="en-SG" dirty="0"/>
                <a:t> and </a:t>
              </a:r>
              <a:r>
                <a:rPr lang="en-SG" b="1" i="1" dirty="0"/>
                <a:t>w</a:t>
              </a:r>
              <a:r>
                <a:rPr lang="en-SG" b="1" dirty="0"/>
                <a:t>(</a:t>
              </a:r>
              <a:r>
                <a:rPr lang="en-SG" b="1" i="1" dirty="0"/>
                <a:t>G</a:t>
              </a:r>
              <a:r>
                <a:rPr lang="en-SG" b="1" dirty="0"/>
                <a:t>)</a:t>
              </a:r>
              <a:r>
                <a:rPr lang="en-SG" dirty="0"/>
                <a:t> denotes the total weight of </a:t>
              </a:r>
              <a:r>
                <a:rPr lang="en-SG" i="1" dirty="0"/>
                <a:t>G</a:t>
              </a:r>
              <a:r>
                <a:rPr lang="en-SG" dirty="0"/>
                <a:t>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54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457950" y="6214593"/>
            <a:ext cx="2057400" cy="365125"/>
          </a:xfrm>
        </p:spPr>
        <p:txBody>
          <a:bodyPr/>
          <a:lstStyle/>
          <a:p>
            <a:fld id="{3945BCA7-BE1F-44EA-8FAA-E97CADA8B770}" type="slidenum">
              <a:rPr lang="en-SG" smtClean="0"/>
              <a:t>12</a:t>
            </a:fld>
            <a:endParaRPr lang="en-SG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10.7 Spanning Trees and Shortest Paths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75" y="116401"/>
            <a:ext cx="246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4355" y="983890"/>
            <a:ext cx="8493073" cy="50013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800" dirty="0">
                <a:solidFill>
                  <a:srgbClr val="0000FF"/>
                </a:solidFill>
              </a:rPr>
              <a:t>Algorithm 10.7.1 Kruskal</a:t>
            </a:r>
          </a:p>
          <a:p>
            <a:pPr>
              <a:spcAft>
                <a:spcPts val="600"/>
              </a:spcAft>
            </a:pPr>
            <a:r>
              <a:rPr lang="en-US" altLang="en-US" sz="2800" dirty="0"/>
              <a:t>Input: </a:t>
            </a:r>
            <a:r>
              <a:rPr lang="en-US" altLang="en-US" sz="2800" i="1" dirty="0"/>
              <a:t>G</a:t>
            </a:r>
            <a:r>
              <a:rPr lang="en-US" altLang="en-US" sz="2800" dirty="0"/>
              <a:t> </a:t>
            </a:r>
            <a:r>
              <a:rPr lang="en-US" altLang="en-US" sz="2400" dirty="0"/>
              <a:t>[a connected weighted graph with </a:t>
            </a:r>
            <a:r>
              <a:rPr lang="en-US" altLang="en-US" sz="2400" i="1" dirty="0"/>
              <a:t>n</a:t>
            </a:r>
            <a:r>
              <a:rPr lang="en-US" altLang="en-US" sz="2400" dirty="0"/>
              <a:t> vertices]</a:t>
            </a:r>
          </a:p>
          <a:p>
            <a:pPr>
              <a:spcAft>
                <a:spcPts val="600"/>
              </a:spcAft>
            </a:pPr>
            <a:r>
              <a:rPr lang="en-US" altLang="en-US" sz="2800" dirty="0"/>
              <a:t>Algorithm: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/>
              <a:t>Initialize </a:t>
            </a:r>
            <a:r>
              <a:rPr lang="en-US" altLang="en-US" sz="2400" i="1" dirty="0"/>
              <a:t>T</a:t>
            </a:r>
            <a:r>
              <a:rPr lang="en-US" altLang="en-US" sz="2400" dirty="0"/>
              <a:t> to have all the vertices of </a:t>
            </a:r>
            <a:r>
              <a:rPr lang="en-US" altLang="en-US" sz="2400" i="1" dirty="0"/>
              <a:t>G</a:t>
            </a:r>
            <a:r>
              <a:rPr lang="en-US" altLang="en-US" sz="2400" dirty="0"/>
              <a:t> and no edges.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/>
              <a:t>Let </a:t>
            </a:r>
            <a:r>
              <a:rPr lang="en-US" altLang="en-US" sz="2400" i="1" dirty="0"/>
              <a:t>E</a:t>
            </a:r>
            <a:r>
              <a:rPr lang="en-US" altLang="en-US" sz="2400" dirty="0"/>
              <a:t> be the set of all edges of </a:t>
            </a:r>
            <a:r>
              <a:rPr lang="en-US" altLang="en-US" sz="2400" i="1" dirty="0"/>
              <a:t>G</a:t>
            </a:r>
            <a:r>
              <a:rPr lang="en-US" altLang="en-US" sz="2400" dirty="0"/>
              <a:t>, and let </a:t>
            </a:r>
            <a:r>
              <a:rPr lang="en-US" altLang="en-US" sz="2400" i="1" dirty="0"/>
              <a:t>m</a:t>
            </a:r>
            <a:r>
              <a:rPr lang="en-US" altLang="en-US" sz="2400" dirty="0"/>
              <a:t> = 0.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/>
              <a:t>While (</a:t>
            </a:r>
            <a:r>
              <a:rPr lang="en-US" altLang="en-US" sz="2400" i="1" dirty="0"/>
              <a:t>m</a:t>
            </a:r>
            <a:r>
              <a:rPr lang="en-US" altLang="en-US" sz="2400" dirty="0"/>
              <a:t> &lt; </a:t>
            </a:r>
            <a:r>
              <a:rPr lang="en-US" altLang="en-US" sz="2400" i="1" dirty="0"/>
              <a:t>n</a:t>
            </a:r>
            <a:r>
              <a:rPr lang="en-US" altLang="en-US" sz="2400" dirty="0"/>
              <a:t> – 1)</a:t>
            </a:r>
          </a:p>
          <a:p>
            <a:pPr lvl="1">
              <a:tabLst>
                <a:tab pos="1093788" algn="l"/>
              </a:tabLst>
            </a:pPr>
            <a:r>
              <a:rPr lang="en-US" altLang="en-US" sz="2400" dirty="0"/>
              <a:t>3a.	Find an edge </a:t>
            </a:r>
            <a:r>
              <a:rPr lang="en-US" altLang="en-US" sz="2400" i="1" dirty="0"/>
              <a:t>e</a:t>
            </a:r>
            <a:r>
              <a:rPr lang="en-US" altLang="en-US" sz="2400" dirty="0"/>
              <a:t> in </a:t>
            </a:r>
            <a:r>
              <a:rPr lang="en-US" altLang="en-US" sz="2400" i="1" dirty="0"/>
              <a:t>E</a:t>
            </a:r>
            <a:r>
              <a:rPr lang="en-US" altLang="en-US" sz="2400" dirty="0"/>
              <a:t> of least weight.</a:t>
            </a:r>
          </a:p>
          <a:p>
            <a:pPr lvl="1">
              <a:tabLst>
                <a:tab pos="1093788" algn="l"/>
              </a:tabLst>
            </a:pPr>
            <a:r>
              <a:rPr lang="en-US" altLang="en-US" sz="2400" dirty="0"/>
              <a:t>3b.	Delete </a:t>
            </a:r>
            <a:r>
              <a:rPr lang="en-US" altLang="en-US" sz="2400" i="1" dirty="0"/>
              <a:t>e</a:t>
            </a:r>
            <a:r>
              <a:rPr lang="en-US" altLang="en-US" sz="2400" dirty="0"/>
              <a:t> from </a:t>
            </a:r>
            <a:r>
              <a:rPr lang="en-US" altLang="en-US" sz="2400" i="1" dirty="0"/>
              <a:t>E</a:t>
            </a:r>
            <a:r>
              <a:rPr lang="en-US" altLang="en-US" sz="2400" dirty="0"/>
              <a:t>.</a:t>
            </a:r>
          </a:p>
          <a:p>
            <a:pPr marL="1093788" lvl="1" indent="-636588">
              <a:tabLst>
                <a:tab pos="1093788" algn="l"/>
              </a:tabLst>
            </a:pPr>
            <a:r>
              <a:rPr lang="en-US" altLang="en-US" sz="2400" dirty="0"/>
              <a:t>3c.	If addition of </a:t>
            </a:r>
            <a:r>
              <a:rPr lang="en-US" altLang="en-US" sz="2400" i="1" dirty="0"/>
              <a:t>e</a:t>
            </a:r>
            <a:r>
              <a:rPr lang="en-US" altLang="en-US" sz="2400" dirty="0"/>
              <a:t> to the edge set of </a:t>
            </a:r>
            <a:r>
              <a:rPr lang="en-US" altLang="en-US" sz="2400" i="1" dirty="0"/>
              <a:t>T</a:t>
            </a:r>
            <a:r>
              <a:rPr lang="en-US" altLang="en-US" sz="2400" dirty="0"/>
              <a:t> does not produce a circuit, then add </a:t>
            </a:r>
            <a:r>
              <a:rPr lang="en-US" altLang="en-US" sz="2400" i="1" dirty="0"/>
              <a:t>e</a:t>
            </a:r>
            <a:r>
              <a:rPr lang="en-US" altLang="en-US" sz="2400" dirty="0"/>
              <a:t> to the edge set of </a:t>
            </a:r>
            <a:r>
              <a:rPr lang="en-US" altLang="en-US" sz="2400" i="1" dirty="0"/>
              <a:t>T</a:t>
            </a:r>
            <a:r>
              <a:rPr lang="en-US" altLang="en-US" sz="2400" dirty="0"/>
              <a:t> and set </a:t>
            </a:r>
            <a:r>
              <a:rPr lang="en-US" altLang="en-US" sz="2400" i="1" dirty="0"/>
              <a:t>m</a:t>
            </a:r>
            <a:r>
              <a:rPr lang="en-US" altLang="en-US" sz="2400" dirty="0"/>
              <a:t> = </a:t>
            </a:r>
            <a:r>
              <a:rPr lang="en-US" altLang="en-US" sz="2400" i="1" dirty="0"/>
              <a:t>m</a:t>
            </a:r>
            <a:r>
              <a:rPr lang="en-US" altLang="en-US" sz="2400" dirty="0"/>
              <a:t> + 1</a:t>
            </a:r>
          </a:p>
          <a:p>
            <a:pPr marL="1093788" lvl="1" indent="-636588">
              <a:tabLst>
                <a:tab pos="1093788" algn="l"/>
              </a:tabLst>
            </a:pPr>
            <a:r>
              <a:rPr lang="en-US" altLang="en-US" sz="2400" dirty="0"/>
              <a:t>End while</a:t>
            </a:r>
          </a:p>
          <a:p>
            <a:pPr>
              <a:spcAft>
                <a:spcPts val="600"/>
              </a:spcAft>
            </a:pPr>
            <a:r>
              <a:rPr lang="en-US" altLang="en-US" sz="2800" dirty="0"/>
              <a:t>Output: </a:t>
            </a:r>
            <a:r>
              <a:rPr lang="en-US" altLang="en-US" sz="2800" i="1" dirty="0"/>
              <a:t>T</a:t>
            </a:r>
            <a:r>
              <a:rPr lang="en-US" altLang="en-US" sz="2800" dirty="0"/>
              <a:t> </a:t>
            </a:r>
            <a:r>
              <a:rPr lang="en-US" altLang="en-US" sz="2400" dirty="0"/>
              <a:t>[</a:t>
            </a:r>
            <a:r>
              <a:rPr lang="en-US" altLang="en-US" sz="2400" i="1" dirty="0"/>
              <a:t>T</a:t>
            </a:r>
            <a:r>
              <a:rPr lang="en-US" altLang="en-US" sz="2400" dirty="0"/>
              <a:t> is a minimum spanning tree for </a:t>
            </a:r>
            <a:r>
              <a:rPr lang="en-US" altLang="en-US" sz="2400" i="1" dirty="0"/>
              <a:t>G</a:t>
            </a:r>
            <a:r>
              <a:rPr lang="en-US" altLang="en-US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986241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457950" y="6214593"/>
            <a:ext cx="2057400" cy="365125"/>
          </a:xfrm>
        </p:spPr>
        <p:txBody>
          <a:bodyPr/>
          <a:lstStyle/>
          <a:p>
            <a:fld id="{3945BCA7-BE1F-44EA-8FAA-E97CADA8B770}" type="slidenum">
              <a:rPr lang="en-SG" smtClean="0"/>
              <a:t>13</a:t>
            </a:fld>
            <a:endParaRPr lang="en-SG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10.7 Spanning Trees and Shortest Paths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75" y="116401"/>
            <a:ext cx="246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4355" y="983890"/>
            <a:ext cx="8493073" cy="52937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800" dirty="0">
                <a:solidFill>
                  <a:srgbClr val="0000FF"/>
                </a:solidFill>
              </a:rPr>
              <a:t>Algorithm 10.7.2 Prim</a:t>
            </a:r>
          </a:p>
          <a:p>
            <a:pPr>
              <a:spcAft>
                <a:spcPts val="600"/>
              </a:spcAft>
            </a:pPr>
            <a:r>
              <a:rPr lang="en-US" altLang="en-US" sz="2800" dirty="0"/>
              <a:t>Input: </a:t>
            </a:r>
            <a:r>
              <a:rPr lang="en-US" altLang="en-US" sz="2800" i="1" dirty="0"/>
              <a:t>G</a:t>
            </a:r>
            <a:r>
              <a:rPr lang="en-US" altLang="en-US" sz="2800" dirty="0"/>
              <a:t> </a:t>
            </a:r>
            <a:r>
              <a:rPr lang="en-US" altLang="en-US" sz="2400" dirty="0"/>
              <a:t>[a connected weighted graph with </a:t>
            </a:r>
            <a:r>
              <a:rPr lang="en-US" altLang="en-US" sz="2400" i="1" dirty="0"/>
              <a:t>n</a:t>
            </a:r>
            <a:r>
              <a:rPr lang="en-US" altLang="en-US" sz="2400" dirty="0"/>
              <a:t> vertices]</a:t>
            </a:r>
          </a:p>
          <a:p>
            <a:r>
              <a:rPr lang="en-US" altLang="en-US" sz="2800" dirty="0"/>
              <a:t>Algorithm: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/>
              <a:t>Pick a vertex </a:t>
            </a:r>
            <a:r>
              <a:rPr lang="en-US" altLang="en-US" sz="2400" i="1" dirty="0"/>
              <a:t>v</a:t>
            </a:r>
            <a:r>
              <a:rPr lang="en-US" altLang="en-US" sz="2400" dirty="0"/>
              <a:t> of </a:t>
            </a:r>
            <a:r>
              <a:rPr lang="en-US" altLang="en-US" sz="2400" i="1" dirty="0"/>
              <a:t>G</a:t>
            </a:r>
            <a:r>
              <a:rPr lang="en-US" altLang="en-US" sz="2400" dirty="0"/>
              <a:t> and let </a:t>
            </a:r>
            <a:r>
              <a:rPr lang="en-US" altLang="en-US" sz="2400" i="1" dirty="0"/>
              <a:t>T</a:t>
            </a:r>
            <a:r>
              <a:rPr lang="en-US" altLang="en-US" sz="2400" dirty="0"/>
              <a:t> be the graph with this vertex only.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/>
              <a:t>Let </a:t>
            </a:r>
            <a:r>
              <a:rPr lang="en-US" altLang="en-US" sz="2400" i="1" dirty="0"/>
              <a:t>V</a:t>
            </a:r>
            <a:r>
              <a:rPr lang="en-US" altLang="en-US" sz="2400" dirty="0"/>
              <a:t> be the set of all vertices of </a:t>
            </a:r>
            <a:r>
              <a:rPr lang="en-US" altLang="en-US" sz="2400" i="1" dirty="0"/>
              <a:t>G</a:t>
            </a:r>
            <a:r>
              <a:rPr lang="en-US" altLang="en-US" sz="2400" dirty="0"/>
              <a:t> except </a:t>
            </a:r>
            <a:r>
              <a:rPr lang="en-US" altLang="en-US" sz="2400" i="1" dirty="0"/>
              <a:t>v</a:t>
            </a:r>
            <a:r>
              <a:rPr lang="en-US" altLang="en-US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/>
              <a:t>For </a:t>
            </a:r>
            <a:r>
              <a:rPr lang="en-US" altLang="en-US" sz="2400" i="1" dirty="0"/>
              <a:t>i</a:t>
            </a:r>
            <a:r>
              <a:rPr lang="en-US" altLang="en-US" sz="2400" dirty="0"/>
              <a:t> = 1 to </a:t>
            </a:r>
            <a:r>
              <a:rPr lang="en-US" altLang="en-US" sz="2400" i="1" dirty="0"/>
              <a:t>n</a:t>
            </a:r>
            <a:r>
              <a:rPr lang="en-US" altLang="en-US" sz="2400" dirty="0"/>
              <a:t> – 1 </a:t>
            </a:r>
          </a:p>
          <a:p>
            <a:pPr marL="979488" lvl="1" indent="-522288">
              <a:tabLst>
                <a:tab pos="979488" algn="l"/>
              </a:tabLst>
            </a:pPr>
            <a:r>
              <a:rPr lang="en-US" altLang="en-US" sz="2400" dirty="0"/>
              <a:t>3a.	Find an edge </a:t>
            </a:r>
            <a:r>
              <a:rPr lang="en-US" altLang="en-US" sz="2400" i="1" dirty="0"/>
              <a:t>e</a:t>
            </a:r>
            <a:r>
              <a:rPr lang="en-US" altLang="en-US" sz="2400" dirty="0"/>
              <a:t> of </a:t>
            </a:r>
            <a:r>
              <a:rPr lang="en-US" altLang="en-US" sz="2400" i="1" dirty="0"/>
              <a:t>G</a:t>
            </a:r>
            <a:r>
              <a:rPr lang="en-US" altLang="en-US" sz="2400" dirty="0"/>
              <a:t> such that (1) </a:t>
            </a:r>
            <a:r>
              <a:rPr lang="en-US" altLang="en-US" sz="2400" i="1" dirty="0"/>
              <a:t>e</a:t>
            </a:r>
            <a:r>
              <a:rPr lang="en-US" altLang="en-US" sz="2400" dirty="0"/>
              <a:t> connects </a:t>
            </a:r>
            <a:r>
              <a:rPr lang="en-US" altLang="en-US" sz="2400" i="1" dirty="0"/>
              <a:t>T</a:t>
            </a:r>
            <a:r>
              <a:rPr lang="en-US" altLang="en-US" sz="2400" dirty="0"/>
              <a:t> to one of the vertices in </a:t>
            </a:r>
            <a:r>
              <a:rPr lang="en-US" altLang="en-US" sz="2400" i="1" dirty="0"/>
              <a:t>V</a:t>
            </a:r>
            <a:r>
              <a:rPr lang="en-US" altLang="en-US" sz="2400" dirty="0"/>
              <a:t>, and (2) </a:t>
            </a:r>
            <a:r>
              <a:rPr lang="en-US" altLang="en-US" sz="2400" i="1" dirty="0"/>
              <a:t>e</a:t>
            </a:r>
            <a:r>
              <a:rPr lang="en-US" altLang="en-US" sz="2400" dirty="0"/>
              <a:t> has the least weight of all edges connecting </a:t>
            </a:r>
            <a:r>
              <a:rPr lang="en-US" altLang="en-US" sz="2400" i="1" dirty="0"/>
              <a:t>T</a:t>
            </a:r>
            <a:r>
              <a:rPr lang="en-US" altLang="en-US" sz="2400" dirty="0"/>
              <a:t> to a vertex in </a:t>
            </a:r>
            <a:r>
              <a:rPr lang="en-US" altLang="en-US" sz="2400" i="1" dirty="0"/>
              <a:t>V</a:t>
            </a:r>
            <a:r>
              <a:rPr lang="en-US" altLang="en-US" sz="2400" dirty="0"/>
              <a:t>. Let </a:t>
            </a:r>
            <a:r>
              <a:rPr lang="en-US" altLang="en-US" sz="2400" i="1" dirty="0"/>
              <a:t>w</a:t>
            </a:r>
            <a:r>
              <a:rPr lang="en-US" altLang="en-US" sz="2400" dirty="0"/>
              <a:t> be the endpoint of </a:t>
            </a:r>
            <a:r>
              <a:rPr lang="en-US" altLang="en-US" sz="2400" i="1" dirty="0"/>
              <a:t>e</a:t>
            </a:r>
            <a:r>
              <a:rPr lang="en-US" altLang="en-US" sz="2400" dirty="0"/>
              <a:t> that is in </a:t>
            </a:r>
            <a:r>
              <a:rPr lang="en-US" altLang="en-US" sz="2400" i="1" dirty="0"/>
              <a:t>V</a:t>
            </a:r>
            <a:r>
              <a:rPr lang="en-US" altLang="en-US" sz="2400" dirty="0"/>
              <a:t>.</a:t>
            </a:r>
          </a:p>
          <a:p>
            <a:pPr marL="979488" lvl="1" indent="-522288">
              <a:tabLst>
                <a:tab pos="979488" algn="l"/>
              </a:tabLst>
            </a:pPr>
            <a:r>
              <a:rPr lang="en-US" altLang="en-US" sz="2400" dirty="0"/>
              <a:t>3b.	Add </a:t>
            </a:r>
            <a:r>
              <a:rPr lang="en-US" altLang="en-US" sz="2400" i="1" dirty="0"/>
              <a:t>e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w</a:t>
            </a:r>
            <a:r>
              <a:rPr lang="en-US" altLang="en-US" sz="2400" dirty="0"/>
              <a:t> to the edge and vertex sets of </a:t>
            </a:r>
            <a:r>
              <a:rPr lang="en-US" altLang="en-US" sz="2400" i="1" dirty="0"/>
              <a:t>T</a:t>
            </a:r>
            <a:r>
              <a:rPr lang="en-US" altLang="en-US" sz="2400" dirty="0"/>
              <a:t>, and delete </a:t>
            </a:r>
            <a:r>
              <a:rPr lang="en-US" altLang="en-US" sz="2400" i="1" dirty="0"/>
              <a:t>w</a:t>
            </a:r>
            <a:r>
              <a:rPr lang="en-US" altLang="en-US" sz="2400" dirty="0"/>
              <a:t> from </a:t>
            </a:r>
            <a:r>
              <a:rPr lang="en-US" altLang="en-US" sz="2400" i="1" dirty="0"/>
              <a:t>V</a:t>
            </a:r>
            <a:r>
              <a:rPr lang="en-US" altLang="en-US" sz="2400" dirty="0"/>
              <a:t>.</a:t>
            </a:r>
          </a:p>
          <a:p>
            <a:pPr>
              <a:spcAft>
                <a:spcPts val="600"/>
              </a:spcAft>
            </a:pPr>
            <a:r>
              <a:rPr lang="en-US" altLang="en-US" sz="2800" dirty="0"/>
              <a:t>Output: </a:t>
            </a:r>
            <a:r>
              <a:rPr lang="en-US" altLang="en-US" sz="2800" i="1" dirty="0"/>
              <a:t>T</a:t>
            </a:r>
            <a:r>
              <a:rPr lang="en-US" altLang="en-US" sz="2800" dirty="0"/>
              <a:t> </a:t>
            </a:r>
            <a:r>
              <a:rPr lang="en-US" altLang="en-US" sz="2400" dirty="0"/>
              <a:t>[</a:t>
            </a:r>
            <a:r>
              <a:rPr lang="en-US" altLang="en-US" sz="2400" i="1" dirty="0"/>
              <a:t>T</a:t>
            </a:r>
            <a:r>
              <a:rPr lang="en-US" altLang="en-US" sz="2400" dirty="0"/>
              <a:t> is a minimum spanning tree for </a:t>
            </a:r>
            <a:r>
              <a:rPr lang="en-US" altLang="en-US" sz="2400" i="1" dirty="0"/>
              <a:t>G</a:t>
            </a:r>
            <a:r>
              <a:rPr lang="en-US" altLang="en-US" sz="24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39233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25463" y="885843"/>
            <a:ext cx="8493073" cy="58477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en-US" sz="2800" dirty="0">
                <a:solidFill>
                  <a:srgbClr val="0000FF"/>
                </a:solidFill>
              </a:rPr>
              <a:t>Algorithm 10.7.3 Dijkstra</a:t>
            </a:r>
          </a:p>
          <a:p>
            <a:r>
              <a:rPr lang="en-US" altLang="en-US" sz="2800" dirty="0"/>
              <a:t>Inputs: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en-US" sz="2400" i="1" dirty="0"/>
              <a:t>G</a:t>
            </a:r>
            <a:r>
              <a:rPr lang="en-US" altLang="en-US" sz="2400" dirty="0"/>
              <a:t> </a:t>
            </a:r>
            <a:r>
              <a:rPr lang="en-US" altLang="en-US" sz="2000" dirty="0"/>
              <a:t>[a connected simple graph with positive weight for every edge]</a:t>
            </a:r>
            <a:endParaRPr lang="en-US" altLang="en-US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en-US" sz="2400" dirty="0">
                <a:sym typeface="Symbol" panose="05050102010706020507" pitchFamily="18" charset="2"/>
              </a:rPr>
              <a:t> </a:t>
            </a:r>
            <a:r>
              <a:rPr lang="en-US" altLang="en-US" sz="2000" dirty="0">
                <a:sym typeface="Symbol" panose="05050102010706020507" pitchFamily="18" charset="2"/>
              </a:rPr>
              <a:t>[a number greater than the sum of the weights of all the edges in </a:t>
            </a:r>
            <a:r>
              <a:rPr lang="en-US" altLang="en-US" sz="2000" i="1" dirty="0">
                <a:sym typeface="Symbol" panose="05050102010706020507" pitchFamily="18" charset="2"/>
              </a:rPr>
              <a:t>G</a:t>
            </a:r>
            <a:r>
              <a:rPr lang="en-US" altLang="en-US" sz="2000" dirty="0"/>
              <a:t>]</a:t>
            </a:r>
            <a:r>
              <a:rPr lang="en-US" altLang="en-US" sz="2400" dirty="0"/>
              <a:t> 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en-US" sz="2400" i="1" dirty="0"/>
              <a:t>w</a:t>
            </a:r>
            <a:r>
              <a:rPr lang="en-US" altLang="en-US" sz="2400" dirty="0"/>
              <a:t>(</a:t>
            </a:r>
            <a:r>
              <a:rPr lang="en-US" altLang="en-US" sz="2400" i="1" dirty="0"/>
              <a:t>u</a:t>
            </a:r>
            <a:r>
              <a:rPr lang="en-US" altLang="en-US" sz="2400" dirty="0"/>
              <a:t>, </a:t>
            </a:r>
            <a:r>
              <a:rPr lang="en-US" altLang="en-US" sz="2400" i="1" dirty="0"/>
              <a:t>v</a:t>
            </a:r>
            <a:r>
              <a:rPr lang="en-US" altLang="en-US" sz="2400" dirty="0"/>
              <a:t>) </a:t>
            </a:r>
            <a:r>
              <a:rPr lang="en-US" altLang="en-US" sz="2000" dirty="0"/>
              <a:t>[the weight of edge {</a:t>
            </a:r>
            <a:r>
              <a:rPr lang="en-US" altLang="en-US" sz="2000" i="1" dirty="0"/>
              <a:t>u</a:t>
            </a:r>
            <a:r>
              <a:rPr lang="en-US" altLang="en-US" sz="2000" dirty="0"/>
              <a:t>, </a:t>
            </a:r>
            <a:r>
              <a:rPr lang="en-US" altLang="en-US" sz="2000" i="1" dirty="0"/>
              <a:t>v</a:t>
            </a:r>
            <a:r>
              <a:rPr lang="en-US" altLang="en-US" sz="2000" dirty="0"/>
              <a:t>}]</a:t>
            </a:r>
            <a:endParaRPr lang="en-US" altLang="en-US" sz="24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en-US" sz="2400" i="1" dirty="0"/>
              <a:t>a</a:t>
            </a:r>
            <a:r>
              <a:rPr lang="en-US" altLang="en-US" sz="2400" dirty="0"/>
              <a:t> </a:t>
            </a:r>
            <a:r>
              <a:rPr lang="en-US" altLang="en-US" sz="2000" dirty="0"/>
              <a:t>[the source vertex]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altLang="en-US" sz="2400" i="1" dirty="0"/>
              <a:t>z</a:t>
            </a:r>
            <a:r>
              <a:rPr lang="en-US" altLang="en-US" sz="2400" dirty="0"/>
              <a:t> </a:t>
            </a:r>
            <a:r>
              <a:rPr lang="en-US" altLang="en-US" sz="2000" dirty="0"/>
              <a:t>[the destination vertex]</a:t>
            </a:r>
          </a:p>
          <a:p>
            <a:r>
              <a:rPr lang="en-US" altLang="en-US" sz="2800" dirty="0"/>
              <a:t>Algorithm: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altLang="en-US" sz="2400" dirty="0"/>
              <a:t>Initialize </a:t>
            </a:r>
            <a:r>
              <a:rPr lang="en-US" altLang="en-US" sz="2400" i="1" dirty="0"/>
              <a:t>T</a:t>
            </a:r>
            <a:r>
              <a:rPr lang="en-US" altLang="en-US" sz="2400" dirty="0"/>
              <a:t> to be the graph with vertex </a:t>
            </a:r>
            <a:r>
              <a:rPr lang="en-US" altLang="en-US" sz="2400" i="1" dirty="0"/>
              <a:t>a</a:t>
            </a:r>
            <a:r>
              <a:rPr lang="en-US" altLang="en-US" sz="2400" dirty="0"/>
              <a:t> and no edges.  </a:t>
            </a:r>
            <a:br>
              <a:rPr lang="en-US" altLang="en-US" sz="2400" dirty="0"/>
            </a:br>
            <a:r>
              <a:rPr lang="en-US" altLang="en-US" sz="2400" dirty="0"/>
              <a:t>Let </a:t>
            </a:r>
            <a:r>
              <a:rPr lang="en-US" altLang="en-US" sz="2400" i="1" dirty="0"/>
              <a:t>V</a:t>
            </a:r>
            <a:r>
              <a:rPr lang="en-US" altLang="en-US" sz="2400" dirty="0"/>
              <a:t>(</a:t>
            </a:r>
            <a:r>
              <a:rPr lang="en-US" altLang="en-US" sz="2400" i="1" dirty="0"/>
              <a:t>T</a:t>
            </a:r>
            <a:r>
              <a:rPr lang="en-US" altLang="en-US" sz="2400" dirty="0"/>
              <a:t>) be the set of vertices of </a:t>
            </a:r>
            <a:r>
              <a:rPr lang="en-US" altLang="en-US" sz="2400" i="1" dirty="0"/>
              <a:t>T</a:t>
            </a:r>
            <a:r>
              <a:rPr lang="en-US" altLang="en-US" sz="2400" dirty="0"/>
              <a:t>, and let </a:t>
            </a:r>
            <a:r>
              <a:rPr lang="en-US" altLang="en-US" sz="2400" i="1" dirty="0"/>
              <a:t>E</a:t>
            </a:r>
            <a:r>
              <a:rPr lang="en-US" altLang="en-US" sz="2400" dirty="0"/>
              <a:t>(</a:t>
            </a:r>
            <a:r>
              <a:rPr lang="en-US" altLang="en-US" sz="2400" i="1" dirty="0"/>
              <a:t>T</a:t>
            </a:r>
            <a:r>
              <a:rPr lang="en-US" altLang="en-US" sz="2400" dirty="0"/>
              <a:t>) be the set of edges of </a:t>
            </a:r>
            <a:r>
              <a:rPr lang="en-US" altLang="en-US" sz="2400" i="1" dirty="0"/>
              <a:t>T</a:t>
            </a:r>
            <a:r>
              <a:rPr lang="en-US" altLang="en-US" sz="2400" dirty="0"/>
              <a:t>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altLang="en-US" sz="2400" i="1" dirty="0"/>
              <a:t>L</a:t>
            </a:r>
            <a:r>
              <a:rPr lang="en-US" altLang="en-US" sz="2400" dirty="0"/>
              <a:t>(</a:t>
            </a:r>
            <a:r>
              <a:rPr lang="en-US" altLang="en-US" sz="2400" i="1" dirty="0"/>
              <a:t>a</a:t>
            </a:r>
            <a:r>
              <a:rPr lang="en-US" altLang="en-US" sz="2400" dirty="0"/>
              <a:t>) </a:t>
            </a:r>
            <a:r>
              <a:rPr lang="en-US" altLang="en-US" sz="2400" dirty="0">
                <a:sym typeface="Wingdings" panose="05000000000000000000" pitchFamily="2" charset="2"/>
              </a:rPr>
              <a:t></a:t>
            </a:r>
            <a:r>
              <a:rPr lang="en-US" altLang="en-US" sz="2400" dirty="0"/>
              <a:t> 0, and for all vertices </a:t>
            </a:r>
            <a:r>
              <a:rPr lang="en-US" altLang="en-US" sz="2400" i="1" dirty="0"/>
              <a:t>u</a:t>
            </a:r>
            <a:r>
              <a:rPr lang="en-US" altLang="en-US" sz="2400" dirty="0"/>
              <a:t> in </a:t>
            </a:r>
            <a:r>
              <a:rPr lang="en-US" altLang="en-US" sz="2400" i="1" dirty="0"/>
              <a:t>G</a:t>
            </a:r>
            <a:r>
              <a:rPr lang="en-US" altLang="en-US" sz="2400" dirty="0"/>
              <a:t> except </a:t>
            </a:r>
            <a:r>
              <a:rPr lang="en-US" altLang="en-US" sz="2400" i="1" dirty="0"/>
              <a:t>a</a:t>
            </a:r>
            <a:r>
              <a:rPr lang="en-US" altLang="en-US" sz="2400" dirty="0"/>
              <a:t>, </a:t>
            </a:r>
            <a:r>
              <a:rPr lang="en-US" altLang="en-US" sz="2400" i="1" dirty="0"/>
              <a:t>L</a:t>
            </a:r>
            <a:r>
              <a:rPr lang="en-US" altLang="en-US" sz="2400" dirty="0"/>
              <a:t>(</a:t>
            </a:r>
            <a:r>
              <a:rPr lang="en-US" altLang="en-US" sz="2400" i="1" dirty="0"/>
              <a:t>u</a:t>
            </a:r>
            <a:r>
              <a:rPr lang="en-US" altLang="en-US" sz="2400" dirty="0"/>
              <a:t>) </a:t>
            </a:r>
            <a:r>
              <a:rPr lang="en-US" altLang="en-US" sz="2400" dirty="0">
                <a:sym typeface="Wingdings" panose="05000000000000000000" pitchFamily="2" charset="2"/>
              </a:rPr>
              <a:t>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</a:t>
            </a:r>
            <a:r>
              <a:rPr lang="en-US" altLang="en-US" sz="2400" dirty="0"/>
              <a:t> . </a:t>
            </a:r>
            <a:br>
              <a:rPr lang="en-US" altLang="en-US" sz="2400" dirty="0"/>
            </a:br>
            <a:r>
              <a:rPr lang="en-US" altLang="en-US" sz="2000" dirty="0"/>
              <a:t>[The number </a:t>
            </a:r>
            <a:r>
              <a:rPr lang="en-US" altLang="en-US" sz="2000" i="1" dirty="0"/>
              <a:t>L</a:t>
            </a:r>
            <a:r>
              <a:rPr lang="en-US" altLang="en-US" sz="2000" dirty="0"/>
              <a:t>(</a:t>
            </a:r>
            <a:r>
              <a:rPr lang="en-US" altLang="en-US" sz="2000" i="1" dirty="0"/>
              <a:t>u</a:t>
            </a:r>
            <a:r>
              <a:rPr lang="en-US" altLang="en-US" sz="2000" dirty="0"/>
              <a:t>)</a:t>
            </a:r>
            <a:r>
              <a:rPr lang="en-US" altLang="en-US" sz="2000" i="1" dirty="0"/>
              <a:t> </a:t>
            </a:r>
            <a:r>
              <a:rPr lang="en-US" altLang="en-US" sz="2000" dirty="0"/>
              <a:t>is called the </a:t>
            </a:r>
            <a:r>
              <a:rPr lang="en-US" altLang="en-US" sz="2000" dirty="0">
                <a:solidFill>
                  <a:srgbClr val="0000FF"/>
                </a:solidFill>
              </a:rPr>
              <a:t>label</a:t>
            </a:r>
            <a:r>
              <a:rPr lang="en-US" altLang="en-US" sz="2000" dirty="0"/>
              <a:t> of </a:t>
            </a:r>
            <a:r>
              <a:rPr lang="en-US" altLang="en-US" sz="2000" i="1" dirty="0"/>
              <a:t>u</a:t>
            </a:r>
            <a:r>
              <a:rPr lang="en-US" altLang="en-US" sz="2000" dirty="0"/>
              <a:t>.]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sz="2400" dirty="0"/>
              <a:t>Initialize </a:t>
            </a:r>
            <a:r>
              <a:rPr lang="en-US" altLang="en-US" sz="2400" i="1" dirty="0"/>
              <a:t>v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Wingdings" panose="05000000000000000000" pitchFamily="2" charset="2"/>
              </a:rPr>
              <a:t> </a:t>
            </a:r>
            <a:r>
              <a:rPr lang="en-US" altLang="en-US" sz="2400" i="1" dirty="0"/>
              <a:t>a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F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Wingdings" panose="05000000000000000000" pitchFamily="2" charset="2"/>
              </a:rPr>
              <a:t></a:t>
            </a:r>
            <a:r>
              <a:rPr lang="en-US" altLang="en-US" sz="2400" dirty="0"/>
              <a:t> {</a:t>
            </a:r>
            <a:r>
              <a:rPr lang="en-US" altLang="en-US" sz="2400" i="1" dirty="0"/>
              <a:t>a</a:t>
            </a:r>
            <a:r>
              <a:rPr lang="en-US" altLang="en-US" sz="2400" dirty="0"/>
              <a:t>}. </a:t>
            </a:r>
            <a:r>
              <a:rPr lang="en-US" altLang="en-US" sz="2000" dirty="0"/>
              <a:t>[The symbol </a:t>
            </a:r>
            <a:r>
              <a:rPr lang="en-US" altLang="en-US" sz="2000" i="1" dirty="0"/>
              <a:t>v</a:t>
            </a:r>
            <a:r>
              <a:rPr lang="en-US" altLang="en-US" sz="2000" dirty="0"/>
              <a:t> is used to denote the vertex most recently added to </a:t>
            </a:r>
            <a:r>
              <a:rPr lang="en-US" altLang="en-US" sz="2000" i="1" dirty="0"/>
              <a:t>T</a:t>
            </a:r>
            <a:r>
              <a:rPr lang="en-US" altLang="en-US" sz="2000" dirty="0"/>
              <a:t>.]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457950" y="6214593"/>
            <a:ext cx="2057400" cy="365125"/>
          </a:xfrm>
        </p:spPr>
        <p:txBody>
          <a:bodyPr/>
          <a:lstStyle/>
          <a:p>
            <a:fld id="{3945BCA7-BE1F-44EA-8FAA-E97CADA8B770}" type="slidenum">
              <a:rPr lang="en-SG" smtClean="0"/>
              <a:t>14</a:t>
            </a:fld>
            <a:endParaRPr lang="en-SG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10.7 Spanning Trees and Shortest Paths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75" y="116401"/>
            <a:ext cx="246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D7E91-E93F-4906-B502-7DD646CCFCC3}"/>
              </a:ext>
            </a:extLst>
          </p:cNvPr>
          <p:cNvSpPr txBox="1"/>
          <p:nvPr/>
        </p:nvSpPr>
        <p:spPr>
          <a:xfrm>
            <a:off x="6832877" y="278282"/>
            <a:ext cx="1985659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To skip for this semester.</a:t>
            </a:r>
          </a:p>
        </p:txBody>
      </p:sp>
    </p:spTree>
    <p:extLst>
      <p:ext uri="{BB962C8B-B14F-4D97-AF65-F5344CB8AC3E}">
        <p14:creationId xmlns:p14="http://schemas.microsoft.com/office/powerpoint/2010/main" val="520502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457950" y="6214593"/>
            <a:ext cx="2057400" cy="365125"/>
          </a:xfrm>
        </p:spPr>
        <p:txBody>
          <a:bodyPr/>
          <a:lstStyle/>
          <a:p>
            <a:fld id="{3945BCA7-BE1F-44EA-8FAA-E97CADA8B770}" type="slidenum">
              <a:rPr lang="en-SG" smtClean="0"/>
              <a:t>15</a:t>
            </a:fld>
            <a:endParaRPr lang="en-SG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10.7 Spanning Trees and Shortest Paths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75" y="116401"/>
            <a:ext cx="246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5463" y="885843"/>
            <a:ext cx="8493073" cy="540147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en-US" sz="2800" dirty="0">
                <a:solidFill>
                  <a:srgbClr val="0000FF"/>
                </a:solidFill>
              </a:rPr>
              <a:t>Algorithm 10.7.3 Dijkstra </a:t>
            </a:r>
            <a:r>
              <a:rPr lang="en-US" altLang="en-US" sz="2400" dirty="0"/>
              <a:t>(continued…)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Let Adj(</a:t>
            </a:r>
            <a:r>
              <a:rPr lang="en-US" altLang="en-US" sz="2400" i="1" dirty="0"/>
              <a:t>x</a:t>
            </a:r>
            <a:r>
              <a:rPr lang="en-US" altLang="en-US" sz="2400" dirty="0"/>
              <a:t>) denote the set of vertices adjacent to vertex </a:t>
            </a:r>
            <a:r>
              <a:rPr lang="en-US" altLang="en-US" sz="2400" i="1" dirty="0"/>
              <a:t>x</a:t>
            </a:r>
            <a:r>
              <a:rPr lang="en-US" altLang="en-US" sz="2400" dirty="0"/>
              <a:t>.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altLang="en-US" sz="2400" dirty="0"/>
              <a:t>While (</a:t>
            </a:r>
            <a:r>
              <a:rPr lang="en-US" altLang="en-US" sz="2400" i="1" dirty="0"/>
              <a:t>z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</a:t>
            </a:r>
            <a:r>
              <a:rPr lang="en-US" altLang="en-US" sz="2400" i="1" dirty="0">
                <a:sym typeface="Symbol" panose="05050102010706020507" pitchFamily="18" charset="2"/>
              </a:rPr>
              <a:t>V</a:t>
            </a:r>
            <a:r>
              <a:rPr lang="en-US" altLang="en-US" sz="2400" dirty="0">
                <a:sym typeface="Symbol" panose="05050102010706020507" pitchFamily="18" charset="2"/>
              </a:rPr>
              <a:t>(</a:t>
            </a:r>
            <a:r>
              <a:rPr lang="en-US" altLang="en-US" sz="2400" i="1" dirty="0">
                <a:sym typeface="Symbol" panose="05050102010706020507" pitchFamily="18" charset="2"/>
              </a:rPr>
              <a:t>T</a:t>
            </a:r>
            <a:r>
              <a:rPr lang="en-US" altLang="en-US" sz="2400" dirty="0">
                <a:sym typeface="Symbol" panose="05050102010706020507" pitchFamily="18" charset="2"/>
              </a:rPr>
              <a:t>))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lphaLcPeriod"/>
            </a:pP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i="1" dirty="0">
                <a:sym typeface="Symbol" panose="05050102010706020507" pitchFamily="18" charset="2"/>
              </a:rPr>
              <a:t>F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Wingdings" panose="05000000000000000000" pitchFamily="2" charset="2"/>
              </a:rPr>
              <a:t> (</a:t>
            </a:r>
            <a:r>
              <a:rPr lang="en-US" altLang="en-US" sz="2400" i="1" dirty="0">
                <a:sym typeface="Wingdings" panose="05000000000000000000" pitchFamily="2" charset="2"/>
              </a:rPr>
              <a:t>F</a:t>
            </a:r>
            <a:r>
              <a:rPr lang="en-US" altLang="en-US" sz="2400" dirty="0">
                <a:sym typeface="Wingdings" panose="05000000000000000000" pitchFamily="2" charset="2"/>
              </a:rPr>
              <a:t> – {</a:t>
            </a:r>
            <a:r>
              <a:rPr lang="en-US" altLang="en-US" sz="2400" i="1" dirty="0">
                <a:sym typeface="Wingdings" panose="05000000000000000000" pitchFamily="2" charset="2"/>
              </a:rPr>
              <a:t>v</a:t>
            </a:r>
            <a:r>
              <a:rPr lang="en-US" altLang="en-US" sz="2400" dirty="0">
                <a:sym typeface="Wingdings" panose="05000000000000000000" pitchFamily="2" charset="2"/>
              </a:rPr>
              <a:t>}) </a:t>
            </a:r>
            <a:r>
              <a:rPr lang="en-US" altLang="en-US" sz="2400" dirty="0">
                <a:sym typeface="Symbol" panose="05050102010706020507" pitchFamily="18" charset="2"/>
              </a:rPr>
              <a:t> {vertices  Adj(</a:t>
            </a:r>
            <a:r>
              <a:rPr lang="en-US" altLang="en-US" sz="2400" i="1" dirty="0">
                <a:sym typeface="Symbol" panose="05050102010706020507" pitchFamily="18" charset="2"/>
              </a:rPr>
              <a:t>v</a:t>
            </a:r>
            <a:r>
              <a:rPr lang="en-US" altLang="en-US" sz="2400" dirty="0">
                <a:sym typeface="Symbol" panose="05050102010706020507" pitchFamily="18" charset="2"/>
              </a:rPr>
              <a:t>) and  </a:t>
            </a:r>
            <a:r>
              <a:rPr lang="en-US" altLang="en-US" sz="2400" i="1" dirty="0">
                <a:sym typeface="Symbol" panose="05050102010706020507" pitchFamily="18" charset="2"/>
              </a:rPr>
              <a:t>V</a:t>
            </a:r>
            <a:r>
              <a:rPr lang="en-US" altLang="en-US" sz="2400" dirty="0">
                <a:sym typeface="Symbol" panose="05050102010706020507" pitchFamily="18" charset="2"/>
              </a:rPr>
              <a:t>(</a:t>
            </a:r>
            <a:r>
              <a:rPr lang="en-US" altLang="en-US" sz="2400" i="1" dirty="0">
                <a:sym typeface="Symbol" panose="05050102010706020507" pitchFamily="18" charset="2"/>
              </a:rPr>
              <a:t>T</a:t>
            </a:r>
            <a:r>
              <a:rPr lang="en-US" altLang="en-US" sz="2400" dirty="0">
                <a:sym typeface="Symbol" panose="05050102010706020507" pitchFamily="18" charset="2"/>
              </a:rPr>
              <a:t>)}</a:t>
            </a:r>
            <a:br>
              <a:rPr lang="en-US" altLang="en-US" sz="2400" dirty="0">
                <a:sym typeface="Symbol" panose="05050102010706020507" pitchFamily="18" charset="2"/>
              </a:rPr>
            </a:br>
            <a:r>
              <a:rPr lang="en-US" altLang="en-US" sz="2400" dirty="0">
                <a:sym typeface="Symbol" panose="05050102010706020507" pitchFamily="18" charset="2"/>
              </a:rPr>
              <a:t>[The set </a:t>
            </a:r>
            <a:r>
              <a:rPr lang="en-US" altLang="en-US" sz="2400" i="1" dirty="0">
                <a:sym typeface="Symbol" panose="05050102010706020507" pitchFamily="18" charset="2"/>
              </a:rPr>
              <a:t>F</a:t>
            </a:r>
            <a:r>
              <a:rPr lang="en-US" altLang="en-US" sz="2400" dirty="0">
                <a:sym typeface="Symbol" panose="05050102010706020507" pitchFamily="18" charset="2"/>
              </a:rPr>
              <a:t> is the set of fringe vertices.]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lphaLcPeriod"/>
              <a:tabLst>
                <a:tab pos="1436688" algn="l"/>
                <a:tab pos="1976438" algn="l"/>
              </a:tabLst>
            </a:pPr>
            <a:r>
              <a:rPr lang="en-US" altLang="en-US" sz="2400" dirty="0">
                <a:sym typeface="Symbol" panose="05050102010706020507" pitchFamily="18" charset="2"/>
              </a:rPr>
              <a:t>For each vertex </a:t>
            </a:r>
            <a:r>
              <a:rPr lang="en-US" altLang="en-US" sz="2400" i="1" dirty="0">
                <a:sym typeface="Symbol" panose="05050102010706020507" pitchFamily="18" charset="2"/>
              </a:rPr>
              <a:t>u</a:t>
            </a:r>
            <a:r>
              <a:rPr lang="en-US" altLang="en-US" sz="2400" dirty="0">
                <a:sym typeface="Symbol" panose="05050102010706020507" pitchFamily="18" charset="2"/>
              </a:rPr>
              <a:t>  Adj(</a:t>
            </a:r>
            <a:r>
              <a:rPr lang="en-US" altLang="en-US" sz="2400" i="1" dirty="0">
                <a:sym typeface="Symbol" panose="05050102010706020507" pitchFamily="18" charset="2"/>
              </a:rPr>
              <a:t>v</a:t>
            </a:r>
            <a:r>
              <a:rPr lang="en-US" altLang="en-US" sz="2400" dirty="0">
                <a:sym typeface="Symbol" panose="05050102010706020507" pitchFamily="18" charset="2"/>
              </a:rPr>
              <a:t>) and  </a:t>
            </a:r>
            <a:r>
              <a:rPr lang="en-US" altLang="en-US" sz="2400" i="1" dirty="0">
                <a:sym typeface="Symbol" panose="05050102010706020507" pitchFamily="18" charset="2"/>
              </a:rPr>
              <a:t>V</a:t>
            </a:r>
            <a:r>
              <a:rPr lang="en-US" altLang="en-US" sz="2400" dirty="0">
                <a:sym typeface="Symbol" panose="05050102010706020507" pitchFamily="18" charset="2"/>
              </a:rPr>
              <a:t>(</a:t>
            </a:r>
            <a:r>
              <a:rPr lang="en-US" altLang="en-US" sz="2400" i="1" dirty="0">
                <a:sym typeface="Symbol" panose="05050102010706020507" pitchFamily="18" charset="2"/>
              </a:rPr>
              <a:t>T</a:t>
            </a:r>
            <a:r>
              <a:rPr lang="en-US" altLang="en-US" sz="2400" dirty="0">
                <a:sym typeface="Symbol" panose="05050102010706020507" pitchFamily="18" charset="2"/>
              </a:rPr>
              <a:t>),</a:t>
            </a:r>
            <a:br>
              <a:rPr lang="en-US" altLang="en-US" sz="2400" dirty="0">
                <a:sym typeface="Symbol" panose="05050102010706020507" pitchFamily="18" charset="2"/>
              </a:rPr>
            </a:br>
            <a:r>
              <a:rPr lang="en-US" altLang="en-US" sz="2400" dirty="0">
                <a:sym typeface="Symbol" panose="05050102010706020507" pitchFamily="18" charset="2"/>
              </a:rPr>
              <a:t>	if </a:t>
            </a:r>
            <a:r>
              <a:rPr lang="en-US" altLang="en-US" sz="2400" i="1" dirty="0">
                <a:sym typeface="Symbol" panose="05050102010706020507" pitchFamily="18" charset="2"/>
              </a:rPr>
              <a:t>L</a:t>
            </a:r>
            <a:r>
              <a:rPr lang="en-US" altLang="en-US" sz="2400" dirty="0">
                <a:sym typeface="Symbol" panose="05050102010706020507" pitchFamily="18" charset="2"/>
              </a:rPr>
              <a:t>(</a:t>
            </a:r>
            <a:r>
              <a:rPr lang="en-US" altLang="en-US" sz="2400" i="1" dirty="0">
                <a:sym typeface="Symbol" panose="05050102010706020507" pitchFamily="18" charset="2"/>
              </a:rPr>
              <a:t>v</a:t>
            </a:r>
            <a:r>
              <a:rPr lang="en-US" altLang="en-US" sz="2400" dirty="0">
                <a:sym typeface="Symbol" panose="05050102010706020507" pitchFamily="18" charset="2"/>
              </a:rPr>
              <a:t>) + </a:t>
            </a:r>
            <a:r>
              <a:rPr lang="en-US" altLang="en-US" sz="2400" i="1" dirty="0">
                <a:sym typeface="Symbol" panose="05050102010706020507" pitchFamily="18" charset="2"/>
              </a:rPr>
              <a:t>w</a:t>
            </a:r>
            <a:r>
              <a:rPr lang="en-US" altLang="en-US" sz="2400" dirty="0">
                <a:sym typeface="Symbol" panose="05050102010706020507" pitchFamily="18" charset="2"/>
              </a:rPr>
              <a:t>(</a:t>
            </a:r>
            <a:r>
              <a:rPr lang="en-US" altLang="en-US" sz="2400" i="1" dirty="0">
                <a:sym typeface="Symbol" panose="05050102010706020507" pitchFamily="18" charset="2"/>
              </a:rPr>
              <a:t>v</a:t>
            </a:r>
            <a:r>
              <a:rPr lang="en-US" altLang="en-US" sz="2400" dirty="0">
                <a:sym typeface="Symbol" panose="05050102010706020507" pitchFamily="18" charset="2"/>
              </a:rPr>
              <a:t>, </a:t>
            </a:r>
            <a:r>
              <a:rPr lang="en-US" altLang="en-US" sz="2400" i="1" dirty="0">
                <a:sym typeface="Symbol" panose="05050102010706020507" pitchFamily="18" charset="2"/>
              </a:rPr>
              <a:t>u</a:t>
            </a:r>
            <a:r>
              <a:rPr lang="en-US" altLang="en-US" sz="2400" dirty="0">
                <a:sym typeface="Symbol" panose="05050102010706020507" pitchFamily="18" charset="2"/>
              </a:rPr>
              <a:t>) &lt; </a:t>
            </a:r>
            <a:r>
              <a:rPr lang="en-US" altLang="en-US" sz="2400" i="1" dirty="0">
                <a:sym typeface="Symbol" panose="05050102010706020507" pitchFamily="18" charset="2"/>
              </a:rPr>
              <a:t>L</a:t>
            </a:r>
            <a:r>
              <a:rPr lang="en-US" altLang="en-US" sz="2400" dirty="0">
                <a:sym typeface="Symbol" panose="05050102010706020507" pitchFamily="18" charset="2"/>
              </a:rPr>
              <a:t>(</a:t>
            </a:r>
            <a:r>
              <a:rPr lang="en-US" altLang="en-US" sz="2400" i="1" dirty="0">
                <a:sym typeface="Symbol" panose="05050102010706020507" pitchFamily="18" charset="2"/>
              </a:rPr>
              <a:t>u</a:t>
            </a:r>
            <a:r>
              <a:rPr lang="en-US" altLang="en-US" sz="2400" dirty="0">
                <a:sym typeface="Symbol" panose="05050102010706020507" pitchFamily="18" charset="2"/>
              </a:rPr>
              <a:t>) then</a:t>
            </a:r>
            <a:br>
              <a:rPr lang="en-US" altLang="en-US" sz="2400" dirty="0">
                <a:sym typeface="Symbol" panose="05050102010706020507" pitchFamily="18" charset="2"/>
              </a:rPr>
            </a:br>
            <a:r>
              <a:rPr lang="en-US" altLang="en-US" sz="2400" dirty="0">
                <a:sym typeface="Symbol" panose="05050102010706020507" pitchFamily="18" charset="2"/>
              </a:rPr>
              <a:t>    		</a:t>
            </a:r>
            <a:r>
              <a:rPr lang="en-US" altLang="en-US" sz="2400" i="1" dirty="0">
                <a:sym typeface="Symbol" panose="05050102010706020507" pitchFamily="18" charset="2"/>
              </a:rPr>
              <a:t>L</a:t>
            </a:r>
            <a:r>
              <a:rPr lang="en-US" altLang="en-US" sz="2400" dirty="0">
                <a:sym typeface="Symbol" panose="05050102010706020507" pitchFamily="18" charset="2"/>
              </a:rPr>
              <a:t>(</a:t>
            </a:r>
            <a:r>
              <a:rPr lang="en-US" altLang="en-US" sz="2400" i="1" dirty="0">
                <a:sym typeface="Symbol" panose="05050102010706020507" pitchFamily="18" charset="2"/>
              </a:rPr>
              <a:t>u</a:t>
            </a:r>
            <a:r>
              <a:rPr lang="en-US" altLang="en-US" sz="2400" dirty="0">
                <a:sym typeface="Symbol" panose="05050102010706020507" pitchFamily="18" charset="2"/>
              </a:rPr>
              <a:t>) </a:t>
            </a:r>
            <a:r>
              <a:rPr lang="en-US" altLang="en-US" sz="2400" dirty="0">
                <a:sym typeface="Wingdings" panose="05000000000000000000" pitchFamily="2" charset="2"/>
              </a:rPr>
              <a:t> </a:t>
            </a:r>
            <a:r>
              <a:rPr lang="en-US" altLang="en-US" sz="2400" i="1" dirty="0">
                <a:sym typeface="Wingdings" panose="05000000000000000000" pitchFamily="2" charset="2"/>
              </a:rPr>
              <a:t>L</a:t>
            </a:r>
            <a:r>
              <a:rPr lang="en-US" altLang="en-US" sz="2400" dirty="0">
                <a:sym typeface="Wingdings" panose="05000000000000000000" pitchFamily="2" charset="2"/>
              </a:rPr>
              <a:t>(</a:t>
            </a:r>
            <a:r>
              <a:rPr lang="en-US" altLang="en-US" sz="2400" i="1" dirty="0">
                <a:sym typeface="Wingdings" panose="05000000000000000000" pitchFamily="2" charset="2"/>
              </a:rPr>
              <a:t>v</a:t>
            </a:r>
            <a:r>
              <a:rPr lang="en-US" altLang="en-US" sz="2400" dirty="0">
                <a:sym typeface="Wingdings" panose="05000000000000000000" pitchFamily="2" charset="2"/>
              </a:rPr>
              <a:t>) + </a:t>
            </a:r>
            <a:r>
              <a:rPr lang="en-US" altLang="en-US" sz="2400" i="1" dirty="0">
                <a:sym typeface="Wingdings" panose="05000000000000000000" pitchFamily="2" charset="2"/>
              </a:rPr>
              <a:t>w</a:t>
            </a:r>
            <a:r>
              <a:rPr lang="en-US" altLang="en-US" sz="2400" dirty="0">
                <a:sym typeface="Wingdings" panose="05000000000000000000" pitchFamily="2" charset="2"/>
              </a:rPr>
              <a:t>(</a:t>
            </a:r>
            <a:r>
              <a:rPr lang="en-US" altLang="en-US" sz="2400" i="1" dirty="0">
                <a:sym typeface="Wingdings" panose="05000000000000000000" pitchFamily="2" charset="2"/>
              </a:rPr>
              <a:t>v</a:t>
            </a:r>
            <a:r>
              <a:rPr lang="en-US" altLang="en-US" sz="2400" dirty="0">
                <a:sym typeface="Wingdings" panose="05000000000000000000" pitchFamily="2" charset="2"/>
              </a:rPr>
              <a:t>, </a:t>
            </a:r>
            <a:r>
              <a:rPr lang="en-US" altLang="en-US" sz="2400" i="1" dirty="0">
                <a:sym typeface="Wingdings" panose="05000000000000000000" pitchFamily="2" charset="2"/>
              </a:rPr>
              <a:t>u</a:t>
            </a:r>
            <a:r>
              <a:rPr lang="en-US" altLang="en-US" sz="2400" dirty="0">
                <a:sym typeface="Wingdings" panose="05000000000000000000" pitchFamily="2" charset="2"/>
              </a:rPr>
              <a:t>)</a:t>
            </a:r>
            <a:br>
              <a:rPr lang="en-US" altLang="en-US" sz="2400" dirty="0">
                <a:sym typeface="Wingdings" panose="05000000000000000000" pitchFamily="2" charset="2"/>
              </a:rPr>
            </a:br>
            <a:r>
              <a:rPr lang="en-US" altLang="en-US" sz="2400" dirty="0">
                <a:sym typeface="Wingdings" panose="05000000000000000000" pitchFamily="2" charset="2"/>
              </a:rPr>
              <a:t>		</a:t>
            </a:r>
            <a:r>
              <a:rPr lang="en-US" altLang="en-US" sz="2400" i="1" dirty="0">
                <a:sym typeface="Wingdings" panose="05000000000000000000" pitchFamily="2" charset="2"/>
              </a:rPr>
              <a:t>D</a:t>
            </a:r>
            <a:r>
              <a:rPr lang="en-US" altLang="en-US" sz="2400" dirty="0">
                <a:sym typeface="Wingdings" panose="05000000000000000000" pitchFamily="2" charset="2"/>
              </a:rPr>
              <a:t>(</a:t>
            </a:r>
            <a:r>
              <a:rPr lang="en-US" altLang="en-US" sz="2400" i="1" dirty="0">
                <a:sym typeface="Wingdings" panose="05000000000000000000" pitchFamily="2" charset="2"/>
              </a:rPr>
              <a:t>u</a:t>
            </a:r>
            <a:r>
              <a:rPr lang="en-US" altLang="en-US" sz="2400" dirty="0">
                <a:sym typeface="Wingdings" panose="05000000000000000000" pitchFamily="2" charset="2"/>
              </a:rPr>
              <a:t>)  </a:t>
            </a:r>
            <a:r>
              <a:rPr lang="en-US" altLang="en-US" sz="2400" i="1" dirty="0">
                <a:sym typeface="Wingdings" panose="05000000000000000000" pitchFamily="2" charset="2"/>
              </a:rPr>
              <a:t>v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lphaLcPeriod"/>
              <a:tabLst>
                <a:tab pos="1436688" algn="l"/>
                <a:tab pos="1976438" algn="l"/>
              </a:tabLst>
            </a:pPr>
            <a:r>
              <a:rPr lang="en-US" altLang="en-US" sz="2400" dirty="0">
                <a:sym typeface="Wingdings" panose="05000000000000000000" pitchFamily="2" charset="2"/>
              </a:rPr>
              <a:t>Find a vertex </a:t>
            </a:r>
            <a:r>
              <a:rPr lang="en-US" altLang="en-US" sz="2400" i="1" dirty="0">
                <a:sym typeface="Wingdings" panose="05000000000000000000" pitchFamily="2" charset="2"/>
              </a:rPr>
              <a:t>x</a:t>
            </a:r>
            <a:r>
              <a:rPr lang="en-US" altLang="en-US" sz="2400" dirty="0">
                <a:sym typeface="Wingdings" panose="05000000000000000000" pitchFamily="2" charset="2"/>
              </a:rPr>
              <a:t> in </a:t>
            </a:r>
            <a:r>
              <a:rPr lang="en-US" altLang="en-US" sz="2400" i="1" dirty="0">
                <a:sym typeface="Wingdings" panose="05000000000000000000" pitchFamily="2" charset="2"/>
              </a:rPr>
              <a:t>F</a:t>
            </a:r>
            <a:r>
              <a:rPr lang="en-US" altLang="en-US" sz="2400" dirty="0">
                <a:sym typeface="Wingdings" panose="05000000000000000000" pitchFamily="2" charset="2"/>
              </a:rPr>
              <a:t> with the smallest label.</a:t>
            </a:r>
            <a:br>
              <a:rPr lang="en-US" altLang="en-US" sz="2400" dirty="0">
                <a:sym typeface="Wingdings" panose="05000000000000000000" pitchFamily="2" charset="2"/>
              </a:rPr>
            </a:br>
            <a:r>
              <a:rPr lang="en-US" altLang="en-US" sz="2400" dirty="0">
                <a:sym typeface="Wingdings" panose="05000000000000000000" pitchFamily="2" charset="2"/>
              </a:rPr>
              <a:t>Add vertex </a:t>
            </a:r>
            <a:r>
              <a:rPr lang="en-US" altLang="en-US" sz="2400" i="1" dirty="0">
                <a:sym typeface="Wingdings" panose="05000000000000000000" pitchFamily="2" charset="2"/>
              </a:rPr>
              <a:t>x</a:t>
            </a:r>
            <a:r>
              <a:rPr lang="en-US" altLang="en-US" sz="2400" dirty="0">
                <a:sym typeface="Wingdings" panose="05000000000000000000" pitchFamily="2" charset="2"/>
              </a:rPr>
              <a:t> to </a:t>
            </a:r>
            <a:r>
              <a:rPr lang="en-US" altLang="en-US" sz="2400" i="1" dirty="0">
                <a:sym typeface="Wingdings" panose="05000000000000000000" pitchFamily="2" charset="2"/>
              </a:rPr>
              <a:t>V</a:t>
            </a:r>
            <a:r>
              <a:rPr lang="en-US" altLang="en-US" sz="2400" dirty="0">
                <a:sym typeface="Wingdings" panose="05000000000000000000" pitchFamily="2" charset="2"/>
              </a:rPr>
              <a:t>(</a:t>
            </a:r>
            <a:r>
              <a:rPr lang="en-US" altLang="en-US" sz="2400" i="1" dirty="0">
                <a:sym typeface="Wingdings" panose="05000000000000000000" pitchFamily="2" charset="2"/>
              </a:rPr>
              <a:t>T</a:t>
            </a:r>
            <a:r>
              <a:rPr lang="en-US" altLang="en-US" sz="2400" dirty="0">
                <a:sym typeface="Wingdings" panose="05000000000000000000" pitchFamily="2" charset="2"/>
              </a:rPr>
              <a:t>), and add edge {</a:t>
            </a:r>
            <a:r>
              <a:rPr lang="en-US" altLang="en-US" sz="2400" i="1" dirty="0">
                <a:sym typeface="Wingdings" panose="05000000000000000000" pitchFamily="2" charset="2"/>
              </a:rPr>
              <a:t>D</a:t>
            </a:r>
            <a:r>
              <a:rPr lang="en-US" altLang="en-US" sz="2400" dirty="0">
                <a:sym typeface="Wingdings" panose="05000000000000000000" pitchFamily="2" charset="2"/>
              </a:rPr>
              <a:t>(</a:t>
            </a:r>
            <a:r>
              <a:rPr lang="en-US" altLang="en-US" sz="2400" i="1" dirty="0">
                <a:sym typeface="Wingdings" panose="05000000000000000000" pitchFamily="2" charset="2"/>
              </a:rPr>
              <a:t>x</a:t>
            </a:r>
            <a:r>
              <a:rPr lang="en-US" altLang="en-US" sz="2400" dirty="0">
                <a:sym typeface="Wingdings" panose="05000000000000000000" pitchFamily="2" charset="2"/>
              </a:rPr>
              <a:t>), </a:t>
            </a:r>
            <a:r>
              <a:rPr lang="en-US" altLang="en-US" sz="2400" i="1" dirty="0">
                <a:sym typeface="Wingdings" panose="05000000000000000000" pitchFamily="2" charset="2"/>
              </a:rPr>
              <a:t>x</a:t>
            </a:r>
            <a:r>
              <a:rPr lang="en-US" altLang="en-US" sz="2400" dirty="0">
                <a:sym typeface="Wingdings" panose="05000000000000000000" pitchFamily="2" charset="2"/>
              </a:rPr>
              <a:t>} to </a:t>
            </a:r>
            <a:r>
              <a:rPr lang="en-US" altLang="en-US" sz="2400" i="1" dirty="0">
                <a:sym typeface="Wingdings" panose="05000000000000000000" pitchFamily="2" charset="2"/>
              </a:rPr>
              <a:t>E</a:t>
            </a:r>
            <a:r>
              <a:rPr lang="en-US" altLang="en-US" sz="2400" dirty="0">
                <a:sym typeface="Wingdings" panose="05000000000000000000" pitchFamily="2" charset="2"/>
              </a:rPr>
              <a:t>(</a:t>
            </a:r>
            <a:r>
              <a:rPr lang="en-US" altLang="en-US" sz="2400" i="1" dirty="0">
                <a:sym typeface="Wingdings" panose="05000000000000000000" pitchFamily="2" charset="2"/>
              </a:rPr>
              <a:t>T</a:t>
            </a:r>
            <a:r>
              <a:rPr lang="en-US" altLang="en-US" sz="2400" dirty="0">
                <a:sym typeface="Wingdings" panose="05000000000000000000" pitchFamily="2" charset="2"/>
              </a:rPr>
              <a:t>).</a:t>
            </a:r>
            <a:br>
              <a:rPr lang="en-US" altLang="en-US" sz="2400" dirty="0">
                <a:sym typeface="Wingdings" panose="05000000000000000000" pitchFamily="2" charset="2"/>
              </a:rPr>
            </a:br>
            <a:r>
              <a:rPr lang="en-US" altLang="en-US" sz="2400" i="1" dirty="0">
                <a:sym typeface="Wingdings" panose="05000000000000000000" pitchFamily="2" charset="2"/>
              </a:rPr>
              <a:t>v</a:t>
            </a:r>
            <a:r>
              <a:rPr lang="en-US" altLang="en-US" sz="2400" dirty="0">
                <a:sym typeface="Wingdings" panose="05000000000000000000" pitchFamily="2" charset="2"/>
              </a:rPr>
              <a:t>  </a:t>
            </a:r>
            <a:r>
              <a:rPr lang="en-US" altLang="en-US" sz="2400" i="1" dirty="0">
                <a:sym typeface="Wingdings" panose="05000000000000000000" pitchFamily="2" charset="2"/>
              </a:rPr>
              <a:t>x</a:t>
            </a:r>
            <a:r>
              <a:rPr lang="en-US" altLang="en-US" sz="2400" dirty="0">
                <a:sym typeface="Wingdings" panose="05000000000000000000" pitchFamily="2" charset="2"/>
              </a:rPr>
              <a:t> </a:t>
            </a:r>
            <a:endParaRPr lang="en-US" altLang="en-US" sz="2400" dirty="0"/>
          </a:p>
          <a:p>
            <a:r>
              <a:rPr lang="en-US" altLang="en-US" sz="2800" dirty="0"/>
              <a:t>Output: </a:t>
            </a:r>
            <a:r>
              <a:rPr lang="en-US" altLang="en-US" sz="2800" i="1" dirty="0"/>
              <a:t>L</a:t>
            </a:r>
            <a:r>
              <a:rPr lang="en-US" altLang="en-US" sz="2800" dirty="0"/>
              <a:t>(</a:t>
            </a:r>
            <a:r>
              <a:rPr lang="en-US" altLang="en-US" sz="2800" i="1" dirty="0"/>
              <a:t>z</a:t>
            </a:r>
            <a:r>
              <a:rPr lang="en-US" altLang="en-US" sz="2800" dirty="0"/>
              <a:t>) </a:t>
            </a:r>
            <a:r>
              <a:rPr lang="en-US" altLang="en-US" sz="2400" dirty="0"/>
              <a:t>[this is the length of the shortest path from </a:t>
            </a:r>
            <a:r>
              <a:rPr lang="en-US" altLang="en-US" sz="2400" i="1" dirty="0"/>
              <a:t>a</a:t>
            </a:r>
            <a:r>
              <a:rPr lang="en-US" altLang="en-US" sz="2400" dirty="0"/>
              <a:t> to </a:t>
            </a:r>
            <a:r>
              <a:rPr lang="en-US" altLang="en-US" sz="2400" i="1" dirty="0"/>
              <a:t>z</a:t>
            </a:r>
            <a:r>
              <a:rPr lang="en-US" altLang="en-US" sz="2400" dirty="0"/>
              <a:t>.]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37489" y="3200399"/>
            <a:ext cx="2898321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dirty="0"/>
              <a:t>[The notation </a:t>
            </a:r>
            <a:r>
              <a:rPr lang="en-SG" sz="2000" i="1" dirty="0"/>
              <a:t>D</a:t>
            </a:r>
            <a:r>
              <a:rPr lang="en-SG" sz="2000" dirty="0"/>
              <a:t>(</a:t>
            </a:r>
            <a:r>
              <a:rPr lang="en-SG" sz="2000" i="1" dirty="0"/>
              <a:t>u</a:t>
            </a:r>
            <a:r>
              <a:rPr lang="en-SG" sz="2000" dirty="0"/>
              <a:t>) is introduced to keep track of which vertex in </a:t>
            </a:r>
            <a:r>
              <a:rPr lang="en-SG" sz="2000" i="1" dirty="0"/>
              <a:t>T</a:t>
            </a:r>
            <a:r>
              <a:rPr lang="en-SG" sz="2000" dirty="0"/>
              <a:t> gave rise to the smaller value.]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3BE763-2927-4920-BE17-4AB2A5AC0AA5}"/>
              </a:ext>
            </a:extLst>
          </p:cNvPr>
          <p:cNvSpPr txBox="1"/>
          <p:nvPr/>
        </p:nvSpPr>
        <p:spPr>
          <a:xfrm>
            <a:off x="6832877" y="278282"/>
            <a:ext cx="1985659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To skip for this semester.</a:t>
            </a:r>
          </a:p>
        </p:txBody>
      </p:sp>
    </p:spTree>
    <p:extLst>
      <p:ext uri="{BB962C8B-B14F-4D97-AF65-F5344CB8AC3E}">
        <p14:creationId xmlns:p14="http://schemas.microsoft.com/office/powerpoint/2010/main" val="3834474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16</a:t>
            </a:fld>
            <a:endParaRPr lang="en-SG" dirty="0"/>
          </a:p>
        </p:txBody>
      </p:sp>
      <p:sp>
        <p:nvSpPr>
          <p:cNvPr id="10" name="TextBox 9"/>
          <p:cNvSpPr txBox="1"/>
          <p:nvPr/>
        </p:nvSpPr>
        <p:spPr>
          <a:xfrm>
            <a:off x="1558977" y="1409075"/>
            <a:ext cx="6205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800" dirty="0"/>
              <a:t>END OF FILE</a:t>
            </a:r>
          </a:p>
        </p:txBody>
      </p:sp>
    </p:spTree>
    <p:extLst>
      <p:ext uri="{BB962C8B-B14F-4D97-AF65-F5344CB8AC3E}">
        <p14:creationId xmlns:p14="http://schemas.microsoft.com/office/powerpoint/2010/main" val="200888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5BCA7-BE1F-44EA-8FAA-E97CADA8B770}" type="slidenum">
              <a:rPr lang="en-SG" smtClean="0"/>
              <a:t>2</a:t>
            </a:fld>
            <a:endParaRPr lang="en-SG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12. Graphs and Trees 2</a:t>
            </a:r>
            <a:endParaRPr lang="en-SG" sz="1100" dirty="0">
              <a:solidFill>
                <a:schemeClr val="bg1"/>
              </a:solidFill>
            </a:endParaRPr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613804419"/>
              </p:ext>
            </p:extLst>
          </p:nvPr>
        </p:nvGraphicFramePr>
        <p:xfrm>
          <a:off x="536032" y="1132064"/>
          <a:ext cx="7979318" cy="4960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3975" y="116401"/>
            <a:ext cx="246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89710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457950" y="6214593"/>
            <a:ext cx="2057400" cy="365125"/>
          </a:xfrm>
        </p:spPr>
        <p:txBody>
          <a:bodyPr/>
          <a:lstStyle/>
          <a:p>
            <a:fld id="{3945BCA7-BE1F-44EA-8FAA-E97CADA8B770}" type="slidenum">
              <a:rPr lang="en-SG" smtClean="0"/>
              <a:t>3</a:t>
            </a:fld>
            <a:endParaRPr lang="en-SG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10.5 Trees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75" y="116401"/>
            <a:ext cx="246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1999" y="1028079"/>
            <a:ext cx="8315507" cy="1896497"/>
            <a:chOff x="993228" y="4598517"/>
            <a:chExt cx="8315507" cy="1896497"/>
          </a:xfrm>
        </p:grpSpPr>
        <p:sp>
          <p:nvSpPr>
            <p:cNvPr id="8" name="Rectangle 7"/>
            <p:cNvSpPr/>
            <p:nvPr/>
          </p:nvSpPr>
          <p:spPr>
            <a:xfrm>
              <a:off x="993228" y="4598517"/>
              <a:ext cx="8315507" cy="189649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93228" y="4598517"/>
              <a:ext cx="8315507" cy="416459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09374" y="4619294"/>
              <a:ext cx="4235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Definition: Tree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09374" y="5014976"/>
              <a:ext cx="7731297" cy="143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dirty="0"/>
                <a:t>A </a:t>
              </a:r>
              <a:r>
                <a:rPr lang="en-SG" b="1" dirty="0"/>
                <a:t>graph</a:t>
              </a:r>
              <a:r>
                <a:rPr lang="en-SG" dirty="0"/>
                <a:t> is said to be </a:t>
              </a:r>
              <a:r>
                <a:rPr lang="en-SG" b="1" dirty="0"/>
                <a:t>circuit-free</a:t>
              </a:r>
              <a:r>
                <a:rPr lang="en-SG" dirty="0"/>
                <a:t> if, and only if, it has no circuits.</a:t>
              </a:r>
            </a:p>
            <a:p>
              <a:pPr>
                <a:spcAft>
                  <a:spcPts val="600"/>
                </a:spcAft>
              </a:pPr>
              <a:r>
                <a:rPr lang="en-SG" dirty="0"/>
                <a:t>A graph is called a </a:t>
              </a:r>
              <a:r>
                <a:rPr lang="en-SG" b="1" dirty="0"/>
                <a:t>tree</a:t>
              </a:r>
              <a:r>
                <a:rPr lang="en-SG" dirty="0"/>
                <a:t> if, and only if, it is circuit-free and connected.</a:t>
              </a:r>
            </a:p>
            <a:p>
              <a:pPr>
                <a:spcAft>
                  <a:spcPts val="600"/>
                </a:spcAft>
              </a:pPr>
              <a:r>
                <a:rPr lang="en-SG" dirty="0"/>
                <a:t>A </a:t>
              </a:r>
              <a:r>
                <a:rPr lang="en-SG" b="1" dirty="0"/>
                <a:t>trivial tree</a:t>
              </a:r>
              <a:r>
                <a:rPr lang="en-SG" dirty="0"/>
                <a:t> is a graph that consists of a single vertex.</a:t>
              </a:r>
            </a:p>
            <a:p>
              <a:pPr>
                <a:spcAft>
                  <a:spcPts val="600"/>
                </a:spcAft>
              </a:pPr>
              <a:r>
                <a:rPr lang="en-SG" dirty="0"/>
                <a:t>A graph is called a </a:t>
              </a:r>
              <a:r>
                <a:rPr lang="en-SG" b="1" dirty="0"/>
                <a:t>forest</a:t>
              </a:r>
              <a:r>
                <a:rPr lang="en-SG" dirty="0"/>
                <a:t> if, and only if, it is circuit-free and not connected. 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1999" y="3153574"/>
            <a:ext cx="8315507" cy="1680870"/>
            <a:chOff x="993228" y="4549639"/>
            <a:chExt cx="8315507" cy="1680870"/>
          </a:xfrm>
        </p:grpSpPr>
        <p:sp>
          <p:nvSpPr>
            <p:cNvPr id="22" name="Rectangle 21"/>
            <p:cNvSpPr/>
            <p:nvPr/>
          </p:nvSpPr>
          <p:spPr>
            <a:xfrm>
              <a:off x="993228" y="4549639"/>
              <a:ext cx="8315507" cy="168087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93228" y="4598517"/>
              <a:ext cx="8315507" cy="416459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09374" y="4619294"/>
              <a:ext cx="6564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Definitions: Terminal vertex (leaf) and internal vertex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09374" y="5009403"/>
              <a:ext cx="80352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dirty="0"/>
                <a:t>Let </a:t>
              </a:r>
              <a:r>
                <a:rPr lang="en-SG" i="1" dirty="0"/>
                <a:t>T</a:t>
              </a:r>
              <a:r>
                <a:rPr lang="en-SG" dirty="0"/>
                <a:t> be a tree. If </a:t>
              </a:r>
              <a:r>
                <a:rPr lang="en-SG" i="1" dirty="0"/>
                <a:t>T</a:t>
              </a:r>
              <a:r>
                <a:rPr lang="en-SG" dirty="0"/>
                <a:t> has only one or two vertices, then each is called a </a:t>
              </a:r>
              <a:r>
                <a:rPr lang="en-SG" b="1" dirty="0"/>
                <a:t>terminal vertex</a:t>
              </a:r>
              <a:r>
                <a:rPr lang="en-SG" dirty="0"/>
                <a:t> (or </a:t>
              </a:r>
              <a:r>
                <a:rPr lang="en-SG" b="1" dirty="0"/>
                <a:t>leaf</a:t>
              </a:r>
              <a:r>
                <a:rPr lang="en-SG" dirty="0"/>
                <a:t>). If </a:t>
              </a:r>
              <a:r>
                <a:rPr lang="en-SG" i="1" dirty="0"/>
                <a:t>T</a:t>
              </a:r>
              <a:r>
                <a:rPr lang="en-SG" dirty="0"/>
                <a:t> has at least three vertices, then a vertex of degree 1 in </a:t>
              </a:r>
              <a:r>
                <a:rPr lang="en-SG" i="1" dirty="0"/>
                <a:t>T</a:t>
              </a:r>
              <a:r>
                <a:rPr lang="en-SG" dirty="0"/>
                <a:t> is called a </a:t>
              </a:r>
              <a:r>
                <a:rPr lang="en-SG" b="1" dirty="0"/>
                <a:t>terminal vertex </a:t>
              </a:r>
              <a:r>
                <a:rPr lang="en-SG" dirty="0"/>
                <a:t>(or </a:t>
              </a:r>
              <a:r>
                <a:rPr lang="en-SG" b="1" dirty="0"/>
                <a:t>leaf</a:t>
              </a:r>
              <a:r>
                <a:rPr lang="en-SG" dirty="0"/>
                <a:t>), and a vertex of degree greater than 1 in </a:t>
              </a:r>
              <a:r>
                <a:rPr lang="en-SG" i="1" dirty="0"/>
                <a:t>T</a:t>
              </a:r>
              <a:r>
                <a:rPr lang="en-SG" dirty="0"/>
                <a:t> is called an </a:t>
              </a:r>
              <a:r>
                <a:rPr lang="en-SG" b="1" dirty="0"/>
                <a:t>internal vertex</a:t>
              </a:r>
              <a:r>
                <a:rPr lang="en-SG" dirty="0"/>
                <a:t>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9473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457950" y="6214593"/>
            <a:ext cx="2057400" cy="365125"/>
          </a:xfrm>
        </p:spPr>
        <p:txBody>
          <a:bodyPr/>
          <a:lstStyle/>
          <a:p>
            <a:fld id="{3945BCA7-BE1F-44EA-8FAA-E97CADA8B770}" type="slidenum">
              <a:rPr lang="en-SG" smtClean="0"/>
              <a:t>4</a:t>
            </a:fld>
            <a:endParaRPr lang="en-SG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10.5 Trees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75" y="116401"/>
            <a:ext cx="246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21997" y="976828"/>
            <a:ext cx="8315507" cy="837796"/>
            <a:chOff x="730522" y="4598517"/>
            <a:chExt cx="7980055" cy="837796"/>
          </a:xfrm>
        </p:grpSpPr>
        <p:sp>
          <p:nvSpPr>
            <p:cNvPr id="27" name="Rectangle 26"/>
            <p:cNvSpPr/>
            <p:nvPr/>
          </p:nvSpPr>
          <p:spPr>
            <a:xfrm>
              <a:off x="730522" y="4598519"/>
              <a:ext cx="7980055" cy="8377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30523" y="4598517"/>
              <a:ext cx="7980054" cy="41645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98473" y="4645644"/>
              <a:ext cx="7078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Lemma 10.5.1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5941" y="5066981"/>
              <a:ext cx="7757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dirty="0"/>
                <a:t>Any non-trivial tree has at least one vertex of degree 1.</a:t>
              </a:r>
              <a:endParaRPr lang="en-SG" dirty="0">
                <a:sym typeface="Symbol" panose="05050102010706020507" pitchFamily="18" charset="2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21997" y="2124920"/>
            <a:ext cx="8315507" cy="837796"/>
            <a:chOff x="730522" y="4598517"/>
            <a:chExt cx="7980055" cy="837796"/>
          </a:xfrm>
        </p:grpSpPr>
        <p:sp>
          <p:nvSpPr>
            <p:cNvPr id="32" name="Rectangle 31"/>
            <p:cNvSpPr/>
            <p:nvPr/>
          </p:nvSpPr>
          <p:spPr>
            <a:xfrm>
              <a:off x="730522" y="4598519"/>
              <a:ext cx="7980055" cy="8377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30523" y="4598517"/>
              <a:ext cx="7980054" cy="41645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98473" y="4645644"/>
              <a:ext cx="7078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Theorem 10.5.2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95941" y="5066981"/>
              <a:ext cx="7757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dirty="0"/>
                <a:t>Any tree with </a:t>
              </a:r>
              <a:r>
                <a:rPr lang="en-SG" i="1" dirty="0"/>
                <a:t>n</a:t>
              </a:r>
              <a:r>
                <a:rPr lang="en-SG" dirty="0"/>
                <a:t> vertices (</a:t>
              </a:r>
              <a:r>
                <a:rPr lang="en-SG" i="1" dirty="0"/>
                <a:t>n</a:t>
              </a:r>
              <a:r>
                <a:rPr lang="en-SG" dirty="0"/>
                <a:t> &gt; 0) has </a:t>
              </a:r>
              <a:r>
                <a:rPr lang="en-SG" i="1" dirty="0"/>
                <a:t>n</a:t>
              </a:r>
              <a:r>
                <a:rPr lang="en-SG" dirty="0"/>
                <a:t> – 1 edges.</a:t>
              </a:r>
              <a:endParaRPr lang="en-SG" dirty="0">
                <a:sym typeface="Symbol" panose="05050102010706020507" pitchFamily="18" charset="2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21996" y="3321565"/>
            <a:ext cx="8315507" cy="1202309"/>
            <a:chOff x="730522" y="4598517"/>
            <a:chExt cx="7980055" cy="1202309"/>
          </a:xfrm>
        </p:grpSpPr>
        <p:sp>
          <p:nvSpPr>
            <p:cNvPr id="38" name="Rectangle 37"/>
            <p:cNvSpPr/>
            <p:nvPr/>
          </p:nvSpPr>
          <p:spPr>
            <a:xfrm>
              <a:off x="730522" y="4598519"/>
              <a:ext cx="7980055" cy="120230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30523" y="4598517"/>
              <a:ext cx="7980054" cy="41645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98473" y="4645644"/>
              <a:ext cx="7078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Lemma 10.5.3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95941" y="5066981"/>
              <a:ext cx="77571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dirty="0"/>
                <a:t>If </a:t>
              </a:r>
              <a:r>
                <a:rPr lang="en-SG" i="1" dirty="0"/>
                <a:t>G</a:t>
              </a:r>
              <a:r>
                <a:rPr lang="en-SG" dirty="0"/>
                <a:t> is any connected graph, </a:t>
              </a:r>
              <a:r>
                <a:rPr lang="en-SG" i="1" dirty="0"/>
                <a:t>C</a:t>
              </a:r>
              <a:r>
                <a:rPr lang="en-SG" dirty="0"/>
                <a:t> is any circuit in </a:t>
              </a:r>
              <a:r>
                <a:rPr lang="en-SG" i="1" dirty="0"/>
                <a:t>G</a:t>
              </a:r>
              <a:r>
                <a:rPr lang="en-SG" dirty="0"/>
                <a:t>, and one of the edges of </a:t>
              </a:r>
              <a:r>
                <a:rPr lang="en-SG" i="1" dirty="0"/>
                <a:t>C</a:t>
              </a:r>
              <a:r>
                <a:rPr lang="en-SG" dirty="0"/>
                <a:t> is removed from </a:t>
              </a:r>
              <a:r>
                <a:rPr lang="en-SG" i="1" dirty="0"/>
                <a:t>G</a:t>
              </a:r>
              <a:r>
                <a:rPr lang="en-SG" dirty="0"/>
                <a:t>, then the graph that remains is still connected.</a:t>
              </a:r>
              <a:endParaRPr lang="en-SG" dirty="0">
                <a:sym typeface="Symbol" panose="05050102010706020507" pitchFamily="18" charset="2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21995" y="4826069"/>
            <a:ext cx="8315507" cy="967188"/>
            <a:chOff x="730522" y="4598517"/>
            <a:chExt cx="7980055" cy="967188"/>
          </a:xfrm>
        </p:grpSpPr>
        <p:sp>
          <p:nvSpPr>
            <p:cNvPr id="43" name="Rectangle 42"/>
            <p:cNvSpPr/>
            <p:nvPr/>
          </p:nvSpPr>
          <p:spPr>
            <a:xfrm>
              <a:off x="730522" y="4598519"/>
              <a:ext cx="7980055" cy="9671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30523" y="4598517"/>
              <a:ext cx="7980054" cy="41645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98473" y="4645644"/>
              <a:ext cx="7078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Theorem 10.5.4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95941" y="5066981"/>
              <a:ext cx="77571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dirty="0"/>
                <a:t>If </a:t>
              </a:r>
              <a:r>
                <a:rPr lang="en-SG" i="1" dirty="0"/>
                <a:t>G</a:t>
              </a:r>
              <a:r>
                <a:rPr lang="en-SG" dirty="0"/>
                <a:t> is a connected graph with </a:t>
              </a:r>
              <a:r>
                <a:rPr lang="en-SG" i="1" dirty="0"/>
                <a:t>n</a:t>
              </a:r>
              <a:r>
                <a:rPr lang="en-SG" dirty="0"/>
                <a:t> vertices and </a:t>
              </a:r>
              <a:r>
                <a:rPr lang="en-SG" i="1" dirty="0"/>
                <a:t>n</a:t>
              </a:r>
              <a:r>
                <a:rPr lang="en-SG" dirty="0"/>
                <a:t> – 1 edges, then </a:t>
              </a:r>
              <a:r>
                <a:rPr lang="en-SG" i="1" dirty="0"/>
                <a:t>G</a:t>
              </a:r>
              <a:r>
                <a:rPr lang="en-SG" dirty="0"/>
                <a:t> is a tree.</a:t>
              </a:r>
              <a:endParaRPr lang="en-SG" dirty="0"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606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457950" y="6214593"/>
            <a:ext cx="2057400" cy="365125"/>
          </a:xfrm>
        </p:spPr>
        <p:txBody>
          <a:bodyPr/>
          <a:lstStyle/>
          <a:p>
            <a:fld id="{3945BCA7-BE1F-44EA-8FAA-E97CADA8B770}" type="slidenum">
              <a:rPr lang="en-SG" smtClean="0"/>
              <a:t>5</a:t>
            </a:fld>
            <a:endParaRPr lang="en-SG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10.6 Rooted Trees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75" y="116401"/>
            <a:ext cx="246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1999" y="1028079"/>
            <a:ext cx="8315507" cy="2047675"/>
            <a:chOff x="993228" y="4598517"/>
            <a:chExt cx="8315507" cy="2047675"/>
          </a:xfrm>
        </p:grpSpPr>
        <p:sp>
          <p:nvSpPr>
            <p:cNvPr id="8" name="Rectangle 7"/>
            <p:cNvSpPr/>
            <p:nvPr/>
          </p:nvSpPr>
          <p:spPr>
            <a:xfrm>
              <a:off x="993228" y="4598517"/>
              <a:ext cx="8315507" cy="20476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93228" y="4598517"/>
              <a:ext cx="8315507" cy="416459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09374" y="4619294"/>
              <a:ext cx="4235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Definitions: Rooted Tree, Level, Height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09374" y="5014976"/>
              <a:ext cx="7731297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dirty="0"/>
                <a:t>A </a:t>
              </a:r>
              <a:r>
                <a:rPr lang="en-SG" b="1" dirty="0"/>
                <a:t>rooted tree </a:t>
              </a:r>
              <a:r>
                <a:rPr lang="en-SG" dirty="0"/>
                <a:t>is a tree in which there is one vertex that is distinguished from the others and is called the </a:t>
              </a:r>
              <a:r>
                <a:rPr lang="en-SG" b="1" dirty="0"/>
                <a:t>root</a:t>
              </a:r>
              <a:r>
                <a:rPr lang="en-SG" dirty="0"/>
                <a:t>.</a:t>
              </a:r>
            </a:p>
            <a:p>
              <a:pPr>
                <a:spcAft>
                  <a:spcPts val="600"/>
                </a:spcAft>
              </a:pPr>
              <a:r>
                <a:rPr lang="en-SG" dirty="0"/>
                <a:t>The </a:t>
              </a:r>
              <a:r>
                <a:rPr lang="en-SG" b="1" dirty="0"/>
                <a:t>level</a:t>
              </a:r>
              <a:r>
                <a:rPr lang="en-SG" dirty="0"/>
                <a:t> of a vertex is the number of edges along the unique path between it and the root.</a:t>
              </a:r>
            </a:p>
            <a:p>
              <a:pPr>
                <a:spcAft>
                  <a:spcPts val="600"/>
                </a:spcAft>
              </a:pPr>
              <a:r>
                <a:rPr lang="en-SG" dirty="0"/>
                <a:t>The </a:t>
              </a:r>
              <a:r>
                <a:rPr lang="en-SG" b="1" dirty="0"/>
                <a:t>height</a:t>
              </a:r>
              <a:r>
                <a:rPr lang="en-SG" dirty="0"/>
                <a:t> of a rooted tree is the maximum level of any vertex of the tree. 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1998" y="3304752"/>
            <a:ext cx="8315507" cy="2795259"/>
            <a:chOff x="993228" y="4549639"/>
            <a:chExt cx="8315507" cy="2795259"/>
          </a:xfrm>
        </p:grpSpPr>
        <p:sp>
          <p:nvSpPr>
            <p:cNvPr id="22" name="Rectangle 21"/>
            <p:cNvSpPr/>
            <p:nvPr/>
          </p:nvSpPr>
          <p:spPr>
            <a:xfrm>
              <a:off x="993228" y="4549639"/>
              <a:ext cx="8315507" cy="279525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93228" y="4598517"/>
              <a:ext cx="8315507" cy="416459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09374" y="4619294"/>
              <a:ext cx="6564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Definitions: Child, Parent, Sibling, Ancestor, Descendant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09374" y="5063854"/>
              <a:ext cx="8035295" cy="2185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dirty="0"/>
                <a:t>Given the root or any internal vertex </a:t>
              </a:r>
              <a:r>
                <a:rPr lang="en-SG" i="1" dirty="0"/>
                <a:t>v</a:t>
              </a:r>
              <a:r>
                <a:rPr lang="en-SG" dirty="0"/>
                <a:t> of a rooted tree, the </a:t>
              </a:r>
              <a:r>
                <a:rPr lang="en-SG" b="1" dirty="0"/>
                <a:t>children </a:t>
              </a:r>
              <a:r>
                <a:rPr lang="en-SG" dirty="0"/>
                <a:t>of </a:t>
              </a:r>
              <a:r>
                <a:rPr lang="en-SG" i="1" dirty="0"/>
                <a:t>v</a:t>
              </a:r>
              <a:r>
                <a:rPr lang="en-SG" dirty="0"/>
                <a:t> are all those vertices that are adjacent to </a:t>
              </a:r>
              <a:r>
                <a:rPr lang="en-SG" i="1" dirty="0"/>
                <a:t>v</a:t>
              </a:r>
              <a:r>
                <a:rPr lang="en-SG" dirty="0"/>
                <a:t> and are one level farther away from the root than </a:t>
              </a:r>
              <a:r>
                <a:rPr lang="en-SG" i="1" dirty="0"/>
                <a:t>v</a:t>
              </a:r>
              <a:r>
                <a:rPr lang="en-SG" dirty="0"/>
                <a:t>.</a:t>
              </a:r>
            </a:p>
            <a:p>
              <a:pPr>
                <a:spcAft>
                  <a:spcPts val="600"/>
                </a:spcAft>
              </a:pPr>
              <a:r>
                <a:rPr lang="en-SG" dirty="0"/>
                <a:t>If </a:t>
              </a:r>
              <a:r>
                <a:rPr lang="en-SG" i="1" dirty="0"/>
                <a:t>w</a:t>
              </a:r>
              <a:r>
                <a:rPr lang="en-SG" dirty="0"/>
                <a:t> is a child of </a:t>
              </a:r>
              <a:r>
                <a:rPr lang="en-SG" i="1" dirty="0"/>
                <a:t>v</a:t>
              </a:r>
              <a:r>
                <a:rPr lang="en-SG" dirty="0"/>
                <a:t>, then </a:t>
              </a:r>
              <a:r>
                <a:rPr lang="en-SG" i="1" dirty="0"/>
                <a:t>v</a:t>
              </a:r>
              <a:r>
                <a:rPr lang="en-SG" dirty="0"/>
                <a:t> is called the </a:t>
              </a:r>
              <a:r>
                <a:rPr lang="en-SG" b="1" dirty="0"/>
                <a:t>parent</a:t>
              </a:r>
              <a:r>
                <a:rPr lang="en-SG" dirty="0"/>
                <a:t> of </a:t>
              </a:r>
              <a:r>
                <a:rPr lang="en-SG" i="1" dirty="0"/>
                <a:t>w</a:t>
              </a:r>
              <a:r>
                <a:rPr lang="en-SG" dirty="0"/>
                <a:t>, and two distinct vertices that are both children of the same parent are called </a:t>
              </a:r>
              <a:r>
                <a:rPr lang="en-SG" b="1" dirty="0"/>
                <a:t>siblings</a:t>
              </a:r>
              <a:r>
                <a:rPr lang="en-SG" dirty="0"/>
                <a:t>.</a:t>
              </a:r>
            </a:p>
            <a:p>
              <a:pPr>
                <a:spcAft>
                  <a:spcPts val="600"/>
                </a:spcAft>
              </a:pPr>
              <a:r>
                <a:rPr lang="en-SG" dirty="0"/>
                <a:t>Given two distinct vertices </a:t>
              </a:r>
              <a:r>
                <a:rPr lang="en-SG" i="1" dirty="0"/>
                <a:t>v</a:t>
              </a:r>
              <a:r>
                <a:rPr lang="en-SG" dirty="0"/>
                <a:t> and </a:t>
              </a:r>
              <a:r>
                <a:rPr lang="en-SG" i="1" dirty="0"/>
                <a:t>w</a:t>
              </a:r>
              <a:r>
                <a:rPr lang="en-SG" dirty="0"/>
                <a:t>, if </a:t>
              </a:r>
              <a:r>
                <a:rPr lang="en-SG" i="1" dirty="0"/>
                <a:t>v</a:t>
              </a:r>
              <a:r>
                <a:rPr lang="en-SG" dirty="0"/>
                <a:t> lies on the unique path between </a:t>
              </a:r>
              <a:r>
                <a:rPr lang="en-SG" i="1" dirty="0"/>
                <a:t>w</a:t>
              </a:r>
              <a:r>
                <a:rPr lang="en-SG" dirty="0"/>
                <a:t> and the root, then </a:t>
              </a:r>
              <a:r>
                <a:rPr lang="en-SG" i="1" dirty="0"/>
                <a:t>v</a:t>
              </a:r>
              <a:r>
                <a:rPr lang="en-SG" dirty="0"/>
                <a:t> is an </a:t>
              </a:r>
              <a:r>
                <a:rPr lang="en-SG" b="1" dirty="0"/>
                <a:t>ancestor</a:t>
              </a:r>
              <a:r>
                <a:rPr lang="en-SG" dirty="0"/>
                <a:t> of </a:t>
              </a:r>
              <a:r>
                <a:rPr lang="en-SG" i="1" dirty="0"/>
                <a:t>w</a:t>
              </a:r>
              <a:r>
                <a:rPr lang="en-SG" dirty="0"/>
                <a:t>, and </a:t>
              </a:r>
              <a:r>
                <a:rPr lang="en-SG" i="1" dirty="0"/>
                <a:t>w</a:t>
              </a:r>
              <a:r>
                <a:rPr lang="en-SG" dirty="0"/>
                <a:t> is a </a:t>
              </a:r>
              <a:r>
                <a:rPr lang="en-SG" b="1" dirty="0"/>
                <a:t>descendant</a:t>
              </a:r>
              <a:r>
                <a:rPr lang="en-SG" dirty="0"/>
                <a:t> of </a:t>
              </a:r>
              <a:r>
                <a:rPr lang="en-SG" i="1" dirty="0"/>
                <a:t>v</a:t>
              </a:r>
              <a:r>
                <a:rPr lang="en-SG" dirty="0"/>
                <a:t>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9249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457950" y="6214593"/>
            <a:ext cx="2057400" cy="365125"/>
          </a:xfrm>
        </p:spPr>
        <p:txBody>
          <a:bodyPr/>
          <a:lstStyle/>
          <a:p>
            <a:fld id="{3945BCA7-BE1F-44EA-8FAA-E97CADA8B770}" type="slidenum">
              <a:rPr lang="en-SG" smtClean="0"/>
              <a:t>6</a:t>
            </a:fld>
            <a:endParaRPr lang="en-SG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10.6 Rooted Trees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75" y="116401"/>
            <a:ext cx="246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1999" y="1028079"/>
            <a:ext cx="8315507" cy="1787311"/>
            <a:chOff x="993228" y="4598517"/>
            <a:chExt cx="8315507" cy="1787311"/>
          </a:xfrm>
        </p:grpSpPr>
        <p:sp>
          <p:nvSpPr>
            <p:cNvPr id="8" name="Rectangle 7"/>
            <p:cNvSpPr/>
            <p:nvPr/>
          </p:nvSpPr>
          <p:spPr>
            <a:xfrm>
              <a:off x="993228" y="4598518"/>
              <a:ext cx="8315507" cy="178731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93228" y="4598517"/>
              <a:ext cx="8315507" cy="416459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09374" y="4619294"/>
              <a:ext cx="4235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Definitions: Binary Tree, Full Binary Tree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09374" y="5014976"/>
              <a:ext cx="7731297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dirty="0"/>
                <a:t>A </a:t>
              </a:r>
              <a:r>
                <a:rPr lang="en-SG" b="1" dirty="0"/>
                <a:t>binary tree </a:t>
              </a:r>
              <a:r>
                <a:rPr lang="en-SG" dirty="0"/>
                <a:t>is a rooted tree in which every parent has at most two children. Each child is designated either a </a:t>
              </a:r>
              <a:r>
                <a:rPr lang="en-SG" b="1" dirty="0"/>
                <a:t>left child</a:t>
              </a:r>
              <a:r>
                <a:rPr lang="en-SG" dirty="0"/>
                <a:t> or a </a:t>
              </a:r>
              <a:r>
                <a:rPr lang="en-SG" b="1" dirty="0"/>
                <a:t>right child</a:t>
              </a:r>
              <a:r>
                <a:rPr lang="en-SG" dirty="0"/>
                <a:t> (but not both), and every parent has at most one left child and one right child.</a:t>
              </a:r>
            </a:p>
            <a:p>
              <a:pPr>
                <a:spcAft>
                  <a:spcPts val="600"/>
                </a:spcAft>
              </a:pPr>
              <a:r>
                <a:rPr lang="en-SG" dirty="0"/>
                <a:t>A </a:t>
              </a:r>
              <a:r>
                <a:rPr lang="en-SG" b="1" dirty="0"/>
                <a:t>full binary tree</a:t>
              </a:r>
              <a:r>
                <a:rPr lang="en-SG" dirty="0"/>
                <a:t> is a binary tree in which each parent has exactly two children. 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1998" y="3026224"/>
            <a:ext cx="8315507" cy="2068487"/>
            <a:chOff x="993228" y="4549639"/>
            <a:chExt cx="8315507" cy="2068487"/>
          </a:xfrm>
        </p:grpSpPr>
        <p:sp>
          <p:nvSpPr>
            <p:cNvPr id="22" name="Rectangle 21"/>
            <p:cNvSpPr/>
            <p:nvPr/>
          </p:nvSpPr>
          <p:spPr>
            <a:xfrm>
              <a:off x="993228" y="4549639"/>
              <a:ext cx="8315507" cy="206848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93228" y="4598517"/>
              <a:ext cx="8315507" cy="416459"/>
            </a:xfrm>
            <a:prstGeom prst="rect">
              <a:avLst/>
            </a:prstGeom>
            <a:solidFill>
              <a:srgbClr val="0000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09374" y="4619294"/>
              <a:ext cx="65642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Definitions: Left Subtree, Right Subtree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109374" y="5063854"/>
              <a:ext cx="8035295" cy="1554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dirty="0"/>
                <a:t>Given any parent </a:t>
              </a:r>
              <a:r>
                <a:rPr lang="en-SG" i="1" dirty="0"/>
                <a:t>v</a:t>
              </a:r>
              <a:r>
                <a:rPr lang="en-SG" dirty="0"/>
                <a:t> in a binary tree </a:t>
              </a:r>
              <a:r>
                <a:rPr lang="en-SG" i="1" dirty="0"/>
                <a:t>T</a:t>
              </a:r>
              <a:r>
                <a:rPr lang="en-SG" dirty="0"/>
                <a:t>, if </a:t>
              </a:r>
              <a:r>
                <a:rPr lang="en-SG" i="1" dirty="0"/>
                <a:t>v</a:t>
              </a:r>
              <a:r>
                <a:rPr lang="en-SG" dirty="0"/>
                <a:t> has a left child, then the </a:t>
              </a:r>
              <a:r>
                <a:rPr lang="en-SG" b="1" dirty="0"/>
                <a:t>left subtree </a:t>
              </a:r>
              <a:r>
                <a:rPr lang="en-SG" dirty="0"/>
                <a:t>of </a:t>
              </a:r>
              <a:r>
                <a:rPr lang="en-SG" i="1" dirty="0"/>
                <a:t>v</a:t>
              </a:r>
              <a:r>
                <a:rPr lang="en-SG" dirty="0"/>
                <a:t> is the binary tree whose root is the left child of </a:t>
              </a:r>
              <a:r>
                <a:rPr lang="en-SG" i="1" dirty="0"/>
                <a:t>v</a:t>
              </a:r>
              <a:r>
                <a:rPr lang="en-SG" dirty="0"/>
                <a:t>, whose vertices consist of the left child of </a:t>
              </a:r>
              <a:r>
                <a:rPr lang="en-SG" i="1" dirty="0"/>
                <a:t>v</a:t>
              </a:r>
              <a:r>
                <a:rPr lang="en-SG" dirty="0"/>
                <a:t> and all its descendants, and whose edges consist of all those edges of </a:t>
              </a:r>
              <a:r>
                <a:rPr lang="en-SG" i="1" dirty="0"/>
                <a:t>T</a:t>
              </a:r>
              <a:r>
                <a:rPr lang="en-SG" dirty="0"/>
                <a:t> that connect the vertices of the left subtree.</a:t>
              </a:r>
            </a:p>
            <a:p>
              <a:pPr>
                <a:spcAft>
                  <a:spcPts val="600"/>
                </a:spcAft>
              </a:pPr>
              <a:r>
                <a:rPr lang="en-SG" dirty="0"/>
                <a:t>The </a:t>
              </a:r>
              <a:r>
                <a:rPr lang="en-SG" b="1" dirty="0"/>
                <a:t>right subtree </a:t>
              </a:r>
              <a:r>
                <a:rPr lang="en-SG" dirty="0"/>
                <a:t>of </a:t>
              </a:r>
              <a:r>
                <a:rPr lang="en-SG" i="1" dirty="0"/>
                <a:t>v</a:t>
              </a:r>
              <a:r>
                <a:rPr lang="en-SG" dirty="0"/>
                <a:t> is defined analogously.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362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457950" y="6214593"/>
            <a:ext cx="2057400" cy="365125"/>
          </a:xfrm>
        </p:spPr>
        <p:txBody>
          <a:bodyPr/>
          <a:lstStyle/>
          <a:p>
            <a:fld id="{3945BCA7-BE1F-44EA-8FAA-E97CADA8B770}" type="slidenum">
              <a:rPr lang="en-SG" smtClean="0"/>
              <a:t>7</a:t>
            </a:fld>
            <a:endParaRPr lang="en-SG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10.6 Rooted Trees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75" y="116401"/>
            <a:ext cx="246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21997" y="976828"/>
            <a:ext cx="8315507" cy="1186084"/>
            <a:chOff x="730522" y="4598517"/>
            <a:chExt cx="7980055" cy="1186084"/>
          </a:xfrm>
        </p:grpSpPr>
        <p:sp>
          <p:nvSpPr>
            <p:cNvPr id="27" name="Rectangle 26"/>
            <p:cNvSpPr/>
            <p:nvPr/>
          </p:nvSpPr>
          <p:spPr>
            <a:xfrm>
              <a:off x="730522" y="4598518"/>
              <a:ext cx="7980055" cy="118608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30523" y="4598517"/>
              <a:ext cx="7980054" cy="41645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98473" y="4645644"/>
              <a:ext cx="7078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Theorem 10.6.1: Full Binary Tree Theorem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5941" y="5066981"/>
              <a:ext cx="77571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SG" dirty="0">
                  <a:sym typeface="Symbol" panose="05050102010706020507" pitchFamily="18" charset="2"/>
                </a:rPr>
                <a:t>If </a:t>
              </a:r>
              <a:r>
                <a:rPr lang="en-SG" i="1" dirty="0">
                  <a:sym typeface="Symbol" panose="05050102010706020507" pitchFamily="18" charset="2"/>
                </a:rPr>
                <a:t>T</a:t>
              </a:r>
              <a:r>
                <a:rPr lang="en-SG" dirty="0">
                  <a:sym typeface="Symbol" panose="05050102010706020507" pitchFamily="18" charset="2"/>
                </a:rPr>
                <a:t> is a full binary tree with </a:t>
              </a:r>
              <a:r>
                <a:rPr lang="en-SG" i="1" dirty="0">
                  <a:sym typeface="Symbol" panose="05050102010706020507" pitchFamily="18" charset="2"/>
                </a:rPr>
                <a:t>k</a:t>
              </a:r>
              <a:r>
                <a:rPr lang="en-SG" dirty="0">
                  <a:sym typeface="Symbol" panose="05050102010706020507" pitchFamily="18" charset="2"/>
                </a:rPr>
                <a:t> internal vertices, then </a:t>
              </a:r>
              <a:r>
                <a:rPr lang="en-SG" i="1" dirty="0">
                  <a:sym typeface="Symbol" panose="05050102010706020507" pitchFamily="18" charset="2"/>
                </a:rPr>
                <a:t>T</a:t>
              </a:r>
              <a:r>
                <a:rPr lang="en-SG" dirty="0">
                  <a:sym typeface="Symbol" panose="05050102010706020507" pitchFamily="18" charset="2"/>
                </a:rPr>
                <a:t> has a total of 2</a:t>
              </a:r>
              <a:r>
                <a:rPr lang="en-SG" i="1" dirty="0">
                  <a:sym typeface="Symbol" panose="05050102010706020507" pitchFamily="18" charset="2"/>
                </a:rPr>
                <a:t>k</a:t>
              </a:r>
              <a:r>
                <a:rPr lang="en-SG" dirty="0">
                  <a:sym typeface="Symbol" panose="05050102010706020507" pitchFamily="18" charset="2"/>
                </a:rPr>
                <a:t> + 1 vertices and has </a:t>
              </a:r>
              <a:r>
                <a:rPr lang="en-SG" i="1" dirty="0">
                  <a:sym typeface="Symbol" panose="05050102010706020507" pitchFamily="18" charset="2"/>
                </a:rPr>
                <a:t>k</a:t>
              </a:r>
              <a:r>
                <a:rPr lang="en-SG" dirty="0">
                  <a:sym typeface="Symbol" panose="05050102010706020507" pitchFamily="18" charset="2"/>
                </a:rPr>
                <a:t> + 1 terminal vertices (leaves)</a:t>
              </a:r>
              <a:r>
                <a:rPr lang="en-SG" dirty="0"/>
                <a:t>.</a:t>
              </a:r>
              <a:endParaRPr lang="en-SG" dirty="0">
                <a:sym typeface="Symbol" panose="05050102010706020507" pitchFamily="18" charset="2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21997" y="2341874"/>
            <a:ext cx="8315507" cy="2037621"/>
            <a:chOff x="730522" y="4598517"/>
            <a:chExt cx="7980055" cy="2037621"/>
          </a:xfrm>
        </p:grpSpPr>
        <p:sp>
          <p:nvSpPr>
            <p:cNvPr id="32" name="Rectangle 31"/>
            <p:cNvSpPr/>
            <p:nvPr/>
          </p:nvSpPr>
          <p:spPr>
            <a:xfrm>
              <a:off x="730522" y="4598519"/>
              <a:ext cx="7980055" cy="20376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30523" y="4598517"/>
              <a:ext cx="7980054" cy="416459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98473" y="4645644"/>
              <a:ext cx="70787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olidFill>
                    <a:schemeClr val="bg1"/>
                  </a:solidFill>
                </a:rPr>
                <a:t>Theorem 10.6.2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95941" y="5066981"/>
              <a:ext cx="775718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>
                  <a:sym typeface="Symbol" panose="05050102010706020507" pitchFamily="18" charset="2"/>
                </a:rPr>
                <a:t>For non-negative integers </a:t>
              </a:r>
              <a:r>
                <a:rPr lang="en-SG" i="1" dirty="0">
                  <a:sym typeface="Symbol" panose="05050102010706020507" pitchFamily="18" charset="2"/>
                </a:rPr>
                <a:t>h</a:t>
              </a:r>
              <a:r>
                <a:rPr lang="en-SG" dirty="0">
                  <a:sym typeface="Symbol" panose="05050102010706020507" pitchFamily="18" charset="2"/>
                </a:rPr>
                <a:t>, if </a:t>
              </a:r>
              <a:r>
                <a:rPr lang="en-SG" i="1" dirty="0">
                  <a:sym typeface="Symbol" panose="05050102010706020507" pitchFamily="18" charset="2"/>
                </a:rPr>
                <a:t>T</a:t>
              </a:r>
              <a:r>
                <a:rPr lang="en-SG" dirty="0">
                  <a:sym typeface="Symbol" panose="05050102010706020507" pitchFamily="18" charset="2"/>
                </a:rPr>
                <a:t> is any binary tree with height </a:t>
              </a:r>
              <a:r>
                <a:rPr lang="en-SG" i="1" dirty="0">
                  <a:sym typeface="Symbol" panose="05050102010706020507" pitchFamily="18" charset="2"/>
                </a:rPr>
                <a:t>h</a:t>
              </a:r>
              <a:r>
                <a:rPr lang="en-SG" dirty="0">
                  <a:sym typeface="Symbol" panose="05050102010706020507" pitchFamily="18" charset="2"/>
                </a:rPr>
                <a:t> and </a:t>
              </a:r>
              <a:r>
                <a:rPr lang="en-SG" i="1" dirty="0">
                  <a:sym typeface="Symbol" panose="05050102010706020507" pitchFamily="18" charset="2"/>
                </a:rPr>
                <a:t>t</a:t>
              </a:r>
              <a:r>
                <a:rPr lang="en-SG" dirty="0">
                  <a:sym typeface="Symbol" panose="05050102010706020507" pitchFamily="18" charset="2"/>
                </a:rPr>
                <a:t> terminal vertices (leaves), then</a:t>
              </a:r>
            </a:p>
            <a:p>
              <a:pPr>
                <a:tabLst>
                  <a:tab pos="2514600" algn="l"/>
                </a:tabLst>
              </a:pPr>
              <a:r>
                <a:rPr lang="en-SG" dirty="0">
                  <a:sym typeface="Symbol" panose="05050102010706020507" pitchFamily="18" charset="2"/>
                </a:rPr>
                <a:t>	</a:t>
              </a:r>
              <a:r>
                <a:rPr lang="en-SG" i="1" dirty="0">
                  <a:sym typeface="Symbol" panose="05050102010706020507" pitchFamily="18" charset="2"/>
                </a:rPr>
                <a:t>t </a:t>
              </a:r>
              <a:r>
                <a:rPr lang="en-SG" dirty="0">
                  <a:sym typeface="Symbol" panose="05050102010706020507" pitchFamily="18" charset="2"/>
                </a:rPr>
                <a:t> 2</a:t>
              </a:r>
              <a:r>
                <a:rPr lang="en-SG" i="1" baseline="30000" dirty="0">
                  <a:sym typeface="Symbol" panose="05050102010706020507" pitchFamily="18" charset="2"/>
                </a:rPr>
                <a:t>h</a:t>
              </a:r>
            </a:p>
            <a:p>
              <a:pPr>
                <a:tabLst>
                  <a:tab pos="2514600" algn="l"/>
                </a:tabLst>
              </a:pPr>
              <a:r>
                <a:rPr lang="en-SG" dirty="0">
                  <a:sym typeface="Symbol" panose="05050102010706020507" pitchFamily="18" charset="2"/>
                </a:rPr>
                <a:t>Equivalently,</a:t>
              </a:r>
            </a:p>
            <a:p>
              <a:pPr>
                <a:tabLst>
                  <a:tab pos="2514600" algn="l"/>
                </a:tabLst>
              </a:pPr>
              <a:r>
                <a:rPr lang="en-SG" dirty="0">
                  <a:sym typeface="Symbol" panose="05050102010706020507" pitchFamily="18" charset="2"/>
                </a:rPr>
                <a:t>	log</a:t>
              </a:r>
              <a:r>
                <a:rPr lang="en-SG" baseline="-25000" dirty="0">
                  <a:sym typeface="Symbol" panose="05050102010706020507" pitchFamily="18" charset="2"/>
                </a:rPr>
                <a:t>2</a:t>
              </a:r>
              <a:r>
                <a:rPr lang="en-SG" dirty="0">
                  <a:sym typeface="Symbol" panose="05050102010706020507" pitchFamily="18" charset="2"/>
                </a:rPr>
                <a:t> </a:t>
              </a:r>
              <a:r>
                <a:rPr lang="en-SG" i="1" dirty="0">
                  <a:sym typeface="Symbol" panose="05050102010706020507" pitchFamily="18" charset="2"/>
                </a:rPr>
                <a:t>t</a:t>
              </a:r>
              <a:r>
                <a:rPr lang="en-SG" dirty="0">
                  <a:sym typeface="Symbol" panose="05050102010706020507" pitchFamily="18" charset="2"/>
                </a:rPr>
                <a:t>  </a:t>
              </a:r>
              <a:r>
                <a:rPr lang="en-SG" i="1" dirty="0">
                  <a:sym typeface="Symbol" panose="05050102010706020507" pitchFamily="18" charset="2"/>
                </a:rPr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2631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457950" y="6214593"/>
            <a:ext cx="2057400" cy="365125"/>
          </a:xfrm>
        </p:spPr>
        <p:txBody>
          <a:bodyPr/>
          <a:lstStyle/>
          <a:p>
            <a:fld id="{3945BCA7-BE1F-44EA-8FAA-E97CADA8B770}" type="slidenum">
              <a:rPr lang="en-SG" smtClean="0"/>
              <a:t>8</a:t>
            </a:fld>
            <a:endParaRPr lang="en-SG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10.6 Rooted Trees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75" y="116401"/>
            <a:ext cx="246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Breadth-First Search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1106" y="1495781"/>
            <a:ext cx="7993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400" dirty="0"/>
              <a:t>In breadth-first search (by E.F. Moore), it starts at the root and visits its adjacent vertices, and then moves to the next level. 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823763" y="2311630"/>
            <a:ext cx="2543875" cy="1721699"/>
            <a:chOff x="1983622" y="2889337"/>
            <a:chExt cx="3898529" cy="2638533"/>
          </a:xfrm>
        </p:grpSpPr>
        <p:grpSp>
          <p:nvGrpSpPr>
            <p:cNvPr id="19" name="Group 18"/>
            <p:cNvGrpSpPr/>
            <p:nvPr/>
          </p:nvGrpSpPr>
          <p:grpSpPr>
            <a:xfrm>
              <a:off x="3481550" y="2889337"/>
              <a:ext cx="374542" cy="428930"/>
              <a:chOff x="4384728" y="3976887"/>
              <a:chExt cx="374542" cy="428930"/>
            </a:xfrm>
          </p:grpSpPr>
          <p:sp>
            <p:nvSpPr>
              <p:cNvPr id="63" name="Oval 62"/>
              <p:cNvSpPr/>
              <p:nvPr/>
            </p:nvSpPr>
            <p:spPr>
              <a:xfrm>
                <a:off x="4384728" y="3976887"/>
                <a:ext cx="374542" cy="428930"/>
              </a:xfrm>
              <a:prstGeom prst="ellipse">
                <a:avLst/>
              </a:prstGeom>
              <a:noFill/>
              <a:ln w="28575"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409767" y="3991297"/>
                <a:ext cx="324465" cy="412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2726711" y="3519622"/>
              <a:ext cx="374542" cy="428930"/>
              <a:chOff x="4384728" y="3976887"/>
              <a:chExt cx="374542" cy="428930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4384728" y="3976887"/>
                <a:ext cx="374542" cy="428930"/>
              </a:xfrm>
              <a:prstGeom prst="ellipse">
                <a:avLst/>
              </a:prstGeom>
              <a:noFill/>
              <a:ln w="28575"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409767" y="3991297"/>
                <a:ext cx="324465" cy="412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4260440" y="3519622"/>
              <a:ext cx="374542" cy="428930"/>
              <a:chOff x="4384728" y="3976887"/>
              <a:chExt cx="374542" cy="42893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4384728" y="3976887"/>
                <a:ext cx="374542" cy="428930"/>
              </a:xfrm>
              <a:prstGeom prst="ellipse">
                <a:avLst/>
              </a:prstGeom>
              <a:noFill/>
              <a:ln w="28575"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409767" y="3991297"/>
                <a:ext cx="324465" cy="412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3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983622" y="4239693"/>
              <a:ext cx="374542" cy="428930"/>
              <a:chOff x="4384728" y="3976887"/>
              <a:chExt cx="374542" cy="428930"/>
            </a:xfrm>
          </p:grpSpPr>
          <p:sp>
            <p:nvSpPr>
              <p:cNvPr id="57" name="Oval 56"/>
              <p:cNvSpPr/>
              <p:nvPr/>
            </p:nvSpPr>
            <p:spPr>
              <a:xfrm>
                <a:off x="4384728" y="3976887"/>
                <a:ext cx="374542" cy="428930"/>
              </a:xfrm>
              <a:prstGeom prst="ellipse">
                <a:avLst/>
              </a:prstGeom>
              <a:noFill/>
              <a:ln w="28575"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409767" y="3991297"/>
                <a:ext cx="324465" cy="412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4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3356505" y="4225283"/>
              <a:ext cx="374542" cy="428930"/>
              <a:chOff x="4384728" y="3976887"/>
              <a:chExt cx="374542" cy="42893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4384728" y="3976887"/>
                <a:ext cx="374542" cy="428930"/>
              </a:xfrm>
              <a:prstGeom prst="ellipse">
                <a:avLst/>
              </a:prstGeom>
              <a:noFill/>
              <a:ln w="28575"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4409767" y="3991297"/>
                <a:ext cx="324465" cy="412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5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918744" y="4225283"/>
              <a:ext cx="374542" cy="428930"/>
              <a:chOff x="4384728" y="3976887"/>
              <a:chExt cx="374542" cy="42893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4384728" y="3976887"/>
                <a:ext cx="374542" cy="428930"/>
              </a:xfrm>
              <a:prstGeom prst="ellipse">
                <a:avLst/>
              </a:prstGeom>
              <a:noFill/>
              <a:ln w="28575"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409767" y="3991297"/>
                <a:ext cx="324465" cy="412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6</a:t>
                </a: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542437" y="5098940"/>
              <a:ext cx="374542" cy="428930"/>
              <a:chOff x="4384728" y="3976887"/>
              <a:chExt cx="374542" cy="428930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4384728" y="3976887"/>
                <a:ext cx="374542" cy="428930"/>
              </a:xfrm>
              <a:prstGeom prst="ellipse">
                <a:avLst/>
              </a:prstGeom>
              <a:noFill/>
              <a:ln w="28575"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409767" y="3991297"/>
                <a:ext cx="324465" cy="412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7</a:t>
                </a: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315290" y="5098940"/>
              <a:ext cx="374542" cy="428930"/>
              <a:chOff x="4384728" y="3976887"/>
              <a:chExt cx="374542" cy="428930"/>
            </a:xfrm>
          </p:grpSpPr>
          <p:sp>
            <p:nvSpPr>
              <p:cNvPr id="49" name="Oval 48"/>
              <p:cNvSpPr/>
              <p:nvPr/>
            </p:nvSpPr>
            <p:spPr>
              <a:xfrm>
                <a:off x="4384728" y="3976887"/>
                <a:ext cx="374542" cy="428930"/>
              </a:xfrm>
              <a:prstGeom prst="ellipse">
                <a:avLst/>
              </a:prstGeom>
              <a:noFill/>
              <a:ln w="28575"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4409767" y="3991297"/>
                <a:ext cx="324465" cy="412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8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5507609" y="5098940"/>
              <a:ext cx="374542" cy="428930"/>
              <a:chOff x="4384728" y="3976887"/>
              <a:chExt cx="374542" cy="428930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4384728" y="3976887"/>
                <a:ext cx="374542" cy="428930"/>
              </a:xfrm>
              <a:prstGeom prst="ellipse">
                <a:avLst/>
              </a:prstGeom>
              <a:noFill/>
              <a:ln w="28575">
                <a:solidFill>
                  <a:srgbClr val="6699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409767" y="3991297"/>
                <a:ext cx="324465" cy="412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/>
                  <a:t>9</a:t>
                </a:r>
              </a:p>
            </p:txBody>
          </p:sp>
        </p:grpSp>
        <p:cxnSp>
          <p:nvCxnSpPr>
            <p:cNvPr id="39" name="Straight Connector 38"/>
            <p:cNvCxnSpPr>
              <a:stCxn id="61" idx="7"/>
              <a:endCxn id="63" idx="3"/>
            </p:cNvCxnSpPr>
            <p:nvPr/>
          </p:nvCxnSpPr>
          <p:spPr>
            <a:xfrm flipV="1">
              <a:off x="3046403" y="3255452"/>
              <a:ext cx="489997" cy="32698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57" idx="7"/>
              <a:endCxn id="61" idx="3"/>
            </p:cNvCxnSpPr>
            <p:nvPr/>
          </p:nvCxnSpPr>
          <p:spPr>
            <a:xfrm flipV="1">
              <a:off x="2303314" y="3885737"/>
              <a:ext cx="478247" cy="41677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55" idx="1"/>
              <a:endCxn id="61" idx="5"/>
            </p:cNvCxnSpPr>
            <p:nvPr/>
          </p:nvCxnSpPr>
          <p:spPr>
            <a:xfrm flipH="1" flipV="1">
              <a:off x="3046403" y="3885737"/>
              <a:ext cx="364952" cy="40236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51" idx="7"/>
              <a:endCxn id="55" idx="3"/>
            </p:cNvCxnSpPr>
            <p:nvPr/>
          </p:nvCxnSpPr>
          <p:spPr>
            <a:xfrm flipV="1">
              <a:off x="2862129" y="4591398"/>
              <a:ext cx="549226" cy="57035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59" idx="1"/>
              <a:endCxn id="63" idx="5"/>
            </p:cNvCxnSpPr>
            <p:nvPr/>
          </p:nvCxnSpPr>
          <p:spPr>
            <a:xfrm flipH="1" flipV="1">
              <a:off x="3801242" y="3255452"/>
              <a:ext cx="514048" cy="326985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59" idx="5"/>
              <a:endCxn id="53" idx="1"/>
            </p:cNvCxnSpPr>
            <p:nvPr/>
          </p:nvCxnSpPr>
          <p:spPr>
            <a:xfrm>
              <a:off x="4580132" y="3885737"/>
              <a:ext cx="393462" cy="40236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53" idx="5"/>
              <a:endCxn id="47" idx="1"/>
            </p:cNvCxnSpPr>
            <p:nvPr/>
          </p:nvCxnSpPr>
          <p:spPr>
            <a:xfrm>
              <a:off x="5238436" y="4591398"/>
              <a:ext cx="324023" cy="57035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53" idx="3"/>
              <a:endCxn id="49" idx="7"/>
            </p:cNvCxnSpPr>
            <p:nvPr/>
          </p:nvCxnSpPr>
          <p:spPr>
            <a:xfrm flipH="1">
              <a:off x="4634982" y="4591398"/>
              <a:ext cx="338612" cy="57035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>
            <a:off x="3350995" y="2417652"/>
            <a:ext cx="2887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dirty="0"/>
              <a:t>The figure shows the order of the vertices visited.</a:t>
            </a:r>
          </a:p>
        </p:txBody>
      </p:sp>
      <p:pic>
        <p:nvPicPr>
          <p:cNvPr id="66" name="Picture 6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62" y="3200712"/>
            <a:ext cx="3078264" cy="3102889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977" y="4309701"/>
            <a:ext cx="2787107" cy="1995569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>
          <a:xfrm>
            <a:off x="4156998" y="4417285"/>
            <a:ext cx="873052" cy="563789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257538" y="4514513"/>
            <a:ext cx="62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BFS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142883" y="6421042"/>
            <a:ext cx="7007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600" dirty="0"/>
              <a:t>Acknowledgement: Wikipedia </a:t>
            </a:r>
            <a:r>
              <a:rPr lang="en-US" sz="1600" dirty="0">
                <a:hlinkClick r:id="rId5"/>
              </a:rPr>
              <a:t>https://en.wikipedia.org/wiki/Breadth-first_search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7936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485733"/>
            <a:ext cx="9144000" cy="27699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6457950" y="6214593"/>
            <a:ext cx="2057400" cy="365125"/>
          </a:xfrm>
        </p:spPr>
        <p:txBody>
          <a:bodyPr/>
          <a:lstStyle/>
          <a:p>
            <a:fld id="{3945BCA7-BE1F-44EA-8FAA-E97CADA8B770}" type="slidenum">
              <a:rPr lang="en-SG" smtClean="0"/>
              <a:t>9</a:t>
            </a:fld>
            <a:endParaRPr lang="en-SG" dirty="0"/>
          </a:p>
        </p:txBody>
      </p:sp>
      <p:sp>
        <p:nvSpPr>
          <p:cNvPr id="37" name="TextBox 36"/>
          <p:cNvSpPr txBox="1"/>
          <p:nvPr/>
        </p:nvSpPr>
        <p:spPr>
          <a:xfrm>
            <a:off x="0" y="495504"/>
            <a:ext cx="9144000" cy="30357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1000">
                <a:schemeClr val="accent5">
                  <a:lumMod val="75000"/>
                </a:schemeClr>
              </a:gs>
              <a:gs pos="91000">
                <a:schemeClr val="accent5">
                  <a:lumMod val="75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900" dirty="0">
                <a:solidFill>
                  <a:schemeClr val="bg1"/>
                </a:solidFill>
              </a:rPr>
              <a:t>	</a:t>
            </a:r>
            <a:r>
              <a:rPr lang="en-SG" sz="1400" dirty="0">
                <a:solidFill>
                  <a:schemeClr val="bg1"/>
                </a:solidFill>
              </a:rPr>
              <a:t>10.6 Rooted Trees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3975" y="116401"/>
            <a:ext cx="2463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Summary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0" y="784038"/>
            <a:ext cx="9144000" cy="6110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9000">
                <a:srgbClr val="0033CC"/>
              </a:gs>
              <a:gs pos="92000">
                <a:srgbClr val="0033CC"/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5400000" scaled="1"/>
          </a:gradFill>
        </p:spPr>
        <p:txBody>
          <a:bodyPr wrap="square" rtlCol="0">
            <a:noAutofit/>
          </a:bodyPr>
          <a:lstStyle/>
          <a:p>
            <a:pPr>
              <a:tabLst>
                <a:tab pos="201216" algn="l"/>
              </a:tabLst>
            </a:pPr>
            <a:r>
              <a:rPr lang="en-SG" sz="2800" dirty="0">
                <a:solidFill>
                  <a:schemeClr val="bg1"/>
                </a:solidFill>
              </a:rPr>
              <a:t>  Depth-First Search</a:t>
            </a:r>
            <a:endParaRPr lang="en-SG" sz="2000" dirty="0">
              <a:solidFill>
                <a:schemeClr val="bg1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51106" y="1495781"/>
            <a:ext cx="8301008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800" dirty="0"/>
              <a:t>There are three types of depth-first traversal:</a:t>
            </a:r>
          </a:p>
          <a:p>
            <a:pPr marL="341313" indent="-341313"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1371600" algn="l"/>
                <a:tab pos="1547813" algn="l"/>
              </a:tabLst>
            </a:pPr>
            <a:r>
              <a:rPr lang="en-US" altLang="en-US" sz="2400" dirty="0">
                <a:solidFill>
                  <a:srgbClr val="0000FF"/>
                </a:solidFill>
              </a:rPr>
              <a:t>Pre-order</a:t>
            </a:r>
          </a:p>
          <a:p>
            <a:pPr marL="803275" lvl="1" indent="-346075">
              <a:buFont typeface="Wingdings" panose="05000000000000000000" pitchFamily="2" charset="2"/>
              <a:buChar char="§"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000" dirty="0">
                <a:solidFill>
                  <a:srgbClr val="006600"/>
                </a:solidFill>
              </a:rPr>
              <a:t>Print the data of the root (or current vertex)</a:t>
            </a:r>
          </a:p>
          <a:p>
            <a:pPr marL="803275" lvl="1" indent="-346075">
              <a:buFont typeface="Wingdings" panose="05000000000000000000" pitchFamily="2" charset="2"/>
              <a:buChar char="§"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000" dirty="0"/>
              <a:t>Traverse the left subtree by recursively calling the pre-order function</a:t>
            </a:r>
          </a:p>
          <a:p>
            <a:pPr marL="803275" lvl="1" indent="-346075">
              <a:buFont typeface="Wingdings" panose="05000000000000000000" pitchFamily="2" charset="2"/>
              <a:buChar char="§"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000" dirty="0"/>
              <a:t>Traverse the right subtree by recursively calling the pre-order function</a:t>
            </a:r>
          </a:p>
          <a:p>
            <a:pPr marL="341313" indent="-341313"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1371600" algn="l"/>
                <a:tab pos="1547813" algn="l"/>
              </a:tabLst>
            </a:pPr>
            <a:r>
              <a:rPr lang="en-US" altLang="en-US" sz="2400" dirty="0">
                <a:solidFill>
                  <a:srgbClr val="0000FF"/>
                </a:solidFill>
              </a:rPr>
              <a:t>In-order</a:t>
            </a:r>
          </a:p>
          <a:p>
            <a:pPr marL="803275" lvl="1" indent="-346075">
              <a:buFont typeface="Wingdings" panose="05000000000000000000" pitchFamily="2" charset="2"/>
              <a:buChar char="§"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000" dirty="0"/>
              <a:t>Traverse the left subtree by recursively calling the in-order function</a:t>
            </a:r>
          </a:p>
          <a:p>
            <a:pPr marL="803275" lvl="1" indent="-346075">
              <a:buFont typeface="Wingdings" panose="05000000000000000000" pitchFamily="2" charset="2"/>
              <a:buChar char="§"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000" dirty="0">
                <a:solidFill>
                  <a:srgbClr val="006600"/>
                </a:solidFill>
              </a:rPr>
              <a:t>Print the data of the root (or current vertex)</a:t>
            </a:r>
          </a:p>
          <a:p>
            <a:pPr marL="803275" lvl="1" indent="-346075">
              <a:buFont typeface="Wingdings" panose="05000000000000000000" pitchFamily="2" charset="2"/>
              <a:buChar char="§"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000" dirty="0"/>
              <a:t>Traverse the right subtree by recursively calling the in-order function</a:t>
            </a:r>
          </a:p>
          <a:p>
            <a:pPr marL="341313" indent="-341313"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1371600" algn="l"/>
                <a:tab pos="1547813" algn="l"/>
              </a:tabLst>
            </a:pPr>
            <a:r>
              <a:rPr lang="en-US" altLang="en-US" sz="2400" dirty="0">
                <a:solidFill>
                  <a:srgbClr val="0000FF"/>
                </a:solidFill>
              </a:rPr>
              <a:t>Post-order</a:t>
            </a:r>
          </a:p>
          <a:p>
            <a:pPr marL="803275" lvl="1" indent="-346075">
              <a:buFont typeface="Wingdings" panose="05000000000000000000" pitchFamily="2" charset="2"/>
              <a:buChar char="§"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000" dirty="0"/>
              <a:t>Traverse the left subtree by recursively calling the post-order function</a:t>
            </a:r>
          </a:p>
          <a:p>
            <a:pPr marL="803275" lvl="1" indent="-346075">
              <a:buFont typeface="Wingdings" panose="05000000000000000000" pitchFamily="2" charset="2"/>
              <a:buChar char="§"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000" dirty="0"/>
              <a:t>Traverse the right subtree by recursively calling the post-order function</a:t>
            </a:r>
          </a:p>
          <a:p>
            <a:pPr marL="803275" lvl="1" indent="-346075">
              <a:buFont typeface="Wingdings" panose="05000000000000000000" pitchFamily="2" charset="2"/>
              <a:buChar char="§"/>
              <a:tabLst>
                <a:tab pos="457200" algn="l"/>
                <a:tab pos="1371600" algn="l"/>
                <a:tab pos="1547813" algn="l"/>
              </a:tabLst>
            </a:pPr>
            <a:r>
              <a:rPr lang="en-US" altLang="en-US" sz="2000" dirty="0">
                <a:solidFill>
                  <a:srgbClr val="006600"/>
                </a:solidFill>
              </a:rPr>
              <a:t>Print the data of the root (or current vertex)</a:t>
            </a:r>
          </a:p>
        </p:txBody>
      </p:sp>
    </p:spTree>
    <p:extLst>
      <p:ext uri="{BB962C8B-B14F-4D97-AF65-F5344CB8AC3E}">
        <p14:creationId xmlns:p14="http://schemas.microsoft.com/office/powerpoint/2010/main" val="2769265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14030</TotalTime>
  <Words>1464</Words>
  <Application>Microsoft Office PowerPoint</Application>
  <PresentationFormat>On-screen Show (4:3)</PresentationFormat>
  <Paragraphs>213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Wingdings</vt:lpstr>
      <vt:lpstr>Office Theme</vt:lpstr>
      <vt:lpstr>Lecture #13: Graphs and Trees 2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Tuck-Choy Aaron TAN</dc:creator>
  <cp:lastModifiedBy>Tan Tuck Choy</cp:lastModifiedBy>
  <cp:revision>913</cp:revision>
  <cp:lastPrinted>2016-05-24T05:50:01Z</cp:lastPrinted>
  <dcterms:created xsi:type="dcterms:W3CDTF">2015-07-25T11:08:36Z</dcterms:created>
  <dcterms:modified xsi:type="dcterms:W3CDTF">2019-10-23T04:07:41Z</dcterms:modified>
</cp:coreProperties>
</file>