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338" r:id="rId3"/>
    <p:sldId id="339" r:id="rId4"/>
    <p:sldId id="340" r:id="rId5"/>
    <p:sldId id="257" r:id="rId6"/>
    <p:sldId id="27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0" r:id="rId50"/>
    <p:sldId id="302" r:id="rId51"/>
    <p:sldId id="303" r:id="rId52"/>
    <p:sldId id="304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6" r:id="rId82"/>
    <p:sldId id="335" r:id="rId83"/>
    <p:sldId id="341" r:id="rId84"/>
    <p:sldId id="342" r:id="rId85"/>
    <p:sldId id="343" r:id="rId86"/>
    <p:sldId id="337" r:id="rId8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0603" autoAdjust="0"/>
  </p:normalViewPr>
  <p:slideViewPr>
    <p:cSldViewPr snapToGrid="0">
      <p:cViewPr>
        <p:scale>
          <a:sx n="74" d="100"/>
          <a:sy n="74" d="100"/>
        </p:scale>
        <p:origin x="-1184" y="-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/>
      <dgm:spPr/>
      <dgm:t>
        <a:bodyPr/>
        <a:lstStyle/>
        <a:p>
          <a:r>
            <a:rPr lang="en-US" dirty="0"/>
            <a:t>2.1 Logical Form and Logical Equivalence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/>
      <dgm:spPr/>
      <dgm:t>
        <a:bodyPr/>
        <a:lstStyle/>
        <a:p>
          <a:r>
            <a:rPr lang="en-US" dirty="0"/>
            <a:t>Statements; Compound Statements; Statement Form (Propositional Form)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/>
      <dgm:spPr/>
      <dgm:t>
        <a:bodyPr/>
        <a:lstStyle/>
        <a:p>
          <a:r>
            <a:rPr lang="en-US" dirty="0"/>
            <a:t>2.2 Conditional Statements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/>
      <dgm:spPr/>
      <dgm:t>
        <a:bodyPr/>
        <a:lstStyle/>
        <a:p>
          <a:r>
            <a:rPr lang="en-US" dirty="0"/>
            <a:t>Conditional Statements; If-Then as Or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58A43B6F-DE60-4DF8-8397-0C3A8E3D1E67}">
      <dgm:prSet phldrT="[Text]"/>
      <dgm:spPr/>
      <dgm:t>
        <a:bodyPr/>
        <a:lstStyle/>
        <a:p>
          <a:r>
            <a:rPr lang="en-US" dirty="0"/>
            <a:t>Logical Equivalence; Tautologies and Contradictions</a:t>
          </a:r>
        </a:p>
      </dgm:t>
    </dgm:pt>
    <dgm:pt modelId="{578542A2-45F1-4006-9AB5-FFA68462A556}" type="parTrans" cxnId="{0683B28B-0359-4C00-AFF0-3ABD3553A471}">
      <dgm:prSet/>
      <dgm:spPr/>
      <dgm:t>
        <a:bodyPr/>
        <a:lstStyle/>
        <a:p>
          <a:endParaRPr lang="en-US"/>
        </a:p>
      </dgm:t>
    </dgm:pt>
    <dgm:pt modelId="{8A6C530E-7229-4411-8939-E9774EA8157D}" type="sibTrans" cxnId="{0683B28B-0359-4C00-AFF0-3ABD3553A471}">
      <dgm:prSet/>
      <dgm:spPr/>
      <dgm:t>
        <a:bodyPr/>
        <a:lstStyle/>
        <a:p>
          <a:endParaRPr lang="en-US"/>
        </a:p>
      </dgm:t>
    </dgm:pt>
    <dgm:pt modelId="{15981B96-D8DF-4BD5-9205-E3F8DCA8212E}">
      <dgm:prSet phldrT="[Text]"/>
      <dgm:spPr/>
      <dgm:t>
        <a:bodyPr/>
        <a:lstStyle/>
        <a:p>
          <a:r>
            <a:rPr lang="en-US" dirty="0"/>
            <a:t>Only If and the </a:t>
          </a:r>
          <a:r>
            <a:rPr lang="en-US" dirty="0" err="1"/>
            <a:t>Biconditional</a:t>
          </a:r>
          <a:r>
            <a:rPr lang="en-US" dirty="0"/>
            <a:t>; Necessary and Sufficient Conditions</a:t>
          </a:r>
        </a:p>
      </dgm:t>
    </dgm:pt>
    <dgm:pt modelId="{DEEF6614-5C8E-46A2-867B-C9F7CD4C5D19}" type="parTrans" cxnId="{6783359D-6E57-4C35-AEE5-864D38C47E24}">
      <dgm:prSet/>
      <dgm:spPr/>
      <dgm:t>
        <a:bodyPr/>
        <a:lstStyle/>
        <a:p>
          <a:endParaRPr lang="en-US"/>
        </a:p>
      </dgm:t>
    </dgm:pt>
    <dgm:pt modelId="{8652596B-EEE6-4543-AB9D-DC9B9E807380}" type="sibTrans" cxnId="{6783359D-6E57-4C35-AEE5-864D38C47E24}">
      <dgm:prSet/>
      <dgm:spPr/>
      <dgm:t>
        <a:bodyPr/>
        <a:lstStyle/>
        <a:p>
          <a:endParaRPr lang="en-US"/>
        </a:p>
      </dgm:t>
    </dgm:pt>
    <dgm:pt modelId="{0FE65D8F-91D7-46F6-94C5-0642A6C22129}">
      <dgm:prSet phldrT="[Text]"/>
      <dgm:spPr/>
      <dgm:t>
        <a:bodyPr/>
        <a:lstStyle/>
        <a:p>
          <a:r>
            <a:rPr lang="en-US" dirty="0"/>
            <a:t>Negation, Contrapositive, Converse and Inverse</a:t>
          </a:r>
        </a:p>
      </dgm:t>
    </dgm:pt>
    <dgm:pt modelId="{41054D66-3473-4A96-AE82-FC3C4AC9285E}" type="parTrans" cxnId="{94CD4497-2335-4849-A9FF-4FA97754D4AA}">
      <dgm:prSet/>
      <dgm:spPr/>
      <dgm:t>
        <a:bodyPr/>
        <a:lstStyle/>
        <a:p>
          <a:endParaRPr lang="en-US"/>
        </a:p>
      </dgm:t>
    </dgm:pt>
    <dgm:pt modelId="{24D7EDA8-2455-4C46-AF0B-C49FF36C3BB4}" type="sibTrans" cxnId="{94CD4497-2335-4849-A9FF-4FA97754D4AA}">
      <dgm:prSet/>
      <dgm:spPr/>
      <dgm:t>
        <a:bodyPr/>
        <a:lstStyle/>
        <a:p>
          <a:endParaRPr lang="en-US"/>
        </a:p>
      </dgm:t>
    </dgm:pt>
    <dgm:pt modelId="{27BD6DE6-A64E-4D10-9273-68986977416E}">
      <dgm:prSet/>
      <dgm:spPr/>
      <dgm:t>
        <a:bodyPr/>
        <a:lstStyle/>
        <a:p>
          <a:r>
            <a:rPr lang="en-US" dirty="0"/>
            <a:t>2.3 Valid and Invalid Arguments	</a:t>
          </a:r>
        </a:p>
      </dgm:t>
    </dgm:pt>
    <dgm:pt modelId="{C45F01DC-DAB6-481E-ABF3-6A5B171385BA}" type="parTrans" cxnId="{F8593BB8-040D-45E5-A040-33463384AB91}">
      <dgm:prSet/>
      <dgm:spPr/>
      <dgm:t>
        <a:bodyPr/>
        <a:lstStyle/>
        <a:p>
          <a:endParaRPr lang="en-US"/>
        </a:p>
      </dgm:t>
    </dgm:pt>
    <dgm:pt modelId="{017C8BE8-7444-4868-A355-78BA7F2A9108}" type="sibTrans" cxnId="{F8593BB8-040D-45E5-A040-33463384AB91}">
      <dgm:prSet/>
      <dgm:spPr/>
      <dgm:t>
        <a:bodyPr/>
        <a:lstStyle/>
        <a:p>
          <a:endParaRPr lang="en-US"/>
        </a:p>
      </dgm:t>
    </dgm:pt>
    <dgm:pt modelId="{B0FCDD16-8224-4E79-ABF5-87D73043DDA9}">
      <dgm:prSet/>
      <dgm:spPr/>
      <dgm:t>
        <a:bodyPr/>
        <a:lstStyle/>
        <a:p>
          <a:r>
            <a:rPr lang="en-US" dirty="0"/>
            <a:t>Argument; Valid and Invalid Arguments</a:t>
          </a:r>
        </a:p>
      </dgm:t>
    </dgm:pt>
    <dgm:pt modelId="{5B57E8F0-FB3F-4C32-A79D-441557C8A19F}" type="parTrans" cxnId="{51167CE3-784F-425F-A2AD-3FD898503C36}">
      <dgm:prSet/>
      <dgm:spPr/>
      <dgm:t>
        <a:bodyPr/>
        <a:lstStyle/>
        <a:p>
          <a:endParaRPr lang="en-US"/>
        </a:p>
      </dgm:t>
    </dgm:pt>
    <dgm:pt modelId="{3C59DC4E-D43D-487F-83AF-054B96DF5732}" type="sibTrans" cxnId="{51167CE3-784F-425F-A2AD-3FD898503C36}">
      <dgm:prSet/>
      <dgm:spPr/>
      <dgm:t>
        <a:bodyPr/>
        <a:lstStyle/>
        <a:p>
          <a:endParaRPr lang="en-US"/>
        </a:p>
      </dgm:t>
    </dgm:pt>
    <dgm:pt modelId="{B775865C-F944-47C6-8A82-E26C15998CBD}">
      <dgm:prSet/>
      <dgm:spPr/>
      <dgm:t>
        <a:bodyPr/>
        <a:lstStyle/>
        <a:p>
          <a:r>
            <a:rPr lang="en-US" dirty="0"/>
            <a:t>Modus Ponens and Modus Tollens</a:t>
          </a:r>
        </a:p>
      </dgm:t>
    </dgm:pt>
    <dgm:pt modelId="{9E5FAA12-96DC-45B8-A04D-B2140D32C0FF}" type="parTrans" cxnId="{1D731A6F-0CFD-4AE8-B5AA-8CE9D4DD057E}">
      <dgm:prSet/>
      <dgm:spPr/>
      <dgm:t>
        <a:bodyPr/>
        <a:lstStyle/>
        <a:p>
          <a:endParaRPr lang="en-US"/>
        </a:p>
      </dgm:t>
    </dgm:pt>
    <dgm:pt modelId="{BEF5EA15-D30E-486A-BE07-91701C54A549}" type="sibTrans" cxnId="{1D731A6F-0CFD-4AE8-B5AA-8CE9D4DD057E}">
      <dgm:prSet/>
      <dgm:spPr/>
      <dgm:t>
        <a:bodyPr/>
        <a:lstStyle/>
        <a:p>
          <a:endParaRPr lang="en-US"/>
        </a:p>
      </dgm:t>
    </dgm:pt>
    <dgm:pt modelId="{006E8510-316B-458A-9BC1-17759118BF14}">
      <dgm:prSet/>
      <dgm:spPr/>
      <dgm:t>
        <a:bodyPr/>
        <a:lstStyle/>
        <a:p>
          <a:r>
            <a:rPr lang="en-US" dirty="0"/>
            <a:t>Rules of Inference</a:t>
          </a:r>
        </a:p>
      </dgm:t>
    </dgm:pt>
    <dgm:pt modelId="{8FEFC947-AA13-46EC-AFCC-4DF9015A334C}" type="parTrans" cxnId="{98BDDB71-FCB7-4F0E-8D9A-0C86EAA96634}">
      <dgm:prSet/>
      <dgm:spPr/>
      <dgm:t>
        <a:bodyPr/>
        <a:lstStyle/>
        <a:p>
          <a:endParaRPr lang="en-US"/>
        </a:p>
      </dgm:t>
    </dgm:pt>
    <dgm:pt modelId="{12DBC6C4-6545-4405-8502-19BB0F51EC30}" type="sibTrans" cxnId="{98BDDB71-FCB7-4F0E-8D9A-0C86EAA96634}">
      <dgm:prSet/>
      <dgm:spPr/>
      <dgm:t>
        <a:bodyPr/>
        <a:lstStyle/>
        <a:p>
          <a:endParaRPr lang="en-US"/>
        </a:p>
      </dgm:t>
    </dgm:pt>
    <dgm:pt modelId="{74281D1B-C24B-4528-88EE-C01F8D01B187}">
      <dgm:prSet/>
      <dgm:spPr/>
      <dgm:t>
        <a:bodyPr/>
        <a:lstStyle/>
        <a:p>
          <a:r>
            <a:rPr lang="en-US" dirty="0"/>
            <a:t>Fallacies</a:t>
          </a:r>
        </a:p>
      </dgm:t>
    </dgm:pt>
    <dgm:pt modelId="{42F63291-108A-4EA2-B0C1-88A58698CF9D}" type="parTrans" cxnId="{3B119C69-CB1A-4F6E-BB9D-9242BC8CE6CB}">
      <dgm:prSet/>
      <dgm:spPr/>
      <dgm:t>
        <a:bodyPr/>
        <a:lstStyle/>
        <a:p>
          <a:endParaRPr lang="en-US"/>
        </a:p>
      </dgm:t>
    </dgm:pt>
    <dgm:pt modelId="{FB7A0DE0-9C7D-4115-B72C-7BB73022D1BB}" type="sibTrans" cxnId="{3B119C69-CB1A-4F6E-BB9D-9242BC8CE6CB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10065-CFB3-4CEF-BC1D-8B50BDA86689}" type="pres">
      <dgm:prSet presAssocID="{7F3EE7F4-5CF1-432E-A16A-EF1709181AE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4D8D6-E7FC-4E3C-9F84-84133BB46313}" type="pres">
      <dgm:prSet presAssocID="{7F3EE7F4-5CF1-432E-A16A-EF1709181AEB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305B-C855-4771-85E1-9B59415FD537}" type="pres">
      <dgm:prSet presAssocID="{90250D92-EAF1-4F2C-B772-CC48C11D03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0852-CD95-4A25-B089-D6B307265438}" type="pres">
      <dgm:prSet presAssocID="{90250D92-EAF1-4F2C-B772-CC48C11D031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6CA5C-623B-4113-8558-EECF5C4AA422}" type="pres">
      <dgm:prSet presAssocID="{27BD6DE6-A64E-4D10-9273-68986977416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6B158-1AE0-4D8B-A702-A8715E021A2A}" type="pres">
      <dgm:prSet presAssocID="{27BD6DE6-A64E-4D10-9273-68986977416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83B28B-0359-4C00-AFF0-3ABD3553A471}" srcId="{7F3EE7F4-5CF1-432E-A16A-EF1709181AEB}" destId="{58A43B6F-DE60-4DF8-8397-0C3A8E3D1E67}" srcOrd="1" destOrd="0" parTransId="{578542A2-45F1-4006-9AB5-FFA68462A556}" sibTransId="{8A6C530E-7229-4411-8939-E9774EA8157D}"/>
    <dgm:cxn modelId="{D21BBDC1-6177-4659-B672-EC4BABA1338C}" type="presOf" srcId="{15981B96-D8DF-4BD5-9205-E3F8DCA8212E}" destId="{A6170852-CD95-4A25-B089-D6B307265438}" srcOrd="0" destOrd="2" presId="urn:microsoft.com/office/officeart/2005/8/layout/vList2"/>
    <dgm:cxn modelId="{1746A295-6870-4417-B60C-533AC3673452}" type="presOf" srcId="{74281D1B-C24B-4528-88EE-C01F8D01B187}" destId="{F3B6B158-1AE0-4D8B-A702-A8715E021A2A}" srcOrd="0" destOrd="3" presId="urn:microsoft.com/office/officeart/2005/8/layout/vList2"/>
    <dgm:cxn modelId="{1C954AAA-F0CE-4914-844B-31CBC2ABBDFC}" type="presOf" srcId="{0FE65D8F-91D7-46F6-94C5-0642A6C22129}" destId="{A6170852-CD95-4A25-B089-D6B307265438}" srcOrd="0" destOrd="1" presId="urn:microsoft.com/office/officeart/2005/8/layout/vList2"/>
    <dgm:cxn modelId="{6783359D-6E57-4C35-AEE5-864D38C47E24}" srcId="{90250D92-EAF1-4F2C-B772-CC48C11D0311}" destId="{15981B96-D8DF-4BD5-9205-E3F8DCA8212E}" srcOrd="2" destOrd="0" parTransId="{DEEF6614-5C8E-46A2-867B-C9F7CD4C5D19}" sibTransId="{8652596B-EEE6-4543-AB9D-DC9B9E807380}"/>
    <dgm:cxn modelId="{2136FC02-1A38-4D50-9B50-1D929A0065DF}" type="presOf" srcId="{6F84F787-5F99-452F-AD9B-0BD6125B0C3D}" destId="{85DAB027-F54C-44DC-BDBE-232ED77CC6C1}" srcOrd="0" destOrd="0" presId="urn:microsoft.com/office/officeart/2005/8/layout/vList2"/>
    <dgm:cxn modelId="{C67DED16-DFE3-4362-B047-3E4F92774CCA}" type="presOf" srcId="{27BD6DE6-A64E-4D10-9273-68986977416E}" destId="{D6C6CA5C-623B-4113-8558-EECF5C4AA422}" srcOrd="0" destOrd="0" presId="urn:microsoft.com/office/officeart/2005/8/layout/vList2"/>
    <dgm:cxn modelId="{ADF04E26-3543-49A5-891B-9FB1EF73CB6D}" type="presOf" srcId="{90250D92-EAF1-4F2C-B772-CC48C11D0311}" destId="{2309305B-C855-4771-85E1-9B59415FD537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51167CE3-784F-425F-A2AD-3FD898503C36}" srcId="{27BD6DE6-A64E-4D10-9273-68986977416E}" destId="{B0FCDD16-8224-4E79-ABF5-87D73043DDA9}" srcOrd="0" destOrd="0" parTransId="{5B57E8F0-FB3F-4C32-A79D-441557C8A19F}" sibTransId="{3C59DC4E-D43D-487F-83AF-054B96DF5732}"/>
    <dgm:cxn modelId="{A32B1BB6-92B0-4366-B170-A5AE63E07314}" type="presOf" srcId="{31D8F70D-89DF-4EF2-95ED-23355DFA290D}" destId="{48C4D8D6-E7FC-4E3C-9F84-84133BB46313}" srcOrd="0" destOrd="0" presId="urn:microsoft.com/office/officeart/2005/8/layout/vList2"/>
    <dgm:cxn modelId="{1D731A6F-0CFD-4AE8-B5AA-8CE9D4DD057E}" srcId="{27BD6DE6-A64E-4D10-9273-68986977416E}" destId="{B775865C-F944-47C6-8A82-E26C15998CBD}" srcOrd="1" destOrd="0" parTransId="{9E5FAA12-96DC-45B8-A04D-B2140D32C0FF}" sibTransId="{BEF5EA15-D30E-486A-BE07-91701C54A549}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F8593BB8-040D-45E5-A040-33463384AB91}" srcId="{6F84F787-5F99-452F-AD9B-0BD6125B0C3D}" destId="{27BD6DE6-A64E-4D10-9273-68986977416E}" srcOrd="2" destOrd="0" parTransId="{C45F01DC-DAB6-481E-ABF3-6A5B171385BA}" sibTransId="{017C8BE8-7444-4868-A355-78BA7F2A9108}"/>
    <dgm:cxn modelId="{833E3FE2-BEBC-4C7F-823A-35867F1A1DDB}" type="presOf" srcId="{58A43B6F-DE60-4DF8-8397-0C3A8E3D1E67}" destId="{48C4D8D6-E7FC-4E3C-9F84-84133BB46313}" srcOrd="0" destOrd="1" presId="urn:microsoft.com/office/officeart/2005/8/layout/vList2"/>
    <dgm:cxn modelId="{98BDDB71-FCB7-4F0E-8D9A-0C86EAA96634}" srcId="{27BD6DE6-A64E-4D10-9273-68986977416E}" destId="{006E8510-316B-458A-9BC1-17759118BF14}" srcOrd="2" destOrd="0" parTransId="{8FEFC947-AA13-46EC-AFCC-4DF9015A334C}" sibTransId="{12DBC6C4-6545-4405-8502-19BB0F51EC30}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B119C69-CB1A-4F6E-BB9D-9242BC8CE6CB}" srcId="{27BD6DE6-A64E-4D10-9273-68986977416E}" destId="{74281D1B-C24B-4528-88EE-C01F8D01B187}" srcOrd="3" destOrd="0" parTransId="{42F63291-108A-4EA2-B0C1-88A58698CF9D}" sibTransId="{FB7A0DE0-9C7D-4115-B72C-7BB73022D1BB}"/>
    <dgm:cxn modelId="{5704A3DF-4049-45C3-B12B-23930E476921}" type="presOf" srcId="{B775865C-F944-47C6-8A82-E26C15998CBD}" destId="{F3B6B158-1AE0-4D8B-A702-A8715E021A2A}" srcOrd="0" destOrd="1" presId="urn:microsoft.com/office/officeart/2005/8/layout/vList2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146DCE2C-A628-44CF-B44C-1DCBDDA8C9FF}" type="presOf" srcId="{B0FCDD16-8224-4E79-ABF5-87D73043DDA9}" destId="{F3B6B158-1AE0-4D8B-A702-A8715E021A2A}" srcOrd="0" destOrd="0" presId="urn:microsoft.com/office/officeart/2005/8/layout/vList2"/>
    <dgm:cxn modelId="{94CD4497-2335-4849-A9FF-4FA97754D4AA}" srcId="{90250D92-EAF1-4F2C-B772-CC48C11D0311}" destId="{0FE65D8F-91D7-46F6-94C5-0642A6C22129}" srcOrd="1" destOrd="0" parTransId="{41054D66-3473-4A96-AE82-FC3C4AC9285E}" sibTransId="{24D7EDA8-2455-4C46-AF0B-C49FF36C3BB4}"/>
    <dgm:cxn modelId="{6F1A20F1-9292-4C19-B26E-38E2F0663A85}" type="presOf" srcId="{4F0349F7-7124-4645-B7CB-EE5C90341F93}" destId="{A6170852-CD95-4A25-B089-D6B307265438}" srcOrd="0" destOrd="0" presId="urn:microsoft.com/office/officeart/2005/8/layout/vList2"/>
    <dgm:cxn modelId="{876AFEAD-EA67-4CF9-A983-954E585CF568}" type="presOf" srcId="{006E8510-316B-458A-9BC1-17759118BF14}" destId="{F3B6B158-1AE0-4D8B-A702-A8715E021A2A}" srcOrd="0" destOrd="2" presId="urn:microsoft.com/office/officeart/2005/8/layout/vList2"/>
    <dgm:cxn modelId="{70AB6647-3A78-43D4-8A43-B8D4236CF243}" type="presOf" srcId="{7F3EE7F4-5CF1-432E-A16A-EF1709181AEB}" destId="{EC610065-CFB3-4CEF-BC1D-8B50BDA86689}" srcOrd="0" destOrd="0" presId="urn:microsoft.com/office/officeart/2005/8/layout/vList2"/>
    <dgm:cxn modelId="{641FF6CF-18E6-4917-9E68-B3EE90E6A343}" type="presParOf" srcId="{85DAB027-F54C-44DC-BDBE-232ED77CC6C1}" destId="{EC610065-CFB3-4CEF-BC1D-8B50BDA86689}" srcOrd="0" destOrd="0" presId="urn:microsoft.com/office/officeart/2005/8/layout/vList2"/>
    <dgm:cxn modelId="{AADF9B8A-F4E3-4087-BF5A-48E4E5B75C10}" type="presParOf" srcId="{85DAB027-F54C-44DC-BDBE-232ED77CC6C1}" destId="{48C4D8D6-E7FC-4E3C-9F84-84133BB46313}" srcOrd="1" destOrd="0" presId="urn:microsoft.com/office/officeart/2005/8/layout/vList2"/>
    <dgm:cxn modelId="{FC91255D-65B1-4A4B-8EB7-9F83F5BA69DA}" type="presParOf" srcId="{85DAB027-F54C-44DC-BDBE-232ED77CC6C1}" destId="{2309305B-C855-4771-85E1-9B59415FD537}" srcOrd="2" destOrd="0" presId="urn:microsoft.com/office/officeart/2005/8/layout/vList2"/>
    <dgm:cxn modelId="{BB0C8D00-E4E0-4A9B-BB60-C9A5C011522B}" type="presParOf" srcId="{85DAB027-F54C-44DC-BDBE-232ED77CC6C1}" destId="{A6170852-CD95-4A25-B089-D6B307265438}" srcOrd="3" destOrd="0" presId="urn:microsoft.com/office/officeart/2005/8/layout/vList2"/>
    <dgm:cxn modelId="{1D622E4A-A044-4385-B002-4942E6980DA2}" type="presParOf" srcId="{85DAB027-F54C-44DC-BDBE-232ED77CC6C1}" destId="{D6C6CA5C-623B-4113-8558-EECF5C4AA422}" srcOrd="4" destOrd="0" presId="urn:microsoft.com/office/officeart/2005/8/layout/vList2"/>
    <dgm:cxn modelId="{087399B7-70E3-4319-89C2-2EC91A2A66D0}" type="presParOf" srcId="{85DAB027-F54C-44DC-BDBE-232ED77CC6C1}" destId="{F3B6B158-1AE0-4D8B-A702-A8715E021A2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23/8/2019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417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309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03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3186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54676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074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7511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8601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3622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279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1816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054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30068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5288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9465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0813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8684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907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683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806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55044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3408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85329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5380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5648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5089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6198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10071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81385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0289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85910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48396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3994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4449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04224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196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014168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064957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84626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02048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51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68036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49582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78129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2109502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8410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42089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0743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8446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85153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53871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80799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10382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9025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998245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32419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014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23/8/2019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/>
              <a:t>19 – 23 August 2019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627871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  <a:latin typeface="+mn-lt"/>
              </a:rPr>
              <a:t>2. The Logic of Compound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Negation, Conjunction, and Disjunction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4410" y="1087078"/>
            <a:ext cx="7176411" cy="1448841"/>
            <a:chOff x="993228" y="4598517"/>
            <a:chExt cx="7176411" cy="1448841"/>
          </a:xfrm>
        </p:grpSpPr>
        <p:sp>
          <p:nvSpPr>
            <p:cNvPr id="26" name="Rectangle 25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2.1.2 (Negation)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is a statement variable, the </a:t>
              </a:r>
              <a:r>
                <a:rPr lang="en-SG" sz="2400" b="1" dirty="0"/>
                <a:t>negation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is “not </a:t>
              </a:r>
              <a:r>
                <a:rPr lang="en-SG" sz="2400" i="1" dirty="0"/>
                <a:t>p</a:t>
              </a:r>
              <a:r>
                <a:rPr lang="en-SG" sz="2400" dirty="0"/>
                <a:t>” or “it is not the case that </a:t>
              </a:r>
              <a:r>
                <a:rPr lang="en-SG" sz="2400" i="1" dirty="0"/>
                <a:t>p</a:t>
              </a:r>
              <a:r>
                <a:rPr lang="en-SG" sz="2400" dirty="0"/>
                <a:t>” and is denoted ~</a:t>
              </a:r>
              <a:r>
                <a:rPr lang="en-SG" sz="2400" i="1" dirty="0"/>
                <a:t>p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74410" y="2832401"/>
            <a:ext cx="7176411" cy="1448841"/>
            <a:chOff x="993228" y="4598517"/>
            <a:chExt cx="7176411" cy="1448841"/>
          </a:xfrm>
        </p:grpSpPr>
        <p:sp>
          <p:nvSpPr>
            <p:cNvPr id="31" name="Rectangle 30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2.1.3 (Conjunction)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74410" y="4631742"/>
            <a:ext cx="7176411" cy="1448841"/>
            <a:chOff x="993228" y="4598517"/>
            <a:chExt cx="7176411" cy="1448841"/>
          </a:xfrm>
        </p:grpSpPr>
        <p:sp>
          <p:nvSpPr>
            <p:cNvPr id="37" name="Rectangle 36"/>
            <p:cNvSpPr/>
            <p:nvPr/>
          </p:nvSpPr>
          <p:spPr>
            <a:xfrm>
              <a:off x="993228" y="4598517"/>
              <a:ext cx="7176411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2.1.4 (Disjunction)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09374" y="5193984"/>
              <a:ext cx="69253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disjunction</a:t>
              </a:r>
              <a:r>
                <a:rPr lang="en-SG" sz="2400" dirty="0"/>
                <a:t> 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or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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658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Order of Operations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989570"/>
            <a:ext cx="75634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Order of operations: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~ is performed first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>
                <a:sym typeface="Symbol" panose="05050102010706020507" pitchFamily="18" charset="2"/>
              </a:rPr>
              <a:t> </a:t>
            </a:r>
            <a:r>
              <a:rPr lang="en-SG" sz="2400" dirty="0"/>
              <a:t>and </a:t>
            </a:r>
            <a:r>
              <a:rPr lang="en-SG" sz="2400" dirty="0">
                <a:sym typeface="Symbol" panose="05050102010706020507" pitchFamily="18" charset="2"/>
              </a:rPr>
              <a:t> </a:t>
            </a:r>
            <a:r>
              <a:rPr lang="en-SG" sz="2400" dirty="0"/>
              <a:t>are </a:t>
            </a:r>
            <a:r>
              <a:rPr lang="en-SG" sz="2400" dirty="0">
                <a:solidFill>
                  <a:srgbClr val="C00000"/>
                </a:solidFill>
              </a:rPr>
              <a:t>coequal</a:t>
            </a:r>
            <a:r>
              <a:rPr lang="en-SG" sz="2400" dirty="0"/>
              <a:t> in order of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5538" y="2251454"/>
            <a:ext cx="305143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= (~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 </a:t>
            </a:r>
            <a:endParaRPr lang="en-SG" sz="2800" i="1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09119" y="2251454"/>
            <a:ext cx="2143125" cy="894368"/>
            <a:chOff x="5343525" y="2665540"/>
            <a:chExt cx="2143125" cy="894368"/>
          </a:xfrm>
        </p:grpSpPr>
        <p:sp>
          <p:nvSpPr>
            <p:cNvPr id="55" name="TextBox 54"/>
            <p:cNvSpPr txBox="1"/>
            <p:nvPr/>
          </p:nvSpPr>
          <p:spPr>
            <a:xfrm>
              <a:off x="5343525" y="2665540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r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30667" y="3098243"/>
              <a:ext cx="1768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Ambiguous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636144" y="3109203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</a:t>
            </a:r>
            <a:r>
              <a:rPr lang="en-SG" sz="2800" dirty="0">
                <a:solidFill>
                  <a:srgbClr val="C00000"/>
                </a:solidFill>
              </a:rPr>
              <a:t>parentheses</a:t>
            </a:r>
            <a:r>
              <a:rPr lang="en-SG" sz="2800" dirty="0"/>
              <a:t> to override or disambiguate order of operations</a:t>
            </a:r>
            <a:endParaRPr lang="en-SG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25171" y="4113918"/>
            <a:ext cx="2743201" cy="951457"/>
            <a:chOff x="925171" y="4831038"/>
            <a:chExt cx="2743201" cy="951457"/>
          </a:xfrm>
        </p:grpSpPr>
        <p:sp>
          <p:nvSpPr>
            <p:cNvPr id="57" name="TextBox 56"/>
            <p:cNvSpPr txBox="1"/>
            <p:nvPr/>
          </p:nvSpPr>
          <p:spPr>
            <a:xfrm>
              <a:off x="1225210" y="4831038"/>
              <a:ext cx="2143125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 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5171" y="5320830"/>
              <a:ext cx="2743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Negation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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endParaRPr lang="en-SG" sz="24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45089" y="4113918"/>
            <a:ext cx="3752460" cy="923332"/>
            <a:chOff x="4745089" y="4831036"/>
            <a:chExt cx="3752460" cy="923332"/>
          </a:xfrm>
        </p:grpSpPr>
        <p:grpSp>
          <p:nvGrpSpPr>
            <p:cNvPr id="10" name="Group 9"/>
            <p:cNvGrpSpPr/>
            <p:nvPr/>
          </p:nvGrpSpPr>
          <p:grpSpPr>
            <a:xfrm>
              <a:off x="4745089" y="4831036"/>
              <a:ext cx="3752460" cy="523221"/>
              <a:chOff x="4745089" y="4831036"/>
              <a:chExt cx="3752460" cy="523221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4745089" y="4831037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(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endParaRPr lang="en-SG" sz="28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61956" y="4831036"/>
                <a:ext cx="1835593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 (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  </a:t>
                </a:r>
                <a:r>
                  <a:rPr lang="en-SG" sz="2800" i="1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r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)</a:t>
                </a:r>
                <a:endParaRPr lang="en-SG" sz="2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5549523" y="5292703"/>
              <a:ext cx="2143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Unambiguous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9435FEB8-EBFA-4C08-ACE0-5F5FAD748BDC}"/>
              </a:ext>
            </a:extLst>
          </p:cNvPr>
          <p:cNvGrpSpPr/>
          <p:nvPr/>
        </p:nvGrpSpPr>
        <p:grpSpPr>
          <a:xfrm>
            <a:off x="476756" y="5283200"/>
            <a:ext cx="7834124" cy="1255537"/>
            <a:chOff x="476756" y="5283200"/>
            <a:chExt cx="7834124" cy="125553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xmlns="" id="{3B3751EA-76D9-430A-8C3F-7F826CDE7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6" y="5359156"/>
              <a:ext cx="1017689" cy="8480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xmlns="" id="{E5EE0EB3-7264-4927-AB2C-D6B049E1EC02}"/>
                    </a:ext>
                  </a:extLst>
                </p:cNvPr>
                <p:cNvSpPr txBox="1"/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In some other modules, different symbols are used, such as </a:t>
                  </a:r>
                  <a:r>
                    <a:rPr lang="en-SG" dirty="0">
                      <a:solidFill>
                        <a:srgbClr val="C00000"/>
                      </a:solidFill>
                      <a:sym typeface="Symbol" panose="05050102010706020507" pitchFamily="18" charset="2"/>
                    </a:rPr>
                    <a:t></a:t>
                  </a:r>
                  <a:r>
                    <a:rPr lang="en-SG" dirty="0"/>
                    <a:t> for conjunction and </a:t>
                  </a:r>
                  <a:r>
                    <a:rPr lang="en-SG" dirty="0">
                      <a:solidFill>
                        <a:srgbClr val="C00000"/>
                      </a:solidFill>
                    </a:rPr>
                    <a:t>+</a:t>
                  </a:r>
                  <a:r>
                    <a:rPr lang="en-SG" dirty="0"/>
                    <a:t> for disjunction in CS2100. Others use </a:t>
                  </a:r>
                  <a:r>
                    <a:rPr lang="en-SG" dirty="0">
                      <a:sym typeface="Symbol" panose="05050102010706020507" pitchFamily="18" charset="2"/>
                    </a:rPr>
                    <a:t> or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SG" i="1" smtClean="0">
                              <a:latin typeface="Cambria Math"/>
                              <a:sym typeface="Symbol" panose="05050102010706020507" pitchFamily="18" charset="2"/>
                            </a:rPr>
                          </m:ctrlPr>
                        </m:accPr>
                        <m:e/>
                      </m:acc>
                      <m:r>
                        <a:rPr lang="en-SG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</m:oMath>
                  </a14:m>
                  <a:r>
                    <a:rPr lang="en-SG" dirty="0"/>
                    <a:t>for negation. In CS2100, conjunction is performed before disjunction.</a:t>
                  </a:r>
                </a:p>
                <a:p>
                  <a:r>
                    <a:rPr lang="en-SG" sz="2000" dirty="0">
                      <a:solidFill>
                        <a:srgbClr val="C00000"/>
                      </a:solidFill>
                    </a:rPr>
                    <a:t>We shall follow the symbols and order of operations here.</a:t>
                  </a:r>
                  <a:endParaRPr lang="en-SG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5EE0EB3-7264-4927-AB2C-D6B049E1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60" y="5283200"/>
                  <a:ext cx="6675120" cy="1255537"/>
                </a:xfrm>
                <a:prstGeom prst="rect">
                  <a:avLst/>
                </a:prstGeom>
                <a:blipFill>
                  <a:blip r:embed="rId4"/>
                  <a:stretch>
                    <a:fillRect l="-820" t="-3365" b="-721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05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4" y="1229193"/>
            <a:ext cx="756347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Given: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/>
              <a:t>h</a:t>
            </a:r>
            <a:r>
              <a:rPr lang="en-SG" sz="2400" dirty="0"/>
              <a:t> = “It is hot”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i="1" dirty="0">
                <a:sym typeface="Symbol" panose="05050102010706020507" pitchFamily="18" charset="2"/>
              </a:rPr>
              <a:t>s</a:t>
            </a:r>
            <a:r>
              <a:rPr lang="en-SG" sz="2400" dirty="0">
                <a:sym typeface="Symbol" panose="05050102010706020507" pitchFamily="18" charset="2"/>
              </a:rPr>
              <a:t> = “It is sunny”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logical statements for the following: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not hot but it is sunny.”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“It is neither hot nor sunny.”</a:t>
            </a:r>
            <a:endParaRPr lang="en-SG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26" name="Oval 2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0FD9A565-F9CC-49C9-B52A-8A5E029181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655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9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 Form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81115" y="1555141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2.1.3. Statement Form (Propositional Form)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966" y="2078361"/>
            <a:ext cx="159036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4903" y="2076797"/>
            <a:ext cx="315589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7376" y="2076797"/>
            <a:ext cx="211931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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endParaRPr lang="en-SG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68179" y="2955033"/>
            <a:ext cx="7176411" cy="2602588"/>
            <a:chOff x="993228" y="4598517"/>
            <a:chExt cx="7176411" cy="2602588"/>
          </a:xfrm>
        </p:grpSpPr>
        <p:sp>
          <p:nvSpPr>
            <p:cNvPr id="16" name="Rectangle 15"/>
            <p:cNvSpPr/>
            <p:nvPr/>
          </p:nvSpPr>
          <p:spPr>
            <a:xfrm>
              <a:off x="993228" y="4598517"/>
              <a:ext cx="7176411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93228" y="4598517"/>
              <a:ext cx="7176411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09373" y="4645644"/>
              <a:ext cx="69253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2.1.5 (Statement Form/Propositional Form)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193984"/>
              <a:ext cx="69253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 form</a:t>
              </a:r>
              <a:r>
                <a:rPr lang="en-SG" sz="2400" dirty="0"/>
                <a:t> (or </a:t>
              </a:r>
              <a:r>
                <a:rPr lang="en-SG" sz="2400" b="1" dirty="0"/>
                <a:t>propositional form</a:t>
              </a:r>
              <a:r>
                <a:rPr lang="en-SG" sz="2400" dirty="0"/>
                <a:t>) is an expression made up of </a:t>
              </a:r>
              <a:r>
                <a:rPr lang="en-SG" sz="2400" dirty="0">
                  <a:solidFill>
                    <a:srgbClr val="C00000"/>
                  </a:solidFill>
                </a:rPr>
                <a:t>statement variables </a:t>
              </a:r>
              <a:r>
                <a:rPr lang="en-SG" sz="2400" dirty="0"/>
                <a:t>and </a:t>
              </a:r>
              <a:r>
                <a:rPr lang="en-SG" sz="2400" dirty="0">
                  <a:solidFill>
                    <a:srgbClr val="C00000"/>
                  </a:solidFill>
                </a:rPr>
                <a:t>logical connectives</a:t>
              </a:r>
              <a:r>
                <a:rPr lang="en-SG" sz="2400" dirty="0"/>
                <a:t> that becomes a statement when actual statements are substituted for the component statement variables.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004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Evaluating the Truth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509667" y="1099407"/>
            <a:ext cx="7734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Construct the truth table for this statement form: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3357" y="1636527"/>
            <a:ext cx="4137285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</a:t>
            </a:r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74347"/>
              </p:ext>
            </p:extLst>
          </p:nvPr>
        </p:nvGraphicFramePr>
        <p:xfrm>
          <a:off x="474755" y="2387356"/>
          <a:ext cx="8194488" cy="2405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5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69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2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11795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1107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grpSp>
        <p:nvGrpSpPr>
          <p:cNvPr id="28" name="Group 27"/>
          <p:cNvGrpSpPr/>
          <p:nvPr/>
        </p:nvGrpSpPr>
        <p:grpSpPr>
          <a:xfrm>
            <a:off x="728900" y="5216577"/>
            <a:ext cx="8310168" cy="984885"/>
            <a:chOff x="728900" y="5216577"/>
            <a:chExt cx="8310168" cy="984885"/>
          </a:xfrm>
        </p:grpSpPr>
        <p:sp>
          <p:nvSpPr>
            <p:cNvPr id="25" name="TextBox 24"/>
            <p:cNvSpPr txBox="1"/>
            <p:nvPr/>
          </p:nvSpPr>
          <p:spPr>
            <a:xfrm>
              <a:off x="728900" y="5244324"/>
              <a:ext cx="2833140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  </a:t>
              </a:r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02569" y="5216577"/>
              <a:ext cx="53364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SG" sz="2400" dirty="0"/>
                <a:t>is also known as </a:t>
              </a:r>
              <a:r>
                <a:rPr lang="en-SG" sz="2400" dirty="0">
                  <a:solidFill>
                    <a:srgbClr val="C00000"/>
                  </a:solidFill>
                </a:rPr>
                <a:t>exclusive-or</a:t>
              </a:r>
              <a:r>
                <a:rPr lang="en-SG" sz="2400" dirty="0"/>
                <a:t> (why?)</a:t>
              </a:r>
            </a:p>
            <a:p>
              <a:pPr>
                <a:spcAft>
                  <a:spcPts val="1200"/>
                </a:spcAft>
              </a:pPr>
              <a:r>
                <a:rPr lang="en-SG" sz="2400" dirty="0"/>
                <a:t>Denoted as                      or                        .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83097" y="5634960"/>
              <a:ext cx="1174853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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66925" y="5634960"/>
              <a:ext cx="1500422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XOR </a:t>
              </a:r>
              <a:r>
                <a:rPr lang="en-SG" sz="28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endParaRPr lang="en-SG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77147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2.1.4. Logical Equivalence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4636" y="1842732"/>
            <a:ext cx="391243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(1) Dogs bark and cats meow.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11843" y="1848188"/>
            <a:ext cx="4017364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(2) Cats meow and dogs bark.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587" y="2752031"/>
            <a:ext cx="748009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(1) is true, it follows that (2) must also be true.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On the other hand, if (1) is false, it follows that (2) must also be false.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4302" y="4209872"/>
            <a:ext cx="7165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(1) and (2) are </a:t>
            </a:r>
            <a:r>
              <a:rPr lang="en-SG" sz="2800" dirty="0">
                <a:solidFill>
                  <a:srgbClr val="C00000"/>
                </a:solidFill>
              </a:rPr>
              <a:t>logically equivalent</a:t>
            </a:r>
            <a:r>
              <a:rPr lang="en-SG" sz="2800" dirty="0"/>
              <a:t> statements.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1455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grpSp>
        <p:nvGrpSpPr>
          <p:cNvPr id="13" name="Group 12"/>
          <p:cNvGrpSpPr/>
          <p:nvPr/>
        </p:nvGrpSpPr>
        <p:grpSpPr>
          <a:xfrm>
            <a:off x="739234" y="1141223"/>
            <a:ext cx="7665531" cy="2611403"/>
            <a:chOff x="504109" y="4598517"/>
            <a:chExt cx="7665531" cy="2611403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6025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2.1.6 (Logical Equivalence)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Two statement forms are called </a:t>
              </a:r>
              <a:r>
                <a:rPr lang="en-SG" sz="2400" b="1" dirty="0"/>
                <a:t>logically equivalent </a:t>
              </a:r>
              <a:r>
                <a:rPr lang="en-SG" sz="2400" dirty="0"/>
                <a:t>if, and only if, they have </a:t>
              </a:r>
              <a:r>
                <a:rPr lang="en-SG" sz="2400" dirty="0">
                  <a:solidFill>
                    <a:srgbClr val="C00000"/>
                  </a:solidFill>
                </a:rPr>
                <a:t>identical truth values </a:t>
              </a:r>
              <a:r>
                <a:rPr lang="en-SG" sz="2400" dirty="0"/>
                <a:t>for each possible substitution of statements for their statement variables.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logical equivalence of statement forms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denoted by </a:t>
              </a:r>
              <a:r>
                <a:rPr lang="en-SG" sz="2400" b="1" i="1" dirty="0">
                  <a:solidFill>
                    <a:srgbClr val="C00000"/>
                  </a:solidFill>
                </a:rPr>
                <a:t>P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dirty="0">
                  <a:solidFill>
                    <a:srgbClr val="C00000"/>
                  </a:solidFill>
                  <a:sym typeface="Symbol" panose="05050102010706020507" pitchFamily="18" charset="2"/>
                </a:rPr>
                <a:t></a:t>
              </a:r>
              <a:r>
                <a:rPr lang="en-SG" sz="2400" b="1" dirty="0">
                  <a:solidFill>
                    <a:srgbClr val="C00000"/>
                  </a:solidFill>
                </a:rPr>
                <a:t> </a:t>
              </a:r>
              <a:r>
                <a:rPr lang="en-SG" sz="2400" b="1" i="1" dirty="0">
                  <a:solidFill>
                    <a:srgbClr val="C00000"/>
                  </a:solidFill>
                </a:rPr>
                <a:t>Q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79883" y="4056428"/>
            <a:ext cx="195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Example: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97221"/>
              </p:ext>
            </p:extLst>
          </p:nvPr>
        </p:nvGraphicFramePr>
        <p:xfrm>
          <a:off x="2428407" y="4070351"/>
          <a:ext cx="323787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9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06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94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37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a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b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b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a</a:t>
                      </a:r>
                      <a:endParaRPr lang="en-SG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87351" y="4253740"/>
            <a:ext cx="2683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SG" sz="2400" dirty="0">
                <a:sym typeface="Symbol" panose="05050102010706020507" pitchFamily="18" charset="2"/>
              </a:rPr>
              <a:t>and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 </a:t>
            </a:r>
            <a:r>
              <a:rPr lang="en-SG" sz="2400" i="1" dirty="0">
                <a:solidFill>
                  <a:srgbClr val="0033CC"/>
                </a:solidFill>
                <a:sym typeface="Symbol" panose="05050102010706020507" pitchFamily="18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SG" sz="2400" dirty="0">
                <a:sym typeface="Symbol" panose="05050102010706020507" pitchFamily="18" charset="2"/>
              </a:rPr>
              <a:t>always have the same truth values, hence they are logically equivalent.</a:t>
            </a:r>
            <a:endParaRPr lang="en-SG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3777521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Rounded Rectangle 23"/>
          <p:cNvSpPr/>
          <p:nvPr/>
        </p:nvSpPr>
        <p:spPr>
          <a:xfrm>
            <a:off x="4832436" y="4579648"/>
            <a:ext cx="569627" cy="177670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Oval 29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1492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10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Double Negative Property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2503357" y="1636527"/>
            <a:ext cx="2833141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Double negation: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25311"/>
              </p:ext>
            </p:extLst>
          </p:nvPr>
        </p:nvGraphicFramePr>
        <p:xfrm>
          <a:off x="2503357" y="2631295"/>
          <a:ext cx="283314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7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~(~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i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Rounded Rectangle 25"/>
          <p:cNvSpPr/>
          <p:nvPr/>
        </p:nvSpPr>
        <p:spPr>
          <a:xfrm>
            <a:off x="2608288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ounded Rectangle 26"/>
          <p:cNvSpPr/>
          <p:nvPr/>
        </p:nvSpPr>
        <p:spPr>
          <a:xfrm>
            <a:off x="4437087" y="3057455"/>
            <a:ext cx="569627" cy="9449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69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18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To show that statement forms </a:t>
            </a:r>
            <a:r>
              <a:rPr lang="en-SG" sz="2800" i="1" dirty="0"/>
              <a:t>P</a:t>
            </a:r>
            <a:r>
              <a:rPr lang="en-SG" sz="2800" dirty="0"/>
              <a:t> and </a:t>
            </a:r>
            <a:r>
              <a:rPr lang="en-SG" sz="2800" i="1" dirty="0"/>
              <a:t>Q</a:t>
            </a:r>
            <a:r>
              <a:rPr lang="en-SG" sz="2800" dirty="0"/>
              <a:t> are </a:t>
            </a:r>
            <a:r>
              <a:rPr lang="en-SG" sz="2800" dirty="0">
                <a:solidFill>
                  <a:srgbClr val="C00000"/>
                </a:solidFill>
              </a:rPr>
              <a:t>not </a:t>
            </a:r>
            <a:r>
              <a:rPr lang="en-SG" sz="2800" dirty="0"/>
              <a:t>logically equivalent, there are 2 ways: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Truth table – find at least one row where their truth values differ.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Find a </a:t>
            </a:r>
            <a:r>
              <a:rPr lang="en-SG" sz="2400" dirty="0">
                <a:solidFill>
                  <a:srgbClr val="0000FF"/>
                </a:solidFill>
              </a:rPr>
              <a:t>counter example </a:t>
            </a:r>
            <a:r>
              <a:rPr lang="en-SG" sz="2400" dirty="0"/>
              <a:t>– concrete statements for each of the two forms, one of which is true and the other of which is false.</a:t>
            </a:r>
          </a:p>
        </p:txBody>
      </p:sp>
      <p:sp>
        <p:nvSpPr>
          <p:cNvPr id="18" name="Oval 1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0125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19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Truth table method: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22691"/>
              </p:ext>
            </p:extLst>
          </p:nvPr>
        </p:nvGraphicFramePr>
        <p:xfrm>
          <a:off x="1386976" y="3584368"/>
          <a:ext cx="664775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5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5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291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9408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5591331" y="4512040"/>
            <a:ext cx="2068643" cy="9144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Oval 2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44731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693044357"/>
              </p:ext>
            </p:extLst>
          </p:nvPr>
        </p:nvGraphicFramePr>
        <p:xfrm>
          <a:off x="567523" y="998375"/>
          <a:ext cx="7979318" cy="520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F7849C3-455C-4E2C-AFB8-00C5134DC270}"/>
              </a:ext>
            </a:extLst>
          </p:cNvPr>
          <p:cNvSpPr txBox="1"/>
          <p:nvPr/>
        </p:nvSpPr>
        <p:spPr>
          <a:xfrm>
            <a:off x="567522" y="6192588"/>
            <a:ext cx="696628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Reference: Epp’s Chapter 2 The Logic of Compound Statements</a:t>
            </a:r>
          </a:p>
        </p:txBody>
      </p:sp>
    </p:spTree>
    <p:extLst>
      <p:ext uri="{BB962C8B-B14F-4D97-AF65-F5344CB8AC3E}">
        <p14:creationId xmlns:p14="http://schemas.microsoft.com/office/powerpoint/2010/main" val="179593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Showing Non-equivalence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20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80141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Show that the following 2 statement forms are not logically equivalent.</a:t>
            </a:r>
            <a:endParaRPr lang="en-SG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166878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32947" y="2234168"/>
            <a:ext cx="230848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232" y="2937078"/>
            <a:ext cx="8014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Counter-example method: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74" y="3460298"/>
            <a:ext cx="4552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Let </a:t>
            </a:r>
            <a:r>
              <a:rPr lang="en-SG" sz="2400" i="1" dirty="0"/>
              <a:t>p</a:t>
            </a:r>
            <a:r>
              <a:rPr lang="en-SG" sz="2400" dirty="0"/>
              <a:t> be the statement “0 &lt; 1” and </a:t>
            </a:r>
            <a:r>
              <a:rPr lang="en-SG" sz="2400" i="1" dirty="0"/>
              <a:t>q</a:t>
            </a:r>
            <a:r>
              <a:rPr lang="en-SG" sz="2400" dirty="0"/>
              <a:t> the statement “1 &lt; 0”.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29447" y="4399016"/>
            <a:ext cx="7040389" cy="830997"/>
            <a:chOff x="829447" y="4399016"/>
            <a:chExt cx="7040389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829447" y="450123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)</a:t>
              </a:r>
              <a:endParaRPr lang="en-SG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08092" y="4399016"/>
              <a:ext cx="4961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the case that both 0&lt;1 and 1&lt;0” which is TRUE.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9447" y="5403157"/>
            <a:ext cx="7460113" cy="523220"/>
            <a:chOff x="829447" y="5403157"/>
            <a:chExt cx="7460113" cy="523220"/>
          </a:xfrm>
        </p:grpSpPr>
        <p:sp>
          <p:nvSpPr>
            <p:cNvPr id="17" name="TextBox 16"/>
            <p:cNvSpPr txBox="1"/>
            <p:nvPr/>
          </p:nvSpPr>
          <p:spPr>
            <a:xfrm>
              <a:off x="829447" y="5403157"/>
              <a:ext cx="1716318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 </a:t>
              </a:r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08091" y="5433935"/>
              <a:ext cx="5381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“Not 0&lt;1” and “not 1&lt;0” which is FALSE.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282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Logical Equivalence: De Morgan’s Laws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21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1779996" y="1589609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1233" y="1012042"/>
            <a:ext cx="756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De Morgan’s Laws: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9996" y="2348346"/>
            <a:ext cx="355266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</a:t>
            </a:r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~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1233" y="3114585"/>
            <a:ext cx="777333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Write </a:t>
            </a:r>
            <a:r>
              <a:rPr lang="en-SG" sz="2800" dirty="0">
                <a:solidFill>
                  <a:srgbClr val="0033CC"/>
                </a:solidFill>
              </a:rPr>
              <a:t>negations</a:t>
            </a:r>
            <a:r>
              <a:rPr lang="en-SG" sz="2800" dirty="0"/>
              <a:t> for each of the following: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John is 6 feet tall and he weighs at least 200 pounds.</a:t>
            </a:r>
          </a:p>
          <a:p>
            <a:pPr marL="971550" lvl="1" indent="-514350">
              <a:spcBef>
                <a:spcPts val="1800"/>
              </a:spcBef>
              <a:spcAft>
                <a:spcPts val="1800"/>
              </a:spcAft>
              <a:buFont typeface="+mj-lt"/>
              <a:buAutoNum type="alphaLcPeriod"/>
            </a:pPr>
            <a:endParaRPr lang="en-SG" sz="2400" dirty="0"/>
          </a:p>
          <a:p>
            <a:pPr marL="971550" lvl="1" indent="-514350">
              <a:buFont typeface="+mj-lt"/>
              <a:buAutoNum type="alphaLcPeriod"/>
            </a:pPr>
            <a:r>
              <a:rPr lang="en-SG" sz="2400" dirty="0"/>
              <a:t>The bus was late or Tom’s watch was slow.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65894" y="3988018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John is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6 feet tall </a:t>
            </a:r>
            <a:r>
              <a:rPr lang="en-SG" sz="2400" dirty="0">
                <a:solidFill>
                  <a:srgbClr val="C00000"/>
                </a:solidFill>
              </a:rPr>
              <a:t>or </a:t>
            </a:r>
            <a:r>
              <a:rPr lang="en-SG" sz="2400" dirty="0"/>
              <a:t>he weighs </a:t>
            </a:r>
            <a:r>
              <a:rPr lang="en-SG" sz="2400" dirty="0">
                <a:solidFill>
                  <a:srgbClr val="C00000"/>
                </a:solidFill>
              </a:rPr>
              <a:t>less than </a:t>
            </a:r>
            <a:r>
              <a:rPr lang="en-SG" sz="2400" dirty="0"/>
              <a:t>200 pounds.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893" y="520324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The bus was </a:t>
            </a:r>
            <a:r>
              <a:rPr lang="en-SG" sz="2400" dirty="0">
                <a:solidFill>
                  <a:srgbClr val="C00000"/>
                </a:solidFill>
              </a:rPr>
              <a:t>not</a:t>
            </a:r>
            <a:r>
              <a:rPr lang="en-SG" sz="2400" dirty="0"/>
              <a:t> late </a:t>
            </a:r>
            <a:r>
              <a:rPr lang="en-SG" sz="2400" dirty="0">
                <a:solidFill>
                  <a:srgbClr val="C00000"/>
                </a:solidFill>
              </a:rPr>
              <a:t>and</a:t>
            </a:r>
            <a:r>
              <a:rPr lang="en-SG" sz="2400" dirty="0"/>
              <a:t> Tom’s watch </a:t>
            </a:r>
            <a:r>
              <a:rPr lang="en-SG" sz="2400" dirty="0">
                <a:solidFill>
                  <a:srgbClr val="C00000"/>
                </a:solidFill>
              </a:rPr>
              <a:t>was</a:t>
            </a:r>
            <a:r>
              <a:rPr lang="en-SG" sz="2400" dirty="0"/>
              <a:t> not slow.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913" y="5793872"/>
            <a:ext cx="46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5892" y="5793873"/>
            <a:ext cx="716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Neither was the bus late nor was Tom’s watch slow.</a:t>
            </a:r>
          </a:p>
        </p:txBody>
      </p:sp>
      <p:sp>
        <p:nvSpPr>
          <p:cNvPr id="28" name="Oval 27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2152D53-947F-45D1-862C-B249ADBA30C0}"/>
              </a:ext>
            </a:extLst>
          </p:cNvPr>
          <p:cNvSpPr txBox="1"/>
          <p:nvPr/>
        </p:nvSpPr>
        <p:spPr>
          <a:xfrm>
            <a:off x="5628640" y="1589609"/>
            <a:ext cx="329184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Can be extended to more than two variables.</a:t>
            </a:r>
          </a:p>
        </p:txBody>
      </p:sp>
    </p:spTree>
    <p:extLst>
      <p:ext uri="{BB962C8B-B14F-4D97-AF65-F5344CB8AC3E}">
        <p14:creationId xmlns:p14="http://schemas.microsoft.com/office/powerpoint/2010/main" val="3798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17" grpId="0" animBg="1"/>
      <p:bldP spid="3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22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2.1.5. Tautologies and Contradictions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49819" y="1608649"/>
            <a:ext cx="7665531" cy="2276535"/>
            <a:chOff x="504109" y="4598517"/>
            <a:chExt cx="7665531" cy="2276535"/>
          </a:xfrm>
        </p:grpSpPr>
        <p:sp>
          <p:nvSpPr>
            <p:cNvPr id="16" name="Rectangle 15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2.1.7 (Tautology)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tautology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true </a:t>
              </a:r>
              <a:r>
                <a:rPr lang="en-SG" sz="2400" dirty="0"/>
                <a:t>regardless of the truth values of the individual statements substituted for its statement variables. A statement whose form is a tautology is a </a:t>
              </a:r>
              <a:r>
                <a:rPr lang="en-SG" sz="2400" b="1" dirty="0"/>
                <a:t>tautological statement</a:t>
              </a:r>
              <a:r>
                <a:rPr lang="en-SG" sz="2400" dirty="0"/>
                <a:t>.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9819" y="4145862"/>
            <a:ext cx="7665531" cy="2276535"/>
            <a:chOff x="504109" y="4598517"/>
            <a:chExt cx="7665531" cy="2276535"/>
          </a:xfrm>
        </p:grpSpPr>
        <p:sp>
          <p:nvSpPr>
            <p:cNvPr id="24" name="Rectangle 23"/>
            <p:cNvSpPr/>
            <p:nvPr/>
          </p:nvSpPr>
          <p:spPr>
            <a:xfrm>
              <a:off x="504110" y="4598517"/>
              <a:ext cx="7665530" cy="22765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4110" y="4598517"/>
              <a:ext cx="7665529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4109" y="4645644"/>
              <a:ext cx="7530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2.1.8 (Contradiction)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4110" y="5193984"/>
              <a:ext cx="75306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 </a:t>
              </a:r>
              <a:r>
                <a:rPr lang="en-SG" sz="2400" b="1" dirty="0"/>
                <a:t>contradiction </a:t>
              </a:r>
              <a:r>
                <a:rPr lang="en-SG" sz="2400" dirty="0"/>
                <a:t>is a statement form that is </a:t>
              </a:r>
              <a:r>
                <a:rPr lang="en-SG" sz="2400" dirty="0">
                  <a:solidFill>
                    <a:srgbClr val="C00000"/>
                  </a:solidFill>
                </a:rPr>
                <a:t>always false </a:t>
              </a:r>
              <a:r>
                <a:rPr lang="en-SG" sz="2400" dirty="0"/>
                <a:t>regardless of the truth values of the individual statements substituted for its statement variables. A statement whose form is a contradiction is a </a:t>
              </a:r>
              <a:r>
                <a:rPr lang="en-SG" sz="2400" b="1" dirty="0"/>
                <a:t>contradictory statement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43656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Tautologies and Contradictions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23</a:t>
            </a:fld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501233" y="1012042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Logical equivalence involving tautologies and contradictions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9882" y="1981739"/>
            <a:ext cx="787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Example: If </a:t>
            </a:r>
            <a:r>
              <a:rPr lang="en-SG" sz="2400" b="1" dirty="0"/>
              <a:t>t</a:t>
            </a:r>
            <a:r>
              <a:rPr lang="en-SG" sz="2400" dirty="0"/>
              <a:t> is a tautology and </a:t>
            </a:r>
            <a:r>
              <a:rPr lang="en-SG" sz="2400" b="1" dirty="0"/>
              <a:t>c</a:t>
            </a:r>
            <a:r>
              <a:rPr lang="en-SG" sz="2400" dirty="0"/>
              <a:t> is a contradiction, show that: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3748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chemeClr val="bg1"/>
                </a:solidFill>
              </a:rPr>
              <a:t>t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endParaRPr lang="en-SG" sz="2800" i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12237" y="2573748"/>
            <a:ext cx="94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56617" y="2512194"/>
            <a:ext cx="2308489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b="1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 </a:t>
            </a:r>
            <a:r>
              <a:rPr lang="en-SG" sz="2800" b="1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endParaRPr lang="en-SG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01928"/>
              </p:ext>
            </p:extLst>
          </p:nvPr>
        </p:nvGraphicFramePr>
        <p:xfrm>
          <a:off x="2128601" y="3461448"/>
          <a:ext cx="505879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1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644208" y="5035296"/>
            <a:ext cx="572165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As </a:t>
            </a:r>
            <a:r>
              <a:rPr lang="en-US" sz="2400" b="1" dirty="0"/>
              <a:t>t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(used in the textbook) are hard to distinguished from statement variables, we will use </a:t>
            </a:r>
            <a:r>
              <a:rPr lang="en-US" sz="2400" b="1" dirty="0"/>
              <a:t>true</a:t>
            </a:r>
            <a:r>
              <a:rPr lang="en-US" sz="2400" dirty="0"/>
              <a:t> and </a:t>
            </a:r>
            <a:r>
              <a:rPr lang="en-US" sz="2400" b="1" dirty="0"/>
              <a:t>false</a:t>
            </a:r>
            <a:r>
              <a:rPr lang="en-US" sz="24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22103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24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820" y="1608649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9819" y="1655776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819" y="2235908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11910"/>
              </p:ext>
            </p:extLst>
          </p:nvPr>
        </p:nvGraphicFramePr>
        <p:xfrm>
          <a:off x="369739" y="3066905"/>
          <a:ext cx="8254454" cy="323424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br>
                        <a:rPr lang="en-SG" sz="2000" b="0" i="0" dirty="0">
                          <a:sym typeface="Symbol" panose="05050102010706020507" pitchFamily="18" charset="2"/>
                        </a:rPr>
                      </a:b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231738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Logical Equivalences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2.1.6. Summary of Logical Equivalences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9820" y="1608649"/>
            <a:ext cx="7665529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/>
          <p:cNvSpPr txBox="1"/>
          <p:nvPr/>
        </p:nvSpPr>
        <p:spPr>
          <a:xfrm>
            <a:off x="849819" y="1655776"/>
            <a:ext cx="753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 (continue)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819" y="2235908"/>
            <a:ext cx="766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any statement variables </a:t>
            </a:r>
            <a:r>
              <a:rPr lang="en-SG" sz="2400" i="1" dirty="0"/>
              <a:t>p</a:t>
            </a:r>
            <a:r>
              <a:rPr lang="en-SG" sz="2400" dirty="0"/>
              <a:t>, </a:t>
            </a:r>
            <a:r>
              <a:rPr lang="en-SG" sz="2400" i="1" dirty="0"/>
              <a:t>q</a:t>
            </a:r>
            <a:r>
              <a:rPr lang="en-SG" sz="2400" dirty="0"/>
              <a:t> and </a:t>
            </a:r>
            <a:r>
              <a:rPr lang="en-SG" sz="2400" i="1" dirty="0"/>
              <a:t>r</a:t>
            </a:r>
            <a:r>
              <a:rPr lang="en-SG" sz="2400" dirty="0"/>
              <a:t>, a tautology </a:t>
            </a:r>
            <a:r>
              <a:rPr lang="en-SG" sz="2400" b="1" dirty="0"/>
              <a:t>true</a:t>
            </a:r>
            <a:r>
              <a:rPr lang="en-SG" sz="2400" dirty="0"/>
              <a:t> and a contradiction </a:t>
            </a:r>
            <a:r>
              <a:rPr lang="en-SG" sz="2400" b="1" dirty="0"/>
              <a:t>false</a:t>
            </a:r>
            <a:r>
              <a:rPr lang="en-SG" sz="2400" dirty="0"/>
              <a:t>:</a:t>
            </a:r>
            <a:endParaRPr lang="en-SG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39361"/>
              </p:ext>
            </p:extLst>
          </p:nvPr>
        </p:nvGraphicFramePr>
        <p:xfrm>
          <a:off x="369739" y="3066905"/>
          <a:ext cx="8254454" cy="292200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445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84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357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6641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18307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Simplifying Statement Forms: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26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636143" y="1009555"/>
            <a:ext cx="7563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Use the laws in Theorem 2.1.1 to verify the following logical equivalence: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0161" y="2092516"/>
            <a:ext cx="359228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 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) 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140875" y="2947926"/>
            <a:ext cx="3682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~(~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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   </a:t>
            </a:r>
            <a:endParaRPr lang="en-SG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414398" y="2947926"/>
            <a:ext cx="338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(~(~</a:t>
            </a:r>
            <a:r>
              <a:rPr lang="en-SG" sz="2800" i="1" dirty="0"/>
              <a:t>p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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 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</a:t>
            </a:r>
            <a:endParaRPr lang="en-SG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07679" y="3009481"/>
            <a:ext cx="167889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(De Morgan’s)</a:t>
            </a:r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FEAA86-4708-4689-91D4-E14C83BD38FC}"/>
              </a:ext>
            </a:extLst>
          </p:cNvPr>
          <p:cNvSpPr txBox="1"/>
          <p:nvPr/>
        </p:nvSpPr>
        <p:spPr>
          <a:xfrm>
            <a:off x="5527040" y="1696720"/>
            <a:ext cx="338520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Remember to cite the law in every step in your workings.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84D797BF-9D3B-4337-A523-49BDEC918B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11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1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2.2 Conditional Statements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751083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379880" y="1673637"/>
            <a:ext cx="4058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rgbClr val="000099"/>
                </a:solidFill>
              </a:rPr>
              <a:t>Jane is a math major </a:t>
            </a:r>
            <a:r>
              <a:rPr lang="en-SG" sz="2400" dirty="0"/>
              <a:t>or </a:t>
            </a:r>
            <a:r>
              <a:rPr lang="en-SG" sz="2400" dirty="0">
                <a:solidFill>
                  <a:srgbClr val="000099"/>
                </a:solidFill>
              </a:rPr>
              <a:t>Jane </a:t>
            </a:r>
          </a:p>
          <a:p>
            <a:r>
              <a:rPr lang="en-SG" sz="2400" dirty="0">
                <a:solidFill>
                  <a:srgbClr val="000099"/>
                </a:solidFill>
              </a:rPr>
              <a:t>   is a computer science major</a:t>
            </a:r>
            <a:r>
              <a:rPr lang="en-SG" sz="2400" dirty="0"/>
              <a:t>,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756" y="3048347"/>
            <a:ext cx="3294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If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6</a:t>
            </a:r>
            <a:r>
              <a:rPr lang="en-SG" sz="2400" dirty="0"/>
              <a:t>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39695" y="1858302"/>
            <a:ext cx="390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rgbClr val="000099"/>
                </a:solidFill>
              </a:rPr>
              <a:t>Jane will take MA1101R</a:t>
            </a:r>
            <a:r>
              <a:rPr lang="en-SG" sz="2400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39695" y="3048345"/>
            <a:ext cx="3698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then </a:t>
            </a:r>
            <a:r>
              <a:rPr lang="en-SG" sz="2400" dirty="0">
                <a:solidFill>
                  <a:schemeClr val="accent2">
                    <a:lumMod val="50000"/>
                  </a:schemeClr>
                </a:solidFill>
              </a:rPr>
              <a:t>4,686 is divisible by 3</a:t>
            </a:r>
            <a:r>
              <a:rPr lang="en-SG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368" y="1753024"/>
            <a:ext cx="3775111" cy="751610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6890" y="3048345"/>
            <a:ext cx="2758074" cy="461667"/>
          </a:xfrm>
          <a:prstGeom prst="rect">
            <a:avLst/>
          </a:prstGeom>
          <a:solidFill>
            <a:schemeClr val="accent4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42372" y="2504634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hypothesis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46389" y="1844802"/>
            <a:ext cx="3199506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46388" y="3034845"/>
            <a:ext cx="2832502" cy="475165"/>
          </a:xfrm>
          <a:prstGeom prst="rect">
            <a:avLst/>
          </a:prstGeom>
          <a:solidFill>
            <a:schemeClr val="accent5">
              <a:lumMod val="40000"/>
              <a:lumOff val="6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25987" y="2526701"/>
            <a:ext cx="1733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42624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, then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01663" y="4475790"/>
            <a:ext cx="208723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/>
              </a:rPr>
              <a:t> </a:t>
            </a:r>
            <a:r>
              <a:rPr lang="en-SG" sz="2800" i="1" dirty="0">
                <a:solidFill>
                  <a:schemeClr val="bg1"/>
                </a:solidFill>
                <a:sym typeface="Symbol" panose="05050102010706020507" pitchFamily="18" charset="2"/>
              </a:rPr>
              <a:t>q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754" y="3862096"/>
            <a:ext cx="376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Conditional statement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2.2.1. 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24653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6" grpId="0"/>
      <p:bldP spid="24" grpId="0" animBg="1"/>
      <p:bldP spid="25" grpId="0" animBg="1"/>
      <p:bldP spid="26" grpId="0"/>
      <p:bldP spid="27" grpId="0" animBg="1"/>
      <p:bldP spid="28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3" name="Group 32"/>
          <p:cNvGrpSpPr/>
          <p:nvPr/>
        </p:nvGrpSpPr>
        <p:grpSpPr>
          <a:xfrm>
            <a:off x="1090037" y="1744285"/>
            <a:ext cx="1715381" cy="1169551"/>
            <a:chOff x="596641" y="1738369"/>
            <a:chExt cx="1715381" cy="1169551"/>
          </a:xfrm>
        </p:grpSpPr>
        <p:sp>
          <p:nvSpPr>
            <p:cNvPr id="46" name="TextBox 4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96641" y="2507810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9114" y="98662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78130" y="1083958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values: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72166"/>
              </p:ext>
            </p:extLst>
          </p:nvPr>
        </p:nvGraphicFramePr>
        <p:xfrm>
          <a:off x="6330945" y="1139402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876703" y="3528701"/>
            <a:ext cx="7427542" cy="2688349"/>
            <a:chOff x="825278" y="4598517"/>
            <a:chExt cx="7427542" cy="2688349"/>
          </a:xfrm>
        </p:grpSpPr>
        <p:sp>
          <p:nvSpPr>
            <p:cNvPr id="52" name="Rectangle 51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2.2.1 (Conditional)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0660" y="5193984"/>
              <a:ext cx="7382159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 variables, the </a:t>
              </a:r>
              <a:r>
                <a:rPr lang="en-SG" sz="2400" b="1" dirty="0"/>
                <a:t>conditional</a:t>
              </a:r>
              <a:r>
                <a:rPr lang="en-SG" sz="2400" dirty="0"/>
                <a:t> of </a:t>
              </a:r>
              <a:r>
                <a:rPr lang="en-SG" sz="2400" i="1" dirty="0"/>
                <a:t>q</a:t>
              </a:r>
              <a:r>
                <a:rPr lang="en-SG" sz="2400" dirty="0"/>
                <a:t> by </a:t>
              </a:r>
              <a:r>
                <a:rPr lang="en-SG" sz="2400" i="1" dirty="0"/>
                <a:t>p</a:t>
              </a:r>
              <a:r>
                <a:rPr lang="en-SG" sz="2400" dirty="0"/>
                <a:t> is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or “</a:t>
              </a:r>
              <a:r>
                <a:rPr lang="en-SG" sz="2400" i="1" dirty="0"/>
                <a:t>p</a:t>
              </a:r>
              <a:r>
                <a:rPr lang="en-SG" sz="2400" dirty="0"/>
                <a:t> implies </a:t>
              </a:r>
              <a:r>
                <a:rPr lang="en-SG" sz="2400" i="1" dirty="0"/>
                <a:t>q</a:t>
              </a:r>
              <a:r>
                <a:rPr lang="en-SG" sz="2400" dirty="0"/>
                <a:t>”, denoted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/>
                </a:rPr>
                <a:t></a:t>
              </a:r>
              <a:r>
                <a:rPr lang="en-SG" sz="2400" dirty="0">
                  <a:sym typeface="Symbol" panose="05050102010706020507" pitchFamily="18" charset="2"/>
                </a:rPr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false when </a:t>
              </a:r>
              <a:r>
                <a:rPr lang="en-SG" sz="2400" i="1" dirty="0"/>
                <a:t>p</a:t>
              </a:r>
              <a:r>
                <a:rPr lang="en-SG" sz="2400" dirty="0"/>
                <a:t> is true and </a:t>
              </a:r>
              <a:r>
                <a:rPr lang="en-SG" sz="2400" i="1" dirty="0"/>
                <a:t>q</a:t>
              </a:r>
              <a:r>
                <a:rPr lang="en-SG" sz="2400" dirty="0"/>
                <a:t> is false; otherwise it is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We called </a:t>
              </a:r>
              <a:r>
                <a:rPr lang="en-SG" sz="2400" i="1" dirty="0"/>
                <a:t>p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hypothesis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antecedent</a:t>
              </a:r>
              <a:r>
                <a:rPr lang="en-SG" sz="2400" dirty="0"/>
                <a:t>) of the conditional and </a:t>
              </a:r>
              <a:r>
                <a:rPr lang="en-SG" sz="2400" i="1" dirty="0"/>
                <a:t>q</a:t>
              </a:r>
              <a:r>
                <a:rPr lang="en-SG" sz="2400" dirty="0"/>
                <a:t> the </a:t>
              </a:r>
              <a:r>
                <a:rPr lang="en-SG" sz="2400" dirty="0">
                  <a:solidFill>
                    <a:srgbClr val="C00000"/>
                  </a:solidFill>
                </a:rPr>
                <a:t>conclusion</a:t>
              </a:r>
              <a:r>
                <a:rPr lang="en-SG" sz="2400" dirty="0"/>
                <a:t> (or </a:t>
              </a:r>
              <a:r>
                <a:rPr lang="en-SG" sz="2400" dirty="0">
                  <a:solidFill>
                    <a:srgbClr val="C00000"/>
                  </a:solidFill>
                </a:rPr>
                <a:t>consequent</a:t>
              </a:r>
              <a:r>
                <a:rPr lang="en-SG" sz="2400" dirty="0"/>
                <a:t>).</a:t>
              </a:r>
            </a:p>
          </p:txBody>
        </p:sp>
      </p:grpSp>
      <p:sp>
        <p:nvSpPr>
          <p:cNvPr id="32" name="Oval 3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6" name="Oval 5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86629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55" y="895739"/>
            <a:ext cx="853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the end of this lecture, you should be able to solve this puzzle: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1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TextBox 31"/>
          <p:cNvSpPr txBox="1"/>
          <p:nvPr/>
        </p:nvSpPr>
        <p:spPr>
          <a:xfrm>
            <a:off x="437621" y="1079903"/>
            <a:ext cx="659766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A conditional statement that is true by virtue of the fact that its hypothesis is false is often called </a:t>
            </a:r>
            <a:r>
              <a:rPr lang="en-SG" sz="2800" dirty="0">
                <a:solidFill>
                  <a:srgbClr val="C00000"/>
                </a:solidFill>
              </a:rPr>
              <a:t>vacuously true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C00000"/>
                </a:solidFill>
              </a:rPr>
              <a:t>true by default</a:t>
            </a:r>
            <a:r>
              <a:rPr lang="en-SG" sz="2800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SG" sz="2400" dirty="0"/>
              <a:t>“If you show up for work Monday morning, then you will get the job” is vacuously true if you do NOT show up for work Monday morning.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38035"/>
              </p:ext>
            </p:extLst>
          </p:nvPr>
        </p:nvGraphicFramePr>
        <p:xfrm>
          <a:off x="7239817" y="2025945"/>
          <a:ext cx="167018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61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i="1" dirty="0"/>
                        <a:t>p</a:t>
                      </a:r>
                      <a:r>
                        <a:rPr lang="en-SG" sz="1600" dirty="0"/>
                        <a:t> </a:t>
                      </a:r>
                      <a:r>
                        <a:rPr lang="en-SG" sz="1600" dirty="0">
                          <a:sym typeface="Symbol"/>
                        </a:rPr>
                        <a:t> </a:t>
                      </a:r>
                      <a:r>
                        <a:rPr lang="en-SG" sz="16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7027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437621" y="4526009"/>
            <a:ext cx="8155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2800" dirty="0"/>
              <a:t>In general, when the “if” part of an if-then statement is false, the statement as a whole is said to be true, regardless of whether the conclusion is true or false.</a:t>
            </a:r>
          </a:p>
        </p:txBody>
      </p:sp>
      <p:sp>
        <p:nvSpPr>
          <p:cNvPr id="23" name="Oval 2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92A948F3-8400-4A31-ACA1-628947666F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7" y="906369"/>
            <a:ext cx="1017689" cy="8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754134" y="986624"/>
            <a:ext cx="776121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#1: </a:t>
            </a:r>
          </a:p>
          <a:p>
            <a:r>
              <a:rPr lang="en-SG" sz="2800" dirty="0"/>
              <a:t>A Conditional Statement with a False Hypothesis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1608" y="2290277"/>
            <a:ext cx="3906267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If 0 = 1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, then 1 = 2 </a:t>
            </a:r>
            <a:endParaRPr lang="en-SG" sz="28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9F5517B-A489-4482-B706-DF13D33E02FF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631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Order of Operations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705287" y="2180242"/>
            <a:ext cx="877311" cy="1203279"/>
            <a:chOff x="974360" y="1738369"/>
            <a:chExt cx="877311" cy="1203279"/>
          </a:xfrm>
        </p:grpSpPr>
        <p:sp>
          <p:nvSpPr>
            <p:cNvPr id="26" name="TextBox 2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257699" y="2180242"/>
            <a:ext cx="884007" cy="1203279"/>
            <a:chOff x="4010667" y="1738369"/>
            <a:chExt cx="884007" cy="1203279"/>
          </a:xfrm>
        </p:grpSpPr>
        <p:sp>
          <p:nvSpPr>
            <p:cNvPr id="29" name="TextBox 2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537511" y="2180242"/>
            <a:ext cx="877311" cy="1203279"/>
            <a:chOff x="6895474" y="1738369"/>
            <a:chExt cx="877311" cy="1203279"/>
          </a:xfrm>
        </p:grpSpPr>
        <p:sp>
          <p:nvSpPr>
            <p:cNvPr id="46" name="TextBox 45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33709" y="2180242"/>
            <a:ext cx="1715381" cy="1149817"/>
            <a:chOff x="596641" y="1738369"/>
            <a:chExt cx="1715381" cy="1149817"/>
          </a:xfrm>
        </p:grpSpPr>
        <p:sp>
          <p:nvSpPr>
            <p:cNvPr id="50" name="TextBox 49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70267" y="3311049"/>
            <a:ext cx="2749881" cy="1802171"/>
            <a:chOff x="170267" y="3311049"/>
            <a:chExt cx="2749881" cy="1802171"/>
          </a:xfrm>
        </p:grpSpPr>
        <p:sp>
          <p:nvSpPr>
            <p:cNvPr id="52" name="TextBox 51"/>
            <p:cNvSpPr txBox="1"/>
            <p:nvPr/>
          </p:nvSpPr>
          <p:spPr>
            <a:xfrm>
              <a:off x="170267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3" name="Straight Arrow Connector 2"/>
            <p:cNvCxnSpPr>
              <a:stCxn id="52" idx="0"/>
            </p:cNvCxnSpPr>
            <p:nvPr/>
          </p:nvCxnSpPr>
          <p:spPr>
            <a:xfrm flipV="1">
              <a:off x="1545208" y="3311049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12368" y="3328513"/>
            <a:ext cx="2749881" cy="957058"/>
            <a:chOff x="3012368" y="3328513"/>
            <a:chExt cx="2749881" cy="957058"/>
          </a:xfrm>
        </p:grpSpPr>
        <p:sp>
          <p:nvSpPr>
            <p:cNvPr id="53" name="TextBox 52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6" name="Left Brace 5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13798" y="3328514"/>
            <a:ext cx="2749881" cy="1784706"/>
            <a:chOff x="5913798" y="3328514"/>
            <a:chExt cx="2749881" cy="1784706"/>
          </a:xfrm>
        </p:grpSpPr>
        <p:sp>
          <p:nvSpPr>
            <p:cNvPr id="54" name="TextBox 53"/>
            <p:cNvSpPr txBox="1"/>
            <p:nvPr/>
          </p:nvSpPr>
          <p:spPr>
            <a:xfrm>
              <a:off x="5913798" y="4590000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 flipV="1">
              <a:off x="6845932" y="3328514"/>
              <a:ext cx="514377" cy="127895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7" name="Oval 5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8208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#2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754134" y="986624"/>
            <a:ext cx="663601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#2: Truth Table for 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</a:t>
            </a:r>
            <a:r>
              <a:rPr lang="en-SG" sz="2800" dirty="0"/>
              <a:t> ~</a:t>
            </a:r>
            <a:r>
              <a:rPr lang="en-SG" sz="2800" i="1" dirty="0"/>
              <a:t>q </a:t>
            </a:r>
            <a:r>
              <a:rPr lang="en-SG" sz="2800" dirty="0">
                <a:sym typeface="Symbol" panose="05050102010706020507" pitchFamily="18" charset="2"/>
              </a:rPr>
              <a:t></a:t>
            </a:r>
            <a:r>
              <a:rPr lang="en-SG" sz="2800" dirty="0"/>
              <a:t> ~</a:t>
            </a:r>
            <a:r>
              <a:rPr lang="en-SG" sz="2800" i="1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91842" y="2090529"/>
            <a:ext cx="264312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~</a:t>
            </a:r>
            <a:r>
              <a:rPr lang="en-SG" sz="2800" i="1" dirty="0">
                <a:solidFill>
                  <a:schemeClr val="bg1"/>
                </a:solidFill>
              </a:rPr>
              <a:t>q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2448" y="2081567"/>
            <a:ext cx="285336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(~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))</a:t>
            </a:r>
            <a:r>
              <a:rPr lang="en-SG" sz="2800" i="1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(~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75723" y="2048458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73874"/>
              </p:ext>
            </p:extLst>
          </p:nvPr>
        </p:nvGraphicFramePr>
        <p:xfrm>
          <a:off x="659568" y="3342050"/>
          <a:ext cx="733019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9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69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9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93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475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801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611658" y="3822492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78392" y="3822492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9174" y="3822491"/>
            <a:ext cx="49467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0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1926" y="2903824"/>
            <a:ext cx="154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i="1" dirty="0"/>
              <a:t>hypothesis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2112316" y="2903824"/>
            <a:ext cx="1493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SG" sz="2400" i="1" dirty="0"/>
              <a:t>conclusion</a:t>
            </a:r>
          </a:p>
        </p:txBody>
      </p:sp>
      <p:sp>
        <p:nvSpPr>
          <p:cNvPr id="47" name="Oval 4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Oval 5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01647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</a:t>
            </a:r>
            <a:r>
              <a:rPr lang="en-SG" sz="1200" dirty="0">
                <a:solidFill>
                  <a:schemeClr val="bg1"/>
                </a:solidFill>
              </a:rPr>
              <a:t>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Statements: Example #3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225661" y="1003351"/>
            <a:ext cx="403908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Example #3: Show that</a:t>
            </a:r>
            <a:endParaRPr lang="en-SG" sz="28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20660" y="1619005"/>
            <a:ext cx="2643122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1266" y="1610043"/>
            <a:ext cx="2853368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</a:t>
            </a:r>
            <a:r>
              <a:rPr lang="en-SG" sz="2800" dirty="0">
                <a:solidFill>
                  <a:schemeClr val="bg1"/>
                </a:solidFill>
              </a:rPr>
              <a:t> (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4541" y="1576934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10414"/>
              </p:ext>
            </p:extLst>
          </p:nvPr>
        </p:nvGraphicFramePr>
        <p:xfrm>
          <a:off x="247093" y="2234659"/>
          <a:ext cx="864207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87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87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502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817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59329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0" dirty="0"/>
                        <a:t>(</a:t>
                      </a:r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400" i="1" dirty="0"/>
                        <a:t>q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)</a:t>
                      </a:r>
                      <a:endParaRPr lang="en-SG" sz="24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2156881" y="2680986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88663" y="2689877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25730" y="2689877"/>
            <a:ext cx="494675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  <a:p>
            <a:pPr algn="ctr">
              <a:spcAft>
                <a:spcPts val="650"/>
              </a:spcAft>
            </a:pPr>
            <a:r>
              <a:rPr lang="en-SG" sz="2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32" name="Oval 3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58591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2.2.2. Representation of If-Then as Or: Implication Law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Rewrite the following statement in </a:t>
            </a:r>
            <a:r>
              <a:rPr lang="en-SG" sz="2800" i="1" dirty="0"/>
              <a:t>if-then</a:t>
            </a:r>
            <a:r>
              <a:rPr lang="en-SG" sz="2800" dirty="0"/>
              <a:t> form: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1319" y="2333892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Either you get to work on time or you are fired.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5123" y="3325249"/>
            <a:ext cx="5965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Let ~</a:t>
            </a:r>
            <a:r>
              <a:rPr lang="en-SG" sz="2800" i="1" dirty="0"/>
              <a:t>p</a:t>
            </a:r>
            <a:r>
              <a:rPr lang="en-SG" sz="2800" dirty="0"/>
              <a:t> be “You get to work on time”</a:t>
            </a:r>
          </a:p>
          <a:p>
            <a:r>
              <a:rPr lang="en-SG" sz="2800" dirty="0"/>
              <a:t>and </a:t>
            </a:r>
            <a:r>
              <a:rPr lang="en-SG" sz="2800" i="1" dirty="0"/>
              <a:t>q</a:t>
            </a:r>
            <a:r>
              <a:rPr lang="en-SG" sz="2800" dirty="0"/>
              <a:t> be “You are fired”.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5122" y="4440323"/>
            <a:ext cx="6750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Also, </a:t>
            </a:r>
            <a:r>
              <a:rPr lang="en-SG" sz="2800" i="1" dirty="0"/>
              <a:t>p</a:t>
            </a:r>
            <a:r>
              <a:rPr lang="en-SG" sz="2800" dirty="0"/>
              <a:t> is “You do not get to work on time”.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2877" y="5025866"/>
            <a:ext cx="7393999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you do not get to work on time, you are fired.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2" name="Oval 4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9441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Representation of If-Then as Or: Implication Law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36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TextBox 37"/>
          <p:cNvSpPr txBox="1"/>
          <p:nvPr/>
        </p:nvSpPr>
        <p:spPr>
          <a:xfrm>
            <a:off x="6258517" y="354129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~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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35968" y="5691108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67679"/>
              </p:ext>
            </p:extLst>
          </p:nvPr>
        </p:nvGraphicFramePr>
        <p:xfrm>
          <a:off x="1449334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/>
                        </a:rPr>
                        <a:t>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63857"/>
              </p:ext>
            </p:extLst>
          </p:nvPr>
        </p:nvGraphicFramePr>
        <p:xfrm>
          <a:off x="6176883" y="239829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~p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F5CE6D-CB7C-4636-B5CE-A8A77024B257}"/>
              </a:ext>
            </a:extLst>
          </p:cNvPr>
          <p:cNvSpPr txBox="1"/>
          <p:nvPr/>
        </p:nvSpPr>
        <p:spPr>
          <a:xfrm>
            <a:off x="4348382" y="1118562"/>
            <a:ext cx="8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ym typeface="Symbol" panose="05050102010706020507" pitchFamily="18" charset="2"/>
              </a:rPr>
              <a:t></a:t>
            </a:r>
            <a:endParaRPr lang="en-SG" sz="6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58344D0F-1AD7-4AE4-8514-601600042E52}"/>
              </a:ext>
            </a:extLst>
          </p:cNvPr>
          <p:cNvSpPr txBox="1"/>
          <p:nvPr/>
        </p:nvSpPr>
        <p:spPr>
          <a:xfrm>
            <a:off x="3282757" y="4727941"/>
            <a:ext cx="335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600" dirty="0">
                <a:solidFill>
                  <a:srgbClr val="C00000"/>
                </a:solidFill>
                <a:sym typeface="Symbol" panose="05050102010706020507" pitchFamily="18" charset="2"/>
              </a:rPr>
              <a:t>Implication law</a:t>
            </a:r>
            <a:endParaRPr lang="en-SG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4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0005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724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17118 -0.669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3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2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37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2.2.3. Negation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356611" y="167914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In previous slide, we have shown the </a:t>
            </a:r>
            <a:r>
              <a:rPr lang="en-SG" sz="2800" dirty="0">
                <a:solidFill>
                  <a:srgbClr val="C00000"/>
                </a:solidFill>
              </a:rPr>
              <a:t>Implication Law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95367" y="2301107"/>
            <a:ext cx="4757215" cy="590106"/>
            <a:chOff x="2278740" y="2301107"/>
            <a:chExt cx="4757215" cy="590106"/>
          </a:xfrm>
        </p:grpSpPr>
        <p:sp>
          <p:nvSpPr>
            <p:cNvPr id="38" name="TextBox 37"/>
            <p:cNvSpPr txBox="1"/>
            <p:nvPr/>
          </p:nvSpPr>
          <p:spPr>
            <a:xfrm>
              <a:off x="4959941" y="2367993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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78740" y="2344228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4911" y="2301107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31319" y="3599763"/>
            <a:ext cx="769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~(</a:t>
            </a:r>
            <a:r>
              <a:rPr lang="en-SG" sz="2800" i="1" dirty="0"/>
              <a:t>p</a:t>
            </a:r>
            <a:r>
              <a:rPr lang="en-SG" sz="2800" dirty="0"/>
              <a:t> </a:t>
            </a:r>
            <a:r>
              <a:rPr lang="en-SG" sz="2800" dirty="0">
                <a:sym typeface="Symbol" panose="05050102010706020507" pitchFamily="18" charset="2"/>
              </a:rPr>
              <a:t>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v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)  ~(~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)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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 ~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endParaRPr lang="en-SG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367" y="4930277"/>
            <a:ext cx="4757215" cy="590106"/>
            <a:chOff x="2278740" y="4403901"/>
            <a:chExt cx="4757215" cy="590106"/>
          </a:xfrm>
        </p:grpSpPr>
        <p:sp>
          <p:nvSpPr>
            <p:cNvPr id="44" name="TextBox 43"/>
            <p:cNvSpPr txBox="1"/>
            <p:nvPr/>
          </p:nvSpPr>
          <p:spPr>
            <a:xfrm>
              <a:off x="4959941" y="4470787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</a:t>
              </a:r>
              <a:r>
                <a:rPr lang="en-SG" sz="2800" dirty="0">
                  <a:solidFill>
                    <a:schemeClr val="bg1"/>
                  </a:solidFill>
                </a:rPr>
                <a:t> ~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78740" y="4447022"/>
              <a:ext cx="2076014" cy="52322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chemeClr val="bg1"/>
                  </a:solidFill>
                </a:rPr>
                <a:t>~(</a:t>
              </a:r>
              <a:r>
                <a:rPr lang="en-SG" sz="2800" i="1" dirty="0">
                  <a:solidFill>
                    <a:schemeClr val="bg1"/>
                  </a:solidFill>
                </a:rPr>
                <a:t>p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800" dirty="0">
                  <a:solidFill>
                    <a:schemeClr val="bg1"/>
                  </a:solidFill>
                </a:rPr>
                <a:t> </a:t>
              </a:r>
              <a:r>
                <a:rPr lang="en-SG" sz="2800" i="1" dirty="0">
                  <a:solidFill>
                    <a:schemeClr val="bg1"/>
                  </a:solidFill>
                </a:rPr>
                <a:t>q</a:t>
              </a:r>
              <a:r>
                <a:rPr lang="en-SG" sz="2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911" y="4403901"/>
              <a:ext cx="7859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b="1" dirty="0">
                  <a:sym typeface="Symbol" panose="05050102010706020507" pitchFamily="18" charset="2"/>
                </a:rPr>
                <a:t></a:t>
              </a:r>
              <a:endParaRPr lang="en-SG" sz="2800" b="1" dirty="0"/>
            </a:p>
          </p:txBody>
        </p:sp>
      </p:grp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0F2AD98E-47BA-408B-B7C1-BCDEF1BEEFC0}"/>
              </a:ext>
            </a:extLst>
          </p:cNvPr>
          <p:cNvSpPr txBox="1"/>
          <p:nvPr/>
        </p:nvSpPr>
        <p:spPr>
          <a:xfrm>
            <a:off x="324356" y="3092633"/>
            <a:ext cx="8158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Hence, negation of a conditional statement: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592072-78BA-4B03-B131-181032B4F1BF}"/>
              </a:ext>
            </a:extLst>
          </p:cNvPr>
          <p:cNvSpPr txBox="1"/>
          <p:nvPr/>
        </p:nvSpPr>
        <p:spPr>
          <a:xfrm>
            <a:off x="2611120" y="4042353"/>
            <a:ext cx="13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Implication law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CDD013F-B79D-421E-AA26-01B1E1DBA1B1}"/>
              </a:ext>
            </a:extLst>
          </p:cNvPr>
          <p:cNvSpPr txBox="1"/>
          <p:nvPr/>
        </p:nvSpPr>
        <p:spPr>
          <a:xfrm>
            <a:off x="4255189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De Morgan’s law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B3E339C-E4AB-41F5-87EE-64642A91CA72}"/>
              </a:ext>
            </a:extLst>
          </p:cNvPr>
          <p:cNvSpPr txBox="1"/>
          <p:nvPr/>
        </p:nvSpPr>
        <p:spPr>
          <a:xfrm>
            <a:off x="5915516" y="4042353"/>
            <a:ext cx="145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6600"/>
                </a:solidFill>
              </a:rPr>
              <a:t>Double negation law</a:t>
            </a:r>
          </a:p>
        </p:txBody>
      </p:sp>
    </p:spTree>
    <p:extLst>
      <p:ext uri="{BB962C8B-B14F-4D97-AF65-F5344CB8AC3E}">
        <p14:creationId xmlns:p14="http://schemas.microsoft.com/office/powerpoint/2010/main" val="2893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7" grpId="0"/>
      <p:bldP spid="51" grpId="0"/>
      <p:bldP spid="5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Negation of a Conditional Statement: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38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287555"/>
            <a:ext cx="826901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</a:t>
            </a:r>
            <a:r>
              <a:rPr lang="en-SG" sz="2800" dirty="0">
                <a:solidFill>
                  <a:srgbClr val="0033CC"/>
                </a:solidFill>
                <a:sym typeface="Symbol" panose="05050102010706020507" pitchFamily="18" charset="2"/>
              </a:rPr>
              <a:t>negation </a:t>
            </a:r>
            <a:r>
              <a:rPr lang="en-SG" sz="2800" dirty="0">
                <a:sym typeface="Symbol" panose="05050102010706020507" pitchFamily="18" charset="2"/>
              </a:rPr>
              <a:t>for each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my car is in the repair shop, then I cannot get to class.</a:t>
            </a:r>
          </a:p>
          <a:p>
            <a:pPr marL="914400" lvl="1" indent="-457200">
              <a:spcBef>
                <a:spcPts val="3600"/>
              </a:spcBef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Sara lives in Athens, then she lives in Greece.</a:t>
            </a:r>
            <a:endParaRPr lang="en-SG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7883D45C-758F-426A-92D8-32D0FDBD01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95197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53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39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2.2.4. Contrapositive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5"/>
            <a:ext cx="7427542" cy="2825769"/>
            <a:chOff x="825278" y="4598517"/>
            <a:chExt cx="7427542" cy="2688349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6883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2.2.2 (Contrapositive)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203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contrapositive</a:t>
              </a:r>
              <a:r>
                <a:rPr lang="en-SG" sz="2400" dirty="0"/>
                <a:t> of a conditional statement of the form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q</a:t>
              </a:r>
              <a:r>
                <a:rPr lang="en-SG" sz="2400" dirty="0"/>
                <a:t> then ~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contrapositive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76652" y="4747633"/>
            <a:ext cx="4897250" cy="1113326"/>
            <a:chOff x="2176652" y="4747633"/>
            <a:chExt cx="4897250" cy="1113326"/>
          </a:xfrm>
        </p:grpSpPr>
        <p:grpSp>
          <p:nvGrpSpPr>
            <p:cNvPr id="2" name="Group 1"/>
            <p:cNvGrpSpPr/>
            <p:nvPr/>
          </p:nvGrpSpPr>
          <p:grpSpPr>
            <a:xfrm>
              <a:off x="2176652" y="4747633"/>
              <a:ext cx="4757215" cy="590106"/>
              <a:chOff x="2278740" y="2301107"/>
              <a:chExt cx="4757215" cy="590106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4717817" y="5337739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330007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 Logical Form and Logical Equivalence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2. The Logic of 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4355" y="895739"/>
            <a:ext cx="8530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Another puzzle!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4E653F-5A98-411F-A45A-9DE44B026F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1" b="6564"/>
          <a:stretch/>
        </p:blipFill>
        <p:spPr>
          <a:xfrm>
            <a:off x="5392026" y="622693"/>
            <a:ext cx="3462724" cy="20286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099883-71C2-4877-A767-BDA31A96C3C3}"/>
              </a:ext>
            </a:extLst>
          </p:cNvPr>
          <p:cNvSpPr/>
          <p:nvPr/>
        </p:nvSpPr>
        <p:spPr>
          <a:xfrm>
            <a:off x="199868" y="6116292"/>
            <a:ext cx="7948213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sz="2400" dirty="0"/>
              <a:t>Touted as the logic question that almost everyone gets wrong.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A934FD-D47D-44AC-B39B-832926EE1CF9}"/>
              </a:ext>
            </a:extLst>
          </p:cNvPr>
          <p:cNvSpPr txBox="1"/>
          <p:nvPr/>
        </p:nvSpPr>
        <p:spPr>
          <a:xfrm>
            <a:off x="324355" y="1486676"/>
            <a:ext cx="477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To be given out during lecture.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xmlns="" id="{8B791232-4A0D-4184-B394-1D93EBDA9BDD}"/>
              </a:ext>
            </a:extLst>
          </p:cNvPr>
          <p:cNvSpPr txBox="1">
            <a:spLocks/>
          </p:cNvSpPr>
          <p:nvPr/>
        </p:nvSpPr>
        <p:spPr>
          <a:xfrm>
            <a:off x="261381" y="2690585"/>
            <a:ext cx="7886700" cy="955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Remember to download </a:t>
            </a:r>
            <a:r>
              <a:rPr lang="en-US" dirty="0">
                <a:solidFill>
                  <a:srgbClr val="C00000"/>
                </a:solidFill>
              </a:rPr>
              <a:t>Socrative Student </a:t>
            </a:r>
            <a:r>
              <a:rPr lang="en-US" dirty="0"/>
              <a:t>Mobile App before the lecture.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D0C61347-9F07-4B00-B163-A60AB5C870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152" t="24814" r="72626" b="39989"/>
          <a:stretch/>
        </p:blipFill>
        <p:spPr>
          <a:xfrm>
            <a:off x="2869763" y="4031913"/>
            <a:ext cx="1117600" cy="181032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F987B2C-71DD-4E9F-9E76-2078A54F3B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52" t="16195" r="16565" b="8743"/>
          <a:stretch/>
        </p:blipFill>
        <p:spPr>
          <a:xfrm>
            <a:off x="4204731" y="3168127"/>
            <a:ext cx="4421911" cy="273425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737D9FF-EF96-4146-AD78-F96819C04F14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5458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Contrapositive: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40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43" name="TextBox 42"/>
          <p:cNvSpPr txBox="1"/>
          <p:nvPr/>
        </p:nvSpPr>
        <p:spPr>
          <a:xfrm>
            <a:off x="466134" y="1023395"/>
            <a:ext cx="826901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each of the following statements in its equivalent contrapositive form: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3600"/>
              </a:spcBef>
              <a:spcAft>
                <a:spcPts val="12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7906D2FA-055C-4A74-A7FA-EC921CDED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50418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4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41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2.2.5. Converse and Inverse of a Conditional Statement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6" name="Group 35"/>
          <p:cNvGrpSpPr/>
          <p:nvPr/>
        </p:nvGrpSpPr>
        <p:grpSpPr>
          <a:xfrm>
            <a:off x="796106" y="1616864"/>
            <a:ext cx="7427542" cy="2297015"/>
            <a:chOff x="825278" y="4598517"/>
            <a:chExt cx="7427542" cy="2102975"/>
          </a:xfrm>
        </p:grpSpPr>
        <p:sp>
          <p:nvSpPr>
            <p:cNvPr id="37" name="Rectangle 36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2.2.3 (Converse)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converse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</a:t>
              </a:r>
              <a:r>
                <a:rPr lang="en-SG" sz="2400" i="1" dirty="0"/>
                <a:t>q</a:t>
              </a:r>
              <a:r>
                <a:rPr lang="en-SG" sz="2400" dirty="0"/>
                <a:t> then 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converse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 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96106" y="4059336"/>
            <a:ext cx="7427542" cy="2297015"/>
            <a:chOff x="825278" y="4598517"/>
            <a:chExt cx="7427542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2.2.4 (Inverse)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The </a:t>
              </a:r>
              <a:r>
                <a:rPr lang="en-SG" sz="2400" b="1" dirty="0"/>
                <a:t>inverse</a:t>
              </a:r>
              <a:r>
                <a:rPr lang="en-SG" sz="2400" dirty="0"/>
                <a:t> of a conditional statement 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/>
                <a:t>q</a:t>
              </a:r>
              <a:r>
                <a:rPr lang="en-SG" sz="2400" dirty="0"/>
                <a:t>” is</a:t>
              </a:r>
            </a:p>
            <a:p>
              <a:pPr>
                <a:spcAft>
                  <a:spcPts val="600"/>
                </a:spcAft>
                <a:tabLst>
                  <a:tab pos="1978025" algn="l"/>
                </a:tabLst>
              </a:pPr>
              <a:r>
                <a:rPr lang="en-SG" sz="2400" dirty="0"/>
                <a:t>	“if ~</a:t>
              </a:r>
              <a:r>
                <a:rPr lang="en-SG" sz="2400" i="1" dirty="0"/>
                <a:t>p</a:t>
              </a:r>
              <a:r>
                <a:rPr lang="en-SG" sz="2400" dirty="0"/>
                <a:t> then ~</a:t>
              </a:r>
              <a:r>
                <a:rPr lang="en-SG" sz="2400" i="1" dirty="0"/>
                <a:t>q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Symbolically, </a:t>
              </a:r>
            </a:p>
            <a:p>
              <a:pPr>
                <a:spcAft>
                  <a:spcPts val="600"/>
                </a:spcAft>
                <a:tabLst>
                  <a:tab pos="360363" algn="l"/>
                </a:tabLst>
              </a:pPr>
              <a:r>
                <a:rPr lang="en-SG" sz="2400" dirty="0"/>
                <a:t>	The inverse of </a:t>
              </a:r>
              <a:r>
                <a:rPr lang="en-SG" sz="2400" i="1" dirty="0"/>
                <a:t>p</a:t>
              </a:r>
              <a:r>
                <a:rPr lang="en-SG" sz="2400" dirty="0"/>
                <a:t> </a:t>
              </a:r>
              <a:r>
                <a:rPr lang="en-SG" sz="2400" dirty="0">
                  <a:sym typeface="Symbol" panose="05050102010706020507" pitchFamily="18" charset="2"/>
                </a:rPr>
                <a:t>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 is ~</a:t>
              </a:r>
              <a:r>
                <a:rPr lang="en-SG" sz="2400" i="1" dirty="0"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ym typeface="Symbol" panose="05050102010706020507" pitchFamily="18" charset="2"/>
                </a:rPr>
                <a:t>  ~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.</a:t>
              </a:r>
              <a:endParaRPr lang="en-SG" sz="2400" dirty="0"/>
            </a:p>
          </p:txBody>
        </p:sp>
      </p:grp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507654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42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2131269" y="2586050"/>
            <a:ext cx="4757216" cy="1113326"/>
            <a:chOff x="2131269" y="2586050"/>
            <a:chExt cx="4757216" cy="1113326"/>
          </a:xfrm>
        </p:grpSpPr>
        <p:grpSp>
          <p:nvGrpSpPr>
            <p:cNvPr id="38" name="Group 37"/>
            <p:cNvGrpSpPr/>
            <p:nvPr/>
          </p:nvGrpSpPr>
          <p:grpSpPr>
            <a:xfrm>
              <a:off x="2131269" y="2586050"/>
              <a:ext cx="4757215" cy="590106"/>
              <a:chOff x="2278740" y="2301107"/>
              <a:chExt cx="4757215" cy="59010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7673" y="983487"/>
            <a:ext cx="3409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Conditional statement: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52416" y="1054939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403747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Converse and Inverse: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43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5" y="1023395"/>
            <a:ext cx="76821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Write the converse and inverse of the following statements:</a:t>
            </a: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Howard can swim across the lake, then Howard can swim to the island.</a:t>
            </a:r>
          </a:p>
          <a:p>
            <a:pPr marL="914400" lvl="1" indent="-457200">
              <a:spcBef>
                <a:spcPts val="6000"/>
              </a:spcBef>
              <a:spcAft>
                <a:spcPts val="6000"/>
              </a:spcAft>
              <a:buFont typeface="+mj-lt"/>
              <a:buAutoNum type="alphaLcPeriod"/>
            </a:pPr>
            <a:endParaRPr lang="en-SG" sz="2400" dirty="0">
              <a:sym typeface="Symbol" panose="05050102010706020507" pitchFamily="18" charset="2"/>
            </a:endParaRPr>
          </a:p>
          <a:p>
            <a:pPr marL="914400" lvl="1" indent="-457200">
              <a:spcBef>
                <a:spcPts val="1200"/>
              </a:spcBef>
              <a:buFont typeface="+mj-lt"/>
              <a:buAutoNum type="alphaLcPeriod"/>
            </a:pPr>
            <a:r>
              <a:rPr lang="en-SG" sz="2400" dirty="0">
                <a:sym typeface="Symbol" panose="05050102010706020507" pitchFamily="18" charset="2"/>
              </a:rPr>
              <a:t>If today is Easter, then tomorrow is Monday.</a:t>
            </a:r>
            <a:endParaRPr lang="en-SG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44078" y="2964886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078" y="3941182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4078" y="5287764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Converse: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078" y="5809615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Inverse:</a:t>
            </a:r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03DDE9F-0FB8-4143-A180-9DFC50DB7C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47558" y="485214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9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Conditional statement and its Contrapositive, Converse and Inverse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44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79360" y="3074239"/>
            <a:ext cx="4757216" cy="1113326"/>
            <a:chOff x="2131269" y="2586050"/>
            <a:chExt cx="4757216" cy="1113326"/>
          </a:xfrm>
        </p:grpSpPr>
        <p:grpSp>
          <p:nvGrpSpPr>
            <p:cNvPr id="51" name="Group 50"/>
            <p:cNvGrpSpPr/>
            <p:nvPr/>
          </p:nvGrpSpPr>
          <p:grpSpPr>
            <a:xfrm>
              <a:off x="4097440" y="2586050"/>
              <a:ext cx="2791044" cy="590106"/>
              <a:chOff x="4244911" y="2301107"/>
              <a:chExt cx="2791044" cy="59010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812471" y="3176156"/>
              <a:ext cx="20760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inverse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1269" y="3176156"/>
              <a:ext cx="20673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converse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24699" y="1129358"/>
            <a:ext cx="4972661" cy="1539421"/>
            <a:chOff x="2076608" y="1472724"/>
            <a:chExt cx="4972661" cy="1539421"/>
          </a:xfrm>
        </p:grpSpPr>
        <p:grpSp>
          <p:nvGrpSpPr>
            <p:cNvPr id="41" name="Group 40"/>
            <p:cNvGrpSpPr/>
            <p:nvPr/>
          </p:nvGrpSpPr>
          <p:grpSpPr>
            <a:xfrm>
              <a:off x="2152019" y="1472724"/>
              <a:ext cx="4757215" cy="590106"/>
              <a:chOff x="2278740" y="2301107"/>
              <a:chExt cx="4757215" cy="590106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959941" y="2367993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olidFill>
                      <a:schemeClr val="bg1"/>
                    </a:solidFill>
                  </a:rPr>
                  <a:t>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~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78740" y="2344228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244911" y="2301107"/>
                <a:ext cx="7859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b="1" dirty="0">
                    <a:sym typeface="Symbol" panose="05050102010706020507" pitchFamily="18" charset="2"/>
                  </a:rPr>
                  <a:t></a:t>
                </a:r>
                <a:endParaRPr lang="en-SG" sz="2800" b="1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693184" y="2062830"/>
              <a:ext cx="235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contrapositive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76608" y="2058038"/>
              <a:ext cx="23560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conditional statement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379360" y="3117360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8115" y="4710785"/>
            <a:ext cx="6793695" cy="828681"/>
            <a:chOff x="708751" y="4811843"/>
            <a:chExt cx="6793695" cy="828681"/>
          </a:xfrm>
        </p:grpSpPr>
        <p:sp>
          <p:nvSpPr>
            <p:cNvPr id="6" name="TextBox 5"/>
            <p:cNvSpPr txBox="1"/>
            <p:nvPr/>
          </p:nvSpPr>
          <p:spPr>
            <a:xfrm>
              <a:off x="708751" y="4811843"/>
              <a:ext cx="195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/>
                <a:t>Note that: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617170" y="5117304"/>
              <a:ext cx="4885276" cy="523220"/>
              <a:chOff x="2617170" y="5117304"/>
              <a:chExt cx="4885276" cy="52322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617170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26432" y="5117304"/>
                <a:ext cx="2076014" cy="523220"/>
              </a:xfrm>
              <a:prstGeom prst="rect">
                <a:avLst/>
              </a:prstGeom>
              <a:solidFill>
                <a:srgbClr val="0033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i="1" dirty="0">
                    <a:solidFill>
                      <a:schemeClr val="bg1"/>
                    </a:solidFill>
                  </a:rPr>
                  <a:t>q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dirty="0">
                    <a:solidFill>
                      <a:schemeClr val="bg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SG" sz="2800" dirty="0">
                    <a:solidFill>
                      <a:schemeClr val="bg1"/>
                    </a:solidFill>
                  </a:rPr>
                  <a:t> </a:t>
                </a:r>
                <a:r>
                  <a:rPr lang="en-SG" sz="2800" i="1" dirty="0">
                    <a:solidFill>
                      <a:schemeClr val="bg1"/>
                    </a:solidFill>
                  </a:rPr>
                  <a:t>p</a:t>
                </a: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640466" y="5117304"/>
                <a:ext cx="785966" cy="523220"/>
                <a:chOff x="4640466" y="5117304"/>
                <a:chExt cx="785966" cy="523220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640466" y="5117304"/>
                  <a:ext cx="7859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800" b="1" dirty="0">
                      <a:solidFill>
                        <a:srgbClr val="FF0000"/>
                      </a:solidFill>
                      <a:sym typeface="Symbol" panose="05050102010706020507" pitchFamily="18" charset="2"/>
                    </a:rPr>
                    <a:t></a:t>
                  </a:r>
                  <a:endParaRPr lang="en-SG" sz="28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4959943" y="5291528"/>
                  <a:ext cx="121723" cy="2098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" name="Oval 4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8887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45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2.2.6. Only If and the Biconditional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49" name="Group 48"/>
          <p:cNvGrpSpPr/>
          <p:nvPr/>
        </p:nvGrpSpPr>
        <p:grpSpPr>
          <a:xfrm>
            <a:off x="886873" y="3946768"/>
            <a:ext cx="7427542" cy="2297015"/>
            <a:chOff x="825278" y="4598517"/>
            <a:chExt cx="7427542" cy="2102975"/>
          </a:xfrm>
        </p:grpSpPr>
        <p:sp>
          <p:nvSpPr>
            <p:cNvPr id="50" name="Rectangle 49"/>
            <p:cNvSpPr/>
            <p:nvPr/>
          </p:nvSpPr>
          <p:spPr>
            <a:xfrm>
              <a:off x="825278" y="4598518"/>
              <a:ext cx="7427542" cy="2102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5278" y="4598517"/>
              <a:ext cx="7427542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70661" y="4645644"/>
              <a:ext cx="4474545" cy="439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2.2.5 (Only If)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0660" y="5193984"/>
              <a:ext cx="7382159" cy="15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If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are statements,</a:t>
              </a:r>
            </a:p>
            <a:p>
              <a:pPr>
                <a:spcAft>
                  <a:spcPts val="600"/>
                </a:spcAft>
                <a:tabLst>
                  <a:tab pos="539750" algn="l"/>
                  <a:tab pos="1978025" algn="l"/>
                  <a:tab pos="3492500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p</a:t>
              </a:r>
              <a:r>
                <a:rPr lang="en-SG" sz="2400" dirty="0"/>
                <a:t> only if </a:t>
              </a:r>
              <a:r>
                <a:rPr lang="en-SG" sz="2400" i="1" dirty="0"/>
                <a:t>q</a:t>
              </a:r>
              <a:r>
                <a:rPr lang="en-SG" sz="2400" dirty="0"/>
                <a:t>”    means	“if not </a:t>
              </a:r>
              <a:r>
                <a:rPr lang="en-SG" sz="2400" i="1" dirty="0"/>
                <a:t>q</a:t>
              </a:r>
              <a:r>
                <a:rPr lang="en-SG" sz="2400" dirty="0"/>
                <a:t> then not </a:t>
              </a:r>
              <a:r>
                <a:rPr lang="en-SG" sz="2400" i="1" dirty="0"/>
                <a:t>p</a:t>
              </a:r>
              <a:r>
                <a:rPr lang="en-SG" sz="2400" dirty="0"/>
                <a:t>”</a:t>
              </a:r>
            </a:p>
            <a:p>
              <a:r>
                <a:rPr lang="en-SG" sz="2400" dirty="0"/>
                <a:t>Or, equivalently, 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3492500" algn="l"/>
                </a:tabLst>
              </a:pPr>
              <a:r>
                <a:rPr lang="en-SG" sz="2400" dirty="0"/>
                <a:t>		“if </a:t>
              </a:r>
              <a:r>
                <a:rPr lang="en-SG" sz="2400" i="1" dirty="0"/>
                <a:t>p</a:t>
              </a:r>
              <a:r>
                <a:rPr lang="en-SG" sz="2400" dirty="0"/>
                <a:t> then </a:t>
              </a:r>
              <a:r>
                <a:rPr lang="en-SG" sz="2400" i="1" dirty="0"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ym typeface="Symbol" panose="05050102010706020507" pitchFamily="18" charset="2"/>
                </a:rPr>
                <a:t>”</a:t>
              </a:r>
              <a:endParaRPr lang="en-SG" sz="2400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2139" y="1510488"/>
            <a:ext cx="826901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To say “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</a:t>
            </a:r>
            <a:r>
              <a:rPr lang="en-SG" sz="2800" dirty="0">
                <a:solidFill>
                  <a:srgbClr val="C00000"/>
                </a:solidFill>
                <a:sym typeface="Symbol" panose="05050102010706020507" pitchFamily="18" charset="2"/>
              </a:rPr>
              <a:t>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” means that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 take place only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takes place also. That is, if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does not take place, then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cannot take place.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Another way to say this is that if </a:t>
            </a:r>
            <a:r>
              <a:rPr lang="en-SG" sz="2800" i="1" dirty="0">
                <a:sym typeface="Symbol" panose="05050102010706020507" pitchFamily="18" charset="2"/>
              </a:rPr>
              <a:t>p</a:t>
            </a:r>
            <a:r>
              <a:rPr lang="en-SG" sz="2800" dirty="0">
                <a:sym typeface="Symbol" panose="05050102010706020507" pitchFamily="18" charset="2"/>
              </a:rPr>
              <a:t> occurs, then </a:t>
            </a:r>
            <a:r>
              <a:rPr lang="en-SG" sz="2800" i="1" dirty="0">
                <a:sym typeface="Symbol" panose="05050102010706020507" pitchFamily="18" charset="2"/>
              </a:rPr>
              <a:t>q</a:t>
            </a:r>
            <a:r>
              <a:rPr lang="en-SG" sz="2800" dirty="0">
                <a:sym typeface="Symbol" panose="05050102010706020507" pitchFamily="18" charset="2"/>
              </a:rPr>
              <a:t> must also occur (using contrapositive).</a:t>
            </a:r>
            <a:endParaRPr lang="en-SG" sz="2400" dirty="0">
              <a:sym typeface="Symbol" panose="05050102010706020507" pitchFamily="18" charset="2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9971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46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304912"/>
            <a:ext cx="82690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Rewrite the following statement in </a:t>
            </a:r>
            <a:r>
              <a:rPr lang="en-SG" sz="2800" i="1" dirty="0">
                <a:sym typeface="Symbol" panose="05050102010706020507" pitchFamily="18" charset="2"/>
              </a:rPr>
              <a:t>if-then</a:t>
            </a:r>
            <a:r>
              <a:rPr lang="en-SG" sz="2800" dirty="0">
                <a:sym typeface="Symbol" panose="05050102010706020507" pitchFamily="18" charset="2"/>
              </a:rPr>
              <a:t> form in two ways, one of which is the contrapositive of the other.</a:t>
            </a:r>
            <a:endParaRPr lang="en-SG" sz="2400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SG" sz="2400" dirty="0">
                <a:sym typeface="Symbol" panose="05050102010706020507" pitchFamily="18" charset="2"/>
              </a:rPr>
              <a:t>John will break the world’s record only if he runs the mile in under four minutes.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8" name="TextBox 37"/>
          <p:cNvSpPr txBox="1"/>
          <p:nvPr/>
        </p:nvSpPr>
        <p:spPr>
          <a:xfrm>
            <a:off x="2145198" y="3436810"/>
            <a:ext cx="676789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If John does not run the mile in under four minutes, then John will not break the world’s record.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078" y="352378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1: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368" y="4708817"/>
            <a:ext cx="150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00FF"/>
                </a:solidFill>
              </a:rPr>
              <a:t>Version 2:</a:t>
            </a:r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A97ABB0-DE88-47F2-A80A-7E8AEFFF1A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47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886873" y="1098237"/>
            <a:ext cx="7427542" cy="2799205"/>
            <a:chOff x="886873" y="1293109"/>
            <a:chExt cx="7427542" cy="2799205"/>
          </a:xfrm>
        </p:grpSpPr>
        <p:sp>
          <p:nvSpPr>
            <p:cNvPr id="42" name="Rectangle 41"/>
            <p:cNvSpPr/>
            <p:nvPr/>
          </p:nvSpPr>
          <p:spPr>
            <a:xfrm>
              <a:off x="886873" y="1293109"/>
              <a:ext cx="7427542" cy="27992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32256" y="1344585"/>
              <a:ext cx="4474545" cy="479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2.2.6 (Biconditional)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32256" y="1987333"/>
              <a:ext cx="7382159" cy="209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Given statement variables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, the </a:t>
              </a:r>
              <a:r>
                <a:rPr lang="en-SG" sz="2400" b="1" dirty="0"/>
                <a:t>biconditional </a:t>
              </a:r>
              <a:r>
                <a:rPr lang="en-SG" sz="2400" dirty="0"/>
                <a:t>of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is “</a:t>
              </a:r>
              <a:r>
                <a:rPr lang="en-SG" sz="2400" i="1" dirty="0"/>
                <a:t>p</a:t>
              </a:r>
              <a:r>
                <a:rPr lang="en-SG" sz="2400" dirty="0"/>
                <a:t> if, and only if, </a:t>
              </a:r>
              <a:r>
                <a:rPr lang="en-SG" sz="2400" i="1" dirty="0"/>
                <a:t>q</a:t>
              </a:r>
              <a:r>
                <a:rPr lang="en-SG" sz="2400" dirty="0"/>
                <a:t>” and is denoted </a:t>
              </a:r>
              <a:r>
                <a:rPr lang="en-SG" sz="2400" i="1" dirty="0"/>
                <a:t>p </a:t>
              </a:r>
              <a:r>
                <a:rPr lang="en-SG" sz="2400" dirty="0">
                  <a:sym typeface="Symbol" panose="05050102010706020507" pitchFamily="18" charset="2"/>
                </a:rPr>
                <a:t></a:t>
              </a:r>
              <a:r>
                <a:rPr lang="en-SG" sz="2400" dirty="0"/>
                <a:t> </a:t>
              </a:r>
              <a:r>
                <a:rPr lang="en-SG" sz="2400" i="1" dirty="0"/>
                <a:t>q</a:t>
              </a:r>
              <a:r>
                <a:rPr lang="en-SG" sz="2400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It is true if both </a:t>
              </a:r>
              <a:r>
                <a:rPr lang="en-SG" sz="2400" i="1" dirty="0"/>
                <a:t>p</a:t>
              </a:r>
              <a:r>
                <a:rPr lang="en-SG" sz="2400" dirty="0"/>
                <a:t> and </a:t>
              </a:r>
              <a:r>
                <a:rPr lang="en-SG" sz="2400" i="1" dirty="0"/>
                <a:t>q</a:t>
              </a:r>
              <a:r>
                <a:rPr lang="en-SG" sz="2400" dirty="0"/>
                <a:t> have the same truth values and is false if </a:t>
              </a:r>
              <a:r>
                <a:rPr lang="en-SG" sz="2400" i="1" dirty="0"/>
                <a:t>p</a:t>
              </a:r>
              <a:r>
                <a:rPr lang="en-SG" sz="2400" dirty="0"/>
                <a:t> and q have opposite truth values. 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The words </a:t>
              </a:r>
              <a:r>
                <a:rPr lang="en-SG" sz="2400" i="1" dirty="0"/>
                <a:t>if and only if </a:t>
              </a:r>
              <a:r>
                <a:rPr lang="en-SG" sz="2400" dirty="0"/>
                <a:t>are sometimes abbreviated </a:t>
              </a:r>
              <a:r>
                <a:rPr lang="en-SG" sz="2400" i="1" dirty="0"/>
                <a:t>iff</a:t>
              </a:r>
              <a:r>
                <a:rPr lang="en-SG" sz="2400" dirty="0"/>
                <a:t>.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82608" y="4298791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01369"/>
              </p:ext>
            </p:extLst>
          </p:nvPr>
        </p:nvGraphicFramePr>
        <p:xfrm>
          <a:off x="4197200" y="4242089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24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76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0239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48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1239937" y="1120876"/>
            <a:ext cx="2076014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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82223"/>
              </p:ext>
            </p:extLst>
          </p:nvPr>
        </p:nvGraphicFramePr>
        <p:xfrm>
          <a:off x="891074" y="2099855"/>
          <a:ext cx="741914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2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92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29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7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36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052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i="1" dirty="0"/>
                        <a:t>q </a:t>
                      </a:r>
                      <a:r>
                        <a:rPr lang="en-SG" sz="2400" i="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4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SG" sz="2400" dirty="0">
                          <a:sym typeface="Symbol"/>
                        </a:rPr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q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2400" i="1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SG" sz="2400" dirty="0">
                          <a:solidFill>
                            <a:schemeClr val="bg1"/>
                          </a:solidFill>
                        </a:rPr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032746" y="1120876"/>
            <a:ext cx="3342416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 </a:t>
            </a:r>
            <a:r>
              <a:rPr lang="en-SG" sz="2800" dirty="0">
                <a:solidFill>
                  <a:schemeClr val="bg1"/>
                </a:solidFill>
              </a:rPr>
              <a:t>(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SG" sz="2800" dirty="0">
                <a:solidFill>
                  <a:schemeClr val="bg1"/>
                </a:solidFill>
              </a:rPr>
              <a:t>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)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46780" y="1120876"/>
            <a:ext cx="785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ym typeface="Symbol" panose="05050102010706020507" pitchFamily="18" charset="2"/>
              </a:rPr>
              <a:t></a:t>
            </a:r>
            <a:endParaRPr lang="en-SG" sz="2800" b="1" dirty="0"/>
          </a:p>
        </p:txBody>
      </p:sp>
      <p:sp>
        <p:nvSpPr>
          <p:cNvPr id="37" name="Oval 36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467025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Only If and the Biconditional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49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5739" y="2123635"/>
            <a:ext cx="877311" cy="1203279"/>
            <a:chOff x="974360" y="1738369"/>
            <a:chExt cx="877311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4360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68151" y="2123635"/>
            <a:ext cx="884007" cy="1203279"/>
            <a:chOff x="4010667" y="1738369"/>
            <a:chExt cx="884007" cy="1203279"/>
          </a:xfrm>
        </p:grpSpPr>
        <p:sp>
          <p:nvSpPr>
            <p:cNvPr id="39" name="TextBox 38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47963" y="2123635"/>
            <a:ext cx="877311" cy="1203279"/>
            <a:chOff x="6895474" y="1738369"/>
            <a:chExt cx="877311" cy="1203279"/>
          </a:xfrm>
        </p:grpSpPr>
        <p:sp>
          <p:nvSpPr>
            <p:cNvPr id="48" name="TextBox 4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11227" y="1337204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Order of operations: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344161" y="2123635"/>
            <a:ext cx="1715381" cy="1149817"/>
            <a:chOff x="596641" y="1738369"/>
            <a:chExt cx="1715381" cy="1149817"/>
          </a:xfrm>
        </p:grpSpPr>
        <p:sp>
          <p:nvSpPr>
            <p:cNvPr id="52" name="TextBox 51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/>
                </a:rPr>
                <a:t></a:t>
              </a:r>
              <a:endParaRPr lang="en-SG" sz="4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if-then/implies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10928" y="3311050"/>
            <a:ext cx="2749881" cy="1745563"/>
            <a:chOff x="763941" y="3311050"/>
            <a:chExt cx="2749881" cy="1745563"/>
          </a:xfrm>
        </p:grpSpPr>
        <p:sp>
          <p:nvSpPr>
            <p:cNvPr id="55" name="TextBox 54"/>
            <p:cNvSpPr txBox="1"/>
            <p:nvPr/>
          </p:nvSpPr>
          <p:spPr>
            <a:xfrm>
              <a:off x="763941" y="4533393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first</a:t>
              </a:r>
              <a:endParaRPr lang="en-SG" sz="2800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 flipV="1">
              <a:off x="2059585" y="3311050"/>
              <a:ext cx="8124" cy="127895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322820" y="3271906"/>
            <a:ext cx="2749881" cy="957058"/>
            <a:chOff x="3012368" y="3328513"/>
            <a:chExt cx="2749881" cy="957058"/>
          </a:xfrm>
        </p:grpSpPr>
        <p:sp>
          <p:nvSpPr>
            <p:cNvPr id="58" name="TextBox 57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59" name="Left Brace 58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636354" y="4474054"/>
            <a:ext cx="2749881" cy="1381033"/>
            <a:chOff x="5913797" y="3363054"/>
            <a:chExt cx="2749881" cy="1381033"/>
          </a:xfrm>
        </p:grpSpPr>
        <p:sp>
          <p:nvSpPr>
            <p:cNvPr id="61" name="TextBox 60"/>
            <p:cNvSpPr txBox="1"/>
            <p:nvPr/>
          </p:nvSpPr>
          <p:spPr>
            <a:xfrm>
              <a:off x="5913797" y="4220867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Performed last</a:t>
              </a:r>
              <a:endParaRPr lang="en-SG" sz="2800" dirty="0"/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7288738" y="3363054"/>
              <a:ext cx="0" cy="87227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7014074" y="2116402"/>
            <a:ext cx="1715381" cy="1149817"/>
            <a:chOff x="596641" y="1738369"/>
            <a:chExt cx="1715381" cy="1149817"/>
          </a:xfrm>
        </p:grpSpPr>
        <p:sp>
          <p:nvSpPr>
            <p:cNvPr id="65" name="TextBox 64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</a:t>
              </a:r>
              <a:endParaRPr lang="en-SG" sz="4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6641" y="2488076"/>
              <a:ext cx="17153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if and only if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684601" y="3337992"/>
            <a:ext cx="2749881" cy="957058"/>
            <a:chOff x="3012368" y="3328513"/>
            <a:chExt cx="2749881" cy="957058"/>
          </a:xfrm>
        </p:grpSpPr>
        <p:sp>
          <p:nvSpPr>
            <p:cNvPr id="69" name="TextBox 68"/>
            <p:cNvSpPr txBox="1"/>
            <p:nvPr/>
          </p:nvSpPr>
          <p:spPr>
            <a:xfrm>
              <a:off x="3012368" y="3762351"/>
              <a:ext cx="27498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ym typeface="Symbol" panose="05050102010706020507" pitchFamily="18" charset="2"/>
                </a:rPr>
                <a:t>Coequal in order</a:t>
              </a:r>
              <a:endParaRPr lang="en-SG" sz="2800" dirty="0"/>
            </a:p>
          </p:txBody>
        </p:sp>
        <p:sp>
          <p:nvSpPr>
            <p:cNvPr id="70" name="Left Brace 69"/>
            <p:cNvSpPr/>
            <p:nvPr/>
          </p:nvSpPr>
          <p:spPr>
            <a:xfrm rot="16200000">
              <a:off x="4200901" y="2313257"/>
              <a:ext cx="254833" cy="2285346"/>
            </a:xfrm>
            <a:prstGeom prst="leftBrace">
              <a:avLst>
                <a:gd name="adj1" fmla="val 43958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3" name="Oval 62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7" name="Oval 6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1" name="Oval 7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2" name="Oval 7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3" name="Oval 7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4" name="Oval 7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75" name="Oval 7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28823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23" name="Rounded Rectangle 22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2.1 Logical Form and Logical Equivalence</a:t>
            </a:r>
          </a:p>
        </p:txBody>
      </p:sp>
      <p:sp>
        <p:nvSpPr>
          <p:cNvPr id="36" name="Oval 3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Oval 14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44474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Biconditional : Quick Quiz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50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TextBox 35"/>
          <p:cNvSpPr txBox="1"/>
          <p:nvPr/>
        </p:nvSpPr>
        <p:spPr>
          <a:xfrm>
            <a:off x="466134" y="1428013"/>
            <a:ext cx="82690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Rewrite the following statement as a conjunction of two if-then statements.</a:t>
            </a:r>
            <a:endParaRPr lang="en-SG" sz="2400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SG" sz="2400" dirty="0">
                <a:sym typeface="Symbol" panose="05050102010706020507" pitchFamily="18" charset="2"/>
              </a:rPr>
              <a:t>This computer program is correct if, and only if, it produces correct answers for all possible sets of input data.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35" name="Oval 34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852393C-0D78-4F99-8C97-35FDFEB9CE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2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51</a:t>
            </a:fld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2.2.7. Necessary and Sufficient Conditions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2" name="Group 1"/>
          <p:cNvGrpSpPr/>
          <p:nvPr/>
        </p:nvGrpSpPr>
        <p:grpSpPr>
          <a:xfrm>
            <a:off x="415123" y="1571258"/>
            <a:ext cx="8376035" cy="2485735"/>
            <a:chOff x="415123" y="1571258"/>
            <a:chExt cx="8376035" cy="2485735"/>
          </a:xfrm>
        </p:grpSpPr>
        <p:sp>
          <p:nvSpPr>
            <p:cNvPr id="50" name="Rectangle 49"/>
            <p:cNvSpPr/>
            <p:nvPr/>
          </p:nvSpPr>
          <p:spPr>
            <a:xfrm>
              <a:off x="415123" y="1571259"/>
              <a:ext cx="8376035" cy="24857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5123" y="1571258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6301" y="1622733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2.2.7 (Necessary and Sufficient Conditions)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6300" y="2221668"/>
              <a:ext cx="8324857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If </a:t>
              </a:r>
              <a:r>
                <a:rPr lang="en-SG" sz="2400" i="1" dirty="0"/>
                <a:t>r</a:t>
              </a:r>
              <a:r>
                <a:rPr lang="en-SG" sz="2400" dirty="0"/>
                <a:t> and </a:t>
              </a:r>
              <a:r>
                <a:rPr lang="en-SG" sz="2400" i="1" dirty="0"/>
                <a:t>s</a:t>
              </a:r>
              <a:r>
                <a:rPr lang="en-SG" sz="2400" dirty="0"/>
                <a:t> are statements,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r</a:t>
              </a:r>
              <a:r>
                <a:rPr lang="en-SG" sz="2400" dirty="0"/>
                <a:t> is a sufficient condition for </a:t>
              </a:r>
              <a:r>
                <a:rPr lang="en-SG" sz="2400" i="1" dirty="0"/>
                <a:t>s</a:t>
              </a:r>
              <a:r>
                <a:rPr lang="en-SG" sz="2400" dirty="0"/>
                <a:t>”  	means	“if </a:t>
              </a:r>
              <a:r>
                <a:rPr lang="en-SG" sz="2400" i="1" dirty="0"/>
                <a:t>r</a:t>
              </a:r>
              <a:r>
                <a:rPr lang="en-SG" sz="2400" dirty="0"/>
                <a:t> then </a:t>
              </a:r>
              <a:r>
                <a:rPr lang="en-SG" sz="2400" i="1" dirty="0"/>
                <a:t>s</a:t>
              </a:r>
              <a:r>
                <a:rPr lang="en-SG" sz="2400" dirty="0"/>
                <a:t>”</a:t>
              </a:r>
            </a:p>
            <a:p>
              <a:pPr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“</a:t>
              </a:r>
              <a:r>
                <a:rPr lang="en-SG" sz="2400" i="1" dirty="0"/>
                <a:t>r</a:t>
              </a:r>
              <a:r>
                <a:rPr lang="en-SG" sz="2400" dirty="0"/>
                <a:t> is a necessary condition for </a:t>
              </a:r>
              <a:r>
                <a:rPr lang="en-SG" sz="2400" i="1" dirty="0"/>
                <a:t>s</a:t>
              </a:r>
              <a:r>
                <a:rPr lang="en-SG" sz="2400" dirty="0"/>
                <a:t>” 	means	“if not </a:t>
              </a:r>
              <a:r>
                <a:rPr lang="en-SG" sz="2400" i="1" dirty="0"/>
                <a:t>r</a:t>
              </a:r>
              <a:r>
                <a:rPr lang="en-SG" sz="2400" dirty="0"/>
                <a:t> then not </a:t>
              </a:r>
              <a:r>
                <a:rPr lang="en-SG" sz="2400" i="1" dirty="0"/>
                <a:t>s</a:t>
              </a:r>
              <a:r>
                <a:rPr lang="en-SG" sz="2400" dirty="0"/>
                <a:t>”</a:t>
              </a:r>
            </a:p>
            <a:p>
              <a:pPr>
                <a:spcAft>
                  <a:spcPts val="600"/>
                </a:spcAft>
                <a:tabLst>
                  <a:tab pos="360363" algn="l"/>
                  <a:tab pos="1978025" algn="l"/>
                  <a:tab pos="3492500" algn="l"/>
                  <a:tab pos="4481513" algn="l"/>
                  <a:tab pos="5561013" algn="l"/>
                </a:tabLst>
              </a:pPr>
              <a:r>
                <a:rPr lang="en-SG" sz="2400" dirty="0"/>
                <a:t>					or “if </a:t>
              </a:r>
              <a:r>
                <a:rPr lang="en-SG" sz="2400" i="1" dirty="0"/>
                <a:t>s</a:t>
              </a:r>
              <a:r>
                <a:rPr lang="en-SG" sz="2400" dirty="0"/>
                <a:t> then </a:t>
              </a:r>
              <a:r>
                <a:rPr lang="en-SG" sz="2400" i="1" dirty="0"/>
                <a:t>r</a:t>
              </a:r>
              <a:r>
                <a:rPr lang="en-SG" sz="2400" dirty="0"/>
                <a:t>”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22139" y="4404495"/>
            <a:ext cx="82690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In other words, to say “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a sufficient condition for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” means that the occurrence of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</a:t>
            </a:r>
            <a:r>
              <a:rPr lang="en-SG" sz="2800" i="1" dirty="0">
                <a:sym typeface="Symbol" panose="05050102010706020507" pitchFamily="18" charset="2"/>
              </a:rPr>
              <a:t>sufficient</a:t>
            </a:r>
            <a:r>
              <a:rPr lang="en-SG" sz="2800" dirty="0">
                <a:sym typeface="Symbol" panose="05050102010706020507" pitchFamily="18" charset="2"/>
              </a:rPr>
              <a:t> to guarantee the occurrence of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6" name="Oval 3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93372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Statements	</a:t>
            </a:r>
            <a:r>
              <a:rPr lang="en-SG" sz="1200" dirty="0">
                <a:solidFill>
                  <a:schemeClr val="bg1"/>
                </a:solidFill>
              </a:rPr>
              <a:t>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Necessary and Sufficient Conditions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52</a:t>
            </a:fld>
            <a:endParaRPr lang="en-SG" dirty="0"/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522139" y="1034120"/>
            <a:ext cx="826901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On the other hand, to say “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a necessary condition for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” means that if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does not occur, then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 cannot occur either: The occurrence of </a:t>
            </a:r>
            <a:r>
              <a:rPr lang="en-SG" sz="2800" i="1" dirty="0">
                <a:sym typeface="Symbol" panose="05050102010706020507" pitchFamily="18" charset="2"/>
              </a:rPr>
              <a:t>r</a:t>
            </a:r>
            <a:r>
              <a:rPr lang="en-SG" sz="2800" dirty="0">
                <a:sym typeface="Symbol" panose="05050102010706020507" pitchFamily="18" charset="2"/>
              </a:rPr>
              <a:t> is necessary to obtain the occurrence of </a:t>
            </a:r>
            <a:r>
              <a:rPr lang="en-SG" sz="2800" i="1" dirty="0">
                <a:sym typeface="Symbol" panose="05050102010706020507" pitchFamily="18" charset="2"/>
              </a:rPr>
              <a:t>s</a:t>
            </a:r>
            <a:r>
              <a:rPr lang="en-SG" sz="2800" dirty="0">
                <a:sym typeface="Symbol" panose="05050102010706020507" pitchFamily="18" charset="2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Note that due to the equivalence between a statement and its contrapositive: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3368" y="3788720"/>
            <a:ext cx="76711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122738" algn="l"/>
                <a:tab pos="5830888" algn="l"/>
              </a:tabLst>
            </a:pPr>
            <a:r>
              <a:rPr lang="en-SG" sz="2400" i="1" dirty="0"/>
              <a:t>r</a:t>
            </a:r>
            <a:r>
              <a:rPr lang="en-SG" sz="2400" dirty="0"/>
              <a:t> is a necessary condition for </a:t>
            </a:r>
            <a:r>
              <a:rPr lang="en-SG" sz="2400" i="1" dirty="0"/>
              <a:t>s</a:t>
            </a:r>
            <a:r>
              <a:rPr lang="en-SG" sz="2400" dirty="0"/>
              <a:t>	</a:t>
            </a:r>
            <a:r>
              <a:rPr lang="en-SG" sz="2400" dirty="0">
                <a:solidFill>
                  <a:srgbClr val="0000FF"/>
                </a:solidFill>
              </a:rPr>
              <a:t>also means</a:t>
            </a:r>
            <a:r>
              <a:rPr lang="en-SG" sz="2400" dirty="0"/>
              <a:t>	“if </a:t>
            </a:r>
            <a:r>
              <a:rPr lang="en-SG" sz="2400" i="1" dirty="0"/>
              <a:t>s</a:t>
            </a:r>
            <a:r>
              <a:rPr lang="en-SG" sz="2400" dirty="0"/>
              <a:t> then </a:t>
            </a:r>
            <a:r>
              <a:rPr lang="en-SG" sz="2400" i="1" dirty="0"/>
              <a:t>r</a:t>
            </a:r>
            <a:r>
              <a:rPr lang="en-SG" sz="2400" dirty="0"/>
              <a:t>”.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139" y="4549315"/>
            <a:ext cx="826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ym typeface="Symbol" panose="05050102010706020507" pitchFamily="18" charset="2"/>
              </a:rPr>
              <a:t>Consequently,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49334" y="5140632"/>
            <a:ext cx="610570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122738" algn="l"/>
                <a:tab pos="5830888" algn="l"/>
              </a:tabLst>
            </a:pPr>
            <a:r>
              <a:rPr lang="en-SG" sz="2400" i="1" dirty="0"/>
              <a:t>r</a:t>
            </a:r>
            <a:r>
              <a:rPr lang="en-SG" sz="2400" dirty="0"/>
              <a:t> is a necessary and sufficient condition for </a:t>
            </a:r>
            <a:r>
              <a:rPr lang="en-SG" sz="2400" i="1" dirty="0"/>
              <a:t>s</a:t>
            </a:r>
            <a:r>
              <a:rPr lang="en-SG" sz="2400" dirty="0"/>
              <a:t>	</a:t>
            </a:r>
          </a:p>
          <a:p>
            <a:pPr>
              <a:tabLst>
                <a:tab pos="4122738" algn="l"/>
                <a:tab pos="5830888" algn="l"/>
              </a:tabLst>
            </a:pPr>
            <a:r>
              <a:rPr lang="en-SG" sz="2400" dirty="0">
                <a:solidFill>
                  <a:srgbClr val="0000FF"/>
                </a:solidFill>
              </a:rPr>
              <a:t>means</a:t>
            </a:r>
            <a:r>
              <a:rPr lang="en-SG" sz="2400" dirty="0"/>
              <a:t> “</a:t>
            </a:r>
            <a:r>
              <a:rPr lang="en-SG" sz="2400" i="1" dirty="0"/>
              <a:t>r</a:t>
            </a:r>
            <a:r>
              <a:rPr lang="en-SG" sz="2400" dirty="0"/>
              <a:t>, if and only if, </a:t>
            </a:r>
            <a:r>
              <a:rPr lang="en-SG" sz="2400" i="1" dirty="0"/>
              <a:t>s</a:t>
            </a:r>
            <a:r>
              <a:rPr lang="en-SG" sz="2400" dirty="0"/>
              <a:t>”. </a:t>
            </a:r>
          </a:p>
        </p:txBody>
      </p:sp>
      <p:sp>
        <p:nvSpPr>
          <p:cNvPr id="38" name="Oval 3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5688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Rounded Rectangle 31"/>
          <p:cNvSpPr/>
          <p:nvPr/>
        </p:nvSpPr>
        <p:spPr>
          <a:xfrm>
            <a:off x="644577" y="2152650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922086" y="2220685"/>
            <a:ext cx="7247642" cy="59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2.3 Valid and Invalid Arguments</a:t>
            </a:r>
          </a:p>
        </p:txBody>
      </p:sp>
      <p:sp>
        <p:nvSpPr>
          <p:cNvPr id="34" name="Oval 33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2" name="Oval 21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5" name="Oval 24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546086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473985" y="2737097"/>
            <a:ext cx="575844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If Socrates is a man, then Socrates is mortal.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Socrates is a man.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ym typeface="Symbol"/>
              </a:rPr>
              <a:t> </a:t>
            </a:r>
            <a:r>
              <a:rPr lang="en-SG" sz="2400" dirty="0"/>
              <a:t>Socrates is mortal.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2432" y="4369320"/>
            <a:ext cx="692394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An argument form is called </a:t>
            </a:r>
            <a:r>
              <a:rPr lang="en-US" sz="2800" dirty="0">
                <a:solidFill>
                  <a:srgbClr val="C00000"/>
                </a:solidFill>
              </a:rPr>
              <a:t>valid</a:t>
            </a:r>
            <a:r>
              <a:rPr lang="en-US" sz="2800" dirty="0"/>
              <a:t> if, and only if, whenever statements are substituted that make all the premises true, the conclusion is also true.</a:t>
            </a:r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2.3.1. 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8" name="Group 7"/>
          <p:cNvGrpSpPr/>
          <p:nvPr/>
        </p:nvGrpSpPr>
        <p:grpSpPr>
          <a:xfrm>
            <a:off x="6336674" y="2193086"/>
            <a:ext cx="2009831" cy="1920656"/>
            <a:chOff x="6336674" y="2193086"/>
            <a:chExt cx="2009831" cy="1920656"/>
          </a:xfrm>
        </p:grpSpPr>
        <p:sp>
          <p:nvSpPr>
            <p:cNvPr id="26" name="TextBox 25"/>
            <p:cNvSpPr txBox="1"/>
            <p:nvPr/>
          </p:nvSpPr>
          <p:spPr>
            <a:xfrm>
              <a:off x="6336674" y="2193086"/>
              <a:ext cx="200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C00000"/>
                  </a:solidFill>
                </a:rPr>
                <a:t>Abstract form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3095" y="2630260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393095" y="365207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96377" y="313302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739" y="1551023"/>
            <a:ext cx="5775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Argument: </a:t>
            </a:r>
            <a:r>
              <a:rPr lang="en-US" sz="2800" dirty="0"/>
              <a:t>a sequence of statements ending in a conclusion.</a:t>
            </a:r>
          </a:p>
        </p:txBody>
      </p:sp>
    </p:spTree>
    <p:extLst>
      <p:ext uri="{BB962C8B-B14F-4D97-AF65-F5344CB8AC3E}">
        <p14:creationId xmlns:p14="http://schemas.microsoft.com/office/powerpoint/2010/main" val="5950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415123" y="1155144"/>
            <a:ext cx="8376035" cy="3281900"/>
            <a:chOff x="415123" y="1155144"/>
            <a:chExt cx="8376035" cy="3281900"/>
          </a:xfrm>
        </p:grpSpPr>
        <p:sp>
          <p:nvSpPr>
            <p:cNvPr id="55" name="Rectangle 54"/>
            <p:cNvSpPr/>
            <p:nvPr/>
          </p:nvSpPr>
          <p:spPr>
            <a:xfrm>
              <a:off x="415123" y="1155145"/>
              <a:ext cx="8376035" cy="32818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5123" y="1155144"/>
              <a:ext cx="8376035" cy="62596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6301" y="1206619"/>
              <a:ext cx="8195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2.3.1 (Argument)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300" y="1805554"/>
              <a:ext cx="8324857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000" dirty="0"/>
                <a:t>An </a:t>
              </a:r>
              <a:r>
                <a:rPr lang="en-SG" sz="2000" b="1" dirty="0"/>
                <a:t>argument</a:t>
              </a:r>
              <a:r>
                <a:rPr lang="en-SG" sz="2000" dirty="0"/>
                <a:t> (</a:t>
              </a:r>
              <a:r>
                <a:rPr lang="en-SG" sz="2000" b="1" dirty="0"/>
                <a:t>argument form</a:t>
              </a:r>
              <a:r>
                <a:rPr lang="en-SG" sz="2000" dirty="0"/>
                <a:t>) is a sequence of statements (statement forms). All statements in an argument (argument form), except for the final one, are called </a:t>
              </a:r>
              <a:r>
                <a:rPr lang="en-SG" sz="2000" b="1" dirty="0"/>
                <a:t>premises</a:t>
              </a:r>
              <a:r>
                <a:rPr lang="en-SG" sz="2000" dirty="0"/>
                <a:t> (or </a:t>
              </a:r>
              <a:r>
                <a:rPr lang="en-SG" sz="2000" b="1" dirty="0"/>
                <a:t>assumptions</a:t>
              </a:r>
              <a:r>
                <a:rPr lang="en-SG" sz="2000" dirty="0"/>
                <a:t> or </a:t>
              </a:r>
              <a:r>
                <a:rPr lang="en-SG" sz="2000" b="1" dirty="0"/>
                <a:t>hypothesis</a:t>
              </a:r>
              <a:r>
                <a:rPr lang="en-SG" sz="2000" dirty="0"/>
                <a:t>). The final statement (statement form) is called the </a:t>
              </a:r>
              <a:r>
                <a:rPr lang="en-SG" sz="2000" b="1" dirty="0"/>
                <a:t>conclusion</a:t>
              </a:r>
              <a:r>
                <a:rPr lang="en-SG" sz="2000" dirty="0"/>
                <a:t>. The symbol </a:t>
              </a:r>
              <a:r>
                <a:rPr lang="en-SG" sz="2000" dirty="0">
                  <a:sym typeface="Symbol"/>
                </a:rPr>
                <a:t>, which is read “therefore”, is normally placed just before the conclusion.</a:t>
              </a:r>
            </a:p>
            <a:p>
              <a:pPr>
                <a:spcAft>
                  <a:spcPts val="600"/>
                </a:spcAft>
              </a:pPr>
              <a:r>
                <a:rPr lang="en-SG" sz="2000" dirty="0">
                  <a:sym typeface="Symbol"/>
                </a:rPr>
                <a:t>To say that an argument form is </a:t>
              </a:r>
              <a:r>
                <a:rPr lang="en-SG" sz="2000" b="1" dirty="0">
                  <a:sym typeface="Symbol"/>
                </a:rPr>
                <a:t>valid</a:t>
              </a:r>
              <a:r>
                <a:rPr lang="en-SG" sz="2000" dirty="0">
                  <a:sym typeface="Symbol"/>
                </a:rPr>
                <a:t> means that no matter what particular statements are substituted for the statement variables in its premises, if the resulting premises are all true, then the conclusion is also true. </a:t>
              </a:r>
              <a:endParaRPr lang="en-SG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40746" y="4547197"/>
            <a:ext cx="6302544" cy="1746144"/>
            <a:chOff x="708751" y="4647751"/>
            <a:chExt cx="6302544" cy="1746144"/>
          </a:xfrm>
        </p:grpSpPr>
        <p:sp>
          <p:nvSpPr>
            <p:cNvPr id="61" name="TextBox 60"/>
            <p:cNvSpPr txBox="1"/>
            <p:nvPr/>
          </p:nvSpPr>
          <p:spPr>
            <a:xfrm>
              <a:off x="3331483" y="4909361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, then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1483" y="5931178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34765" y="5412130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Left Brace 5"/>
            <p:cNvSpPr/>
            <p:nvPr/>
          </p:nvSpPr>
          <p:spPr>
            <a:xfrm flipH="1">
              <a:off x="5341771" y="4909361"/>
              <a:ext cx="125963" cy="1021817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8751" y="4647751"/>
              <a:ext cx="1766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Example: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44269" y="5181297"/>
              <a:ext cx="1367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premises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1770" y="5932230"/>
              <a:ext cx="16078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26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Valid and Invalid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522140" y="1551023"/>
            <a:ext cx="791273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When an argument is valid and its premises are true, the truth of the conclusion is said to be </a:t>
            </a:r>
            <a:r>
              <a:rPr lang="en-US" sz="2800" dirty="0">
                <a:solidFill>
                  <a:srgbClr val="C00000"/>
                </a:solidFill>
              </a:rPr>
              <a:t>inferred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C00000"/>
                </a:solidFill>
              </a:rPr>
              <a:t>deduced</a:t>
            </a:r>
            <a:r>
              <a:rPr lang="en-US" sz="2800" dirty="0"/>
              <a:t> from the truth of the premises.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a conclusion “</a:t>
            </a:r>
            <a:r>
              <a:rPr lang="en-US" sz="2800" dirty="0" err="1"/>
              <a:t>ain’t</a:t>
            </a:r>
            <a:r>
              <a:rPr lang="en-US" sz="2800" dirty="0"/>
              <a:t> necessarily so”, then it isn’t a valid deduction.</a:t>
            </a:r>
          </a:p>
        </p:txBody>
      </p:sp>
    </p:spTree>
    <p:extLst>
      <p:ext uri="{BB962C8B-B14F-4D97-AF65-F5344CB8AC3E}">
        <p14:creationId xmlns:p14="http://schemas.microsoft.com/office/powerpoint/2010/main" val="29208341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3" name="TextBox 52"/>
          <p:cNvSpPr txBox="1"/>
          <p:nvPr/>
        </p:nvSpPr>
        <p:spPr>
          <a:xfrm>
            <a:off x="435489" y="1532361"/>
            <a:ext cx="791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Testing an Argument Form for Validity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557" y="2055581"/>
            <a:ext cx="810978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Identify the premises and conclusion of the argument form.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Construct a truth table showing the truth values of all the premises and the conclusion.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6600"/>
                </a:solidFill>
              </a:rPr>
              <a:t>A row of the truth table in which all the premises are true is called a </a:t>
            </a:r>
            <a:r>
              <a:rPr lang="en-US" sz="2400" dirty="0">
                <a:solidFill>
                  <a:srgbClr val="C00000"/>
                </a:solidFill>
              </a:rPr>
              <a:t>critical row</a:t>
            </a:r>
            <a:r>
              <a:rPr lang="en-US" sz="2400" dirty="0">
                <a:solidFill>
                  <a:srgbClr val="006600"/>
                </a:solidFill>
              </a:rPr>
              <a:t>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there is a critical row in which the conclusion is false 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invalid.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If the conclusion in every critical row is true</a:t>
            </a:r>
            <a:br>
              <a:rPr lang="en-US" sz="2400" dirty="0"/>
            </a:br>
            <a:r>
              <a:rPr lang="en-US" sz="2400" dirty="0">
                <a:sym typeface="Symbol"/>
              </a:rPr>
              <a:t> </a:t>
            </a:r>
            <a:r>
              <a:rPr lang="en-US" sz="2400" dirty="0"/>
              <a:t>the argument form is valid.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2.3.2. Determining Validity or Invalidity</a:t>
            </a:r>
            <a:endParaRPr lang="en-SG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172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Determining Validity or Invalidity: Example #1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" name="Group 2"/>
          <p:cNvGrpSpPr/>
          <p:nvPr/>
        </p:nvGrpSpPr>
        <p:grpSpPr>
          <a:xfrm>
            <a:off x="831457" y="966839"/>
            <a:ext cx="1866517" cy="1483482"/>
            <a:chOff x="3240716" y="974979"/>
            <a:chExt cx="1866517" cy="1483482"/>
          </a:xfrm>
        </p:grpSpPr>
        <p:sp>
          <p:nvSpPr>
            <p:cNvPr id="33" name="TextBox 32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 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1586"/>
              </p:ext>
            </p:extLst>
          </p:nvPr>
        </p:nvGraphicFramePr>
        <p:xfrm>
          <a:off x="476756" y="2642641"/>
          <a:ext cx="7507116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6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6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36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4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5122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 </a:t>
                      </a:r>
                      <a:r>
                        <a:rPr lang="en-US" sz="2000" dirty="0"/>
                        <a:t>~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q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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p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33CC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432693" y="2985795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4432693" y="4164562"/>
            <a:ext cx="3460413" cy="47586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4432693" y="5433525"/>
            <a:ext cx="3460413" cy="74333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94197" y="3061547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94197" y="4202438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94197" y="5420081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94197" y="5776754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02165" y="966839"/>
            <a:ext cx="2763496" cy="1483482"/>
            <a:chOff x="5432536" y="974979"/>
            <a:chExt cx="2763496" cy="1483482"/>
          </a:xfrm>
        </p:grpSpPr>
        <p:sp>
          <p:nvSpPr>
            <p:cNvPr id="61" name="Left Brace 60"/>
            <p:cNvSpPr/>
            <p:nvPr/>
          </p:nvSpPr>
          <p:spPr>
            <a:xfrm flipH="1">
              <a:off x="5432536" y="974979"/>
              <a:ext cx="221813" cy="1483482"/>
            </a:xfrm>
            <a:prstGeom prst="leftBrace">
              <a:avLst>
                <a:gd name="adj1" fmla="val 5557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7509" y="1485888"/>
              <a:ext cx="2398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solidFill>
                    <a:srgbClr val="C00000"/>
                  </a:solidFill>
                </a:rPr>
                <a:t>Invalid argument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72428" y="2080989"/>
            <a:ext cx="2586467" cy="519812"/>
            <a:chOff x="4272428" y="2080989"/>
            <a:chExt cx="2586467" cy="519812"/>
          </a:xfrm>
        </p:grpSpPr>
        <p:sp>
          <p:nvSpPr>
            <p:cNvPr id="9" name="Right Brace 8"/>
            <p:cNvSpPr/>
            <p:nvPr/>
          </p:nvSpPr>
          <p:spPr>
            <a:xfrm rot="16200000">
              <a:off x="5490339" y="1232245"/>
              <a:ext cx="150645" cy="2586467"/>
            </a:xfrm>
            <a:prstGeom prst="rightBrace">
              <a:avLst>
                <a:gd name="adj1" fmla="val 35823"/>
                <a:gd name="adj2" fmla="val 50000"/>
              </a:avLst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93457" y="2080989"/>
              <a:ext cx="114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premises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817290" y="2266588"/>
            <a:ext cx="12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conclusion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893106" y="2900560"/>
            <a:ext cx="1157589" cy="2532965"/>
            <a:chOff x="7893106" y="2900560"/>
            <a:chExt cx="1157589" cy="2532965"/>
          </a:xfrm>
        </p:grpSpPr>
        <p:sp>
          <p:nvSpPr>
            <p:cNvPr id="65" name="TextBox 64"/>
            <p:cNvSpPr txBox="1"/>
            <p:nvPr/>
          </p:nvSpPr>
          <p:spPr>
            <a:xfrm>
              <a:off x="8087779" y="2900560"/>
              <a:ext cx="962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Critical rows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7938489" y="3261602"/>
              <a:ext cx="27245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7893106" y="3461657"/>
              <a:ext cx="392478" cy="702905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7893106" y="3546891"/>
              <a:ext cx="513776" cy="188663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521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6" grpId="0" animBg="1"/>
      <p:bldP spid="57" grpId="0" animBg="1"/>
      <p:bldP spid="7" grpId="0"/>
      <p:bldP spid="58" grpId="0"/>
      <p:bldP spid="59" grpId="0"/>
      <p:bldP spid="60" grpId="0"/>
      <p:bldP spid="6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59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2.3.3. Modus Ponens and Modus </a:t>
            </a:r>
            <a:r>
              <a:rPr lang="en-SG" sz="28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Syllogism: </a:t>
            </a:r>
            <a:r>
              <a:rPr lang="en-US" sz="2800" dirty="0"/>
              <a:t>An argument form consisting of two premises and a conclusion.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3286099" y="3335624"/>
            <a:ext cx="1866517" cy="1483482"/>
            <a:chOff x="3240716" y="974979"/>
            <a:chExt cx="1866517" cy="1483482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2505130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 famous form of syllogism is called </a:t>
            </a:r>
            <a:r>
              <a:rPr lang="en-US" sz="2800" dirty="0">
                <a:solidFill>
                  <a:srgbClr val="C00000"/>
                </a:solidFill>
              </a:rPr>
              <a:t>modus ponens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868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Example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82" y="1124262"/>
            <a:ext cx="426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14558" y="1124262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4558" y="2078369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89115" y="3197367"/>
            <a:ext cx="860005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9882" y="3504646"/>
            <a:ext cx="4147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CS1231 is easy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______________</a:t>
            </a:r>
            <a:r>
              <a:rPr lang="en-SG" sz="2800" dirty="0"/>
              <a:t>,  then </a:t>
            </a:r>
            <a:r>
              <a:rPr lang="en-SG" sz="2800" dirty="0">
                <a:solidFill>
                  <a:srgbClr val="000099"/>
                </a:solidFill>
              </a:rPr>
              <a:t>_____________________</a:t>
            </a:r>
            <a:r>
              <a:rPr lang="en-SG" sz="2800" dirty="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0409" y="3681342"/>
            <a:ext cx="333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I study hard.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20409" y="4476655"/>
            <a:ext cx="3336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I will get A+ in this course</a:t>
            </a:r>
            <a:r>
              <a:rPr lang="en-SG" sz="2800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3" name="Oval 22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7" b="19337"/>
          <a:stretch/>
        </p:blipFill>
        <p:spPr>
          <a:xfrm>
            <a:off x="7726380" y="647292"/>
            <a:ext cx="1351473" cy="14833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926" y="5047015"/>
            <a:ext cx="1299781" cy="1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8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is a valid form of argument.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288674" y="1812633"/>
            <a:ext cx="1339603" cy="1421927"/>
            <a:chOff x="3240716" y="974979"/>
            <a:chExt cx="1866517" cy="1421927"/>
          </a:xfrm>
        </p:grpSpPr>
        <p:sp>
          <p:nvSpPr>
            <p:cNvPr id="55" name="TextBox 54"/>
            <p:cNvSpPr txBox="1"/>
            <p:nvPr/>
          </p:nvSpPr>
          <p:spPr>
            <a:xfrm>
              <a:off x="3240716" y="974979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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0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9" y="1477748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</a:rPr>
                <a:t>p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907"/>
              </p:ext>
            </p:extLst>
          </p:nvPr>
        </p:nvGraphicFramePr>
        <p:xfrm>
          <a:off x="2467082" y="2637972"/>
          <a:ext cx="350455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6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8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43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 </a:t>
                      </a:r>
                      <a:r>
                        <a:rPr lang="en-US" sz="2000" dirty="0">
                          <a:sym typeface="Symbol"/>
                        </a:rPr>
                        <a:t> </a:t>
                      </a:r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66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3833560" y="3017899"/>
            <a:ext cx="2156380" cy="4064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54516" y="3042886"/>
            <a:ext cx="660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9000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205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is another valid form of argument.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144871" y="2354911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If 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then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  <a:sym typeface="Symbol" panose="05050102010706020507" pitchFamily="18" charset="2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5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Modus Ponens and Modus </a:t>
            </a:r>
            <a:r>
              <a:rPr lang="en-SG" sz="1400" dirty="0" err="1">
                <a:solidFill>
                  <a:schemeClr val="bg1"/>
                </a:solidFill>
              </a:rPr>
              <a:t>Tollens</a:t>
            </a:r>
            <a:r>
              <a:rPr lang="en-SG" sz="1400" dirty="0">
                <a:solidFill>
                  <a:schemeClr val="bg1"/>
                </a:solidFill>
              </a:rPr>
              <a:t>: Quick Quiz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263245"/>
            <a:ext cx="8205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Use </a:t>
            </a:r>
            <a:r>
              <a:rPr lang="en-US" sz="2800" dirty="0">
                <a:solidFill>
                  <a:srgbClr val="C00000"/>
                </a:solidFill>
              </a:rPr>
              <a:t>modus ponens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C00000"/>
                </a:solidFill>
              </a:rPr>
              <a:t>modus </a:t>
            </a:r>
            <a:r>
              <a:rPr lang="en-US" sz="2800" dirty="0" err="1">
                <a:solidFill>
                  <a:srgbClr val="C00000"/>
                </a:solidFill>
              </a:rPr>
              <a:t>tollens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fill in the blanks of the following arguments so that they become valid inferences.</a:t>
            </a: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/>
            </a:pPr>
            <a:r>
              <a:rPr lang="en-US" sz="2400" dirty="0"/>
              <a:t>If there are more pigeons than there are pigeonholes, then at least two pigeons roost in the same hole.</a:t>
            </a:r>
            <a:br>
              <a:rPr lang="en-US" sz="2400" dirty="0"/>
            </a:br>
            <a:r>
              <a:rPr lang="en-US" sz="2400" dirty="0"/>
              <a:t>There are more pigeons than there are pigeonholes.</a:t>
            </a:r>
          </a:p>
          <a:p>
            <a:pPr lvl="1">
              <a:buClr>
                <a:schemeClr val="tx1"/>
              </a:buClr>
            </a:pPr>
            <a:r>
              <a:rPr lang="en-US" sz="1200" dirty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</a:p>
          <a:p>
            <a:pPr lvl="1">
              <a:buClr>
                <a:schemeClr val="tx1"/>
              </a:buClr>
            </a:pPr>
            <a:endParaRPr lang="en-US" sz="1600" dirty="0">
              <a:sym typeface="Symbol"/>
            </a:endParaRPr>
          </a:p>
          <a:p>
            <a:pPr marL="971550" lvl="1" indent="-514350">
              <a:spcBef>
                <a:spcPts val="600"/>
              </a:spcBef>
              <a:buClr>
                <a:schemeClr val="tx1"/>
              </a:buClr>
              <a:buFont typeface="+mj-lt"/>
              <a:buAutoNum type="alphaLcPeriod" startAt="2"/>
            </a:pPr>
            <a:r>
              <a:rPr lang="en-US" sz="2400" dirty="0">
                <a:sym typeface="Symbol"/>
              </a:rPr>
              <a:t>If 870,232 is divisible by 6, then it is divisible by 3. 870,232 is not divisible by 3.</a:t>
            </a:r>
          </a:p>
          <a:p>
            <a:pPr lvl="1">
              <a:buClr>
                <a:schemeClr val="tx1"/>
              </a:buClr>
            </a:pPr>
            <a:endParaRPr lang="en-US" sz="1200" dirty="0">
              <a:sym typeface="Symbol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 _____________________________________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BEFA59CD-33B9-4F5F-8805-BC95E04C6F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51443" y="485528"/>
            <a:ext cx="1396442" cy="9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77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 Additional Valid Argument Forms: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A rule of inference </a:t>
            </a:r>
            <a:r>
              <a:rPr lang="en-US" sz="2800" dirty="0"/>
              <a:t>is a form of argument that is valid.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Thus </a:t>
            </a:r>
            <a:r>
              <a:rPr lang="en-US" sz="2400" dirty="0">
                <a:solidFill>
                  <a:srgbClr val="0000FF"/>
                </a:solidFill>
              </a:rPr>
              <a:t>modus ponens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00FF"/>
                </a:solidFill>
              </a:rPr>
              <a:t>modus </a:t>
            </a:r>
            <a:r>
              <a:rPr lang="en-US" sz="2400" dirty="0" err="1">
                <a:solidFill>
                  <a:srgbClr val="0000FF"/>
                </a:solidFill>
              </a:rPr>
              <a:t>tollens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are both rules of inference.</a:t>
            </a:r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Other rules of inference: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Generalization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Specialization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Elimination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Transitivity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Proof by Division into Cases</a:t>
            </a:r>
          </a:p>
        </p:txBody>
      </p:sp>
    </p:spTree>
    <p:extLst>
      <p:ext uri="{BB962C8B-B14F-4D97-AF65-F5344CB8AC3E}">
        <p14:creationId xmlns:p14="http://schemas.microsoft.com/office/powerpoint/2010/main" val="40603392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2.3.4.1. Rules of Inference: Generalization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1356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36782"/>
            <a:ext cx="708357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Anton is a junior.</a:t>
            </a:r>
          </a:p>
          <a:p>
            <a:r>
              <a:rPr lang="en-US" sz="2400" dirty="0">
                <a:sym typeface="Symbol"/>
              </a:rPr>
              <a:t> (More generally) Anton is a junior or Anton is a senior.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47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2.3.4.2. Rules of Inference: Specialization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968446" y="2269851"/>
            <a:ext cx="1866517" cy="980713"/>
            <a:chOff x="3240716" y="1477748"/>
            <a:chExt cx="1866517" cy="980713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25231" y="2269851"/>
            <a:ext cx="1866517" cy="980713"/>
            <a:chOff x="3240716" y="1477748"/>
            <a:chExt cx="1866517" cy="980713"/>
          </a:xfrm>
        </p:grpSpPr>
        <p:sp>
          <p:nvSpPr>
            <p:cNvPr id="56" name="TextBox 55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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69739" y="3504231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027451"/>
            <a:ext cx="708357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Ana knows numerical analysis and Ana knows graph algorithms.</a:t>
            </a:r>
          </a:p>
          <a:p>
            <a:r>
              <a:rPr lang="en-US" sz="2400" dirty="0">
                <a:sym typeface="Symbol"/>
              </a:rPr>
              <a:t> (In particular) Ana knows graph algorithms.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736702" y="2104747"/>
            <a:ext cx="21180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you to discard extraneous information to concentrate on the particular property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8890" y="5355772"/>
            <a:ext cx="7757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if you are looking for someone who knows graph algorithms to work with you on a project, and you discover that Ana knows both numerical analysis and graph algorithms, would you invite her to work with you on your project?</a:t>
            </a:r>
          </a:p>
        </p:txBody>
      </p:sp>
    </p:spTree>
    <p:extLst>
      <p:ext uri="{BB962C8B-B14F-4D97-AF65-F5344CB8AC3E}">
        <p14:creationId xmlns:p14="http://schemas.microsoft.com/office/powerpoint/2010/main" val="85697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2.3.4.3. Rules of Inference: Elimination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forms are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195402"/>
            <a:ext cx="7083579" cy="16466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Suppose you know that for a particular number </a:t>
            </a:r>
            <a:r>
              <a:rPr lang="en-US" sz="2400" i="1" dirty="0"/>
              <a:t>x</a:t>
            </a:r>
            <a:r>
              <a:rPr lang="en-US" sz="2400" dirty="0"/>
              <a:t>,</a:t>
            </a:r>
          </a:p>
          <a:p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– 3 = 0 or </a:t>
            </a:r>
            <a:r>
              <a:rPr lang="en-US" sz="2400" i="1" dirty="0"/>
              <a:t>x</a:t>
            </a:r>
            <a:r>
              <a:rPr lang="en-US" sz="2400" dirty="0"/>
              <a:t> + 2 = 0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you also know that </a:t>
            </a:r>
            <a:r>
              <a:rPr lang="en-US" sz="2400" i="1" dirty="0"/>
              <a:t>x</a:t>
            </a:r>
            <a:r>
              <a:rPr lang="en-US" sz="2400" dirty="0"/>
              <a:t> is not negative, then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 -2, so by elimination you can conclude that </a:t>
            </a:r>
            <a:r>
              <a:rPr lang="en-US" sz="2400" i="1" dirty="0">
                <a:sym typeface="Symbol"/>
              </a:rPr>
              <a:t>x</a:t>
            </a:r>
            <a:r>
              <a:rPr lang="en-US" sz="2400" dirty="0">
                <a:sym typeface="Symbol"/>
              </a:rPr>
              <a:t> = 3.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7600" y="2104747"/>
            <a:ext cx="2118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have two possibilities and you can rule one out, the other must be the case.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17287" y="2074835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32746" y="2074835"/>
            <a:ext cx="1866517" cy="1483482"/>
            <a:chOff x="3240716" y="974979"/>
            <a:chExt cx="1866517" cy="1483482"/>
          </a:xfrm>
        </p:grpSpPr>
        <p:sp>
          <p:nvSpPr>
            <p:cNvPr id="64" name="TextBox 63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76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2.3.4.4. Rules of Inference: Transitivity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4573" y="4195402"/>
            <a:ext cx="7083579" cy="20928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If 18,486 is divisible by 18, then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If 18,486 is divisible by 9, then the sum of the digits of 18,486 is divisible by 9.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ym typeface="Symbol"/>
              </a:rPr>
              <a:t> </a:t>
            </a:r>
            <a:r>
              <a:rPr lang="en-US" sz="2400" dirty="0"/>
              <a:t>If 18,486 is divisible by 18,</a:t>
            </a:r>
            <a:r>
              <a:rPr lang="en-US" sz="2400" dirty="0">
                <a:sym typeface="Symbol"/>
              </a:rPr>
              <a:t> then the sum of the digits of 18,486 is divisible by 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Many arguments in mathematics contain chains of if-then statements.</a:t>
            </a:r>
          </a:p>
          <a:p>
            <a:pPr>
              <a:spcAft>
                <a:spcPts val="600"/>
              </a:spcAft>
            </a:pPr>
            <a:r>
              <a:rPr lang="en-US" dirty="0"/>
              <a:t>From the fact that one statement implies a second and the second implies the third, you can conclude that the first statement implies the third.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766173" y="2143053"/>
            <a:ext cx="1866517" cy="1483482"/>
            <a:chOff x="3240716" y="974979"/>
            <a:chExt cx="1866517" cy="1483482"/>
          </a:xfrm>
        </p:grpSpPr>
        <p:sp>
          <p:nvSpPr>
            <p:cNvPr id="60" name="TextBox 59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13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2.3.4.5. Rules of Inference: Proof by Division into Cases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The following argument form is valid.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9739" y="3672182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7523" y="4195402"/>
            <a:ext cx="4704273" cy="25545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Suppose you know that </a:t>
            </a:r>
            <a:r>
              <a:rPr lang="en-US" sz="2000" i="1" dirty="0"/>
              <a:t>x</a:t>
            </a:r>
            <a:r>
              <a:rPr lang="en-US" sz="2000" dirty="0"/>
              <a:t> is a nonzero real number.</a:t>
            </a:r>
          </a:p>
          <a:p>
            <a:r>
              <a:rPr lang="en-US" sz="2000" dirty="0"/>
              <a:t>The trichotomy property of the real numbers says that any number is positive, negative, or zero. Thus (by elimination) you know that </a:t>
            </a:r>
            <a:r>
              <a:rPr lang="en-US" sz="2000" i="1" dirty="0"/>
              <a:t>x</a:t>
            </a:r>
            <a:r>
              <a:rPr lang="en-US" sz="2000" dirty="0"/>
              <a:t> is positive or negative.</a:t>
            </a:r>
          </a:p>
          <a:p>
            <a:r>
              <a:rPr lang="en-US" sz="2000" dirty="0">
                <a:sym typeface="Symbol"/>
              </a:rPr>
              <a:t>You can deduce that </a:t>
            </a:r>
            <a:r>
              <a:rPr lang="en-US" sz="2000" i="1" dirty="0">
                <a:solidFill>
                  <a:srgbClr val="C00000"/>
                </a:solidFill>
                <a:sym typeface="Symbol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000" dirty="0">
                <a:solidFill>
                  <a:srgbClr val="C00000"/>
                </a:solidFill>
                <a:sym typeface="Symbol"/>
              </a:rPr>
              <a:t> &gt; 0 </a:t>
            </a:r>
            <a:r>
              <a:rPr lang="en-US" sz="2000" dirty="0">
                <a:sym typeface="Symbol"/>
              </a:rPr>
              <a:t>by arguing as follows: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2746" y="2074243"/>
            <a:ext cx="421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It often happens that you know one thing or another is true. If you can show that in either case a certain conclusion follows, then this conclusion must also be true.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99954" y="2068357"/>
            <a:ext cx="1321743" cy="1677693"/>
            <a:chOff x="1776019" y="2074243"/>
            <a:chExt cx="1866517" cy="1677693"/>
          </a:xfrm>
        </p:grpSpPr>
        <p:sp>
          <p:nvSpPr>
            <p:cNvPr id="60" name="TextBox 59"/>
            <p:cNvSpPr txBox="1"/>
            <p:nvPr/>
          </p:nvSpPr>
          <p:spPr>
            <a:xfrm>
              <a:off x="1776019" y="2074243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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776019" y="3351826"/>
              <a:ext cx="1866517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 r</a:t>
              </a:r>
              <a:r>
                <a:rPr lang="en-SG" sz="20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776019" y="2507094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76019" y="2926265"/>
              <a:ext cx="1863234" cy="400110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0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000" i="1" dirty="0">
                  <a:solidFill>
                    <a:schemeClr val="bg1"/>
                  </a:solidFill>
                  <a:sym typeface="Symbol"/>
                </a:rPr>
                <a:t>r</a:t>
              </a:r>
              <a:endParaRPr lang="en-SG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381699" y="4195402"/>
            <a:ext cx="3259191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i="1" dirty="0"/>
              <a:t>x</a:t>
            </a:r>
            <a:r>
              <a:rPr lang="en-US" sz="2000" dirty="0"/>
              <a:t> is positive or </a:t>
            </a:r>
            <a:r>
              <a:rPr lang="en-US" sz="2000" i="1" dirty="0"/>
              <a:t>x</a:t>
            </a:r>
            <a:r>
              <a:rPr lang="en-US" sz="2000" dirty="0"/>
              <a:t> is negative.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positive,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If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dirty="0">
                <a:sym typeface="Symbol"/>
              </a:rPr>
              <a:t> is negative, then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</a:t>
            </a:r>
          </a:p>
          <a:p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x</a:t>
            </a:r>
            <a:r>
              <a:rPr lang="en-US" sz="2000" baseline="30000" dirty="0">
                <a:sym typeface="Symbol"/>
              </a:rPr>
              <a:t>2</a:t>
            </a:r>
            <a:r>
              <a:rPr lang="en-US" sz="2000" dirty="0">
                <a:sym typeface="Symbol"/>
              </a:rPr>
              <a:t> &gt; 0. </a:t>
            </a:r>
          </a:p>
        </p:txBody>
      </p:sp>
    </p:spTree>
    <p:extLst>
      <p:ext uri="{BB962C8B-B14F-4D97-AF65-F5344CB8AC3E}">
        <p14:creationId xmlns:p14="http://schemas.microsoft.com/office/powerpoint/2010/main" val="521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" grpId="0" animBg="1"/>
      <p:bldP spid="6" grpId="0"/>
      <p:bldP spid="5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69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2.3.4.6. 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You are about to leave for school in the morning and discover that you don’t have your glasses. You know the following statements are true: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kitchen, then my glasses are on the kitchen table.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If my glasses are on the kitchen table, then I saw them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 did not see my glasses at breakfast.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6600"/>
                </a:solidFill>
              </a:rPr>
              <a:t>I was reading the newspaper in the living room or I was reading the newspaper in the kitchen.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lphaLcPeriod"/>
            </a:pPr>
            <a:r>
              <a:rPr lang="en-US" sz="2000" dirty="0">
                <a:solidFill>
                  <a:srgbClr val="0000FF"/>
                </a:solidFill>
              </a:rPr>
              <a:t>If I was reading the newspaper in the living room then my glasses are on the coffee table.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30699" y="5730026"/>
            <a:ext cx="388655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So, where are your glasses?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5486318"/>
            <a:ext cx="1776637" cy="94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115" y="1362667"/>
            <a:ext cx="88142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115" y="2788320"/>
            <a:ext cx="636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115" y="3573428"/>
            <a:ext cx="57312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642181" y="1512569"/>
            <a:ext cx="3049700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Rounded Rectangle 29"/>
          <p:cNvSpPr/>
          <p:nvPr/>
        </p:nvSpPr>
        <p:spPr>
          <a:xfrm>
            <a:off x="4044947" y="1512569"/>
            <a:ext cx="4923472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ounded Rectangle 30"/>
          <p:cNvSpPr/>
          <p:nvPr/>
        </p:nvSpPr>
        <p:spPr>
          <a:xfrm>
            <a:off x="1109374" y="2158733"/>
            <a:ext cx="3616828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Rounded Rectangle 31"/>
          <p:cNvSpPr/>
          <p:nvPr/>
        </p:nvSpPr>
        <p:spPr>
          <a:xfrm>
            <a:off x="241593" y="2983026"/>
            <a:ext cx="5054235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Rounded Rectangle 32"/>
          <p:cNvSpPr/>
          <p:nvPr/>
        </p:nvSpPr>
        <p:spPr>
          <a:xfrm>
            <a:off x="1938032" y="3721690"/>
            <a:ext cx="3642609" cy="569626"/>
          </a:xfrm>
          <a:prstGeom prst="roundRect">
            <a:avLst/>
          </a:prstGeom>
          <a:solidFill>
            <a:schemeClr val="accent2">
              <a:lumMod val="75000"/>
              <a:alpha val="30196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pSp>
        <p:nvGrpSpPr>
          <p:cNvPr id="49" name="Group 48"/>
          <p:cNvGrpSpPr/>
          <p:nvPr/>
        </p:nvGrpSpPr>
        <p:grpSpPr>
          <a:xfrm>
            <a:off x="3691881" y="2000067"/>
            <a:ext cx="4920274" cy="1943297"/>
            <a:chOff x="3567659" y="1761662"/>
            <a:chExt cx="4920274" cy="1943297"/>
          </a:xfrm>
        </p:grpSpPr>
        <p:sp>
          <p:nvSpPr>
            <p:cNvPr id="3" name="TextBox 2"/>
            <p:cNvSpPr txBox="1"/>
            <p:nvPr/>
          </p:nvSpPr>
          <p:spPr>
            <a:xfrm>
              <a:off x="6530011" y="2716638"/>
              <a:ext cx="1957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800" dirty="0">
                  <a:solidFill>
                    <a:srgbClr val="C00000"/>
                  </a:solidFill>
                </a:rPr>
                <a:t>Statements</a:t>
              </a: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567659" y="1761662"/>
              <a:ext cx="3343845" cy="1943297"/>
              <a:chOff x="3567659" y="1761662"/>
              <a:chExt cx="3343845" cy="1943297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6899362" y="1920328"/>
                <a:ext cx="12142" cy="89602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3567659" y="1761662"/>
                <a:ext cx="3192905" cy="10227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668994" y="2366806"/>
                <a:ext cx="1861017" cy="49108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H="1" flipV="1">
                <a:off x="5277835" y="2983074"/>
                <a:ext cx="1180115" cy="1368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H="1">
                <a:off x="5533963" y="3224094"/>
                <a:ext cx="1226601" cy="4808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2.1.1.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93228" y="4598517"/>
            <a:ext cx="6843405" cy="1448841"/>
            <a:chOff x="993228" y="4598517"/>
            <a:chExt cx="6843405" cy="1448841"/>
          </a:xfrm>
        </p:grpSpPr>
        <p:sp>
          <p:nvSpPr>
            <p:cNvPr id="50" name="Rectangle 49"/>
            <p:cNvSpPr/>
            <p:nvPr/>
          </p:nvSpPr>
          <p:spPr>
            <a:xfrm>
              <a:off x="993228" y="4598517"/>
              <a:ext cx="6809307" cy="14488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3228" y="4598517"/>
              <a:ext cx="6843405" cy="573090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9374" y="4645644"/>
              <a:ext cx="42358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2.1.1 (Statement)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109374" y="5216361"/>
              <a:ext cx="6536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A </a:t>
              </a:r>
              <a:r>
                <a:rPr lang="en-SG" sz="2400" b="1" dirty="0"/>
                <a:t>statement</a:t>
              </a:r>
              <a:r>
                <a:rPr lang="en-SG" sz="2400" dirty="0"/>
                <a:t> (or </a:t>
              </a:r>
              <a:r>
                <a:rPr lang="en-SG" sz="2400" b="1" dirty="0"/>
                <a:t>proposition</a:t>
              </a:r>
              <a:r>
                <a:rPr lang="en-SG" sz="2400" dirty="0"/>
                <a:t>) is a sentence that is true or false, but not both.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8" name="Oval 57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9" name="Oval 58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0" name="Oval 5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1" name="Oval 6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2" name="Oval 6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3" name="Oval 6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4" name="Oval 6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5" name="Oval 6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6" name="Oval 6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8254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Rules of Inference: Example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67371" y="854030"/>
            <a:ext cx="6180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/>
              <a:t>Let 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RK</a:t>
            </a:r>
            <a:r>
              <a:rPr lang="en-US" sz="2000" dirty="0">
                <a:solidFill>
                  <a:srgbClr val="0000FF"/>
                </a:solidFill>
              </a:rPr>
              <a:t> = I was reading the newspaper in the kitchen.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GK</a:t>
            </a:r>
            <a:r>
              <a:rPr lang="en-US" sz="2000" dirty="0">
                <a:solidFill>
                  <a:srgbClr val="006600"/>
                </a:solidFill>
              </a:rPr>
              <a:t> = My glasses are on the kitchen table.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SB</a:t>
            </a:r>
            <a:r>
              <a:rPr lang="en-US" sz="2000" dirty="0">
                <a:solidFill>
                  <a:srgbClr val="0000FF"/>
                </a:solidFill>
              </a:rPr>
              <a:t> = I saw my glasses at breakfast.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RL</a:t>
            </a:r>
            <a:r>
              <a:rPr lang="en-US" sz="2000" dirty="0">
                <a:solidFill>
                  <a:srgbClr val="006600"/>
                </a:solidFill>
              </a:rPr>
              <a:t> = I was reading the newspaper in the living room.</a:t>
            </a:r>
          </a:p>
          <a:p>
            <a:pPr marL="625475" lvl="1" indent="-392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0000FF"/>
                </a:solidFill>
              </a:rPr>
              <a:t>GC</a:t>
            </a:r>
            <a:r>
              <a:rPr lang="en-US" sz="2000" dirty="0">
                <a:solidFill>
                  <a:srgbClr val="0000FF"/>
                </a:solidFill>
              </a:rPr>
              <a:t> = My glasses are on the coffee table.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3133" y="1401164"/>
            <a:ext cx="28321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Here is a sequence of steps you might use to reach the answer, together with the rules of inference that allow you to draw the conclusion of each step: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139" y="3157436"/>
            <a:ext cx="3818749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/>
              <a:t>1.	</a:t>
            </a:r>
            <a:r>
              <a:rPr lang="en-US" sz="2000" i="1" dirty="0"/>
              <a:t>RK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GK 	</a:t>
            </a:r>
            <a:r>
              <a:rPr lang="en-US" sz="2000" dirty="0"/>
              <a:t>by (a)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i="1" dirty="0"/>
              <a:t>GK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</a:t>
            </a:r>
            <a:r>
              <a:rPr lang="en-US" sz="2000" i="1" dirty="0"/>
              <a:t>SB</a:t>
            </a:r>
            <a:r>
              <a:rPr lang="en-US" sz="2000" dirty="0"/>
              <a:t> 	by (b)</a:t>
            </a:r>
            <a:endParaRPr lang="en-US" sz="2000" i="1" dirty="0"/>
          </a:p>
          <a:p>
            <a:pPr>
              <a:buClr>
                <a:schemeClr val="tx1"/>
              </a:buClr>
              <a:tabLst>
                <a:tab pos="344488" algn="l"/>
                <a:tab pos="1484313" algn="l"/>
              </a:tabLst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000" dirty="0">
                <a:sym typeface="Symbol"/>
              </a:rPr>
              <a:t> </a:t>
            </a:r>
            <a:r>
              <a:rPr lang="en-US" sz="2000" i="1" dirty="0">
                <a:sym typeface="Symbol"/>
              </a:rPr>
              <a:t>RK</a:t>
            </a:r>
            <a:r>
              <a:rPr lang="en-US" sz="2000" dirty="0">
                <a:sym typeface="Symbol"/>
              </a:rPr>
              <a:t>  </a:t>
            </a:r>
            <a:r>
              <a:rPr lang="en-US" sz="2000" i="1" dirty="0">
                <a:sym typeface="Symbol"/>
              </a:rPr>
              <a:t>SB 	</a:t>
            </a:r>
            <a:r>
              <a:rPr lang="en-US" dirty="0"/>
              <a:t>by transitivity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6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 Fallacies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00000"/>
                </a:solidFill>
              </a:rPr>
              <a:t>fallacy </a:t>
            </a:r>
            <a:r>
              <a:rPr lang="en-US" sz="2800" dirty="0"/>
              <a:t>is an error in reasoning that results in an invalid argument.</a:t>
            </a:r>
            <a:endParaRPr lang="en-US" sz="2400" dirty="0"/>
          </a:p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Three common fallacies: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Using </a:t>
            </a:r>
            <a:r>
              <a:rPr lang="en-US" sz="2400" b="1" dirty="0"/>
              <a:t>ambiguous premises</a:t>
            </a:r>
            <a:r>
              <a:rPr lang="en-US" sz="2400" dirty="0"/>
              <a:t>, and treating them as if they were unambiguous.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Circular reasoning </a:t>
            </a:r>
            <a:r>
              <a:rPr lang="en-US" sz="2400" dirty="0"/>
              <a:t>(assuming what is to be proved without having derived it from the premises)</a:t>
            </a:r>
          </a:p>
          <a:p>
            <a:pPr marL="971550" lvl="1" indent="-51435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/>
              <a:t>Jumping to a conclusion </a:t>
            </a:r>
            <a:r>
              <a:rPr lang="en-US" sz="2400" dirty="0"/>
              <a:t>(without adequate grounds)</a:t>
            </a:r>
          </a:p>
        </p:txBody>
      </p:sp>
    </p:spTree>
    <p:extLst>
      <p:ext uri="{BB962C8B-B14F-4D97-AF65-F5344CB8AC3E}">
        <p14:creationId xmlns:p14="http://schemas.microsoft.com/office/powerpoint/2010/main" val="39157679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72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2.3.5.1. Fallacies: Converse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131662"/>
            <a:ext cx="674294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Zeke is a cheater, then Zeke sits in the back row.</a:t>
            </a:r>
          </a:p>
          <a:p>
            <a:r>
              <a:rPr lang="en-US" sz="2400" dirty="0"/>
              <a:t>Zeke sits in the back row.</a:t>
            </a:r>
          </a:p>
          <a:p>
            <a:r>
              <a:rPr lang="en-US" sz="2400" dirty="0">
                <a:sym typeface="Symbol"/>
              </a:rPr>
              <a:t> Zeke is a cheater.</a:t>
            </a:r>
            <a:endParaRPr lang="en-US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53" name="TextBox 52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57" name="TextBox 56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5179" y="5358600"/>
            <a:ext cx="5743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Converse error </a:t>
            </a:r>
            <a:r>
              <a:rPr lang="en-SG" sz="2800" dirty="0"/>
              <a:t>is also known as the </a:t>
            </a:r>
            <a:r>
              <a:rPr lang="en-SG" sz="2800" dirty="0">
                <a:solidFill>
                  <a:srgbClr val="C00000"/>
                </a:solidFill>
              </a:rPr>
              <a:t>fallacy of affirming the consequence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0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73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2.3.5.2. Fallacies: Inverse Error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551023"/>
            <a:ext cx="8485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90037" y="2097601"/>
            <a:ext cx="6742944" cy="15696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interest rates are going up, stock market prices will go down.</a:t>
            </a:r>
          </a:p>
          <a:p>
            <a:r>
              <a:rPr lang="en-US" sz="2400" dirty="0"/>
              <a:t>Interest rates are not going up.</a:t>
            </a:r>
          </a:p>
          <a:p>
            <a:r>
              <a:rPr lang="en-US" sz="2400" dirty="0">
                <a:sym typeface="Symbol"/>
              </a:rPr>
              <a:t> Stock market prices will not go down.</a:t>
            </a:r>
            <a:endParaRPr lang="en-US" sz="24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1110601" y="3698494"/>
            <a:ext cx="1866517" cy="1483482"/>
            <a:chOff x="3240716" y="974979"/>
            <a:chExt cx="1866517" cy="1483482"/>
          </a:xfrm>
        </p:grpSpPr>
        <p:sp>
          <p:nvSpPr>
            <p:cNvPr id="61" name="TextBox 60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 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63" y="4402877"/>
            <a:ext cx="762000" cy="762000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5235545" y="3698494"/>
            <a:ext cx="1866517" cy="1483482"/>
            <a:chOff x="3240716" y="974979"/>
            <a:chExt cx="1866517" cy="1483482"/>
          </a:xfrm>
        </p:grpSpPr>
        <p:sp>
          <p:nvSpPr>
            <p:cNvPr id="66" name="TextBox 65"/>
            <p:cNvSpPr txBox="1"/>
            <p:nvPr/>
          </p:nvSpPr>
          <p:spPr>
            <a:xfrm>
              <a:off x="3240716" y="974979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 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~q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240716" y="1996796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q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243998" y="1477748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p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551" y="4581851"/>
            <a:ext cx="892493" cy="66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6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A Valid Argument with a False Premise and a False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74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7"/>
            <a:ext cx="9144000" cy="954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marL="1441450" indent="-1441450">
              <a:tabLst>
                <a:tab pos="200025" algn="l"/>
                <a:tab pos="1441450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2.3.5.3.	Fallacies: A Valid Argument with a False Premise and a False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900588"/>
            <a:ext cx="848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argument below is </a:t>
            </a:r>
            <a:r>
              <a:rPr lang="en-US" sz="2400" dirty="0">
                <a:solidFill>
                  <a:srgbClr val="C00000"/>
                </a:solidFill>
              </a:rPr>
              <a:t>valid</a:t>
            </a:r>
            <a:r>
              <a:rPr lang="en-US" sz="2400" dirty="0"/>
              <a:t> by modus ponens. But its </a:t>
            </a:r>
            <a:r>
              <a:rPr lang="en-US" sz="2400" dirty="0">
                <a:solidFill>
                  <a:srgbClr val="C00000"/>
                </a:solidFill>
              </a:rPr>
              <a:t>major premise is false</a:t>
            </a:r>
            <a:r>
              <a:rPr lang="en-US" sz="2400" dirty="0"/>
              <a:t>, and so is its conclusion.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D6C512-C731-4FD7-A1F8-DDD9616909E6}"/>
              </a:ext>
            </a:extLst>
          </p:cNvPr>
          <p:cNvSpPr txBox="1"/>
          <p:nvPr/>
        </p:nvSpPr>
        <p:spPr>
          <a:xfrm>
            <a:off x="1421743" y="2974308"/>
            <a:ext cx="6742944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If Joseph Schooling is a Singaporean, then Joseph Schooling is a badminton player.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Joseph Schooling is a Singaporean.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 Joseph Schooling is a badminton player.</a:t>
            </a: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8F9BC082-1FE8-4517-AE86-ADEA11A4F2AF}"/>
              </a:ext>
            </a:extLst>
          </p:cNvPr>
          <p:cNvGrpSpPr/>
          <p:nvPr/>
        </p:nvGrpSpPr>
        <p:grpSpPr>
          <a:xfrm>
            <a:off x="5862320" y="3596640"/>
            <a:ext cx="2653030" cy="2558197"/>
            <a:chOff x="5862320" y="3596640"/>
            <a:chExt cx="2653030" cy="25581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F9470B17-795A-40F8-887A-CB9DC140D7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2320" y="3596640"/>
              <a:ext cx="1594306" cy="17576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74853FC-FFCD-4BED-85C9-FB8AE241BD75}"/>
                </a:ext>
              </a:extLst>
            </p:cNvPr>
            <p:cNvSpPr txBox="1"/>
            <p:nvPr/>
          </p:nvSpPr>
          <p:spPr>
            <a:xfrm>
              <a:off x="6614160" y="5323840"/>
              <a:ext cx="1901190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This premise is false!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An valid Argument with True Premises and a True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75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7"/>
            <a:ext cx="9144000" cy="95444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 marL="1441450" indent="-1441450">
              <a:tabLst>
                <a:tab pos="200025" algn="l"/>
                <a:tab pos="1441450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2.3.5.4.	Fallacies: An Invalid Argument with True Premises and a True Conclusion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369739" y="1900588"/>
            <a:ext cx="8485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The argument below is </a:t>
            </a:r>
            <a:r>
              <a:rPr lang="en-US" sz="2400" dirty="0">
                <a:solidFill>
                  <a:srgbClr val="C00000"/>
                </a:solidFill>
              </a:rPr>
              <a:t>invalid</a:t>
            </a:r>
            <a:r>
              <a:rPr lang="en-US" sz="2400" dirty="0"/>
              <a:t> by the converse error, but it has a </a:t>
            </a:r>
            <a:r>
              <a:rPr lang="en-US" sz="2400" dirty="0">
                <a:solidFill>
                  <a:srgbClr val="C00000"/>
                </a:solidFill>
              </a:rPr>
              <a:t>true conclusion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0036" y="2879003"/>
            <a:ext cx="7425313" cy="18774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If Singapore is a garden city, then Singapore has lots of trees.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Singapore has lots of trees.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Symbol"/>
              </a:rPr>
              <a:t> Singapore is a garden 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06872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76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2.3.5.5. Fallacies: Sound and Unsound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53" name="Group 52"/>
          <p:cNvGrpSpPr/>
          <p:nvPr/>
        </p:nvGrpSpPr>
        <p:grpSpPr>
          <a:xfrm>
            <a:off x="886873" y="1828240"/>
            <a:ext cx="7427542" cy="1971497"/>
            <a:chOff x="886873" y="1293109"/>
            <a:chExt cx="7427542" cy="1971497"/>
          </a:xfrm>
        </p:grpSpPr>
        <p:sp>
          <p:nvSpPr>
            <p:cNvPr id="54" name="Rectangle 53"/>
            <p:cNvSpPr/>
            <p:nvPr/>
          </p:nvSpPr>
          <p:spPr>
            <a:xfrm>
              <a:off x="886873" y="1293109"/>
              <a:ext cx="7427542" cy="19714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86873" y="1293109"/>
              <a:ext cx="7427542" cy="625968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32256" y="1344585"/>
              <a:ext cx="6692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chemeClr val="bg1"/>
                  </a:solidFill>
                </a:rPr>
                <a:t>Definition 2.3.2 (Sound and Unsound Arguments)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32256" y="1987333"/>
              <a:ext cx="7382159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sz="2400" dirty="0"/>
                <a:t>An argument is called </a:t>
              </a:r>
              <a:r>
                <a:rPr lang="en-SG" sz="2400" b="1" dirty="0"/>
                <a:t>sound</a:t>
              </a:r>
              <a:r>
                <a:rPr lang="en-SG" sz="2400" dirty="0"/>
                <a:t> if, and only if, it is valid and all its premises are true.</a:t>
              </a:r>
            </a:p>
            <a:p>
              <a:pPr>
                <a:spcAft>
                  <a:spcPts val="600"/>
                </a:spcAft>
              </a:pPr>
              <a:r>
                <a:rPr lang="en-SG" sz="2400" dirty="0"/>
                <a:t>An argument that is not sound is called </a:t>
              </a:r>
              <a:r>
                <a:rPr lang="en-SG" sz="2400" b="1" dirty="0"/>
                <a:t>unsound</a:t>
              </a:r>
              <a:r>
                <a:rPr lang="en-SG" sz="2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2407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77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2.3.6. Contradictions and Valid Arguments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542234" y="1639221"/>
            <a:ext cx="77771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The concept of logical contradiction can be used to make inferences through a technique of reasoning called the </a:t>
            </a:r>
            <a:r>
              <a:rPr lang="en-US" sz="2800" dirty="0">
                <a:solidFill>
                  <a:srgbClr val="C00000"/>
                </a:solidFill>
              </a:rPr>
              <a:t>contradiction rule</a:t>
            </a:r>
            <a:r>
              <a:rPr lang="en-US" sz="2800" dirty="0"/>
              <a:t>. Suppose </a:t>
            </a:r>
            <a:r>
              <a:rPr lang="en-US" sz="2800" i="1" dirty="0"/>
              <a:t>p</a:t>
            </a:r>
            <a:r>
              <a:rPr lang="en-US" sz="2800" dirty="0"/>
              <a:t> is some statement whose truth you wish to deduce.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3368" y="3699226"/>
            <a:ext cx="7656021" cy="1892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/>
              <a:t>Contradiction Rule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If you can show that the supposition that statement </a:t>
            </a:r>
            <a:r>
              <a:rPr lang="en-US" sz="2800" i="1" dirty="0"/>
              <a:t>p</a:t>
            </a:r>
            <a:r>
              <a:rPr lang="en-US" sz="2800" dirty="0"/>
              <a:t> is false leads logically to a contradiction, then you can conclude that </a:t>
            </a:r>
            <a:r>
              <a:rPr lang="en-US" sz="2800" i="1" dirty="0"/>
              <a:t>p</a:t>
            </a:r>
            <a:r>
              <a:rPr lang="en-US" sz="2800" dirty="0"/>
              <a:t> is true.</a:t>
            </a:r>
          </a:p>
        </p:txBody>
      </p:sp>
    </p:spTree>
    <p:extLst>
      <p:ext uri="{BB962C8B-B14F-4D97-AF65-F5344CB8AC3E}">
        <p14:creationId xmlns:p14="http://schemas.microsoft.com/office/powerpoint/2010/main" val="29571465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Arguments: Example – Contradiction Rule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78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31" y="1127631"/>
            <a:ext cx="777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Show that the following argument form is valid: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68446" y="1891559"/>
            <a:ext cx="1866517" cy="980713"/>
            <a:chOff x="1968446" y="1891559"/>
            <a:chExt cx="1866517" cy="980713"/>
          </a:xfrm>
        </p:grpSpPr>
        <p:sp>
          <p:nvSpPr>
            <p:cNvPr id="54" name="TextBox 53"/>
            <p:cNvSpPr txBox="1"/>
            <p:nvPr/>
          </p:nvSpPr>
          <p:spPr>
            <a:xfrm>
              <a:off x="1968446" y="2410607"/>
              <a:ext cx="1866517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  <a:sym typeface="Symbol"/>
                </a:rPr>
                <a:t></a:t>
              </a:r>
              <a:r>
                <a:rPr lang="en-SG" sz="2400" i="1" dirty="0">
                  <a:solidFill>
                    <a:schemeClr val="bg1"/>
                  </a:solidFill>
                  <a:sym typeface="Symbol"/>
                </a:rPr>
                <a:t> p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  </a:t>
              </a:r>
              <a:endParaRPr lang="en-SG" sz="24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71728" y="1891559"/>
              <a:ext cx="1863235" cy="461665"/>
            </a:xfrm>
            <a:prstGeom prst="rect">
              <a:avLst/>
            </a:prstGeom>
            <a:solidFill>
              <a:srgbClr val="0033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~</a:t>
              </a:r>
              <a:r>
                <a:rPr lang="en-SG" sz="2400" i="1" dirty="0">
                  <a:solidFill>
                    <a:schemeClr val="bg1"/>
                  </a:solidFill>
                </a:rPr>
                <a:t>p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dirty="0">
                  <a:solidFill>
                    <a:schemeClr val="bg1"/>
                  </a:solidFill>
                  <a:sym typeface="Symbol" panose="05050102010706020507" pitchFamily="18" charset="2"/>
                </a:rPr>
                <a:t></a:t>
              </a:r>
              <a:r>
                <a:rPr lang="en-SG" sz="2400" dirty="0">
                  <a:solidFill>
                    <a:schemeClr val="bg1"/>
                  </a:solidFill>
                </a:rPr>
                <a:t> </a:t>
              </a:r>
              <a:r>
                <a:rPr lang="en-SG" sz="2400" b="1" dirty="0">
                  <a:solidFill>
                    <a:schemeClr val="bg1"/>
                  </a:solidFill>
                </a:rPr>
                <a:t>false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76037"/>
              </p:ext>
            </p:extLst>
          </p:nvPr>
        </p:nvGraphicFramePr>
        <p:xfrm>
          <a:off x="824484" y="3615049"/>
          <a:ext cx="48711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0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5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5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619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892381" y="3250119"/>
            <a:ext cx="1144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premise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95030" y="3250119"/>
            <a:ext cx="1278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conclusion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898833" y="3450770"/>
            <a:ext cx="2644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one critical row, and in this row the conclusion is true.</a:t>
            </a:r>
          </a:p>
          <a:p>
            <a:r>
              <a:rPr lang="en-US" sz="2000" dirty="0"/>
              <a:t>Hence this form of argument is valid.</a:t>
            </a:r>
          </a:p>
        </p:txBody>
      </p:sp>
    </p:spTree>
    <p:extLst>
      <p:ext uri="{BB962C8B-B14F-4D97-AF65-F5344CB8AC3E}">
        <p14:creationId xmlns:p14="http://schemas.microsoft.com/office/powerpoint/2010/main" val="40875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Contradictions and Valid Arguments: Example – Contradiction Rule 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79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498731" y="1127631"/>
            <a:ext cx="777715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The contradiction rule is the logical heart of the method of </a:t>
            </a:r>
            <a:r>
              <a:rPr lang="en-US" sz="2800" dirty="0">
                <a:solidFill>
                  <a:srgbClr val="C00000"/>
                </a:solidFill>
              </a:rPr>
              <a:t>proof by contradiction</a:t>
            </a:r>
            <a:r>
              <a:rPr lang="en-US" sz="2800" dirty="0"/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 slight variation also provides the basis for solving many logical puzzles by eliminating contradictory answers: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1585" y="3728904"/>
            <a:ext cx="6190243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If an assumption leads to a contradiction, then that assumption must be false.</a:t>
            </a:r>
          </a:p>
        </p:txBody>
      </p:sp>
    </p:spTree>
    <p:extLst>
      <p:ext uri="{BB962C8B-B14F-4D97-AF65-F5344CB8AC3E}">
        <p14:creationId xmlns:p14="http://schemas.microsoft.com/office/powerpoint/2010/main" val="15960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Common Form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882" y="1124262"/>
            <a:ext cx="7085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</a:t>
            </a:r>
            <a:r>
              <a:rPr lang="en-SG" sz="2800" dirty="0">
                <a:solidFill>
                  <a:srgbClr val="000099"/>
                </a:solidFill>
              </a:rPr>
              <a:t>Jane is a math major </a:t>
            </a:r>
            <a:r>
              <a:rPr lang="en-SG" sz="2800" dirty="0"/>
              <a:t>or </a:t>
            </a:r>
            <a:r>
              <a:rPr lang="en-SG" sz="2800" dirty="0">
                <a:solidFill>
                  <a:srgbClr val="000099"/>
                </a:solidFill>
              </a:rPr>
              <a:t>Jane is a computer science major</a:t>
            </a:r>
            <a:r>
              <a:rPr lang="en-SG" sz="2800" dirty="0"/>
              <a:t>, then </a:t>
            </a:r>
            <a:r>
              <a:rPr lang="en-SG" sz="2800" dirty="0">
                <a:solidFill>
                  <a:srgbClr val="000099"/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882" y="2115764"/>
            <a:ext cx="6123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accent6">
                    <a:lumMod val="75000"/>
                  </a:schemeClr>
                </a:solidFill>
              </a:rPr>
              <a:t>Jane is a computer science major.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882" y="2708667"/>
            <a:ext cx="611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Therefore, </a:t>
            </a:r>
            <a:r>
              <a:rPr lang="en-SG" sz="2800" dirty="0">
                <a:solidFill>
                  <a:schemeClr val="accent2">
                    <a:lumMod val="50000"/>
                  </a:schemeClr>
                </a:solidFill>
              </a:rPr>
              <a:t>Jane will take MA1101R</a:t>
            </a:r>
            <a:r>
              <a:rPr lang="en-SG" sz="2800" dirty="0"/>
              <a:t>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2" name="Rounded Rectangle 1"/>
          <p:cNvSpPr/>
          <p:nvPr/>
        </p:nvSpPr>
        <p:spPr>
          <a:xfrm>
            <a:off x="1978702" y="3436196"/>
            <a:ext cx="5126636" cy="1900914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102964" y="3538290"/>
            <a:ext cx="287811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If </a:t>
            </a:r>
            <a:r>
              <a:rPr lang="en-SG" sz="2800" i="1" dirty="0">
                <a:solidFill>
                  <a:schemeClr val="bg1"/>
                </a:solidFill>
              </a:rPr>
              <a:t>p</a:t>
            </a:r>
            <a:r>
              <a:rPr lang="en-SG" sz="2800" dirty="0">
                <a:solidFill>
                  <a:schemeClr val="bg1"/>
                </a:solidFill>
              </a:rPr>
              <a:t> or </a:t>
            </a: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, then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i="1" dirty="0">
                <a:solidFill>
                  <a:schemeClr val="bg1"/>
                </a:solidFill>
              </a:rPr>
              <a:t>q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solidFill>
                  <a:schemeClr val="bg1"/>
                </a:solidFill>
              </a:rPr>
              <a:t>Therefore, </a:t>
            </a:r>
            <a:r>
              <a:rPr lang="en-SG" sz="2800" i="1" dirty="0">
                <a:solidFill>
                  <a:schemeClr val="bg1"/>
                </a:solidFill>
              </a:rPr>
              <a:t>r</a:t>
            </a:r>
            <a:r>
              <a:rPr lang="en-SG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6" name="Oval 25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7" name="Oval 26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Oval 27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660712" y="4021495"/>
            <a:ext cx="4825557" cy="2074890"/>
            <a:chOff x="3660712" y="4170785"/>
            <a:chExt cx="4825557" cy="2074890"/>
          </a:xfrm>
        </p:grpSpPr>
        <p:sp>
          <p:nvSpPr>
            <p:cNvPr id="7" name="TextBox 6"/>
            <p:cNvSpPr txBox="1"/>
            <p:nvPr/>
          </p:nvSpPr>
          <p:spPr>
            <a:xfrm>
              <a:off x="5290457" y="5722455"/>
              <a:ext cx="3195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</a:rPr>
                <a:t>Statement variables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421087" y="4170785"/>
              <a:ext cx="126896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660712" y="4170785"/>
              <a:ext cx="2842622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4288973" y="4170785"/>
              <a:ext cx="2298439" cy="155167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4" name="Oval 23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1215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80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52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22577"/>
              </p:ext>
            </p:extLst>
          </p:nvPr>
        </p:nvGraphicFramePr>
        <p:xfrm>
          <a:off x="2119539" y="1575728"/>
          <a:ext cx="60960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Ponens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000" i="1" dirty="0"/>
                        <a:t>		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Modus </a:t>
                      </a:r>
                      <a:r>
                        <a:rPr lang="en-SG" sz="2400" dirty="0" err="1"/>
                        <a:t>Tollens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~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Generalization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dirty="0">
                          <a:sym typeface="Symbol" panose="05050102010706020507" pitchFamily="18" charset="2"/>
                        </a:rPr>
                        <a:t>	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Conjunction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</a:t>
                      </a:r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q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1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dirty="0">
                <a:solidFill>
                  <a:schemeClr val="bg1"/>
                </a:solidFill>
              </a:rPr>
              <a:t>Logical Form and Logical Equivalence		Conditional Statements		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 and Invalid Arguments	</a:t>
            </a:r>
            <a:endParaRPr lang="en-SG" sz="105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81</a:t>
            </a:fld>
            <a:endParaRPr lang="en-SG" dirty="0"/>
          </a:p>
        </p:txBody>
      </p:sp>
      <p:sp>
        <p:nvSpPr>
          <p:cNvPr id="37" name="Oval 36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6" name="Oval 35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5" name="Oval 44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2.3.7. Summary of Rules of Inference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22264" y="1417533"/>
            <a:ext cx="18703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Table 2.3.1</a:t>
            </a:r>
          </a:p>
          <a:p>
            <a:r>
              <a:rPr lang="en-SG" sz="2800" dirty="0"/>
              <a:t>(cont’d)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34159"/>
              </p:ext>
            </p:extLst>
          </p:nvPr>
        </p:nvGraphicFramePr>
        <p:xfrm>
          <a:off x="2119539" y="1575728"/>
          <a:ext cx="6096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2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3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295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Rule of inference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SG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Elimination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i="1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</a:p>
                    <a:p>
                      <a:pPr algn="l">
                        <a:tabLst>
                          <a:tab pos="179388" algn="l"/>
                          <a:tab pos="449263" algn="l"/>
                        </a:tabLst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176213" algn="l"/>
                          <a:tab pos="439738" algn="l"/>
                        </a:tabLst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6213" algn="l"/>
                          <a:tab pos="439738" algn="l"/>
                        </a:tabLst>
                        <a:defRPr/>
                      </a:pP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Transitivity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tabLst>
                          <a:tab pos="719138" algn="l"/>
                          <a:tab pos="989013" algn="l"/>
                        </a:tabLst>
                      </a:pPr>
                      <a:r>
                        <a:rPr lang="en-SG" sz="2400" dirty="0"/>
                        <a:t>	</a:t>
                      </a:r>
                      <a:r>
                        <a:rPr lang="en-SG" sz="2000" dirty="0"/>
                        <a:t>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 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Proof by Division</a:t>
                      </a:r>
                      <a:r>
                        <a:rPr lang="en-SG" sz="2400" baseline="0" dirty="0"/>
                        <a:t> Into Cases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400" dirty="0"/>
                        <a:t>		</a:t>
                      </a:r>
                      <a:r>
                        <a:rPr lang="en-SG" sz="2000" i="1" dirty="0"/>
                        <a:t>p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q</a:t>
                      </a:r>
                      <a:endParaRPr lang="en-SG" sz="2000" i="1" dirty="0"/>
                    </a:p>
                    <a:p>
                      <a:pPr algn="l">
                        <a:tabLst>
                          <a:tab pos="720725" algn="l"/>
                          <a:tab pos="984250" algn="l"/>
                        </a:tabLst>
                      </a:pPr>
                      <a:r>
                        <a:rPr lang="en-SG" sz="2000" dirty="0"/>
                        <a:t>		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	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i="1" baseline="0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dirty="0"/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r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6441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Contradiction</a:t>
                      </a:r>
                      <a:r>
                        <a:rPr lang="en-SG" sz="2400" baseline="0" dirty="0"/>
                        <a:t> Rule</a:t>
                      </a:r>
                      <a:endParaRPr lang="en-SG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20725" algn="l"/>
                          <a:tab pos="984250" algn="l"/>
                        </a:tabLst>
                        <a:defRPr/>
                      </a:pPr>
                      <a:r>
                        <a:rPr lang="en-SG" sz="2000" i="1" dirty="0"/>
                        <a:t>		</a:t>
                      </a:r>
                      <a:r>
                        <a:rPr lang="en-SG" sz="2000" i="0" dirty="0"/>
                        <a:t>~</a:t>
                      </a:r>
                      <a:r>
                        <a:rPr lang="en-SG" sz="2000" i="1" dirty="0"/>
                        <a:t>p</a:t>
                      </a:r>
                      <a:r>
                        <a:rPr lang="en-SG" sz="2000" dirty="0"/>
                        <a:t> 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1" i="0" baseline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/>
                      </a:r>
                      <a:br>
                        <a:rPr lang="en-SG" sz="2000" baseline="0" dirty="0">
                          <a:sym typeface="Symbol" panose="05050102010706020507" pitchFamily="18" charset="2"/>
                        </a:rPr>
                      </a:br>
                      <a:r>
                        <a:rPr lang="en-SG" sz="2000" baseline="0" dirty="0">
                          <a:sym typeface="Symbol" panose="05050102010706020507" pitchFamily="18" charset="2"/>
                        </a:rPr>
                        <a:t>	</a:t>
                      </a:r>
                      <a:r>
                        <a:rPr lang="en-SG" sz="2000" dirty="0">
                          <a:sym typeface="Symbol" panose="05050102010706020507" pitchFamily="18" charset="2"/>
                        </a:rPr>
                        <a:t>	</a:t>
                      </a:r>
                      <a:r>
                        <a:rPr lang="en-SG" sz="200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3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82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100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Next week’s lectures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5475" y="2542395"/>
            <a:ext cx="7809875" cy="751115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2984" y="2542396"/>
            <a:ext cx="7247642" cy="62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000" dirty="0">
                <a:solidFill>
                  <a:schemeClr val="bg1"/>
                </a:solidFill>
                <a:latin typeface="+mn-lt"/>
              </a:rPr>
              <a:t>3. The Logic of Quantified Statements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2984" y="3582648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</a:t>
            </a:r>
            <a:endParaRPr lang="en-SG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4574499" y="3599404"/>
            <a:ext cx="110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000" dirty="0">
                <a:sym typeface="Symbol" panose="05050102010706020507" pitchFamily="18" charset="2"/>
              </a:rPr>
              <a:t>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1404968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83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1679615-E716-42C6-A996-0894AF767D7C}"/>
                  </a:ext>
                </a:extLst>
              </p:cNvPr>
              <p:cNvSpPr txBox="1"/>
              <p:nvPr/>
            </p:nvSpPr>
            <p:spPr>
              <a:xfrm>
                <a:off x="454880" y="877750"/>
                <a:ext cx="797008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Q1. John was given the following statement:</a:t>
                </a:r>
              </a:p>
              <a:p>
                <a:r>
                  <a:rPr lang="en-SG" sz="2800" dirty="0"/>
                  <a:t>“If the product of two integers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800" dirty="0"/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800" dirty="0"/>
                  <a:t> is even, then either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800" dirty="0"/>
                  <a:t> is even or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800" dirty="0"/>
                  <a:t> is even.”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877750"/>
                <a:ext cx="7970080" cy="1461939"/>
              </a:xfrm>
              <a:prstGeom prst="rect">
                <a:avLst/>
              </a:prstGeom>
              <a:blipFill>
                <a:blip r:embed="rId3"/>
                <a:stretch>
                  <a:fillRect l="-1607" t="-4167" b="-108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454880" y="2339689"/>
                <a:ext cx="79700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800" dirty="0"/>
                  <a:t>The following is John’s proof: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SG" sz="2400" dirty="0"/>
                  <a:t> are both odd.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Therefore,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and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SG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400" dirty="0"/>
                  <a:t>for some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(by definition of odd numbers).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Then,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+1 = 2(2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)+1</m:t>
                    </m:r>
                  </m:oMath>
                </a14:m>
                <a:r>
                  <a:rPr lang="en-SG" sz="2400" dirty="0"/>
                  <a:t>, which is odd.</a:t>
                </a:r>
              </a:p>
              <a:p>
                <a:pPr marL="722313" indent="-541338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SG" sz="2400" dirty="0"/>
                  <a:t>Hence, the proof is complete.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2339689"/>
                <a:ext cx="7970080" cy="3046988"/>
              </a:xfrm>
              <a:prstGeom prst="rect">
                <a:avLst/>
              </a:prstGeom>
              <a:blipFill>
                <a:blip r:embed="rId4"/>
                <a:stretch>
                  <a:fillRect l="-1607" t="-2000" b="-36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8368BF-D9D0-4DB0-A9DE-1D973E192255}"/>
              </a:ext>
            </a:extLst>
          </p:cNvPr>
          <p:cNvSpPr txBox="1"/>
          <p:nvPr/>
        </p:nvSpPr>
        <p:spPr>
          <a:xfrm>
            <a:off x="454880" y="5457030"/>
            <a:ext cx="604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What kind of proof did John use?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883D5D9-B4F4-498F-9198-2E28B2479A98}"/>
              </a:ext>
            </a:extLst>
          </p:cNvPr>
          <p:cNvSpPr txBox="1"/>
          <p:nvPr/>
        </p:nvSpPr>
        <p:spPr>
          <a:xfrm>
            <a:off x="1415625" y="5980250"/>
            <a:ext cx="414296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Proof by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42B0656-846A-4177-847A-520F196F6B81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23086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84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D1679615-E716-42C6-A996-0894AF767D7C}"/>
                  </a:ext>
                </a:extLst>
              </p:cNvPr>
              <p:cNvSpPr txBox="1"/>
              <p:nvPr/>
            </p:nvSpPr>
            <p:spPr>
              <a:xfrm>
                <a:off x="454880" y="988209"/>
                <a:ext cx="797008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25475" indent="-625475">
                  <a:spcAft>
                    <a:spcPts val="600"/>
                  </a:spcAft>
                </a:pPr>
                <a:r>
                  <a:rPr lang="en-SG" sz="2800" dirty="0"/>
                  <a:t>Q2. 	Which of the following statements is/are logically equivalent to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79615-E716-42C6-A996-0894AF7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0" y="988209"/>
                <a:ext cx="7970080" cy="954107"/>
              </a:xfrm>
              <a:prstGeom prst="rect">
                <a:avLst/>
              </a:prstGeom>
              <a:blipFill>
                <a:blip r:embed="rId3"/>
                <a:stretch>
                  <a:fillRect l="-1607" t="-5732" r="-1760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2113681" y="2046882"/>
                <a:ext cx="42269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/>
                  <a:t>(I)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∨~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(III)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SG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(IV)	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SG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∧~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81" y="2046882"/>
                <a:ext cx="4226961" cy="2031325"/>
              </a:xfrm>
              <a:prstGeom prst="rect">
                <a:avLst/>
              </a:prstGeom>
              <a:blipFill>
                <a:blip r:embed="rId4"/>
                <a:stretch>
                  <a:fillRect l="-2309" t="-2402" b="-600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33038CF-35F1-4015-8C8C-17E43CA9B025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79954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85</a:t>
            </a:fld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40AF92-517B-4313-A93B-A6A6D972D318}"/>
              </a:ext>
            </a:extLst>
          </p:cNvPr>
          <p:cNvSpPr txBox="1"/>
          <p:nvPr/>
        </p:nvSpPr>
        <p:spPr>
          <a:xfrm>
            <a:off x="280735" y="209082"/>
            <a:ext cx="5277853" cy="523220"/>
          </a:xfrm>
          <a:prstGeom prst="rect">
            <a:avLst/>
          </a:prstGeom>
          <a:solidFill>
            <a:srgbClr val="0033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chemeClr val="bg1"/>
                </a:solidFill>
              </a:rPr>
              <a:t>Past year’s midterm questions.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679615-E716-42C6-A996-0894AF767D7C}"/>
              </a:ext>
            </a:extLst>
          </p:cNvPr>
          <p:cNvSpPr txBox="1"/>
          <p:nvPr/>
        </p:nvSpPr>
        <p:spPr>
          <a:xfrm>
            <a:off x="454880" y="988209"/>
            <a:ext cx="7970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spcAft>
                <a:spcPts val="600"/>
              </a:spcAft>
            </a:pPr>
            <a:r>
              <a:rPr lang="en-SG" sz="2800" dirty="0"/>
              <a:t>Q3. 	What is/are the missing premise(s) to make the following argument valid?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B8334C46-9B12-4A04-A5CE-330FF1259AB3}"/>
                  </a:ext>
                </a:extLst>
              </p:cNvPr>
              <p:cNvSpPr txBox="1"/>
              <p:nvPr/>
            </p:nvSpPr>
            <p:spPr>
              <a:xfrm>
                <a:off x="1873049" y="3900022"/>
                <a:ext cx="422696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/>
                  <a:t>(I)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(II)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SG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b="0" dirty="0">
                    <a:ea typeface="Cambria Math" panose="02040503050406030204" pitchFamily="18" charset="0"/>
                  </a:rPr>
                  <a:t>(III)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  <a:tabLst>
                    <a:tab pos="625475" algn="l"/>
                  </a:tabLst>
                </a:pPr>
                <a:r>
                  <a:rPr lang="en-SG" sz="2400" dirty="0">
                    <a:ea typeface="Cambria Math" panose="02040503050406030204" pitchFamily="18" charset="0"/>
                  </a:rPr>
                  <a:t>(IV)	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SG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334C46-9B12-4A04-A5CE-330FF125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49" y="3900022"/>
                <a:ext cx="4226961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2161" t="-2402" b="-6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CDDAAE1-B5F4-4F9B-81A4-FDEB162787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3"/>
          <a:stretch/>
        </p:blipFill>
        <p:spPr>
          <a:xfrm>
            <a:off x="7723494" y="24064"/>
            <a:ext cx="1396442" cy="9179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7BFC94A5-6BAA-4779-8C5F-6BB29501ED9E}"/>
                  </a:ext>
                </a:extLst>
              </p:cNvPr>
              <p:cNvSpPr txBox="1"/>
              <p:nvPr/>
            </p:nvSpPr>
            <p:spPr>
              <a:xfrm>
                <a:off x="2245046" y="1942316"/>
                <a:ext cx="3739194" cy="18004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625475" indent="-625475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G" sz="24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SG" sz="2400" dirty="0">
                    <a:ea typeface="Cambria Math" panose="02040503050406030204" pitchFamily="18" charset="0"/>
                  </a:rPr>
                  <a:t>(Some missing premise(s))</a:t>
                </a:r>
              </a:p>
              <a:p>
                <a:pPr marL="625475" indent="-625475">
                  <a:spcAft>
                    <a:spcPts val="600"/>
                  </a:spcAft>
                </a:pPr>
                <a:r>
                  <a:rPr lang="en-SG" sz="2400" dirty="0">
                    <a:sym typeface="Symbol" panose="05050102010706020507" pitchFamily="18" charset="2"/>
                  </a:rPr>
                  <a:t>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b="0" i="1" smtClean="0">
                            <a:latin typeface="Cambria Math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→(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C94A5-6BAA-4779-8C5F-6BB29501E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046" y="1942316"/>
                <a:ext cx="3739194" cy="1800493"/>
              </a:xfrm>
              <a:prstGeom prst="rect">
                <a:avLst/>
              </a:prstGeom>
              <a:blipFill>
                <a:blip r:embed="rId5"/>
                <a:stretch>
                  <a:fillRect l="-2273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3CBDA23-87F8-43DA-BAD8-0ADEDE04BA43}"/>
              </a:ext>
            </a:extLst>
          </p:cNvPr>
          <p:cNvSpPr txBox="1"/>
          <p:nvPr/>
        </p:nvSpPr>
        <p:spPr>
          <a:xfrm>
            <a:off x="-27623" y="6488668"/>
            <a:ext cx="5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ym typeface="Wingdings" panose="05000000000000000000" pitchFamily="2" charset="2"/>
              </a:rPr>
              <a:t>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7602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86</a:t>
            </a:fld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4994"/>
            <a:ext cx="9144000" cy="514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endParaRPr lang="en-SG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-643"/>
            <a:ext cx="9144000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2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Logical Form and Logical Equivalence</a:t>
            </a:r>
            <a:r>
              <a:rPr lang="en-SG" sz="1200" dirty="0">
                <a:solidFill>
                  <a:schemeClr val="bg1"/>
                </a:solidFill>
              </a:rPr>
              <a:t>		Conditional Statements			Valid and Invalid Arguments	</a:t>
            </a:r>
            <a:endParaRPr lang="en-SG" sz="1050" dirty="0">
              <a:solidFill>
                <a:schemeClr val="bg1"/>
              </a:solidFill>
            </a:endParaRPr>
          </a:p>
          <a:p>
            <a:pPr>
              <a:tabLst>
                <a:tab pos="201216" algn="l"/>
                <a:tab pos="1543050" algn="l"/>
                <a:tab pos="2289572" algn="l"/>
                <a:tab pos="3025379" algn="l"/>
                <a:tab pos="3701654" algn="l"/>
                <a:tab pos="4579144" algn="l"/>
                <a:tab pos="5314950" algn="l"/>
                <a:tab pos="5849541" algn="l"/>
                <a:tab pos="6727031" algn="l"/>
                <a:tab pos="7261622" algn="l"/>
                <a:tab pos="8008144" algn="l"/>
                <a:tab pos="8612981" algn="l"/>
              </a:tabLst>
            </a:pPr>
            <a:r>
              <a:rPr lang="en-SG" sz="12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6558"/>
            <a:ext cx="9144000" cy="32733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Compound Statements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2800" dirty="0">
                <a:solidFill>
                  <a:schemeClr val="bg1"/>
                </a:solidFill>
              </a:rPr>
              <a:t>2.1.2. Compound Statements</a:t>
            </a:r>
            <a:endParaRPr lang="en-SG" sz="2000" dirty="0">
              <a:solidFill>
                <a:schemeClr val="bg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76756" y="1961239"/>
            <a:ext cx="2198189" cy="1203279"/>
            <a:chOff x="476756" y="1738369"/>
            <a:chExt cx="2198189" cy="1203279"/>
          </a:xfrm>
        </p:grpSpPr>
        <p:sp>
          <p:nvSpPr>
            <p:cNvPr id="7" name="TextBox 6"/>
            <p:cNvSpPr txBox="1"/>
            <p:nvPr/>
          </p:nvSpPr>
          <p:spPr>
            <a:xfrm>
              <a:off x="974360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/>
                <a:t>~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756" y="2418428"/>
              <a:ext cx="21981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Not/negation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10667" y="1961239"/>
            <a:ext cx="884007" cy="1203279"/>
            <a:chOff x="4010667" y="1738369"/>
            <a:chExt cx="884007" cy="1203279"/>
          </a:xfrm>
        </p:grpSpPr>
        <p:sp>
          <p:nvSpPr>
            <p:cNvPr id="36" name="TextBox 35"/>
            <p:cNvSpPr txBox="1"/>
            <p:nvPr/>
          </p:nvSpPr>
          <p:spPr>
            <a:xfrm>
              <a:off x="4017363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</a:t>
              </a:r>
              <a:endParaRPr lang="en-SG" sz="4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10667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and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46974" y="1961239"/>
            <a:ext cx="877311" cy="1203279"/>
            <a:chOff x="6895474" y="1738369"/>
            <a:chExt cx="877311" cy="1203279"/>
          </a:xfrm>
        </p:grpSpPr>
        <p:sp>
          <p:nvSpPr>
            <p:cNvPr id="38" name="TextBox 37"/>
            <p:cNvSpPr txBox="1"/>
            <p:nvPr/>
          </p:nvSpPr>
          <p:spPr>
            <a:xfrm>
              <a:off x="6895474" y="1738369"/>
              <a:ext cx="877311" cy="76944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>
                  <a:sym typeface="Symbol" panose="05050102010706020507" pitchFamily="18" charset="2"/>
                </a:rPr>
                <a:t></a:t>
              </a:r>
              <a:endParaRPr lang="en-SG" sz="4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95474" y="2418428"/>
              <a:ext cx="877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i="1" dirty="0"/>
                <a:t>or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865063" y="1902013"/>
            <a:ext cx="99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also </a:t>
            </a:r>
            <a:r>
              <a:rPr lang="en-SG" sz="3200" dirty="0">
                <a:sym typeface="Symbol" panose="05050102010706020507" pitchFamily="18" charset="2"/>
              </a:rPr>
              <a:t></a:t>
            </a:r>
            <a:endParaRPr lang="en-SG" sz="36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47929"/>
              </p:ext>
            </p:extLst>
          </p:nvPr>
        </p:nvGraphicFramePr>
        <p:xfrm>
          <a:off x="689548" y="4113409"/>
          <a:ext cx="16189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94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~</a:t>
                      </a:r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9115" y="3316015"/>
            <a:ext cx="237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Truth tables: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58600"/>
              </p:ext>
            </p:extLst>
          </p:nvPr>
        </p:nvGraphicFramePr>
        <p:xfrm>
          <a:off x="3312826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  <a:r>
                        <a:rPr lang="en-SG" sz="2400" dirty="0"/>
                        <a:t>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20414"/>
              </p:ext>
            </p:extLst>
          </p:nvPr>
        </p:nvGraphicFramePr>
        <p:xfrm>
          <a:off x="6176883" y="3720377"/>
          <a:ext cx="233846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93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/>
                        <a:t>p 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SG" sz="2400" dirty="0"/>
                        <a:t> </a:t>
                      </a:r>
                      <a:r>
                        <a:rPr lang="en-SG" sz="2400" i="1" dirty="0"/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89114" y="1438019"/>
            <a:ext cx="390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Logical connectives:</a:t>
            </a:r>
          </a:p>
        </p:txBody>
      </p:sp>
      <p:sp>
        <p:nvSpPr>
          <p:cNvPr id="33" name="Oval 32"/>
          <p:cNvSpPr/>
          <p:nvPr/>
        </p:nvSpPr>
        <p:spPr>
          <a:xfrm>
            <a:off x="3243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4" name="Oval 33"/>
          <p:cNvSpPr/>
          <p:nvPr/>
        </p:nvSpPr>
        <p:spPr>
          <a:xfrm>
            <a:off x="476756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5" name="Oval 34"/>
          <p:cNvSpPr/>
          <p:nvPr/>
        </p:nvSpPr>
        <p:spPr>
          <a:xfrm>
            <a:off x="663368" y="289030"/>
            <a:ext cx="90767" cy="743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831319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999270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2" name="Oval 41"/>
          <p:cNvSpPr/>
          <p:nvPr/>
        </p:nvSpPr>
        <p:spPr>
          <a:xfrm>
            <a:off x="1191841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3" name="Oval 42"/>
          <p:cNvSpPr/>
          <p:nvPr/>
        </p:nvSpPr>
        <p:spPr>
          <a:xfrm>
            <a:off x="1358567" y="289030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9" name="Oval 28"/>
          <p:cNvSpPr/>
          <p:nvPr/>
        </p:nvSpPr>
        <p:spPr>
          <a:xfrm>
            <a:off x="38349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3987363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4173975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4341926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4" name="Oval 43"/>
          <p:cNvSpPr/>
          <p:nvPr/>
        </p:nvSpPr>
        <p:spPr>
          <a:xfrm>
            <a:off x="4509877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6" name="Oval 45"/>
          <p:cNvSpPr/>
          <p:nvPr/>
        </p:nvSpPr>
        <p:spPr>
          <a:xfrm>
            <a:off x="4702448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7" name="Oval 46"/>
          <p:cNvSpPr/>
          <p:nvPr/>
        </p:nvSpPr>
        <p:spPr>
          <a:xfrm>
            <a:off x="4869174" y="30218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8" name="Oval 47"/>
          <p:cNvSpPr/>
          <p:nvPr/>
        </p:nvSpPr>
        <p:spPr>
          <a:xfrm>
            <a:off x="68588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9" name="Oval 48"/>
          <p:cNvSpPr/>
          <p:nvPr/>
        </p:nvSpPr>
        <p:spPr>
          <a:xfrm>
            <a:off x="7011295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0" name="Oval 49"/>
          <p:cNvSpPr/>
          <p:nvPr/>
        </p:nvSpPr>
        <p:spPr>
          <a:xfrm>
            <a:off x="7197907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1" name="Oval 50"/>
          <p:cNvSpPr/>
          <p:nvPr/>
        </p:nvSpPr>
        <p:spPr>
          <a:xfrm>
            <a:off x="7365858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2" name="Oval 51"/>
          <p:cNvSpPr/>
          <p:nvPr/>
        </p:nvSpPr>
        <p:spPr>
          <a:xfrm>
            <a:off x="7533809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4" name="Oval 53"/>
          <p:cNvSpPr/>
          <p:nvPr/>
        </p:nvSpPr>
        <p:spPr>
          <a:xfrm>
            <a:off x="7726380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55" name="Oval 54"/>
          <p:cNvSpPr/>
          <p:nvPr/>
        </p:nvSpPr>
        <p:spPr>
          <a:xfrm>
            <a:off x="7893106" y="289029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</p:spTree>
    <p:extLst>
      <p:ext uri="{BB962C8B-B14F-4D97-AF65-F5344CB8AC3E}">
        <p14:creationId xmlns:p14="http://schemas.microsoft.com/office/powerpoint/2010/main" val="26051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4067</TotalTime>
  <Words>5327</Words>
  <Application>Microsoft Office PowerPoint</Application>
  <PresentationFormat>On-screen Show (4:3)</PresentationFormat>
  <Paragraphs>1519</Paragraphs>
  <Slides>86</Slides>
  <Notes>86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87" baseType="lpstr">
      <vt:lpstr>Office Theme</vt:lpstr>
      <vt:lpstr>2. The Logic of Compound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Huynh Thai Duong</cp:lastModifiedBy>
  <cp:revision>434</cp:revision>
  <cp:lastPrinted>2018-08-21T06:19:12Z</cp:lastPrinted>
  <dcterms:created xsi:type="dcterms:W3CDTF">2015-07-25T11:08:36Z</dcterms:created>
  <dcterms:modified xsi:type="dcterms:W3CDTF">2019-08-23T05:42:49Z</dcterms:modified>
</cp:coreProperties>
</file>