
<file path=[Content_Types].xml><?xml version="1.0" encoding="utf-8"?>
<Types xmlns="http://schemas.openxmlformats.org/package/2006/content-types">
  <Default Extension="png" ContentType="image/png"/>
  <Default Extension="jfif" ContentType="image/jpe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4"/>
  </p:notesMasterIdLst>
  <p:sldIdLst>
    <p:sldId id="256" r:id="rId2"/>
    <p:sldId id="434" r:id="rId3"/>
    <p:sldId id="257" r:id="rId4"/>
    <p:sldId id="258" r:id="rId5"/>
    <p:sldId id="337" r:id="rId6"/>
    <p:sldId id="338" r:id="rId7"/>
    <p:sldId id="339" r:id="rId8"/>
    <p:sldId id="340" r:id="rId9"/>
    <p:sldId id="341" r:id="rId10"/>
    <p:sldId id="342" r:id="rId11"/>
    <p:sldId id="343" r:id="rId12"/>
    <p:sldId id="344" r:id="rId13"/>
    <p:sldId id="345" r:id="rId14"/>
    <p:sldId id="346" r:id="rId15"/>
    <p:sldId id="435" r:id="rId16"/>
    <p:sldId id="348" r:id="rId17"/>
    <p:sldId id="349" r:id="rId18"/>
    <p:sldId id="351" r:id="rId19"/>
    <p:sldId id="352" r:id="rId20"/>
    <p:sldId id="353" r:id="rId21"/>
    <p:sldId id="354" r:id="rId22"/>
    <p:sldId id="355" r:id="rId23"/>
    <p:sldId id="356" r:id="rId24"/>
    <p:sldId id="357" r:id="rId25"/>
    <p:sldId id="358" r:id="rId26"/>
    <p:sldId id="359" r:id="rId27"/>
    <p:sldId id="360" r:id="rId28"/>
    <p:sldId id="361" r:id="rId29"/>
    <p:sldId id="362" r:id="rId30"/>
    <p:sldId id="363" r:id="rId31"/>
    <p:sldId id="436" r:id="rId32"/>
    <p:sldId id="365" r:id="rId33"/>
    <p:sldId id="366" r:id="rId34"/>
    <p:sldId id="367" r:id="rId35"/>
    <p:sldId id="368" r:id="rId36"/>
    <p:sldId id="369" r:id="rId37"/>
    <p:sldId id="370" r:id="rId38"/>
    <p:sldId id="371" r:id="rId39"/>
    <p:sldId id="372" r:id="rId40"/>
    <p:sldId id="373" r:id="rId41"/>
    <p:sldId id="374" r:id="rId42"/>
    <p:sldId id="375" r:id="rId43"/>
    <p:sldId id="376" r:id="rId44"/>
    <p:sldId id="377" r:id="rId45"/>
    <p:sldId id="378" r:id="rId46"/>
    <p:sldId id="379" r:id="rId47"/>
    <p:sldId id="364" r:id="rId48"/>
    <p:sldId id="437" r:id="rId49"/>
    <p:sldId id="438" r:id="rId50"/>
    <p:sldId id="380" r:id="rId51"/>
    <p:sldId id="381" r:id="rId52"/>
    <p:sldId id="382" r:id="rId53"/>
    <p:sldId id="383" r:id="rId54"/>
    <p:sldId id="384" r:id="rId55"/>
    <p:sldId id="385" r:id="rId56"/>
    <p:sldId id="386" r:id="rId57"/>
    <p:sldId id="387" r:id="rId58"/>
    <p:sldId id="388" r:id="rId59"/>
    <p:sldId id="389" r:id="rId60"/>
    <p:sldId id="390" r:id="rId61"/>
    <p:sldId id="391" r:id="rId62"/>
    <p:sldId id="392" r:id="rId63"/>
    <p:sldId id="393" r:id="rId64"/>
    <p:sldId id="394" r:id="rId65"/>
    <p:sldId id="396" r:id="rId66"/>
    <p:sldId id="397" r:id="rId67"/>
    <p:sldId id="398" r:id="rId68"/>
    <p:sldId id="399" r:id="rId69"/>
    <p:sldId id="400" r:id="rId70"/>
    <p:sldId id="401" r:id="rId71"/>
    <p:sldId id="402" r:id="rId72"/>
    <p:sldId id="403" r:id="rId73"/>
    <p:sldId id="404" r:id="rId74"/>
    <p:sldId id="405" r:id="rId75"/>
    <p:sldId id="406" r:id="rId76"/>
    <p:sldId id="407" r:id="rId77"/>
    <p:sldId id="408" r:id="rId78"/>
    <p:sldId id="410" r:id="rId79"/>
    <p:sldId id="411" r:id="rId80"/>
    <p:sldId id="412" r:id="rId81"/>
    <p:sldId id="413" r:id="rId82"/>
    <p:sldId id="414" r:id="rId83"/>
    <p:sldId id="415" r:id="rId84"/>
    <p:sldId id="416" r:id="rId85"/>
    <p:sldId id="417" r:id="rId86"/>
    <p:sldId id="418" r:id="rId87"/>
    <p:sldId id="419" r:id="rId88"/>
    <p:sldId id="420" r:id="rId89"/>
    <p:sldId id="421" r:id="rId90"/>
    <p:sldId id="422" r:id="rId91"/>
    <p:sldId id="423" r:id="rId92"/>
    <p:sldId id="424" r:id="rId93"/>
    <p:sldId id="425" r:id="rId94"/>
    <p:sldId id="426" r:id="rId95"/>
    <p:sldId id="427" r:id="rId96"/>
    <p:sldId id="428" r:id="rId97"/>
    <p:sldId id="429" r:id="rId98"/>
    <p:sldId id="430" r:id="rId99"/>
    <p:sldId id="431" r:id="rId100"/>
    <p:sldId id="432" r:id="rId101"/>
    <p:sldId id="433" r:id="rId102"/>
    <p:sldId id="335" r:id="rId10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00"/>
    <a:srgbClr val="0033CC"/>
    <a:srgbClr val="990099"/>
    <a:srgbClr val="FFF2CC"/>
    <a:srgbClr val="003399"/>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632" autoAdjust="0"/>
    <p:restoredTop sz="85240" autoAdjust="0"/>
  </p:normalViewPr>
  <p:slideViewPr>
    <p:cSldViewPr snapToGrid="0">
      <p:cViewPr varScale="1">
        <p:scale>
          <a:sx n="65" d="100"/>
          <a:sy n="65" d="100"/>
        </p:scale>
        <p:origin x="66" y="432"/>
      </p:cViewPr>
      <p:guideLst>
        <p:guide orient="horz" pos="2160"/>
        <p:guide pos="2880"/>
      </p:guideLst>
    </p:cSldViewPr>
  </p:slideViewPr>
  <p:notesTextViewPr>
    <p:cViewPr>
      <p:scale>
        <a:sx n="1" d="1"/>
        <a:sy n="1" d="1"/>
      </p:scale>
      <p:origin x="0" y="0"/>
    </p:cViewPr>
  </p:notesTextViewPr>
  <p:sorterViewPr>
    <p:cViewPr>
      <p:scale>
        <a:sx n="100" d="100"/>
        <a:sy n="100" d="100"/>
      </p:scale>
      <p:origin x="0" y="-9330"/>
    </p:cViewPr>
  </p:sorterViewPr>
  <p:notesViewPr>
    <p:cSldViewPr snapToGrid="0">
      <p:cViewPr varScale="1">
        <p:scale>
          <a:sx n="54" d="100"/>
          <a:sy n="54" d="100"/>
        </p:scale>
        <p:origin x="1962" y="7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heme" Target="theme/theme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84F787-5F99-452F-AD9B-0BD6125B0C3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F3EE7F4-5CF1-432E-A16A-EF1709181AEB}">
      <dgm:prSet phldrT="[Text]"/>
      <dgm:spPr/>
      <dgm:t>
        <a:bodyPr/>
        <a:lstStyle/>
        <a:p>
          <a:r>
            <a:rPr lang="en-US" dirty="0"/>
            <a:t>3.1 Predicates and Quantified Statements I</a:t>
          </a:r>
        </a:p>
      </dgm:t>
    </dgm:pt>
    <dgm:pt modelId="{41F9131A-82C0-45B3-84EB-25C445DFB798}" type="parTrans" cxnId="{AF0007C4-DDEA-4E0C-9924-8AFC19D30F0F}">
      <dgm:prSet/>
      <dgm:spPr/>
      <dgm:t>
        <a:bodyPr/>
        <a:lstStyle/>
        <a:p>
          <a:endParaRPr lang="en-US"/>
        </a:p>
      </dgm:t>
    </dgm:pt>
    <dgm:pt modelId="{C7FB9F7D-C9D7-4F24-801C-51D68C64976A}" type="sibTrans" cxnId="{AF0007C4-DDEA-4E0C-9924-8AFC19D30F0F}">
      <dgm:prSet/>
      <dgm:spPr/>
      <dgm:t>
        <a:bodyPr/>
        <a:lstStyle/>
        <a:p>
          <a:endParaRPr lang="en-US"/>
        </a:p>
      </dgm:t>
    </dgm:pt>
    <dgm:pt modelId="{31D8F70D-89DF-4EF2-95ED-23355DFA290D}">
      <dgm:prSet phldrT="[Text]"/>
      <dgm:spPr/>
      <dgm:t>
        <a:bodyPr/>
        <a:lstStyle/>
        <a:p>
          <a:r>
            <a:rPr lang="en-US" dirty="0"/>
            <a:t>Predicate; domain; truth set</a:t>
          </a:r>
        </a:p>
      </dgm:t>
    </dgm:pt>
    <dgm:pt modelId="{4118F54B-9884-43E0-B07A-843CD0E5ADB0}" type="parTrans" cxnId="{BA1EED61-5785-4913-87C2-607BB9D65C7A}">
      <dgm:prSet/>
      <dgm:spPr/>
      <dgm:t>
        <a:bodyPr/>
        <a:lstStyle/>
        <a:p>
          <a:endParaRPr lang="en-US"/>
        </a:p>
      </dgm:t>
    </dgm:pt>
    <dgm:pt modelId="{D8AC031E-BB32-4D50-AFAA-EC4C772735F0}" type="sibTrans" cxnId="{BA1EED61-5785-4913-87C2-607BB9D65C7A}">
      <dgm:prSet/>
      <dgm:spPr/>
      <dgm:t>
        <a:bodyPr/>
        <a:lstStyle/>
        <a:p>
          <a:endParaRPr lang="en-US"/>
        </a:p>
      </dgm:t>
    </dgm:pt>
    <dgm:pt modelId="{90250D92-EAF1-4F2C-B772-CC48C11D0311}">
      <dgm:prSet phldrT="[Text]"/>
      <dgm:spPr/>
      <dgm:t>
        <a:bodyPr/>
        <a:lstStyle/>
        <a:p>
          <a:r>
            <a:rPr lang="en-US" dirty="0"/>
            <a:t>3.2 Predicates and Quantified Statements II</a:t>
          </a:r>
        </a:p>
      </dgm:t>
    </dgm:pt>
    <dgm:pt modelId="{C1AE61F7-B862-470C-A4DB-65F078287B01}" type="parTrans" cxnId="{BE55A903-595D-4A8D-9E2D-31C0043369DE}">
      <dgm:prSet/>
      <dgm:spPr/>
      <dgm:t>
        <a:bodyPr/>
        <a:lstStyle/>
        <a:p>
          <a:endParaRPr lang="en-US"/>
        </a:p>
      </dgm:t>
    </dgm:pt>
    <dgm:pt modelId="{AC977458-9D6E-44DC-99C5-F628B9176A90}" type="sibTrans" cxnId="{BE55A903-595D-4A8D-9E2D-31C0043369DE}">
      <dgm:prSet/>
      <dgm:spPr/>
      <dgm:t>
        <a:bodyPr/>
        <a:lstStyle/>
        <a:p>
          <a:endParaRPr lang="en-US"/>
        </a:p>
      </dgm:t>
    </dgm:pt>
    <dgm:pt modelId="{4F0349F7-7124-4645-B7CB-EE5C90341F93}">
      <dgm:prSet phldrT="[Text]"/>
      <dgm:spPr/>
      <dgm:t>
        <a:bodyPr/>
        <a:lstStyle/>
        <a:p>
          <a:r>
            <a:rPr lang="en-US" dirty="0"/>
            <a:t>Negation of quantified statements; negation of universal conditional statements</a:t>
          </a:r>
        </a:p>
      </dgm:t>
    </dgm:pt>
    <dgm:pt modelId="{0768AB17-249D-4D7B-9E2E-F1DF4E858B00}" type="parTrans" cxnId="{31F10C05-64EB-4924-B8E0-6160CF825C6F}">
      <dgm:prSet/>
      <dgm:spPr/>
      <dgm:t>
        <a:bodyPr/>
        <a:lstStyle/>
        <a:p>
          <a:endParaRPr lang="en-US"/>
        </a:p>
      </dgm:t>
    </dgm:pt>
    <dgm:pt modelId="{81FB1A49-7F85-4AFF-A847-F85C470A74AF}" type="sibTrans" cxnId="{31F10C05-64EB-4924-B8E0-6160CF825C6F}">
      <dgm:prSet/>
      <dgm:spPr/>
      <dgm:t>
        <a:bodyPr/>
        <a:lstStyle/>
        <a:p>
          <a:endParaRPr lang="en-US"/>
        </a:p>
      </dgm:t>
    </dgm:pt>
    <dgm:pt modelId="{58A43B6F-DE60-4DF8-8397-0C3A8E3D1E67}">
      <dgm:prSet phldrT="[Text]"/>
      <dgm:spPr/>
      <dgm:t>
        <a:bodyPr/>
        <a:lstStyle/>
        <a:p>
          <a:r>
            <a:rPr lang="en-US" dirty="0"/>
            <a:t>Universal conditional statements; Implicit quantification</a:t>
          </a:r>
        </a:p>
      </dgm:t>
    </dgm:pt>
    <dgm:pt modelId="{578542A2-45F1-4006-9AB5-FFA68462A556}" type="parTrans" cxnId="{0683B28B-0359-4C00-AFF0-3ABD3553A471}">
      <dgm:prSet/>
      <dgm:spPr/>
      <dgm:t>
        <a:bodyPr/>
        <a:lstStyle/>
        <a:p>
          <a:endParaRPr lang="en-US"/>
        </a:p>
      </dgm:t>
    </dgm:pt>
    <dgm:pt modelId="{8A6C530E-7229-4411-8939-E9774EA8157D}" type="sibTrans" cxnId="{0683B28B-0359-4C00-AFF0-3ABD3553A471}">
      <dgm:prSet/>
      <dgm:spPr/>
      <dgm:t>
        <a:bodyPr/>
        <a:lstStyle/>
        <a:p>
          <a:endParaRPr lang="en-US"/>
        </a:p>
      </dgm:t>
    </dgm:pt>
    <dgm:pt modelId="{27BD6DE6-A64E-4D10-9273-68986977416E}">
      <dgm:prSet/>
      <dgm:spPr/>
      <dgm:t>
        <a:bodyPr/>
        <a:lstStyle/>
        <a:p>
          <a:r>
            <a:rPr lang="en-US" dirty="0"/>
            <a:t>3.3 Statements with Multiple Quantifiers	</a:t>
          </a:r>
        </a:p>
      </dgm:t>
    </dgm:pt>
    <dgm:pt modelId="{C45F01DC-DAB6-481E-ABF3-6A5B171385BA}" type="parTrans" cxnId="{F8593BB8-040D-45E5-A040-33463384AB91}">
      <dgm:prSet/>
      <dgm:spPr/>
      <dgm:t>
        <a:bodyPr/>
        <a:lstStyle/>
        <a:p>
          <a:endParaRPr lang="en-US"/>
        </a:p>
      </dgm:t>
    </dgm:pt>
    <dgm:pt modelId="{017C8BE8-7444-4868-A355-78BA7F2A9108}" type="sibTrans" cxnId="{F8593BB8-040D-45E5-A040-33463384AB91}">
      <dgm:prSet/>
      <dgm:spPr/>
      <dgm:t>
        <a:bodyPr/>
        <a:lstStyle/>
        <a:p>
          <a:endParaRPr lang="en-US"/>
        </a:p>
      </dgm:t>
    </dgm:pt>
    <dgm:pt modelId="{B0FCDD16-8224-4E79-ABF5-87D73043DDA9}">
      <dgm:prSet/>
      <dgm:spPr/>
      <dgm:t>
        <a:bodyPr/>
        <a:lstStyle/>
        <a:p>
          <a:r>
            <a:rPr lang="en-US" dirty="0"/>
            <a:t>Negations of multiply-quantified statements; order of quantifiers</a:t>
          </a:r>
        </a:p>
      </dgm:t>
    </dgm:pt>
    <dgm:pt modelId="{5B57E8F0-FB3F-4C32-A79D-441557C8A19F}" type="parTrans" cxnId="{51167CE3-784F-425F-A2AD-3FD898503C36}">
      <dgm:prSet/>
      <dgm:spPr/>
      <dgm:t>
        <a:bodyPr/>
        <a:lstStyle/>
        <a:p>
          <a:endParaRPr lang="en-US"/>
        </a:p>
      </dgm:t>
    </dgm:pt>
    <dgm:pt modelId="{3C59DC4E-D43D-487F-83AF-054B96DF5732}" type="sibTrans" cxnId="{51167CE3-784F-425F-A2AD-3FD898503C36}">
      <dgm:prSet/>
      <dgm:spPr/>
      <dgm:t>
        <a:bodyPr/>
        <a:lstStyle/>
        <a:p>
          <a:endParaRPr lang="en-US"/>
        </a:p>
      </dgm:t>
    </dgm:pt>
    <dgm:pt modelId="{006E8510-316B-458A-9BC1-17759118BF14}">
      <dgm:prSet/>
      <dgm:spPr/>
      <dgm:t>
        <a:bodyPr/>
        <a:lstStyle/>
        <a:p>
          <a:r>
            <a:rPr lang="en-US" dirty="0"/>
            <a:t>Prolog</a:t>
          </a:r>
        </a:p>
      </dgm:t>
    </dgm:pt>
    <dgm:pt modelId="{8FEFC947-AA13-46EC-AFCC-4DF9015A334C}" type="parTrans" cxnId="{98BDDB71-FCB7-4F0E-8D9A-0C86EAA96634}">
      <dgm:prSet/>
      <dgm:spPr/>
      <dgm:t>
        <a:bodyPr/>
        <a:lstStyle/>
        <a:p>
          <a:endParaRPr lang="en-US"/>
        </a:p>
      </dgm:t>
    </dgm:pt>
    <dgm:pt modelId="{12DBC6C4-6545-4405-8502-19BB0F51EC30}" type="sibTrans" cxnId="{98BDDB71-FCB7-4F0E-8D9A-0C86EAA96634}">
      <dgm:prSet/>
      <dgm:spPr/>
      <dgm:t>
        <a:bodyPr/>
        <a:lstStyle/>
        <a:p>
          <a:endParaRPr lang="en-US"/>
        </a:p>
      </dgm:t>
    </dgm:pt>
    <dgm:pt modelId="{2D8D9A42-2405-4335-884B-C3A72D7CC801}">
      <dgm:prSet phldrT="[Text]"/>
      <dgm:spPr/>
      <dgm:t>
        <a:bodyPr/>
        <a:lstStyle/>
        <a:p>
          <a:r>
            <a:rPr lang="en-US" dirty="0"/>
            <a:t>Universal quantifier </a:t>
          </a:r>
          <a:r>
            <a:rPr lang="en-SG" dirty="0">
              <a:sym typeface="Symbol" panose="05050102010706020507" pitchFamily="18" charset="2"/>
            </a:rPr>
            <a:t></a:t>
          </a:r>
          <a:r>
            <a:rPr lang="en-US" dirty="0"/>
            <a:t>, existential quantifiers </a:t>
          </a:r>
          <a:r>
            <a:rPr lang="en-SG" dirty="0">
              <a:sym typeface="Symbol" panose="05050102010706020507" pitchFamily="18" charset="2"/>
            </a:rPr>
            <a:t> and !</a:t>
          </a:r>
          <a:endParaRPr lang="en-US" dirty="0"/>
        </a:p>
      </dgm:t>
    </dgm:pt>
    <dgm:pt modelId="{7C74206E-2C73-4D28-A60F-E32A8C5F2EB6}" type="parTrans" cxnId="{BA674E7E-F7A3-4076-A293-1A4DF7219686}">
      <dgm:prSet/>
      <dgm:spPr/>
      <dgm:t>
        <a:bodyPr/>
        <a:lstStyle/>
        <a:p>
          <a:endParaRPr lang="en-US"/>
        </a:p>
      </dgm:t>
    </dgm:pt>
    <dgm:pt modelId="{5538DDC9-A4BB-453A-AA0B-762D8DC7EDEC}" type="sibTrans" cxnId="{BA674E7E-F7A3-4076-A293-1A4DF7219686}">
      <dgm:prSet/>
      <dgm:spPr/>
      <dgm:t>
        <a:bodyPr/>
        <a:lstStyle/>
        <a:p>
          <a:endParaRPr lang="en-US"/>
        </a:p>
      </dgm:t>
    </dgm:pt>
    <dgm:pt modelId="{513376AC-F911-466A-AF77-B3B83300D97C}">
      <dgm:prSet phldrT="[Text]"/>
      <dgm:spPr/>
      <dgm:t>
        <a:bodyPr/>
        <a:lstStyle/>
        <a:p>
          <a:r>
            <a:rPr lang="en-US" dirty="0"/>
            <a:t>Vacuous truth of universal statements</a:t>
          </a:r>
        </a:p>
      </dgm:t>
    </dgm:pt>
    <dgm:pt modelId="{D96E67FB-A814-4199-A025-E244EA2891F1}" type="parTrans" cxnId="{DAA0EC1F-B54A-458A-BFD6-5CECADAA6A99}">
      <dgm:prSet/>
      <dgm:spPr/>
      <dgm:t>
        <a:bodyPr/>
        <a:lstStyle/>
        <a:p>
          <a:endParaRPr lang="en-US"/>
        </a:p>
      </dgm:t>
    </dgm:pt>
    <dgm:pt modelId="{9C1CA4E9-589C-40EA-AEB1-B706BAE076E8}" type="sibTrans" cxnId="{DAA0EC1F-B54A-458A-BFD6-5CECADAA6A99}">
      <dgm:prSet/>
      <dgm:spPr/>
      <dgm:t>
        <a:bodyPr/>
        <a:lstStyle/>
        <a:p>
          <a:endParaRPr lang="en-US"/>
        </a:p>
      </dgm:t>
    </dgm:pt>
    <dgm:pt modelId="{E7354E7E-C81A-4E85-82A5-AAB1B9BDF023}">
      <dgm:prSet phldrT="[Text]"/>
      <dgm:spPr/>
      <dgm:t>
        <a:bodyPr/>
        <a:lstStyle/>
        <a:p>
          <a:r>
            <a:rPr lang="en-US" dirty="0"/>
            <a:t>Variants of universal conditional statements  (contrapositive, converse, inverse)</a:t>
          </a:r>
        </a:p>
      </dgm:t>
    </dgm:pt>
    <dgm:pt modelId="{3714DFBC-D870-4277-A7A8-1EF2708045F6}" type="parTrans" cxnId="{B238C78B-E8BC-42F7-AD62-AC8EB13D3320}">
      <dgm:prSet/>
      <dgm:spPr/>
      <dgm:t>
        <a:bodyPr/>
        <a:lstStyle/>
        <a:p>
          <a:endParaRPr lang="en-US"/>
        </a:p>
      </dgm:t>
    </dgm:pt>
    <dgm:pt modelId="{72362CD0-47C8-4D1C-BBBC-394965B03426}" type="sibTrans" cxnId="{B238C78B-E8BC-42F7-AD62-AC8EB13D3320}">
      <dgm:prSet/>
      <dgm:spPr/>
      <dgm:t>
        <a:bodyPr/>
        <a:lstStyle/>
        <a:p>
          <a:endParaRPr lang="en-US"/>
        </a:p>
      </dgm:t>
    </dgm:pt>
    <dgm:pt modelId="{FFA2F980-A39B-4806-8D2F-51BA3370109F}">
      <dgm:prSet phldrT="[Text]"/>
      <dgm:spPr/>
      <dgm:t>
        <a:bodyPr/>
        <a:lstStyle/>
        <a:p>
          <a:r>
            <a:rPr lang="en-US" dirty="0"/>
            <a:t>Necessary and sufficient conditions, only if</a:t>
          </a:r>
        </a:p>
      </dgm:t>
    </dgm:pt>
    <dgm:pt modelId="{DD546EA5-D490-45ED-85F8-D061819726C8}" type="parTrans" cxnId="{EFF33DDC-ECC1-43AD-87D0-1D1E0E216D8B}">
      <dgm:prSet/>
      <dgm:spPr/>
      <dgm:t>
        <a:bodyPr/>
        <a:lstStyle/>
        <a:p>
          <a:endParaRPr lang="en-US"/>
        </a:p>
      </dgm:t>
    </dgm:pt>
    <dgm:pt modelId="{0830619D-FE81-4FF7-9745-DC93EB7C0424}" type="sibTrans" cxnId="{EFF33DDC-ECC1-43AD-87D0-1D1E0E216D8B}">
      <dgm:prSet/>
      <dgm:spPr/>
      <dgm:t>
        <a:bodyPr/>
        <a:lstStyle/>
        <a:p>
          <a:endParaRPr lang="en-US"/>
        </a:p>
      </dgm:t>
    </dgm:pt>
    <dgm:pt modelId="{ADF55BF1-2207-42EA-A91F-034F42C917E8}">
      <dgm:prSet/>
      <dgm:spPr/>
      <dgm:t>
        <a:bodyPr/>
        <a:lstStyle/>
        <a:p>
          <a:r>
            <a:rPr lang="en-US" dirty="0"/>
            <a:t>3.4 Arguments with Quantified Statements</a:t>
          </a:r>
        </a:p>
      </dgm:t>
    </dgm:pt>
    <dgm:pt modelId="{8CEA65A1-908D-43B2-9575-B9F965EB3642}" type="parTrans" cxnId="{12DAC10A-5BBE-4B7C-8B1A-5FB174599222}">
      <dgm:prSet/>
      <dgm:spPr/>
      <dgm:t>
        <a:bodyPr/>
        <a:lstStyle/>
        <a:p>
          <a:endParaRPr lang="en-US"/>
        </a:p>
      </dgm:t>
    </dgm:pt>
    <dgm:pt modelId="{08B1E362-BBA7-4F5A-8FEF-54F78AFED0E5}" type="sibTrans" cxnId="{12DAC10A-5BBE-4B7C-8B1A-5FB174599222}">
      <dgm:prSet/>
      <dgm:spPr/>
      <dgm:t>
        <a:bodyPr/>
        <a:lstStyle/>
        <a:p>
          <a:endParaRPr lang="en-US"/>
        </a:p>
      </dgm:t>
    </dgm:pt>
    <dgm:pt modelId="{4659FB8F-1A94-4457-B691-4E237DF460A1}">
      <dgm:prSet/>
      <dgm:spPr/>
      <dgm:t>
        <a:bodyPr/>
        <a:lstStyle/>
        <a:p>
          <a:r>
            <a:rPr lang="en-US" dirty="0"/>
            <a:t>Universal instantiation; universal modus ponens; universal modus </a:t>
          </a:r>
          <a:r>
            <a:rPr lang="en-US" dirty="0" err="1"/>
            <a:t>tollens</a:t>
          </a:r>
          <a:endParaRPr lang="en-US" dirty="0"/>
        </a:p>
      </dgm:t>
    </dgm:pt>
    <dgm:pt modelId="{B69E66DD-2FE8-446C-B1E6-A48C36DEC71E}" type="parTrans" cxnId="{130FBD5F-C80C-4A75-9F49-A9BDD40BEC33}">
      <dgm:prSet/>
      <dgm:spPr/>
      <dgm:t>
        <a:bodyPr/>
        <a:lstStyle/>
        <a:p>
          <a:endParaRPr lang="en-US"/>
        </a:p>
      </dgm:t>
    </dgm:pt>
    <dgm:pt modelId="{AE1921D4-B128-4F31-AC73-13214B1F561F}" type="sibTrans" cxnId="{130FBD5F-C80C-4A75-9F49-A9BDD40BEC33}">
      <dgm:prSet/>
      <dgm:spPr/>
      <dgm:t>
        <a:bodyPr/>
        <a:lstStyle/>
        <a:p>
          <a:endParaRPr lang="en-US"/>
        </a:p>
      </dgm:t>
    </dgm:pt>
    <dgm:pt modelId="{85DAB027-F54C-44DC-BDBE-232ED77CC6C1}" type="pres">
      <dgm:prSet presAssocID="{6F84F787-5F99-452F-AD9B-0BD6125B0C3D}" presName="linear" presStyleCnt="0">
        <dgm:presLayoutVars>
          <dgm:animLvl val="lvl"/>
          <dgm:resizeHandles val="exact"/>
        </dgm:presLayoutVars>
      </dgm:prSet>
      <dgm:spPr/>
      <dgm:t>
        <a:bodyPr/>
        <a:lstStyle/>
        <a:p>
          <a:endParaRPr lang="en-US"/>
        </a:p>
      </dgm:t>
    </dgm:pt>
    <dgm:pt modelId="{EC610065-CFB3-4CEF-BC1D-8B50BDA86689}" type="pres">
      <dgm:prSet presAssocID="{7F3EE7F4-5CF1-432E-A16A-EF1709181AEB}" presName="parentText" presStyleLbl="node1" presStyleIdx="0" presStyleCnt="4">
        <dgm:presLayoutVars>
          <dgm:chMax val="0"/>
          <dgm:bulletEnabled val="1"/>
        </dgm:presLayoutVars>
      </dgm:prSet>
      <dgm:spPr/>
      <dgm:t>
        <a:bodyPr/>
        <a:lstStyle/>
        <a:p>
          <a:endParaRPr lang="en-US"/>
        </a:p>
      </dgm:t>
    </dgm:pt>
    <dgm:pt modelId="{48C4D8D6-E7FC-4E3C-9F84-84133BB46313}" type="pres">
      <dgm:prSet presAssocID="{7F3EE7F4-5CF1-432E-A16A-EF1709181AEB}" presName="childText" presStyleLbl="revTx" presStyleIdx="0" presStyleCnt="4" custScaleY="112927">
        <dgm:presLayoutVars>
          <dgm:bulletEnabled val="1"/>
        </dgm:presLayoutVars>
      </dgm:prSet>
      <dgm:spPr/>
      <dgm:t>
        <a:bodyPr/>
        <a:lstStyle/>
        <a:p>
          <a:endParaRPr lang="en-US"/>
        </a:p>
      </dgm:t>
    </dgm:pt>
    <dgm:pt modelId="{2309305B-C855-4771-85E1-9B59415FD537}" type="pres">
      <dgm:prSet presAssocID="{90250D92-EAF1-4F2C-B772-CC48C11D0311}" presName="parentText" presStyleLbl="node1" presStyleIdx="1" presStyleCnt="4">
        <dgm:presLayoutVars>
          <dgm:chMax val="0"/>
          <dgm:bulletEnabled val="1"/>
        </dgm:presLayoutVars>
      </dgm:prSet>
      <dgm:spPr/>
      <dgm:t>
        <a:bodyPr/>
        <a:lstStyle/>
        <a:p>
          <a:endParaRPr lang="en-US"/>
        </a:p>
      </dgm:t>
    </dgm:pt>
    <dgm:pt modelId="{A6170852-CD95-4A25-B089-D6B307265438}" type="pres">
      <dgm:prSet presAssocID="{90250D92-EAF1-4F2C-B772-CC48C11D0311}" presName="childText" presStyleLbl="revTx" presStyleIdx="1" presStyleCnt="4">
        <dgm:presLayoutVars>
          <dgm:bulletEnabled val="1"/>
        </dgm:presLayoutVars>
      </dgm:prSet>
      <dgm:spPr/>
      <dgm:t>
        <a:bodyPr/>
        <a:lstStyle/>
        <a:p>
          <a:endParaRPr lang="en-US"/>
        </a:p>
      </dgm:t>
    </dgm:pt>
    <dgm:pt modelId="{D6C6CA5C-623B-4113-8558-EECF5C4AA422}" type="pres">
      <dgm:prSet presAssocID="{27BD6DE6-A64E-4D10-9273-68986977416E}" presName="parentText" presStyleLbl="node1" presStyleIdx="2" presStyleCnt="4">
        <dgm:presLayoutVars>
          <dgm:chMax val="0"/>
          <dgm:bulletEnabled val="1"/>
        </dgm:presLayoutVars>
      </dgm:prSet>
      <dgm:spPr/>
      <dgm:t>
        <a:bodyPr/>
        <a:lstStyle/>
        <a:p>
          <a:endParaRPr lang="en-US"/>
        </a:p>
      </dgm:t>
    </dgm:pt>
    <dgm:pt modelId="{F3B6B158-1AE0-4D8B-A702-A8715E021A2A}" type="pres">
      <dgm:prSet presAssocID="{27BD6DE6-A64E-4D10-9273-68986977416E}" presName="childText" presStyleLbl="revTx" presStyleIdx="2" presStyleCnt="4">
        <dgm:presLayoutVars>
          <dgm:bulletEnabled val="1"/>
        </dgm:presLayoutVars>
      </dgm:prSet>
      <dgm:spPr/>
      <dgm:t>
        <a:bodyPr/>
        <a:lstStyle/>
        <a:p>
          <a:endParaRPr lang="en-US"/>
        </a:p>
      </dgm:t>
    </dgm:pt>
    <dgm:pt modelId="{9F2421E4-D361-44A0-AC25-766C29141420}" type="pres">
      <dgm:prSet presAssocID="{ADF55BF1-2207-42EA-A91F-034F42C917E8}" presName="parentText" presStyleLbl="node1" presStyleIdx="3" presStyleCnt="4">
        <dgm:presLayoutVars>
          <dgm:chMax val="0"/>
          <dgm:bulletEnabled val="1"/>
        </dgm:presLayoutVars>
      </dgm:prSet>
      <dgm:spPr/>
      <dgm:t>
        <a:bodyPr/>
        <a:lstStyle/>
        <a:p>
          <a:endParaRPr lang="en-US"/>
        </a:p>
      </dgm:t>
    </dgm:pt>
    <dgm:pt modelId="{6BF239D3-1E4A-4916-8D52-AB44EC718AE2}" type="pres">
      <dgm:prSet presAssocID="{ADF55BF1-2207-42EA-A91F-034F42C917E8}" presName="childText" presStyleLbl="revTx" presStyleIdx="3" presStyleCnt="4">
        <dgm:presLayoutVars>
          <dgm:bulletEnabled val="1"/>
        </dgm:presLayoutVars>
      </dgm:prSet>
      <dgm:spPr/>
      <dgm:t>
        <a:bodyPr/>
        <a:lstStyle/>
        <a:p>
          <a:endParaRPr lang="en-US"/>
        </a:p>
      </dgm:t>
    </dgm:pt>
  </dgm:ptLst>
  <dgm:cxnLst>
    <dgm:cxn modelId="{661B999A-FF09-4914-83EC-9752A0B6DFBA}" type="presOf" srcId="{E7354E7E-C81A-4E85-82A5-AAB1B9BDF023}" destId="{A6170852-CD95-4A25-B089-D6B307265438}" srcOrd="0" destOrd="2" presId="urn:microsoft.com/office/officeart/2005/8/layout/vList2"/>
    <dgm:cxn modelId="{0683B28B-0359-4C00-AFF0-3ABD3553A471}" srcId="{7F3EE7F4-5CF1-432E-A16A-EF1709181AEB}" destId="{58A43B6F-DE60-4DF8-8397-0C3A8E3D1E67}" srcOrd="2" destOrd="0" parTransId="{578542A2-45F1-4006-9AB5-FFA68462A556}" sibTransId="{8A6C530E-7229-4411-8939-E9774EA8157D}"/>
    <dgm:cxn modelId="{DAA0EC1F-B54A-458A-BFD6-5CECADAA6A99}" srcId="{90250D92-EAF1-4F2C-B772-CC48C11D0311}" destId="{513376AC-F911-466A-AF77-B3B83300D97C}" srcOrd="1" destOrd="0" parTransId="{D96E67FB-A814-4199-A025-E244EA2891F1}" sibTransId="{9C1CA4E9-589C-40EA-AEB1-B706BAE076E8}"/>
    <dgm:cxn modelId="{B238C78B-E8BC-42F7-AD62-AC8EB13D3320}" srcId="{90250D92-EAF1-4F2C-B772-CC48C11D0311}" destId="{E7354E7E-C81A-4E85-82A5-AAB1B9BDF023}" srcOrd="2" destOrd="0" parTransId="{3714DFBC-D870-4277-A7A8-1EF2708045F6}" sibTransId="{72362CD0-47C8-4D1C-BBBC-394965B03426}"/>
    <dgm:cxn modelId="{C8A05AC8-8A6F-42B8-B263-CC04FAB91599}" type="presOf" srcId="{ADF55BF1-2207-42EA-A91F-034F42C917E8}" destId="{9F2421E4-D361-44A0-AC25-766C29141420}" srcOrd="0" destOrd="0" presId="urn:microsoft.com/office/officeart/2005/8/layout/vList2"/>
    <dgm:cxn modelId="{12DAC10A-5BBE-4B7C-8B1A-5FB174599222}" srcId="{6F84F787-5F99-452F-AD9B-0BD6125B0C3D}" destId="{ADF55BF1-2207-42EA-A91F-034F42C917E8}" srcOrd="3" destOrd="0" parTransId="{8CEA65A1-908D-43B2-9575-B9F965EB3642}" sibTransId="{08B1E362-BBA7-4F5A-8FEF-54F78AFED0E5}"/>
    <dgm:cxn modelId="{33337F50-DB0A-4847-897E-2FAED68E64FC}" type="presOf" srcId="{513376AC-F911-466A-AF77-B3B83300D97C}" destId="{A6170852-CD95-4A25-B089-D6B307265438}" srcOrd="0" destOrd="1" presId="urn:microsoft.com/office/officeart/2005/8/layout/vList2"/>
    <dgm:cxn modelId="{2136FC02-1A38-4D50-9B50-1D929A0065DF}" type="presOf" srcId="{6F84F787-5F99-452F-AD9B-0BD6125B0C3D}" destId="{85DAB027-F54C-44DC-BDBE-232ED77CC6C1}" srcOrd="0" destOrd="0" presId="urn:microsoft.com/office/officeart/2005/8/layout/vList2"/>
    <dgm:cxn modelId="{3224313E-18F2-4B88-9256-F2E22589FFC6}" type="presOf" srcId="{2D8D9A42-2405-4335-884B-C3A72D7CC801}" destId="{48C4D8D6-E7FC-4E3C-9F84-84133BB46313}" srcOrd="0" destOrd="1" presId="urn:microsoft.com/office/officeart/2005/8/layout/vList2"/>
    <dgm:cxn modelId="{10E9BA60-B021-46D8-B6CD-216771B4D513}" type="presOf" srcId="{FFA2F980-A39B-4806-8D2F-51BA3370109F}" destId="{A6170852-CD95-4A25-B089-D6B307265438}" srcOrd="0" destOrd="3" presId="urn:microsoft.com/office/officeart/2005/8/layout/vList2"/>
    <dgm:cxn modelId="{BA674E7E-F7A3-4076-A293-1A4DF7219686}" srcId="{7F3EE7F4-5CF1-432E-A16A-EF1709181AEB}" destId="{2D8D9A42-2405-4335-884B-C3A72D7CC801}" srcOrd="1" destOrd="0" parTransId="{7C74206E-2C73-4D28-A60F-E32A8C5F2EB6}" sibTransId="{5538DDC9-A4BB-453A-AA0B-762D8DC7EDEC}"/>
    <dgm:cxn modelId="{130FBD5F-C80C-4A75-9F49-A9BDD40BEC33}" srcId="{ADF55BF1-2207-42EA-A91F-034F42C917E8}" destId="{4659FB8F-1A94-4457-B691-4E237DF460A1}" srcOrd="0" destOrd="0" parTransId="{B69E66DD-2FE8-446C-B1E6-A48C36DEC71E}" sibTransId="{AE1921D4-B128-4F31-AC73-13214B1F561F}"/>
    <dgm:cxn modelId="{C67DED16-DFE3-4362-B047-3E4F92774CCA}" type="presOf" srcId="{27BD6DE6-A64E-4D10-9273-68986977416E}" destId="{D6C6CA5C-623B-4113-8558-EECF5C4AA422}" srcOrd="0" destOrd="0" presId="urn:microsoft.com/office/officeart/2005/8/layout/vList2"/>
    <dgm:cxn modelId="{ADF04E26-3543-49A5-891B-9FB1EF73CB6D}" type="presOf" srcId="{90250D92-EAF1-4F2C-B772-CC48C11D0311}" destId="{2309305B-C855-4771-85E1-9B59415FD537}" srcOrd="0" destOrd="0" presId="urn:microsoft.com/office/officeart/2005/8/layout/vList2"/>
    <dgm:cxn modelId="{BA1EED61-5785-4913-87C2-607BB9D65C7A}" srcId="{7F3EE7F4-5CF1-432E-A16A-EF1709181AEB}" destId="{31D8F70D-89DF-4EF2-95ED-23355DFA290D}" srcOrd="0" destOrd="0" parTransId="{4118F54B-9884-43E0-B07A-843CD0E5ADB0}" sibTransId="{D8AC031E-BB32-4D50-AFAA-EC4C772735F0}"/>
    <dgm:cxn modelId="{EFF33DDC-ECC1-43AD-87D0-1D1E0E216D8B}" srcId="{90250D92-EAF1-4F2C-B772-CC48C11D0311}" destId="{FFA2F980-A39B-4806-8D2F-51BA3370109F}" srcOrd="3" destOrd="0" parTransId="{DD546EA5-D490-45ED-85F8-D061819726C8}" sibTransId="{0830619D-FE81-4FF7-9745-DC93EB7C0424}"/>
    <dgm:cxn modelId="{51167CE3-784F-425F-A2AD-3FD898503C36}" srcId="{27BD6DE6-A64E-4D10-9273-68986977416E}" destId="{B0FCDD16-8224-4E79-ABF5-87D73043DDA9}" srcOrd="0" destOrd="0" parTransId="{5B57E8F0-FB3F-4C32-A79D-441557C8A19F}" sibTransId="{3C59DC4E-D43D-487F-83AF-054B96DF5732}"/>
    <dgm:cxn modelId="{A32B1BB6-92B0-4366-B170-A5AE63E07314}" type="presOf" srcId="{31D8F70D-89DF-4EF2-95ED-23355DFA290D}" destId="{48C4D8D6-E7FC-4E3C-9F84-84133BB46313}" srcOrd="0" destOrd="0" presId="urn:microsoft.com/office/officeart/2005/8/layout/vList2"/>
    <dgm:cxn modelId="{F8593BB8-040D-45E5-A040-33463384AB91}" srcId="{6F84F787-5F99-452F-AD9B-0BD6125B0C3D}" destId="{27BD6DE6-A64E-4D10-9273-68986977416E}" srcOrd="2" destOrd="0" parTransId="{C45F01DC-DAB6-481E-ABF3-6A5B171385BA}" sibTransId="{017C8BE8-7444-4868-A355-78BA7F2A9108}"/>
    <dgm:cxn modelId="{AF0007C4-DDEA-4E0C-9924-8AFC19D30F0F}" srcId="{6F84F787-5F99-452F-AD9B-0BD6125B0C3D}" destId="{7F3EE7F4-5CF1-432E-A16A-EF1709181AEB}" srcOrd="0" destOrd="0" parTransId="{41F9131A-82C0-45B3-84EB-25C445DFB798}" sibTransId="{C7FB9F7D-C9D7-4F24-801C-51D68C64976A}"/>
    <dgm:cxn modelId="{833E3FE2-BEBC-4C7F-823A-35867F1A1DDB}" type="presOf" srcId="{58A43B6F-DE60-4DF8-8397-0C3A8E3D1E67}" destId="{48C4D8D6-E7FC-4E3C-9F84-84133BB46313}" srcOrd="0" destOrd="2" presId="urn:microsoft.com/office/officeart/2005/8/layout/vList2"/>
    <dgm:cxn modelId="{98BDDB71-FCB7-4F0E-8D9A-0C86EAA96634}" srcId="{27BD6DE6-A64E-4D10-9273-68986977416E}" destId="{006E8510-316B-458A-9BC1-17759118BF14}" srcOrd="1" destOrd="0" parTransId="{8FEFC947-AA13-46EC-AFCC-4DF9015A334C}" sibTransId="{12DBC6C4-6545-4405-8502-19BB0F51EC30}"/>
    <dgm:cxn modelId="{BE55A903-595D-4A8D-9E2D-31C0043369DE}" srcId="{6F84F787-5F99-452F-AD9B-0BD6125B0C3D}" destId="{90250D92-EAF1-4F2C-B772-CC48C11D0311}" srcOrd="1" destOrd="0" parTransId="{C1AE61F7-B862-470C-A4DB-65F078287B01}" sibTransId="{AC977458-9D6E-44DC-99C5-F628B9176A90}"/>
    <dgm:cxn modelId="{31F10C05-64EB-4924-B8E0-6160CF825C6F}" srcId="{90250D92-EAF1-4F2C-B772-CC48C11D0311}" destId="{4F0349F7-7124-4645-B7CB-EE5C90341F93}" srcOrd="0" destOrd="0" parTransId="{0768AB17-249D-4D7B-9E2E-F1DF4E858B00}" sibTransId="{81FB1A49-7F85-4AFF-A847-F85C470A74AF}"/>
    <dgm:cxn modelId="{146DCE2C-A628-44CF-B44C-1DCBDDA8C9FF}" type="presOf" srcId="{B0FCDD16-8224-4E79-ABF5-87D73043DDA9}" destId="{F3B6B158-1AE0-4D8B-A702-A8715E021A2A}" srcOrd="0" destOrd="0" presId="urn:microsoft.com/office/officeart/2005/8/layout/vList2"/>
    <dgm:cxn modelId="{6F1A20F1-9292-4C19-B26E-38E2F0663A85}" type="presOf" srcId="{4F0349F7-7124-4645-B7CB-EE5C90341F93}" destId="{A6170852-CD95-4A25-B089-D6B307265438}" srcOrd="0" destOrd="0" presId="urn:microsoft.com/office/officeart/2005/8/layout/vList2"/>
    <dgm:cxn modelId="{2A5FD477-05DE-4899-AF3C-CE5A5DE45842}" type="presOf" srcId="{4659FB8F-1A94-4457-B691-4E237DF460A1}" destId="{6BF239D3-1E4A-4916-8D52-AB44EC718AE2}" srcOrd="0" destOrd="0" presId="urn:microsoft.com/office/officeart/2005/8/layout/vList2"/>
    <dgm:cxn modelId="{876AFEAD-EA67-4CF9-A983-954E585CF568}" type="presOf" srcId="{006E8510-316B-458A-9BC1-17759118BF14}" destId="{F3B6B158-1AE0-4D8B-A702-A8715E021A2A}" srcOrd="0" destOrd="1" presId="urn:microsoft.com/office/officeart/2005/8/layout/vList2"/>
    <dgm:cxn modelId="{70AB6647-3A78-43D4-8A43-B8D4236CF243}" type="presOf" srcId="{7F3EE7F4-5CF1-432E-A16A-EF1709181AEB}" destId="{EC610065-CFB3-4CEF-BC1D-8B50BDA86689}" srcOrd="0" destOrd="0" presId="urn:microsoft.com/office/officeart/2005/8/layout/vList2"/>
    <dgm:cxn modelId="{641FF6CF-18E6-4917-9E68-B3EE90E6A343}" type="presParOf" srcId="{85DAB027-F54C-44DC-BDBE-232ED77CC6C1}" destId="{EC610065-CFB3-4CEF-BC1D-8B50BDA86689}" srcOrd="0" destOrd="0" presId="urn:microsoft.com/office/officeart/2005/8/layout/vList2"/>
    <dgm:cxn modelId="{AADF9B8A-F4E3-4087-BF5A-48E4E5B75C10}" type="presParOf" srcId="{85DAB027-F54C-44DC-BDBE-232ED77CC6C1}" destId="{48C4D8D6-E7FC-4E3C-9F84-84133BB46313}" srcOrd="1" destOrd="0" presId="urn:microsoft.com/office/officeart/2005/8/layout/vList2"/>
    <dgm:cxn modelId="{FC91255D-65B1-4A4B-8EB7-9F83F5BA69DA}" type="presParOf" srcId="{85DAB027-F54C-44DC-BDBE-232ED77CC6C1}" destId="{2309305B-C855-4771-85E1-9B59415FD537}" srcOrd="2" destOrd="0" presId="urn:microsoft.com/office/officeart/2005/8/layout/vList2"/>
    <dgm:cxn modelId="{BB0C8D00-E4E0-4A9B-BB60-C9A5C011522B}" type="presParOf" srcId="{85DAB027-F54C-44DC-BDBE-232ED77CC6C1}" destId="{A6170852-CD95-4A25-B089-D6B307265438}" srcOrd="3" destOrd="0" presId="urn:microsoft.com/office/officeart/2005/8/layout/vList2"/>
    <dgm:cxn modelId="{1D622E4A-A044-4385-B002-4942E6980DA2}" type="presParOf" srcId="{85DAB027-F54C-44DC-BDBE-232ED77CC6C1}" destId="{D6C6CA5C-623B-4113-8558-EECF5C4AA422}" srcOrd="4" destOrd="0" presId="urn:microsoft.com/office/officeart/2005/8/layout/vList2"/>
    <dgm:cxn modelId="{087399B7-70E3-4319-89C2-2EC91A2A66D0}" type="presParOf" srcId="{85DAB027-F54C-44DC-BDBE-232ED77CC6C1}" destId="{F3B6B158-1AE0-4D8B-A702-A8715E021A2A}" srcOrd="5" destOrd="0" presId="urn:microsoft.com/office/officeart/2005/8/layout/vList2"/>
    <dgm:cxn modelId="{90A66B4E-20E8-47BF-BB1C-BD7B23FBEC4B}" type="presParOf" srcId="{85DAB027-F54C-44DC-BDBE-232ED77CC6C1}" destId="{9F2421E4-D361-44A0-AC25-766C29141420}" srcOrd="6" destOrd="0" presId="urn:microsoft.com/office/officeart/2005/8/layout/vList2"/>
    <dgm:cxn modelId="{DF136F26-20D1-4B70-B7C5-387777F012B3}" type="presParOf" srcId="{85DAB027-F54C-44DC-BDBE-232ED77CC6C1}" destId="{6BF239D3-1E4A-4916-8D52-AB44EC718AE2}"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610065-CFB3-4CEF-BC1D-8B50BDA86689}">
      <dsp:nvSpPr>
        <dsp:cNvPr id="0" name=""/>
        <dsp:cNvSpPr/>
      </dsp:nvSpPr>
      <dsp:spPr>
        <a:xfrm>
          <a:off x="0" y="112005"/>
          <a:ext cx="7979318"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a:t>3.1 Predicates and Quantified Statements I</a:t>
          </a:r>
        </a:p>
      </dsp:txBody>
      <dsp:txXfrm>
        <a:off x="24588" y="136593"/>
        <a:ext cx="7930142" cy="454509"/>
      </dsp:txXfrm>
    </dsp:sp>
    <dsp:sp modelId="{48C4D8D6-E7FC-4E3C-9F84-84133BB46313}">
      <dsp:nvSpPr>
        <dsp:cNvPr id="0" name=""/>
        <dsp:cNvSpPr/>
      </dsp:nvSpPr>
      <dsp:spPr>
        <a:xfrm>
          <a:off x="0" y="615690"/>
          <a:ext cx="7979318" cy="957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3343"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Predicate; domain; truth set</a:t>
          </a:r>
        </a:p>
        <a:p>
          <a:pPr marL="171450" lvl="1" indent="-171450" algn="l" defTabSz="711200">
            <a:lnSpc>
              <a:spcPct val="90000"/>
            </a:lnSpc>
            <a:spcBef>
              <a:spcPct val="0"/>
            </a:spcBef>
            <a:spcAft>
              <a:spcPct val="20000"/>
            </a:spcAft>
            <a:buChar char="••"/>
          </a:pPr>
          <a:r>
            <a:rPr lang="en-US" sz="1600" kern="1200" dirty="0"/>
            <a:t>Universal quantifier </a:t>
          </a:r>
          <a:r>
            <a:rPr lang="en-SG" sz="1600" kern="1200" dirty="0">
              <a:sym typeface="Symbol" panose="05050102010706020507" pitchFamily="18" charset="2"/>
            </a:rPr>
            <a:t></a:t>
          </a:r>
          <a:r>
            <a:rPr lang="en-US" sz="1600" kern="1200" dirty="0"/>
            <a:t>, existential quantifiers </a:t>
          </a:r>
          <a:r>
            <a:rPr lang="en-SG" sz="1600" kern="1200" dirty="0">
              <a:sym typeface="Symbol" panose="05050102010706020507" pitchFamily="18" charset="2"/>
            </a:rPr>
            <a:t> and !</a:t>
          </a:r>
          <a:endParaRPr lang="en-US" sz="1600" kern="1200" dirty="0"/>
        </a:p>
        <a:p>
          <a:pPr marL="171450" lvl="1" indent="-171450" algn="l" defTabSz="711200">
            <a:lnSpc>
              <a:spcPct val="90000"/>
            </a:lnSpc>
            <a:spcBef>
              <a:spcPct val="0"/>
            </a:spcBef>
            <a:spcAft>
              <a:spcPct val="20000"/>
            </a:spcAft>
            <a:buChar char="••"/>
          </a:pPr>
          <a:r>
            <a:rPr lang="en-US" sz="1600" kern="1200" dirty="0"/>
            <a:t>Universal conditional statements; Implicit quantification</a:t>
          </a:r>
        </a:p>
      </dsp:txBody>
      <dsp:txXfrm>
        <a:off x="0" y="615690"/>
        <a:ext cx="7979318" cy="957242"/>
      </dsp:txXfrm>
    </dsp:sp>
    <dsp:sp modelId="{2309305B-C855-4771-85E1-9B59415FD537}">
      <dsp:nvSpPr>
        <dsp:cNvPr id="0" name=""/>
        <dsp:cNvSpPr/>
      </dsp:nvSpPr>
      <dsp:spPr>
        <a:xfrm>
          <a:off x="0" y="1572933"/>
          <a:ext cx="7979318"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a:t>3.2 Predicates and Quantified Statements II</a:t>
          </a:r>
        </a:p>
      </dsp:txBody>
      <dsp:txXfrm>
        <a:off x="24588" y="1597521"/>
        <a:ext cx="7930142" cy="454509"/>
      </dsp:txXfrm>
    </dsp:sp>
    <dsp:sp modelId="{A6170852-CD95-4A25-B089-D6B307265438}">
      <dsp:nvSpPr>
        <dsp:cNvPr id="0" name=""/>
        <dsp:cNvSpPr/>
      </dsp:nvSpPr>
      <dsp:spPr>
        <a:xfrm>
          <a:off x="0" y="2076618"/>
          <a:ext cx="7979318" cy="11084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3343"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Negation of quantified statements; negation of universal conditional statements</a:t>
          </a:r>
        </a:p>
        <a:p>
          <a:pPr marL="171450" lvl="1" indent="-171450" algn="l" defTabSz="711200">
            <a:lnSpc>
              <a:spcPct val="90000"/>
            </a:lnSpc>
            <a:spcBef>
              <a:spcPct val="0"/>
            </a:spcBef>
            <a:spcAft>
              <a:spcPct val="20000"/>
            </a:spcAft>
            <a:buChar char="••"/>
          </a:pPr>
          <a:r>
            <a:rPr lang="en-US" sz="1600" kern="1200" dirty="0"/>
            <a:t>Vacuous truth of universal statements</a:t>
          </a:r>
        </a:p>
        <a:p>
          <a:pPr marL="171450" lvl="1" indent="-171450" algn="l" defTabSz="711200">
            <a:lnSpc>
              <a:spcPct val="90000"/>
            </a:lnSpc>
            <a:spcBef>
              <a:spcPct val="0"/>
            </a:spcBef>
            <a:spcAft>
              <a:spcPct val="20000"/>
            </a:spcAft>
            <a:buChar char="••"/>
          </a:pPr>
          <a:r>
            <a:rPr lang="en-US" sz="1600" kern="1200" dirty="0"/>
            <a:t>Variants of universal conditional statements  (contrapositive, converse, inverse)</a:t>
          </a:r>
        </a:p>
        <a:p>
          <a:pPr marL="171450" lvl="1" indent="-171450" algn="l" defTabSz="711200">
            <a:lnSpc>
              <a:spcPct val="90000"/>
            </a:lnSpc>
            <a:spcBef>
              <a:spcPct val="0"/>
            </a:spcBef>
            <a:spcAft>
              <a:spcPct val="20000"/>
            </a:spcAft>
            <a:buChar char="••"/>
          </a:pPr>
          <a:r>
            <a:rPr lang="en-US" sz="1600" kern="1200" dirty="0"/>
            <a:t>Necessary and sufficient conditions, only if</a:t>
          </a:r>
        </a:p>
      </dsp:txBody>
      <dsp:txXfrm>
        <a:off x="0" y="2076618"/>
        <a:ext cx="7979318" cy="1108485"/>
      </dsp:txXfrm>
    </dsp:sp>
    <dsp:sp modelId="{D6C6CA5C-623B-4113-8558-EECF5C4AA422}">
      <dsp:nvSpPr>
        <dsp:cNvPr id="0" name=""/>
        <dsp:cNvSpPr/>
      </dsp:nvSpPr>
      <dsp:spPr>
        <a:xfrm>
          <a:off x="0" y="3185103"/>
          <a:ext cx="7979318"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a:t>3.3 Statements with Multiple Quantifiers	</a:t>
          </a:r>
        </a:p>
      </dsp:txBody>
      <dsp:txXfrm>
        <a:off x="24588" y="3209691"/>
        <a:ext cx="7930142" cy="454509"/>
      </dsp:txXfrm>
    </dsp:sp>
    <dsp:sp modelId="{F3B6B158-1AE0-4D8B-A702-A8715E021A2A}">
      <dsp:nvSpPr>
        <dsp:cNvPr id="0" name=""/>
        <dsp:cNvSpPr/>
      </dsp:nvSpPr>
      <dsp:spPr>
        <a:xfrm>
          <a:off x="0" y="3688788"/>
          <a:ext cx="7979318" cy="554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3343"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Negations of multiply-quantified statements; order of quantifiers</a:t>
          </a:r>
        </a:p>
        <a:p>
          <a:pPr marL="171450" lvl="1" indent="-171450" algn="l" defTabSz="711200">
            <a:lnSpc>
              <a:spcPct val="90000"/>
            </a:lnSpc>
            <a:spcBef>
              <a:spcPct val="0"/>
            </a:spcBef>
            <a:spcAft>
              <a:spcPct val="20000"/>
            </a:spcAft>
            <a:buChar char="••"/>
          </a:pPr>
          <a:r>
            <a:rPr lang="en-US" sz="1600" kern="1200" dirty="0"/>
            <a:t>Prolog</a:t>
          </a:r>
        </a:p>
      </dsp:txBody>
      <dsp:txXfrm>
        <a:off x="0" y="3688788"/>
        <a:ext cx="7979318" cy="554242"/>
      </dsp:txXfrm>
    </dsp:sp>
    <dsp:sp modelId="{9F2421E4-D361-44A0-AC25-766C29141420}">
      <dsp:nvSpPr>
        <dsp:cNvPr id="0" name=""/>
        <dsp:cNvSpPr/>
      </dsp:nvSpPr>
      <dsp:spPr>
        <a:xfrm>
          <a:off x="0" y="4243030"/>
          <a:ext cx="7979318"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a:t>3.4 Arguments with Quantified Statements</a:t>
          </a:r>
        </a:p>
      </dsp:txBody>
      <dsp:txXfrm>
        <a:off x="24588" y="4267618"/>
        <a:ext cx="7930142" cy="454509"/>
      </dsp:txXfrm>
    </dsp:sp>
    <dsp:sp modelId="{6BF239D3-1E4A-4916-8D52-AB44EC718AE2}">
      <dsp:nvSpPr>
        <dsp:cNvPr id="0" name=""/>
        <dsp:cNvSpPr/>
      </dsp:nvSpPr>
      <dsp:spPr>
        <a:xfrm>
          <a:off x="0" y="4746715"/>
          <a:ext cx="7979318" cy="347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3343"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Universal instantiation; universal modus ponens; universal modus </a:t>
          </a:r>
          <a:r>
            <a:rPr lang="en-US" sz="1600" kern="1200" dirty="0" err="1"/>
            <a:t>tollens</a:t>
          </a:r>
          <a:endParaRPr lang="en-US" sz="1600" kern="1200" dirty="0"/>
        </a:p>
      </dsp:txBody>
      <dsp:txXfrm>
        <a:off x="0" y="4746715"/>
        <a:ext cx="7979318" cy="34776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AF87D3-6609-4895-8881-950251D61054}" type="datetimeFigureOut">
              <a:rPr lang="en-SG" smtClean="0"/>
              <a:t>6/8/2019</a:t>
            </a:fld>
            <a:endParaRPr lang="en-SG"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SG"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167E88-3C73-4F9C-825D-426281F3743E}" type="slidenum">
              <a:rPr lang="en-SG" smtClean="0"/>
              <a:t>‹#›</a:t>
            </a:fld>
            <a:endParaRPr lang="en-SG" dirty="0"/>
          </a:p>
        </p:txBody>
      </p:sp>
    </p:spTree>
    <p:extLst>
      <p:ext uri="{BB962C8B-B14F-4D97-AF65-F5344CB8AC3E}">
        <p14:creationId xmlns:p14="http://schemas.microsoft.com/office/powerpoint/2010/main" val="2579062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a:t>
            </a:fld>
            <a:endParaRPr lang="en-SG" dirty="0"/>
          </a:p>
        </p:txBody>
      </p:sp>
    </p:spTree>
    <p:extLst>
      <p:ext uri="{BB962C8B-B14F-4D97-AF65-F5344CB8AC3E}">
        <p14:creationId xmlns:p14="http://schemas.microsoft.com/office/powerpoint/2010/main" val="7955087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10</a:t>
            </a:fld>
            <a:endParaRPr lang="en-SG" dirty="0"/>
          </a:p>
        </p:txBody>
      </p:sp>
    </p:spTree>
    <p:extLst>
      <p:ext uri="{BB962C8B-B14F-4D97-AF65-F5344CB8AC3E}">
        <p14:creationId xmlns:p14="http://schemas.microsoft.com/office/powerpoint/2010/main" val="192362166"/>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100</a:t>
            </a:fld>
            <a:endParaRPr lang="en-SG" dirty="0"/>
          </a:p>
        </p:txBody>
      </p:sp>
    </p:spTree>
    <p:extLst>
      <p:ext uri="{BB962C8B-B14F-4D97-AF65-F5344CB8AC3E}">
        <p14:creationId xmlns:p14="http://schemas.microsoft.com/office/powerpoint/2010/main" val="2251516418"/>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101</a:t>
            </a:fld>
            <a:endParaRPr lang="en-SG" dirty="0"/>
          </a:p>
        </p:txBody>
      </p:sp>
    </p:spTree>
    <p:extLst>
      <p:ext uri="{BB962C8B-B14F-4D97-AF65-F5344CB8AC3E}">
        <p14:creationId xmlns:p14="http://schemas.microsoft.com/office/powerpoint/2010/main" val="1606010506"/>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102</a:t>
            </a:fld>
            <a:endParaRPr lang="en-SG" dirty="0"/>
          </a:p>
        </p:txBody>
      </p:sp>
    </p:spTree>
    <p:extLst>
      <p:ext uri="{BB962C8B-B14F-4D97-AF65-F5344CB8AC3E}">
        <p14:creationId xmlns:p14="http://schemas.microsoft.com/office/powerpoint/2010/main" val="17681038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11</a:t>
            </a:fld>
            <a:endParaRPr lang="en-SG" dirty="0"/>
          </a:p>
        </p:txBody>
      </p:sp>
    </p:spTree>
    <p:extLst>
      <p:ext uri="{BB962C8B-B14F-4D97-AF65-F5344CB8AC3E}">
        <p14:creationId xmlns:p14="http://schemas.microsoft.com/office/powerpoint/2010/main" val="41823755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12</a:t>
            </a:fld>
            <a:endParaRPr lang="en-SG" dirty="0"/>
          </a:p>
        </p:txBody>
      </p:sp>
    </p:spTree>
    <p:extLst>
      <p:ext uri="{BB962C8B-B14F-4D97-AF65-F5344CB8AC3E}">
        <p14:creationId xmlns:p14="http://schemas.microsoft.com/office/powerpoint/2010/main" val="21187685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13</a:t>
            </a:fld>
            <a:endParaRPr lang="en-SG" dirty="0"/>
          </a:p>
        </p:txBody>
      </p:sp>
    </p:spTree>
    <p:extLst>
      <p:ext uri="{BB962C8B-B14F-4D97-AF65-F5344CB8AC3E}">
        <p14:creationId xmlns:p14="http://schemas.microsoft.com/office/powerpoint/2010/main" val="35939703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14</a:t>
            </a:fld>
            <a:endParaRPr lang="en-SG" dirty="0"/>
          </a:p>
        </p:txBody>
      </p:sp>
    </p:spTree>
    <p:extLst>
      <p:ext uri="{BB962C8B-B14F-4D97-AF65-F5344CB8AC3E}">
        <p14:creationId xmlns:p14="http://schemas.microsoft.com/office/powerpoint/2010/main" val="29649004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15</a:t>
            </a:fld>
            <a:endParaRPr lang="en-SG" dirty="0"/>
          </a:p>
        </p:txBody>
      </p:sp>
    </p:spTree>
    <p:extLst>
      <p:ext uri="{BB962C8B-B14F-4D97-AF65-F5344CB8AC3E}">
        <p14:creationId xmlns:p14="http://schemas.microsoft.com/office/powerpoint/2010/main" val="21370087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16</a:t>
            </a:fld>
            <a:endParaRPr lang="en-SG" dirty="0"/>
          </a:p>
        </p:txBody>
      </p:sp>
    </p:spTree>
    <p:extLst>
      <p:ext uri="{BB962C8B-B14F-4D97-AF65-F5344CB8AC3E}">
        <p14:creationId xmlns:p14="http://schemas.microsoft.com/office/powerpoint/2010/main" val="31539453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17</a:t>
            </a:fld>
            <a:endParaRPr lang="en-SG" dirty="0"/>
          </a:p>
        </p:txBody>
      </p:sp>
    </p:spTree>
    <p:extLst>
      <p:ext uri="{BB962C8B-B14F-4D97-AF65-F5344CB8AC3E}">
        <p14:creationId xmlns:p14="http://schemas.microsoft.com/office/powerpoint/2010/main" val="17760672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18</a:t>
            </a:fld>
            <a:endParaRPr lang="en-SG" dirty="0"/>
          </a:p>
        </p:txBody>
      </p:sp>
    </p:spTree>
    <p:extLst>
      <p:ext uri="{BB962C8B-B14F-4D97-AF65-F5344CB8AC3E}">
        <p14:creationId xmlns:p14="http://schemas.microsoft.com/office/powerpoint/2010/main" val="42074870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19</a:t>
            </a:fld>
            <a:endParaRPr lang="en-SG" dirty="0"/>
          </a:p>
        </p:txBody>
      </p:sp>
    </p:spTree>
    <p:extLst>
      <p:ext uri="{BB962C8B-B14F-4D97-AF65-F5344CB8AC3E}">
        <p14:creationId xmlns:p14="http://schemas.microsoft.com/office/powerpoint/2010/main" val="25573200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a:t>
            </a:fld>
            <a:endParaRPr lang="en-SG" dirty="0"/>
          </a:p>
        </p:txBody>
      </p:sp>
    </p:spTree>
    <p:extLst>
      <p:ext uri="{BB962C8B-B14F-4D97-AF65-F5344CB8AC3E}">
        <p14:creationId xmlns:p14="http://schemas.microsoft.com/office/powerpoint/2010/main" val="42245816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20</a:t>
            </a:fld>
            <a:endParaRPr lang="en-SG" dirty="0"/>
          </a:p>
        </p:txBody>
      </p:sp>
    </p:spTree>
    <p:extLst>
      <p:ext uri="{BB962C8B-B14F-4D97-AF65-F5344CB8AC3E}">
        <p14:creationId xmlns:p14="http://schemas.microsoft.com/office/powerpoint/2010/main" val="42215586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21</a:t>
            </a:fld>
            <a:endParaRPr lang="en-SG" dirty="0"/>
          </a:p>
        </p:txBody>
      </p:sp>
    </p:spTree>
    <p:extLst>
      <p:ext uri="{BB962C8B-B14F-4D97-AF65-F5344CB8AC3E}">
        <p14:creationId xmlns:p14="http://schemas.microsoft.com/office/powerpoint/2010/main" val="39656214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22</a:t>
            </a:fld>
            <a:endParaRPr lang="en-SG" dirty="0"/>
          </a:p>
        </p:txBody>
      </p:sp>
    </p:spTree>
    <p:extLst>
      <p:ext uri="{BB962C8B-B14F-4D97-AF65-F5344CB8AC3E}">
        <p14:creationId xmlns:p14="http://schemas.microsoft.com/office/powerpoint/2010/main" val="25835288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23</a:t>
            </a:fld>
            <a:endParaRPr lang="en-SG" dirty="0"/>
          </a:p>
        </p:txBody>
      </p:sp>
    </p:spTree>
    <p:extLst>
      <p:ext uri="{BB962C8B-B14F-4D97-AF65-F5344CB8AC3E}">
        <p14:creationId xmlns:p14="http://schemas.microsoft.com/office/powerpoint/2010/main" val="6286089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24</a:t>
            </a:fld>
            <a:endParaRPr lang="en-SG" dirty="0"/>
          </a:p>
        </p:txBody>
      </p:sp>
    </p:spTree>
    <p:extLst>
      <p:ext uri="{BB962C8B-B14F-4D97-AF65-F5344CB8AC3E}">
        <p14:creationId xmlns:p14="http://schemas.microsoft.com/office/powerpoint/2010/main" val="30941614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25</a:t>
            </a:fld>
            <a:endParaRPr lang="en-SG" dirty="0"/>
          </a:p>
        </p:txBody>
      </p:sp>
    </p:spTree>
    <p:extLst>
      <p:ext uri="{BB962C8B-B14F-4D97-AF65-F5344CB8AC3E}">
        <p14:creationId xmlns:p14="http://schemas.microsoft.com/office/powerpoint/2010/main" val="6360157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26</a:t>
            </a:fld>
            <a:endParaRPr lang="en-SG" dirty="0"/>
          </a:p>
        </p:txBody>
      </p:sp>
    </p:spTree>
    <p:extLst>
      <p:ext uri="{BB962C8B-B14F-4D97-AF65-F5344CB8AC3E}">
        <p14:creationId xmlns:p14="http://schemas.microsoft.com/office/powerpoint/2010/main" val="13366177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27</a:t>
            </a:fld>
            <a:endParaRPr lang="en-SG" dirty="0"/>
          </a:p>
        </p:txBody>
      </p:sp>
    </p:spTree>
    <p:extLst>
      <p:ext uri="{BB962C8B-B14F-4D97-AF65-F5344CB8AC3E}">
        <p14:creationId xmlns:p14="http://schemas.microsoft.com/office/powerpoint/2010/main" val="40947426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28</a:t>
            </a:fld>
            <a:endParaRPr lang="en-SG" dirty="0"/>
          </a:p>
        </p:txBody>
      </p:sp>
    </p:spTree>
    <p:extLst>
      <p:ext uri="{BB962C8B-B14F-4D97-AF65-F5344CB8AC3E}">
        <p14:creationId xmlns:p14="http://schemas.microsoft.com/office/powerpoint/2010/main" val="34011847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29</a:t>
            </a:fld>
            <a:endParaRPr lang="en-SG" dirty="0"/>
          </a:p>
        </p:txBody>
      </p:sp>
    </p:spTree>
    <p:extLst>
      <p:ext uri="{BB962C8B-B14F-4D97-AF65-F5344CB8AC3E}">
        <p14:creationId xmlns:p14="http://schemas.microsoft.com/office/powerpoint/2010/main" val="2072516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a:t>
            </a:fld>
            <a:endParaRPr lang="en-SG" dirty="0"/>
          </a:p>
        </p:txBody>
      </p:sp>
    </p:spTree>
    <p:extLst>
      <p:ext uri="{BB962C8B-B14F-4D97-AF65-F5344CB8AC3E}">
        <p14:creationId xmlns:p14="http://schemas.microsoft.com/office/powerpoint/2010/main" val="6302048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30</a:t>
            </a:fld>
            <a:endParaRPr lang="en-SG" dirty="0"/>
          </a:p>
        </p:txBody>
      </p:sp>
    </p:spTree>
    <p:extLst>
      <p:ext uri="{BB962C8B-B14F-4D97-AF65-F5344CB8AC3E}">
        <p14:creationId xmlns:p14="http://schemas.microsoft.com/office/powerpoint/2010/main" val="4054030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31</a:t>
            </a:fld>
            <a:endParaRPr lang="en-SG" dirty="0"/>
          </a:p>
        </p:txBody>
      </p:sp>
    </p:spTree>
    <p:extLst>
      <p:ext uri="{BB962C8B-B14F-4D97-AF65-F5344CB8AC3E}">
        <p14:creationId xmlns:p14="http://schemas.microsoft.com/office/powerpoint/2010/main" val="33571176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32</a:t>
            </a:fld>
            <a:endParaRPr lang="en-SG" dirty="0"/>
          </a:p>
        </p:txBody>
      </p:sp>
    </p:spTree>
    <p:extLst>
      <p:ext uri="{BB962C8B-B14F-4D97-AF65-F5344CB8AC3E}">
        <p14:creationId xmlns:p14="http://schemas.microsoft.com/office/powerpoint/2010/main" val="17526583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33</a:t>
            </a:fld>
            <a:endParaRPr lang="en-SG" dirty="0"/>
          </a:p>
        </p:txBody>
      </p:sp>
    </p:spTree>
    <p:extLst>
      <p:ext uri="{BB962C8B-B14F-4D97-AF65-F5344CB8AC3E}">
        <p14:creationId xmlns:p14="http://schemas.microsoft.com/office/powerpoint/2010/main" val="20396860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34</a:t>
            </a:fld>
            <a:endParaRPr lang="en-SG" dirty="0"/>
          </a:p>
        </p:txBody>
      </p:sp>
    </p:spTree>
    <p:extLst>
      <p:ext uri="{BB962C8B-B14F-4D97-AF65-F5344CB8AC3E}">
        <p14:creationId xmlns:p14="http://schemas.microsoft.com/office/powerpoint/2010/main" val="30585529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35</a:t>
            </a:fld>
            <a:endParaRPr lang="en-SG" dirty="0"/>
          </a:p>
        </p:txBody>
      </p:sp>
    </p:spTree>
    <p:extLst>
      <p:ext uri="{BB962C8B-B14F-4D97-AF65-F5344CB8AC3E}">
        <p14:creationId xmlns:p14="http://schemas.microsoft.com/office/powerpoint/2010/main" val="10759588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36</a:t>
            </a:fld>
            <a:endParaRPr lang="en-SG" dirty="0"/>
          </a:p>
        </p:txBody>
      </p:sp>
    </p:spTree>
    <p:extLst>
      <p:ext uri="{BB962C8B-B14F-4D97-AF65-F5344CB8AC3E}">
        <p14:creationId xmlns:p14="http://schemas.microsoft.com/office/powerpoint/2010/main" val="10759588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37</a:t>
            </a:fld>
            <a:endParaRPr lang="en-SG" dirty="0"/>
          </a:p>
        </p:txBody>
      </p:sp>
    </p:spTree>
    <p:extLst>
      <p:ext uri="{BB962C8B-B14F-4D97-AF65-F5344CB8AC3E}">
        <p14:creationId xmlns:p14="http://schemas.microsoft.com/office/powerpoint/2010/main" val="10759588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38</a:t>
            </a:fld>
            <a:endParaRPr lang="en-SG" dirty="0"/>
          </a:p>
        </p:txBody>
      </p:sp>
    </p:spTree>
    <p:extLst>
      <p:ext uri="{BB962C8B-B14F-4D97-AF65-F5344CB8AC3E}">
        <p14:creationId xmlns:p14="http://schemas.microsoft.com/office/powerpoint/2010/main" val="10759588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39</a:t>
            </a:fld>
            <a:endParaRPr lang="en-SG" dirty="0"/>
          </a:p>
        </p:txBody>
      </p:sp>
    </p:spTree>
    <p:extLst>
      <p:ext uri="{BB962C8B-B14F-4D97-AF65-F5344CB8AC3E}">
        <p14:creationId xmlns:p14="http://schemas.microsoft.com/office/powerpoint/2010/main" val="1075958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a:t>
            </a:fld>
            <a:endParaRPr lang="en-SG" dirty="0"/>
          </a:p>
        </p:txBody>
      </p:sp>
    </p:spTree>
    <p:extLst>
      <p:ext uri="{BB962C8B-B14F-4D97-AF65-F5344CB8AC3E}">
        <p14:creationId xmlns:p14="http://schemas.microsoft.com/office/powerpoint/2010/main" val="166751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40</a:t>
            </a:fld>
            <a:endParaRPr lang="en-SG" dirty="0"/>
          </a:p>
        </p:txBody>
      </p:sp>
    </p:spTree>
    <p:extLst>
      <p:ext uri="{BB962C8B-B14F-4D97-AF65-F5344CB8AC3E}">
        <p14:creationId xmlns:p14="http://schemas.microsoft.com/office/powerpoint/2010/main" val="10759588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41</a:t>
            </a:fld>
            <a:endParaRPr lang="en-SG" dirty="0"/>
          </a:p>
        </p:txBody>
      </p:sp>
    </p:spTree>
    <p:extLst>
      <p:ext uri="{BB962C8B-B14F-4D97-AF65-F5344CB8AC3E}">
        <p14:creationId xmlns:p14="http://schemas.microsoft.com/office/powerpoint/2010/main" val="107595886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42</a:t>
            </a:fld>
            <a:endParaRPr lang="en-SG" dirty="0"/>
          </a:p>
        </p:txBody>
      </p:sp>
    </p:spTree>
    <p:extLst>
      <p:ext uri="{BB962C8B-B14F-4D97-AF65-F5344CB8AC3E}">
        <p14:creationId xmlns:p14="http://schemas.microsoft.com/office/powerpoint/2010/main" val="10759588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43</a:t>
            </a:fld>
            <a:endParaRPr lang="en-SG" dirty="0"/>
          </a:p>
        </p:txBody>
      </p:sp>
    </p:spTree>
    <p:extLst>
      <p:ext uri="{BB962C8B-B14F-4D97-AF65-F5344CB8AC3E}">
        <p14:creationId xmlns:p14="http://schemas.microsoft.com/office/powerpoint/2010/main" val="107595886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44</a:t>
            </a:fld>
            <a:endParaRPr lang="en-SG" dirty="0"/>
          </a:p>
        </p:txBody>
      </p:sp>
    </p:spTree>
    <p:extLst>
      <p:ext uri="{BB962C8B-B14F-4D97-AF65-F5344CB8AC3E}">
        <p14:creationId xmlns:p14="http://schemas.microsoft.com/office/powerpoint/2010/main" val="107595886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45</a:t>
            </a:fld>
            <a:endParaRPr lang="en-SG" dirty="0"/>
          </a:p>
        </p:txBody>
      </p:sp>
    </p:spTree>
    <p:extLst>
      <p:ext uri="{BB962C8B-B14F-4D97-AF65-F5344CB8AC3E}">
        <p14:creationId xmlns:p14="http://schemas.microsoft.com/office/powerpoint/2010/main" val="107595886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46</a:t>
            </a:fld>
            <a:endParaRPr lang="en-SG" dirty="0"/>
          </a:p>
        </p:txBody>
      </p:sp>
    </p:spTree>
    <p:extLst>
      <p:ext uri="{BB962C8B-B14F-4D97-AF65-F5344CB8AC3E}">
        <p14:creationId xmlns:p14="http://schemas.microsoft.com/office/powerpoint/2010/main" val="107595886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47</a:t>
            </a:fld>
            <a:endParaRPr lang="en-SG" dirty="0"/>
          </a:p>
        </p:txBody>
      </p:sp>
    </p:spTree>
    <p:extLst>
      <p:ext uri="{BB962C8B-B14F-4D97-AF65-F5344CB8AC3E}">
        <p14:creationId xmlns:p14="http://schemas.microsoft.com/office/powerpoint/2010/main" val="22478315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48</a:t>
            </a:fld>
            <a:endParaRPr lang="en-SG" dirty="0"/>
          </a:p>
        </p:txBody>
      </p:sp>
    </p:spTree>
    <p:extLst>
      <p:ext uri="{BB962C8B-B14F-4D97-AF65-F5344CB8AC3E}">
        <p14:creationId xmlns:p14="http://schemas.microsoft.com/office/powerpoint/2010/main" val="273643114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49</a:t>
            </a:fld>
            <a:endParaRPr lang="en-SG" dirty="0"/>
          </a:p>
        </p:txBody>
      </p:sp>
    </p:spTree>
    <p:extLst>
      <p:ext uri="{BB962C8B-B14F-4D97-AF65-F5344CB8AC3E}">
        <p14:creationId xmlns:p14="http://schemas.microsoft.com/office/powerpoint/2010/main" val="376704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a:t>
            </a:fld>
            <a:endParaRPr lang="en-SG" dirty="0"/>
          </a:p>
        </p:txBody>
      </p:sp>
    </p:spTree>
    <p:extLst>
      <p:ext uri="{BB962C8B-B14F-4D97-AF65-F5344CB8AC3E}">
        <p14:creationId xmlns:p14="http://schemas.microsoft.com/office/powerpoint/2010/main" val="8916906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50</a:t>
            </a:fld>
            <a:endParaRPr lang="en-SG" dirty="0"/>
          </a:p>
        </p:txBody>
      </p:sp>
    </p:spTree>
    <p:extLst>
      <p:ext uri="{BB962C8B-B14F-4D97-AF65-F5344CB8AC3E}">
        <p14:creationId xmlns:p14="http://schemas.microsoft.com/office/powerpoint/2010/main" val="109980924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51</a:t>
            </a:fld>
            <a:endParaRPr lang="en-SG" dirty="0"/>
          </a:p>
        </p:txBody>
      </p:sp>
    </p:spTree>
    <p:extLst>
      <p:ext uri="{BB962C8B-B14F-4D97-AF65-F5344CB8AC3E}">
        <p14:creationId xmlns:p14="http://schemas.microsoft.com/office/powerpoint/2010/main" val="359154001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52</a:t>
            </a:fld>
            <a:endParaRPr lang="en-SG" dirty="0"/>
          </a:p>
        </p:txBody>
      </p:sp>
    </p:spTree>
    <p:extLst>
      <p:ext uri="{BB962C8B-B14F-4D97-AF65-F5344CB8AC3E}">
        <p14:creationId xmlns:p14="http://schemas.microsoft.com/office/powerpoint/2010/main" val="101433189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53</a:t>
            </a:fld>
            <a:endParaRPr lang="en-SG" dirty="0"/>
          </a:p>
        </p:txBody>
      </p:sp>
    </p:spTree>
    <p:extLst>
      <p:ext uri="{BB962C8B-B14F-4D97-AF65-F5344CB8AC3E}">
        <p14:creationId xmlns:p14="http://schemas.microsoft.com/office/powerpoint/2010/main" val="34785973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54</a:t>
            </a:fld>
            <a:endParaRPr lang="en-SG" dirty="0"/>
          </a:p>
        </p:txBody>
      </p:sp>
    </p:spTree>
    <p:extLst>
      <p:ext uri="{BB962C8B-B14F-4D97-AF65-F5344CB8AC3E}">
        <p14:creationId xmlns:p14="http://schemas.microsoft.com/office/powerpoint/2010/main" val="198823194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55</a:t>
            </a:fld>
            <a:endParaRPr lang="en-SG" dirty="0"/>
          </a:p>
        </p:txBody>
      </p:sp>
    </p:spTree>
    <p:extLst>
      <p:ext uri="{BB962C8B-B14F-4D97-AF65-F5344CB8AC3E}">
        <p14:creationId xmlns:p14="http://schemas.microsoft.com/office/powerpoint/2010/main" val="174040876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56</a:t>
            </a:fld>
            <a:endParaRPr lang="en-SG" dirty="0"/>
          </a:p>
        </p:txBody>
      </p:sp>
    </p:spTree>
    <p:extLst>
      <p:ext uri="{BB962C8B-B14F-4D97-AF65-F5344CB8AC3E}">
        <p14:creationId xmlns:p14="http://schemas.microsoft.com/office/powerpoint/2010/main" val="246097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57</a:t>
            </a:fld>
            <a:endParaRPr lang="en-SG" dirty="0"/>
          </a:p>
        </p:txBody>
      </p:sp>
    </p:spTree>
    <p:extLst>
      <p:ext uri="{BB962C8B-B14F-4D97-AF65-F5344CB8AC3E}">
        <p14:creationId xmlns:p14="http://schemas.microsoft.com/office/powerpoint/2010/main" val="246097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58</a:t>
            </a:fld>
            <a:endParaRPr lang="en-SG" dirty="0"/>
          </a:p>
        </p:txBody>
      </p:sp>
    </p:spTree>
    <p:extLst>
      <p:ext uri="{BB962C8B-B14F-4D97-AF65-F5344CB8AC3E}">
        <p14:creationId xmlns:p14="http://schemas.microsoft.com/office/powerpoint/2010/main" val="246097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59</a:t>
            </a:fld>
            <a:endParaRPr lang="en-SG" dirty="0"/>
          </a:p>
        </p:txBody>
      </p:sp>
    </p:spTree>
    <p:extLst>
      <p:ext uri="{BB962C8B-B14F-4D97-AF65-F5344CB8AC3E}">
        <p14:creationId xmlns:p14="http://schemas.microsoft.com/office/powerpoint/2010/main" val="2460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a:t>
            </a:fld>
            <a:endParaRPr lang="en-SG" dirty="0"/>
          </a:p>
        </p:txBody>
      </p:sp>
    </p:spTree>
    <p:extLst>
      <p:ext uri="{BB962C8B-B14F-4D97-AF65-F5344CB8AC3E}">
        <p14:creationId xmlns:p14="http://schemas.microsoft.com/office/powerpoint/2010/main" val="398969211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60</a:t>
            </a:fld>
            <a:endParaRPr lang="en-SG" dirty="0"/>
          </a:p>
        </p:txBody>
      </p:sp>
    </p:spTree>
    <p:extLst>
      <p:ext uri="{BB962C8B-B14F-4D97-AF65-F5344CB8AC3E}">
        <p14:creationId xmlns:p14="http://schemas.microsoft.com/office/powerpoint/2010/main" val="246097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61</a:t>
            </a:fld>
            <a:endParaRPr lang="en-SG" dirty="0"/>
          </a:p>
        </p:txBody>
      </p:sp>
    </p:spTree>
    <p:extLst>
      <p:ext uri="{BB962C8B-B14F-4D97-AF65-F5344CB8AC3E}">
        <p14:creationId xmlns:p14="http://schemas.microsoft.com/office/powerpoint/2010/main" val="246097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62</a:t>
            </a:fld>
            <a:endParaRPr lang="en-SG" dirty="0"/>
          </a:p>
        </p:txBody>
      </p:sp>
    </p:spTree>
    <p:extLst>
      <p:ext uri="{BB962C8B-B14F-4D97-AF65-F5344CB8AC3E}">
        <p14:creationId xmlns:p14="http://schemas.microsoft.com/office/powerpoint/2010/main" val="246097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63</a:t>
            </a:fld>
            <a:endParaRPr lang="en-SG" dirty="0"/>
          </a:p>
        </p:txBody>
      </p:sp>
    </p:spTree>
    <p:extLst>
      <p:ext uri="{BB962C8B-B14F-4D97-AF65-F5344CB8AC3E}">
        <p14:creationId xmlns:p14="http://schemas.microsoft.com/office/powerpoint/2010/main" val="246097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64</a:t>
            </a:fld>
            <a:endParaRPr lang="en-SG" dirty="0"/>
          </a:p>
        </p:txBody>
      </p:sp>
    </p:spTree>
    <p:extLst>
      <p:ext uri="{BB962C8B-B14F-4D97-AF65-F5344CB8AC3E}">
        <p14:creationId xmlns:p14="http://schemas.microsoft.com/office/powerpoint/2010/main" val="246097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65</a:t>
            </a:fld>
            <a:endParaRPr lang="en-SG" dirty="0"/>
          </a:p>
        </p:txBody>
      </p:sp>
    </p:spTree>
    <p:extLst>
      <p:ext uri="{BB962C8B-B14F-4D97-AF65-F5344CB8AC3E}">
        <p14:creationId xmlns:p14="http://schemas.microsoft.com/office/powerpoint/2010/main" val="246097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66</a:t>
            </a:fld>
            <a:endParaRPr lang="en-SG" dirty="0"/>
          </a:p>
        </p:txBody>
      </p:sp>
    </p:spTree>
    <p:extLst>
      <p:ext uri="{BB962C8B-B14F-4D97-AF65-F5344CB8AC3E}">
        <p14:creationId xmlns:p14="http://schemas.microsoft.com/office/powerpoint/2010/main" val="246097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67</a:t>
            </a:fld>
            <a:endParaRPr lang="en-SG" dirty="0"/>
          </a:p>
        </p:txBody>
      </p:sp>
    </p:spTree>
    <p:extLst>
      <p:ext uri="{BB962C8B-B14F-4D97-AF65-F5344CB8AC3E}">
        <p14:creationId xmlns:p14="http://schemas.microsoft.com/office/powerpoint/2010/main" val="114105173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68</a:t>
            </a:fld>
            <a:endParaRPr lang="en-SG" dirty="0"/>
          </a:p>
        </p:txBody>
      </p:sp>
    </p:spTree>
    <p:extLst>
      <p:ext uri="{BB962C8B-B14F-4D97-AF65-F5344CB8AC3E}">
        <p14:creationId xmlns:p14="http://schemas.microsoft.com/office/powerpoint/2010/main" val="25613668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69</a:t>
            </a:fld>
            <a:endParaRPr lang="en-SG" dirty="0"/>
          </a:p>
        </p:txBody>
      </p:sp>
    </p:spTree>
    <p:extLst>
      <p:ext uri="{BB962C8B-B14F-4D97-AF65-F5344CB8AC3E}">
        <p14:creationId xmlns:p14="http://schemas.microsoft.com/office/powerpoint/2010/main" val="11584874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a:t>
            </a:fld>
            <a:endParaRPr lang="en-SG" dirty="0"/>
          </a:p>
        </p:txBody>
      </p:sp>
    </p:spTree>
    <p:extLst>
      <p:ext uri="{BB962C8B-B14F-4D97-AF65-F5344CB8AC3E}">
        <p14:creationId xmlns:p14="http://schemas.microsoft.com/office/powerpoint/2010/main" val="260372474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70</a:t>
            </a:fld>
            <a:endParaRPr lang="en-SG" dirty="0"/>
          </a:p>
        </p:txBody>
      </p:sp>
    </p:spTree>
    <p:extLst>
      <p:ext uri="{BB962C8B-B14F-4D97-AF65-F5344CB8AC3E}">
        <p14:creationId xmlns:p14="http://schemas.microsoft.com/office/powerpoint/2010/main" val="361382675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71</a:t>
            </a:fld>
            <a:endParaRPr lang="en-SG" dirty="0"/>
          </a:p>
        </p:txBody>
      </p:sp>
    </p:spTree>
    <p:extLst>
      <p:ext uri="{BB962C8B-B14F-4D97-AF65-F5344CB8AC3E}">
        <p14:creationId xmlns:p14="http://schemas.microsoft.com/office/powerpoint/2010/main" val="111121431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72</a:t>
            </a:fld>
            <a:endParaRPr lang="en-SG" dirty="0"/>
          </a:p>
        </p:txBody>
      </p:sp>
    </p:spTree>
    <p:extLst>
      <p:ext uri="{BB962C8B-B14F-4D97-AF65-F5344CB8AC3E}">
        <p14:creationId xmlns:p14="http://schemas.microsoft.com/office/powerpoint/2010/main" val="407381569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73</a:t>
            </a:fld>
            <a:endParaRPr lang="en-SG" dirty="0"/>
          </a:p>
        </p:txBody>
      </p:sp>
    </p:spTree>
    <p:extLst>
      <p:ext uri="{BB962C8B-B14F-4D97-AF65-F5344CB8AC3E}">
        <p14:creationId xmlns:p14="http://schemas.microsoft.com/office/powerpoint/2010/main" val="297036584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74</a:t>
            </a:fld>
            <a:endParaRPr lang="en-SG" dirty="0"/>
          </a:p>
        </p:txBody>
      </p:sp>
    </p:spTree>
    <p:extLst>
      <p:ext uri="{BB962C8B-B14F-4D97-AF65-F5344CB8AC3E}">
        <p14:creationId xmlns:p14="http://schemas.microsoft.com/office/powerpoint/2010/main" val="783868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75</a:t>
            </a:fld>
            <a:endParaRPr lang="en-SG" dirty="0"/>
          </a:p>
        </p:txBody>
      </p:sp>
    </p:spTree>
    <p:extLst>
      <p:ext uri="{BB962C8B-B14F-4D97-AF65-F5344CB8AC3E}">
        <p14:creationId xmlns:p14="http://schemas.microsoft.com/office/powerpoint/2010/main" val="94863365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76</a:t>
            </a:fld>
            <a:endParaRPr lang="en-SG" dirty="0"/>
          </a:p>
        </p:txBody>
      </p:sp>
    </p:spTree>
    <p:extLst>
      <p:ext uri="{BB962C8B-B14F-4D97-AF65-F5344CB8AC3E}">
        <p14:creationId xmlns:p14="http://schemas.microsoft.com/office/powerpoint/2010/main" val="401951485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77</a:t>
            </a:fld>
            <a:endParaRPr lang="en-SG" dirty="0"/>
          </a:p>
        </p:txBody>
      </p:sp>
    </p:spTree>
    <p:extLst>
      <p:ext uri="{BB962C8B-B14F-4D97-AF65-F5344CB8AC3E}">
        <p14:creationId xmlns:p14="http://schemas.microsoft.com/office/powerpoint/2010/main" val="47974326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78</a:t>
            </a:fld>
            <a:endParaRPr lang="en-SG" dirty="0"/>
          </a:p>
        </p:txBody>
      </p:sp>
    </p:spTree>
    <p:extLst>
      <p:ext uri="{BB962C8B-B14F-4D97-AF65-F5344CB8AC3E}">
        <p14:creationId xmlns:p14="http://schemas.microsoft.com/office/powerpoint/2010/main" val="38783789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79</a:t>
            </a:fld>
            <a:endParaRPr lang="en-SG" dirty="0"/>
          </a:p>
        </p:txBody>
      </p:sp>
    </p:spTree>
    <p:extLst>
      <p:ext uri="{BB962C8B-B14F-4D97-AF65-F5344CB8AC3E}">
        <p14:creationId xmlns:p14="http://schemas.microsoft.com/office/powerpoint/2010/main" val="38365638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a:t>
            </a:fld>
            <a:endParaRPr lang="en-SG" dirty="0"/>
          </a:p>
        </p:txBody>
      </p:sp>
    </p:spTree>
    <p:extLst>
      <p:ext uri="{BB962C8B-B14F-4D97-AF65-F5344CB8AC3E}">
        <p14:creationId xmlns:p14="http://schemas.microsoft.com/office/powerpoint/2010/main" val="352124756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80</a:t>
            </a:fld>
            <a:endParaRPr lang="en-SG" dirty="0"/>
          </a:p>
        </p:txBody>
      </p:sp>
    </p:spTree>
    <p:extLst>
      <p:ext uri="{BB962C8B-B14F-4D97-AF65-F5344CB8AC3E}">
        <p14:creationId xmlns:p14="http://schemas.microsoft.com/office/powerpoint/2010/main" val="186943851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81</a:t>
            </a:fld>
            <a:endParaRPr lang="en-SG" dirty="0"/>
          </a:p>
        </p:txBody>
      </p:sp>
    </p:spTree>
    <p:extLst>
      <p:ext uri="{BB962C8B-B14F-4D97-AF65-F5344CB8AC3E}">
        <p14:creationId xmlns:p14="http://schemas.microsoft.com/office/powerpoint/2010/main" val="377944641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82</a:t>
            </a:fld>
            <a:endParaRPr lang="en-SG" dirty="0"/>
          </a:p>
        </p:txBody>
      </p:sp>
    </p:spTree>
    <p:extLst>
      <p:ext uri="{BB962C8B-B14F-4D97-AF65-F5344CB8AC3E}">
        <p14:creationId xmlns:p14="http://schemas.microsoft.com/office/powerpoint/2010/main" val="20344047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83</a:t>
            </a:fld>
            <a:endParaRPr lang="en-SG" dirty="0"/>
          </a:p>
        </p:txBody>
      </p:sp>
    </p:spTree>
    <p:extLst>
      <p:ext uri="{BB962C8B-B14F-4D97-AF65-F5344CB8AC3E}">
        <p14:creationId xmlns:p14="http://schemas.microsoft.com/office/powerpoint/2010/main" val="142011381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84</a:t>
            </a:fld>
            <a:endParaRPr lang="en-SG" dirty="0"/>
          </a:p>
        </p:txBody>
      </p:sp>
    </p:spTree>
    <p:extLst>
      <p:ext uri="{BB962C8B-B14F-4D97-AF65-F5344CB8AC3E}">
        <p14:creationId xmlns:p14="http://schemas.microsoft.com/office/powerpoint/2010/main" val="34078852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85</a:t>
            </a:fld>
            <a:endParaRPr lang="en-SG" dirty="0"/>
          </a:p>
        </p:txBody>
      </p:sp>
    </p:spTree>
    <p:extLst>
      <p:ext uri="{BB962C8B-B14F-4D97-AF65-F5344CB8AC3E}">
        <p14:creationId xmlns:p14="http://schemas.microsoft.com/office/powerpoint/2010/main" val="397720945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86</a:t>
            </a:fld>
            <a:endParaRPr lang="en-SG" dirty="0"/>
          </a:p>
        </p:txBody>
      </p:sp>
    </p:spTree>
    <p:extLst>
      <p:ext uri="{BB962C8B-B14F-4D97-AF65-F5344CB8AC3E}">
        <p14:creationId xmlns:p14="http://schemas.microsoft.com/office/powerpoint/2010/main" val="130135012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87</a:t>
            </a:fld>
            <a:endParaRPr lang="en-SG" dirty="0"/>
          </a:p>
        </p:txBody>
      </p:sp>
    </p:spTree>
    <p:extLst>
      <p:ext uri="{BB962C8B-B14F-4D97-AF65-F5344CB8AC3E}">
        <p14:creationId xmlns:p14="http://schemas.microsoft.com/office/powerpoint/2010/main" val="259616911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88</a:t>
            </a:fld>
            <a:endParaRPr lang="en-SG" dirty="0"/>
          </a:p>
        </p:txBody>
      </p:sp>
    </p:spTree>
    <p:extLst>
      <p:ext uri="{BB962C8B-B14F-4D97-AF65-F5344CB8AC3E}">
        <p14:creationId xmlns:p14="http://schemas.microsoft.com/office/powerpoint/2010/main" val="161667298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89</a:t>
            </a:fld>
            <a:endParaRPr lang="en-SG" dirty="0"/>
          </a:p>
        </p:txBody>
      </p:sp>
    </p:spTree>
    <p:extLst>
      <p:ext uri="{BB962C8B-B14F-4D97-AF65-F5344CB8AC3E}">
        <p14:creationId xmlns:p14="http://schemas.microsoft.com/office/powerpoint/2010/main" val="296748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9</a:t>
            </a:fld>
            <a:endParaRPr lang="en-SG" dirty="0"/>
          </a:p>
        </p:txBody>
      </p:sp>
    </p:spTree>
    <p:extLst>
      <p:ext uri="{BB962C8B-B14F-4D97-AF65-F5344CB8AC3E}">
        <p14:creationId xmlns:p14="http://schemas.microsoft.com/office/powerpoint/2010/main" val="180984142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90</a:t>
            </a:fld>
            <a:endParaRPr lang="en-SG" dirty="0"/>
          </a:p>
        </p:txBody>
      </p:sp>
    </p:spTree>
    <p:extLst>
      <p:ext uri="{BB962C8B-B14F-4D97-AF65-F5344CB8AC3E}">
        <p14:creationId xmlns:p14="http://schemas.microsoft.com/office/powerpoint/2010/main" val="4238566957"/>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91</a:t>
            </a:fld>
            <a:endParaRPr lang="en-SG" dirty="0"/>
          </a:p>
        </p:txBody>
      </p:sp>
    </p:spTree>
    <p:extLst>
      <p:ext uri="{BB962C8B-B14F-4D97-AF65-F5344CB8AC3E}">
        <p14:creationId xmlns:p14="http://schemas.microsoft.com/office/powerpoint/2010/main" val="3336893854"/>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92</a:t>
            </a:fld>
            <a:endParaRPr lang="en-SG" dirty="0"/>
          </a:p>
        </p:txBody>
      </p:sp>
    </p:spTree>
    <p:extLst>
      <p:ext uri="{BB962C8B-B14F-4D97-AF65-F5344CB8AC3E}">
        <p14:creationId xmlns:p14="http://schemas.microsoft.com/office/powerpoint/2010/main" val="2774830947"/>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93</a:t>
            </a:fld>
            <a:endParaRPr lang="en-SG" dirty="0"/>
          </a:p>
        </p:txBody>
      </p:sp>
    </p:spTree>
    <p:extLst>
      <p:ext uri="{BB962C8B-B14F-4D97-AF65-F5344CB8AC3E}">
        <p14:creationId xmlns:p14="http://schemas.microsoft.com/office/powerpoint/2010/main" val="361293198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94</a:t>
            </a:fld>
            <a:endParaRPr lang="en-SG" dirty="0"/>
          </a:p>
        </p:txBody>
      </p:sp>
    </p:spTree>
    <p:extLst>
      <p:ext uri="{BB962C8B-B14F-4D97-AF65-F5344CB8AC3E}">
        <p14:creationId xmlns:p14="http://schemas.microsoft.com/office/powerpoint/2010/main" val="105895334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95</a:t>
            </a:fld>
            <a:endParaRPr lang="en-SG" dirty="0"/>
          </a:p>
        </p:txBody>
      </p:sp>
    </p:spTree>
    <p:extLst>
      <p:ext uri="{BB962C8B-B14F-4D97-AF65-F5344CB8AC3E}">
        <p14:creationId xmlns:p14="http://schemas.microsoft.com/office/powerpoint/2010/main" val="2049314923"/>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96</a:t>
            </a:fld>
            <a:endParaRPr lang="en-SG" dirty="0"/>
          </a:p>
        </p:txBody>
      </p:sp>
    </p:spTree>
    <p:extLst>
      <p:ext uri="{BB962C8B-B14F-4D97-AF65-F5344CB8AC3E}">
        <p14:creationId xmlns:p14="http://schemas.microsoft.com/office/powerpoint/2010/main" val="283434557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97</a:t>
            </a:fld>
            <a:endParaRPr lang="en-SG" dirty="0"/>
          </a:p>
        </p:txBody>
      </p:sp>
    </p:spTree>
    <p:extLst>
      <p:ext uri="{BB962C8B-B14F-4D97-AF65-F5344CB8AC3E}">
        <p14:creationId xmlns:p14="http://schemas.microsoft.com/office/powerpoint/2010/main" val="549428685"/>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98</a:t>
            </a:fld>
            <a:endParaRPr lang="en-SG" dirty="0"/>
          </a:p>
        </p:txBody>
      </p:sp>
    </p:spTree>
    <p:extLst>
      <p:ext uri="{BB962C8B-B14F-4D97-AF65-F5344CB8AC3E}">
        <p14:creationId xmlns:p14="http://schemas.microsoft.com/office/powerpoint/2010/main" val="2533242769"/>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99</a:t>
            </a:fld>
            <a:endParaRPr lang="en-SG" dirty="0"/>
          </a:p>
        </p:txBody>
      </p:sp>
    </p:spTree>
    <p:extLst>
      <p:ext uri="{BB962C8B-B14F-4D97-AF65-F5344CB8AC3E}">
        <p14:creationId xmlns:p14="http://schemas.microsoft.com/office/powerpoint/2010/main" val="4055831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261355-5649-4AD8-BB9D-1A5455CEB169}" type="datetime1">
              <a:rPr lang="en-SG" smtClean="0"/>
              <a:t>6/8/2019</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1540911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4615D4-F39F-40C8-B815-9D5F7CC6837A}" type="datetime1">
              <a:rPr lang="en-SG" smtClean="0"/>
              <a:t>6/8/2019</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3678463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06C2B7-FFFB-439E-984B-574F822BDA6B}" type="datetime1">
              <a:rPr lang="en-SG" smtClean="0"/>
              <a:t>6/8/2019</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1184222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63F7B6-8766-4E27-BCA9-2344E6587F41}" type="datetime1">
              <a:rPr lang="en-SG" smtClean="0"/>
              <a:t>6/8/2019</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281989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A2D75A-5185-443E-9091-36C60D98FB3F}" type="datetime1">
              <a:rPr lang="en-SG" smtClean="0"/>
              <a:t>6/8/2019</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421622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54EAFD-9772-4422-A2F2-E906626A189E}" type="datetime1">
              <a:rPr lang="en-SG" smtClean="0"/>
              <a:t>6/8/2019</a:t>
            </a:fld>
            <a:endParaRPr lang="en-SG" dirty="0"/>
          </a:p>
        </p:txBody>
      </p:sp>
      <p:sp>
        <p:nvSpPr>
          <p:cNvPr id="6" name="Footer Placeholder 5"/>
          <p:cNvSpPr>
            <a:spLocks noGrp="1"/>
          </p:cNvSpPr>
          <p:nvPr>
            <p:ph type="ftr" sz="quarter" idx="11"/>
          </p:nvPr>
        </p:nvSpPr>
        <p:spPr/>
        <p:txBody>
          <a:bodyPr/>
          <a:lstStyle/>
          <a:p>
            <a:endParaRPr lang="en-SG" dirty="0"/>
          </a:p>
        </p:txBody>
      </p:sp>
      <p:sp>
        <p:nvSpPr>
          <p:cNvPr id="7" name="Slide Number Placeholder 6"/>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3415693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6E143B-0144-4690-B3B4-A05CFAE8D5F2}" type="datetime1">
              <a:rPr lang="en-SG" smtClean="0"/>
              <a:t>6/8/2019</a:t>
            </a:fld>
            <a:endParaRPr lang="en-SG" dirty="0"/>
          </a:p>
        </p:txBody>
      </p:sp>
      <p:sp>
        <p:nvSpPr>
          <p:cNvPr id="8" name="Footer Placeholder 7"/>
          <p:cNvSpPr>
            <a:spLocks noGrp="1"/>
          </p:cNvSpPr>
          <p:nvPr>
            <p:ph type="ftr" sz="quarter" idx="11"/>
          </p:nvPr>
        </p:nvSpPr>
        <p:spPr/>
        <p:txBody>
          <a:bodyPr/>
          <a:lstStyle/>
          <a:p>
            <a:endParaRPr lang="en-SG" dirty="0"/>
          </a:p>
        </p:txBody>
      </p:sp>
      <p:sp>
        <p:nvSpPr>
          <p:cNvPr id="9" name="Slide Number Placeholder 8"/>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3990113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C1631C-D083-42BA-A20B-0E0CD2C0567E}" type="datetime1">
              <a:rPr lang="en-SG" smtClean="0"/>
              <a:t>6/8/2019</a:t>
            </a:fld>
            <a:endParaRPr lang="en-SG" dirty="0"/>
          </a:p>
        </p:txBody>
      </p:sp>
      <p:sp>
        <p:nvSpPr>
          <p:cNvPr id="4" name="Footer Placeholder 3"/>
          <p:cNvSpPr>
            <a:spLocks noGrp="1"/>
          </p:cNvSpPr>
          <p:nvPr>
            <p:ph type="ftr" sz="quarter" idx="11"/>
          </p:nvPr>
        </p:nvSpPr>
        <p:spPr/>
        <p:txBody>
          <a:bodyPr/>
          <a:lstStyle/>
          <a:p>
            <a:endParaRPr lang="en-SG" dirty="0"/>
          </a:p>
        </p:txBody>
      </p:sp>
      <p:sp>
        <p:nvSpPr>
          <p:cNvPr id="5" name="Slide Number Placeholder 4"/>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3457530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E3DA9C-0E2B-4787-AE52-67F6181CA98A}" type="datetime1">
              <a:rPr lang="en-SG" smtClean="0"/>
              <a:t>6/8/2019</a:t>
            </a:fld>
            <a:endParaRPr lang="en-SG" dirty="0"/>
          </a:p>
        </p:txBody>
      </p:sp>
      <p:sp>
        <p:nvSpPr>
          <p:cNvPr id="3" name="Footer Placeholder 2"/>
          <p:cNvSpPr>
            <a:spLocks noGrp="1"/>
          </p:cNvSpPr>
          <p:nvPr>
            <p:ph type="ftr" sz="quarter" idx="11"/>
          </p:nvPr>
        </p:nvSpPr>
        <p:spPr/>
        <p:txBody>
          <a:bodyPr/>
          <a:lstStyle/>
          <a:p>
            <a:endParaRPr lang="en-SG" dirty="0"/>
          </a:p>
        </p:txBody>
      </p:sp>
      <p:sp>
        <p:nvSpPr>
          <p:cNvPr id="4" name="Slide Number Placeholder 3"/>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2282714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9A2BB6-88BE-472E-BEE6-0367B872129D}" type="datetime1">
              <a:rPr lang="en-SG" smtClean="0"/>
              <a:t>6/8/2019</a:t>
            </a:fld>
            <a:endParaRPr lang="en-SG" dirty="0"/>
          </a:p>
        </p:txBody>
      </p:sp>
      <p:sp>
        <p:nvSpPr>
          <p:cNvPr id="6" name="Footer Placeholder 5"/>
          <p:cNvSpPr>
            <a:spLocks noGrp="1"/>
          </p:cNvSpPr>
          <p:nvPr>
            <p:ph type="ftr" sz="quarter" idx="11"/>
          </p:nvPr>
        </p:nvSpPr>
        <p:spPr/>
        <p:txBody>
          <a:bodyPr/>
          <a:lstStyle/>
          <a:p>
            <a:endParaRPr lang="en-SG" dirty="0"/>
          </a:p>
        </p:txBody>
      </p:sp>
      <p:sp>
        <p:nvSpPr>
          <p:cNvPr id="7" name="Slide Number Placeholder 6"/>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2712682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2C7B5B-5E12-41EA-81B6-3C439D1BCEB3}" type="datetime1">
              <a:rPr lang="en-SG" smtClean="0"/>
              <a:t>6/8/2019</a:t>
            </a:fld>
            <a:endParaRPr lang="en-SG" dirty="0"/>
          </a:p>
        </p:txBody>
      </p:sp>
      <p:sp>
        <p:nvSpPr>
          <p:cNvPr id="6" name="Footer Placeholder 5"/>
          <p:cNvSpPr>
            <a:spLocks noGrp="1"/>
          </p:cNvSpPr>
          <p:nvPr>
            <p:ph type="ftr" sz="quarter" idx="11"/>
          </p:nvPr>
        </p:nvSpPr>
        <p:spPr/>
        <p:txBody>
          <a:bodyPr/>
          <a:lstStyle/>
          <a:p>
            <a:endParaRPr lang="en-SG" dirty="0"/>
          </a:p>
        </p:txBody>
      </p:sp>
      <p:sp>
        <p:nvSpPr>
          <p:cNvPr id="7" name="Slide Number Placeholder 6"/>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433124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12B41B-CFB2-456D-89C3-CA102AEB0DD4}" type="datetime1">
              <a:rPr lang="en-SG" smtClean="0"/>
              <a:t>6/8/2019</a:t>
            </a:fld>
            <a:endParaRPr lang="en-SG"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45BCA7-BE1F-44EA-8FAA-E97CADA8B770}" type="slidenum">
              <a:rPr lang="en-SG" smtClean="0"/>
              <a:t>‹#›</a:t>
            </a:fld>
            <a:endParaRPr lang="en-SG" dirty="0"/>
          </a:p>
        </p:txBody>
      </p:sp>
    </p:spTree>
    <p:extLst>
      <p:ext uri="{BB962C8B-B14F-4D97-AF65-F5344CB8AC3E}">
        <p14:creationId xmlns:p14="http://schemas.microsoft.com/office/powerpoint/2010/main" val="22053288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40.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13.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13.wmf"/></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3.xml.rels><?xml version="1.0" encoding="UTF-8" standalone="yes"?>
<Relationships xmlns="http://schemas.openxmlformats.org/package/2006/relationships"><Relationship Id="rId8" Type="http://schemas.openxmlformats.org/officeDocument/2006/relationships/image" Target="../media/image250.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image" Target="../media/image270.png"/><Relationship Id="rId5" Type="http://schemas.openxmlformats.org/officeDocument/2006/relationships/image" Target="../media/image34.png"/><Relationship Id="rId4" Type="http://schemas.openxmlformats.org/officeDocument/2006/relationships/image" Target="../media/image33.png"/></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4.jfif"/><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48.xml.rels><?xml version="1.0" encoding="UTF-8" standalone="yes"?>
<Relationships xmlns="http://schemas.openxmlformats.org/package/2006/relationships"><Relationship Id="rId3" Type="http://schemas.openxmlformats.org/officeDocument/2006/relationships/image" Target="../media/image14.jfif"/><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9.xml.rels><?xml version="1.0" encoding="UTF-8" standalone="yes"?>
<Relationships xmlns="http://schemas.openxmlformats.org/package/2006/relationships"><Relationship Id="rId3" Type="http://schemas.openxmlformats.org/officeDocument/2006/relationships/image" Target="../media/image14.jfif"/><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2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52.xml.rels><?xml version="1.0" encoding="UTF-8" standalone="yes"?>
<Relationships xmlns="http://schemas.openxmlformats.org/package/2006/relationships"><Relationship Id="rId3" Type="http://schemas.openxmlformats.org/officeDocument/2006/relationships/image" Target="../media/image380.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390.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image" Target="../media/image310.png"/><Relationship Id="rId3" Type="http://schemas.openxmlformats.org/officeDocument/2006/relationships/image" Target="../media/image41.png"/><Relationship Id="rId7" Type="http://schemas.openxmlformats.org/officeDocument/2006/relationships/image" Target="../media/image45.png"/><Relationship Id="rId12" Type="http://schemas.openxmlformats.org/officeDocument/2006/relationships/image" Target="../media/image48.png"/><Relationship Id="rId2" Type="http://schemas.openxmlformats.org/officeDocument/2006/relationships/notesSlide" Target="../notesSlides/notesSlide59.xml"/><Relationship Id="rId1" Type="http://schemas.openxmlformats.org/officeDocument/2006/relationships/slideLayout" Target="../slideLayouts/slideLayout2.xml"/><Relationship Id="rId6" Type="http://schemas.openxmlformats.org/officeDocument/2006/relationships/image" Target="../media/image44.png"/><Relationship Id="rId11" Type="http://schemas.openxmlformats.org/officeDocument/2006/relationships/image" Target="../media/image47.png"/><Relationship Id="rId5" Type="http://schemas.openxmlformats.org/officeDocument/2006/relationships/image" Target="../media/image43.png"/><Relationship Id="rId10" Type="http://schemas.openxmlformats.org/officeDocument/2006/relationships/image" Target="../media/image320.png"/><Relationship Id="rId4" Type="http://schemas.openxmlformats.org/officeDocument/2006/relationships/image" Target="../media/image42.png"/><Relationship Id="rId9" Type="http://schemas.openxmlformats.org/officeDocument/2006/relationships/image" Target="../media/image4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30.png"/><Relationship Id="rId2" Type="http://schemas.openxmlformats.org/officeDocument/2006/relationships/notesSlide" Target="../notesSlides/notesSlide65.xml"/><Relationship Id="rId1" Type="http://schemas.openxmlformats.org/officeDocument/2006/relationships/slideLayout" Target="../slideLayouts/slideLayout2.xml"/><Relationship Id="rId6" Type="http://schemas.openxmlformats.org/officeDocument/2006/relationships/image" Target="../media/image360.png"/><Relationship Id="rId5" Type="http://schemas.openxmlformats.org/officeDocument/2006/relationships/image" Target="../media/image350.png"/><Relationship Id="rId4" Type="http://schemas.openxmlformats.org/officeDocument/2006/relationships/image" Target="../media/image340.pn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99.xml"/><Relationship Id="rId1" Type="http://schemas.openxmlformats.org/officeDocument/2006/relationships/slideLayout" Target="../slideLayouts/slideLayout2.xml"/><Relationship Id="rId4" Type="http://schemas.openxmlformats.org/officeDocument/2006/relationships/image" Target="../media/image5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3552668"/>
            <a:ext cx="6858000" cy="1439057"/>
          </a:xfrm>
        </p:spPr>
        <p:txBody>
          <a:bodyPr>
            <a:normAutofit fontScale="92500" lnSpcReduction="10000"/>
          </a:bodyPr>
          <a:lstStyle/>
          <a:p>
            <a:r>
              <a:rPr lang="en-SG" sz="3300" dirty="0"/>
              <a:t>Aaron Tan</a:t>
            </a:r>
            <a:endParaRPr lang="en-SG" dirty="0"/>
          </a:p>
          <a:p>
            <a:endParaRPr lang="en-SG" dirty="0"/>
          </a:p>
          <a:p>
            <a:r>
              <a:rPr lang="en-SG" sz="2900" dirty="0"/>
              <a:t>26 – 30 August 2019</a:t>
            </a:r>
          </a:p>
        </p:txBody>
      </p:sp>
      <p:sp>
        <p:nvSpPr>
          <p:cNvPr id="4" name="Rounded Rectangle 3"/>
          <p:cNvSpPr/>
          <p:nvPr/>
        </p:nvSpPr>
        <p:spPr>
          <a:xfrm>
            <a:off x="644577" y="2152650"/>
            <a:ext cx="7809875" cy="751115"/>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 name="Title 1"/>
          <p:cNvSpPr>
            <a:spLocks noGrp="1"/>
          </p:cNvSpPr>
          <p:nvPr>
            <p:ph type="ctrTitle"/>
          </p:nvPr>
        </p:nvSpPr>
        <p:spPr>
          <a:xfrm>
            <a:off x="922086" y="2152651"/>
            <a:ext cx="7247642" cy="627871"/>
          </a:xfrm>
        </p:spPr>
        <p:txBody>
          <a:bodyPr>
            <a:normAutofit/>
          </a:bodyPr>
          <a:lstStyle/>
          <a:p>
            <a:r>
              <a:rPr lang="en-SG" sz="3000" dirty="0">
                <a:solidFill>
                  <a:schemeClr val="bg1"/>
                </a:solidFill>
                <a:latin typeface="+mn-lt"/>
              </a:rPr>
              <a:t>3. The Logic of Quantified Statements</a:t>
            </a:r>
          </a:p>
        </p:txBody>
      </p:sp>
      <p:sp>
        <p:nvSpPr>
          <p:cNvPr id="5" name="TextBox 4"/>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6" name="TextBox 5"/>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 pos="8612188" algn="l"/>
              </a:tabLst>
            </a:pPr>
            <a:r>
              <a:rPr lang="en-SG" sz="900" dirty="0">
                <a:solidFill>
                  <a:schemeClr val="bg1"/>
                </a:solidFill>
              </a:rPr>
              <a:t>	</a:t>
            </a:r>
            <a:r>
              <a:rPr lang="en-SG" sz="1200" dirty="0">
                <a:solidFill>
                  <a:schemeClr val="bg1"/>
                </a:solidFill>
              </a:rPr>
              <a:t>Predicates &amp; Quantified Statement I / II	Statements with Multiple Quantifiers	Arguments with Quantified Statements</a:t>
            </a:r>
            <a:endParaRPr lang="en-SG" sz="1050" dirty="0">
              <a:solidFill>
                <a:schemeClr val="bg1"/>
              </a:solidFill>
            </a:endParaRPr>
          </a:p>
        </p:txBody>
      </p:sp>
      <p:sp>
        <p:nvSpPr>
          <p:cNvPr id="10" name="TextBox 9"/>
          <p:cNvSpPr txBox="1"/>
          <p:nvPr/>
        </p:nvSpPr>
        <p:spPr>
          <a:xfrm>
            <a:off x="0" y="485733"/>
            <a:ext cx="9144000" cy="27699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050" dirty="0">
              <a:solidFill>
                <a:schemeClr val="bg1"/>
              </a:solidFill>
            </a:endParaRPr>
          </a:p>
        </p:txBody>
      </p:sp>
      <p:sp>
        <p:nvSpPr>
          <p:cNvPr id="11" name="Slide Number Placeholder 10"/>
          <p:cNvSpPr>
            <a:spLocks noGrp="1"/>
          </p:cNvSpPr>
          <p:nvPr>
            <p:ph type="sldNum" sz="quarter" idx="12"/>
          </p:nvPr>
        </p:nvSpPr>
        <p:spPr/>
        <p:txBody>
          <a:bodyPr/>
          <a:lstStyle/>
          <a:p>
            <a:fld id="{3945BCA7-BE1F-44EA-8FAA-E97CADA8B770}" type="slidenum">
              <a:rPr lang="en-SG" smtClean="0"/>
              <a:t>1</a:t>
            </a:fld>
            <a:endParaRPr lang="en-SG" dirty="0"/>
          </a:p>
        </p:txBody>
      </p:sp>
      <p:grpSp>
        <p:nvGrpSpPr>
          <p:cNvPr id="9" name="Group 8"/>
          <p:cNvGrpSpPr/>
          <p:nvPr/>
        </p:nvGrpSpPr>
        <p:grpSpPr>
          <a:xfrm>
            <a:off x="324356" y="302182"/>
            <a:ext cx="1302436" cy="74304"/>
            <a:chOff x="324356" y="289029"/>
            <a:chExt cx="1302436" cy="74304"/>
          </a:xfrm>
        </p:grpSpPr>
        <p:sp>
          <p:nvSpPr>
            <p:cNvPr id="19" name="Oval 18"/>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153602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grpSp>
        <p:nvGrpSpPr>
          <p:cNvPr id="13" name="Group 12"/>
          <p:cNvGrpSpPr/>
          <p:nvPr/>
        </p:nvGrpSpPr>
        <p:grpSpPr>
          <a:xfrm>
            <a:off x="4041868" y="302183"/>
            <a:ext cx="1124978" cy="74303"/>
            <a:chOff x="4120301" y="302183"/>
            <a:chExt cx="1124978" cy="74303"/>
          </a:xfrm>
        </p:grpSpPr>
        <p:sp>
          <p:nvSpPr>
            <p:cNvPr id="16" name="Oval 15"/>
            <p:cNvSpPr/>
            <p:nvPr/>
          </p:nvSpPr>
          <p:spPr>
            <a:xfrm>
              <a:off x="412030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7" name="Oval 16"/>
            <p:cNvSpPr/>
            <p:nvPr/>
          </p:nvSpPr>
          <p:spPr>
            <a:xfrm>
              <a:off x="427270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8" name="Oval 17"/>
            <p:cNvSpPr/>
            <p:nvPr/>
          </p:nvSpPr>
          <p:spPr>
            <a:xfrm>
              <a:off x="445931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62726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479521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98778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515451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grpSp>
        <p:nvGrpSpPr>
          <p:cNvPr id="12" name="Group 11"/>
          <p:cNvGrpSpPr/>
          <p:nvPr/>
        </p:nvGrpSpPr>
        <p:grpSpPr>
          <a:xfrm>
            <a:off x="6566246" y="302183"/>
            <a:ext cx="1277378" cy="74303"/>
            <a:chOff x="7144233" y="289029"/>
            <a:chExt cx="1277378" cy="74303"/>
          </a:xfrm>
        </p:grpSpPr>
        <p:sp>
          <p:nvSpPr>
            <p:cNvPr id="30" name="Oval 29"/>
            <p:cNvSpPr/>
            <p:nvPr/>
          </p:nvSpPr>
          <p:spPr>
            <a:xfrm>
              <a:off x="7144233"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7296633"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748324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765119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781914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801171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8178444"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8330844"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grpSp>
        <p:nvGrpSpPr>
          <p:cNvPr id="14" name="Group 13"/>
          <p:cNvGrpSpPr/>
          <p:nvPr/>
        </p:nvGrpSpPr>
        <p:grpSpPr>
          <a:xfrm>
            <a:off x="2616532" y="302183"/>
            <a:ext cx="958252" cy="74303"/>
            <a:chOff x="2616532" y="302183"/>
            <a:chExt cx="958252" cy="74303"/>
          </a:xfrm>
        </p:grpSpPr>
        <p:sp>
          <p:nvSpPr>
            <p:cNvPr id="41" name="Oval 40"/>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spTree>
    <p:extLst>
      <p:ext uri="{BB962C8B-B14F-4D97-AF65-F5344CB8AC3E}">
        <p14:creationId xmlns:p14="http://schemas.microsoft.com/office/powerpoint/2010/main" val="95164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 pos="8612188" algn="l"/>
              </a:tabLst>
            </a:pPr>
            <a:r>
              <a:rPr lang="en-SG" sz="900" dirty="0">
                <a:solidFill>
                  <a:schemeClr val="bg1"/>
                </a:solidFill>
              </a:rPr>
              <a:t>	</a:t>
            </a:r>
            <a:r>
              <a:rPr lang="en-SG" sz="1200" b="1" dirty="0">
                <a:solidFill>
                  <a:schemeClr val="accent4">
                    <a:lumMod val="20000"/>
                    <a:lumOff val="80000"/>
                  </a:schemeClr>
                </a:solidFill>
              </a:rPr>
              <a:t>Predicates &amp; Quantified Statement I </a:t>
            </a:r>
            <a:r>
              <a:rPr lang="en-SG" sz="1200" dirty="0">
                <a:solidFill>
                  <a:schemeClr val="bg1"/>
                </a:solidFill>
              </a:rPr>
              <a:t>/ II	Statements with Multiple Quantifiers	Arguments with Quantified Statements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The Universal Quantifier: </a:t>
            </a:r>
            <a:r>
              <a:rPr lang="en-SG" sz="1400" dirty="0">
                <a:solidFill>
                  <a:schemeClr val="bg1"/>
                </a:solidFill>
                <a:sym typeface="Symbol" panose="05050102010706020507" pitchFamily="18" charset="2"/>
              </a:rPr>
              <a:t>Truth and Falsity of Universal Statements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10</a:t>
            </a:fld>
            <a:endParaRPr lang="en-SG" dirty="0"/>
          </a:p>
        </p:txBody>
      </p:sp>
      <p:sp>
        <p:nvSpPr>
          <p:cNvPr id="27" name="TextBox 26"/>
          <p:cNvSpPr txBox="1"/>
          <p:nvPr/>
        </p:nvSpPr>
        <p:spPr>
          <a:xfrm>
            <a:off x="415123" y="1103568"/>
            <a:ext cx="8262712" cy="2046714"/>
          </a:xfrm>
          <a:prstGeom prst="rect">
            <a:avLst/>
          </a:prstGeom>
          <a:noFill/>
        </p:spPr>
        <p:txBody>
          <a:bodyPr wrap="square" rtlCol="0">
            <a:spAutoFit/>
          </a:bodyPr>
          <a:lstStyle/>
          <a:p>
            <a:pPr>
              <a:spcAft>
                <a:spcPts val="600"/>
              </a:spcAft>
            </a:pPr>
            <a:r>
              <a:rPr lang="en-SG" altLang="en-US" sz="2800" dirty="0"/>
              <a:t>Truth and Falsity of Universal Statements</a:t>
            </a:r>
          </a:p>
          <a:p>
            <a:pPr marL="625475" indent="-442913">
              <a:spcAft>
                <a:spcPts val="600"/>
              </a:spcAft>
              <a:buFont typeface="+mj-lt"/>
              <a:buAutoNum type="alphaLcPeriod"/>
            </a:pPr>
            <a:r>
              <a:rPr lang="en-SG" altLang="en-US" sz="2800" dirty="0"/>
              <a:t>Let </a:t>
            </a:r>
            <a:r>
              <a:rPr lang="en-SG" altLang="en-US" sz="2800" i="1" dirty="0"/>
              <a:t>D</a:t>
            </a:r>
            <a:r>
              <a:rPr lang="en-SG" altLang="en-US" sz="2800" dirty="0"/>
              <a:t> = {1, 2, 3, 4, 5}, and consider the statement</a:t>
            </a:r>
          </a:p>
          <a:p>
            <a:pPr>
              <a:spcAft>
                <a:spcPts val="600"/>
              </a:spcAft>
              <a:tabLst>
                <a:tab pos="2149475" algn="l"/>
              </a:tabLst>
            </a:pPr>
            <a:r>
              <a:rPr lang="en-SG" altLang="en-US" sz="2800" dirty="0"/>
              <a:t>		</a:t>
            </a:r>
            <a:r>
              <a:rPr lang="en-SG" altLang="en-US" sz="2800" dirty="0">
                <a:solidFill>
                  <a:srgbClr val="0033CC"/>
                </a:solidFill>
                <a:sym typeface="Symbol" panose="05050102010706020507" pitchFamily="18" charset="2"/>
              </a:rPr>
              <a:t></a:t>
            </a:r>
            <a:r>
              <a:rPr lang="en-SG" altLang="en-US" sz="2800" i="1" dirty="0">
                <a:solidFill>
                  <a:srgbClr val="0033CC"/>
                </a:solidFill>
                <a:sym typeface="Symbol" panose="05050102010706020507" pitchFamily="18" charset="2"/>
              </a:rPr>
              <a:t>x</a:t>
            </a:r>
            <a:r>
              <a:rPr lang="en-SG" altLang="en-US" sz="2800" dirty="0">
                <a:solidFill>
                  <a:srgbClr val="0033CC"/>
                </a:solidFill>
                <a:sym typeface="Symbol" panose="05050102010706020507" pitchFamily="18" charset="2"/>
              </a:rPr>
              <a:t>  </a:t>
            </a:r>
            <a:r>
              <a:rPr lang="en-SG" altLang="en-US" sz="2800" i="1" dirty="0">
                <a:solidFill>
                  <a:srgbClr val="0033CC"/>
                </a:solidFill>
                <a:sym typeface="Symbol" panose="05050102010706020507" pitchFamily="18" charset="2"/>
              </a:rPr>
              <a:t>D</a:t>
            </a:r>
            <a:r>
              <a:rPr lang="en-SG" altLang="en-US" sz="2800" dirty="0">
                <a:solidFill>
                  <a:srgbClr val="0033CC"/>
                </a:solidFill>
                <a:sym typeface="Symbol" panose="05050102010706020507" pitchFamily="18" charset="2"/>
              </a:rPr>
              <a:t>, </a:t>
            </a:r>
            <a:r>
              <a:rPr lang="en-SG" altLang="en-US" sz="2800" i="1" dirty="0">
                <a:solidFill>
                  <a:srgbClr val="0033CC"/>
                </a:solidFill>
                <a:sym typeface="Symbol" panose="05050102010706020507" pitchFamily="18" charset="2"/>
              </a:rPr>
              <a:t>x</a:t>
            </a:r>
            <a:r>
              <a:rPr lang="en-SG" altLang="en-US" sz="2800" baseline="30000" dirty="0">
                <a:solidFill>
                  <a:srgbClr val="0033CC"/>
                </a:solidFill>
                <a:sym typeface="Symbol" panose="05050102010706020507" pitchFamily="18" charset="2"/>
              </a:rPr>
              <a:t>2</a:t>
            </a:r>
            <a:r>
              <a:rPr lang="en-SG" altLang="en-US" sz="2800" dirty="0">
                <a:solidFill>
                  <a:srgbClr val="0033CC"/>
                </a:solidFill>
                <a:sym typeface="Symbol" panose="05050102010706020507" pitchFamily="18" charset="2"/>
              </a:rPr>
              <a:t>  </a:t>
            </a:r>
            <a:r>
              <a:rPr lang="en-SG" altLang="en-US" sz="2800" i="1" dirty="0">
                <a:solidFill>
                  <a:srgbClr val="0033CC"/>
                </a:solidFill>
                <a:sym typeface="Symbol" panose="05050102010706020507" pitchFamily="18" charset="2"/>
              </a:rPr>
              <a:t>x</a:t>
            </a:r>
            <a:r>
              <a:rPr lang="en-SG" altLang="en-US" sz="2800" dirty="0">
                <a:sym typeface="Symbol" panose="05050102010706020507" pitchFamily="18" charset="2"/>
              </a:rPr>
              <a:t>.</a:t>
            </a:r>
          </a:p>
          <a:p>
            <a:pPr>
              <a:spcAft>
                <a:spcPts val="600"/>
              </a:spcAft>
              <a:tabLst>
                <a:tab pos="625475" algn="l"/>
                <a:tab pos="2149475" algn="l"/>
              </a:tabLst>
            </a:pPr>
            <a:r>
              <a:rPr lang="en-SG" altLang="en-US" sz="2800" dirty="0">
                <a:sym typeface="Symbol" panose="05050102010706020507" pitchFamily="18" charset="2"/>
              </a:rPr>
              <a:t>	Show that this statement is </a:t>
            </a:r>
            <a:r>
              <a:rPr lang="en-SG" altLang="en-US" sz="2800" b="1" dirty="0">
                <a:sym typeface="Symbol" panose="05050102010706020507" pitchFamily="18" charset="2"/>
              </a:rPr>
              <a:t>true</a:t>
            </a:r>
            <a:r>
              <a:rPr lang="en-SG" altLang="en-US" sz="2800" dirty="0">
                <a:sym typeface="Symbol" panose="05050102010706020507" pitchFamily="18" charset="2"/>
              </a:rPr>
              <a:t>.</a:t>
            </a:r>
            <a:endParaRPr lang="en-SG" altLang="en-US" sz="2800" dirty="0"/>
          </a:p>
        </p:txBody>
      </p:sp>
      <p:sp>
        <p:nvSpPr>
          <p:cNvPr id="2" name="TextBox 1"/>
          <p:cNvSpPr txBox="1"/>
          <p:nvPr/>
        </p:nvSpPr>
        <p:spPr>
          <a:xfrm>
            <a:off x="646009" y="3429953"/>
            <a:ext cx="7851982" cy="1538883"/>
          </a:xfrm>
          <a:prstGeom prst="rect">
            <a:avLst/>
          </a:prstGeom>
          <a:solidFill>
            <a:schemeClr val="accent4">
              <a:lumMod val="40000"/>
              <a:lumOff val="60000"/>
            </a:schemeClr>
          </a:solidFill>
        </p:spPr>
        <p:txBody>
          <a:bodyPr wrap="square" rtlCol="0">
            <a:spAutoFit/>
          </a:bodyPr>
          <a:lstStyle/>
          <a:p>
            <a:r>
              <a:rPr lang="en-SG" sz="2800" dirty="0"/>
              <a:t>Check that “</a:t>
            </a:r>
            <a:r>
              <a:rPr lang="en-SG" altLang="en-US" sz="2800" i="1" dirty="0">
                <a:sym typeface="Symbol" panose="05050102010706020507" pitchFamily="18" charset="2"/>
              </a:rPr>
              <a:t>x</a:t>
            </a:r>
            <a:r>
              <a:rPr lang="en-SG" altLang="en-US" sz="2800" baseline="30000" dirty="0">
                <a:sym typeface="Symbol" panose="05050102010706020507" pitchFamily="18" charset="2"/>
              </a:rPr>
              <a:t>2</a:t>
            </a:r>
            <a:r>
              <a:rPr lang="en-SG" altLang="en-US" sz="2800" dirty="0">
                <a:sym typeface="Symbol" panose="05050102010706020507" pitchFamily="18" charset="2"/>
              </a:rPr>
              <a:t>  </a:t>
            </a:r>
            <a:r>
              <a:rPr lang="en-SG" altLang="en-US" sz="2800" i="1" dirty="0">
                <a:sym typeface="Symbol" panose="05050102010706020507" pitchFamily="18" charset="2"/>
              </a:rPr>
              <a:t>x</a:t>
            </a:r>
            <a:r>
              <a:rPr lang="en-SG" altLang="en-US" sz="2800" dirty="0">
                <a:sym typeface="Symbol" panose="05050102010706020507" pitchFamily="18" charset="2"/>
              </a:rPr>
              <a:t>” is true for each </a:t>
            </a:r>
            <a:r>
              <a:rPr lang="en-SG" altLang="en-US" sz="2800" i="1" dirty="0">
                <a:sym typeface="Symbol" panose="05050102010706020507" pitchFamily="18" charset="2"/>
              </a:rPr>
              <a:t>x</a:t>
            </a:r>
            <a:r>
              <a:rPr lang="en-SG" altLang="en-US" sz="2800" dirty="0">
                <a:sym typeface="Symbol" panose="05050102010706020507" pitchFamily="18" charset="2"/>
              </a:rPr>
              <a:t> in </a:t>
            </a:r>
            <a:r>
              <a:rPr lang="en-SG" altLang="en-US" sz="2800" i="1" dirty="0">
                <a:sym typeface="Symbol" panose="05050102010706020507" pitchFamily="18" charset="2"/>
              </a:rPr>
              <a:t>D</a:t>
            </a:r>
            <a:r>
              <a:rPr lang="en-SG" altLang="en-US" sz="2800" dirty="0">
                <a:sym typeface="Symbol" panose="05050102010706020507" pitchFamily="18" charset="2"/>
              </a:rPr>
              <a:t>.</a:t>
            </a:r>
          </a:p>
          <a:p>
            <a:pPr>
              <a:spcBef>
                <a:spcPts val="600"/>
              </a:spcBef>
              <a:spcAft>
                <a:spcPts val="600"/>
              </a:spcAft>
              <a:tabLst>
                <a:tab pos="182563" algn="l"/>
                <a:tab pos="1798638" algn="l"/>
                <a:tab pos="3413125" algn="l"/>
                <a:tab pos="5029200" algn="l"/>
                <a:tab pos="6645275" algn="l"/>
              </a:tabLst>
            </a:pPr>
            <a:r>
              <a:rPr lang="en-SG" sz="2800" dirty="0">
                <a:sym typeface="Symbol" panose="05050102010706020507" pitchFamily="18" charset="2"/>
              </a:rPr>
              <a:t>	1</a:t>
            </a:r>
            <a:r>
              <a:rPr lang="en-SG" sz="2800" baseline="30000" dirty="0">
                <a:sym typeface="Symbol" panose="05050102010706020507" pitchFamily="18" charset="2"/>
              </a:rPr>
              <a:t>2</a:t>
            </a:r>
            <a:r>
              <a:rPr lang="en-SG" sz="2800" dirty="0">
                <a:sym typeface="Symbol" panose="05050102010706020507" pitchFamily="18" charset="2"/>
              </a:rPr>
              <a:t> </a:t>
            </a:r>
            <a:r>
              <a:rPr lang="en-SG" altLang="en-US" sz="2800" dirty="0">
                <a:sym typeface="Symbol" panose="05050102010706020507" pitchFamily="18" charset="2"/>
              </a:rPr>
              <a:t> 1, 	</a:t>
            </a:r>
            <a:r>
              <a:rPr lang="en-SG" sz="2800" dirty="0">
                <a:sym typeface="Symbol" panose="05050102010706020507" pitchFamily="18" charset="2"/>
              </a:rPr>
              <a:t>2</a:t>
            </a:r>
            <a:r>
              <a:rPr lang="en-SG" sz="2800" baseline="30000" dirty="0">
                <a:sym typeface="Symbol" panose="05050102010706020507" pitchFamily="18" charset="2"/>
              </a:rPr>
              <a:t>2</a:t>
            </a:r>
            <a:r>
              <a:rPr lang="en-SG" sz="2800" dirty="0">
                <a:sym typeface="Symbol" panose="05050102010706020507" pitchFamily="18" charset="2"/>
              </a:rPr>
              <a:t> </a:t>
            </a:r>
            <a:r>
              <a:rPr lang="en-SG" altLang="en-US" sz="2800" dirty="0">
                <a:sym typeface="Symbol" panose="05050102010706020507" pitchFamily="18" charset="2"/>
              </a:rPr>
              <a:t> 2, 	</a:t>
            </a:r>
            <a:r>
              <a:rPr lang="en-SG" sz="2800" dirty="0">
                <a:sym typeface="Symbol" panose="05050102010706020507" pitchFamily="18" charset="2"/>
              </a:rPr>
              <a:t>3</a:t>
            </a:r>
            <a:r>
              <a:rPr lang="en-SG" sz="2800" baseline="30000" dirty="0">
                <a:sym typeface="Symbol" panose="05050102010706020507" pitchFamily="18" charset="2"/>
              </a:rPr>
              <a:t>2</a:t>
            </a:r>
            <a:r>
              <a:rPr lang="en-SG" sz="2800" dirty="0">
                <a:sym typeface="Symbol" panose="05050102010706020507" pitchFamily="18" charset="2"/>
              </a:rPr>
              <a:t> </a:t>
            </a:r>
            <a:r>
              <a:rPr lang="en-SG" altLang="en-US" sz="2800" dirty="0">
                <a:sym typeface="Symbol" panose="05050102010706020507" pitchFamily="18" charset="2"/>
              </a:rPr>
              <a:t> 3, 	</a:t>
            </a:r>
            <a:r>
              <a:rPr lang="en-SG" sz="2800" dirty="0">
                <a:sym typeface="Symbol" panose="05050102010706020507" pitchFamily="18" charset="2"/>
              </a:rPr>
              <a:t>4</a:t>
            </a:r>
            <a:r>
              <a:rPr lang="en-SG" sz="2800" baseline="30000" dirty="0">
                <a:sym typeface="Symbol" panose="05050102010706020507" pitchFamily="18" charset="2"/>
              </a:rPr>
              <a:t>2</a:t>
            </a:r>
            <a:r>
              <a:rPr lang="en-SG" sz="2800" dirty="0">
                <a:sym typeface="Symbol" panose="05050102010706020507" pitchFamily="18" charset="2"/>
              </a:rPr>
              <a:t> </a:t>
            </a:r>
            <a:r>
              <a:rPr lang="en-SG" altLang="en-US" sz="2800" dirty="0">
                <a:sym typeface="Symbol" panose="05050102010706020507" pitchFamily="18" charset="2"/>
              </a:rPr>
              <a:t> 4, 	</a:t>
            </a:r>
            <a:r>
              <a:rPr lang="en-SG" sz="2800" dirty="0">
                <a:sym typeface="Symbol" panose="05050102010706020507" pitchFamily="18" charset="2"/>
              </a:rPr>
              <a:t>5</a:t>
            </a:r>
            <a:r>
              <a:rPr lang="en-SG" sz="2800" baseline="30000" dirty="0">
                <a:sym typeface="Symbol" panose="05050102010706020507" pitchFamily="18" charset="2"/>
              </a:rPr>
              <a:t>2</a:t>
            </a:r>
            <a:r>
              <a:rPr lang="en-SG" sz="2800" dirty="0">
                <a:sym typeface="Symbol" panose="05050102010706020507" pitchFamily="18" charset="2"/>
              </a:rPr>
              <a:t> </a:t>
            </a:r>
            <a:r>
              <a:rPr lang="en-SG" altLang="en-US" sz="2800" dirty="0">
                <a:sym typeface="Symbol" panose="05050102010706020507" pitchFamily="18" charset="2"/>
              </a:rPr>
              <a:t> 5.</a:t>
            </a:r>
          </a:p>
          <a:p>
            <a:pPr>
              <a:tabLst>
                <a:tab pos="182563" algn="l"/>
                <a:tab pos="1798638" algn="l"/>
                <a:tab pos="3413125" algn="l"/>
                <a:tab pos="5029200" algn="l"/>
                <a:tab pos="6645275" algn="l"/>
              </a:tabLst>
            </a:pPr>
            <a:r>
              <a:rPr lang="en-SG" altLang="en-US" sz="2800" dirty="0">
                <a:sym typeface="Symbol" panose="05050102010706020507" pitchFamily="18" charset="2"/>
              </a:rPr>
              <a:t>Hence “</a:t>
            </a:r>
            <a:r>
              <a:rPr lang="en-SG" altLang="en-US" sz="2800" i="1" dirty="0">
                <a:sym typeface="Symbol" panose="05050102010706020507" pitchFamily="18" charset="2"/>
              </a:rPr>
              <a:t>x</a:t>
            </a:r>
            <a:r>
              <a:rPr lang="en-SG" altLang="en-US" sz="2800" dirty="0">
                <a:sym typeface="Symbol" panose="05050102010706020507" pitchFamily="18" charset="2"/>
              </a:rPr>
              <a:t>  </a:t>
            </a:r>
            <a:r>
              <a:rPr lang="en-SG" altLang="en-US" sz="2800" i="1" dirty="0">
                <a:sym typeface="Symbol" panose="05050102010706020507" pitchFamily="18" charset="2"/>
              </a:rPr>
              <a:t>D</a:t>
            </a:r>
            <a:r>
              <a:rPr lang="en-SG" altLang="en-US" sz="2800" dirty="0">
                <a:sym typeface="Symbol" panose="05050102010706020507" pitchFamily="18" charset="2"/>
              </a:rPr>
              <a:t>, </a:t>
            </a:r>
            <a:r>
              <a:rPr lang="en-SG" altLang="en-US" sz="2800" i="1" dirty="0">
                <a:sym typeface="Symbol" panose="05050102010706020507" pitchFamily="18" charset="2"/>
              </a:rPr>
              <a:t>x</a:t>
            </a:r>
            <a:r>
              <a:rPr lang="en-SG" altLang="en-US" sz="2800" baseline="30000" dirty="0">
                <a:sym typeface="Symbol" panose="05050102010706020507" pitchFamily="18" charset="2"/>
              </a:rPr>
              <a:t>2</a:t>
            </a:r>
            <a:r>
              <a:rPr lang="en-SG" altLang="en-US" sz="2800" dirty="0">
                <a:sym typeface="Symbol" panose="05050102010706020507" pitchFamily="18" charset="2"/>
              </a:rPr>
              <a:t>  </a:t>
            </a:r>
            <a:r>
              <a:rPr lang="en-SG" altLang="en-US" sz="2800" i="1" dirty="0">
                <a:sym typeface="Symbol" panose="05050102010706020507" pitchFamily="18" charset="2"/>
              </a:rPr>
              <a:t>x</a:t>
            </a:r>
            <a:r>
              <a:rPr lang="en-SG" altLang="en-US" sz="2800" dirty="0">
                <a:sym typeface="Symbol" panose="05050102010706020507" pitchFamily="18" charset="2"/>
              </a:rPr>
              <a:t>” is true.</a:t>
            </a:r>
          </a:p>
        </p:txBody>
      </p:sp>
      <p:sp>
        <p:nvSpPr>
          <p:cNvPr id="3" name="TextBox 2"/>
          <p:cNvSpPr txBox="1"/>
          <p:nvPr/>
        </p:nvSpPr>
        <p:spPr>
          <a:xfrm>
            <a:off x="922086" y="5257800"/>
            <a:ext cx="7322754" cy="523220"/>
          </a:xfrm>
          <a:prstGeom prst="rect">
            <a:avLst/>
          </a:prstGeom>
          <a:noFill/>
        </p:spPr>
        <p:txBody>
          <a:bodyPr wrap="square" rtlCol="0">
            <a:spAutoFit/>
          </a:bodyPr>
          <a:lstStyle/>
          <a:p>
            <a:r>
              <a:rPr lang="en-SG" sz="2800" dirty="0"/>
              <a:t>This method is called the </a:t>
            </a:r>
            <a:r>
              <a:rPr lang="en-SG" sz="2800" dirty="0">
                <a:solidFill>
                  <a:srgbClr val="C00000"/>
                </a:solidFill>
              </a:rPr>
              <a:t>method of exhaustion</a:t>
            </a:r>
            <a:r>
              <a:rPr lang="en-SG" sz="2800" dirty="0"/>
              <a:t>.</a:t>
            </a:r>
          </a:p>
        </p:txBody>
      </p:sp>
      <p:sp>
        <p:nvSpPr>
          <p:cNvPr id="31" name="Oval 30"/>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7" name="Oval 66"/>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5" name="Oval 74"/>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6" name="Oval 75"/>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7" name="Oval 76"/>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8" name="Oval 77"/>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9" name="Oval 78"/>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0" name="Oval 79"/>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1" name="Oval 80"/>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517401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Remark on the Converser and Inverse Errors</a:t>
            </a:r>
            <a:endParaRPr lang="en-SG" sz="1100" dirty="0">
              <a:solidFill>
                <a:schemeClr val="bg1"/>
              </a:solidFill>
            </a:endParaRPr>
          </a:p>
        </p:txBody>
      </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Lst>
            </a:pPr>
            <a:r>
              <a:rPr lang="en-SG" sz="900" dirty="0">
                <a:solidFill>
                  <a:schemeClr val="bg1"/>
                </a:solidFill>
              </a:rPr>
              <a:t>	</a:t>
            </a:r>
            <a:r>
              <a:rPr lang="en-SG" sz="1200" dirty="0">
                <a:solidFill>
                  <a:schemeClr val="bg1"/>
                </a:solidFill>
              </a:rPr>
              <a:t>Predicates &amp; Quantified Statement I / II	Statements with Multiple Quantifiers	</a:t>
            </a:r>
            <a:r>
              <a:rPr lang="en-SG" sz="1200" b="1" dirty="0">
                <a:solidFill>
                  <a:schemeClr val="accent4">
                    <a:lumMod val="40000"/>
                    <a:lumOff val="60000"/>
                  </a:schemeClr>
                </a:solidFill>
              </a:rPr>
              <a:t>Arguments with Quantified Statements </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100</a:t>
            </a:fld>
            <a:endParaRPr lang="en-SG" dirty="0"/>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752857"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TextBox 39"/>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600" dirty="0">
                <a:solidFill>
                  <a:schemeClr val="bg1"/>
                </a:solidFill>
              </a:rPr>
              <a:t>3.4.8. Remark on the Converse and Inverse Errors</a:t>
            </a:r>
          </a:p>
        </p:txBody>
      </p:sp>
      <p:sp>
        <p:nvSpPr>
          <p:cNvPr id="42" name="TextBox 41"/>
          <p:cNvSpPr txBox="1"/>
          <p:nvPr/>
        </p:nvSpPr>
        <p:spPr>
          <a:xfrm>
            <a:off x="369738" y="1497523"/>
            <a:ext cx="8653492" cy="1646605"/>
          </a:xfrm>
          <a:prstGeom prst="rect">
            <a:avLst/>
          </a:prstGeom>
          <a:noFill/>
        </p:spPr>
        <p:txBody>
          <a:bodyPr wrap="square" rtlCol="0">
            <a:spAutoFit/>
          </a:bodyPr>
          <a:lstStyle/>
          <a:p>
            <a:pPr>
              <a:spcAft>
                <a:spcPts val="600"/>
              </a:spcAft>
            </a:pPr>
            <a:r>
              <a:rPr lang="en-US" altLang="en-US" sz="2400" dirty="0"/>
              <a:t>A variation of the converse error is a very useful reasoning tool, provided that it is used with caution. </a:t>
            </a:r>
          </a:p>
          <a:p>
            <a:pPr>
              <a:spcAft>
                <a:spcPts val="600"/>
              </a:spcAft>
            </a:pPr>
            <a:r>
              <a:rPr lang="en-US" altLang="en-US" sz="2400" dirty="0"/>
              <a:t>It is the type of reasoning that is used by doctors to make medical diagnoses and by auto mechanics to repair cars.</a:t>
            </a:r>
          </a:p>
        </p:txBody>
      </p:sp>
      <p:sp>
        <p:nvSpPr>
          <p:cNvPr id="57" name="TextBox 56"/>
          <p:cNvSpPr txBox="1"/>
          <p:nvPr/>
        </p:nvSpPr>
        <p:spPr>
          <a:xfrm>
            <a:off x="369738" y="3246553"/>
            <a:ext cx="8653492" cy="2569934"/>
          </a:xfrm>
          <a:prstGeom prst="rect">
            <a:avLst/>
          </a:prstGeom>
          <a:noFill/>
        </p:spPr>
        <p:txBody>
          <a:bodyPr wrap="square" rtlCol="0">
            <a:spAutoFit/>
          </a:bodyPr>
          <a:lstStyle/>
          <a:p>
            <a:r>
              <a:rPr lang="en-US" altLang="en-US" sz="2400" dirty="0"/>
              <a:t>It is the type of reasoning used to generate explanations for phenomena. It goes like this: If a statement of the form</a:t>
            </a:r>
          </a:p>
          <a:p>
            <a:endParaRPr lang="en-US" altLang="en-US" sz="1200" dirty="0"/>
          </a:p>
          <a:p>
            <a:r>
              <a:rPr lang="en-US" altLang="en-US" sz="2400" dirty="0"/>
              <a:t>		</a:t>
            </a:r>
            <a:r>
              <a:rPr lang="en-US" altLang="en-US" sz="2400" dirty="0">
                <a:solidFill>
                  <a:srgbClr val="0033CC"/>
                </a:solidFill>
              </a:rPr>
              <a:t>For all </a:t>
            </a:r>
            <a:r>
              <a:rPr lang="en-US" altLang="en-US" sz="2400" i="1" dirty="0">
                <a:solidFill>
                  <a:srgbClr val="0033CC"/>
                </a:solidFill>
              </a:rPr>
              <a:t>x</a:t>
            </a:r>
            <a:r>
              <a:rPr lang="en-US" altLang="en-US" sz="2400" dirty="0">
                <a:solidFill>
                  <a:srgbClr val="0033CC"/>
                </a:solidFill>
              </a:rPr>
              <a:t>,</a:t>
            </a:r>
            <a:r>
              <a:rPr lang="en-US" altLang="en-US" sz="2400" i="1" dirty="0">
                <a:solidFill>
                  <a:srgbClr val="0033CC"/>
                </a:solidFill>
              </a:rPr>
              <a:t> P</a:t>
            </a:r>
            <a:r>
              <a:rPr lang="en-US" altLang="en-US" sz="400" i="1" dirty="0">
                <a:solidFill>
                  <a:srgbClr val="0033CC"/>
                </a:solidFill>
              </a:rPr>
              <a:t> </a:t>
            </a:r>
            <a:r>
              <a:rPr lang="en-US" altLang="en-US" sz="2400" dirty="0">
                <a:solidFill>
                  <a:srgbClr val="0033CC"/>
                </a:solidFill>
              </a:rPr>
              <a:t>(</a:t>
            </a:r>
            <a:r>
              <a:rPr lang="en-US" altLang="en-US" sz="2400" i="1" dirty="0">
                <a:solidFill>
                  <a:srgbClr val="0033CC"/>
                </a:solidFill>
              </a:rPr>
              <a:t>x</a:t>
            </a:r>
            <a:r>
              <a:rPr lang="en-US" altLang="en-US" sz="2400" dirty="0">
                <a:solidFill>
                  <a:srgbClr val="0033CC"/>
                </a:solidFill>
              </a:rPr>
              <a:t>)</a:t>
            </a:r>
            <a:r>
              <a:rPr lang="en-US" altLang="en-US" sz="2400" i="1" dirty="0">
                <a:solidFill>
                  <a:srgbClr val="0033CC"/>
                </a:solidFill>
              </a:rPr>
              <a:t> </a:t>
            </a:r>
            <a:r>
              <a:rPr lang="en-SG" sz="2400" dirty="0">
                <a:solidFill>
                  <a:srgbClr val="0033CC"/>
                </a:solidFill>
                <a:sym typeface="Symbol" panose="05050102010706020507" pitchFamily="18" charset="2"/>
              </a:rPr>
              <a:t></a:t>
            </a:r>
            <a:r>
              <a:rPr lang="en-US" altLang="en-US" sz="2400" dirty="0">
                <a:solidFill>
                  <a:srgbClr val="0033CC"/>
                </a:solidFill>
              </a:rPr>
              <a:t> </a:t>
            </a:r>
            <a:r>
              <a:rPr lang="en-US" altLang="en-US" sz="2400" i="1" dirty="0">
                <a:solidFill>
                  <a:srgbClr val="0033CC"/>
                </a:solidFill>
              </a:rPr>
              <a:t>Q</a:t>
            </a:r>
            <a:r>
              <a:rPr lang="en-US" altLang="en-US" sz="400" i="1" dirty="0">
                <a:solidFill>
                  <a:srgbClr val="0033CC"/>
                </a:solidFill>
              </a:rPr>
              <a:t> </a:t>
            </a:r>
            <a:r>
              <a:rPr lang="en-US" altLang="en-US" sz="2400" dirty="0">
                <a:solidFill>
                  <a:srgbClr val="0033CC"/>
                </a:solidFill>
              </a:rPr>
              <a:t>(</a:t>
            </a:r>
            <a:r>
              <a:rPr lang="en-US" altLang="en-US" sz="2400" i="1" dirty="0">
                <a:solidFill>
                  <a:srgbClr val="0033CC"/>
                </a:solidFill>
              </a:rPr>
              <a:t>x</a:t>
            </a:r>
            <a:r>
              <a:rPr lang="en-US" altLang="en-US" sz="2400" dirty="0">
                <a:solidFill>
                  <a:srgbClr val="0033CC"/>
                </a:solidFill>
              </a:rPr>
              <a:t>)</a:t>
            </a:r>
          </a:p>
          <a:p>
            <a:r>
              <a:rPr lang="en-US" altLang="en-US" sz="2400" dirty="0"/>
              <a:t>is true, and if</a:t>
            </a:r>
            <a:endParaRPr lang="en-US" altLang="en-US" sz="1200" dirty="0"/>
          </a:p>
          <a:p>
            <a:r>
              <a:rPr lang="en-US" altLang="en-US" sz="2400" i="1" dirty="0"/>
              <a:t>		</a:t>
            </a:r>
            <a:r>
              <a:rPr lang="en-US" altLang="en-US" sz="2400" i="1" dirty="0">
                <a:solidFill>
                  <a:srgbClr val="0033CC"/>
                </a:solidFill>
              </a:rPr>
              <a:t>Q</a:t>
            </a:r>
            <a:r>
              <a:rPr lang="en-US" altLang="en-US" sz="400" i="1" dirty="0">
                <a:solidFill>
                  <a:srgbClr val="0033CC"/>
                </a:solidFill>
              </a:rPr>
              <a:t> </a:t>
            </a:r>
            <a:r>
              <a:rPr lang="en-US" altLang="en-US" sz="2400" dirty="0">
                <a:solidFill>
                  <a:srgbClr val="0033CC"/>
                </a:solidFill>
              </a:rPr>
              <a:t>(</a:t>
            </a:r>
            <a:r>
              <a:rPr lang="en-US" altLang="en-US" sz="2400" i="1" dirty="0">
                <a:solidFill>
                  <a:srgbClr val="0033CC"/>
                </a:solidFill>
              </a:rPr>
              <a:t>a</a:t>
            </a:r>
            <a:r>
              <a:rPr lang="en-US" altLang="en-US" sz="2400" dirty="0">
                <a:solidFill>
                  <a:srgbClr val="0033CC"/>
                </a:solidFill>
              </a:rPr>
              <a:t>)</a:t>
            </a:r>
            <a:r>
              <a:rPr lang="en-US" altLang="en-US" sz="2400" i="1" dirty="0">
                <a:solidFill>
                  <a:srgbClr val="0033CC"/>
                </a:solidFill>
              </a:rPr>
              <a:t> </a:t>
            </a:r>
            <a:r>
              <a:rPr lang="en-US" altLang="en-US" sz="2400" dirty="0">
                <a:solidFill>
                  <a:srgbClr val="0033CC"/>
                </a:solidFill>
              </a:rPr>
              <a:t>is true, for a particular </a:t>
            </a:r>
            <a:r>
              <a:rPr lang="en-US" altLang="en-US" sz="2400" i="1" dirty="0">
                <a:solidFill>
                  <a:srgbClr val="0033CC"/>
                </a:solidFill>
              </a:rPr>
              <a:t>a</a:t>
            </a:r>
            <a:r>
              <a:rPr lang="en-US" altLang="en-US" sz="2400" dirty="0">
                <a:solidFill>
                  <a:srgbClr val="0033CC"/>
                </a:solidFill>
              </a:rPr>
              <a:t>,</a:t>
            </a:r>
            <a:endParaRPr lang="en-US" altLang="en-US" sz="2400" dirty="0"/>
          </a:p>
          <a:p>
            <a:pPr>
              <a:spcBef>
                <a:spcPts val="600"/>
              </a:spcBef>
            </a:pPr>
            <a:r>
              <a:rPr lang="en-US" altLang="en-US" sz="2400" dirty="0"/>
              <a:t>then check out the statement </a:t>
            </a:r>
            <a:r>
              <a:rPr lang="en-US" altLang="en-US" sz="2400" i="1" dirty="0"/>
              <a:t>P</a:t>
            </a:r>
            <a:r>
              <a:rPr lang="en-US" altLang="en-US" sz="400" i="1" dirty="0"/>
              <a:t> </a:t>
            </a:r>
            <a:r>
              <a:rPr lang="en-US" altLang="en-US" sz="2400" dirty="0"/>
              <a:t>(</a:t>
            </a:r>
            <a:r>
              <a:rPr lang="en-US" altLang="en-US" sz="2400" i="1" dirty="0"/>
              <a:t>a</a:t>
            </a:r>
            <a:r>
              <a:rPr lang="en-US" altLang="en-US" sz="2400" dirty="0"/>
              <a:t>); it just might be true.</a:t>
            </a:r>
          </a:p>
        </p:txBody>
      </p:sp>
      <p:sp>
        <p:nvSpPr>
          <p:cNvPr id="2" name="TextBox 1"/>
          <p:cNvSpPr txBox="1"/>
          <p:nvPr/>
        </p:nvSpPr>
        <p:spPr>
          <a:xfrm>
            <a:off x="7600457" y="635121"/>
            <a:ext cx="1391057" cy="830997"/>
          </a:xfrm>
          <a:prstGeom prst="rect">
            <a:avLst/>
          </a:prstGeom>
          <a:solidFill>
            <a:schemeClr val="accent4">
              <a:lumMod val="40000"/>
              <a:lumOff val="60000"/>
            </a:schemeClr>
          </a:solidFill>
        </p:spPr>
        <p:txBody>
          <a:bodyPr wrap="square" rtlCol="0">
            <a:spAutoFit/>
          </a:bodyPr>
          <a:lstStyle/>
          <a:p>
            <a:r>
              <a:rPr lang="en-SG" sz="2400" dirty="0"/>
              <a:t>Only for reading.</a:t>
            </a:r>
          </a:p>
        </p:txBody>
      </p:sp>
    </p:spTree>
    <p:extLst>
      <p:ext uri="{BB962C8B-B14F-4D97-AF65-F5344CB8AC3E}">
        <p14:creationId xmlns:p14="http://schemas.microsoft.com/office/powerpoint/2010/main" val="770387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dissolve">
                                      <p:cBhvr>
                                        <p:cTn id="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Remark on the Converser and Inverse Errors</a:t>
            </a:r>
            <a:endParaRPr lang="en-SG" sz="1100" dirty="0">
              <a:solidFill>
                <a:schemeClr val="bg1"/>
              </a:solidFill>
            </a:endParaRPr>
          </a:p>
        </p:txBody>
      </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Lst>
            </a:pPr>
            <a:r>
              <a:rPr lang="en-SG" sz="900" dirty="0">
                <a:solidFill>
                  <a:schemeClr val="bg1"/>
                </a:solidFill>
              </a:rPr>
              <a:t>	</a:t>
            </a:r>
            <a:r>
              <a:rPr lang="en-SG" sz="1200" dirty="0">
                <a:solidFill>
                  <a:schemeClr val="bg1"/>
                </a:solidFill>
              </a:rPr>
              <a:t>Predicates &amp; Quantified Statement I / II	Statements with Multiple Quantifiers	</a:t>
            </a:r>
            <a:r>
              <a:rPr lang="en-SG" sz="1200" b="1" dirty="0">
                <a:solidFill>
                  <a:schemeClr val="accent4">
                    <a:lumMod val="40000"/>
                    <a:lumOff val="60000"/>
                  </a:schemeClr>
                </a:solidFill>
              </a:rPr>
              <a:t>Arguments with Quantified Statements </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101</a:t>
            </a:fld>
            <a:endParaRPr lang="en-SG" dirty="0"/>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752857"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TextBox 41"/>
          <p:cNvSpPr txBox="1"/>
          <p:nvPr/>
        </p:nvSpPr>
        <p:spPr>
          <a:xfrm>
            <a:off x="369738" y="1211811"/>
            <a:ext cx="8653492" cy="4108817"/>
          </a:xfrm>
          <a:prstGeom prst="rect">
            <a:avLst/>
          </a:prstGeom>
          <a:noFill/>
        </p:spPr>
        <p:txBody>
          <a:bodyPr wrap="square" rtlCol="0">
            <a:spAutoFit/>
          </a:bodyPr>
          <a:lstStyle/>
          <a:p>
            <a:r>
              <a:rPr lang="en-US" altLang="en-US" sz="2400" dirty="0"/>
              <a:t>For instance, suppose a doctor knows that </a:t>
            </a:r>
          </a:p>
          <a:p>
            <a:endParaRPr lang="en-US" altLang="en-US" sz="1100" dirty="0"/>
          </a:p>
          <a:p>
            <a:r>
              <a:rPr lang="en-US" altLang="en-US" sz="2400" dirty="0"/>
              <a:t>           For all </a:t>
            </a:r>
            <a:r>
              <a:rPr lang="en-US" altLang="en-US" sz="2400" i="1" dirty="0"/>
              <a:t>x</a:t>
            </a:r>
            <a:r>
              <a:rPr lang="en-US" altLang="en-US" sz="2400" dirty="0"/>
              <a:t>,</a:t>
            </a:r>
            <a:r>
              <a:rPr lang="en-US" altLang="en-US" sz="2400" i="1" dirty="0"/>
              <a:t> </a:t>
            </a:r>
            <a:r>
              <a:rPr lang="en-US" altLang="en-US" sz="2400" dirty="0"/>
              <a:t>if </a:t>
            </a:r>
            <a:r>
              <a:rPr lang="en-US" altLang="en-US" sz="2400" i="1" dirty="0"/>
              <a:t>x </a:t>
            </a:r>
            <a:r>
              <a:rPr lang="en-US" altLang="en-US" sz="2400" dirty="0"/>
              <a:t>has pneumonia, then </a:t>
            </a:r>
            <a:r>
              <a:rPr lang="en-US" altLang="en-US" sz="2400" i="1" dirty="0"/>
              <a:t>x </a:t>
            </a:r>
            <a:r>
              <a:rPr lang="en-US" altLang="en-US" sz="2400" dirty="0"/>
              <a:t>has a fever and</a:t>
            </a:r>
            <a:br>
              <a:rPr lang="en-US" altLang="en-US" sz="2400" dirty="0"/>
            </a:br>
            <a:r>
              <a:rPr lang="en-US" altLang="en-US" sz="2400" dirty="0"/>
              <a:t>           chills, coughs deeply, and feels exceptionally tired</a:t>
            </a:r>
            <a:br>
              <a:rPr lang="en-US" altLang="en-US" sz="2400" dirty="0"/>
            </a:br>
            <a:r>
              <a:rPr lang="en-US" altLang="en-US" sz="2400" dirty="0"/>
              <a:t>           and miserable.</a:t>
            </a:r>
          </a:p>
          <a:p>
            <a:endParaRPr lang="en-US" altLang="en-US" sz="1100" dirty="0"/>
          </a:p>
          <a:p>
            <a:r>
              <a:rPr lang="en-US" altLang="en-US" sz="2400" dirty="0"/>
              <a:t>And suppose the doctor also knows that</a:t>
            </a:r>
          </a:p>
          <a:p>
            <a:endParaRPr lang="en-US" altLang="en-US" sz="1200" dirty="0"/>
          </a:p>
          <a:p>
            <a:r>
              <a:rPr lang="en-US" altLang="en-US" sz="2400" dirty="0"/>
              <a:t>	John has a fever and chills, coughs deeply,</a:t>
            </a:r>
          </a:p>
          <a:p>
            <a:r>
              <a:rPr lang="en-US" altLang="en-US" sz="2400" dirty="0"/>
              <a:t>	and feels exceptionally tired and miserable.</a:t>
            </a:r>
          </a:p>
          <a:p>
            <a:endParaRPr lang="en-US" altLang="en-US" sz="1100" dirty="0"/>
          </a:p>
          <a:p>
            <a:r>
              <a:rPr lang="en-US" altLang="en-US" sz="2400" dirty="0"/>
              <a:t>On the basis of these data, the doctor concludes that a diagnosis of pneumonia is a strong possibility, though not a certainty.</a:t>
            </a:r>
          </a:p>
        </p:txBody>
      </p:sp>
      <p:sp>
        <p:nvSpPr>
          <p:cNvPr id="2" name="TextBox 1"/>
          <p:cNvSpPr txBox="1"/>
          <p:nvPr/>
        </p:nvSpPr>
        <p:spPr>
          <a:xfrm>
            <a:off x="7600457" y="635121"/>
            <a:ext cx="1391057" cy="830997"/>
          </a:xfrm>
          <a:prstGeom prst="rect">
            <a:avLst/>
          </a:prstGeom>
          <a:solidFill>
            <a:schemeClr val="accent4">
              <a:lumMod val="60000"/>
              <a:lumOff val="40000"/>
            </a:schemeClr>
          </a:solidFill>
        </p:spPr>
        <p:txBody>
          <a:bodyPr wrap="square" rtlCol="0">
            <a:spAutoFit/>
          </a:bodyPr>
          <a:lstStyle/>
          <a:p>
            <a:r>
              <a:rPr lang="en-SG" sz="2400" dirty="0"/>
              <a:t>Only for reading.</a:t>
            </a:r>
          </a:p>
        </p:txBody>
      </p:sp>
      <p:sp>
        <p:nvSpPr>
          <p:cNvPr id="39" name="TextBox 38"/>
          <p:cNvSpPr txBox="1"/>
          <p:nvPr/>
        </p:nvSpPr>
        <p:spPr>
          <a:xfrm>
            <a:off x="369738" y="5411005"/>
            <a:ext cx="8653492" cy="954107"/>
          </a:xfrm>
          <a:prstGeom prst="rect">
            <a:avLst/>
          </a:prstGeom>
          <a:noFill/>
        </p:spPr>
        <p:txBody>
          <a:bodyPr wrap="square" rtlCol="0">
            <a:spAutoFit/>
          </a:bodyPr>
          <a:lstStyle/>
          <a:p>
            <a:pPr>
              <a:spcAft>
                <a:spcPts val="600"/>
              </a:spcAft>
            </a:pPr>
            <a:r>
              <a:rPr lang="en-US" altLang="en-US" sz="2800" dirty="0"/>
              <a:t>This form of reasoning has been named </a:t>
            </a:r>
            <a:r>
              <a:rPr lang="en-US" altLang="en-US" sz="2800" dirty="0">
                <a:solidFill>
                  <a:srgbClr val="C00000"/>
                </a:solidFill>
              </a:rPr>
              <a:t>abduction</a:t>
            </a:r>
            <a:r>
              <a:rPr lang="en-US" altLang="en-US" sz="2800" b="1" dirty="0"/>
              <a:t> </a:t>
            </a:r>
            <a:r>
              <a:rPr lang="en-US" altLang="en-US" sz="2800" dirty="0"/>
              <a:t>by researchers working in artificial intelligence. </a:t>
            </a:r>
          </a:p>
        </p:txBody>
      </p:sp>
    </p:spTree>
    <p:extLst>
      <p:ext uri="{BB962C8B-B14F-4D97-AF65-F5344CB8AC3E}">
        <p14:creationId xmlns:p14="http://schemas.microsoft.com/office/powerpoint/2010/main" val="603648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9">
                                            <p:txEl>
                                              <p:pRg st="0" end="0"/>
                                            </p:txEl>
                                          </p:spTgt>
                                        </p:tgtEl>
                                        <p:attrNameLst>
                                          <p:attrName>style.visibility</p:attrName>
                                        </p:attrNameLst>
                                      </p:cBhvr>
                                      <p:to>
                                        <p:strVal val="visible"/>
                                      </p:to>
                                    </p:set>
                                    <p:animEffect transition="in" filter="dissolve">
                                      <p:cBhvr>
                                        <p:cTn id="7" dur="500"/>
                                        <p:tgtEl>
                                          <p:spTgt spid="3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18"/>
          <p:cNvSpPr>
            <a:spLocks noGrp="1"/>
          </p:cNvSpPr>
          <p:nvPr>
            <p:ph type="sldNum" sz="quarter" idx="12"/>
          </p:nvPr>
        </p:nvSpPr>
        <p:spPr/>
        <p:txBody>
          <a:bodyPr/>
          <a:lstStyle/>
          <a:p>
            <a:fld id="{3945BCA7-BE1F-44EA-8FAA-E97CADA8B770}" type="slidenum">
              <a:rPr lang="en-SG" smtClean="0"/>
              <a:t>102</a:t>
            </a:fld>
            <a:endParaRPr lang="en-SG" dirty="0"/>
          </a:p>
        </p:txBody>
      </p:sp>
      <p:sp>
        <p:nvSpPr>
          <p:cNvPr id="2" name="TextBox 1"/>
          <p:cNvSpPr txBox="1"/>
          <p:nvPr/>
        </p:nvSpPr>
        <p:spPr>
          <a:xfrm>
            <a:off x="1558977" y="1409075"/>
            <a:ext cx="6205928" cy="830997"/>
          </a:xfrm>
          <a:prstGeom prst="rect">
            <a:avLst/>
          </a:prstGeom>
          <a:noFill/>
        </p:spPr>
        <p:txBody>
          <a:bodyPr wrap="square" rtlCol="0">
            <a:spAutoFit/>
          </a:bodyPr>
          <a:lstStyle/>
          <a:p>
            <a:pPr algn="ctr"/>
            <a:r>
              <a:rPr lang="en-SG" sz="4800" dirty="0"/>
              <a:t>END OF FILE</a:t>
            </a:r>
          </a:p>
        </p:txBody>
      </p:sp>
    </p:spTree>
    <p:extLst>
      <p:ext uri="{BB962C8B-B14F-4D97-AF65-F5344CB8AC3E}">
        <p14:creationId xmlns:p14="http://schemas.microsoft.com/office/powerpoint/2010/main" val="140496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 pos="8612188" algn="l"/>
              </a:tabLst>
            </a:pPr>
            <a:r>
              <a:rPr lang="en-SG" sz="900" dirty="0">
                <a:solidFill>
                  <a:schemeClr val="bg1"/>
                </a:solidFill>
              </a:rPr>
              <a:t>	</a:t>
            </a:r>
            <a:r>
              <a:rPr lang="en-SG" sz="1200" b="1" dirty="0">
                <a:solidFill>
                  <a:schemeClr val="accent4">
                    <a:lumMod val="20000"/>
                    <a:lumOff val="80000"/>
                  </a:schemeClr>
                </a:solidFill>
              </a:rPr>
              <a:t>Predicates &amp; Quantified Statement I </a:t>
            </a:r>
            <a:r>
              <a:rPr lang="en-SG" sz="1200" dirty="0">
                <a:solidFill>
                  <a:schemeClr val="bg1"/>
                </a:solidFill>
              </a:rPr>
              <a:t>/ II	Statements with Multiple Quantifiers	Arguments with Quantified Statements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The Universal Quantifier: </a:t>
            </a:r>
            <a:r>
              <a:rPr lang="en-SG" sz="1400" dirty="0">
                <a:solidFill>
                  <a:schemeClr val="bg1"/>
                </a:solidFill>
                <a:sym typeface="Symbol" panose="05050102010706020507" pitchFamily="18" charset="2"/>
              </a:rPr>
              <a:t>Truth and Falsity of Universal Statements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11</a:t>
            </a:fld>
            <a:endParaRPr lang="en-SG" dirty="0"/>
          </a:p>
        </p:txBody>
      </p:sp>
      <mc:AlternateContent xmlns:mc="http://schemas.openxmlformats.org/markup-compatibility/2006" xmlns:a14="http://schemas.microsoft.com/office/drawing/2010/main">
        <mc:Choice Requires="a14">
          <p:sp>
            <p:nvSpPr>
              <p:cNvPr id="27" name="TextBox 26"/>
              <p:cNvSpPr txBox="1"/>
              <p:nvPr/>
            </p:nvSpPr>
            <p:spPr>
              <a:xfrm>
                <a:off x="415123" y="1103568"/>
                <a:ext cx="8262712" cy="2477601"/>
              </a:xfrm>
              <a:prstGeom prst="rect">
                <a:avLst/>
              </a:prstGeom>
              <a:noFill/>
            </p:spPr>
            <p:txBody>
              <a:bodyPr wrap="square" rtlCol="0">
                <a:spAutoFit/>
              </a:bodyPr>
              <a:lstStyle/>
              <a:p>
                <a:pPr>
                  <a:spcAft>
                    <a:spcPts val="600"/>
                  </a:spcAft>
                </a:pPr>
                <a:r>
                  <a:rPr lang="en-SG" altLang="en-US" sz="2800" dirty="0"/>
                  <a:t>Truth and Falsity of Universal Statements</a:t>
                </a:r>
              </a:p>
              <a:p>
                <a:pPr marL="625475" indent="-444500">
                  <a:spcAft>
                    <a:spcPts val="600"/>
                  </a:spcAft>
                  <a:buFont typeface="+mj-lt"/>
                  <a:buAutoNum type="alphaLcPeriod" startAt="2"/>
                </a:pPr>
                <a:r>
                  <a:rPr lang="en-SG" altLang="en-US" sz="2800" dirty="0"/>
                  <a:t>Consider the statement</a:t>
                </a:r>
              </a:p>
              <a:p>
                <a:pPr>
                  <a:spcAft>
                    <a:spcPts val="600"/>
                  </a:spcAft>
                  <a:tabLst>
                    <a:tab pos="2149475" algn="l"/>
                  </a:tabLst>
                </a:pPr>
                <a:r>
                  <a:rPr lang="en-SG" altLang="en-US" sz="2800" dirty="0"/>
                  <a:t>		</a:t>
                </a:r>
                <a:r>
                  <a:rPr lang="en-SG" altLang="en-US" sz="2800" dirty="0">
                    <a:solidFill>
                      <a:srgbClr val="0033CC"/>
                    </a:solidFill>
                    <a:sym typeface="Symbol" panose="05050102010706020507" pitchFamily="18" charset="2"/>
                  </a:rPr>
                  <a:t></a:t>
                </a:r>
                <a:r>
                  <a:rPr lang="en-SG" altLang="en-US" sz="2800" i="1" dirty="0">
                    <a:solidFill>
                      <a:srgbClr val="0033CC"/>
                    </a:solidFill>
                    <a:sym typeface="Symbol" panose="05050102010706020507" pitchFamily="18" charset="2"/>
                  </a:rPr>
                  <a:t>x</a:t>
                </a:r>
                <a:r>
                  <a:rPr lang="en-SG" altLang="en-US" sz="2800" dirty="0">
                    <a:solidFill>
                      <a:srgbClr val="0033CC"/>
                    </a:solidFill>
                    <a:sym typeface="Symbol" panose="05050102010706020507" pitchFamily="18" charset="2"/>
                  </a:rPr>
                  <a:t>  </a:t>
                </a:r>
                <a14:m>
                  <m:oMath xmlns:m="http://schemas.openxmlformats.org/officeDocument/2006/math">
                    <m:r>
                      <a:rPr lang="en-SG" altLang="en-US" sz="2800" b="1" i="1" dirty="0" smtClean="0">
                        <a:solidFill>
                          <a:srgbClr val="0033CC"/>
                        </a:solidFill>
                        <a:latin typeface="Cambria Math" panose="02040503050406030204" pitchFamily="18" charset="0"/>
                        <a:ea typeface="Cambria Math" panose="02040503050406030204" pitchFamily="18" charset="0"/>
                        <a:sym typeface="Symbol" panose="05050102010706020507" pitchFamily="18" charset="2"/>
                      </a:rPr>
                      <m:t>ℝ</m:t>
                    </m:r>
                  </m:oMath>
                </a14:m>
                <a:r>
                  <a:rPr lang="en-SG" altLang="en-US" sz="2800" dirty="0">
                    <a:solidFill>
                      <a:srgbClr val="0033CC"/>
                    </a:solidFill>
                    <a:sym typeface="Symbol" panose="05050102010706020507" pitchFamily="18" charset="2"/>
                  </a:rPr>
                  <a:t>, </a:t>
                </a:r>
                <a:r>
                  <a:rPr lang="en-SG" altLang="en-US" sz="2800" i="1" dirty="0">
                    <a:solidFill>
                      <a:srgbClr val="0033CC"/>
                    </a:solidFill>
                    <a:sym typeface="Symbol" panose="05050102010706020507" pitchFamily="18" charset="2"/>
                  </a:rPr>
                  <a:t>x</a:t>
                </a:r>
                <a:r>
                  <a:rPr lang="en-SG" altLang="en-US" sz="2800" baseline="30000" dirty="0">
                    <a:solidFill>
                      <a:srgbClr val="0033CC"/>
                    </a:solidFill>
                    <a:sym typeface="Symbol" panose="05050102010706020507" pitchFamily="18" charset="2"/>
                  </a:rPr>
                  <a:t>2</a:t>
                </a:r>
                <a:r>
                  <a:rPr lang="en-SG" altLang="en-US" sz="2800" dirty="0">
                    <a:solidFill>
                      <a:srgbClr val="0033CC"/>
                    </a:solidFill>
                    <a:sym typeface="Symbol" panose="05050102010706020507" pitchFamily="18" charset="2"/>
                  </a:rPr>
                  <a:t>  </a:t>
                </a:r>
                <a:r>
                  <a:rPr lang="en-SG" altLang="en-US" sz="2800" i="1" dirty="0">
                    <a:solidFill>
                      <a:srgbClr val="0033CC"/>
                    </a:solidFill>
                    <a:sym typeface="Symbol" panose="05050102010706020507" pitchFamily="18" charset="2"/>
                  </a:rPr>
                  <a:t>x</a:t>
                </a:r>
                <a:r>
                  <a:rPr lang="en-SG" altLang="en-US" sz="2800" dirty="0">
                    <a:sym typeface="Symbol" panose="05050102010706020507" pitchFamily="18" charset="2"/>
                  </a:rPr>
                  <a:t>.</a:t>
                </a:r>
              </a:p>
              <a:p>
                <a:pPr marL="625475" indent="-625475">
                  <a:spcAft>
                    <a:spcPts val="600"/>
                  </a:spcAft>
                  <a:tabLst>
                    <a:tab pos="625475" algn="l"/>
                    <a:tab pos="2149475" algn="l"/>
                  </a:tabLst>
                </a:pPr>
                <a:r>
                  <a:rPr lang="en-SG" altLang="en-US" sz="2800" dirty="0">
                    <a:sym typeface="Symbol" panose="05050102010706020507" pitchFamily="18" charset="2"/>
                  </a:rPr>
                  <a:t>	Find a counterexample to show that this statement is </a:t>
                </a:r>
                <a:r>
                  <a:rPr lang="en-SG" altLang="en-US" sz="2800" b="1" dirty="0">
                    <a:sym typeface="Symbol" panose="05050102010706020507" pitchFamily="18" charset="2"/>
                  </a:rPr>
                  <a:t>false</a:t>
                </a:r>
                <a:r>
                  <a:rPr lang="en-SG" altLang="en-US" sz="2800" dirty="0">
                    <a:sym typeface="Symbol" panose="05050102010706020507" pitchFamily="18" charset="2"/>
                  </a:rPr>
                  <a:t>.</a:t>
                </a:r>
                <a:endParaRPr lang="en-SG" altLang="en-US" sz="2800" dirty="0"/>
              </a:p>
            </p:txBody>
          </p:sp>
        </mc:Choice>
        <mc:Fallback xmlns="">
          <p:sp>
            <p:nvSpPr>
              <p:cNvPr id="27" name="TextBox 26"/>
              <p:cNvSpPr txBox="1">
                <a:spLocks noRot="1" noChangeAspect="1" noMove="1" noResize="1" noEditPoints="1" noAdjustHandles="1" noChangeArrowheads="1" noChangeShapeType="1" noTextEdit="1"/>
              </p:cNvSpPr>
              <p:nvPr/>
            </p:nvSpPr>
            <p:spPr>
              <a:xfrm>
                <a:off x="415123" y="1103568"/>
                <a:ext cx="8262712" cy="2477601"/>
              </a:xfrm>
              <a:prstGeom prst="rect">
                <a:avLst/>
              </a:prstGeom>
              <a:blipFill>
                <a:blip r:embed="rId3"/>
                <a:stretch>
                  <a:fillRect l="-1475" t="-2217" r="-1254" b="-6158"/>
                </a:stretch>
              </a:blipFill>
            </p:spPr>
            <p:txBody>
              <a:bodyPr/>
              <a:lstStyle/>
              <a:p>
                <a:r>
                  <a:rPr lang="en-US">
                    <a:noFill/>
                  </a:rPr>
                  <a:t> </a:t>
                </a:r>
              </a:p>
            </p:txBody>
          </p:sp>
        </mc:Fallback>
      </mc:AlternateContent>
      <p:sp>
        <p:nvSpPr>
          <p:cNvPr id="29" name="TextBox 28"/>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
        <p:nvSpPr>
          <p:cNvPr id="33" name="Oval 32"/>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76756"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7" name="Oval 66"/>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5" name="Oval 74"/>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6" name="Oval 75"/>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7" name="Oval 76"/>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8" name="Oval 77"/>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9" name="Oval 7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0" name="Oval 7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1" name="Oval 8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2" name="Oval 8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3" name="Oval 8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981750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 pos="8612188" algn="l"/>
              </a:tabLst>
            </a:pPr>
            <a:r>
              <a:rPr lang="en-SG" sz="900" dirty="0">
                <a:solidFill>
                  <a:schemeClr val="bg1"/>
                </a:solidFill>
              </a:rPr>
              <a:t>	</a:t>
            </a:r>
            <a:r>
              <a:rPr lang="en-SG" sz="1200" b="1" dirty="0">
                <a:solidFill>
                  <a:schemeClr val="accent4">
                    <a:lumMod val="20000"/>
                    <a:lumOff val="80000"/>
                  </a:schemeClr>
                </a:solidFill>
              </a:rPr>
              <a:t>Predicates &amp; Quantified Statement I </a:t>
            </a:r>
            <a:r>
              <a:rPr lang="en-SG" sz="1200" dirty="0">
                <a:solidFill>
                  <a:schemeClr val="bg1"/>
                </a:solidFill>
              </a:rPr>
              <a:t>/ II	Statements with Multiple Quantifiers	Arguments with Quantified Statements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The Existential Quantifiers: : </a:t>
            </a:r>
            <a:r>
              <a:rPr lang="en-SG" sz="1400" dirty="0">
                <a:solidFill>
                  <a:schemeClr val="bg1"/>
                </a:solidFill>
                <a:sym typeface="Symbol" panose="05050102010706020507" pitchFamily="18" charset="2"/>
              </a:rPr>
              <a:t></a:t>
            </a:r>
            <a:r>
              <a:rPr lang="en-SG" sz="1400" dirty="0">
                <a:solidFill>
                  <a:schemeClr val="bg1"/>
                </a:solidFill>
              </a:rPr>
              <a:t> </a:t>
            </a:r>
            <a:endParaRPr lang="en-SG" sz="1100" dirty="0">
              <a:solidFill>
                <a:schemeClr val="bg1"/>
              </a:solidFill>
            </a:endParaRPr>
          </a:p>
        </p:txBody>
      </p:sp>
      <p:sp>
        <p:nvSpPr>
          <p:cNvPr id="15" name="TextBox 14"/>
          <p:cNvSpPr txBox="1"/>
          <p:nvPr/>
        </p:nvSpPr>
        <p:spPr>
          <a:xfrm>
            <a:off x="193963" y="1517665"/>
            <a:ext cx="8774545" cy="523220"/>
          </a:xfrm>
          <a:prstGeom prst="rect">
            <a:avLst/>
          </a:prstGeom>
          <a:noFill/>
        </p:spPr>
        <p:txBody>
          <a:bodyPr wrap="square" rtlCol="0">
            <a:spAutoFit/>
          </a:bodyPr>
          <a:lstStyle/>
          <a:p>
            <a:pPr>
              <a:spcAft>
                <a:spcPts val="600"/>
              </a:spcAft>
            </a:pPr>
            <a:r>
              <a:rPr lang="en-SG" sz="2800" dirty="0"/>
              <a:t>Example: “There is a student in CS1231S” can be written as</a:t>
            </a:r>
            <a:endParaRPr lang="en-US" altLang="en-US" sz="2800" i="1" dirty="0"/>
          </a:p>
        </p:txBody>
      </p:sp>
      <p:sp>
        <p:nvSpPr>
          <p:cNvPr id="19" name="Slide Number Placeholder 18"/>
          <p:cNvSpPr>
            <a:spLocks noGrp="1"/>
          </p:cNvSpPr>
          <p:nvPr>
            <p:ph type="sldNum" sz="quarter" idx="12"/>
          </p:nvPr>
        </p:nvSpPr>
        <p:spPr/>
        <p:txBody>
          <a:bodyPr/>
          <a:lstStyle/>
          <a:p>
            <a:fld id="{3945BCA7-BE1F-44EA-8FAA-E97CADA8B770}" type="slidenum">
              <a:rPr lang="en-SG" smtClean="0"/>
              <a:t>12</a:t>
            </a:fld>
            <a:endParaRPr lang="en-SG" dirty="0"/>
          </a:p>
        </p:txBody>
      </p:sp>
      <p:sp>
        <p:nvSpPr>
          <p:cNvPr id="53" name="TextBox 5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3.1.3. The Existential Quantifier: </a:t>
            </a:r>
            <a:r>
              <a:rPr lang="en-SG" sz="2800" dirty="0">
                <a:solidFill>
                  <a:schemeClr val="bg1"/>
                </a:solidFill>
                <a:sym typeface="Symbol" panose="05050102010706020507" pitchFamily="18" charset="2"/>
              </a:rPr>
              <a:t></a:t>
            </a:r>
            <a:endParaRPr lang="en-SG" sz="2000" dirty="0">
              <a:solidFill>
                <a:schemeClr val="bg1"/>
              </a:solidFill>
            </a:endParaRPr>
          </a:p>
        </p:txBody>
      </p:sp>
      <p:sp>
        <p:nvSpPr>
          <p:cNvPr id="3" name="TextBox 2"/>
          <p:cNvSpPr txBox="1"/>
          <p:nvPr/>
        </p:nvSpPr>
        <p:spPr>
          <a:xfrm>
            <a:off x="876702" y="2085465"/>
            <a:ext cx="7337321" cy="523220"/>
          </a:xfrm>
          <a:prstGeom prst="rect">
            <a:avLst/>
          </a:prstGeom>
          <a:solidFill>
            <a:schemeClr val="accent4">
              <a:lumMod val="40000"/>
              <a:lumOff val="60000"/>
            </a:schemeClr>
          </a:solidFill>
        </p:spPr>
        <p:txBody>
          <a:bodyPr wrap="square" rtlCol="0">
            <a:spAutoFit/>
          </a:bodyPr>
          <a:lstStyle/>
          <a:p>
            <a:r>
              <a:rPr lang="en-SG" sz="2800" dirty="0">
                <a:sym typeface="Symbol" panose="05050102010706020507" pitchFamily="18" charset="2"/>
              </a:rPr>
              <a:t> a person </a:t>
            </a:r>
            <a:r>
              <a:rPr lang="en-SG" sz="2800" i="1" dirty="0">
                <a:sym typeface="Symbol" panose="05050102010706020507" pitchFamily="18" charset="2"/>
              </a:rPr>
              <a:t>p</a:t>
            </a:r>
            <a:r>
              <a:rPr lang="en-SG" sz="2800" dirty="0">
                <a:sym typeface="Symbol" panose="05050102010706020507" pitchFamily="18" charset="2"/>
              </a:rPr>
              <a:t> such that </a:t>
            </a:r>
            <a:r>
              <a:rPr lang="en-SG" sz="2800" i="1" dirty="0">
                <a:sym typeface="Symbol" panose="05050102010706020507" pitchFamily="18" charset="2"/>
              </a:rPr>
              <a:t>p</a:t>
            </a:r>
            <a:r>
              <a:rPr lang="en-SG" sz="2800" dirty="0">
                <a:sym typeface="Symbol" panose="05050102010706020507" pitchFamily="18" charset="2"/>
              </a:rPr>
              <a:t> is a student in CS1231S.</a:t>
            </a:r>
            <a:endParaRPr lang="en-SG" sz="2800" dirty="0"/>
          </a:p>
        </p:txBody>
      </p:sp>
      <p:grpSp>
        <p:nvGrpSpPr>
          <p:cNvPr id="6" name="Group 5"/>
          <p:cNvGrpSpPr/>
          <p:nvPr/>
        </p:nvGrpSpPr>
        <p:grpSpPr>
          <a:xfrm>
            <a:off x="415123" y="2691049"/>
            <a:ext cx="8100227" cy="1522703"/>
            <a:chOff x="415123" y="3047267"/>
            <a:chExt cx="8100227" cy="1522703"/>
          </a:xfrm>
        </p:grpSpPr>
        <p:sp>
          <p:nvSpPr>
            <p:cNvPr id="33" name="TextBox 32"/>
            <p:cNvSpPr txBox="1"/>
            <p:nvPr/>
          </p:nvSpPr>
          <p:spPr>
            <a:xfrm>
              <a:off x="444474" y="3047267"/>
              <a:ext cx="8070876" cy="523220"/>
            </a:xfrm>
            <a:prstGeom prst="rect">
              <a:avLst/>
            </a:prstGeom>
            <a:noFill/>
          </p:spPr>
          <p:txBody>
            <a:bodyPr wrap="square" rtlCol="0">
              <a:spAutoFit/>
            </a:bodyPr>
            <a:lstStyle/>
            <a:p>
              <a:pPr>
                <a:spcAft>
                  <a:spcPts val="600"/>
                </a:spcAft>
              </a:pPr>
              <a:r>
                <a:rPr lang="en-SG" sz="2800" dirty="0"/>
                <a:t>Or, more formally,</a:t>
              </a:r>
              <a:endParaRPr lang="en-US" altLang="en-US" sz="2800" i="1" dirty="0"/>
            </a:p>
          </p:txBody>
        </p:sp>
        <p:sp>
          <p:nvSpPr>
            <p:cNvPr id="32" name="TextBox 31"/>
            <p:cNvSpPr txBox="1"/>
            <p:nvPr/>
          </p:nvSpPr>
          <p:spPr>
            <a:xfrm>
              <a:off x="903339" y="3523530"/>
              <a:ext cx="7337321" cy="523220"/>
            </a:xfrm>
            <a:prstGeom prst="rect">
              <a:avLst/>
            </a:prstGeom>
            <a:solidFill>
              <a:schemeClr val="accent4">
                <a:lumMod val="40000"/>
                <a:lumOff val="60000"/>
              </a:schemeClr>
            </a:solidFill>
          </p:spPr>
          <p:txBody>
            <a:bodyPr wrap="square" rtlCol="0">
              <a:spAutoFit/>
            </a:bodyPr>
            <a:lstStyle/>
            <a:p>
              <a:r>
                <a:rPr lang="en-SG" sz="2800" dirty="0">
                  <a:sym typeface="Symbol" panose="05050102010706020507" pitchFamily="18" charset="2"/>
                </a:rPr>
                <a:t></a:t>
              </a:r>
              <a:r>
                <a:rPr lang="en-SG" sz="2800" i="1" dirty="0">
                  <a:sym typeface="Symbol" panose="05050102010706020507" pitchFamily="18" charset="2"/>
                </a:rPr>
                <a:t>p</a:t>
              </a:r>
              <a:r>
                <a:rPr lang="en-SG" sz="2800" dirty="0">
                  <a:sym typeface="Symbol" panose="05050102010706020507" pitchFamily="18" charset="2"/>
                </a:rPr>
                <a:t> </a:t>
              </a:r>
              <a:r>
                <a:rPr lang="en-SG" sz="2800" i="1" dirty="0">
                  <a:sym typeface="Symbol" panose="05050102010706020507" pitchFamily="18" charset="2"/>
                </a:rPr>
                <a:t>P</a:t>
              </a:r>
              <a:r>
                <a:rPr lang="en-SG" sz="2800" dirty="0">
                  <a:sym typeface="Symbol" panose="05050102010706020507" pitchFamily="18" charset="2"/>
                </a:rPr>
                <a:t> such that </a:t>
              </a:r>
              <a:r>
                <a:rPr lang="en-SG" sz="2800" i="1" dirty="0">
                  <a:sym typeface="Symbol" panose="05050102010706020507" pitchFamily="18" charset="2"/>
                </a:rPr>
                <a:t>p</a:t>
              </a:r>
              <a:r>
                <a:rPr lang="en-SG" sz="2800" dirty="0">
                  <a:sym typeface="Symbol" panose="05050102010706020507" pitchFamily="18" charset="2"/>
                </a:rPr>
                <a:t> is a student in CS1231S.</a:t>
              </a:r>
              <a:endParaRPr lang="en-SG" sz="2800" dirty="0"/>
            </a:p>
          </p:txBody>
        </p:sp>
        <p:sp>
          <p:nvSpPr>
            <p:cNvPr id="34" name="TextBox 33"/>
            <p:cNvSpPr txBox="1"/>
            <p:nvPr/>
          </p:nvSpPr>
          <p:spPr>
            <a:xfrm>
              <a:off x="415123" y="4046750"/>
              <a:ext cx="8070876" cy="523220"/>
            </a:xfrm>
            <a:prstGeom prst="rect">
              <a:avLst/>
            </a:prstGeom>
            <a:noFill/>
          </p:spPr>
          <p:txBody>
            <a:bodyPr wrap="square" rtlCol="0">
              <a:spAutoFit/>
            </a:bodyPr>
            <a:lstStyle/>
            <a:p>
              <a:pPr>
                <a:spcAft>
                  <a:spcPts val="600"/>
                </a:spcAft>
              </a:pPr>
              <a:r>
                <a:rPr lang="en-SG" sz="2800" dirty="0"/>
                <a:t>where </a:t>
              </a:r>
              <a:r>
                <a:rPr lang="en-SG" sz="2800" i="1" dirty="0"/>
                <a:t>P</a:t>
              </a:r>
              <a:r>
                <a:rPr lang="en-SG" sz="2800" dirty="0"/>
                <a:t> is the set of all people.</a:t>
              </a:r>
              <a:endParaRPr lang="en-US" altLang="en-US" sz="2800" i="1" dirty="0"/>
            </a:p>
          </p:txBody>
        </p:sp>
      </p:grpSp>
      <p:sp>
        <p:nvSpPr>
          <p:cNvPr id="35" name="TextBox 34"/>
          <p:cNvSpPr txBox="1"/>
          <p:nvPr/>
        </p:nvSpPr>
        <p:spPr>
          <a:xfrm>
            <a:off x="444474" y="4377110"/>
            <a:ext cx="8364246" cy="2015936"/>
          </a:xfrm>
          <a:prstGeom prst="rect">
            <a:avLst/>
          </a:prstGeom>
          <a:noFill/>
        </p:spPr>
        <p:txBody>
          <a:bodyPr wrap="square" rtlCol="0">
            <a:spAutoFit/>
          </a:bodyPr>
          <a:lstStyle/>
          <a:p>
            <a:pPr marL="457200" indent="-457200">
              <a:spcAft>
                <a:spcPts val="600"/>
              </a:spcAft>
              <a:buFont typeface="Wingdings" panose="05000000000000000000" pitchFamily="2" charset="2"/>
              <a:buChar char="§"/>
            </a:pPr>
            <a:r>
              <a:rPr lang="en-SG" sz="2400" dirty="0"/>
              <a:t>The words </a:t>
            </a:r>
            <a:r>
              <a:rPr lang="en-SG" sz="2400" i="1" dirty="0">
                <a:solidFill>
                  <a:srgbClr val="0033CC"/>
                </a:solidFill>
              </a:rPr>
              <a:t>such that </a:t>
            </a:r>
            <a:r>
              <a:rPr lang="en-SG" sz="2400" dirty="0"/>
              <a:t>are inserted just before the predicate. If the context is clear, sometimes the abbreviation </a:t>
            </a:r>
            <a:r>
              <a:rPr lang="en-SG" sz="2400" dirty="0" err="1">
                <a:solidFill>
                  <a:srgbClr val="0033CC"/>
                </a:solidFill>
              </a:rPr>
              <a:t>s.t.</a:t>
            </a:r>
            <a:r>
              <a:rPr lang="en-SG" sz="2400" dirty="0"/>
              <a:t> is used.</a:t>
            </a:r>
          </a:p>
          <a:p>
            <a:pPr marL="457200" indent="-457200">
              <a:spcAft>
                <a:spcPts val="600"/>
              </a:spcAft>
              <a:buFont typeface="Wingdings" panose="05000000000000000000" pitchFamily="2" charset="2"/>
              <a:buChar char="§"/>
            </a:pPr>
            <a:r>
              <a:rPr lang="en-SG" sz="2400" dirty="0"/>
              <a:t>Some alternative expressions for “there exists” are “there is a”, “we can find a”, “there is at least one”, “for some”, and “for at least one”. </a:t>
            </a:r>
            <a:endParaRPr lang="en-US" altLang="en-US" sz="2400" i="1" dirty="0"/>
          </a:p>
        </p:txBody>
      </p:sp>
      <p:sp>
        <p:nvSpPr>
          <p:cNvPr id="41" name="Oval 40"/>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663368"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5" name="Oval 74"/>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6" name="Oval 75"/>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7" name="Oval 76"/>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8" name="Oval 77"/>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9" name="Oval 78"/>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0" name="Oval 79"/>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1" name="Oval 80"/>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2" name="Oval 81"/>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3" name="Oval 82"/>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4" name="Oval 83"/>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5" name="Oval 84"/>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6" name="Oval 85"/>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7" name="Oval 86"/>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8" name="Oval 87"/>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28071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dissolve">
                                      <p:cBhvr>
                                        <p:cTn id="1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 pos="8612188" algn="l"/>
              </a:tabLst>
            </a:pPr>
            <a:r>
              <a:rPr lang="en-SG" sz="900" dirty="0">
                <a:solidFill>
                  <a:schemeClr val="bg1"/>
                </a:solidFill>
              </a:rPr>
              <a:t>	</a:t>
            </a:r>
            <a:r>
              <a:rPr lang="en-SG" sz="1200" b="1" dirty="0">
                <a:solidFill>
                  <a:schemeClr val="accent4">
                    <a:lumMod val="20000"/>
                    <a:lumOff val="80000"/>
                  </a:schemeClr>
                </a:solidFill>
              </a:rPr>
              <a:t>Predicates &amp; Quantified Statement I </a:t>
            </a:r>
            <a:r>
              <a:rPr lang="en-SG" sz="1200" dirty="0">
                <a:solidFill>
                  <a:schemeClr val="bg1"/>
                </a:solidFill>
              </a:rPr>
              <a:t>/ II	Statements with Multiple Quantifiers	Arguments with Quantified Statements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The Existential Quantifier: </a:t>
            </a:r>
            <a:r>
              <a:rPr lang="en-SG" sz="1400" dirty="0">
                <a:solidFill>
                  <a:schemeClr val="bg1"/>
                </a:solidFill>
                <a:sym typeface="Symbol" panose="05050102010706020507" pitchFamily="18" charset="2"/>
              </a:rPr>
              <a:t></a:t>
            </a:r>
            <a:r>
              <a:rPr lang="en-SG" sz="1400" dirty="0">
                <a:solidFill>
                  <a:schemeClr val="bg1"/>
                </a:solidFill>
              </a:rPr>
              <a:t> </a:t>
            </a:r>
            <a:endParaRPr lang="en-SG" sz="1100" dirty="0">
              <a:solidFill>
                <a:schemeClr val="bg1"/>
              </a:solidFill>
            </a:endParaRPr>
          </a:p>
        </p:txBody>
      </p:sp>
      <p:sp>
        <p:nvSpPr>
          <p:cNvPr id="15" name="TextBox 14"/>
          <p:cNvSpPr txBox="1"/>
          <p:nvPr/>
        </p:nvSpPr>
        <p:spPr>
          <a:xfrm>
            <a:off x="444474" y="1517665"/>
            <a:ext cx="8070876" cy="1384995"/>
          </a:xfrm>
          <a:prstGeom prst="rect">
            <a:avLst/>
          </a:prstGeom>
          <a:noFill/>
        </p:spPr>
        <p:txBody>
          <a:bodyPr wrap="square" rtlCol="0">
            <a:spAutoFit/>
          </a:bodyPr>
          <a:lstStyle/>
          <a:p>
            <a:pPr>
              <a:spcAft>
                <a:spcPts val="600"/>
              </a:spcAft>
            </a:pPr>
            <a:r>
              <a:rPr lang="en-SG" sz="2800" dirty="0"/>
              <a:t>Sentences that are quantified existentially are defined as statements by giving them the truth values specified in the following definition.</a:t>
            </a:r>
            <a:endParaRPr lang="en-US" altLang="en-US" sz="2800" i="1" dirty="0"/>
          </a:p>
        </p:txBody>
      </p:sp>
      <p:sp>
        <p:nvSpPr>
          <p:cNvPr id="19" name="Slide Number Placeholder 18"/>
          <p:cNvSpPr>
            <a:spLocks noGrp="1"/>
          </p:cNvSpPr>
          <p:nvPr>
            <p:ph type="sldNum" sz="quarter" idx="12"/>
          </p:nvPr>
        </p:nvSpPr>
        <p:spPr/>
        <p:txBody>
          <a:bodyPr/>
          <a:lstStyle/>
          <a:p>
            <a:fld id="{3945BCA7-BE1F-44EA-8FAA-E97CADA8B770}" type="slidenum">
              <a:rPr lang="en-SG" smtClean="0"/>
              <a:t>13</a:t>
            </a:fld>
            <a:endParaRPr lang="en-SG" dirty="0"/>
          </a:p>
        </p:txBody>
      </p:sp>
      <p:grpSp>
        <p:nvGrpSpPr>
          <p:cNvPr id="41" name="Group 40"/>
          <p:cNvGrpSpPr/>
          <p:nvPr/>
        </p:nvGrpSpPr>
        <p:grpSpPr>
          <a:xfrm>
            <a:off x="652334" y="2979795"/>
            <a:ext cx="8100228" cy="2226252"/>
            <a:chOff x="421090" y="4598517"/>
            <a:chExt cx="8100228" cy="2226252"/>
          </a:xfrm>
        </p:grpSpPr>
        <p:sp>
          <p:nvSpPr>
            <p:cNvPr id="45" name="Rectangle 44"/>
            <p:cNvSpPr/>
            <p:nvPr/>
          </p:nvSpPr>
          <p:spPr>
            <a:xfrm>
              <a:off x="421090" y="4598518"/>
              <a:ext cx="8100228" cy="2226251"/>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6" name="Rectangle 45"/>
            <p:cNvSpPr/>
            <p:nvPr/>
          </p:nvSpPr>
          <p:spPr>
            <a:xfrm>
              <a:off x="421090" y="4598517"/>
              <a:ext cx="8100228"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7" name="TextBox 46"/>
            <p:cNvSpPr txBox="1"/>
            <p:nvPr/>
          </p:nvSpPr>
          <p:spPr>
            <a:xfrm>
              <a:off x="482723" y="4645644"/>
              <a:ext cx="7494514" cy="461665"/>
            </a:xfrm>
            <a:prstGeom prst="rect">
              <a:avLst/>
            </a:prstGeom>
            <a:noFill/>
          </p:spPr>
          <p:txBody>
            <a:bodyPr wrap="square" rtlCol="0">
              <a:spAutoFit/>
            </a:bodyPr>
            <a:lstStyle/>
            <a:p>
              <a:r>
                <a:rPr lang="en-SG" sz="2400" dirty="0">
                  <a:solidFill>
                    <a:schemeClr val="bg1"/>
                  </a:solidFill>
                </a:rPr>
                <a:t>Definition 3.1.4 (Existential Statement)</a:t>
              </a:r>
            </a:p>
          </p:txBody>
        </p:sp>
        <p:sp>
          <p:nvSpPr>
            <p:cNvPr id="48" name="TextBox 47"/>
            <p:cNvSpPr txBox="1"/>
            <p:nvPr/>
          </p:nvSpPr>
          <p:spPr>
            <a:xfrm>
              <a:off x="482724" y="5255109"/>
              <a:ext cx="8038594" cy="1569660"/>
            </a:xfrm>
            <a:prstGeom prst="rect">
              <a:avLst/>
            </a:prstGeom>
            <a:noFill/>
          </p:spPr>
          <p:txBody>
            <a:bodyPr wrap="square" rtlCol="0">
              <a:spAutoFit/>
            </a:bodyPr>
            <a:lstStyle/>
            <a:p>
              <a:r>
                <a:rPr lang="en-SG" sz="2400" dirty="0"/>
                <a:t>Let </a:t>
              </a:r>
              <a:r>
                <a:rPr lang="en-SG" sz="2400" i="1" dirty="0"/>
                <a:t>Q</a:t>
              </a:r>
              <a:r>
                <a:rPr lang="en-SG" sz="2400" dirty="0"/>
                <a:t>(</a:t>
              </a:r>
              <a:r>
                <a:rPr lang="en-SG" sz="2400" i="1" dirty="0"/>
                <a:t>x</a:t>
              </a:r>
              <a:r>
                <a:rPr lang="en-SG" sz="2400" dirty="0"/>
                <a:t>) be a predicate and </a:t>
              </a:r>
              <a:r>
                <a:rPr lang="en-SG" sz="2400" i="1" dirty="0"/>
                <a:t>D</a:t>
              </a:r>
              <a:r>
                <a:rPr lang="en-SG" sz="2400" dirty="0"/>
                <a:t> the domain of </a:t>
              </a:r>
              <a:r>
                <a:rPr lang="en-SG" sz="2400" i="1" dirty="0"/>
                <a:t>x</a:t>
              </a:r>
              <a:r>
                <a:rPr lang="en-SG" sz="2400" dirty="0"/>
                <a:t>. An </a:t>
              </a:r>
              <a:r>
                <a:rPr lang="en-SG" sz="2400" b="1" dirty="0"/>
                <a:t>existential statement</a:t>
              </a:r>
              <a:r>
                <a:rPr lang="en-SG" sz="2400" dirty="0"/>
                <a:t> is a statement of the form “</a:t>
              </a:r>
              <a:r>
                <a:rPr lang="en-SG" sz="2400" dirty="0">
                  <a:sym typeface="Symbol" panose="05050102010706020507" pitchFamily="18" charset="2"/>
                </a:rPr>
                <a:t></a:t>
              </a:r>
              <a:r>
                <a:rPr lang="en-SG" sz="2400" i="1" dirty="0">
                  <a:sym typeface="Symbol" panose="05050102010706020507" pitchFamily="18" charset="2"/>
                </a:rPr>
                <a:t>x</a:t>
              </a:r>
              <a:r>
                <a:rPr lang="en-SG" sz="2400" dirty="0">
                  <a:sym typeface="Symbol" panose="05050102010706020507" pitchFamily="18" charset="2"/>
                </a:rPr>
                <a:t>  </a:t>
              </a:r>
              <a:r>
                <a:rPr lang="en-SG" sz="2400" i="1" dirty="0">
                  <a:sym typeface="Symbol" panose="05050102010706020507" pitchFamily="18" charset="2"/>
                </a:rPr>
                <a:t>D</a:t>
              </a:r>
              <a:r>
                <a:rPr lang="en-SG" sz="2400" dirty="0">
                  <a:sym typeface="Symbol" panose="05050102010706020507" pitchFamily="18" charset="2"/>
                </a:rPr>
                <a:t> such that </a:t>
              </a:r>
              <a:r>
                <a:rPr lang="en-SG" sz="2400" i="1" dirty="0">
                  <a:sym typeface="Symbol" panose="05050102010706020507" pitchFamily="18" charset="2"/>
                </a:rPr>
                <a:t>Q</a:t>
              </a:r>
              <a:r>
                <a:rPr lang="en-SG" sz="2400" dirty="0">
                  <a:sym typeface="Symbol" panose="05050102010706020507" pitchFamily="18" charset="2"/>
                </a:rPr>
                <a:t>(</a:t>
              </a:r>
              <a:r>
                <a:rPr lang="en-SG" sz="2400" i="1" dirty="0">
                  <a:sym typeface="Symbol" panose="05050102010706020507" pitchFamily="18" charset="2"/>
                </a:rPr>
                <a:t>x</a:t>
              </a:r>
              <a:r>
                <a:rPr lang="en-SG" sz="2400" dirty="0">
                  <a:sym typeface="Symbol" panose="05050102010706020507" pitchFamily="18" charset="2"/>
                </a:rPr>
                <a:t>)”.</a:t>
              </a:r>
              <a:endParaRPr lang="en-SG" sz="2400" dirty="0"/>
            </a:p>
            <a:p>
              <a:pPr marL="342900" indent="-342900">
                <a:buFont typeface="Wingdings" panose="05000000000000000000" pitchFamily="2" charset="2"/>
                <a:buChar char="§"/>
              </a:pPr>
              <a:r>
                <a:rPr lang="en-SG" sz="2400" dirty="0"/>
                <a:t>It is defined to be true </a:t>
              </a:r>
              <a:r>
                <a:rPr lang="en-SG" sz="2400" dirty="0" err="1"/>
                <a:t>iff</a:t>
              </a:r>
              <a:r>
                <a:rPr lang="en-SG" sz="2400" dirty="0"/>
                <a:t> </a:t>
              </a:r>
              <a:r>
                <a:rPr lang="en-SG" sz="2400" i="1" dirty="0"/>
                <a:t>Q</a:t>
              </a:r>
              <a:r>
                <a:rPr lang="en-SG" sz="2400" dirty="0"/>
                <a:t>(</a:t>
              </a:r>
              <a:r>
                <a:rPr lang="en-SG" sz="2400" i="1" dirty="0"/>
                <a:t>x</a:t>
              </a:r>
              <a:r>
                <a:rPr lang="en-SG" sz="2400" dirty="0"/>
                <a:t>) is </a:t>
              </a:r>
              <a:r>
                <a:rPr lang="en-SG" sz="2400" dirty="0">
                  <a:solidFill>
                    <a:srgbClr val="C00000"/>
                  </a:solidFill>
                </a:rPr>
                <a:t>true for at least one </a:t>
              </a:r>
              <a:r>
                <a:rPr lang="en-SG" sz="2400" i="1" dirty="0"/>
                <a:t>x</a:t>
              </a:r>
              <a:r>
                <a:rPr lang="en-SG" sz="2400" dirty="0"/>
                <a:t> in </a:t>
              </a:r>
              <a:r>
                <a:rPr lang="en-SG" sz="2400" i="1" dirty="0"/>
                <a:t>D</a:t>
              </a:r>
              <a:r>
                <a:rPr lang="en-SG" sz="2400" dirty="0"/>
                <a:t>.</a:t>
              </a:r>
            </a:p>
            <a:p>
              <a:pPr marL="342900" indent="-342900">
                <a:buFont typeface="Wingdings" panose="05000000000000000000" pitchFamily="2" charset="2"/>
                <a:buChar char="§"/>
              </a:pPr>
              <a:r>
                <a:rPr lang="en-SG" sz="2400" dirty="0"/>
                <a:t>It is defined to be false </a:t>
              </a:r>
              <a:r>
                <a:rPr lang="en-SG" sz="2400" dirty="0" err="1"/>
                <a:t>iff</a:t>
              </a:r>
              <a:r>
                <a:rPr lang="en-SG" sz="2400" dirty="0"/>
                <a:t> </a:t>
              </a:r>
              <a:r>
                <a:rPr lang="en-SG" sz="2400" i="1" dirty="0"/>
                <a:t>Q</a:t>
              </a:r>
              <a:r>
                <a:rPr lang="en-SG" sz="2400" dirty="0"/>
                <a:t>(</a:t>
              </a:r>
              <a:r>
                <a:rPr lang="en-SG" sz="2400" i="1" dirty="0"/>
                <a:t>x</a:t>
              </a:r>
              <a:r>
                <a:rPr lang="en-SG" sz="2400" dirty="0"/>
                <a:t>) is </a:t>
              </a:r>
              <a:r>
                <a:rPr lang="en-SG" sz="2400" dirty="0">
                  <a:solidFill>
                    <a:srgbClr val="C00000"/>
                  </a:solidFill>
                </a:rPr>
                <a:t>false for all </a:t>
              </a:r>
              <a:r>
                <a:rPr lang="en-SG" sz="2400" i="1" dirty="0"/>
                <a:t>x</a:t>
              </a:r>
              <a:r>
                <a:rPr lang="en-SG" sz="2400" dirty="0"/>
                <a:t> in </a:t>
              </a:r>
              <a:r>
                <a:rPr lang="en-SG" sz="2400" i="1" dirty="0"/>
                <a:t>D</a:t>
              </a:r>
              <a:r>
                <a:rPr lang="en-SG" sz="2400" dirty="0"/>
                <a:t>.</a:t>
              </a:r>
            </a:p>
          </p:txBody>
        </p:sp>
      </p:gr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63368"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7" name="Oval 66"/>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6" name="Oval 75"/>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7" name="Oval 76"/>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8" name="Oval 77"/>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9" name="Oval 78"/>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0" name="Oval 79"/>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1" name="Oval 80"/>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2" name="Oval 81"/>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3" name="Oval 82"/>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4" name="Oval 83"/>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5" name="Oval 84"/>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6" name="Oval 85"/>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7" name="Oval 86"/>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8" name="Oval 87"/>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9" name="Oval 88"/>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567175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dissolve">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 pos="8612188" algn="l"/>
              </a:tabLst>
            </a:pPr>
            <a:r>
              <a:rPr lang="en-SG" sz="900" dirty="0">
                <a:solidFill>
                  <a:schemeClr val="bg1"/>
                </a:solidFill>
              </a:rPr>
              <a:t>	</a:t>
            </a:r>
            <a:r>
              <a:rPr lang="en-SG" sz="1200" b="1" dirty="0">
                <a:solidFill>
                  <a:schemeClr val="accent4">
                    <a:lumMod val="20000"/>
                    <a:lumOff val="80000"/>
                  </a:schemeClr>
                </a:solidFill>
              </a:rPr>
              <a:t>Predicates &amp; Quantified Statement I </a:t>
            </a:r>
            <a:r>
              <a:rPr lang="en-SG" sz="1200" dirty="0">
                <a:solidFill>
                  <a:schemeClr val="bg1"/>
                </a:solidFill>
              </a:rPr>
              <a:t>/ II	Statements with Multiple Quantifiers	Arguments with Quantified Statements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The Existential Quantifier: </a:t>
            </a:r>
            <a:r>
              <a:rPr lang="en-SG" sz="1400" dirty="0">
                <a:solidFill>
                  <a:schemeClr val="bg1"/>
                </a:solidFill>
                <a:sym typeface="Symbol" panose="05050102010706020507" pitchFamily="18" charset="2"/>
              </a:rPr>
              <a:t>Truth and Falsity of Existential Statements</a:t>
            </a:r>
            <a:r>
              <a:rPr lang="en-SG" sz="1400" dirty="0">
                <a:solidFill>
                  <a:schemeClr val="bg1"/>
                </a:solidFill>
              </a:rPr>
              <a:t> </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14</a:t>
            </a:fld>
            <a:endParaRPr lang="en-SG" dirty="0"/>
          </a:p>
        </p:txBody>
      </p:sp>
      <mc:AlternateContent xmlns:mc="http://schemas.openxmlformats.org/markup-compatibility/2006" xmlns:a14="http://schemas.microsoft.com/office/drawing/2010/main">
        <mc:Choice Requires="a14">
          <p:sp>
            <p:nvSpPr>
              <p:cNvPr id="33" name="TextBox 32"/>
              <p:cNvSpPr txBox="1"/>
              <p:nvPr/>
            </p:nvSpPr>
            <p:spPr>
              <a:xfrm>
                <a:off x="415123" y="1103568"/>
                <a:ext cx="8262712" cy="1415772"/>
              </a:xfrm>
              <a:prstGeom prst="rect">
                <a:avLst/>
              </a:prstGeom>
              <a:noFill/>
            </p:spPr>
            <p:txBody>
              <a:bodyPr wrap="square" rtlCol="0">
                <a:spAutoFit/>
              </a:bodyPr>
              <a:lstStyle/>
              <a:p>
                <a:pPr>
                  <a:spcAft>
                    <a:spcPts val="600"/>
                  </a:spcAft>
                </a:pPr>
                <a:r>
                  <a:rPr lang="en-SG" altLang="en-US" sz="2800" dirty="0"/>
                  <a:t>Truth and Falsity of Existential Statements</a:t>
                </a:r>
              </a:p>
              <a:p>
                <a:pPr marL="625475" indent="-442913">
                  <a:spcAft>
                    <a:spcPts val="600"/>
                  </a:spcAft>
                  <a:buFont typeface="+mj-lt"/>
                  <a:buAutoNum type="alphaLcPeriod"/>
                </a:pPr>
                <a:r>
                  <a:rPr lang="en-SG" altLang="en-US" sz="2400" dirty="0"/>
                  <a:t>Show that the following statement is true.</a:t>
                </a:r>
              </a:p>
              <a:p>
                <a:pPr>
                  <a:spcAft>
                    <a:spcPts val="600"/>
                  </a:spcAft>
                  <a:tabLst>
                    <a:tab pos="2149475" algn="l"/>
                  </a:tabLst>
                </a:pPr>
                <a:r>
                  <a:rPr lang="en-SG" altLang="en-US" sz="2400" dirty="0"/>
                  <a:t>		</a:t>
                </a:r>
                <a:r>
                  <a:rPr lang="en-SG" altLang="en-US" sz="2400" dirty="0">
                    <a:solidFill>
                      <a:srgbClr val="0033CC"/>
                    </a:solidFill>
                    <a:sym typeface="Symbol" panose="05050102010706020507" pitchFamily="18" charset="2"/>
                  </a:rPr>
                  <a:t></a:t>
                </a:r>
                <a:r>
                  <a:rPr lang="en-SG" altLang="en-US" sz="2400" i="1" dirty="0">
                    <a:solidFill>
                      <a:srgbClr val="0033CC"/>
                    </a:solidFill>
                    <a:sym typeface="Symbol" panose="05050102010706020507" pitchFamily="18" charset="2"/>
                  </a:rPr>
                  <a:t>m</a:t>
                </a:r>
                <a:r>
                  <a:rPr lang="en-SG" altLang="en-US" sz="2400" dirty="0">
                    <a:solidFill>
                      <a:srgbClr val="0033CC"/>
                    </a:solidFill>
                    <a:sym typeface="Symbol" panose="05050102010706020507" pitchFamily="18" charset="2"/>
                  </a:rPr>
                  <a:t>  </a:t>
                </a:r>
                <a14:m>
                  <m:oMath xmlns:m="http://schemas.openxmlformats.org/officeDocument/2006/math">
                    <m:sSup>
                      <m:sSupPr>
                        <m:ctrlPr>
                          <a:rPr lang="en-SG" altLang="en-US" sz="2400" b="1" i="1" dirty="0" smtClean="0">
                            <a:solidFill>
                              <a:srgbClr val="0033CC"/>
                            </a:solidFill>
                            <a:latin typeface="Cambria Math" panose="02040503050406030204" pitchFamily="18" charset="0"/>
                            <a:sym typeface="Symbol" panose="05050102010706020507" pitchFamily="18" charset="2"/>
                          </a:rPr>
                        </m:ctrlPr>
                      </m:sSupPr>
                      <m:e>
                        <m:r>
                          <a:rPr lang="en-SG" altLang="en-US" sz="2400" b="1" i="1" dirty="0" smtClean="0">
                            <a:solidFill>
                              <a:srgbClr val="0033CC"/>
                            </a:solidFill>
                            <a:latin typeface="Cambria Math" panose="02040503050406030204" pitchFamily="18" charset="0"/>
                            <a:ea typeface="Cambria Math" panose="02040503050406030204" pitchFamily="18" charset="0"/>
                            <a:sym typeface="Symbol" panose="05050102010706020507" pitchFamily="18" charset="2"/>
                          </a:rPr>
                          <m:t>ℤ</m:t>
                        </m:r>
                      </m:e>
                      <m:sup>
                        <m:r>
                          <a:rPr lang="en-US" altLang="en-US" sz="2400" b="1" i="1" dirty="0" smtClean="0">
                            <a:solidFill>
                              <a:srgbClr val="0033CC"/>
                            </a:solidFill>
                            <a:latin typeface="Cambria Math" panose="02040503050406030204" pitchFamily="18" charset="0"/>
                            <a:sym typeface="Symbol" panose="05050102010706020507" pitchFamily="18" charset="2"/>
                          </a:rPr>
                          <m:t>+</m:t>
                        </m:r>
                      </m:sup>
                    </m:sSup>
                  </m:oMath>
                </a14:m>
                <a:r>
                  <a:rPr lang="en-SG" altLang="en-US" sz="2400" dirty="0">
                    <a:solidFill>
                      <a:srgbClr val="0033CC"/>
                    </a:solidFill>
                    <a:sym typeface="Symbol" panose="05050102010706020507" pitchFamily="18" charset="2"/>
                  </a:rPr>
                  <a:t> such that </a:t>
                </a:r>
                <a:r>
                  <a:rPr lang="en-SG" altLang="en-US" sz="2400" i="1" dirty="0">
                    <a:solidFill>
                      <a:srgbClr val="0033CC"/>
                    </a:solidFill>
                    <a:sym typeface="Symbol" panose="05050102010706020507" pitchFamily="18" charset="2"/>
                  </a:rPr>
                  <a:t>m</a:t>
                </a:r>
                <a:r>
                  <a:rPr lang="en-SG" altLang="en-US" sz="2400" baseline="30000" dirty="0">
                    <a:solidFill>
                      <a:srgbClr val="0033CC"/>
                    </a:solidFill>
                    <a:sym typeface="Symbol" panose="05050102010706020507" pitchFamily="18" charset="2"/>
                  </a:rPr>
                  <a:t>2</a:t>
                </a:r>
                <a:r>
                  <a:rPr lang="en-SG" altLang="en-US" sz="2400" dirty="0">
                    <a:solidFill>
                      <a:srgbClr val="0033CC"/>
                    </a:solidFill>
                    <a:sym typeface="Symbol" panose="05050102010706020507" pitchFamily="18" charset="2"/>
                  </a:rPr>
                  <a:t> = </a:t>
                </a:r>
                <a:r>
                  <a:rPr lang="en-SG" altLang="en-US" sz="2400" i="1" dirty="0">
                    <a:solidFill>
                      <a:srgbClr val="0033CC"/>
                    </a:solidFill>
                    <a:sym typeface="Symbol" panose="05050102010706020507" pitchFamily="18" charset="2"/>
                  </a:rPr>
                  <a:t>m</a:t>
                </a:r>
                <a:r>
                  <a:rPr lang="en-SG" altLang="en-US" sz="2400" dirty="0">
                    <a:sym typeface="Symbol" panose="05050102010706020507" pitchFamily="18" charset="2"/>
                  </a:rPr>
                  <a:t>.</a:t>
                </a:r>
              </a:p>
            </p:txBody>
          </p:sp>
        </mc:Choice>
        <mc:Fallback xmlns="">
          <p:sp>
            <p:nvSpPr>
              <p:cNvPr id="33" name="TextBox 32"/>
              <p:cNvSpPr txBox="1">
                <a:spLocks noRot="1" noChangeAspect="1" noMove="1" noResize="1" noEditPoints="1" noAdjustHandles="1" noChangeArrowheads="1" noChangeShapeType="1" noTextEdit="1"/>
              </p:cNvSpPr>
              <p:nvPr/>
            </p:nvSpPr>
            <p:spPr>
              <a:xfrm>
                <a:off x="415123" y="1103568"/>
                <a:ext cx="8262712" cy="1415772"/>
              </a:xfrm>
              <a:prstGeom prst="rect">
                <a:avLst/>
              </a:prstGeom>
              <a:blipFill>
                <a:blip r:embed="rId3"/>
                <a:stretch>
                  <a:fillRect l="-1475" t="-3879" b="-9052"/>
                </a:stretch>
              </a:blipFill>
            </p:spPr>
            <p:txBody>
              <a:bodyPr/>
              <a:lstStyle/>
              <a:p>
                <a:r>
                  <a:rPr lang="en-US">
                    <a:noFill/>
                  </a:rPr>
                  <a:t> </a:t>
                </a:r>
              </a:p>
            </p:txBody>
          </p:sp>
        </mc:Fallback>
      </mc:AlternateContent>
      <p:sp>
        <p:nvSpPr>
          <p:cNvPr id="34" name="TextBox 33"/>
          <p:cNvSpPr txBox="1"/>
          <p:nvPr/>
        </p:nvSpPr>
        <p:spPr>
          <a:xfrm>
            <a:off x="407880" y="3638680"/>
            <a:ext cx="8507520" cy="907941"/>
          </a:xfrm>
          <a:prstGeom prst="rect">
            <a:avLst/>
          </a:prstGeom>
          <a:noFill/>
        </p:spPr>
        <p:txBody>
          <a:bodyPr wrap="square" rtlCol="0">
            <a:spAutoFit/>
          </a:bodyPr>
          <a:lstStyle/>
          <a:p>
            <a:pPr marL="696912" indent="-514350">
              <a:spcAft>
                <a:spcPts val="600"/>
              </a:spcAft>
              <a:buFont typeface="+mj-lt"/>
              <a:buAutoNum type="alphaLcPeriod" startAt="2"/>
            </a:pPr>
            <a:r>
              <a:rPr lang="en-SG" altLang="en-US" sz="2400" dirty="0"/>
              <a:t>Let </a:t>
            </a:r>
            <a:r>
              <a:rPr lang="en-SG" altLang="en-US" sz="2400" i="1" dirty="0"/>
              <a:t>E </a:t>
            </a:r>
            <a:r>
              <a:rPr lang="en-SG" altLang="en-US" sz="2400" dirty="0"/>
              <a:t>= {5, 6, 7, 8}. Show that the following statement is false.</a:t>
            </a:r>
          </a:p>
          <a:p>
            <a:pPr>
              <a:spcAft>
                <a:spcPts val="600"/>
              </a:spcAft>
              <a:tabLst>
                <a:tab pos="2149475" algn="l"/>
              </a:tabLst>
            </a:pPr>
            <a:r>
              <a:rPr lang="en-SG" altLang="en-US" sz="2400" dirty="0"/>
              <a:t>		</a:t>
            </a:r>
            <a:r>
              <a:rPr lang="en-SG" altLang="en-US" sz="2400" dirty="0">
                <a:solidFill>
                  <a:srgbClr val="0033CC"/>
                </a:solidFill>
                <a:sym typeface="Symbol" panose="05050102010706020507" pitchFamily="18" charset="2"/>
              </a:rPr>
              <a:t></a:t>
            </a:r>
            <a:r>
              <a:rPr lang="en-SG" altLang="en-US" sz="2400" i="1" dirty="0">
                <a:solidFill>
                  <a:srgbClr val="0033CC"/>
                </a:solidFill>
                <a:sym typeface="Symbol" panose="05050102010706020507" pitchFamily="18" charset="2"/>
              </a:rPr>
              <a:t>m</a:t>
            </a:r>
            <a:r>
              <a:rPr lang="en-SG" altLang="en-US" sz="2400" dirty="0">
                <a:solidFill>
                  <a:srgbClr val="0033CC"/>
                </a:solidFill>
                <a:sym typeface="Symbol" panose="05050102010706020507" pitchFamily="18" charset="2"/>
              </a:rPr>
              <a:t>  </a:t>
            </a:r>
            <a:r>
              <a:rPr lang="en-SG" altLang="en-US" sz="2400" i="1" dirty="0">
                <a:solidFill>
                  <a:srgbClr val="0033CC"/>
                </a:solidFill>
                <a:sym typeface="Symbol" panose="05050102010706020507" pitchFamily="18" charset="2"/>
              </a:rPr>
              <a:t>E </a:t>
            </a:r>
            <a:r>
              <a:rPr lang="en-SG" altLang="en-US" sz="2400" dirty="0">
                <a:solidFill>
                  <a:srgbClr val="0033CC"/>
                </a:solidFill>
                <a:sym typeface="Symbol" panose="05050102010706020507" pitchFamily="18" charset="2"/>
              </a:rPr>
              <a:t>such that </a:t>
            </a:r>
            <a:r>
              <a:rPr lang="en-SG" altLang="en-US" sz="2400" i="1" dirty="0">
                <a:solidFill>
                  <a:srgbClr val="0033CC"/>
                </a:solidFill>
                <a:sym typeface="Symbol" panose="05050102010706020507" pitchFamily="18" charset="2"/>
              </a:rPr>
              <a:t>m</a:t>
            </a:r>
            <a:r>
              <a:rPr lang="en-SG" altLang="en-US" sz="2400" baseline="30000" dirty="0">
                <a:solidFill>
                  <a:srgbClr val="0033CC"/>
                </a:solidFill>
                <a:sym typeface="Symbol" panose="05050102010706020507" pitchFamily="18" charset="2"/>
              </a:rPr>
              <a:t>2</a:t>
            </a:r>
            <a:r>
              <a:rPr lang="en-SG" altLang="en-US" sz="2400" dirty="0">
                <a:solidFill>
                  <a:srgbClr val="0033CC"/>
                </a:solidFill>
                <a:sym typeface="Symbol" panose="05050102010706020507" pitchFamily="18" charset="2"/>
              </a:rPr>
              <a:t> = </a:t>
            </a:r>
            <a:r>
              <a:rPr lang="en-SG" altLang="en-US" sz="2400" i="1" dirty="0">
                <a:solidFill>
                  <a:srgbClr val="0033CC"/>
                </a:solidFill>
                <a:sym typeface="Symbol" panose="05050102010706020507" pitchFamily="18" charset="2"/>
              </a:rPr>
              <a:t>m</a:t>
            </a:r>
            <a:r>
              <a:rPr lang="en-SG" altLang="en-US" sz="2400" dirty="0">
                <a:sym typeface="Symbol" panose="05050102010706020507" pitchFamily="18" charset="2"/>
              </a:rPr>
              <a:t>.</a:t>
            </a:r>
          </a:p>
        </p:txBody>
      </p:sp>
      <mc:AlternateContent xmlns:mc="http://schemas.openxmlformats.org/markup-compatibility/2006" xmlns:a14="http://schemas.microsoft.com/office/drawing/2010/main">
        <mc:Choice Requires="a14">
          <p:sp>
            <p:nvSpPr>
              <p:cNvPr id="35" name="TextBox 34"/>
              <p:cNvSpPr txBox="1"/>
              <p:nvPr/>
            </p:nvSpPr>
            <p:spPr>
              <a:xfrm>
                <a:off x="999270" y="2561571"/>
                <a:ext cx="7465879" cy="830997"/>
              </a:xfrm>
              <a:prstGeom prst="rect">
                <a:avLst/>
              </a:prstGeom>
              <a:solidFill>
                <a:schemeClr val="accent4">
                  <a:lumMod val="40000"/>
                  <a:lumOff val="60000"/>
                </a:schemeClr>
              </a:solidFill>
            </p:spPr>
            <p:txBody>
              <a:bodyPr wrap="square" rtlCol="0">
                <a:spAutoFit/>
              </a:bodyPr>
              <a:lstStyle/>
              <a:p>
                <a:r>
                  <a:rPr lang="en-SG" sz="2400" dirty="0"/>
                  <a:t>Observe that</a:t>
                </a:r>
                <a:r>
                  <a:rPr lang="en-SG" sz="2400" dirty="0">
                    <a:sym typeface="Symbol" panose="05050102010706020507" pitchFamily="18" charset="2"/>
                  </a:rPr>
                  <a:t> 1</a:t>
                </a:r>
                <a:r>
                  <a:rPr lang="en-SG" sz="2400" baseline="30000" dirty="0">
                    <a:sym typeface="Symbol" panose="05050102010706020507" pitchFamily="18" charset="2"/>
                  </a:rPr>
                  <a:t>2</a:t>
                </a:r>
                <a:r>
                  <a:rPr lang="en-SG" sz="2400" dirty="0">
                    <a:sym typeface="Symbol" panose="05050102010706020507" pitchFamily="18" charset="2"/>
                  </a:rPr>
                  <a:t> =</a:t>
                </a:r>
                <a:r>
                  <a:rPr lang="en-SG" altLang="en-US" sz="2400" dirty="0">
                    <a:sym typeface="Symbol" panose="05050102010706020507" pitchFamily="18" charset="2"/>
                  </a:rPr>
                  <a:t> 1. Thus “</a:t>
                </a:r>
                <a:r>
                  <a:rPr lang="en-SG" altLang="en-US" sz="2400" i="1" dirty="0">
                    <a:sym typeface="Symbol" panose="05050102010706020507" pitchFamily="18" charset="2"/>
                  </a:rPr>
                  <a:t>m</a:t>
                </a:r>
                <a:r>
                  <a:rPr lang="en-SG" altLang="en-US" sz="2400" baseline="30000" dirty="0">
                    <a:sym typeface="Symbol" panose="05050102010706020507" pitchFamily="18" charset="2"/>
                  </a:rPr>
                  <a:t>2</a:t>
                </a:r>
                <a:r>
                  <a:rPr lang="en-SG" altLang="en-US" sz="2400" dirty="0">
                    <a:sym typeface="Symbol" panose="05050102010706020507" pitchFamily="18" charset="2"/>
                  </a:rPr>
                  <a:t> = </a:t>
                </a:r>
                <a:r>
                  <a:rPr lang="en-SG" altLang="en-US" sz="2400" i="1" dirty="0">
                    <a:sym typeface="Symbol" panose="05050102010706020507" pitchFamily="18" charset="2"/>
                  </a:rPr>
                  <a:t>m</a:t>
                </a:r>
                <a:r>
                  <a:rPr lang="en-SG" altLang="en-US" sz="2400" dirty="0">
                    <a:sym typeface="Symbol" panose="05050102010706020507" pitchFamily="18" charset="2"/>
                  </a:rPr>
                  <a:t>” is true for at least one integer </a:t>
                </a:r>
                <a:r>
                  <a:rPr lang="en-SG" altLang="en-US" sz="2400" i="1" dirty="0">
                    <a:sym typeface="Symbol" panose="05050102010706020507" pitchFamily="18" charset="2"/>
                  </a:rPr>
                  <a:t>m</a:t>
                </a:r>
                <a:r>
                  <a:rPr lang="en-SG" altLang="en-US" sz="2400" dirty="0">
                    <a:sym typeface="Symbol" panose="05050102010706020507" pitchFamily="18" charset="2"/>
                  </a:rPr>
                  <a:t>. Hence “</a:t>
                </a:r>
                <a:r>
                  <a:rPr lang="en-SG" altLang="en-US" sz="2400" i="1" dirty="0">
                    <a:sym typeface="Symbol" panose="05050102010706020507" pitchFamily="18" charset="2"/>
                  </a:rPr>
                  <a:t>m</a:t>
                </a:r>
                <a:r>
                  <a:rPr lang="en-SG" altLang="en-US" sz="2400" dirty="0">
                    <a:sym typeface="Symbol" panose="05050102010706020507" pitchFamily="18" charset="2"/>
                  </a:rPr>
                  <a:t>  </a:t>
                </a:r>
                <a14:m>
                  <m:oMath xmlns:m="http://schemas.openxmlformats.org/officeDocument/2006/math">
                    <m:sSup>
                      <m:sSupPr>
                        <m:ctrlPr>
                          <a:rPr lang="en-SG" altLang="en-US" sz="2400" b="1" i="1" dirty="0" smtClean="0">
                            <a:solidFill>
                              <a:schemeClr val="tx1"/>
                            </a:solidFill>
                            <a:latin typeface="Cambria Math" panose="02040503050406030204" pitchFamily="18" charset="0"/>
                            <a:sym typeface="Symbol" panose="05050102010706020507" pitchFamily="18" charset="2"/>
                          </a:rPr>
                        </m:ctrlPr>
                      </m:sSupPr>
                      <m:e>
                        <m:r>
                          <a:rPr lang="en-SG" altLang="en-US" sz="2400" b="1" i="1" dirty="0">
                            <a:solidFill>
                              <a:schemeClr val="tx1"/>
                            </a:solidFill>
                            <a:latin typeface="Cambria Math" panose="02040503050406030204" pitchFamily="18" charset="0"/>
                            <a:ea typeface="Cambria Math" panose="02040503050406030204" pitchFamily="18" charset="0"/>
                            <a:sym typeface="Symbol" panose="05050102010706020507" pitchFamily="18" charset="2"/>
                          </a:rPr>
                          <m:t>ℤ</m:t>
                        </m:r>
                      </m:e>
                      <m:sup>
                        <m:r>
                          <a:rPr lang="en-US" altLang="en-US" sz="2400" b="1" i="1" dirty="0">
                            <a:solidFill>
                              <a:schemeClr val="tx1"/>
                            </a:solidFill>
                            <a:latin typeface="Cambria Math" panose="02040503050406030204" pitchFamily="18" charset="0"/>
                            <a:sym typeface="Symbol" panose="05050102010706020507" pitchFamily="18" charset="2"/>
                          </a:rPr>
                          <m:t>+</m:t>
                        </m:r>
                      </m:sup>
                    </m:sSup>
                  </m:oMath>
                </a14:m>
                <a:r>
                  <a:rPr lang="en-SG" altLang="en-US" sz="2400" dirty="0">
                    <a:sym typeface="Symbol" panose="05050102010706020507" pitchFamily="18" charset="2"/>
                  </a:rPr>
                  <a:t> such that </a:t>
                </a:r>
                <a:r>
                  <a:rPr lang="en-SG" altLang="en-US" sz="2400" i="1" dirty="0">
                    <a:sym typeface="Symbol" panose="05050102010706020507" pitchFamily="18" charset="2"/>
                  </a:rPr>
                  <a:t>m</a:t>
                </a:r>
                <a:r>
                  <a:rPr lang="en-SG" altLang="en-US" sz="2400" baseline="30000" dirty="0">
                    <a:sym typeface="Symbol" panose="05050102010706020507" pitchFamily="18" charset="2"/>
                  </a:rPr>
                  <a:t>2</a:t>
                </a:r>
                <a:r>
                  <a:rPr lang="en-SG" altLang="en-US" sz="2400" dirty="0">
                    <a:sym typeface="Symbol" panose="05050102010706020507" pitchFamily="18" charset="2"/>
                  </a:rPr>
                  <a:t> = </a:t>
                </a:r>
                <a:r>
                  <a:rPr lang="en-SG" altLang="en-US" sz="2400" i="1" dirty="0">
                    <a:sym typeface="Symbol" panose="05050102010706020507" pitchFamily="18" charset="2"/>
                  </a:rPr>
                  <a:t>m</a:t>
                </a:r>
                <a:r>
                  <a:rPr lang="en-SG" altLang="en-US" sz="2400" dirty="0">
                    <a:sym typeface="Symbol" panose="05050102010706020507" pitchFamily="18" charset="2"/>
                  </a:rPr>
                  <a:t>” is true.</a:t>
                </a:r>
              </a:p>
            </p:txBody>
          </p:sp>
        </mc:Choice>
        <mc:Fallback xmlns="">
          <p:sp>
            <p:nvSpPr>
              <p:cNvPr id="35" name="TextBox 34"/>
              <p:cNvSpPr txBox="1">
                <a:spLocks noRot="1" noChangeAspect="1" noMove="1" noResize="1" noEditPoints="1" noAdjustHandles="1" noChangeArrowheads="1" noChangeShapeType="1" noTextEdit="1"/>
              </p:cNvSpPr>
              <p:nvPr/>
            </p:nvSpPr>
            <p:spPr>
              <a:xfrm>
                <a:off x="999270" y="2561571"/>
                <a:ext cx="7465879" cy="830997"/>
              </a:xfrm>
              <a:prstGeom prst="rect">
                <a:avLst/>
              </a:prstGeom>
              <a:blipFill>
                <a:blip r:embed="rId4"/>
                <a:stretch>
                  <a:fillRect l="-1306" t="-5839" b="-15328"/>
                </a:stretch>
              </a:blipFill>
            </p:spPr>
            <p:txBody>
              <a:bodyPr/>
              <a:lstStyle/>
              <a:p>
                <a:r>
                  <a:rPr lang="en-US">
                    <a:noFill/>
                  </a:rPr>
                  <a:t> </a:t>
                </a:r>
              </a:p>
            </p:txBody>
          </p:sp>
        </mc:Fallback>
      </mc:AlternateContent>
      <p:sp>
        <p:nvSpPr>
          <p:cNvPr id="37" name="TextBox 36"/>
          <p:cNvSpPr txBox="1"/>
          <p:nvPr/>
        </p:nvSpPr>
        <p:spPr>
          <a:xfrm>
            <a:off x="999270" y="4612252"/>
            <a:ext cx="7465879" cy="1569660"/>
          </a:xfrm>
          <a:prstGeom prst="rect">
            <a:avLst/>
          </a:prstGeom>
          <a:solidFill>
            <a:schemeClr val="accent4">
              <a:lumMod val="40000"/>
              <a:lumOff val="60000"/>
            </a:schemeClr>
          </a:solidFill>
        </p:spPr>
        <p:txBody>
          <a:bodyPr wrap="square" rtlCol="0">
            <a:spAutoFit/>
          </a:bodyPr>
          <a:lstStyle/>
          <a:p>
            <a:pPr>
              <a:tabLst>
                <a:tab pos="2955925" algn="l"/>
                <a:tab pos="4754563" algn="l"/>
              </a:tabLst>
            </a:pPr>
            <a:r>
              <a:rPr lang="en-SG" sz="2400" dirty="0"/>
              <a:t>Note that</a:t>
            </a:r>
            <a:r>
              <a:rPr lang="en-SG" sz="2400" dirty="0">
                <a:sym typeface="Symbol" panose="05050102010706020507" pitchFamily="18" charset="2"/>
              </a:rPr>
              <a:t> </a:t>
            </a:r>
            <a:r>
              <a:rPr lang="en-SG" altLang="en-US" sz="2400" i="1" dirty="0">
                <a:sym typeface="Symbol" panose="05050102010706020507" pitchFamily="18" charset="2"/>
              </a:rPr>
              <a:t>m</a:t>
            </a:r>
            <a:r>
              <a:rPr lang="en-SG" altLang="en-US" sz="2400" baseline="30000" dirty="0">
                <a:sym typeface="Symbol" panose="05050102010706020507" pitchFamily="18" charset="2"/>
              </a:rPr>
              <a:t>2</a:t>
            </a:r>
            <a:r>
              <a:rPr lang="en-SG" altLang="en-US" sz="2400" dirty="0">
                <a:sym typeface="Symbol" panose="05050102010706020507" pitchFamily="18" charset="2"/>
              </a:rPr>
              <a:t> = </a:t>
            </a:r>
            <a:r>
              <a:rPr lang="en-SG" altLang="en-US" sz="2400" i="1" dirty="0">
                <a:sym typeface="Symbol" panose="05050102010706020507" pitchFamily="18" charset="2"/>
              </a:rPr>
              <a:t>m</a:t>
            </a:r>
            <a:r>
              <a:rPr lang="en-SG" altLang="en-US" sz="2400" dirty="0">
                <a:sym typeface="Symbol" panose="05050102010706020507" pitchFamily="18" charset="2"/>
              </a:rPr>
              <a:t> is not true for any integer </a:t>
            </a:r>
            <a:r>
              <a:rPr lang="en-SG" altLang="en-US" sz="2400" i="1" dirty="0">
                <a:sym typeface="Symbol" panose="05050102010706020507" pitchFamily="18" charset="2"/>
              </a:rPr>
              <a:t>m</a:t>
            </a:r>
            <a:r>
              <a:rPr lang="en-SG" altLang="en-US" sz="2400" dirty="0">
                <a:sym typeface="Symbol" panose="05050102010706020507" pitchFamily="18" charset="2"/>
              </a:rPr>
              <a:t> from 5 through 8: 5</a:t>
            </a:r>
            <a:r>
              <a:rPr lang="en-SG" altLang="en-US" sz="2400" baseline="30000" dirty="0">
                <a:sym typeface="Symbol" panose="05050102010706020507" pitchFamily="18" charset="2"/>
              </a:rPr>
              <a:t>2</a:t>
            </a:r>
            <a:r>
              <a:rPr lang="en-SG" altLang="en-US" sz="2400" dirty="0">
                <a:sym typeface="Symbol" panose="05050102010706020507" pitchFamily="18" charset="2"/>
              </a:rPr>
              <a:t> = 25  5,	 6</a:t>
            </a:r>
            <a:r>
              <a:rPr lang="en-SG" altLang="en-US" sz="2400" baseline="30000" dirty="0">
                <a:sym typeface="Symbol" panose="05050102010706020507" pitchFamily="18" charset="2"/>
              </a:rPr>
              <a:t>2</a:t>
            </a:r>
            <a:r>
              <a:rPr lang="en-SG" altLang="en-US" sz="2400" dirty="0">
                <a:sym typeface="Symbol" panose="05050102010706020507" pitchFamily="18" charset="2"/>
              </a:rPr>
              <a:t> = 36  6,	 7</a:t>
            </a:r>
            <a:r>
              <a:rPr lang="en-SG" altLang="en-US" sz="2400" baseline="30000" dirty="0">
                <a:sym typeface="Symbol" panose="05050102010706020507" pitchFamily="18" charset="2"/>
              </a:rPr>
              <a:t>2</a:t>
            </a:r>
            <a:r>
              <a:rPr lang="en-SG" altLang="en-US" sz="2400" dirty="0">
                <a:sym typeface="Symbol" panose="05050102010706020507" pitchFamily="18" charset="2"/>
              </a:rPr>
              <a:t> = 49  7,</a:t>
            </a:r>
          </a:p>
          <a:p>
            <a:pPr>
              <a:tabLst>
                <a:tab pos="365125" algn="l"/>
                <a:tab pos="1346200" algn="l"/>
              </a:tabLst>
            </a:pPr>
            <a:r>
              <a:rPr lang="en-SG" altLang="en-US" sz="2400" dirty="0">
                <a:sym typeface="Symbol" panose="05050102010706020507" pitchFamily="18" charset="2"/>
              </a:rPr>
              <a:t>		8</a:t>
            </a:r>
            <a:r>
              <a:rPr lang="en-SG" altLang="en-US" sz="2400" baseline="30000" dirty="0">
                <a:sym typeface="Symbol" panose="05050102010706020507" pitchFamily="18" charset="2"/>
              </a:rPr>
              <a:t>2</a:t>
            </a:r>
            <a:r>
              <a:rPr lang="en-SG" altLang="en-US" sz="2400" dirty="0">
                <a:sym typeface="Symbol" panose="05050102010706020507" pitchFamily="18" charset="2"/>
              </a:rPr>
              <a:t> = 64  8.</a:t>
            </a:r>
          </a:p>
          <a:p>
            <a:r>
              <a:rPr lang="en-SG" altLang="en-US" sz="2400" dirty="0">
                <a:sym typeface="Symbol" panose="05050102010706020507" pitchFamily="18" charset="2"/>
              </a:rPr>
              <a:t>Hence “</a:t>
            </a:r>
            <a:r>
              <a:rPr lang="en-SG" altLang="en-US" sz="2400" i="1" dirty="0">
                <a:sym typeface="Symbol" panose="05050102010706020507" pitchFamily="18" charset="2"/>
              </a:rPr>
              <a:t>m</a:t>
            </a:r>
            <a:r>
              <a:rPr lang="en-SG" altLang="en-US" sz="2400" dirty="0">
                <a:sym typeface="Symbol" panose="05050102010706020507" pitchFamily="18" charset="2"/>
              </a:rPr>
              <a:t>  </a:t>
            </a:r>
            <a:r>
              <a:rPr lang="en-SG" altLang="en-US" sz="2400" i="1" dirty="0">
                <a:sym typeface="Symbol" panose="05050102010706020507" pitchFamily="18" charset="2"/>
              </a:rPr>
              <a:t>E</a:t>
            </a:r>
            <a:r>
              <a:rPr lang="en-SG" altLang="en-US" sz="2400" dirty="0">
                <a:sym typeface="Symbol" panose="05050102010706020507" pitchFamily="18" charset="2"/>
              </a:rPr>
              <a:t> such that </a:t>
            </a:r>
            <a:r>
              <a:rPr lang="en-SG" altLang="en-US" sz="2400" i="1" dirty="0">
                <a:sym typeface="Symbol" panose="05050102010706020507" pitchFamily="18" charset="2"/>
              </a:rPr>
              <a:t>m</a:t>
            </a:r>
            <a:r>
              <a:rPr lang="en-SG" altLang="en-US" sz="2400" baseline="30000" dirty="0">
                <a:sym typeface="Symbol" panose="05050102010706020507" pitchFamily="18" charset="2"/>
              </a:rPr>
              <a:t>2</a:t>
            </a:r>
            <a:r>
              <a:rPr lang="en-SG" altLang="en-US" sz="2400" dirty="0">
                <a:sym typeface="Symbol" panose="05050102010706020507" pitchFamily="18" charset="2"/>
              </a:rPr>
              <a:t> = </a:t>
            </a:r>
            <a:r>
              <a:rPr lang="en-SG" altLang="en-US" sz="2400" i="1" dirty="0">
                <a:sym typeface="Symbol" panose="05050102010706020507" pitchFamily="18" charset="2"/>
              </a:rPr>
              <a:t>m</a:t>
            </a:r>
            <a:r>
              <a:rPr lang="en-SG" altLang="en-US" sz="2400" dirty="0">
                <a:sym typeface="Symbol" panose="05050102010706020507" pitchFamily="18" charset="2"/>
              </a:rPr>
              <a:t>” is false.</a:t>
            </a:r>
          </a:p>
        </p:txBody>
      </p:sp>
      <p:sp>
        <p:nvSpPr>
          <p:cNvPr id="32" name="Oval 31"/>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663368"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7" name="Oval 66"/>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5" name="Oval 74"/>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6" name="Oval 75"/>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7" name="Oval 76"/>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8" name="Oval 77"/>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9" name="Oval 78"/>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0" name="Oval 79"/>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1" name="Oval 80"/>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2" name="Oval 81"/>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3" name="Oval 82"/>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4" name="Oval 83"/>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5" name="Oval 84"/>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6" name="Oval 85"/>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468689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dissolve">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dissolve">
                                      <p:cBhvr>
                                        <p:cTn id="1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 pos="8612188" algn="l"/>
              </a:tabLst>
            </a:pPr>
            <a:r>
              <a:rPr lang="en-SG" sz="900" dirty="0">
                <a:solidFill>
                  <a:schemeClr val="bg1"/>
                </a:solidFill>
              </a:rPr>
              <a:t>	</a:t>
            </a:r>
            <a:r>
              <a:rPr lang="en-SG" sz="1200" b="1" dirty="0">
                <a:solidFill>
                  <a:schemeClr val="accent4">
                    <a:lumMod val="20000"/>
                    <a:lumOff val="80000"/>
                  </a:schemeClr>
                </a:solidFill>
              </a:rPr>
              <a:t>Predicates &amp; Quantified Statement I </a:t>
            </a:r>
            <a:r>
              <a:rPr lang="en-SG" sz="1200" dirty="0">
                <a:solidFill>
                  <a:schemeClr val="bg1"/>
                </a:solidFill>
              </a:rPr>
              <a:t>/ II	Statements with Multiple Quantifiers	Arguments with Quantified Statements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The Existential Quantifier: : </a:t>
            </a:r>
            <a:r>
              <a:rPr lang="en-SG" sz="1400" dirty="0">
                <a:solidFill>
                  <a:schemeClr val="bg1"/>
                </a:solidFill>
                <a:sym typeface="Symbol" panose="05050102010706020507" pitchFamily="18" charset="2"/>
              </a:rPr>
              <a:t>!</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15</a:t>
            </a:fld>
            <a:endParaRPr lang="en-SG" dirty="0"/>
          </a:p>
        </p:txBody>
      </p:sp>
      <p:sp>
        <p:nvSpPr>
          <p:cNvPr id="32" name="Oval 31"/>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663368"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7" name="Oval 66"/>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5" name="Oval 74"/>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6" name="Oval 75"/>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7" name="Oval 76"/>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8" name="Oval 77"/>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9" name="Oval 78"/>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0" name="Oval 79"/>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1" name="Oval 80"/>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2" name="Oval 81"/>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3" name="Oval 82"/>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4" name="Oval 83"/>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5" name="Oval 84"/>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6" name="Oval 85"/>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TextBox 38">
            <a:extLst>
              <a:ext uri="{FF2B5EF4-FFF2-40B4-BE49-F238E27FC236}">
                <a16:creationId xmlns:a16="http://schemas.microsoft.com/office/drawing/2014/main" id="{11F7F9E4-D20C-4256-8F69-882BF2AC28A7}"/>
              </a:ext>
            </a:extLst>
          </p:cNvPr>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3.1.3. The Existential Quantifier: </a:t>
            </a:r>
            <a:r>
              <a:rPr lang="en-SG" sz="2800" dirty="0">
                <a:solidFill>
                  <a:schemeClr val="bg1"/>
                </a:solidFill>
                <a:sym typeface="Symbol" panose="05050102010706020507" pitchFamily="18" charset="2"/>
              </a:rPr>
              <a:t>!</a:t>
            </a:r>
            <a:endParaRPr lang="en-SG" sz="2000" dirty="0">
              <a:solidFill>
                <a:schemeClr val="bg1"/>
              </a:solidFill>
            </a:endParaRPr>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87AE3BC1-094A-462E-BA45-402A488747DD}"/>
                  </a:ext>
                </a:extLst>
              </p:cNvPr>
              <p:cNvSpPr txBox="1"/>
              <p:nvPr/>
            </p:nvSpPr>
            <p:spPr>
              <a:xfrm>
                <a:off x="415123" y="2013228"/>
                <a:ext cx="8262712" cy="1461939"/>
              </a:xfrm>
              <a:prstGeom prst="rect">
                <a:avLst/>
              </a:prstGeom>
              <a:noFill/>
            </p:spPr>
            <p:txBody>
              <a:bodyPr wrap="square" rtlCol="0">
                <a:spAutoFit/>
              </a:bodyPr>
              <a:lstStyle/>
              <a:p>
                <a:pPr>
                  <a:spcAft>
                    <a:spcPts val="600"/>
                  </a:spcAft>
                </a:pPr>
                <a:r>
                  <a:rPr lang="en-SG" altLang="en-US" sz="2800" dirty="0"/>
                  <a:t>The symbol </a:t>
                </a:r>
                <a:r>
                  <a:rPr lang="en-SG" sz="2800" dirty="0">
                    <a:sym typeface="Symbol" panose="05050102010706020507" pitchFamily="18" charset="2"/>
                  </a:rPr>
                  <a:t>! is used to denote “there exists a unique” or “there is one and only one”.</a:t>
                </a:r>
              </a:p>
              <a:p>
                <a:pPr>
                  <a:spcAft>
                    <a:spcPts val="600"/>
                  </a:spcAft>
                </a:pPr>
                <a:r>
                  <a:rPr lang="en-SG" altLang="en-US" sz="2800" dirty="0">
                    <a:sym typeface="Symbol" panose="05050102010706020507" pitchFamily="18" charset="2"/>
                  </a:rPr>
                  <a:t>Example: </a:t>
                </a:r>
                <a14:m>
                  <m:oMath xmlns:m="http://schemas.openxmlformats.org/officeDocument/2006/math">
                    <m:r>
                      <a:rPr lang="en-SG" altLang="en-US" sz="2800" i="1">
                        <a:latin typeface="Cambria Math" panose="02040503050406030204" pitchFamily="18" charset="0"/>
                        <a:ea typeface="Cambria Math" panose="02040503050406030204" pitchFamily="18" charset="0"/>
                        <a:sym typeface="Symbol" panose="05050102010706020507" pitchFamily="18" charset="2"/>
                      </a:rPr>
                      <m:t>∃!</m:t>
                    </m:r>
                    <m:r>
                      <a:rPr lang="en-SG" altLang="en-US" sz="2800" i="1">
                        <a:latin typeface="Cambria Math" panose="02040503050406030204" pitchFamily="18" charset="0"/>
                        <a:ea typeface="Cambria Math" panose="02040503050406030204" pitchFamily="18" charset="0"/>
                        <a:sym typeface="Symbol" panose="05050102010706020507" pitchFamily="18" charset="2"/>
                      </a:rPr>
                      <m:t>𝑥</m:t>
                    </m:r>
                    <m:r>
                      <a:rPr lang="en-SG" altLang="en-US" sz="2800" i="1">
                        <a:latin typeface="Cambria Math" panose="02040503050406030204" pitchFamily="18" charset="0"/>
                        <a:ea typeface="Cambria Math" panose="02040503050406030204" pitchFamily="18" charset="0"/>
                        <a:sym typeface="Symbol" panose="05050102010706020507" pitchFamily="18" charset="2"/>
                      </a:rPr>
                      <m:t> ∈ </m:t>
                    </m:r>
                    <m:sSup>
                      <m:sSupPr>
                        <m:ctrlPr>
                          <a:rPr lang="en-SG" altLang="en-US" sz="2800" i="1">
                            <a:latin typeface="Cambria Math" panose="02040503050406030204" pitchFamily="18" charset="0"/>
                            <a:ea typeface="Cambria Math" panose="02040503050406030204" pitchFamily="18" charset="0"/>
                            <a:sym typeface="Symbol" panose="05050102010706020507" pitchFamily="18" charset="2"/>
                          </a:rPr>
                        </m:ctrlPr>
                      </m:sSupPr>
                      <m:e>
                        <m:r>
                          <a:rPr lang="en-SG" altLang="en-US" sz="2800" i="1">
                            <a:latin typeface="Cambria Math" panose="02040503050406030204" pitchFamily="18" charset="0"/>
                            <a:ea typeface="Cambria Math" panose="02040503050406030204" pitchFamily="18" charset="0"/>
                            <a:sym typeface="Symbol" panose="05050102010706020507" pitchFamily="18" charset="2"/>
                          </a:rPr>
                          <m:t>ℤ</m:t>
                        </m:r>
                      </m:e>
                      <m:sup>
                        <m:r>
                          <a:rPr lang="en-SG" altLang="en-US" sz="2800" i="1">
                            <a:latin typeface="Cambria Math" panose="02040503050406030204" pitchFamily="18" charset="0"/>
                            <a:ea typeface="Cambria Math" panose="02040503050406030204" pitchFamily="18" charset="0"/>
                            <a:sym typeface="Symbol" panose="05050102010706020507" pitchFamily="18" charset="2"/>
                          </a:rPr>
                          <m:t>+</m:t>
                        </m:r>
                      </m:sup>
                    </m:sSup>
                  </m:oMath>
                </a14:m>
                <a:r>
                  <a:rPr lang="en-SG" altLang="en-US" sz="2800" dirty="0"/>
                  <a:t> such that </a:t>
                </a:r>
                <a14:m>
                  <m:oMath xmlns:m="http://schemas.openxmlformats.org/officeDocument/2006/math">
                    <m:r>
                      <a:rPr lang="en-SG" altLang="en-US" sz="2800" i="1">
                        <a:latin typeface="Cambria Math" panose="02040503050406030204" pitchFamily="18" charset="0"/>
                        <a:ea typeface="Cambria Math" panose="02040503050406030204" pitchFamily="18" charset="0"/>
                        <a:sym typeface="Symbol" panose="05050102010706020507" pitchFamily="18" charset="2"/>
                      </a:rPr>
                      <m:t>𝑥</m:t>
                    </m:r>
                  </m:oMath>
                </a14:m>
                <a:r>
                  <a:rPr lang="en-SG" altLang="en-US" sz="2800" dirty="0"/>
                  <a:t> is even and prime.</a:t>
                </a:r>
              </a:p>
            </p:txBody>
          </p:sp>
        </mc:Choice>
        <mc:Fallback xmlns="">
          <p:sp>
            <p:nvSpPr>
              <p:cNvPr id="40" name="TextBox 39">
                <a:extLst>
                  <a:ext uri="{FF2B5EF4-FFF2-40B4-BE49-F238E27FC236}">
                    <a16:creationId xmlns:a16="http://schemas.microsoft.com/office/drawing/2014/main" id="{87AE3BC1-094A-462E-BA45-402A488747DD}"/>
                  </a:ext>
                </a:extLst>
              </p:cNvPr>
              <p:cNvSpPr txBox="1">
                <a:spLocks noRot="1" noChangeAspect="1" noMove="1" noResize="1" noEditPoints="1" noAdjustHandles="1" noChangeArrowheads="1" noChangeShapeType="1" noTextEdit="1"/>
              </p:cNvSpPr>
              <p:nvPr/>
            </p:nvSpPr>
            <p:spPr>
              <a:xfrm>
                <a:off x="415123" y="2013228"/>
                <a:ext cx="8262712" cy="1461939"/>
              </a:xfrm>
              <a:prstGeom prst="rect">
                <a:avLst/>
              </a:prstGeom>
              <a:blipFill>
                <a:blip r:embed="rId3"/>
                <a:stretch>
                  <a:fillRect l="-1475" t="-5000" r="-1401" b="-10833"/>
                </a:stretch>
              </a:blipFill>
            </p:spPr>
            <p:txBody>
              <a:bodyPr/>
              <a:lstStyle/>
              <a:p>
                <a:r>
                  <a:rPr lang="en-SG">
                    <a:noFill/>
                  </a:rPr>
                  <a:t> </a:t>
                </a:r>
              </a:p>
            </p:txBody>
          </p:sp>
        </mc:Fallback>
      </mc:AlternateContent>
    </p:spTree>
    <p:extLst>
      <p:ext uri="{BB962C8B-B14F-4D97-AF65-F5344CB8AC3E}">
        <p14:creationId xmlns:p14="http://schemas.microsoft.com/office/powerpoint/2010/main" val="2095543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 pos="8612188" algn="l"/>
              </a:tabLst>
            </a:pPr>
            <a:r>
              <a:rPr lang="en-SG" sz="900" dirty="0">
                <a:solidFill>
                  <a:schemeClr val="bg1"/>
                </a:solidFill>
              </a:rPr>
              <a:t>	</a:t>
            </a:r>
            <a:r>
              <a:rPr lang="en-SG" sz="1200" b="1" dirty="0">
                <a:solidFill>
                  <a:schemeClr val="accent4">
                    <a:lumMod val="20000"/>
                    <a:lumOff val="80000"/>
                  </a:schemeClr>
                </a:solidFill>
              </a:rPr>
              <a:t>Predicates &amp; Quantified Statement I </a:t>
            </a:r>
            <a:r>
              <a:rPr lang="en-SG" sz="1200" dirty="0">
                <a:solidFill>
                  <a:schemeClr val="bg1"/>
                </a:solidFill>
              </a:rPr>
              <a:t>/ II	Statements with Multiple Quantifiers	Arguments with Quantified Statements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Formal Versus Informal Language</a:t>
            </a:r>
            <a:endParaRPr lang="en-SG" sz="1100" dirty="0">
              <a:solidFill>
                <a:schemeClr val="bg1"/>
              </a:solidFill>
            </a:endParaRPr>
          </a:p>
        </p:txBody>
      </p:sp>
      <p:sp>
        <p:nvSpPr>
          <p:cNvPr id="15" name="TextBox 14"/>
          <p:cNvSpPr txBox="1"/>
          <p:nvPr/>
        </p:nvSpPr>
        <p:spPr>
          <a:xfrm>
            <a:off x="444474" y="1517665"/>
            <a:ext cx="8070876" cy="1384995"/>
          </a:xfrm>
          <a:prstGeom prst="rect">
            <a:avLst/>
          </a:prstGeom>
          <a:noFill/>
        </p:spPr>
        <p:txBody>
          <a:bodyPr wrap="square" rtlCol="0">
            <a:spAutoFit/>
          </a:bodyPr>
          <a:lstStyle/>
          <a:p>
            <a:pPr>
              <a:spcAft>
                <a:spcPts val="600"/>
              </a:spcAft>
            </a:pPr>
            <a:r>
              <a:rPr lang="en-SG" sz="2800" dirty="0"/>
              <a:t>Rewrite the following formal statements in a variety of equivalent but more informal ways. Do </a:t>
            </a:r>
            <a:r>
              <a:rPr lang="en-SG" sz="2800" u="sng" dirty="0"/>
              <a:t>not</a:t>
            </a:r>
            <a:r>
              <a:rPr lang="en-SG" sz="2800" dirty="0"/>
              <a:t> use the symbol </a:t>
            </a:r>
            <a:r>
              <a:rPr lang="en-SG" sz="2800" dirty="0">
                <a:sym typeface="Symbol" panose="05050102010706020507" pitchFamily="18" charset="2"/>
              </a:rPr>
              <a:t> or .</a:t>
            </a:r>
            <a:endParaRPr lang="en-US" altLang="en-US" sz="2800" i="1" dirty="0"/>
          </a:p>
        </p:txBody>
      </p:sp>
      <p:sp>
        <p:nvSpPr>
          <p:cNvPr id="19" name="Slide Number Placeholder 18"/>
          <p:cNvSpPr>
            <a:spLocks noGrp="1"/>
          </p:cNvSpPr>
          <p:nvPr>
            <p:ph type="sldNum" sz="quarter" idx="12"/>
          </p:nvPr>
        </p:nvSpPr>
        <p:spPr/>
        <p:txBody>
          <a:bodyPr/>
          <a:lstStyle/>
          <a:p>
            <a:fld id="{3945BCA7-BE1F-44EA-8FAA-E97CADA8B770}" type="slidenum">
              <a:rPr lang="en-SG" smtClean="0"/>
              <a:t>16</a:t>
            </a:fld>
            <a:endParaRPr lang="en-SG" dirty="0"/>
          </a:p>
        </p:txBody>
      </p:sp>
      <p:sp>
        <p:nvSpPr>
          <p:cNvPr id="53" name="TextBox 5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3.1.4. Formal Versus Informal Language</a:t>
            </a:r>
            <a:endParaRPr lang="en-SG" sz="2000" dirty="0">
              <a:solidFill>
                <a:schemeClr val="bg1"/>
              </a:solidFill>
            </a:endParaRPr>
          </a:p>
        </p:txBody>
      </p:sp>
      <mc:AlternateContent xmlns:mc="http://schemas.openxmlformats.org/markup-compatibility/2006" xmlns:a14="http://schemas.microsoft.com/office/drawing/2010/main">
        <mc:Choice Requires="a14">
          <p:sp>
            <p:nvSpPr>
              <p:cNvPr id="2" name="TextBox 1"/>
              <p:cNvSpPr txBox="1"/>
              <p:nvPr/>
            </p:nvSpPr>
            <p:spPr>
              <a:xfrm>
                <a:off x="494448" y="3073691"/>
                <a:ext cx="2469947" cy="461665"/>
              </a:xfrm>
              <a:prstGeom prst="rect">
                <a:avLst/>
              </a:prstGeom>
              <a:noFill/>
            </p:spPr>
            <p:txBody>
              <a:bodyPr wrap="square" rtlCol="0">
                <a:spAutoFit/>
              </a:bodyPr>
              <a:lstStyle/>
              <a:p>
                <a:pPr marL="342900" indent="-342900">
                  <a:buFont typeface="+mj-lt"/>
                  <a:buAutoNum type="alphaLcPeriod"/>
                </a:pPr>
                <a:r>
                  <a:rPr lang="en-SG" sz="2400" dirty="0">
                    <a:sym typeface="Symbol" panose="05050102010706020507" pitchFamily="18" charset="2"/>
                  </a:rPr>
                  <a:t></a:t>
                </a:r>
                <a:r>
                  <a:rPr lang="en-SG" sz="2400" i="1" dirty="0">
                    <a:sym typeface="Symbol" panose="05050102010706020507" pitchFamily="18" charset="2"/>
                  </a:rPr>
                  <a:t>x</a:t>
                </a:r>
                <a:r>
                  <a:rPr lang="en-SG" sz="2400" dirty="0">
                    <a:sym typeface="Symbol" panose="05050102010706020507" pitchFamily="18" charset="2"/>
                  </a:rPr>
                  <a:t>  </a:t>
                </a:r>
                <a14:m>
                  <m:oMath xmlns:m="http://schemas.openxmlformats.org/officeDocument/2006/math">
                    <m:r>
                      <a:rPr lang="en-SG" sz="2400" b="1" i="1" dirty="0" smtClean="0">
                        <a:latin typeface="Cambria Math" panose="02040503050406030204" pitchFamily="18" charset="0"/>
                        <a:ea typeface="Cambria Math" panose="02040503050406030204" pitchFamily="18" charset="0"/>
                        <a:sym typeface="Symbol" panose="05050102010706020507" pitchFamily="18" charset="2"/>
                      </a:rPr>
                      <m:t>ℝ</m:t>
                    </m:r>
                  </m:oMath>
                </a14:m>
                <a:r>
                  <a:rPr lang="en-SG" sz="2400" dirty="0">
                    <a:sym typeface="Symbol" panose="05050102010706020507" pitchFamily="18" charset="2"/>
                  </a:rPr>
                  <a:t>, </a:t>
                </a:r>
                <a:r>
                  <a:rPr lang="en-SG" sz="2400" i="1" dirty="0">
                    <a:sym typeface="Symbol" panose="05050102010706020507" pitchFamily="18" charset="2"/>
                  </a:rPr>
                  <a:t>x</a:t>
                </a:r>
                <a:r>
                  <a:rPr lang="en-SG" sz="2400" baseline="30000" dirty="0">
                    <a:sym typeface="Symbol" panose="05050102010706020507" pitchFamily="18" charset="2"/>
                  </a:rPr>
                  <a:t>2</a:t>
                </a:r>
                <a:r>
                  <a:rPr lang="en-SG" sz="2400" dirty="0">
                    <a:sym typeface="Symbol" panose="05050102010706020507" pitchFamily="18" charset="2"/>
                  </a:rPr>
                  <a:t>  0.</a:t>
                </a:r>
                <a:endParaRPr lang="en-SG" sz="2400" dirty="0"/>
              </a:p>
            </p:txBody>
          </p:sp>
        </mc:Choice>
        <mc:Fallback xmlns="">
          <p:sp>
            <p:nvSpPr>
              <p:cNvPr id="2" name="TextBox 1"/>
              <p:cNvSpPr txBox="1">
                <a:spLocks noRot="1" noChangeAspect="1" noMove="1" noResize="1" noEditPoints="1" noAdjustHandles="1" noChangeArrowheads="1" noChangeShapeType="1" noTextEdit="1"/>
              </p:cNvSpPr>
              <p:nvPr/>
            </p:nvSpPr>
            <p:spPr>
              <a:xfrm>
                <a:off x="494448" y="3073691"/>
                <a:ext cx="2469947" cy="461665"/>
              </a:xfrm>
              <a:prstGeom prst="rect">
                <a:avLst/>
              </a:prstGeom>
              <a:blipFill>
                <a:blip r:embed="rId3"/>
                <a:stretch>
                  <a:fillRect l="-3951" t="-13158" b="-30263"/>
                </a:stretch>
              </a:blipFill>
            </p:spPr>
            <p:txBody>
              <a:bodyPr/>
              <a:lstStyle/>
              <a:p>
                <a:r>
                  <a:rPr lang="en-US">
                    <a:noFill/>
                  </a:rPr>
                  <a:t> </a:t>
                </a:r>
              </a:p>
            </p:txBody>
          </p:sp>
        </mc:Fallback>
      </mc:AlternateContent>
      <p:sp>
        <p:nvSpPr>
          <p:cNvPr id="37" name="TextBox 36"/>
          <p:cNvSpPr txBox="1"/>
          <p:nvPr/>
        </p:nvSpPr>
        <p:spPr>
          <a:xfrm>
            <a:off x="2851601" y="2674001"/>
            <a:ext cx="6185719" cy="1046440"/>
          </a:xfrm>
          <a:prstGeom prst="rect">
            <a:avLst/>
          </a:prstGeom>
          <a:solidFill>
            <a:schemeClr val="accent4">
              <a:lumMod val="40000"/>
              <a:lumOff val="60000"/>
            </a:schemeClr>
          </a:solidFill>
        </p:spPr>
        <p:txBody>
          <a:bodyPr wrap="square" rtlCol="0">
            <a:spAutoFit/>
          </a:bodyPr>
          <a:lstStyle/>
          <a:p>
            <a:pPr marL="342900" indent="-342900">
              <a:buFont typeface="Wingdings" panose="05000000000000000000" pitchFamily="2" charset="2"/>
              <a:buChar char="§"/>
            </a:pPr>
            <a:r>
              <a:rPr lang="en-SG" sz="2000" dirty="0"/>
              <a:t>All real numbers have non-negative squares.</a:t>
            </a:r>
          </a:p>
          <a:p>
            <a:pPr marL="342900" indent="-342900">
              <a:buFont typeface="Wingdings" panose="05000000000000000000" pitchFamily="2" charset="2"/>
              <a:buChar char="§"/>
            </a:pPr>
            <a:r>
              <a:rPr lang="en-SG" altLang="en-US" sz="2000" dirty="0">
                <a:sym typeface="Symbol" panose="05050102010706020507" pitchFamily="18" charset="2"/>
              </a:rPr>
              <a:t>Every/Any real number has a non-negative square.</a:t>
            </a:r>
          </a:p>
          <a:p>
            <a:pPr marL="342900" indent="-342900">
              <a:buFont typeface="Wingdings" panose="05000000000000000000" pitchFamily="2" charset="2"/>
              <a:buChar char="§"/>
            </a:pPr>
            <a:r>
              <a:rPr lang="en-SG" altLang="en-US" sz="2000" dirty="0">
                <a:sym typeface="Symbol" panose="05050102010706020507" pitchFamily="18" charset="2"/>
              </a:rPr>
              <a:t>The square of each real number is non-negative.</a:t>
            </a:r>
          </a:p>
        </p:txBody>
      </p:sp>
      <mc:AlternateContent xmlns:mc="http://schemas.openxmlformats.org/markup-compatibility/2006" xmlns:a14="http://schemas.microsoft.com/office/drawing/2010/main">
        <mc:Choice Requires="a14">
          <p:sp>
            <p:nvSpPr>
              <p:cNvPr id="41" name="TextBox 40"/>
              <p:cNvSpPr txBox="1"/>
              <p:nvPr/>
            </p:nvSpPr>
            <p:spPr>
              <a:xfrm>
                <a:off x="494448" y="4058996"/>
                <a:ext cx="2678261" cy="461665"/>
              </a:xfrm>
              <a:prstGeom prst="rect">
                <a:avLst/>
              </a:prstGeom>
              <a:noFill/>
            </p:spPr>
            <p:txBody>
              <a:bodyPr wrap="square" rtlCol="0">
                <a:spAutoFit/>
              </a:bodyPr>
              <a:lstStyle/>
              <a:p>
                <a:pPr marL="457200" indent="-457200">
                  <a:buFont typeface="+mj-lt"/>
                  <a:buAutoNum type="alphaLcPeriod" startAt="2"/>
                </a:pPr>
                <a:r>
                  <a:rPr lang="en-SG" sz="2400" dirty="0">
                    <a:sym typeface="Symbol" panose="05050102010706020507" pitchFamily="18" charset="2"/>
                  </a:rPr>
                  <a:t></a:t>
                </a:r>
                <a:r>
                  <a:rPr lang="en-SG" sz="2400" i="1" dirty="0">
                    <a:sym typeface="Symbol" panose="05050102010706020507" pitchFamily="18" charset="2"/>
                  </a:rPr>
                  <a:t>x</a:t>
                </a:r>
                <a:r>
                  <a:rPr lang="en-SG" sz="2400" dirty="0">
                    <a:sym typeface="Symbol" panose="05050102010706020507" pitchFamily="18" charset="2"/>
                  </a:rPr>
                  <a:t>  </a:t>
                </a:r>
                <a14:m>
                  <m:oMath xmlns:m="http://schemas.openxmlformats.org/officeDocument/2006/math">
                    <m:r>
                      <a:rPr lang="en-SG" sz="2400" b="1" i="1" dirty="0">
                        <a:latin typeface="Cambria Math" panose="02040503050406030204" pitchFamily="18" charset="0"/>
                        <a:ea typeface="Cambria Math" panose="02040503050406030204" pitchFamily="18" charset="0"/>
                        <a:sym typeface="Symbol" panose="05050102010706020507" pitchFamily="18" charset="2"/>
                      </a:rPr>
                      <m:t>ℝ</m:t>
                    </m:r>
                  </m:oMath>
                </a14:m>
                <a:r>
                  <a:rPr lang="en-SG" sz="2400" dirty="0">
                    <a:sym typeface="Symbol" panose="05050102010706020507" pitchFamily="18" charset="2"/>
                  </a:rPr>
                  <a:t>, </a:t>
                </a:r>
                <a:r>
                  <a:rPr lang="en-SG" sz="2400" i="1" dirty="0">
                    <a:sym typeface="Symbol" panose="05050102010706020507" pitchFamily="18" charset="2"/>
                  </a:rPr>
                  <a:t>x</a:t>
                </a:r>
                <a:r>
                  <a:rPr lang="en-SG" sz="2400" baseline="30000" dirty="0">
                    <a:sym typeface="Symbol" panose="05050102010706020507" pitchFamily="18" charset="2"/>
                  </a:rPr>
                  <a:t>2</a:t>
                </a:r>
                <a:r>
                  <a:rPr lang="en-SG" sz="2400" dirty="0">
                    <a:sym typeface="Symbol" panose="05050102010706020507" pitchFamily="18" charset="2"/>
                  </a:rPr>
                  <a:t>  -1.</a:t>
                </a:r>
                <a:endParaRPr lang="en-SG" sz="2400" dirty="0"/>
              </a:p>
            </p:txBody>
          </p:sp>
        </mc:Choice>
        <mc:Fallback xmlns="">
          <p:sp>
            <p:nvSpPr>
              <p:cNvPr id="41" name="TextBox 40"/>
              <p:cNvSpPr txBox="1">
                <a:spLocks noRot="1" noChangeAspect="1" noMove="1" noResize="1" noEditPoints="1" noAdjustHandles="1" noChangeArrowheads="1" noChangeShapeType="1" noTextEdit="1"/>
              </p:cNvSpPr>
              <p:nvPr/>
            </p:nvSpPr>
            <p:spPr>
              <a:xfrm>
                <a:off x="494448" y="4058996"/>
                <a:ext cx="2678261" cy="461665"/>
              </a:xfrm>
              <a:prstGeom prst="rect">
                <a:avLst/>
              </a:prstGeom>
              <a:blipFill>
                <a:blip r:embed="rId4"/>
                <a:stretch>
                  <a:fillRect l="-3645" t="-13158" b="-28947"/>
                </a:stretch>
              </a:blipFill>
            </p:spPr>
            <p:txBody>
              <a:bodyPr/>
              <a:lstStyle/>
              <a:p>
                <a:r>
                  <a:rPr lang="en-US">
                    <a:noFill/>
                  </a:rPr>
                  <a:t> </a:t>
                </a:r>
              </a:p>
            </p:txBody>
          </p:sp>
        </mc:Fallback>
      </mc:AlternateContent>
      <p:sp>
        <p:nvSpPr>
          <p:cNvPr id="45" name="TextBox 44"/>
          <p:cNvSpPr txBox="1"/>
          <p:nvPr/>
        </p:nvSpPr>
        <p:spPr>
          <a:xfrm>
            <a:off x="3172709" y="4058996"/>
            <a:ext cx="5605532" cy="707886"/>
          </a:xfrm>
          <a:prstGeom prst="rect">
            <a:avLst/>
          </a:prstGeom>
          <a:solidFill>
            <a:schemeClr val="accent1">
              <a:lumMod val="40000"/>
              <a:lumOff val="60000"/>
            </a:schemeClr>
          </a:solidFill>
        </p:spPr>
        <p:txBody>
          <a:bodyPr wrap="square" rtlCol="0">
            <a:spAutoFit/>
          </a:bodyPr>
          <a:lstStyle/>
          <a:p>
            <a:pPr marL="342900" indent="-342900">
              <a:buFont typeface="Wingdings" panose="05000000000000000000" pitchFamily="2" charset="2"/>
              <a:buChar char="§"/>
            </a:pPr>
            <a:r>
              <a:rPr lang="en-SG" sz="2000" dirty="0"/>
              <a:t>All real numbers have squares that are not -1.</a:t>
            </a:r>
          </a:p>
          <a:p>
            <a:pPr marL="342900" indent="-342900">
              <a:buFont typeface="Wingdings" panose="05000000000000000000" pitchFamily="2" charset="2"/>
              <a:buChar char="§"/>
            </a:pPr>
            <a:r>
              <a:rPr lang="en-SG" altLang="en-US" sz="2000" dirty="0">
                <a:sym typeface="Symbol" panose="05050102010706020507" pitchFamily="18" charset="2"/>
              </a:rPr>
              <a:t>No real numbers have squares equal to -1.</a:t>
            </a:r>
          </a:p>
        </p:txBody>
      </p:sp>
      <mc:AlternateContent xmlns:mc="http://schemas.openxmlformats.org/markup-compatibility/2006" xmlns:a14="http://schemas.microsoft.com/office/drawing/2010/main">
        <mc:Choice Requires="a14">
          <p:sp>
            <p:nvSpPr>
              <p:cNvPr id="46" name="TextBox 45"/>
              <p:cNvSpPr txBox="1"/>
              <p:nvPr/>
            </p:nvSpPr>
            <p:spPr>
              <a:xfrm>
                <a:off x="494448" y="4999976"/>
                <a:ext cx="4374726" cy="461665"/>
              </a:xfrm>
              <a:prstGeom prst="rect">
                <a:avLst/>
              </a:prstGeom>
              <a:noFill/>
            </p:spPr>
            <p:txBody>
              <a:bodyPr wrap="square" rtlCol="0">
                <a:spAutoFit/>
              </a:bodyPr>
              <a:lstStyle/>
              <a:p>
                <a:pPr marL="457200" indent="-457200">
                  <a:buFont typeface="+mj-lt"/>
                  <a:buAutoNum type="alphaLcPeriod" startAt="3"/>
                </a:pPr>
                <a:r>
                  <a:rPr lang="en-SG" sz="2400" dirty="0">
                    <a:sym typeface="Symbol" panose="05050102010706020507" pitchFamily="18" charset="2"/>
                  </a:rPr>
                  <a:t></a:t>
                </a:r>
                <a:r>
                  <a:rPr lang="en-SG" sz="2400" i="1" dirty="0">
                    <a:sym typeface="Symbol" panose="05050102010706020507" pitchFamily="18" charset="2"/>
                  </a:rPr>
                  <a:t>m</a:t>
                </a:r>
                <a:r>
                  <a:rPr lang="en-SG" sz="2400" dirty="0">
                    <a:sym typeface="Symbol" panose="05050102010706020507" pitchFamily="18" charset="2"/>
                  </a:rPr>
                  <a:t>  </a:t>
                </a:r>
                <a14:m>
                  <m:oMath xmlns:m="http://schemas.openxmlformats.org/officeDocument/2006/math">
                    <m:sSup>
                      <m:sSupPr>
                        <m:ctrlPr>
                          <a:rPr lang="en-SG" altLang="en-US" sz="2400" i="1">
                            <a:latin typeface="Cambria Math" panose="02040503050406030204" pitchFamily="18" charset="0"/>
                            <a:ea typeface="Cambria Math" panose="02040503050406030204" pitchFamily="18" charset="0"/>
                            <a:sym typeface="Symbol" panose="05050102010706020507" pitchFamily="18" charset="2"/>
                          </a:rPr>
                        </m:ctrlPr>
                      </m:sSupPr>
                      <m:e>
                        <m:r>
                          <a:rPr lang="en-SG" altLang="en-US" sz="2400" i="1">
                            <a:latin typeface="Cambria Math" panose="02040503050406030204" pitchFamily="18" charset="0"/>
                            <a:ea typeface="Cambria Math" panose="02040503050406030204" pitchFamily="18" charset="0"/>
                            <a:sym typeface="Symbol" panose="05050102010706020507" pitchFamily="18" charset="2"/>
                          </a:rPr>
                          <m:t>ℤ</m:t>
                        </m:r>
                      </m:e>
                      <m:sup>
                        <m:r>
                          <a:rPr lang="en-SG" altLang="en-US" sz="2400" i="1">
                            <a:latin typeface="Cambria Math" panose="02040503050406030204" pitchFamily="18" charset="0"/>
                            <a:ea typeface="Cambria Math" panose="02040503050406030204" pitchFamily="18" charset="0"/>
                            <a:sym typeface="Symbol" panose="05050102010706020507" pitchFamily="18" charset="2"/>
                          </a:rPr>
                          <m:t>+</m:t>
                        </m:r>
                      </m:sup>
                    </m:sSup>
                  </m:oMath>
                </a14:m>
                <a:r>
                  <a:rPr lang="en-SG" sz="2400" dirty="0">
                    <a:sym typeface="Symbol" panose="05050102010706020507" pitchFamily="18" charset="2"/>
                  </a:rPr>
                  <a:t> such that </a:t>
                </a:r>
                <a:r>
                  <a:rPr lang="en-SG" sz="2400" i="1" dirty="0">
                    <a:sym typeface="Symbol" panose="05050102010706020507" pitchFamily="18" charset="2"/>
                  </a:rPr>
                  <a:t>m</a:t>
                </a:r>
                <a:r>
                  <a:rPr lang="en-SG" sz="2400" baseline="30000" dirty="0">
                    <a:sym typeface="Symbol" panose="05050102010706020507" pitchFamily="18" charset="2"/>
                  </a:rPr>
                  <a:t>2</a:t>
                </a:r>
                <a:r>
                  <a:rPr lang="en-SG" sz="2400" dirty="0">
                    <a:sym typeface="Symbol" panose="05050102010706020507" pitchFamily="18" charset="2"/>
                  </a:rPr>
                  <a:t> = </a:t>
                </a:r>
                <a:r>
                  <a:rPr lang="en-SG" sz="2400" i="1" dirty="0">
                    <a:sym typeface="Symbol" panose="05050102010706020507" pitchFamily="18" charset="2"/>
                  </a:rPr>
                  <a:t>m</a:t>
                </a:r>
                <a:r>
                  <a:rPr lang="en-SG" sz="2400" dirty="0">
                    <a:sym typeface="Symbol" panose="05050102010706020507" pitchFamily="18" charset="2"/>
                  </a:rPr>
                  <a:t>.</a:t>
                </a:r>
                <a:endParaRPr lang="en-SG" sz="2400" dirty="0"/>
              </a:p>
            </p:txBody>
          </p:sp>
        </mc:Choice>
        <mc:Fallback xmlns="">
          <p:sp>
            <p:nvSpPr>
              <p:cNvPr id="46" name="TextBox 45"/>
              <p:cNvSpPr txBox="1">
                <a:spLocks noRot="1" noChangeAspect="1" noMove="1" noResize="1" noEditPoints="1" noAdjustHandles="1" noChangeArrowheads="1" noChangeShapeType="1" noTextEdit="1"/>
              </p:cNvSpPr>
              <p:nvPr/>
            </p:nvSpPr>
            <p:spPr>
              <a:xfrm>
                <a:off x="494448" y="4999976"/>
                <a:ext cx="4374726" cy="461665"/>
              </a:xfrm>
              <a:prstGeom prst="rect">
                <a:avLst/>
              </a:prstGeom>
              <a:blipFill>
                <a:blip r:embed="rId5"/>
                <a:stretch>
                  <a:fillRect l="-2228" t="-13158" b="-30263"/>
                </a:stretch>
              </a:blipFill>
            </p:spPr>
            <p:txBody>
              <a:bodyPr/>
              <a:lstStyle/>
              <a:p>
                <a:r>
                  <a:rPr lang="en-US">
                    <a:noFill/>
                  </a:rPr>
                  <a:t> </a:t>
                </a:r>
              </a:p>
            </p:txBody>
          </p:sp>
        </mc:Fallback>
      </mc:AlternateContent>
      <p:sp>
        <p:nvSpPr>
          <p:cNvPr id="47" name="TextBox 46"/>
          <p:cNvSpPr txBox="1"/>
          <p:nvPr/>
        </p:nvSpPr>
        <p:spPr>
          <a:xfrm>
            <a:off x="663368" y="5461641"/>
            <a:ext cx="7516079" cy="1077218"/>
          </a:xfrm>
          <a:prstGeom prst="rect">
            <a:avLst/>
          </a:prstGeom>
          <a:solidFill>
            <a:schemeClr val="accent4">
              <a:lumMod val="40000"/>
              <a:lumOff val="60000"/>
            </a:schemeClr>
          </a:solidFill>
        </p:spPr>
        <p:txBody>
          <a:bodyPr wrap="square" rtlCol="0">
            <a:spAutoFit/>
          </a:bodyPr>
          <a:lstStyle/>
          <a:p>
            <a:pPr marL="342900" indent="-342900">
              <a:buFont typeface="Wingdings" panose="05000000000000000000" pitchFamily="2" charset="2"/>
              <a:buChar char="§"/>
            </a:pPr>
            <a:r>
              <a:rPr lang="en-SG" sz="2200" dirty="0"/>
              <a:t>There is a </a:t>
            </a:r>
            <a:r>
              <a:rPr lang="en-SG" sz="2000" dirty="0"/>
              <a:t>positive integer whose square is itself.</a:t>
            </a:r>
          </a:p>
          <a:p>
            <a:pPr marL="342900" indent="-342900">
              <a:buFont typeface="Wingdings" panose="05000000000000000000" pitchFamily="2" charset="2"/>
              <a:buChar char="§"/>
            </a:pPr>
            <a:r>
              <a:rPr lang="en-SG" altLang="en-US" sz="2000" dirty="0">
                <a:sym typeface="Symbol" panose="05050102010706020507" pitchFamily="18" charset="2"/>
              </a:rPr>
              <a:t>We can find at least one positive integer equal to its own square.</a:t>
            </a:r>
          </a:p>
          <a:p>
            <a:pPr marL="342900" indent="-342900">
              <a:buFont typeface="Wingdings" panose="05000000000000000000" pitchFamily="2" charset="2"/>
              <a:buChar char="§"/>
            </a:pPr>
            <a:r>
              <a:rPr lang="en-SG" altLang="en-US" sz="2000" dirty="0">
                <a:sym typeface="Symbol" panose="05050102010706020507" pitchFamily="18" charset="2"/>
              </a:rPr>
              <a:t>Some positive </a:t>
            </a:r>
            <a:r>
              <a:rPr lang="en-SG" altLang="en-US" sz="2200" dirty="0">
                <a:sym typeface="Symbol" panose="05050102010706020507" pitchFamily="18" charset="2"/>
              </a:rPr>
              <a:t>integer equals its own square.</a:t>
            </a:r>
          </a:p>
        </p:txBody>
      </p:sp>
      <p:sp>
        <p:nvSpPr>
          <p:cNvPr id="48" name="Oval 47"/>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831319"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7" name="Oval 66"/>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5" name="Oval 74"/>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6" name="Oval 75"/>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7" name="Oval 76"/>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9" name="Oval 7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0" name="Oval 7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1" name="Oval 8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2" name="Oval 8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3" name="Oval 8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4" name="Oval 8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5" name="Oval 84"/>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6" name="Oval 8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7" name="Oval 86"/>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8" name="Oval 87"/>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9" name="Oval 88"/>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0" name="Oval 89"/>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1" name="Oval 90"/>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2" name="Oval 91"/>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420962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dissolv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dissolve">
                                      <p:cBhvr>
                                        <p:cTn id="12" dur="500"/>
                                        <p:tgtEl>
                                          <p:spTgt spid="4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dissolve">
                                      <p:cBhvr>
                                        <p:cTn id="1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5" grpId="0" animBg="1"/>
      <p:bldP spid="4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 pos="8612188" algn="l"/>
              </a:tabLst>
            </a:pPr>
            <a:r>
              <a:rPr lang="en-SG" sz="900" dirty="0">
                <a:solidFill>
                  <a:schemeClr val="bg1"/>
                </a:solidFill>
              </a:rPr>
              <a:t>	</a:t>
            </a:r>
            <a:r>
              <a:rPr lang="en-SG" sz="1200" b="1" dirty="0">
                <a:solidFill>
                  <a:schemeClr val="accent4">
                    <a:lumMod val="20000"/>
                    <a:lumOff val="80000"/>
                  </a:schemeClr>
                </a:solidFill>
              </a:rPr>
              <a:t>Predicates &amp; Quantified Statement I </a:t>
            </a:r>
            <a:r>
              <a:rPr lang="en-SG" sz="1200" dirty="0">
                <a:solidFill>
                  <a:schemeClr val="bg1"/>
                </a:solidFill>
              </a:rPr>
              <a:t>/ II	Statements with Multiple Quantifiers	Arguments with Quantified Statements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Universal Conditional Statements</a:t>
            </a:r>
            <a:endParaRPr lang="en-SG" sz="1100" dirty="0">
              <a:solidFill>
                <a:schemeClr val="bg1"/>
              </a:solidFill>
            </a:endParaRPr>
          </a:p>
        </p:txBody>
      </p:sp>
      <p:sp>
        <p:nvSpPr>
          <p:cNvPr id="15" name="TextBox 14"/>
          <p:cNvSpPr txBox="1"/>
          <p:nvPr/>
        </p:nvSpPr>
        <p:spPr>
          <a:xfrm>
            <a:off x="444474" y="1517665"/>
            <a:ext cx="8070876" cy="1384995"/>
          </a:xfrm>
          <a:prstGeom prst="rect">
            <a:avLst/>
          </a:prstGeom>
          <a:noFill/>
        </p:spPr>
        <p:txBody>
          <a:bodyPr wrap="square" rtlCol="0">
            <a:spAutoFit/>
          </a:bodyPr>
          <a:lstStyle/>
          <a:p>
            <a:pPr>
              <a:spcAft>
                <a:spcPts val="600"/>
              </a:spcAft>
            </a:pPr>
            <a:r>
              <a:rPr lang="en-SG" sz="2800" dirty="0"/>
              <a:t>A reasonable argument can be made that the most important form of statement in mathematics is the </a:t>
            </a:r>
            <a:r>
              <a:rPr lang="en-SG" sz="2800" dirty="0">
                <a:solidFill>
                  <a:srgbClr val="C00000"/>
                </a:solidFill>
              </a:rPr>
              <a:t>universal conditional statement</a:t>
            </a:r>
            <a:r>
              <a:rPr lang="en-SG" sz="2800" dirty="0"/>
              <a:t>:</a:t>
            </a:r>
            <a:endParaRPr lang="en-US" altLang="en-US" sz="2800" i="1" dirty="0"/>
          </a:p>
        </p:txBody>
      </p:sp>
      <p:sp>
        <p:nvSpPr>
          <p:cNvPr id="19" name="Slide Number Placeholder 18"/>
          <p:cNvSpPr>
            <a:spLocks noGrp="1"/>
          </p:cNvSpPr>
          <p:nvPr>
            <p:ph type="sldNum" sz="quarter" idx="12"/>
          </p:nvPr>
        </p:nvSpPr>
        <p:spPr/>
        <p:txBody>
          <a:bodyPr/>
          <a:lstStyle/>
          <a:p>
            <a:fld id="{3945BCA7-BE1F-44EA-8FAA-E97CADA8B770}" type="slidenum">
              <a:rPr lang="en-SG" smtClean="0"/>
              <a:t>17</a:t>
            </a:fld>
            <a:endParaRPr lang="en-SG" dirty="0"/>
          </a:p>
        </p:txBody>
      </p:sp>
      <p:sp>
        <p:nvSpPr>
          <p:cNvPr id="53" name="TextBox 5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3.1.5. Universal Conditional Statements</a:t>
            </a:r>
            <a:endParaRPr lang="en-SG" sz="2000" dirty="0">
              <a:solidFill>
                <a:schemeClr val="bg1"/>
              </a:solidFill>
            </a:endParaRPr>
          </a:p>
        </p:txBody>
      </p:sp>
      <p:sp>
        <p:nvSpPr>
          <p:cNvPr id="48" name="TextBox 47"/>
          <p:cNvSpPr txBox="1"/>
          <p:nvPr/>
        </p:nvSpPr>
        <p:spPr>
          <a:xfrm>
            <a:off x="444474" y="4791386"/>
            <a:ext cx="8070876" cy="954107"/>
          </a:xfrm>
          <a:prstGeom prst="rect">
            <a:avLst/>
          </a:prstGeom>
          <a:noFill/>
        </p:spPr>
        <p:txBody>
          <a:bodyPr wrap="square" rtlCol="0">
            <a:spAutoFit/>
          </a:bodyPr>
          <a:lstStyle/>
          <a:p>
            <a:pPr>
              <a:spcAft>
                <a:spcPts val="600"/>
              </a:spcAft>
            </a:pPr>
            <a:r>
              <a:rPr lang="en-SG" altLang="en-US" sz="2800" dirty="0"/>
              <a:t>Familiarity with statements of this form is essential if you are to learn to speak mathematics.</a:t>
            </a:r>
            <a:endParaRPr lang="en-US" altLang="en-US" sz="2800" i="1" dirty="0"/>
          </a:p>
        </p:txBody>
      </p:sp>
      <p:sp>
        <p:nvSpPr>
          <p:cNvPr id="36" name="Oval 35"/>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999270"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4" name="Oval 73"/>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8" name="Oval 77"/>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9" name="Oval 78"/>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0" name="Oval 79"/>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1" name="Oval 80"/>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2" name="Oval 81"/>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3" name="Oval 82"/>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4" name="Oval 83"/>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5" name="Oval 84"/>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6" name="Oval 85"/>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3" name="Group 2"/>
          <p:cNvGrpSpPr/>
          <p:nvPr/>
        </p:nvGrpSpPr>
        <p:grpSpPr>
          <a:xfrm>
            <a:off x="2455484" y="3090894"/>
            <a:ext cx="3477568" cy="1512258"/>
            <a:chOff x="2209800" y="3090894"/>
            <a:chExt cx="3477568" cy="1512258"/>
          </a:xfrm>
        </p:grpSpPr>
        <p:sp>
          <p:nvSpPr>
            <p:cNvPr id="35" name="TextBox 34"/>
            <p:cNvSpPr txBox="1"/>
            <p:nvPr/>
          </p:nvSpPr>
          <p:spPr>
            <a:xfrm>
              <a:off x="2209801" y="3090894"/>
              <a:ext cx="3477567" cy="523220"/>
            </a:xfrm>
            <a:prstGeom prst="rect">
              <a:avLst/>
            </a:prstGeom>
            <a:solidFill>
              <a:srgbClr val="0033CC"/>
            </a:solidFill>
          </p:spPr>
          <p:txBody>
            <a:bodyPr wrap="square" rtlCol="0">
              <a:spAutoFit/>
            </a:bodyPr>
            <a:lstStyle/>
            <a:p>
              <a:pPr algn="ctr"/>
              <a:r>
                <a:rPr lang="en-SG" sz="2800" dirty="0">
                  <a:solidFill>
                    <a:schemeClr val="bg1"/>
                  </a:solidFill>
                  <a:sym typeface="Symbol" panose="05050102010706020507" pitchFamily="18" charset="2"/>
                </a:rPr>
                <a:t></a:t>
              </a:r>
              <a:r>
                <a:rPr lang="en-SG" sz="2800" i="1" dirty="0">
                  <a:solidFill>
                    <a:schemeClr val="bg1"/>
                  </a:solidFill>
                </a:rPr>
                <a:t>x</a:t>
              </a:r>
              <a:r>
                <a:rPr lang="en-SG" sz="2800" dirty="0">
                  <a:solidFill>
                    <a:schemeClr val="bg1"/>
                  </a:solidFill>
                </a:rPr>
                <a:t>, </a:t>
              </a:r>
              <a:r>
                <a:rPr lang="en-SG" sz="2800" dirty="0">
                  <a:solidFill>
                    <a:schemeClr val="bg1"/>
                  </a:solidFill>
                  <a:sym typeface="Symbol" panose="05050102010706020507" pitchFamily="18" charset="2"/>
                </a:rPr>
                <a:t>if </a:t>
              </a:r>
              <a:r>
                <a:rPr lang="en-SG" sz="2800" i="1" dirty="0">
                  <a:solidFill>
                    <a:schemeClr val="bg1"/>
                  </a:solidFill>
                  <a:sym typeface="Symbol" panose="05050102010706020507" pitchFamily="18" charset="2"/>
                </a:rPr>
                <a:t>P</a:t>
              </a:r>
              <a:r>
                <a:rPr lang="en-SG" sz="2800" dirty="0">
                  <a:solidFill>
                    <a:schemeClr val="bg1"/>
                  </a:solidFill>
                  <a:sym typeface="Symbol" panose="05050102010706020507" pitchFamily="18" charset="2"/>
                </a:rPr>
                <a:t>(</a:t>
              </a:r>
              <a:r>
                <a:rPr lang="en-SG" sz="2800" i="1" dirty="0">
                  <a:solidFill>
                    <a:schemeClr val="bg1"/>
                  </a:solidFill>
                  <a:sym typeface="Symbol" panose="05050102010706020507" pitchFamily="18" charset="2"/>
                </a:rPr>
                <a:t>x</a:t>
              </a:r>
              <a:r>
                <a:rPr lang="en-SG" sz="2800" dirty="0">
                  <a:solidFill>
                    <a:schemeClr val="bg1"/>
                  </a:solidFill>
                  <a:sym typeface="Symbol" panose="05050102010706020507" pitchFamily="18" charset="2"/>
                </a:rPr>
                <a:t>) then </a:t>
              </a:r>
              <a:r>
                <a:rPr lang="en-SG" sz="2800" i="1" dirty="0">
                  <a:solidFill>
                    <a:schemeClr val="bg1"/>
                  </a:solidFill>
                  <a:sym typeface="Symbol" panose="05050102010706020507" pitchFamily="18" charset="2"/>
                </a:rPr>
                <a:t>Q</a:t>
              </a:r>
              <a:r>
                <a:rPr lang="en-SG" sz="2800" dirty="0">
                  <a:solidFill>
                    <a:schemeClr val="bg1"/>
                  </a:solidFill>
                  <a:sym typeface="Symbol" panose="05050102010706020507" pitchFamily="18" charset="2"/>
                </a:rPr>
                <a:t>(</a:t>
              </a:r>
              <a:r>
                <a:rPr lang="en-SG" sz="2800" i="1" dirty="0">
                  <a:solidFill>
                    <a:schemeClr val="bg1"/>
                  </a:solidFill>
                  <a:sym typeface="Symbol" panose="05050102010706020507" pitchFamily="18" charset="2"/>
                </a:rPr>
                <a:t>x</a:t>
              </a:r>
              <a:r>
                <a:rPr lang="en-SG" sz="2800" dirty="0">
                  <a:solidFill>
                    <a:schemeClr val="bg1"/>
                  </a:solidFill>
                  <a:sym typeface="Symbol" panose="05050102010706020507" pitchFamily="18" charset="2"/>
                </a:rPr>
                <a:t>). </a:t>
              </a:r>
              <a:endParaRPr lang="en-SG" sz="2800" i="1" dirty="0">
                <a:solidFill>
                  <a:schemeClr val="bg1"/>
                </a:solidFill>
              </a:endParaRPr>
            </a:p>
          </p:txBody>
        </p:sp>
        <mc:AlternateContent xmlns:mc="http://schemas.openxmlformats.org/markup-compatibility/2006" xmlns:a14="http://schemas.microsoft.com/office/drawing/2010/main">
          <mc:Choice Requires="a14">
            <p:sp>
              <p:nvSpPr>
                <p:cNvPr id="41" name="TextBox 40"/>
                <p:cNvSpPr txBox="1"/>
                <p:nvPr/>
              </p:nvSpPr>
              <p:spPr>
                <a:xfrm>
                  <a:off x="2209800" y="4079932"/>
                  <a:ext cx="3477568" cy="523220"/>
                </a:xfrm>
                <a:prstGeom prst="rect">
                  <a:avLst/>
                </a:prstGeom>
                <a:solidFill>
                  <a:srgbClr val="0033CC"/>
                </a:solidFill>
              </p:spPr>
              <p:txBody>
                <a:bodyPr wrap="square" rtlCol="0">
                  <a:spAutoFit/>
                </a:bodyPr>
                <a:lstStyle/>
                <a:p>
                  <a:pPr algn="ctr"/>
                  <a:r>
                    <a:rPr lang="en-SG" sz="2800" dirty="0">
                      <a:solidFill>
                        <a:schemeClr val="bg1"/>
                      </a:solidFill>
                      <a:sym typeface="Symbol" panose="05050102010706020507" pitchFamily="18" charset="2"/>
                    </a:rPr>
                    <a:t></a:t>
                  </a:r>
                  <a:r>
                    <a:rPr lang="en-SG" sz="2800" i="1" dirty="0">
                      <a:solidFill>
                        <a:schemeClr val="bg1"/>
                      </a:solidFill>
                    </a:rPr>
                    <a:t>x</a:t>
                  </a:r>
                  <a:r>
                    <a:rPr lang="en-SG" sz="2800" dirty="0">
                      <a:solidFill>
                        <a:schemeClr val="bg1"/>
                      </a:solidFill>
                    </a:rPr>
                    <a:t>, </a:t>
                  </a:r>
                  <a:r>
                    <a:rPr lang="en-SG" sz="2800" i="1" dirty="0">
                      <a:solidFill>
                        <a:schemeClr val="bg1"/>
                      </a:solidFill>
                      <a:sym typeface="Symbol" panose="05050102010706020507" pitchFamily="18" charset="2"/>
                    </a:rPr>
                    <a:t>P</a:t>
                  </a:r>
                  <a:r>
                    <a:rPr lang="en-SG" sz="2800" dirty="0">
                      <a:solidFill>
                        <a:schemeClr val="bg1"/>
                      </a:solidFill>
                      <a:sym typeface="Symbol" panose="05050102010706020507" pitchFamily="18" charset="2"/>
                    </a:rPr>
                    <a:t>(</a:t>
                  </a:r>
                  <a:r>
                    <a:rPr lang="en-SG" sz="2800" i="1" dirty="0">
                      <a:solidFill>
                        <a:schemeClr val="bg1"/>
                      </a:solidFill>
                      <a:sym typeface="Symbol" panose="05050102010706020507" pitchFamily="18" charset="2"/>
                    </a:rPr>
                    <a:t>x</a:t>
                  </a:r>
                  <a:r>
                    <a:rPr lang="en-SG" sz="2800" dirty="0">
                      <a:solidFill>
                        <a:schemeClr val="bg1"/>
                      </a:solidFill>
                      <a:sym typeface="Symbol" panose="05050102010706020507" pitchFamily="18" charset="2"/>
                    </a:rPr>
                    <a:t>) </a:t>
                  </a:r>
                  <a14:m>
                    <m:oMath xmlns:m="http://schemas.openxmlformats.org/officeDocument/2006/math">
                      <m:r>
                        <a:rPr lang="en-SG" sz="2800" i="1" smtClean="0">
                          <a:solidFill>
                            <a:schemeClr val="bg1"/>
                          </a:solidFill>
                          <a:latin typeface="Cambria Math" panose="02040503050406030204" pitchFamily="18" charset="0"/>
                          <a:ea typeface="Cambria Math" panose="02040503050406030204" pitchFamily="18" charset="0"/>
                          <a:sym typeface="Symbol" panose="05050102010706020507" pitchFamily="18" charset="2"/>
                        </a:rPr>
                        <m:t>→</m:t>
                      </m:r>
                    </m:oMath>
                  </a14:m>
                  <a:r>
                    <a:rPr lang="en-SG" sz="2800" i="1" dirty="0">
                      <a:solidFill>
                        <a:schemeClr val="bg1"/>
                      </a:solidFill>
                      <a:sym typeface="Symbol" panose="05050102010706020507" pitchFamily="18" charset="2"/>
                    </a:rPr>
                    <a:t> Q</a:t>
                  </a:r>
                  <a:r>
                    <a:rPr lang="en-SG" sz="2800" dirty="0">
                      <a:solidFill>
                        <a:schemeClr val="bg1"/>
                      </a:solidFill>
                      <a:sym typeface="Symbol" panose="05050102010706020507" pitchFamily="18" charset="2"/>
                    </a:rPr>
                    <a:t>(</a:t>
                  </a:r>
                  <a:r>
                    <a:rPr lang="en-SG" sz="2800" i="1" dirty="0">
                      <a:solidFill>
                        <a:schemeClr val="bg1"/>
                      </a:solidFill>
                      <a:sym typeface="Symbol" panose="05050102010706020507" pitchFamily="18" charset="2"/>
                    </a:rPr>
                    <a:t>x</a:t>
                  </a:r>
                  <a:r>
                    <a:rPr lang="en-SG" sz="2800" dirty="0">
                      <a:solidFill>
                        <a:schemeClr val="bg1"/>
                      </a:solidFill>
                      <a:sym typeface="Symbol" panose="05050102010706020507" pitchFamily="18" charset="2"/>
                    </a:rPr>
                    <a:t>). </a:t>
                  </a:r>
                  <a:endParaRPr lang="en-SG" sz="2800" i="1" dirty="0">
                    <a:solidFill>
                      <a:schemeClr val="bg1"/>
                    </a:solidFill>
                  </a:endParaRPr>
                </a:p>
              </p:txBody>
            </p:sp>
          </mc:Choice>
          <mc:Fallback xmlns="">
            <p:sp>
              <p:nvSpPr>
                <p:cNvPr id="41" name="TextBox 40"/>
                <p:cNvSpPr txBox="1">
                  <a:spLocks noRot="1" noChangeAspect="1" noMove="1" noResize="1" noEditPoints="1" noAdjustHandles="1" noChangeArrowheads="1" noChangeShapeType="1" noTextEdit="1"/>
                </p:cNvSpPr>
                <p:nvPr/>
              </p:nvSpPr>
              <p:spPr>
                <a:xfrm>
                  <a:off x="2209800" y="4079932"/>
                  <a:ext cx="3477568" cy="523220"/>
                </a:xfrm>
                <a:prstGeom prst="rect">
                  <a:avLst/>
                </a:prstGeom>
                <a:blipFill>
                  <a:blip r:embed="rId3"/>
                  <a:stretch>
                    <a:fillRect t="-13953" b="-32558"/>
                  </a:stretch>
                </a:blipFill>
              </p:spPr>
              <p:txBody>
                <a:bodyPr/>
                <a:lstStyle/>
                <a:p>
                  <a:r>
                    <a:rPr lang="en-US">
                      <a:noFill/>
                    </a:rPr>
                    <a:t> </a:t>
                  </a:r>
                </a:p>
              </p:txBody>
            </p:sp>
          </mc:Fallback>
        </mc:AlternateContent>
        <p:sp>
          <p:nvSpPr>
            <p:cNvPr id="2" name="TextBox 1"/>
            <p:cNvSpPr txBox="1"/>
            <p:nvPr/>
          </p:nvSpPr>
          <p:spPr>
            <a:xfrm>
              <a:off x="3637186" y="3614114"/>
              <a:ext cx="622796" cy="461665"/>
            </a:xfrm>
            <a:prstGeom prst="rect">
              <a:avLst/>
            </a:prstGeom>
            <a:noFill/>
          </p:spPr>
          <p:txBody>
            <a:bodyPr wrap="square" rtlCol="0">
              <a:spAutoFit/>
            </a:bodyPr>
            <a:lstStyle/>
            <a:p>
              <a:pPr algn="ctr"/>
              <a:r>
                <a:rPr lang="en-US" sz="2400" dirty="0"/>
                <a:t>or</a:t>
              </a:r>
            </a:p>
          </p:txBody>
        </p:sp>
      </p:grpSp>
    </p:spTree>
    <p:extLst>
      <p:ext uri="{BB962C8B-B14F-4D97-AF65-F5344CB8AC3E}">
        <p14:creationId xmlns:p14="http://schemas.microsoft.com/office/powerpoint/2010/main" val="3198898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dissolve">
                                      <p:cBhvr>
                                        <p:cTn id="12"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 pos="8612188" algn="l"/>
              </a:tabLst>
            </a:pPr>
            <a:r>
              <a:rPr lang="en-SG" sz="900" dirty="0">
                <a:solidFill>
                  <a:schemeClr val="bg1"/>
                </a:solidFill>
              </a:rPr>
              <a:t>	</a:t>
            </a:r>
            <a:r>
              <a:rPr lang="en-SG" sz="1200" b="1" dirty="0">
                <a:solidFill>
                  <a:schemeClr val="accent4">
                    <a:lumMod val="20000"/>
                    <a:lumOff val="80000"/>
                  </a:schemeClr>
                </a:solidFill>
              </a:rPr>
              <a:t>Predicates &amp; Quantified Statement I </a:t>
            </a:r>
            <a:r>
              <a:rPr lang="en-SG" sz="1200" dirty="0">
                <a:solidFill>
                  <a:schemeClr val="bg1"/>
                </a:solidFill>
              </a:rPr>
              <a:t>/ II	Statements with Multiple Quantifiers	Arguments with Quantified Statements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Equivalent Forms of Universal and Existential Statements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18</a:t>
            </a:fld>
            <a:endParaRPr lang="en-SG" dirty="0"/>
          </a:p>
        </p:txBody>
      </p:sp>
      <p:sp>
        <p:nvSpPr>
          <p:cNvPr id="53" name="TextBox 5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600" dirty="0">
                <a:solidFill>
                  <a:schemeClr val="bg1"/>
                </a:solidFill>
              </a:rPr>
              <a:t>3.1.6. Equivalent Forms of Universal and Existential Statements</a:t>
            </a:r>
          </a:p>
        </p:txBody>
      </p:sp>
      <p:sp>
        <p:nvSpPr>
          <p:cNvPr id="31" name="TextBox 30"/>
          <p:cNvSpPr txBox="1"/>
          <p:nvPr/>
        </p:nvSpPr>
        <p:spPr>
          <a:xfrm>
            <a:off x="527221" y="2100523"/>
            <a:ext cx="4188423" cy="954107"/>
          </a:xfrm>
          <a:prstGeom prst="rect">
            <a:avLst/>
          </a:prstGeom>
          <a:solidFill>
            <a:schemeClr val="accent5">
              <a:lumMod val="20000"/>
              <a:lumOff val="80000"/>
            </a:schemeClr>
          </a:solidFill>
        </p:spPr>
        <p:txBody>
          <a:bodyPr wrap="square" rtlCol="0">
            <a:spAutoFit/>
          </a:bodyPr>
          <a:lstStyle/>
          <a:p>
            <a:pPr>
              <a:spcAft>
                <a:spcPts val="600"/>
              </a:spcAft>
            </a:pPr>
            <a:r>
              <a:rPr lang="en-SG" altLang="en-US" sz="2800" dirty="0">
                <a:sym typeface="Symbol" panose="05050102010706020507" pitchFamily="18" charset="2"/>
              </a:rPr>
              <a:t></a:t>
            </a:r>
            <a:r>
              <a:rPr lang="en-SG" altLang="en-US" sz="2800" dirty="0"/>
              <a:t> real numbers </a:t>
            </a:r>
            <a:r>
              <a:rPr lang="en-SG" altLang="en-US" sz="2800" i="1" dirty="0"/>
              <a:t>x</a:t>
            </a:r>
            <a:r>
              <a:rPr lang="en-SG" altLang="en-US" sz="2800" dirty="0"/>
              <a:t>, if </a:t>
            </a:r>
            <a:r>
              <a:rPr lang="en-SG" altLang="en-US" sz="2800" i="1" dirty="0"/>
              <a:t>x</a:t>
            </a:r>
            <a:r>
              <a:rPr lang="en-SG" altLang="en-US" sz="2800" dirty="0"/>
              <a:t> is an integer then </a:t>
            </a:r>
            <a:r>
              <a:rPr lang="en-SG" altLang="en-US" sz="2800" i="1" dirty="0"/>
              <a:t>x</a:t>
            </a:r>
            <a:r>
              <a:rPr lang="en-SG" altLang="en-US" sz="2800" dirty="0"/>
              <a:t> is rational.</a:t>
            </a:r>
            <a:endParaRPr lang="en-US" altLang="en-US" sz="2800" i="1" dirty="0"/>
          </a:p>
        </p:txBody>
      </p:sp>
      <p:sp>
        <p:nvSpPr>
          <p:cNvPr id="32" name="TextBox 31"/>
          <p:cNvSpPr txBox="1"/>
          <p:nvPr/>
        </p:nvSpPr>
        <p:spPr>
          <a:xfrm>
            <a:off x="4869174" y="2100523"/>
            <a:ext cx="4055023" cy="523220"/>
          </a:xfrm>
          <a:prstGeom prst="rect">
            <a:avLst/>
          </a:prstGeom>
          <a:solidFill>
            <a:schemeClr val="accent5">
              <a:lumMod val="20000"/>
              <a:lumOff val="80000"/>
            </a:schemeClr>
          </a:solidFill>
        </p:spPr>
        <p:txBody>
          <a:bodyPr wrap="square" rtlCol="0">
            <a:spAutoFit/>
          </a:bodyPr>
          <a:lstStyle/>
          <a:p>
            <a:pPr>
              <a:spcAft>
                <a:spcPts val="600"/>
              </a:spcAft>
            </a:pPr>
            <a:r>
              <a:rPr lang="en-SG" altLang="en-US" sz="2800" dirty="0">
                <a:sym typeface="Symbol" panose="05050102010706020507" pitchFamily="18" charset="2"/>
              </a:rPr>
              <a:t></a:t>
            </a:r>
            <a:r>
              <a:rPr lang="en-SG" altLang="en-US" sz="2800" dirty="0"/>
              <a:t> integers </a:t>
            </a:r>
            <a:r>
              <a:rPr lang="en-SG" altLang="en-US" sz="2800" i="1" dirty="0"/>
              <a:t>x</a:t>
            </a:r>
            <a:r>
              <a:rPr lang="en-SG" altLang="en-US" sz="2800" dirty="0"/>
              <a:t>, </a:t>
            </a:r>
            <a:r>
              <a:rPr lang="en-SG" altLang="en-US" sz="2800" i="1" dirty="0"/>
              <a:t>x</a:t>
            </a:r>
            <a:r>
              <a:rPr lang="en-SG" altLang="en-US" sz="2800" dirty="0"/>
              <a:t> is rational.</a:t>
            </a:r>
            <a:endParaRPr lang="en-US" altLang="en-US" sz="2800" i="1" dirty="0"/>
          </a:p>
        </p:txBody>
      </p:sp>
      <p:sp>
        <p:nvSpPr>
          <p:cNvPr id="33" name="TextBox 32"/>
          <p:cNvSpPr txBox="1"/>
          <p:nvPr/>
        </p:nvSpPr>
        <p:spPr>
          <a:xfrm>
            <a:off x="324355" y="1499183"/>
            <a:ext cx="6671669" cy="523220"/>
          </a:xfrm>
          <a:prstGeom prst="rect">
            <a:avLst/>
          </a:prstGeom>
          <a:noFill/>
        </p:spPr>
        <p:txBody>
          <a:bodyPr wrap="square" rtlCol="0">
            <a:spAutoFit/>
          </a:bodyPr>
          <a:lstStyle/>
          <a:p>
            <a:pPr>
              <a:spcAft>
                <a:spcPts val="600"/>
              </a:spcAft>
            </a:pPr>
            <a:r>
              <a:rPr lang="en-SG" sz="2800" dirty="0"/>
              <a:t>Are these two statements the same?</a:t>
            </a:r>
            <a:endParaRPr lang="en-US" altLang="en-US" sz="2800" i="1" dirty="0"/>
          </a:p>
        </p:txBody>
      </p:sp>
      <p:sp>
        <p:nvSpPr>
          <p:cNvPr id="34" name="TextBox 33"/>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
        <p:nvSpPr>
          <p:cNvPr id="37" name="TextBox 36"/>
          <p:cNvSpPr txBox="1"/>
          <p:nvPr/>
        </p:nvSpPr>
        <p:spPr>
          <a:xfrm>
            <a:off x="622026" y="3585874"/>
            <a:ext cx="3804237" cy="954107"/>
          </a:xfrm>
          <a:prstGeom prst="rect">
            <a:avLst/>
          </a:prstGeom>
          <a:noFill/>
        </p:spPr>
        <p:txBody>
          <a:bodyPr wrap="square" rtlCol="0">
            <a:spAutoFit/>
          </a:bodyPr>
          <a:lstStyle/>
          <a:p>
            <a:pPr>
              <a:spcAft>
                <a:spcPts val="600"/>
              </a:spcAft>
            </a:pPr>
            <a:r>
              <a:rPr lang="en-SG" sz="2800" dirty="0"/>
              <a:t>Yes, they have the same informal translation:</a:t>
            </a:r>
            <a:endParaRPr lang="en-US" altLang="en-US" sz="2800" i="1" dirty="0"/>
          </a:p>
        </p:txBody>
      </p:sp>
      <p:sp>
        <p:nvSpPr>
          <p:cNvPr id="41" name="TextBox 40"/>
          <p:cNvSpPr txBox="1"/>
          <p:nvPr/>
        </p:nvSpPr>
        <p:spPr>
          <a:xfrm>
            <a:off x="4128592" y="4109094"/>
            <a:ext cx="3715031" cy="523220"/>
          </a:xfrm>
          <a:prstGeom prst="rect">
            <a:avLst/>
          </a:prstGeom>
          <a:solidFill>
            <a:schemeClr val="accent4">
              <a:lumMod val="40000"/>
              <a:lumOff val="60000"/>
            </a:schemeClr>
          </a:solidFill>
        </p:spPr>
        <p:txBody>
          <a:bodyPr wrap="square" rtlCol="0">
            <a:spAutoFit/>
          </a:bodyPr>
          <a:lstStyle/>
          <a:p>
            <a:pPr algn="ctr">
              <a:spcAft>
                <a:spcPts val="600"/>
              </a:spcAft>
            </a:pPr>
            <a:r>
              <a:rPr lang="en-SG" altLang="en-US" sz="2800" dirty="0">
                <a:sym typeface="Symbol" panose="05050102010706020507" pitchFamily="18" charset="2"/>
              </a:rPr>
              <a:t>All integers</a:t>
            </a:r>
            <a:r>
              <a:rPr lang="en-SG" altLang="en-US" sz="2800" dirty="0"/>
              <a:t> are rational.</a:t>
            </a:r>
            <a:endParaRPr lang="en-US" altLang="en-US" sz="2800" i="1" dirty="0"/>
          </a:p>
        </p:txBody>
      </p:sp>
      <p:sp>
        <p:nvSpPr>
          <p:cNvPr id="36" name="Oval 35"/>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1191841"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4" name="Oval 7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2" name="Oval 81"/>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3" name="Oval 82"/>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4" name="Oval 83"/>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5" name="Oval 84"/>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6" name="Oval 85"/>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7" name="Oval 86"/>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8" name="Oval 87"/>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9" name="Oval 88"/>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181358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dissolve">
                                      <p:cBhvr>
                                        <p:cTn id="7" dur="500"/>
                                        <p:tgtEl>
                                          <p:spTgt spid="3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dissolve">
                                      <p:cBhvr>
                                        <p:cTn id="1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4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 pos="8612188" algn="l"/>
              </a:tabLst>
            </a:pPr>
            <a:r>
              <a:rPr lang="en-SG" sz="900" dirty="0">
                <a:solidFill>
                  <a:schemeClr val="bg1"/>
                </a:solidFill>
              </a:rPr>
              <a:t>	</a:t>
            </a:r>
            <a:r>
              <a:rPr lang="en-SG" sz="1200" b="1" dirty="0">
                <a:solidFill>
                  <a:schemeClr val="accent4">
                    <a:lumMod val="20000"/>
                    <a:lumOff val="80000"/>
                  </a:schemeClr>
                </a:solidFill>
              </a:rPr>
              <a:t>Predicates &amp; Quantified Statement I </a:t>
            </a:r>
            <a:r>
              <a:rPr lang="en-SG" sz="1200" dirty="0">
                <a:solidFill>
                  <a:schemeClr val="bg1"/>
                </a:solidFill>
              </a:rPr>
              <a:t>/ II	Statements with Multiple Quantifiers	Arguments with Quantified Statements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Equivalent Forms of Universal and Existential Statements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19</a:t>
            </a:fld>
            <a:endParaRPr lang="en-SG" dirty="0"/>
          </a:p>
        </p:txBody>
      </p:sp>
      <mc:AlternateContent xmlns:mc="http://schemas.openxmlformats.org/markup-compatibility/2006" xmlns:a14="http://schemas.microsoft.com/office/drawing/2010/main">
        <mc:Choice Requires="a14">
          <p:sp>
            <p:nvSpPr>
              <p:cNvPr id="35" name="TextBox 34"/>
              <p:cNvSpPr txBox="1"/>
              <p:nvPr/>
            </p:nvSpPr>
            <p:spPr>
              <a:xfrm>
                <a:off x="663368" y="2371841"/>
                <a:ext cx="3560759" cy="523220"/>
              </a:xfrm>
              <a:prstGeom prst="rect">
                <a:avLst/>
              </a:prstGeom>
              <a:solidFill>
                <a:srgbClr val="0033CC"/>
              </a:solidFill>
            </p:spPr>
            <p:txBody>
              <a:bodyPr wrap="square" rtlCol="0">
                <a:spAutoFit/>
              </a:bodyPr>
              <a:lstStyle/>
              <a:p>
                <a:pPr algn="ctr"/>
                <a:r>
                  <a:rPr lang="en-SG" sz="2800" dirty="0">
                    <a:solidFill>
                      <a:schemeClr val="bg1"/>
                    </a:solidFill>
                    <a:sym typeface="Symbol" panose="05050102010706020507" pitchFamily="18" charset="2"/>
                  </a:rPr>
                  <a:t></a:t>
                </a:r>
                <a:r>
                  <a:rPr lang="en-SG" sz="2800" i="1" dirty="0">
                    <a:solidFill>
                      <a:schemeClr val="bg1"/>
                    </a:solidFill>
                  </a:rPr>
                  <a:t>x </a:t>
                </a:r>
                <a:r>
                  <a:rPr lang="en-SG" sz="2800" dirty="0">
                    <a:solidFill>
                      <a:schemeClr val="bg1"/>
                    </a:solidFill>
                    <a:sym typeface="Symbol" panose="05050102010706020507" pitchFamily="18" charset="2"/>
                  </a:rPr>
                  <a:t></a:t>
                </a:r>
                <a:r>
                  <a:rPr lang="en-SG" sz="2800" i="1" dirty="0">
                    <a:solidFill>
                      <a:schemeClr val="bg1"/>
                    </a:solidFill>
                    <a:sym typeface="Symbol" panose="05050102010706020507" pitchFamily="18" charset="2"/>
                  </a:rPr>
                  <a:t> U</a:t>
                </a:r>
                <a:r>
                  <a:rPr lang="en-SG" sz="2800" dirty="0">
                    <a:solidFill>
                      <a:schemeClr val="bg1"/>
                    </a:solidFill>
                  </a:rPr>
                  <a:t>, </a:t>
                </a:r>
                <a:r>
                  <a:rPr lang="en-SG" sz="2800" i="1" dirty="0">
                    <a:solidFill>
                      <a:schemeClr val="bg1"/>
                    </a:solidFill>
                    <a:sym typeface="Symbol" panose="05050102010706020507" pitchFamily="18" charset="2"/>
                  </a:rPr>
                  <a:t>P</a:t>
                </a:r>
                <a:r>
                  <a:rPr lang="en-SG" sz="2800" dirty="0">
                    <a:solidFill>
                      <a:schemeClr val="bg1"/>
                    </a:solidFill>
                    <a:sym typeface="Symbol" panose="05050102010706020507" pitchFamily="18" charset="2"/>
                  </a:rPr>
                  <a:t>(</a:t>
                </a:r>
                <a:r>
                  <a:rPr lang="en-SG" sz="2800" i="1" dirty="0">
                    <a:solidFill>
                      <a:schemeClr val="bg1"/>
                    </a:solidFill>
                    <a:sym typeface="Symbol" panose="05050102010706020507" pitchFamily="18" charset="2"/>
                  </a:rPr>
                  <a:t>x</a:t>
                </a:r>
                <a:r>
                  <a:rPr lang="en-SG" sz="2800" dirty="0">
                    <a:solidFill>
                      <a:schemeClr val="bg1"/>
                    </a:solidFill>
                    <a:sym typeface="Symbol" panose="05050102010706020507" pitchFamily="18" charset="2"/>
                  </a:rPr>
                  <a:t>) </a:t>
                </a:r>
                <a14:m>
                  <m:oMath xmlns:m="http://schemas.openxmlformats.org/officeDocument/2006/math">
                    <m:r>
                      <a:rPr lang="en-SG" sz="2800" i="1" smtClean="0">
                        <a:solidFill>
                          <a:schemeClr val="bg1"/>
                        </a:solidFill>
                        <a:latin typeface="Cambria Math" panose="02040503050406030204" pitchFamily="18" charset="0"/>
                        <a:ea typeface="Cambria Math" panose="02040503050406030204" pitchFamily="18" charset="0"/>
                        <a:sym typeface="Symbol" panose="05050102010706020507" pitchFamily="18" charset="2"/>
                      </a:rPr>
                      <m:t>→</m:t>
                    </m:r>
                  </m:oMath>
                </a14:m>
                <a:r>
                  <a:rPr lang="en-SG" sz="2800" i="1" dirty="0">
                    <a:solidFill>
                      <a:schemeClr val="bg1"/>
                    </a:solidFill>
                    <a:sym typeface="Symbol" panose="05050102010706020507" pitchFamily="18" charset="2"/>
                  </a:rPr>
                  <a:t> Q</a:t>
                </a:r>
                <a:r>
                  <a:rPr lang="en-SG" sz="2800" dirty="0">
                    <a:solidFill>
                      <a:schemeClr val="bg1"/>
                    </a:solidFill>
                    <a:sym typeface="Symbol" panose="05050102010706020507" pitchFamily="18" charset="2"/>
                  </a:rPr>
                  <a:t>(</a:t>
                </a:r>
                <a:r>
                  <a:rPr lang="en-SG" sz="2800" i="1" dirty="0">
                    <a:solidFill>
                      <a:schemeClr val="bg1"/>
                    </a:solidFill>
                    <a:sym typeface="Symbol" panose="05050102010706020507" pitchFamily="18" charset="2"/>
                  </a:rPr>
                  <a:t>x</a:t>
                </a:r>
                <a:r>
                  <a:rPr lang="en-SG" sz="2800" dirty="0">
                    <a:solidFill>
                      <a:schemeClr val="bg1"/>
                    </a:solidFill>
                    <a:sym typeface="Symbol" panose="05050102010706020507" pitchFamily="18" charset="2"/>
                  </a:rPr>
                  <a:t>) </a:t>
                </a:r>
                <a:endParaRPr lang="en-SG" sz="2800" i="1" dirty="0">
                  <a:solidFill>
                    <a:schemeClr val="bg1"/>
                  </a:solidFill>
                </a:endParaRPr>
              </a:p>
            </p:txBody>
          </p:sp>
        </mc:Choice>
        <mc:Fallback xmlns="">
          <p:sp>
            <p:nvSpPr>
              <p:cNvPr id="35" name="TextBox 34"/>
              <p:cNvSpPr txBox="1">
                <a:spLocks noRot="1" noChangeAspect="1" noMove="1" noResize="1" noEditPoints="1" noAdjustHandles="1" noChangeArrowheads="1" noChangeShapeType="1" noTextEdit="1"/>
              </p:cNvSpPr>
              <p:nvPr/>
            </p:nvSpPr>
            <p:spPr>
              <a:xfrm>
                <a:off x="663368" y="2371841"/>
                <a:ext cx="3560759" cy="523220"/>
              </a:xfrm>
              <a:prstGeom prst="rect">
                <a:avLst/>
              </a:prstGeom>
              <a:blipFill>
                <a:blip r:embed="rId3"/>
                <a:stretch>
                  <a:fillRect t="-13953" b="-32558"/>
                </a:stretch>
              </a:blipFill>
            </p:spPr>
            <p:txBody>
              <a:bodyPr/>
              <a:lstStyle/>
              <a:p>
                <a:r>
                  <a:rPr lang="en-US">
                    <a:noFill/>
                  </a:rPr>
                  <a:t> </a:t>
                </a:r>
              </a:p>
            </p:txBody>
          </p:sp>
        </mc:Fallback>
      </mc:AlternateContent>
      <p:sp>
        <p:nvSpPr>
          <p:cNvPr id="2" name="Down Arrow 1"/>
          <p:cNvSpPr/>
          <p:nvPr/>
        </p:nvSpPr>
        <p:spPr>
          <a:xfrm rot="16200000">
            <a:off x="4614967" y="2307466"/>
            <a:ext cx="451289" cy="723900"/>
          </a:xfrm>
          <a:prstGeom prst="downArrow">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6" name="TextBox 45"/>
          <p:cNvSpPr txBox="1"/>
          <p:nvPr/>
        </p:nvSpPr>
        <p:spPr>
          <a:xfrm>
            <a:off x="5441125" y="2371841"/>
            <a:ext cx="2374170" cy="523220"/>
          </a:xfrm>
          <a:prstGeom prst="rect">
            <a:avLst/>
          </a:prstGeom>
          <a:solidFill>
            <a:srgbClr val="0033CC"/>
          </a:solidFill>
        </p:spPr>
        <p:txBody>
          <a:bodyPr wrap="square" rtlCol="0">
            <a:spAutoFit/>
          </a:bodyPr>
          <a:lstStyle/>
          <a:p>
            <a:pPr algn="ctr"/>
            <a:r>
              <a:rPr lang="en-SG" sz="2800" dirty="0">
                <a:solidFill>
                  <a:schemeClr val="bg1"/>
                </a:solidFill>
                <a:sym typeface="Symbol" panose="05050102010706020507" pitchFamily="18" charset="2"/>
              </a:rPr>
              <a:t></a:t>
            </a:r>
            <a:r>
              <a:rPr lang="en-SG" sz="2800" i="1" dirty="0">
                <a:solidFill>
                  <a:schemeClr val="bg1"/>
                </a:solidFill>
              </a:rPr>
              <a:t>x </a:t>
            </a:r>
            <a:r>
              <a:rPr lang="en-SG" sz="2800" dirty="0">
                <a:solidFill>
                  <a:schemeClr val="bg1"/>
                </a:solidFill>
                <a:sym typeface="Symbol" panose="05050102010706020507" pitchFamily="18" charset="2"/>
              </a:rPr>
              <a:t></a:t>
            </a:r>
            <a:r>
              <a:rPr lang="en-SG" sz="2800" i="1" dirty="0">
                <a:solidFill>
                  <a:schemeClr val="bg1"/>
                </a:solidFill>
                <a:sym typeface="Symbol" panose="05050102010706020507" pitchFamily="18" charset="2"/>
              </a:rPr>
              <a:t> D</a:t>
            </a:r>
            <a:r>
              <a:rPr lang="en-SG" sz="2800" dirty="0">
                <a:solidFill>
                  <a:schemeClr val="bg1"/>
                </a:solidFill>
              </a:rPr>
              <a:t>, </a:t>
            </a:r>
            <a:r>
              <a:rPr lang="en-SG" sz="2800" i="1" dirty="0">
                <a:solidFill>
                  <a:schemeClr val="bg1"/>
                </a:solidFill>
                <a:sym typeface="Symbol" panose="05050102010706020507" pitchFamily="18" charset="2"/>
              </a:rPr>
              <a:t>Q</a:t>
            </a:r>
            <a:r>
              <a:rPr lang="en-SG" sz="2800" dirty="0">
                <a:solidFill>
                  <a:schemeClr val="bg1"/>
                </a:solidFill>
                <a:sym typeface="Symbol" panose="05050102010706020507" pitchFamily="18" charset="2"/>
              </a:rPr>
              <a:t>(</a:t>
            </a:r>
            <a:r>
              <a:rPr lang="en-SG" sz="2800" i="1" dirty="0">
                <a:solidFill>
                  <a:schemeClr val="bg1"/>
                </a:solidFill>
                <a:sym typeface="Symbol" panose="05050102010706020507" pitchFamily="18" charset="2"/>
              </a:rPr>
              <a:t>x</a:t>
            </a:r>
            <a:r>
              <a:rPr lang="en-SG" sz="2800" dirty="0">
                <a:solidFill>
                  <a:schemeClr val="bg1"/>
                </a:solidFill>
                <a:sym typeface="Symbol" panose="05050102010706020507" pitchFamily="18" charset="2"/>
              </a:rPr>
              <a:t>) </a:t>
            </a:r>
            <a:endParaRPr lang="en-SG" sz="2800" i="1" dirty="0">
              <a:solidFill>
                <a:schemeClr val="bg1"/>
              </a:solidFill>
            </a:endParaRPr>
          </a:p>
        </p:txBody>
      </p:sp>
      <p:sp>
        <p:nvSpPr>
          <p:cNvPr id="3" name="TextBox 2"/>
          <p:cNvSpPr txBox="1"/>
          <p:nvPr/>
        </p:nvSpPr>
        <p:spPr>
          <a:xfrm>
            <a:off x="369739" y="1216856"/>
            <a:ext cx="7470697" cy="954107"/>
          </a:xfrm>
          <a:prstGeom prst="rect">
            <a:avLst/>
          </a:prstGeom>
          <a:noFill/>
        </p:spPr>
        <p:txBody>
          <a:bodyPr wrap="square" rtlCol="0">
            <a:spAutoFit/>
          </a:bodyPr>
          <a:lstStyle/>
          <a:p>
            <a:r>
              <a:rPr lang="en-SG" sz="2800" dirty="0"/>
              <a:t>By narrowing </a:t>
            </a:r>
            <a:r>
              <a:rPr lang="en-SG" sz="2800" i="1" dirty="0"/>
              <a:t>U</a:t>
            </a:r>
            <a:r>
              <a:rPr lang="en-SG" sz="2800" dirty="0"/>
              <a:t> to be the domain </a:t>
            </a:r>
            <a:r>
              <a:rPr lang="en-SG" sz="2800" i="1" dirty="0"/>
              <a:t>D</a:t>
            </a:r>
            <a:r>
              <a:rPr lang="en-SG" sz="2800" dirty="0"/>
              <a:t> consisting of all values of the variable </a:t>
            </a:r>
            <a:r>
              <a:rPr lang="en-SG" sz="2800" i="1" dirty="0"/>
              <a:t>x</a:t>
            </a:r>
            <a:r>
              <a:rPr lang="en-SG" sz="2800" dirty="0"/>
              <a:t> that make </a:t>
            </a:r>
            <a:r>
              <a:rPr lang="en-SG" sz="2800" i="1" dirty="0"/>
              <a:t>P</a:t>
            </a:r>
            <a:r>
              <a:rPr lang="en-SG" sz="2800" dirty="0"/>
              <a:t>(</a:t>
            </a:r>
            <a:r>
              <a:rPr lang="en-SG" sz="2800" i="1" dirty="0"/>
              <a:t>x</a:t>
            </a:r>
            <a:r>
              <a:rPr lang="en-SG" sz="2800" dirty="0"/>
              <a:t>) true,</a:t>
            </a:r>
          </a:p>
        </p:txBody>
      </p:sp>
      <p:sp>
        <p:nvSpPr>
          <p:cNvPr id="51" name="TextBox 50"/>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
        <p:nvSpPr>
          <p:cNvPr id="38" name="Oval 37"/>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1191841"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4" name="Oval 73"/>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8" name="Oval 87"/>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9" name="Oval 88"/>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0" name="Oval 89"/>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1" name="Oval 90"/>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2" name="Oval 91"/>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3" name="Oval 92"/>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4" name="Oval 93"/>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5" name="Oval 94"/>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6" name="Oval 95"/>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TextBox 44">
            <a:extLst>
              <a:ext uri="{FF2B5EF4-FFF2-40B4-BE49-F238E27FC236}">
                <a16:creationId xmlns:a16="http://schemas.microsoft.com/office/drawing/2014/main" id="{DD488AA4-05EC-4FF3-846F-4C6182ADD34F}"/>
              </a:ext>
            </a:extLst>
          </p:cNvPr>
          <p:cNvSpPr txBox="1"/>
          <p:nvPr/>
        </p:nvSpPr>
        <p:spPr>
          <a:xfrm>
            <a:off x="390219" y="3488898"/>
            <a:ext cx="8125131" cy="2200602"/>
          </a:xfrm>
          <a:prstGeom prst="rect">
            <a:avLst/>
          </a:prstGeom>
          <a:noFill/>
        </p:spPr>
        <p:txBody>
          <a:bodyPr wrap="square" rtlCol="0">
            <a:spAutoFit/>
          </a:bodyPr>
          <a:lstStyle/>
          <a:p>
            <a:pPr>
              <a:spcAft>
                <a:spcPts val="600"/>
              </a:spcAft>
            </a:pPr>
            <a:r>
              <a:rPr lang="en-SG" sz="2800" dirty="0"/>
              <a:t>Rewrite the statement “All squares are rectangles” in the two forms:</a:t>
            </a:r>
          </a:p>
          <a:p>
            <a:pPr marL="628650" indent="-457200">
              <a:spcAft>
                <a:spcPts val="1800"/>
              </a:spcAft>
              <a:buFont typeface="Wingdings" panose="05000000000000000000" pitchFamily="2" charset="2"/>
              <a:buChar char="§"/>
            </a:pPr>
            <a:r>
              <a:rPr lang="en-SG" sz="2800" dirty="0">
                <a:sym typeface="Symbol" panose="05050102010706020507" pitchFamily="18" charset="2"/>
              </a:rPr>
              <a:t></a:t>
            </a:r>
            <a:r>
              <a:rPr lang="en-SG" sz="2800" i="1" dirty="0">
                <a:sym typeface="Symbol" panose="05050102010706020507" pitchFamily="18" charset="2"/>
              </a:rPr>
              <a:t>x</a:t>
            </a:r>
            <a:r>
              <a:rPr lang="en-SG" sz="2800" dirty="0">
                <a:sym typeface="Symbol" panose="05050102010706020507" pitchFamily="18" charset="2"/>
              </a:rPr>
              <a:t>, if ______________   then  _______________.</a:t>
            </a:r>
          </a:p>
          <a:p>
            <a:pPr marL="628650" indent="-457200">
              <a:spcAft>
                <a:spcPts val="1800"/>
              </a:spcAft>
              <a:buFont typeface="Wingdings" panose="05000000000000000000" pitchFamily="2" charset="2"/>
              <a:buChar char="§"/>
            </a:pPr>
            <a:r>
              <a:rPr lang="en-SG" sz="2800" dirty="0">
                <a:sym typeface="Symbol" panose="05050102010706020507" pitchFamily="18" charset="2"/>
              </a:rPr>
              <a:t> _______________ </a:t>
            </a:r>
            <a:r>
              <a:rPr lang="en-SG" sz="2800" i="1" dirty="0">
                <a:sym typeface="Symbol" panose="05050102010706020507" pitchFamily="18" charset="2"/>
              </a:rPr>
              <a:t>x</a:t>
            </a:r>
            <a:r>
              <a:rPr lang="en-SG" sz="2800" dirty="0">
                <a:sym typeface="Symbol" panose="05050102010706020507" pitchFamily="18" charset="2"/>
              </a:rPr>
              <a:t>,  ____________________.</a:t>
            </a:r>
            <a:endParaRPr lang="en-SG" sz="2800" dirty="0"/>
          </a:p>
        </p:txBody>
      </p:sp>
    </p:spTree>
    <p:extLst>
      <p:ext uri="{BB962C8B-B14F-4D97-AF65-F5344CB8AC3E}">
        <p14:creationId xmlns:p14="http://schemas.microsoft.com/office/powerpoint/2010/main" val="3128166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dissolve">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par>
                          <p:cTn id="13" fill="hold">
                            <p:stCondLst>
                              <p:cond delay="500"/>
                            </p:stCondLst>
                            <p:childTnLst>
                              <p:par>
                                <p:cTn id="14" presetID="9" presetClass="entr" presetSubtype="0" fill="hold" grpId="1" nodeType="after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dissolv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45"/>
                                        </p:tgtEl>
                                        <p:attrNameLst>
                                          <p:attrName>style.visibility</p:attrName>
                                        </p:attrNameLst>
                                      </p:cBhvr>
                                      <p:to>
                                        <p:strVal val="visible"/>
                                      </p:to>
                                    </p:set>
                                    <p:animEffect transition="in" filter="dissolve">
                                      <p:cBhvr>
                                        <p:cTn id="21"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2" grpId="0" animBg="1"/>
      <p:bldP spid="46" grpId="1" animBg="1"/>
      <p:bldP spid="4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0" y="485733"/>
            <a:ext cx="9144000" cy="27699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050" dirty="0">
              <a:solidFill>
                <a:schemeClr val="bg1"/>
              </a:solidFill>
            </a:endParaRPr>
          </a:p>
        </p:txBody>
      </p:sp>
      <p:sp>
        <p:nvSpPr>
          <p:cNvPr id="11" name="Slide Number Placeholder 10"/>
          <p:cNvSpPr>
            <a:spLocks noGrp="1"/>
          </p:cNvSpPr>
          <p:nvPr>
            <p:ph type="sldNum" sz="quarter" idx="12"/>
          </p:nvPr>
        </p:nvSpPr>
        <p:spPr/>
        <p:txBody>
          <a:bodyPr/>
          <a:lstStyle/>
          <a:p>
            <a:fld id="{3945BCA7-BE1F-44EA-8FAA-E97CADA8B770}" type="slidenum">
              <a:rPr lang="en-SG" smtClean="0"/>
              <a:t>2</a:t>
            </a:fld>
            <a:endParaRPr lang="en-SG" dirty="0"/>
          </a:p>
        </p:txBody>
      </p:sp>
      <p:sp>
        <p:nvSpPr>
          <p:cNvPr id="37" name="TextBox 36"/>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3. The Logic of Quantified Statements</a:t>
            </a:r>
            <a:endParaRPr lang="en-SG" sz="1100" dirty="0">
              <a:solidFill>
                <a:schemeClr val="bg1"/>
              </a:solidFill>
            </a:endParaRPr>
          </a:p>
        </p:txBody>
      </p:sp>
      <p:graphicFrame>
        <p:nvGraphicFramePr>
          <p:cNvPr id="9" name="Diagram 8"/>
          <p:cNvGraphicFramePr/>
          <p:nvPr>
            <p:extLst>
              <p:ext uri="{D42A27DB-BD31-4B8C-83A1-F6EECF244321}">
                <p14:modId xmlns:p14="http://schemas.microsoft.com/office/powerpoint/2010/main" val="3133071535"/>
              </p:ext>
            </p:extLst>
          </p:nvPr>
        </p:nvGraphicFramePr>
        <p:xfrm>
          <a:off x="567523" y="998375"/>
          <a:ext cx="7979318" cy="52064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8" name="TextBox 7"/>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 pos="8612188" algn="l"/>
              </a:tabLst>
            </a:pPr>
            <a:r>
              <a:rPr lang="en-SG" sz="900" dirty="0">
                <a:solidFill>
                  <a:schemeClr val="bg1"/>
                </a:solidFill>
              </a:rPr>
              <a:t>	</a:t>
            </a:r>
            <a:r>
              <a:rPr lang="en-SG" sz="1200" dirty="0">
                <a:solidFill>
                  <a:schemeClr val="bg1"/>
                </a:solidFill>
              </a:rPr>
              <a:t>Predicates &amp; Quantified Statement I / II	Statements with Multiple Quantifiers	Arguments with Quantified Statements</a:t>
            </a:r>
            <a:endParaRPr lang="en-SG" sz="1050" dirty="0">
              <a:solidFill>
                <a:schemeClr val="bg1"/>
              </a:solidFill>
            </a:endParaRPr>
          </a:p>
        </p:txBody>
      </p:sp>
      <p:grpSp>
        <p:nvGrpSpPr>
          <p:cNvPr id="13" name="Group 12"/>
          <p:cNvGrpSpPr/>
          <p:nvPr/>
        </p:nvGrpSpPr>
        <p:grpSpPr>
          <a:xfrm>
            <a:off x="324356" y="302182"/>
            <a:ext cx="1302436" cy="74304"/>
            <a:chOff x="324356" y="289029"/>
            <a:chExt cx="1302436" cy="74304"/>
          </a:xfrm>
        </p:grpSpPr>
        <p:sp>
          <p:nvSpPr>
            <p:cNvPr id="14" name="Oval 13"/>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5" name="Oval 14"/>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6" name="Oval 15"/>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7" name="Oval 16"/>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8" name="Oval 17"/>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9" name="Oval 18"/>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153602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grpSp>
        <p:nvGrpSpPr>
          <p:cNvPr id="22" name="Group 21"/>
          <p:cNvGrpSpPr/>
          <p:nvPr/>
        </p:nvGrpSpPr>
        <p:grpSpPr>
          <a:xfrm>
            <a:off x="4041868" y="302183"/>
            <a:ext cx="1124978" cy="74303"/>
            <a:chOff x="4120301" y="302183"/>
            <a:chExt cx="1124978" cy="74303"/>
          </a:xfrm>
        </p:grpSpPr>
        <p:sp>
          <p:nvSpPr>
            <p:cNvPr id="23" name="Oval 22"/>
            <p:cNvSpPr/>
            <p:nvPr/>
          </p:nvSpPr>
          <p:spPr>
            <a:xfrm>
              <a:off x="412030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427270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45931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62726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479521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98778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515451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grpSp>
        <p:nvGrpSpPr>
          <p:cNvPr id="30" name="Group 29"/>
          <p:cNvGrpSpPr/>
          <p:nvPr/>
        </p:nvGrpSpPr>
        <p:grpSpPr>
          <a:xfrm>
            <a:off x="6566246" y="302183"/>
            <a:ext cx="1277378" cy="74303"/>
            <a:chOff x="7144233" y="289029"/>
            <a:chExt cx="1277378" cy="74303"/>
          </a:xfrm>
        </p:grpSpPr>
        <p:sp>
          <p:nvSpPr>
            <p:cNvPr id="31" name="Oval 30"/>
            <p:cNvSpPr/>
            <p:nvPr/>
          </p:nvSpPr>
          <p:spPr>
            <a:xfrm>
              <a:off x="7144233"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7296633"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748324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765119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781914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801171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8178444"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8330844"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grpSp>
        <p:nvGrpSpPr>
          <p:cNvPr id="40" name="Group 39"/>
          <p:cNvGrpSpPr/>
          <p:nvPr/>
        </p:nvGrpSpPr>
        <p:grpSpPr>
          <a:xfrm>
            <a:off x="2616532" y="302183"/>
            <a:ext cx="958252" cy="74303"/>
            <a:chOff x="2616532" y="302183"/>
            <a:chExt cx="958252" cy="74303"/>
          </a:xfrm>
        </p:grpSpPr>
        <p:sp>
          <p:nvSpPr>
            <p:cNvPr id="41" name="Oval 40"/>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sp>
        <p:nvSpPr>
          <p:cNvPr id="47" name="TextBox 46">
            <a:extLst>
              <a:ext uri="{FF2B5EF4-FFF2-40B4-BE49-F238E27FC236}">
                <a16:creationId xmlns:a16="http://schemas.microsoft.com/office/drawing/2014/main" id="{2F7849C3-455C-4E2C-AFB8-00C5134DC270}"/>
              </a:ext>
            </a:extLst>
          </p:cNvPr>
          <p:cNvSpPr txBox="1"/>
          <p:nvPr/>
        </p:nvSpPr>
        <p:spPr>
          <a:xfrm>
            <a:off x="567522" y="6192588"/>
            <a:ext cx="6966287" cy="400110"/>
          </a:xfrm>
          <a:prstGeom prst="rect">
            <a:avLst/>
          </a:prstGeom>
          <a:solidFill>
            <a:schemeClr val="accent4">
              <a:lumMod val="40000"/>
              <a:lumOff val="60000"/>
            </a:schemeClr>
          </a:solidFill>
        </p:spPr>
        <p:txBody>
          <a:bodyPr wrap="square" rtlCol="0">
            <a:spAutoFit/>
          </a:bodyPr>
          <a:lstStyle/>
          <a:p>
            <a:r>
              <a:rPr lang="en-US" sz="2000" dirty="0"/>
              <a:t>Reference: Epp’s Chapter 3 The Logic of Quantified Statements</a:t>
            </a:r>
          </a:p>
        </p:txBody>
      </p:sp>
    </p:spTree>
    <p:extLst>
      <p:ext uri="{BB962C8B-B14F-4D97-AF65-F5344CB8AC3E}">
        <p14:creationId xmlns:p14="http://schemas.microsoft.com/office/powerpoint/2010/main" val="34584391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 pos="8612188" algn="l"/>
              </a:tabLst>
            </a:pPr>
            <a:r>
              <a:rPr lang="en-SG" sz="900" dirty="0">
                <a:solidFill>
                  <a:schemeClr val="bg1"/>
                </a:solidFill>
              </a:rPr>
              <a:t>	</a:t>
            </a:r>
            <a:r>
              <a:rPr lang="en-SG" sz="1200" b="1" dirty="0">
                <a:solidFill>
                  <a:schemeClr val="accent4">
                    <a:lumMod val="20000"/>
                    <a:lumOff val="80000"/>
                  </a:schemeClr>
                </a:solidFill>
              </a:rPr>
              <a:t>Predicates &amp; Quantified Statement I </a:t>
            </a:r>
            <a:r>
              <a:rPr lang="en-SG" sz="1200" dirty="0">
                <a:solidFill>
                  <a:schemeClr val="bg1"/>
                </a:solidFill>
              </a:rPr>
              <a:t>/ II	Statements with Multiple Quantifiers	Arguments with Quantified Statements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Equivalent Forms of Universal and Existential Statements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20</a:t>
            </a:fld>
            <a:endParaRPr lang="en-SG" dirty="0"/>
          </a:p>
        </p:txBody>
      </p:sp>
      <p:sp>
        <p:nvSpPr>
          <p:cNvPr id="3" name="TextBox 2"/>
          <p:cNvSpPr txBox="1"/>
          <p:nvPr/>
        </p:nvSpPr>
        <p:spPr>
          <a:xfrm>
            <a:off x="369739" y="1216856"/>
            <a:ext cx="7470697" cy="523220"/>
          </a:xfrm>
          <a:prstGeom prst="rect">
            <a:avLst/>
          </a:prstGeom>
          <a:noFill/>
        </p:spPr>
        <p:txBody>
          <a:bodyPr wrap="square" rtlCol="0">
            <a:spAutoFit/>
          </a:bodyPr>
          <a:lstStyle/>
          <a:p>
            <a:r>
              <a:rPr lang="en-SG" sz="2800" dirty="0"/>
              <a:t>Similarly, </a:t>
            </a:r>
          </a:p>
        </p:txBody>
      </p:sp>
      <p:sp>
        <p:nvSpPr>
          <p:cNvPr id="37" name="TextBox 36"/>
          <p:cNvSpPr txBox="1"/>
          <p:nvPr/>
        </p:nvSpPr>
        <p:spPr>
          <a:xfrm>
            <a:off x="2203344" y="1618675"/>
            <a:ext cx="4426056" cy="523220"/>
          </a:xfrm>
          <a:prstGeom prst="rect">
            <a:avLst/>
          </a:prstGeom>
          <a:solidFill>
            <a:srgbClr val="0033CC"/>
          </a:solidFill>
        </p:spPr>
        <p:txBody>
          <a:bodyPr wrap="square" rtlCol="0">
            <a:spAutoFit/>
          </a:bodyPr>
          <a:lstStyle/>
          <a:p>
            <a:pPr algn="ctr"/>
            <a:r>
              <a:rPr lang="en-SG" sz="2800" dirty="0">
                <a:solidFill>
                  <a:schemeClr val="bg1"/>
                </a:solidFill>
                <a:sym typeface="Symbol" panose="05050102010706020507" pitchFamily="18" charset="2"/>
              </a:rPr>
              <a:t></a:t>
            </a:r>
            <a:r>
              <a:rPr lang="en-SG" sz="2800" i="1" dirty="0">
                <a:solidFill>
                  <a:schemeClr val="bg1"/>
                </a:solidFill>
              </a:rPr>
              <a:t>x </a:t>
            </a:r>
            <a:r>
              <a:rPr lang="en-SG" sz="2800" dirty="0">
                <a:solidFill>
                  <a:schemeClr val="bg1"/>
                </a:solidFill>
                <a:sym typeface="Symbol" panose="05050102010706020507" pitchFamily="18" charset="2"/>
              </a:rPr>
              <a:t>such that </a:t>
            </a:r>
            <a:r>
              <a:rPr lang="en-SG" sz="2800" i="1" dirty="0">
                <a:solidFill>
                  <a:schemeClr val="bg1"/>
                </a:solidFill>
                <a:sym typeface="Symbol" panose="05050102010706020507" pitchFamily="18" charset="2"/>
              </a:rPr>
              <a:t>P</a:t>
            </a:r>
            <a:r>
              <a:rPr lang="en-SG" sz="2800" dirty="0">
                <a:solidFill>
                  <a:schemeClr val="bg1"/>
                </a:solidFill>
                <a:sym typeface="Symbol" panose="05050102010706020507" pitchFamily="18" charset="2"/>
              </a:rPr>
              <a:t>(</a:t>
            </a:r>
            <a:r>
              <a:rPr lang="en-SG" sz="2800" i="1" dirty="0">
                <a:solidFill>
                  <a:schemeClr val="bg1"/>
                </a:solidFill>
                <a:sym typeface="Symbol" panose="05050102010706020507" pitchFamily="18" charset="2"/>
              </a:rPr>
              <a:t>x</a:t>
            </a:r>
            <a:r>
              <a:rPr lang="en-SG" sz="2800" dirty="0">
                <a:solidFill>
                  <a:schemeClr val="bg1"/>
                </a:solidFill>
                <a:sym typeface="Symbol" panose="05050102010706020507" pitchFamily="18" charset="2"/>
              </a:rPr>
              <a:t>) and </a:t>
            </a:r>
            <a:r>
              <a:rPr lang="en-SG" sz="2800" i="1" dirty="0">
                <a:solidFill>
                  <a:schemeClr val="bg1"/>
                </a:solidFill>
                <a:sym typeface="Symbol" panose="05050102010706020507" pitchFamily="18" charset="2"/>
              </a:rPr>
              <a:t>Q</a:t>
            </a:r>
            <a:r>
              <a:rPr lang="en-SG" sz="2800" dirty="0">
                <a:solidFill>
                  <a:schemeClr val="bg1"/>
                </a:solidFill>
                <a:sym typeface="Symbol" panose="05050102010706020507" pitchFamily="18" charset="2"/>
              </a:rPr>
              <a:t>(</a:t>
            </a:r>
            <a:r>
              <a:rPr lang="en-SG" sz="2800" i="1" dirty="0">
                <a:solidFill>
                  <a:schemeClr val="bg1"/>
                </a:solidFill>
                <a:sym typeface="Symbol" panose="05050102010706020507" pitchFamily="18" charset="2"/>
              </a:rPr>
              <a:t>x</a:t>
            </a:r>
            <a:r>
              <a:rPr lang="en-SG" sz="2800" dirty="0">
                <a:solidFill>
                  <a:schemeClr val="bg1"/>
                </a:solidFill>
                <a:sym typeface="Symbol" panose="05050102010706020507" pitchFamily="18" charset="2"/>
              </a:rPr>
              <a:t>) </a:t>
            </a:r>
            <a:endParaRPr lang="en-SG" sz="2800" i="1" dirty="0">
              <a:solidFill>
                <a:schemeClr val="bg1"/>
              </a:solidFill>
            </a:endParaRPr>
          </a:p>
        </p:txBody>
      </p:sp>
      <p:sp>
        <p:nvSpPr>
          <p:cNvPr id="41" name="Down Arrow 40"/>
          <p:cNvSpPr/>
          <p:nvPr/>
        </p:nvSpPr>
        <p:spPr>
          <a:xfrm>
            <a:off x="4190728" y="2348478"/>
            <a:ext cx="451289" cy="723900"/>
          </a:xfrm>
          <a:prstGeom prst="downArrow">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5" name="TextBox 44"/>
          <p:cNvSpPr txBox="1"/>
          <p:nvPr/>
        </p:nvSpPr>
        <p:spPr>
          <a:xfrm>
            <a:off x="2203344" y="3227139"/>
            <a:ext cx="4426056" cy="523220"/>
          </a:xfrm>
          <a:prstGeom prst="rect">
            <a:avLst/>
          </a:prstGeom>
          <a:solidFill>
            <a:srgbClr val="0033CC"/>
          </a:solidFill>
        </p:spPr>
        <p:txBody>
          <a:bodyPr wrap="square" rtlCol="0">
            <a:spAutoFit/>
          </a:bodyPr>
          <a:lstStyle/>
          <a:p>
            <a:pPr algn="ctr"/>
            <a:r>
              <a:rPr lang="en-SG" sz="2800" dirty="0">
                <a:solidFill>
                  <a:schemeClr val="bg1"/>
                </a:solidFill>
                <a:sym typeface="Symbol" panose="05050102010706020507" pitchFamily="18" charset="2"/>
              </a:rPr>
              <a:t></a:t>
            </a:r>
            <a:r>
              <a:rPr lang="en-SG" sz="2800" i="1" dirty="0">
                <a:solidFill>
                  <a:schemeClr val="bg1"/>
                </a:solidFill>
              </a:rPr>
              <a:t>x </a:t>
            </a:r>
            <a:r>
              <a:rPr lang="en-SG" sz="2800" dirty="0">
                <a:solidFill>
                  <a:schemeClr val="bg1"/>
                </a:solidFill>
                <a:sym typeface="Symbol" panose="05050102010706020507" pitchFamily="18" charset="2"/>
              </a:rPr>
              <a:t></a:t>
            </a:r>
            <a:r>
              <a:rPr lang="en-SG" sz="2800" i="1" dirty="0">
                <a:solidFill>
                  <a:schemeClr val="bg1"/>
                </a:solidFill>
                <a:sym typeface="Symbol" panose="05050102010706020507" pitchFamily="18" charset="2"/>
              </a:rPr>
              <a:t> D</a:t>
            </a:r>
            <a:r>
              <a:rPr lang="en-SG" sz="2800" dirty="0">
                <a:solidFill>
                  <a:schemeClr val="bg1"/>
                </a:solidFill>
              </a:rPr>
              <a:t> such that </a:t>
            </a:r>
            <a:r>
              <a:rPr lang="en-SG" sz="2800" i="1" dirty="0">
                <a:solidFill>
                  <a:schemeClr val="bg1"/>
                </a:solidFill>
                <a:sym typeface="Symbol" panose="05050102010706020507" pitchFamily="18" charset="2"/>
              </a:rPr>
              <a:t>Q</a:t>
            </a:r>
            <a:r>
              <a:rPr lang="en-SG" sz="2800" dirty="0">
                <a:solidFill>
                  <a:schemeClr val="bg1"/>
                </a:solidFill>
                <a:sym typeface="Symbol" panose="05050102010706020507" pitchFamily="18" charset="2"/>
              </a:rPr>
              <a:t>(</a:t>
            </a:r>
            <a:r>
              <a:rPr lang="en-SG" sz="2800" i="1" dirty="0">
                <a:solidFill>
                  <a:schemeClr val="bg1"/>
                </a:solidFill>
                <a:sym typeface="Symbol" panose="05050102010706020507" pitchFamily="18" charset="2"/>
              </a:rPr>
              <a:t>x</a:t>
            </a:r>
            <a:r>
              <a:rPr lang="en-SG" sz="2800" dirty="0">
                <a:solidFill>
                  <a:schemeClr val="bg1"/>
                </a:solidFill>
                <a:sym typeface="Symbol" panose="05050102010706020507" pitchFamily="18" charset="2"/>
              </a:rPr>
              <a:t>) </a:t>
            </a:r>
            <a:endParaRPr lang="en-SG" sz="2800" i="1" dirty="0">
              <a:solidFill>
                <a:schemeClr val="bg1"/>
              </a:solidFill>
            </a:endParaRPr>
          </a:p>
        </p:txBody>
      </p:sp>
      <p:sp>
        <p:nvSpPr>
          <p:cNvPr id="47" name="TextBox 46"/>
          <p:cNvSpPr txBox="1"/>
          <p:nvPr/>
        </p:nvSpPr>
        <p:spPr>
          <a:xfrm>
            <a:off x="369739" y="4157622"/>
            <a:ext cx="7470697" cy="523220"/>
          </a:xfrm>
          <a:prstGeom prst="rect">
            <a:avLst/>
          </a:prstGeom>
          <a:noFill/>
        </p:spPr>
        <p:txBody>
          <a:bodyPr wrap="square" rtlCol="0">
            <a:spAutoFit/>
          </a:bodyPr>
          <a:lstStyle/>
          <a:p>
            <a:r>
              <a:rPr lang="en-SG" sz="2800" dirty="0"/>
              <a:t>where </a:t>
            </a:r>
            <a:r>
              <a:rPr lang="en-SG" sz="2800" i="1" dirty="0"/>
              <a:t>D</a:t>
            </a:r>
            <a:r>
              <a:rPr lang="en-SG" sz="2800" dirty="0"/>
              <a:t> is the set of all </a:t>
            </a:r>
            <a:r>
              <a:rPr lang="en-SG" sz="2800" i="1" dirty="0"/>
              <a:t>x</a:t>
            </a:r>
            <a:r>
              <a:rPr lang="en-SG" sz="2800" dirty="0"/>
              <a:t> for which </a:t>
            </a:r>
            <a:r>
              <a:rPr lang="en-SG" sz="2800" i="1" dirty="0"/>
              <a:t>P</a:t>
            </a:r>
            <a:r>
              <a:rPr lang="en-SG" sz="2800" dirty="0"/>
              <a:t>(</a:t>
            </a:r>
            <a:r>
              <a:rPr lang="en-SG" sz="2800" i="1" dirty="0"/>
              <a:t>x</a:t>
            </a:r>
            <a:r>
              <a:rPr lang="en-SG" sz="2800" dirty="0"/>
              <a:t>) is true.</a:t>
            </a:r>
          </a:p>
        </p:txBody>
      </p:sp>
      <p:sp>
        <p:nvSpPr>
          <p:cNvPr id="36" name="Oval 35"/>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1191841"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4" name="Oval 7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1" name="Oval 80"/>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2" name="Oval 81"/>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3" name="Oval 82"/>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4" name="Oval 83"/>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5" name="Oval 84"/>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6" name="Oval 85"/>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7" name="Oval 86"/>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8" name="Oval 87"/>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798849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dissolv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wipe(up)">
                                      <p:cBhvr>
                                        <p:cTn id="12" dur="500"/>
                                        <p:tgtEl>
                                          <p:spTgt spid="41"/>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dissolve">
                                      <p:cBhvr>
                                        <p:cTn id="16" dur="500"/>
                                        <p:tgtEl>
                                          <p:spTgt spid="45"/>
                                        </p:tgtEl>
                                      </p:cBhvr>
                                    </p:animEffect>
                                  </p:childTnLst>
                                </p:cTn>
                              </p:par>
                            </p:childTnLst>
                          </p:cTn>
                        </p:par>
                        <p:par>
                          <p:cTn id="17" fill="hold">
                            <p:stCondLst>
                              <p:cond delay="1000"/>
                            </p:stCondLst>
                            <p:childTnLst>
                              <p:par>
                                <p:cTn id="18" presetID="9" presetClass="entr" presetSubtype="0" fill="hold" grpId="0" nodeType="afterEffect">
                                  <p:stCondLst>
                                    <p:cond delay="0"/>
                                  </p:stCondLst>
                                  <p:childTnLst>
                                    <p:set>
                                      <p:cBhvr>
                                        <p:cTn id="19" dur="1" fill="hold">
                                          <p:stCondLst>
                                            <p:cond delay="0"/>
                                          </p:stCondLst>
                                        </p:cTn>
                                        <p:tgtEl>
                                          <p:spTgt spid="47"/>
                                        </p:tgtEl>
                                        <p:attrNameLst>
                                          <p:attrName>style.visibility</p:attrName>
                                        </p:attrNameLst>
                                      </p:cBhvr>
                                      <p:to>
                                        <p:strVal val="visible"/>
                                      </p:to>
                                    </p:set>
                                    <p:animEffect transition="in" filter="dissolve">
                                      <p:cBhvr>
                                        <p:cTn id="20"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1" grpId="0" animBg="1"/>
      <p:bldP spid="45" grpId="0" animBg="1"/>
      <p:bldP spid="4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 pos="8612188" algn="l"/>
              </a:tabLst>
            </a:pPr>
            <a:r>
              <a:rPr lang="en-SG" sz="900" dirty="0">
                <a:solidFill>
                  <a:schemeClr val="bg1"/>
                </a:solidFill>
              </a:rPr>
              <a:t>	</a:t>
            </a:r>
            <a:r>
              <a:rPr lang="en-SG" sz="1200" b="1" dirty="0">
                <a:solidFill>
                  <a:schemeClr val="accent4">
                    <a:lumMod val="20000"/>
                    <a:lumOff val="80000"/>
                  </a:schemeClr>
                </a:solidFill>
              </a:rPr>
              <a:t>Predicates &amp; Quantified Statement I </a:t>
            </a:r>
            <a:r>
              <a:rPr lang="en-SG" sz="1200" dirty="0">
                <a:solidFill>
                  <a:schemeClr val="bg1"/>
                </a:solidFill>
              </a:rPr>
              <a:t>/ II	Statements with Multiple Quantifiers	Arguments with Quantified Statements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Equivalent Forms of Universal and Existential Statements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21</a:t>
            </a:fld>
            <a:endParaRPr lang="en-SG" dirty="0"/>
          </a:p>
        </p:txBody>
      </p:sp>
      <p:sp>
        <p:nvSpPr>
          <p:cNvPr id="3" name="TextBox 2"/>
          <p:cNvSpPr txBox="1"/>
          <p:nvPr/>
        </p:nvSpPr>
        <p:spPr>
          <a:xfrm>
            <a:off x="369739" y="1216856"/>
            <a:ext cx="8278961" cy="1461939"/>
          </a:xfrm>
          <a:prstGeom prst="rect">
            <a:avLst/>
          </a:prstGeom>
          <a:noFill/>
        </p:spPr>
        <p:txBody>
          <a:bodyPr wrap="square" rtlCol="0">
            <a:spAutoFit/>
          </a:bodyPr>
          <a:lstStyle/>
          <a:p>
            <a:pPr>
              <a:spcAft>
                <a:spcPts val="600"/>
              </a:spcAft>
            </a:pPr>
            <a:r>
              <a:rPr lang="en-SG" sz="2800" dirty="0"/>
              <a:t>A </a:t>
            </a:r>
            <a:r>
              <a:rPr lang="en-SG" sz="2800" b="1" dirty="0"/>
              <a:t>prime number </a:t>
            </a:r>
            <a:r>
              <a:rPr lang="en-SG" sz="2800" dirty="0"/>
              <a:t>is an integer whose only positive integer factors are itself and 1. Consider the statement </a:t>
            </a:r>
          </a:p>
          <a:p>
            <a:pPr>
              <a:tabLst>
                <a:tab pos="628650" algn="l"/>
              </a:tabLst>
            </a:pPr>
            <a:r>
              <a:rPr lang="en-SG" sz="2800" dirty="0"/>
              <a:t>	“There is an integer that is both prime and even.” </a:t>
            </a:r>
          </a:p>
        </p:txBody>
      </p:sp>
      <p:sp>
        <p:nvSpPr>
          <p:cNvPr id="32" name="TextBox 31"/>
          <p:cNvSpPr txBox="1"/>
          <p:nvPr/>
        </p:nvSpPr>
        <p:spPr>
          <a:xfrm>
            <a:off x="369739" y="2885900"/>
            <a:ext cx="8278961" cy="1384995"/>
          </a:xfrm>
          <a:prstGeom prst="rect">
            <a:avLst/>
          </a:prstGeom>
          <a:noFill/>
        </p:spPr>
        <p:txBody>
          <a:bodyPr wrap="square" rtlCol="0">
            <a:spAutoFit/>
          </a:bodyPr>
          <a:lstStyle/>
          <a:p>
            <a:pPr>
              <a:spcAft>
                <a:spcPts val="600"/>
              </a:spcAft>
            </a:pPr>
            <a:r>
              <a:rPr lang="en-SG" sz="2800" dirty="0"/>
              <a:t>Let Prime(</a:t>
            </a:r>
            <a:r>
              <a:rPr lang="en-SG" sz="2800" i="1" dirty="0"/>
              <a:t>n</a:t>
            </a:r>
            <a:r>
              <a:rPr lang="en-SG" sz="2800" dirty="0"/>
              <a:t>) be “</a:t>
            </a:r>
            <a:r>
              <a:rPr lang="en-SG" sz="2800" i="1" dirty="0"/>
              <a:t>n</a:t>
            </a:r>
            <a:r>
              <a:rPr lang="en-SG" sz="2800" dirty="0"/>
              <a:t> is prime” and Even(</a:t>
            </a:r>
            <a:r>
              <a:rPr lang="en-SG" sz="2800" i="1" dirty="0"/>
              <a:t>n</a:t>
            </a:r>
            <a:r>
              <a:rPr lang="en-SG" sz="2800" dirty="0"/>
              <a:t>) be “</a:t>
            </a:r>
            <a:r>
              <a:rPr lang="en-SG" sz="2800" i="1" dirty="0"/>
              <a:t>n</a:t>
            </a:r>
            <a:r>
              <a:rPr lang="en-SG" sz="2800" dirty="0"/>
              <a:t> is even”. Use the notation Prime(</a:t>
            </a:r>
            <a:r>
              <a:rPr lang="en-SG" sz="2800" i="1" dirty="0"/>
              <a:t>n</a:t>
            </a:r>
            <a:r>
              <a:rPr lang="en-SG" sz="2800" dirty="0"/>
              <a:t>) and Even(</a:t>
            </a:r>
            <a:r>
              <a:rPr lang="en-SG" sz="2800" i="1" dirty="0"/>
              <a:t>n</a:t>
            </a:r>
            <a:r>
              <a:rPr lang="en-SG" sz="2800" dirty="0"/>
              <a:t>) to rewrite this statement into the following two forms:</a:t>
            </a:r>
          </a:p>
        </p:txBody>
      </p:sp>
      <p:sp>
        <p:nvSpPr>
          <p:cNvPr id="35" name="TextBox 34"/>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
        <p:nvSpPr>
          <p:cNvPr id="38" name="Oval 37"/>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1191841"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4" name="Oval 73"/>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4" name="Oval 8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5" name="Oval 84"/>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6" name="Oval 8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7" name="Oval 86"/>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8" name="Oval 87"/>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9" name="Oval 88"/>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0" name="Oval 89"/>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1" name="Oval 90"/>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2" name="Oval 91"/>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TextBox 44">
            <a:extLst>
              <a:ext uri="{FF2B5EF4-FFF2-40B4-BE49-F238E27FC236}">
                <a16:creationId xmlns:a16="http://schemas.microsoft.com/office/drawing/2014/main" id="{624496D2-4110-4D2B-BC75-CC16136B924A}"/>
              </a:ext>
            </a:extLst>
          </p:cNvPr>
          <p:cNvSpPr txBox="1"/>
          <p:nvPr/>
        </p:nvSpPr>
        <p:spPr>
          <a:xfrm>
            <a:off x="1069137" y="4572000"/>
            <a:ext cx="7725239" cy="523220"/>
          </a:xfrm>
          <a:prstGeom prst="rect">
            <a:avLst/>
          </a:prstGeom>
          <a:noFill/>
        </p:spPr>
        <p:txBody>
          <a:bodyPr wrap="square" rtlCol="0">
            <a:spAutoFit/>
          </a:bodyPr>
          <a:lstStyle/>
          <a:p>
            <a:pPr marL="457200" indent="-457200">
              <a:buFont typeface="+mj-lt"/>
              <a:buAutoNum type="alphaLcPeriod"/>
            </a:pPr>
            <a:r>
              <a:rPr lang="en-SG" sz="2800" dirty="0">
                <a:sym typeface="Symbol" panose="05050102010706020507" pitchFamily="18" charset="2"/>
              </a:rPr>
              <a:t></a:t>
            </a:r>
            <a:r>
              <a:rPr lang="en-SG" sz="2800" i="1" dirty="0">
                <a:sym typeface="Symbol" panose="05050102010706020507" pitchFamily="18" charset="2"/>
              </a:rPr>
              <a:t>n</a:t>
            </a:r>
            <a:r>
              <a:rPr lang="en-SG" sz="2800" dirty="0">
                <a:sym typeface="Symbol" panose="05050102010706020507" pitchFamily="18" charset="2"/>
              </a:rPr>
              <a:t> such that ___________   _______________.</a:t>
            </a:r>
            <a:endParaRPr lang="en-SG" sz="2800" dirty="0"/>
          </a:p>
        </p:txBody>
      </p:sp>
      <p:sp>
        <p:nvSpPr>
          <p:cNvPr id="46" name="TextBox 45">
            <a:extLst>
              <a:ext uri="{FF2B5EF4-FFF2-40B4-BE49-F238E27FC236}">
                <a16:creationId xmlns:a16="http://schemas.microsoft.com/office/drawing/2014/main" id="{48BD2808-5F1B-4D28-BFD2-9D86EDFF8E11}"/>
              </a:ext>
            </a:extLst>
          </p:cNvPr>
          <p:cNvSpPr txBox="1"/>
          <p:nvPr/>
        </p:nvSpPr>
        <p:spPr>
          <a:xfrm>
            <a:off x="1069137" y="5305005"/>
            <a:ext cx="7725239" cy="523220"/>
          </a:xfrm>
          <a:prstGeom prst="rect">
            <a:avLst/>
          </a:prstGeom>
          <a:noFill/>
        </p:spPr>
        <p:txBody>
          <a:bodyPr wrap="square" rtlCol="0">
            <a:spAutoFit/>
          </a:bodyPr>
          <a:lstStyle/>
          <a:p>
            <a:pPr marL="514350" indent="-514350">
              <a:buFont typeface="+mj-lt"/>
              <a:buAutoNum type="alphaLcPeriod" startAt="2"/>
            </a:pPr>
            <a:r>
              <a:rPr lang="en-SG" sz="2800" dirty="0">
                <a:sym typeface="Symbol" panose="05050102010706020507" pitchFamily="18" charset="2"/>
              </a:rPr>
              <a:t> ________________ </a:t>
            </a:r>
            <a:r>
              <a:rPr lang="en-SG" sz="2800" i="1" dirty="0">
                <a:sym typeface="Symbol" panose="05050102010706020507" pitchFamily="18" charset="2"/>
              </a:rPr>
              <a:t>n</a:t>
            </a:r>
            <a:r>
              <a:rPr lang="en-SG" sz="2800" dirty="0">
                <a:sym typeface="Symbol" panose="05050102010706020507" pitchFamily="18" charset="2"/>
              </a:rPr>
              <a:t> such that ___________.</a:t>
            </a:r>
            <a:endParaRPr lang="en-SG" sz="2800" dirty="0"/>
          </a:p>
        </p:txBody>
      </p:sp>
    </p:spTree>
    <p:extLst>
      <p:ext uri="{BB962C8B-B14F-4D97-AF65-F5344CB8AC3E}">
        <p14:creationId xmlns:p14="http://schemas.microsoft.com/office/powerpoint/2010/main" val="261906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dissolve">
                                      <p:cBhvr>
                                        <p:cTn id="7" dur="500"/>
                                        <p:tgtEl>
                                          <p:spTgt spid="3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45"/>
                                        </p:tgtEl>
                                        <p:attrNameLst>
                                          <p:attrName>style.visibility</p:attrName>
                                        </p:attrNameLst>
                                      </p:cBhvr>
                                      <p:to>
                                        <p:strVal val="visible"/>
                                      </p:to>
                                    </p:set>
                                    <p:animEffect transition="in" filter="dissolve">
                                      <p:cBhvr>
                                        <p:cTn id="11" dur="500"/>
                                        <p:tgtEl>
                                          <p:spTgt spid="45"/>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dissolve">
                                      <p:cBhvr>
                                        <p:cTn id="15"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45" grpId="0"/>
      <p:bldP spid="4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 pos="8612188" algn="l"/>
              </a:tabLst>
            </a:pPr>
            <a:r>
              <a:rPr lang="en-SG" sz="900" dirty="0">
                <a:solidFill>
                  <a:schemeClr val="bg1"/>
                </a:solidFill>
              </a:rPr>
              <a:t>	</a:t>
            </a:r>
            <a:r>
              <a:rPr lang="en-SG" sz="1200" b="1" dirty="0">
                <a:solidFill>
                  <a:schemeClr val="accent4">
                    <a:lumMod val="20000"/>
                    <a:lumOff val="80000"/>
                  </a:schemeClr>
                </a:solidFill>
              </a:rPr>
              <a:t>Predicates &amp; Quantified Statement I </a:t>
            </a:r>
            <a:r>
              <a:rPr lang="en-SG" sz="1200" dirty="0">
                <a:solidFill>
                  <a:schemeClr val="bg1"/>
                </a:solidFill>
              </a:rPr>
              <a:t>/ II	Statements with Multiple Quantifiers	Arguments with Quantified Statements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Implicit Quantification</a:t>
            </a:r>
            <a:endParaRPr lang="en-SG" sz="1100" dirty="0">
              <a:solidFill>
                <a:schemeClr val="bg1"/>
              </a:solidFill>
            </a:endParaRPr>
          </a:p>
        </p:txBody>
      </p:sp>
      <p:sp>
        <p:nvSpPr>
          <p:cNvPr id="15" name="TextBox 14"/>
          <p:cNvSpPr txBox="1"/>
          <p:nvPr/>
        </p:nvSpPr>
        <p:spPr>
          <a:xfrm>
            <a:off x="415123" y="1517665"/>
            <a:ext cx="8070876" cy="1692771"/>
          </a:xfrm>
          <a:prstGeom prst="rect">
            <a:avLst/>
          </a:prstGeom>
          <a:noFill/>
        </p:spPr>
        <p:txBody>
          <a:bodyPr wrap="square" rtlCol="0">
            <a:spAutoFit/>
          </a:bodyPr>
          <a:lstStyle/>
          <a:p>
            <a:pPr>
              <a:spcAft>
                <a:spcPts val="600"/>
              </a:spcAft>
            </a:pPr>
            <a:r>
              <a:rPr lang="en-US" altLang="en-US" sz="2600" dirty="0"/>
              <a:t>Mathematical writing contains many examples of </a:t>
            </a:r>
            <a:r>
              <a:rPr lang="en-US" altLang="en-US" sz="2600" dirty="0">
                <a:solidFill>
                  <a:srgbClr val="C00000"/>
                </a:solidFill>
              </a:rPr>
              <a:t>implicitly quantified </a:t>
            </a:r>
            <a:r>
              <a:rPr lang="en-US" altLang="en-US" sz="2600" dirty="0"/>
              <a:t>statements. Some occur, through the presence of the word </a:t>
            </a:r>
            <a:r>
              <a:rPr lang="en-US" altLang="en-US" sz="2600" i="1" dirty="0">
                <a:solidFill>
                  <a:srgbClr val="0033CC"/>
                </a:solidFill>
              </a:rPr>
              <a:t>a</a:t>
            </a:r>
            <a:r>
              <a:rPr lang="en-US" altLang="en-US" sz="2600" dirty="0"/>
              <a:t> or </a:t>
            </a:r>
            <a:r>
              <a:rPr lang="en-US" altLang="en-US" sz="2600" i="1" dirty="0">
                <a:solidFill>
                  <a:srgbClr val="0033CC"/>
                </a:solidFill>
              </a:rPr>
              <a:t>an</a:t>
            </a:r>
            <a:r>
              <a:rPr lang="en-US" altLang="en-US" sz="2600" dirty="0"/>
              <a:t>. Others occur in cases where the general context of a sentence supplies part of its meaning.</a:t>
            </a:r>
          </a:p>
        </p:txBody>
      </p:sp>
      <p:sp>
        <p:nvSpPr>
          <p:cNvPr id="19" name="Slide Number Placeholder 18"/>
          <p:cNvSpPr>
            <a:spLocks noGrp="1"/>
          </p:cNvSpPr>
          <p:nvPr>
            <p:ph type="sldNum" sz="quarter" idx="12"/>
          </p:nvPr>
        </p:nvSpPr>
        <p:spPr/>
        <p:txBody>
          <a:bodyPr/>
          <a:lstStyle/>
          <a:p>
            <a:fld id="{3945BCA7-BE1F-44EA-8FAA-E97CADA8B770}" type="slidenum">
              <a:rPr lang="en-SG" smtClean="0"/>
              <a:t>22</a:t>
            </a:fld>
            <a:endParaRPr lang="en-SG" dirty="0"/>
          </a:p>
        </p:txBody>
      </p:sp>
      <p:sp>
        <p:nvSpPr>
          <p:cNvPr id="53" name="TextBox 5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3.1.7. Implicit Quantification</a:t>
            </a:r>
            <a:endParaRPr lang="en-SG" sz="2000" dirty="0">
              <a:solidFill>
                <a:schemeClr val="bg1"/>
              </a:solidFill>
            </a:endParaRPr>
          </a:p>
        </p:txBody>
      </p:sp>
      <p:sp>
        <p:nvSpPr>
          <p:cNvPr id="32" name="TextBox 31"/>
          <p:cNvSpPr txBox="1"/>
          <p:nvPr/>
        </p:nvSpPr>
        <p:spPr>
          <a:xfrm>
            <a:off x="415123" y="3384525"/>
            <a:ext cx="8070876" cy="2323713"/>
          </a:xfrm>
          <a:prstGeom prst="rect">
            <a:avLst/>
          </a:prstGeom>
          <a:noFill/>
        </p:spPr>
        <p:txBody>
          <a:bodyPr wrap="square" rtlCol="0">
            <a:spAutoFit/>
          </a:bodyPr>
          <a:lstStyle/>
          <a:p>
            <a:pPr>
              <a:spcAft>
                <a:spcPts val="600"/>
              </a:spcAft>
            </a:pPr>
            <a:r>
              <a:rPr lang="en-US" altLang="en-US" sz="2600" dirty="0"/>
              <a:t>For example, in an algebra course in which the letter </a:t>
            </a:r>
            <a:r>
              <a:rPr lang="en-US" altLang="en-US" sz="2600" i="1" dirty="0"/>
              <a:t>x</a:t>
            </a:r>
            <a:r>
              <a:rPr lang="en-US" altLang="en-US" sz="2600" dirty="0"/>
              <a:t> is always used to indicate a real number, the predicate</a:t>
            </a:r>
          </a:p>
          <a:p>
            <a:pPr>
              <a:spcAft>
                <a:spcPts val="600"/>
              </a:spcAft>
              <a:tabLst>
                <a:tab pos="1966913" algn="l"/>
              </a:tabLst>
            </a:pPr>
            <a:r>
              <a:rPr lang="en-US" altLang="en-US" sz="2600" dirty="0"/>
              <a:t>	</a:t>
            </a:r>
            <a:r>
              <a:rPr lang="en-US" altLang="en-US" sz="2600" dirty="0">
                <a:solidFill>
                  <a:srgbClr val="0033CC"/>
                </a:solidFill>
              </a:rPr>
              <a:t>If </a:t>
            </a:r>
            <a:r>
              <a:rPr lang="en-US" altLang="en-US" sz="2600" i="1" dirty="0">
                <a:solidFill>
                  <a:srgbClr val="0033CC"/>
                </a:solidFill>
              </a:rPr>
              <a:t>x</a:t>
            </a:r>
            <a:r>
              <a:rPr lang="en-US" altLang="en-US" sz="2600" dirty="0">
                <a:solidFill>
                  <a:srgbClr val="0033CC"/>
                </a:solidFill>
              </a:rPr>
              <a:t> &gt; 2 then </a:t>
            </a:r>
            <a:r>
              <a:rPr lang="en-US" altLang="en-US" sz="2600" i="1" dirty="0">
                <a:solidFill>
                  <a:srgbClr val="0033CC"/>
                </a:solidFill>
              </a:rPr>
              <a:t>x</a:t>
            </a:r>
            <a:r>
              <a:rPr lang="en-US" altLang="en-US" sz="2600" baseline="30000" dirty="0">
                <a:solidFill>
                  <a:srgbClr val="0033CC"/>
                </a:solidFill>
              </a:rPr>
              <a:t>2</a:t>
            </a:r>
            <a:r>
              <a:rPr lang="en-US" altLang="en-US" sz="2600" dirty="0">
                <a:solidFill>
                  <a:srgbClr val="0033CC"/>
                </a:solidFill>
              </a:rPr>
              <a:t> &gt; 4</a:t>
            </a:r>
          </a:p>
          <a:p>
            <a:pPr>
              <a:spcAft>
                <a:spcPts val="600"/>
              </a:spcAft>
              <a:tabLst>
                <a:tab pos="1966913" algn="l"/>
              </a:tabLst>
            </a:pPr>
            <a:r>
              <a:rPr lang="en-US" altLang="en-US" sz="2600" dirty="0"/>
              <a:t>is interpreted to mean the same as the statement</a:t>
            </a:r>
          </a:p>
          <a:p>
            <a:pPr>
              <a:spcAft>
                <a:spcPts val="600"/>
              </a:spcAft>
              <a:tabLst>
                <a:tab pos="1346200" algn="l"/>
                <a:tab pos="1966913" algn="l"/>
              </a:tabLst>
            </a:pPr>
            <a:r>
              <a:rPr lang="en-US" altLang="en-US" sz="2600" dirty="0"/>
              <a:t>	</a:t>
            </a:r>
            <a:r>
              <a:rPr lang="en-US" altLang="en-US" sz="2600" dirty="0">
                <a:solidFill>
                  <a:srgbClr val="0033CC"/>
                </a:solidFill>
                <a:sym typeface="Symbol" panose="05050102010706020507" pitchFamily="18" charset="2"/>
              </a:rPr>
              <a:t> real numbers </a:t>
            </a:r>
            <a:r>
              <a:rPr lang="en-US" altLang="en-US" sz="2600" i="1" dirty="0">
                <a:solidFill>
                  <a:srgbClr val="0033CC"/>
                </a:solidFill>
                <a:sym typeface="Symbol" panose="05050102010706020507" pitchFamily="18" charset="2"/>
              </a:rPr>
              <a:t>x</a:t>
            </a:r>
            <a:r>
              <a:rPr lang="en-US" altLang="en-US" sz="2600" dirty="0">
                <a:solidFill>
                  <a:srgbClr val="0033CC"/>
                </a:solidFill>
                <a:sym typeface="Symbol" panose="05050102010706020507" pitchFamily="18" charset="2"/>
              </a:rPr>
              <a:t>, if </a:t>
            </a:r>
            <a:r>
              <a:rPr lang="en-US" altLang="en-US" sz="2600" i="1" dirty="0">
                <a:solidFill>
                  <a:srgbClr val="0033CC"/>
                </a:solidFill>
                <a:sym typeface="Symbol" panose="05050102010706020507" pitchFamily="18" charset="2"/>
              </a:rPr>
              <a:t>x</a:t>
            </a:r>
            <a:r>
              <a:rPr lang="en-US" altLang="en-US" sz="2600" dirty="0">
                <a:solidFill>
                  <a:srgbClr val="0033CC"/>
                </a:solidFill>
                <a:sym typeface="Symbol" panose="05050102010706020507" pitchFamily="18" charset="2"/>
              </a:rPr>
              <a:t> &gt; 2 then </a:t>
            </a:r>
            <a:r>
              <a:rPr lang="en-US" altLang="en-US" sz="2600" i="1" dirty="0">
                <a:solidFill>
                  <a:srgbClr val="0033CC"/>
                </a:solidFill>
                <a:sym typeface="Symbol" panose="05050102010706020507" pitchFamily="18" charset="2"/>
              </a:rPr>
              <a:t>x</a:t>
            </a:r>
            <a:r>
              <a:rPr lang="en-US" altLang="en-US" sz="2600" baseline="30000" dirty="0">
                <a:solidFill>
                  <a:srgbClr val="0033CC"/>
                </a:solidFill>
                <a:sym typeface="Symbol" panose="05050102010706020507" pitchFamily="18" charset="2"/>
              </a:rPr>
              <a:t>2</a:t>
            </a:r>
            <a:r>
              <a:rPr lang="en-US" altLang="en-US" sz="2600" dirty="0">
                <a:solidFill>
                  <a:srgbClr val="0033CC"/>
                </a:solidFill>
                <a:sym typeface="Symbol" panose="05050102010706020507" pitchFamily="18" charset="2"/>
              </a:rPr>
              <a:t> &gt; 4.</a:t>
            </a:r>
            <a:endParaRPr lang="en-US" altLang="en-US" sz="2600" dirty="0">
              <a:solidFill>
                <a:srgbClr val="0033CC"/>
              </a:solidFill>
            </a:endParaRPr>
          </a:p>
        </p:txBody>
      </p:sp>
      <p:sp>
        <p:nvSpPr>
          <p:cNvPr id="31" name="Oval 30"/>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1358567"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4" name="Oval 7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7" name="Oval 76"/>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8" name="Oval 77"/>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9" name="Oval 78"/>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0" name="Oval 79"/>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1" name="Oval 80"/>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2" name="Oval 81"/>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3" name="Oval 82"/>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4" name="Oval 83"/>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336741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dissolve">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 pos="8612188" algn="l"/>
              </a:tabLst>
            </a:pPr>
            <a:r>
              <a:rPr lang="en-SG" sz="900" dirty="0">
                <a:solidFill>
                  <a:schemeClr val="bg1"/>
                </a:solidFill>
              </a:rPr>
              <a:t>	</a:t>
            </a:r>
            <a:r>
              <a:rPr lang="en-SG" sz="1200" b="1" dirty="0">
                <a:solidFill>
                  <a:schemeClr val="accent4">
                    <a:lumMod val="20000"/>
                    <a:lumOff val="80000"/>
                  </a:schemeClr>
                </a:solidFill>
              </a:rPr>
              <a:t>Predicates &amp; Quantified Statement I </a:t>
            </a:r>
            <a:r>
              <a:rPr lang="en-SG" sz="1200" dirty="0">
                <a:solidFill>
                  <a:schemeClr val="bg1"/>
                </a:solidFill>
              </a:rPr>
              <a:t>/ II	Statements with Multiple Quantifiers	Arguments with Quantified Statements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Implicit Quantification: Using </a:t>
            </a:r>
            <a:r>
              <a:rPr lang="en-SG" sz="1400" dirty="0">
                <a:solidFill>
                  <a:schemeClr val="bg1"/>
                </a:solidFill>
                <a:sym typeface="Symbol" panose="05050102010706020507" pitchFamily="18" charset="2"/>
              </a:rPr>
              <a:t> and </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23</a:t>
            </a:fld>
            <a:endParaRPr lang="en-SG" dirty="0"/>
          </a:p>
        </p:txBody>
      </p:sp>
      <p:sp>
        <p:nvSpPr>
          <p:cNvPr id="36" name="Oval 35"/>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1358567"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4" name="Oval 73"/>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1" name="Oval 80"/>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2" name="Oval 81"/>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3" name="Oval 82"/>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4" name="Oval 83"/>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5" name="Oval 84"/>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6" name="Oval 85"/>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7" name="Oval 86"/>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8" name="Oval 87"/>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9" name="Oval 88"/>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TextBox 44"/>
          <p:cNvSpPr txBox="1"/>
          <p:nvPr/>
        </p:nvSpPr>
        <p:spPr>
          <a:xfrm>
            <a:off x="415123" y="1064940"/>
            <a:ext cx="8070876" cy="1369606"/>
          </a:xfrm>
          <a:prstGeom prst="rect">
            <a:avLst/>
          </a:prstGeom>
          <a:noFill/>
        </p:spPr>
        <p:txBody>
          <a:bodyPr wrap="square" rtlCol="0">
            <a:spAutoFit/>
          </a:bodyPr>
          <a:lstStyle/>
          <a:p>
            <a:pPr>
              <a:spcAft>
                <a:spcPts val="600"/>
              </a:spcAft>
            </a:pPr>
            <a:r>
              <a:rPr lang="en-US" altLang="en-US" sz="2600" dirty="0" smtClean="0"/>
              <a:t>Sometimes, </a:t>
            </a:r>
            <a:r>
              <a:rPr lang="en-US" altLang="en-US" sz="2600" dirty="0" smtClean="0">
                <a:solidFill>
                  <a:srgbClr val="C00000"/>
                </a:solidFill>
              </a:rPr>
              <a:t>double arrows </a:t>
            </a:r>
            <a:r>
              <a:rPr lang="en-US" altLang="en-US" sz="2600" dirty="0" smtClean="0"/>
              <a:t>are used. For instance,</a:t>
            </a:r>
            <a:r>
              <a:rPr lang="en-US" altLang="en-US" sz="2600" dirty="0"/>
              <a:t> </a:t>
            </a:r>
            <a:r>
              <a:rPr lang="en-US" altLang="en-US" sz="2600" dirty="0" smtClean="0"/>
              <a:t>the </a:t>
            </a:r>
            <a:r>
              <a:rPr lang="en-US" altLang="en-US" sz="2600" dirty="0"/>
              <a:t>above statement </a:t>
            </a:r>
            <a:r>
              <a:rPr lang="en-US" altLang="en-US" sz="2600" dirty="0" smtClean="0"/>
              <a:t>may be written as:</a:t>
            </a:r>
            <a:endParaRPr lang="en-US" altLang="en-US" sz="2600" dirty="0"/>
          </a:p>
          <a:p>
            <a:pPr>
              <a:spcAft>
                <a:spcPts val="600"/>
              </a:spcAft>
              <a:tabLst>
                <a:tab pos="2514600" algn="l"/>
              </a:tabLst>
            </a:pPr>
            <a:r>
              <a:rPr lang="en-US" altLang="en-US" sz="2600" dirty="0"/>
              <a:t>	</a:t>
            </a:r>
            <a:r>
              <a:rPr lang="en-US" altLang="en-US" sz="2600" i="1" dirty="0">
                <a:solidFill>
                  <a:srgbClr val="0033CC"/>
                </a:solidFill>
              </a:rPr>
              <a:t>x</a:t>
            </a:r>
            <a:r>
              <a:rPr lang="en-US" altLang="en-US" sz="2600" dirty="0">
                <a:solidFill>
                  <a:srgbClr val="0033CC"/>
                </a:solidFill>
              </a:rPr>
              <a:t> &gt; 2 </a:t>
            </a:r>
            <a:r>
              <a:rPr lang="en-US" altLang="en-US" sz="2600" dirty="0">
                <a:solidFill>
                  <a:srgbClr val="0033CC"/>
                </a:solidFill>
                <a:sym typeface="Symbol" panose="05050102010706020507" pitchFamily="18" charset="2"/>
              </a:rPr>
              <a:t></a:t>
            </a:r>
            <a:r>
              <a:rPr lang="en-US" altLang="en-US" sz="2600" dirty="0">
                <a:solidFill>
                  <a:srgbClr val="0033CC"/>
                </a:solidFill>
              </a:rPr>
              <a:t> </a:t>
            </a:r>
            <a:r>
              <a:rPr lang="en-US" altLang="en-US" sz="2600" i="1" dirty="0">
                <a:solidFill>
                  <a:srgbClr val="0033CC"/>
                </a:solidFill>
              </a:rPr>
              <a:t>x</a:t>
            </a:r>
            <a:r>
              <a:rPr lang="en-US" altLang="en-US" sz="2600" baseline="30000" dirty="0">
                <a:solidFill>
                  <a:srgbClr val="0033CC"/>
                </a:solidFill>
              </a:rPr>
              <a:t>2</a:t>
            </a:r>
            <a:r>
              <a:rPr lang="en-US" altLang="en-US" sz="2600" dirty="0">
                <a:solidFill>
                  <a:srgbClr val="0033CC"/>
                </a:solidFill>
              </a:rPr>
              <a:t> &gt; </a:t>
            </a:r>
            <a:r>
              <a:rPr lang="en-US" altLang="en-US" sz="2600" dirty="0" smtClean="0">
                <a:solidFill>
                  <a:srgbClr val="0033CC"/>
                </a:solidFill>
              </a:rPr>
              <a:t>4</a:t>
            </a:r>
            <a:endParaRPr lang="en-US" altLang="en-US" sz="2600" dirty="0">
              <a:solidFill>
                <a:srgbClr val="0033CC"/>
              </a:solidFill>
            </a:endParaRPr>
          </a:p>
        </p:txBody>
      </p:sp>
      <p:grpSp>
        <p:nvGrpSpPr>
          <p:cNvPr id="46" name="Group 45"/>
          <p:cNvGrpSpPr/>
          <p:nvPr/>
        </p:nvGrpSpPr>
        <p:grpSpPr>
          <a:xfrm>
            <a:off x="476756" y="2728324"/>
            <a:ext cx="8100228" cy="3334248"/>
            <a:chOff x="421090" y="4598517"/>
            <a:chExt cx="8100228" cy="3334248"/>
          </a:xfrm>
        </p:grpSpPr>
        <p:sp>
          <p:nvSpPr>
            <p:cNvPr id="47" name="Rectangle 46"/>
            <p:cNvSpPr/>
            <p:nvPr/>
          </p:nvSpPr>
          <p:spPr>
            <a:xfrm>
              <a:off x="421090" y="4598518"/>
              <a:ext cx="8100228" cy="3280929"/>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8" name="Rectangle 47"/>
            <p:cNvSpPr/>
            <p:nvPr/>
          </p:nvSpPr>
          <p:spPr>
            <a:xfrm>
              <a:off x="421090" y="4598517"/>
              <a:ext cx="8100228"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9" name="TextBox 48"/>
            <p:cNvSpPr txBox="1"/>
            <p:nvPr/>
          </p:nvSpPr>
          <p:spPr>
            <a:xfrm>
              <a:off x="482723" y="4645644"/>
              <a:ext cx="7494514" cy="461665"/>
            </a:xfrm>
            <a:prstGeom prst="rect">
              <a:avLst/>
            </a:prstGeom>
            <a:noFill/>
          </p:spPr>
          <p:txBody>
            <a:bodyPr wrap="square" rtlCol="0">
              <a:spAutoFit/>
            </a:bodyPr>
            <a:lstStyle/>
            <a:p>
              <a:r>
                <a:rPr lang="en-SG" sz="2400" dirty="0">
                  <a:solidFill>
                    <a:schemeClr val="bg1"/>
                  </a:solidFill>
                </a:rPr>
                <a:t>Notation</a:t>
              </a:r>
            </a:p>
          </p:txBody>
        </p:sp>
        <p:sp>
          <p:nvSpPr>
            <p:cNvPr id="50" name="TextBox 49"/>
            <p:cNvSpPr txBox="1"/>
            <p:nvPr/>
          </p:nvSpPr>
          <p:spPr>
            <a:xfrm>
              <a:off x="482724" y="5255109"/>
              <a:ext cx="8038594" cy="2677656"/>
            </a:xfrm>
            <a:prstGeom prst="rect">
              <a:avLst/>
            </a:prstGeom>
            <a:noFill/>
          </p:spPr>
          <p:txBody>
            <a:bodyPr wrap="square" rtlCol="0">
              <a:spAutoFit/>
            </a:bodyPr>
            <a:lstStyle/>
            <a:p>
              <a:r>
                <a:rPr lang="en-SG" sz="2400" dirty="0"/>
                <a:t>Let </a:t>
              </a:r>
              <a:r>
                <a:rPr lang="en-SG" sz="2400" i="1" dirty="0"/>
                <a:t>P</a:t>
              </a:r>
              <a:r>
                <a:rPr lang="en-SG" sz="2400" dirty="0"/>
                <a:t>(</a:t>
              </a:r>
              <a:r>
                <a:rPr lang="en-SG" sz="2400" i="1" dirty="0"/>
                <a:t>x</a:t>
              </a:r>
              <a:r>
                <a:rPr lang="en-SG" sz="2400" dirty="0"/>
                <a:t>) and </a:t>
              </a:r>
              <a:r>
                <a:rPr lang="en-SG" sz="2400" i="1" dirty="0"/>
                <a:t>Q</a:t>
              </a:r>
              <a:r>
                <a:rPr lang="en-SG" sz="2400" dirty="0"/>
                <a:t>(</a:t>
              </a:r>
              <a:r>
                <a:rPr lang="en-SG" sz="2400" i="1" dirty="0"/>
                <a:t>x</a:t>
              </a:r>
              <a:r>
                <a:rPr lang="en-SG" sz="2400" dirty="0"/>
                <a:t>) be predicates and suppose the common domain of </a:t>
              </a:r>
              <a:r>
                <a:rPr lang="en-SG" sz="2400" i="1" dirty="0"/>
                <a:t>x</a:t>
              </a:r>
              <a:r>
                <a:rPr lang="en-SG" sz="2400" dirty="0"/>
                <a:t> is </a:t>
              </a:r>
              <a:r>
                <a:rPr lang="en-SG" sz="2400" i="1" dirty="0"/>
                <a:t>D</a:t>
              </a:r>
              <a:r>
                <a:rPr lang="en-SG" sz="2400" dirty="0"/>
                <a:t>.</a:t>
              </a:r>
            </a:p>
            <a:p>
              <a:pPr marL="342900" indent="-342900">
                <a:buFont typeface="Wingdings" panose="05000000000000000000" pitchFamily="2" charset="2"/>
                <a:buChar char="§"/>
              </a:pPr>
              <a:r>
                <a:rPr lang="en-SG" sz="2400" dirty="0"/>
                <a:t>The notation </a:t>
              </a:r>
              <a:r>
                <a:rPr lang="en-SG" sz="2400" b="1" i="1" dirty="0"/>
                <a:t>P</a:t>
              </a:r>
              <a:r>
                <a:rPr lang="en-SG" sz="2400" b="1" dirty="0"/>
                <a:t>(</a:t>
              </a:r>
              <a:r>
                <a:rPr lang="en-SG" sz="2400" b="1" i="1" dirty="0"/>
                <a:t>x</a:t>
              </a:r>
              <a:r>
                <a:rPr lang="en-SG" sz="2400" b="1" dirty="0"/>
                <a:t>) </a:t>
              </a:r>
              <a:r>
                <a:rPr lang="en-SG" sz="2400" b="1" dirty="0">
                  <a:sym typeface="Symbol" panose="05050102010706020507" pitchFamily="18" charset="2"/>
                </a:rPr>
                <a:t> </a:t>
              </a:r>
              <a:r>
                <a:rPr lang="en-SG" sz="2400" b="1" i="1" dirty="0">
                  <a:sym typeface="Symbol" panose="05050102010706020507" pitchFamily="18" charset="2"/>
                </a:rPr>
                <a:t>Q</a:t>
              </a:r>
              <a:r>
                <a:rPr lang="en-SG" sz="2400" b="1" dirty="0">
                  <a:sym typeface="Symbol" panose="05050102010706020507" pitchFamily="18" charset="2"/>
                </a:rPr>
                <a:t>(</a:t>
              </a:r>
              <a:r>
                <a:rPr lang="en-SG" sz="2400" b="1" i="1" dirty="0">
                  <a:sym typeface="Symbol" panose="05050102010706020507" pitchFamily="18" charset="2"/>
                </a:rPr>
                <a:t>x</a:t>
              </a:r>
              <a:r>
                <a:rPr lang="en-SG" sz="2400" b="1" dirty="0">
                  <a:sym typeface="Symbol" panose="05050102010706020507" pitchFamily="18" charset="2"/>
                </a:rPr>
                <a:t>) </a:t>
              </a:r>
              <a:r>
                <a:rPr lang="en-SG" sz="2400" dirty="0">
                  <a:sym typeface="Symbol" panose="05050102010706020507" pitchFamily="18" charset="2"/>
                </a:rPr>
                <a:t>means that every element in the truth set of </a:t>
              </a:r>
              <a:r>
                <a:rPr lang="en-SG" sz="2400" i="1" dirty="0"/>
                <a:t>P</a:t>
              </a:r>
              <a:r>
                <a:rPr lang="en-SG" sz="2400" dirty="0"/>
                <a:t>(</a:t>
              </a:r>
              <a:r>
                <a:rPr lang="en-SG" sz="2400" i="1" dirty="0"/>
                <a:t>x</a:t>
              </a:r>
              <a:r>
                <a:rPr lang="en-SG" sz="2400" dirty="0"/>
                <a:t>) </a:t>
              </a:r>
              <a:r>
                <a:rPr lang="en-SG" sz="2400" dirty="0">
                  <a:sym typeface="Symbol" panose="05050102010706020507" pitchFamily="18" charset="2"/>
                </a:rPr>
                <a:t>is in the truth set of </a:t>
              </a:r>
              <a:r>
                <a:rPr lang="en-SG" sz="2400" i="1" dirty="0">
                  <a:sym typeface="Symbol" panose="05050102010706020507" pitchFamily="18" charset="2"/>
                </a:rPr>
                <a:t>Q</a:t>
              </a:r>
              <a:r>
                <a:rPr lang="en-SG" sz="2400" dirty="0">
                  <a:sym typeface="Symbol" panose="05050102010706020507" pitchFamily="18" charset="2"/>
                </a:rPr>
                <a:t>(</a:t>
              </a:r>
              <a:r>
                <a:rPr lang="en-SG" sz="2400" i="1" dirty="0">
                  <a:sym typeface="Symbol" panose="05050102010706020507" pitchFamily="18" charset="2"/>
                </a:rPr>
                <a:t>x</a:t>
              </a:r>
              <a:r>
                <a:rPr lang="en-SG" sz="2400" dirty="0">
                  <a:sym typeface="Symbol" panose="05050102010706020507" pitchFamily="18" charset="2"/>
                </a:rPr>
                <a:t>), or, equivalently, </a:t>
              </a:r>
              <a:r>
                <a:rPr lang="en-SG" sz="2400" i="1" dirty="0">
                  <a:sym typeface="Symbol" panose="05050102010706020507" pitchFamily="18" charset="2"/>
                </a:rPr>
                <a:t>x</a:t>
              </a:r>
              <a:r>
                <a:rPr lang="en-SG" sz="2400" dirty="0">
                  <a:sym typeface="Symbol" panose="05050102010706020507" pitchFamily="18" charset="2"/>
                </a:rPr>
                <a:t>, </a:t>
              </a:r>
              <a:r>
                <a:rPr lang="en-SG" sz="2400" i="1" dirty="0"/>
                <a:t>P</a:t>
              </a:r>
              <a:r>
                <a:rPr lang="en-SG" sz="2400" dirty="0"/>
                <a:t>(</a:t>
              </a:r>
              <a:r>
                <a:rPr lang="en-SG" sz="2400" i="1" dirty="0"/>
                <a:t>x</a:t>
              </a:r>
              <a:r>
                <a:rPr lang="en-SG" sz="2400" dirty="0"/>
                <a:t>)</a:t>
              </a:r>
              <a:r>
                <a:rPr lang="en-SG" sz="2400" dirty="0">
                  <a:sym typeface="Symbol" panose="05050102010706020507" pitchFamily="18" charset="2"/>
                </a:rPr>
                <a:t>  </a:t>
              </a:r>
              <a:r>
                <a:rPr lang="en-SG" sz="2400" i="1" dirty="0">
                  <a:sym typeface="Symbol" panose="05050102010706020507" pitchFamily="18" charset="2"/>
                </a:rPr>
                <a:t>Q</a:t>
              </a:r>
              <a:r>
                <a:rPr lang="en-SG" sz="2400" dirty="0">
                  <a:sym typeface="Symbol" panose="05050102010706020507" pitchFamily="18" charset="2"/>
                </a:rPr>
                <a:t>(</a:t>
              </a:r>
              <a:r>
                <a:rPr lang="en-SG" sz="2400" i="1" dirty="0">
                  <a:sym typeface="Symbol" panose="05050102010706020507" pitchFamily="18" charset="2"/>
                </a:rPr>
                <a:t>x</a:t>
              </a:r>
              <a:r>
                <a:rPr lang="en-SG" sz="2400" dirty="0">
                  <a:sym typeface="Symbol" panose="05050102010706020507" pitchFamily="18" charset="2"/>
                </a:rPr>
                <a:t>).</a:t>
              </a:r>
              <a:endParaRPr lang="en-SG" sz="2400" dirty="0"/>
            </a:p>
            <a:p>
              <a:pPr marL="342900" indent="-342900">
                <a:buFont typeface="Wingdings" panose="05000000000000000000" pitchFamily="2" charset="2"/>
                <a:buChar char="§"/>
              </a:pPr>
              <a:r>
                <a:rPr lang="en-SG" sz="2400" dirty="0"/>
                <a:t>The notation </a:t>
              </a:r>
              <a:r>
                <a:rPr lang="en-SG" sz="2400" b="1" i="1" dirty="0"/>
                <a:t>P</a:t>
              </a:r>
              <a:r>
                <a:rPr lang="en-SG" sz="2400" b="1" dirty="0"/>
                <a:t>(</a:t>
              </a:r>
              <a:r>
                <a:rPr lang="en-SG" sz="2400" b="1" i="1" dirty="0"/>
                <a:t>x</a:t>
              </a:r>
              <a:r>
                <a:rPr lang="en-SG" sz="2400" b="1" dirty="0"/>
                <a:t>) </a:t>
              </a:r>
              <a:r>
                <a:rPr lang="en-SG" sz="2400" b="1" dirty="0">
                  <a:sym typeface="Symbol" panose="05050102010706020507" pitchFamily="18" charset="2"/>
                </a:rPr>
                <a:t> </a:t>
              </a:r>
              <a:r>
                <a:rPr lang="en-SG" sz="2400" b="1" i="1" dirty="0">
                  <a:sym typeface="Symbol" panose="05050102010706020507" pitchFamily="18" charset="2"/>
                </a:rPr>
                <a:t>Q</a:t>
              </a:r>
              <a:r>
                <a:rPr lang="en-SG" sz="2400" b="1" dirty="0">
                  <a:sym typeface="Symbol" panose="05050102010706020507" pitchFamily="18" charset="2"/>
                </a:rPr>
                <a:t>(</a:t>
              </a:r>
              <a:r>
                <a:rPr lang="en-SG" sz="2400" b="1" i="1" dirty="0">
                  <a:sym typeface="Symbol" panose="05050102010706020507" pitchFamily="18" charset="2"/>
                </a:rPr>
                <a:t>x</a:t>
              </a:r>
              <a:r>
                <a:rPr lang="en-SG" sz="2400" b="1" dirty="0">
                  <a:sym typeface="Symbol" panose="05050102010706020507" pitchFamily="18" charset="2"/>
                </a:rPr>
                <a:t>) </a:t>
              </a:r>
              <a:r>
                <a:rPr lang="en-SG" sz="2400" dirty="0">
                  <a:sym typeface="Symbol" panose="05050102010706020507" pitchFamily="18" charset="2"/>
                </a:rPr>
                <a:t>means that </a:t>
              </a:r>
              <a:r>
                <a:rPr lang="en-SG" sz="2400" i="1" dirty="0"/>
                <a:t>P</a:t>
              </a:r>
              <a:r>
                <a:rPr lang="en-SG" sz="2400" dirty="0"/>
                <a:t>(</a:t>
              </a:r>
              <a:r>
                <a:rPr lang="en-SG" sz="2400" i="1" dirty="0"/>
                <a:t>x</a:t>
              </a:r>
              <a:r>
                <a:rPr lang="en-SG" sz="2400" dirty="0"/>
                <a:t>) </a:t>
              </a:r>
              <a:r>
                <a:rPr lang="en-SG" sz="2400" dirty="0">
                  <a:sym typeface="Symbol" panose="05050102010706020507" pitchFamily="18" charset="2"/>
                </a:rPr>
                <a:t>and </a:t>
              </a:r>
              <a:r>
                <a:rPr lang="en-SG" sz="2400" i="1" dirty="0">
                  <a:sym typeface="Symbol" panose="05050102010706020507" pitchFamily="18" charset="2"/>
                </a:rPr>
                <a:t>Q</a:t>
              </a:r>
              <a:r>
                <a:rPr lang="en-SG" sz="2400" dirty="0">
                  <a:sym typeface="Symbol" panose="05050102010706020507" pitchFamily="18" charset="2"/>
                </a:rPr>
                <a:t>(</a:t>
              </a:r>
              <a:r>
                <a:rPr lang="en-SG" sz="2400" i="1" dirty="0">
                  <a:sym typeface="Symbol" panose="05050102010706020507" pitchFamily="18" charset="2"/>
                </a:rPr>
                <a:t>x</a:t>
              </a:r>
              <a:r>
                <a:rPr lang="en-SG" sz="2400" dirty="0">
                  <a:sym typeface="Symbol" panose="05050102010706020507" pitchFamily="18" charset="2"/>
                </a:rPr>
                <a:t>) have identical truth sets, or, equivalently, </a:t>
              </a:r>
              <a:r>
                <a:rPr lang="en-SG" sz="2400" i="1" dirty="0">
                  <a:sym typeface="Symbol" panose="05050102010706020507" pitchFamily="18" charset="2"/>
                </a:rPr>
                <a:t>x</a:t>
              </a:r>
              <a:r>
                <a:rPr lang="en-SG" sz="2400" dirty="0">
                  <a:sym typeface="Symbol" panose="05050102010706020507" pitchFamily="18" charset="2"/>
                </a:rPr>
                <a:t>, </a:t>
              </a:r>
              <a:r>
                <a:rPr lang="en-SG" sz="2400" i="1" dirty="0"/>
                <a:t>P</a:t>
              </a:r>
              <a:r>
                <a:rPr lang="en-SG" sz="2400" dirty="0"/>
                <a:t>(</a:t>
              </a:r>
              <a:r>
                <a:rPr lang="en-SG" sz="2400" i="1" dirty="0"/>
                <a:t>x</a:t>
              </a:r>
              <a:r>
                <a:rPr lang="en-SG" sz="2400" dirty="0"/>
                <a:t>)</a:t>
              </a:r>
              <a:r>
                <a:rPr lang="en-SG" sz="2400" dirty="0">
                  <a:sym typeface="Symbol" panose="05050102010706020507" pitchFamily="18" charset="2"/>
                </a:rPr>
                <a:t>  </a:t>
              </a:r>
              <a:r>
                <a:rPr lang="en-SG" sz="2400" i="1" dirty="0">
                  <a:sym typeface="Symbol" panose="05050102010706020507" pitchFamily="18" charset="2"/>
                </a:rPr>
                <a:t>Q</a:t>
              </a:r>
              <a:r>
                <a:rPr lang="en-SG" sz="2400" dirty="0">
                  <a:sym typeface="Symbol" panose="05050102010706020507" pitchFamily="18" charset="2"/>
                </a:rPr>
                <a:t>(</a:t>
              </a:r>
              <a:r>
                <a:rPr lang="en-SG" sz="2400" i="1" dirty="0">
                  <a:sym typeface="Symbol" panose="05050102010706020507" pitchFamily="18" charset="2"/>
                </a:rPr>
                <a:t>x</a:t>
              </a:r>
              <a:r>
                <a:rPr lang="en-SG" sz="2400" dirty="0">
                  <a:sym typeface="Symbol" panose="05050102010706020507" pitchFamily="18" charset="2"/>
                </a:rPr>
                <a:t>)</a:t>
              </a:r>
              <a:r>
                <a:rPr lang="en-SG" sz="2400" dirty="0"/>
                <a:t>.</a:t>
              </a:r>
            </a:p>
          </p:txBody>
        </p:sp>
      </p:grpSp>
    </p:spTree>
    <p:extLst>
      <p:ext uri="{BB962C8B-B14F-4D97-AF65-F5344CB8AC3E}">
        <p14:creationId xmlns:p14="http://schemas.microsoft.com/office/powerpoint/2010/main" val="298590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dissolve">
                                      <p:cBhvr>
                                        <p:cTn id="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 pos="8612188" algn="l"/>
              </a:tabLst>
            </a:pPr>
            <a:r>
              <a:rPr lang="en-SG" sz="900" dirty="0">
                <a:solidFill>
                  <a:schemeClr val="bg1"/>
                </a:solidFill>
              </a:rPr>
              <a:t>	</a:t>
            </a:r>
            <a:r>
              <a:rPr lang="en-SG" sz="1200" b="1" dirty="0">
                <a:solidFill>
                  <a:schemeClr val="accent4">
                    <a:lumMod val="20000"/>
                    <a:lumOff val="80000"/>
                  </a:schemeClr>
                </a:solidFill>
              </a:rPr>
              <a:t>Predicates &amp; Quantified Statement I </a:t>
            </a:r>
            <a:r>
              <a:rPr lang="en-SG" sz="1200" dirty="0">
                <a:solidFill>
                  <a:schemeClr val="bg1"/>
                </a:solidFill>
              </a:rPr>
              <a:t>/ II	Statements with Multiple Quantifiers	Arguments with Quantified Statements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Implicit Quantification: Using </a:t>
            </a:r>
            <a:r>
              <a:rPr lang="en-SG" sz="1400" dirty="0">
                <a:solidFill>
                  <a:schemeClr val="bg1"/>
                </a:solidFill>
                <a:sym typeface="Symbol" panose="05050102010706020507" pitchFamily="18" charset="2"/>
              </a:rPr>
              <a:t> and </a:t>
            </a:r>
            <a:endParaRPr lang="en-SG" sz="1100" dirty="0">
              <a:solidFill>
                <a:schemeClr val="bg1"/>
              </a:solidFill>
            </a:endParaRPr>
          </a:p>
        </p:txBody>
      </p:sp>
      <mc:AlternateContent xmlns:mc="http://schemas.openxmlformats.org/markup-compatibility/2006" xmlns:a14="http://schemas.microsoft.com/office/drawing/2010/main">
        <mc:Choice Requires="a14">
          <p:sp>
            <p:nvSpPr>
              <p:cNvPr id="15" name="TextBox 14"/>
              <p:cNvSpPr txBox="1"/>
              <p:nvPr/>
            </p:nvSpPr>
            <p:spPr>
              <a:xfrm>
                <a:off x="415122" y="1064940"/>
                <a:ext cx="8500277" cy="3416320"/>
              </a:xfrm>
              <a:prstGeom prst="rect">
                <a:avLst/>
              </a:prstGeom>
              <a:noFill/>
            </p:spPr>
            <p:txBody>
              <a:bodyPr wrap="square" rtlCol="0">
                <a:spAutoFit/>
              </a:bodyPr>
              <a:lstStyle/>
              <a:p>
                <a:pPr>
                  <a:tabLst>
                    <a:tab pos="2233613" algn="l"/>
                  </a:tabLst>
                </a:pPr>
                <a:r>
                  <a:rPr lang="en-US" altLang="en-US" sz="2800" dirty="0"/>
                  <a:t>Let</a:t>
                </a:r>
              </a:p>
              <a:p>
                <a:pPr>
                  <a:spcAft>
                    <a:spcPts val="600"/>
                  </a:spcAft>
                  <a:tabLst>
                    <a:tab pos="896938" algn="l"/>
                  </a:tabLst>
                </a:pPr>
                <a:r>
                  <a:rPr lang="en-US" altLang="en-US" sz="2800" dirty="0"/>
                  <a:t>	</a:t>
                </a:r>
                <a:r>
                  <a:rPr lang="en-US" altLang="en-US" sz="2800" i="1" dirty="0"/>
                  <a:t>Q</a:t>
                </a:r>
                <a:r>
                  <a:rPr lang="en-US" altLang="en-US" sz="2800" dirty="0"/>
                  <a:t>(</a:t>
                </a:r>
                <a:r>
                  <a:rPr lang="en-US" altLang="en-US" sz="2800" i="1" dirty="0"/>
                  <a:t>n</a:t>
                </a:r>
                <a:r>
                  <a:rPr lang="en-US" altLang="en-US" sz="2800" dirty="0"/>
                  <a:t>) be “</a:t>
                </a:r>
                <a:r>
                  <a:rPr lang="en-US" altLang="en-US" sz="2800" i="1" dirty="0"/>
                  <a:t>n</a:t>
                </a:r>
                <a:r>
                  <a:rPr lang="en-US" altLang="en-US" sz="2800" dirty="0"/>
                  <a:t> is a factor of 8”,</a:t>
                </a:r>
              </a:p>
              <a:p>
                <a:pPr>
                  <a:spcAft>
                    <a:spcPts val="600"/>
                  </a:spcAft>
                  <a:tabLst>
                    <a:tab pos="896938" algn="l"/>
                  </a:tabLst>
                </a:pPr>
                <a:r>
                  <a:rPr lang="en-US" altLang="en-US" sz="2800" i="1" dirty="0"/>
                  <a:t>	R</a:t>
                </a:r>
                <a:r>
                  <a:rPr lang="en-US" altLang="en-US" sz="2800" dirty="0"/>
                  <a:t>(</a:t>
                </a:r>
                <a:r>
                  <a:rPr lang="en-US" altLang="en-US" sz="2800" i="1" dirty="0"/>
                  <a:t>n</a:t>
                </a:r>
                <a:r>
                  <a:rPr lang="en-US" altLang="en-US" sz="2800" dirty="0"/>
                  <a:t>) be “</a:t>
                </a:r>
                <a:r>
                  <a:rPr lang="en-US" altLang="en-US" sz="2800" i="1" dirty="0"/>
                  <a:t>n</a:t>
                </a:r>
                <a:r>
                  <a:rPr lang="en-US" altLang="en-US" sz="2800" dirty="0"/>
                  <a:t> is a factor of 4”,</a:t>
                </a:r>
              </a:p>
              <a:p>
                <a:pPr>
                  <a:spcAft>
                    <a:spcPts val="600"/>
                  </a:spcAft>
                  <a:tabLst>
                    <a:tab pos="896938" algn="l"/>
                  </a:tabLst>
                </a:pPr>
                <a:r>
                  <a:rPr lang="en-US" altLang="en-US" sz="2800" i="1" dirty="0"/>
                  <a:t>	S</a:t>
                </a:r>
                <a:r>
                  <a:rPr lang="en-US" altLang="en-US" sz="2800" dirty="0"/>
                  <a:t>(</a:t>
                </a:r>
                <a:r>
                  <a:rPr lang="en-US" altLang="en-US" sz="2800" i="1" dirty="0"/>
                  <a:t>n</a:t>
                </a:r>
                <a:r>
                  <a:rPr lang="en-US" altLang="en-US" sz="2800" dirty="0"/>
                  <a:t>) be “</a:t>
                </a:r>
                <a:r>
                  <a:rPr lang="en-US" altLang="en-US" sz="2800" i="1" dirty="0"/>
                  <a:t>n</a:t>
                </a:r>
                <a:r>
                  <a:rPr lang="en-US" altLang="en-US" sz="2800" dirty="0"/>
                  <a:t> &lt; 5 and </a:t>
                </a:r>
                <a:r>
                  <a:rPr lang="en-US" altLang="en-US" sz="2800" i="1" dirty="0"/>
                  <a:t>n</a:t>
                </a:r>
                <a:r>
                  <a:rPr lang="en-US" altLang="en-US" sz="2800" dirty="0"/>
                  <a:t> </a:t>
                </a:r>
                <a:r>
                  <a:rPr lang="en-US" altLang="en-US" sz="2800" dirty="0">
                    <a:sym typeface="Symbol" panose="05050102010706020507" pitchFamily="18" charset="2"/>
                  </a:rPr>
                  <a:t> </a:t>
                </a:r>
                <a:r>
                  <a:rPr lang="en-US" altLang="en-US" sz="2800" dirty="0"/>
                  <a:t>3”,</a:t>
                </a:r>
              </a:p>
              <a:p>
                <a:pPr>
                  <a:spcAft>
                    <a:spcPts val="600"/>
                  </a:spcAft>
                  <a:tabLst>
                    <a:tab pos="896938" algn="l"/>
                  </a:tabLst>
                </a:pPr>
                <a:r>
                  <a:rPr lang="en-US" altLang="en-US" sz="2800" dirty="0"/>
                  <a:t>and suppose the domain of </a:t>
                </a:r>
                <a:r>
                  <a:rPr lang="en-US" altLang="en-US" sz="2800" i="1" dirty="0"/>
                  <a:t>n</a:t>
                </a:r>
                <a:r>
                  <a:rPr lang="en-US" altLang="en-US" sz="2800" dirty="0"/>
                  <a:t> is </a:t>
                </a:r>
                <a14:m>
                  <m:oMath xmlns:m="http://schemas.openxmlformats.org/officeDocument/2006/math">
                    <m:sSup>
                      <m:sSupPr>
                        <m:ctrlPr>
                          <a:rPr lang="en-SG" altLang="en-US" sz="2800" i="1">
                            <a:latin typeface="Cambria Math" panose="02040503050406030204" pitchFamily="18" charset="0"/>
                            <a:ea typeface="Cambria Math" panose="02040503050406030204" pitchFamily="18" charset="0"/>
                            <a:sym typeface="Symbol" panose="05050102010706020507" pitchFamily="18" charset="2"/>
                          </a:rPr>
                        </m:ctrlPr>
                      </m:sSupPr>
                      <m:e>
                        <m:r>
                          <a:rPr lang="en-SG" altLang="en-US" sz="2800" i="1">
                            <a:latin typeface="Cambria Math" panose="02040503050406030204" pitchFamily="18" charset="0"/>
                            <a:ea typeface="Cambria Math" panose="02040503050406030204" pitchFamily="18" charset="0"/>
                            <a:sym typeface="Symbol" panose="05050102010706020507" pitchFamily="18" charset="2"/>
                          </a:rPr>
                          <m:t>ℤ</m:t>
                        </m:r>
                      </m:e>
                      <m:sup>
                        <m:r>
                          <a:rPr lang="en-SG" altLang="en-US" sz="2800" i="1">
                            <a:latin typeface="Cambria Math" panose="02040503050406030204" pitchFamily="18" charset="0"/>
                            <a:ea typeface="Cambria Math" panose="02040503050406030204" pitchFamily="18" charset="0"/>
                            <a:sym typeface="Symbol" panose="05050102010706020507" pitchFamily="18" charset="2"/>
                          </a:rPr>
                          <m:t>+</m:t>
                        </m:r>
                      </m:sup>
                    </m:sSup>
                  </m:oMath>
                </a14:m>
                <a:r>
                  <a:rPr lang="en-US" altLang="en-US" sz="2800" dirty="0"/>
                  <a:t>.</a:t>
                </a:r>
              </a:p>
              <a:p>
                <a:pPr>
                  <a:spcAft>
                    <a:spcPts val="600"/>
                  </a:spcAft>
                  <a:tabLst>
                    <a:tab pos="896938" algn="l"/>
                  </a:tabLst>
                </a:pPr>
                <a:r>
                  <a:rPr lang="en-US" altLang="en-US" sz="2800" dirty="0"/>
                  <a:t>Use the </a:t>
                </a:r>
                <a:r>
                  <a:rPr lang="en-US" altLang="en-US" sz="2800" dirty="0">
                    <a:sym typeface="Symbol" panose="05050102010706020507" pitchFamily="18" charset="2"/>
                  </a:rPr>
                  <a:t> and </a:t>
                </a:r>
                <a:r>
                  <a:rPr lang="en-US" altLang="en-US" sz="2800" dirty="0"/>
                  <a:t> symbols to indicate true relationship among </a:t>
                </a:r>
                <a:r>
                  <a:rPr lang="en-US" altLang="en-US" sz="2800" i="1" dirty="0"/>
                  <a:t>Q</a:t>
                </a:r>
                <a:r>
                  <a:rPr lang="en-US" altLang="en-US" sz="2800" dirty="0"/>
                  <a:t>(</a:t>
                </a:r>
                <a:r>
                  <a:rPr lang="en-US" altLang="en-US" sz="2800" i="1" dirty="0"/>
                  <a:t>n</a:t>
                </a:r>
                <a:r>
                  <a:rPr lang="en-US" altLang="en-US" sz="2800" dirty="0"/>
                  <a:t>), </a:t>
                </a:r>
                <a:r>
                  <a:rPr lang="en-US" altLang="en-US" sz="2800" i="1" dirty="0"/>
                  <a:t>R</a:t>
                </a:r>
                <a:r>
                  <a:rPr lang="en-US" altLang="en-US" sz="2800" dirty="0"/>
                  <a:t>(</a:t>
                </a:r>
                <a:r>
                  <a:rPr lang="en-US" altLang="en-US" sz="2800" i="1" dirty="0"/>
                  <a:t>n</a:t>
                </a:r>
                <a:r>
                  <a:rPr lang="en-US" altLang="en-US" sz="2800" dirty="0"/>
                  <a:t>), and </a:t>
                </a:r>
                <a:r>
                  <a:rPr lang="en-US" altLang="en-US" sz="2800" i="1" dirty="0"/>
                  <a:t>S</a:t>
                </a:r>
                <a:r>
                  <a:rPr lang="en-US" altLang="en-US" sz="2800" dirty="0"/>
                  <a:t>(</a:t>
                </a:r>
                <a:r>
                  <a:rPr lang="en-US" altLang="en-US" sz="2800" i="1" dirty="0"/>
                  <a:t>n</a:t>
                </a:r>
                <a:r>
                  <a:rPr lang="en-US" altLang="en-US" sz="2800" dirty="0"/>
                  <a:t>). </a:t>
                </a:r>
              </a:p>
            </p:txBody>
          </p:sp>
        </mc:Choice>
        <mc:Fallback xmlns="">
          <p:sp>
            <p:nvSpPr>
              <p:cNvPr id="15" name="TextBox 14"/>
              <p:cNvSpPr txBox="1">
                <a:spLocks noRot="1" noChangeAspect="1" noMove="1" noResize="1" noEditPoints="1" noAdjustHandles="1" noChangeArrowheads="1" noChangeShapeType="1" noTextEdit="1"/>
              </p:cNvSpPr>
              <p:nvPr/>
            </p:nvSpPr>
            <p:spPr>
              <a:xfrm>
                <a:off x="415122" y="1064940"/>
                <a:ext cx="8500277" cy="3416320"/>
              </a:xfrm>
              <a:prstGeom prst="rect">
                <a:avLst/>
              </a:prstGeom>
              <a:blipFill>
                <a:blip r:embed="rId3"/>
                <a:stretch>
                  <a:fillRect l="-1435" t="-1786" b="-4286"/>
                </a:stretch>
              </a:blipFill>
            </p:spPr>
            <p:txBody>
              <a:bodyPr/>
              <a:lstStyle/>
              <a:p>
                <a:r>
                  <a:rPr lang="en-US">
                    <a:noFill/>
                  </a:rPr>
                  <a:t> </a:t>
                </a:r>
              </a:p>
            </p:txBody>
          </p:sp>
        </mc:Fallback>
      </mc:AlternateContent>
      <p:sp>
        <p:nvSpPr>
          <p:cNvPr id="19" name="Slide Number Placeholder 18"/>
          <p:cNvSpPr>
            <a:spLocks noGrp="1"/>
          </p:cNvSpPr>
          <p:nvPr>
            <p:ph type="sldNum" sz="quarter" idx="12"/>
          </p:nvPr>
        </p:nvSpPr>
        <p:spPr/>
        <p:txBody>
          <a:bodyPr/>
          <a:lstStyle/>
          <a:p>
            <a:fld id="{3945BCA7-BE1F-44EA-8FAA-E97CADA8B770}" type="slidenum">
              <a:rPr lang="en-SG" smtClean="0"/>
              <a:t>24</a:t>
            </a:fld>
            <a:endParaRPr lang="en-SG" dirty="0"/>
          </a:p>
        </p:txBody>
      </p:sp>
      <p:sp>
        <p:nvSpPr>
          <p:cNvPr id="31" name="Oval 30"/>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1358567"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7" name="Oval 66"/>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4" name="Oval 73"/>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5" name="Oval 74"/>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6" name="Oval 75"/>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7" name="Oval 76"/>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8" name="Oval 77"/>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9" name="Oval 78"/>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0" name="Oval 79"/>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1045710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 pos="8612188" algn="l"/>
              </a:tabLst>
            </a:pPr>
            <a:r>
              <a:rPr lang="en-SG" sz="900" dirty="0">
                <a:solidFill>
                  <a:schemeClr val="bg1"/>
                </a:solidFill>
              </a:rPr>
              <a:t>	</a:t>
            </a:r>
            <a:r>
              <a:rPr lang="en-SG" sz="1200" b="1" dirty="0">
                <a:solidFill>
                  <a:schemeClr val="accent4">
                    <a:lumMod val="20000"/>
                    <a:lumOff val="80000"/>
                  </a:schemeClr>
                </a:solidFill>
              </a:rPr>
              <a:t>Predicates &amp; Quantified Statement I </a:t>
            </a:r>
            <a:r>
              <a:rPr lang="en-SG" sz="1200" dirty="0">
                <a:solidFill>
                  <a:schemeClr val="bg1"/>
                </a:solidFill>
              </a:rPr>
              <a:t>/ II	Statements with Multiple Quantifiers	Arguments with Quantified Statements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Implicit Quantification: Using </a:t>
            </a:r>
            <a:r>
              <a:rPr lang="en-SG" sz="1400" dirty="0">
                <a:solidFill>
                  <a:schemeClr val="bg1"/>
                </a:solidFill>
                <a:sym typeface="Symbol" panose="05050102010706020507" pitchFamily="18" charset="2"/>
              </a:rPr>
              <a:t> and </a:t>
            </a:r>
            <a:endParaRPr lang="en-SG" sz="1100" dirty="0">
              <a:solidFill>
                <a:schemeClr val="bg1"/>
              </a:solidFill>
            </a:endParaRPr>
          </a:p>
        </p:txBody>
      </p:sp>
      <p:sp>
        <p:nvSpPr>
          <p:cNvPr id="15" name="TextBox 14"/>
          <p:cNvSpPr txBox="1"/>
          <p:nvPr/>
        </p:nvSpPr>
        <p:spPr>
          <a:xfrm>
            <a:off x="5997358" y="909916"/>
            <a:ext cx="3072902" cy="1169551"/>
          </a:xfrm>
          <a:prstGeom prst="rect">
            <a:avLst/>
          </a:prstGeom>
          <a:noFill/>
          <a:ln>
            <a:solidFill>
              <a:schemeClr val="tx1"/>
            </a:solidFill>
          </a:ln>
        </p:spPr>
        <p:txBody>
          <a:bodyPr wrap="square" rtlCol="0">
            <a:spAutoFit/>
          </a:bodyPr>
          <a:lstStyle/>
          <a:p>
            <a:pPr>
              <a:spcAft>
                <a:spcPts val="600"/>
              </a:spcAft>
              <a:tabLst>
                <a:tab pos="896938" algn="l"/>
              </a:tabLst>
            </a:pPr>
            <a:r>
              <a:rPr lang="en-US" altLang="en-US" sz="2000" i="1" dirty="0"/>
              <a:t>Q</a:t>
            </a:r>
            <a:r>
              <a:rPr lang="en-US" altLang="en-US" sz="2000" dirty="0"/>
              <a:t>(</a:t>
            </a:r>
            <a:r>
              <a:rPr lang="en-US" altLang="en-US" sz="2000" i="1" dirty="0"/>
              <a:t>n</a:t>
            </a:r>
            <a:r>
              <a:rPr lang="en-US" altLang="en-US" sz="2000" dirty="0"/>
              <a:t>) be “</a:t>
            </a:r>
            <a:r>
              <a:rPr lang="en-US" altLang="en-US" sz="2000" i="1" dirty="0"/>
              <a:t>n</a:t>
            </a:r>
            <a:r>
              <a:rPr lang="en-US" altLang="en-US" sz="2000" dirty="0"/>
              <a:t> is a factor of 8”,</a:t>
            </a:r>
          </a:p>
          <a:p>
            <a:pPr>
              <a:spcAft>
                <a:spcPts val="600"/>
              </a:spcAft>
              <a:tabLst>
                <a:tab pos="896938" algn="l"/>
              </a:tabLst>
            </a:pPr>
            <a:r>
              <a:rPr lang="en-US" altLang="en-US" sz="2000" i="1" dirty="0"/>
              <a:t>R</a:t>
            </a:r>
            <a:r>
              <a:rPr lang="en-US" altLang="en-US" sz="2000" dirty="0"/>
              <a:t>(</a:t>
            </a:r>
            <a:r>
              <a:rPr lang="en-US" altLang="en-US" sz="2000" i="1" dirty="0"/>
              <a:t>n</a:t>
            </a:r>
            <a:r>
              <a:rPr lang="en-US" altLang="en-US" sz="2000" dirty="0"/>
              <a:t>) be “</a:t>
            </a:r>
            <a:r>
              <a:rPr lang="en-US" altLang="en-US" sz="2000" i="1" dirty="0"/>
              <a:t>n</a:t>
            </a:r>
            <a:r>
              <a:rPr lang="en-US" altLang="en-US" sz="2000" dirty="0"/>
              <a:t> is a factor of 4”,</a:t>
            </a:r>
          </a:p>
          <a:p>
            <a:pPr>
              <a:spcAft>
                <a:spcPts val="600"/>
              </a:spcAft>
              <a:tabLst>
                <a:tab pos="896938" algn="l"/>
              </a:tabLst>
            </a:pPr>
            <a:r>
              <a:rPr lang="en-US" altLang="en-US" sz="2000" i="1" dirty="0"/>
              <a:t>S</a:t>
            </a:r>
            <a:r>
              <a:rPr lang="en-US" altLang="en-US" sz="2000" dirty="0"/>
              <a:t>(</a:t>
            </a:r>
            <a:r>
              <a:rPr lang="en-US" altLang="en-US" sz="2000" i="1" dirty="0"/>
              <a:t>n</a:t>
            </a:r>
            <a:r>
              <a:rPr lang="en-US" altLang="en-US" sz="2000" dirty="0"/>
              <a:t>) be “</a:t>
            </a:r>
            <a:r>
              <a:rPr lang="en-US" altLang="en-US" sz="2000" i="1" dirty="0"/>
              <a:t>n</a:t>
            </a:r>
            <a:r>
              <a:rPr lang="en-US" altLang="en-US" sz="2000" dirty="0"/>
              <a:t> &lt; 5 and </a:t>
            </a:r>
            <a:r>
              <a:rPr lang="en-US" altLang="en-US" sz="2000" i="1" dirty="0"/>
              <a:t>n</a:t>
            </a:r>
            <a:r>
              <a:rPr lang="en-US" altLang="en-US" sz="2000" dirty="0"/>
              <a:t> </a:t>
            </a:r>
            <a:r>
              <a:rPr lang="en-US" altLang="en-US" sz="2000" dirty="0">
                <a:sym typeface="Symbol" panose="05050102010706020507" pitchFamily="18" charset="2"/>
              </a:rPr>
              <a:t> </a:t>
            </a:r>
            <a:r>
              <a:rPr lang="en-US" altLang="en-US" sz="2000" dirty="0"/>
              <a:t>3”</a:t>
            </a:r>
          </a:p>
        </p:txBody>
      </p:sp>
      <p:sp>
        <p:nvSpPr>
          <p:cNvPr id="19" name="Slide Number Placeholder 18"/>
          <p:cNvSpPr>
            <a:spLocks noGrp="1"/>
          </p:cNvSpPr>
          <p:nvPr>
            <p:ph type="sldNum" sz="quarter" idx="12"/>
          </p:nvPr>
        </p:nvSpPr>
        <p:spPr/>
        <p:txBody>
          <a:bodyPr/>
          <a:lstStyle/>
          <a:p>
            <a:fld id="{3945BCA7-BE1F-44EA-8FAA-E97CADA8B770}" type="slidenum">
              <a:rPr lang="en-SG" smtClean="0"/>
              <a:t>25</a:t>
            </a:fld>
            <a:endParaRPr lang="en-SG" dirty="0"/>
          </a:p>
        </p:txBody>
      </p:sp>
      <p:sp>
        <p:nvSpPr>
          <p:cNvPr id="2" name="TextBox 1"/>
          <p:cNvSpPr txBox="1"/>
          <p:nvPr/>
        </p:nvSpPr>
        <p:spPr>
          <a:xfrm>
            <a:off x="476756" y="1494692"/>
            <a:ext cx="5520602" cy="954107"/>
          </a:xfrm>
          <a:prstGeom prst="rect">
            <a:avLst/>
          </a:prstGeom>
          <a:noFill/>
        </p:spPr>
        <p:txBody>
          <a:bodyPr wrap="square" rtlCol="0">
            <a:spAutoFit/>
          </a:bodyPr>
          <a:lstStyle/>
          <a:p>
            <a:pPr marL="342900" indent="-342900">
              <a:buFont typeface="+mj-lt"/>
              <a:buAutoNum type="arabicPeriod"/>
            </a:pPr>
            <a:r>
              <a:rPr lang="en-SG" sz="2800" dirty="0"/>
              <a:t>The truth set of </a:t>
            </a:r>
            <a:r>
              <a:rPr lang="en-SG" sz="2800" i="1" dirty="0"/>
              <a:t>Q</a:t>
            </a:r>
            <a:r>
              <a:rPr lang="en-SG" sz="2800" dirty="0"/>
              <a:t>(</a:t>
            </a:r>
            <a:r>
              <a:rPr lang="en-SG" sz="2800" i="1" dirty="0"/>
              <a:t>n</a:t>
            </a:r>
            <a:r>
              <a:rPr lang="en-SG" sz="2800" dirty="0"/>
              <a:t>) is {1,2,4,8} and the truth set of </a:t>
            </a:r>
            <a:r>
              <a:rPr lang="en-SG" sz="2800" i="1" dirty="0"/>
              <a:t>R</a:t>
            </a:r>
            <a:r>
              <a:rPr lang="en-SG" sz="2800" dirty="0"/>
              <a:t>(</a:t>
            </a:r>
            <a:r>
              <a:rPr lang="en-SG" sz="2800" i="1" dirty="0"/>
              <a:t>n</a:t>
            </a:r>
            <a:r>
              <a:rPr lang="en-SG" sz="2800" dirty="0"/>
              <a:t>) is {1,2,4}.</a:t>
            </a:r>
          </a:p>
        </p:txBody>
      </p:sp>
      <mc:AlternateContent xmlns:mc="http://schemas.openxmlformats.org/markup-compatibility/2006" xmlns:a14="http://schemas.microsoft.com/office/drawing/2010/main">
        <mc:Choice Requires="a14">
          <p:sp>
            <p:nvSpPr>
              <p:cNvPr id="3" name="TextBox 2"/>
              <p:cNvSpPr txBox="1"/>
              <p:nvPr/>
            </p:nvSpPr>
            <p:spPr>
              <a:xfrm>
                <a:off x="820190" y="2556521"/>
                <a:ext cx="6798335" cy="1815882"/>
              </a:xfrm>
              <a:prstGeom prst="rect">
                <a:avLst/>
              </a:prstGeom>
              <a:noFill/>
            </p:spPr>
            <p:txBody>
              <a:bodyPr wrap="square" rtlCol="0">
                <a:spAutoFit/>
              </a:bodyPr>
              <a:lstStyle/>
              <a:p>
                <a:r>
                  <a:rPr lang="en-SG" sz="2800" dirty="0"/>
                  <a:t>Thus it is true that every element in the truth set of </a:t>
                </a:r>
                <a:r>
                  <a:rPr lang="en-SG" sz="2800" i="1" dirty="0"/>
                  <a:t>R</a:t>
                </a:r>
                <a:r>
                  <a:rPr lang="en-SG" sz="2800" dirty="0"/>
                  <a:t>(</a:t>
                </a:r>
                <a:r>
                  <a:rPr lang="en-SG" sz="2800" i="1" dirty="0"/>
                  <a:t>n</a:t>
                </a:r>
                <a:r>
                  <a:rPr lang="en-SG" sz="2800" dirty="0"/>
                  <a:t>) is in the truth set of </a:t>
                </a:r>
                <a:r>
                  <a:rPr lang="en-SG" sz="2800" i="1" dirty="0"/>
                  <a:t>Q</a:t>
                </a:r>
                <a:r>
                  <a:rPr lang="en-SG" sz="2800" dirty="0"/>
                  <a:t>(</a:t>
                </a:r>
                <a:r>
                  <a:rPr lang="en-SG" sz="2800" i="1" dirty="0"/>
                  <a:t>n</a:t>
                </a:r>
                <a:r>
                  <a:rPr lang="en-SG" sz="2800" dirty="0"/>
                  <a:t>), or,</a:t>
                </a:r>
              </a:p>
              <a:p>
                <a:pPr>
                  <a:tabLst>
                    <a:tab pos="896938" algn="l"/>
                  </a:tabLst>
                </a:pPr>
                <a:r>
                  <a:rPr lang="en-SG" sz="2800" dirty="0"/>
                  <a:t>	</a:t>
                </a:r>
                <a:r>
                  <a:rPr lang="en-SG" sz="2800" dirty="0">
                    <a:sym typeface="Symbol" panose="05050102010706020507" pitchFamily="18" charset="2"/>
                  </a:rPr>
                  <a:t></a:t>
                </a:r>
                <a:r>
                  <a:rPr lang="en-SG" sz="2800" i="1" dirty="0">
                    <a:sym typeface="Symbol" panose="05050102010706020507" pitchFamily="18" charset="2"/>
                  </a:rPr>
                  <a:t>n</a:t>
                </a:r>
                <a:r>
                  <a:rPr lang="en-SG" sz="2800" dirty="0">
                    <a:sym typeface="Symbol" panose="05050102010706020507" pitchFamily="18" charset="2"/>
                  </a:rPr>
                  <a:t> in </a:t>
                </a:r>
                <a14:m>
                  <m:oMath xmlns:m="http://schemas.openxmlformats.org/officeDocument/2006/math">
                    <m:sSup>
                      <m:sSupPr>
                        <m:ctrlPr>
                          <a:rPr lang="en-SG" altLang="en-US" sz="2800" i="1">
                            <a:latin typeface="Cambria Math" panose="02040503050406030204" pitchFamily="18" charset="0"/>
                            <a:ea typeface="Cambria Math" panose="02040503050406030204" pitchFamily="18" charset="0"/>
                            <a:sym typeface="Symbol" panose="05050102010706020507" pitchFamily="18" charset="2"/>
                          </a:rPr>
                        </m:ctrlPr>
                      </m:sSupPr>
                      <m:e>
                        <m:r>
                          <a:rPr lang="en-SG" altLang="en-US" sz="2800" i="1">
                            <a:latin typeface="Cambria Math" panose="02040503050406030204" pitchFamily="18" charset="0"/>
                            <a:ea typeface="Cambria Math" panose="02040503050406030204" pitchFamily="18" charset="0"/>
                            <a:sym typeface="Symbol" panose="05050102010706020507" pitchFamily="18" charset="2"/>
                          </a:rPr>
                          <m:t>ℤ</m:t>
                        </m:r>
                      </m:e>
                      <m:sup>
                        <m:r>
                          <a:rPr lang="en-SG" altLang="en-US" sz="2800" i="1">
                            <a:latin typeface="Cambria Math" panose="02040503050406030204" pitchFamily="18" charset="0"/>
                            <a:ea typeface="Cambria Math" panose="02040503050406030204" pitchFamily="18" charset="0"/>
                            <a:sym typeface="Symbol" panose="05050102010706020507" pitchFamily="18" charset="2"/>
                          </a:rPr>
                          <m:t>+</m:t>
                        </m:r>
                      </m:sup>
                    </m:sSup>
                  </m:oMath>
                </a14:m>
                <a:r>
                  <a:rPr lang="en-SG" sz="2800" dirty="0">
                    <a:sym typeface="Symbol" panose="05050102010706020507" pitchFamily="18" charset="2"/>
                  </a:rPr>
                  <a:t>, </a:t>
                </a:r>
                <a:r>
                  <a:rPr lang="en-SG" sz="2800" i="1" dirty="0">
                    <a:sym typeface="Symbol" panose="05050102010706020507" pitchFamily="18" charset="2"/>
                  </a:rPr>
                  <a:t>R</a:t>
                </a:r>
                <a:r>
                  <a:rPr lang="en-SG" sz="2800" dirty="0">
                    <a:sym typeface="Symbol" panose="05050102010706020507" pitchFamily="18" charset="2"/>
                  </a:rPr>
                  <a:t>(</a:t>
                </a:r>
                <a:r>
                  <a:rPr lang="en-SG" sz="2800" i="1" dirty="0">
                    <a:sym typeface="Symbol" panose="05050102010706020507" pitchFamily="18" charset="2"/>
                  </a:rPr>
                  <a:t>n</a:t>
                </a:r>
                <a:r>
                  <a:rPr lang="en-SG" sz="2800" dirty="0">
                    <a:sym typeface="Symbol" panose="05050102010706020507" pitchFamily="18" charset="2"/>
                  </a:rPr>
                  <a:t>)  </a:t>
                </a:r>
                <a:r>
                  <a:rPr lang="en-SG" sz="2800" i="1" dirty="0">
                    <a:sym typeface="Symbol" panose="05050102010706020507" pitchFamily="18" charset="2"/>
                  </a:rPr>
                  <a:t>Q</a:t>
                </a:r>
                <a:r>
                  <a:rPr lang="en-SG" sz="2800" dirty="0">
                    <a:sym typeface="Symbol" panose="05050102010706020507" pitchFamily="18" charset="2"/>
                  </a:rPr>
                  <a:t>(</a:t>
                </a:r>
                <a:r>
                  <a:rPr lang="en-SG" sz="2800" i="1" dirty="0">
                    <a:sym typeface="Symbol" panose="05050102010706020507" pitchFamily="18" charset="2"/>
                  </a:rPr>
                  <a:t>n</a:t>
                </a:r>
                <a:r>
                  <a:rPr lang="en-SG" sz="2800" dirty="0">
                    <a:sym typeface="Symbol" panose="05050102010706020507" pitchFamily="18" charset="2"/>
                  </a:rPr>
                  <a:t>)</a:t>
                </a:r>
              </a:p>
              <a:p>
                <a:pPr>
                  <a:tabLst>
                    <a:tab pos="896938" algn="l"/>
                  </a:tabLst>
                </a:pPr>
                <a:r>
                  <a:rPr lang="en-SG" sz="2800" dirty="0">
                    <a:sym typeface="Symbol" panose="05050102010706020507" pitchFamily="18" charset="2"/>
                  </a:rPr>
                  <a:t>so</a:t>
                </a:r>
                <a:endParaRPr lang="en-SG" sz="2800" dirty="0"/>
              </a:p>
            </p:txBody>
          </p:sp>
        </mc:Choice>
        <mc:Fallback xmlns="">
          <p:sp>
            <p:nvSpPr>
              <p:cNvPr id="3" name="TextBox 2"/>
              <p:cNvSpPr txBox="1">
                <a:spLocks noRot="1" noChangeAspect="1" noMove="1" noResize="1" noEditPoints="1" noAdjustHandles="1" noChangeArrowheads="1" noChangeShapeType="1" noTextEdit="1"/>
              </p:cNvSpPr>
              <p:nvPr/>
            </p:nvSpPr>
            <p:spPr>
              <a:xfrm>
                <a:off x="820190" y="2556521"/>
                <a:ext cx="6798335" cy="1815882"/>
              </a:xfrm>
              <a:prstGeom prst="rect">
                <a:avLst/>
              </a:prstGeom>
              <a:blipFill>
                <a:blip r:embed="rId3"/>
                <a:stretch>
                  <a:fillRect l="-1883" t="-3020" r="-1525" b="-8725"/>
                </a:stretch>
              </a:blipFill>
            </p:spPr>
            <p:txBody>
              <a:bodyPr/>
              <a:lstStyle/>
              <a:p>
                <a:r>
                  <a:rPr lang="en-US">
                    <a:noFill/>
                  </a:rPr>
                  <a:t> </a:t>
                </a:r>
              </a:p>
            </p:txBody>
          </p:sp>
        </mc:Fallback>
      </mc:AlternateContent>
      <p:sp>
        <p:nvSpPr>
          <p:cNvPr id="32" name="TextBox 31"/>
          <p:cNvSpPr txBox="1"/>
          <p:nvPr/>
        </p:nvSpPr>
        <p:spPr>
          <a:xfrm>
            <a:off x="1784575" y="3988122"/>
            <a:ext cx="2202788" cy="523220"/>
          </a:xfrm>
          <a:prstGeom prst="rect">
            <a:avLst/>
          </a:prstGeom>
          <a:solidFill>
            <a:schemeClr val="accent4">
              <a:lumMod val="40000"/>
              <a:lumOff val="60000"/>
            </a:schemeClr>
          </a:solidFill>
        </p:spPr>
        <p:txBody>
          <a:bodyPr wrap="square" rtlCol="0">
            <a:spAutoFit/>
          </a:bodyPr>
          <a:lstStyle/>
          <a:p>
            <a:pPr>
              <a:tabLst>
                <a:tab pos="896938" algn="l"/>
              </a:tabLst>
            </a:pPr>
            <a:r>
              <a:rPr lang="en-SG" sz="2800" i="1" dirty="0">
                <a:sym typeface="Symbol" panose="05050102010706020507" pitchFamily="18" charset="2"/>
              </a:rPr>
              <a:t>R</a:t>
            </a:r>
            <a:r>
              <a:rPr lang="en-SG" sz="2800" dirty="0">
                <a:sym typeface="Symbol" panose="05050102010706020507" pitchFamily="18" charset="2"/>
              </a:rPr>
              <a:t>(</a:t>
            </a:r>
            <a:r>
              <a:rPr lang="en-SG" sz="2800" i="1" dirty="0">
                <a:sym typeface="Symbol" panose="05050102010706020507" pitchFamily="18" charset="2"/>
              </a:rPr>
              <a:t>n</a:t>
            </a:r>
            <a:r>
              <a:rPr lang="en-SG" sz="2800" dirty="0">
                <a:sym typeface="Symbol" panose="05050102010706020507" pitchFamily="18" charset="2"/>
              </a:rPr>
              <a:t>)  </a:t>
            </a:r>
            <a:r>
              <a:rPr lang="en-SG" sz="2800" i="1" dirty="0">
                <a:sym typeface="Symbol" panose="05050102010706020507" pitchFamily="18" charset="2"/>
              </a:rPr>
              <a:t>Q</a:t>
            </a:r>
            <a:r>
              <a:rPr lang="en-SG" sz="2800" dirty="0">
                <a:sym typeface="Symbol" panose="05050102010706020507" pitchFamily="18" charset="2"/>
              </a:rPr>
              <a:t>(</a:t>
            </a:r>
            <a:r>
              <a:rPr lang="en-SG" sz="2800" i="1" dirty="0">
                <a:sym typeface="Symbol" panose="05050102010706020507" pitchFamily="18" charset="2"/>
              </a:rPr>
              <a:t>n</a:t>
            </a:r>
            <a:r>
              <a:rPr lang="en-SG" sz="2800" dirty="0">
                <a:sym typeface="Symbol" panose="05050102010706020507" pitchFamily="18" charset="2"/>
              </a:rPr>
              <a:t>)</a:t>
            </a:r>
          </a:p>
        </p:txBody>
      </p:sp>
      <p:sp>
        <p:nvSpPr>
          <p:cNvPr id="33" name="TextBox 32"/>
          <p:cNvSpPr txBox="1"/>
          <p:nvPr/>
        </p:nvSpPr>
        <p:spPr>
          <a:xfrm>
            <a:off x="820189" y="4737906"/>
            <a:ext cx="6798335" cy="523220"/>
          </a:xfrm>
          <a:prstGeom prst="rect">
            <a:avLst/>
          </a:prstGeom>
          <a:noFill/>
        </p:spPr>
        <p:txBody>
          <a:bodyPr wrap="square" rtlCol="0">
            <a:spAutoFit/>
          </a:bodyPr>
          <a:lstStyle/>
          <a:p>
            <a:r>
              <a:rPr lang="en-SG" sz="2800" dirty="0"/>
              <a:t>Or, equivalently, </a:t>
            </a:r>
          </a:p>
        </p:txBody>
      </p:sp>
      <p:sp>
        <p:nvSpPr>
          <p:cNvPr id="34" name="TextBox 33"/>
          <p:cNvSpPr txBox="1"/>
          <p:nvPr/>
        </p:nvSpPr>
        <p:spPr>
          <a:xfrm>
            <a:off x="1784575" y="5330277"/>
            <a:ext cx="5504099" cy="523220"/>
          </a:xfrm>
          <a:prstGeom prst="rect">
            <a:avLst/>
          </a:prstGeom>
          <a:solidFill>
            <a:schemeClr val="accent4">
              <a:lumMod val="40000"/>
              <a:lumOff val="60000"/>
            </a:schemeClr>
          </a:solidFill>
        </p:spPr>
        <p:txBody>
          <a:bodyPr wrap="square" rtlCol="0">
            <a:spAutoFit/>
          </a:bodyPr>
          <a:lstStyle/>
          <a:p>
            <a:pPr>
              <a:tabLst>
                <a:tab pos="896938" algn="l"/>
              </a:tabLst>
            </a:pPr>
            <a:r>
              <a:rPr lang="en-SG" sz="2800" i="1" dirty="0">
                <a:sym typeface="Symbol" panose="05050102010706020507" pitchFamily="18" charset="2"/>
              </a:rPr>
              <a:t>n</a:t>
            </a:r>
            <a:r>
              <a:rPr lang="en-SG" sz="2800" dirty="0">
                <a:sym typeface="Symbol" panose="05050102010706020507" pitchFamily="18" charset="2"/>
              </a:rPr>
              <a:t> is a factor of 4  </a:t>
            </a:r>
            <a:r>
              <a:rPr lang="en-SG" sz="2800" i="1" dirty="0">
                <a:sym typeface="Symbol" panose="05050102010706020507" pitchFamily="18" charset="2"/>
              </a:rPr>
              <a:t>n</a:t>
            </a:r>
            <a:r>
              <a:rPr lang="en-SG" sz="2800" dirty="0">
                <a:sym typeface="Symbol" panose="05050102010706020507" pitchFamily="18" charset="2"/>
              </a:rPr>
              <a:t> is a factor of 8</a:t>
            </a:r>
          </a:p>
        </p:txBody>
      </p:sp>
      <p:sp>
        <p:nvSpPr>
          <p:cNvPr id="36" name="Oval 35"/>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1358567"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4" name="Oval 73"/>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8" name="Oval 77"/>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9" name="Oval 78"/>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0" name="Oval 79"/>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1" name="Oval 80"/>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2" name="Oval 81"/>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3" name="Oval 82"/>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4" name="Oval 83"/>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5" name="Oval 84"/>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6" name="Oval 85"/>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251382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dissolv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dissolve">
                                      <p:cBhvr>
                                        <p:cTn id="12" dur="500"/>
                                        <p:tgtEl>
                                          <p:spTgt spid="33"/>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dissolve">
                                      <p:cBhvr>
                                        <p:cTn id="1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p:bldP spid="3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 pos="8612188" algn="l"/>
              </a:tabLst>
            </a:pPr>
            <a:r>
              <a:rPr lang="en-SG" sz="900" dirty="0">
                <a:solidFill>
                  <a:schemeClr val="bg1"/>
                </a:solidFill>
              </a:rPr>
              <a:t>	</a:t>
            </a:r>
            <a:r>
              <a:rPr lang="en-SG" sz="1200" b="1" dirty="0">
                <a:solidFill>
                  <a:schemeClr val="accent4">
                    <a:lumMod val="20000"/>
                    <a:lumOff val="80000"/>
                  </a:schemeClr>
                </a:solidFill>
              </a:rPr>
              <a:t>Predicates &amp; Quantified Statement I </a:t>
            </a:r>
            <a:r>
              <a:rPr lang="en-SG" sz="1200" dirty="0">
                <a:solidFill>
                  <a:schemeClr val="bg1"/>
                </a:solidFill>
              </a:rPr>
              <a:t>/ II	Statements with Multiple Quantifiers	Arguments with Quantified Statements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Implicit Quantification: Using </a:t>
            </a:r>
            <a:r>
              <a:rPr lang="en-SG" sz="1400" dirty="0">
                <a:solidFill>
                  <a:schemeClr val="bg1"/>
                </a:solidFill>
                <a:sym typeface="Symbol" panose="05050102010706020507" pitchFamily="18" charset="2"/>
              </a:rPr>
              <a:t> and </a:t>
            </a:r>
            <a:endParaRPr lang="en-SG" sz="1100" dirty="0">
              <a:solidFill>
                <a:schemeClr val="bg1"/>
              </a:solidFill>
            </a:endParaRPr>
          </a:p>
        </p:txBody>
      </p:sp>
      <p:sp>
        <p:nvSpPr>
          <p:cNvPr id="15" name="TextBox 14"/>
          <p:cNvSpPr txBox="1"/>
          <p:nvPr/>
        </p:nvSpPr>
        <p:spPr>
          <a:xfrm>
            <a:off x="5997358" y="909916"/>
            <a:ext cx="3072902" cy="1169551"/>
          </a:xfrm>
          <a:prstGeom prst="rect">
            <a:avLst/>
          </a:prstGeom>
          <a:noFill/>
          <a:ln>
            <a:solidFill>
              <a:schemeClr val="tx1"/>
            </a:solidFill>
          </a:ln>
        </p:spPr>
        <p:txBody>
          <a:bodyPr wrap="square" rtlCol="0">
            <a:spAutoFit/>
          </a:bodyPr>
          <a:lstStyle/>
          <a:p>
            <a:pPr>
              <a:spcAft>
                <a:spcPts val="600"/>
              </a:spcAft>
              <a:tabLst>
                <a:tab pos="896938" algn="l"/>
              </a:tabLst>
            </a:pPr>
            <a:r>
              <a:rPr lang="en-US" altLang="en-US" sz="2000" i="1" dirty="0"/>
              <a:t>Q</a:t>
            </a:r>
            <a:r>
              <a:rPr lang="en-US" altLang="en-US" sz="2000" dirty="0"/>
              <a:t>(</a:t>
            </a:r>
            <a:r>
              <a:rPr lang="en-US" altLang="en-US" sz="2000" i="1" dirty="0"/>
              <a:t>n</a:t>
            </a:r>
            <a:r>
              <a:rPr lang="en-US" altLang="en-US" sz="2000" dirty="0"/>
              <a:t>) be “</a:t>
            </a:r>
            <a:r>
              <a:rPr lang="en-US" altLang="en-US" sz="2000" i="1" dirty="0"/>
              <a:t>n</a:t>
            </a:r>
            <a:r>
              <a:rPr lang="en-US" altLang="en-US" sz="2000" dirty="0"/>
              <a:t> is a factor of 8”,</a:t>
            </a:r>
          </a:p>
          <a:p>
            <a:pPr>
              <a:spcAft>
                <a:spcPts val="600"/>
              </a:spcAft>
              <a:tabLst>
                <a:tab pos="896938" algn="l"/>
              </a:tabLst>
            </a:pPr>
            <a:r>
              <a:rPr lang="en-US" altLang="en-US" sz="2000" i="1" dirty="0"/>
              <a:t>R</a:t>
            </a:r>
            <a:r>
              <a:rPr lang="en-US" altLang="en-US" sz="2000" dirty="0"/>
              <a:t>(</a:t>
            </a:r>
            <a:r>
              <a:rPr lang="en-US" altLang="en-US" sz="2000" i="1" dirty="0"/>
              <a:t>n</a:t>
            </a:r>
            <a:r>
              <a:rPr lang="en-US" altLang="en-US" sz="2000" dirty="0"/>
              <a:t>) be “</a:t>
            </a:r>
            <a:r>
              <a:rPr lang="en-US" altLang="en-US" sz="2000" i="1" dirty="0"/>
              <a:t>n</a:t>
            </a:r>
            <a:r>
              <a:rPr lang="en-US" altLang="en-US" sz="2000" dirty="0"/>
              <a:t> is a factor of 4”,</a:t>
            </a:r>
          </a:p>
          <a:p>
            <a:pPr>
              <a:spcAft>
                <a:spcPts val="600"/>
              </a:spcAft>
              <a:tabLst>
                <a:tab pos="896938" algn="l"/>
              </a:tabLst>
            </a:pPr>
            <a:r>
              <a:rPr lang="en-US" altLang="en-US" sz="2000" i="1" dirty="0"/>
              <a:t>S</a:t>
            </a:r>
            <a:r>
              <a:rPr lang="en-US" altLang="en-US" sz="2000" dirty="0"/>
              <a:t>(</a:t>
            </a:r>
            <a:r>
              <a:rPr lang="en-US" altLang="en-US" sz="2000" i="1" dirty="0"/>
              <a:t>n</a:t>
            </a:r>
            <a:r>
              <a:rPr lang="en-US" altLang="en-US" sz="2000" dirty="0"/>
              <a:t>) be “</a:t>
            </a:r>
            <a:r>
              <a:rPr lang="en-US" altLang="en-US" sz="2000" i="1" dirty="0"/>
              <a:t>n</a:t>
            </a:r>
            <a:r>
              <a:rPr lang="en-US" altLang="en-US" sz="2000" dirty="0"/>
              <a:t> &lt; 5 and </a:t>
            </a:r>
            <a:r>
              <a:rPr lang="en-US" altLang="en-US" sz="2000" i="1" dirty="0"/>
              <a:t>n</a:t>
            </a:r>
            <a:r>
              <a:rPr lang="en-US" altLang="en-US" sz="2000" dirty="0"/>
              <a:t> </a:t>
            </a:r>
            <a:r>
              <a:rPr lang="en-US" altLang="en-US" sz="2000" dirty="0">
                <a:sym typeface="Symbol" panose="05050102010706020507" pitchFamily="18" charset="2"/>
              </a:rPr>
              <a:t> </a:t>
            </a:r>
            <a:r>
              <a:rPr lang="en-US" altLang="en-US" sz="2000" dirty="0"/>
              <a:t>3”</a:t>
            </a:r>
          </a:p>
        </p:txBody>
      </p:sp>
      <p:sp>
        <p:nvSpPr>
          <p:cNvPr id="19" name="Slide Number Placeholder 18"/>
          <p:cNvSpPr>
            <a:spLocks noGrp="1"/>
          </p:cNvSpPr>
          <p:nvPr>
            <p:ph type="sldNum" sz="quarter" idx="12"/>
          </p:nvPr>
        </p:nvSpPr>
        <p:spPr/>
        <p:txBody>
          <a:bodyPr/>
          <a:lstStyle/>
          <a:p>
            <a:fld id="{3945BCA7-BE1F-44EA-8FAA-E97CADA8B770}" type="slidenum">
              <a:rPr lang="en-SG" smtClean="0"/>
              <a:t>26</a:t>
            </a:fld>
            <a:endParaRPr lang="en-SG" dirty="0"/>
          </a:p>
        </p:txBody>
      </p:sp>
      <mc:AlternateContent xmlns:mc="http://schemas.openxmlformats.org/markup-compatibility/2006" xmlns:a14="http://schemas.microsoft.com/office/drawing/2010/main">
        <mc:Choice Requires="a14">
          <p:sp>
            <p:nvSpPr>
              <p:cNvPr id="2" name="TextBox 1"/>
              <p:cNvSpPr txBox="1"/>
              <p:nvPr/>
            </p:nvSpPr>
            <p:spPr>
              <a:xfrm>
                <a:off x="476756" y="1494692"/>
                <a:ext cx="5520602" cy="1892826"/>
              </a:xfrm>
              <a:prstGeom prst="rect">
                <a:avLst/>
              </a:prstGeom>
              <a:noFill/>
            </p:spPr>
            <p:txBody>
              <a:bodyPr wrap="square" rtlCol="0">
                <a:spAutoFit/>
              </a:bodyPr>
              <a:lstStyle/>
              <a:p>
                <a:pPr marL="514350" indent="-514350">
                  <a:spcAft>
                    <a:spcPts val="600"/>
                  </a:spcAft>
                  <a:buFont typeface="+mj-lt"/>
                  <a:buAutoNum type="arabicPeriod" startAt="2"/>
                </a:pPr>
                <a:r>
                  <a:rPr lang="en-SG" sz="2800" dirty="0"/>
                  <a:t>The truth set of </a:t>
                </a:r>
                <a:r>
                  <a:rPr lang="en-SG" sz="2800" i="1" dirty="0"/>
                  <a:t>S</a:t>
                </a:r>
                <a:r>
                  <a:rPr lang="en-SG" sz="2800" dirty="0"/>
                  <a:t>(</a:t>
                </a:r>
                <a:r>
                  <a:rPr lang="en-SG" sz="2800" i="1" dirty="0"/>
                  <a:t>n</a:t>
                </a:r>
                <a:r>
                  <a:rPr lang="en-SG" sz="2800" dirty="0"/>
                  <a:t>) is {1,2,4} which is the same as the truth set of </a:t>
                </a:r>
                <a:r>
                  <a:rPr lang="en-SG" sz="2800" i="1" dirty="0"/>
                  <a:t>R</a:t>
                </a:r>
                <a:r>
                  <a:rPr lang="en-SG" sz="2800" dirty="0"/>
                  <a:t>(</a:t>
                </a:r>
                <a:r>
                  <a:rPr lang="en-SG" sz="2800" i="1" dirty="0"/>
                  <a:t>n</a:t>
                </a:r>
                <a:r>
                  <a:rPr lang="en-SG" sz="2800" dirty="0"/>
                  <a:t>), or </a:t>
                </a:r>
              </a:p>
              <a:p>
                <a:pPr>
                  <a:tabLst>
                    <a:tab pos="1441450" algn="l"/>
                  </a:tabLst>
                </a:pPr>
                <a:r>
                  <a:rPr lang="en-SG" sz="2800" dirty="0"/>
                  <a:t>	</a:t>
                </a:r>
                <a:r>
                  <a:rPr lang="en-SG" sz="2800" dirty="0">
                    <a:sym typeface="Symbol" panose="05050102010706020507" pitchFamily="18" charset="2"/>
                  </a:rPr>
                  <a:t></a:t>
                </a:r>
                <a:r>
                  <a:rPr lang="en-SG" sz="2800" i="1" dirty="0">
                    <a:sym typeface="Symbol" panose="05050102010706020507" pitchFamily="18" charset="2"/>
                  </a:rPr>
                  <a:t>n</a:t>
                </a:r>
                <a:r>
                  <a:rPr lang="en-SG" sz="2800" dirty="0">
                    <a:sym typeface="Symbol" panose="05050102010706020507" pitchFamily="18" charset="2"/>
                  </a:rPr>
                  <a:t> in </a:t>
                </a:r>
                <a14:m>
                  <m:oMath xmlns:m="http://schemas.openxmlformats.org/officeDocument/2006/math">
                    <m:sSup>
                      <m:sSupPr>
                        <m:ctrlPr>
                          <a:rPr lang="en-SG" altLang="en-US" sz="2800" i="1">
                            <a:latin typeface="Cambria Math" panose="02040503050406030204" pitchFamily="18" charset="0"/>
                            <a:ea typeface="Cambria Math" panose="02040503050406030204" pitchFamily="18" charset="0"/>
                            <a:sym typeface="Symbol" panose="05050102010706020507" pitchFamily="18" charset="2"/>
                          </a:rPr>
                        </m:ctrlPr>
                      </m:sSupPr>
                      <m:e>
                        <m:r>
                          <a:rPr lang="en-SG" altLang="en-US" sz="2800" i="1">
                            <a:latin typeface="Cambria Math" panose="02040503050406030204" pitchFamily="18" charset="0"/>
                            <a:ea typeface="Cambria Math" panose="02040503050406030204" pitchFamily="18" charset="0"/>
                            <a:sym typeface="Symbol" panose="05050102010706020507" pitchFamily="18" charset="2"/>
                          </a:rPr>
                          <m:t>ℤ</m:t>
                        </m:r>
                      </m:e>
                      <m:sup>
                        <m:r>
                          <a:rPr lang="en-SG" altLang="en-US" sz="2800" i="1">
                            <a:latin typeface="Cambria Math" panose="02040503050406030204" pitchFamily="18" charset="0"/>
                            <a:ea typeface="Cambria Math" panose="02040503050406030204" pitchFamily="18" charset="0"/>
                            <a:sym typeface="Symbol" panose="05050102010706020507" pitchFamily="18" charset="2"/>
                          </a:rPr>
                          <m:t>+</m:t>
                        </m:r>
                      </m:sup>
                    </m:sSup>
                  </m:oMath>
                </a14:m>
                <a:r>
                  <a:rPr lang="en-SG" sz="2800" dirty="0">
                    <a:sym typeface="Symbol" panose="05050102010706020507" pitchFamily="18" charset="2"/>
                  </a:rPr>
                  <a:t>, </a:t>
                </a:r>
                <a:r>
                  <a:rPr lang="en-SG" sz="2800" i="1" dirty="0">
                    <a:sym typeface="Symbol" panose="05050102010706020507" pitchFamily="18" charset="2"/>
                  </a:rPr>
                  <a:t>R</a:t>
                </a:r>
                <a:r>
                  <a:rPr lang="en-SG" sz="2800" dirty="0">
                    <a:sym typeface="Symbol" panose="05050102010706020507" pitchFamily="18" charset="2"/>
                  </a:rPr>
                  <a:t>(</a:t>
                </a:r>
                <a:r>
                  <a:rPr lang="en-SG" sz="2800" i="1" dirty="0">
                    <a:sym typeface="Symbol" panose="05050102010706020507" pitchFamily="18" charset="2"/>
                  </a:rPr>
                  <a:t>n</a:t>
                </a:r>
                <a:r>
                  <a:rPr lang="en-SG" sz="2800" dirty="0">
                    <a:sym typeface="Symbol" panose="05050102010706020507" pitchFamily="18" charset="2"/>
                  </a:rPr>
                  <a:t>)  </a:t>
                </a:r>
                <a:r>
                  <a:rPr lang="en-SG" sz="2800" i="1" dirty="0">
                    <a:sym typeface="Symbol" panose="05050102010706020507" pitchFamily="18" charset="2"/>
                  </a:rPr>
                  <a:t>S</a:t>
                </a:r>
                <a:r>
                  <a:rPr lang="en-SG" sz="2800" dirty="0">
                    <a:sym typeface="Symbol" panose="05050102010706020507" pitchFamily="18" charset="2"/>
                  </a:rPr>
                  <a:t>(</a:t>
                </a:r>
                <a:r>
                  <a:rPr lang="en-SG" sz="2800" i="1" dirty="0">
                    <a:sym typeface="Symbol" panose="05050102010706020507" pitchFamily="18" charset="2"/>
                  </a:rPr>
                  <a:t>n</a:t>
                </a:r>
                <a:r>
                  <a:rPr lang="en-SG" sz="2800" dirty="0">
                    <a:sym typeface="Symbol" panose="05050102010706020507" pitchFamily="18" charset="2"/>
                  </a:rPr>
                  <a:t>)</a:t>
                </a:r>
              </a:p>
            </p:txBody>
          </p:sp>
        </mc:Choice>
        <mc:Fallback xmlns="">
          <p:sp>
            <p:nvSpPr>
              <p:cNvPr id="2" name="TextBox 1"/>
              <p:cNvSpPr txBox="1">
                <a:spLocks noRot="1" noChangeAspect="1" noMove="1" noResize="1" noEditPoints="1" noAdjustHandles="1" noChangeArrowheads="1" noChangeShapeType="1" noTextEdit="1"/>
              </p:cNvSpPr>
              <p:nvPr/>
            </p:nvSpPr>
            <p:spPr>
              <a:xfrm>
                <a:off x="476756" y="1494692"/>
                <a:ext cx="5520602" cy="1892826"/>
              </a:xfrm>
              <a:prstGeom prst="rect">
                <a:avLst/>
              </a:prstGeom>
              <a:blipFill>
                <a:blip r:embed="rId3"/>
                <a:stretch>
                  <a:fillRect l="-2318" t="-3537" b="-8360"/>
                </a:stretch>
              </a:blipFill>
            </p:spPr>
            <p:txBody>
              <a:bodyPr/>
              <a:lstStyle/>
              <a:p>
                <a:r>
                  <a:rPr lang="en-US">
                    <a:noFill/>
                  </a:rPr>
                  <a:t> </a:t>
                </a:r>
              </a:p>
            </p:txBody>
          </p:sp>
        </mc:Fallback>
      </mc:AlternateContent>
      <p:sp>
        <p:nvSpPr>
          <p:cNvPr id="32" name="TextBox 31"/>
          <p:cNvSpPr txBox="1"/>
          <p:nvPr/>
        </p:nvSpPr>
        <p:spPr>
          <a:xfrm>
            <a:off x="1784575" y="3813298"/>
            <a:ext cx="2202788" cy="523220"/>
          </a:xfrm>
          <a:prstGeom prst="rect">
            <a:avLst/>
          </a:prstGeom>
          <a:solidFill>
            <a:schemeClr val="accent4">
              <a:lumMod val="40000"/>
              <a:lumOff val="60000"/>
            </a:schemeClr>
          </a:solidFill>
        </p:spPr>
        <p:txBody>
          <a:bodyPr wrap="square" rtlCol="0">
            <a:spAutoFit/>
          </a:bodyPr>
          <a:lstStyle/>
          <a:p>
            <a:pPr>
              <a:tabLst>
                <a:tab pos="896938" algn="l"/>
              </a:tabLst>
            </a:pPr>
            <a:r>
              <a:rPr lang="en-SG" sz="2800" i="1" dirty="0">
                <a:sym typeface="Symbol" panose="05050102010706020507" pitchFamily="18" charset="2"/>
              </a:rPr>
              <a:t>R</a:t>
            </a:r>
            <a:r>
              <a:rPr lang="en-SG" sz="2800" dirty="0">
                <a:sym typeface="Symbol" panose="05050102010706020507" pitchFamily="18" charset="2"/>
              </a:rPr>
              <a:t>(</a:t>
            </a:r>
            <a:r>
              <a:rPr lang="en-SG" sz="2800" i="1" dirty="0">
                <a:sym typeface="Symbol" panose="05050102010706020507" pitchFamily="18" charset="2"/>
              </a:rPr>
              <a:t>n</a:t>
            </a:r>
            <a:r>
              <a:rPr lang="en-SG" sz="2800" dirty="0">
                <a:sym typeface="Symbol" panose="05050102010706020507" pitchFamily="18" charset="2"/>
              </a:rPr>
              <a:t>)  </a:t>
            </a:r>
            <a:r>
              <a:rPr lang="en-SG" sz="2800" i="1" dirty="0">
                <a:sym typeface="Symbol" panose="05050102010706020507" pitchFamily="18" charset="2"/>
              </a:rPr>
              <a:t>S</a:t>
            </a:r>
            <a:r>
              <a:rPr lang="en-SG" sz="2800" dirty="0">
                <a:sym typeface="Symbol" panose="05050102010706020507" pitchFamily="18" charset="2"/>
              </a:rPr>
              <a:t>(</a:t>
            </a:r>
            <a:r>
              <a:rPr lang="en-SG" sz="2800" i="1" dirty="0">
                <a:sym typeface="Symbol" panose="05050102010706020507" pitchFamily="18" charset="2"/>
              </a:rPr>
              <a:t>n</a:t>
            </a:r>
            <a:r>
              <a:rPr lang="en-SG" sz="2800" dirty="0">
                <a:sym typeface="Symbol" panose="05050102010706020507" pitchFamily="18" charset="2"/>
              </a:rPr>
              <a:t>)</a:t>
            </a:r>
          </a:p>
        </p:txBody>
      </p:sp>
      <p:sp>
        <p:nvSpPr>
          <p:cNvPr id="33" name="TextBox 32"/>
          <p:cNvSpPr txBox="1"/>
          <p:nvPr/>
        </p:nvSpPr>
        <p:spPr>
          <a:xfrm>
            <a:off x="1018812" y="4577561"/>
            <a:ext cx="6798335" cy="523220"/>
          </a:xfrm>
          <a:prstGeom prst="rect">
            <a:avLst/>
          </a:prstGeom>
          <a:noFill/>
        </p:spPr>
        <p:txBody>
          <a:bodyPr wrap="square" rtlCol="0">
            <a:spAutoFit/>
          </a:bodyPr>
          <a:lstStyle/>
          <a:p>
            <a:r>
              <a:rPr lang="en-SG" sz="2800" dirty="0"/>
              <a:t>Or, equivalently, </a:t>
            </a:r>
          </a:p>
        </p:txBody>
      </p:sp>
      <p:sp>
        <p:nvSpPr>
          <p:cNvPr id="34" name="TextBox 33"/>
          <p:cNvSpPr txBox="1"/>
          <p:nvPr/>
        </p:nvSpPr>
        <p:spPr>
          <a:xfrm>
            <a:off x="1784575" y="5169932"/>
            <a:ext cx="5504099" cy="523220"/>
          </a:xfrm>
          <a:prstGeom prst="rect">
            <a:avLst/>
          </a:prstGeom>
          <a:solidFill>
            <a:schemeClr val="accent4">
              <a:lumMod val="40000"/>
              <a:lumOff val="60000"/>
            </a:schemeClr>
          </a:solidFill>
        </p:spPr>
        <p:txBody>
          <a:bodyPr wrap="square" rtlCol="0">
            <a:spAutoFit/>
          </a:bodyPr>
          <a:lstStyle/>
          <a:p>
            <a:pPr>
              <a:tabLst>
                <a:tab pos="896938" algn="l"/>
              </a:tabLst>
            </a:pPr>
            <a:r>
              <a:rPr lang="en-SG" sz="2800" i="1" dirty="0">
                <a:sym typeface="Symbol" panose="05050102010706020507" pitchFamily="18" charset="2"/>
              </a:rPr>
              <a:t>n</a:t>
            </a:r>
            <a:r>
              <a:rPr lang="en-SG" sz="2800" dirty="0">
                <a:sym typeface="Symbol" panose="05050102010706020507" pitchFamily="18" charset="2"/>
              </a:rPr>
              <a:t> is a factor of 4  </a:t>
            </a:r>
            <a:r>
              <a:rPr lang="en-SG" sz="2800" i="1" dirty="0">
                <a:sym typeface="Symbol" panose="05050102010706020507" pitchFamily="18" charset="2"/>
              </a:rPr>
              <a:t>n</a:t>
            </a:r>
            <a:r>
              <a:rPr lang="en-SG" sz="2800" dirty="0">
                <a:sym typeface="Symbol" panose="05050102010706020507" pitchFamily="18" charset="2"/>
              </a:rPr>
              <a:t> &lt; 5 and </a:t>
            </a:r>
            <a:r>
              <a:rPr lang="en-SG" sz="2800" i="1" dirty="0">
                <a:sym typeface="Symbol" panose="05050102010706020507" pitchFamily="18" charset="2"/>
              </a:rPr>
              <a:t>n</a:t>
            </a:r>
            <a:r>
              <a:rPr lang="en-SG" sz="2800" dirty="0">
                <a:sym typeface="Symbol" panose="05050102010706020507" pitchFamily="18" charset="2"/>
              </a:rPr>
              <a:t>  3.</a:t>
            </a:r>
          </a:p>
        </p:txBody>
      </p:sp>
      <p:sp>
        <p:nvSpPr>
          <p:cNvPr id="35" name="TextBox 34"/>
          <p:cNvSpPr txBox="1"/>
          <p:nvPr/>
        </p:nvSpPr>
        <p:spPr>
          <a:xfrm>
            <a:off x="1026208" y="3411910"/>
            <a:ext cx="6798335" cy="523220"/>
          </a:xfrm>
          <a:prstGeom prst="rect">
            <a:avLst/>
          </a:prstGeom>
          <a:noFill/>
        </p:spPr>
        <p:txBody>
          <a:bodyPr wrap="square" rtlCol="0">
            <a:spAutoFit/>
          </a:bodyPr>
          <a:lstStyle/>
          <a:p>
            <a:r>
              <a:rPr lang="en-SG" sz="2800" dirty="0"/>
              <a:t>So</a:t>
            </a:r>
          </a:p>
        </p:txBody>
      </p:sp>
      <p:sp>
        <p:nvSpPr>
          <p:cNvPr id="36" name="Oval 35"/>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1358567"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4" name="Oval 73"/>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9" name="Oval 78"/>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0" name="Oval 79"/>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1" name="Oval 80"/>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2" name="Oval 81"/>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3" name="Oval 82"/>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4" name="Oval 83"/>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5" name="Oval 84"/>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6" name="Oval 85"/>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7" name="Oval 86"/>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689780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dissolv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dissolve">
                                      <p:cBhvr>
                                        <p:cTn id="12" dur="500"/>
                                        <p:tgtEl>
                                          <p:spTgt spid="33"/>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dissolve">
                                      <p:cBhvr>
                                        <p:cTn id="1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p:bldP spid="3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 pos="8612188" algn="l"/>
              </a:tabLst>
            </a:pPr>
            <a:r>
              <a:rPr lang="en-SG" sz="900" dirty="0">
                <a:solidFill>
                  <a:schemeClr val="bg1"/>
                </a:solidFill>
              </a:rPr>
              <a:t>	</a:t>
            </a:r>
            <a:r>
              <a:rPr lang="en-SG" sz="1200" b="1" dirty="0">
                <a:solidFill>
                  <a:schemeClr val="accent4">
                    <a:lumMod val="20000"/>
                    <a:lumOff val="80000"/>
                  </a:schemeClr>
                </a:solidFill>
              </a:rPr>
              <a:t>Predicates &amp; Quantified Statement I </a:t>
            </a:r>
            <a:r>
              <a:rPr lang="en-SG" sz="1200" dirty="0">
                <a:solidFill>
                  <a:schemeClr val="bg1"/>
                </a:solidFill>
              </a:rPr>
              <a:t>/ II	Statements with Multiple Quantifiers	Arguments with Quantified Statements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Tarski’s World</a:t>
            </a:r>
            <a:endParaRPr lang="en-SG" sz="1100" dirty="0">
              <a:solidFill>
                <a:schemeClr val="bg1"/>
              </a:solidFill>
            </a:endParaRPr>
          </a:p>
        </p:txBody>
      </p:sp>
      <p:sp>
        <p:nvSpPr>
          <p:cNvPr id="15" name="TextBox 14"/>
          <p:cNvSpPr txBox="1"/>
          <p:nvPr/>
        </p:nvSpPr>
        <p:spPr>
          <a:xfrm>
            <a:off x="415123" y="1517665"/>
            <a:ext cx="8070876" cy="1384995"/>
          </a:xfrm>
          <a:prstGeom prst="rect">
            <a:avLst/>
          </a:prstGeom>
          <a:noFill/>
        </p:spPr>
        <p:txBody>
          <a:bodyPr wrap="square" rtlCol="0">
            <a:spAutoFit/>
          </a:bodyPr>
          <a:lstStyle/>
          <a:p>
            <a:pPr>
              <a:spcAft>
                <a:spcPts val="600"/>
              </a:spcAft>
            </a:pPr>
            <a:r>
              <a:rPr lang="en-US" altLang="en-US" sz="2800" dirty="0">
                <a:solidFill>
                  <a:srgbClr val="0033CC"/>
                </a:solidFill>
              </a:rPr>
              <a:t>Tarski’s World </a:t>
            </a:r>
            <a:r>
              <a:rPr lang="en-US" altLang="en-US" sz="2800" dirty="0"/>
              <a:t>is a computer program developed by information scientists Jon </a:t>
            </a:r>
            <a:r>
              <a:rPr lang="en-US" altLang="en-US" sz="2800" dirty="0" err="1"/>
              <a:t>Barwise</a:t>
            </a:r>
            <a:r>
              <a:rPr lang="en-US" altLang="en-US" sz="2800" dirty="0"/>
              <a:t> and John </a:t>
            </a:r>
            <a:r>
              <a:rPr lang="en-US" altLang="en-US" sz="2800" dirty="0" err="1"/>
              <a:t>Etchemendy</a:t>
            </a:r>
            <a:r>
              <a:rPr lang="en-US" altLang="en-US" sz="2800" dirty="0"/>
              <a:t> to help teach the principles of logic</a:t>
            </a:r>
            <a:r>
              <a:rPr lang="en-US" altLang="en-US" sz="2600" dirty="0"/>
              <a:t>.</a:t>
            </a:r>
          </a:p>
        </p:txBody>
      </p:sp>
      <p:sp>
        <p:nvSpPr>
          <p:cNvPr id="19" name="Slide Number Placeholder 18"/>
          <p:cNvSpPr>
            <a:spLocks noGrp="1"/>
          </p:cNvSpPr>
          <p:nvPr>
            <p:ph type="sldNum" sz="quarter" idx="12"/>
          </p:nvPr>
        </p:nvSpPr>
        <p:spPr/>
        <p:txBody>
          <a:bodyPr/>
          <a:lstStyle/>
          <a:p>
            <a:fld id="{3945BCA7-BE1F-44EA-8FAA-E97CADA8B770}" type="slidenum">
              <a:rPr lang="en-SG" smtClean="0"/>
              <a:t>27</a:t>
            </a:fld>
            <a:endParaRPr lang="en-SG" dirty="0"/>
          </a:p>
        </p:txBody>
      </p:sp>
      <p:sp>
        <p:nvSpPr>
          <p:cNvPr id="53" name="TextBox 5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3.1.8. Tarski’s World</a:t>
            </a:r>
            <a:endParaRPr lang="en-SG" sz="2000" dirty="0">
              <a:solidFill>
                <a:schemeClr val="bg1"/>
              </a:solidFill>
            </a:endParaRPr>
          </a:p>
        </p:txBody>
      </p:sp>
      <p:sp>
        <p:nvSpPr>
          <p:cNvPr id="32" name="TextBox 31"/>
          <p:cNvSpPr txBox="1"/>
          <p:nvPr/>
        </p:nvSpPr>
        <p:spPr>
          <a:xfrm>
            <a:off x="415123" y="3168394"/>
            <a:ext cx="8070876" cy="1815882"/>
          </a:xfrm>
          <a:prstGeom prst="rect">
            <a:avLst/>
          </a:prstGeom>
          <a:noFill/>
        </p:spPr>
        <p:txBody>
          <a:bodyPr wrap="square" rtlCol="0">
            <a:spAutoFit/>
          </a:bodyPr>
          <a:lstStyle/>
          <a:p>
            <a:pPr>
              <a:spcAft>
                <a:spcPts val="600"/>
              </a:spcAft>
            </a:pPr>
            <a:r>
              <a:rPr lang="en-US" altLang="en-US" sz="2800" dirty="0"/>
              <a:t>It is described in their book </a:t>
            </a:r>
            <a:r>
              <a:rPr lang="en-US" altLang="en-US" sz="2800" i="1" dirty="0"/>
              <a:t>The Language of First-Order Logic</a:t>
            </a:r>
            <a:r>
              <a:rPr lang="en-US" altLang="en-US" sz="2800" dirty="0"/>
              <a:t>, which is accompanied by a CD-ROM containing the program Tarski’s World, named after the great logician Alfred Tarski.</a:t>
            </a:r>
            <a:endParaRPr lang="en-US" altLang="en-US" sz="2600" dirty="0">
              <a:solidFill>
                <a:srgbClr val="0033CC"/>
              </a:solidFill>
            </a:endParaRPr>
          </a:p>
        </p:txBody>
      </p:sp>
      <p:sp>
        <p:nvSpPr>
          <p:cNvPr id="31" name="Oval 30"/>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1536025" y="302182"/>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4" name="Oval 7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7" name="Oval 76"/>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8" name="Oval 77"/>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9" name="Oval 78"/>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0" name="Oval 79"/>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1" name="Oval 80"/>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2" name="Oval 81"/>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3" name="Oval 82"/>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4" name="Oval 83"/>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423970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dissolve">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 pos="8612188" algn="l"/>
              </a:tabLst>
            </a:pPr>
            <a:r>
              <a:rPr lang="en-SG" sz="900" dirty="0">
                <a:solidFill>
                  <a:schemeClr val="bg1"/>
                </a:solidFill>
              </a:rPr>
              <a:t>	</a:t>
            </a:r>
            <a:r>
              <a:rPr lang="en-SG" sz="1200" b="1" dirty="0">
                <a:solidFill>
                  <a:schemeClr val="accent4">
                    <a:lumMod val="20000"/>
                    <a:lumOff val="80000"/>
                  </a:schemeClr>
                </a:solidFill>
              </a:rPr>
              <a:t>Predicates &amp; Quantified Statement I </a:t>
            </a:r>
            <a:r>
              <a:rPr lang="en-SG" sz="1200" dirty="0">
                <a:solidFill>
                  <a:schemeClr val="bg1"/>
                </a:solidFill>
              </a:rPr>
              <a:t>/ II	Statements with Multiple Quantifiers	Arguments with Quantified Statements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Tarski’s World</a:t>
            </a:r>
            <a:endParaRPr lang="en-SG" sz="1100" dirty="0">
              <a:solidFill>
                <a:schemeClr val="bg1"/>
              </a:solidFill>
            </a:endParaRPr>
          </a:p>
        </p:txBody>
      </p:sp>
      <p:sp>
        <p:nvSpPr>
          <p:cNvPr id="15" name="TextBox 14"/>
          <p:cNvSpPr txBox="1"/>
          <p:nvPr/>
        </p:nvSpPr>
        <p:spPr>
          <a:xfrm>
            <a:off x="369739" y="1026647"/>
            <a:ext cx="8070876" cy="2200602"/>
          </a:xfrm>
          <a:prstGeom prst="rect">
            <a:avLst/>
          </a:prstGeom>
          <a:noFill/>
        </p:spPr>
        <p:txBody>
          <a:bodyPr wrap="square" rtlCol="0">
            <a:spAutoFit/>
          </a:bodyPr>
          <a:lstStyle/>
          <a:p>
            <a:r>
              <a:rPr lang="en-US" altLang="en-US" sz="2800" dirty="0"/>
              <a:t>The program for Tarski’s World provides pictures of blocks of various sizes, shapes, and colors, which are located on a grid. </a:t>
            </a:r>
          </a:p>
          <a:p>
            <a:pPr marL="531813" indent="-349250">
              <a:spcAft>
                <a:spcPts val="600"/>
              </a:spcAft>
              <a:buFont typeface="Wingdings" panose="05000000000000000000" pitchFamily="2" charset="2"/>
              <a:buChar char="§"/>
            </a:pPr>
            <a:r>
              <a:rPr lang="en-US" altLang="en-US" sz="2400" dirty="0"/>
              <a:t>Shown in Figure 3.1.1 is a picture of an arrangement of objects in a two-dimensional Tarski world.</a:t>
            </a:r>
          </a:p>
        </p:txBody>
      </p:sp>
      <p:sp>
        <p:nvSpPr>
          <p:cNvPr id="19" name="Slide Number Placeholder 18"/>
          <p:cNvSpPr>
            <a:spLocks noGrp="1"/>
          </p:cNvSpPr>
          <p:nvPr>
            <p:ph type="sldNum" sz="quarter" idx="12"/>
          </p:nvPr>
        </p:nvSpPr>
        <p:spPr/>
        <p:txBody>
          <a:bodyPr/>
          <a:lstStyle/>
          <a:p>
            <a:fld id="{3945BCA7-BE1F-44EA-8FAA-E97CADA8B770}" type="slidenum">
              <a:rPr lang="en-SG" smtClean="0"/>
              <a:t>28</a:t>
            </a:fld>
            <a:endParaRPr lang="en-SG" dirty="0"/>
          </a:p>
        </p:txBody>
      </p:sp>
      <p:grpSp>
        <p:nvGrpSpPr>
          <p:cNvPr id="2" name="Group 1"/>
          <p:cNvGrpSpPr/>
          <p:nvPr/>
        </p:nvGrpSpPr>
        <p:grpSpPr>
          <a:xfrm>
            <a:off x="2838843" y="3143251"/>
            <a:ext cx="3187700" cy="3533219"/>
            <a:chOff x="2838843" y="3143251"/>
            <a:chExt cx="3187700" cy="3533219"/>
          </a:xfrm>
        </p:grpSpPr>
        <p:pic>
          <p:nvPicPr>
            <p:cNvPr id="33" name="Picture 3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38843" y="3143251"/>
              <a:ext cx="3187700" cy="321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Rectangle 33"/>
            <p:cNvSpPr>
              <a:spLocks noChangeArrowheads="1"/>
            </p:cNvSpPr>
            <p:nvPr/>
          </p:nvSpPr>
          <p:spPr bwMode="auto">
            <a:xfrm>
              <a:off x="3829443" y="6307138"/>
              <a:ext cx="14670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en-US" b="1" dirty="0"/>
                <a:t>Figure 3.1.1</a:t>
              </a:r>
              <a:endParaRPr lang="en-US" altLang="en-US" dirty="0"/>
            </a:p>
          </p:txBody>
        </p:sp>
      </p:grpSp>
      <p:sp>
        <p:nvSpPr>
          <p:cNvPr id="31" name="Oval 30"/>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1536025" y="302182"/>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4" name="Oval 7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7" name="Oval 76"/>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8" name="Oval 77"/>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9" name="Oval 78"/>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0" name="Oval 79"/>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1" name="Oval 80"/>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2" name="Oval 81"/>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3" name="Oval 82"/>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4" name="Oval 83"/>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4992129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 pos="8612188" algn="l"/>
              </a:tabLst>
            </a:pPr>
            <a:r>
              <a:rPr lang="en-SG" sz="900" dirty="0">
                <a:solidFill>
                  <a:schemeClr val="bg1"/>
                </a:solidFill>
              </a:rPr>
              <a:t>	</a:t>
            </a:r>
            <a:r>
              <a:rPr lang="en-SG" sz="1200" b="1" dirty="0">
                <a:solidFill>
                  <a:schemeClr val="accent4">
                    <a:lumMod val="20000"/>
                    <a:lumOff val="80000"/>
                  </a:schemeClr>
                </a:solidFill>
              </a:rPr>
              <a:t>Predicates &amp; Quantified Statement I </a:t>
            </a:r>
            <a:r>
              <a:rPr lang="en-SG" sz="1200" dirty="0">
                <a:solidFill>
                  <a:schemeClr val="bg1"/>
                </a:solidFill>
              </a:rPr>
              <a:t>/ II	Statements with Multiple Quantifiers	Arguments with Quantified Statements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Tarski’s World</a:t>
            </a:r>
            <a:endParaRPr lang="en-SG" sz="1100" dirty="0">
              <a:solidFill>
                <a:schemeClr val="bg1"/>
              </a:solidFill>
            </a:endParaRPr>
          </a:p>
        </p:txBody>
      </p:sp>
      <p:sp>
        <p:nvSpPr>
          <p:cNvPr id="15" name="TextBox 14"/>
          <p:cNvSpPr txBox="1"/>
          <p:nvPr/>
        </p:nvSpPr>
        <p:spPr>
          <a:xfrm>
            <a:off x="369739" y="1026647"/>
            <a:ext cx="8308748" cy="3616375"/>
          </a:xfrm>
          <a:prstGeom prst="rect">
            <a:avLst/>
          </a:prstGeom>
          <a:noFill/>
        </p:spPr>
        <p:txBody>
          <a:bodyPr wrap="square" rtlCol="0">
            <a:spAutoFit/>
          </a:bodyPr>
          <a:lstStyle/>
          <a:p>
            <a:r>
              <a:rPr lang="en-US" altLang="en-US" sz="2800" dirty="0"/>
              <a:t>The configuration can be described using logical operators and — for the two-dimensional version —notation such as:</a:t>
            </a:r>
          </a:p>
          <a:p>
            <a:pPr marL="631825" indent="-365125">
              <a:buClr>
                <a:schemeClr val="tx1"/>
              </a:buClr>
              <a:buFont typeface="Wingdings" panose="05000000000000000000" pitchFamily="2" charset="2"/>
              <a:buChar char="§"/>
            </a:pPr>
            <a:r>
              <a:rPr lang="en-US" altLang="en-US" sz="2800" dirty="0">
                <a:solidFill>
                  <a:srgbClr val="0033CC"/>
                </a:solidFill>
              </a:rPr>
              <a:t>Triangle(</a:t>
            </a:r>
            <a:r>
              <a:rPr lang="en-US" altLang="en-US" sz="2800" i="1" dirty="0">
                <a:solidFill>
                  <a:srgbClr val="0033CC"/>
                </a:solidFill>
              </a:rPr>
              <a:t>x</a:t>
            </a:r>
            <a:r>
              <a:rPr lang="en-US" altLang="en-US" sz="2800" dirty="0">
                <a:solidFill>
                  <a:srgbClr val="0033CC"/>
                </a:solidFill>
              </a:rPr>
              <a:t>)</a:t>
            </a:r>
            <a:r>
              <a:rPr lang="en-US" altLang="en-US" sz="2800" dirty="0"/>
              <a:t>,</a:t>
            </a:r>
            <a:r>
              <a:rPr lang="en-US" altLang="en-US" sz="2800" i="1" dirty="0"/>
              <a:t> </a:t>
            </a:r>
            <a:r>
              <a:rPr lang="en-US" altLang="en-US" sz="2800" dirty="0"/>
              <a:t>meaning “</a:t>
            </a:r>
            <a:r>
              <a:rPr lang="en-US" altLang="en-US" sz="2800" i="1" dirty="0"/>
              <a:t>x </a:t>
            </a:r>
            <a:r>
              <a:rPr lang="en-US" altLang="en-US" sz="2800" dirty="0"/>
              <a:t>is a triangle,”</a:t>
            </a:r>
          </a:p>
          <a:p>
            <a:pPr marL="631825" indent="-365125">
              <a:buClr>
                <a:schemeClr val="tx1"/>
              </a:buClr>
              <a:buFont typeface="Wingdings" panose="05000000000000000000" pitchFamily="2" charset="2"/>
              <a:buChar char="§"/>
            </a:pPr>
            <a:r>
              <a:rPr lang="en-US" altLang="en-US" sz="2800" dirty="0">
                <a:solidFill>
                  <a:srgbClr val="0033CC"/>
                </a:solidFill>
              </a:rPr>
              <a:t>Blue(</a:t>
            </a:r>
            <a:r>
              <a:rPr lang="en-US" altLang="en-US" sz="2800" i="1" dirty="0">
                <a:solidFill>
                  <a:srgbClr val="0033CC"/>
                </a:solidFill>
              </a:rPr>
              <a:t>y</a:t>
            </a:r>
            <a:r>
              <a:rPr lang="en-US" altLang="en-US" sz="2800" dirty="0">
                <a:solidFill>
                  <a:srgbClr val="0033CC"/>
                </a:solidFill>
              </a:rPr>
              <a:t>)</a:t>
            </a:r>
            <a:r>
              <a:rPr lang="en-US" altLang="en-US" sz="2800" dirty="0"/>
              <a:t>, meaning “</a:t>
            </a:r>
            <a:r>
              <a:rPr lang="en-US" altLang="en-US" sz="2800" i="1" dirty="0"/>
              <a:t>y</a:t>
            </a:r>
            <a:r>
              <a:rPr lang="en-US" altLang="en-US" sz="2800" dirty="0"/>
              <a:t> is blue,” and </a:t>
            </a:r>
          </a:p>
          <a:p>
            <a:pPr marL="631825" indent="-365125">
              <a:buClr>
                <a:schemeClr val="tx1"/>
              </a:buClr>
              <a:buFont typeface="Wingdings" panose="05000000000000000000" pitchFamily="2" charset="2"/>
              <a:buChar char="§"/>
            </a:pPr>
            <a:r>
              <a:rPr lang="en-US" altLang="en-US" sz="2800" dirty="0" err="1">
                <a:solidFill>
                  <a:srgbClr val="0033CC"/>
                </a:solidFill>
              </a:rPr>
              <a:t>RightOf</a:t>
            </a:r>
            <a:r>
              <a:rPr lang="en-US" altLang="en-US" sz="2800" dirty="0">
                <a:solidFill>
                  <a:srgbClr val="0033CC"/>
                </a:solidFill>
              </a:rPr>
              <a:t>(</a:t>
            </a:r>
            <a:r>
              <a:rPr lang="en-US" altLang="en-US" sz="2800" i="1" dirty="0">
                <a:solidFill>
                  <a:srgbClr val="0033CC"/>
                </a:solidFill>
              </a:rPr>
              <a:t>x</a:t>
            </a:r>
            <a:r>
              <a:rPr lang="en-US" altLang="en-US" sz="2800" dirty="0">
                <a:solidFill>
                  <a:srgbClr val="0033CC"/>
                </a:solidFill>
              </a:rPr>
              <a:t>, </a:t>
            </a:r>
            <a:r>
              <a:rPr lang="en-US" altLang="en-US" sz="2800" i="1" dirty="0">
                <a:solidFill>
                  <a:srgbClr val="0033CC"/>
                </a:solidFill>
              </a:rPr>
              <a:t>y</a:t>
            </a:r>
            <a:r>
              <a:rPr lang="en-US" altLang="en-US" sz="2800" dirty="0">
                <a:solidFill>
                  <a:srgbClr val="0033CC"/>
                </a:solidFill>
              </a:rPr>
              <a:t>)</a:t>
            </a:r>
            <a:r>
              <a:rPr lang="en-US" altLang="en-US" sz="2800" dirty="0"/>
              <a:t>, meaning “</a:t>
            </a:r>
            <a:r>
              <a:rPr lang="en-US" altLang="en-US" sz="2800" i="1" dirty="0"/>
              <a:t>x </a:t>
            </a:r>
            <a:r>
              <a:rPr lang="en-US" altLang="en-US" sz="2800" dirty="0"/>
              <a:t>is to the right of </a:t>
            </a:r>
            <a:r>
              <a:rPr lang="en-US" altLang="en-US" sz="2800" i="1" dirty="0"/>
              <a:t>y</a:t>
            </a:r>
            <a:r>
              <a:rPr lang="en-US" altLang="en-US" sz="2800" dirty="0"/>
              <a:t> (but possibly in a different row).” </a:t>
            </a:r>
          </a:p>
          <a:p>
            <a:pPr>
              <a:spcBef>
                <a:spcPts val="600"/>
              </a:spcBef>
            </a:pPr>
            <a:r>
              <a:rPr lang="en-US" altLang="en-US" sz="2800" dirty="0"/>
              <a:t>Individual objects can be given names such as </a:t>
            </a:r>
            <a:r>
              <a:rPr lang="en-US" altLang="en-US" sz="2800" i="1" dirty="0"/>
              <a:t>a</a:t>
            </a:r>
            <a:r>
              <a:rPr lang="en-US" altLang="en-US" sz="2800" dirty="0"/>
              <a:t>, </a:t>
            </a:r>
            <a:r>
              <a:rPr lang="en-US" altLang="en-US" sz="2800" i="1" dirty="0"/>
              <a:t>b</a:t>
            </a:r>
            <a:r>
              <a:rPr lang="en-US" altLang="en-US" sz="2800" dirty="0"/>
              <a:t>, or </a:t>
            </a:r>
            <a:r>
              <a:rPr lang="en-US" altLang="en-US" sz="2800" i="1" dirty="0"/>
              <a:t>c</a:t>
            </a:r>
            <a:r>
              <a:rPr lang="en-US" altLang="en-US" sz="2800" dirty="0"/>
              <a:t>. </a:t>
            </a:r>
          </a:p>
        </p:txBody>
      </p:sp>
      <p:sp>
        <p:nvSpPr>
          <p:cNvPr id="19" name="Slide Number Placeholder 18"/>
          <p:cNvSpPr>
            <a:spLocks noGrp="1"/>
          </p:cNvSpPr>
          <p:nvPr>
            <p:ph type="sldNum" sz="quarter" idx="12"/>
          </p:nvPr>
        </p:nvSpPr>
        <p:spPr/>
        <p:txBody>
          <a:bodyPr/>
          <a:lstStyle/>
          <a:p>
            <a:fld id="{3945BCA7-BE1F-44EA-8FAA-E97CADA8B770}" type="slidenum">
              <a:rPr lang="en-SG" smtClean="0"/>
              <a:t>29</a:t>
            </a:fld>
            <a:endParaRPr lang="en-SG" dirty="0"/>
          </a:p>
        </p:txBody>
      </p:sp>
      <p:sp>
        <p:nvSpPr>
          <p:cNvPr id="31" name="Oval 30"/>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1536025" y="302182"/>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7" name="Oval 66"/>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4" name="Oval 73"/>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5" name="Oval 74"/>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6" name="Oval 75"/>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7" name="Oval 76"/>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8" name="Oval 77"/>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9" name="Oval 78"/>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0" name="Oval 79"/>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4005549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Lst>
            </a:pPr>
            <a:r>
              <a:rPr lang="en-SG" sz="900" dirty="0">
                <a:solidFill>
                  <a:schemeClr val="bg1"/>
                </a:solidFill>
              </a:rPr>
              <a:t>	</a:t>
            </a:r>
            <a:r>
              <a:rPr lang="en-SG" sz="1200" b="1" dirty="0">
                <a:solidFill>
                  <a:schemeClr val="accent4">
                    <a:lumMod val="20000"/>
                    <a:lumOff val="80000"/>
                  </a:schemeClr>
                </a:solidFill>
              </a:rPr>
              <a:t>Predicates &amp; Quantified Statement I </a:t>
            </a:r>
            <a:r>
              <a:rPr lang="en-SG" sz="1200" dirty="0">
                <a:solidFill>
                  <a:schemeClr val="bg1"/>
                </a:solidFill>
              </a:rPr>
              <a:t>/ II	Statements with Multiple Quantifiers	Arguments with Quantified Statements 	</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a:t>
            </a:fld>
            <a:endParaRPr lang="en-SG" dirty="0"/>
          </a:p>
        </p:txBody>
      </p:sp>
      <p:sp>
        <p:nvSpPr>
          <p:cNvPr id="23" name="Rounded Rectangle 22"/>
          <p:cNvSpPr/>
          <p:nvPr/>
        </p:nvSpPr>
        <p:spPr>
          <a:xfrm>
            <a:off x="644577" y="2152650"/>
            <a:ext cx="7809875" cy="751115"/>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Title 1"/>
          <p:cNvSpPr txBox="1">
            <a:spLocks/>
          </p:cNvSpPr>
          <p:nvPr/>
        </p:nvSpPr>
        <p:spPr>
          <a:xfrm>
            <a:off x="922086" y="2220685"/>
            <a:ext cx="7247642" cy="5971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SG" sz="3000" dirty="0">
                <a:solidFill>
                  <a:schemeClr val="bg1"/>
                </a:solidFill>
                <a:latin typeface="+mn-lt"/>
              </a:rPr>
              <a:t>3.1 Predicates and Quantified Statements I</a:t>
            </a:r>
          </a:p>
        </p:txBody>
      </p:sp>
      <p:sp>
        <p:nvSpPr>
          <p:cNvPr id="34" name="Oval 33"/>
          <p:cNvSpPr/>
          <p:nvPr/>
        </p:nvSpPr>
        <p:spPr>
          <a:xfrm>
            <a:off x="324356"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444749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 pos="8612188" algn="l"/>
              </a:tabLst>
            </a:pPr>
            <a:r>
              <a:rPr lang="en-SG" sz="900" dirty="0">
                <a:solidFill>
                  <a:schemeClr val="bg1"/>
                </a:solidFill>
              </a:rPr>
              <a:t>	</a:t>
            </a:r>
            <a:r>
              <a:rPr lang="en-SG" sz="1200" b="1" dirty="0">
                <a:solidFill>
                  <a:schemeClr val="accent4">
                    <a:lumMod val="20000"/>
                    <a:lumOff val="80000"/>
                  </a:schemeClr>
                </a:solidFill>
              </a:rPr>
              <a:t>Predicates &amp; Quantified Statement I </a:t>
            </a:r>
            <a:r>
              <a:rPr lang="en-SG" sz="1200" dirty="0">
                <a:solidFill>
                  <a:schemeClr val="bg1"/>
                </a:solidFill>
              </a:rPr>
              <a:t>/ II	Statements with Multiple Quantifiers	Arguments with Quantified Statements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Tarski’s World</a:t>
            </a:r>
            <a:endParaRPr lang="en-SG" sz="1100" dirty="0">
              <a:solidFill>
                <a:schemeClr val="bg1"/>
              </a:solidFill>
            </a:endParaRPr>
          </a:p>
        </p:txBody>
      </p:sp>
      <p:sp>
        <p:nvSpPr>
          <p:cNvPr id="15" name="TextBox 14"/>
          <p:cNvSpPr txBox="1"/>
          <p:nvPr/>
        </p:nvSpPr>
        <p:spPr>
          <a:xfrm>
            <a:off x="369739" y="1026647"/>
            <a:ext cx="5646748" cy="3139321"/>
          </a:xfrm>
          <a:prstGeom prst="rect">
            <a:avLst/>
          </a:prstGeom>
          <a:noFill/>
        </p:spPr>
        <p:txBody>
          <a:bodyPr wrap="square" rtlCol="0">
            <a:spAutoFit/>
          </a:bodyPr>
          <a:lstStyle/>
          <a:p>
            <a:r>
              <a:rPr lang="en-US" altLang="en-US" sz="2800" dirty="0"/>
              <a:t>Determine the truth or falsity of the following statements. The domain for all variables is the set of objects in the Tarski’s world shown on the right.</a:t>
            </a:r>
          </a:p>
          <a:p>
            <a:pPr marL="631825" indent="-514350">
              <a:spcBef>
                <a:spcPts val="600"/>
              </a:spcBef>
              <a:spcAft>
                <a:spcPts val="1800"/>
              </a:spcAft>
              <a:buClr>
                <a:schemeClr val="tx1"/>
              </a:buClr>
              <a:buFont typeface="+mj-lt"/>
              <a:buAutoNum type="alphaLcPeriod"/>
            </a:pPr>
            <a:r>
              <a:rPr lang="en-US" altLang="en-US" sz="2800" dirty="0"/>
              <a:t>∀</a:t>
            </a:r>
            <a:r>
              <a:rPr lang="en-US" altLang="en-US" sz="2800" i="1" dirty="0"/>
              <a:t>t</a:t>
            </a:r>
            <a:r>
              <a:rPr lang="en-US" altLang="en-US" sz="2800" dirty="0"/>
              <a:t>, Triangle(</a:t>
            </a:r>
            <a:r>
              <a:rPr lang="en-US" altLang="en-US" sz="2800" i="1" dirty="0"/>
              <a:t>t</a:t>
            </a:r>
            <a:r>
              <a:rPr lang="en-US" altLang="en-US" sz="2800" dirty="0"/>
              <a:t>) → Blue(</a:t>
            </a:r>
            <a:r>
              <a:rPr lang="en-US" altLang="en-US" sz="2800" i="1" dirty="0"/>
              <a:t>t</a:t>
            </a:r>
            <a:r>
              <a:rPr lang="en-US" altLang="en-US" sz="2800" dirty="0"/>
              <a:t>).</a:t>
            </a:r>
          </a:p>
          <a:p>
            <a:pPr marL="631825" indent="-514350">
              <a:spcBef>
                <a:spcPts val="1200"/>
              </a:spcBef>
              <a:spcAft>
                <a:spcPts val="1800"/>
              </a:spcAft>
              <a:buClr>
                <a:schemeClr val="tx1"/>
              </a:buClr>
              <a:buFont typeface="+mj-lt"/>
              <a:buAutoNum type="alphaLcPeriod"/>
            </a:pPr>
            <a:r>
              <a:rPr lang="en-US" altLang="en-US" sz="2800" dirty="0"/>
              <a:t>∀</a:t>
            </a:r>
            <a:r>
              <a:rPr lang="en-US" altLang="en-US" sz="2800" i="1" dirty="0"/>
              <a:t>x</a:t>
            </a:r>
            <a:r>
              <a:rPr lang="en-US" altLang="en-US" sz="2800" dirty="0"/>
              <a:t>, Blue(</a:t>
            </a:r>
            <a:r>
              <a:rPr lang="en-US" altLang="en-US" sz="2800" i="1" dirty="0"/>
              <a:t>x</a:t>
            </a:r>
            <a:r>
              <a:rPr lang="en-US" altLang="en-US" sz="2800" dirty="0"/>
              <a:t>) → Triangle(</a:t>
            </a:r>
            <a:r>
              <a:rPr lang="en-US" altLang="en-US" sz="2800" i="1" dirty="0"/>
              <a:t>x</a:t>
            </a:r>
            <a:r>
              <a:rPr lang="en-US" altLang="en-US" sz="2800" dirty="0"/>
              <a:t>). </a:t>
            </a:r>
          </a:p>
        </p:txBody>
      </p:sp>
      <p:sp>
        <p:nvSpPr>
          <p:cNvPr id="19" name="Slide Number Placeholder 18"/>
          <p:cNvSpPr>
            <a:spLocks noGrp="1"/>
          </p:cNvSpPr>
          <p:nvPr>
            <p:ph type="sldNum" sz="quarter" idx="12"/>
          </p:nvPr>
        </p:nvSpPr>
        <p:spPr/>
        <p:txBody>
          <a:bodyPr/>
          <a:lstStyle/>
          <a:p>
            <a:fld id="{3945BCA7-BE1F-44EA-8FAA-E97CADA8B770}" type="slidenum">
              <a:rPr lang="en-SG" smtClean="0"/>
              <a:t>30</a:t>
            </a:fld>
            <a:endParaRPr lang="en-SG" dirty="0"/>
          </a:p>
        </p:txBody>
      </p:sp>
      <p:sp>
        <p:nvSpPr>
          <p:cNvPr id="29" name="TextBox 28"/>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
        <p:nvSpPr>
          <p:cNvPr id="30" name="TextBox 29"/>
          <p:cNvSpPr txBox="1"/>
          <p:nvPr/>
        </p:nvSpPr>
        <p:spPr>
          <a:xfrm>
            <a:off x="4913546" y="2855222"/>
            <a:ext cx="1056546" cy="523220"/>
          </a:xfrm>
          <a:prstGeom prst="rect">
            <a:avLst/>
          </a:prstGeom>
          <a:solidFill>
            <a:schemeClr val="accent4">
              <a:lumMod val="40000"/>
              <a:lumOff val="60000"/>
            </a:schemeClr>
          </a:solidFill>
        </p:spPr>
        <p:txBody>
          <a:bodyPr wrap="square" rtlCol="0">
            <a:spAutoFit/>
          </a:bodyPr>
          <a:lstStyle/>
          <a:p>
            <a:pPr algn="ctr">
              <a:tabLst>
                <a:tab pos="896938" algn="l"/>
              </a:tabLst>
            </a:pPr>
            <a:r>
              <a:rPr lang="en-SG" sz="2800" dirty="0">
                <a:sym typeface="Symbol" panose="05050102010706020507" pitchFamily="18" charset="2"/>
              </a:rPr>
              <a:t>True</a:t>
            </a:r>
          </a:p>
        </p:txBody>
      </p:sp>
      <p:sp>
        <p:nvSpPr>
          <p:cNvPr id="32" name="TextBox 31"/>
          <p:cNvSpPr txBox="1"/>
          <p:nvPr/>
        </p:nvSpPr>
        <p:spPr>
          <a:xfrm>
            <a:off x="4923390" y="3588644"/>
            <a:ext cx="1056546" cy="523220"/>
          </a:xfrm>
          <a:prstGeom prst="rect">
            <a:avLst/>
          </a:prstGeom>
          <a:solidFill>
            <a:schemeClr val="accent4">
              <a:lumMod val="40000"/>
              <a:lumOff val="60000"/>
            </a:schemeClr>
          </a:solidFill>
        </p:spPr>
        <p:txBody>
          <a:bodyPr wrap="square" rtlCol="0">
            <a:spAutoFit/>
          </a:bodyPr>
          <a:lstStyle/>
          <a:p>
            <a:pPr algn="ctr">
              <a:tabLst>
                <a:tab pos="896938" algn="l"/>
              </a:tabLst>
            </a:pPr>
            <a:r>
              <a:rPr lang="en-SG" sz="2800" dirty="0">
                <a:sym typeface="Symbol" panose="05050102010706020507" pitchFamily="18" charset="2"/>
              </a:rPr>
              <a:t>False</a:t>
            </a:r>
          </a:p>
        </p:txBody>
      </p:sp>
      <p:sp>
        <p:nvSpPr>
          <p:cNvPr id="36" name="Oval 35"/>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1536025" y="302182"/>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4" name="Oval 73"/>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8" name="Oval 77"/>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9" name="Oval 78"/>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0" name="Oval 79"/>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1" name="Oval 80"/>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2" name="Oval 81"/>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3" name="Oval 82"/>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4" name="Oval 83"/>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5" name="Oval 84"/>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6" name="Oval 85"/>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2" name="Group 1"/>
          <p:cNvGrpSpPr/>
          <p:nvPr/>
        </p:nvGrpSpPr>
        <p:grpSpPr>
          <a:xfrm>
            <a:off x="6097374" y="950150"/>
            <a:ext cx="2858367" cy="3223934"/>
            <a:chOff x="6097374" y="950150"/>
            <a:chExt cx="2858367" cy="3223934"/>
          </a:xfrm>
        </p:grpSpPr>
        <p:pic>
          <p:nvPicPr>
            <p:cNvPr id="45" name="Picture 4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7374" y="950150"/>
              <a:ext cx="2858367" cy="2881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Rectangle 45"/>
            <p:cNvSpPr>
              <a:spLocks noChangeArrowheads="1"/>
            </p:cNvSpPr>
            <p:nvPr/>
          </p:nvSpPr>
          <p:spPr bwMode="auto">
            <a:xfrm>
              <a:off x="6793023" y="3804752"/>
              <a:ext cx="14670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en-US" b="1" dirty="0"/>
                <a:t>Figure 3.1.1</a:t>
              </a:r>
              <a:endParaRPr lang="en-US" altLang="en-US" dirty="0"/>
            </a:p>
          </p:txBody>
        </p:sp>
      </p:grpSp>
      <p:sp>
        <p:nvSpPr>
          <p:cNvPr id="47" name="TextBox 46"/>
          <p:cNvSpPr txBox="1"/>
          <p:nvPr/>
        </p:nvSpPr>
        <p:spPr>
          <a:xfrm>
            <a:off x="369739" y="4368718"/>
            <a:ext cx="6663523" cy="1338828"/>
          </a:xfrm>
          <a:prstGeom prst="rect">
            <a:avLst/>
          </a:prstGeom>
          <a:noFill/>
        </p:spPr>
        <p:txBody>
          <a:bodyPr wrap="square" rtlCol="0">
            <a:spAutoFit/>
          </a:bodyPr>
          <a:lstStyle/>
          <a:p>
            <a:pPr marL="631825" indent="-514350">
              <a:spcBef>
                <a:spcPts val="1200"/>
              </a:spcBef>
              <a:spcAft>
                <a:spcPts val="1800"/>
              </a:spcAft>
              <a:buClr>
                <a:schemeClr val="tx1"/>
              </a:buClr>
              <a:buFont typeface="+mj-lt"/>
              <a:buAutoNum type="alphaLcPeriod" startAt="3"/>
            </a:pPr>
            <a:r>
              <a:rPr lang="en-US" altLang="en-US" sz="2800" dirty="0"/>
              <a:t>∃</a:t>
            </a:r>
            <a:r>
              <a:rPr lang="en-US" altLang="en-US" sz="2800" i="1" dirty="0"/>
              <a:t>y</a:t>
            </a:r>
            <a:r>
              <a:rPr lang="en-US" altLang="en-US" sz="2800" dirty="0"/>
              <a:t> such that Square(</a:t>
            </a:r>
            <a:r>
              <a:rPr lang="en-US" altLang="en-US" sz="2800" i="1" dirty="0"/>
              <a:t>y</a:t>
            </a:r>
            <a:r>
              <a:rPr lang="en-US" altLang="en-US" sz="2800" dirty="0"/>
              <a:t>) ∧ </a:t>
            </a:r>
            <a:r>
              <a:rPr lang="en-US" altLang="en-US" sz="2800" dirty="0" err="1"/>
              <a:t>RightOf</a:t>
            </a:r>
            <a:r>
              <a:rPr lang="en-US" altLang="en-US" sz="2800" dirty="0"/>
              <a:t>(</a:t>
            </a:r>
            <a:r>
              <a:rPr lang="en-US" altLang="en-US" sz="2800" i="1" dirty="0"/>
              <a:t>d</a:t>
            </a:r>
            <a:r>
              <a:rPr lang="en-US" altLang="en-US" sz="2800" dirty="0"/>
              <a:t>, </a:t>
            </a:r>
            <a:r>
              <a:rPr lang="en-US" altLang="en-US" sz="2800" i="1" dirty="0"/>
              <a:t>y</a:t>
            </a:r>
            <a:r>
              <a:rPr lang="en-US" altLang="en-US" sz="2800" dirty="0"/>
              <a:t>).</a:t>
            </a:r>
          </a:p>
          <a:p>
            <a:pPr marL="631825" indent="-514350">
              <a:spcBef>
                <a:spcPts val="1200"/>
              </a:spcBef>
              <a:spcAft>
                <a:spcPts val="1800"/>
              </a:spcAft>
              <a:buClr>
                <a:schemeClr val="tx1"/>
              </a:buClr>
              <a:buFont typeface="+mj-lt"/>
              <a:buAutoNum type="alphaLcPeriod" startAt="3"/>
            </a:pPr>
            <a:r>
              <a:rPr lang="en-US" altLang="en-US" sz="2800" dirty="0"/>
              <a:t>∃</a:t>
            </a:r>
            <a:r>
              <a:rPr lang="en-US" altLang="en-US" sz="2800" i="1" dirty="0"/>
              <a:t>z</a:t>
            </a:r>
            <a:r>
              <a:rPr lang="en-US" altLang="en-US" sz="2800" dirty="0"/>
              <a:t> such that Square(</a:t>
            </a:r>
            <a:r>
              <a:rPr lang="en-US" altLang="en-US" sz="2800" i="1" dirty="0"/>
              <a:t>z</a:t>
            </a:r>
            <a:r>
              <a:rPr lang="en-US" altLang="en-US" sz="2800" dirty="0"/>
              <a:t>) ∧ Gray(</a:t>
            </a:r>
            <a:r>
              <a:rPr lang="en-US" altLang="en-US" sz="2800" i="1" dirty="0"/>
              <a:t>z</a:t>
            </a:r>
            <a:r>
              <a:rPr lang="en-US" altLang="en-US" sz="2800" dirty="0"/>
              <a:t>).</a:t>
            </a:r>
          </a:p>
        </p:txBody>
      </p:sp>
    </p:spTree>
    <p:extLst>
      <p:ext uri="{BB962C8B-B14F-4D97-AF65-F5344CB8AC3E}">
        <p14:creationId xmlns:p14="http://schemas.microsoft.com/office/powerpoint/2010/main" val="2313379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dissolv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dissolve">
                                      <p:cBhvr>
                                        <p:cTn id="1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Lst>
            </a:pPr>
            <a:r>
              <a:rPr lang="en-SG" sz="900" dirty="0">
                <a:solidFill>
                  <a:schemeClr val="bg1"/>
                </a:solidFill>
              </a:rPr>
              <a:t>	</a:t>
            </a:r>
            <a:r>
              <a:rPr lang="en-SG" sz="1200" b="1" dirty="0">
                <a:solidFill>
                  <a:schemeClr val="accent4">
                    <a:lumMod val="20000"/>
                    <a:lumOff val="80000"/>
                  </a:schemeClr>
                </a:solidFill>
              </a:rPr>
              <a:t>Predicates &amp; Quantified Statement </a:t>
            </a:r>
            <a:r>
              <a:rPr lang="en-SG" sz="1200" dirty="0">
                <a:solidFill>
                  <a:schemeClr val="bg1"/>
                </a:solidFill>
              </a:rPr>
              <a:t>I</a:t>
            </a:r>
            <a:r>
              <a:rPr lang="en-SG" sz="1200" b="1"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II</a:t>
            </a:r>
            <a:r>
              <a:rPr lang="en-SG" sz="1200" dirty="0">
                <a:solidFill>
                  <a:schemeClr val="bg1"/>
                </a:solidFill>
              </a:rPr>
              <a:t>	Statements with Multiple Quantifiers	Arguments with Quantified Statements 	</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31</a:t>
            </a:fld>
            <a:endParaRPr lang="en-SG" dirty="0"/>
          </a:p>
        </p:txBody>
      </p:sp>
      <p:sp>
        <p:nvSpPr>
          <p:cNvPr id="23" name="Rounded Rectangle 22"/>
          <p:cNvSpPr/>
          <p:nvPr/>
        </p:nvSpPr>
        <p:spPr>
          <a:xfrm>
            <a:off x="644577" y="2152650"/>
            <a:ext cx="7809875" cy="751115"/>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Title 1"/>
          <p:cNvSpPr txBox="1">
            <a:spLocks/>
          </p:cNvSpPr>
          <p:nvPr/>
        </p:nvSpPr>
        <p:spPr>
          <a:xfrm>
            <a:off x="922086" y="2220685"/>
            <a:ext cx="7247642" cy="5971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SG" sz="3000" dirty="0">
                <a:solidFill>
                  <a:schemeClr val="bg1"/>
                </a:solidFill>
                <a:latin typeface="+mn-lt"/>
              </a:rPr>
              <a:t>3.2 Predicates and Quantified Statements II</a:t>
            </a:r>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2616532"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9698657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 pos="8612188" algn="l"/>
              </a:tabLst>
            </a:pPr>
            <a:r>
              <a:rPr lang="en-SG" sz="900" dirty="0">
                <a:solidFill>
                  <a:schemeClr val="bg1"/>
                </a:solidFill>
              </a:rPr>
              <a:t>	</a:t>
            </a:r>
            <a:r>
              <a:rPr lang="en-SG" sz="1200" b="1" dirty="0">
                <a:solidFill>
                  <a:schemeClr val="accent4">
                    <a:lumMod val="20000"/>
                    <a:lumOff val="80000"/>
                  </a:schemeClr>
                </a:solidFill>
              </a:rPr>
              <a:t>Predicates &amp; Quantified Statement </a:t>
            </a:r>
            <a:r>
              <a:rPr lang="en-SG" sz="1200" dirty="0">
                <a:solidFill>
                  <a:schemeClr val="bg1"/>
                </a:solidFill>
              </a:rPr>
              <a:t>I</a:t>
            </a:r>
            <a:r>
              <a:rPr lang="en-SG" sz="1200" b="1"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II</a:t>
            </a:r>
            <a:r>
              <a:rPr lang="en-SG" sz="1200" dirty="0">
                <a:solidFill>
                  <a:schemeClr val="bg1"/>
                </a:solidFill>
              </a:rPr>
              <a:t>	Statements with Multiple Quantifiers	Arguments with Quantified Statements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Negations of Quantified Statements: Negation of a Universal Statement</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32</a:t>
            </a:fld>
            <a:endParaRPr lang="en-SG" dirty="0"/>
          </a:p>
        </p:txBody>
      </p:sp>
      <p:sp>
        <p:nvSpPr>
          <p:cNvPr id="53" name="TextBox 5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3.2.1. Negations of Quantified Statements</a:t>
            </a:r>
            <a:endParaRPr lang="en-SG" sz="2000" dirty="0">
              <a:solidFill>
                <a:schemeClr val="bg1"/>
              </a:solidFill>
            </a:endParaRPr>
          </a:p>
        </p:txBody>
      </p:sp>
      <p:sp>
        <p:nvSpPr>
          <p:cNvPr id="42" name="Oval 41"/>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4" name="Oval 73"/>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7" name="Oval 86"/>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8" name="Oval 87"/>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9" name="Oval 88"/>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0" name="Oval 89"/>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1" name="Oval 90"/>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2" name="Oval 91"/>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3" name="Oval 92"/>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4" name="Oval 93"/>
          <p:cNvSpPr/>
          <p:nvPr/>
        </p:nvSpPr>
        <p:spPr>
          <a:xfrm>
            <a:off x="2616532"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5" name="Oval 94"/>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6" name="Oval 95"/>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7" name="Oval 96"/>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8" name="Oval 97"/>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9" name="Oval 98"/>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100" name="Group 99"/>
          <p:cNvGrpSpPr/>
          <p:nvPr/>
        </p:nvGrpSpPr>
        <p:grpSpPr>
          <a:xfrm>
            <a:off x="831319" y="1632801"/>
            <a:ext cx="7870643" cy="3343445"/>
            <a:chOff x="730523" y="4598517"/>
            <a:chExt cx="7870643" cy="3343445"/>
          </a:xfrm>
        </p:grpSpPr>
        <p:sp>
          <p:nvSpPr>
            <p:cNvPr id="101" name="Rectangle 100"/>
            <p:cNvSpPr/>
            <p:nvPr/>
          </p:nvSpPr>
          <p:spPr>
            <a:xfrm>
              <a:off x="730523" y="4598518"/>
              <a:ext cx="7398282" cy="3280929"/>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2" name="Rectangle 101"/>
            <p:cNvSpPr/>
            <p:nvPr/>
          </p:nvSpPr>
          <p:spPr>
            <a:xfrm>
              <a:off x="730523" y="4598517"/>
              <a:ext cx="7398282"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3" name="TextBox 102"/>
            <p:cNvSpPr txBox="1"/>
            <p:nvPr/>
          </p:nvSpPr>
          <p:spPr>
            <a:xfrm>
              <a:off x="898473" y="4645644"/>
              <a:ext cx="7078763" cy="461665"/>
            </a:xfrm>
            <a:prstGeom prst="rect">
              <a:avLst/>
            </a:prstGeom>
            <a:noFill/>
          </p:spPr>
          <p:txBody>
            <a:bodyPr wrap="square" rtlCol="0">
              <a:spAutoFit/>
            </a:bodyPr>
            <a:lstStyle/>
            <a:p>
              <a:r>
                <a:rPr lang="en-SG" sz="2400" dirty="0">
                  <a:solidFill>
                    <a:schemeClr val="bg1"/>
                  </a:solidFill>
                </a:rPr>
                <a:t>Theorem 3.2.1 Negation of a Universal Statement</a:t>
              </a:r>
            </a:p>
          </p:txBody>
        </p:sp>
        <mc:AlternateContent xmlns:mc="http://schemas.openxmlformats.org/markup-compatibility/2006" xmlns:a14="http://schemas.microsoft.com/office/drawing/2010/main">
          <mc:Choice Requires="a14">
            <p:sp>
              <p:nvSpPr>
                <p:cNvPr id="104" name="TextBox 103"/>
                <p:cNvSpPr txBox="1"/>
                <p:nvPr/>
              </p:nvSpPr>
              <p:spPr>
                <a:xfrm>
                  <a:off x="898474" y="5248917"/>
                  <a:ext cx="7702692" cy="2693045"/>
                </a:xfrm>
                <a:prstGeom prst="rect">
                  <a:avLst/>
                </a:prstGeom>
                <a:noFill/>
              </p:spPr>
              <p:txBody>
                <a:bodyPr wrap="square" rtlCol="0">
                  <a:spAutoFit/>
                </a:bodyPr>
                <a:lstStyle/>
                <a:p>
                  <a:pPr>
                    <a:spcAft>
                      <a:spcPts val="600"/>
                    </a:spcAft>
                  </a:pPr>
                  <a:r>
                    <a:rPr lang="en-SG" sz="2400" dirty="0"/>
                    <a:t>The </a:t>
                  </a:r>
                  <a:r>
                    <a:rPr lang="en-SG" sz="2400" b="1" dirty="0"/>
                    <a:t>negation</a:t>
                  </a:r>
                  <a:r>
                    <a:rPr lang="en-SG" sz="2400" dirty="0"/>
                    <a:t> of a statement of the form</a:t>
                  </a:r>
                </a:p>
                <a:p>
                  <a:pPr>
                    <a:spcAft>
                      <a:spcPts val="600"/>
                    </a:spcAft>
                    <a:tabLst>
                      <a:tab pos="1881188" algn="l"/>
                    </a:tabLst>
                  </a:pPr>
                  <a:r>
                    <a:rPr lang="en-SG" sz="2400" dirty="0"/>
                    <a:t>	</a:t>
                  </a:r>
                  <a:r>
                    <a:rPr lang="en-SG" sz="2400" dirty="0">
                      <a:sym typeface="Symbol" panose="05050102010706020507" pitchFamily="18" charset="2"/>
                    </a:rPr>
                    <a:t></a:t>
                  </a:r>
                  <a:r>
                    <a:rPr lang="en-SG" sz="2400" i="1" dirty="0">
                      <a:sym typeface="Symbol" panose="05050102010706020507" pitchFamily="18" charset="2"/>
                    </a:rPr>
                    <a:t>x</a:t>
                  </a:r>
                  <a:r>
                    <a:rPr lang="en-SG" sz="2400" dirty="0">
                      <a:sym typeface="Symbol" panose="05050102010706020507" pitchFamily="18" charset="2"/>
                    </a:rPr>
                    <a:t> </a:t>
                  </a:r>
                  <a14:m>
                    <m:oMath xmlns:m="http://schemas.openxmlformats.org/officeDocument/2006/math">
                      <m:r>
                        <a:rPr lang="en-SG" sz="2400" i="1" dirty="0" smtClean="0">
                          <a:latin typeface="Cambria Math" panose="02040503050406030204" pitchFamily="18" charset="0"/>
                          <a:ea typeface="Cambria Math" panose="02040503050406030204" pitchFamily="18" charset="0"/>
                          <a:sym typeface="Symbol" panose="05050102010706020507" pitchFamily="18" charset="2"/>
                        </a:rPr>
                        <m:t>∈</m:t>
                      </m:r>
                    </m:oMath>
                  </a14:m>
                  <a:r>
                    <a:rPr lang="en-SG" sz="2400" dirty="0">
                      <a:sym typeface="Symbol" panose="05050102010706020507" pitchFamily="18" charset="2"/>
                    </a:rPr>
                    <a:t> </a:t>
                  </a:r>
                  <a:r>
                    <a:rPr lang="en-SG" sz="2400" i="1" dirty="0">
                      <a:sym typeface="Symbol" panose="05050102010706020507" pitchFamily="18" charset="2"/>
                    </a:rPr>
                    <a:t>D</a:t>
                  </a:r>
                  <a:r>
                    <a:rPr lang="en-SG" sz="2400" dirty="0">
                      <a:sym typeface="Symbol" panose="05050102010706020507" pitchFamily="18" charset="2"/>
                    </a:rPr>
                    <a:t>, </a:t>
                  </a:r>
                  <a:r>
                    <a:rPr lang="en-SG" sz="2400" i="1" dirty="0">
                      <a:sym typeface="Symbol" panose="05050102010706020507" pitchFamily="18" charset="2"/>
                    </a:rPr>
                    <a:t>P</a:t>
                  </a:r>
                  <a:r>
                    <a:rPr lang="en-SG" sz="2400" dirty="0">
                      <a:sym typeface="Symbol" panose="05050102010706020507" pitchFamily="18" charset="2"/>
                    </a:rPr>
                    <a:t>(</a:t>
                  </a:r>
                  <a:r>
                    <a:rPr lang="en-SG" sz="2400" i="1" dirty="0">
                      <a:sym typeface="Symbol" panose="05050102010706020507" pitchFamily="18" charset="2"/>
                    </a:rPr>
                    <a:t>x</a:t>
                  </a:r>
                  <a:r>
                    <a:rPr lang="en-SG" sz="2400" dirty="0">
                      <a:sym typeface="Symbol" panose="05050102010706020507" pitchFamily="18" charset="2"/>
                    </a:rPr>
                    <a:t>)</a:t>
                  </a:r>
                </a:p>
                <a:p>
                  <a:pPr>
                    <a:spcAft>
                      <a:spcPts val="600"/>
                    </a:spcAft>
                    <a:tabLst>
                      <a:tab pos="1881188" algn="l"/>
                    </a:tabLst>
                  </a:pPr>
                  <a:r>
                    <a:rPr lang="en-SG" sz="2400" dirty="0">
                      <a:sym typeface="Symbol" panose="05050102010706020507" pitchFamily="18" charset="2"/>
                    </a:rPr>
                    <a:t>is logically equivalent to a statement of the form</a:t>
                  </a:r>
                </a:p>
                <a:p>
                  <a:pPr>
                    <a:spcAft>
                      <a:spcPts val="600"/>
                    </a:spcAft>
                    <a:tabLst>
                      <a:tab pos="1881188" algn="l"/>
                    </a:tabLst>
                  </a:pPr>
                  <a:r>
                    <a:rPr lang="en-SG" sz="2400" dirty="0"/>
                    <a:t>	</a:t>
                  </a:r>
                  <a:r>
                    <a:rPr lang="en-SG" sz="2400" dirty="0">
                      <a:sym typeface="Symbol" panose="05050102010706020507" pitchFamily="18" charset="2"/>
                    </a:rPr>
                    <a:t></a:t>
                  </a:r>
                  <a:r>
                    <a:rPr lang="en-SG" sz="2400" i="1" dirty="0">
                      <a:sym typeface="Symbol" panose="05050102010706020507" pitchFamily="18" charset="2"/>
                    </a:rPr>
                    <a:t>x</a:t>
                  </a:r>
                  <a:r>
                    <a:rPr lang="en-SG" sz="2400" dirty="0">
                      <a:sym typeface="Symbol" panose="05050102010706020507" pitchFamily="18" charset="2"/>
                    </a:rPr>
                    <a:t> </a:t>
                  </a:r>
                  <a14:m>
                    <m:oMath xmlns:m="http://schemas.openxmlformats.org/officeDocument/2006/math">
                      <m:r>
                        <a:rPr lang="en-SG" sz="2400" i="1" dirty="0">
                          <a:latin typeface="Cambria Math" panose="02040503050406030204" pitchFamily="18" charset="0"/>
                          <a:ea typeface="Cambria Math" panose="02040503050406030204" pitchFamily="18" charset="0"/>
                          <a:sym typeface="Symbol" panose="05050102010706020507" pitchFamily="18" charset="2"/>
                        </a:rPr>
                        <m:t>∈</m:t>
                      </m:r>
                    </m:oMath>
                  </a14:m>
                  <a:r>
                    <a:rPr lang="en-SG" sz="2400" dirty="0">
                      <a:sym typeface="Symbol" panose="05050102010706020507" pitchFamily="18" charset="2"/>
                    </a:rPr>
                    <a:t> </a:t>
                  </a:r>
                  <a:r>
                    <a:rPr lang="en-SG" sz="2400" i="1" dirty="0">
                      <a:sym typeface="Symbol" panose="05050102010706020507" pitchFamily="18" charset="2"/>
                    </a:rPr>
                    <a:t>D</a:t>
                  </a:r>
                  <a:r>
                    <a:rPr lang="en-SG" sz="2400" dirty="0">
                      <a:sym typeface="Symbol" panose="05050102010706020507" pitchFamily="18" charset="2"/>
                    </a:rPr>
                    <a:t> such that ~</a:t>
                  </a:r>
                  <a:r>
                    <a:rPr lang="en-SG" sz="2400" i="1" dirty="0">
                      <a:sym typeface="Symbol" panose="05050102010706020507" pitchFamily="18" charset="2"/>
                    </a:rPr>
                    <a:t>P</a:t>
                  </a:r>
                  <a:r>
                    <a:rPr lang="en-SG" sz="2400" dirty="0">
                      <a:sym typeface="Symbol" panose="05050102010706020507" pitchFamily="18" charset="2"/>
                    </a:rPr>
                    <a:t>(</a:t>
                  </a:r>
                  <a:r>
                    <a:rPr lang="en-SG" sz="2400" i="1" dirty="0">
                      <a:sym typeface="Symbol" panose="05050102010706020507" pitchFamily="18" charset="2"/>
                    </a:rPr>
                    <a:t>x</a:t>
                  </a:r>
                  <a:r>
                    <a:rPr lang="en-SG" sz="2400" dirty="0">
                      <a:sym typeface="Symbol" panose="05050102010706020507" pitchFamily="18" charset="2"/>
                    </a:rPr>
                    <a:t>)</a:t>
                  </a:r>
                </a:p>
                <a:p>
                  <a:pPr>
                    <a:spcAft>
                      <a:spcPts val="600"/>
                    </a:spcAft>
                    <a:tabLst>
                      <a:tab pos="1881188" algn="l"/>
                    </a:tabLst>
                  </a:pPr>
                  <a:r>
                    <a:rPr lang="en-SG" sz="2400" dirty="0">
                      <a:sym typeface="Symbol" panose="05050102010706020507" pitchFamily="18" charset="2"/>
                    </a:rPr>
                    <a:t>Symbolically, </a:t>
                  </a:r>
                </a:p>
                <a:p>
                  <a:pPr>
                    <a:spcAft>
                      <a:spcPts val="600"/>
                    </a:spcAft>
                    <a:tabLst>
                      <a:tab pos="896938" algn="l"/>
                      <a:tab pos="1881188" algn="l"/>
                    </a:tabLst>
                  </a:pPr>
                  <a:r>
                    <a:rPr lang="en-SG" sz="2400" dirty="0">
                      <a:sym typeface="Symbol" panose="05050102010706020507" pitchFamily="18" charset="2"/>
                    </a:rPr>
                    <a:t>	~(</a:t>
                  </a:r>
                  <a:r>
                    <a:rPr lang="en-SG" sz="2400" i="1" dirty="0">
                      <a:sym typeface="Symbol" panose="05050102010706020507" pitchFamily="18" charset="2"/>
                    </a:rPr>
                    <a:t>x</a:t>
                  </a:r>
                  <a:r>
                    <a:rPr lang="en-SG" sz="2400" dirty="0">
                      <a:sym typeface="Symbol" panose="05050102010706020507" pitchFamily="18" charset="2"/>
                    </a:rPr>
                    <a:t> </a:t>
                  </a:r>
                  <a14:m>
                    <m:oMath xmlns:m="http://schemas.openxmlformats.org/officeDocument/2006/math">
                      <m:r>
                        <a:rPr lang="en-SG" sz="2400" i="1" dirty="0">
                          <a:latin typeface="Cambria Math" panose="02040503050406030204" pitchFamily="18" charset="0"/>
                          <a:ea typeface="Cambria Math" panose="02040503050406030204" pitchFamily="18" charset="0"/>
                          <a:sym typeface="Symbol" panose="05050102010706020507" pitchFamily="18" charset="2"/>
                        </a:rPr>
                        <m:t>∈</m:t>
                      </m:r>
                    </m:oMath>
                  </a14:m>
                  <a:r>
                    <a:rPr lang="en-SG" sz="2400" dirty="0">
                      <a:sym typeface="Symbol" panose="05050102010706020507" pitchFamily="18" charset="2"/>
                    </a:rPr>
                    <a:t> </a:t>
                  </a:r>
                  <a:r>
                    <a:rPr lang="en-SG" sz="2400" i="1" dirty="0">
                      <a:sym typeface="Symbol" panose="05050102010706020507" pitchFamily="18" charset="2"/>
                    </a:rPr>
                    <a:t>D</a:t>
                  </a:r>
                  <a:r>
                    <a:rPr lang="en-SG" sz="2400" dirty="0">
                      <a:sym typeface="Symbol" panose="05050102010706020507" pitchFamily="18" charset="2"/>
                    </a:rPr>
                    <a:t>, </a:t>
                  </a:r>
                  <a:r>
                    <a:rPr lang="en-SG" sz="2400" i="1" dirty="0">
                      <a:sym typeface="Symbol" panose="05050102010706020507" pitchFamily="18" charset="2"/>
                    </a:rPr>
                    <a:t>P</a:t>
                  </a:r>
                  <a:r>
                    <a:rPr lang="en-SG" sz="2400" dirty="0">
                      <a:sym typeface="Symbol" panose="05050102010706020507" pitchFamily="18" charset="2"/>
                    </a:rPr>
                    <a:t>(</a:t>
                  </a:r>
                  <a:r>
                    <a:rPr lang="en-SG" sz="2400" i="1" dirty="0">
                      <a:sym typeface="Symbol" panose="05050102010706020507" pitchFamily="18" charset="2"/>
                    </a:rPr>
                    <a:t>x</a:t>
                  </a:r>
                  <a:r>
                    <a:rPr lang="en-SG" sz="2400" dirty="0">
                      <a:sym typeface="Symbol" panose="05050102010706020507" pitchFamily="18" charset="2"/>
                    </a:rPr>
                    <a:t>))  </a:t>
                  </a:r>
                  <a:r>
                    <a:rPr lang="en-SG" sz="2400" i="1" dirty="0">
                      <a:sym typeface="Symbol" panose="05050102010706020507" pitchFamily="18" charset="2"/>
                    </a:rPr>
                    <a:t>x</a:t>
                  </a:r>
                  <a:r>
                    <a:rPr lang="en-SG" sz="2400" dirty="0">
                      <a:sym typeface="Symbol" panose="05050102010706020507" pitchFamily="18" charset="2"/>
                    </a:rPr>
                    <a:t> </a:t>
                  </a:r>
                  <a14:m>
                    <m:oMath xmlns:m="http://schemas.openxmlformats.org/officeDocument/2006/math">
                      <m:r>
                        <a:rPr lang="en-SG" sz="2400" i="1" dirty="0">
                          <a:latin typeface="Cambria Math" panose="02040503050406030204" pitchFamily="18" charset="0"/>
                          <a:ea typeface="Cambria Math" panose="02040503050406030204" pitchFamily="18" charset="0"/>
                          <a:sym typeface="Symbol" panose="05050102010706020507" pitchFamily="18" charset="2"/>
                        </a:rPr>
                        <m:t>∈</m:t>
                      </m:r>
                    </m:oMath>
                  </a14:m>
                  <a:r>
                    <a:rPr lang="en-SG" sz="2400" dirty="0">
                      <a:sym typeface="Symbol" panose="05050102010706020507" pitchFamily="18" charset="2"/>
                    </a:rPr>
                    <a:t> </a:t>
                  </a:r>
                  <a:r>
                    <a:rPr lang="en-SG" sz="2400" i="1" dirty="0">
                      <a:sym typeface="Symbol" panose="05050102010706020507" pitchFamily="18" charset="2"/>
                    </a:rPr>
                    <a:t>D</a:t>
                  </a:r>
                  <a:r>
                    <a:rPr lang="en-SG" sz="2400" dirty="0">
                      <a:sym typeface="Symbol" panose="05050102010706020507" pitchFamily="18" charset="2"/>
                    </a:rPr>
                    <a:t> such that ~</a:t>
                  </a:r>
                  <a:r>
                    <a:rPr lang="en-SG" sz="2400" i="1" dirty="0">
                      <a:sym typeface="Symbol" panose="05050102010706020507" pitchFamily="18" charset="2"/>
                    </a:rPr>
                    <a:t>P</a:t>
                  </a:r>
                  <a:r>
                    <a:rPr lang="en-SG" sz="2400" dirty="0">
                      <a:sym typeface="Symbol" panose="05050102010706020507" pitchFamily="18" charset="2"/>
                    </a:rPr>
                    <a:t>(</a:t>
                  </a:r>
                  <a:r>
                    <a:rPr lang="en-SG" sz="2400" i="1" dirty="0">
                      <a:sym typeface="Symbol" panose="05050102010706020507" pitchFamily="18" charset="2"/>
                    </a:rPr>
                    <a:t>x</a:t>
                  </a:r>
                  <a:r>
                    <a:rPr lang="en-SG" sz="2400" dirty="0">
                      <a:sym typeface="Symbol" panose="05050102010706020507" pitchFamily="18" charset="2"/>
                    </a:rPr>
                    <a:t>)</a:t>
                  </a:r>
                </a:p>
              </p:txBody>
            </p:sp>
          </mc:Choice>
          <mc:Fallback xmlns="">
            <p:sp>
              <p:nvSpPr>
                <p:cNvPr id="104" name="TextBox 103"/>
                <p:cNvSpPr txBox="1">
                  <a:spLocks noRot="1" noChangeAspect="1" noMove="1" noResize="1" noEditPoints="1" noAdjustHandles="1" noChangeArrowheads="1" noChangeShapeType="1" noTextEdit="1"/>
                </p:cNvSpPr>
                <p:nvPr/>
              </p:nvSpPr>
              <p:spPr>
                <a:xfrm>
                  <a:off x="898474" y="5248917"/>
                  <a:ext cx="7702692" cy="2693045"/>
                </a:xfrm>
                <a:prstGeom prst="rect">
                  <a:avLst/>
                </a:prstGeom>
                <a:blipFill>
                  <a:blip r:embed="rId3"/>
                  <a:stretch>
                    <a:fillRect l="-1267" t="-1814" b="-4535"/>
                  </a:stretch>
                </a:blipFill>
              </p:spPr>
              <p:txBody>
                <a:bodyPr/>
                <a:lstStyle/>
                <a:p>
                  <a:r>
                    <a:rPr lang="en-US">
                      <a:noFill/>
                    </a:rPr>
                    <a:t> </a:t>
                  </a:r>
                </a:p>
              </p:txBody>
            </p:sp>
          </mc:Fallback>
        </mc:AlternateContent>
      </p:grpSp>
      <p:sp>
        <p:nvSpPr>
          <p:cNvPr id="2" name="TextBox 1"/>
          <p:cNvSpPr txBox="1"/>
          <p:nvPr/>
        </p:nvSpPr>
        <p:spPr>
          <a:xfrm>
            <a:off x="831319" y="5072822"/>
            <a:ext cx="7246713" cy="1200329"/>
          </a:xfrm>
          <a:prstGeom prst="rect">
            <a:avLst/>
          </a:prstGeom>
          <a:noFill/>
        </p:spPr>
        <p:txBody>
          <a:bodyPr wrap="square" rtlCol="0">
            <a:spAutoFit/>
          </a:bodyPr>
          <a:lstStyle/>
          <a:p>
            <a:r>
              <a:rPr lang="en-SG" sz="2400" dirty="0"/>
              <a:t>That is, the negation of a universal statement (“all are”) is logically equivalent to an existential statement (“some are not” or “there is at least one that is not”).</a:t>
            </a:r>
          </a:p>
        </p:txBody>
      </p:sp>
    </p:spTree>
    <p:extLst>
      <p:ext uri="{BB962C8B-B14F-4D97-AF65-F5344CB8AC3E}">
        <p14:creationId xmlns:p14="http://schemas.microsoft.com/office/powerpoint/2010/main" val="42850508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 pos="8612188" algn="l"/>
              </a:tabLst>
            </a:pPr>
            <a:r>
              <a:rPr lang="en-SG" sz="900" dirty="0">
                <a:solidFill>
                  <a:schemeClr val="bg1"/>
                </a:solidFill>
              </a:rPr>
              <a:t>	</a:t>
            </a:r>
            <a:r>
              <a:rPr lang="en-SG" sz="1200" b="1" dirty="0">
                <a:solidFill>
                  <a:schemeClr val="accent4">
                    <a:lumMod val="20000"/>
                    <a:lumOff val="80000"/>
                  </a:schemeClr>
                </a:solidFill>
              </a:rPr>
              <a:t>Predicates &amp; Quantified Statement </a:t>
            </a:r>
            <a:r>
              <a:rPr lang="en-SG" sz="1200" dirty="0">
                <a:solidFill>
                  <a:schemeClr val="bg1"/>
                </a:solidFill>
              </a:rPr>
              <a:t>I</a:t>
            </a:r>
            <a:r>
              <a:rPr lang="en-SG" sz="1200" b="1"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II</a:t>
            </a:r>
            <a:r>
              <a:rPr lang="en-SG" sz="1200" dirty="0">
                <a:solidFill>
                  <a:schemeClr val="bg1"/>
                </a:solidFill>
              </a:rPr>
              <a:t>	Statements with Multiple Quantifiers	Arguments with Quantified Statements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Negations of Quantified Statements: Negation of an Existential Statement</a:t>
            </a:r>
          </a:p>
          <a:p>
            <a:pPr>
              <a:tabLst>
                <a:tab pos="201216" algn="l"/>
              </a:tabLst>
            </a:pP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33</a:t>
            </a:fld>
            <a:endParaRPr lang="en-SG" dirty="0"/>
          </a:p>
        </p:txBody>
      </p:sp>
      <p:sp>
        <p:nvSpPr>
          <p:cNvPr id="42" name="Oval 41"/>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4" name="Oval 73"/>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7" name="Oval 86"/>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8" name="Oval 87"/>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9" name="Oval 88"/>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0" name="Oval 89"/>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1" name="Oval 90"/>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2" name="Oval 91"/>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3" name="Oval 92"/>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4" name="Oval 93"/>
          <p:cNvSpPr/>
          <p:nvPr/>
        </p:nvSpPr>
        <p:spPr>
          <a:xfrm>
            <a:off x="2616532"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5" name="Oval 94"/>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6" name="Oval 95"/>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7" name="Oval 96"/>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8" name="Oval 97"/>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9" name="Oval 98"/>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100" name="Group 99"/>
          <p:cNvGrpSpPr/>
          <p:nvPr/>
        </p:nvGrpSpPr>
        <p:grpSpPr>
          <a:xfrm>
            <a:off x="831319" y="1632801"/>
            <a:ext cx="7870643" cy="3343445"/>
            <a:chOff x="730523" y="4598517"/>
            <a:chExt cx="7870643" cy="3343445"/>
          </a:xfrm>
        </p:grpSpPr>
        <p:sp>
          <p:nvSpPr>
            <p:cNvPr id="101" name="Rectangle 100"/>
            <p:cNvSpPr/>
            <p:nvPr/>
          </p:nvSpPr>
          <p:spPr>
            <a:xfrm>
              <a:off x="730523" y="4598518"/>
              <a:ext cx="7398282" cy="3280929"/>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2" name="Rectangle 101"/>
            <p:cNvSpPr/>
            <p:nvPr/>
          </p:nvSpPr>
          <p:spPr>
            <a:xfrm>
              <a:off x="730523" y="4598517"/>
              <a:ext cx="7398282"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3" name="TextBox 102"/>
            <p:cNvSpPr txBox="1"/>
            <p:nvPr/>
          </p:nvSpPr>
          <p:spPr>
            <a:xfrm>
              <a:off x="898473" y="4645644"/>
              <a:ext cx="7078763" cy="461665"/>
            </a:xfrm>
            <a:prstGeom prst="rect">
              <a:avLst/>
            </a:prstGeom>
            <a:noFill/>
          </p:spPr>
          <p:txBody>
            <a:bodyPr wrap="square" rtlCol="0">
              <a:spAutoFit/>
            </a:bodyPr>
            <a:lstStyle/>
            <a:p>
              <a:r>
                <a:rPr lang="en-SG" sz="2400" dirty="0">
                  <a:solidFill>
                    <a:schemeClr val="bg1"/>
                  </a:solidFill>
                </a:rPr>
                <a:t>Theorem 3.2.2 Negation of an Existential Statement</a:t>
              </a:r>
            </a:p>
          </p:txBody>
        </p:sp>
        <mc:AlternateContent xmlns:mc="http://schemas.openxmlformats.org/markup-compatibility/2006" xmlns:a14="http://schemas.microsoft.com/office/drawing/2010/main">
          <mc:Choice Requires="a14">
            <p:sp>
              <p:nvSpPr>
                <p:cNvPr id="104" name="TextBox 103"/>
                <p:cNvSpPr txBox="1"/>
                <p:nvPr/>
              </p:nvSpPr>
              <p:spPr>
                <a:xfrm>
                  <a:off x="898474" y="5248917"/>
                  <a:ext cx="7702692" cy="2693045"/>
                </a:xfrm>
                <a:prstGeom prst="rect">
                  <a:avLst/>
                </a:prstGeom>
                <a:noFill/>
              </p:spPr>
              <p:txBody>
                <a:bodyPr wrap="square" rtlCol="0">
                  <a:spAutoFit/>
                </a:bodyPr>
                <a:lstStyle/>
                <a:p>
                  <a:pPr>
                    <a:spcAft>
                      <a:spcPts val="600"/>
                    </a:spcAft>
                  </a:pPr>
                  <a:r>
                    <a:rPr lang="en-SG" sz="2400" dirty="0"/>
                    <a:t>The </a:t>
                  </a:r>
                  <a:r>
                    <a:rPr lang="en-SG" sz="2400" b="1" dirty="0"/>
                    <a:t>negation</a:t>
                  </a:r>
                  <a:r>
                    <a:rPr lang="en-SG" sz="2400" dirty="0"/>
                    <a:t> of a statement of the form</a:t>
                  </a:r>
                </a:p>
                <a:p>
                  <a:pPr>
                    <a:spcAft>
                      <a:spcPts val="600"/>
                    </a:spcAft>
                    <a:tabLst>
                      <a:tab pos="1881188" algn="l"/>
                    </a:tabLst>
                  </a:pPr>
                  <a:r>
                    <a:rPr lang="en-SG" sz="2400" dirty="0"/>
                    <a:t>	</a:t>
                  </a:r>
                  <a:r>
                    <a:rPr lang="en-SG" sz="2400" dirty="0">
                      <a:sym typeface="Symbol" panose="05050102010706020507" pitchFamily="18" charset="2"/>
                    </a:rPr>
                    <a:t></a:t>
                  </a:r>
                  <a:r>
                    <a:rPr lang="en-SG" sz="2400" i="1" dirty="0">
                      <a:sym typeface="Symbol" panose="05050102010706020507" pitchFamily="18" charset="2"/>
                    </a:rPr>
                    <a:t>x</a:t>
                  </a:r>
                  <a:r>
                    <a:rPr lang="en-SG" sz="2400" dirty="0">
                      <a:sym typeface="Symbol" panose="05050102010706020507" pitchFamily="18" charset="2"/>
                    </a:rPr>
                    <a:t> </a:t>
                  </a:r>
                  <a14:m>
                    <m:oMath xmlns:m="http://schemas.openxmlformats.org/officeDocument/2006/math">
                      <m:r>
                        <a:rPr lang="en-SG" sz="2400" i="1" dirty="0">
                          <a:latin typeface="Cambria Math" panose="02040503050406030204" pitchFamily="18" charset="0"/>
                          <a:ea typeface="Cambria Math" panose="02040503050406030204" pitchFamily="18" charset="0"/>
                          <a:sym typeface="Symbol" panose="05050102010706020507" pitchFamily="18" charset="2"/>
                        </a:rPr>
                        <m:t>∈</m:t>
                      </m:r>
                    </m:oMath>
                  </a14:m>
                  <a:r>
                    <a:rPr lang="en-SG" sz="2400" dirty="0">
                      <a:sym typeface="Symbol" panose="05050102010706020507" pitchFamily="18" charset="2"/>
                    </a:rPr>
                    <a:t> </a:t>
                  </a:r>
                  <a:r>
                    <a:rPr lang="en-SG" sz="2400" i="1" dirty="0">
                      <a:sym typeface="Symbol" panose="05050102010706020507" pitchFamily="18" charset="2"/>
                    </a:rPr>
                    <a:t>D</a:t>
                  </a:r>
                  <a:r>
                    <a:rPr lang="en-SG" sz="2400" dirty="0">
                      <a:sym typeface="Symbol" panose="05050102010706020507" pitchFamily="18" charset="2"/>
                    </a:rPr>
                    <a:t> such that </a:t>
                  </a:r>
                  <a:r>
                    <a:rPr lang="en-SG" sz="2400" i="1" dirty="0">
                      <a:sym typeface="Symbol" panose="05050102010706020507" pitchFamily="18" charset="2"/>
                    </a:rPr>
                    <a:t>P</a:t>
                  </a:r>
                  <a:r>
                    <a:rPr lang="en-SG" sz="2400" dirty="0">
                      <a:sym typeface="Symbol" panose="05050102010706020507" pitchFamily="18" charset="2"/>
                    </a:rPr>
                    <a:t>(</a:t>
                  </a:r>
                  <a:r>
                    <a:rPr lang="en-SG" sz="2400" i="1" dirty="0">
                      <a:sym typeface="Symbol" panose="05050102010706020507" pitchFamily="18" charset="2"/>
                    </a:rPr>
                    <a:t>x</a:t>
                  </a:r>
                  <a:r>
                    <a:rPr lang="en-SG" sz="2400" dirty="0">
                      <a:sym typeface="Symbol" panose="05050102010706020507" pitchFamily="18" charset="2"/>
                    </a:rPr>
                    <a:t>)</a:t>
                  </a:r>
                </a:p>
                <a:p>
                  <a:pPr>
                    <a:spcAft>
                      <a:spcPts val="600"/>
                    </a:spcAft>
                    <a:tabLst>
                      <a:tab pos="1881188" algn="l"/>
                    </a:tabLst>
                  </a:pPr>
                  <a:r>
                    <a:rPr lang="en-SG" sz="2400" dirty="0">
                      <a:sym typeface="Symbol" panose="05050102010706020507" pitchFamily="18" charset="2"/>
                    </a:rPr>
                    <a:t>is logically equivalent to a statement of the form</a:t>
                  </a:r>
                </a:p>
                <a:p>
                  <a:pPr>
                    <a:spcAft>
                      <a:spcPts val="600"/>
                    </a:spcAft>
                    <a:tabLst>
                      <a:tab pos="1881188" algn="l"/>
                    </a:tabLst>
                  </a:pPr>
                  <a:r>
                    <a:rPr lang="en-SG" sz="2400" dirty="0"/>
                    <a:t>	</a:t>
                  </a:r>
                  <a:r>
                    <a:rPr lang="en-SG" sz="2400" dirty="0">
                      <a:sym typeface="Symbol" panose="05050102010706020507" pitchFamily="18" charset="2"/>
                    </a:rPr>
                    <a:t></a:t>
                  </a:r>
                  <a:r>
                    <a:rPr lang="en-SG" sz="2400" i="1" dirty="0">
                      <a:sym typeface="Symbol" panose="05050102010706020507" pitchFamily="18" charset="2"/>
                    </a:rPr>
                    <a:t>x</a:t>
                  </a:r>
                  <a:r>
                    <a:rPr lang="en-SG" sz="2400" dirty="0">
                      <a:sym typeface="Symbol" panose="05050102010706020507" pitchFamily="18" charset="2"/>
                    </a:rPr>
                    <a:t> </a:t>
                  </a:r>
                  <a14:m>
                    <m:oMath xmlns:m="http://schemas.openxmlformats.org/officeDocument/2006/math">
                      <m:r>
                        <a:rPr lang="en-SG" sz="2400" i="1" dirty="0">
                          <a:latin typeface="Cambria Math" panose="02040503050406030204" pitchFamily="18" charset="0"/>
                          <a:ea typeface="Cambria Math" panose="02040503050406030204" pitchFamily="18" charset="0"/>
                          <a:sym typeface="Symbol" panose="05050102010706020507" pitchFamily="18" charset="2"/>
                        </a:rPr>
                        <m:t>∈</m:t>
                      </m:r>
                    </m:oMath>
                  </a14:m>
                  <a:r>
                    <a:rPr lang="en-SG" sz="2400" dirty="0">
                      <a:sym typeface="Symbol" panose="05050102010706020507" pitchFamily="18" charset="2"/>
                    </a:rPr>
                    <a:t> </a:t>
                  </a:r>
                  <a:r>
                    <a:rPr lang="en-SG" sz="2400" i="1" dirty="0">
                      <a:sym typeface="Symbol" panose="05050102010706020507" pitchFamily="18" charset="2"/>
                    </a:rPr>
                    <a:t>D</a:t>
                  </a:r>
                  <a:r>
                    <a:rPr lang="en-SG" sz="2400" dirty="0">
                      <a:sym typeface="Symbol" panose="05050102010706020507" pitchFamily="18" charset="2"/>
                    </a:rPr>
                    <a:t>, ~</a:t>
                  </a:r>
                  <a:r>
                    <a:rPr lang="en-SG" sz="2400" i="1" dirty="0">
                      <a:sym typeface="Symbol" panose="05050102010706020507" pitchFamily="18" charset="2"/>
                    </a:rPr>
                    <a:t>P</a:t>
                  </a:r>
                  <a:r>
                    <a:rPr lang="en-SG" sz="2400" dirty="0">
                      <a:sym typeface="Symbol" panose="05050102010706020507" pitchFamily="18" charset="2"/>
                    </a:rPr>
                    <a:t>(</a:t>
                  </a:r>
                  <a:r>
                    <a:rPr lang="en-SG" sz="2400" i="1" dirty="0">
                      <a:sym typeface="Symbol" panose="05050102010706020507" pitchFamily="18" charset="2"/>
                    </a:rPr>
                    <a:t>x</a:t>
                  </a:r>
                  <a:r>
                    <a:rPr lang="en-SG" sz="2400" dirty="0">
                      <a:sym typeface="Symbol" panose="05050102010706020507" pitchFamily="18" charset="2"/>
                    </a:rPr>
                    <a:t>)</a:t>
                  </a:r>
                </a:p>
                <a:p>
                  <a:pPr>
                    <a:spcAft>
                      <a:spcPts val="600"/>
                    </a:spcAft>
                    <a:tabLst>
                      <a:tab pos="1881188" algn="l"/>
                    </a:tabLst>
                  </a:pPr>
                  <a:r>
                    <a:rPr lang="en-SG" sz="2400" dirty="0">
                      <a:sym typeface="Symbol" panose="05050102010706020507" pitchFamily="18" charset="2"/>
                    </a:rPr>
                    <a:t>Symbolically, </a:t>
                  </a:r>
                </a:p>
                <a:p>
                  <a:pPr>
                    <a:spcAft>
                      <a:spcPts val="600"/>
                    </a:spcAft>
                    <a:tabLst>
                      <a:tab pos="896938" algn="l"/>
                      <a:tab pos="1881188" algn="l"/>
                    </a:tabLst>
                  </a:pPr>
                  <a:r>
                    <a:rPr lang="en-SG" sz="2400" dirty="0">
                      <a:sym typeface="Symbol" panose="05050102010706020507" pitchFamily="18" charset="2"/>
                    </a:rPr>
                    <a:t>	~(</a:t>
                  </a:r>
                  <a:r>
                    <a:rPr lang="en-SG" sz="2400" i="1" dirty="0">
                      <a:sym typeface="Symbol" panose="05050102010706020507" pitchFamily="18" charset="2"/>
                    </a:rPr>
                    <a:t>x</a:t>
                  </a:r>
                  <a:r>
                    <a:rPr lang="en-SG" sz="2400" dirty="0">
                      <a:sym typeface="Symbol" panose="05050102010706020507" pitchFamily="18" charset="2"/>
                    </a:rPr>
                    <a:t> </a:t>
                  </a:r>
                  <a14:m>
                    <m:oMath xmlns:m="http://schemas.openxmlformats.org/officeDocument/2006/math">
                      <m:r>
                        <a:rPr lang="en-SG" sz="2400" i="1" dirty="0">
                          <a:latin typeface="Cambria Math" panose="02040503050406030204" pitchFamily="18" charset="0"/>
                          <a:ea typeface="Cambria Math" panose="02040503050406030204" pitchFamily="18" charset="0"/>
                          <a:sym typeface="Symbol" panose="05050102010706020507" pitchFamily="18" charset="2"/>
                        </a:rPr>
                        <m:t>∈</m:t>
                      </m:r>
                    </m:oMath>
                  </a14:m>
                  <a:r>
                    <a:rPr lang="en-SG" sz="2400" dirty="0">
                      <a:sym typeface="Symbol" panose="05050102010706020507" pitchFamily="18" charset="2"/>
                    </a:rPr>
                    <a:t> </a:t>
                  </a:r>
                  <a:r>
                    <a:rPr lang="en-SG" sz="2400" i="1" dirty="0">
                      <a:sym typeface="Symbol" panose="05050102010706020507" pitchFamily="18" charset="2"/>
                    </a:rPr>
                    <a:t>D</a:t>
                  </a:r>
                  <a:r>
                    <a:rPr lang="en-SG" sz="2400" dirty="0">
                      <a:sym typeface="Symbol" panose="05050102010706020507" pitchFamily="18" charset="2"/>
                    </a:rPr>
                    <a:t> such that </a:t>
                  </a:r>
                  <a:r>
                    <a:rPr lang="en-SG" sz="2400" i="1" dirty="0">
                      <a:sym typeface="Symbol" panose="05050102010706020507" pitchFamily="18" charset="2"/>
                    </a:rPr>
                    <a:t>P</a:t>
                  </a:r>
                  <a:r>
                    <a:rPr lang="en-SG" sz="2400" dirty="0">
                      <a:sym typeface="Symbol" panose="05050102010706020507" pitchFamily="18" charset="2"/>
                    </a:rPr>
                    <a:t>(</a:t>
                  </a:r>
                  <a:r>
                    <a:rPr lang="en-SG" sz="2400" i="1" dirty="0">
                      <a:sym typeface="Symbol" panose="05050102010706020507" pitchFamily="18" charset="2"/>
                    </a:rPr>
                    <a:t>x</a:t>
                  </a:r>
                  <a:r>
                    <a:rPr lang="en-SG" sz="2400" dirty="0">
                      <a:sym typeface="Symbol" panose="05050102010706020507" pitchFamily="18" charset="2"/>
                    </a:rPr>
                    <a:t>))  </a:t>
                  </a:r>
                  <a:r>
                    <a:rPr lang="en-SG" sz="2400" i="1" dirty="0">
                      <a:sym typeface="Symbol" panose="05050102010706020507" pitchFamily="18" charset="2"/>
                    </a:rPr>
                    <a:t>x</a:t>
                  </a:r>
                  <a:r>
                    <a:rPr lang="en-SG" sz="2400" dirty="0">
                      <a:sym typeface="Symbol" panose="05050102010706020507" pitchFamily="18" charset="2"/>
                    </a:rPr>
                    <a:t> </a:t>
                  </a:r>
                  <a14:m>
                    <m:oMath xmlns:m="http://schemas.openxmlformats.org/officeDocument/2006/math">
                      <m:r>
                        <a:rPr lang="en-SG" sz="2400" i="1" dirty="0">
                          <a:latin typeface="Cambria Math" panose="02040503050406030204" pitchFamily="18" charset="0"/>
                          <a:ea typeface="Cambria Math" panose="02040503050406030204" pitchFamily="18" charset="0"/>
                          <a:sym typeface="Symbol" panose="05050102010706020507" pitchFamily="18" charset="2"/>
                        </a:rPr>
                        <m:t>∈</m:t>
                      </m:r>
                    </m:oMath>
                  </a14:m>
                  <a:r>
                    <a:rPr lang="en-SG" sz="2400" dirty="0">
                      <a:sym typeface="Symbol" panose="05050102010706020507" pitchFamily="18" charset="2"/>
                    </a:rPr>
                    <a:t> </a:t>
                  </a:r>
                  <a:r>
                    <a:rPr lang="en-SG" sz="2400" i="1" dirty="0">
                      <a:sym typeface="Symbol" panose="05050102010706020507" pitchFamily="18" charset="2"/>
                    </a:rPr>
                    <a:t>D</a:t>
                  </a:r>
                  <a:r>
                    <a:rPr lang="en-SG" sz="2400" dirty="0">
                      <a:sym typeface="Symbol" panose="05050102010706020507" pitchFamily="18" charset="2"/>
                    </a:rPr>
                    <a:t>, ~</a:t>
                  </a:r>
                  <a:r>
                    <a:rPr lang="en-SG" sz="2400" i="1" dirty="0">
                      <a:sym typeface="Symbol" panose="05050102010706020507" pitchFamily="18" charset="2"/>
                    </a:rPr>
                    <a:t>P</a:t>
                  </a:r>
                  <a:r>
                    <a:rPr lang="en-SG" sz="2400" dirty="0">
                      <a:sym typeface="Symbol" panose="05050102010706020507" pitchFamily="18" charset="2"/>
                    </a:rPr>
                    <a:t>(</a:t>
                  </a:r>
                  <a:r>
                    <a:rPr lang="en-SG" sz="2400" i="1" dirty="0">
                      <a:sym typeface="Symbol" panose="05050102010706020507" pitchFamily="18" charset="2"/>
                    </a:rPr>
                    <a:t>x</a:t>
                  </a:r>
                  <a:r>
                    <a:rPr lang="en-SG" sz="2400" dirty="0">
                      <a:sym typeface="Symbol" panose="05050102010706020507" pitchFamily="18" charset="2"/>
                    </a:rPr>
                    <a:t>)</a:t>
                  </a:r>
                </a:p>
              </p:txBody>
            </p:sp>
          </mc:Choice>
          <mc:Fallback xmlns="">
            <p:sp>
              <p:nvSpPr>
                <p:cNvPr id="104" name="TextBox 103"/>
                <p:cNvSpPr txBox="1">
                  <a:spLocks noRot="1" noChangeAspect="1" noMove="1" noResize="1" noEditPoints="1" noAdjustHandles="1" noChangeArrowheads="1" noChangeShapeType="1" noTextEdit="1"/>
                </p:cNvSpPr>
                <p:nvPr/>
              </p:nvSpPr>
              <p:spPr>
                <a:xfrm>
                  <a:off x="898474" y="5248917"/>
                  <a:ext cx="7702692" cy="2693045"/>
                </a:xfrm>
                <a:prstGeom prst="rect">
                  <a:avLst/>
                </a:prstGeom>
                <a:blipFill>
                  <a:blip r:embed="rId3"/>
                  <a:stretch>
                    <a:fillRect l="-1267" t="-1814" b="-4535"/>
                  </a:stretch>
                </a:blipFill>
              </p:spPr>
              <p:txBody>
                <a:bodyPr/>
                <a:lstStyle/>
                <a:p>
                  <a:r>
                    <a:rPr lang="en-US">
                      <a:noFill/>
                    </a:rPr>
                    <a:t> </a:t>
                  </a:r>
                </a:p>
              </p:txBody>
            </p:sp>
          </mc:Fallback>
        </mc:AlternateContent>
      </p:grpSp>
      <p:sp>
        <p:nvSpPr>
          <p:cNvPr id="2" name="TextBox 1"/>
          <p:cNvSpPr txBox="1"/>
          <p:nvPr/>
        </p:nvSpPr>
        <p:spPr>
          <a:xfrm>
            <a:off x="567523" y="5072822"/>
            <a:ext cx="7792706" cy="1200329"/>
          </a:xfrm>
          <a:prstGeom prst="rect">
            <a:avLst/>
          </a:prstGeom>
          <a:noFill/>
        </p:spPr>
        <p:txBody>
          <a:bodyPr wrap="square" rtlCol="0">
            <a:spAutoFit/>
          </a:bodyPr>
          <a:lstStyle/>
          <a:p>
            <a:r>
              <a:rPr lang="en-SG" sz="2400" dirty="0"/>
              <a:t>That is, the negation of an existential statement (“some are”) is logically equivalent to a universal statement (“none are” or “all are not”).</a:t>
            </a:r>
          </a:p>
        </p:txBody>
      </p:sp>
    </p:spTree>
    <p:extLst>
      <p:ext uri="{BB962C8B-B14F-4D97-AF65-F5344CB8AC3E}">
        <p14:creationId xmlns:p14="http://schemas.microsoft.com/office/powerpoint/2010/main" val="10903941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 pos="8612188" algn="l"/>
              </a:tabLst>
            </a:pPr>
            <a:r>
              <a:rPr lang="en-SG" sz="900" dirty="0">
                <a:solidFill>
                  <a:schemeClr val="bg1"/>
                </a:solidFill>
              </a:rPr>
              <a:t>	</a:t>
            </a:r>
            <a:r>
              <a:rPr lang="en-SG" sz="1200" b="1" dirty="0">
                <a:solidFill>
                  <a:schemeClr val="accent4">
                    <a:lumMod val="20000"/>
                    <a:lumOff val="80000"/>
                  </a:schemeClr>
                </a:solidFill>
              </a:rPr>
              <a:t>Predicates &amp; Quantified Statement </a:t>
            </a:r>
            <a:r>
              <a:rPr lang="en-SG" sz="1200" dirty="0">
                <a:solidFill>
                  <a:schemeClr val="bg1"/>
                </a:solidFill>
              </a:rPr>
              <a:t>I</a:t>
            </a:r>
            <a:r>
              <a:rPr lang="en-SG" sz="1200" b="1"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II</a:t>
            </a:r>
            <a:r>
              <a:rPr lang="en-SG" sz="1200" dirty="0">
                <a:solidFill>
                  <a:schemeClr val="bg1"/>
                </a:solidFill>
              </a:rPr>
              <a:t>	Statements with Multiple Quantifiers	Arguments with Quantified Statements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Negations of Quantified Statements: Quick Quiz</a:t>
            </a:r>
          </a:p>
          <a:p>
            <a:pPr>
              <a:tabLst>
                <a:tab pos="201216" algn="l"/>
              </a:tabLst>
            </a:pP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34</a:t>
            </a:fld>
            <a:endParaRPr lang="en-SG" dirty="0"/>
          </a:p>
        </p:txBody>
      </p:sp>
      <p:sp>
        <p:nvSpPr>
          <p:cNvPr id="42" name="Oval 41"/>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4" name="Oval 73"/>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7" name="Oval 86"/>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8" name="Oval 87"/>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9" name="Oval 88"/>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0" name="Oval 89"/>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1" name="Oval 90"/>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2" name="Oval 91"/>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3" name="Oval 92"/>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4" name="Oval 93"/>
          <p:cNvSpPr/>
          <p:nvPr/>
        </p:nvSpPr>
        <p:spPr>
          <a:xfrm>
            <a:off x="2616532"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5" name="Oval 94"/>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6" name="Oval 95"/>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7" name="Oval 96"/>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8" name="Oval 97"/>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9" name="Oval 98"/>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TextBox 44"/>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
        <p:nvSpPr>
          <p:cNvPr id="46" name="TextBox 45"/>
          <p:cNvSpPr txBox="1"/>
          <p:nvPr/>
        </p:nvSpPr>
        <p:spPr>
          <a:xfrm>
            <a:off x="415123" y="1103568"/>
            <a:ext cx="8262712" cy="2616101"/>
          </a:xfrm>
          <a:prstGeom prst="rect">
            <a:avLst/>
          </a:prstGeom>
          <a:noFill/>
        </p:spPr>
        <p:txBody>
          <a:bodyPr wrap="square" rtlCol="0">
            <a:spAutoFit/>
          </a:bodyPr>
          <a:lstStyle/>
          <a:p>
            <a:pPr>
              <a:spcAft>
                <a:spcPts val="600"/>
              </a:spcAft>
            </a:pPr>
            <a:r>
              <a:rPr lang="en-SG" altLang="en-US" sz="2800" dirty="0"/>
              <a:t>Write formal negations for the following statements:</a:t>
            </a:r>
          </a:p>
          <a:p>
            <a:pPr marL="514350" indent="-514350">
              <a:spcAft>
                <a:spcPts val="600"/>
              </a:spcAft>
              <a:buFont typeface="+mj-lt"/>
              <a:buAutoNum type="alphaLcPeriod"/>
            </a:pPr>
            <a:r>
              <a:rPr lang="en-SG" altLang="en-US" sz="2400" dirty="0">
                <a:sym typeface="Symbol" panose="05050102010706020507" pitchFamily="18" charset="2"/>
              </a:rPr>
              <a:t> primes </a:t>
            </a:r>
            <a:r>
              <a:rPr lang="en-SG" altLang="en-US" sz="2400" i="1" dirty="0">
                <a:sym typeface="Symbol" panose="05050102010706020507" pitchFamily="18" charset="2"/>
              </a:rPr>
              <a:t>p</a:t>
            </a:r>
            <a:r>
              <a:rPr lang="en-SG" altLang="en-US" sz="2400" dirty="0">
                <a:sym typeface="Symbol" panose="05050102010706020507" pitchFamily="18" charset="2"/>
              </a:rPr>
              <a:t>, </a:t>
            </a:r>
            <a:r>
              <a:rPr lang="en-SG" altLang="en-US" sz="2400" i="1" dirty="0">
                <a:sym typeface="Symbol" panose="05050102010706020507" pitchFamily="18" charset="2"/>
              </a:rPr>
              <a:t>p</a:t>
            </a:r>
            <a:r>
              <a:rPr lang="en-SG" altLang="en-US" sz="2400" dirty="0">
                <a:sym typeface="Symbol" panose="05050102010706020507" pitchFamily="18" charset="2"/>
              </a:rPr>
              <a:t> is odd.</a:t>
            </a:r>
          </a:p>
          <a:p>
            <a:pPr marL="514350" indent="-514350">
              <a:spcBef>
                <a:spcPts val="1200"/>
              </a:spcBef>
              <a:spcAft>
                <a:spcPts val="2400"/>
              </a:spcAft>
              <a:buFont typeface="+mj-lt"/>
              <a:buAutoNum type="alphaLcPeriod"/>
            </a:pPr>
            <a:endParaRPr lang="en-SG" altLang="en-US" sz="2400" dirty="0"/>
          </a:p>
          <a:p>
            <a:pPr marL="514350" indent="-514350">
              <a:spcAft>
                <a:spcPts val="600"/>
              </a:spcAft>
              <a:buFont typeface="+mj-lt"/>
              <a:buAutoNum type="alphaLcPeriod"/>
            </a:pPr>
            <a:r>
              <a:rPr lang="en-SG" altLang="en-US" sz="2400" dirty="0">
                <a:sym typeface="Symbol" panose="05050102010706020507" pitchFamily="18" charset="2"/>
              </a:rPr>
              <a:t> a triangle </a:t>
            </a:r>
            <a:r>
              <a:rPr lang="en-SG" altLang="en-US" sz="2400" i="1" dirty="0">
                <a:sym typeface="Symbol" panose="05050102010706020507" pitchFamily="18" charset="2"/>
              </a:rPr>
              <a:t>T</a:t>
            </a:r>
            <a:r>
              <a:rPr lang="en-SG" altLang="en-US" sz="2400" dirty="0">
                <a:sym typeface="Symbol" panose="05050102010706020507" pitchFamily="18" charset="2"/>
              </a:rPr>
              <a:t> such that the sum of the angles of </a:t>
            </a:r>
            <a:r>
              <a:rPr lang="en-SG" altLang="en-US" sz="2400" i="1" dirty="0">
                <a:sym typeface="Symbol" panose="05050102010706020507" pitchFamily="18" charset="2"/>
              </a:rPr>
              <a:t>T</a:t>
            </a:r>
            <a:r>
              <a:rPr lang="en-SG" altLang="en-US" sz="2400" dirty="0">
                <a:sym typeface="Symbol" panose="05050102010706020507" pitchFamily="18" charset="2"/>
              </a:rPr>
              <a:t> equals 200</a:t>
            </a:r>
            <a:r>
              <a:rPr lang="en-SG" altLang="en-US" sz="2400" dirty="0"/>
              <a:t>.</a:t>
            </a:r>
          </a:p>
        </p:txBody>
      </p:sp>
      <p:sp>
        <p:nvSpPr>
          <p:cNvPr id="47" name="TextBox 46"/>
          <p:cNvSpPr txBox="1"/>
          <p:nvPr/>
        </p:nvSpPr>
        <p:spPr>
          <a:xfrm>
            <a:off x="1253602" y="2142313"/>
            <a:ext cx="6636796" cy="461665"/>
          </a:xfrm>
          <a:prstGeom prst="rect">
            <a:avLst/>
          </a:prstGeom>
          <a:solidFill>
            <a:schemeClr val="accent4">
              <a:lumMod val="40000"/>
              <a:lumOff val="60000"/>
            </a:schemeClr>
          </a:solidFill>
        </p:spPr>
        <p:txBody>
          <a:bodyPr wrap="square" rtlCol="0">
            <a:spAutoFit/>
          </a:bodyPr>
          <a:lstStyle/>
          <a:p>
            <a:r>
              <a:rPr lang="en-SG" sz="2400" dirty="0">
                <a:sym typeface="Symbol" panose="05050102010706020507" pitchFamily="18" charset="2"/>
              </a:rPr>
              <a:t>a prime </a:t>
            </a:r>
            <a:r>
              <a:rPr lang="en-SG" sz="2400" i="1" dirty="0">
                <a:sym typeface="Symbol" panose="05050102010706020507" pitchFamily="18" charset="2"/>
              </a:rPr>
              <a:t>p</a:t>
            </a:r>
            <a:r>
              <a:rPr lang="en-SG" sz="2400" dirty="0">
                <a:sym typeface="Symbol" panose="05050102010706020507" pitchFamily="18" charset="2"/>
              </a:rPr>
              <a:t> such that </a:t>
            </a:r>
            <a:r>
              <a:rPr lang="en-SG" sz="2400" i="1" dirty="0">
                <a:sym typeface="Symbol" panose="05050102010706020507" pitchFamily="18" charset="2"/>
              </a:rPr>
              <a:t>p</a:t>
            </a:r>
            <a:r>
              <a:rPr lang="en-SG" sz="2400" dirty="0">
                <a:sym typeface="Symbol" panose="05050102010706020507" pitchFamily="18" charset="2"/>
              </a:rPr>
              <a:t> is not odd.</a:t>
            </a:r>
            <a:endParaRPr lang="en-SG" sz="2400" dirty="0"/>
          </a:p>
        </p:txBody>
      </p:sp>
    </p:spTree>
    <p:extLst>
      <p:ext uri="{BB962C8B-B14F-4D97-AF65-F5344CB8AC3E}">
        <p14:creationId xmlns:p14="http://schemas.microsoft.com/office/powerpoint/2010/main" val="1116086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dissolve">
                                      <p:cBhvr>
                                        <p:cTn id="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 pos="8612188" algn="l"/>
              </a:tabLst>
            </a:pPr>
            <a:r>
              <a:rPr lang="en-SG" sz="900" dirty="0">
                <a:solidFill>
                  <a:schemeClr val="bg1"/>
                </a:solidFill>
              </a:rPr>
              <a:t>	</a:t>
            </a:r>
            <a:r>
              <a:rPr lang="en-SG" sz="1200" b="1" dirty="0">
                <a:solidFill>
                  <a:schemeClr val="accent4">
                    <a:lumMod val="20000"/>
                    <a:lumOff val="80000"/>
                  </a:schemeClr>
                </a:solidFill>
              </a:rPr>
              <a:t>Predicates &amp; Quantified Statement </a:t>
            </a:r>
            <a:r>
              <a:rPr lang="en-SG" sz="1200" dirty="0">
                <a:solidFill>
                  <a:schemeClr val="bg1"/>
                </a:solidFill>
              </a:rPr>
              <a:t>I</a:t>
            </a:r>
            <a:r>
              <a:rPr lang="en-SG" sz="1200" b="1"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II</a:t>
            </a:r>
            <a:r>
              <a:rPr lang="en-SG" sz="1200" dirty="0">
                <a:solidFill>
                  <a:schemeClr val="bg1"/>
                </a:solidFill>
              </a:rPr>
              <a:t>	Statements with Multiple Quantifiers	Arguments with Quantified Statements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Negations of Universal Conditional Statements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35</a:t>
            </a:fld>
            <a:endParaRPr lang="en-SG" dirty="0"/>
          </a:p>
        </p:txBody>
      </p:sp>
      <p:sp>
        <p:nvSpPr>
          <p:cNvPr id="53" name="TextBox 5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3.2.2. Negations of Universal Conditional Statements</a:t>
            </a:r>
            <a:endParaRPr lang="en-SG" sz="2000" dirty="0">
              <a:solidFill>
                <a:schemeClr val="bg1"/>
              </a:solidFill>
            </a:endParaRPr>
          </a:p>
        </p:txBody>
      </p:sp>
      <p:sp>
        <p:nvSpPr>
          <p:cNvPr id="42" name="Oval 41"/>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4" name="Oval 73"/>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7" name="Oval 86"/>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8" name="Oval 87"/>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9" name="Oval 88"/>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0" name="Oval 89"/>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1" name="Oval 90"/>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2" name="Oval 91"/>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3" name="Oval 92"/>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4" name="Oval 93"/>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5" name="Oval 94"/>
          <p:cNvSpPr/>
          <p:nvPr/>
        </p:nvSpPr>
        <p:spPr>
          <a:xfrm>
            <a:off x="2768932"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6" name="Oval 95"/>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7" name="Oval 96"/>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8" name="Oval 97"/>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9" name="Oval 98"/>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TextBox 36"/>
          <p:cNvSpPr txBox="1"/>
          <p:nvPr/>
        </p:nvSpPr>
        <p:spPr>
          <a:xfrm>
            <a:off x="415123" y="1517665"/>
            <a:ext cx="8070876" cy="523220"/>
          </a:xfrm>
          <a:prstGeom prst="rect">
            <a:avLst/>
          </a:prstGeom>
          <a:noFill/>
        </p:spPr>
        <p:txBody>
          <a:bodyPr wrap="square" rtlCol="0">
            <a:spAutoFit/>
          </a:bodyPr>
          <a:lstStyle/>
          <a:p>
            <a:pPr>
              <a:spcAft>
                <a:spcPts val="600"/>
              </a:spcAft>
            </a:pPr>
            <a:r>
              <a:rPr lang="en-US" altLang="en-US" sz="2800" dirty="0"/>
              <a:t>Of special importance in mathematics.</a:t>
            </a:r>
            <a:endParaRPr lang="en-US" altLang="en-US" sz="2600" dirty="0"/>
          </a:p>
        </p:txBody>
      </p:sp>
      <p:sp>
        <p:nvSpPr>
          <p:cNvPr id="46" name="TextBox 45"/>
          <p:cNvSpPr txBox="1"/>
          <p:nvPr/>
        </p:nvSpPr>
        <p:spPr>
          <a:xfrm>
            <a:off x="501814" y="3836407"/>
            <a:ext cx="3879066" cy="523220"/>
          </a:xfrm>
          <a:prstGeom prst="rect">
            <a:avLst/>
          </a:prstGeom>
          <a:noFill/>
        </p:spPr>
        <p:txBody>
          <a:bodyPr wrap="square" rtlCol="0">
            <a:spAutoFit/>
          </a:bodyPr>
          <a:lstStyle/>
          <a:p>
            <a:r>
              <a:rPr lang="en-SG" sz="2800" dirty="0"/>
              <a:t>Substituting (B) into (A):</a:t>
            </a:r>
          </a:p>
        </p:txBody>
      </p:sp>
      <p:grpSp>
        <p:nvGrpSpPr>
          <p:cNvPr id="8" name="Group 7"/>
          <p:cNvGrpSpPr/>
          <p:nvPr/>
        </p:nvGrpSpPr>
        <p:grpSpPr>
          <a:xfrm>
            <a:off x="496286" y="2197810"/>
            <a:ext cx="8475455" cy="534229"/>
            <a:chOff x="496286" y="2197810"/>
            <a:chExt cx="8475455" cy="534229"/>
          </a:xfrm>
        </p:grpSpPr>
        <p:sp>
          <p:nvSpPr>
            <p:cNvPr id="2" name="TextBox 1"/>
            <p:cNvSpPr txBox="1"/>
            <p:nvPr/>
          </p:nvSpPr>
          <p:spPr>
            <a:xfrm>
              <a:off x="7937530" y="2208819"/>
              <a:ext cx="1034211" cy="523220"/>
            </a:xfrm>
            <a:prstGeom prst="rect">
              <a:avLst/>
            </a:prstGeom>
            <a:noFill/>
          </p:spPr>
          <p:txBody>
            <a:bodyPr wrap="square" rtlCol="0">
              <a:spAutoFit/>
            </a:bodyPr>
            <a:lstStyle/>
            <a:p>
              <a:r>
                <a:rPr lang="en-SG" sz="2800" dirty="0"/>
                <a:t>… (A)</a:t>
              </a:r>
            </a:p>
          </p:txBody>
        </p:sp>
        <p:grpSp>
          <p:nvGrpSpPr>
            <p:cNvPr id="7" name="Group 6"/>
            <p:cNvGrpSpPr/>
            <p:nvPr/>
          </p:nvGrpSpPr>
          <p:grpSpPr>
            <a:xfrm>
              <a:off x="496286" y="2197810"/>
              <a:ext cx="7441244" cy="523220"/>
              <a:chOff x="496286" y="2197810"/>
              <a:chExt cx="7441244" cy="523220"/>
            </a:xfrm>
          </p:grpSpPr>
          <p:sp>
            <p:nvSpPr>
              <p:cNvPr id="38" name="TextBox 37"/>
              <p:cNvSpPr txBox="1"/>
              <p:nvPr/>
            </p:nvSpPr>
            <p:spPr>
              <a:xfrm>
                <a:off x="496286" y="2197810"/>
                <a:ext cx="2885927" cy="523220"/>
              </a:xfrm>
              <a:prstGeom prst="rect">
                <a:avLst/>
              </a:prstGeom>
              <a:solidFill>
                <a:schemeClr val="accent6">
                  <a:lumMod val="75000"/>
                </a:schemeClr>
              </a:solidFill>
            </p:spPr>
            <p:txBody>
              <a:bodyPr wrap="square" rtlCol="0">
                <a:spAutoFit/>
              </a:bodyPr>
              <a:lstStyle/>
              <a:p>
                <a:pPr algn="ctr"/>
                <a:r>
                  <a:rPr lang="en-SG" sz="2800" dirty="0">
                    <a:solidFill>
                      <a:schemeClr val="bg1"/>
                    </a:solidFill>
                    <a:sym typeface="Symbol" panose="05050102010706020507" pitchFamily="18" charset="2"/>
                  </a:rPr>
                  <a:t>~(</a:t>
                </a:r>
                <a:r>
                  <a:rPr lang="en-SG" sz="2800" i="1" dirty="0">
                    <a:solidFill>
                      <a:schemeClr val="bg1"/>
                    </a:solidFill>
                  </a:rPr>
                  <a:t>x</a:t>
                </a:r>
                <a:r>
                  <a:rPr lang="en-SG" sz="2800" dirty="0">
                    <a:solidFill>
                      <a:schemeClr val="bg1"/>
                    </a:solidFill>
                  </a:rPr>
                  <a:t>,</a:t>
                </a:r>
                <a:r>
                  <a:rPr lang="en-SG" sz="2800" i="1" dirty="0">
                    <a:solidFill>
                      <a:schemeClr val="bg1"/>
                    </a:solidFill>
                  </a:rPr>
                  <a:t> </a:t>
                </a:r>
                <a:r>
                  <a:rPr lang="en-SG" sz="2800" i="1" dirty="0">
                    <a:solidFill>
                      <a:schemeClr val="bg1"/>
                    </a:solidFill>
                    <a:sym typeface="Symbol" panose="05050102010706020507" pitchFamily="18" charset="2"/>
                  </a:rPr>
                  <a:t>P</a:t>
                </a:r>
                <a:r>
                  <a:rPr lang="en-SG" sz="2800" dirty="0">
                    <a:solidFill>
                      <a:schemeClr val="bg1"/>
                    </a:solidFill>
                    <a:sym typeface="Symbol" panose="05050102010706020507" pitchFamily="18" charset="2"/>
                  </a:rPr>
                  <a:t>(</a:t>
                </a:r>
                <a:r>
                  <a:rPr lang="en-SG" sz="2800" i="1" dirty="0">
                    <a:solidFill>
                      <a:schemeClr val="bg1"/>
                    </a:solidFill>
                    <a:sym typeface="Symbol" panose="05050102010706020507" pitchFamily="18" charset="2"/>
                  </a:rPr>
                  <a:t>x</a:t>
                </a:r>
                <a:r>
                  <a:rPr lang="en-SG" sz="2800" dirty="0">
                    <a:solidFill>
                      <a:schemeClr val="bg1"/>
                    </a:solidFill>
                    <a:sym typeface="Symbol" panose="05050102010706020507" pitchFamily="18" charset="2"/>
                  </a:rPr>
                  <a:t>)  </a:t>
                </a:r>
                <a:r>
                  <a:rPr lang="en-SG" sz="2800" i="1" dirty="0">
                    <a:solidFill>
                      <a:schemeClr val="bg1"/>
                    </a:solidFill>
                    <a:sym typeface="Symbol" panose="05050102010706020507" pitchFamily="18" charset="2"/>
                  </a:rPr>
                  <a:t>Q</a:t>
                </a:r>
                <a:r>
                  <a:rPr lang="en-SG" sz="2800" dirty="0">
                    <a:solidFill>
                      <a:schemeClr val="bg1"/>
                    </a:solidFill>
                    <a:sym typeface="Symbol" panose="05050102010706020507" pitchFamily="18" charset="2"/>
                  </a:rPr>
                  <a:t>(</a:t>
                </a:r>
                <a:r>
                  <a:rPr lang="en-SG" sz="2800" i="1" dirty="0">
                    <a:solidFill>
                      <a:schemeClr val="bg1"/>
                    </a:solidFill>
                    <a:sym typeface="Symbol" panose="05050102010706020507" pitchFamily="18" charset="2"/>
                  </a:rPr>
                  <a:t>x</a:t>
                </a:r>
                <a:r>
                  <a:rPr lang="en-SG" sz="2800" dirty="0">
                    <a:solidFill>
                      <a:schemeClr val="bg1"/>
                    </a:solidFill>
                    <a:sym typeface="Symbol" panose="05050102010706020507" pitchFamily="18" charset="2"/>
                  </a:rPr>
                  <a:t>)) </a:t>
                </a:r>
                <a:endParaRPr lang="en-SG" sz="2800" i="1" dirty="0">
                  <a:solidFill>
                    <a:schemeClr val="bg1"/>
                  </a:solidFill>
                </a:endParaRPr>
              </a:p>
            </p:txBody>
          </p:sp>
          <mc:AlternateContent xmlns:mc="http://schemas.openxmlformats.org/markup-compatibility/2006" xmlns:a14="http://schemas.microsoft.com/office/drawing/2010/main">
            <mc:Choice Requires="a14">
              <p:sp>
                <p:nvSpPr>
                  <p:cNvPr id="48" name="TextBox 47"/>
                  <p:cNvSpPr txBox="1"/>
                  <p:nvPr/>
                </p:nvSpPr>
                <p:spPr>
                  <a:xfrm>
                    <a:off x="3336829" y="2197810"/>
                    <a:ext cx="58414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rPr>
                            <m:t>≡</m:t>
                          </m:r>
                        </m:oMath>
                      </m:oMathPara>
                    </a14:m>
                    <a:endParaRPr lang="en-US" sz="2800" dirty="0"/>
                  </a:p>
                </p:txBody>
              </p:sp>
            </mc:Choice>
            <mc:Fallback xmlns="">
              <p:sp>
                <p:nvSpPr>
                  <p:cNvPr id="48" name="TextBox 47"/>
                  <p:cNvSpPr txBox="1">
                    <a:spLocks noRot="1" noChangeAspect="1" noMove="1" noResize="1" noEditPoints="1" noAdjustHandles="1" noChangeArrowheads="1" noChangeShapeType="1" noTextEdit="1"/>
                  </p:cNvSpPr>
                  <p:nvPr/>
                </p:nvSpPr>
                <p:spPr>
                  <a:xfrm>
                    <a:off x="3336829" y="2197810"/>
                    <a:ext cx="584147" cy="523220"/>
                  </a:xfrm>
                  <a:prstGeom prst="rect">
                    <a:avLst/>
                  </a:prstGeom>
                  <a:blipFill>
                    <a:blip r:embed="rId3"/>
                    <a:stretch>
                      <a:fillRect/>
                    </a:stretch>
                  </a:blipFill>
                </p:spPr>
                <p:txBody>
                  <a:bodyPr/>
                  <a:lstStyle/>
                  <a:p>
                    <a:r>
                      <a:rPr lang="en-US">
                        <a:noFill/>
                      </a:rPr>
                      <a:t> </a:t>
                    </a:r>
                  </a:p>
                </p:txBody>
              </p:sp>
            </mc:Fallback>
          </mc:AlternateContent>
          <p:sp>
            <p:nvSpPr>
              <p:cNvPr id="51" name="TextBox 50"/>
              <p:cNvSpPr txBox="1"/>
              <p:nvPr/>
            </p:nvSpPr>
            <p:spPr>
              <a:xfrm>
                <a:off x="3825690" y="2197810"/>
                <a:ext cx="4111840" cy="523220"/>
              </a:xfrm>
              <a:prstGeom prst="rect">
                <a:avLst/>
              </a:prstGeom>
              <a:solidFill>
                <a:schemeClr val="accent6">
                  <a:lumMod val="75000"/>
                </a:schemeClr>
              </a:solidFill>
            </p:spPr>
            <p:txBody>
              <a:bodyPr wrap="square" rtlCol="0">
                <a:spAutoFit/>
              </a:bodyPr>
              <a:lstStyle/>
              <a:p>
                <a:pPr algn="ctr"/>
                <a:r>
                  <a:rPr lang="en-SG" sz="2800" dirty="0">
                    <a:solidFill>
                      <a:schemeClr val="bg1"/>
                    </a:solidFill>
                    <a:sym typeface="Symbol" panose="05050102010706020507" pitchFamily="18" charset="2"/>
                  </a:rPr>
                  <a:t></a:t>
                </a:r>
                <a:r>
                  <a:rPr lang="en-SG" sz="2800" i="1" dirty="0">
                    <a:solidFill>
                      <a:schemeClr val="bg1"/>
                    </a:solidFill>
                  </a:rPr>
                  <a:t>x</a:t>
                </a:r>
                <a:r>
                  <a:rPr lang="en-SG" sz="2800" dirty="0">
                    <a:solidFill>
                      <a:schemeClr val="bg1"/>
                    </a:solidFill>
                    <a:sym typeface="Symbol" panose="05050102010706020507" pitchFamily="18" charset="2"/>
                  </a:rPr>
                  <a:t> such that ~(</a:t>
                </a:r>
                <a:r>
                  <a:rPr lang="en-SG" sz="2800" i="1" dirty="0">
                    <a:solidFill>
                      <a:schemeClr val="bg1"/>
                    </a:solidFill>
                    <a:sym typeface="Symbol" panose="05050102010706020507" pitchFamily="18" charset="2"/>
                  </a:rPr>
                  <a:t>P</a:t>
                </a:r>
                <a:r>
                  <a:rPr lang="en-SG" sz="2800" dirty="0">
                    <a:solidFill>
                      <a:schemeClr val="bg1"/>
                    </a:solidFill>
                    <a:sym typeface="Symbol" panose="05050102010706020507" pitchFamily="18" charset="2"/>
                  </a:rPr>
                  <a:t>(</a:t>
                </a:r>
                <a:r>
                  <a:rPr lang="en-SG" sz="2800" i="1" dirty="0">
                    <a:solidFill>
                      <a:schemeClr val="bg1"/>
                    </a:solidFill>
                    <a:sym typeface="Symbol" panose="05050102010706020507" pitchFamily="18" charset="2"/>
                  </a:rPr>
                  <a:t>x</a:t>
                </a:r>
                <a:r>
                  <a:rPr lang="en-SG" sz="2800" dirty="0">
                    <a:solidFill>
                      <a:schemeClr val="bg1"/>
                    </a:solidFill>
                    <a:sym typeface="Symbol" panose="05050102010706020507" pitchFamily="18" charset="2"/>
                  </a:rPr>
                  <a:t>)  </a:t>
                </a:r>
                <a:r>
                  <a:rPr lang="en-SG" sz="2800" i="1" dirty="0">
                    <a:solidFill>
                      <a:schemeClr val="bg1"/>
                    </a:solidFill>
                    <a:sym typeface="Symbol" panose="05050102010706020507" pitchFamily="18" charset="2"/>
                  </a:rPr>
                  <a:t>Q</a:t>
                </a:r>
                <a:r>
                  <a:rPr lang="en-SG" sz="2800" dirty="0">
                    <a:solidFill>
                      <a:schemeClr val="bg1"/>
                    </a:solidFill>
                    <a:sym typeface="Symbol" panose="05050102010706020507" pitchFamily="18" charset="2"/>
                  </a:rPr>
                  <a:t>(</a:t>
                </a:r>
                <a:r>
                  <a:rPr lang="en-SG" sz="2800" i="1" dirty="0">
                    <a:solidFill>
                      <a:schemeClr val="bg1"/>
                    </a:solidFill>
                    <a:sym typeface="Symbol" panose="05050102010706020507" pitchFamily="18" charset="2"/>
                  </a:rPr>
                  <a:t>x</a:t>
                </a:r>
                <a:r>
                  <a:rPr lang="en-SG" sz="2800" dirty="0">
                    <a:solidFill>
                      <a:schemeClr val="bg1"/>
                    </a:solidFill>
                    <a:sym typeface="Symbol" panose="05050102010706020507" pitchFamily="18" charset="2"/>
                  </a:rPr>
                  <a:t>))   </a:t>
                </a:r>
                <a:endParaRPr lang="en-SG" sz="2800" i="1" dirty="0">
                  <a:solidFill>
                    <a:schemeClr val="bg1"/>
                  </a:solidFill>
                </a:endParaRPr>
              </a:p>
            </p:txBody>
          </p:sp>
        </p:grpSp>
      </p:grpSp>
      <p:grpSp>
        <p:nvGrpSpPr>
          <p:cNvPr id="10" name="Group 9"/>
          <p:cNvGrpSpPr/>
          <p:nvPr/>
        </p:nvGrpSpPr>
        <p:grpSpPr>
          <a:xfrm>
            <a:off x="999270" y="2899973"/>
            <a:ext cx="7972470" cy="533335"/>
            <a:chOff x="999270" y="3132391"/>
            <a:chExt cx="7972470" cy="533335"/>
          </a:xfrm>
        </p:grpSpPr>
        <p:sp>
          <p:nvSpPr>
            <p:cNvPr id="45" name="TextBox 44"/>
            <p:cNvSpPr txBox="1"/>
            <p:nvPr/>
          </p:nvSpPr>
          <p:spPr>
            <a:xfrm>
              <a:off x="7937529" y="3142506"/>
              <a:ext cx="1034211" cy="523220"/>
            </a:xfrm>
            <a:prstGeom prst="rect">
              <a:avLst/>
            </a:prstGeom>
            <a:noFill/>
          </p:spPr>
          <p:txBody>
            <a:bodyPr wrap="square" rtlCol="0">
              <a:spAutoFit/>
            </a:bodyPr>
            <a:lstStyle/>
            <a:p>
              <a:r>
                <a:rPr lang="en-SG" sz="2800" dirty="0"/>
                <a:t>… (B)</a:t>
              </a:r>
            </a:p>
          </p:txBody>
        </p:sp>
        <p:grpSp>
          <p:nvGrpSpPr>
            <p:cNvPr id="9" name="Group 8"/>
            <p:cNvGrpSpPr/>
            <p:nvPr/>
          </p:nvGrpSpPr>
          <p:grpSpPr>
            <a:xfrm>
              <a:off x="999270" y="3132391"/>
              <a:ext cx="4923551" cy="523220"/>
              <a:chOff x="999270" y="3132391"/>
              <a:chExt cx="4923551" cy="523220"/>
            </a:xfrm>
          </p:grpSpPr>
          <p:sp>
            <p:nvSpPr>
              <p:cNvPr id="41" name="TextBox 40"/>
              <p:cNvSpPr txBox="1"/>
              <p:nvPr/>
            </p:nvSpPr>
            <p:spPr>
              <a:xfrm>
                <a:off x="999270" y="3132391"/>
                <a:ext cx="2382943" cy="523220"/>
              </a:xfrm>
              <a:prstGeom prst="rect">
                <a:avLst/>
              </a:prstGeom>
              <a:solidFill>
                <a:schemeClr val="accent6">
                  <a:lumMod val="75000"/>
                </a:schemeClr>
              </a:solidFill>
            </p:spPr>
            <p:txBody>
              <a:bodyPr wrap="square" rtlCol="0">
                <a:spAutoFit/>
              </a:bodyPr>
              <a:lstStyle/>
              <a:p>
                <a:pPr algn="ctr"/>
                <a:r>
                  <a:rPr lang="en-SG" sz="2800" dirty="0">
                    <a:solidFill>
                      <a:schemeClr val="bg1"/>
                    </a:solidFill>
                    <a:sym typeface="Symbol" panose="05050102010706020507" pitchFamily="18" charset="2"/>
                  </a:rPr>
                  <a:t>~(</a:t>
                </a:r>
                <a:r>
                  <a:rPr lang="en-SG" sz="2800" i="1" dirty="0">
                    <a:solidFill>
                      <a:schemeClr val="bg1"/>
                    </a:solidFill>
                    <a:sym typeface="Symbol" panose="05050102010706020507" pitchFamily="18" charset="2"/>
                  </a:rPr>
                  <a:t>P</a:t>
                </a:r>
                <a:r>
                  <a:rPr lang="en-SG" sz="2800" dirty="0">
                    <a:solidFill>
                      <a:schemeClr val="bg1"/>
                    </a:solidFill>
                    <a:sym typeface="Symbol" panose="05050102010706020507" pitchFamily="18" charset="2"/>
                  </a:rPr>
                  <a:t>(</a:t>
                </a:r>
                <a:r>
                  <a:rPr lang="en-SG" sz="2800" i="1" dirty="0">
                    <a:solidFill>
                      <a:schemeClr val="bg1"/>
                    </a:solidFill>
                    <a:sym typeface="Symbol" panose="05050102010706020507" pitchFamily="18" charset="2"/>
                  </a:rPr>
                  <a:t>x</a:t>
                </a:r>
                <a:r>
                  <a:rPr lang="en-SG" sz="2800" dirty="0">
                    <a:solidFill>
                      <a:schemeClr val="bg1"/>
                    </a:solidFill>
                    <a:sym typeface="Symbol" panose="05050102010706020507" pitchFamily="18" charset="2"/>
                  </a:rPr>
                  <a:t>)  </a:t>
                </a:r>
                <a:r>
                  <a:rPr lang="en-SG" sz="2800" i="1" dirty="0">
                    <a:solidFill>
                      <a:schemeClr val="bg1"/>
                    </a:solidFill>
                    <a:sym typeface="Symbol" panose="05050102010706020507" pitchFamily="18" charset="2"/>
                  </a:rPr>
                  <a:t>Q</a:t>
                </a:r>
                <a:r>
                  <a:rPr lang="en-SG" sz="2800" dirty="0">
                    <a:solidFill>
                      <a:schemeClr val="bg1"/>
                    </a:solidFill>
                    <a:sym typeface="Symbol" panose="05050102010706020507" pitchFamily="18" charset="2"/>
                  </a:rPr>
                  <a:t>(</a:t>
                </a:r>
                <a:r>
                  <a:rPr lang="en-SG" sz="2800" i="1" dirty="0">
                    <a:solidFill>
                      <a:schemeClr val="bg1"/>
                    </a:solidFill>
                    <a:sym typeface="Symbol" panose="05050102010706020507" pitchFamily="18" charset="2"/>
                  </a:rPr>
                  <a:t>x</a:t>
                </a:r>
                <a:r>
                  <a:rPr lang="en-SG" sz="2800" dirty="0">
                    <a:solidFill>
                      <a:schemeClr val="bg1"/>
                    </a:solidFill>
                    <a:sym typeface="Symbol" panose="05050102010706020507" pitchFamily="18" charset="2"/>
                  </a:rPr>
                  <a:t>))</a:t>
                </a:r>
                <a:endParaRPr lang="en-SG" sz="2800" i="1" dirty="0">
                  <a:solidFill>
                    <a:schemeClr val="bg1"/>
                  </a:solidFill>
                </a:endParaRPr>
              </a:p>
            </p:txBody>
          </p:sp>
          <mc:AlternateContent xmlns:mc="http://schemas.openxmlformats.org/markup-compatibility/2006" xmlns:a14="http://schemas.microsoft.com/office/drawing/2010/main">
            <mc:Choice Requires="a14">
              <p:sp>
                <p:nvSpPr>
                  <p:cNvPr id="49" name="TextBox 48"/>
                  <p:cNvSpPr txBox="1"/>
                  <p:nvPr/>
                </p:nvSpPr>
                <p:spPr>
                  <a:xfrm>
                    <a:off x="3336829" y="3132391"/>
                    <a:ext cx="58414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rPr>
                            <m:t>≡</m:t>
                          </m:r>
                        </m:oMath>
                      </m:oMathPara>
                    </a14:m>
                    <a:endParaRPr lang="en-US" sz="2800" dirty="0"/>
                  </a:p>
                </p:txBody>
              </p:sp>
            </mc:Choice>
            <mc:Fallback xmlns="">
              <p:sp>
                <p:nvSpPr>
                  <p:cNvPr id="49" name="TextBox 48"/>
                  <p:cNvSpPr txBox="1">
                    <a:spLocks noRot="1" noChangeAspect="1" noMove="1" noResize="1" noEditPoints="1" noAdjustHandles="1" noChangeArrowheads="1" noChangeShapeType="1" noTextEdit="1"/>
                  </p:cNvSpPr>
                  <p:nvPr/>
                </p:nvSpPr>
                <p:spPr>
                  <a:xfrm>
                    <a:off x="3336829" y="3132391"/>
                    <a:ext cx="584147" cy="523220"/>
                  </a:xfrm>
                  <a:prstGeom prst="rect">
                    <a:avLst/>
                  </a:prstGeom>
                  <a:blipFill>
                    <a:blip r:embed="rId4"/>
                    <a:stretch>
                      <a:fillRect/>
                    </a:stretch>
                  </a:blipFill>
                </p:spPr>
                <p:txBody>
                  <a:bodyPr/>
                  <a:lstStyle/>
                  <a:p>
                    <a:r>
                      <a:rPr lang="en-US">
                        <a:noFill/>
                      </a:rPr>
                      <a:t> </a:t>
                    </a:r>
                  </a:p>
                </p:txBody>
              </p:sp>
            </mc:Fallback>
          </mc:AlternateContent>
          <p:sp>
            <p:nvSpPr>
              <p:cNvPr id="52" name="TextBox 51"/>
              <p:cNvSpPr txBox="1"/>
              <p:nvPr/>
            </p:nvSpPr>
            <p:spPr>
              <a:xfrm>
                <a:off x="3833151" y="3132391"/>
                <a:ext cx="2089670" cy="523220"/>
              </a:xfrm>
              <a:prstGeom prst="rect">
                <a:avLst/>
              </a:prstGeom>
              <a:solidFill>
                <a:schemeClr val="accent6">
                  <a:lumMod val="75000"/>
                </a:schemeClr>
              </a:solidFill>
            </p:spPr>
            <p:txBody>
              <a:bodyPr wrap="square" rtlCol="0">
                <a:spAutoFit/>
              </a:bodyPr>
              <a:lstStyle/>
              <a:p>
                <a:pPr algn="ctr"/>
                <a:r>
                  <a:rPr lang="en-SG" sz="2800" i="1" dirty="0">
                    <a:solidFill>
                      <a:schemeClr val="bg1"/>
                    </a:solidFill>
                    <a:sym typeface="Symbol" panose="05050102010706020507" pitchFamily="18" charset="2"/>
                  </a:rPr>
                  <a:t>P</a:t>
                </a:r>
                <a:r>
                  <a:rPr lang="en-SG" sz="2800" dirty="0">
                    <a:solidFill>
                      <a:schemeClr val="bg1"/>
                    </a:solidFill>
                    <a:sym typeface="Symbol" panose="05050102010706020507" pitchFamily="18" charset="2"/>
                  </a:rPr>
                  <a:t>(</a:t>
                </a:r>
                <a:r>
                  <a:rPr lang="en-SG" sz="2800" i="1" dirty="0">
                    <a:solidFill>
                      <a:schemeClr val="bg1"/>
                    </a:solidFill>
                    <a:sym typeface="Symbol" panose="05050102010706020507" pitchFamily="18" charset="2"/>
                  </a:rPr>
                  <a:t>x</a:t>
                </a:r>
                <a:r>
                  <a:rPr lang="en-SG" sz="2800" dirty="0">
                    <a:solidFill>
                      <a:schemeClr val="bg1"/>
                    </a:solidFill>
                    <a:sym typeface="Symbol" panose="05050102010706020507" pitchFamily="18" charset="2"/>
                  </a:rPr>
                  <a:t>)  ~</a:t>
                </a:r>
                <a:r>
                  <a:rPr lang="en-SG" sz="2800" i="1" dirty="0">
                    <a:solidFill>
                      <a:schemeClr val="bg1"/>
                    </a:solidFill>
                    <a:sym typeface="Symbol" panose="05050102010706020507" pitchFamily="18" charset="2"/>
                  </a:rPr>
                  <a:t>Q</a:t>
                </a:r>
                <a:r>
                  <a:rPr lang="en-SG" sz="2800" dirty="0">
                    <a:solidFill>
                      <a:schemeClr val="bg1"/>
                    </a:solidFill>
                    <a:sym typeface="Symbol" panose="05050102010706020507" pitchFamily="18" charset="2"/>
                  </a:rPr>
                  <a:t>(</a:t>
                </a:r>
                <a:r>
                  <a:rPr lang="en-SG" sz="2800" i="1" dirty="0">
                    <a:solidFill>
                      <a:schemeClr val="bg1"/>
                    </a:solidFill>
                    <a:sym typeface="Symbol" panose="05050102010706020507" pitchFamily="18" charset="2"/>
                  </a:rPr>
                  <a:t>x</a:t>
                </a:r>
                <a:r>
                  <a:rPr lang="en-SG" sz="2800" dirty="0">
                    <a:solidFill>
                      <a:schemeClr val="bg1"/>
                    </a:solidFill>
                    <a:sym typeface="Symbol" panose="05050102010706020507" pitchFamily="18" charset="2"/>
                  </a:rPr>
                  <a:t>)   </a:t>
                </a:r>
                <a:endParaRPr lang="en-SG" sz="2800" i="1" dirty="0">
                  <a:solidFill>
                    <a:schemeClr val="bg1"/>
                  </a:solidFill>
                </a:endParaRPr>
              </a:p>
            </p:txBody>
          </p:sp>
        </p:grpSp>
      </p:grpSp>
      <p:grpSp>
        <p:nvGrpSpPr>
          <p:cNvPr id="11" name="Group 10"/>
          <p:cNvGrpSpPr/>
          <p:nvPr/>
        </p:nvGrpSpPr>
        <p:grpSpPr>
          <a:xfrm>
            <a:off x="523284" y="4453713"/>
            <a:ext cx="7414245" cy="523220"/>
            <a:chOff x="523284" y="4453713"/>
            <a:chExt cx="7414245" cy="523220"/>
          </a:xfrm>
        </p:grpSpPr>
        <p:sp>
          <p:nvSpPr>
            <p:cNvPr id="47" name="TextBox 46"/>
            <p:cNvSpPr txBox="1"/>
            <p:nvPr/>
          </p:nvSpPr>
          <p:spPr>
            <a:xfrm>
              <a:off x="523284" y="4453713"/>
              <a:ext cx="2858929" cy="523220"/>
            </a:xfrm>
            <a:prstGeom prst="rect">
              <a:avLst/>
            </a:prstGeom>
            <a:solidFill>
              <a:srgbClr val="0033CC"/>
            </a:solidFill>
          </p:spPr>
          <p:txBody>
            <a:bodyPr wrap="square" rtlCol="0">
              <a:spAutoFit/>
            </a:bodyPr>
            <a:lstStyle/>
            <a:p>
              <a:pPr algn="ctr"/>
              <a:r>
                <a:rPr lang="en-SG" sz="2800" dirty="0">
                  <a:solidFill>
                    <a:schemeClr val="bg1"/>
                  </a:solidFill>
                  <a:sym typeface="Symbol" panose="05050102010706020507" pitchFamily="18" charset="2"/>
                </a:rPr>
                <a:t>~(</a:t>
              </a:r>
              <a:r>
                <a:rPr lang="en-SG" sz="2800" i="1" dirty="0">
                  <a:solidFill>
                    <a:schemeClr val="bg1"/>
                  </a:solidFill>
                </a:rPr>
                <a:t>x</a:t>
              </a:r>
              <a:r>
                <a:rPr lang="en-SG" sz="2800" dirty="0">
                  <a:solidFill>
                    <a:schemeClr val="bg1"/>
                  </a:solidFill>
                </a:rPr>
                <a:t>,</a:t>
              </a:r>
              <a:r>
                <a:rPr lang="en-SG" sz="2800" i="1" dirty="0">
                  <a:solidFill>
                    <a:schemeClr val="bg1"/>
                  </a:solidFill>
                </a:rPr>
                <a:t> </a:t>
              </a:r>
              <a:r>
                <a:rPr lang="en-SG" sz="2800" i="1" dirty="0">
                  <a:solidFill>
                    <a:schemeClr val="bg1"/>
                  </a:solidFill>
                  <a:sym typeface="Symbol" panose="05050102010706020507" pitchFamily="18" charset="2"/>
                </a:rPr>
                <a:t>P</a:t>
              </a:r>
              <a:r>
                <a:rPr lang="en-SG" sz="2800" dirty="0">
                  <a:solidFill>
                    <a:schemeClr val="bg1"/>
                  </a:solidFill>
                  <a:sym typeface="Symbol" panose="05050102010706020507" pitchFamily="18" charset="2"/>
                </a:rPr>
                <a:t>(</a:t>
              </a:r>
              <a:r>
                <a:rPr lang="en-SG" sz="2800" i="1" dirty="0">
                  <a:solidFill>
                    <a:schemeClr val="bg1"/>
                  </a:solidFill>
                  <a:sym typeface="Symbol" panose="05050102010706020507" pitchFamily="18" charset="2"/>
                </a:rPr>
                <a:t>x</a:t>
              </a:r>
              <a:r>
                <a:rPr lang="en-SG" sz="2800" dirty="0">
                  <a:solidFill>
                    <a:schemeClr val="bg1"/>
                  </a:solidFill>
                  <a:sym typeface="Symbol" panose="05050102010706020507" pitchFamily="18" charset="2"/>
                </a:rPr>
                <a:t>)  </a:t>
              </a:r>
              <a:r>
                <a:rPr lang="en-SG" sz="2800" i="1" dirty="0">
                  <a:solidFill>
                    <a:schemeClr val="bg1"/>
                  </a:solidFill>
                  <a:sym typeface="Symbol" panose="05050102010706020507" pitchFamily="18" charset="2"/>
                </a:rPr>
                <a:t>Q</a:t>
              </a:r>
              <a:r>
                <a:rPr lang="en-SG" sz="2800" dirty="0">
                  <a:solidFill>
                    <a:schemeClr val="bg1"/>
                  </a:solidFill>
                  <a:sym typeface="Symbol" panose="05050102010706020507" pitchFamily="18" charset="2"/>
                </a:rPr>
                <a:t>(</a:t>
              </a:r>
              <a:r>
                <a:rPr lang="en-SG" sz="2800" i="1" dirty="0">
                  <a:solidFill>
                    <a:schemeClr val="bg1"/>
                  </a:solidFill>
                  <a:sym typeface="Symbol" panose="05050102010706020507" pitchFamily="18" charset="2"/>
                </a:rPr>
                <a:t>x</a:t>
              </a:r>
              <a:r>
                <a:rPr lang="en-SG" sz="2800" dirty="0">
                  <a:solidFill>
                    <a:schemeClr val="bg1"/>
                  </a:solidFill>
                  <a:sym typeface="Symbol" panose="05050102010706020507" pitchFamily="18" charset="2"/>
                </a:rPr>
                <a:t>))</a:t>
              </a:r>
              <a:endParaRPr lang="en-SG" sz="2800" i="1" dirty="0">
                <a:solidFill>
                  <a:schemeClr val="bg1"/>
                </a:solidFill>
              </a:endParaRPr>
            </a:p>
          </p:txBody>
        </p:sp>
        <mc:AlternateContent xmlns:mc="http://schemas.openxmlformats.org/markup-compatibility/2006" xmlns:a14="http://schemas.microsoft.com/office/drawing/2010/main">
          <mc:Choice Requires="a14">
            <p:sp>
              <p:nvSpPr>
                <p:cNvPr id="50" name="TextBox 49"/>
                <p:cNvSpPr txBox="1"/>
                <p:nvPr/>
              </p:nvSpPr>
              <p:spPr>
                <a:xfrm>
                  <a:off x="3300018" y="4453713"/>
                  <a:ext cx="58414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rPr>
                          <m:t>≡</m:t>
                        </m:r>
                      </m:oMath>
                    </m:oMathPara>
                  </a14:m>
                  <a:endParaRPr lang="en-US" sz="2800" dirty="0"/>
                </a:p>
              </p:txBody>
            </p:sp>
          </mc:Choice>
          <mc:Fallback xmlns="">
            <p:sp>
              <p:nvSpPr>
                <p:cNvPr id="50" name="TextBox 49"/>
                <p:cNvSpPr txBox="1">
                  <a:spLocks noRot="1" noChangeAspect="1" noMove="1" noResize="1" noEditPoints="1" noAdjustHandles="1" noChangeArrowheads="1" noChangeShapeType="1" noTextEdit="1"/>
                </p:cNvSpPr>
                <p:nvPr/>
              </p:nvSpPr>
              <p:spPr>
                <a:xfrm>
                  <a:off x="3300018" y="4453713"/>
                  <a:ext cx="584147" cy="523220"/>
                </a:xfrm>
                <a:prstGeom prst="rect">
                  <a:avLst/>
                </a:prstGeom>
                <a:blipFill>
                  <a:blip r:embed="rId3"/>
                  <a:stretch>
                    <a:fillRect/>
                  </a:stretch>
                </a:blipFill>
              </p:spPr>
              <p:txBody>
                <a:bodyPr/>
                <a:lstStyle/>
                <a:p>
                  <a:r>
                    <a:rPr lang="en-US">
                      <a:noFill/>
                    </a:rPr>
                    <a:t> </a:t>
                  </a:r>
                </a:p>
              </p:txBody>
            </p:sp>
          </mc:Fallback>
        </mc:AlternateContent>
        <p:sp>
          <p:nvSpPr>
            <p:cNvPr id="54" name="TextBox 53"/>
            <p:cNvSpPr txBox="1"/>
            <p:nvPr/>
          </p:nvSpPr>
          <p:spPr>
            <a:xfrm>
              <a:off x="3833151" y="4453713"/>
              <a:ext cx="4104378" cy="523220"/>
            </a:xfrm>
            <a:prstGeom prst="rect">
              <a:avLst/>
            </a:prstGeom>
            <a:solidFill>
              <a:srgbClr val="0033CC"/>
            </a:solidFill>
          </p:spPr>
          <p:txBody>
            <a:bodyPr wrap="square" rtlCol="0">
              <a:spAutoFit/>
            </a:bodyPr>
            <a:lstStyle/>
            <a:p>
              <a:pPr algn="ctr"/>
              <a:r>
                <a:rPr lang="en-SG" sz="2800" dirty="0">
                  <a:solidFill>
                    <a:schemeClr val="bg1"/>
                  </a:solidFill>
                  <a:sym typeface="Symbol" panose="05050102010706020507" pitchFamily="18" charset="2"/>
                </a:rPr>
                <a:t></a:t>
              </a:r>
              <a:r>
                <a:rPr lang="en-SG" sz="2800" i="1" dirty="0">
                  <a:solidFill>
                    <a:schemeClr val="bg1"/>
                  </a:solidFill>
                </a:rPr>
                <a:t>x</a:t>
              </a:r>
              <a:r>
                <a:rPr lang="en-SG" sz="2800" dirty="0">
                  <a:solidFill>
                    <a:schemeClr val="bg1"/>
                  </a:solidFill>
                  <a:sym typeface="Symbol" panose="05050102010706020507" pitchFamily="18" charset="2"/>
                </a:rPr>
                <a:t> such that </a:t>
              </a:r>
              <a:r>
                <a:rPr lang="en-SG" sz="2800" i="1" dirty="0">
                  <a:solidFill>
                    <a:schemeClr val="bg1"/>
                  </a:solidFill>
                  <a:sym typeface="Symbol" panose="05050102010706020507" pitchFamily="18" charset="2"/>
                </a:rPr>
                <a:t>P</a:t>
              </a:r>
              <a:r>
                <a:rPr lang="en-SG" sz="2800" dirty="0">
                  <a:solidFill>
                    <a:schemeClr val="bg1"/>
                  </a:solidFill>
                  <a:sym typeface="Symbol" panose="05050102010706020507" pitchFamily="18" charset="2"/>
                </a:rPr>
                <a:t>(</a:t>
              </a:r>
              <a:r>
                <a:rPr lang="en-SG" sz="2800" i="1" dirty="0">
                  <a:solidFill>
                    <a:schemeClr val="bg1"/>
                  </a:solidFill>
                  <a:sym typeface="Symbol" panose="05050102010706020507" pitchFamily="18" charset="2"/>
                </a:rPr>
                <a:t>x</a:t>
              </a:r>
              <a:r>
                <a:rPr lang="en-SG" sz="2800" dirty="0">
                  <a:solidFill>
                    <a:schemeClr val="bg1"/>
                  </a:solidFill>
                  <a:sym typeface="Symbol" panose="05050102010706020507" pitchFamily="18" charset="2"/>
                </a:rPr>
                <a:t>)  ~</a:t>
              </a:r>
              <a:r>
                <a:rPr lang="en-SG" sz="2800" i="1" dirty="0">
                  <a:solidFill>
                    <a:schemeClr val="bg1"/>
                  </a:solidFill>
                  <a:sym typeface="Symbol" panose="05050102010706020507" pitchFamily="18" charset="2"/>
                </a:rPr>
                <a:t>Q</a:t>
              </a:r>
              <a:r>
                <a:rPr lang="en-SG" sz="2800" dirty="0">
                  <a:solidFill>
                    <a:schemeClr val="bg1"/>
                  </a:solidFill>
                  <a:sym typeface="Symbol" panose="05050102010706020507" pitchFamily="18" charset="2"/>
                </a:rPr>
                <a:t>(</a:t>
              </a:r>
              <a:r>
                <a:rPr lang="en-SG" sz="2800" i="1" dirty="0">
                  <a:solidFill>
                    <a:schemeClr val="bg1"/>
                  </a:solidFill>
                  <a:sym typeface="Symbol" panose="05050102010706020507" pitchFamily="18" charset="2"/>
                </a:rPr>
                <a:t>x</a:t>
              </a:r>
              <a:r>
                <a:rPr lang="en-SG" sz="2800" dirty="0">
                  <a:solidFill>
                    <a:schemeClr val="bg1"/>
                  </a:solidFill>
                  <a:sym typeface="Symbol" panose="05050102010706020507" pitchFamily="18" charset="2"/>
                </a:rPr>
                <a:t>)   </a:t>
              </a:r>
              <a:endParaRPr lang="en-SG" sz="2800" i="1" dirty="0">
                <a:solidFill>
                  <a:schemeClr val="bg1"/>
                </a:solidFill>
              </a:endParaRPr>
            </a:p>
          </p:txBody>
        </p:sp>
      </p:grpSp>
    </p:spTree>
    <p:extLst>
      <p:ext uri="{BB962C8B-B14F-4D97-AF65-F5344CB8AC3E}">
        <p14:creationId xmlns:p14="http://schemas.microsoft.com/office/powerpoint/2010/main" val="104736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dissolve">
                                      <p:cBhvr>
                                        <p:cTn id="7" dur="500"/>
                                        <p:tgtEl>
                                          <p:spTgt spid="46"/>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dissolve">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 pos="8612188" algn="l"/>
              </a:tabLst>
            </a:pPr>
            <a:r>
              <a:rPr lang="en-SG" sz="900" dirty="0">
                <a:solidFill>
                  <a:schemeClr val="bg1"/>
                </a:solidFill>
              </a:rPr>
              <a:t>	</a:t>
            </a:r>
            <a:r>
              <a:rPr lang="en-SG" sz="1200" b="1" dirty="0">
                <a:solidFill>
                  <a:schemeClr val="accent4">
                    <a:lumMod val="20000"/>
                    <a:lumOff val="80000"/>
                  </a:schemeClr>
                </a:solidFill>
              </a:rPr>
              <a:t>Predicates &amp; Quantified Statement </a:t>
            </a:r>
            <a:r>
              <a:rPr lang="en-SG" sz="1200" dirty="0">
                <a:solidFill>
                  <a:schemeClr val="bg1"/>
                </a:solidFill>
              </a:rPr>
              <a:t>I</a:t>
            </a:r>
            <a:r>
              <a:rPr lang="en-SG" sz="1200" b="1"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II</a:t>
            </a:r>
            <a:r>
              <a:rPr lang="en-SG" sz="1200" dirty="0">
                <a:solidFill>
                  <a:schemeClr val="bg1"/>
                </a:solidFill>
              </a:rPr>
              <a:t>	Statements with Multiple Quantifiers	Arguments with Quantified Statements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Negations of Universal Conditional Statements: Quick Quiz</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36</a:t>
            </a:fld>
            <a:endParaRPr lang="en-SG" dirty="0"/>
          </a:p>
        </p:txBody>
      </p:sp>
      <p:sp>
        <p:nvSpPr>
          <p:cNvPr id="42" name="Oval 41"/>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4" name="Oval 73"/>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7" name="Oval 86"/>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8" name="Oval 87"/>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9" name="Oval 88"/>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0" name="Oval 89"/>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1" name="Oval 90"/>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2" name="Oval 91"/>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3" name="Oval 92"/>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4" name="Oval 93"/>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5" name="Oval 94"/>
          <p:cNvSpPr/>
          <p:nvPr/>
        </p:nvSpPr>
        <p:spPr>
          <a:xfrm>
            <a:off x="2768932"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6" name="Oval 95"/>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7" name="Oval 96"/>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8" name="Oval 97"/>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9" name="Oval 98"/>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TextBox 47"/>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
        <p:nvSpPr>
          <p:cNvPr id="49" name="TextBox 48"/>
          <p:cNvSpPr txBox="1"/>
          <p:nvPr/>
        </p:nvSpPr>
        <p:spPr>
          <a:xfrm>
            <a:off x="415123" y="1103568"/>
            <a:ext cx="8262712" cy="3200876"/>
          </a:xfrm>
          <a:prstGeom prst="rect">
            <a:avLst/>
          </a:prstGeom>
          <a:noFill/>
        </p:spPr>
        <p:txBody>
          <a:bodyPr wrap="square" rtlCol="0">
            <a:spAutoFit/>
          </a:bodyPr>
          <a:lstStyle/>
          <a:p>
            <a:pPr>
              <a:spcAft>
                <a:spcPts val="600"/>
              </a:spcAft>
            </a:pPr>
            <a:r>
              <a:rPr lang="en-SG" altLang="en-US" sz="2800" dirty="0"/>
              <a:t>Write a formal negation for statement (a) and an informal negation for statement (b):</a:t>
            </a:r>
          </a:p>
          <a:p>
            <a:pPr marL="514350" indent="-514350">
              <a:spcAft>
                <a:spcPts val="600"/>
              </a:spcAft>
              <a:buFont typeface="+mj-lt"/>
              <a:buAutoNum type="alphaLcPeriod"/>
            </a:pPr>
            <a:r>
              <a:rPr lang="en-SG" altLang="en-US" sz="2400" dirty="0">
                <a:sym typeface="Symbol" panose="05050102010706020507" pitchFamily="18" charset="2"/>
              </a:rPr>
              <a:t> people </a:t>
            </a:r>
            <a:r>
              <a:rPr lang="en-SG" altLang="en-US" sz="2400" i="1" dirty="0">
                <a:sym typeface="Symbol" panose="05050102010706020507" pitchFamily="18" charset="2"/>
              </a:rPr>
              <a:t>p</a:t>
            </a:r>
            <a:r>
              <a:rPr lang="en-SG" altLang="en-US" sz="2400" dirty="0">
                <a:sym typeface="Symbol" panose="05050102010706020507" pitchFamily="18" charset="2"/>
              </a:rPr>
              <a:t>, if </a:t>
            </a:r>
            <a:r>
              <a:rPr lang="en-SG" altLang="en-US" sz="2400" i="1" dirty="0">
                <a:sym typeface="Symbol" panose="05050102010706020507" pitchFamily="18" charset="2"/>
              </a:rPr>
              <a:t>p</a:t>
            </a:r>
            <a:r>
              <a:rPr lang="en-SG" altLang="en-US" sz="2400" dirty="0">
                <a:sym typeface="Symbol" panose="05050102010706020507" pitchFamily="18" charset="2"/>
              </a:rPr>
              <a:t> is blond then </a:t>
            </a:r>
            <a:r>
              <a:rPr lang="en-SG" altLang="en-US" sz="2400" i="1" dirty="0">
                <a:sym typeface="Symbol" panose="05050102010706020507" pitchFamily="18" charset="2"/>
              </a:rPr>
              <a:t>p</a:t>
            </a:r>
            <a:r>
              <a:rPr lang="en-SG" altLang="en-US" sz="2400" dirty="0">
                <a:sym typeface="Symbol" panose="05050102010706020507" pitchFamily="18" charset="2"/>
              </a:rPr>
              <a:t> has blue eyes.</a:t>
            </a:r>
          </a:p>
          <a:p>
            <a:pPr marL="514350" indent="-514350">
              <a:spcBef>
                <a:spcPts val="1800"/>
              </a:spcBef>
              <a:spcAft>
                <a:spcPts val="3000"/>
              </a:spcAft>
              <a:buFont typeface="+mj-lt"/>
              <a:buAutoNum type="alphaLcPeriod"/>
            </a:pPr>
            <a:endParaRPr lang="en-SG" altLang="en-US" sz="2400" dirty="0"/>
          </a:p>
          <a:p>
            <a:pPr marL="514350" indent="-514350">
              <a:spcAft>
                <a:spcPts val="600"/>
              </a:spcAft>
              <a:buFont typeface="+mj-lt"/>
              <a:buAutoNum type="alphaLcPeriod"/>
            </a:pPr>
            <a:r>
              <a:rPr lang="en-SG" altLang="en-US" sz="2400" dirty="0">
                <a:sym typeface="Symbol" panose="05050102010706020507" pitchFamily="18" charset="2"/>
              </a:rPr>
              <a:t>If a computer program has more than 100,000 lines, then it contains a bug</a:t>
            </a:r>
            <a:r>
              <a:rPr lang="en-SG" altLang="en-US" sz="2400" dirty="0"/>
              <a:t>.</a:t>
            </a:r>
          </a:p>
        </p:txBody>
      </p:sp>
      <p:sp>
        <p:nvSpPr>
          <p:cNvPr id="51" name="TextBox 50"/>
          <p:cNvSpPr txBox="1"/>
          <p:nvPr/>
        </p:nvSpPr>
        <p:spPr>
          <a:xfrm>
            <a:off x="1009044" y="2461474"/>
            <a:ext cx="6834580" cy="830997"/>
          </a:xfrm>
          <a:prstGeom prst="rect">
            <a:avLst/>
          </a:prstGeom>
          <a:solidFill>
            <a:schemeClr val="accent4">
              <a:lumMod val="40000"/>
              <a:lumOff val="60000"/>
            </a:schemeClr>
          </a:solidFill>
        </p:spPr>
        <p:txBody>
          <a:bodyPr wrap="square" rtlCol="0">
            <a:spAutoFit/>
          </a:bodyPr>
          <a:lstStyle/>
          <a:p>
            <a:r>
              <a:rPr lang="en-SG" sz="2400" dirty="0">
                <a:sym typeface="Symbol" panose="05050102010706020507" pitchFamily="18" charset="2"/>
              </a:rPr>
              <a:t>a person </a:t>
            </a:r>
            <a:r>
              <a:rPr lang="en-SG" sz="2400" i="1" dirty="0">
                <a:sym typeface="Symbol" panose="05050102010706020507" pitchFamily="18" charset="2"/>
              </a:rPr>
              <a:t>p</a:t>
            </a:r>
            <a:r>
              <a:rPr lang="en-SG" sz="2400" dirty="0">
                <a:sym typeface="Symbol" panose="05050102010706020507" pitchFamily="18" charset="2"/>
              </a:rPr>
              <a:t> such that </a:t>
            </a:r>
            <a:r>
              <a:rPr lang="en-SG" sz="2400" i="1" dirty="0">
                <a:sym typeface="Symbol" panose="05050102010706020507" pitchFamily="18" charset="2"/>
              </a:rPr>
              <a:t>p</a:t>
            </a:r>
            <a:r>
              <a:rPr lang="en-SG" sz="2400" dirty="0">
                <a:sym typeface="Symbol" panose="05050102010706020507" pitchFamily="18" charset="2"/>
              </a:rPr>
              <a:t> is blond and </a:t>
            </a:r>
            <a:r>
              <a:rPr lang="en-SG" sz="2400" i="1" dirty="0">
                <a:sym typeface="Symbol" panose="05050102010706020507" pitchFamily="18" charset="2"/>
              </a:rPr>
              <a:t>p</a:t>
            </a:r>
            <a:r>
              <a:rPr lang="en-SG" sz="2400" dirty="0">
                <a:sym typeface="Symbol" panose="05050102010706020507" pitchFamily="18" charset="2"/>
              </a:rPr>
              <a:t> does not have blue eyes.</a:t>
            </a:r>
            <a:endParaRPr lang="en-SG" sz="2400" dirty="0"/>
          </a:p>
        </p:txBody>
      </p:sp>
    </p:spTree>
    <p:extLst>
      <p:ext uri="{BB962C8B-B14F-4D97-AF65-F5344CB8AC3E}">
        <p14:creationId xmlns:p14="http://schemas.microsoft.com/office/powerpoint/2010/main" val="971102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dissolve">
                                      <p:cBhvr>
                                        <p:cTn id="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 pos="8612188" algn="l"/>
              </a:tabLst>
            </a:pPr>
            <a:r>
              <a:rPr lang="en-SG" sz="900" dirty="0">
                <a:solidFill>
                  <a:schemeClr val="bg1"/>
                </a:solidFill>
              </a:rPr>
              <a:t>	</a:t>
            </a:r>
            <a:r>
              <a:rPr lang="en-SG" sz="1200" b="1" dirty="0">
                <a:solidFill>
                  <a:schemeClr val="accent4">
                    <a:lumMod val="20000"/>
                    <a:lumOff val="80000"/>
                  </a:schemeClr>
                </a:solidFill>
              </a:rPr>
              <a:t>Predicates &amp; Quantified Statement </a:t>
            </a:r>
            <a:r>
              <a:rPr lang="en-SG" sz="1200" dirty="0">
                <a:solidFill>
                  <a:schemeClr val="bg1"/>
                </a:solidFill>
              </a:rPr>
              <a:t>I</a:t>
            </a:r>
            <a:r>
              <a:rPr lang="en-SG" sz="1200" b="1"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II</a:t>
            </a:r>
            <a:r>
              <a:rPr lang="en-SG" sz="1200" dirty="0">
                <a:solidFill>
                  <a:schemeClr val="bg1"/>
                </a:solidFill>
              </a:rPr>
              <a:t>	Statements with Multiple Quantifiers	Arguments with Quantified Statements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The Relation among </a:t>
            </a:r>
            <a:r>
              <a:rPr lang="en-SG" sz="1400" dirty="0">
                <a:solidFill>
                  <a:schemeClr val="bg1"/>
                </a:solidFill>
                <a:sym typeface="Symbol"/>
              </a:rPr>
              <a:t>, , , and   </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37</a:t>
            </a:fld>
            <a:endParaRPr lang="en-SG" dirty="0"/>
          </a:p>
        </p:txBody>
      </p:sp>
      <p:sp>
        <p:nvSpPr>
          <p:cNvPr id="53" name="TextBox 5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3.2.3. The Relation among </a:t>
            </a:r>
            <a:r>
              <a:rPr lang="en-SG" sz="2800" dirty="0">
                <a:solidFill>
                  <a:schemeClr val="bg1"/>
                </a:solidFill>
                <a:sym typeface="Symbol"/>
              </a:rPr>
              <a:t>, , , and  </a:t>
            </a:r>
            <a:endParaRPr lang="en-SG" sz="2000" dirty="0">
              <a:solidFill>
                <a:schemeClr val="bg1"/>
              </a:solidFill>
            </a:endParaRPr>
          </a:p>
        </p:txBody>
      </p:sp>
      <p:sp>
        <p:nvSpPr>
          <p:cNvPr id="42" name="Oval 41"/>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4" name="Oval 73"/>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7" name="Oval 86"/>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8" name="Oval 87"/>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9" name="Oval 88"/>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0" name="Oval 89"/>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1" name="Oval 90"/>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2" name="Oval 91"/>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3" name="Oval 92"/>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4" name="Oval 93"/>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5" name="Oval 94"/>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6" name="Oval 95"/>
          <p:cNvSpPr/>
          <p:nvPr/>
        </p:nvSpPr>
        <p:spPr>
          <a:xfrm>
            <a:off x="2955544"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7" name="Oval 96"/>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8" name="Oval 97"/>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9" name="Oval 98"/>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TextBox 36"/>
          <p:cNvSpPr txBox="1"/>
          <p:nvPr/>
        </p:nvSpPr>
        <p:spPr>
          <a:xfrm>
            <a:off x="415123" y="2708963"/>
            <a:ext cx="8186266" cy="3616375"/>
          </a:xfrm>
          <a:prstGeom prst="rect">
            <a:avLst/>
          </a:prstGeom>
          <a:noFill/>
        </p:spPr>
        <p:txBody>
          <a:bodyPr wrap="square" rtlCol="0">
            <a:spAutoFit/>
          </a:bodyPr>
          <a:lstStyle/>
          <a:p>
            <a:pPr marL="457200" indent="-457200">
              <a:spcAft>
                <a:spcPts val="600"/>
              </a:spcAft>
              <a:buFont typeface="Wingdings" panose="05000000000000000000" pitchFamily="2" charset="2"/>
              <a:buChar char="§"/>
            </a:pPr>
            <a:r>
              <a:rPr lang="en-US" altLang="en-US" sz="2800" dirty="0"/>
              <a:t>Analogous to </a:t>
            </a:r>
            <a:r>
              <a:rPr lang="en-US" altLang="en-US" sz="2800" dirty="0">
                <a:solidFill>
                  <a:srgbClr val="C00000"/>
                </a:solidFill>
              </a:rPr>
              <a:t>De Morgan’s laws</a:t>
            </a:r>
            <a:r>
              <a:rPr lang="en-US" altLang="en-US" sz="2800" dirty="0"/>
              <a:t>, which state that the negation of an </a:t>
            </a:r>
            <a:r>
              <a:rPr lang="en-US" altLang="en-US" sz="2800" i="1" dirty="0">
                <a:solidFill>
                  <a:srgbClr val="0033CC"/>
                </a:solidFill>
              </a:rPr>
              <a:t>and</a:t>
            </a:r>
            <a:r>
              <a:rPr lang="en-US" altLang="en-US" sz="2800" i="1" dirty="0"/>
              <a:t> </a:t>
            </a:r>
            <a:r>
              <a:rPr lang="en-US" altLang="en-US" sz="2800" dirty="0"/>
              <a:t>statement is an </a:t>
            </a:r>
            <a:r>
              <a:rPr lang="en-US" altLang="en-US" sz="2800" i="1" dirty="0">
                <a:solidFill>
                  <a:srgbClr val="0033CC"/>
                </a:solidFill>
              </a:rPr>
              <a:t>or</a:t>
            </a:r>
            <a:r>
              <a:rPr lang="en-US" altLang="en-US" sz="2800" i="1" dirty="0"/>
              <a:t> </a:t>
            </a:r>
            <a:r>
              <a:rPr lang="en-US" altLang="en-US" sz="2800" dirty="0"/>
              <a:t>statement and that the negation of an </a:t>
            </a:r>
            <a:r>
              <a:rPr lang="en-US" altLang="en-US" sz="2800" i="1" dirty="0">
                <a:solidFill>
                  <a:srgbClr val="0033CC"/>
                </a:solidFill>
              </a:rPr>
              <a:t>or</a:t>
            </a:r>
            <a:r>
              <a:rPr lang="en-US" altLang="en-US" sz="2800" i="1" dirty="0"/>
              <a:t> </a:t>
            </a:r>
            <a:r>
              <a:rPr lang="en-US" altLang="en-US" sz="2800" dirty="0"/>
              <a:t>statement is an </a:t>
            </a:r>
            <a:r>
              <a:rPr lang="en-US" altLang="en-US" sz="2800" i="1" dirty="0">
                <a:solidFill>
                  <a:srgbClr val="0033CC"/>
                </a:solidFill>
              </a:rPr>
              <a:t>and</a:t>
            </a:r>
            <a:r>
              <a:rPr lang="en-US" altLang="en-US" sz="2800" i="1" dirty="0"/>
              <a:t> </a:t>
            </a:r>
            <a:r>
              <a:rPr lang="en-US" altLang="en-US" sz="2800" dirty="0"/>
              <a:t>statement.</a:t>
            </a:r>
          </a:p>
          <a:p>
            <a:pPr marL="457200" indent="-457200">
              <a:spcAft>
                <a:spcPts val="600"/>
              </a:spcAft>
              <a:buFont typeface="Wingdings" panose="05000000000000000000" pitchFamily="2" charset="2"/>
              <a:buChar char="§"/>
            </a:pPr>
            <a:r>
              <a:rPr lang="en-US" altLang="en-US" sz="2800" dirty="0"/>
              <a:t>This similarity is not accidental. In a sense, universal statements are generalizations of </a:t>
            </a:r>
            <a:r>
              <a:rPr lang="en-US" altLang="en-US" sz="2800" i="1" dirty="0">
                <a:solidFill>
                  <a:srgbClr val="0033CC"/>
                </a:solidFill>
              </a:rPr>
              <a:t>and</a:t>
            </a:r>
            <a:r>
              <a:rPr lang="en-US" altLang="en-US" sz="2800" i="1" dirty="0"/>
              <a:t> </a:t>
            </a:r>
            <a:r>
              <a:rPr lang="en-US" altLang="en-US" sz="2800" dirty="0"/>
              <a:t>statements, and existential statements are generalizations of </a:t>
            </a:r>
            <a:r>
              <a:rPr lang="en-US" altLang="en-US" sz="2800" i="1" dirty="0">
                <a:solidFill>
                  <a:srgbClr val="0033CC"/>
                </a:solidFill>
              </a:rPr>
              <a:t>or </a:t>
            </a:r>
            <a:r>
              <a:rPr lang="en-US" altLang="en-US" sz="2800" dirty="0"/>
              <a:t>statements.</a:t>
            </a:r>
            <a:endParaRPr lang="en-US" altLang="en-US" sz="2600" dirty="0"/>
          </a:p>
        </p:txBody>
      </p:sp>
      <p:grpSp>
        <p:nvGrpSpPr>
          <p:cNvPr id="8" name="Group 7"/>
          <p:cNvGrpSpPr/>
          <p:nvPr/>
        </p:nvGrpSpPr>
        <p:grpSpPr>
          <a:xfrm>
            <a:off x="2648337" y="1692320"/>
            <a:ext cx="3110610" cy="923330"/>
            <a:chOff x="2648337" y="1692320"/>
            <a:chExt cx="3110610" cy="923330"/>
          </a:xfrm>
        </p:grpSpPr>
        <mc:AlternateContent xmlns:mc="http://schemas.openxmlformats.org/markup-compatibility/2006" xmlns:a14="http://schemas.microsoft.com/office/drawing/2010/main">
          <mc:Choice Requires="a14">
            <p:sp>
              <p:nvSpPr>
                <p:cNvPr id="2" name="TextBox 1"/>
                <p:cNvSpPr txBox="1"/>
                <p:nvPr/>
              </p:nvSpPr>
              <p:spPr>
                <a:xfrm>
                  <a:off x="2648337" y="1692320"/>
                  <a:ext cx="796939" cy="9233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400" i="1" smtClean="0">
                            <a:latin typeface="Cambria Math" panose="02040503050406030204" pitchFamily="18" charset="0"/>
                            <a:ea typeface="Cambria Math" panose="02040503050406030204" pitchFamily="18" charset="0"/>
                          </a:rPr>
                          <m:t>∀</m:t>
                        </m:r>
                      </m:oMath>
                    </m:oMathPara>
                  </a14:m>
                  <a:endParaRPr lang="en-US" sz="5400" dirty="0"/>
                </a:p>
              </p:txBody>
            </p:sp>
          </mc:Choice>
          <mc:Fallback xmlns="">
            <p:sp>
              <p:nvSpPr>
                <p:cNvPr id="2" name="TextBox 1"/>
                <p:cNvSpPr txBox="1">
                  <a:spLocks noRot="1" noChangeAspect="1" noMove="1" noResize="1" noEditPoints="1" noAdjustHandles="1" noChangeArrowheads="1" noChangeShapeType="1" noTextEdit="1"/>
                </p:cNvSpPr>
                <p:nvPr/>
              </p:nvSpPr>
              <p:spPr>
                <a:xfrm>
                  <a:off x="2648337" y="1692320"/>
                  <a:ext cx="796939" cy="92333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4843793" y="1692320"/>
                  <a:ext cx="915154" cy="9233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400" i="1" smtClean="0">
                            <a:latin typeface="Cambria Math" panose="02040503050406030204" pitchFamily="18" charset="0"/>
                            <a:ea typeface="Cambria Math" panose="02040503050406030204" pitchFamily="18" charset="0"/>
                          </a:rPr>
                          <m:t>∃</m:t>
                        </m:r>
                      </m:oMath>
                    </m:oMathPara>
                  </a14:m>
                  <a:endParaRPr lang="en-US" sz="5400" dirty="0"/>
                </a:p>
              </p:txBody>
            </p:sp>
          </mc:Choice>
          <mc:Fallback xmlns="">
            <p:sp>
              <p:nvSpPr>
                <p:cNvPr id="38" name="TextBox 37"/>
                <p:cNvSpPr txBox="1">
                  <a:spLocks noRot="1" noChangeAspect="1" noMove="1" noResize="1" noEditPoints="1" noAdjustHandles="1" noChangeArrowheads="1" noChangeShapeType="1" noTextEdit="1"/>
                </p:cNvSpPr>
                <p:nvPr/>
              </p:nvSpPr>
              <p:spPr>
                <a:xfrm>
                  <a:off x="4843793" y="1692320"/>
                  <a:ext cx="915154" cy="923330"/>
                </a:xfrm>
                <a:prstGeom prst="rect">
                  <a:avLst/>
                </a:prstGeom>
                <a:blipFill>
                  <a:blip r:embed="rId4"/>
                  <a:stretch>
                    <a:fillRect/>
                  </a:stretch>
                </a:blipFill>
              </p:spPr>
              <p:txBody>
                <a:bodyPr/>
                <a:lstStyle/>
                <a:p>
                  <a:r>
                    <a:rPr lang="en-US">
                      <a:noFill/>
                    </a:rPr>
                    <a:t> </a:t>
                  </a:r>
                </a:p>
              </p:txBody>
            </p:sp>
          </mc:Fallback>
        </mc:AlternateContent>
        <p:grpSp>
          <p:nvGrpSpPr>
            <p:cNvPr id="7" name="Group 6"/>
            <p:cNvGrpSpPr/>
            <p:nvPr/>
          </p:nvGrpSpPr>
          <p:grpSpPr>
            <a:xfrm>
              <a:off x="3408058" y="1824436"/>
              <a:ext cx="1501295" cy="659099"/>
              <a:chOff x="3408058" y="1808211"/>
              <a:chExt cx="1501295" cy="659099"/>
            </a:xfrm>
          </p:grpSpPr>
          <p:sp>
            <p:nvSpPr>
              <p:cNvPr id="3" name="Left-Right Arrow 2"/>
              <p:cNvSpPr/>
              <p:nvPr/>
            </p:nvSpPr>
            <p:spPr>
              <a:xfrm>
                <a:off x="3408058" y="1808211"/>
                <a:ext cx="1501295" cy="659099"/>
              </a:xfrm>
              <a:prstGeom prst="leftRightArrow">
                <a:avLst/>
              </a:prstGeom>
              <a:solidFill>
                <a:srgbClr val="0033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614685" y="1937705"/>
                <a:ext cx="1088040" cy="400110"/>
              </a:xfrm>
              <a:prstGeom prst="rect">
                <a:avLst/>
              </a:prstGeom>
              <a:noFill/>
            </p:spPr>
            <p:txBody>
              <a:bodyPr wrap="square" rtlCol="0">
                <a:spAutoFit/>
              </a:bodyPr>
              <a:lstStyle/>
              <a:p>
                <a:pPr algn="ctr"/>
                <a:r>
                  <a:rPr lang="en-US" sz="2000" dirty="0">
                    <a:solidFill>
                      <a:schemeClr val="bg1"/>
                    </a:solidFill>
                  </a:rPr>
                  <a:t>Negate</a:t>
                </a:r>
              </a:p>
            </p:txBody>
          </p:sp>
        </p:grpSp>
      </p:grpSp>
    </p:spTree>
    <p:extLst>
      <p:ext uri="{BB962C8B-B14F-4D97-AF65-F5344CB8AC3E}">
        <p14:creationId xmlns:p14="http://schemas.microsoft.com/office/powerpoint/2010/main" val="29269934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 pos="8612188" algn="l"/>
              </a:tabLst>
            </a:pPr>
            <a:r>
              <a:rPr lang="en-SG" sz="900" dirty="0">
                <a:solidFill>
                  <a:schemeClr val="bg1"/>
                </a:solidFill>
              </a:rPr>
              <a:t>	</a:t>
            </a:r>
            <a:r>
              <a:rPr lang="en-SG" sz="1200" b="1" dirty="0">
                <a:solidFill>
                  <a:schemeClr val="accent4">
                    <a:lumMod val="20000"/>
                    <a:lumOff val="80000"/>
                  </a:schemeClr>
                </a:solidFill>
              </a:rPr>
              <a:t>Predicates &amp; Quantified Statement </a:t>
            </a:r>
            <a:r>
              <a:rPr lang="en-SG" sz="1200" dirty="0">
                <a:solidFill>
                  <a:schemeClr val="bg1"/>
                </a:solidFill>
              </a:rPr>
              <a:t>I</a:t>
            </a:r>
            <a:r>
              <a:rPr lang="en-SG" sz="1200" b="1"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II</a:t>
            </a:r>
            <a:r>
              <a:rPr lang="en-SG" sz="1200" dirty="0">
                <a:solidFill>
                  <a:schemeClr val="bg1"/>
                </a:solidFill>
              </a:rPr>
              <a:t>	Statements with Multiple Quantifiers	Arguments with Quantified Statements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The Relation among </a:t>
            </a:r>
            <a:r>
              <a:rPr lang="en-SG" sz="1400" dirty="0">
                <a:solidFill>
                  <a:schemeClr val="bg1"/>
                </a:solidFill>
                <a:sym typeface="Symbol"/>
              </a:rPr>
              <a:t>, , , and   </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38</a:t>
            </a:fld>
            <a:endParaRPr lang="en-SG" dirty="0"/>
          </a:p>
        </p:txBody>
      </p:sp>
      <p:sp>
        <p:nvSpPr>
          <p:cNvPr id="42" name="Oval 41"/>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4" name="Oval 73"/>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7" name="Oval 86"/>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8" name="Oval 87"/>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9" name="Oval 88"/>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0" name="Oval 89"/>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1" name="Oval 90"/>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2" name="Oval 91"/>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3" name="Oval 92"/>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4" name="Oval 93"/>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5" name="Oval 94"/>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6" name="Oval 95"/>
          <p:cNvSpPr/>
          <p:nvPr/>
        </p:nvSpPr>
        <p:spPr>
          <a:xfrm>
            <a:off x="2955544"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7" name="Oval 96"/>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8" name="Oval 97"/>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9" name="Oval 98"/>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TextBox 37"/>
          <p:cNvSpPr txBox="1"/>
          <p:nvPr/>
        </p:nvSpPr>
        <p:spPr>
          <a:xfrm>
            <a:off x="415123" y="1256055"/>
            <a:ext cx="8070876" cy="954107"/>
          </a:xfrm>
          <a:prstGeom prst="rect">
            <a:avLst/>
          </a:prstGeom>
          <a:noFill/>
        </p:spPr>
        <p:txBody>
          <a:bodyPr wrap="square" rtlCol="0">
            <a:spAutoFit/>
          </a:bodyPr>
          <a:lstStyle/>
          <a:p>
            <a:pPr>
              <a:spcAft>
                <a:spcPts val="600"/>
              </a:spcAft>
            </a:pPr>
            <a:r>
              <a:rPr lang="en-US" altLang="en-US" sz="2800" dirty="0"/>
              <a:t>If </a:t>
            </a:r>
            <a:r>
              <a:rPr lang="en-US" altLang="en-US" sz="2800" i="1" dirty="0"/>
              <a:t>Q</a:t>
            </a:r>
            <a:r>
              <a:rPr lang="en-US" altLang="en-US" sz="2800" dirty="0"/>
              <a:t>(</a:t>
            </a:r>
            <a:r>
              <a:rPr lang="en-US" altLang="en-US" sz="2800" i="1" dirty="0"/>
              <a:t>x</a:t>
            </a:r>
            <a:r>
              <a:rPr lang="en-US" altLang="en-US" sz="2800" dirty="0"/>
              <a:t>) is a predicate and the domain </a:t>
            </a:r>
            <a:r>
              <a:rPr lang="en-US" altLang="en-US" sz="2800" i="1" dirty="0"/>
              <a:t>D</a:t>
            </a:r>
            <a:r>
              <a:rPr lang="en-US" altLang="en-US" sz="2800" dirty="0"/>
              <a:t> of </a:t>
            </a:r>
            <a:r>
              <a:rPr lang="en-US" altLang="en-US" sz="2800" i="1" dirty="0"/>
              <a:t>x</a:t>
            </a:r>
            <a:r>
              <a:rPr lang="en-US" altLang="en-US" sz="2800" dirty="0"/>
              <a:t> is the set {</a:t>
            </a:r>
            <a:r>
              <a:rPr lang="en-US" altLang="en-US" sz="2800" i="1" dirty="0"/>
              <a:t>x</a:t>
            </a:r>
            <a:r>
              <a:rPr lang="en-US" altLang="en-US" sz="2800" baseline="-25000" dirty="0"/>
              <a:t>1</a:t>
            </a:r>
            <a:r>
              <a:rPr lang="en-US" altLang="en-US" sz="2800" dirty="0"/>
              <a:t>, </a:t>
            </a:r>
            <a:r>
              <a:rPr lang="en-US" altLang="en-US" sz="2800" i="1" dirty="0"/>
              <a:t>x</a:t>
            </a:r>
            <a:r>
              <a:rPr lang="en-US" altLang="en-US" sz="2800" baseline="-25000" dirty="0"/>
              <a:t>2 ,</a:t>
            </a:r>
            <a:r>
              <a:rPr lang="en-US" altLang="en-US" sz="2800" dirty="0"/>
              <a:t>…, </a:t>
            </a:r>
            <a:r>
              <a:rPr lang="en-US" altLang="en-US" sz="2800" i="1" dirty="0" err="1"/>
              <a:t>x</a:t>
            </a:r>
            <a:r>
              <a:rPr lang="en-US" altLang="en-US" sz="2800" i="1" baseline="-25000" dirty="0" err="1"/>
              <a:t>n</a:t>
            </a:r>
            <a:r>
              <a:rPr lang="en-US" altLang="en-US" sz="2800" dirty="0"/>
              <a:t>}, then</a:t>
            </a:r>
            <a:endParaRPr lang="en-US" altLang="en-US" sz="2600" dirty="0"/>
          </a:p>
        </p:txBody>
      </p:sp>
      <p:sp>
        <p:nvSpPr>
          <p:cNvPr id="40" name="TextBox 39"/>
          <p:cNvSpPr txBox="1"/>
          <p:nvPr/>
        </p:nvSpPr>
        <p:spPr>
          <a:xfrm>
            <a:off x="415123" y="3585741"/>
            <a:ext cx="8070876" cy="523220"/>
          </a:xfrm>
          <a:prstGeom prst="rect">
            <a:avLst/>
          </a:prstGeom>
          <a:noFill/>
        </p:spPr>
        <p:txBody>
          <a:bodyPr wrap="square" rtlCol="0">
            <a:spAutoFit/>
          </a:bodyPr>
          <a:lstStyle/>
          <a:p>
            <a:pPr>
              <a:spcAft>
                <a:spcPts val="600"/>
              </a:spcAft>
            </a:pPr>
            <a:r>
              <a:rPr lang="en-US" altLang="en-US" sz="2800" dirty="0"/>
              <a:t>Similarly,</a:t>
            </a:r>
            <a:endParaRPr lang="en-US" altLang="en-US" sz="2600" dirty="0"/>
          </a:p>
        </p:txBody>
      </p:sp>
      <p:grpSp>
        <p:nvGrpSpPr>
          <p:cNvPr id="3" name="Group 2"/>
          <p:cNvGrpSpPr/>
          <p:nvPr/>
        </p:nvGrpSpPr>
        <p:grpSpPr>
          <a:xfrm>
            <a:off x="1220775" y="2362265"/>
            <a:ext cx="6759989" cy="523220"/>
            <a:chOff x="1220775" y="2362265"/>
            <a:chExt cx="6759989" cy="523220"/>
          </a:xfrm>
        </p:grpSpPr>
        <p:sp>
          <p:nvSpPr>
            <p:cNvPr id="39" name="TextBox 38"/>
            <p:cNvSpPr txBox="1"/>
            <p:nvPr/>
          </p:nvSpPr>
          <p:spPr>
            <a:xfrm>
              <a:off x="1220775" y="2362265"/>
              <a:ext cx="2100132" cy="523220"/>
            </a:xfrm>
            <a:prstGeom prst="rect">
              <a:avLst/>
            </a:prstGeom>
            <a:solidFill>
              <a:srgbClr val="0033CC"/>
            </a:solidFill>
          </p:spPr>
          <p:txBody>
            <a:bodyPr wrap="square" rtlCol="0">
              <a:spAutoFit/>
            </a:bodyPr>
            <a:lstStyle/>
            <a:p>
              <a:pPr algn="ctr"/>
              <a:r>
                <a:rPr lang="en-SG" sz="2800" dirty="0">
                  <a:solidFill>
                    <a:schemeClr val="bg1"/>
                  </a:solidFill>
                  <a:sym typeface="Symbol" panose="05050102010706020507" pitchFamily="18" charset="2"/>
                </a:rPr>
                <a:t></a:t>
              </a:r>
              <a:r>
                <a:rPr lang="en-SG" sz="2800" i="1" dirty="0">
                  <a:solidFill>
                    <a:schemeClr val="bg1"/>
                  </a:solidFill>
                </a:rPr>
                <a:t>x</a:t>
              </a:r>
              <a:r>
                <a:rPr lang="en-SG" sz="2800" dirty="0">
                  <a:solidFill>
                    <a:schemeClr val="bg1"/>
                  </a:solidFill>
                </a:rPr>
                <a:t> </a:t>
              </a:r>
              <a:r>
                <a:rPr lang="en-SG" sz="2800" dirty="0">
                  <a:solidFill>
                    <a:schemeClr val="bg1"/>
                  </a:solidFill>
                  <a:sym typeface="Symbol"/>
                </a:rPr>
                <a:t> </a:t>
              </a:r>
              <a:r>
                <a:rPr lang="en-SG" sz="2800" i="1" dirty="0">
                  <a:solidFill>
                    <a:schemeClr val="bg1"/>
                  </a:solidFill>
                  <a:sym typeface="Symbol"/>
                </a:rPr>
                <a:t>D</a:t>
              </a:r>
              <a:r>
                <a:rPr lang="en-SG" sz="2800" dirty="0">
                  <a:solidFill>
                    <a:schemeClr val="bg1"/>
                  </a:solidFill>
                  <a:sym typeface="Symbol"/>
                </a:rPr>
                <a:t>,</a:t>
              </a:r>
              <a:r>
                <a:rPr lang="en-SG" sz="2800" i="1" dirty="0">
                  <a:solidFill>
                    <a:schemeClr val="bg1"/>
                  </a:solidFill>
                </a:rPr>
                <a:t> </a:t>
              </a:r>
              <a:r>
                <a:rPr lang="en-SG" sz="2800" i="1" dirty="0">
                  <a:solidFill>
                    <a:schemeClr val="bg1"/>
                  </a:solidFill>
                  <a:sym typeface="Symbol" panose="05050102010706020507" pitchFamily="18" charset="2"/>
                </a:rPr>
                <a:t>Q</a:t>
              </a:r>
              <a:r>
                <a:rPr lang="en-SG" sz="2800" dirty="0">
                  <a:solidFill>
                    <a:schemeClr val="bg1"/>
                  </a:solidFill>
                  <a:sym typeface="Symbol" panose="05050102010706020507" pitchFamily="18" charset="2"/>
                </a:rPr>
                <a:t>(</a:t>
              </a:r>
              <a:r>
                <a:rPr lang="en-SG" sz="2800" i="1" dirty="0">
                  <a:solidFill>
                    <a:schemeClr val="bg1"/>
                  </a:solidFill>
                  <a:sym typeface="Symbol" panose="05050102010706020507" pitchFamily="18" charset="2"/>
                </a:rPr>
                <a:t>x</a:t>
              </a:r>
              <a:r>
                <a:rPr lang="en-SG" sz="2800" dirty="0">
                  <a:solidFill>
                    <a:schemeClr val="bg1"/>
                  </a:solidFill>
                  <a:sym typeface="Symbol" panose="05050102010706020507" pitchFamily="18" charset="2"/>
                </a:rPr>
                <a:t>)</a:t>
              </a:r>
              <a:endParaRPr lang="en-SG" sz="2800" i="1" dirty="0">
                <a:solidFill>
                  <a:schemeClr val="bg1"/>
                </a:solidFill>
              </a:endParaRPr>
            </a:p>
          </p:txBody>
        </p:sp>
        <p:sp>
          <p:nvSpPr>
            <p:cNvPr id="45" name="TextBox 44"/>
            <p:cNvSpPr txBox="1"/>
            <p:nvPr/>
          </p:nvSpPr>
          <p:spPr>
            <a:xfrm>
              <a:off x="3950145" y="2362265"/>
              <a:ext cx="4030619" cy="523220"/>
            </a:xfrm>
            <a:prstGeom prst="rect">
              <a:avLst/>
            </a:prstGeom>
            <a:solidFill>
              <a:srgbClr val="0033CC"/>
            </a:solidFill>
          </p:spPr>
          <p:txBody>
            <a:bodyPr wrap="square" rtlCol="0">
              <a:spAutoFit/>
            </a:bodyPr>
            <a:lstStyle/>
            <a:p>
              <a:pPr algn="ctr"/>
              <a:r>
                <a:rPr lang="en-SG" sz="2800" i="1" dirty="0">
                  <a:solidFill>
                    <a:schemeClr val="bg1"/>
                  </a:solidFill>
                  <a:sym typeface="Symbol" panose="05050102010706020507" pitchFamily="18" charset="2"/>
                </a:rPr>
                <a:t>Q</a:t>
              </a:r>
              <a:r>
                <a:rPr lang="en-SG" sz="2800" dirty="0">
                  <a:solidFill>
                    <a:schemeClr val="bg1"/>
                  </a:solidFill>
                  <a:sym typeface="Symbol" panose="05050102010706020507" pitchFamily="18" charset="2"/>
                </a:rPr>
                <a:t>(</a:t>
              </a:r>
              <a:r>
                <a:rPr lang="en-SG" sz="2800" i="1" dirty="0">
                  <a:solidFill>
                    <a:schemeClr val="bg1"/>
                  </a:solidFill>
                  <a:sym typeface="Symbol" panose="05050102010706020507" pitchFamily="18" charset="2"/>
                </a:rPr>
                <a:t>x</a:t>
              </a:r>
              <a:r>
                <a:rPr lang="en-SG" sz="2800" baseline="-25000" dirty="0">
                  <a:solidFill>
                    <a:schemeClr val="bg1"/>
                  </a:solidFill>
                  <a:sym typeface="Symbol" panose="05050102010706020507" pitchFamily="18" charset="2"/>
                </a:rPr>
                <a:t>1</a:t>
              </a:r>
              <a:r>
                <a:rPr lang="en-SG" sz="2800" dirty="0">
                  <a:solidFill>
                    <a:schemeClr val="bg1"/>
                  </a:solidFill>
                  <a:sym typeface="Symbol" panose="05050102010706020507" pitchFamily="18" charset="2"/>
                </a:rPr>
                <a:t>) </a:t>
              </a:r>
              <a:r>
                <a:rPr lang="en-SG" sz="2800" dirty="0">
                  <a:solidFill>
                    <a:schemeClr val="bg1"/>
                  </a:solidFill>
                  <a:sym typeface="Symbol"/>
                </a:rPr>
                <a:t> </a:t>
              </a:r>
              <a:r>
                <a:rPr lang="en-SG" sz="2800" i="1" dirty="0">
                  <a:solidFill>
                    <a:schemeClr val="bg1"/>
                  </a:solidFill>
                  <a:sym typeface="Symbol" panose="05050102010706020507" pitchFamily="18" charset="2"/>
                </a:rPr>
                <a:t>Q</a:t>
              </a:r>
              <a:r>
                <a:rPr lang="en-SG" sz="2800" dirty="0">
                  <a:solidFill>
                    <a:schemeClr val="bg1"/>
                  </a:solidFill>
                  <a:sym typeface="Symbol" panose="05050102010706020507" pitchFamily="18" charset="2"/>
                </a:rPr>
                <a:t>(</a:t>
              </a:r>
              <a:r>
                <a:rPr lang="en-SG" sz="2800" i="1" dirty="0">
                  <a:solidFill>
                    <a:schemeClr val="bg1"/>
                  </a:solidFill>
                  <a:sym typeface="Symbol" panose="05050102010706020507" pitchFamily="18" charset="2"/>
                </a:rPr>
                <a:t>x</a:t>
              </a:r>
              <a:r>
                <a:rPr lang="en-SG" sz="2800" baseline="-25000" dirty="0">
                  <a:solidFill>
                    <a:schemeClr val="bg1"/>
                  </a:solidFill>
                  <a:sym typeface="Symbol" panose="05050102010706020507" pitchFamily="18" charset="2"/>
                </a:rPr>
                <a:t>2</a:t>
              </a:r>
              <a:r>
                <a:rPr lang="en-SG" sz="2800" dirty="0">
                  <a:solidFill>
                    <a:schemeClr val="bg1"/>
                  </a:solidFill>
                  <a:sym typeface="Symbol" panose="05050102010706020507" pitchFamily="18" charset="2"/>
                </a:rPr>
                <a:t>) </a:t>
              </a:r>
              <a:r>
                <a:rPr lang="en-SG" sz="2800" dirty="0">
                  <a:solidFill>
                    <a:schemeClr val="bg1"/>
                  </a:solidFill>
                  <a:sym typeface="Symbol"/>
                </a:rPr>
                <a:t>   </a:t>
              </a:r>
              <a:r>
                <a:rPr lang="en-SG" sz="2800" i="1" dirty="0">
                  <a:solidFill>
                    <a:schemeClr val="bg1"/>
                  </a:solidFill>
                  <a:sym typeface="Symbol" panose="05050102010706020507" pitchFamily="18" charset="2"/>
                </a:rPr>
                <a:t>Q</a:t>
              </a:r>
              <a:r>
                <a:rPr lang="en-SG" sz="2800" dirty="0">
                  <a:solidFill>
                    <a:schemeClr val="bg1"/>
                  </a:solidFill>
                  <a:sym typeface="Symbol" panose="05050102010706020507" pitchFamily="18" charset="2"/>
                </a:rPr>
                <a:t>(</a:t>
              </a:r>
              <a:r>
                <a:rPr lang="en-SG" sz="2800" i="1" dirty="0" err="1">
                  <a:solidFill>
                    <a:schemeClr val="bg1"/>
                  </a:solidFill>
                  <a:sym typeface="Symbol" panose="05050102010706020507" pitchFamily="18" charset="2"/>
                </a:rPr>
                <a:t>x</a:t>
              </a:r>
              <a:r>
                <a:rPr lang="en-SG" sz="2800" i="1" baseline="-25000" dirty="0" err="1">
                  <a:solidFill>
                    <a:schemeClr val="bg1"/>
                  </a:solidFill>
                  <a:sym typeface="Symbol" panose="05050102010706020507" pitchFamily="18" charset="2"/>
                </a:rPr>
                <a:t>n</a:t>
              </a:r>
              <a:r>
                <a:rPr lang="en-SG" sz="2800" dirty="0">
                  <a:solidFill>
                    <a:schemeClr val="bg1"/>
                  </a:solidFill>
                  <a:sym typeface="Symbol" panose="05050102010706020507" pitchFamily="18" charset="2"/>
                </a:rPr>
                <a:t>)</a:t>
              </a:r>
              <a:r>
                <a:rPr lang="en-SG" sz="2800" dirty="0">
                  <a:solidFill>
                    <a:schemeClr val="bg1"/>
                  </a:solidFill>
                  <a:sym typeface="Symbol"/>
                </a:rPr>
                <a:t> </a:t>
              </a:r>
              <a:r>
                <a:rPr lang="en-SG" sz="2800" dirty="0">
                  <a:solidFill>
                    <a:schemeClr val="bg1"/>
                  </a:solidFill>
                  <a:sym typeface="Symbol" panose="05050102010706020507" pitchFamily="18" charset="2"/>
                </a:rPr>
                <a:t>  </a:t>
              </a:r>
              <a:endParaRPr lang="en-SG" sz="2800" i="1" dirty="0">
                <a:solidFill>
                  <a:schemeClr val="bg1"/>
                </a:solidFill>
              </a:endParaRPr>
            </a:p>
          </p:txBody>
        </p:sp>
        <mc:AlternateContent xmlns:mc="http://schemas.openxmlformats.org/markup-compatibility/2006" xmlns:a14="http://schemas.microsoft.com/office/drawing/2010/main">
          <mc:Choice Requires="a14">
            <p:sp>
              <p:nvSpPr>
                <p:cNvPr id="2" name="TextBox 1"/>
                <p:cNvSpPr txBox="1"/>
                <p:nvPr/>
              </p:nvSpPr>
              <p:spPr>
                <a:xfrm>
                  <a:off x="3101047" y="2362265"/>
                  <a:ext cx="1093221"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rPr>
                          <m:t>≡</m:t>
                        </m:r>
                      </m:oMath>
                    </m:oMathPara>
                  </a14:m>
                  <a:endParaRPr lang="en-US" sz="2800" dirty="0"/>
                </a:p>
              </p:txBody>
            </p:sp>
          </mc:Choice>
          <mc:Fallback xmlns="">
            <p:sp>
              <p:nvSpPr>
                <p:cNvPr id="2" name="TextBox 1"/>
                <p:cNvSpPr txBox="1">
                  <a:spLocks noRot="1" noChangeAspect="1" noMove="1" noResize="1" noEditPoints="1" noAdjustHandles="1" noChangeArrowheads="1" noChangeShapeType="1" noTextEdit="1"/>
                </p:cNvSpPr>
                <p:nvPr/>
              </p:nvSpPr>
              <p:spPr>
                <a:xfrm>
                  <a:off x="3101047" y="2362265"/>
                  <a:ext cx="1093221" cy="523220"/>
                </a:xfrm>
                <a:prstGeom prst="rect">
                  <a:avLst/>
                </a:prstGeom>
                <a:blipFill>
                  <a:blip r:embed="rId3"/>
                  <a:stretch>
                    <a:fillRect/>
                  </a:stretch>
                </a:blipFill>
              </p:spPr>
              <p:txBody>
                <a:bodyPr/>
                <a:lstStyle/>
                <a:p>
                  <a:r>
                    <a:rPr lang="en-US">
                      <a:noFill/>
                    </a:rPr>
                    <a:t> </a:t>
                  </a:r>
                </a:p>
              </p:txBody>
            </p:sp>
          </mc:Fallback>
        </mc:AlternateContent>
      </p:grpSp>
      <p:grpSp>
        <p:nvGrpSpPr>
          <p:cNvPr id="6" name="Group 5"/>
          <p:cNvGrpSpPr/>
          <p:nvPr/>
        </p:nvGrpSpPr>
        <p:grpSpPr>
          <a:xfrm>
            <a:off x="1220774" y="4315248"/>
            <a:ext cx="6759989" cy="523220"/>
            <a:chOff x="1220774" y="4315248"/>
            <a:chExt cx="6759989" cy="523220"/>
          </a:xfrm>
        </p:grpSpPr>
        <p:sp>
          <p:nvSpPr>
            <p:cNvPr id="41" name="TextBox 40"/>
            <p:cNvSpPr txBox="1"/>
            <p:nvPr/>
          </p:nvSpPr>
          <p:spPr>
            <a:xfrm>
              <a:off x="1220774" y="4315248"/>
              <a:ext cx="2161439" cy="523220"/>
            </a:xfrm>
            <a:prstGeom prst="rect">
              <a:avLst/>
            </a:prstGeom>
            <a:solidFill>
              <a:srgbClr val="0033CC"/>
            </a:solidFill>
          </p:spPr>
          <p:txBody>
            <a:bodyPr wrap="square" rtlCol="0">
              <a:spAutoFit/>
            </a:bodyPr>
            <a:lstStyle/>
            <a:p>
              <a:pPr algn="ctr"/>
              <a:r>
                <a:rPr lang="en-SG" sz="2800" dirty="0">
                  <a:solidFill>
                    <a:schemeClr val="bg1"/>
                  </a:solidFill>
                  <a:sym typeface="Symbol"/>
                </a:rPr>
                <a:t></a:t>
              </a:r>
              <a:r>
                <a:rPr lang="en-SG" sz="2800" i="1" dirty="0">
                  <a:solidFill>
                    <a:schemeClr val="bg1"/>
                  </a:solidFill>
                </a:rPr>
                <a:t>x</a:t>
              </a:r>
              <a:r>
                <a:rPr lang="en-SG" sz="2800" dirty="0">
                  <a:solidFill>
                    <a:schemeClr val="bg1"/>
                  </a:solidFill>
                </a:rPr>
                <a:t> </a:t>
              </a:r>
              <a:r>
                <a:rPr lang="en-SG" sz="2800" dirty="0">
                  <a:solidFill>
                    <a:schemeClr val="bg1"/>
                  </a:solidFill>
                  <a:sym typeface="Symbol"/>
                </a:rPr>
                <a:t> </a:t>
              </a:r>
              <a:r>
                <a:rPr lang="en-SG" sz="2800" i="1" dirty="0">
                  <a:solidFill>
                    <a:schemeClr val="bg1"/>
                  </a:solidFill>
                  <a:sym typeface="Symbol"/>
                </a:rPr>
                <a:t>D</a:t>
              </a:r>
              <a:r>
                <a:rPr lang="en-SG" sz="2800" dirty="0">
                  <a:solidFill>
                    <a:schemeClr val="bg1"/>
                  </a:solidFill>
                  <a:sym typeface="Symbol"/>
                </a:rPr>
                <a:t>, </a:t>
              </a:r>
              <a:r>
                <a:rPr lang="en-SG" sz="2800" i="1" dirty="0">
                  <a:solidFill>
                    <a:schemeClr val="bg1"/>
                  </a:solidFill>
                  <a:sym typeface="Symbol" panose="05050102010706020507" pitchFamily="18" charset="2"/>
                </a:rPr>
                <a:t>Q</a:t>
              </a:r>
              <a:r>
                <a:rPr lang="en-SG" sz="2800" dirty="0">
                  <a:solidFill>
                    <a:schemeClr val="bg1"/>
                  </a:solidFill>
                  <a:sym typeface="Symbol" panose="05050102010706020507" pitchFamily="18" charset="2"/>
                </a:rPr>
                <a:t>(</a:t>
              </a:r>
              <a:r>
                <a:rPr lang="en-SG" sz="2800" i="1" dirty="0">
                  <a:solidFill>
                    <a:schemeClr val="bg1"/>
                  </a:solidFill>
                  <a:sym typeface="Symbol" panose="05050102010706020507" pitchFamily="18" charset="2"/>
                </a:rPr>
                <a:t>x</a:t>
              </a:r>
              <a:r>
                <a:rPr lang="en-SG" sz="2800" dirty="0">
                  <a:solidFill>
                    <a:schemeClr val="bg1"/>
                  </a:solidFill>
                  <a:sym typeface="Symbol" panose="05050102010706020507" pitchFamily="18" charset="2"/>
                </a:rPr>
                <a:t>)</a:t>
              </a:r>
              <a:endParaRPr lang="en-SG" sz="2800" i="1" dirty="0">
                <a:solidFill>
                  <a:schemeClr val="bg1"/>
                </a:solidFill>
              </a:endParaRPr>
            </a:p>
          </p:txBody>
        </p:sp>
        <mc:AlternateContent xmlns:mc="http://schemas.openxmlformats.org/markup-compatibility/2006" xmlns:a14="http://schemas.microsoft.com/office/drawing/2010/main">
          <mc:Choice Requires="a14">
            <p:sp>
              <p:nvSpPr>
                <p:cNvPr id="46" name="TextBox 45"/>
                <p:cNvSpPr txBox="1"/>
                <p:nvPr/>
              </p:nvSpPr>
              <p:spPr>
                <a:xfrm>
                  <a:off x="3291446" y="4315248"/>
                  <a:ext cx="776718"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rPr>
                          <m:t>≡</m:t>
                        </m:r>
                      </m:oMath>
                    </m:oMathPara>
                  </a14:m>
                  <a:endParaRPr lang="en-US" sz="2800" dirty="0"/>
                </a:p>
              </p:txBody>
            </p:sp>
          </mc:Choice>
          <mc:Fallback xmlns="">
            <p:sp>
              <p:nvSpPr>
                <p:cNvPr id="46" name="TextBox 45"/>
                <p:cNvSpPr txBox="1">
                  <a:spLocks noRot="1" noChangeAspect="1" noMove="1" noResize="1" noEditPoints="1" noAdjustHandles="1" noChangeArrowheads="1" noChangeShapeType="1" noTextEdit="1"/>
                </p:cNvSpPr>
                <p:nvPr/>
              </p:nvSpPr>
              <p:spPr>
                <a:xfrm>
                  <a:off x="3291446" y="4315248"/>
                  <a:ext cx="776718" cy="523220"/>
                </a:xfrm>
                <a:prstGeom prst="rect">
                  <a:avLst/>
                </a:prstGeom>
                <a:blipFill>
                  <a:blip r:embed="rId4"/>
                  <a:stretch>
                    <a:fillRect/>
                  </a:stretch>
                </a:blipFill>
              </p:spPr>
              <p:txBody>
                <a:bodyPr/>
                <a:lstStyle/>
                <a:p>
                  <a:r>
                    <a:rPr lang="en-US">
                      <a:noFill/>
                    </a:rPr>
                    <a:t> </a:t>
                  </a:r>
                </a:p>
              </p:txBody>
            </p:sp>
          </mc:Fallback>
        </mc:AlternateContent>
        <p:sp>
          <p:nvSpPr>
            <p:cNvPr id="47" name="TextBox 46"/>
            <p:cNvSpPr txBox="1"/>
            <p:nvPr/>
          </p:nvSpPr>
          <p:spPr>
            <a:xfrm>
              <a:off x="3950144" y="4315248"/>
              <a:ext cx="4030619" cy="523220"/>
            </a:xfrm>
            <a:prstGeom prst="rect">
              <a:avLst/>
            </a:prstGeom>
            <a:solidFill>
              <a:srgbClr val="0033CC"/>
            </a:solidFill>
          </p:spPr>
          <p:txBody>
            <a:bodyPr wrap="square" rtlCol="0">
              <a:spAutoFit/>
            </a:bodyPr>
            <a:lstStyle/>
            <a:p>
              <a:pPr algn="ctr"/>
              <a:r>
                <a:rPr lang="en-SG" sz="2800" i="1" dirty="0">
                  <a:solidFill>
                    <a:schemeClr val="bg1"/>
                  </a:solidFill>
                  <a:sym typeface="Symbol" panose="05050102010706020507" pitchFamily="18" charset="2"/>
                </a:rPr>
                <a:t>Q</a:t>
              </a:r>
              <a:r>
                <a:rPr lang="en-SG" sz="2800" dirty="0">
                  <a:solidFill>
                    <a:schemeClr val="bg1"/>
                  </a:solidFill>
                  <a:sym typeface="Symbol" panose="05050102010706020507" pitchFamily="18" charset="2"/>
                </a:rPr>
                <a:t>(</a:t>
              </a:r>
              <a:r>
                <a:rPr lang="en-SG" sz="2800" i="1" dirty="0">
                  <a:solidFill>
                    <a:schemeClr val="bg1"/>
                  </a:solidFill>
                  <a:sym typeface="Symbol" panose="05050102010706020507" pitchFamily="18" charset="2"/>
                </a:rPr>
                <a:t>x</a:t>
              </a:r>
              <a:r>
                <a:rPr lang="en-SG" sz="2800" baseline="-25000" dirty="0">
                  <a:solidFill>
                    <a:schemeClr val="bg1"/>
                  </a:solidFill>
                  <a:sym typeface="Symbol" panose="05050102010706020507" pitchFamily="18" charset="2"/>
                </a:rPr>
                <a:t>1</a:t>
              </a:r>
              <a:r>
                <a:rPr lang="en-SG" sz="2800" dirty="0">
                  <a:solidFill>
                    <a:schemeClr val="bg1"/>
                  </a:solidFill>
                  <a:sym typeface="Symbol" panose="05050102010706020507" pitchFamily="18" charset="2"/>
                </a:rPr>
                <a:t>) </a:t>
              </a:r>
              <a:r>
                <a:rPr lang="en-SG" sz="2800" dirty="0">
                  <a:solidFill>
                    <a:schemeClr val="bg1"/>
                  </a:solidFill>
                  <a:sym typeface="Symbol"/>
                </a:rPr>
                <a:t> </a:t>
              </a:r>
              <a:r>
                <a:rPr lang="en-SG" sz="2800" i="1" dirty="0">
                  <a:solidFill>
                    <a:schemeClr val="bg1"/>
                  </a:solidFill>
                  <a:sym typeface="Symbol" panose="05050102010706020507" pitchFamily="18" charset="2"/>
                </a:rPr>
                <a:t>Q</a:t>
              </a:r>
              <a:r>
                <a:rPr lang="en-SG" sz="2800" dirty="0">
                  <a:solidFill>
                    <a:schemeClr val="bg1"/>
                  </a:solidFill>
                  <a:sym typeface="Symbol" panose="05050102010706020507" pitchFamily="18" charset="2"/>
                </a:rPr>
                <a:t>(</a:t>
              </a:r>
              <a:r>
                <a:rPr lang="en-SG" sz="2800" i="1" dirty="0">
                  <a:solidFill>
                    <a:schemeClr val="bg1"/>
                  </a:solidFill>
                  <a:sym typeface="Symbol" panose="05050102010706020507" pitchFamily="18" charset="2"/>
                </a:rPr>
                <a:t>x</a:t>
              </a:r>
              <a:r>
                <a:rPr lang="en-SG" sz="2800" baseline="-25000" dirty="0">
                  <a:solidFill>
                    <a:schemeClr val="bg1"/>
                  </a:solidFill>
                  <a:sym typeface="Symbol" panose="05050102010706020507" pitchFamily="18" charset="2"/>
                </a:rPr>
                <a:t>2</a:t>
              </a:r>
              <a:r>
                <a:rPr lang="en-SG" sz="2800" dirty="0">
                  <a:solidFill>
                    <a:schemeClr val="bg1"/>
                  </a:solidFill>
                  <a:sym typeface="Symbol" panose="05050102010706020507" pitchFamily="18" charset="2"/>
                </a:rPr>
                <a:t>) </a:t>
              </a:r>
              <a:r>
                <a:rPr lang="en-SG" sz="2800" dirty="0">
                  <a:solidFill>
                    <a:schemeClr val="bg1"/>
                  </a:solidFill>
                  <a:sym typeface="Symbol"/>
                </a:rPr>
                <a:t>   </a:t>
              </a:r>
              <a:r>
                <a:rPr lang="en-SG" sz="2800" i="1" dirty="0">
                  <a:solidFill>
                    <a:schemeClr val="bg1"/>
                  </a:solidFill>
                  <a:sym typeface="Symbol" panose="05050102010706020507" pitchFamily="18" charset="2"/>
                </a:rPr>
                <a:t>Q</a:t>
              </a:r>
              <a:r>
                <a:rPr lang="en-SG" sz="2800" dirty="0">
                  <a:solidFill>
                    <a:schemeClr val="bg1"/>
                  </a:solidFill>
                  <a:sym typeface="Symbol" panose="05050102010706020507" pitchFamily="18" charset="2"/>
                </a:rPr>
                <a:t>(</a:t>
              </a:r>
              <a:r>
                <a:rPr lang="en-SG" sz="2800" i="1" dirty="0" err="1">
                  <a:solidFill>
                    <a:schemeClr val="bg1"/>
                  </a:solidFill>
                  <a:sym typeface="Symbol" panose="05050102010706020507" pitchFamily="18" charset="2"/>
                </a:rPr>
                <a:t>x</a:t>
              </a:r>
              <a:r>
                <a:rPr lang="en-SG" sz="2800" i="1" baseline="-25000" dirty="0" err="1">
                  <a:solidFill>
                    <a:schemeClr val="bg1"/>
                  </a:solidFill>
                  <a:sym typeface="Symbol" panose="05050102010706020507" pitchFamily="18" charset="2"/>
                </a:rPr>
                <a:t>n</a:t>
              </a:r>
              <a:r>
                <a:rPr lang="en-SG" sz="2800" dirty="0">
                  <a:solidFill>
                    <a:schemeClr val="bg1"/>
                  </a:solidFill>
                  <a:sym typeface="Symbol" panose="05050102010706020507" pitchFamily="18" charset="2"/>
                </a:rPr>
                <a:t>)</a:t>
              </a:r>
              <a:r>
                <a:rPr lang="en-SG" sz="2800" dirty="0">
                  <a:solidFill>
                    <a:schemeClr val="bg1"/>
                  </a:solidFill>
                  <a:sym typeface="Symbol"/>
                </a:rPr>
                <a:t> </a:t>
              </a:r>
              <a:r>
                <a:rPr lang="en-SG" sz="2800" dirty="0">
                  <a:solidFill>
                    <a:schemeClr val="bg1"/>
                  </a:solidFill>
                  <a:sym typeface="Symbol" panose="05050102010706020507" pitchFamily="18" charset="2"/>
                </a:rPr>
                <a:t>  </a:t>
              </a:r>
              <a:endParaRPr lang="en-SG" sz="2800" i="1" dirty="0">
                <a:solidFill>
                  <a:schemeClr val="bg1"/>
                </a:solidFill>
              </a:endParaRPr>
            </a:p>
          </p:txBody>
        </p:sp>
      </p:grpSp>
    </p:spTree>
    <p:extLst>
      <p:ext uri="{BB962C8B-B14F-4D97-AF65-F5344CB8AC3E}">
        <p14:creationId xmlns:p14="http://schemas.microsoft.com/office/powerpoint/2010/main" val="2844610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dissolve">
                                      <p:cBhvr>
                                        <p:cTn id="12" dur="5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 pos="8612188" algn="l"/>
              </a:tabLst>
            </a:pPr>
            <a:r>
              <a:rPr lang="en-SG" sz="900" dirty="0">
                <a:solidFill>
                  <a:schemeClr val="bg1"/>
                </a:solidFill>
              </a:rPr>
              <a:t>	</a:t>
            </a:r>
            <a:r>
              <a:rPr lang="en-SG" sz="1200" b="1" dirty="0">
                <a:solidFill>
                  <a:schemeClr val="accent4">
                    <a:lumMod val="20000"/>
                    <a:lumOff val="80000"/>
                  </a:schemeClr>
                </a:solidFill>
              </a:rPr>
              <a:t>Predicates &amp; Quantified Statement </a:t>
            </a:r>
            <a:r>
              <a:rPr lang="en-SG" sz="1200" dirty="0">
                <a:solidFill>
                  <a:schemeClr val="bg1"/>
                </a:solidFill>
              </a:rPr>
              <a:t>I</a:t>
            </a:r>
            <a:r>
              <a:rPr lang="en-SG" sz="1200" b="1"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II</a:t>
            </a:r>
            <a:r>
              <a:rPr lang="en-SG" sz="1200" dirty="0">
                <a:solidFill>
                  <a:schemeClr val="bg1"/>
                </a:solidFill>
              </a:rPr>
              <a:t>	Statements with Multiple Quantifiers	Arguments with Quantified Statements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Vacuous Truth of Universal Statements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39</a:t>
            </a:fld>
            <a:endParaRPr lang="en-SG" dirty="0"/>
          </a:p>
        </p:txBody>
      </p:sp>
      <p:sp>
        <p:nvSpPr>
          <p:cNvPr id="53" name="TextBox 5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3.2.4. Vacuous Truth of Universal Statements</a:t>
            </a:r>
            <a:endParaRPr lang="en-SG" sz="2000" dirty="0">
              <a:solidFill>
                <a:schemeClr val="bg1"/>
              </a:solidFill>
            </a:endParaRPr>
          </a:p>
        </p:txBody>
      </p:sp>
      <p:sp>
        <p:nvSpPr>
          <p:cNvPr id="42" name="Oval 41"/>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4" name="Oval 73"/>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7" name="Oval 86"/>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8" name="Oval 87"/>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9" name="Oval 88"/>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0" name="Oval 89"/>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1" name="Oval 90"/>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2" name="Oval 91"/>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3" name="Oval 92"/>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4" name="Oval 93"/>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5" name="Oval 94"/>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6" name="Oval 95"/>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7" name="Oval 96"/>
          <p:cNvSpPr/>
          <p:nvPr/>
        </p:nvSpPr>
        <p:spPr>
          <a:xfrm>
            <a:off x="3123495"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8" name="Oval 97"/>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9" name="Oval 98"/>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TextBox 36"/>
          <p:cNvSpPr txBox="1"/>
          <p:nvPr/>
        </p:nvSpPr>
        <p:spPr>
          <a:xfrm>
            <a:off x="310011" y="1517665"/>
            <a:ext cx="5785433" cy="2631490"/>
          </a:xfrm>
          <a:prstGeom prst="rect">
            <a:avLst/>
          </a:prstGeom>
          <a:noFill/>
        </p:spPr>
        <p:txBody>
          <a:bodyPr wrap="square" rtlCol="0">
            <a:spAutoFit/>
          </a:bodyPr>
          <a:lstStyle/>
          <a:p>
            <a:pPr marL="457200" indent="-457200">
              <a:spcAft>
                <a:spcPts val="600"/>
              </a:spcAft>
              <a:buFont typeface="Wingdings" panose="05000000000000000000" pitchFamily="2" charset="2"/>
              <a:buChar char="§"/>
            </a:pPr>
            <a:r>
              <a:rPr lang="en-US" altLang="en-US" sz="2000" dirty="0"/>
              <a:t>Suppose a bowl sits on a table and next to the bowl is a pile of five blue and five gray balls, any of which may be placed in the bowl.</a:t>
            </a:r>
          </a:p>
          <a:p>
            <a:pPr marL="457200" indent="-457200">
              <a:spcAft>
                <a:spcPts val="600"/>
              </a:spcAft>
              <a:buFont typeface="Wingdings" panose="05000000000000000000" pitchFamily="2" charset="2"/>
              <a:buChar char="§"/>
            </a:pPr>
            <a:r>
              <a:rPr lang="en-US" altLang="en-US" sz="2000" dirty="0"/>
              <a:t>If three blue balls and one gray ball are placed in the bowl, as shown in Figure 3.2.1(a), the statement “</a:t>
            </a:r>
            <a:r>
              <a:rPr lang="en-US" altLang="en-US" sz="2000" dirty="0">
                <a:solidFill>
                  <a:srgbClr val="0033CC"/>
                </a:solidFill>
              </a:rPr>
              <a:t>All the balls in the bowl are blue</a:t>
            </a:r>
            <a:r>
              <a:rPr lang="en-US" altLang="en-US" sz="2000" dirty="0"/>
              <a:t>” would be </a:t>
            </a:r>
            <a:r>
              <a:rPr lang="en-US" altLang="en-US" sz="2000" dirty="0">
                <a:solidFill>
                  <a:srgbClr val="C00000"/>
                </a:solidFill>
              </a:rPr>
              <a:t>false</a:t>
            </a:r>
            <a:r>
              <a:rPr lang="en-US" altLang="en-US" sz="2000" dirty="0"/>
              <a:t> (since one of the balls in the bowl is gray).</a:t>
            </a:r>
          </a:p>
        </p:txBody>
      </p:sp>
      <p:grpSp>
        <p:nvGrpSpPr>
          <p:cNvPr id="3" name="Group 2"/>
          <p:cNvGrpSpPr/>
          <p:nvPr/>
        </p:nvGrpSpPr>
        <p:grpSpPr>
          <a:xfrm>
            <a:off x="6003368" y="2300215"/>
            <a:ext cx="2799801" cy="1619668"/>
            <a:chOff x="4762165" y="3700479"/>
            <a:chExt cx="2799801" cy="1619668"/>
          </a:xfrm>
        </p:grpSpPr>
        <p:pic>
          <p:nvPicPr>
            <p:cNvPr id="38" name="Picture 37"/>
            <p:cNvPicPr>
              <a:picLocks noChangeAspect="1" noChangeArrowheads="1"/>
            </p:cNvPicPr>
            <p:nvPr/>
          </p:nvPicPr>
          <p:blipFill>
            <a:blip r:embed="rId3" cstate="print">
              <a:extLst>
                <a:ext uri="{28A0092B-C50C-407E-A947-70E740481C1C}">
                  <a14:useLocalDpi xmlns:a14="http://schemas.microsoft.com/office/drawing/2010/main" val="0"/>
                </a:ext>
              </a:extLst>
            </a:blip>
            <a:srcRect b="15224"/>
            <a:stretch>
              <a:fillRect/>
            </a:stretch>
          </p:blipFill>
          <p:spPr bwMode="auto">
            <a:xfrm>
              <a:off x="4762165" y="3700479"/>
              <a:ext cx="2799801" cy="1275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Text Box 7"/>
            <p:cNvSpPr txBox="1">
              <a:spLocks noChangeArrowheads="1"/>
            </p:cNvSpPr>
            <p:nvPr/>
          </p:nvSpPr>
          <p:spPr bwMode="auto">
            <a:xfrm>
              <a:off x="5364716" y="4981593"/>
              <a:ext cx="159469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eaLnBrk="1" hangingPunct="1"/>
              <a:r>
                <a:rPr lang="en-US" altLang="en-US" sz="1600" b="1" dirty="0"/>
                <a:t>Figure 3.2.1(a)</a:t>
              </a:r>
            </a:p>
          </p:txBody>
        </p:sp>
      </p:grpSp>
      <p:sp>
        <p:nvSpPr>
          <p:cNvPr id="45" name="TextBox 44"/>
          <p:cNvSpPr txBox="1"/>
          <p:nvPr/>
        </p:nvSpPr>
        <p:spPr>
          <a:xfrm>
            <a:off x="310011" y="4272741"/>
            <a:ext cx="5455403" cy="1538883"/>
          </a:xfrm>
          <a:prstGeom prst="rect">
            <a:avLst/>
          </a:prstGeom>
          <a:noFill/>
        </p:spPr>
        <p:txBody>
          <a:bodyPr wrap="square" rtlCol="0">
            <a:spAutoFit/>
          </a:bodyPr>
          <a:lstStyle/>
          <a:p>
            <a:pPr marL="457200" indent="-457200">
              <a:spcAft>
                <a:spcPts val="600"/>
              </a:spcAft>
              <a:buFont typeface="Wingdings" panose="05000000000000000000" pitchFamily="2" charset="2"/>
              <a:buChar char="§"/>
            </a:pPr>
            <a:r>
              <a:rPr lang="en-US" altLang="en-US" sz="2000" dirty="0"/>
              <a:t>Now suppose that </a:t>
            </a:r>
            <a:r>
              <a:rPr lang="en-US" altLang="en-US" sz="2000" u="sng" dirty="0"/>
              <a:t>no balls at all</a:t>
            </a:r>
            <a:r>
              <a:rPr lang="en-US" altLang="en-US" sz="2000" dirty="0"/>
              <a:t> are placed in the bowl, as shown in Figure 3.2.1(b).</a:t>
            </a:r>
          </a:p>
          <a:p>
            <a:pPr marL="457200" indent="-457200">
              <a:spcAft>
                <a:spcPts val="600"/>
              </a:spcAft>
              <a:buFont typeface="Wingdings" panose="05000000000000000000" pitchFamily="2" charset="2"/>
              <a:buChar char="§"/>
            </a:pPr>
            <a:r>
              <a:rPr lang="en-US" altLang="en-US" sz="2000" dirty="0"/>
              <a:t>Consider the statement: </a:t>
            </a:r>
          </a:p>
          <a:p>
            <a:pPr>
              <a:spcAft>
                <a:spcPts val="600"/>
              </a:spcAft>
            </a:pPr>
            <a:r>
              <a:rPr lang="en-US" altLang="en-US" sz="2000" dirty="0">
                <a:solidFill>
                  <a:srgbClr val="0033CC"/>
                </a:solidFill>
              </a:rPr>
              <a:t>	</a:t>
            </a:r>
            <a:r>
              <a:rPr lang="en-US" altLang="en-US" sz="2400" dirty="0">
                <a:solidFill>
                  <a:srgbClr val="0033CC"/>
                </a:solidFill>
              </a:rPr>
              <a:t>All the balls in the bowl are blue.</a:t>
            </a:r>
          </a:p>
        </p:txBody>
      </p:sp>
      <p:grpSp>
        <p:nvGrpSpPr>
          <p:cNvPr id="6" name="Group 5"/>
          <p:cNvGrpSpPr/>
          <p:nvPr/>
        </p:nvGrpSpPr>
        <p:grpSpPr>
          <a:xfrm>
            <a:off x="6003368" y="4436770"/>
            <a:ext cx="2951491" cy="1640420"/>
            <a:chOff x="5765414" y="4187388"/>
            <a:chExt cx="2951491" cy="1640420"/>
          </a:xfrm>
        </p:grpSpPr>
        <p:sp>
          <p:nvSpPr>
            <p:cNvPr id="47" name="Text Box 7"/>
            <p:cNvSpPr txBox="1">
              <a:spLocks noChangeArrowheads="1"/>
            </p:cNvSpPr>
            <p:nvPr/>
          </p:nvSpPr>
          <p:spPr bwMode="auto">
            <a:xfrm>
              <a:off x="6369954" y="5489254"/>
              <a:ext cx="174241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eaLnBrk="1" hangingPunct="1"/>
              <a:r>
                <a:rPr lang="en-US" altLang="en-US" sz="1600" b="1" dirty="0"/>
                <a:t>Figure 3.2.1(b)</a:t>
              </a:r>
            </a:p>
          </p:txBody>
        </p:sp>
        <p:pic>
          <p:nvPicPr>
            <p:cNvPr id="48" name="Picture 47"/>
            <p:cNvPicPr>
              <a:picLocks noChangeAspect="1" noChangeArrowheads="1"/>
            </p:cNvPicPr>
            <p:nvPr/>
          </p:nvPicPr>
          <p:blipFill>
            <a:blip r:embed="rId4" cstate="print">
              <a:extLst>
                <a:ext uri="{28A0092B-C50C-407E-A947-70E740481C1C}">
                  <a14:useLocalDpi xmlns:a14="http://schemas.microsoft.com/office/drawing/2010/main" val="0"/>
                </a:ext>
              </a:extLst>
            </a:blip>
            <a:srcRect b="14140"/>
            <a:stretch>
              <a:fillRect/>
            </a:stretch>
          </p:blipFill>
          <p:spPr bwMode="auto">
            <a:xfrm>
              <a:off x="5765414" y="4187388"/>
              <a:ext cx="2951491" cy="126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688750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dissolve">
                                      <p:cBhvr>
                                        <p:cTn id="7" dur="500"/>
                                        <p:tgtEl>
                                          <p:spTgt spid="45"/>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dissolv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 pos="8612188" algn="l"/>
              </a:tabLst>
            </a:pPr>
            <a:r>
              <a:rPr lang="en-SG" sz="900" dirty="0">
                <a:solidFill>
                  <a:schemeClr val="bg1"/>
                </a:solidFill>
              </a:rPr>
              <a:t>	</a:t>
            </a:r>
            <a:r>
              <a:rPr lang="en-SG" sz="1200" b="1" dirty="0">
                <a:solidFill>
                  <a:schemeClr val="accent4">
                    <a:lumMod val="20000"/>
                    <a:lumOff val="80000"/>
                  </a:schemeClr>
                </a:solidFill>
              </a:rPr>
              <a:t>Predicates &amp; Quantified Statement I </a:t>
            </a:r>
            <a:r>
              <a:rPr lang="en-SG" sz="1200" dirty="0">
                <a:solidFill>
                  <a:schemeClr val="bg1"/>
                </a:solidFill>
              </a:rPr>
              <a:t>/ II	Statements with Multiple Quantifiers	Arguments with Quantified Statements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Predicates and Quantified Statements I</a:t>
            </a:r>
            <a:endParaRPr lang="en-SG" sz="1100" dirty="0">
              <a:solidFill>
                <a:schemeClr val="bg1"/>
              </a:solidFill>
            </a:endParaRPr>
          </a:p>
        </p:txBody>
      </p:sp>
      <p:sp>
        <p:nvSpPr>
          <p:cNvPr id="15" name="TextBox 14"/>
          <p:cNvSpPr txBox="1"/>
          <p:nvPr/>
        </p:nvSpPr>
        <p:spPr>
          <a:xfrm>
            <a:off x="444474" y="1517665"/>
            <a:ext cx="8070876" cy="2246769"/>
          </a:xfrm>
          <a:prstGeom prst="rect">
            <a:avLst/>
          </a:prstGeom>
          <a:noFill/>
        </p:spPr>
        <p:txBody>
          <a:bodyPr wrap="square" rtlCol="0">
            <a:spAutoFit/>
          </a:bodyPr>
          <a:lstStyle/>
          <a:p>
            <a:pPr>
              <a:spcAft>
                <a:spcPts val="600"/>
              </a:spcAft>
            </a:pPr>
            <a:r>
              <a:rPr lang="en-SG" sz="2800" dirty="0"/>
              <a:t>I</a:t>
            </a:r>
            <a:r>
              <a:rPr lang="en-US" altLang="en-US" sz="2800" dirty="0"/>
              <a:t>n logic, </a:t>
            </a:r>
            <a:r>
              <a:rPr lang="en-US" altLang="en-US" sz="2800" dirty="0">
                <a:solidFill>
                  <a:srgbClr val="C00000"/>
                </a:solidFill>
              </a:rPr>
              <a:t>predicates </a:t>
            </a:r>
            <a:r>
              <a:rPr lang="en-US" altLang="en-US" sz="2800" dirty="0"/>
              <a:t>can be obtained by removing some or all of the nouns from a statement. For instance, let </a:t>
            </a:r>
            <a:r>
              <a:rPr lang="en-US" altLang="en-US" sz="2800" i="1" dirty="0"/>
              <a:t>P</a:t>
            </a:r>
            <a:r>
              <a:rPr lang="en-US" altLang="en-US" sz="2800" dirty="0"/>
              <a:t> stand for “is a student at Bedford College” and let </a:t>
            </a:r>
            <a:r>
              <a:rPr lang="en-US" altLang="en-US" sz="2800" i="1" dirty="0"/>
              <a:t>Q</a:t>
            </a:r>
            <a:r>
              <a:rPr lang="en-US" altLang="en-US" sz="2800" dirty="0"/>
              <a:t> stand for “is a student at.” Then both </a:t>
            </a:r>
            <a:r>
              <a:rPr lang="en-US" altLang="en-US" sz="2800" i="1" dirty="0"/>
              <a:t>P</a:t>
            </a:r>
            <a:r>
              <a:rPr lang="en-US" altLang="en-US" sz="2800" dirty="0"/>
              <a:t> and </a:t>
            </a:r>
            <a:r>
              <a:rPr lang="en-US" altLang="en-US" sz="2800" i="1" dirty="0"/>
              <a:t>Q</a:t>
            </a:r>
            <a:r>
              <a:rPr lang="en-US" altLang="en-US" sz="2800" dirty="0"/>
              <a:t> are </a:t>
            </a:r>
            <a:r>
              <a:rPr lang="en-US" altLang="en-US" sz="2800" i="1" dirty="0">
                <a:solidFill>
                  <a:srgbClr val="C00000"/>
                </a:solidFill>
              </a:rPr>
              <a:t>predicate symbols</a:t>
            </a:r>
            <a:r>
              <a:rPr lang="en-US" altLang="en-US" sz="2800" i="1" dirty="0"/>
              <a:t>.</a:t>
            </a:r>
          </a:p>
        </p:txBody>
      </p:sp>
      <p:sp>
        <p:nvSpPr>
          <p:cNvPr id="19" name="Slide Number Placeholder 18"/>
          <p:cNvSpPr>
            <a:spLocks noGrp="1"/>
          </p:cNvSpPr>
          <p:nvPr>
            <p:ph type="sldNum" sz="quarter" idx="12"/>
          </p:nvPr>
        </p:nvSpPr>
        <p:spPr/>
        <p:txBody>
          <a:bodyPr/>
          <a:lstStyle/>
          <a:p>
            <a:fld id="{3945BCA7-BE1F-44EA-8FAA-E97CADA8B770}" type="slidenum">
              <a:rPr lang="en-SG" smtClean="0"/>
              <a:t>4</a:t>
            </a:fld>
            <a:endParaRPr lang="en-SG" dirty="0"/>
          </a:p>
        </p:txBody>
      </p:sp>
      <p:sp>
        <p:nvSpPr>
          <p:cNvPr id="53" name="TextBox 5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3.1.1. Predicates and Quantified Statements I</a:t>
            </a:r>
            <a:endParaRPr lang="en-SG" sz="2000" dirty="0">
              <a:solidFill>
                <a:schemeClr val="bg1"/>
              </a:solidFill>
            </a:endParaRPr>
          </a:p>
        </p:txBody>
      </p:sp>
      <p:sp>
        <p:nvSpPr>
          <p:cNvPr id="67" name="TextBox 66"/>
          <p:cNvSpPr txBox="1"/>
          <p:nvPr/>
        </p:nvSpPr>
        <p:spPr>
          <a:xfrm>
            <a:off x="444474" y="3887001"/>
            <a:ext cx="8814216" cy="523220"/>
          </a:xfrm>
          <a:prstGeom prst="rect">
            <a:avLst/>
          </a:prstGeom>
          <a:noFill/>
        </p:spPr>
        <p:txBody>
          <a:bodyPr wrap="square" rtlCol="0">
            <a:spAutoFit/>
          </a:bodyPr>
          <a:lstStyle/>
          <a:p>
            <a:pPr>
              <a:spcAft>
                <a:spcPts val="600"/>
              </a:spcAft>
            </a:pPr>
            <a:r>
              <a:rPr lang="en-US" altLang="en-US" sz="2800" i="1" dirty="0">
                <a:solidFill>
                  <a:srgbClr val="C00000"/>
                </a:solidFill>
              </a:rPr>
              <a:t>Predicate variables:</a:t>
            </a:r>
          </a:p>
        </p:txBody>
      </p:sp>
      <p:sp>
        <p:nvSpPr>
          <p:cNvPr id="6" name="TextBox 5"/>
          <p:cNvSpPr txBox="1"/>
          <p:nvPr/>
        </p:nvSpPr>
        <p:spPr>
          <a:xfrm>
            <a:off x="1758462" y="4410221"/>
            <a:ext cx="5775347" cy="830997"/>
          </a:xfrm>
          <a:prstGeom prst="rect">
            <a:avLst/>
          </a:prstGeom>
          <a:solidFill>
            <a:schemeClr val="accent4">
              <a:lumMod val="40000"/>
              <a:lumOff val="60000"/>
            </a:schemeClr>
          </a:solidFill>
        </p:spPr>
        <p:txBody>
          <a:bodyPr wrap="square" rtlCol="0">
            <a:spAutoFit/>
          </a:bodyPr>
          <a:lstStyle/>
          <a:p>
            <a:r>
              <a:rPr lang="en-SG" sz="2400" i="1" dirty="0"/>
              <a:t>P</a:t>
            </a:r>
            <a:r>
              <a:rPr lang="en-SG" sz="2400" dirty="0"/>
              <a:t>(</a:t>
            </a:r>
            <a:r>
              <a:rPr lang="en-SG" sz="2400" i="1" dirty="0"/>
              <a:t>x</a:t>
            </a:r>
            <a:r>
              <a:rPr lang="en-SG" sz="2400" dirty="0"/>
              <a:t>) = “</a:t>
            </a:r>
            <a:r>
              <a:rPr lang="en-SG" sz="2400" i="1" dirty="0"/>
              <a:t>x</a:t>
            </a:r>
            <a:r>
              <a:rPr lang="en-SG" sz="2400" dirty="0"/>
              <a:t> is a student at Bedford College”</a:t>
            </a:r>
          </a:p>
          <a:p>
            <a:r>
              <a:rPr lang="en-SG" sz="2400" i="1" dirty="0"/>
              <a:t>Q</a:t>
            </a:r>
            <a:r>
              <a:rPr lang="en-SG" sz="2400" dirty="0"/>
              <a:t>(</a:t>
            </a:r>
            <a:r>
              <a:rPr lang="en-SG" sz="2400" i="1" dirty="0"/>
              <a:t>x</a:t>
            </a:r>
            <a:r>
              <a:rPr lang="en-SG" sz="2400" dirty="0"/>
              <a:t>, </a:t>
            </a:r>
            <a:r>
              <a:rPr lang="en-SG" sz="2400" i="1" dirty="0"/>
              <a:t>y</a:t>
            </a:r>
            <a:r>
              <a:rPr lang="en-SG" sz="2400" dirty="0"/>
              <a:t>) = “</a:t>
            </a:r>
            <a:r>
              <a:rPr lang="en-SG" sz="2400" i="1" dirty="0"/>
              <a:t>x</a:t>
            </a:r>
            <a:r>
              <a:rPr lang="en-SG" sz="2400" dirty="0"/>
              <a:t> is a student at </a:t>
            </a:r>
            <a:r>
              <a:rPr lang="en-SG" sz="2400" i="1" dirty="0"/>
              <a:t>y</a:t>
            </a:r>
            <a:r>
              <a:rPr lang="en-SG" sz="2400" dirty="0"/>
              <a:t>”</a:t>
            </a:r>
          </a:p>
        </p:txBody>
      </p:sp>
      <p:sp>
        <p:nvSpPr>
          <p:cNvPr id="75" name="TextBox 74"/>
          <p:cNvSpPr txBox="1"/>
          <p:nvPr/>
        </p:nvSpPr>
        <p:spPr>
          <a:xfrm>
            <a:off x="444474" y="5441198"/>
            <a:ext cx="8070876" cy="954107"/>
          </a:xfrm>
          <a:prstGeom prst="rect">
            <a:avLst/>
          </a:prstGeom>
          <a:noFill/>
        </p:spPr>
        <p:txBody>
          <a:bodyPr wrap="square" rtlCol="0">
            <a:spAutoFit/>
          </a:bodyPr>
          <a:lstStyle/>
          <a:p>
            <a:pPr>
              <a:spcAft>
                <a:spcPts val="600"/>
              </a:spcAft>
            </a:pPr>
            <a:r>
              <a:rPr lang="en-SG" altLang="en-US" sz="2800" dirty="0"/>
              <a:t>When concrete values are substituted in place of predicate variables, a statement results.</a:t>
            </a:r>
            <a:endParaRPr lang="en-US" altLang="en-US" sz="2800" i="1" dirty="0"/>
          </a:p>
        </p:txBody>
      </p:sp>
      <p:sp>
        <p:nvSpPr>
          <p:cNvPr id="33" name="Oval 32"/>
          <p:cNvSpPr/>
          <p:nvPr/>
        </p:nvSpPr>
        <p:spPr>
          <a:xfrm>
            <a:off x="324356"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6" name="Oval 75"/>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7" name="Oval 76"/>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8" name="Oval 77"/>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9" name="Oval 78"/>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0" name="Oval 79"/>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1" name="Oval 80"/>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2" name="Oval 81"/>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3" name="Oval 82"/>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4" name="Oval 83"/>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5" name="Oval 84"/>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6" name="Oval 85"/>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8254329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 pos="8612188" algn="l"/>
              </a:tabLst>
            </a:pPr>
            <a:r>
              <a:rPr lang="en-SG" sz="900" dirty="0">
                <a:solidFill>
                  <a:schemeClr val="bg1"/>
                </a:solidFill>
              </a:rPr>
              <a:t>	</a:t>
            </a:r>
            <a:r>
              <a:rPr lang="en-SG" sz="1200" b="1" dirty="0">
                <a:solidFill>
                  <a:schemeClr val="accent4">
                    <a:lumMod val="20000"/>
                    <a:lumOff val="80000"/>
                  </a:schemeClr>
                </a:solidFill>
              </a:rPr>
              <a:t>Predicates &amp; Quantified Statement </a:t>
            </a:r>
            <a:r>
              <a:rPr lang="en-SG" sz="1200" dirty="0">
                <a:solidFill>
                  <a:schemeClr val="bg1"/>
                </a:solidFill>
              </a:rPr>
              <a:t>I</a:t>
            </a:r>
            <a:r>
              <a:rPr lang="en-SG" sz="1200" b="1"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II</a:t>
            </a:r>
            <a:r>
              <a:rPr lang="en-SG" sz="1200" dirty="0">
                <a:solidFill>
                  <a:schemeClr val="bg1"/>
                </a:solidFill>
              </a:rPr>
              <a:t>	Statements with Multiple Quantifiers	Arguments with Quantified Statements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Vacuous Truth of Universal Statements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40</a:t>
            </a:fld>
            <a:endParaRPr lang="en-SG" dirty="0"/>
          </a:p>
        </p:txBody>
      </p:sp>
      <p:sp>
        <p:nvSpPr>
          <p:cNvPr id="42" name="Oval 41"/>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4" name="Oval 73"/>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7" name="Oval 86"/>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8" name="Oval 87"/>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9" name="Oval 88"/>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0" name="Oval 89"/>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1" name="Oval 90"/>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2" name="Oval 91"/>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3" name="Oval 92"/>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4" name="Oval 93"/>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5" name="Oval 94"/>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6" name="Oval 95"/>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7" name="Oval 96"/>
          <p:cNvSpPr/>
          <p:nvPr/>
        </p:nvSpPr>
        <p:spPr>
          <a:xfrm>
            <a:off x="3123495"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8" name="Oval 97"/>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9" name="Oval 98"/>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TextBox 36"/>
          <p:cNvSpPr txBox="1"/>
          <p:nvPr/>
        </p:nvSpPr>
        <p:spPr>
          <a:xfrm>
            <a:off x="324356" y="1007026"/>
            <a:ext cx="8728877" cy="1723549"/>
          </a:xfrm>
          <a:prstGeom prst="rect">
            <a:avLst/>
          </a:prstGeom>
          <a:noFill/>
        </p:spPr>
        <p:txBody>
          <a:bodyPr wrap="square" rtlCol="0">
            <a:spAutoFit/>
          </a:bodyPr>
          <a:lstStyle/>
          <a:p>
            <a:pPr marL="457200" indent="-457200">
              <a:spcAft>
                <a:spcPts val="600"/>
              </a:spcAft>
              <a:buFont typeface="Wingdings" panose="05000000000000000000" pitchFamily="2" charset="2"/>
              <a:buChar char="§"/>
            </a:pPr>
            <a:r>
              <a:rPr lang="en-US" altLang="en-US" sz="2400" dirty="0"/>
              <a:t>Now, is the statement “</a:t>
            </a:r>
            <a:r>
              <a:rPr lang="en-US" altLang="en-US" sz="2400" dirty="0">
                <a:solidFill>
                  <a:srgbClr val="0033CC"/>
                </a:solidFill>
              </a:rPr>
              <a:t>All the balls in the bowl are blue</a:t>
            </a:r>
            <a:r>
              <a:rPr lang="en-US" altLang="en-US" sz="2400" dirty="0"/>
              <a:t>” true or false? </a:t>
            </a:r>
          </a:p>
          <a:p>
            <a:pPr marL="457200" indent="-457200">
              <a:spcAft>
                <a:spcPts val="600"/>
              </a:spcAft>
              <a:buFont typeface="Wingdings" panose="05000000000000000000" pitchFamily="2" charset="2"/>
              <a:buChar char="§"/>
            </a:pPr>
            <a:r>
              <a:rPr lang="en-US" altLang="en-US" sz="2400" dirty="0"/>
              <a:t>The statement is false if, and only if, its negation is true.</a:t>
            </a:r>
          </a:p>
          <a:p>
            <a:pPr marL="457200" indent="-457200">
              <a:spcAft>
                <a:spcPts val="600"/>
              </a:spcAft>
              <a:buFont typeface="Wingdings" panose="05000000000000000000" pitchFamily="2" charset="2"/>
              <a:buChar char="§"/>
            </a:pPr>
            <a:r>
              <a:rPr lang="en-US" altLang="en-US" sz="2400" dirty="0"/>
              <a:t>And its negation is: </a:t>
            </a:r>
            <a:r>
              <a:rPr lang="en-US" altLang="en-US" sz="2400" dirty="0">
                <a:solidFill>
                  <a:srgbClr val="C00000"/>
                </a:solidFill>
              </a:rPr>
              <a:t>There exists a ball in the bowl that is not blue</a:t>
            </a:r>
            <a:r>
              <a:rPr lang="en-US" altLang="en-US" sz="2400" dirty="0">
                <a:solidFill>
                  <a:srgbClr val="0033CC"/>
                </a:solidFill>
              </a:rPr>
              <a:t>.</a:t>
            </a:r>
          </a:p>
        </p:txBody>
      </p:sp>
      <p:sp>
        <p:nvSpPr>
          <p:cNvPr id="46" name="TextBox 45"/>
          <p:cNvSpPr txBox="1"/>
          <p:nvPr/>
        </p:nvSpPr>
        <p:spPr>
          <a:xfrm>
            <a:off x="324357" y="2730575"/>
            <a:ext cx="8070876" cy="1646605"/>
          </a:xfrm>
          <a:prstGeom prst="rect">
            <a:avLst/>
          </a:prstGeom>
          <a:noFill/>
        </p:spPr>
        <p:txBody>
          <a:bodyPr wrap="square" rtlCol="0">
            <a:spAutoFit/>
          </a:bodyPr>
          <a:lstStyle/>
          <a:p>
            <a:pPr marL="457200" indent="-457200">
              <a:spcAft>
                <a:spcPts val="600"/>
              </a:spcAft>
              <a:buFont typeface="Wingdings" panose="05000000000000000000" pitchFamily="2" charset="2"/>
              <a:buChar char="§"/>
            </a:pPr>
            <a:r>
              <a:rPr lang="en-US" altLang="en-US" sz="2400" dirty="0"/>
              <a:t>But the only way this negation can be true is for there actually to be </a:t>
            </a:r>
            <a:r>
              <a:rPr lang="en-US" altLang="en-US" sz="2400" u="sng" dirty="0"/>
              <a:t>a non-blue ball in the bowl</a:t>
            </a:r>
            <a:r>
              <a:rPr lang="en-US" altLang="en-US" sz="2400" dirty="0"/>
              <a:t>.</a:t>
            </a:r>
          </a:p>
          <a:p>
            <a:pPr marL="457200" indent="-457200">
              <a:spcAft>
                <a:spcPts val="600"/>
              </a:spcAft>
              <a:buFont typeface="Wingdings" panose="05000000000000000000" pitchFamily="2" charset="2"/>
              <a:buChar char="§"/>
            </a:pPr>
            <a:r>
              <a:rPr lang="en-US" altLang="en-US" sz="2400" dirty="0"/>
              <a:t>And there is not! Hence the negation is false, and so the statement is true “by default”.</a:t>
            </a:r>
          </a:p>
        </p:txBody>
      </p:sp>
      <mc:AlternateContent xmlns:mc="http://schemas.openxmlformats.org/markup-compatibility/2006" xmlns:a14="http://schemas.microsoft.com/office/drawing/2010/main">
        <mc:Choice Requires="a14">
          <p:sp>
            <p:nvSpPr>
              <p:cNvPr id="47" name="TextBox 46"/>
              <p:cNvSpPr txBox="1"/>
              <p:nvPr/>
            </p:nvSpPr>
            <p:spPr>
              <a:xfrm>
                <a:off x="1358567" y="4377180"/>
                <a:ext cx="6394290" cy="1815882"/>
              </a:xfrm>
              <a:prstGeom prst="rect">
                <a:avLst/>
              </a:prstGeom>
              <a:solidFill>
                <a:schemeClr val="accent4">
                  <a:lumMod val="40000"/>
                  <a:lumOff val="60000"/>
                </a:schemeClr>
              </a:solidFill>
            </p:spPr>
            <p:txBody>
              <a:bodyPr wrap="square" rtlCol="0">
                <a:spAutoFit/>
              </a:bodyPr>
              <a:lstStyle/>
              <a:p>
                <a:pPr>
                  <a:tabLst>
                    <a:tab pos="896938" algn="l"/>
                  </a:tabLst>
                </a:pPr>
                <a:r>
                  <a:rPr lang="en-SG" sz="2800" dirty="0">
                    <a:sym typeface="Symbol" panose="05050102010706020507" pitchFamily="18" charset="2"/>
                  </a:rPr>
                  <a:t>In general, a statement of the form</a:t>
                </a:r>
              </a:p>
              <a:p>
                <a:pPr>
                  <a:tabLst>
                    <a:tab pos="896938" algn="l"/>
                    <a:tab pos="1377950" algn="l"/>
                  </a:tabLst>
                </a:pPr>
                <a:r>
                  <a:rPr lang="en-SG" sz="2800" dirty="0">
                    <a:sym typeface="Symbol" panose="05050102010706020507" pitchFamily="18" charset="2"/>
                  </a:rPr>
                  <a:t>	</a:t>
                </a:r>
                <a:r>
                  <a:rPr lang="en-SG" sz="2800" dirty="0">
                    <a:sym typeface="Symbol"/>
                  </a:rPr>
                  <a:t></a:t>
                </a:r>
                <a:r>
                  <a:rPr lang="en-SG" sz="2800" i="1" dirty="0">
                    <a:sym typeface="Symbol" panose="05050102010706020507" pitchFamily="18" charset="2"/>
                  </a:rPr>
                  <a:t>x</a:t>
                </a:r>
                <a:r>
                  <a:rPr lang="en-SG" sz="2800" dirty="0">
                    <a:sym typeface="Symbol" panose="05050102010706020507" pitchFamily="18" charset="2"/>
                  </a:rPr>
                  <a:t> </a:t>
                </a:r>
                <a14:m>
                  <m:oMath xmlns:m="http://schemas.openxmlformats.org/officeDocument/2006/math">
                    <m:r>
                      <a:rPr lang="en-SG" sz="2800" i="1" smtClean="0">
                        <a:latin typeface="Cambria Math" panose="02040503050406030204" pitchFamily="18" charset="0"/>
                        <a:ea typeface="Cambria Math" panose="02040503050406030204" pitchFamily="18" charset="0"/>
                        <a:sym typeface="Symbol" panose="05050102010706020507" pitchFamily="18" charset="2"/>
                      </a:rPr>
                      <m:t>∈</m:t>
                    </m:r>
                  </m:oMath>
                </a14:m>
                <a:r>
                  <a:rPr lang="en-SG" sz="2800" dirty="0">
                    <a:sym typeface="Symbol" panose="05050102010706020507" pitchFamily="18" charset="2"/>
                  </a:rPr>
                  <a:t> </a:t>
                </a:r>
                <a:r>
                  <a:rPr lang="en-SG" sz="2800" i="1" dirty="0">
                    <a:sym typeface="Symbol" panose="05050102010706020507" pitchFamily="18" charset="2"/>
                  </a:rPr>
                  <a:t>D</a:t>
                </a:r>
                <a:r>
                  <a:rPr lang="en-SG" sz="2800" dirty="0">
                    <a:sym typeface="Symbol" panose="05050102010706020507" pitchFamily="18" charset="2"/>
                  </a:rPr>
                  <a:t>, </a:t>
                </a:r>
                <a:r>
                  <a:rPr lang="en-SG" sz="2800" i="1" dirty="0">
                    <a:sym typeface="Symbol" panose="05050102010706020507" pitchFamily="18" charset="2"/>
                  </a:rPr>
                  <a:t>P</a:t>
                </a:r>
                <a:r>
                  <a:rPr lang="en-SG" sz="2800" dirty="0">
                    <a:sym typeface="Symbol" panose="05050102010706020507" pitchFamily="18" charset="2"/>
                  </a:rPr>
                  <a:t>(</a:t>
                </a:r>
                <a:r>
                  <a:rPr lang="en-SG" sz="2800" i="1" dirty="0">
                    <a:sym typeface="Symbol" panose="05050102010706020507" pitchFamily="18" charset="2"/>
                  </a:rPr>
                  <a:t>x</a:t>
                </a:r>
                <a:r>
                  <a:rPr lang="en-SG" sz="2800" dirty="0">
                    <a:sym typeface="Symbol" panose="05050102010706020507" pitchFamily="18" charset="2"/>
                  </a:rPr>
                  <a:t>) </a:t>
                </a:r>
                <a14:m>
                  <m:oMath xmlns:m="http://schemas.openxmlformats.org/officeDocument/2006/math">
                    <m:r>
                      <a:rPr lang="en-SG" sz="2800" i="1" smtClean="0">
                        <a:latin typeface="Cambria Math" panose="02040503050406030204" pitchFamily="18" charset="0"/>
                        <a:ea typeface="Cambria Math" panose="02040503050406030204" pitchFamily="18" charset="0"/>
                        <a:sym typeface="Symbol" panose="05050102010706020507" pitchFamily="18" charset="2"/>
                      </a:rPr>
                      <m:t>→</m:t>
                    </m:r>
                  </m:oMath>
                </a14:m>
                <a:r>
                  <a:rPr lang="en-SG" sz="2800" dirty="0">
                    <a:sym typeface="Symbol" panose="05050102010706020507" pitchFamily="18" charset="2"/>
                  </a:rPr>
                  <a:t> </a:t>
                </a:r>
                <a:r>
                  <a:rPr lang="en-SG" sz="2800" i="1" dirty="0">
                    <a:sym typeface="Symbol" panose="05050102010706020507" pitchFamily="18" charset="2"/>
                  </a:rPr>
                  <a:t>Q</a:t>
                </a:r>
                <a:r>
                  <a:rPr lang="en-SG" sz="2800" dirty="0">
                    <a:sym typeface="Symbol" panose="05050102010706020507" pitchFamily="18" charset="2"/>
                  </a:rPr>
                  <a:t>(</a:t>
                </a:r>
                <a:r>
                  <a:rPr lang="en-SG" sz="2800" i="1" dirty="0">
                    <a:sym typeface="Symbol" panose="05050102010706020507" pitchFamily="18" charset="2"/>
                  </a:rPr>
                  <a:t>x</a:t>
                </a:r>
                <a:r>
                  <a:rPr lang="en-SG" sz="2800" dirty="0">
                    <a:sym typeface="Symbol" panose="05050102010706020507" pitchFamily="18" charset="2"/>
                  </a:rPr>
                  <a:t>)</a:t>
                </a:r>
              </a:p>
              <a:p>
                <a:pPr>
                  <a:tabLst>
                    <a:tab pos="896938" algn="l"/>
                    <a:tab pos="1377950" algn="l"/>
                  </a:tabLst>
                </a:pPr>
                <a:r>
                  <a:rPr lang="en-SG" sz="2800" dirty="0">
                    <a:sym typeface="Symbol" panose="05050102010706020507" pitchFamily="18" charset="2"/>
                  </a:rPr>
                  <a:t>is called </a:t>
                </a:r>
                <a:r>
                  <a:rPr lang="en-SG" sz="2800" dirty="0">
                    <a:solidFill>
                      <a:srgbClr val="C00000"/>
                    </a:solidFill>
                    <a:sym typeface="Symbol" panose="05050102010706020507" pitchFamily="18" charset="2"/>
                  </a:rPr>
                  <a:t>vacuously true </a:t>
                </a:r>
                <a:r>
                  <a:rPr lang="en-SG" sz="2800" dirty="0">
                    <a:sym typeface="Symbol" panose="05050102010706020507" pitchFamily="18" charset="2"/>
                  </a:rPr>
                  <a:t>or </a:t>
                </a:r>
                <a:r>
                  <a:rPr lang="en-SG" sz="2800" dirty="0">
                    <a:solidFill>
                      <a:srgbClr val="C00000"/>
                    </a:solidFill>
                    <a:sym typeface="Symbol" panose="05050102010706020507" pitchFamily="18" charset="2"/>
                  </a:rPr>
                  <a:t>true by default </a:t>
                </a:r>
                <a:r>
                  <a:rPr lang="en-SG" sz="2800" dirty="0">
                    <a:sym typeface="Symbol" panose="05050102010706020507" pitchFamily="18" charset="2"/>
                  </a:rPr>
                  <a:t>if, and only if, </a:t>
                </a:r>
                <a:r>
                  <a:rPr lang="en-SG" sz="2800" i="1" dirty="0">
                    <a:sym typeface="Symbol" panose="05050102010706020507" pitchFamily="18" charset="2"/>
                  </a:rPr>
                  <a:t>P</a:t>
                </a:r>
                <a:r>
                  <a:rPr lang="en-SG" sz="2800" dirty="0">
                    <a:sym typeface="Symbol" panose="05050102010706020507" pitchFamily="18" charset="2"/>
                  </a:rPr>
                  <a:t>(</a:t>
                </a:r>
                <a:r>
                  <a:rPr lang="en-SG" sz="2800" i="1" dirty="0">
                    <a:sym typeface="Symbol" panose="05050102010706020507" pitchFamily="18" charset="2"/>
                  </a:rPr>
                  <a:t>x</a:t>
                </a:r>
                <a:r>
                  <a:rPr lang="en-SG" sz="2800" dirty="0">
                    <a:sym typeface="Symbol" panose="05050102010706020507" pitchFamily="18" charset="2"/>
                  </a:rPr>
                  <a:t>) is false for every </a:t>
                </a:r>
                <a:r>
                  <a:rPr lang="en-SG" sz="2800" i="1" dirty="0">
                    <a:sym typeface="Symbol" panose="05050102010706020507" pitchFamily="18" charset="2"/>
                  </a:rPr>
                  <a:t>x</a:t>
                </a:r>
                <a:r>
                  <a:rPr lang="en-SG" sz="2800" dirty="0">
                    <a:sym typeface="Symbol" panose="05050102010706020507" pitchFamily="18" charset="2"/>
                  </a:rPr>
                  <a:t> in </a:t>
                </a:r>
                <a:r>
                  <a:rPr lang="en-SG" sz="2800" i="1" dirty="0">
                    <a:sym typeface="Symbol" panose="05050102010706020507" pitchFamily="18" charset="2"/>
                  </a:rPr>
                  <a:t>D</a:t>
                </a:r>
                <a:r>
                  <a:rPr lang="en-SG" sz="2800" dirty="0">
                    <a:sym typeface="Symbol" panose="05050102010706020507" pitchFamily="18" charset="2"/>
                  </a:rPr>
                  <a:t>.</a:t>
                </a:r>
              </a:p>
            </p:txBody>
          </p:sp>
        </mc:Choice>
        <mc:Fallback xmlns="">
          <p:sp>
            <p:nvSpPr>
              <p:cNvPr id="47" name="TextBox 46"/>
              <p:cNvSpPr txBox="1">
                <a:spLocks noRot="1" noChangeAspect="1" noMove="1" noResize="1" noEditPoints="1" noAdjustHandles="1" noChangeArrowheads="1" noChangeShapeType="1" noTextEdit="1"/>
              </p:cNvSpPr>
              <p:nvPr/>
            </p:nvSpPr>
            <p:spPr>
              <a:xfrm>
                <a:off x="1358567" y="4377180"/>
                <a:ext cx="6394290" cy="1815882"/>
              </a:xfrm>
              <a:prstGeom prst="rect">
                <a:avLst/>
              </a:prstGeom>
              <a:blipFill>
                <a:blip r:embed="rId3"/>
                <a:stretch>
                  <a:fillRect l="-2002" t="-3020" b="-8725"/>
                </a:stretch>
              </a:blipFill>
            </p:spPr>
            <p:txBody>
              <a:bodyPr/>
              <a:lstStyle/>
              <a:p>
                <a:r>
                  <a:rPr lang="en-US">
                    <a:noFill/>
                  </a:rPr>
                  <a:t> </a:t>
                </a:r>
              </a:p>
            </p:txBody>
          </p:sp>
        </mc:Fallback>
      </mc:AlternateContent>
      <p:grpSp>
        <p:nvGrpSpPr>
          <p:cNvPr id="38" name="Group 37"/>
          <p:cNvGrpSpPr/>
          <p:nvPr/>
        </p:nvGrpSpPr>
        <p:grpSpPr>
          <a:xfrm>
            <a:off x="7798240" y="1463840"/>
            <a:ext cx="1118012" cy="699284"/>
            <a:chOff x="5765413" y="4203302"/>
            <a:chExt cx="2951492" cy="1846073"/>
          </a:xfrm>
        </p:grpSpPr>
        <p:sp>
          <p:nvSpPr>
            <p:cNvPr id="39" name="Text Box 7"/>
            <p:cNvSpPr txBox="1">
              <a:spLocks noChangeArrowheads="1"/>
            </p:cNvSpPr>
            <p:nvPr/>
          </p:nvSpPr>
          <p:spPr bwMode="auto">
            <a:xfrm>
              <a:off x="5765413" y="5379050"/>
              <a:ext cx="2951492" cy="67032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eaLnBrk="1" hangingPunct="1"/>
              <a:r>
                <a:rPr lang="en-US" altLang="en-US" sz="1050" b="1" dirty="0"/>
                <a:t>Figure 3.2.1(b)</a:t>
              </a:r>
            </a:p>
          </p:txBody>
        </p:sp>
        <p:pic>
          <p:nvPicPr>
            <p:cNvPr id="40" name="Picture 39"/>
            <p:cNvPicPr>
              <a:picLocks noChangeAspect="1" noChangeArrowheads="1"/>
            </p:cNvPicPr>
            <p:nvPr/>
          </p:nvPicPr>
          <p:blipFill>
            <a:blip r:embed="rId4" cstate="print">
              <a:extLst>
                <a:ext uri="{28A0092B-C50C-407E-A947-70E740481C1C}">
                  <a14:useLocalDpi xmlns:a14="http://schemas.microsoft.com/office/drawing/2010/main" val="0"/>
                </a:ext>
              </a:extLst>
            </a:blip>
            <a:srcRect b="14140"/>
            <a:stretch>
              <a:fillRect/>
            </a:stretch>
          </p:blipFill>
          <p:spPr bwMode="auto">
            <a:xfrm>
              <a:off x="5765413" y="4203302"/>
              <a:ext cx="2951492" cy="126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812307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
                                            <p:txEl>
                                              <p:pRg st="0" end="0"/>
                                            </p:txEl>
                                          </p:spTgt>
                                        </p:tgtEl>
                                        <p:attrNameLst>
                                          <p:attrName>style.visibility</p:attrName>
                                        </p:attrNameLst>
                                      </p:cBhvr>
                                      <p:to>
                                        <p:strVal val="visible"/>
                                      </p:to>
                                    </p:set>
                                    <p:animEffect transition="in" filter="dissolve">
                                      <p:cBhvr>
                                        <p:cTn id="7" dur="500"/>
                                        <p:tgtEl>
                                          <p:spTgt spid="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7">
                                            <p:txEl>
                                              <p:pRg st="1" end="1"/>
                                            </p:txEl>
                                          </p:spTgt>
                                        </p:tgtEl>
                                        <p:attrNameLst>
                                          <p:attrName>style.visibility</p:attrName>
                                        </p:attrNameLst>
                                      </p:cBhvr>
                                      <p:to>
                                        <p:strVal val="visible"/>
                                      </p:to>
                                    </p:set>
                                    <p:animEffect transition="in" filter="dissolve">
                                      <p:cBhvr>
                                        <p:cTn id="12" dur="500"/>
                                        <p:tgtEl>
                                          <p:spTgt spid="3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7">
                                            <p:txEl>
                                              <p:pRg st="2" end="2"/>
                                            </p:txEl>
                                          </p:spTgt>
                                        </p:tgtEl>
                                        <p:attrNameLst>
                                          <p:attrName>style.visibility</p:attrName>
                                        </p:attrNameLst>
                                      </p:cBhvr>
                                      <p:to>
                                        <p:strVal val="visible"/>
                                      </p:to>
                                    </p:set>
                                    <p:animEffect transition="in" filter="dissolve">
                                      <p:cBhvr>
                                        <p:cTn id="17" dur="500"/>
                                        <p:tgtEl>
                                          <p:spTgt spid="3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dissolve">
                                      <p:cBhvr>
                                        <p:cTn id="22" dur="500"/>
                                        <p:tgtEl>
                                          <p:spTgt spid="4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dissolve">
                                      <p:cBhvr>
                                        <p:cTn id="2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uild="p"/>
      <p:bldP spid="46" grpId="0"/>
      <p:bldP spid="4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 pos="8612188" algn="l"/>
              </a:tabLst>
            </a:pPr>
            <a:r>
              <a:rPr lang="en-SG" sz="900" dirty="0">
                <a:solidFill>
                  <a:schemeClr val="bg1"/>
                </a:solidFill>
              </a:rPr>
              <a:t>	</a:t>
            </a:r>
            <a:r>
              <a:rPr lang="en-SG" sz="1200" b="1" dirty="0">
                <a:solidFill>
                  <a:schemeClr val="accent4">
                    <a:lumMod val="20000"/>
                    <a:lumOff val="80000"/>
                  </a:schemeClr>
                </a:solidFill>
              </a:rPr>
              <a:t>Predicates &amp; Quantified Statement </a:t>
            </a:r>
            <a:r>
              <a:rPr lang="en-SG" sz="1200" dirty="0">
                <a:solidFill>
                  <a:schemeClr val="bg1"/>
                </a:solidFill>
              </a:rPr>
              <a:t>I</a:t>
            </a:r>
            <a:r>
              <a:rPr lang="en-SG" sz="1200" b="1"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II</a:t>
            </a:r>
            <a:r>
              <a:rPr lang="en-SG" sz="1200" dirty="0">
                <a:solidFill>
                  <a:schemeClr val="bg1"/>
                </a:solidFill>
              </a:rPr>
              <a:t>	Statements with Multiple Quantifiers	Arguments with Quantified Statements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Variants of Universal Conditional Statements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41</a:t>
            </a:fld>
            <a:endParaRPr lang="en-SG" dirty="0"/>
          </a:p>
        </p:txBody>
      </p:sp>
      <p:sp>
        <p:nvSpPr>
          <p:cNvPr id="53" name="TextBox 5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3.2.5. Variants of Universal Conditional Statements</a:t>
            </a:r>
            <a:endParaRPr lang="en-SG" sz="2000" dirty="0">
              <a:solidFill>
                <a:schemeClr val="bg1"/>
              </a:solidFill>
            </a:endParaRPr>
          </a:p>
        </p:txBody>
      </p:sp>
      <p:sp>
        <p:nvSpPr>
          <p:cNvPr id="42" name="Oval 41"/>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4" name="Oval 73"/>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7" name="Oval 86"/>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8" name="Oval 87"/>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9" name="Oval 88"/>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0" name="Oval 89"/>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1" name="Oval 90"/>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2" name="Oval 91"/>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3" name="Oval 92"/>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4" name="Oval 93"/>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5" name="Oval 94"/>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6" name="Oval 95"/>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7" name="Oval 96"/>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8" name="Oval 97"/>
          <p:cNvSpPr/>
          <p:nvPr/>
        </p:nvSpPr>
        <p:spPr>
          <a:xfrm>
            <a:off x="3291446"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9" name="Oval 98"/>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TextBox 45"/>
          <p:cNvSpPr txBox="1"/>
          <p:nvPr/>
        </p:nvSpPr>
        <p:spPr>
          <a:xfrm>
            <a:off x="478737" y="1406284"/>
            <a:ext cx="8070876" cy="1892826"/>
          </a:xfrm>
          <a:prstGeom prst="rect">
            <a:avLst/>
          </a:prstGeom>
          <a:noFill/>
        </p:spPr>
        <p:txBody>
          <a:bodyPr wrap="square" rtlCol="0">
            <a:spAutoFit/>
          </a:bodyPr>
          <a:lstStyle/>
          <a:p>
            <a:pPr>
              <a:spcAft>
                <a:spcPts val="600"/>
              </a:spcAft>
            </a:pPr>
            <a:r>
              <a:rPr lang="en-US" altLang="en-US" sz="2800" dirty="0"/>
              <a:t>We have known that a conditional statement has a </a:t>
            </a:r>
            <a:r>
              <a:rPr lang="en-US" altLang="en-US" sz="2800" dirty="0">
                <a:solidFill>
                  <a:srgbClr val="C00000"/>
                </a:solidFill>
              </a:rPr>
              <a:t>contrapositive</a:t>
            </a:r>
            <a:r>
              <a:rPr lang="en-US" altLang="en-US" sz="2800" dirty="0"/>
              <a:t>, a </a:t>
            </a:r>
            <a:r>
              <a:rPr lang="en-US" altLang="en-US" sz="2800" dirty="0">
                <a:solidFill>
                  <a:srgbClr val="C00000"/>
                </a:solidFill>
              </a:rPr>
              <a:t>converse</a:t>
            </a:r>
            <a:r>
              <a:rPr lang="en-US" altLang="en-US" sz="2800" dirty="0"/>
              <a:t>, and an </a:t>
            </a:r>
            <a:r>
              <a:rPr lang="en-US" altLang="en-US" sz="2800" dirty="0">
                <a:solidFill>
                  <a:srgbClr val="C00000"/>
                </a:solidFill>
              </a:rPr>
              <a:t>inverse</a:t>
            </a:r>
            <a:r>
              <a:rPr lang="en-US" altLang="en-US" sz="2800" dirty="0"/>
              <a:t>.</a:t>
            </a:r>
          </a:p>
          <a:p>
            <a:pPr>
              <a:spcAft>
                <a:spcPts val="600"/>
              </a:spcAft>
            </a:pPr>
            <a:r>
              <a:rPr lang="en-US" altLang="en-US" sz="2800" dirty="0"/>
              <a:t>The definitions of these terms can be extended to universal conditional statements.</a:t>
            </a:r>
          </a:p>
        </p:txBody>
      </p:sp>
      <p:grpSp>
        <p:nvGrpSpPr>
          <p:cNvPr id="50" name="Group 49"/>
          <p:cNvGrpSpPr/>
          <p:nvPr/>
        </p:nvGrpSpPr>
        <p:grpSpPr>
          <a:xfrm>
            <a:off x="754135" y="3459680"/>
            <a:ext cx="7761215" cy="2595585"/>
            <a:chOff x="573490" y="4598517"/>
            <a:chExt cx="7761215" cy="2595585"/>
          </a:xfrm>
        </p:grpSpPr>
        <p:sp>
          <p:nvSpPr>
            <p:cNvPr id="51" name="Rectangle 50"/>
            <p:cNvSpPr/>
            <p:nvPr/>
          </p:nvSpPr>
          <p:spPr>
            <a:xfrm>
              <a:off x="573490" y="4598518"/>
              <a:ext cx="7761215" cy="2595584"/>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2" name="Rectangle 51"/>
            <p:cNvSpPr/>
            <p:nvPr/>
          </p:nvSpPr>
          <p:spPr>
            <a:xfrm>
              <a:off x="573490" y="4598517"/>
              <a:ext cx="7761215"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4" name="TextBox 53"/>
            <p:cNvSpPr txBox="1"/>
            <p:nvPr/>
          </p:nvSpPr>
          <p:spPr>
            <a:xfrm>
              <a:off x="650675" y="4645644"/>
              <a:ext cx="7684030" cy="461665"/>
            </a:xfrm>
            <a:prstGeom prst="rect">
              <a:avLst/>
            </a:prstGeom>
            <a:noFill/>
          </p:spPr>
          <p:txBody>
            <a:bodyPr wrap="square" rtlCol="0">
              <a:spAutoFit/>
            </a:bodyPr>
            <a:lstStyle/>
            <a:p>
              <a:r>
                <a:rPr lang="en-SG" sz="2400" dirty="0">
                  <a:solidFill>
                    <a:schemeClr val="bg1"/>
                  </a:solidFill>
                </a:rPr>
                <a:t>Definition 3.2.1 (Contrapositive, converse, inverse)</a:t>
              </a:r>
            </a:p>
          </p:txBody>
        </p:sp>
        <mc:AlternateContent xmlns:mc="http://schemas.openxmlformats.org/markup-compatibility/2006" xmlns:a14="http://schemas.microsoft.com/office/drawing/2010/main">
          <mc:Choice Requires="a14">
            <p:sp>
              <p:nvSpPr>
                <p:cNvPr id="55" name="TextBox 54"/>
                <p:cNvSpPr txBox="1"/>
                <p:nvPr/>
              </p:nvSpPr>
              <p:spPr>
                <a:xfrm>
                  <a:off x="650674" y="5255109"/>
                  <a:ext cx="7684031" cy="1852110"/>
                </a:xfrm>
                <a:prstGeom prst="rect">
                  <a:avLst/>
                </a:prstGeom>
                <a:noFill/>
              </p:spPr>
              <p:txBody>
                <a:bodyPr wrap="square" rtlCol="0">
                  <a:spAutoFit/>
                </a:bodyPr>
                <a:lstStyle/>
                <a:p>
                  <a:pPr>
                    <a:spcAft>
                      <a:spcPts val="600"/>
                    </a:spcAft>
                  </a:pPr>
                  <a:r>
                    <a:rPr lang="en-SG" sz="2400" dirty="0"/>
                    <a:t>Consider a statement of the form: </a:t>
                  </a:r>
                  <a:r>
                    <a:rPr lang="en-SG" sz="2400" dirty="0">
                      <a:sym typeface="Symbol"/>
                    </a:rPr>
                    <a:t></a:t>
                  </a:r>
                  <a:r>
                    <a:rPr lang="en-SG" sz="2400" i="1" dirty="0" err="1">
                      <a:sym typeface="Symbol"/>
                    </a:rPr>
                    <a:t>x</a:t>
                  </a:r>
                  <a:r>
                    <a:rPr lang="en-SG" sz="2400" dirty="0" err="1">
                      <a:sym typeface="Symbol"/>
                    </a:rPr>
                    <a:t></a:t>
                  </a:r>
                  <a:r>
                    <a:rPr lang="en-SG" sz="2400" i="1" dirty="0" err="1">
                      <a:sym typeface="Symbol"/>
                    </a:rPr>
                    <a:t>D</a:t>
                  </a:r>
                  <a:r>
                    <a:rPr lang="en-SG" sz="2400" dirty="0">
                      <a:sym typeface="Symbol"/>
                    </a:rPr>
                    <a:t>, </a:t>
                  </a:r>
                  <a:r>
                    <a:rPr lang="en-SG" sz="2400" i="1" dirty="0">
                      <a:sym typeface="Symbol"/>
                    </a:rPr>
                    <a:t>P</a:t>
                  </a:r>
                  <a:r>
                    <a:rPr lang="en-SG" sz="2400" dirty="0">
                      <a:sym typeface="Symbol"/>
                    </a:rPr>
                    <a:t>(</a:t>
                  </a:r>
                  <a:r>
                    <a:rPr lang="en-SG" sz="2400" i="1" dirty="0">
                      <a:sym typeface="Symbol"/>
                    </a:rPr>
                    <a:t>x</a:t>
                  </a:r>
                  <a:r>
                    <a:rPr lang="en-SG" sz="2400" dirty="0">
                      <a:sym typeface="Symbol"/>
                    </a:rPr>
                    <a:t>) </a:t>
                  </a:r>
                  <a14:m>
                    <m:oMath xmlns:m="http://schemas.openxmlformats.org/officeDocument/2006/math">
                      <m:r>
                        <a:rPr lang="en-SG" sz="2400" i="1">
                          <a:latin typeface="Cambria Math" panose="02040503050406030204" pitchFamily="18" charset="0"/>
                          <a:ea typeface="Cambria Math" panose="02040503050406030204" pitchFamily="18" charset="0"/>
                          <a:sym typeface="Symbol" panose="05050102010706020507" pitchFamily="18" charset="2"/>
                        </a:rPr>
                        <m:t>→</m:t>
                      </m:r>
                    </m:oMath>
                  </a14:m>
                  <a:r>
                    <a:rPr lang="en-SG" sz="2400" dirty="0">
                      <a:sym typeface="Symbol"/>
                    </a:rPr>
                    <a:t> </a:t>
                  </a:r>
                  <a:r>
                    <a:rPr lang="en-SG" sz="2400" i="1" dirty="0">
                      <a:sym typeface="Symbol"/>
                    </a:rPr>
                    <a:t>Q</a:t>
                  </a:r>
                  <a:r>
                    <a:rPr lang="en-SG" sz="2400" dirty="0">
                      <a:sym typeface="Symbol"/>
                    </a:rPr>
                    <a:t>(</a:t>
                  </a:r>
                  <a:r>
                    <a:rPr lang="en-SG" sz="2400" i="1" dirty="0">
                      <a:sym typeface="Symbol"/>
                    </a:rPr>
                    <a:t>x</a:t>
                  </a:r>
                  <a:r>
                    <a:rPr lang="en-SG" sz="2400" dirty="0">
                      <a:sym typeface="Symbol"/>
                    </a:rPr>
                    <a:t>).</a:t>
                  </a:r>
                  <a:endParaRPr lang="en-SG" sz="2400" dirty="0"/>
                </a:p>
                <a:p>
                  <a:pPr marL="457200" indent="-457200">
                    <a:spcAft>
                      <a:spcPts val="600"/>
                    </a:spcAft>
                    <a:buFont typeface="+mj-lt"/>
                    <a:buAutoNum type="arabicPeriod"/>
                  </a:pPr>
                  <a:r>
                    <a:rPr lang="en-SG" sz="2400" dirty="0"/>
                    <a:t>Its </a:t>
                  </a:r>
                  <a:r>
                    <a:rPr lang="en-SG" sz="2400" b="1" dirty="0"/>
                    <a:t>contrapositive</a:t>
                  </a:r>
                  <a:r>
                    <a:rPr lang="en-SG" sz="2400" dirty="0"/>
                    <a:t> is: </a:t>
                  </a:r>
                  <a:r>
                    <a:rPr lang="en-SG" sz="2400" dirty="0">
                      <a:sym typeface="Symbol"/>
                    </a:rPr>
                    <a:t></a:t>
                  </a:r>
                  <a:r>
                    <a:rPr lang="en-SG" sz="2400" i="1" dirty="0" err="1">
                      <a:sym typeface="Symbol"/>
                    </a:rPr>
                    <a:t>x</a:t>
                  </a:r>
                  <a:r>
                    <a:rPr lang="en-SG" sz="2400" dirty="0" err="1">
                      <a:sym typeface="Symbol"/>
                    </a:rPr>
                    <a:t></a:t>
                  </a:r>
                  <a:r>
                    <a:rPr lang="en-SG" sz="2400" i="1" dirty="0" err="1">
                      <a:sym typeface="Symbol"/>
                    </a:rPr>
                    <a:t>D</a:t>
                  </a:r>
                  <a:r>
                    <a:rPr lang="en-SG" sz="2400" dirty="0">
                      <a:sym typeface="Symbol"/>
                    </a:rPr>
                    <a:t>, ~</a:t>
                  </a:r>
                  <a:r>
                    <a:rPr lang="en-SG" sz="2400" i="1" dirty="0">
                      <a:sym typeface="Symbol"/>
                    </a:rPr>
                    <a:t>Q</a:t>
                  </a:r>
                  <a:r>
                    <a:rPr lang="en-SG" sz="2400" dirty="0">
                      <a:sym typeface="Symbol"/>
                    </a:rPr>
                    <a:t>(</a:t>
                  </a:r>
                  <a:r>
                    <a:rPr lang="en-SG" sz="2400" i="1" dirty="0">
                      <a:sym typeface="Symbol"/>
                    </a:rPr>
                    <a:t>x</a:t>
                  </a:r>
                  <a:r>
                    <a:rPr lang="en-SG" sz="2400" dirty="0">
                      <a:sym typeface="Symbol"/>
                    </a:rPr>
                    <a:t>) </a:t>
                  </a:r>
                  <a14:m>
                    <m:oMath xmlns:m="http://schemas.openxmlformats.org/officeDocument/2006/math">
                      <m:r>
                        <a:rPr lang="en-SG" sz="2400" i="1">
                          <a:latin typeface="Cambria Math" panose="02040503050406030204" pitchFamily="18" charset="0"/>
                          <a:ea typeface="Cambria Math" panose="02040503050406030204" pitchFamily="18" charset="0"/>
                          <a:sym typeface="Symbol" panose="05050102010706020507" pitchFamily="18" charset="2"/>
                        </a:rPr>
                        <m:t>→</m:t>
                      </m:r>
                    </m:oMath>
                  </a14:m>
                  <a:r>
                    <a:rPr lang="en-SG" sz="2400" dirty="0">
                      <a:sym typeface="Symbol"/>
                    </a:rPr>
                    <a:t> ~</a:t>
                  </a:r>
                  <a:r>
                    <a:rPr lang="en-SG" sz="2400" i="1" dirty="0">
                      <a:sym typeface="Symbol"/>
                    </a:rPr>
                    <a:t>P</a:t>
                  </a:r>
                  <a:r>
                    <a:rPr lang="en-SG" sz="2400" dirty="0">
                      <a:sym typeface="Symbol"/>
                    </a:rPr>
                    <a:t>(</a:t>
                  </a:r>
                  <a:r>
                    <a:rPr lang="en-SG" sz="2400" i="1" dirty="0">
                      <a:sym typeface="Symbol"/>
                    </a:rPr>
                    <a:t>x</a:t>
                  </a:r>
                  <a:r>
                    <a:rPr lang="en-SG" sz="2400" dirty="0">
                      <a:sym typeface="Symbol"/>
                    </a:rPr>
                    <a:t>).</a:t>
                  </a:r>
                </a:p>
                <a:p>
                  <a:pPr marL="457200" indent="-457200">
                    <a:spcAft>
                      <a:spcPts val="600"/>
                    </a:spcAft>
                    <a:buFont typeface="+mj-lt"/>
                    <a:buAutoNum type="arabicPeriod"/>
                  </a:pPr>
                  <a:r>
                    <a:rPr lang="en-SG" sz="2400" dirty="0">
                      <a:sym typeface="Symbol"/>
                    </a:rPr>
                    <a:t>Its </a:t>
                  </a:r>
                  <a:r>
                    <a:rPr lang="en-SG" sz="2400" b="1" dirty="0">
                      <a:sym typeface="Symbol"/>
                    </a:rPr>
                    <a:t>converse</a:t>
                  </a:r>
                  <a:r>
                    <a:rPr lang="en-SG" sz="2400" dirty="0">
                      <a:sym typeface="Symbol"/>
                    </a:rPr>
                    <a:t> is: </a:t>
                  </a:r>
                  <a:r>
                    <a:rPr lang="en-SG" sz="2400" i="1" dirty="0" err="1">
                      <a:sym typeface="Symbol"/>
                    </a:rPr>
                    <a:t>x</a:t>
                  </a:r>
                  <a:r>
                    <a:rPr lang="en-SG" sz="2400" dirty="0" err="1">
                      <a:sym typeface="Symbol"/>
                    </a:rPr>
                    <a:t></a:t>
                  </a:r>
                  <a:r>
                    <a:rPr lang="en-SG" sz="2400" i="1" dirty="0" err="1">
                      <a:sym typeface="Symbol"/>
                    </a:rPr>
                    <a:t>D</a:t>
                  </a:r>
                  <a:r>
                    <a:rPr lang="en-SG" sz="2400" dirty="0">
                      <a:sym typeface="Symbol"/>
                    </a:rPr>
                    <a:t>, </a:t>
                  </a:r>
                  <a:r>
                    <a:rPr lang="en-SG" sz="2400" i="1" dirty="0">
                      <a:sym typeface="Symbol"/>
                    </a:rPr>
                    <a:t>Q</a:t>
                  </a:r>
                  <a:r>
                    <a:rPr lang="en-SG" sz="2400" dirty="0">
                      <a:sym typeface="Symbol"/>
                    </a:rPr>
                    <a:t>(</a:t>
                  </a:r>
                  <a:r>
                    <a:rPr lang="en-SG" sz="2400" i="1" dirty="0">
                      <a:sym typeface="Symbol"/>
                    </a:rPr>
                    <a:t>x</a:t>
                  </a:r>
                  <a:r>
                    <a:rPr lang="en-SG" sz="2400" dirty="0">
                      <a:sym typeface="Symbol"/>
                    </a:rPr>
                    <a:t>) </a:t>
                  </a:r>
                  <a14:m>
                    <m:oMath xmlns:m="http://schemas.openxmlformats.org/officeDocument/2006/math">
                      <m:r>
                        <a:rPr lang="en-SG" sz="2400" i="1">
                          <a:latin typeface="Cambria Math" panose="02040503050406030204" pitchFamily="18" charset="0"/>
                          <a:ea typeface="Cambria Math" panose="02040503050406030204" pitchFamily="18" charset="0"/>
                          <a:sym typeface="Symbol" panose="05050102010706020507" pitchFamily="18" charset="2"/>
                        </a:rPr>
                        <m:t>→</m:t>
                      </m:r>
                    </m:oMath>
                  </a14:m>
                  <a:r>
                    <a:rPr lang="en-SG" sz="2400" dirty="0">
                      <a:sym typeface="Symbol"/>
                    </a:rPr>
                    <a:t> </a:t>
                  </a:r>
                  <a:r>
                    <a:rPr lang="en-SG" sz="2400" i="1" dirty="0">
                      <a:sym typeface="Symbol"/>
                    </a:rPr>
                    <a:t>P</a:t>
                  </a:r>
                  <a:r>
                    <a:rPr lang="en-SG" sz="2400" dirty="0">
                      <a:sym typeface="Symbol"/>
                    </a:rPr>
                    <a:t>(</a:t>
                  </a:r>
                  <a:r>
                    <a:rPr lang="en-SG" sz="2400" i="1" dirty="0">
                      <a:sym typeface="Symbol"/>
                    </a:rPr>
                    <a:t>x</a:t>
                  </a:r>
                  <a:r>
                    <a:rPr lang="en-SG" sz="2400" dirty="0">
                      <a:sym typeface="Symbol"/>
                    </a:rPr>
                    <a:t>).</a:t>
                  </a:r>
                </a:p>
                <a:p>
                  <a:pPr marL="457200" indent="-457200">
                    <a:spcAft>
                      <a:spcPts val="600"/>
                    </a:spcAft>
                    <a:buFont typeface="+mj-lt"/>
                    <a:buAutoNum type="arabicPeriod"/>
                  </a:pPr>
                  <a:r>
                    <a:rPr lang="en-SG" sz="2400" dirty="0">
                      <a:sym typeface="Symbol"/>
                    </a:rPr>
                    <a:t>Its </a:t>
                  </a:r>
                  <a:r>
                    <a:rPr lang="en-SG" sz="2400" b="1" dirty="0">
                      <a:sym typeface="Symbol"/>
                    </a:rPr>
                    <a:t>inverse </a:t>
                  </a:r>
                  <a:r>
                    <a:rPr lang="en-SG" sz="2400" dirty="0">
                      <a:sym typeface="Symbol"/>
                    </a:rPr>
                    <a:t>is: </a:t>
                  </a:r>
                  <a:r>
                    <a:rPr lang="en-SG" sz="2400" i="1" dirty="0" err="1">
                      <a:sym typeface="Symbol"/>
                    </a:rPr>
                    <a:t>x</a:t>
                  </a:r>
                  <a:r>
                    <a:rPr lang="en-SG" sz="2400" dirty="0" err="1">
                      <a:sym typeface="Symbol"/>
                    </a:rPr>
                    <a:t></a:t>
                  </a:r>
                  <a:r>
                    <a:rPr lang="en-SG" sz="2400" i="1" dirty="0" err="1">
                      <a:sym typeface="Symbol"/>
                    </a:rPr>
                    <a:t>D</a:t>
                  </a:r>
                  <a:r>
                    <a:rPr lang="en-SG" sz="2400" dirty="0">
                      <a:sym typeface="Symbol"/>
                    </a:rPr>
                    <a:t>, ~</a:t>
                  </a:r>
                  <a:r>
                    <a:rPr lang="en-SG" sz="2400" i="1" dirty="0">
                      <a:sym typeface="Symbol"/>
                    </a:rPr>
                    <a:t>P</a:t>
                  </a:r>
                  <a:r>
                    <a:rPr lang="en-SG" sz="2400" dirty="0">
                      <a:sym typeface="Symbol"/>
                    </a:rPr>
                    <a:t>(</a:t>
                  </a:r>
                  <a:r>
                    <a:rPr lang="en-SG" sz="2400" i="1" dirty="0">
                      <a:sym typeface="Symbol"/>
                    </a:rPr>
                    <a:t>x</a:t>
                  </a:r>
                  <a:r>
                    <a:rPr lang="en-SG" sz="2400" dirty="0">
                      <a:sym typeface="Symbol"/>
                    </a:rPr>
                    <a:t>) </a:t>
                  </a:r>
                  <a14:m>
                    <m:oMath xmlns:m="http://schemas.openxmlformats.org/officeDocument/2006/math">
                      <m:r>
                        <a:rPr lang="en-SG" sz="2400" i="1">
                          <a:latin typeface="Cambria Math" panose="02040503050406030204" pitchFamily="18" charset="0"/>
                          <a:ea typeface="Cambria Math" panose="02040503050406030204" pitchFamily="18" charset="0"/>
                          <a:sym typeface="Symbol" panose="05050102010706020507" pitchFamily="18" charset="2"/>
                        </a:rPr>
                        <m:t>→</m:t>
                      </m:r>
                    </m:oMath>
                  </a14:m>
                  <a:r>
                    <a:rPr lang="en-SG" sz="2400" dirty="0">
                      <a:sym typeface="Symbol"/>
                    </a:rPr>
                    <a:t> ~</a:t>
                  </a:r>
                  <a:r>
                    <a:rPr lang="en-SG" sz="2400" i="1" dirty="0">
                      <a:sym typeface="Symbol"/>
                    </a:rPr>
                    <a:t>Q</a:t>
                  </a:r>
                  <a:r>
                    <a:rPr lang="en-SG" sz="2400" dirty="0">
                      <a:sym typeface="Symbol"/>
                    </a:rPr>
                    <a:t>(</a:t>
                  </a:r>
                  <a:r>
                    <a:rPr lang="en-SG" sz="2400" i="1" dirty="0">
                      <a:sym typeface="Symbol"/>
                    </a:rPr>
                    <a:t>x</a:t>
                  </a:r>
                  <a:r>
                    <a:rPr lang="en-SG" sz="2400" dirty="0">
                      <a:sym typeface="Symbol"/>
                    </a:rPr>
                    <a:t>).</a:t>
                  </a:r>
                </a:p>
              </p:txBody>
            </p:sp>
          </mc:Choice>
          <mc:Fallback xmlns="">
            <p:sp>
              <p:nvSpPr>
                <p:cNvPr id="55" name="TextBox 54"/>
                <p:cNvSpPr txBox="1">
                  <a:spLocks noRot="1" noChangeAspect="1" noMove="1" noResize="1" noEditPoints="1" noAdjustHandles="1" noChangeArrowheads="1" noChangeShapeType="1" noTextEdit="1"/>
                </p:cNvSpPr>
                <p:nvPr/>
              </p:nvSpPr>
              <p:spPr>
                <a:xfrm>
                  <a:off x="650674" y="5255109"/>
                  <a:ext cx="7684031" cy="1852110"/>
                </a:xfrm>
                <a:prstGeom prst="rect">
                  <a:avLst/>
                </a:prstGeom>
                <a:blipFill>
                  <a:blip r:embed="rId3"/>
                  <a:stretch>
                    <a:fillRect l="-1269" t="-3289" b="-4276"/>
                  </a:stretch>
                </a:blipFill>
              </p:spPr>
              <p:txBody>
                <a:bodyPr/>
                <a:lstStyle/>
                <a:p>
                  <a:r>
                    <a:rPr lang="en-US">
                      <a:noFill/>
                    </a:rPr>
                    <a:t> </a:t>
                  </a:r>
                </a:p>
              </p:txBody>
            </p:sp>
          </mc:Fallback>
        </mc:AlternateContent>
      </p:grpSp>
    </p:spTree>
    <p:extLst>
      <p:ext uri="{BB962C8B-B14F-4D97-AF65-F5344CB8AC3E}">
        <p14:creationId xmlns:p14="http://schemas.microsoft.com/office/powerpoint/2010/main" val="2954761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dissolve">
                                      <p:cBhvr>
                                        <p:cTn id="7"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 pos="8612188" algn="l"/>
              </a:tabLst>
            </a:pPr>
            <a:r>
              <a:rPr lang="en-SG" sz="900" dirty="0">
                <a:solidFill>
                  <a:schemeClr val="bg1"/>
                </a:solidFill>
              </a:rPr>
              <a:t>	</a:t>
            </a:r>
            <a:r>
              <a:rPr lang="en-SG" sz="1200" b="1" dirty="0">
                <a:solidFill>
                  <a:schemeClr val="accent4">
                    <a:lumMod val="20000"/>
                    <a:lumOff val="80000"/>
                  </a:schemeClr>
                </a:solidFill>
              </a:rPr>
              <a:t>Predicates &amp; Quantified Statement </a:t>
            </a:r>
            <a:r>
              <a:rPr lang="en-SG" sz="1200" dirty="0">
                <a:solidFill>
                  <a:schemeClr val="bg1"/>
                </a:solidFill>
              </a:rPr>
              <a:t>I</a:t>
            </a:r>
            <a:r>
              <a:rPr lang="en-SG" sz="1200" b="1"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II</a:t>
            </a:r>
            <a:r>
              <a:rPr lang="en-SG" sz="1200" dirty="0">
                <a:solidFill>
                  <a:schemeClr val="bg1"/>
                </a:solidFill>
              </a:rPr>
              <a:t>	Statements with Multiple Quantifiers	Arguments with Quantified Statements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Variants of Universal Conditional Statements</a:t>
            </a:r>
            <a:endParaRPr lang="en-SG" sz="1100" dirty="0">
              <a:solidFill>
                <a:schemeClr val="bg1"/>
              </a:solidFill>
            </a:endParaRPr>
          </a:p>
        </p:txBody>
      </p:sp>
      <p:sp>
        <p:nvSpPr>
          <p:cNvPr id="42" name="Oval 41"/>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4" name="Oval 73"/>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7" name="Oval 86"/>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8" name="Oval 87"/>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9" name="Oval 88"/>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0" name="Oval 89"/>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1" name="Oval 90"/>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2" name="Oval 91"/>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3" name="Oval 92"/>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4" name="Oval 93"/>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5" name="Oval 94"/>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6" name="Oval 95"/>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7" name="Oval 96"/>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8" name="Oval 97"/>
          <p:cNvSpPr/>
          <p:nvPr/>
        </p:nvSpPr>
        <p:spPr>
          <a:xfrm>
            <a:off x="3291446"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9" name="Oval 98"/>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TextBox 44"/>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mc:AlternateContent xmlns:mc="http://schemas.openxmlformats.org/markup-compatibility/2006" xmlns:a14="http://schemas.microsoft.com/office/drawing/2010/main">
        <mc:Choice Requires="a14">
          <p:sp>
            <p:nvSpPr>
              <p:cNvPr id="47" name="TextBox 46"/>
              <p:cNvSpPr txBox="1"/>
              <p:nvPr/>
            </p:nvSpPr>
            <p:spPr>
              <a:xfrm>
                <a:off x="415123" y="961064"/>
                <a:ext cx="8396368" cy="1708160"/>
              </a:xfrm>
              <a:prstGeom prst="rect">
                <a:avLst/>
              </a:prstGeom>
              <a:noFill/>
            </p:spPr>
            <p:txBody>
              <a:bodyPr wrap="square" rtlCol="0">
                <a:spAutoFit/>
              </a:bodyPr>
              <a:lstStyle/>
              <a:p>
                <a:pPr>
                  <a:spcAft>
                    <a:spcPts val="600"/>
                  </a:spcAft>
                </a:pPr>
                <a:r>
                  <a:rPr lang="en-SG" altLang="en-US" sz="2400" dirty="0"/>
                  <a:t>Write a formal and an informal contrapositive, converse, and inverse for the following statement:</a:t>
                </a:r>
              </a:p>
              <a:p>
                <a:r>
                  <a:rPr lang="en-SG" altLang="en-US" sz="2400" dirty="0">
                    <a:solidFill>
                      <a:srgbClr val="0033CC"/>
                    </a:solidFill>
                  </a:rPr>
                  <a:t>If a real number is greater than 2, then its square is greater than 4.</a:t>
                </a:r>
              </a:p>
              <a:p>
                <a:pPr>
                  <a:spcAft>
                    <a:spcPts val="600"/>
                  </a:spcAft>
                </a:pPr>
                <a:r>
                  <a:rPr lang="en-SG" altLang="en-US" sz="2400" dirty="0"/>
                  <a:t>The formal version: </a:t>
                </a:r>
                <a:r>
                  <a:rPr lang="en-SG" altLang="en-US" sz="2800" dirty="0">
                    <a:solidFill>
                      <a:srgbClr val="0033CC"/>
                    </a:solidFill>
                    <a:sym typeface="Symbol"/>
                  </a:rPr>
                  <a:t></a:t>
                </a:r>
                <a:r>
                  <a:rPr lang="en-SG" altLang="en-US" sz="2800" i="1" dirty="0">
                    <a:solidFill>
                      <a:srgbClr val="0033CC"/>
                    </a:solidFill>
                    <a:sym typeface="Symbol"/>
                  </a:rPr>
                  <a:t>x</a:t>
                </a:r>
                <a:r>
                  <a:rPr lang="en-SG" altLang="en-US" sz="2800" dirty="0">
                    <a:solidFill>
                      <a:srgbClr val="0033CC"/>
                    </a:solidFill>
                    <a:sym typeface="Symbol"/>
                  </a:rPr>
                  <a:t>  </a:t>
                </a:r>
                <a14:m>
                  <m:oMath xmlns:m="http://schemas.openxmlformats.org/officeDocument/2006/math">
                    <m:r>
                      <a:rPr lang="en-SG" altLang="en-US" sz="2800" b="1" i="1" dirty="0" smtClean="0">
                        <a:solidFill>
                          <a:srgbClr val="0033CC"/>
                        </a:solidFill>
                        <a:latin typeface="Cambria Math" panose="02040503050406030204" pitchFamily="18" charset="0"/>
                        <a:ea typeface="Cambria Math" panose="02040503050406030204" pitchFamily="18" charset="0"/>
                        <a:sym typeface="Symbol"/>
                      </a:rPr>
                      <m:t>ℝ</m:t>
                    </m:r>
                  </m:oMath>
                </a14:m>
                <a:r>
                  <a:rPr lang="en-SG" altLang="en-US" sz="2800" dirty="0">
                    <a:solidFill>
                      <a:srgbClr val="0033CC"/>
                    </a:solidFill>
                    <a:sym typeface="Symbol"/>
                  </a:rPr>
                  <a:t>, </a:t>
                </a:r>
                <a:r>
                  <a:rPr lang="en-SG" altLang="en-US" sz="2800" i="1" dirty="0">
                    <a:solidFill>
                      <a:srgbClr val="0033CC"/>
                    </a:solidFill>
                    <a:sym typeface="Symbol"/>
                  </a:rPr>
                  <a:t>x</a:t>
                </a:r>
                <a:r>
                  <a:rPr lang="en-SG" altLang="en-US" sz="2800" dirty="0">
                    <a:solidFill>
                      <a:srgbClr val="0033CC"/>
                    </a:solidFill>
                    <a:sym typeface="Symbol"/>
                  </a:rPr>
                  <a:t> &gt; 2 </a:t>
                </a:r>
                <a14:m>
                  <m:oMath xmlns:m="http://schemas.openxmlformats.org/officeDocument/2006/math">
                    <m:r>
                      <a:rPr lang="en-SG" sz="2800" i="1" smtClean="0">
                        <a:solidFill>
                          <a:srgbClr val="0033CC"/>
                        </a:solidFill>
                        <a:latin typeface="Cambria Math" panose="02040503050406030204" pitchFamily="18" charset="0"/>
                        <a:ea typeface="Cambria Math" panose="02040503050406030204" pitchFamily="18" charset="0"/>
                        <a:sym typeface="Symbol" panose="05050102010706020507" pitchFamily="18" charset="2"/>
                      </a:rPr>
                      <m:t>→</m:t>
                    </m:r>
                  </m:oMath>
                </a14:m>
                <a:r>
                  <a:rPr lang="en-SG" altLang="en-US" sz="2800" dirty="0">
                    <a:solidFill>
                      <a:srgbClr val="0033CC"/>
                    </a:solidFill>
                    <a:sym typeface="Symbol"/>
                  </a:rPr>
                  <a:t> </a:t>
                </a:r>
                <a:r>
                  <a:rPr lang="en-SG" altLang="en-US" sz="2800" i="1" dirty="0">
                    <a:solidFill>
                      <a:srgbClr val="0033CC"/>
                    </a:solidFill>
                    <a:sym typeface="Symbol"/>
                  </a:rPr>
                  <a:t>x</a:t>
                </a:r>
                <a:r>
                  <a:rPr lang="en-SG" altLang="en-US" sz="2800" baseline="30000" dirty="0">
                    <a:solidFill>
                      <a:srgbClr val="0033CC"/>
                    </a:solidFill>
                    <a:sym typeface="Symbol"/>
                  </a:rPr>
                  <a:t>2</a:t>
                </a:r>
                <a:r>
                  <a:rPr lang="en-SG" altLang="en-US" sz="2800" dirty="0">
                    <a:solidFill>
                      <a:srgbClr val="0033CC"/>
                    </a:solidFill>
                    <a:sym typeface="Symbol"/>
                  </a:rPr>
                  <a:t> &gt; 4.</a:t>
                </a:r>
                <a:endParaRPr lang="en-SG" altLang="en-US" sz="2400" dirty="0">
                  <a:solidFill>
                    <a:srgbClr val="0033CC"/>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415123" y="961064"/>
                <a:ext cx="8396368" cy="1708160"/>
              </a:xfrm>
              <a:prstGeom prst="rect">
                <a:avLst/>
              </a:prstGeom>
              <a:blipFill>
                <a:blip r:embed="rId3"/>
                <a:stretch>
                  <a:fillRect l="-1089" t="-2857" r="-1089" b="-9643"/>
                </a:stretch>
              </a:blipFill>
            </p:spPr>
            <p:txBody>
              <a:bodyPr/>
              <a:lstStyle/>
              <a:p>
                <a:r>
                  <a:rPr lang="en-US">
                    <a:noFill/>
                  </a:rPr>
                  <a:t> </a:t>
                </a:r>
              </a:p>
            </p:txBody>
          </p:sp>
        </mc:Fallback>
      </mc:AlternateContent>
      <p:sp>
        <p:nvSpPr>
          <p:cNvPr id="2" name="TextBox 1"/>
          <p:cNvSpPr txBox="1"/>
          <p:nvPr/>
        </p:nvSpPr>
        <p:spPr>
          <a:xfrm>
            <a:off x="476756" y="2761421"/>
            <a:ext cx="2460127" cy="461665"/>
          </a:xfrm>
          <a:prstGeom prst="rect">
            <a:avLst/>
          </a:prstGeom>
          <a:noFill/>
        </p:spPr>
        <p:txBody>
          <a:bodyPr wrap="square" rtlCol="0">
            <a:spAutoFit/>
          </a:bodyPr>
          <a:lstStyle/>
          <a:p>
            <a:r>
              <a:rPr lang="en-US" sz="2400" dirty="0">
                <a:solidFill>
                  <a:srgbClr val="C00000"/>
                </a:solidFill>
              </a:rPr>
              <a:t>Contrapositive:</a:t>
            </a:r>
          </a:p>
        </p:txBody>
      </p:sp>
      <p:sp>
        <p:nvSpPr>
          <p:cNvPr id="48" name="TextBox 47"/>
          <p:cNvSpPr txBox="1"/>
          <p:nvPr/>
        </p:nvSpPr>
        <p:spPr>
          <a:xfrm>
            <a:off x="476756" y="4019179"/>
            <a:ext cx="2460127" cy="461665"/>
          </a:xfrm>
          <a:prstGeom prst="rect">
            <a:avLst/>
          </a:prstGeom>
          <a:noFill/>
        </p:spPr>
        <p:txBody>
          <a:bodyPr wrap="square" rtlCol="0">
            <a:spAutoFit/>
          </a:bodyPr>
          <a:lstStyle/>
          <a:p>
            <a:r>
              <a:rPr lang="en-US" sz="2400" dirty="0">
                <a:solidFill>
                  <a:srgbClr val="C00000"/>
                </a:solidFill>
              </a:rPr>
              <a:t>Converse:</a:t>
            </a:r>
          </a:p>
        </p:txBody>
      </p:sp>
      <p:sp>
        <p:nvSpPr>
          <p:cNvPr id="49" name="TextBox 48"/>
          <p:cNvSpPr txBox="1"/>
          <p:nvPr/>
        </p:nvSpPr>
        <p:spPr>
          <a:xfrm>
            <a:off x="476756" y="5349217"/>
            <a:ext cx="2460127" cy="461665"/>
          </a:xfrm>
          <a:prstGeom prst="rect">
            <a:avLst/>
          </a:prstGeom>
          <a:noFill/>
        </p:spPr>
        <p:txBody>
          <a:bodyPr wrap="square" rtlCol="0">
            <a:spAutoFit/>
          </a:bodyPr>
          <a:lstStyle/>
          <a:p>
            <a:r>
              <a:rPr lang="en-US" sz="2400" dirty="0">
                <a:solidFill>
                  <a:srgbClr val="C00000"/>
                </a:solidFill>
              </a:rPr>
              <a:t>Inverse:</a:t>
            </a:r>
          </a:p>
        </p:txBody>
      </p:sp>
      <mc:AlternateContent xmlns:mc="http://schemas.openxmlformats.org/markup-compatibility/2006" xmlns:a14="http://schemas.microsoft.com/office/drawing/2010/main">
        <mc:Choice Requires="a14">
          <p:sp>
            <p:nvSpPr>
              <p:cNvPr id="56" name="TextBox 55"/>
              <p:cNvSpPr txBox="1"/>
              <p:nvPr/>
            </p:nvSpPr>
            <p:spPr>
              <a:xfrm>
                <a:off x="2704815" y="2760181"/>
                <a:ext cx="4205468" cy="523220"/>
              </a:xfrm>
              <a:prstGeom prst="rect">
                <a:avLst/>
              </a:prstGeom>
              <a:solidFill>
                <a:schemeClr val="accent4">
                  <a:lumMod val="40000"/>
                  <a:lumOff val="60000"/>
                </a:schemeClr>
              </a:solidFill>
            </p:spPr>
            <p:txBody>
              <a:bodyPr wrap="square" rtlCol="0">
                <a:spAutoFit/>
              </a:bodyPr>
              <a:lstStyle/>
              <a:p>
                <a:pPr>
                  <a:tabLst>
                    <a:tab pos="896938" algn="l"/>
                    <a:tab pos="1377950" algn="l"/>
                  </a:tabLst>
                </a:pPr>
                <a:r>
                  <a:rPr lang="en-SG" sz="2800" dirty="0">
                    <a:sym typeface="Symbol"/>
                  </a:rPr>
                  <a:t></a:t>
                </a:r>
                <a:r>
                  <a:rPr lang="en-SG" sz="2800" i="1" dirty="0">
                    <a:sym typeface="Symbol" panose="05050102010706020507" pitchFamily="18" charset="2"/>
                  </a:rPr>
                  <a:t>x</a:t>
                </a:r>
                <a:r>
                  <a:rPr lang="en-SG" sz="2800" dirty="0">
                    <a:sym typeface="Symbol" panose="05050102010706020507" pitchFamily="18" charset="2"/>
                  </a:rPr>
                  <a:t> </a:t>
                </a:r>
                <a:r>
                  <a:rPr lang="en-SG" sz="2800" dirty="0">
                    <a:sym typeface="Symbol"/>
                  </a:rPr>
                  <a:t></a:t>
                </a:r>
                <a:r>
                  <a:rPr lang="en-SG" sz="2800" dirty="0">
                    <a:sym typeface="Symbol" panose="05050102010706020507" pitchFamily="18" charset="2"/>
                  </a:rPr>
                  <a:t> </a:t>
                </a:r>
                <a14:m>
                  <m:oMath xmlns:m="http://schemas.openxmlformats.org/officeDocument/2006/math">
                    <m:r>
                      <a:rPr lang="en-SG" altLang="en-US" sz="2800" b="1" i="1" dirty="0" smtClean="0">
                        <a:solidFill>
                          <a:schemeClr val="tx1"/>
                        </a:solidFill>
                        <a:latin typeface="Cambria Math" panose="02040503050406030204" pitchFamily="18" charset="0"/>
                        <a:ea typeface="Cambria Math" panose="02040503050406030204" pitchFamily="18" charset="0"/>
                        <a:sym typeface="Symbol"/>
                      </a:rPr>
                      <m:t>ℝ</m:t>
                    </m:r>
                  </m:oMath>
                </a14:m>
                <a:r>
                  <a:rPr lang="en-SG" sz="2800" dirty="0">
                    <a:sym typeface="Symbol" panose="05050102010706020507" pitchFamily="18" charset="2"/>
                  </a:rPr>
                  <a:t>, </a:t>
                </a:r>
                <a:r>
                  <a:rPr lang="en-SG" sz="2800" i="1" dirty="0">
                    <a:sym typeface="Symbol" panose="05050102010706020507" pitchFamily="18" charset="2"/>
                  </a:rPr>
                  <a:t>x</a:t>
                </a:r>
                <a:r>
                  <a:rPr lang="en-SG" sz="2800" baseline="30000" dirty="0">
                    <a:sym typeface="Symbol" panose="05050102010706020507" pitchFamily="18" charset="2"/>
                  </a:rPr>
                  <a:t>2</a:t>
                </a:r>
                <a:r>
                  <a:rPr lang="en-SG" sz="2800" dirty="0">
                    <a:sym typeface="Symbol" panose="05050102010706020507" pitchFamily="18" charset="2"/>
                  </a:rPr>
                  <a:t> </a:t>
                </a:r>
                <a:r>
                  <a:rPr lang="en-SG" sz="2800" dirty="0">
                    <a:sym typeface="Symbol"/>
                  </a:rPr>
                  <a:t> 4</a:t>
                </a:r>
                <a:r>
                  <a:rPr lang="en-SG" sz="2800" dirty="0">
                    <a:sym typeface="Symbol" panose="05050102010706020507" pitchFamily="18" charset="2"/>
                  </a:rPr>
                  <a:t> </a:t>
                </a:r>
                <a14:m>
                  <m:oMath xmlns:m="http://schemas.openxmlformats.org/officeDocument/2006/math">
                    <m:r>
                      <a:rPr lang="en-SG" sz="2800" i="1">
                        <a:latin typeface="Cambria Math" panose="02040503050406030204" pitchFamily="18" charset="0"/>
                        <a:ea typeface="Cambria Math" panose="02040503050406030204" pitchFamily="18" charset="0"/>
                        <a:sym typeface="Symbol" panose="05050102010706020507" pitchFamily="18" charset="2"/>
                      </a:rPr>
                      <m:t>→</m:t>
                    </m:r>
                  </m:oMath>
                </a14:m>
                <a:r>
                  <a:rPr lang="en-SG" sz="2800" dirty="0">
                    <a:sym typeface="Symbol" panose="05050102010706020507" pitchFamily="18" charset="2"/>
                  </a:rPr>
                  <a:t> </a:t>
                </a:r>
                <a:r>
                  <a:rPr lang="en-SG" sz="2800" i="1" dirty="0">
                    <a:sym typeface="Symbol" panose="05050102010706020507" pitchFamily="18" charset="2"/>
                  </a:rPr>
                  <a:t>x</a:t>
                </a:r>
                <a:r>
                  <a:rPr lang="en-SG" sz="2800" dirty="0">
                    <a:sym typeface="Symbol" panose="05050102010706020507" pitchFamily="18" charset="2"/>
                  </a:rPr>
                  <a:t> </a:t>
                </a:r>
                <a:r>
                  <a:rPr lang="en-SG" sz="2800" dirty="0">
                    <a:sym typeface="Symbol"/>
                  </a:rPr>
                  <a:t></a:t>
                </a:r>
                <a:r>
                  <a:rPr lang="en-SG" sz="2800" dirty="0">
                    <a:sym typeface="Symbol" panose="05050102010706020507" pitchFamily="18" charset="2"/>
                  </a:rPr>
                  <a:t> 2.</a:t>
                </a:r>
              </a:p>
            </p:txBody>
          </p:sp>
        </mc:Choice>
        <mc:Fallback xmlns="">
          <p:sp>
            <p:nvSpPr>
              <p:cNvPr id="56" name="TextBox 55"/>
              <p:cNvSpPr txBox="1">
                <a:spLocks noRot="1" noChangeAspect="1" noMove="1" noResize="1" noEditPoints="1" noAdjustHandles="1" noChangeArrowheads="1" noChangeShapeType="1" noTextEdit="1"/>
              </p:cNvSpPr>
              <p:nvPr/>
            </p:nvSpPr>
            <p:spPr>
              <a:xfrm>
                <a:off x="2704815" y="2760181"/>
                <a:ext cx="4205468" cy="523220"/>
              </a:xfrm>
              <a:prstGeom prst="rect">
                <a:avLst/>
              </a:prstGeom>
              <a:blipFill>
                <a:blip r:embed="rId4"/>
                <a:stretch>
                  <a:fillRect l="-3043" t="-15116" b="-32558"/>
                </a:stretch>
              </a:blipFill>
            </p:spPr>
            <p:txBody>
              <a:bodyPr/>
              <a:lstStyle/>
              <a:p>
                <a:r>
                  <a:rPr lang="en-US">
                    <a:noFill/>
                  </a:rPr>
                  <a:t> </a:t>
                </a:r>
              </a:p>
            </p:txBody>
          </p:sp>
        </mc:Fallback>
      </mc:AlternateContent>
      <p:sp>
        <p:nvSpPr>
          <p:cNvPr id="57" name="TextBox 56"/>
          <p:cNvSpPr txBox="1"/>
          <p:nvPr/>
        </p:nvSpPr>
        <p:spPr>
          <a:xfrm>
            <a:off x="919267" y="3228897"/>
            <a:ext cx="7980172" cy="707886"/>
          </a:xfrm>
          <a:prstGeom prst="rect">
            <a:avLst/>
          </a:prstGeom>
          <a:solidFill>
            <a:schemeClr val="accent6">
              <a:lumMod val="20000"/>
              <a:lumOff val="80000"/>
            </a:schemeClr>
          </a:solidFill>
        </p:spPr>
        <p:txBody>
          <a:bodyPr wrap="square" rtlCol="0">
            <a:spAutoFit/>
          </a:bodyPr>
          <a:lstStyle/>
          <a:p>
            <a:pPr>
              <a:tabLst>
                <a:tab pos="896938" algn="l"/>
                <a:tab pos="1377950" algn="l"/>
              </a:tabLst>
            </a:pPr>
            <a:r>
              <a:rPr lang="en-SG" sz="2000" dirty="0">
                <a:sym typeface="Symbol"/>
              </a:rPr>
              <a:t>If the square of a real number is less than or equal to 4, then the number is less than or equal to 2.</a:t>
            </a:r>
            <a:endParaRPr lang="en-SG" dirty="0">
              <a:sym typeface="Symbol" panose="05050102010706020507" pitchFamily="18" charset="2"/>
            </a:endParaRPr>
          </a:p>
        </p:txBody>
      </p:sp>
      <p:sp>
        <p:nvSpPr>
          <p:cNvPr id="46" name="Slide Number Placeholder 18"/>
          <p:cNvSpPr>
            <a:spLocks noGrp="1"/>
          </p:cNvSpPr>
          <p:nvPr>
            <p:ph type="sldNum" sz="quarter" idx="12"/>
          </p:nvPr>
        </p:nvSpPr>
        <p:spPr>
          <a:xfrm>
            <a:off x="6457950" y="6356351"/>
            <a:ext cx="2057400" cy="365125"/>
          </a:xfrm>
        </p:spPr>
        <p:txBody>
          <a:bodyPr/>
          <a:lstStyle/>
          <a:p>
            <a:fld id="{3945BCA7-BE1F-44EA-8FAA-E97CADA8B770}" type="slidenum">
              <a:rPr lang="en-SG" smtClean="0"/>
              <a:t>42</a:t>
            </a:fld>
            <a:endParaRPr lang="en-SG" dirty="0"/>
          </a:p>
        </p:txBody>
      </p:sp>
    </p:spTree>
    <p:extLst>
      <p:ext uri="{BB962C8B-B14F-4D97-AF65-F5344CB8AC3E}">
        <p14:creationId xmlns:p14="http://schemas.microsoft.com/office/powerpoint/2010/main" val="1997709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dissolve">
                                      <p:cBhvr>
                                        <p:cTn id="7" dur="500"/>
                                        <p:tgtEl>
                                          <p:spTgt spid="56"/>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57"/>
                                        </p:tgtEl>
                                        <p:attrNameLst>
                                          <p:attrName>style.visibility</p:attrName>
                                        </p:attrNameLst>
                                      </p:cBhvr>
                                      <p:to>
                                        <p:strVal val="visible"/>
                                      </p:to>
                                    </p:set>
                                    <p:animEffect transition="in" filter="dissolve">
                                      <p:cBhvr>
                                        <p:cTn id="11"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 pos="8612188" algn="l"/>
              </a:tabLst>
            </a:pPr>
            <a:r>
              <a:rPr lang="en-SG" sz="900" dirty="0">
                <a:solidFill>
                  <a:schemeClr val="bg1"/>
                </a:solidFill>
              </a:rPr>
              <a:t>	</a:t>
            </a:r>
            <a:r>
              <a:rPr lang="en-SG" sz="1200" b="1" dirty="0">
                <a:solidFill>
                  <a:schemeClr val="accent4">
                    <a:lumMod val="20000"/>
                    <a:lumOff val="80000"/>
                  </a:schemeClr>
                </a:solidFill>
              </a:rPr>
              <a:t>Predicates &amp; Quantified Statement </a:t>
            </a:r>
            <a:r>
              <a:rPr lang="en-SG" sz="1200" dirty="0">
                <a:solidFill>
                  <a:schemeClr val="bg1"/>
                </a:solidFill>
              </a:rPr>
              <a:t>I</a:t>
            </a:r>
            <a:r>
              <a:rPr lang="en-SG" sz="1200" b="1"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II</a:t>
            </a:r>
            <a:r>
              <a:rPr lang="en-SG" sz="1200" dirty="0">
                <a:solidFill>
                  <a:schemeClr val="bg1"/>
                </a:solidFill>
              </a:rPr>
              <a:t>	Statements with Multiple Quantifiers	Arguments with Quantified Statements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Variants of Universal Conditional Statements</a:t>
            </a:r>
            <a:endParaRPr lang="en-SG" sz="1100" dirty="0">
              <a:solidFill>
                <a:schemeClr val="bg1"/>
              </a:solidFill>
            </a:endParaRPr>
          </a:p>
        </p:txBody>
      </p:sp>
      <p:sp>
        <p:nvSpPr>
          <p:cNvPr id="42" name="Oval 41"/>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4" name="Oval 73"/>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7" name="Oval 86"/>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8" name="Oval 87"/>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9" name="Oval 88"/>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0" name="Oval 89"/>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1" name="Oval 90"/>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2" name="Oval 91"/>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3" name="Oval 92"/>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4" name="Oval 93"/>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5" name="Oval 94"/>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6" name="Oval 95"/>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7" name="Oval 96"/>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8" name="Oval 97"/>
          <p:cNvSpPr/>
          <p:nvPr/>
        </p:nvSpPr>
        <p:spPr>
          <a:xfrm>
            <a:off x="3291446"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9" name="Oval 98"/>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47" name="TextBox 46"/>
              <p:cNvSpPr txBox="1"/>
              <p:nvPr/>
            </p:nvSpPr>
            <p:spPr>
              <a:xfrm>
                <a:off x="567523" y="961064"/>
                <a:ext cx="7995862" cy="2144498"/>
              </a:xfrm>
              <a:prstGeom prst="rect">
                <a:avLst/>
              </a:prstGeom>
              <a:noFill/>
            </p:spPr>
            <p:txBody>
              <a:bodyPr wrap="square" rtlCol="0">
                <a:spAutoFit/>
              </a:bodyPr>
              <a:lstStyle/>
              <a:p>
                <a:pPr>
                  <a:spcAft>
                    <a:spcPts val="600"/>
                  </a:spcAft>
                </a:pPr>
                <a:r>
                  <a:rPr lang="en-SG" altLang="en-US" sz="2400" dirty="0"/>
                  <a:t>Let </a:t>
                </a:r>
                <a:r>
                  <a:rPr lang="en-SG" altLang="en-US" sz="2400" i="1" dirty="0"/>
                  <a:t>P</a:t>
                </a:r>
                <a:r>
                  <a:rPr lang="en-SG" altLang="en-US" sz="2400" dirty="0"/>
                  <a:t>(</a:t>
                </a:r>
                <a:r>
                  <a:rPr lang="en-SG" altLang="en-US" sz="2400" i="1" dirty="0"/>
                  <a:t>x</a:t>
                </a:r>
                <a:r>
                  <a:rPr lang="en-SG" altLang="en-US" sz="2400" dirty="0"/>
                  <a:t>) and </a:t>
                </a:r>
                <a:r>
                  <a:rPr lang="en-SG" altLang="en-US" sz="2400" i="1" dirty="0"/>
                  <a:t>Q</a:t>
                </a:r>
                <a:r>
                  <a:rPr lang="en-SG" altLang="en-US" sz="2400" dirty="0"/>
                  <a:t>(</a:t>
                </a:r>
                <a:r>
                  <a:rPr lang="en-SG" altLang="en-US" sz="2400" i="1" dirty="0"/>
                  <a:t>x</a:t>
                </a:r>
                <a:r>
                  <a:rPr lang="en-SG" altLang="en-US" sz="2400" dirty="0"/>
                  <a:t>) be any predicates, let </a:t>
                </a:r>
                <a:r>
                  <a:rPr lang="en-SG" altLang="en-US" sz="2400" i="1" dirty="0"/>
                  <a:t>D</a:t>
                </a:r>
                <a:r>
                  <a:rPr lang="en-SG" altLang="en-US" sz="2400" dirty="0"/>
                  <a:t> be the domain of x, and consider the statement:</a:t>
                </a:r>
              </a:p>
              <a:p>
                <a:pPr>
                  <a:tabLst>
                    <a:tab pos="1828800" algn="l"/>
                  </a:tabLst>
                </a:pPr>
                <a:r>
                  <a:rPr lang="en-SG" altLang="en-US" sz="2400" dirty="0">
                    <a:solidFill>
                      <a:srgbClr val="0033CC"/>
                    </a:solidFill>
                  </a:rPr>
                  <a:t>	</a:t>
                </a:r>
                <a:r>
                  <a:rPr lang="en-SG" sz="2400" dirty="0">
                    <a:solidFill>
                      <a:srgbClr val="0033CC"/>
                    </a:solidFill>
                    <a:sym typeface="Symbol"/>
                  </a:rPr>
                  <a:t></a:t>
                </a:r>
                <a:r>
                  <a:rPr lang="en-SG" sz="2400" i="1" dirty="0">
                    <a:solidFill>
                      <a:srgbClr val="0033CC"/>
                    </a:solidFill>
                    <a:sym typeface="Symbol"/>
                  </a:rPr>
                  <a:t>x</a:t>
                </a:r>
                <a:r>
                  <a:rPr lang="en-SG" sz="2400" dirty="0">
                    <a:solidFill>
                      <a:srgbClr val="0033CC"/>
                    </a:solidFill>
                    <a:sym typeface="Symbol"/>
                  </a:rPr>
                  <a:t>  </a:t>
                </a:r>
                <a:r>
                  <a:rPr lang="en-SG" sz="2400" i="1" dirty="0">
                    <a:solidFill>
                      <a:srgbClr val="0033CC"/>
                    </a:solidFill>
                    <a:sym typeface="Symbol"/>
                  </a:rPr>
                  <a:t>D</a:t>
                </a:r>
                <a:r>
                  <a:rPr lang="en-SG" sz="2400" dirty="0">
                    <a:solidFill>
                      <a:srgbClr val="0033CC"/>
                    </a:solidFill>
                    <a:sym typeface="Symbol"/>
                  </a:rPr>
                  <a:t>, </a:t>
                </a:r>
                <a:r>
                  <a:rPr lang="en-SG" sz="2400" i="1" dirty="0">
                    <a:solidFill>
                      <a:srgbClr val="0033CC"/>
                    </a:solidFill>
                    <a:sym typeface="Symbol"/>
                  </a:rPr>
                  <a:t>P</a:t>
                </a:r>
                <a:r>
                  <a:rPr lang="en-SG" sz="2400" dirty="0">
                    <a:solidFill>
                      <a:srgbClr val="0033CC"/>
                    </a:solidFill>
                    <a:sym typeface="Symbol"/>
                  </a:rPr>
                  <a:t>(</a:t>
                </a:r>
                <a:r>
                  <a:rPr lang="en-SG" sz="2400" i="1" dirty="0">
                    <a:solidFill>
                      <a:srgbClr val="0033CC"/>
                    </a:solidFill>
                    <a:sym typeface="Symbol"/>
                  </a:rPr>
                  <a:t>x</a:t>
                </a:r>
                <a:r>
                  <a:rPr lang="en-SG" sz="2400" dirty="0">
                    <a:solidFill>
                      <a:srgbClr val="0033CC"/>
                    </a:solidFill>
                    <a:sym typeface="Symbol"/>
                  </a:rPr>
                  <a:t>) </a:t>
                </a:r>
                <a14:m>
                  <m:oMath xmlns:m="http://schemas.openxmlformats.org/officeDocument/2006/math">
                    <m:r>
                      <a:rPr lang="en-SG" sz="2400" i="1">
                        <a:solidFill>
                          <a:srgbClr val="0033CC"/>
                        </a:solidFill>
                        <a:latin typeface="Cambria Math" panose="02040503050406030204" pitchFamily="18" charset="0"/>
                        <a:ea typeface="Cambria Math" panose="02040503050406030204" pitchFamily="18" charset="0"/>
                        <a:sym typeface="Symbol" panose="05050102010706020507" pitchFamily="18" charset="2"/>
                      </a:rPr>
                      <m:t>→</m:t>
                    </m:r>
                  </m:oMath>
                </a14:m>
                <a:r>
                  <a:rPr lang="en-SG" sz="2400" dirty="0">
                    <a:solidFill>
                      <a:srgbClr val="0033CC"/>
                    </a:solidFill>
                    <a:sym typeface="Symbol"/>
                  </a:rPr>
                  <a:t> </a:t>
                </a:r>
                <a:r>
                  <a:rPr lang="en-SG" sz="2400" i="1" dirty="0">
                    <a:solidFill>
                      <a:srgbClr val="0033CC"/>
                    </a:solidFill>
                    <a:sym typeface="Symbol"/>
                  </a:rPr>
                  <a:t>Q</a:t>
                </a:r>
                <a:r>
                  <a:rPr lang="en-SG" sz="2400" dirty="0">
                    <a:solidFill>
                      <a:srgbClr val="0033CC"/>
                    </a:solidFill>
                    <a:sym typeface="Symbol"/>
                  </a:rPr>
                  <a:t>(</a:t>
                </a:r>
                <a:r>
                  <a:rPr lang="en-SG" sz="2400" i="1" dirty="0">
                    <a:solidFill>
                      <a:srgbClr val="0033CC"/>
                    </a:solidFill>
                    <a:sym typeface="Symbol"/>
                  </a:rPr>
                  <a:t>x</a:t>
                </a:r>
                <a:r>
                  <a:rPr lang="en-SG" sz="2400" dirty="0">
                    <a:solidFill>
                      <a:srgbClr val="0033CC"/>
                    </a:solidFill>
                    <a:sym typeface="Symbol"/>
                  </a:rPr>
                  <a:t>)</a:t>
                </a:r>
                <a:endParaRPr lang="en-SG" altLang="en-US" sz="2400" dirty="0">
                  <a:solidFill>
                    <a:srgbClr val="0033CC"/>
                  </a:solidFill>
                </a:endParaRPr>
              </a:p>
              <a:p>
                <a:pPr>
                  <a:spcAft>
                    <a:spcPts val="600"/>
                  </a:spcAft>
                  <a:tabLst>
                    <a:tab pos="1377950" algn="l"/>
                  </a:tabLst>
                </a:pPr>
                <a:r>
                  <a:rPr lang="en-SG" altLang="en-US" sz="2400" dirty="0"/>
                  <a:t>and its contrapositive</a:t>
                </a:r>
              </a:p>
              <a:p>
                <a:pPr>
                  <a:spcAft>
                    <a:spcPts val="600"/>
                  </a:spcAft>
                  <a:tabLst>
                    <a:tab pos="1828800" algn="l"/>
                  </a:tabLst>
                </a:pPr>
                <a:r>
                  <a:rPr lang="en-SG" sz="2400" dirty="0">
                    <a:solidFill>
                      <a:srgbClr val="0033CC"/>
                    </a:solidFill>
                    <a:sym typeface="Symbol"/>
                  </a:rPr>
                  <a:t>	</a:t>
                </a:r>
                <a:r>
                  <a:rPr lang="en-SG" sz="2400" i="1" dirty="0">
                    <a:solidFill>
                      <a:srgbClr val="0033CC"/>
                    </a:solidFill>
                    <a:sym typeface="Symbol"/>
                  </a:rPr>
                  <a:t>x</a:t>
                </a:r>
                <a:r>
                  <a:rPr lang="en-SG" sz="2400" dirty="0">
                    <a:solidFill>
                      <a:srgbClr val="0033CC"/>
                    </a:solidFill>
                    <a:sym typeface="Symbol"/>
                  </a:rPr>
                  <a:t>  </a:t>
                </a:r>
                <a:r>
                  <a:rPr lang="en-SG" sz="2400" i="1" dirty="0">
                    <a:solidFill>
                      <a:srgbClr val="0033CC"/>
                    </a:solidFill>
                    <a:sym typeface="Symbol"/>
                  </a:rPr>
                  <a:t>D</a:t>
                </a:r>
                <a:r>
                  <a:rPr lang="en-SG" sz="2400" dirty="0">
                    <a:solidFill>
                      <a:srgbClr val="0033CC"/>
                    </a:solidFill>
                    <a:sym typeface="Symbol"/>
                  </a:rPr>
                  <a:t>, ~</a:t>
                </a:r>
                <a:r>
                  <a:rPr lang="en-SG" sz="2400" i="1" dirty="0">
                    <a:solidFill>
                      <a:srgbClr val="0033CC"/>
                    </a:solidFill>
                    <a:sym typeface="Symbol"/>
                  </a:rPr>
                  <a:t>Q</a:t>
                </a:r>
                <a:r>
                  <a:rPr lang="en-SG" sz="2400" dirty="0">
                    <a:solidFill>
                      <a:srgbClr val="0033CC"/>
                    </a:solidFill>
                    <a:sym typeface="Symbol"/>
                  </a:rPr>
                  <a:t>(</a:t>
                </a:r>
                <a:r>
                  <a:rPr lang="en-SG" sz="2400" i="1" dirty="0">
                    <a:solidFill>
                      <a:srgbClr val="0033CC"/>
                    </a:solidFill>
                    <a:sym typeface="Symbol"/>
                  </a:rPr>
                  <a:t>x</a:t>
                </a:r>
                <a:r>
                  <a:rPr lang="en-SG" sz="2400" dirty="0">
                    <a:solidFill>
                      <a:srgbClr val="0033CC"/>
                    </a:solidFill>
                    <a:sym typeface="Symbol"/>
                  </a:rPr>
                  <a:t>) </a:t>
                </a:r>
                <a14:m>
                  <m:oMath xmlns:m="http://schemas.openxmlformats.org/officeDocument/2006/math">
                    <m:r>
                      <a:rPr lang="en-SG" sz="2400" i="1">
                        <a:solidFill>
                          <a:srgbClr val="0033CC"/>
                        </a:solidFill>
                        <a:latin typeface="Cambria Math" panose="02040503050406030204" pitchFamily="18" charset="0"/>
                        <a:ea typeface="Cambria Math" panose="02040503050406030204" pitchFamily="18" charset="0"/>
                        <a:sym typeface="Symbol" panose="05050102010706020507" pitchFamily="18" charset="2"/>
                      </a:rPr>
                      <m:t>→</m:t>
                    </m:r>
                  </m:oMath>
                </a14:m>
                <a:r>
                  <a:rPr lang="en-SG" sz="2400" dirty="0">
                    <a:solidFill>
                      <a:srgbClr val="0033CC"/>
                    </a:solidFill>
                    <a:sym typeface="Symbol"/>
                  </a:rPr>
                  <a:t> ~</a:t>
                </a:r>
                <a:r>
                  <a:rPr lang="en-SG" sz="2400" i="1" dirty="0">
                    <a:solidFill>
                      <a:srgbClr val="0033CC"/>
                    </a:solidFill>
                    <a:sym typeface="Symbol"/>
                  </a:rPr>
                  <a:t>P</a:t>
                </a:r>
                <a:r>
                  <a:rPr lang="en-SG" sz="2400" dirty="0">
                    <a:solidFill>
                      <a:srgbClr val="0033CC"/>
                    </a:solidFill>
                    <a:sym typeface="Symbol"/>
                  </a:rPr>
                  <a:t>(</a:t>
                </a:r>
                <a:r>
                  <a:rPr lang="en-SG" sz="2400" i="1" dirty="0">
                    <a:solidFill>
                      <a:srgbClr val="0033CC"/>
                    </a:solidFill>
                    <a:sym typeface="Symbol"/>
                  </a:rPr>
                  <a:t>x</a:t>
                </a:r>
                <a:r>
                  <a:rPr lang="en-SG" sz="2400" dirty="0">
                    <a:solidFill>
                      <a:srgbClr val="0033CC"/>
                    </a:solidFill>
                    <a:sym typeface="Symbol"/>
                  </a:rPr>
                  <a:t>)</a:t>
                </a:r>
                <a:endParaRPr lang="en-SG" altLang="en-US" sz="2400" dirty="0">
                  <a:solidFill>
                    <a:srgbClr val="0033CC"/>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567523" y="961064"/>
                <a:ext cx="7995862" cy="2144498"/>
              </a:xfrm>
              <a:prstGeom prst="rect">
                <a:avLst/>
              </a:prstGeom>
              <a:blipFill>
                <a:blip r:embed="rId3"/>
                <a:stretch>
                  <a:fillRect l="-1143" t="-2279" b="-34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67522" y="3053945"/>
                <a:ext cx="8242849" cy="1200329"/>
              </a:xfrm>
              <a:prstGeom prst="rect">
                <a:avLst/>
              </a:prstGeom>
              <a:noFill/>
            </p:spPr>
            <p:txBody>
              <a:bodyPr wrap="square" rtlCol="0">
                <a:spAutoFit/>
              </a:bodyPr>
              <a:lstStyle/>
              <a:p>
                <a:pPr>
                  <a:spcAft>
                    <a:spcPts val="600"/>
                  </a:spcAft>
                </a:pPr>
                <a:r>
                  <a:rPr lang="en-SG" altLang="en-US" sz="2400" dirty="0"/>
                  <a:t>Any particular </a:t>
                </a:r>
                <a:r>
                  <a:rPr lang="en-SG" altLang="en-US" sz="2400" i="1" dirty="0"/>
                  <a:t>x</a:t>
                </a:r>
                <a:r>
                  <a:rPr lang="en-SG" altLang="en-US" sz="2400" dirty="0"/>
                  <a:t> in </a:t>
                </a:r>
                <a:r>
                  <a:rPr lang="en-SG" altLang="en-US" sz="2400" i="1" dirty="0"/>
                  <a:t>D</a:t>
                </a:r>
                <a:r>
                  <a:rPr lang="en-SG" altLang="en-US" sz="2400" dirty="0"/>
                  <a:t> that makes “</a:t>
                </a:r>
                <a:r>
                  <a:rPr lang="en-SG" sz="2400" i="1" dirty="0">
                    <a:sym typeface="Symbol"/>
                  </a:rPr>
                  <a:t>P</a:t>
                </a:r>
                <a:r>
                  <a:rPr lang="en-SG" sz="2400" dirty="0">
                    <a:sym typeface="Symbol"/>
                  </a:rPr>
                  <a:t>(</a:t>
                </a:r>
                <a:r>
                  <a:rPr lang="en-SG" sz="2400" i="1" dirty="0">
                    <a:sym typeface="Symbol"/>
                  </a:rPr>
                  <a:t>x</a:t>
                </a:r>
                <a:r>
                  <a:rPr lang="en-SG" sz="2400" dirty="0">
                    <a:sym typeface="Symbol"/>
                  </a:rPr>
                  <a:t>) </a:t>
                </a:r>
                <a14:m>
                  <m:oMath xmlns:m="http://schemas.openxmlformats.org/officeDocument/2006/math">
                    <m:r>
                      <a:rPr lang="en-SG" sz="2400" i="1" smtClean="0">
                        <a:solidFill>
                          <a:schemeClr val="tx1"/>
                        </a:solidFill>
                        <a:latin typeface="Cambria Math" panose="02040503050406030204" pitchFamily="18" charset="0"/>
                        <a:ea typeface="Cambria Math" panose="02040503050406030204" pitchFamily="18" charset="0"/>
                        <a:sym typeface="Symbol" panose="05050102010706020507" pitchFamily="18" charset="2"/>
                      </a:rPr>
                      <m:t>→</m:t>
                    </m:r>
                  </m:oMath>
                </a14:m>
                <a:r>
                  <a:rPr lang="en-SG" sz="2400" dirty="0">
                    <a:sym typeface="Symbol"/>
                  </a:rPr>
                  <a:t> </a:t>
                </a:r>
                <a:r>
                  <a:rPr lang="en-SG" sz="2400" i="1" dirty="0">
                    <a:sym typeface="Symbol"/>
                  </a:rPr>
                  <a:t>Q</a:t>
                </a:r>
                <a:r>
                  <a:rPr lang="en-SG" sz="2400" dirty="0">
                    <a:sym typeface="Symbol"/>
                  </a:rPr>
                  <a:t>(</a:t>
                </a:r>
                <a:r>
                  <a:rPr lang="en-SG" sz="2400" i="1" dirty="0">
                    <a:sym typeface="Symbol"/>
                  </a:rPr>
                  <a:t>x</a:t>
                </a:r>
                <a:r>
                  <a:rPr lang="en-SG" sz="2400" dirty="0">
                    <a:sym typeface="Symbol"/>
                  </a:rPr>
                  <a:t>)” true also makes “~</a:t>
                </a:r>
                <a:r>
                  <a:rPr lang="en-SG" sz="2400" i="1" dirty="0">
                    <a:sym typeface="Symbol"/>
                  </a:rPr>
                  <a:t>Q</a:t>
                </a:r>
                <a:r>
                  <a:rPr lang="en-SG" sz="2400" dirty="0">
                    <a:sym typeface="Symbol"/>
                  </a:rPr>
                  <a:t>(</a:t>
                </a:r>
                <a:r>
                  <a:rPr lang="en-SG" sz="2400" i="1" dirty="0">
                    <a:sym typeface="Symbol"/>
                  </a:rPr>
                  <a:t>x</a:t>
                </a:r>
                <a:r>
                  <a:rPr lang="en-SG" sz="2400" dirty="0">
                    <a:sym typeface="Symbol"/>
                  </a:rPr>
                  <a:t>) </a:t>
                </a:r>
                <a14:m>
                  <m:oMath xmlns:m="http://schemas.openxmlformats.org/officeDocument/2006/math">
                    <m:r>
                      <a:rPr lang="en-SG" sz="2400" i="1">
                        <a:latin typeface="Cambria Math" panose="02040503050406030204" pitchFamily="18" charset="0"/>
                        <a:ea typeface="Cambria Math" panose="02040503050406030204" pitchFamily="18" charset="0"/>
                        <a:sym typeface="Symbol" panose="05050102010706020507" pitchFamily="18" charset="2"/>
                      </a:rPr>
                      <m:t>→</m:t>
                    </m:r>
                  </m:oMath>
                </a14:m>
                <a:r>
                  <a:rPr lang="en-SG" sz="2400" dirty="0">
                    <a:sym typeface="Symbol"/>
                  </a:rPr>
                  <a:t> ~</a:t>
                </a:r>
                <a:r>
                  <a:rPr lang="en-SG" sz="2400" i="1" dirty="0">
                    <a:sym typeface="Symbol"/>
                  </a:rPr>
                  <a:t>P</a:t>
                </a:r>
                <a:r>
                  <a:rPr lang="en-SG" sz="2400" dirty="0">
                    <a:sym typeface="Symbol"/>
                  </a:rPr>
                  <a:t>(</a:t>
                </a:r>
                <a:r>
                  <a:rPr lang="en-SG" sz="2400" i="1" dirty="0">
                    <a:sym typeface="Symbol"/>
                  </a:rPr>
                  <a:t>x</a:t>
                </a:r>
                <a:r>
                  <a:rPr lang="en-SG" sz="2400" dirty="0">
                    <a:sym typeface="Symbol"/>
                  </a:rPr>
                  <a:t>)”  true (by the logical equivalence between </a:t>
                </a:r>
                <a:r>
                  <a:rPr lang="en-SG" sz="2400" i="1" dirty="0">
                    <a:sym typeface="Symbol"/>
                  </a:rPr>
                  <a:t>p</a:t>
                </a:r>
                <a:r>
                  <a:rPr lang="en-SG" sz="2400" dirty="0">
                    <a:sym typeface="Symbol"/>
                  </a:rPr>
                  <a:t>  </a:t>
                </a:r>
                <a:r>
                  <a:rPr lang="en-SG" sz="2400" i="1" dirty="0">
                    <a:sym typeface="Symbol"/>
                  </a:rPr>
                  <a:t>q</a:t>
                </a:r>
                <a:r>
                  <a:rPr lang="en-SG" sz="2400" dirty="0">
                    <a:sym typeface="Symbol"/>
                  </a:rPr>
                  <a:t> and ~</a:t>
                </a:r>
                <a:r>
                  <a:rPr lang="en-SG" sz="2400" i="1" dirty="0">
                    <a:sym typeface="Symbol"/>
                  </a:rPr>
                  <a:t>q</a:t>
                </a:r>
                <a:r>
                  <a:rPr lang="en-SG" sz="2400" dirty="0">
                    <a:sym typeface="Symbol"/>
                  </a:rPr>
                  <a:t>  ~</a:t>
                </a:r>
                <a:r>
                  <a:rPr lang="en-SG" sz="2400" i="1" dirty="0">
                    <a:sym typeface="Symbol"/>
                  </a:rPr>
                  <a:t>p</a:t>
                </a:r>
                <a:r>
                  <a:rPr lang="en-SG" sz="2400" dirty="0">
                    <a:sym typeface="Symbol"/>
                  </a:rPr>
                  <a:t>).</a:t>
                </a:r>
                <a:endParaRPr lang="en-SG" altLang="en-US" sz="2400" dirty="0"/>
              </a:p>
            </p:txBody>
          </p:sp>
        </mc:Choice>
        <mc:Fallback xmlns="">
          <p:sp>
            <p:nvSpPr>
              <p:cNvPr id="50" name="TextBox 49"/>
              <p:cNvSpPr txBox="1">
                <a:spLocks noRot="1" noChangeAspect="1" noMove="1" noResize="1" noEditPoints="1" noAdjustHandles="1" noChangeArrowheads="1" noChangeShapeType="1" noTextEdit="1"/>
              </p:cNvSpPr>
              <p:nvPr/>
            </p:nvSpPr>
            <p:spPr>
              <a:xfrm>
                <a:off x="567522" y="3053945"/>
                <a:ext cx="8242849" cy="1200329"/>
              </a:xfrm>
              <a:prstGeom prst="rect">
                <a:avLst/>
              </a:prstGeom>
              <a:blipFill>
                <a:blip r:embed="rId4"/>
                <a:stretch>
                  <a:fillRect l="-1109" t="-4061" b="-10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567522" y="4406674"/>
                <a:ext cx="8335317" cy="830997"/>
              </a:xfrm>
              <a:prstGeom prst="rect">
                <a:avLst/>
              </a:prstGeom>
              <a:noFill/>
            </p:spPr>
            <p:txBody>
              <a:bodyPr wrap="square" rtlCol="0">
                <a:spAutoFit/>
              </a:bodyPr>
              <a:lstStyle/>
              <a:p>
                <a:pPr>
                  <a:spcAft>
                    <a:spcPts val="600"/>
                  </a:spcAft>
                </a:pPr>
                <a:r>
                  <a:rPr lang="en-SG" altLang="en-US" sz="2400" dirty="0"/>
                  <a:t>It follows that “</a:t>
                </a:r>
                <a:r>
                  <a:rPr lang="en-SG" sz="2400" i="1" dirty="0">
                    <a:sym typeface="Symbol"/>
                  </a:rPr>
                  <a:t>P</a:t>
                </a:r>
                <a:r>
                  <a:rPr lang="en-SG" sz="2400" dirty="0">
                    <a:sym typeface="Symbol"/>
                  </a:rPr>
                  <a:t>(</a:t>
                </a:r>
                <a:r>
                  <a:rPr lang="en-SG" sz="2400" i="1" dirty="0">
                    <a:sym typeface="Symbol"/>
                  </a:rPr>
                  <a:t>x</a:t>
                </a:r>
                <a:r>
                  <a:rPr lang="en-SG" sz="2400" dirty="0">
                    <a:sym typeface="Symbol"/>
                  </a:rPr>
                  <a:t>) </a:t>
                </a:r>
                <a14:m>
                  <m:oMath xmlns:m="http://schemas.openxmlformats.org/officeDocument/2006/math">
                    <m:r>
                      <a:rPr lang="en-SG" sz="2400" i="1">
                        <a:latin typeface="Cambria Math" panose="02040503050406030204" pitchFamily="18" charset="0"/>
                        <a:ea typeface="Cambria Math" panose="02040503050406030204" pitchFamily="18" charset="0"/>
                        <a:sym typeface="Symbol" panose="05050102010706020507" pitchFamily="18" charset="2"/>
                      </a:rPr>
                      <m:t>→</m:t>
                    </m:r>
                  </m:oMath>
                </a14:m>
                <a:r>
                  <a:rPr lang="en-SG" sz="2400" dirty="0">
                    <a:sym typeface="Symbol"/>
                  </a:rPr>
                  <a:t> </a:t>
                </a:r>
                <a:r>
                  <a:rPr lang="en-SG" sz="2400" i="1" dirty="0">
                    <a:sym typeface="Symbol"/>
                  </a:rPr>
                  <a:t>Q</a:t>
                </a:r>
                <a:r>
                  <a:rPr lang="en-SG" sz="2400" dirty="0">
                    <a:sym typeface="Symbol"/>
                  </a:rPr>
                  <a:t>(</a:t>
                </a:r>
                <a:r>
                  <a:rPr lang="en-SG" sz="2400" i="1" dirty="0">
                    <a:sym typeface="Symbol"/>
                  </a:rPr>
                  <a:t>x</a:t>
                </a:r>
                <a:r>
                  <a:rPr lang="en-SG" sz="2400" dirty="0">
                    <a:sym typeface="Symbol"/>
                  </a:rPr>
                  <a:t>)” is true for all </a:t>
                </a:r>
                <a:r>
                  <a:rPr lang="en-SG" sz="2400" i="1" dirty="0">
                    <a:sym typeface="Symbol"/>
                  </a:rPr>
                  <a:t>x</a:t>
                </a:r>
                <a:r>
                  <a:rPr lang="en-SG" sz="2400" dirty="0">
                    <a:sym typeface="Symbol"/>
                  </a:rPr>
                  <a:t> in </a:t>
                </a:r>
                <a:r>
                  <a:rPr lang="en-SG" sz="2400" i="1" dirty="0">
                    <a:sym typeface="Symbol"/>
                  </a:rPr>
                  <a:t>D</a:t>
                </a:r>
                <a:r>
                  <a:rPr lang="en-SG" sz="2400" dirty="0">
                    <a:sym typeface="Symbol"/>
                  </a:rPr>
                  <a:t> </a:t>
                </a:r>
                <a:r>
                  <a:rPr lang="en-SG" sz="2400" dirty="0" err="1">
                    <a:sym typeface="Symbol"/>
                  </a:rPr>
                  <a:t>iff</a:t>
                </a:r>
                <a:r>
                  <a:rPr lang="en-SG" sz="2400" dirty="0">
                    <a:sym typeface="Symbol"/>
                  </a:rPr>
                  <a:t> “~</a:t>
                </a:r>
                <a:r>
                  <a:rPr lang="en-SG" sz="2400" i="1" dirty="0">
                    <a:sym typeface="Symbol"/>
                  </a:rPr>
                  <a:t>Q</a:t>
                </a:r>
                <a:r>
                  <a:rPr lang="en-SG" sz="2400" dirty="0">
                    <a:sym typeface="Symbol"/>
                  </a:rPr>
                  <a:t>(</a:t>
                </a:r>
                <a:r>
                  <a:rPr lang="en-SG" sz="2400" i="1" dirty="0">
                    <a:sym typeface="Symbol"/>
                  </a:rPr>
                  <a:t>x</a:t>
                </a:r>
                <a:r>
                  <a:rPr lang="en-SG" sz="2400" dirty="0">
                    <a:sym typeface="Symbol"/>
                  </a:rPr>
                  <a:t>) </a:t>
                </a:r>
                <a14:m>
                  <m:oMath xmlns:m="http://schemas.openxmlformats.org/officeDocument/2006/math">
                    <m:r>
                      <a:rPr lang="en-SG" sz="2400" i="1">
                        <a:latin typeface="Cambria Math" panose="02040503050406030204" pitchFamily="18" charset="0"/>
                        <a:ea typeface="Cambria Math" panose="02040503050406030204" pitchFamily="18" charset="0"/>
                        <a:sym typeface="Symbol" panose="05050102010706020507" pitchFamily="18" charset="2"/>
                      </a:rPr>
                      <m:t>→</m:t>
                    </m:r>
                  </m:oMath>
                </a14:m>
                <a:r>
                  <a:rPr lang="en-SG" sz="2400" dirty="0">
                    <a:sym typeface="Symbol"/>
                  </a:rPr>
                  <a:t> ~</a:t>
                </a:r>
                <a:r>
                  <a:rPr lang="en-SG" sz="2400" i="1" dirty="0">
                    <a:sym typeface="Symbol"/>
                  </a:rPr>
                  <a:t>P</a:t>
                </a:r>
                <a:r>
                  <a:rPr lang="en-SG" sz="2400" dirty="0">
                    <a:sym typeface="Symbol"/>
                  </a:rPr>
                  <a:t>(</a:t>
                </a:r>
                <a:r>
                  <a:rPr lang="en-SG" sz="2400" i="1" dirty="0">
                    <a:sym typeface="Symbol"/>
                  </a:rPr>
                  <a:t>x</a:t>
                </a:r>
                <a:r>
                  <a:rPr lang="en-SG" sz="2400" dirty="0">
                    <a:sym typeface="Symbol"/>
                  </a:rPr>
                  <a:t>)” is true for all </a:t>
                </a:r>
                <a:r>
                  <a:rPr lang="en-SG" sz="2400" i="1" dirty="0">
                    <a:sym typeface="Symbol"/>
                  </a:rPr>
                  <a:t>x</a:t>
                </a:r>
                <a:r>
                  <a:rPr lang="en-SG" sz="2400" dirty="0">
                    <a:sym typeface="Symbol"/>
                  </a:rPr>
                  <a:t> in </a:t>
                </a:r>
                <a:r>
                  <a:rPr lang="en-SG" sz="2400" i="1" dirty="0">
                    <a:sym typeface="Symbol"/>
                  </a:rPr>
                  <a:t>D</a:t>
                </a:r>
                <a:r>
                  <a:rPr lang="en-SG" sz="2400" dirty="0">
                    <a:sym typeface="Symbol"/>
                  </a:rPr>
                  <a:t>.</a:t>
                </a:r>
                <a:endParaRPr lang="en-SG" altLang="en-US" sz="2400" dirty="0"/>
              </a:p>
            </p:txBody>
          </p:sp>
        </mc:Choice>
        <mc:Fallback xmlns="">
          <p:sp>
            <p:nvSpPr>
              <p:cNvPr id="51" name="TextBox 50"/>
              <p:cNvSpPr txBox="1">
                <a:spLocks noRot="1" noChangeAspect="1" noMove="1" noResize="1" noEditPoints="1" noAdjustHandles="1" noChangeArrowheads="1" noChangeShapeType="1" noTextEdit="1"/>
              </p:cNvSpPr>
              <p:nvPr/>
            </p:nvSpPr>
            <p:spPr>
              <a:xfrm>
                <a:off x="567522" y="4406674"/>
                <a:ext cx="8335317" cy="830997"/>
              </a:xfrm>
              <a:prstGeom prst="rect">
                <a:avLst/>
              </a:prstGeom>
              <a:blipFill>
                <a:blip r:embed="rId5"/>
                <a:stretch>
                  <a:fillRect l="-1097" t="-5882" r="-1609" b="-16176"/>
                </a:stretch>
              </a:blipFill>
            </p:spPr>
            <p:txBody>
              <a:bodyPr/>
              <a:lstStyle/>
              <a:p>
                <a:r>
                  <a:rPr lang="en-US">
                    <a:noFill/>
                  </a:rPr>
                  <a:t> </a:t>
                </a:r>
              </a:p>
            </p:txBody>
          </p:sp>
        </mc:Fallback>
      </mc:AlternateContent>
      <p:sp>
        <p:nvSpPr>
          <p:cNvPr id="39" name="Slide Number Placeholder 18"/>
          <p:cNvSpPr>
            <a:spLocks noGrp="1"/>
          </p:cNvSpPr>
          <p:nvPr>
            <p:ph type="sldNum" sz="quarter" idx="12"/>
          </p:nvPr>
        </p:nvSpPr>
        <p:spPr>
          <a:xfrm>
            <a:off x="6457950" y="6356351"/>
            <a:ext cx="2057400" cy="365125"/>
          </a:xfrm>
        </p:spPr>
        <p:txBody>
          <a:bodyPr/>
          <a:lstStyle/>
          <a:p>
            <a:fld id="{3945BCA7-BE1F-44EA-8FAA-E97CADA8B770}" type="slidenum">
              <a:rPr lang="en-SG" smtClean="0"/>
              <a:t>43</a:t>
            </a:fld>
            <a:endParaRPr lang="en-SG" dirty="0"/>
          </a:p>
        </p:txBody>
      </p:sp>
      <p:grpSp>
        <p:nvGrpSpPr>
          <p:cNvPr id="2" name="Group 1"/>
          <p:cNvGrpSpPr/>
          <p:nvPr/>
        </p:nvGrpSpPr>
        <p:grpSpPr>
          <a:xfrm>
            <a:off x="1090037" y="5350380"/>
            <a:ext cx="7018983" cy="523220"/>
            <a:chOff x="1090037" y="5350380"/>
            <a:chExt cx="7018983" cy="523220"/>
          </a:xfrm>
        </p:grpSpPr>
        <mc:AlternateContent xmlns:mc="http://schemas.openxmlformats.org/markup-compatibility/2006" xmlns:a14="http://schemas.microsoft.com/office/drawing/2010/main">
          <mc:Choice Requires="a14">
            <p:sp>
              <p:nvSpPr>
                <p:cNvPr id="52" name="TextBox 51"/>
                <p:cNvSpPr txBox="1"/>
                <p:nvPr/>
              </p:nvSpPr>
              <p:spPr>
                <a:xfrm>
                  <a:off x="1090037" y="5350380"/>
                  <a:ext cx="3200076" cy="523220"/>
                </a:xfrm>
                <a:prstGeom prst="rect">
                  <a:avLst/>
                </a:prstGeom>
                <a:solidFill>
                  <a:srgbClr val="0033CC"/>
                </a:solidFill>
              </p:spPr>
              <p:txBody>
                <a:bodyPr wrap="square" rtlCol="0">
                  <a:spAutoFit/>
                </a:bodyPr>
                <a:lstStyle/>
                <a:p>
                  <a:pPr algn="ctr"/>
                  <a:r>
                    <a:rPr lang="en-SG" sz="2800" dirty="0">
                      <a:solidFill>
                        <a:schemeClr val="bg1"/>
                      </a:solidFill>
                      <a:sym typeface="Symbol" panose="05050102010706020507" pitchFamily="18" charset="2"/>
                    </a:rPr>
                    <a:t></a:t>
                  </a:r>
                  <a:r>
                    <a:rPr lang="en-SG" sz="2800" i="1" dirty="0">
                      <a:solidFill>
                        <a:schemeClr val="bg1"/>
                      </a:solidFill>
                    </a:rPr>
                    <a:t>x</a:t>
                  </a:r>
                  <a:r>
                    <a:rPr lang="en-SG" sz="2800" dirty="0">
                      <a:solidFill>
                        <a:schemeClr val="bg1"/>
                      </a:solidFill>
                    </a:rPr>
                    <a:t> </a:t>
                  </a:r>
                  <a:r>
                    <a:rPr lang="en-SG" sz="2800" dirty="0">
                      <a:solidFill>
                        <a:schemeClr val="bg1"/>
                      </a:solidFill>
                      <a:sym typeface="Symbol"/>
                    </a:rPr>
                    <a:t> </a:t>
                  </a:r>
                  <a:r>
                    <a:rPr lang="en-SG" sz="2800" i="1" dirty="0">
                      <a:solidFill>
                        <a:schemeClr val="bg1"/>
                      </a:solidFill>
                      <a:sym typeface="Symbol"/>
                    </a:rPr>
                    <a:t>D</a:t>
                  </a:r>
                  <a:r>
                    <a:rPr lang="en-SG" sz="2800" dirty="0">
                      <a:solidFill>
                        <a:schemeClr val="bg1"/>
                      </a:solidFill>
                      <a:sym typeface="Symbol"/>
                    </a:rPr>
                    <a:t>, </a:t>
                  </a:r>
                  <a:r>
                    <a:rPr lang="en-SG" sz="2800" i="1" dirty="0">
                      <a:solidFill>
                        <a:schemeClr val="bg1"/>
                      </a:solidFill>
                      <a:sym typeface="Symbol"/>
                    </a:rPr>
                    <a:t>P</a:t>
                  </a:r>
                  <a:r>
                    <a:rPr lang="en-SG" sz="2800" dirty="0">
                      <a:solidFill>
                        <a:schemeClr val="bg1"/>
                      </a:solidFill>
                      <a:sym typeface="Symbol"/>
                    </a:rPr>
                    <a:t>(</a:t>
                  </a:r>
                  <a:r>
                    <a:rPr lang="en-SG" sz="2800" i="1" dirty="0">
                      <a:solidFill>
                        <a:schemeClr val="bg1"/>
                      </a:solidFill>
                      <a:sym typeface="Symbol"/>
                    </a:rPr>
                    <a:t>x</a:t>
                  </a:r>
                  <a:r>
                    <a:rPr lang="en-SG" sz="2800" dirty="0">
                      <a:solidFill>
                        <a:schemeClr val="bg1"/>
                      </a:solidFill>
                      <a:sym typeface="Symbol"/>
                    </a:rPr>
                    <a:t>) </a:t>
                  </a:r>
                  <a14:m>
                    <m:oMath xmlns:m="http://schemas.openxmlformats.org/officeDocument/2006/math">
                      <m:r>
                        <a:rPr lang="en-SG" sz="2800" i="1" smtClean="0">
                          <a:solidFill>
                            <a:schemeClr val="bg1"/>
                          </a:solidFill>
                          <a:latin typeface="Cambria Math" panose="02040503050406030204" pitchFamily="18" charset="0"/>
                          <a:ea typeface="Cambria Math" panose="02040503050406030204" pitchFamily="18" charset="0"/>
                          <a:sym typeface="Symbol" panose="05050102010706020507" pitchFamily="18" charset="2"/>
                        </a:rPr>
                        <m:t>→</m:t>
                      </m:r>
                    </m:oMath>
                  </a14:m>
                  <a:r>
                    <a:rPr lang="en-SG" sz="2800" i="1" dirty="0">
                      <a:solidFill>
                        <a:schemeClr val="bg1"/>
                      </a:solidFill>
                    </a:rPr>
                    <a:t> </a:t>
                  </a:r>
                  <a:r>
                    <a:rPr lang="en-SG" sz="2800" i="1" dirty="0">
                      <a:solidFill>
                        <a:schemeClr val="bg1"/>
                      </a:solidFill>
                      <a:sym typeface="Symbol" panose="05050102010706020507" pitchFamily="18" charset="2"/>
                    </a:rPr>
                    <a:t>Q</a:t>
                  </a:r>
                  <a:r>
                    <a:rPr lang="en-SG" sz="2800" dirty="0">
                      <a:solidFill>
                        <a:schemeClr val="bg1"/>
                      </a:solidFill>
                      <a:sym typeface="Symbol" panose="05050102010706020507" pitchFamily="18" charset="2"/>
                    </a:rPr>
                    <a:t>(</a:t>
                  </a:r>
                  <a:r>
                    <a:rPr lang="en-SG" sz="2800" i="1" dirty="0">
                      <a:solidFill>
                        <a:schemeClr val="bg1"/>
                      </a:solidFill>
                      <a:sym typeface="Symbol" panose="05050102010706020507" pitchFamily="18" charset="2"/>
                    </a:rPr>
                    <a:t>x</a:t>
                  </a:r>
                  <a:r>
                    <a:rPr lang="en-SG" sz="2800" dirty="0">
                      <a:solidFill>
                        <a:schemeClr val="bg1"/>
                      </a:solidFill>
                      <a:sym typeface="Symbol" panose="05050102010706020507" pitchFamily="18" charset="2"/>
                    </a:rPr>
                    <a:t>)</a:t>
                  </a:r>
                  <a:endParaRPr lang="en-SG" sz="2800" i="1" dirty="0">
                    <a:solidFill>
                      <a:schemeClr val="bg1"/>
                    </a:solidFill>
                  </a:endParaRPr>
                </a:p>
              </p:txBody>
            </p:sp>
          </mc:Choice>
          <mc:Fallback xmlns="">
            <p:sp>
              <p:nvSpPr>
                <p:cNvPr id="52" name="TextBox 51"/>
                <p:cNvSpPr txBox="1">
                  <a:spLocks noRot="1" noChangeAspect="1" noMove="1" noResize="1" noEditPoints="1" noAdjustHandles="1" noChangeArrowheads="1" noChangeShapeType="1" noTextEdit="1"/>
                </p:cNvSpPr>
                <p:nvPr/>
              </p:nvSpPr>
              <p:spPr>
                <a:xfrm>
                  <a:off x="1090037" y="5350380"/>
                  <a:ext cx="3200076" cy="523220"/>
                </a:xfrm>
                <a:prstGeom prst="rect">
                  <a:avLst/>
                </a:prstGeom>
                <a:blipFill>
                  <a:blip r:embed="rId6"/>
                  <a:stretch>
                    <a:fillRect l="-1143" t="-15116" r="-952"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4721674" y="5350380"/>
                  <a:ext cx="3387346" cy="523220"/>
                </a:xfrm>
                <a:prstGeom prst="rect">
                  <a:avLst/>
                </a:prstGeom>
                <a:solidFill>
                  <a:srgbClr val="0033CC"/>
                </a:solidFill>
              </p:spPr>
              <p:txBody>
                <a:bodyPr wrap="square" rtlCol="0">
                  <a:spAutoFit/>
                </a:bodyPr>
                <a:lstStyle/>
                <a:p>
                  <a:pPr algn="ctr"/>
                  <a:r>
                    <a:rPr lang="en-SG" sz="2800" dirty="0">
                      <a:solidFill>
                        <a:schemeClr val="bg1"/>
                      </a:solidFill>
                      <a:sym typeface="Symbol" panose="05050102010706020507" pitchFamily="18" charset="2"/>
                    </a:rPr>
                    <a:t></a:t>
                  </a:r>
                  <a:r>
                    <a:rPr lang="en-SG" sz="2800" i="1" dirty="0">
                      <a:solidFill>
                        <a:schemeClr val="bg1"/>
                      </a:solidFill>
                    </a:rPr>
                    <a:t>x</a:t>
                  </a:r>
                  <a:r>
                    <a:rPr lang="en-SG" sz="2800" dirty="0">
                      <a:solidFill>
                        <a:schemeClr val="bg1"/>
                      </a:solidFill>
                    </a:rPr>
                    <a:t> </a:t>
                  </a:r>
                  <a:r>
                    <a:rPr lang="en-SG" sz="2800" dirty="0">
                      <a:solidFill>
                        <a:schemeClr val="bg1"/>
                      </a:solidFill>
                      <a:sym typeface="Symbol"/>
                    </a:rPr>
                    <a:t> </a:t>
                  </a:r>
                  <a:r>
                    <a:rPr lang="en-SG" sz="2800" i="1" dirty="0">
                      <a:solidFill>
                        <a:schemeClr val="bg1"/>
                      </a:solidFill>
                      <a:sym typeface="Symbol"/>
                    </a:rPr>
                    <a:t>D</a:t>
                  </a:r>
                  <a:r>
                    <a:rPr lang="en-SG" sz="2800" dirty="0">
                      <a:solidFill>
                        <a:schemeClr val="bg1"/>
                      </a:solidFill>
                      <a:sym typeface="Symbol"/>
                    </a:rPr>
                    <a:t>, ~</a:t>
                  </a:r>
                  <a:r>
                    <a:rPr lang="en-SG" sz="2800" i="1" dirty="0">
                      <a:solidFill>
                        <a:schemeClr val="bg1"/>
                      </a:solidFill>
                      <a:sym typeface="Symbol" panose="05050102010706020507" pitchFamily="18" charset="2"/>
                    </a:rPr>
                    <a:t>Q</a:t>
                  </a:r>
                  <a:r>
                    <a:rPr lang="en-SG" sz="2800" dirty="0">
                      <a:solidFill>
                        <a:schemeClr val="bg1"/>
                      </a:solidFill>
                      <a:sym typeface="Symbol" panose="05050102010706020507" pitchFamily="18" charset="2"/>
                    </a:rPr>
                    <a:t>(</a:t>
                  </a:r>
                  <a:r>
                    <a:rPr lang="en-SG" sz="2800" i="1" dirty="0">
                      <a:solidFill>
                        <a:schemeClr val="bg1"/>
                      </a:solidFill>
                      <a:sym typeface="Symbol" panose="05050102010706020507" pitchFamily="18" charset="2"/>
                    </a:rPr>
                    <a:t>x</a:t>
                  </a:r>
                  <a:r>
                    <a:rPr lang="en-SG" sz="2800" dirty="0">
                      <a:solidFill>
                        <a:schemeClr val="bg1"/>
                      </a:solidFill>
                      <a:sym typeface="Symbol" panose="05050102010706020507" pitchFamily="18" charset="2"/>
                    </a:rPr>
                    <a:t>) </a:t>
                  </a:r>
                  <a14:m>
                    <m:oMath xmlns:m="http://schemas.openxmlformats.org/officeDocument/2006/math">
                      <m:r>
                        <a:rPr lang="en-SG" sz="2800" i="1">
                          <a:solidFill>
                            <a:schemeClr val="bg1"/>
                          </a:solidFill>
                          <a:latin typeface="Cambria Math" panose="02040503050406030204" pitchFamily="18" charset="0"/>
                          <a:ea typeface="Cambria Math" panose="02040503050406030204" pitchFamily="18" charset="0"/>
                          <a:sym typeface="Symbol" panose="05050102010706020507" pitchFamily="18" charset="2"/>
                        </a:rPr>
                        <m:t>→</m:t>
                      </m:r>
                    </m:oMath>
                  </a14:m>
                  <a:r>
                    <a:rPr lang="en-SG" sz="2800" dirty="0">
                      <a:solidFill>
                        <a:schemeClr val="bg1"/>
                      </a:solidFill>
                      <a:sym typeface="Symbol"/>
                    </a:rPr>
                    <a:t> ~</a:t>
                  </a:r>
                  <a:r>
                    <a:rPr lang="en-SG" sz="2800" i="1" dirty="0">
                      <a:solidFill>
                        <a:schemeClr val="bg1"/>
                      </a:solidFill>
                      <a:sym typeface="Symbol" panose="05050102010706020507" pitchFamily="18" charset="2"/>
                    </a:rPr>
                    <a:t>P</a:t>
                  </a:r>
                  <a:r>
                    <a:rPr lang="en-SG" sz="2800" dirty="0">
                      <a:solidFill>
                        <a:schemeClr val="bg1"/>
                      </a:solidFill>
                      <a:sym typeface="Symbol" panose="05050102010706020507" pitchFamily="18" charset="2"/>
                    </a:rPr>
                    <a:t>(</a:t>
                  </a:r>
                  <a:r>
                    <a:rPr lang="en-SG" sz="2800" i="1" dirty="0">
                      <a:solidFill>
                        <a:schemeClr val="bg1"/>
                      </a:solidFill>
                      <a:sym typeface="Symbol" panose="05050102010706020507" pitchFamily="18" charset="2"/>
                    </a:rPr>
                    <a:t>x</a:t>
                  </a:r>
                  <a:r>
                    <a:rPr lang="en-SG" sz="2800" dirty="0">
                      <a:solidFill>
                        <a:schemeClr val="bg1"/>
                      </a:solidFill>
                      <a:sym typeface="Symbol" panose="05050102010706020507" pitchFamily="18" charset="2"/>
                    </a:rPr>
                    <a:t>)</a:t>
                  </a:r>
                  <a:r>
                    <a:rPr lang="en-SG" sz="2800" dirty="0">
                      <a:solidFill>
                        <a:schemeClr val="bg1"/>
                      </a:solidFill>
                      <a:sym typeface="Symbol"/>
                    </a:rPr>
                    <a:t> </a:t>
                  </a:r>
                  <a:r>
                    <a:rPr lang="en-SG" sz="2800" dirty="0">
                      <a:solidFill>
                        <a:schemeClr val="bg1"/>
                      </a:solidFill>
                      <a:sym typeface="Symbol" panose="05050102010706020507" pitchFamily="18" charset="2"/>
                    </a:rPr>
                    <a:t>  </a:t>
                  </a:r>
                  <a:endParaRPr lang="en-SG" sz="2800" i="1" dirty="0">
                    <a:solidFill>
                      <a:schemeClr val="bg1"/>
                    </a:solidFill>
                  </a:endParaRPr>
                </a:p>
              </p:txBody>
            </p:sp>
          </mc:Choice>
          <mc:Fallback xmlns="">
            <p:sp>
              <p:nvSpPr>
                <p:cNvPr id="40" name="TextBox 39"/>
                <p:cNvSpPr txBox="1">
                  <a:spLocks noRot="1" noChangeAspect="1" noMove="1" noResize="1" noEditPoints="1" noAdjustHandles="1" noChangeArrowheads="1" noChangeShapeType="1" noTextEdit="1"/>
                </p:cNvSpPr>
                <p:nvPr/>
              </p:nvSpPr>
              <p:spPr>
                <a:xfrm>
                  <a:off x="4721674" y="5350380"/>
                  <a:ext cx="3387346" cy="523220"/>
                </a:xfrm>
                <a:prstGeom prst="rect">
                  <a:avLst/>
                </a:prstGeom>
                <a:blipFill>
                  <a:blip r:embed="rId7"/>
                  <a:stretch>
                    <a:fillRect l="-3604" t="-15116" r="-3423"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4173708" y="5350380"/>
                  <a:ext cx="633841"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rPr>
                          <m:t>≡</m:t>
                        </m:r>
                      </m:oMath>
                    </m:oMathPara>
                  </a14:m>
                  <a:endParaRPr lang="en-US" sz="2800" dirty="0"/>
                </a:p>
              </p:txBody>
            </p:sp>
          </mc:Choice>
          <mc:Fallback xmlns="">
            <p:sp>
              <p:nvSpPr>
                <p:cNvPr id="41" name="TextBox 40"/>
                <p:cNvSpPr txBox="1">
                  <a:spLocks noRot="1" noChangeAspect="1" noMove="1" noResize="1" noEditPoints="1" noAdjustHandles="1" noChangeArrowheads="1" noChangeShapeType="1" noTextEdit="1"/>
                </p:cNvSpPr>
                <p:nvPr/>
              </p:nvSpPr>
              <p:spPr>
                <a:xfrm>
                  <a:off x="4173708" y="5350380"/>
                  <a:ext cx="633841" cy="523220"/>
                </a:xfrm>
                <a:prstGeom prst="rect">
                  <a:avLst/>
                </a:prstGeom>
                <a:blipFill>
                  <a:blip r:embed="rId8"/>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222174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dissolve">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 pos="8612188" algn="l"/>
              </a:tabLst>
            </a:pPr>
            <a:r>
              <a:rPr lang="en-SG" sz="900" dirty="0">
                <a:solidFill>
                  <a:schemeClr val="bg1"/>
                </a:solidFill>
              </a:rPr>
              <a:t>	</a:t>
            </a:r>
            <a:r>
              <a:rPr lang="en-SG" sz="1200" b="1" dirty="0">
                <a:solidFill>
                  <a:schemeClr val="accent4">
                    <a:lumMod val="20000"/>
                    <a:lumOff val="80000"/>
                  </a:schemeClr>
                </a:solidFill>
              </a:rPr>
              <a:t>Predicates &amp; Quantified Statement </a:t>
            </a:r>
            <a:r>
              <a:rPr lang="en-SG" sz="1200" dirty="0">
                <a:solidFill>
                  <a:schemeClr val="bg1"/>
                </a:solidFill>
              </a:rPr>
              <a:t>I</a:t>
            </a:r>
            <a:r>
              <a:rPr lang="en-SG" sz="1200" b="1"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II</a:t>
            </a:r>
            <a:r>
              <a:rPr lang="en-SG" sz="1200" dirty="0">
                <a:solidFill>
                  <a:schemeClr val="bg1"/>
                </a:solidFill>
              </a:rPr>
              <a:t>	Statements with Multiple Quantifiers	Arguments with Quantified Statements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Variants of Universal Conditional Statements</a:t>
            </a:r>
            <a:endParaRPr lang="en-SG" sz="1100" dirty="0">
              <a:solidFill>
                <a:schemeClr val="bg1"/>
              </a:solidFill>
            </a:endParaRPr>
          </a:p>
        </p:txBody>
      </p:sp>
      <p:sp>
        <p:nvSpPr>
          <p:cNvPr id="42" name="Oval 41"/>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4" name="Oval 73"/>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7" name="Oval 86"/>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8" name="Oval 87"/>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9" name="Oval 88"/>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0" name="Oval 89"/>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1" name="Oval 90"/>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2" name="Oval 91"/>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3" name="Oval 92"/>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4" name="Oval 93"/>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5" name="Oval 94"/>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6" name="Oval 95"/>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7" name="Oval 96"/>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8" name="Oval 97"/>
          <p:cNvSpPr/>
          <p:nvPr/>
        </p:nvSpPr>
        <p:spPr>
          <a:xfrm>
            <a:off x="3291446"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9" name="Oval 98"/>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40" name="TextBox 39"/>
              <p:cNvSpPr txBox="1"/>
              <p:nvPr/>
            </p:nvSpPr>
            <p:spPr>
              <a:xfrm>
                <a:off x="567523" y="961064"/>
                <a:ext cx="7995862" cy="1969770"/>
              </a:xfrm>
              <a:prstGeom prst="rect">
                <a:avLst/>
              </a:prstGeom>
              <a:noFill/>
            </p:spPr>
            <p:txBody>
              <a:bodyPr wrap="square" rtlCol="0">
                <a:spAutoFit/>
              </a:bodyPr>
              <a:lstStyle/>
              <a:p>
                <a:pPr>
                  <a:spcAft>
                    <a:spcPts val="600"/>
                  </a:spcAft>
                </a:pPr>
                <a:r>
                  <a:rPr lang="en-SG" altLang="en-US" sz="2800" dirty="0"/>
                  <a:t>Consider the statement:</a:t>
                </a:r>
              </a:p>
              <a:p>
                <a:pPr>
                  <a:tabLst>
                    <a:tab pos="1828800" algn="l"/>
                  </a:tabLst>
                </a:pPr>
                <a:r>
                  <a:rPr lang="en-SG" altLang="en-US" sz="2400" dirty="0">
                    <a:solidFill>
                      <a:srgbClr val="0033CC"/>
                    </a:solidFill>
                  </a:rPr>
                  <a:t>	</a:t>
                </a:r>
                <a:r>
                  <a:rPr lang="en-SG" sz="2800" dirty="0">
                    <a:solidFill>
                      <a:srgbClr val="0033CC"/>
                    </a:solidFill>
                    <a:sym typeface="Symbol"/>
                  </a:rPr>
                  <a:t></a:t>
                </a:r>
                <a:r>
                  <a:rPr lang="en-SG" sz="2800" i="1" dirty="0">
                    <a:solidFill>
                      <a:srgbClr val="0033CC"/>
                    </a:solidFill>
                    <a:sym typeface="Symbol"/>
                  </a:rPr>
                  <a:t>x</a:t>
                </a:r>
                <a:r>
                  <a:rPr lang="en-SG" sz="2800" dirty="0">
                    <a:solidFill>
                      <a:srgbClr val="0033CC"/>
                    </a:solidFill>
                    <a:sym typeface="Symbol"/>
                  </a:rPr>
                  <a:t>  </a:t>
                </a:r>
                <a14:m>
                  <m:oMath xmlns:m="http://schemas.openxmlformats.org/officeDocument/2006/math">
                    <m:r>
                      <a:rPr lang="en-SG" altLang="en-US" sz="2800" b="1" i="1" dirty="0">
                        <a:solidFill>
                          <a:srgbClr val="0033CC"/>
                        </a:solidFill>
                        <a:latin typeface="Cambria Math" panose="02040503050406030204" pitchFamily="18" charset="0"/>
                        <a:ea typeface="Cambria Math" panose="02040503050406030204" pitchFamily="18" charset="0"/>
                        <a:sym typeface="Symbol"/>
                      </a:rPr>
                      <m:t>ℝ</m:t>
                    </m:r>
                  </m:oMath>
                </a14:m>
                <a:r>
                  <a:rPr lang="en-SG" sz="2800" dirty="0">
                    <a:solidFill>
                      <a:srgbClr val="0033CC"/>
                    </a:solidFill>
                    <a:sym typeface="Symbol"/>
                  </a:rPr>
                  <a:t>, </a:t>
                </a:r>
                <a:r>
                  <a:rPr lang="en-SG" sz="2800" i="1" dirty="0">
                    <a:solidFill>
                      <a:srgbClr val="0033CC"/>
                    </a:solidFill>
                    <a:sym typeface="Symbol"/>
                  </a:rPr>
                  <a:t>x</a:t>
                </a:r>
                <a:r>
                  <a:rPr lang="en-SG" sz="2800" dirty="0">
                    <a:solidFill>
                      <a:srgbClr val="0033CC"/>
                    </a:solidFill>
                    <a:sym typeface="Symbol"/>
                  </a:rPr>
                  <a:t> &gt; 2 </a:t>
                </a:r>
                <a14:m>
                  <m:oMath xmlns:m="http://schemas.openxmlformats.org/officeDocument/2006/math">
                    <m:r>
                      <a:rPr lang="en-SG" sz="2800" i="1">
                        <a:solidFill>
                          <a:srgbClr val="0033CC"/>
                        </a:solidFill>
                        <a:latin typeface="Cambria Math" panose="02040503050406030204" pitchFamily="18" charset="0"/>
                        <a:ea typeface="Cambria Math" panose="02040503050406030204" pitchFamily="18" charset="0"/>
                        <a:sym typeface="Symbol" panose="05050102010706020507" pitchFamily="18" charset="2"/>
                      </a:rPr>
                      <m:t>→</m:t>
                    </m:r>
                  </m:oMath>
                </a14:m>
                <a:r>
                  <a:rPr lang="en-SG" sz="2800" dirty="0">
                    <a:solidFill>
                      <a:srgbClr val="0033CC"/>
                    </a:solidFill>
                    <a:sym typeface="Symbol"/>
                  </a:rPr>
                  <a:t> </a:t>
                </a:r>
                <a:r>
                  <a:rPr lang="en-SG" sz="2800" i="1" dirty="0">
                    <a:solidFill>
                      <a:srgbClr val="0033CC"/>
                    </a:solidFill>
                    <a:sym typeface="Symbol"/>
                  </a:rPr>
                  <a:t>x</a:t>
                </a:r>
                <a:r>
                  <a:rPr lang="en-SG" sz="2800" baseline="30000" dirty="0">
                    <a:solidFill>
                      <a:srgbClr val="0033CC"/>
                    </a:solidFill>
                    <a:sym typeface="Symbol"/>
                  </a:rPr>
                  <a:t>2</a:t>
                </a:r>
                <a:r>
                  <a:rPr lang="en-SG" sz="2800" dirty="0">
                    <a:solidFill>
                      <a:srgbClr val="0033CC"/>
                    </a:solidFill>
                    <a:sym typeface="Symbol"/>
                  </a:rPr>
                  <a:t> &gt; 4</a:t>
                </a:r>
                <a:endParaRPr lang="en-SG" altLang="en-US" sz="2800" dirty="0">
                  <a:solidFill>
                    <a:srgbClr val="0033CC"/>
                  </a:solidFill>
                </a:endParaRPr>
              </a:p>
              <a:p>
                <a:pPr>
                  <a:spcAft>
                    <a:spcPts val="600"/>
                  </a:spcAft>
                  <a:tabLst>
                    <a:tab pos="1377950" algn="l"/>
                  </a:tabLst>
                </a:pPr>
                <a:r>
                  <a:rPr lang="en-SG" altLang="en-US" sz="2800" dirty="0"/>
                  <a:t>and its converse</a:t>
                </a:r>
              </a:p>
              <a:p>
                <a:pPr>
                  <a:spcAft>
                    <a:spcPts val="600"/>
                  </a:spcAft>
                  <a:tabLst>
                    <a:tab pos="1828800" algn="l"/>
                  </a:tabLst>
                </a:pPr>
                <a:r>
                  <a:rPr lang="en-SG" sz="2400" dirty="0">
                    <a:solidFill>
                      <a:srgbClr val="0033CC"/>
                    </a:solidFill>
                    <a:sym typeface="Symbol"/>
                  </a:rPr>
                  <a:t>	</a:t>
                </a:r>
                <a:r>
                  <a:rPr lang="en-SG" sz="2800" dirty="0">
                    <a:solidFill>
                      <a:srgbClr val="0033CC"/>
                    </a:solidFill>
                    <a:sym typeface="Symbol"/>
                  </a:rPr>
                  <a:t></a:t>
                </a:r>
                <a:r>
                  <a:rPr lang="en-SG" sz="2800" i="1" dirty="0">
                    <a:solidFill>
                      <a:srgbClr val="0033CC"/>
                    </a:solidFill>
                    <a:sym typeface="Symbol"/>
                  </a:rPr>
                  <a:t>x</a:t>
                </a:r>
                <a:r>
                  <a:rPr lang="en-SG" sz="2800" dirty="0">
                    <a:solidFill>
                      <a:srgbClr val="0033CC"/>
                    </a:solidFill>
                    <a:sym typeface="Symbol"/>
                  </a:rPr>
                  <a:t>  </a:t>
                </a:r>
                <a14:m>
                  <m:oMath xmlns:m="http://schemas.openxmlformats.org/officeDocument/2006/math">
                    <m:r>
                      <a:rPr lang="en-SG" altLang="en-US" sz="2800" b="1" i="1" dirty="0">
                        <a:solidFill>
                          <a:srgbClr val="0033CC"/>
                        </a:solidFill>
                        <a:latin typeface="Cambria Math" panose="02040503050406030204" pitchFamily="18" charset="0"/>
                        <a:ea typeface="Cambria Math" panose="02040503050406030204" pitchFamily="18" charset="0"/>
                        <a:sym typeface="Symbol"/>
                      </a:rPr>
                      <m:t>ℝ</m:t>
                    </m:r>
                  </m:oMath>
                </a14:m>
                <a:r>
                  <a:rPr lang="en-SG" sz="2800" dirty="0">
                    <a:solidFill>
                      <a:srgbClr val="0033CC"/>
                    </a:solidFill>
                    <a:sym typeface="Symbol"/>
                  </a:rPr>
                  <a:t>, </a:t>
                </a:r>
                <a:r>
                  <a:rPr lang="en-SG" sz="2800" i="1" dirty="0">
                    <a:solidFill>
                      <a:srgbClr val="0033CC"/>
                    </a:solidFill>
                    <a:sym typeface="Symbol"/>
                  </a:rPr>
                  <a:t>x</a:t>
                </a:r>
                <a:r>
                  <a:rPr lang="en-SG" sz="2800" baseline="30000" dirty="0">
                    <a:solidFill>
                      <a:srgbClr val="0033CC"/>
                    </a:solidFill>
                    <a:sym typeface="Symbol"/>
                  </a:rPr>
                  <a:t>2</a:t>
                </a:r>
                <a:r>
                  <a:rPr lang="en-SG" sz="2800" dirty="0">
                    <a:solidFill>
                      <a:srgbClr val="0033CC"/>
                    </a:solidFill>
                    <a:sym typeface="Symbol"/>
                  </a:rPr>
                  <a:t> &gt; 4 </a:t>
                </a:r>
                <a14:m>
                  <m:oMath xmlns:m="http://schemas.openxmlformats.org/officeDocument/2006/math">
                    <m:r>
                      <a:rPr lang="en-SG" sz="2800" i="1">
                        <a:solidFill>
                          <a:srgbClr val="0033CC"/>
                        </a:solidFill>
                        <a:latin typeface="Cambria Math" panose="02040503050406030204" pitchFamily="18" charset="0"/>
                        <a:ea typeface="Cambria Math" panose="02040503050406030204" pitchFamily="18" charset="0"/>
                        <a:sym typeface="Symbol" panose="05050102010706020507" pitchFamily="18" charset="2"/>
                      </a:rPr>
                      <m:t>→</m:t>
                    </m:r>
                  </m:oMath>
                </a14:m>
                <a:r>
                  <a:rPr lang="en-SG" sz="2800" dirty="0">
                    <a:solidFill>
                      <a:srgbClr val="0033CC"/>
                    </a:solidFill>
                    <a:sym typeface="Symbol"/>
                  </a:rPr>
                  <a:t> </a:t>
                </a:r>
                <a:r>
                  <a:rPr lang="en-SG" sz="2800" i="1" dirty="0">
                    <a:solidFill>
                      <a:srgbClr val="0033CC"/>
                    </a:solidFill>
                    <a:sym typeface="Symbol"/>
                  </a:rPr>
                  <a:t>x</a:t>
                </a:r>
                <a:r>
                  <a:rPr lang="en-SG" sz="2800" dirty="0">
                    <a:solidFill>
                      <a:srgbClr val="0033CC"/>
                    </a:solidFill>
                    <a:sym typeface="Symbol"/>
                  </a:rPr>
                  <a:t> &gt; 2 </a:t>
                </a:r>
                <a:endParaRPr lang="en-SG" altLang="en-US" sz="2800" dirty="0">
                  <a:solidFill>
                    <a:srgbClr val="0033CC"/>
                  </a:solidFill>
                </a:endParaRPr>
              </a:p>
            </p:txBody>
          </p:sp>
        </mc:Choice>
        <mc:Fallback xmlns="">
          <p:sp>
            <p:nvSpPr>
              <p:cNvPr id="40" name="TextBox 39"/>
              <p:cNvSpPr txBox="1">
                <a:spLocks noRot="1" noChangeAspect="1" noMove="1" noResize="1" noEditPoints="1" noAdjustHandles="1" noChangeArrowheads="1" noChangeShapeType="1" noTextEdit="1"/>
              </p:cNvSpPr>
              <p:nvPr/>
            </p:nvSpPr>
            <p:spPr>
              <a:xfrm>
                <a:off x="567523" y="961064"/>
                <a:ext cx="7995862" cy="1969770"/>
              </a:xfrm>
              <a:prstGeom prst="rect">
                <a:avLst/>
              </a:prstGeom>
              <a:blipFill>
                <a:blip r:embed="rId3"/>
                <a:stretch>
                  <a:fillRect l="-1524" t="-3096" b="-8050"/>
                </a:stretch>
              </a:blipFill>
            </p:spPr>
            <p:txBody>
              <a:bodyPr/>
              <a:lstStyle/>
              <a:p>
                <a:r>
                  <a:rPr lang="en-US">
                    <a:noFill/>
                  </a:rPr>
                  <a:t> </a:t>
                </a:r>
              </a:p>
            </p:txBody>
          </p:sp>
        </mc:Fallback>
      </mc:AlternateContent>
      <p:sp>
        <p:nvSpPr>
          <p:cNvPr id="2" name="TextBox 1"/>
          <p:cNvSpPr txBox="1"/>
          <p:nvPr/>
        </p:nvSpPr>
        <p:spPr>
          <a:xfrm>
            <a:off x="5819135" y="1458355"/>
            <a:ext cx="1277629" cy="523220"/>
          </a:xfrm>
          <a:prstGeom prst="rect">
            <a:avLst/>
          </a:prstGeom>
          <a:solidFill>
            <a:schemeClr val="accent6">
              <a:lumMod val="20000"/>
              <a:lumOff val="80000"/>
            </a:schemeClr>
          </a:solidFill>
        </p:spPr>
        <p:txBody>
          <a:bodyPr wrap="square" rtlCol="0">
            <a:spAutoFit/>
          </a:bodyPr>
          <a:lstStyle/>
          <a:p>
            <a:pPr algn="ctr"/>
            <a:r>
              <a:rPr lang="en-US" sz="2800" dirty="0"/>
              <a:t>True</a:t>
            </a:r>
          </a:p>
        </p:txBody>
      </p:sp>
      <p:sp>
        <p:nvSpPr>
          <p:cNvPr id="45" name="TextBox 44"/>
          <p:cNvSpPr txBox="1"/>
          <p:nvPr/>
        </p:nvSpPr>
        <p:spPr>
          <a:xfrm>
            <a:off x="5819135" y="2407614"/>
            <a:ext cx="1277629" cy="523220"/>
          </a:xfrm>
          <a:prstGeom prst="rect">
            <a:avLst/>
          </a:prstGeom>
          <a:solidFill>
            <a:schemeClr val="accent6">
              <a:lumMod val="20000"/>
              <a:lumOff val="80000"/>
            </a:schemeClr>
          </a:solidFill>
        </p:spPr>
        <p:txBody>
          <a:bodyPr wrap="square" rtlCol="0">
            <a:spAutoFit/>
          </a:bodyPr>
          <a:lstStyle/>
          <a:p>
            <a:pPr algn="ctr"/>
            <a:r>
              <a:rPr lang="en-US" sz="2800" dirty="0"/>
              <a:t>False</a:t>
            </a:r>
          </a:p>
        </p:txBody>
      </p:sp>
      <p:sp>
        <p:nvSpPr>
          <p:cNvPr id="46" name="TextBox 45"/>
          <p:cNvSpPr txBox="1"/>
          <p:nvPr/>
        </p:nvSpPr>
        <p:spPr>
          <a:xfrm>
            <a:off x="567523" y="3071628"/>
            <a:ext cx="7995862" cy="954107"/>
          </a:xfrm>
          <a:prstGeom prst="rect">
            <a:avLst/>
          </a:prstGeom>
          <a:solidFill>
            <a:schemeClr val="accent4">
              <a:lumMod val="40000"/>
              <a:lumOff val="60000"/>
            </a:schemeClr>
          </a:solidFill>
        </p:spPr>
        <p:txBody>
          <a:bodyPr wrap="square" rtlCol="0">
            <a:spAutoFit/>
          </a:bodyPr>
          <a:lstStyle/>
          <a:p>
            <a:pPr>
              <a:spcAft>
                <a:spcPts val="600"/>
              </a:spcAft>
            </a:pPr>
            <a:r>
              <a:rPr lang="en-SG" altLang="en-US" sz="2800" dirty="0"/>
              <a:t>A universal conditional statement is </a:t>
            </a:r>
            <a:r>
              <a:rPr lang="en-SG" altLang="en-US" sz="2800" u="sng" dirty="0"/>
              <a:t>not</a:t>
            </a:r>
            <a:r>
              <a:rPr lang="en-SG" altLang="en-US" sz="2800" dirty="0"/>
              <a:t> logically equivalent to its converse.</a:t>
            </a:r>
            <a:endParaRPr lang="en-SG" altLang="en-US" sz="2800" dirty="0">
              <a:solidFill>
                <a:srgbClr val="0033CC"/>
              </a:solidFill>
            </a:endParaRPr>
          </a:p>
        </p:txBody>
      </p:sp>
      <p:sp>
        <p:nvSpPr>
          <p:cNvPr id="47" name="Slide Number Placeholder 18"/>
          <p:cNvSpPr>
            <a:spLocks noGrp="1"/>
          </p:cNvSpPr>
          <p:nvPr>
            <p:ph type="sldNum" sz="quarter" idx="12"/>
          </p:nvPr>
        </p:nvSpPr>
        <p:spPr>
          <a:xfrm>
            <a:off x="6457950" y="6356351"/>
            <a:ext cx="2057400" cy="365125"/>
          </a:xfrm>
        </p:spPr>
        <p:txBody>
          <a:bodyPr/>
          <a:lstStyle/>
          <a:p>
            <a:fld id="{3945BCA7-BE1F-44EA-8FAA-E97CADA8B770}" type="slidenum">
              <a:rPr lang="en-SG" smtClean="0"/>
              <a:t>44</a:t>
            </a:fld>
            <a:endParaRPr lang="en-SG" dirty="0"/>
          </a:p>
        </p:txBody>
      </p:sp>
      <p:grpSp>
        <p:nvGrpSpPr>
          <p:cNvPr id="8" name="Group 7"/>
          <p:cNvGrpSpPr/>
          <p:nvPr/>
        </p:nvGrpSpPr>
        <p:grpSpPr>
          <a:xfrm>
            <a:off x="976539" y="4161176"/>
            <a:ext cx="6903435" cy="523220"/>
            <a:chOff x="976539" y="4161176"/>
            <a:chExt cx="6903435" cy="523220"/>
          </a:xfrm>
        </p:grpSpPr>
        <mc:AlternateContent xmlns:mc="http://schemas.openxmlformats.org/markup-compatibility/2006" xmlns:a14="http://schemas.microsoft.com/office/drawing/2010/main">
          <mc:Choice Requires="a14">
            <p:sp>
              <p:nvSpPr>
                <p:cNvPr id="48" name="TextBox 47"/>
                <p:cNvSpPr txBox="1"/>
                <p:nvPr/>
              </p:nvSpPr>
              <p:spPr>
                <a:xfrm>
                  <a:off x="976539" y="4161176"/>
                  <a:ext cx="3239430" cy="523220"/>
                </a:xfrm>
                <a:prstGeom prst="rect">
                  <a:avLst/>
                </a:prstGeom>
                <a:solidFill>
                  <a:srgbClr val="0033CC"/>
                </a:solidFill>
              </p:spPr>
              <p:txBody>
                <a:bodyPr wrap="square" rtlCol="0">
                  <a:spAutoFit/>
                </a:bodyPr>
                <a:lstStyle/>
                <a:p>
                  <a:pPr algn="ctr"/>
                  <a:r>
                    <a:rPr lang="en-SG" sz="2800" dirty="0">
                      <a:solidFill>
                        <a:schemeClr val="bg1"/>
                      </a:solidFill>
                      <a:sym typeface="Symbol" panose="05050102010706020507" pitchFamily="18" charset="2"/>
                    </a:rPr>
                    <a:t></a:t>
                  </a:r>
                  <a:r>
                    <a:rPr lang="en-SG" sz="2800" i="1" dirty="0">
                      <a:solidFill>
                        <a:schemeClr val="bg1"/>
                      </a:solidFill>
                    </a:rPr>
                    <a:t>x</a:t>
                  </a:r>
                  <a:r>
                    <a:rPr lang="en-SG" sz="2800" dirty="0">
                      <a:solidFill>
                        <a:schemeClr val="bg1"/>
                      </a:solidFill>
                    </a:rPr>
                    <a:t> </a:t>
                  </a:r>
                  <a:r>
                    <a:rPr lang="en-SG" sz="2800" dirty="0">
                      <a:solidFill>
                        <a:schemeClr val="bg1"/>
                      </a:solidFill>
                      <a:sym typeface="Symbol"/>
                    </a:rPr>
                    <a:t> </a:t>
                  </a:r>
                  <a:r>
                    <a:rPr lang="en-SG" sz="2800" i="1" dirty="0">
                      <a:solidFill>
                        <a:schemeClr val="bg1"/>
                      </a:solidFill>
                      <a:sym typeface="Symbol"/>
                    </a:rPr>
                    <a:t>D</a:t>
                  </a:r>
                  <a:r>
                    <a:rPr lang="en-SG" sz="2800" dirty="0">
                      <a:solidFill>
                        <a:schemeClr val="bg1"/>
                      </a:solidFill>
                      <a:sym typeface="Symbol"/>
                    </a:rPr>
                    <a:t>, </a:t>
                  </a:r>
                  <a:r>
                    <a:rPr lang="en-SG" sz="2800" i="1" dirty="0">
                      <a:solidFill>
                        <a:schemeClr val="bg1"/>
                      </a:solidFill>
                      <a:sym typeface="Symbol"/>
                    </a:rPr>
                    <a:t>P</a:t>
                  </a:r>
                  <a:r>
                    <a:rPr lang="en-SG" sz="2800" dirty="0">
                      <a:solidFill>
                        <a:schemeClr val="bg1"/>
                      </a:solidFill>
                      <a:sym typeface="Symbol"/>
                    </a:rPr>
                    <a:t>(</a:t>
                  </a:r>
                  <a:r>
                    <a:rPr lang="en-SG" sz="2800" i="1" dirty="0">
                      <a:solidFill>
                        <a:schemeClr val="bg1"/>
                      </a:solidFill>
                      <a:sym typeface="Symbol"/>
                    </a:rPr>
                    <a:t>x</a:t>
                  </a:r>
                  <a:r>
                    <a:rPr lang="en-SG" sz="2800" dirty="0">
                      <a:solidFill>
                        <a:schemeClr val="bg1"/>
                      </a:solidFill>
                      <a:sym typeface="Symbol"/>
                    </a:rPr>
                    <a:t>) </a:t>
                  </a:r>
                  <a14:m>
                    <m:oMath xmlns:m="http://schemas.openxmlformats.org/officeDocument/2006/math">
                      <m:r>
                        <a:rPr lang="en-SG" sz="2800" i="1">
                          <a:solidFill>
                            <a:schemeClr val="bg1"/>
                          </a:solidFill>
                          <a:latin typeface="Cambria Math" panose="02040503050406030204" pitchFamily="18" charset="0"/>
                          <a:ea typeface="Cambria Math" panose="02040503050406030204" pitchFamily="18" charset="0"/>
                          <a:sym typeface="Symbol" panose="05050102010706020507" pitchFamily="18" charset="2"/>
                        </a:rPr>
                        <m:t>→</m:t>
                      </m:r>
                    </m:oMath>
                  </a14:m>
                  <a:r>
                    <a:rPr lang="en-SG" sz="2800" i="1" dirty="0">
                      <a:solidFill>
                        <a:schemeClr val="bg1"/>
                      </a:solidFill>
                    </a:rPr>
                    <a:t> </a:t>
                  </a:r>
                  <a:r>
                    <a:rPr lang="en-SG" sz="2800" i="1" dirty="0">
                      <a:solidFill>
                        <a:schemeClr val="bg1"/>
                      </a:solidFill>
                      <a:sym typeface="Symbol" panose="05050102010706020507" pitchFamily="18" charset="2"/>
                    </a:rPr>
                    <a:t>Q</a:t>
                  </a:r>
                  <a:r>
                    <a:rPr lang="en-SG" sz="2800" dirty="0">
                      <a:solidFill>
                        <a:schemeClr val="bg1"/>
                      </a:solidFill>
                      <a:sym typeface="Symbol" panose="05050102010706020507" pitchFamily="18" charset="2"/>
                    </a:rPr>
                    <a:t>(</a:t>
                  </a:r>
                  <a:r>
                    <a:rPr lang="en-SG" sz="2800" i="1" dirty="0">
                      <a:solidFill>
                        <a:schemeClr val="bg1"/>
                      </a:solidFill>
                      <a:sym typeface="Symbol" panose="05050102010706020507" pitchFamily="18" charset="2"/>
                    </a:rPr>
                    <a:t>x</a:t>
                  </a:r>
                  <a:r>
                    <a:rPr lang="en-SG" sz="2800" dirty="0">
                      <a:solidFill>
                        <a:schemeClr val="bg1"/>
                      </a:solidFill>
                      <a:sym typeface="Symbol" panose="05050102010706020507" pitchFamily="18" charset="2"/>
                    </a:rPr>
                    <a:t>)</a:t>
                  </a:r>
                  <a:endParaRPr lang="en-SG" sz="2800" i="1" dirty="0">
                    <a:solidFill>
                      <a:schemeClr val="bg1"/>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976539" y="4161176"/>
                  <a:ext cx="3239430" cy="523220"/>
                </a:xfrm>
                <a:prstGeom prst="rect">
                  <a:avLst/>
                </a:prstGeom>
                <a:blipFill>
                  <a:blip r:embed="rId4"/>
                  <a:stretch>
                    <a:fillRect l="-376" t="-15294" r="-376" b="-341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4739435" y="4161176"/>
                  <a:ext cx="3140539" cy="523220"/>
                </a:xfrm>
                <a:prstGeom prst="rect">
                  <a:avLst/>
                </a:prstGeom>
                <a:solidFill>
                  <a:srgbClr val="0033CC"/>
                </a:solidFill>
              </p:spPr>
              <p:txBody>
                <a:bodyPr wrap="square" rtlCol="0">
                  <a:spAutoFit/>
                </a:bodyPr>
                <a:lstStyle/>
                <a:p>
                  <a:pPr algn="ctr"/>
                  <a:r>
                    <a:rPr lang="en-SG" sz="2800" dirty="0">
                      <a:solidFill>
                        <a:schemeClr val="bg1"/>
                      </a:solidFill>
                      <a:sym typeface="Symbol" panose="05050102010706020507" pitchFamily="18" charset="2"/>
                    </a:rPr>
                    <a:t></a:t>
                  </a:r>
                  <a:r>
                    <a:rPr lang="en-SG" sz="2800" i="1" dirty="0">
                      <a:solidFill>
                        <a:schemeClr val="bg1"/>
                      </a:solidFill>
                    </a:rPr>
                    <a:t>x</a:t>
                  </a:r>
                  <a:r>
                    <a:rPr lang="en-SG" sz="2800" dirty="0">
                      <a:solidFill>
                        <a:schemeClr val="bg1"/>
                      </a:solidFill>
                    </a:rPr>
                    <a:t> </a:t>
                  </a:r>
                  <a:r>
                    <a:rPr lang="en-SG" sz="2800" dirty="0">
                      <a:solidFill>
                        <a:schemeClr val="bg1"/>
                      </a:solidFill>
                      <a:sym typeface="Symbol"/>
                    </a:rPr>
                    <a:t> </a:t>
                  </a:r>
                  <a:r>
                    <a:rPr lang="en-SG" sz="2800" i="1" dirty="0">
                      <a:solidFill>
                        <a:schemeClr val="bg1"/>
                      </a:solidFill>
                      <a:sym typeface="Symbol"/>
                    </a:rPr>
                    <a:t>D</a:t>
                  </a:r>
                  <a:r>
                    <a:rPr lang="en-SG" sz="2800" dirty="0">
                      <a:solidFill>
                        <a:schemeClr val="bg1"/>
                      </a:solidFill>
                      <a:sym typeface="Symbol"/>
                    </a:rPr>
                    <a:t>, </a:t>
                  </a:r>
                  <a:r>
                    <a:rPr lang="en-SG" sz="2800" i="1" dirty="0">
                      <a:solidFill>
                        <a:schemeClr val="bg1"/>
                      </a:solidFill>
                      <a:sym typeface="Symbol" panose="05050102010706020507" pitchFamily="18" charset="2"/>
                    </a:rPr>
                    <a:t>Q</a:t>
                  </a:r>
                  <a:r>
                    <a:rPr lang="en-SG" sz="2800" dirty="0">
                      <a:solidFill>
                        <a:schemeClr val="bg1"/>
                      </a:solidFill>
                      <a:sym typeface="Symbol" panose="05050102010706020507" pitchFamily="18" charset="2"/>
                    </a:rPr>
                    <a:t>(</a:t>
                  </a:r>
                  <a:r>
                    <a:rPr lang="en-SG" sz="2800" i="1" dirty="0">
                      <a:solidFill>
                        <a:schemeClr val="bg1"/>
                      </a:solidFill>
                      <a:sym typeface="Symbol" panose="05050102010706020507" pitchFamily="18" charset="2"/>
                    </a:rPr>
                    <a:t>x</a:t>
                  </a:r>
                  <a:r>
                    <a:rPr lang="en-SG" sz="2800" dirty="0">
                      <a:solidFill>
                        <a:schemeClr val="bg1"/>
                      </a:solidFill>
                      <a:sym typeface="Symbol" panose="05050102010706020507" pitchFamily="18" charset="2"/>
                    </a:rPr>
                    <a:t>) </a:t>
                  </a:r>
                  <a14:m>
                    <m:oMath xmlns:m="http://schemas.openxmlformats.org/officeDocument/2006/math">
                      <m:r>
                        <a:rPr lang="en-SG" sz="2800" i="1">
                          <a:solidFill>
                            <a:schemeClr val="bg1"/>
                          </a:solidFill>
                          <a:latin typeface="Cambria Math" panose="02040503050406030204" pitchFamily="18" charset="0"/>
                          <a:ea typeface="Cambria Math" panose="02040503050406030204" pitchFamily="18" charset="0"/>
                          <a:sym typeface="Symbol" panose="05050102010706020507" pitchFamily="18" charset="2"/>
                        </a:rPr>
                        <m:t>→</m:t>
                      </m:r>
                    </m:oMath>
                  </a14:m>
                  <a:r>
                    <a:rPr lang="en-SG" sz="2800" dirty="0">
                      <a:solidFill>
                        <a:schemeClr val="bg1"/>
                      </a:solidFill>
                      <a:sym typeface="Symbol"/>
                    </a:rPr>
                    <a:t> </a:t>
                  </a:r>
                  <a:r>
                    <a:rPr lang="en-SG" sz="2800" i="1" dirty="0">
                      <a:solidFill>
                        <a:schemeClr val="bg1"/>
                      </a:solidFill>
                      <a:sym typeface="Symbol" panose="05050102010706020507" pitchFamily="18" charset="2"/>
                    </a:rPr>
                    <a:t>P</a:t>
                  </a:r>
                  <a:r>
                    <a:rPr lang="en-SG" sz="2800" dirty="0">
                      <a:solidFill>
                        <a:schemeClr val="bg1"/>
                      </a:solidFill>
                      <a:sym typeface="Symbol" panose="05050102010706020507" pitchFamily="18" charset="2"/>
                    </a:rPr>
                    <a:t>(</a:t>
                  </a:r>
                  <a:r>
                    <a:rPr lang="en-SG" sz="2800" i="1" dirty="0">
                      <a:solidFill>
                        <a:schemeClr val="bg1"/>
                      </a:solidFill>
                      <a:sym typeface="Symbol" panose="05050102010706020507" pitchFamily="18" charset="2"/>
                    </a:rPr>
                    <a:t>x</a:t>
                  </a:r>
                  <a:r>
                    <a:rPr lang="en-SG" sz="2800" dirty="0">
                      <a:solidFill>
                        <a:schemeClr val="bg1"/>
                      </a:solidFill>
                      <a:sym typeface="Symbol" panose="05050102010706020507" pitchFamily="18" charset="2"/>
                    </a:rPr>
                    <a:t>)</a:t>
                  </a:r>
                  <a:r>
                    <a:rPr lang="en-SG" sz="2800" dirty="0">
                      <a:solidFill>
                        <a:schemeClr val="bg1"/>
                      </a:solidFill>
                      <a:sym typeface="Symbol"/>
                    </a:rPr>
                    <a:t> </a:t>
                  </a:r>
                  <a:r>
                    <a:rPr lang="en-SG" sz="2800" dirty="0">
                      <a:solidFill>
                        <a:schemeClr val="bg1"/>
                      </a:solidFill>
                      <a:sym typeface="Symbol" panose="05050102010706020507" pitchFamily="18" charset="2"/>
                    </a:rPr>
                    <a:t>  </a:t>
                  </a:r>
                  <a:endParaRPr lang="en-SG" sz="2800" i="1" dirty="0">
                    <a:solidFill>
                      <a:schemeClr val="bg1"/>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4739435" y="4161176"/>
                  <a:ext cx="3140539" cy="523220"/>
                </a:xfrm>
                <a:prstGeom prst="rect">
                  <a:avLst/>
                </a:prstGeom>
                <a:blipFill>
                  <a:blip r:embed="rId5"/>
                  <a:stretch>
                    <a:fillRect l="-1938" t="-15294" r="-1938" b="-341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4190795" y="4161176"/>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rPr>
                          <m:t>≢</m:t>
                        </m:r>
                      </m:oMath>
                    </m:oMathPara>
                  </a14:m>
                  <a:endParaRPr lang="en-US" sz="2800" dirty="0"/>
                </a:p>
              </p:txBody>
            </p:sp>
          </mc:Choice>
          <mc:Fallback xmlns="">
            <p:sp>
              <p:nvSpPr>
                <p:cNvPr id="3" name="TextBox 2"/>
                <p:cNvSpPr txBox="1">
                  <a:spLocks noRot="1" noChangeAspect="1" noMove="1" noResize="1" noEditPoints="1" noAdjustHandles="1" noChangeArrowheads="1" noChangeShapeType="1" noTextEdit="1"/>
                </p:cNvSpPr>
                <p:nvPr/>
              </p:nvSpPr>
              <p:spPr>
                <a:xfrm>
                  <a:off x="4190795" y="4161176"/>
                  <a:ext cx="548640" cy="523220"/>
                </a:xfrm>
                <a:prstGeom prst="rect">
                  <a:avLst/>
                </a:prstGeom>
                <a:blipFill>
                  <a:blip r:embed="rId6"/>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50177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dissolve">
                                      <p:cBhvr>
                                        <p:cTn id="12" dur="500"/>
                                        <p:tgtEl>
                                          <p:spTgt spid="4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dissolve">
                                      <p:cBhvr>
                                        <p:cTn id="17" dur="500"/>
                                        <p:tgtEl>
                                          <p:spTgt spid="4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5" grpId="0" animBg="1"/>
      <p:bldP spid="4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 pos="8612188" algn="l"/>
              </a:tabLst>
            </a:pPr>
            <a:r>
              <a:rPr lang="en-SG" sz="900" dirty="0">
                <a:solidFill>
                  <a:schemeClr val="bg1"/>
                </a:solidFill>
              </a:rPr>
              <a:t>	</a:t>
            </a:r>
            <a:r>
              <a:rPr lang="en-SG" sz="1200" b="1" dirty="0">
                <a:solidFill>
                  <a:schemeClr val="accent4">
                    <a:lumMod val="20000"/>
                    <a:lumOff val="80000"/>
                  </a:schemeClr>
                </a:solidFill>
              </a:rPr>
              <a:t>Predicates &amp; Quantified Statement </a:t>
            </a:r>
            <a:r>
              <a:rPr lang="en-SG" sz="1200" dirty="0">
                <a:solidFill>
                  <a:schemeClr val="bg1"/>
                </a:solidFill>
              </a:rPr>
              <a:t>I</a:t>
            </a:r>
            <a:r>
              <a:rPr lang="en-SG" sz="1200" b="1"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II</a:t>
            </a:r>
            <a:r>
              <a:rPr lang="en-SG" sz="1200" dirty="0">
                <a:solidFill>
                  <a:schemeClr val="bg1"/>
                </a:solidFill>
              </a:rPr>
              <a:t>	Statements with Multiple Quantifiers	Arguments with Quantified Statements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Necessary and Sufficient Conditions, Only if</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45</a:t>
            </a:fld>
            <a:endParaRPr lang="en-SG" dirty="0"/>
          </a:p>
        </p:txBody>
      </p:sp>
      <p:sp>
        <p:nvSpPr>
          <p:cNvPr id="53" name="TextBox 5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3.2.6. Necessary and Sufficient Conditions, Only if</a:t>
            </a:r>
            <a:endParaRPr lang="en-SG" sz="2000" dirty="0">
              <a:solidFill>
                <a:schemeClr val="bg1"/>
              </a:solidFill>
            </a:endParaRPr>
          </a:p>
        </p:txBody>
      </p:sp>
      <p:sp>
        <p:nvSpPr>
          <p:cNvPr id="42" name="Oval 41"/>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4" name="Oval 73"/>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7" name="Oval 86"/>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8" name="Oval 87"/>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9" name="Oval 88"/>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0" name="Oval 89"/>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1" name="Oval 90"/>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2" name="Oval 91"/>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3" name="Oval 92"/>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4" name="Oval 93"/>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5" name="Oval 94"/>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6" name="Oval 95"/>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7" name="Oval 96"/>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8" name="Oval 97"/>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9" name="Oval 98"/>
          <p:cNvSpPr/>
          <p:nvPr/>
        </p:nvSpPr>
        <p:spPr>
          <a:xfrm>
            <a:off x="3484017"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TextBox 45"/>
          <p:cNvSpPr txBox="1"/>
          <p:nvPr/>
        </p:nvSpPr>
        <p:spPr>
          <a:xfrm>
            <a:off x="478737" y="1566854"/>
            <a:ext cx="8070876" cy="1384995"/>
          </a:xfrm>
          <a:prstGeom prst="rect">
            <a:avLst/>
          </a:prstGeom>
          <a:noFill/>
        </p:spPr>
        <p:txBody>
          <a:bodyPr wrap="square" rtlCol="0">
            <a:spAutoFit/>
          </a:bodyPr>
          <a:lstStyle/>
          <a:p>
            <a:pPr>
              <a:spcAft>
                <a:spcPts val="600"/>
              </a:spcAft>
            </a:pPr>
            <a:r>
              <a:rPr lang="en-US" altLang="en-US" sz="2800" dirty="0"/>
              <a:t>The definitions of </a:t>
            </a:r>
            <a:r>
              <a:rPr lang="en-US" altLang="en-US" sz="2800" dirty="0">
                <a:solidFill>
                  <a:srgbClr val="C00000"/>
                </a:solidFill>
              </a:rPr>
              <a:t>necessary</a:t>
            </a:r>
            <a:r>
              <a:rPr lang="en-US" altLang="en-US" sz="2800" dirty="0"/>
              <a:t>, </a:t>
            </a:r>
            <a:r>
              <a:rPr lang="en-US" altLang="en-US" sz="2800" dirty="0">
                <a:solidFill>
                  <a:srgbClr val="C00000"/>
                </a:solidFill>
              </a:rPr>
              <a:t>sufficient</a:t>
            </a:r>
            <a:r>
              <a:rPr lang="en-US" altLang="en-US" sz="2800" dirty="0"/>
              <a:t>, and </a:t>
            </a:r>
            <a:r>
              <a:rPr lang="en-US" altLang="en-US" sz="2800" dirty="0">
                <a:solidFill>
                  <a:srgbClr val="C00000"/>
                </a:solidFill>
              </a:rPr>
              <a:t>only if </a:t>
            </a:r>
            <a:r>
              <a:rPr lang="en-US" altLang="en-US" sz="2800" dirty="0"/>
              <a:t>can also be extended to apply to universal conditional statements.</a:t>
            </a:r>
          </a:p>
        </p:txBody>
      </p:sp>
      <p:grpSp>
        <p:nvGrpSpPr>
          <p:cNvPr id="50" name="Group 49"/>
          <p:cNvGrpSpPr/>
          <p:nvPr/>
        </p:nvGrpSpPr>
        <p:grpSpPr>
          <a:xfrm>
            <a:off x="754134" y="2951849"/>
            <a:ext cx="7761215" cy="3195749"/>
            <a:chOff x="573490" y="4598517"/>
            <a:chExt cx="7761215" cy="3195749"/>
          </a:xfrm>
        </p:grpSpPr>
        <p:sp>
          <p:nvSpPr>
            <p:cNvPr id="51" name="Rectangle 50"/>
            <p:cNvSpPr/>
            <p:nvPr/>
          </p:nvSpPr>
          <p:spPr>
            <a:xfrm>
              <a:off x="573490" y="4598517"/>
              <a:ext cx="7761215" cy="3123135"/>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2" name="Rectangle 51"/>
            <p:cNvSpPr/>
            <p:nvPr/>
          </p:nvSpPr>
          <p:spPr>
            <a:xfrm>
              <a:off x="573490" y="4598517"/>
              <a:ext cx="7761215"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4" name="TextBox 53"/>
            <p:cNvSpPr txBox="1"/>
            <p:nvPr/>
          </p:nvSpPr>
          <p:spPr>
            <a:xfrm>
              <a:off x="650674" y="4645644"/>
              <a:ext cx="7684031" cy="461665"/>
            </a:xfrm>
            <a:prstGeom prst="rect">
              <a:avLst/>
            </a:prstGeom>
            <a:noFill/>
          </p:spPr>
          <p:txBody>
            <a:bodyPr wrap="square" rtlCol="0">
              <a:spAutoFit/>
            </a:bodyPr>
            <a:lstStyle/>
            <a:p>
              <a:r>
                <a:rPr lang="en-SG" sz="2400" dirty="0">
                  <a:solidFill>
                    <a:schemeClr val="bg1"/>
                  </a:solidFill>
                </a:rPr>
                <a:t>Definition 3.2.2 (Necessary and Sufficient conditions, Only if)</a:t>
              </a:r>
            </a:p>
          </p:txBody>
        </p:sp>
        <mc:AlternateContent xmlns:mc="http://schemas.openxmlformats.org/markup-compatibility/2006" xmlns:a14="http://schemas.microsoft.com/office/drawing/2010/main">
          <mc:Choice Requires="a14">
            <p:sp>
              <p:nvSpPr>
                <p:cNvPr id="55" name="TextBox 54"/>
                <p:cNvSpPr txBox="1"/>
                <p:nvPr/>
              </p:nvSpPr>
              <p:spPr>
                <a:xfrm>
                  <a:off x="650674" y="5255109"/>
                  <a:ext cx="7684031" cy="2539157"/>
                </a:xfrm>
                <a:prstGeom prst="rect">
                  <a:avLst/>
                </a:prstGeom>
                <a:noFill/>
              </p:spPr>
              <p:txBody>
                <a:bodyPr wrap="square" rtlCol="0">
                  <a:spAutoFit/>
                </a:bodyPr>
                <a:lstStyle/>
                <a:p>
                  <a:pPr marL="344488" indent="-344488">
                    <a:spcAft>
                      <a:spcPts val="600"/>
                    </a:spcAft>
                    <a:buFont typeface="Wingdings" panose="05000000000000000000" pitchFamily="2" charset="2"/>
                    <a:buChar char="§"/>
                  </a:pPr>
                  <a:r>
                    <a:rPr lang="en-SG" sz="2400" dirty="0"/>
                    <a:t>“</a:t>
                  </a:r>
                  <a:r>
                    <a:rPr lang="en-SG" sz="2400" dirty="0">
                      <a:sym typeface="Symbol"/>
                    </a:rPr>
                    <a:t></a:t>
                  </a:r>
                  <a:r>
                    <a:rPr lang="en-SG" sz="2400" i="1" dirty="0">
                      <a:sym typeface="Symbol"/>
                    </a:rPr>
                    <a:t>x</a:t>
                  </a:r>
                  <a:r>
                    <a:rPr lang="en-SG" sz="2400" dirty="0">
                      <a:sym typeface="Symbol"/>
                    </a:rPr>
                    <a:t>, </a:t>
                  </a:r>
                  <a:r>
                    <a:rPr lang="en-SG" sz="2400" i="1" dirty="0">
                      <a:sym typeface="Symbol"/>
                    </a:rPr>
                    <a:t>r</a:t>
                  </a:r>
                  <a:r>
                    <a:rPr lang="en-SG" sz="2400" dirty="0">
                      <a:sym typeface="Symbol"/>
                    </a:rPr>
                    <a:t>(</a:t>
                  </a:r>
                  <a:r>
                    <a:rPr lang="en-SG" sz="2400" i="1" dirty="0">
                      <a:sym typeface="Symbol"/>
                    </a:rPr>
                    <a:t>x</a:t>
                  </a:r>
                  <a:r>
                    <a:rPr lang="en-SG" sz="2400" dirty="0">
                      <a:sym typeface="Symbol"/>
                    </a:rPr>
                    <a:t>) is a</a:t>
                  </a:r>
                  <a:r>
                    <a:rPr lang="en-SG" sz="2400" dirty="0"/>
                    <a:t> </a:t>
                  </a:r>
                  <a:r>
                    <a:rPr lang="en-SG" sz="2400" b="1" dirty="0"/>
                    <a:t>sufficient condition</a:t>
                  </a:r>
                  <a:r>
                    <a:rPr lang="en-SG" sz="2400" dirty="0"/>
                    <a:t> for </a:t>
                  </a:r>
                  <a:r>
                    <a:rPr lang="en-SG" sz="2400" i="1" dirty="0"/>
                    <a:t>s</a:t>
                  </a:r>
                  <a:r>
                    <a:rPr lang="en-SG" sz="2400" dirty="0"/>
                    <a:t>(</a:t>
                  </a:r>
                  <a:r>
                    <a:rPr lang="en-SG" sz="2400" i="1" dirty="0"/>
                    <a:t>x</a:t>
                  </a:r>
                  <a:r>
                    <a:rPr lang="en-SG" sz="2400" dirty="0"/>
                    <a:t>)” means </a:t>
                  </a:r>
                  <a:br>
                    <a:rPr lang="en-SG" sz="2400" dirty="0"/>
                  </a:br>
                  <a:r>
                    <a:rPr lang="en-SG" sz="2400" dirty="0"/>
                    <a:t>“</a:t>
                  </a:r>
                  <a:r>
                    <a:rPr lang="en-SG" sz="2400" dirty="0">
                      <a:sym typeface="Symbol"/>
                    </a:rPr>
                    <a:t></a:t>
                  </a:r>
                  <a:r>
                    <a:rPr lang="en-SG" sz="2400" i="1" dirty="0">
                      <a:sym typeface="Symbol"/>
                    </a:rPr>
                    <a:t>x</a:t>
                  </a:r>
                  <a:r>
                    <a:rPr lang="en-SG" sz="2400" dirty="0">
                      <a:sym typeface="Symbol"/>
                    </a:rPr>
                    <a:t>, </a:t>
                  </a:r>
                  <a:r>
                    <a:rPr lang="en-SG" sz="2400" i="1" dirty="0">
                      <a:sym typeface="Symbol"/>
                    </a:rPr>
                    <a:t>r</a:t>
                  </a:r>
                  <a:r>
                    <a:rPr lang="en-SG" sz="2400" dirty="0">
                      <a:sym typeface="Symbol"/>
                    </a:rPr>
                    <a:t>(</a:t>
                  </a:r>
                  <a:r>
                    <a:rPr lang="en-SG" sz="2400" i="1" dirty="0">
                      <a:sym typeface="Symbol"/>
                    </a:rPr>
                    <a:t>x</a:t>
                  </a:r>
                  <a:r>
                    <a:rPr lang="en-SG" sz="2400" dirty="0">
                      <a:sym typeface="Symbol"/>
                    </a:rPr>
                    <a:t>) </a:t>
                  </a:r>
                  <a14:m>
                    <m:oMath xmlns:m="http://schemas.openxmlformats.org/officeDocument/2006/math">
                      <m:r>
                        <a:rPr lang="en-SG" sz="2400" i="1">
                          <a:latin typeface="Cambria Math" panose="02040503050406030204" pitchFamily="18" charset="0"/>
                          <a:ea typeface="Cambria Math" panose="02040503050406030204" pitchFamily="18" charset="0"/>
                          <a:sym typeface="Symbol" panose="05050102010706020507" pitchFamily="18" charset="2"/>
                        </a:rPr>
                        <m:t>→</m:t>
                      </m:r>
                    </m:oMath>
                  </a14:m>
                  <a:r>
                    <a:rPr lang="en-SG" sz="2400" dirty="0">
                      <a:sym typeface="Symbol"/>
                    </a:rPr>
                    <a:t> </a:t>
                  </a:r>
                  <a:r>
                    <a:rPr lang="en-SG" sz="2400" i="1" dirty="0">
                      <a:sym typeface="Symbol"/>
                    </a:rPr>
                    <a:t>s</a:t>
                  </a:r>
                  <a:r>
                    <a:rPr lang="en-SG" sz="2400" dirty="0">
                      <a:sym typeface="Symbol"/>
                    </a:rPr>
                    <a:t>(</a:t>
                  </a:r>
                  <a:r>
                    <a:rPr lang="en-SG" sz="2400" i="1" dirty="0">
                      <a:sym typeface="Symbol"/>
                    </a:rPr>
                    <a:t>x</a:t>
                  </a:r>
                  <a:r>
                    <a:rPr lang="en-SG" sz="2400" dirty="0">
                      <a:sym typeface="Symbol"/>
                    </a:rPr>
                    <a:t>)”.</a:t>
                  </a:r>
                </a:p>
                <a:p>
                  <a:pPr marL="344488" indent="-344488">
                    <a:spcAft>
                      <a:spcPts val="600"/>
                    </a:spcAft>
                    <a:buFont typeface="Wingdings" panose="05000000000000000000" pitchFamily="2" charset="2"/>
                    <a:buChar char="§"/>
                  </a:pPr>
                  <a:r>
                    <a:rPr lang="en-SG" sz="2400" dirty="0"/>
                    <a:t>“</a:t>
                  </a:r>
                  <a:r>
                    <a:rPr lang="en-SG" sz="2400" dirty="0">
                      <a:sym typeface="Symbol"/>
                    </a:rPr>
                    <a:t></a:t>
                  </a:r>
                  <a:r>
                    <a:rPr lang="en-SG" sz="2400" i="1" dirty="0">
                      <a:sym typeface="Symbol"/>
                    </a:rPr>
                    <a:t>x</a:t>
                  </a:r>
                  <a:r>
                    <a:rPr lang="en-SG" sz="2400" dirty="0">
                      <a:sym typeface="Symbol"/>
                    </a:rPr>
                    <a:t>, </a:t>
                  </a:r>
                  <a:r>
                    <a:rPr lang="en-SG" sz="2400" i="1" dirty="0">
                      <a:sym typeface="Symbol"/>
                    </a:rPr>
                    <a:t>r</a:t>
                  </a:r>
                  <a:r>
                    <a:rPr lang="en-SG" sz="2400" dirty="0">
                      <a:sym typeface="Symbol"/>
                    </a:rPr>
                    <a:t>(</a:t>
                  </a:r>
                  <a:r>
                    <a:rPr lang="en-SG" sz="2400" i="1" dirty="0">
                      <a:sym typeface="Symbol"/>
                    </a:rPr>
                    <a:t>x</a:t>
                  </a:r>
                  <a:r>
                    <a:rPr lang="en-SG" sz="2400" dirty="0">
                      <a:sym typeface="Symbol"/>
                    </a:rPr>
                    <a:t>) is a</a:t>
                  </a:r>
                  <a:r>
                    <a:rPr lang="en-SG" sz="2400" dirty="0"/>
                    <a:t> </a:t>
                  </a:r>
                  <a:r>
                    <a:rPr lang="en-SG" sz="2400" b="1" dirty="0"/>
                    <a:t>necessary condition</a:t>
                  </a:r>
                  <a:r>
                    <a:rPr lang="en-SG" sz="2400" dirty="0"/>
                    <a:t> for </a:t>
                  </a:r>
                  <a:r>
                    <a:rPr lang="en-SG" sz="2400" i="1" dirty="0"/>
                    <a:t>s</a:t>
                  </a:r>
                  <a:r>
                    <a:rPr lang="en-SG" sz="2400" dirty="0"/>
                    <a:t>(</a:t>
                  </a:r>
                  <a:r>
                    <a:rPr lang="en-SG" sz="2400" i="1" dirty="0"/>
                    <a:t>x</a:t>
                  </a:r>
                  <a:r>
                    <a:rPr lang="en-SG" sz="2400" dirty="0"/>
                    <a:t>)” means </a:t>
                  </a:r>
                  <a:br>
                    <a:rPr lang="en-SG" sz="2400" dirty="0"/>
                  </a:br>
                  <a:r>
                    <a:rPr lang="en-SG" sz="2400" dirty="0"/>
                    <a:t>“</a:t>
                  </a:r>
                  <a:r>
                    <a:rPr lang="en-SG" sz="2400" dirty="0">
                      <a:sym typeface="Symbol"/>
                    </a:rPr>
                    <a:t></a:t>
                  </a:r>
                  <a:r>
                    <a:rPr lang="en-SG" sz="2400" i="1" dirty="0">
                      <a:sym typeface="Symbol"/>
                    </a:rPr>
                    <a:t>x</a:t>
                  </a:r>
                  <a:r>
                    <a:rPr lang="en-SG" sz="2400" dirty="0">
                      <a:sym typeface="Symbol"/>
                    </a:rPr>
                    <a:t>, ~</a:t>
                  </a:r>
                  <a:r>
                    <a:rPr lang="en-SG" sz="2400" i="1" dirty="0">
                      <a:sym typeface="Symbol"/>
                    </a:rPr>
                    <a:t>r</a:t>
                  </a:r>
                  <a:r>
                    <a:rPr lang="en-SG" sz="2400" dirty="0">
                      <a:sym typeface="Symbol"/>
                    </a:rPr>
                    <a:t>(</a:t>
                  </a:r>
                  <a:r>
                    <a:rPr lang="en-SG" sz="2400" i="1" dirty="0">
                      <a:sym typeface="Symbol"/>
                    </a:rPr>
                    <a:t>x</a:t>
                  </a:r>
                  <a:r>
                    <a:rPr lang="en-SG" sz="2400" dirty="0">
                      <a:sym typeface="Symbol"/>
                    </a:rPr>
                    <a:t>) </a:t>
                  </a:r>
                  <a14:m>
                    <m:oMath xmlns:m="http://schemas.openxmlformats.org/officeDocument/2006/math">
                      <m:r>
                        <a:rPr lang="en-SG" sz="2400" i="1">
                          <a:latin typeface="Cambria Math" panose="02040503050406030204" pitchFamily="18" charset="0"/>
                          <a:ea typeface="Cambria Math" panose="02040503050406030204" pitchFamily="18" charset="0"/>
                          <a:sym typeface="Symbol" panose="05050102010706020507" pitchFamily="18" charset="2"/>
                        </a:rPr>
                        <m:t>→</m:t>
                      </m:r>
                    </m:oMath>
                  </a14:m>
                  <a:r>
                    <a:rPr lang="en-SG" sz="2400" dirty="0">
                      <a:sym typeface="Symbol"/>
                    </a:rPr>
                    <a:t> ~</a:t>
                  </a:r>
                  <a:r>
                    <a:rPr lang="en-SG" sz="2400" i="1" dirty="0">
                      <a:sym typeface="Symbol"/>
                    </a:rPr>
                    <a:t>s</a:t>
                  </a:r>
                  <a:r>
                    <a:rPr lang="en-SG" sz="2400" dirty="0">
                      <a:sym typeface="Symbol"/>
                    </a:rPr>
                    <a:t>(</a:t>
                  </a:r>
                  <a:r>
                    <a:rPr lang="en-SG" sz="2400" i="1" dirty="0">
                      <a:sym typeface="Symbol"/>
                    </a:rPr>
                    <a:t>x</a:t>
                  </a:r>
                  <a:r>
                    <a:rPr lang="en-SG" sz="2400" dirty="0">
                      <a:sym typeface="Symbol"/>
                    </a:rPr>
                    <a:t>)” or, equivalently, </a:t>
                  </a:r>
                  <a:r>
                    <a:rPr lang="en-SG" sz="2400" dirty="0"/>
                    <a:t> “</a:t>
                  </a:r>
                  <a:r>
                    <a:rPr lang="en-SG" sz="2400" dirty="0">
                      <a:sym typeface="Symbol"/>
                    </a:rPr>
                    <a:t></a:t>
                  </a:r>
                  <a:r>
                    <a:rPr lang="en-SG" sz="2400" i="1" dirty="0">
                      <a:sym typeface="Symbol"/>
                    </a:rPr>
                    <a:t>x</a:t>
                  </a:r>
                  <a:r>
                    <a:rPr lang="en-SG" sz="2400" dirty="0">
                      <a:sym typeface="Symbol"/>
                    </a:rPr>
                    <a:t>, </a:t>
                  </a:r>
                  <a:r>
                    <a:rPr lang="en-SG" sz="2400" i="1" dirty="0">
                      <a:sym typeface="Symbol"/>
                    </a:rPr>
                    <a:t>s</a:t>
                  </a:r>
                  <a:r>
                    <a:rPr lang="en-SG" sz="2400" dirty="0">
                      <a:sym typeface="Symbol"/>
                    </a:rPr>
                    <a:t>(</a:t>
                  </a:r>
                  <a:r>
                    <a:rPr lang="en-SG" sz="2400" i="1" dirty="0">
                      <a:sym typeface="Symbol"/>
                    </a:rPr>
                    <a:t>x</a:t>
                  </a:r>
                  <a:r>
                    <a:rPr lang="en-SG" sz="2400" dirty="0">
                      <a:sym typeface="Symbol"/>
                    </a:rPr>
                    <a:t>) </a:t>
                  </a:r>
                  <a14:m>
                    <m:oMath xmlns:m="http://schemas.openxmlformats.org/officeDocument/2006/math">
                      <m:r>
                        <a:rPr lang="en-SG" sz="2400" i="1">
                          <a:latin typeface="Cambria Math" panose="02040503050406030204" pitchFamily="18" charset="0"/>
                          <a:ea typeface="Cambria Math" panose="02040503050406030204" pitchFamily="18" charset="0"/>
                          <a:sym typeface="Symbol" panose="05050102010706020507" pitchFamily="18" charset="2"/>
                        </a:rPr>
                        <m:t>→</m:t>
                      </m:r>
                    </m:oMath>
                  </a14:m>
                  <a:r>
                    <a:rPr lang="en-SG" sz="2400" dirty="0">
                      <a:sym typeface="Symbol"/>
                    </a:rPr>
                    <a:t> </a:t>
                  </a:r>
                  <a:r>
                    <a:rPr lang="en-SG" sz="2400" i="1" dirty="0">
                      <a:sym typeface="Symbol"/>
                    </a:rPr>
                    <a:t>r</a:t>
                  </a:r>
                  <a:r>
                    <a:rPr lang="en-SG" sz="2400" dirty="0">
                      <a:sym typeface="Symbol"/>
                    </a:rPr>
                    <a:t>(</a:t>
                  </a:r>
                  <a:r>
                    <a:rPr lang="en-SG" sz="2400" i="1" dirty="0">
                      <a:sym typeface="Symbol"/>
                    </a:rPr>
                    <a:t>x</a:t>
                  </a:r>
                  <a:r>
                    <a:rPr lang="en-SG" sz="2400" dirty="0">
                      <a:sym typeface="Symbol"/>
                    </a:rPr>
                    <a:t>)”.</a:t>
                  </a:r>
                </a:p>
                <a:p>
                  <a:pPr marL="344488" indent="-344488">
                    <a:spcAft>
                      <a:spcPts val="600"/>
                    </a:spcAft>
                    <a:buFont typeface="Wingdings" panose="05000000000000000000" pitchFamily="2" charset="2"/>
                    <a:buChar char="§"/>
                  </a:pPr>
                  <a:r>
                    <a:rPr lang="en-SG" sz="2400" dirty="0"/>
                    <a:t>“</a:t>
                  </a:r>
                  <a:r>
                    <a:rPr lang="en-SG" sz="2400" dirty="0">
                      <a:sym typeface="Symbol"/>
                    </a:rPr>
                    <a:t></a:t>
                  </a:r>
                  <a:r>
                    <a:rPr lang="en-SG" sz="2400" i="1" dirty="0">
                      <a:sym typeface="Symbol"/>
                    </a:rPr>
                    <a:t>x</a:t>
                  </a:r>
                  <a:r>
                    <a:rPr lang="en-SG" sz="2400" dirty="0">
                      <a:sym typeface="Symbol"/>
                    </a:rPr>
                    <a:t>, </a:t>
                  </a:r>
                  <a:r>
                    <a:rPr lang="en-SG" sz="2400" i="1" dirty="0">
                      <a:sym typeface="Symbol"/>
                    </a:rPr>
                    <a:t>r</a:t>
                  </a:r>
                  <a:r>
                    <a:rPr lang="en-SG" sz="2400" dirty="0">
                      <a:sym typeface="Symbol"/>
                    </a:rPr>
                    <a:t>(</a:t>
                  </a:r>
                  <a:r>
                    <a:rPr lang="en-SG" sz="2400" i="1" dirty="0">
                      <a:sym typeface="Symbol"/>
                    </a:rPr>
                    <a:t>x</a:t>
                  </a:r>
                  <a:r>
                    <a:rPr lang="en-SG" sz="2400" dirty="0">
                      <a:sym typeface="Symbol"/>
                    </a:rPr>
                    <a:t>) </a:t>
                  </a:r>
                  <a:r>
                    <a:rPr lang="en-SG" sz="2400" b="1" dirty="0"/>
                    <a:t>only if</a:t>
                  </a:r>
                  <a:r>
                    <a:rPr lang="en-SG" sz="2400" dirty="0"/>
                    <a:t> </a:t>
                  </a:r>
                  <a:r>
                    <a:rPr lang="en-SG" sz="2400" i="1" dirty="0"/>
                    <a:t>s</a:t>
                  </a:r>
                  <a:r>
                    <a:rPr lang="en-SG" sz="2400" dirty="0"/>
                    <a:t>(</a:t>
                  </a:r>
                  <a:r>
                    <a:rPr lang="en-SG" sz="2400" i="1" dirty="0"/>
                    <a:t>x</a:t>
                  </a:r>
                  <a:r>
                    <a:rPr lang="en-SG" sz="2400" dirty="0"/>
                    <a:t>)” means “</a:t>
                  </a:r>
                  <a:r>
                    <a:rPr lang="en-SG" sz="2400" dirty="0">
                      <a:sym typeface="Symbol"/>
                    </a:rPr>
                    <a:t></a:t>
                  </a:r>
                  <a:r>
                    <a:rPr lang="en-SG" sz="2400" i="1" dirty="0">
                      <a:sym typeface="Symbol"/>
                    </a:rPr>
                    <a:t>x</a:t>
                  </a:r>
                  <a:r>
                    <a:rPr lang="en-SG" sz="2400" dirty="0">
                      <a:sym typeface="Symbol"/>
                    </a:rPr>
                    <a:t>, ~</a:t>
                  </a:r>
                  <a:r>
                    <a:rPr lang="en-SG" sz="2400" i="1" dirty="0">
                      <a:sym typeface="Symbol"/>
                    </a:rPr>
                    <a:t>s</a:t>
                  </a:r>
                  <a:r>
                    <a:rPr lang="en-SG" sz="2400" dirty="0">
                      <a:sym typeface="Symbol"/>
                    </a:rPr>
                    <a:t>(</a:t>
                  </a:r>
                  <a:r>
                    <a:rPr lang="en-SG" sz="2400" i="1" dirty="0">
                      <a:sym typeface="Symbol"/>
                    </a:rPr>
                    <a:t>x</a:t>
                  </a:r>
                  <a:r>
                    <a:rPr lang="en-SG" sz="2400" dirty="0">
                      <a:sym typeface="Symbol"/>
                    </a:rPr>
                    <a:t>) </a:t>
                  </a:r>
                  <a14:m>
                    <m:oMath xmlns:m="http://schemas.openxmlformats.org/officeDocument/2006/math">
                      <m:r>
                        <a:rPr lang="en-SG" sz="2400" i="1">
                          <a:latin typeface="Cambria Math" panose="02040503050406030204" pitchFamily="18" charset="0"/>
                          <a:ea typeface="Cambria Math" panose="02040503050406030204" pitchFamily="18" charset="0"/>
                          <a:sym typeface="Symbol" panose="05050102010706020507" pitchFamily="18" charset="2"/>
                        </a:rPr>
                        <m:t>→</m:t>
                      </m:r>
                    </m:oMath>
                  </a14:m>
                  <a:r>
                    <a:rPr lang="en-SG" sz="2400" dirty="0">
                      <a:sym typeface="Symbol"/>
                    </a:rPr>
                    <a:t> ~</a:t>
                  </a:r>
                  <a:r>
                    <a:rPr lang="en-SG" sz="2400" i="1" dirty="0">
                      <a:sym typeface="Symbol"/>
                    </a:rPr>
                    <a:t>r</a:t>
                  </a:r>
                  <a:r>
                    <a:rPr lang="en-SG" sz="2400" dirty="0">
                      <a:sym typeface="Symbol"/>
                    </a:rPr>
                    <a:t>(</a:t>
                  </a:r>
                  <a:r>
                    <a:rPr lang="en-SG" sz="2400" i="1" dirty="0">
                      <a:sym typeface="Symbol"/>
                    </a:rPr>
                    <a:t>x</a:t>
                  </a:r>
                  <a:r>
                    <a:rPr lang="en-SG" sz="2400" dirty="0">
                      <a:sym typeface="Symbol"/>
                    </a:rPr>
                    <a:t>)” or, equivalently, </a:t>
                  </a:r>
                  <a:r>
                    <a:rPr lang="en-SG" sz="2400" dirty="0"/>
                    <a:t>“</a:t>
                  </a:r>
                  <a:r>
                    <a:rPr lang="en-SG" sz="2400" dirty="0">
                      <a:sym typeface="Symbol"/>
                    </a:rPr>
                    <a:t></a:t>
                  </a:r>
                  <a:r>
                    <a:rPr lang="en-SG" sz="2400" i="1" dirty="0">
                      <a:sym typeface="Symbol"/>
                    </a:rPr>
                    <a:t>x</a:t>
                  </a:r>
                  <a:r>
                    <a:rPr lang="en-SG" sz="2400" dirty="0">
                      <a:sym typeface="Symbol"/>
                    </a:rPr>
                    <a:t>, </a:t>
                  </a:r>
                  <a:r>
                    <a:rPr lang="en-SG" sz="2400" i="1" dirty="0">
                      <a:sym typeface="Symbol"/>
                    </a:rPr>
                    <a:t>r</a:t>
                  </a:r>
                  <a:r>
                    <a:rPr lang="en-SG" sz="2400" dirty="0">
                      <a:sym typeface="Symbol"/>
                    </a:rPr>
                    <a:t>(</a:t>
                  </a:r>
                  <a:r>
                    <a:rPr lang="en-SG" sz="2400" i="1" dirty="0">
                      <a:sym typeface="Symbol"/>
                    </a:rPr>
                    <a:t>x</a:t>
                  </a:r>
                  <a:r>
                    <a:rPr lang="en-SG" sz="2400" dirty="0">
                      <a:sym typeface="Symbol"/>
                    </a:rPr>
                    <a:t>) </a:t>
                  </a:r>
                  <a14:m>
                    <m:oMath xmlns:m="http://schemas.openxmlformats.org/officeDocument/2006/math">
                      <m:r>
                        <a:rPr lang="en-SG" sz="2400" i="1">
                          <a:latin typeface="Cambria Math" panose="02040503050406030204" pitchFamily="18" charset="0"/>
                          <a:ea typeface="Cambria Math" panose="02040503050406030204" pitchFamily="18" charset="0"/>
                          <a:sym typeface="Symbol" panose="05050102010706020507" pitchFamily="18" charset="2"/>
                        </a:rPr>
                        <m:t>→</m:t>
                      </m:r>
                    </m:oMath>
                  </a14:m>
                  <a:r>
                    <a:rPr lang="en-SG" sz="2400" dirty="0">
                      <a:sym typeface="Symbol"/>
                    </a:rPr>
                    <a:t> </a:t>
                  </a:r>
                  <a:r>
                    <a:rPr lang="en-SG" sz="2400" i="1" dirty="0">
                      <a:sym typeface="Symbol"/>
                    </a:rPr>
                    <a:t>s</a:t>
                  </a:r>
                  <a:r>
                    <a:rPr lang="en-SG" sz="2400" dirty="0">
                      <a:sym typeface="Symbol"/>
                    </a:rPr>
                    <a:t>(</a:t>
                  </a:r>
                  <a:r>
                    <a:rPr lang="en-SG" sz="2400" i="1" dirty="0">
                      <a:sym typeface="Symbol"/>
                    </a:rPr>
                    <a:t>x</a:t>
                  </a:r>
                  <a:r>
                    <a:rPr lang="en-SG" sz="2400" dirty="0">
                      <a:sym typeface="Symbol"/>
                    </a:rPr>
                    <a:t>)” .</a:t>
                  </a:r>
                </a:p>
              </p:txBody>
            </p:sp>
          </mc:Choice>
          <mc:Fallback xmlns="">
            <p:sp>
              <p:nvSpPr>
                <p:cNvPr id="55" name="TextBox 54"/>
                <p:cNvSpPr txBox="1">
                  <a:spLocks noRot="1" noChangeAspect="1" noMove="1" noResize="1" noEditPoints="1" noAdjustHandles="1" noChangeArrowheads="1" noChangeShapeType="1" noTextEdit="1"/>
                </p:cNvSpPr>
                <p:nvPr/>
              </p:nvSpPr>
              <p:spPr>
                <a:xfrm>
                  <a:off x="650674" y="5255109"/>
                  <a:ext cx="7684031" cy="2539157"/>
                </a:xfrm>
                <a:prstGeom prst="rect">
                  <a:avLst/>
                </a:prstGeom>
                <a:blipFill>
                  <a:blip r:embed="rId3"/>
                  <a:stretch>
                    <a:fillRect l="-1031" t="-2404" b="-1683"/>
                  </a:stretch>
                </a:blipFill>
              </p:spPr>
              <p:txBody>
                <a:bodyPr/>
                <a:lstStyle/>
                <a:p>
                  <a:r>
                    <a:rPr lang="en-US">
                      <a:noFill/>
                    </a:rPr>
                    <a:t> </a:t>
                  </a:r>
                </a:p>
              </p:txBody>
            </p:sp>
          </mc:Fallback>
        </mc:AlternateContent>
      </p:grpSp>
    </p:spTree>
    <p:extLst>
      <p:ext uri="{BB962C8B-B14F-4D97-AF65-F5344CB8AC3E}">
        <p14:creationId xmlns:p14="http://schemas.microsoft.com/office/powerpoint/2010/main" val="2125938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dissolve">
                                      <p:cBhvr>
                                        <p:cTn id="7"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 pos="8612188" algn="l"/>
              </a:tabLst>
            </a:pPr>
            <a:r>
              <a:rPr lang="en-SG" sz="900" dirty="0">
                <a:solidFill>
                  <a:schemeClr val="bg1"/>
                </a:solidFill>
              </a:rPr>
              <a:t>	</a:t>
            </a:r>
            <a:r>
              <a:rPr lang="en-SG" sz="1200" b="1" dirty="0">
                <a:solidFill>
                  <a:schemeClr val="accent4">
                    <a:lumMod val="20000"/>
                    <a:lumOff val="80000"/>
                  </a:schemeClr>
                </a:solidFill>
              </a:rPr>
              <a:t>Predicates &amp; Quantified Statement </a:t>
            </a:r>
            <a:r>
              <a:rPr lang="en-SG" sz="1200" dirty="0">
                <a:solidFill>
                  <a:schemeClr val="bg1"/>
                </a:solidFill>
              </a:rPr>
              <a:t>I</a:t>
            </a:r>
            <a:r>
              <a:rPr lang="en-SG" sz="1200" b="1"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II</a:t>
            </a:r>
            <a:r>
              <a:rPr lang="en-SG" sz="1200" dirty="0">
                <a:solidFill>
                  <a:schemeClr val="bg1"/>
                </a:solidFill>
              </a:rPr>
              <a:t>	Statements with Multiple Quantifiers	Arguments with Quantified Statements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Necessary and Sufficient Conditions, Only if</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46</a:t>
            </a:fld>
            <a:endParaRPr lang="en-SG" dirty="0"/>
          </a:p>
        </p:txBody>
      </p:sp>
      <p:sp>
        <p:nvSpPr>
          <p:cNvPr id="42" name="Oval 41"/>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4" name="Oval 73"/>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7" name="Oval 86"/>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8" name="Oval 87"/>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9" name="Oval 88"/>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0" name="Oval 89"/>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1" name="Oval 90"/>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2" name="Oval 91"/>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3" name="Oval 92"/>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4" name="Oval 93"/>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5" name="Oval 94"/>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6" name="Oval 95"/>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7" name="Oval 96"/>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8" name="Oval 97"/>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9" name="Oval 98"/>
          <p:cNvSpPr/>
          <p:nvPr/>
        </p:nvSpPr>
        <p:spPr>
          <a:xfrm>
            <a:off x="3484017"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TextBox 44"/>
          <p:cNvSpPr txBox="1"/>
          <p:nvPr/>
        </p:nvSpPr>
        <p:spPr>
          <a:xfrm>
            <a:off x="415123" y="961064"/>
            <a:ext cx="8262712" cy="3631763"/>
          </a:xfrm>
          <a:prstGeom prst="rect">
            <a:avLst/>
          </a:prstGeom>
          <a:noFill/>
        </p:spPr>
        <p:txBody>
          <a:bodyPr wrap="square" rtlCol="0">
            <a:spAutoFit/>
          </a:bodyPr>
          <a:lstStyle/>
          <a:p>
            <a:pPr>
              <a:spcAft>
                <a:spcPts val="600"/>
              </a:spcAft>
            </a:pPr>
            <a:r>
              <a:rPr lang="en-SG" altLang="en-US" sz="2800" dirty="0"/>
              <a:t>Rewrite the following statements as quantified conditional statements. Do </a:t>
            </a:r>
            <a:r>
              <a:rPr lang="en-SG" altLang="en-US" sz="2800" u="sng" dirty="0"/>
              <a:t>not </a:t>
            </a:r>
            <a:r>
              <a:rPr lang="en-SG" altLang="en-US" sz="2800" dirty="0"/>
              <a:t>use the word </a:t>
            </a:r>
            <a:r>
              <a:rPr lang="en-SG" altLang="en-US" sz="2800" i="1" dirty="0"/>
              <a:t>necessary</a:t>
            </a:r>
            <a:r>
              <a:rPr lang="en-SG" altLang="en-US" sz="2800" dirty="0"/>
              <a:t> or </a:t>
            </a:r>
            <a:r>
              <a:rPr lang="en-SG" altLang="en-US" sz="2800" i="1" dirty="0"/>
              <a:t>sufficient</a:t>
            </a:r>
            <a:r>
              <a:rPr lang="en-SG" altLang="en-US" sz="2800" dirty="0"/>
              <a:t>:</a:t>
            </a:r>
          </a:p>
          <a:p>
            <a:pPr marL="514350" indent="-514350">
              <a:spcAft>
                <a:spcPts val="600"/>
              </a:spcAft>
              <a:buFont typeface="+mj-lt"/>
              <a:buAutoNum type="alphaLcPeriod"/>
            </a:pPr>
            <a:r>
              <a:rPr lang="en-SG" altLang="en-US" sz="2400" dirty="0" err="1">
                <a:sym typeface="Symbol" panose="05050102010706020507" pitchFamily="18" charset="2"/>
              </a:rPr>
              <a:t>Squareness</a:t>
            </a:r>
            <a:r>
              <a:rPr lang="en-SG" altLang="en-US" sz="2400" dirty="0">
                <a:sym typeface="Symbol" panose="05050102010706020507" pitchFamily="18" charset="2"/>
              </a:rPr>
              <a:t> is a sufficient condition for rectangularity.</a:t>
            </a:r>
          </a:p>
          <a:p>
            <a:pPr marL="514350" indent="-514350">
              <a:spcBef>
                <a:spcPts val="1800"/>
              </a:spcBef>
              <a:spcAft>
                <a:spcPts val="3000"/>
              </a:spcAft>
              <a:buFont typeface="+mj-lt"/>
              <a:buAutoNum type="alphaLcPeriod"/>
            </a:pPr>
            <a:endParaRPr lang="en-SG" altLang="en-US" sz="2400" dirty="0"/>
          </a:p>
          <a:p>
            <a:pPr marL="514350" indent="-514350">
              <a:spcAft>
                <a:spcPts val="600"/>
              </a:spcAft>
              <a:buFont typeface="+mj-lt"/>
              <a:buAutoNum type="alphaLcPeriod"/>
            </a:pPr>
            <a:r>
              <a:rPr lang="en-US" altLang="en-US" sz="2400" dirty="0"/>
              <a:t>Being at least 35 years old is a necessary condition for being President of the United States</a:t>
            </a:r>
            <a:r>
              <a:rPr lang="en-SG" altLang="en-US" sz="2400" dirty="0"/>
              <a:t>.</a:t>
            </a:r>
          </a:p>
        </p:txBody>
      </p:sp>
      <p:sp>
        <p:nvSpPr>
          <p:cNvPr id="47" name="TextBox 46"/>
          <p:cNvSpPr txBox="1"/>
          <p:nvPr/>
        </p:nvSpPr>
        <p:spPr>
          <a:xfrm>
            <a:off x="1009044" y="2751286"/>
            <a:ext cx="6834580" cy="461665"/>
          </a:xfrm>
          <a:prstGeom prst="rect">
            <a:avLst/>
          </a:prstGeom>
          <a:solidFill>
            <a:schemeClr val="accent4">
              <a:lumMod val="40000"/>
              <a:lumOff val="60000"/>
            </a:schemeClr>
          </a:solidFill>
        </p:spPr>
        <p:txBody>
          <a:bodyPr wrap="square" rtlCol="0">
            <a:spAutoFit/>
          </a:bodyPr>
          <a:lstStyle/>
          <a:p>
            <a:r>
              <a:rPr lang="en-SG" sz="2400" dirty="0">
                <a:sym typeface="Symbol"/>
              </a:rPr>
              <a:t></a:t>
            </a:r>
            <a:r>
              <a:rPr lang="en-SG" sz="2400" i="1" dirty="0">
                <a:sym typeface="Symbol"/>
              </a:rPr>
              <a:t>x</a:t>
            </a:r>
            <a:r>
              <a:rPr lang="en-SG" sz="2400" dirty="0">
                <a:sym typeface="Symbol"/>
              </a:rPr>
              <a:t>, </a:t>
            </a:r>
            <a:r>
              <a:rPr lang="en-SG" sz="2400" dirty="0">
                <a:sym typeface="Symbol" panose="05050102010706020507" pitchFamily="18" charset="2"/>
              </a:rPr>
              <a:t>if </a:t>
            </a:r>
            <a:r>
              <a:rPr lang="en-SG" sz="2400" i="1" dirty="0">
                <a:sym typeface="Symbol" panose="05050102010706020507" pitchFamily="18" charset="2"/>
              </a:rPr>
              <a:t>x</a:t>
            </a:r>
            <a:r>
              <a:rPr lang="en-SG" sz="2400" dirty="0">
                <a:sym typeface="Symbol" panose="05050102010706020507" pitchFamily="18" charset="2"/>
              </a:rPr>
              <a:t> is a square, then </a:t>
            </a:r>
            <a:r>
              <a:rPr lang="en-SG" sz="2400" i="1" dirty="0">
                <a:sym typeface="Symbol" panose="05050102010706020507" pitchFamily="18" charset="2"/>
              </a:rPr>
              <a:t>x</a:t>
            </a:r>
            <a:r>
              <a:rPr lang="en-SG" sz="2400" dirty="0">
                <a:sym typeface="Symbol" panose="05050102010706020507" pitchFamily="18" charset="2"/>
              </a:rPr>
              <a:t> is a rectangle.</a:t>
            </a:r>
            <a:endParaRPr lang="en-SG" sz="2400" dirty="0"/>
          </a:p>
        </p:txBody>
      </p:sp>
      <p:sp>
        <p:nvSpPr>
          <p:cNvPr id="48" name="TextBox 47"/>
          <p:cNvSpPr txBox="1"/>
          <p:nvPr/>
        </p:nvSpPr>
        <p:spPr>
          <a:xfrm>
            <a:off x="1009044" y="4554990"/>
            <a:ext cx="6834580" cy="830997"/>
          </a:xfrm>
          <a:prstGeom prst="rect">
            <a:avLst/>
          </a:prstGeom>
          <a:solidFill>
            <a:schemeClr val="accent4">
              <a:lumMod val="40000"/>
              <a:lumOff val="60000"/>
            </a:schemeClr>
          </a:solidFill>
        </p:spPr>
        <p:txBody>
          <a:bodyPr wrap="square" rtlCol="0">
            <a:spAutoFit/>
          </a:bodyPr>
          <a:lstStyle/>
          <a:p>
            <a:r>
              <a:rPr lang="en-SG" sz="2400" dirty="0">
                <a:sym typeface="Symbol"/>
              </a:rPr>
              <a:t>people </a:t>
            </a:r>
            <a:r>
              <a:rPr lang="en-SG" sz="2400" i="1" dirty="0">
                <a:sym typeface="Symbol"/>
              </a:rPr>
              <a:t>x</a:t>
            </a:r>
            <a:r>
              <a:rPr lang="en-SG" sz="2400" dirty="0">
                <a:sym typeface="Symbol"/>
              </a:rPr>
              <a:t>, </a:t>
            </a:r>
            <a:r>
              <a:rPr lang="en-SG" sz="2400" dirty="0">
                <a:sym typeface="Symbol" panose="05050102010706020507" pitchFamily="18" charset="2"/>
              </a:rPr>
              <a:t>if </a:t>
            </a:r>
            <a:r>
              <a:rPr lang="en-SG" sz="2400" i="1" dirty="0">
                <a:sym typeface="Symbol" panose="05050102010706020507" pitchFamily="18" charset="2"/>
              </a:rPr>
              <a:t>x</a:t>
            </a:r>
            <a:r>
              <a:rPr lang="en-SG" sz="2400" dirty="0">
                <a:sym typeface="Symbol" panose="05050102010706020507" pitchFamily="18" charset="2"/>
              </a:rPr>
              <a:t> is younger than 35, then </a:t>
            </a:r>
            <a:r>
              <a:rPr lang="en-SG" sz="2400" i="1" dirty="0">
                <a:sym typeface="Symbol" panose="05050102010706020507" pitchFamily="18" charset="2"/>
              </a:rPr>
              <a:t>x</a:t>
            </a:r>
            <a:r>
              <a:rPr lang="en-SG" sz="2400" dirty="0">
                <a:sym typeface="Symbol" panose="05050102010706020507" pitchFamily="18" charset="2"/>
              </a:rPr>
              <a:t> cannot be President of the United States.</a:t>
            </a:r>
            <a:endParaRPr lang="en-SG" sz="2400" dirty="0"/>
          </a:p>
        </p:txBody>
      </p:sp>
      <p:sp>
        <p:nvSpPr>
          <p:cNvPr id="49" name="TextBox 48"/>
          <p:cNvSpPr txBox="1"/>
          <p:nvPr/>
        </p:nvSpPr>
        <p:spPr>
          <a:xfrm>
            <a:off x="999270" y="3303111"/>
            <a:ext cx="6798970" cy="400110"/>
          </a:xfrm>
          <a:prstGeom prst="rect">
            <a:avLst/>
          </a:prstGeom>
          <a:solidFill>
            <a:schemeClr val="accent6">
              <a:lumMod val="20000"/>
              <a:lumOff val="80000"/>
            </a:schemeClr>
          </a:solidFill>
        </p:spPr>
        <p:txBody>
          <a:bodyPr wrap="square" rtlCol="0">
            <a:spAutoFit/>
          </a:bodyPr>
          <a:lstStyle/>
          <a:p>
            <a:pPr>
              <a:tabLst>
                <a:tab pos="896938" algn="l"/>
                <a:tab pos="1377950" algn="l"/>
              </a:tabLst>
            </a:pPr>
            <a:r>
              <a:rPr lang="en-SG" sz="2000" dirty="0">
                <a:sym typeface="Symbol"/>
              </a:rPr>
              <a:t>Informal: If a figure is a square, then it is a rectangle.</a:t>
            </a:r>
            <a:endParaRPr lang="en-SG" dirty="0">
              <a:sym typeface="Symbol" panose="05050102010706020507" pitchFamily="18" charset="2"/>
            </a:endParaRPr>
          </a:p>
        </p:txBody>
      </p:sp>
      <p:sp>
        <p:nvSpPr>
          <p:cNvPr id="2" name="TextBox 1"/>
          <p:cNvSpPr txBox="1"/>
          <p:nvPr/>
        </p:nvSpPr>
        <p:spPr>
          <a:xfrm>
            <a:off x="324356" y="5201392"/>
            <a:ext cx="506963" cy="461665"/>
          </a:xfrm>
          <a:prstGeom prst="rect">
            <a:avLst/>
          </a:prstGeom>
          <a:noFill/>
        </p:spPr>
        <p:txBody>
          <a:bodyPr wrap="square" rtlCol="0">
            <a:spAutoFit/>
          </a:bodyPr>
          <a:lstStyle/>
          <a:p>
            <a:pPr algn="ctr"/>
            <a:r>
              <a:rPr lang="en-US" sz="2400" i="1" dirty="0"/>
              <a:t>or</a:t>
            </a:r>
          </a:p>
        </p:txBody>
      </p:sp>
      <p:sp>
        <p:nvSpPr>
          <p:cNvPr id="58" name="TextBox 57"/>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Tree>
    <p:extLst>
      <p:ext uri="{BB962C8B-B14F-4D97-AF65-F5344CB8AC3E}">
        <p14:creationId xmlns:p14="http://schemas.microsoft.com/office/powerpoint/2010/main" val="84325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dissolve">
                                      <p:cBhvr>
                                        <p:cTn id="7" dur="500"/>
                                        <p:tgtEl>
                                          <p:spTgt spid="47"/>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49"/>
                                        </p:tgtEl>
                                        <p:attrNameLst>
                                          <p:attrName>style.visibility</p:attrName>
                                        </p:attrNameLst>
                                      </p:cBhvr>
                                      <p:to>
                                        <p:strVal val="visible"/>
                                      </p:to>
                                    </p:set>
                                    <p:animEffect transition="in" filter="dissolve">
                                      <p:cBhvr>
                                        <p:cTn id="11" dur="500"/>
                                        <p:tgtEl>
                                          <p:spTgt spid="49"/>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48"/>
                                        </p:tgtEl>
                                        <p:attrNameLst>
                                          <p:attrName>style.visibility</p:attrName>
                                        </p:attrNameLst>
                                      </p:cBhvr>
                                      <p:to>
                                        <p:strVal val="visible"/>
                                      </p:to>
                                    </p:set>
                                    <p:animEffect transition="in" filter="dissolve">
                                      <p:cBhvr>
                                        <p:cTn id="16" dur="500"/>
                                        <p:tgtEl>
                                          <p:spTgt spid="48"/>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dissolv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49" grpId="0" animBg="1"/>
      <p:bldP spid="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18"/>
          <p:cNvSpPr>
            <a:spLocks noGrp="1"/>
          </p:cNvSpPr>
          <p:nvPr>
            <p:ph type="sldNum" sz="quarter" idx="12"/>
          </p:nvPr>
        </p:nvSpPr>
        <p:spPr/>
        <p:txBody>
          <a:bodyPr/>
          <a:lstStyle/>
          <a:p>
            <a:fld id="{3945BCA7-BE1F-44EA-8FAA-E97CADA8B770}" type="slidenum">
              <a:rPr lang="en-SG" smtClean="0"/>
              <a:t>47</a:t>
            </a:fld>
            <a:endParaRPr lang="en-SG" dirty="0"/>
          </a:p>
        </p:txBody>
      </p:sp>
      <p:pic>
        <p:nvPicPr>
          <p:cNvPr id="37" name="Picture 36">
            <a:extLst>
              <a:ext uri="{FF2B5EF4-FFF2-40B4-BE49-F238E27FC236}">
                <a16:creationId xmlns:a16="http://schemas.microsoft.com/office/drawing/2014/main" id="{73745BAC-5C03-4340-BF62-D0853990BCA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6976" y="157447"/>
            <a:ext cx="1047244" cy="872703"/>
          </a:xfrm>
          <a:prstGeom prst="rect">
            <a:avLst/>
          </a:prstGeom>
        </p:spPr>
      </p:pic>
      <p:sp>
        <p:nvSpPr>
          <p:cNvPr id="2" name="TextBox 1">
            <a:extLst>
              <a:ext uri="{FF2B5EF4-FFF2-40B4-BE49-F238E27FC236}">
                <a16:creationId xmlns:a16="http://schemas.microsoft.com/office/drawing/2014/main" id="{FDEC0206-2576-4185-AAF3-FA8AD718279D}"/>
              </a:ext>
            </a:extLst>
          </p:cNvPr>
          <p:cNvSpPr txBox="1"/>
          <p:nvPr/>
        </p:nvSpPr>
        <p:spPr>
          <a:xfrm>
            <a:off x="1625600" y="325337"/>
            <a:ext cx="4535055" cy="523220"/>
          </a:xfrm>
          <a:prstGeom prst="rect">
            <a:avLst/>
          </a:prstGeom>
          <a:solidFill>
            <a:srgbClr val="C00000"/>
          </a:solidFill>
        </p:spPr>
        <p:txBody>
          <a:bodyPr wrap="square" rtlCol="0">
            <a:spAutoFit/>
          </a:bodyPr>
          <a:lstStyle/>
          <a:p>
            <a:r>
              <a:rPr lang="en-SG" sz="2800" dirty="0">
                <a:solidFill>
                  <a:schemeClr val="bg1"/>
                </a:solidFill>
              </a:rPr>
              <a:t>Common beginners’ mistakes</a:t>
            </a:r>
          </a:p>
        </p:txBody>
      </p:sp>
      <p:sp>
        <p:nvSpPr>
          <p:cNvPr id="3" name="TextBox 2">
            <a:extLst>
              <a:ext uri="{FF2B5EF4-FFF2-40B4-BE49-F238E27FC236}">
                <a16:creationId xmlns:a16="http://schemas.microsoft.com/office/drawing/2014/main" id="{3C6FDBCD-D749-4A46-9B19-983996181916}"/>
              </a:ext>
            </a:extLst>
          </p:cNvPr>
          <p:cNvSpPr txBox="1"/>
          <p:nvPr/>
        </p:nvSpPr>
        <p:spPr>
          <a:xfrm>
            <a:off x="468814" y="1211744"/>
            <a:ext cx="7936994" cy="2077492"/>
          </a:xfrm>
          <a:prstGeom prst="rect">
            <a:avLst/>
          </a:prstGeom>
          <a:noFill/>
        </p:spPr>
        <p:txBody>
          <a:bodyPr wrap="square" rtlCol="0">
            <a:spAutoFit/>
          </a:bodyPr>
          <a:lstStyle/>
          <a:p>
            <a:r>
              <a:rPr lang="en-SG" sz="2400" dirty="0"/>
              <a:t>Given the following predicates:</a:t>
            </a:r>
          </a:p>
          <a:p>
            <a:pPr marL="895350" indent="-285750">
              <a:buFont typeface="Wingdings" panose="05000000000000000000" pitchFamily="2" charset="2"/>
              <a:buChar char="§"/>
            </a:pPr>
            <a:r>
              <a:rPr lang="en-SG" sz="2400" dirty="0"/>
              <a:t>Bird(</a:t>
            </a:r>
            <a:r>
              <a:rPr lang="en-SG" sz="2400" i="1" dirty="0"/>
              <a:t>x</a:t>
            </a:r>
            <a:r>
              <a:rPr lang="en-SG" sz="2400" dirty="0"/>
              <a:t>): </a:t>
            </a:r>
            <a:r>
              <a:rPr lang="en-SG" sz="2400" i="1" dirty="0"/>
              <a:t>x</a:t>
            </a:r>
            <a:r>
              <a:rPr lang="en-SG" sz="2400" dirty="0"/>
              <a:t> is a bird</a:t>
            </a:r>
          </a:p>
          <a:p>
            <a:pPr marL="895350" indent="-285750">
              <a:buFont typeface="Wingdings" panose="05000000000000000000" pitchFamily="2" charset="2"/>
              <a:buChar char="§"/>
            </a:pPr>
            <a:r>
              <a:rPr lang="en-SG" sz="2400" dirty="0"/>
              <a:t>Fly(</a:t>
            </a:r>
            <a:r>
              <a:rPr lang="en-SG" sz="2400" i="1" dirty="0"/>
              <a:t>x</a:t>
            </a:r>
            <a:r>
              <a:rPr lang="en-SG" sz="2400" dirty="0"/>
              <a:t>): </a:t>
            </a:r>
            <a:r>
              <a:rPr lang="en-SG" sz="2400" i="1" dirty="0"/>
              <a:t>x</a:t>
            </a:r>
            <a:r>
              <a:rPr lang="en-SG" sz="2400" dirty="0"/>
              <a:t> can fly</a:t>
            </a:r>
          </a:p>
          <a:p>
            <a:pPr marL="457200" indent="-457200">
              <a:spcBef>
                <a:spcPts val="600"/>
              </a:spcBef>
              <a:buAutoNum type="arabicPeriod"/>
              <a:tabLst>
                <a:tab pos="1163638" algn="l"/>
              </a:tabLst>
            </a:pPr>
            <a:r>
              <a:rPr lang="en-SG" sz="2400" dirty="0"/>
              <a:t>Write a quantified statement for the following sentence: 	</a:t>
            </a:r>
            <a:r>
              <a:rPr lang="en-SG" sz="2800" dirty="0">
                <a:solidFill>
                  <a:srgbClr val="0000FF"/>
                </a:solidFill>
              </a:rPr>
              <a:t>All birds can fly.</a:t>
            </a:r>
            <a:endParaRPr lang="en-SG" sz="2400" dirty="0">
              <a:solidFill>
                <a:srgbClr val="0000FF"/>
              </a:solidFill>
            </a:endParaRPr>
          </a:p>
        </p:txBody>
      </p:sp>
      <p:sp>
        <p:nvSpPr>
          <p:cNvPr id="6" name="TextBox 5">
            <a:extLst>
              <a:ext uri="{FF2B5EF4-FFF2-40B4-BE49-F238E27FC236}">
                <a16:creationId xmlns:a16="http://schemas.microsoft.com/office/drawing/2014/main" id="{F46E0BF1-AA45-491B-90E4-4D30061CB875}"/>
              </a:ext>
            </a:extLst>
          </p:cNvPr>
          <p:cNvSpPr txBox="1"/>
          <p:nvPr/>
        </p:nvSpPr>
        <p:spPr>
          <a:xfrm>
            <a:off x="269343" y="3209220"/>
            <a:ext cx="1698495" cy="523220"/>
          </a:xfrm>
          <a:prstGeom prst="rect">
            <a:avLst/>
          </a:prstGeom>
          <a:noFill/>
        </p:spPr>
        <p:txBody>
          <a:bodyPr wrap="square" rtlCol="0">
            <a:spAutoFit/>
          </a:bodyPr>
          <a:lstStyle/>
          <a:p>
            <a:pPr>
              <a:tabLst>
                <a:tab pos="1431925" algn="l"/>
              </a:tabLst>
            </a:pPr>
            <a:r>
              <a:rPr lang="en-SG" sz="2800" dirty="0"/>
              <a:t>Answer:	</a:t>
            </a:r>
          </a:p>
        </p:txBody>
      </p:sp>
      <p:sp>
        <p:nvSpPr>
          <p:cNvPr id="41" name="TextBox 40">
            <a:extLst>
              <a:ext uri="{FF2B5EF4-FFF2-40B4-BE49-F238E27FC236}">
                <a16:creationId xmlns:a16="http://schemas.microsoft.com/office/drawing/2014/main" id="{9172E1F3-F470-49BD-8BEA-3B1CD3247F60}"/>
              </a:ext>
            </a:extLst>
          </p:cNvPr>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2AF79DF4-7647-43BC-BFF2-9D0F83056A98}"/>
                  </a:ext>
                </a:extLst>
              </p:cNvPr>
              <p:cNvSpPr txBox="1"/>
              <p:nvPr/>
            </p:nvSpPr>
            <p:spPr>
              <a:xfrm>
                <a:off x="1118590" y="3732440"/>
                <a:ext cx="2572328" cy="523220"/>
              </a:xfrm>
              <a:prstGeom prst="rect">
                <a:avLst/>
              </a:prstGeom>
              <a:solidFill>
                <a:schemeClr val="accent2">
                  <a:lumMod val="60000"/>
                  <a:lumOff val="40000"/>
                </a:schemeClr>
              </a:solidFill>
            </p:spPr>
            <p:txBody>
              <a:bodyPr wrap="square" rtlCol="0">
                <a:spAutoFit/>
              </a:bodyPr>
              <a:lstStyle/>
              <a:p>
                <a:pPr algn="ctr">
                  <a:tabLst>
                    <a:tab pos="1431925" algn="l"/>
                  </a:tabLst>
                </a:pPr>
                <a14:m>
                  <m:oMath xmlns:m="http://schemas.openxmlformats.org/officeDocument/2006/math">
                    <m:r>
                      <a:rPr lang="en-SG" sz="2800" i="1">
                        <a:latin typeface="Cambria Math" panose="02040503050406030204" pitchFamily="18" charset="0"/>
                        <a:ea typeface="Cambria Math" panose="02040503050406030204" pitchFamily="18" charset="0"/>
                      </a:rPr>
                      <m:t>∀</m:t>
                    </m:r>
                  </m:oMath>
                </a14:m>
                <a:r>
                  <a:rPr lang="en-SG" sz="2800" i="1" dirty="0"/>
                  <a:t>x</a:t>
                </a:r>
                <a:r>
                  <a:rPr lang="en-SG" sz="2800" dirty="0"/>
                  <a:t>, Fly(Bird(</a:t>
                </a:r>
                <a:r>
                  <a:rPr lang="en-SG" sz="2800" i="1" dirty="0"/>
                  <a:t>x</a:t>
                </a:r>
                <a:r>
                  <a:rPr lang="en-SG" sz="2800" dirty="0"/>
                  <a:t>))</a:t>
                </a:r>
              </a:p>
            </p:txBody>
          </p:sp>
        </mc:Choice>
        <mc:Fallback xmlns="">
          <p:sp>
            <p:nvSpPr>
              <p:cNvPr id="49" name="TextBox 48">
                <a:extLst>
                  <a:ext uri="{FF2B5EF4-FFF2-40B4-BE49-F238E27FC236}">
                    <a16:creationId xmlns:a16="http://schemas.microsoft.com/office/drawing/2014/main" id="{2AF79DF4-7647-43BC-BFF2-9D0F83056A98}"/>
                  </a:ext>
                </a:extLst>
              </p:cNvPr>
              <p:cNvSpPr txBox="1">
                <a:spLocks noRot="1" noChangeAspect="1" noMove="1" noResize="1" noEditPoints="1" noAdjustHandles="1" noChangeArrowheads="1" noChangeShapeType="1" noTextEdit="1"/>
              </p:cNvSpPr>
              <p:nvPr/>
            </p:nvSpPr>
            <p:spPr>
              <a:xfrm>
                <a:off x="1118590" y="3732440"/>
                <a:ext cx="2572328" cy="523220"/>
              </a:xfrm>
              <a:prstGeom prst="rect">
                <a:avLst/>
              </a:prstGeom>
              <a:blipFill>
                <a:blip r:embed="rId4"/>
                <a:stretch>
                  <a:fillRect t="-10465" b="-32558"/>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7E2AE7F2-11E5-417A-9A54-18183EC0FFAE}"/>
                  </a:ext>
                </a:extLst>
              </p:cNvPr>
              <p:cNvSpPr txBox="1"/>
              <p:nvPr/>
            </p:nvSpPr>
            <p:spPr>
              <a:xfrm>
                <a:off x="1430872" y="4533161"/>
                <a:ext cx="3090152" cy="523220"/>
              </a:xfrm>
              <a:prstGeom prst="rect">
                <a:avLst/>
              </a:prstGeom>
              <a:solidFill>
                <a:schemeClr val="accent1">
                  <a:lumMod val="40000"/>
                  <a:lumOff val="60000"/>
                </a:schemeClr>
              </a:solidFill>
            </p:spPr>
            <p:txBody>
              <a:bodyPr wrap="square" rtlCol="0">
                <a:spAutoFit/>
              </a:bodyPr>
              <a:lstStyle/>
              <a:p>
                <a:pPr algn="ctr">
                  <a:tabLst>
                    <a:tab pos="1431925" algn="l"/>
                  </a:tabLst>
                </a:pPr>
                <a14:m>
                  <m:oMath xmlns:m="http://schemas.openxmlformats.org/officeDocument/2006/math">
                    <m:r>
                      <a:rPr lang="en-SG" sz="2800" i="1">
                        <a:latin typeface="Cambria Math" panose="02040503050406030204" pitchFamily="18" charset="0"/>
                        <a:ea typeface="Cambria Math" panose="02040503050406030204" pitchFamily="18" charset="0"/>
                      </a:rPr>
                      <m:t>∀</m:t>
                    </m:r>
                  </m:oMath>
                </a14:m>
                <a:r>
                  <a:rPr lang="en-SG" sz="2800" i="1" dirty="0"/>
                  <a:t>x</a:t>
                </a:r>
                <a:r>
                  <a:rPr lang="en-SG" sz="2800" dirty="0"/>
                  <a:t>, (Bird(</a:t>
                </a:r>
                <a:r>
                  <a:rPr lang="en-SG" sz="2800" i="1" dirty="0"/>
                  <a:t>x</a:t>
                </a:r>
                <a:r>
                  <a:rPr lang="en-SG" sz="2800" dirty="0"/>
                  <a:t>) </a:t>
                </a:r>
                <a14:m>
                  <m:oMath xmlns:m="http://schemas.openxmlformats.org/officeDocument/2006/math">
                    <m:r>
                      <a:rPr lang="en-SG" sz="2800" i="1" smtClean="0">
                        <a:latin typeface="Cambria Math" panose="02040503050406030204" pitchFamily="18" charset="0"/>
                        <a:ea typeface="Cambria Math" panose="02040503050406030204" pitchFamily="18" charset="0"/>
                      </a:rPr>
                      <m:t>∧</m:t>
                    </m:r>
                  </m:oMath>
                </a14:m>
                <a:r>
                  <a:rPr lang="en-SG" sz="2800" dirty="0"/>
                  <a:t> Fly(</a:t>
                </a:r>
                <a:r>
                  <a:rPr lang="en-SG" sz="2800" i="1" dirty="0"/>
                  <a:t>x</a:t>
                </a:r>
                <a:r>
                  <a:rPr lang="en-SG" sz="2800" dirty="0"/>
                  <a:t>)) </a:t>
                </a:r>
              </a:p>
            </p:txBody>
          </p:sp>
        </mc:Choice>
        <mc:Fallback xmlns="">
          <p:sp>
            <p:nvSpPr>
              <p:cNvPr id="57" name="TextBox 56">
                <a:extLst>
                  <a:ext uri="{FF2B5EF4-FFF2-40B4-BE49-F238E27FC236}">
                    <a16:creationId xmlns:a16="http://schemas.microsoft.com/office/drawing/2014/main" id="{7E2AE7F2-11E5-417A-9A54-18183EC0FFAE}"/>
                  </a:ext>
                </a:extLst>
              </p:cNvPr>
              <p:cNvSpPr txBox="1">
                <a:spLocks noRot="1" noChangeAspect="1" noMove="1" noResize="1" noEditPoints="1" noAdjustHandles="1" noChangeArrowheads="1" noChangeShapeType="1" noTextEdit="1"/>
              </p:cNvSpPr>
              <p:nvPr/>
            </p:nvSpPr>
            <p:spPr>
              <a:xfrm>
                <a:off x="1430872" y="4533161"/>
                <a:ext cx="3090152" cy="523220"/>
              </a:xfrm>
              <a:prstGeom prst="rect">
                <a:avLst/>
              </a:prstGeom>
              <a:blipFill>
                <a:blip r:embed="rId5"/>
                <a:stretch>
                  <a:fillRect t="-11765" r="-5720" b="-34118"/>
                </a:stretch>
              </a:blipFill>
            </p:spPr>
            <p:txBody>
              <a:bodyPr/>
              <a:lstStyle/>
              <a:p>
                <a:r>
                  <a:rPr lang="en-SG">
                    <a:noFill/>
                  </a:rPr>
                  <a:t> </a:t>
                </a:r>
              </a:p>
            </p:txBody>
          </p:sp>
        </mc:Fallback>
      </mc:AlternateContent>
    </p:spTree>
    <p:extLst>
      <p:ext uri="{BB962C8B-B14F-4D97-AF65-F5344CB8AC3E}">
        <p14:creationId xmlns:p14="http://schemas.microsoft.com/office/powerpoint/2010/main" val="253210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dissolve">
                                      <p:cBhvr>
                                        <p:cTn id="12" dur="500"/>
                                        <p:tgtEl>
                                          <p:spTgt spid="4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7"/>
                                        </p:tgtEl>
                                        <p:attrNameLst>
                                          <p:attrName>style.visibility</p:attrName>
                                        </p:attrNameLst>
                                      </p:cBhvr>
                                      <p:to>
                                        <p:strVal val="visible"/>
                                      </p:to>
                                    </p:set>
                                    <p:animEffect transition="in" filter="dissolve">
                                      <p:cBhvr>
                                        <p:cTn id="1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9" grpId="0" animBg="1"/>
      <p:bldP spid="5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18"/>
          <p:cNvSpPr>
            <a:spLocks noGrp="1"/>
          </p:cNvSpPr>
          <p:nvPr>
            <p:ph type="sldNum" sz="quarter" idx="12"/>
          </p:nvPr>
        </p:nvSpPr>
        <p:spPr/>
        <p:txBody>
          <a:bodyPr/>
          <a:lstStyle/>
          <a:p>
            <a:fld id="{3945BCA7-BE1F-44EA-8FAA-E97CADA8B770}" type="slidenum">
              <a:rPr lang="en-SG" smtClean="0"/>
              <a:t>48</a:t>
            </a:fld>
            <a:endParaRPr lang="en-SG" dirty="0"/>
          </a:p>
        </p:txBody>
      </p:sp>
      <p:pic>
        <p:nvPicPr>
          <p:cNvPr id="37" name="Picture 36">
            <a:extLst>
              <a:ext uri="{FF2B5EF4-FFF2-40B4-BE49-F238E27FC236}">
                <a16:creationId xmlns:a16="http://schemas.microsoft.com/office/drawing/2014/main" id="{73745BAC-5C03-4340-BF62-D0853990BCA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6976" y="157447"/>
            <a:ext cx="1047244" cy="872703"/>
          </a:xfrm>
          <a:prstGeom prst="rect">
            <a:avLst/>
          </a:prstGeom>
        </p:spPr>
      </p:pic>
      <p:sp>
        <p:nvSpPr>
          <p:cNvPr id="3" name="TextBox 2">
            <a:extLst>
              <a:ext uri="{FF2B5EF4-FFF2-40B4-BE49-F238E27FC236}">
                <a16:creationId xmlns:a16="http://schemas.microsoft.com/office/drawing/2014/main" id="{3C6FDBCD-D749-4A46-9B19-983996181916}"/>
              </a:ext>
            </a:extLst>
          </p:cNvPr>
          <p:cNvSpPr txBox="1"/>
          <p:nvPr/>
        </p:nvSpPr>
        <p:spPr>
          <a:xfrm>
            <a:off x="478050" y="1211744"/>
            <a:ext cx="7936994" cy="969496"/>
          </a:xfrm>
          <a:prstGeom prst="rect">
            <a:avLst/>
          </a:prstGeom>
          <a:noFill/>
        </p:spPr>
        <p:txBody>
          <a:bodyPr wrap="square" rtlCol="0">
            <a:spAutoFit/>
          </a:bodyPr>
          <a:lstStyle/>
          <a:p>
            <a:pPr marL="442913" indent="-442913">
              <a:spcBef>
                <a:spcPts val="600"/>
              </a:spcBef>
              <a:tabLst>
                <a:tab pos="442913" algn="l"/>
                <a:tab pos="1163638" algn="l"/>
              </a:tabLst>
            </a:pPr>
            <a:r>
              <a:rPr lang="en-SG" sz="2400" dirty="0"/>
              <a:t>2.	Write a quantified statement for the following sentence:</a:t>
            </a:r>
          </a:p>
          <a:p>
            <a:pPr>
              <a:spcBef>
                <a:spcPts val="600"/>
              </a:spcBef>
              <a:tabLst>
                <a:tab pos="1163638" algn="l"/>
              </a:tabLst>
            </a:pPr>
            <a:r>
              <a:rPr lang="en-SG" sz="2400" dirty="0"/>
              <a:t>	</a:t>
            </a:r>
            <a:r>
              <a:rPr lang="en-SG" sz="2800" dirty="0">
                <a:solidFill>
                  <a:srgbClr val="0000FF"/>
                </a:solidFill>
              </a:rPr>
              <a:t>There is a bird that can fly.</a:t>
            </a:r>
            <a:endParaRPr lang="en-SG" sz="2400" dirty="0">
              <a:solidFill>
                <a:srgbClr val="0000FF"/>
              </a:solidFill>
            </a:endParaRPr>
          </a:p>
        </p:txBody>
      </p:sp>
      <p:sp>
        <p:nvSpPr>
          <p:cNvPr id="6" name="TextBox 5">
            <a:extLst>
              <a:ext uri="{FF2B5EF4-FFF2-40B4-BE49-F238E27FC236}">
                <a16:creationId xmlns:a16="http://schemas.microsoft.com/office/drawing/2014/main" id="{F46E0BF1-AA45-491B-90E4-4D30061CB875}"/>
              </a:ext>
            </a:extLst>
          </p:cNvPr>
          <p:cNvSpPr txBox="1"/>
          <p:nvPr/>
        </p:nvSpPr>
        <p:spPr>
          <a:xfrm>
            <a:off x="269343" y="2566463"/>
            <a:ext cx="1698495" cy="523220"/>
          </a:xfrm>
          <a:prstGeom prst="rect">
            <a:avLst/>
          </a:prstGeom>
          <a:noFill/>
        </p:spPr>
        <p:txBody>
          <a:bodyPr wrap="square" rtlCol="0">
            <a:spAutoFit/>
          </a:bodyPr>
          <a:lstStyle/>
          <a:p>
            <a:pPr>
              <a:tabLst>
                <a:tab pos="1431925" algn="l"/>
              </a:tabLst>
            </a:pPr>
            <a:r>
              <a:rPr lang="en-SG" sz="2800" dirty="0"/>
              <a:t>Answer:	</a:t>
            </a:r>
          </a:p>
        </p:txBody>
      </p:sp>
      <p:sp>
        <p:nvSpPr>
          <p:cNvPr id="41" name="TextBox 40">
            <a:extLst>
              <a:ext uri="{FF2B5EF4-FFF2-40B4-BE49-F238E27FC236}">
                <a16:creationId xmlns:a16="http://schemas.microsoft.com/office/drawing/2014/main" id="{9172E1F3-F470-49BD-8BEA-3B1CD3247F60}"/>
              </a:ext>
            </a:extLst>
          </p:cNvPr>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2AF79DF4-7647-43BC-BFF2-9D0F83056A98}"/>
                  </a:ext>
                </a:extLst>
              </p:cNvPr>
              <p:cNvSpPr txBox="1"/>
              <p:nvPr/>
            </p:nvSpPr>
            <p:spPr>
              <a:xfrm>
                <a:off x="794327" y="3289236"/>
                <a:ext cx="3642983" cy="523220"/>
              </a:xfrm>
              <a:prstGeom prst="rect">
                <a:avLst/>
              </a:prstGeom>
              <a:solidFill>
                <a:schemeClr val="accent2">
                  <a:lumMod val="60000"/>
                  <a:lumOff val="40000"/>
                </a:schemeClr>
              </a:solidFill>
            </p:spPr>
            <p:txBody>
              <a:bodyPr wrap="square" rtlCol="0">
                <a:spAutoFit/>
              </a:bodyPr>
              <a:lstStyle/>
              <a:p>
                <a:pPr algn="ctr">
                  <a:tabLst>
                    <a:tab pos="1431925" algn="l"/>
                  </a:tabLst>
                </a:pPr>
                <a14:m>
                  <m:oMath xmlns:m="http://schemas.openxmlformats.org/officeDocument/2006/math">
                    <m:r>
                      <a:rPr lang="en-SG" sz="2800" i="1" smtClean="0">
                        <a:latin typeface="Cambria Math" panose="02040503050406030204" pitchFamily="18" charset="0"/>
                        <a:ea typeface="Cambria Math" panose="02040503050406030204" pitchFamily="18" charset="0"/>
                      </a:rPr>
                      <m:t>∃</m:t>
                    </m:r>
                  </m:oMath>
                </a14:m>
                <a:r>
                  <a:rPr lang="en-SG" sz="2800" i="1" dirty="0"/>
                  <a:t>x</a:t>
                </a:r>
                <a:r>
                  <a:rPr lang="en-SG" sz="2800" dirty="0"/>
                  <a:t> </a:t>
                </a:r>
                <a:r>
                  <a:rPr lang="en-SG" sz="2800" dirty="0" err="1"/>
                  <a:t>s.t.</a:t>
                </a:r>
                <a:r>
                  <a:rPr lang="en-SG" sz="2800" dirty="0"/>
                  <a:t> (Bird(</a:t>
                </a:r>
                <a:r>
                  <a:rPr lang="en-SG" sz="2800" i="1" dirty="0"/>
                  <a:t>x</a:t>
                </a:r>
                <a:r>
                  <a:rPr lang="en-SG" sz="2800" dirty="0"/>
                  <a:t>)</a:t>
                </a:r>
                <a14:m>
                  <m:oMath xmlns:m="http://schemas.openxmlformats.org/officeDocument/2006/math">
                    <m:r>
                      <a:rPr lang="en-SG" sz="2800" b="0" i="0" dirty="0" smtClean="0">
                        <a:latin typeface="Cambria Math" panose="02040503050406030204" pitchFamily="18" charset="0"/>
                        <a:ea typeface="Cambria Math" panose="02040503050406030204" pitchFamily="18" charset="0"/>
                      </a:rPr>
                      <m:t> </m:t>
                    </m:r>
                    <m:r>
                      <a:rPr lang="en-SG" sz="2800" i="1" dirty="0">
                        <a:latin typeface="Cambria Math" panose="02040503050406030204" pitchFamily="18" charset="0"/>
                        <a:ea typeface="Cambria Math" panose="02040503050406030204" pitchFamily="18" charset="0"/>
                      </a:rPr>
                      <m:t>→</m:t>
                    </m:r>
                  </m:oMath>
                </a14:m>
                <a:r>
                  <a:rPr lang="en-SG" sz="2800" dirty="0"/>
                  <a:t> Fly(</a:t>
                </a:r>
                <a:r>
                  <a:rPr lang="en-SG" sz="2800" i="1" dirty="0"/>
                  <a:t>x</a:t>
                </a:r>
                <a:r>
                  <a:rPr lang="en-SG" sz="2800" dirty="0"/>
                  <a:t>)) </a:t>
                </a:r>
              </a:p>
            </p:txBody>
          </p:sp>
        </mc:Choice>
        <mc:Fallback xmlns="">
          <p:sp>
            <p:nvSpPr>
              <p:cNvPr id="49" name="TextBox 48">
                <a:extLst>
                  <a:ext uri="{FF2B5EF4-FFF2-40B4-BE49-F238E27FC236}">
                    <a16:creationId xmlns:a16="http://schemas.microsoft.com/office/drawing/2014/main" id="{2AF79DF4-7647-43BC-BFF2-9D0F83056A98}"/>
                  </a:ext>
                </a:extLst>
              </p:cNvPr>
              <p:cNvSpPr txBox="1">
                <a:spLocks noRot="1" noChangeAspect="1" noMove="1" noResize="1" noEditPoints="1" noAdjustHandles="1" noChangeArrowheads="1" noChangeShapeType="1" noTextEdit="1"/>
              </p:cNvSpPr>
              <p:nvPr/>
            </p:nvSpPr>
            <p:spPr>
              <a:xfrm>
                <a:off x="794327" y="3289236"/>
                <a:ext cx="3642983" cy="523220"/>
              </a:xfrm>
              <a:prstGeom prst="rect">
                <a:avLst/>
              </a:prstGeom>
              <a:blipFill>
                <a:blip r:embed="rId4"/>
                <a:stretch>
                  <a:fillRect t="-11765" r="-4181" b="-34118"/>
                </a:stretch>
              </a:blipFill>
            </p:spPr>
            <p:txBody>
              <a:bodyPr/>
              <a:lstStyle/>
              <a:p>
                <a:r>
                  <a:rPr lang="en-SG">
                    <a:noFill/>
                  </a:rPr>
                  <a:t> </a:t>
                </a:r>
              </a:p>
            </p:txBody>
          </p:sp>
        </mc:Fallback>
      </mc:AlternateContent>
      <p:sp>
        <p:nvSpPr>
          <p:cNvPr id="16" name="TextBox 15">
            <a:extLst>
              <a:ext uri="{FF2B5EF4-FFF2-40B4-BE49-F238E27FC236}">
                <a16:creationId xmlns:a16="http://schemas.microsoft.com/office/drawing/2014/main" id="{67ABDFB7-A96C-4E13-8A22-1E57121B2200}"/>
              </a:ext>
            </a:extLst>
          </p:cNvPr>
          <p:cNvSpPr txBox="1"/>
          <p:nvPr/>
        </p:nvSpPr>
        <p:spPr>
          <a:xfrm>
            <a:off x="1625600" y="325337"/>
            <a:ext cx="4535055" cy="523220"/>
          </a:xfrm>
          <a:prstGeom prst="rect">
            <a:avLst/>
          </a:prstGeom>
          <a:solidFill>
            <a:srgbClr val="C00000"/>
          </a:solidFill>
        </p:spPr>
        <p:txBody>
          <a:bodyPr wrap="square" rtlCol="0">
            <a:spAutoFit/>
          </a:bodyPr>
          <a:lstStyle/>
          <a:p>
            <a:r>
              <a:rPr lang="en-SG" sz="2800" dirty="0">
                <a:solidFill>
                  <a:schemeClr val="bg1"/>
                </a:solidFill>
              </a:rPr>
              <a:t>Common beginners’ mistakes</a:t>
            </a:r>
          </a:p>
        </p:txBody>
      </p:sp>
    </p:spTree>
    <p:extLst>
      <p:ext uri="{BB962C8B-B14F-4D97-AF65-F5344CB8AC3E}">
        <p14:creationId xmlns:p14="http://schemas.microsoft.com/office/powerpoint/2010/main" val="2978874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dissolve">
                                      <p:cBhvr>
                                        <p:cTn id="12"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18"/>
          <p:cNvSpPr>
            <a:spLocks noGrp="1"/>
          </p:cNvSpPr>
          <p:nvPr>
            <p:ph type="sldNum" sz="quarter" idx="12"/>
          </p:nvPr>
        </p:nvSpPr>
        <p:spPr/>
        <p:txBody>
          <a:bodyPr/>
          <a:lstStyle/>
          <a:p>
            <a:fld id="{3945BCA7-BE1F-44EA-8FAA-E97CADA8B770}" type="slidenum">
              <a:rPr lang="en-SG" smtClean="0"/>
              <a:t>49</a:t>
            </a:fld>
            <a:endParaRPr lang="en-SG" dirty="0"/>
          </a:p>
        </p:txBody>
      </p:sp>
      <p:pic>
        <p:nvPicPr>
          <p:cNvPr id="37" name="Picture 36">
            <a:extLst>
              <a:ext uri="{FF2B5EF4-FFF2-40B4-BE49-F238E27FC236}">
                <a16:creationId xmlns:a16="http://schemas.microsoft.com/office/drawing/2014/main" id="{73745BAC-5C03-4340-BF62-D0853990BCA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6976" y="157447"/>
            <a:ext cx="1047244" cy="872703"/>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C6FDBCD-D749-4A46-9B19-983996181916}"/>
                  </a:ext>
                </a:extLst>
              </p:cNvPr>
              <p:cNvSpPr txBox="1"/>
              <p:nvPr/>
            </p:nvSpPr>
            <p:spPr>
              <a:xfrm>
                <a:off x="478050" y="1211744"/>
                <a:ext cx="7936994" cy="1338828"/>
              </a:xfrm>
              <a:prstGeom prst="rect">
                <a:avLst/>
              </a:prstGeom>
              <a:noFill/>
            </p:spPr>
            <p:txBody>
              <a:bodyPr wrap="square" rtlCol="0">
                <a:spAutoFit/>
              </a:bodyPr>
              <a:lstStyle/>
              <a:p>
                <a:pPr marL="442913" indent="-442913">
                  <a:spcBef>
                    <a:spcPts val="600"/>
                  </a:spcBef>
                  <a:tabLst>
                    <a:tab pos="442913" algn="l"/>
                    <a:tab pos="1163638" algn="l"/>
                  </a:tabLst>
                </a:pPr>
                <a:r>
                  <a:rPr lang="en-SG" sz="2400" dirty="0"/>
                  <a:t>3.	Write a quantified statement for the following sentence (do not begin with negated quantifier, such as </a:t>
                </a:r>
                <a14:m>
                  <m:oMath xmlns:m="http://schemas.openxmlformats.org/officeDocument/2006/math">
                    <m:r>
                      <a:rPr lang="en-SG" sz="2400" b="0" i="1" smtClean="0">
                        <a:latin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m:t>
                    </m:r>
                  </m:oMath>
                </a14:m>
                <a:r>
                  <a:rPr lang="en-SG" sz="2400" dirty="0"/>
                  <a:t> or </a:t>
                </a:r>
                <a14:m>
                  <m:oMath xmlns:m="http://schemas.openxmlformats.org/officeDocument/2006/math">
                    <m:r>
                      <a:rPr lang="en-SG" sz="2400" b="0" i="1" smtClean="0">
                        <a:latin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m:t>
                    </m:r>
                  </m:oMath>
                </a14:m>
                <a:r>
                  <a:rPr lang="en-SG" sz="2400" dirty="0"/>
                  <a:t>):</a:t>
                </a:r>
              </a:p>
              <a:p>
                <a:pPr>
                  <a:spcBef>
                    <a:spcPts val="600"/>
                  </a:spcBef>
                  <a:tabLst>
                    <a:tab pos="1163638" algn="l"/>
                  </a:tabLst>
                </a:pPr>
                <a:r>
                  <a:rPr lang="en-SG" sz="2400" dirty="0"/>
                  <a:t>	</a:t>
                </a:r>
                <a:r>
                  <a:rPr lang="en-SG" sz="2800" dirty="0">
                    <a:solidFill>
                      <a:srgbClr val="0000FF"/>
                    </a:solidFill>
                  </a:rPr>
                  <a:t>Not all birds can fly.</a:t>
                </a:r>
                <a:endParaRPr lang="en-SG" sz="2400" dirty="0">
                  <a:solidFill>
                    <a:srgbClr val="0000FF"/>
                  </a:solidFill>
                </a:endParaRPr>
              </a:p>
            </p:txBody>
          </p:sp>
        </mc:Choice>
        <mc:Fallback xmlns="">
          <p:sp>
            <p:nvSpPr>
              <p:cNvPr id="3" name="TextBox 2">
                <a:extLst>
                  <a:ext uri="{FF2B5EF4-FFF2-40B4-BE49-F238E27FC236}">
                    <a16:creationId xmlns:a16="http://schemas.microsoft.com/office/drawing/2014/main" id="{3C6FDBCD-D749-4A46-9B19-983996181916}"/>
                  </a:ext>
                </a:extLst>
              </p:cNvPr>
              <p:cNvSpPr txBox="1">
                <a:spLocks noRot="1" noChangeAspect="1" noMove="1" noResize="1" noEditPoints="1" noAdjustHandles="1" noChangeArrowheads="1" noChangeShapeType="1" noTextEdit="1"/>
              </p:cNvSpPr>
              <p:nvPr/>
            </p:nvSpPr>
            <p:spPr>
              <a:xfrm>
                <a:off x="478050" y="1211744"/>
                <a:ext cx="7936994" cy="1338828"/>
              </a:xfrm>
              <a:prstGeom prst="rect">
                <a:avLst/>
              </a:prstGeom>
              <a:blipFill>
                <a:blip r:embed="rId4"/>
                <a:stretch>
                  <a:fillRect l="-1152" t="-3653" b="-12329"/>
                </a:stretch>
              </a:blipFill>
            </p:spPr>
            <p:txBody>
              <a:bodyPr/>
              <a:lstStyle/>
              <a:p>
                <a:r>
                  <a:rPr lang="en-SG">
                    <a:noFill/>
                  </a:rPr>
                  <a:t> </a:t>
                </a:r>
              </a:p>
            </p:txBody>
          </p:sp>
        </mc:Fallback>
      </mc:AlternateContent>
      <p:sp>
        <p:nvSpPr>
          <p:cNvPr id="41" name="TextBox 40">
            <a:extLst>
              <a:ext uri="{FF2B5EF4-FFF2-40B4-BE49-F238E27FC236}">
                <a16:creationId xmlns:a16="http://schemas.microsoft.com/office/drawing/2014/main" id="{9172E1F3-F470-49BD-8BEA-3B1CD3247F60}"/>
              </a:ext>
            </a:extLst>
          </p:cNvPr>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
        <p:nvSpPr>
          <p:cNvPr id="16" name="TextBox 15">
            <a:extLst>
              <a:ext uri="{FF2B5EF4-FFF2-40B4-BE49-F238E27FC236}">
                <a16:creationId xmlns:a16="http://schemas.microsoft.com/office/drawing/2014/main" id="{49335C89-FE76-43CF-9192-52C6688D99CE}"/>
              </a:ext>
            </a:extLst>
          </p:cNvPr>
          <p:cNvSpPr txBox="1"/>
          <p:nvPr/>
        </p:nvSpPr>
        <p:spPr>
          <a:xfrm>
            <a:off x="1625600" y="325337"/>
            <a:ext cx="4535055" cy="523220"/>
          </a:xfrm>
          <a:prstGeom prst="rect">
            <a:avLst/>
          </a:prstGeom>
          <a:solidFill>
            <a:srgbClr val="C00000"/>
          </a:solidFill>
        </p:spPr>
        <p:txBody>
          <a:bodyPr wrap="square" rtlCol="0">
            <a:spAutoFit/>
          </a:bodyPr>
          <a:lstStyle/>
          <a:p>
            <a:r>
              <a:rPr lang="en-SG" sz="2800" dirty="0">
                <a:solidFill>
                  <a:schemeClr val="bg1"/>
                </a:solidFill>
              </a:rPr>
              <a:t>Common beginners’ mistakes</a:t>
            </a:r>
          </a:p>
        </p:txBody>
      </p:sp>
      <p:sp>
        <p:nvSpPr>
          <p:cNvPr id="17" name="TextBox 16">
            <a:extLst>
              <a:ext uri="{FF2B5EF4-FFF2-40B4-BE49-F238E27FC236}">
                <a16:creationId xmlns:a16="http://schemas.microsoft.com/office/drawing/2014/main" id="{A130DAB1-24D0-417A-9401-E735D84E1987}"/>
              </a:ext>
            </a:extLst>
          </p:cNvPr>
          <p:cNvSpPr txBox="1"/>
          <p:nvPr/>
        </p:nvSpPr>
        <p:spPr>
          <a:xfrm>
            <a:off x="269343" y="2418190"/>
            <a:ext cx="1698495" cy="523220"/>
          </a:xfrm>
          <a:prstGeom prst="rect">
            <a:avLst/>
          </a:prstGeom>
          <a:noFill/>
        </p:spPr>
        <p:txBody>
          <a:bodyPr wrap="square" rtlCol="0">
            <a:spAutoFit/>
          </a:bodyPr>
          <a:lstStyle/>
          <a:p>
            <a:pPr>
              <a:tabLst>
                <a:tab pos="1431925" algn="l"/>
              </a:tabLst>
            </a:pPr>
            <a:r>
              <a:rPr lang="en-SG" sz="2800" dirty="0"/>
              <a:t>Answer:	</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7FE42F82-F106-4DB1-B663-ACBC9E0483D5}"/>
                  </a:ext>
                </a:extLst>
              </p:cNvPr>
              <p:cNvSpPr txBox="1"/>
              <p:nvPr/>
            </p:nvSpPr>
            <p:spPr>
              <a:xfrm>
                <a:off x="932923" y="2972911"/>
                <a:ext cx="3389649" cy="523220"/>
              </a:xfrm>
              <a:prstGeom prst="rect">
                <a:avLst/>
              </a:prstGeom>
              <a:solidFill>
                <a:schemeClr val="accent2">
                  <a:lumMod val="60000"/>
                  <a:lumOff val="40000"/>
                </a:schemeClr>
              </a:solidFill>
            </p:spPr>
            <p:txBody>
              <a:bodyPr wrap="square" rtlCol="0">
                <a:spAutoFit/>
              </a:bodyPr>
              <a:lstStyle/>
              <a:p>
                <a:pPr algn="ctr">
                  <a:tabLst>
                    <a:tab pos="1431925" algn="l"/>
                  </a:tabLst>
                </a:pPr>
                <a14:m>
                  <m:oMath xmlns:m="http://schemas.openxmlformats.org/officeDocument/2006/math">
                    <m:r>
                      <a:rPr lang="en-SG" sz="2800" i="1" smtClean="0">
                        <a:latin typeface="Cambria Math" panose="02040503050406030204" pitchFamily="18" charset="0"/>
                        <a:ea typeface="Cambria Math" panose="02040503050406030204" pitchFamily="18" charset="0"/>
                      </a:rPr>
                      <m:t>∀</m:t>
                    </m:r>
                  </m:oMath>
                </a14:m>
                <a:r>
                  <a:rPr lang="en-SG" sz="2800" i="1" dirty="0"/>
                  <a:t>x</a:t>
                </a:r>
                <a:r>
                  <a:rPr lang="en-SG" sz="2800" dirty="0"/>
                  <a:t>, (Bird(</a:t>
                </a:r>
                <a:r>
                  <a:rPr lang="en-SG" sz="2800" i="1" dirty="0"/>
                  <a:t>x</a:t>
                </a:r>
                <a:r>
                  <a:rPr lang="en-SG" sz="2800" dirty="0"/>
                  <a:t>)</a:t>
                </a:r>
                <a14:m>
                  <m:oMath xmlns:m="http://schemas.openxmlformats.org/officeDocument/2006/math">
                    <m:r>
                      <a:rPr lang="en-SG" sz="2800" b="0" i="0" dirty="0" smtClean="0">
                        <a:latin typeface="Cambria Math" panose="02040503050406030204" pitchFamily="18" charset="0"/>
                        <a:ea typeface="Cambria Math" panose="02040503050406030204" pitchFamily="18" charset="0"/>
                      </a:rPr>
                      <m:t> </m:t>
                    </m:r>
                    <m:r>
                      <a:rPr lang="en-SG" sz="2800" i="1" dirty="0">
                        <a:latin typeface="Cambria Math" panose="02040503050406030204" pitchFamily="18" charset="0"/>
                        <a:ea typeface="Cambria Math" panose="02040503050406030204" pitchFamily="18" charset="0"/>
                      </a:rPr>
                      <m:t>→</m:t>
                    </m:r>
                  </m:oMath>
                </a14:m>
                <a:r>
                  <a:rPr lang="en-SG" sz="2800" dirty="0"/>
                  <a:t> ~Fly(</a:t>
                </a:r>
                <a:r>
                  <a:rPr lang="en-SG" sz="2800" i="1" dirty="0"/>
                  <a:t>x</a:t>
                </a:r>
                <a:r>
                  <a:rPr lang="en-SG" sz="2800" dirty="0"/>
                  <a:t>)) </a:t>
                </a:r>
              </a:p>
            </p:txBody>
          </p:sp>
        </mc:Choice>
        <mc:Fallback xmlns="">
          <p:sp>
            <p:nvSpPr>
              <p:cNvPr id="20" name="TextBox 19">
                <a:extLst>
                  <a:ext uri="{FF2B5EF4-FFF2-40B4-BE49-F238E27FC236}">
                    <a16:creationId xmlns:a16="http://schemas.microsoft.com/office/drawing/2014/main" id="{7FE42F82-F106-4DB1-B663-ACBC9E0483D5}"/>
                  </a:ext>
                </a:extLst>
              </p:cNvPr>
              <p:cNvSpPr txBox="1">
                <a:spLocks noRot="1" noChangeAspect="1" noMove="1" noResize="1" noEditPoints="1" noAdjustHandles="1" noChangeArrowheads="1" noChangeShapeType="1" noTextEdit="1"/>
              </p:cNvSpPr>
              <p:nvPr/>
            </p:nvSpPr>
            <p:spPr>
              <a:xfrm>
                <a:off x="932923" y="2972911"/>
                <a:ext cx="3389649" cy="523220"/>
              </a:xfrm>
              <a:prstGeom prst="rect">
                <a:avLst/>
              </a:prstGeom>
              <a:blipFill>
                <a:blip r:embed="rId5"/>
                <a:stretch>
                  <a:fillRect t="-11628" r="-4856" b="-32558"/>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7E7A6C4-6780-48C6-AD1E-B72706263C1D}"/>
                  </a:ext>
                </a:extLst>
              </p:cNvPr>
              <p:cNvSpPr txBox="1"/>
              <p:nvPr/>
            </p:nvSpPr>
            <p:spPr>
              <a:xfrm>
                <a:off x="1342620" y="3741314"/>
                <a:ext cx="3766203" cy="523220"/>
              </a:xfrm>
              <a:prstGeom prst="rect">
                <a:avLst/>
              </a:prstGeom>
              <a:solidFill>
                <a:schemeClr val="accent1">
                  <a:lumMod val="40000"/>
                  <a:lumOff val="60000"/>
                </a:schemeClr>
              </a:solidFill>
            </p:spPr>
            <p:txBody>
              <a:bodyPr wrap="square" rtlCol="0">
                <a:spAutoFit/>
              </a:bodyPr>
              <a:lstStyle/>
              <a:p>
                <a:pPr algn="ctr">
                  <a:tabLst>
                    <a:tab pos="1431925" algn="l"/>
                  </a:tabLst>
                </a:pPr>
                <a14:m>
                  <m:oMath xmlns:m="http://schemas.openxmlformats.org/officeDocument/2006/math">
                    <m:r>
                      <a:rPr lang="en-SG" sz="2800" i="1">
                        <a:latin typeface="Cambria Math" panose="02040503050406030204" pitchFamily="18" charset="0"/>
                        <a:ea typeface="Cambria Math" panose="02040503050406030204" pitchFamily="18" charset="0"/>
                      </a:rPr>
                      <m:t>∃</m:t>
                    </m:r>
                  </m:oMath>
                </a14:m>
                <a:r>
                  <a:rPr lang="en-SG" sz="2800" i="1" dirty="0"/>
                  <a:t>x</a:t>
                </a:r>
                <a:r>
                  <a:rPr lang="en-SG" sz="2800" dirty="0"/>
                  <a:t> </a:t>
                </a:r>
                <a:r>
                  <a:rPr lang="en-SG" sz="2800" dirty="0" err="1"/>
                  <a:t>s.t.</a:t>
                </a:r>
                <a:r>
                  <a:rPr lang="en-SG" sz="2800" dirty="0"/>
                  <a:t> (Bird(</a:t>
                </a:r>
                <a:r>
                  <a:rPr lang="en-SG" sz="2800" i="1" dirty="0"/>
                  <a:t>x</a:t>
                </a:r>
                <a:r>
                  <a:rPr lang="en-SG" sz="2800" dirty="0"/>
                  <a:t>) </a:t>
                </a:r>
                <a14:m>
                  <m:oMath xmlns:m="http://schemas.openxmlformats.org/officeDocument/2006/math">
                    <m:r>
                      <a:rPr lang="en-SG" sz="2800" i="1" dirty="0">
                        <a:latin typeface="Cambria Math" panose="02040503050406030204" pitchFamily="18" charset="0"/>
                        <a:ea typeface="Cambria Math" panose="02040503050406030204" pitchFamily="18" charset="0"/>
                      </a:rPr>
                      <m:t>→</m:t>
                    </m:r>
                  </m:oMath>
                </a14:m>
                <a:r>
                  <a:rPr lang="en-SG" sz="2800" dirty="0"/>
                  <a:t> ~Fly(</a:t>
                </a:r>
                <a:r>
                  <a:rPr lang="en-SG" sz="2800" i="1" dirty="0"/>
                  <a:t>x</a:t>
                </a:r>
                <a:r>
                  <a:rPr lang="en-SG" sz="2800" dirty="0"/>
                  <a:t>)) </a:t>
                </a:r>
              </a:p>
            </p:txBody>
          </p:sp>
        </mc:Choice>
        <mc:Fallback xmlns="">
          <p:sp>
            <p:nvSpPr>
              <p:cNvPr id="22" name="TextBox 21">
                <a:extLst>
                  <a:ext uri="{FF2B5EF4-FFF2-40B4-BE49-F238E27FC236}">
                    <a16:creationId xmlns:a16="http://schemas.microsoft.com/office/drawing/2014/main" id="{97E7A6C4-6780-48C6-AD1E-B72706263C1D}"/>
                  </a:ext>
                </a:extLst>
              </p:cNvPr>
              <p:cNvSpPr txBox="1">
                <a:spLocks noRot="1" noChangeAspect="1" noMove="1" noResize="1" noEditPoints="1" noAdjustHandles="1" noChangeArrowheads="1" noChangeShapeType="1" noTextEdit="1"/>
              </p:cNvSpPr>
              <p:nvPr/>
            </p:nvSpPr>
            <p:spPr>
              <a:xfrm>
                <a:off x="1342620" y="3741314"/>
                <a:ext cx="3766203" cy="523220"/>
              </a:xfrm>
              <a:prstGeom prst="rect">
                <a:avLst/>
              </a:prstGeom>
              <a:blipFill>
                <a:blip r:embed="rId6"/>
                <a:stretch>
                  <a:fillRect t="-11628" r="-4854" b="-32558"/>
                </a:stretch>
              </a:blipFill>
            </p:spPr>
            <p:txBody>
              <a:bodyPr/>
              <a:lstStyle/>
              <a:p>
                <a:r>
                  <a:rPr lang="en-SG">
                    <a:noFill/>
                  </a:rPr>
                  <a:t> </a:t>
                </a:r>
              </a:p>
            </p:txBody>
          </p:sp>
        </mc:Fallback>
      </mc:AlternateContent>
    </p:spTree>
    <p:extLst>
      <p:ext uri="{BB962C8B-B14F-4D97-AF65-F5344CB8AC3E}">
        <p14:creationId xmlns:p14="http://schemas.microsoft.com/office/powerpoint/2010/main" val="2857106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dissolv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dissolve">
                                      <p:cBhvr>
                                        <p:cTn id="1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0" grpId="0" animBg="1"/>
      <p:bldP spid="2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 pos="8612188" algn="l"/>
              </a:tabLst>
            </a:pPr>
            <a:r>
              <a:rPr lang="en-SG" sz="900" dirty="0">
                <a:solidFill>
                  <a:schemeClr val="bg1"/>
                </a:solidFill>
              </a:rPr>
              <a:t>	</a:t>
            </a:r>
            <a:r>
              <a:rPr lang="en-SG" sz="1200" b="1" dirty="0">
                <a:solidFill>
                  <a:schemeClr val="accent4">
                    <a:lumMod val="20000"/>
                    <a:lumOff val="80000"/>
                  </a:schemeClr>
                </a:solidFill>
              </a:rPr>
              <a:t>Predicates &amp; Quantified Statement I </a:t>
            </a:r>
            <a:r>
              <a:rPr lang="en-SG" sz="1200" dirty="0">
                <a:solidFill>
                  <a:schemeClr val="bg1"/>
                </a:solidFill>
              </a:rPr>
              <a:t>/ II	Statements with Multiple Quantifiers	Arguments with Quantified Statements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Predicates and Quantified Statements I</a:t>
            </a:r>
            <a:endParaRPr lang="en-SG" sz="1100" dirty="0">
              <a:solidFill>
                <a:schemeClr val="bg1"/>
              </a:solidFill>
            </a:endParaRPr>
          </a:p>
        </p:txBody>
      </p:sp>
      <p:sp>
        <p:nvSpPr>
          <p:cNvPr id="15" name="TextBox 14"/>
          <p:cNvSpPr txBox="1"/>
          <p:nvPr/>
        </p:nvSpPr>
        <p:spPr>
          <a:xfrm>
            <a:off x="415123" y="1003143"/>
            <a:ext cx="8100227" cy="1892826"/>
          </a:xfrm>
          <a:prstGeom prst="rect">
            <a:avLst/>
          </a:prstGeom>
          <a:noFill/>
        </p:spPr>
        <p:txBody>
          <a:bodyPr wrap="square" rtlCol="0">
            <a:spAutoFit/>
          </a:bodyPr>
          <a:lstStyle/>
          <a:p>
            <a:pPr>
              <a:spcAft>
                <a:spcPts val="600"/>
              </a:spcAft>
            </a:pPr>
            <a:r>
              <a:rPr lang="en-SG" altLang="en-US" sz="2800" dirty="0"/>
              <a:t>For simplicity, we define a </a:t>
            </a:r>
            <a:r>
              <a:rPr lang="en-SG" altLang="en-US" sz="2800" dirty="0">
                <a:solidFill>
                  <a:srgbClr val="C00000"/>
                </a:solidFill>
              </a:rPr>
              <a:t>predicate</a:t>
            </a:r>
            <a:r>
              <a:rPr lang="en-SG" altLang="en-US" sz="2800" dirty="0"/>
              <a:t> to be a predicate symbol together with suitable predicate variables.</a:t>
            </a:r>
          </a:p>
          <a:p>
            <a:pPr>
              <a:spcAft>
                <a:spcPts val="600"/>
              </a:spcAft>
            </a:pPr>
            <a:r>
              <a:rPr lang="en-SG" altLang="en-US" sz="2800" dirty="0"/>
              <a:t>In some treatments of logic, such objects are referred to as </a:t>
            </a:r>
            <a:r>
              <a:rPr lang="en-SG" altLang="en-US" sz="2800" dirty="0">
                <a:solidFill>
                  <a:srgbClr val="C00000"/>
                </a:solidFill>
              </a:rPr>
              <a:t>propositional functions </a:t>
            </a:r>
            <a:r>
              <a:rPr lang="en-SG" altLang="en-US" sz="2800" dirty="0"/>
              <a:t>or </a:t>
            </a:r>
            <a:r>
              <a:rPr lang="en-SG" altLang="en-US" sz="2800" dirty="0">
                <a:solidFill>
                  <a:srgbClr val="C00000"/>
                </a:solidFill>
              </a:rPr>
              <a:t>open sentences</a:t>
            </a:r>
            <a:r>
              <a:rPr lang="en-SG" altLang="en-US" sz="2800" dirty="0"/>
              <a:t>.</a:t>
            </a:r>
          </a:p>
        </p:txBody>
      </p:sp>
      <p:sp>
        <p:nvSpPr>
          <p:cNvPr id="19" name="Slide Number Placeholder 18"/>
          <p:cNvSpPr>
            <a:spLocks noGrp="1"/>
          </p:cNvSpPr>
          <p:nvPr>
            <p:ph type="sldNum" sz="quarter" idx="12"/>
          </p:nvPr>
        </p:nvSpPr>
        <p:spPr/>
        <p:txBody>
          <a:bodyPr/>
          <a:lstStyle/>
          <a:p>
            <a:fld id="{3945BCA7-BE1F-44EA-8FAA-E97CADA8B770}" type="slidenum">
              <a:rPr lang="en-SG" smtClean="0"/>
              <a:t>5</a:t>
            </a:fld>
            <a:endParaRPr lang="en-SG" dirty="0"/>
          </a:p>
        </p:txBody>
      </p:sp>
      <p:grpSp>
        <p:nvGrpSpPr>
          <p:cNvPr id="34" name="Group 33"/>
          <p:cNvGrpSpPr/>
          <p:nvPr/>
        </p:nvGrpSpPr>
        <p:grpSpPr>
          <a:xfrm>
            <a:off x="754135" y="2926862"/>
            <a:ext cx="7761215" cy="2595585"/>
            <a:chOff x="573490" y="4598517"/>
            <a:chExt cx="7761215" cy="2595585"/>
          </a:xfrm>
        </p:grpSpPr>
        <p:sp>
          <p:nvSpPr>
            <p:cNvPr id="35" name="Rectangle 34"/>
            <p:cNvSpPr/>
            <p:nvPr/>
          </p:nvSpPr>
          <p:spPr>
            <a:xfrm>
              <a:off x="573490" y="4598518"/>
              <a:ext cx="7761215" cy="2595584"/>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7" name="Rectangle 36"/>
            <p:cNvSpPr/>
            <p:nvPr/>
          </p:nvSpPr>
          <p:spPr>
            <a:xfrm>
              <a:off x="573490" y="4598517"/>
              <a:ext cx="7761215"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1" name="TextBox 40"/>
            <p:cNvSpPr txBox="1"/>
            <p:nvPr/>
          </p:nvSpPr>
          <p:spPr>
            <a:xfrm>
              <a:off x="650675" y="4645644"/>
              <a:ext cx="4694532" cy="461665"/>
            </a:xfrm>
            <a:prstGeom prst="rect">
              <a:avLst/>
            </a:prstGeom>
            <a:noFill/>
          </p:spPr>
          <p:txBody>
            <a:bodyPr wrap="square" rtlCol="0">
              <a:spAutoFit/>
            </a:bodyPr>
            <a:lstStyle/>
            <a:p>
              <a:r>
                <a:rPr lang="en-SG" sz="2400" dirty="0">
                  <a:solidFill>
                    <a:schemeClr val="bg1"/>
                  </a:solidFill>
                </a:rPr>
                <a:t>Definition 3.1.1 (Predicate)</a:t>
              </a:r>
            </a:p>
          </p:txBody>
        </p:sp>
        <p:sp>
          <p:nvSpPr>
            <p:cNvPr id="48" name="TextBox 47"/>
            <p:cNvSpPr txBox="1"/>
            <p:nvPr/>
          </p:nvSpPr>
          <p:spPr>
            <a:xfrm>
              <a:off x="650674" y="5255109"/>
              <a:ext cx="7684031" cy="1938992"/>
            </a:xfrm>
            <a:prstGeom prst="rect">
              <a:avLst/>
            </a:prstGeom>
            <a:noFill/>
          </p:spPr>
          <p:txBody>
            <a:bodyPr wrap="square" rtlCol="0">
              <a:spAutoFit/>
            </a:bodyPr>
            <a:lstStyle/>
            <a:p>
              <a:r>
                <a:rPr lang="en-SG" sz="2400" dirty="0"/>
                <a:t>A </a:t>
              </a:r>
              <a:r>
                <a:rPr lang="en-SG" sz="2400" b="1" dirty="0"/>
                <a:t>predicate</a:t>
              </a:r>
              <a:r>
                <a:rPr lang="en-SG" sz="2400" dirty="0"/>
                <a:t> is a sentence that contains a finite number of variables and becomes a statement when specific values are substituted for the variables.</a:t>
              </a:r>
            </a:p>
            <a:p>
              <a:r>
                <a:rPr lang="en-SG" sz="2400" dirty="0"/>
                <a:t>The </a:t>
              </a:r>
              <a:r>
                <a:rPr lang="en-SG" sz="2400" b="1" dirty="0"/>
                <a:t>domain</a:t>
              </a:r>
              <a:r>
                <a:rPr lang="en-SG" sz="2400" dirty="0"/>
                <a:t> of a predicate variable is the set of all values that may be substituted in place of the variable. </a:t>
              </a:r>
            </a:p>
          </p:txBody>
        </p:sp>
      </p:grpSp>
      <p:sp>
        <p:nvSpPr>
          <p:cNvPr id="45" name="Oval 44"/>
          <p:cNvSpPr/>
          <p:nvPr/>
        </p:nvSpPr>
        <p:spPr>
          <a:xfrm>
            <a:off x="324356"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4" name="Oval 73"/>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6" name="Oval 75"/>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7" name="Oval 76"/>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8" name="Oval 77"/>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9" name="Oval 78"/>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0" name="Oval 79"/>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1" name="Oval 80"/>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2" name="Oval 81"/>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3" name="Oval 82"/>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4" name="Oval 83"/>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5" name="Oval 84"/>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6" name="Oval 85"/>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7" name="Oval 86"/>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8" name="Oval 87"/>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9" name="Oval 88"/>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 name="TextBox 1">
            <a:extLst>
              <a:ext uri="{FF2B5EF4-FFF2-40B4-BE49-F238E27FC236}">
                <a16:creationId xmlns:a16="http://schemas.microsoft.com/office/drawing/2014/main" id="{4739B24B-4DFA-45C7-9A4D-08126D35A623}"/>
              </a:ext>
            </a:extLst>
          </p:cNvPr>
          <p:cNvSpPr txBox="1"/>
          <p:nvPr/>
        </p:nvSpPr>
        <p:spPr>
          <a:xfrm>
            <a:off x="754135" y="5685647"/>
            <a:ext cx="7230028" cy="1015663"/>
          </a:xfrm>
          <a:prstGeom prst="rect">
            <a:avLst/>
          </a:prstGeom>
          <a:noFill/>
        </p:spPr>
        <p:txBody>
          <a:bodyPr wrap="square" rtlCol="0">
            <a:spAutoFit/>
          </a:bodyPr>
          <a:lstStyle/>
          <a:p>
            <a:r>
              <a:rPr lang="en-SG" sz="2000" dirty="0"/>
              <a:t>“Domain” may also be known as “domain of discourse”, “universe of discourse”, “universal set”, or simply “universe”. The last three terms are usually used in set theory.</a:t>
            </a:r>
          </a:p>
        </p:txBody>
      </p:sp>
    </p:spTree>
    <p:extLst>
      <p:ext uri="{BB962C8B-B14F-4D97-AF65-F5344CB8AC3E}">
        <p14:creationId xmlns:p14="http://schemas.microsoft.com/office/powerpoint/2010/main" val="1201222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dissolve">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Lst>
            </a:pPr>
            <a:r>
              <a:rPr lang="en-SG" sz="900" dirty="0">
                <a:solidFill>
                  <a:schemeClr val="bg1"/>
                </a:solidFill>
              </a:rPr>
              <a:t>	</a:t>
            </a:r>
            <a:r>
              <a:rPr lang="en-SG" sz="1200" dirty="0">
                <a:solidFill>
                  <a:schemeClr val="bg1"/>
                </a:solidFill>
              </a:rPr>
              <a:t>Predicates &amp; Quantified Statement I / II	</a:t>
            </a:r>
            <a:r>
              <a:rPr lang="en-SG" sz="1200" b="1" dirty="0">
                <a:solidFill>
                  <a:schemeClr val="accent4">
                    <a:lumMod val="40000"/>
                    <a:lumOff val="60000"/>
                  </a:schemeClr>
                </a:solidFill>
              </a:rPr>
              <a:t>Statements with Multiple Quantifiers</a:t>
            </a:r>
            <a:r>
              <a:rPr lang="en-SG" sz="1200" dirty="0">
                <a:solidFill>
                  <a:schemeClr val="bg1"/>
                </a:solidFill>
              </a:rPr>
              <a:t>	Arguments with Quantified Statements 	</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50</a:t>
            </a:fld>
            <a:endParaRPr lang="en-SG" dirty="0"/>
          </a:p>
        </p:txBody>
      </p:sp>
      <p:sp>
        <p:nvSpPr>
          <p:cNvPr id="23" name="Rounded Rectangle 22"/>
          <p:cNvSpPr/>
          <p:nvPr/>
        </p:nvSpPr>
        <p:spPr>
          <a:xfrm>
            <a:off x="644577" y="2152650"/>
            <a:ext cx="7809875" cy="751115"/>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Title 1"/>
          <p:cNvSpPr txBox="1">
            <a:spLocks/>
          </p:cNvSpPr>
          <p:nvPr/>
        </p:nvSpPr>
        <p:spPr>
          <a:xfrm>
            <a:off x="922086" y="2220685"/>
            <a:ext cx="7247642" cy="5971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SG" sz="3000" dirty="0">
                <a:solidFill>
                  <a:schemeClr val="bg1"/>
                </a:solidFill>
                <a:latin typeface="+mn-lt"/>
              </a:rPr>
              <a:t>3.3 Statements with Multiple Quantifiers</a:t>
            </a:r>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041868"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1772085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Statements with Multiple Quantifiers</a:t>
            </a:r>
            <a:endParaRPr lang="en-SG" sz="1100" dirty="0">
              <a:solidFill>
                <a:schemeClr val="bg1"/>
              </a:solidFill>
            </a:endParaRPr>
          </a:p>
        </p:txBody>
      </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Lst>
            </a:pPr>
            <a:r>
              <a:rPr lang="en-SG" sz="900" dirty="0">
                <a:solidFill>
                  <a:schemeClr val="bg1"/>
                </a:solidFill>
              </a:rPr>
              <a:t>	</a:t>
            </a:r>
            <a:r>
              <a:rPr lang="en-SG" sz="1200" dirty="0">
                <a:solidFill>
                  <a:schemeClr val="bg1"/>
                </a:solidFill>
              </a:rPr>
              <a:t>Predicates &amp; Quantified Statement I / II	</a:t>
            </a:r>
            <a:r>
              <a:rPr lang="en-SG" sz="1200" b="1" dirty="0">
                <a:solidFill>
                  <a:schemeClr val="accent4">
                    <a:lumMod val="40000"/>
                    <a:lumOff val="60000"/>
                  </a:schemeClr>
                </a:solidFill>
              </a:rPr>
              <a:t>Statements with Multiple Quantifiers</a:t>
            </a:r>
            <a:r>
              <a:rPr lang="en-SG" sz="1200" dirty="0">
                <a:solidFill>
                  <a:schemeClr val="bg1"/>
                </a:solidFill>
              </a:rPr>
              <a:t>	Arguments with Quantified Statements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51</a:t>
            </a:fld>
            <a:endParaRPr lang="en-SG" dirty="0"/>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041868"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TextBox 37"/>
          <p:cNvSpPr txBox="1"/>
          <p:nvPr/>
        </p:nvSpPr>
        <p:spPr>
          <a:xfrm>
            <a:off x="369739" y="1031676"/>
            <a:ext cx="5531402" cy="1785104"/>
          </a:xfrm>
          <a:prstGeom prst="rect">
            <a:avLst/>
          </a:prstGeom>
          <a:noFill/>
        </p:spPr>
        <p:txBody>
          <a:bodyPr wrap="square" rtlCol="0">
            <a:spAutoFit/>
          </a:bodyPr>
          <a:lstStyle/>
          <a:p>
            <a:pPr>
              <a:spcAft>
                <a:spcPts val="600"/>
              </a:spcAft>
            </a:pPr>
            <a:r>
              <a:rPr lang="en-US" altLang="en-US" sz="2800" dirty="0"/>
              <a:t>Consider the Tarski’s world again.</a:t>
            </a:r>
          </a:p>
          <a:p>
            <a:pPr>
              <a:spcAft>
                <a:spcPts val="600"/>
              </a:spcAft>
            </a:pPr>
            <a:r>
              <a:rPr lang="en-US" altLang="en-US" sz="2400" dirty="0"/>
              <a:t>Show that the following statement is true:</a:t>
            </a:r>
          </a:p>
          <a:p>
            <a:pPr>
              <a:spcAft>
                <a:spcPts val="600"/>
              </a:spcAft>
            </a:pPr>
            <a:r>
              <a:rPr lang="en-US" altLang="en-US" sz="2400" dirty="0">
                <a:solidFill>
                  <a:srgbClr val="0033CC"/>
                </a:solidFill>
              </a:rPr>
              <a:t>For all triangles </a:t>
            </a:r>
            <a:r>
              <a:rPr lang="en-US" altLang="en-US" sz="2400" i="1" dirty="0">
                <a:solidFill>
                  <a:srgbClr val="0033CC"/>
                </a:solidFill>
              </a:rPr>
              <a:t>x</a:t>
            </a:r>
            <a:r>
              <a:rPr lang="en-US" altLang="en-US" sz="2400" dirty="0">
                <a:solidFill>
                  <a:srgbClr val="0033CC"/>
                </a:solidFill>
              </a:rPr>
              <a:t>, there is a square </a:t>
            </a:r>
            <a:r>
              <a:rPr lang="en-US" altLang="en-US" sz="2400" i="1" dirty="0">
                <a:solidFill>
                  <a:srgbClr val="0033CC"/>
                </a:solidFill>
              </a:rPr>
              <a:t>y</a:t>
            </a:r>
            <a:r>
              <a:rPr lang="en-US" altLang="en-US" sz="2400" dirty="0">
                <a:solidFill>
                  <a:srgbClr val="0033CC"/>
                </a:solidFill>
              </a:rPr>
              <a:t> such that </a:t>
            </a:r>
            <a:r>
              <a:rPr lang="en-US" altLang="en-US" sz="2400" i="1" dirty="0">
                <a:solidFill>
                  <a:srgbClr val="0033CC"/>
                </a:solidFill>
              </a:rPr>
              <a:t>x</a:t>
            </a:r>
            <a:r>
              <a:rPr lang="en-US" altLang="en-US" sz="2400" dirty="0">
                <a:solidFill>
                  <a:srgbClr val="0033CC"/>
                </a:solidFill>
              </a:rPr>
              <a:t> and </a:t>
            </a:r>
            <a:r>
              <a:rPr lang="en-US" altLang="en-US" sz="2400" i="1" dirty="0">
                <a:solidFill>
                  <a:srgbClr val="0033CC"/>
                </a:solidFill>
              </a:rPr>
              <a:t>y</a:t>
            </a:r>
            <a:r>
              <a:rPr lang="en-US" altLang="en-US" sz="2400" dirty="0">
                <a:solidFill>
                  <a:srgbClr val="0033CC"/>
                </a:solidFill>
              </a:rPr>
              <a:t> have the same color.</a:t>
            </a:r>
          </a:p>
        </p:txBody>
      </p:sp>
      <p:grpSp>
        <p:nvGrpSpPr>
          <p:cNvPr id="2" name="Group 1"/>
          <p:cNvGrpSpPr/>
          <p:nvPr/>
        </p:nvGrpSpPr>
        <p:grpSpPr>
          <a:xfrm>
            <a:off x="5922227" y="1180129"/>
            <a:ext cx="2819400" cy="3178861"/>
            <a:chOff x="5922227" y="1180129"/>
            <a:chExt cx="2819400" cy="3178861"/>
          </a:xfrm>
        </p:grpSpPr>
        <p:pic>
          <p:nvPicPr>
            <p:cNvPr id="3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2227" y="1180129"/>
              <a:ext cx="28194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Rectangle 6"/>
            <p:cNvSpPr>
              <a:spLocks noChangeArrowheads="1"/>
            </p:cNvSpPr>
            <p:nvPr/>
          </p:nvSpPr>
          <p:spPr bwMode="auto">
            <a:xfrm>
              <a:off x="6598393" y="3989658"/>
              <a:ext cx="14670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dirty="0"/>
                <a:t>Figure 3.3.1</a:t>
              </a:r>
              <a:endParaRPr lang="en-US" altLang="en-US" dirty="0"/>
            </a:p>
          </p:txBody>
        </p:sp>
      </p:grpSp>
      <p:sp>
        <p:nvSpPr>
          <p:cNvPr id="42" name="TextBox 41"/>
          <p:cNvSpPr txBox="1"/>
          <p:nvPr/>
        </p:nvSpPr>
        <p:spPr>
          <a:xfrm>
            <a:off x="369739" y="2987820"/>
            <a:ext cx="5531402" cy="1646605"/>
          </a:xfrm>
          <a:prstGeom prst="rect">
            <a:avLst/>
          </a:prstGeom>
          <a:noFill/>
        </p:spPr>
        <p:txBody>
          <a:bodyPr wrap="square" rtlCol="0">
            <a:spAutoFit/>
          </a:bodyPr>
          <a:lstStyle/>
          <a:p>
            <a:pPr>
              <a:spcAft>
                <a:spcPts val="600"/>
              </a:spcAft>
            </a:pPr>
            <a:r>
              <a:rPr lang="en-US" altLang="en-US" sz="2400" dirty="0"/>
              <a:t>The statement says that no matter which triangle someone gives you, you will be able to find a square of the same color.</a:t>
            </a:r>
          </a:p>
          <a:p>
            <a:pPr>
              <a:spcAft>
                <a:spcPts val="600"/>
              </a:spcAft>
            </a:pPr>
            <a:r>
              <a:rPr lang="en-US" altLang="en-US" sz="2400" dirty="0"/>
              <a:t>There are only 3 triangles </a:t>
            </a:r>
            <a:r>
              <a:rPr lang="en-US" altLang="en-US" sz="2400" i="1" dirty="0"/>
              <a:t>d</a:t>
            </a:r>
            <a:r>
              <a:rPr lang="en-US" altLang="en-US" sz="2400" dirty="0"/>
              <a:t>, </a:t>
            </a:r>
            <a:r>
              <a:rPr lang="en-US" altLang="en-US" sz="2400" i="1" dirty="0"/>
              <a:t>f</a:t>
            </a:r>
            <a:r>
              <a:rPr lang="en-US" altLang="en-US" sz="2400" dirty="0"/>
              <a:t>, and </a:t>
            </a:r>
            <a:r>
              <a:rPr lang="en-US" altLang="en-US" sz="2400" i="1" dirty="0" err="1"/>
              <a:t>i</a:t>
            </a:r>
            <a:r>
              <a:rPr lang="en-US" altLang="en-US" sz="2400" dirty="0"/>
              <a:t>.</a:t>
            </a:r>
          </a:p>
        </p:txBody>
      </p:sp>
      <p:pic>
        <p:nvPicPr>
          <p:cNvPr id="4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063" y="4803823"/>
            <a:ext cx="7772400" cy="135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46857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dissolve">
                                      <p:cBhvr>
                                        <p:cTn id="7" dur="500"/>
                                        <p:tgtEl>
                                          <p:spTgt spid="42"/>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49"/>
                                        </p:tgtEl>
                                        <p:attrNameLst>
                                          <p:attrName>style.visibility</p:attrName>
                                        </p:attrNameLst>
                                      </p:cBhvr>
                                      <p:to>
                                        <p:strVal val="visible"/>
                                      </p:to>
                                    </p:set>
                                    <p:animEffect transition="in" filter="dissolve">
                                      <p:cBhvr>
                                        <p:cTn id="11"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Statements with Multiple Quantifiers</a:t>
            </a:r>
            <a:endParaRPr lang="en-SG" sz="1100" dirty="0">
              <a:solidFill>
                <a:schemeClr val="bg1"/>
              </a:solidFill>
            </a:endParaRPr>
          </a:p>
        </p:txBody>
      </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Lst>
            </a:pPr>
            <a:r>
              <a:rPr lang="en-SG" sz="900" dirty="0">
                <a:solidFill>
                  <a:schemeClr val="bg1"/>
                </a:solidFill>
              </a:rPr>
              <a:t>	</a:t>
            </a:r>
            <a:r>
              <a:rPr lang="en-SG" sz="1200" dirty="0">
                <a:solidFill>
                  <a:schemeClr val="bg1"/>
                </a:solidFill>
              </a:rPr>
              <a:t>Predicates &amp; Quantified Statement I / II	</a:t>
            </a:r>
            <a:r>
              <a:rPr lang="en-SG" sz="1200" b="1" dirty="0">
                <a:solidFill>
                  <a:schemeClr val="accent4">
                    <a:lumMod val="40000"/>
                    <a:lumOff val="60000"/>
                  </a:schemeClr>
                </a:solidFill>
              </a:rPr>
              <a:t>Statements with Multiple Quantifiers</a:t>
            </a:r>
            <a:r>
              <a:rPr lang="en-SG" sz="1200" dirty="0">
                <a:solidFill>
                  <a:schemeClr val="bg1"/>
                </a:solidFill>
              </a:rPr>
              <a:t>	Arguments with Quantified Statements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52</a:t>
            </a:fld>
            <a:endParaRPr lang="en-SG" dirty="0"/>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041868"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7" name="TextBox 66"/>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600" dirty="0">
                <a:solidFill>
                  <a:schemeClr val="bg1"/>
                </a:solidFill>
              </a:rPr>
              <a:t>3.3.1. Interpreting Multiply-Quantified Statements</a:t>
            </a:r>
          </a:p>
        </p:txBody>
      </p:sp>
      <mc:AlternateContent xmlns:mc="http://schemas.openxmlformats.org/markup-compatibility/2006" xmlns:a14="http://schemas.microsoft.com/office/drawing/2010/main">
        <mc:Choice Requires="a14">
          <p:sp>
            <p:nvSpPr>
              <p:cNvPr id="74" name="TextBox 73"/>
              <p:cNvSpPr txBox="1"/>
              <p:nvPr/>
            </p:nvSpPr>
            <p:spPr>
              <a:xfrm>
                <a:off x="324355" y="1576281"/>
                <a:ext cx="8509093" cy="2200602"/>
              </a:xfrm>
              <a:prstGeom prst="rect">
                <a:avLst/>
              </a:prstGeom>
              <a:noFill/>
              <a:ln>
                <a:solidFill>
                  <a:schemeClr val="tx1"/>
                </a:solidFill>
              </a:ln>
            </p:spPr>
            <p:txBody>
              <a:bodyPr wrap="square" rtlCol="0">
                <a:spAutoFit/>
              </a:bodyPr>
              <a:lstStyle/>
              <a:p>
                <a:r>
                  <a:rPr lang="en-US" altLang="en-US" sz="2600" dirty="0"/>
                  <a:t>If you want to establish the truth of a statement of the form:</a:t>
                </a:r>
              </a:p>
              <a:p>
                <a:pPr>
                  <a:spcAft>
                    <a:spcPts val="600"/>
                  </a:spcAft>
                  <a:tabLst>
                    <a:tab pos="1622425" algn="l"/>
                  </a:tabLst>
                </a:pPr>
                <a:r>
                  <a:rPr lang="en-US" altLang="en-US" sz="2800" dirty="0"/>
                  <a:t>	 </a:t>
                </a:r>
                <a:r>
                  <a:rPr lang="en-US" sz="2800" dirty="0">
                    <a:solidFill>
                      <a:srgbClr val="0033CC"/>
                    </a:solidFill>
                  </a:rPr>
                  <a:t>∀</a:t>
                </a:r>
                <a:r>
                  <a:rPr lang="en-US" sz="2800" i="1" dirty="0">
                    <a:solidFill>
                      <a:srgbClr val="0033CC"/>
                    </a:solidFill>
                  </a:rPr>
                  <a:t>x</a:t>
                </a:r>
                <a:r>
                  <a:rPr lang="en-US" sz="2800" dirty="0">
                    <a:solidFill>
                      <a:srgbClr val="0033CC"/>
                    </a:solidFill>
                  </a:rPr>
                  <a:t> </a:t>
                </a:r>
                <a14:m>
                  <m:oMath xmlns:m="http://schemas.openxmlformats.org/officeDocument/2006/math">
                    <m:r>
                      <a:rPr lang="en-US" sz="2800" i="1" dirty="0" smtClean="0">
                        <a:solidFill>
                          <a:srgbClr val="0033CC"/>
                        </a:solidFill>
                        <a:latin typeface="Cambria Math" panose="02040503050406030204" pitchFamily="18" charset="0"/>
                        <a:ea typeface="Cambria Math" panose="02040503050406030204" pitchFamily="18" charset="0"/>
                      </a:rPr>
                      <m:t>∈</m:t>
                    </m:r>
                  </m:oMath>
                </a14:m>
                <a:r>
                  <a:rPr lang="en-US" sz="2800" dirty="0">
                    <a:solidFill>
                      <a:srgbClr val="0033CC"/>
                    </a:solidFill>
                  </a:rPr>
                  <a:t> </a:t>
                </a:r>
                <a:r>
                  <a:rPr lang="en-US" sz="2800" i="1" dirty="0">
                    <a:solidFill>
                      <a:srgbClr val="0033CC"/>
                    </a:solidFill>
                  </a:rPr>
                  <a:t>D</a:t>
                </a:r>
                <a:r>
                  <a:rPr lang="en-US" sz="2800" dirty="0">
                    <a:solidFill>
                      <a:srgbClr val="0033CC"/>
                    </a:solidFill>
                  </a:rPr>
                  <a:t>, ∃</a:t>
                </a:r>
                <a:r>
                  <a:rPr lang="en-US" sz="2800" i="1" dirty="0">
                    <a:solidFill>
                      <a:srgbClr val="0033CC"/>
                    </a:solidFill>
                  </a:rPr>
                  <a:t>y</a:t>
                </a:r>
                <a:r>
                  <a:rPr lang="en-US" sz="2800" dirty="0">
                    <a:solidFill>
                      <a:srgbClr val="0033CC"/>
                    </a:solidFill>
                  </a:rPr>
                  <a:t> </a:t>
                </a:r>
                <a14:m>
                  <m:oMath xmlns:m="http://schemas.openxmlformats.org/officeDocument/2006/math">
                    <m:r>
                      <a:rPr lang="en-US" sz="2800" i="1" dirty="0">
                        <a:solidFill>
                          <a:srgbClr val="0033CC"/>
                        </a:solidFill>
                        <a:latin typeface="Cambria Math" panose="02040503050406030204" pitchFamily="18" charset="0"/>
                        <a:ea typeface="Cambria Math" panose="02040503050406030204" pitchFamily="18" charset="0"/>
                      </a:rPr>
                      <m:t>∈</m:t>
                    </m:r>
                  </m:oMath>
                </a14:m>
                <a:r>
                  <a:rPr lang="en-US" sz="2800" dirty="0">
                    <a:solidFill>
                      <a:srgbClr val="0033CC"/>
                    </a:solidFill>
                  </a:rPr>
                  <a:t> </a:t>
                </a:r>
                <a:r>
                  <a:rPr lang="en-US" sz="2800" i="1" dirty="0">
                    <a:solidFill>
                      <a:srgbClr val="0033CC"/>
                    </a:solidFill>
                  </a:rPr>
                  <a:t>E</a:t>
                </a:r>
                <a:r>
                  <a:rPr lang="en-US" sz="2800" dirty="0">
                    <a:solidFill>
                      <a:srgbClr val="0033CC"/>
                    </a:solidFill>
                  </a:rPr>
                  <a:t> such that </a:t>
                </a:r>
                <a:r>
                  <a:rPr lang="en-US" sz="2800" i="1" dirty="0">
                    <a:solidFill>
                      <a:srgbClr val="0033CC"/>
                    </a:solidFill>
                  </a:rPr>
                  <a:t>P</a:t>
                </a:r>
                <a:r>
                  <a:rPr lang="en-US" sz="2800" dirty="0">
                    <a:solidFill>
                      <a:srgbClr val="0033CC"/>
                    </a:solidFill>
                  </a:rPr>
                  <a:t>(</a:t>
                </a:r>
                <a:r>
                  <a:rPr lang="en-US" sz="2800" i="1" dirty="0">
                    <a:solidFill>
                      <a:srgbClr val="0033CC"/>
                    </a:solidFill>
                  </a:rPr>
                  <a:t>x</a:t>
                </a:r>
                <a:r>
                  <a:rPr lang="en-US" sz="2800" dirty="0">
                    <a:solidFill>
                      <a:srgbClr val="0033CC"/>
                    </a:solidFill>
                  </a:rPr>
                  <a:t>,</a:t>
                </a:r>
                <a:r>
                  <a:rPr lang="en-US" sz="2800" i="1" dirty="0">
                    <a:solidFill>
                      <a:srgbClr val="0033CC"/>
                    </a:solidFill>
                  </a:rPr>
                  <a:t> y</a:t>
                </a:r>
                <a:r>
                  <a:rPr lang="en-US" altLang="en-US" sz="2800" dirty="0">
                    <a:solidFill>
                      <a:srgbClr val="0033CC"/>
                    </a:solidFill>
                  </a:rPr>
                  <a:t>)</a:t>
                </a:r>
              </a:p>
              <a:p>
                <a:pPr>
                  <a:spcAft>
                    <a:spcPts val="600"/>
                  </a:spcAft>
                  <a:tabLst>
                    <a:tab pos="1966913" algn="l"/>
                  </a:tabLst>
                </a:pPr>
                <a:r>
                  <a:rPr lang="en-US" altLang="en-US" sz="2600" dirty="0"/>
                  <a:t>your challenge is to allow someone else to pick whatever element </a:t>
                </a:r>
                <a:r>
                  <a:rPr lang="en-US" altLang="en-US" sz="2600" i="1" dirty="0"/>
                  <a:t>x</a:t>
                </a:r>
                <a:r>
                  <a:rPr lang="en-US" altLang="en-US" sz="2600" dirty="0"/>
                  <a:t> in </a:t>
                </a:r>
                <a:r>
                  <a:rPr lang="en-US" altLang="en-US" sz="2600" i="1" dirty="0"/>
                  <a:t>D</a:t>
                </a:r>
                <a:r>
                  <a:rPr lang="en-US" altLang="en-US" sz="2600" dirty="0"/>
                  <a:t> they wish and then you must find an element </a:t>
                </a:r>
                <a:r>
                  <a:rPr lang="en-US" altLang="en-US" sz="2600" i="1" dirty="0"/>
                  <a:t>y</a:t>
                </a:r>
                <a:r>
                  <a:rPr lang="en-US" altLang="en-US" sz="2600" dirty="0"/>
                  <a:t> in </a:t>
                </a:r>
                <a:r>
                  <a:rPr lang="en-US" altLang="en-US" sz="2600" i="1" dirty="0"/>
                  <a:t>E </a:t>
                </a:r>
                <a:r>
                  <a:rPr lang="en-US" altLang="en-US" sz="2600" dirty="0"/>
                  <a:t>that “works” for that particular </a:t>
                </a:r>
                <a:r>
                  <a:rPr lang="en-US" altLang="en-US" sz="2600" i="1" dirty="0"/>
                  <a:t>x</a:t>
                </a:r>
                <a:r>
                  <a:rPr lang="en-US" altLang="en-US" sz="2600" dirty="0"/>
                  <a:t>. </a:t>
                </a:r>
              </a:p>
            </p:txBody>
          </p:sp>
        </mc:Choice>
        <mc:Fallback xmlns="">
          <p:sp>
            <p:nvSpPr>
              <p:cNvPr id="74" name="TextBox 73"/>
              <p:cNvSpPr txBox="1">
                <a:spLocks noRot="1" noChangeAspect="1" noMove="1" noResize="1" noEditPoints="1" noAdjustHandles="1" noChangeArrowheads="1" noChangeShapeType="1" noTextEdit="1"/>
              </p:cNvSpPr>
              <p:nvPr/>
            </p:nvSpPr>
            <p:spPr>
              <a:xfrm>
                <a:off x="324355" y="1576281"/>
                <a:ext cx="8509093" cy="2200602"/>
              </a:xfrm>
              <a:prstGeom prst="rect">
                <a:avLst/>
              </a:prstGeom>
              <a:blipFill>
                <a:blip r:embed="rId3"/>
                <a:stretch>
                  <a:fillRect l="-1216" t="-2204" r="-787" b="-5785"/>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TextBox 74"/>
              <p:cNvSpPr txBox="1"/>
              <p:nvPr/>
            </p:nvSpPr>
            <p:spPr>
              <a:xfrm>
                <a:off x="324356" y="4040680"/>
                <a:ext cx="8509092" cy="2200602"/>
              </a:xfrm>
              <a:prstGeom prst="rect">
                <a:avLst/>
              </a:prstGeom>
              <a:noFill/>
              <a:ln>
                <a:solidFill>
                  <a:schemeClr val="tx1"/>
                </a:solidFill>
              </a:ln>
            </p:spPr>
            <p:txBody>
              <a:bodyPr wrap="square" rtlCol="0">
                <a:spAutoFit/>
              </a:bodyPr>
              <a:lstStyle/>
              <a:p>
                <a:r>
                  <a:rPr lang="en-US" altLang="en-US" sz="2600" dirty="0"/>
                  <a:t>If you want to establish the truth of a statement of the form:</a:t>
                </a:r>
              </a:p>
              <a:p>
                <a:pPr>
                  <a:spcAft>
                    <a:spcPts val="600"/>
                  </a:spcAft>
                  <a:tabLst>
                    <a:tab pos="1622425" algn="l"/>
                  </a:tabLst>
                </a:pPr>
                <a:r>
                  <a:rPr lang="en-US" altLang="en-US" sz="2800" dirty="0"/>
                  <a:t>	 </a:t>
                </a:r>
                <a:r>
                  <a:rPr lang="en-US" altLang="en-US" sz="2800" dirty="0">
                    <a:solidFill>
                      <a:srgbClr val="0033CC"/>
                    </a:solidFill>
                  </a:rPr>
                  <a:t>∃</a:t>
                </a:r>
                <a:r>
                  <a:rPr lang="en-US" altLang="en-US" sz="2800" i="1" dirty="0">
                    <a:solidFill>
                      <a:srgbClr val="0033CC"/>
                    </a:solidFill>
                  </a:rPr>
                  <a:t>x</a:t>
                </a:r>
                <a:r>
                  <a:rPr lang="en-US" altLang="en-US" sz="2800" dirty="0">
                    <a:solidFill>
                      <a:srgbClr val="0033CC"/>
                    </a:solidFill>
                  </a:rPr>
                  <a:t> </a:t>
                </a:r>
                <a14:m>
                  <m:oMath xmlns:m="http://schemas.openxmlformats.org/officeDocument/2006/math">
                    <m:r>
                      <a:rPr lang="en-US" sz="2800" i="1" dirty="0">
                        <a:solidFill>
                          <a:srgbClr val="0033CC"/>
                        </a:solidFill>
                        <a:latin typeface="Cambria Math" panose="02040503050406030204" pitchFamily="18" charset="0"/>
                        <a:ea typeface="Cambria Math" panose="02040503050406030204" pitchFamily="18" charset="0"/>
                      </a:rPr>
                      <m:t>∈</m:t>
                    </m:r>
                  </m:oMath>
                </a14:m>
                <a:r>
                  <a:rPr lang="en-US" altLang="en-US" sz="2800" dirty="0">
                    <a:solidFill>
                      <a:srgbClr val="0033CC"/>
                    </a:solidFill>
                  </a:rPr>
                  <a:t> </a:t>
                </a:r>
                <a:r>
                  <a:rPr lang="en-US" altLang="en-US" sz="2800" i="1" dirty="0">
                    <a:solidFill>
                      <a:srgbClr val="0033CC"/>
                    </a:solidFill>
                  </a:rPr>
                  <a:t>D</a:t>
                </a:r>
                <a:r>
                  <a:rPr lang="en-US" altLang="en-US" sz="2800" dirty="0">
                    <a:solidFill>
                      <a:srgbClr val="0033CC"/>
                    </a:solidFill>
                  </a:rPr>
                  <a:t> such that ∀</a:t>
                </a:r>
                <a:r>
                  <a:rPr lang="en-US" altLang="en-US" sz="2800" i="1" dirty="0">
                    <a:solidFill>
                      <a:srgbClr val="0033CC"/>
                    </a:solidFill>
                  </a:rPr>
                  <a:t>y</a:t>
                </a:r>
                <a:r>
                  <a:rPr lang="en-US" altLang="en-US" sz="2800" dirty="0">
                    <a:solidFill>
                      <a:srgbClr val="0033CC"/>
                    </a:solidFill>
                  </a:rPr>
                  <a:t> </a:t>
                </a:r>
                <a14:m>
                  <m:oMath xmlns:m="http://schemas.openxmlformats.org/officeDocument/2006/math">
                    <m:r>
                      <a:rPr lang="en-US" sz="2800" i="1" dirty="0">
                        <a:solidFill>
                          <a:srgbClr val="0033CC"/>
                        </a:solidFill>
                        <a:latin typeface="Cambria Math" panose="02040503050406030204" pitchFamily="18" charset="0"/>
                        <a:ea typeface="Cambria Math" panose="02040503050406030204" pitchFamily="18" charset="0"/>
                      </a:rPr>
                      <m:t>∈</m:t>
                    </m:r>
                  </m:oMath>
                </a14:m>
                <a:r>
                  <a:rPr lang="en-US" altLang="en-US" sz="2800" dirty="0">
                    <a:solidFill>
                      <a:srgbClr val="0033CC"/>
                    </a:solidFill>
                  </a:rPr>
                  <a:t> </a:t>
                </a:r>
                <a:r>
                  <a:rPr lang="en-US" altLang="en-US" sz="2800" i="1" dirty="0">
                    <a:solidFill>
                      <a:srgbClr val="0033CC"/>
                    </a:solidFill>
                  </a:rPr>
                  <a:t>E</a:t>
                </a:r>
                <a:r>
                  <a:rPr lang="en-US" altLang="en-US" sz="2800" dirty="0">
                    <a:solidFill>
                      <a:srgbClr val="0033CC"/>
                    </a:solidFill>
                  </a:rPr>
                  <a:t>, </a:t>
                </a:r>
                <a:r>
                  <a:rPr lang="en-US" altLang="en-US" sz="2800" i="1" dirty="0">
                    <a:solidFill>
                      <a:srgbClr val="0033CC"/>
                    </a:solidFill>
                  </a:rPr>
                  <a:t>P</a:t>
                </a:r>
                <a:r>
                  <a:rPr lang="en-US" altLang="en-US" sz="2800" dirty="0">
                    <a:solidFill>
                      <a:srgbClr val="0033CC"/>
                    </a:solidFill>
                  </a:rPr>
                  <a:t>(</a:t>
                </a:r>
                <a:r>
                  <a:rPr lang="en-US" altLang="en-US" sz="2800" i="1" dirty="0">
                    <a:solidFill>
                      <a:srgbClr val="0033CC"/>
                    </a:solidFill>
                  </a:rPr>
                  <a:t>x</a:t>
                </a:r>
                <a:r>
                  <a:rPr lang="en-US" altLang="en-US" sz="2800" dirty="0">
                    <a:solidFill>
                      <a:srgbClr val="0033CC"/>
                    </a:solidFill>
                  </a:rPr>
                  <a:t>,</a:t>
                </a:r>
                <a:r>
                  <a:rPr lang="en-US" altLang="en-US" sz="2800" i="1" dirty="0">
                    <a:solidFill>
                      <a:srgbClr val="0033CC"/>
                    </a:solidFill>
                  </a:rPr>
                  <a:t> y</a:t>
                </a:r>
                <a:r>
                  <a:rPr lang="en-US" altLang="en-US" sz="2800" dirty="0">
                    <a:solidFill>
                      <a:srgbClr val="0033CC"/>
                    </a:solidFill>
                  </a:rPr>
                  <a:t>)</a:t>
                </a:r>
              </a:p>
              <a:p>
                <a:pPr>
                  <a:spcAft>
                    <a:spcPts val="600"/>
                  </a:spcAft>
                  <a:tabLst>
                    <a:tab pos="1966913" algn="l"/>
                  </a:tabLst>
                </a:pPr>
                <a:r>
                  <a:rPr lang="en-US" altLang="en-US" sz="2600" dirty="0"/>
                  <a:t>your job is to find one particular </a:t>
                </a:r>
                <a:r>
                  <a:rPr lang="en-US" altLang="en-US" sz="2600" i="1" dirty="0"/>
                  <a:t>x</a:t>
                </a:r>
                <a:r>
                  <a:rPr lang="en-US" altLang="en-US" sz="2600" dirty="0"/>
                  <a:t> in </a:t>
                </a:r>
                <a:r>
                  <a:rPr lang="en-US" altLang="en-US" sz="2600" i="1" dirty="0"/>
                  <a:t>D</a:t>
                </a:r>
                <a:r>
                  <a:rPr lang="en-US" altLang="en-US" sz="2600" dirty="0"/>
                  <a:t> that will “work” no matter what </a:t>
                </a:r>
                <a:r>
                  <a:rPr lang="en-US" altLang="en-US" sz="2600" i="1" dirty="0"/>
                  <a:t>y</a:t>
                </a:r>
                <a:r>
                  <a:rPr lang="en-US" altLang="en-US" sz="2600" dirty="0"/>
                  <a:t> in </a:t>
                </a:r>
                <a:r>
                  <a:rPr lang="en-US" altLang="en-US" sz="2600" i="1" dirty="0"/>
                  <a:t>E</a:t>
                </a:r>
                <a:r>
                  <a:rPr lang="en-US" altLang="en-US" sz="2600" dirty="0"/>
                  <a:t> anyone might choose to challenge you with. </a:t>
                </a:r>
              </a:p>
            </p:txBody>
          </p:sp>
        </mc:Choice>
        <mc:Fallback xmlns="">
          <p:sp>
            <p:nvSpPr>
              <p:cNvPr id="75" name="TextBox 74"/>
              <p:cNvSpPr txBox="1">
                <a:spLocks noRot="1" noChangeAspect="1" noMove="1" noResize="1" noEditPoints="1" noAdjustHandles="1" noChangeArrowheads="1" noChangeShapeType="1" noTextEdit="1"/>
              </p:cNvSpPr>
              <p:nvPr/>
            </p:nvSpPr>
            <p:spPr>
              <a:xfrm>
                <a:off x="324356" y="4040680"/>
                <a:ext cx="8509092" cy="2200602"/>
              </a:xfrm>
              <a:prstGeom prst="rect">
                <a:avLst/>
              </a:prstGeom>
              <a:blipFill>
                <a:blip r:embed="rId4"/>
                <a:stretch>
                  <a:fillRect l="-1216" t="-1928" b="-5785"/>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26844973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Interpreting Multiply-Quantified Statements</a:t>
            </a:r>
            <a:endParaRPr lang="en-SG" sz="1100" dirty="0">
              <a:solidFill>
                <a:schemeClr val="bg1"/>
              </a:solidFill>
            </a:endParaRPr>
          </a:p>
        </p:txBody>
      </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Lst>
            </a:pPr>
            <a:r>
              <a:rPr lang="en-SG" sz="900" dirty="0">
                <a:solidFill>
                  <a:schemeClr val="bg1"/>
                </a:solidFill>
              </a:rPr>
              <a:t>	</a:t>
            </a:r>
            <a:r>
              <a:rPr lang="en-SG" sz="1200" dirty="0">
                <a:solidFill>
                  <a:schemeClr val="bg1"/>
                </a:solidFill>
              </a:rPr>
              <a:t>Predicates &amp; Quantified Statement I / II	</a:t>
            </a:r>
            <a:r>
              <a:rPr lang="en-SG" sz="1200" b="1" dirty="0">
                <a:solidFill>
                  <a:schemeClr val="accent4">
                    <a:lumMod val="40000"/>
                    <a:lumOff val="60000"/>
                  </a:schemeClr>
                </a:solidFill>
              </a:rPr>
              <a:t>Statements with Multiple Quantifiers</a:t>
            </a:r>
            <a:r>
              <a:rPr lang="en-SG" sz="1200" dirty="0">
                <a:solidFill>
                  <a:schemeClr val="bg1"/>
                </a:solidFill>
              </a:rPr>
              <a:t>	Arguments with Quantified Statements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53</a:t>
            </a:fld>
            <a:endParaRPr lang="en-SG" dirty="0"/>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041868"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TextBox 38"/>
          <p:cNvSpPr txBox="1"/>
          <p:nvPr/>
        </p:nvSpPr>
        <p:spPr>
          <a:xfrm>
            <a:off x="324355" y="1058696"/>
            <a:ext cx="8509093" cy="5109091"/>
          </a:xfrm>
          <a:prstGeom prst="rect">
            <a:avLst/>
          </a:prstGeom>
          <a:noFill/>
          <a:ln>
            <a:noFill/>
          </a:ln>
        </p:spPr>
        <p:txBody>
          <a:bodyPr wrap="square" rtlCol="0">
            <a:spAutoFit/>
          </a:bodyPr>
          <a:lstStyle/>
          <a:p>
            <a:pPr>
              <a:spcAft>
                <a:spcPts val="600"/>
              </a:spcAft>
            </a:pPr>
            <a:r>
              <a:rPr lang="en-US" sz="2800" dirty="0"/>
              <a:t>A college cafeteria line has four stations: salads, main courses, desserts, and beverages.</a:t>
            </a:r>
          </a:p>
          <a:p>
            <a:pPr>
              <a:spcAft>
                <a:spcPts val="600"/>
              </a:spcAft>
            </a:pPr>
            <a:r>
              <a:rPr lang="en-US" sz="2800" dirty="0"/>
              <a:t>The salad station offers a choice of green salad or fruit salad; the main course station offers spaghetti or fish; the dessert station offers pie or cake; and the beverage station offers milk, soda, or coffee. Three students, </a:t>
            </a:r>
            <a:r>
              <a:rPr lang="en-US" sz="2800" dirty="0" err="1"/>
              <a:t>Uta</a:t>
            </a:r>
            <a:r>
              <a:rPr lang="en-US" sz="2800" dirty="0"/>
              <a:t>, Tim, and Yuen, go through the line and make the following choices:</a:t>
            </a:r>
          </a:p>
          <a:p>
            <a:pPr marL="723900" indent="-514350">
              <a:spcAft>
                <a:spcPts val="600"/>
              </a:spcAft>
              <a:buClr>
                <a:schemeClr val="tx1"/>
              </a:buClr>
              <a:buFont typeface="Wingdings" panose="05000000000000000000" pitchFamily="2" charset="2"/>
              <a:buChar char="§"/>
            </a:pPr>
            <a:r>
              <a:rPr lang="en-US" altLang="en-US" sz="2800" dirty="0" err="1">
                <a:solidFill>
                  <a:srgbClr val="0033CC"/>
                </a:solidFill>
              </a:rPr>
              <a:t>Uta</a:t>
            </a:r>
            <a:r>
              <a:rPr lang="en-US" altLang="en-US" sz="2800" dirty="0">
                <a:solidFill>
                  <a:srgbClr val="0033CC"/>
                </a:solidFill>
              </a:rPr>
              <a:t>: green salad, spaghetti, pie, milk</a:t>
            </a:r>
          </a:p>
          <a:p>
            <a:pPr marL="723900" indent="-514350">
              <a:spcAft>
                <a:spcPts val="600"/>
              </a:spcAft>
              <a:buClr>
                <a:schemeClr val="tx1"/>
              </a:buClr>
              <a:buFont typeface="Wingdings" panose="05000000000000000000" pitchFamily="2" charset="2"/>
              <a:buChar char="§"/>
            </a:pPr>
            <a:r>
              <a:rPr lang="en-US" altLang="en-US" sz="2800" dirty="0">
                <a:solidFill>
                  <a:srgbClr val="006600"/>
                </a:solidFill>
              </a:rPr>
              <a:t>Tim: fruit salad, fish, pie, cake, milk, coffee</a:t>
            </a:r>
          </a:p>
          <a:p>
            <a:pPr marL="723900" indent="-514350">
              <a:spcAft>
                <a:spcPts val="600"/>
              </a:spcAft>
              <a:buClr>
                <a:schemeClr val="tx1"/>
              </a:buClr>
              <a:buFont typeface="Wingdings" panose="05000000000000000000" pitchFamily="2" charset="2"/>
              <a:buChar char="§"/>
            </a:pPr>
            <a:r>
              <a:rPr lang="en-US" altLang="en-US" sz="2800" dirty="0">
                <a:solidFill>
                  <a:srgbClr val="C00000"/>
                </a:solidFill>
              </a:rPr>
              <a:t>Yuen: spaghetti, fish, pie, soda</a:t>
            </a:r>
            <a:endParaRPr lang="en-US" altLang="en-US" sz="2600" dirty="0">
              <a:solidFill>
                <a:srgbClr val="C00000"/>
              </a:solidFill>
            </a:endParaRPr>
          </a:p>
        </p:txBody>
      </p:sp>
    </p:spTree>
    <p:extLst>
      <p:ext uri="{BB962C8B-B14F-4D97-AF65-F5344CB8AC3E}">
        <p14:creationId xmlns:p14="http://schemas.microsoft.com/office/powerpoint/2010/main" val="13335820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Interpreting Multiply-Quantified Statements</a:t>
            </a:r>
            <a:endParaRPr lang="en-SG" sz="1100" dirty="0">
              <a:solidFill>
                <a:schemeClr val="bg1"/>
              </a:solidFill>
            </a:endParaRPr>
          </a:p>
        </p:txBody>
      </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Lst>
            </a:pPr>
            <a:r>
              <a:rPr lang="en-SG" sz="900" dirty="0">
                <a:solidFill>
                  <a:schemeClr val="bg1"/>
                </a:solidFill>
              </a:rPr>
              <a:t>	</a:t>
            </a:r>
            <a:r>
              <a:rPr lang="en-SG" sz="1200" dirty="0">
                <a:solidFill>
                  <a:schemeClr val="bg1"/>
                </a:solidFill>
              </a:rPr>
              <a:t>Predicates &amp; Quantified Statement I / II	</a:t>
            </a:r>
            <a:r>
              <a:rPr lang="en-SG" sz="1200" b="1" dirty="0">
                <a:solidFill>
                  <a:schemeClr val="accent4">
                    <a:lumMod val="40000"/>
                    <a:lumOff val="60000"/>
                  </a:schemeClr>
                </a:solidFill>
              </a:rPr>
              <a:t>Statements with Multiple Quantifiers</a:t>
            </a:r>
            <a:r>
              <a:rPr lang="en-SG" sz="1200" dirty="0">
                <a:solidFill>
                  <a:schemeClr val="bg1"/>
                </a:solidFill>
              </a:rPr>
              <a:t>	Arguments with Quantified Statements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54</a:t>
            </a:fld>
            <a:endParaRPr lang="en-SG" dirty="0"/>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041868"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TextBox 38"/>
          <p:cNvSpPr txBox="1"/>
          <p:nvPr/>
        </p:nvSpPr>
        <p:spPr>
          <a:xfrm>
            <a:off x="324355" y="1058696"/>
            <a:ext cx="8509093" cy="523220"/>
          </a:xfrm>
          <a:prstGeom prst="rect">
            <a:avLst/>
          </a:prstGeom>
          <a:noFill/>
          <a:ln>
            <a:noFill/>
          </a:ln>
        </p:spPr>
        <p:txBody>
          <a:bodyPr wrap="square" rtlCol="0">
            <a:spAutoFit/>
          </a:bodyPr>
          <a:lstStyle/>
          <a:p>
            <a:pPr>
              <a:spcAft>
                <a:spcPts val="600"/>
              </a:spcAft>
            </a:pPr>
            <a:r>
              <a:rPr lang="en-US" sz="2800" dirty="0"/>
              <a:t>These choices are illustrated in Figure 3.3.2.</a:t>
            </a:r>
          </a:p>
        </p:txBody>
      </p:sp>
      <p:grpSp>
        <p:nvGrpSpPr>
          <p:cNvPr id="2" name="Group 1"/>
          <p:cNvGrpSpPr/>
          <p:nvPr/>
        </p:nvGrpSpPr>
        <p:grpSpPr>
          <a:xfrm>
            <a:off x="1949570" y="1677103"/>
            <a:ext cx="4769076" cy="4750134"/>
            <a:chOff x="1949570" y="1677103"/>
            <a:chExt cx="4769076" cy="4750134"/>
          </a:xfrm>
        </p:grpSpPr>
        <p:pic>
          <p:nvPicPr>
            <p:cNvPr id="3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9570" y="1677103"/>
              <a:ext cx="4769076" cy="445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Rectangle 3"/>
            <p:cNvSpPr>
              <a:spLocks noChangeArrowheads="1"/>
            </p:cNvSpPr>
            <p:nvPr/>
          </p:nvSpPr>
          <p:spPr bwMode="auto">
            <a:xfrm>
              <a:off x="3600574" y="6057905"/>
              <a:ext cx="14670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b="1" dirty="0"/>
                <a:t>Figure 3.3.2</a:t>
              </a:r>
              <a:endParaRPr lang="en-US" altLang="en-US" dirty="0"/>
            </a:p>
          </p:txBody>
        </p:sp>
      </p:grpSp>
    </p:spTree>
    <p:extLst>
      <p:ext uri="{BB962C8B-B14F-4D97-AF65-F5344CB8AC3E}">
        <p14:creationId xmlns:p14="http://schemas.microsoft.com/office/powerpoint/2010/main" val="1139206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Interpreting Multiply-Quantified Statements</a:t>
            </a:r>
            <a:endParaRPr lang="en-SG" sz="1100" dirty="0">
              <a:solidFill>
                <a:schemeClr val="bg1"/>
              </a:solidFill>
            </a:endParaRPr>
          </a:p>
        </p:txBody>
      </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Lst>
            </a:pPr>
            <a:r>
              <a:rPr lang="en-SG" sz="900" dirty="0">
                <a:solidFill>
                  <a:schemeClr val="bg1"/>
                </a:solidFill>
              </a:rPr>
              <a:t>	</a:t>
            </a:r>
            <a:r>
              <a:rPr lang="en-SG" sz="1200" dirty="0">
                <a:solidFill>
                  <a:schemeClr val="bg1"/>
                </a:solidFill>
              </a:rPr>
              <a:t>Predicates &amp; Quantified Statement I / II	</a:t>
            </a:r>
            <a:r>
              <a:rPr lang="en-SG" sz="1200" b="1" dirty="0">
                <a:solidFill>
                  <a:schemeClr val="accent4">
                    <a:lumMod val="40000"/>
                    <a:lumOff val="60000"/>
                  </a:schemeClr>
                </a:solidFill>
              </a:rPr>
              <a:t>Statements with Multiple Quantifiers</a:t>
            </a:r>
            <a:r>
              <a:rPr lang="en-SG" sz="1200" dirty="0">
                <a:solidFill>
                  <a:schemeClr val="bg1"/>
                </a:solidFill>
              </a:rPr>
              <a:t>	Arguments with Quantified Statements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55</a:t>
            </a:fld>
            <a:endParaRPr lang="en-SG" dirty="0"/>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041868"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TextBox 38"/>
          <p:cNvSpPr txBox="1"/>
          <p:nvPr/>
        </p:nvSpPr>
        <p:spPr>
          <a:xfrm>
            <a:off x="324355" y="1058696"/>
            <a:ext cx="8509093" cy="954107"/>
          </a:xfrm>
          <a:prstGeom prst="rect">
            <a:avLst/>
          </a:prstGeom>
          <a:noFill/>
          <a:ln>
            <a:noFill/>
          </a:ln>
        </p:spPr>
        <p:txBody>
          <a:bodyPr wrap="square" rtlCol="0">
            <a:spAutoFit/>
          </a:bodyPr>
          <a:lstStyle/>
          <a:p>
            <a:pPr>
              <a:spcAft>
                <a:spcPts val="600"/>
              </a:spcAft>
            </a:pPr>
            <a:r>
              <a:rPr lang="en-US" altLang="en-US" sz="2800" dirty="0"/>
              <a:t>Write each of following statements informally and find its truth value</a:t>
            </a:r>
            <a:r>
              <a:rPr lang="en-US" sz="2800" dirty="0"/>
              <a:t>.</a:t>
            </a:r>
          </a:p>
        </p:txBody>
      </p:sp>
      <p:sp>
        <p:nvSpPr>
          <p:cNvPr id="40" name="TextBox 39"/>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
        <p:nvSpPr>
          <p:cNvPr id="41" name="TextBox 40"/>
          <p:cNvSpPr txBox="1"/>
          <p:nvPr/>
        </p:nvSpPr>
        <p:spPr>
          <a:xfrm>
            <a:off x="407880" y="1955266"/>
            <a:ext cx="8507520" cy="4185761"/>
          </a:xfrm>
          <a:prstGeom prst="rect">
            <a:avLst/>
          </a:prstGeom>
          <a:noFill/>
        </p:spPr>
        <p:txBody>
          <a:bodyPr wrap="square" rtlCol="0">
            <a:spAutoFit/>
          </a:bodyPr>
          <a:lstStyle/>
          <a:p>
            <a:pPr marL="696912" indent="-514350">
              <a:spcAft>
                <a:spcPts val="600"/>
              </a:spcAft>
              <a:buFont typeface="+mj-lt"/>
              <a:buAutoNum type="alphaLcPeriod"/>
            </a:pPr>
            <a:r>
              <a:rPr lang="en-SG" altLang="en-US" sz="2400" dirty="0">
                <a:sym typeface="Symbol" panose="05050102010706020507" pitchFamily="18" charset="2"/>
              </a:rPr>
              <a:t> an item</a:t>
            </a:r>
            <a:r>
              <a:rPr lang="en-SG" altLang="en-US" sz="2400" dirty="0"/>
              <a:t> </a:t>
            </a:r>
            <a:r>
              <a:rPr lang="en-SG" altLang="en-US" sz="2400" i="1" dirty="0"/>
              <a:t>I </a:t>
            </a:r>
            <a:r>
              <a:rPr lang="en-SG" altLang="en-US" sz="2400" dirty="0"/>
              <a:t>such that </a:t>
            </a:r>
            <a:r>
              <a:rPr lang="en-SG" altLang="en-US" sz="2400" dirty="0">
                <a:sym typeface="Symbol" panose="05050102010706020507" pitchFamily="18" charset="2"/>
              </a:rPr>
              <a:t> students </a:t>
            </a:r>
            <a:r>
              <a:rPr lang="en-SG" altLang="en-US" sz="2400" i="1" dirty="0">
                <a:sym typeface="Symbol" panose="05050102010706020507" pitchFamily="18" charset="2"/>
              </a:rPr>
              <a:t>S</a:t>
            </a:r>
            <a:r>
              <a:rPr lang="en-SG" altLang="en-US" sz="2400" dirty="0">
                <a:sym typeface="Symbol" panose="05050102010706020507" pitchFamily="18" charset="2"/>
              </a:rPr>
              <a:t>, </a:t>
            </a:r>
            <a:r>
              <a:rPr lang="en-SG" altLang="en-US" sz="2400" i="1" dirty="0">
                <a:sym typeface="Symbol" panose="05050102010706020507" pitchFamily="18" charset="2"/>
              </a:rPr>
              <a:t>S</a:t>
            </a:r>
            <a:r>
              <a:rPr lang="en-SG" altLang="en-US" sz="2400" dirty="0">
                <a:sym typeface="Symbol" panose="05050102010706020507" pitchFamily="18" charset="2"/>
              </a:rPr>
              <a:t> chose </a:t>
            </a:r>
            <a:r>
              <a:rPr lang="en-SG" altLang="en-US" sz="2400" i="1" dirty="0">
                <a:sym typeface="Symbol" panose="05050102010706020507" pitchFamily="18" charset="2"/>
              </a:rPr>
              <a:t>I</a:t>
            </a:r>
            <a:r>
              <a:rPr lang="en-SG" altLang="en-US" sz="2400" dirty="0"/>
              <a:t>.</a:t>
            </a:r>
          </a:p>
          <a:p>
            <a:pPr marL="696912" indent="-514350">
              <a:spcAft>
                <a:spcPts val="600"/>
              </a:spcAft>
              <a:buFont typeface="+mj-lt"/>
              <a:buAutoNum type="alphaLcPeriod"/>
            </a:pPr>
            <a:endParaRPr lang="en-SG" altLang="en-US" sz="2400" dirty="0"/>
          </a:p>
          <a:p>
            <a:pPr marL="696912" indent="-514350">
              <a:spcAft>
                <a:spcPts val="600"/>
              </a:spcAft>
              <a:buFont typeface="+mj-lt"/>
              <a:buAutoNum type="alphaLcPeriod"/>
            </a:pPr>
            <a:r>
              <a:rPr lang="en-SG" altLang="en-US" sz="2400" dirty="0">
                <a:sym typeface="Symbol" panose="05050102010706020507" pitchFamily="18" charset="2"/>
              </a:rPr>
              <a:t> a student</a:t>
            </a:r>
            <a:r>
              <a:rPr lang="en-SG" altLang="en-US" sz="2400" dirty="0"/>
              <a:t> </a:t>
            </a:r>
            <a:r>
              <a:rPr lang="en-SG" altLang="en-US" sz="2400" i="1" dirty="0"/>
              <a:t>S </a:t>
            </a:r>
            <a:r>
              <a:rPr lang="en-SG" altLang="en-US" sz="2400" dirty="0"/>
              <a:t>such that </a:t>
            </a:r>
            <a:r>
              <a:rPr lang="en-SG" altLang="en-US" sz="2400" dirty="0">
                <a:sym typeface="Symbol" panose="05050102010706020507" pitchFamily="18" charset="2"/>
              </a:rPr>
              <a:t> items </a:t>
            </a:r>
            <a:r>
              <a:rPr lang="en-SG" altLang="en-US" sz="2400" i="1" dirty="0">
                <a:sym typeface="Symbol" panose="05050102010706020507" pitchFamily="18" charset="2"/>
              </a:rPr>
              <a:t>I</a:t>
            </a:r>
            <a:r>
              <a:rPr lang="en-SG" altLang="en-US" sz="2400" dirty="0">
                <a:sym typeface="Symbol" panose="05050102010706020507" pitchFamily="18" charset="2"/>
              </a:rPr>
              <a:t>, </a:t>
            </a:r>
            <a:r>
              <a:rPr lang="en-SG" altLang="en-US" sz="2400" i="1" dirty="0">
                <a:sym typeface="Symbol" panose="05050102010706020507" pitchFamily="18" charset="2"/>
              </a:rPr>
              <a:t>S</a:t>
            </a:r>
            <a:r>
              <a:rPr lang="en-SG" altLang="en-US" sz="2400" dirty="0">
                <a:sym typeface="Symbol" panose="05050102010706020507" pitchFamily="18" charset="2"/>
              </a:rPr>
              <a:t> chose </a:t>
            </a:r>
            <a:r>
              <a:rPr lang="en-SG" altLang="en-US" sz="2400" i="1" dirty="0">
                <a:sym typeface="Symbol" panose="05050102010706020507" pitchFamily="18" charset="2"/>
              </a:rPr>
              <a:t>I</a:t>
            </a:r>
            <a:r>
              <a:rPr lang="en-SG" altLang="en-US" sz="2400" dirty="0"/>
              <a:t>.</a:t>
            </a:r>
          </a:p>
          <a:p>
            <a:pPr marL="696912" indent="-514350">
              <a:spcAft>
                <a:spcPts val="600"/>
              </a:spcAft>
              <a:buFont typeface="+mj-lt"/>
              <a:buAutoNum type="alphaLcPeriod"/>
            </a:pPr>
            <a:endParaRPr lang="en-SG" altLang="en-US" sz="2400" dirty="0"/>
          </a:p>
          <a:p>
            <a:pPr marL="696912" indent="-514350">
              <a:spcAft>
                <a:spcPts val="600"/>
              </a:spcAft>
              <a:buFont typeface="+mj-lt"/>
              <a:buAutoNum type="alphaLcPeriod"/>
            </a:pPr>
            <a:r>
              <a:rPr lang="en-SG" altLang="en-US" sz="2400" dirty="0">
                <a:sym typeface="Symbol" panose="05050102010706020507" pitchFamily="18" charset="2"/>
              </a:rPr>
              <a:t> a student</a:t>
            </a:r>
            <a:r>
              <a:rPr lang="en-SG" altLang="en-US" sz="2400" dirty="0"/>
              <a:t> </a:t>
            </a:r>
            <a:r>
              <a:rPr lang="en-SG" altLang="en-US" sz="2400" i="1" dirty="0"/>
              <a:t>S </a:t>
            </a:r>
            <a:r>
              <a:rPr lang="en-SG" altLang="en-US" sz="2400" dirty="0"/>
              <a:t>such that </a:t>
            </a:r>
            <a:r>
              <a:rPr lang="en-SG" altLang="en-US" sz="2400" dirty="0">
                <a:sym typeface="Symbol" panose="05050102010706020507" pitchFamily="18" charset="2"/>
              </a:rPr>
              <a:t> stations </a:t>
            </a:r>
            <a:r>
              <a:rPr lang="en-SG" altLang="en-US" sz="2400" i="1" dirty="0">
                <a:sym typeface="Symbol" panose="05050102010706020507" pitchFamily="18" charset="2"/>
              </a:rPr>
              <a:t>Z</a:t>
            </a:r>
            <a:r>
              <a:rPr lang="en-SG" altLang="en-US" sz="2400" dirty="0">
                <a:sym typeface="Symbol" panose="05050102010706020507" pitchFamily="18" charset="2"/>
              </a:rPr>
              <a:t>,  an item</a:t>
            </a:r>
            <a:r>
              <a:rPr lang="en-SG" altLang="en-US" sz="2400" dirty="0"/>
              <a:t> </a:t>
            </a:r>
            <a:r>
              <a:rPr lang="en-SG" altLang="en-US" sz="2400" i="1" dirty="0"/>
              <a:t>I </a:t>
            </a:r>
            <a:r>
              <a:rPr lang="en-SG" altLang="en-US" sz="2400" dirty="0"/>
              <a:t>in </a:t>
            </a:r>
            <a:r>
              <a:rPr lang="en-SG" altLang="en-US" sz="2400" i="1" dirty="0">
                <a:sym typeface="Symbol" panose="05050102010706020507" pitchFamily="18" charset="2"/>
              </a:rPr>
              <a:t>Z</a:t>
            </a:r>
            <a:r>
              <a:rPr lang="en-SG" altLang="en-US" sz="2400" dirty="0">
                <a:sym typeface="Symbol" panose="05050102010706020507" pitchFamily="18" charset="2"/>
              </a:rPr>
              <a:t> such that </a:t>
            </a:r>
            <a:r>
              <a:rPr lang="en-SG" altLang="en-US" sz="2400" i="1" dirty="0">
                <a:sym typeface="Symbol" panose="05050102010706020507" pitchFamily="18" charset="2"/>
              </a:rPr>
              <a:t>S</a:t>
            </a:r>
            <a:r>
              <a:rPr lang="en-SG" altLang="en-US" sz="2400" dirty="0">
                <a:sym typeface="Symbol" panose="05050102010706020507" pitchFamily="18" charset="2"/>
              </a:rPr>
              <a:t> chose </a:t>
            </a:r>
            <a:r>
              <a:rPr lang="en-SG" altLang="en-US" sz="2400" i="1" dirty="0">
                <a:sym typeface="Symbol" panose="05050102010706020507" pitchFamily="18" charset="2"/>
              </a:rPr>
              <a:t>I</a:t>
            </a:r>
            <a:r>
              <a:rPr lang="en-SG" altLang="en-US" sz="2400" dirty="0"/>
              <a:t>.</a:t>
            </a:r>
          </a:p>
          <a:p>
            <a:pPr marL="696912" indent="-514350">
              <a:spcBef>
                <a:spcPts val="1200"/>
              </a:spcBef>
              <a:spcAft>
                <a:spcPts val="1800"/>
              </a:spcAft>
              <a:buFont typeface="+mj-lt"/>
              <a:buAutoNum type="alphaLcPeriod"/>
            </a:pPr>
            <a:endParaRPr lang="en-SG" altLang="en-US" sz="2400" dirty="0"/>
          </a:p>
          <a:p>
            <a:pPr marL="696912" indent="-514350">
              <a:spcAft>
                <a:spcPts val="600"/>
              </a:spcAft>
              <a:buFont typeface="+mj-lt"/>
              <a:buAutoNum type="alphaLcPeriod"/>
            </a:pPr>
            <a:r>
              <a:rPr lang="en-US" altLang="en-US" sz="2400" dirty="0"/>
              <a:t>∀ students </a:t>
            </a:r>
            <a:r>
              <a:rPr lang="en-US" altLang="en-US" sz="2400" i="1" dirty="0"/>
              <a:t>S</a:t>
            </a:r>
            <a:r>
              <a:rPr lang="en-US" altLang="en-US" sz="2400" dirty="0"/>
              <a:t> and ∀ stations </a:t>
            </a:r>
            <a:r>
              <a:rPr lang="en-US" altLang="en-US" sz="2400" i="1" dirty="0"/>
              <a:t>Z</a:t>
            </a:r>
            <a:r>
              <a:rPr lang="en-US" altLang="en-US" sz="2400" dirty="0"/>
              <a:t>, ∃ an item </a:t>
            </a:r>
            <a:r>
              <a:rPr lang="en-US" altLang="en-US" sz="2400" i="1" dirty="0"/>
              <a:t>I</a:t>
            </a:r>
            <a:r>
              <a:rPr lang="en-US" altLang="en-US" sz="2400" dirty="0"/>
              <a:t> in </a:t>
            </a:r>
            <a:r>
              <a:rPr lang="en-US" altLang="en-US" sz="2400" i="1" dirty="0"/>
              <a:t>Z</a:t>
            </a:r>
            <a:r>
              <a:rPr lang="en-US" altLang="en-US" sz="2400" dirty="0"/>
              <a:t> such that </a:t>
            </a:r>
            <a:r>
              <a:rPr lang="en-US" altLang="en-US" sz="2400" i="1" dirty="0"/>
              <a:t>S</a:t>
            </a:r>
            <a:r>
              <a:rPr lang="en-US" altLang="en-US" sz="2400" dirty="0"/>
              <a:t> chose </a:t>
            </a:r>
            <a:r>
              <a:rPr lang="en-US" altLang="en-US" sz="2400" i="1" dirty="0"/>
              <a:t>I</a:t>
            </a:r>
            <a:r>
              <a:rPr lang="en-US" altLang="en-US" sz="2400" dirty="0"/>
              <a:t>.</a:t>
            </a:r>
            <a:endParaRPr lang="en-SG" altLang="en-US" sz="2400" dirty="0"/>
          </a:p>
        </p:txBody>
      </p:sp>
      <p:sp>
        <p:nvSpPr>
          <p:cNvPr id="42" name="TextBox 41"/>
          <p:cNvSpPr txBox="1"/>
          <p:nvPr/>
        </p:nvSpPr>
        <p:spPr>
          <a:xfrm>
            <a:off x="607264" y="2371818"/>
            <a:ext cx="8014806" cy="461665"/>
          </a:xfrm>
          <a:prstGeom prst="rect">
            <a:avLst/>
          </a:prstGeom>
          <a:solidFill>
            <a:schemeClr val="accent4">
              <a:lumMod val="40000"/>
              <a:lumOff val="60000"/>
            </a:schemeClr>
          </a:solidFill>
        </p:spPr>
        <p:txBody>
          <a:bodyPr wrap="square" rtlCol="0">
            <a:spAutoFit/>
          </a:bodyPr>
          <a:lstStyle/>
          <a:p>
            <a:r>
              <a:rPr lang="en-SG" sz="2400" dirty="0">
                <a:sym typeface="Symbol"/>
              </a:rPr>
              <a:t>There is an item that was chosen by every student</a:t>
            </a:r>
            <a:r>
              <a:rPr lang="en-SG" sz="2400" dirty="0">
                <a:sym typeface="Symbol" panose="05050102010706020507" pitchFamily="18" charset="2"/>
              </a:rPr>
              <a:t>. True (pie).</a:t>
            </a:r>
            <a:endParaRPr lang="en-SG" sz="2400" dirty="0"/>
          </a:p>
        </p:txBody>
      </p:sp>
      <p:sp>
        <p:nvSpPr>
          <p:cNvPr id="49" name="TextBox 48"/>
          <p:cNvSpPr txBox="1"/>
          <p:nvPr/>
        </p:nvSpPr>
        <p:spPr>
          <a:xfrm>
            <a:off x="607264" y="3290175"/>
            <a:ext cx="7996610" cy="461665"/>
          </a:xfrm>
          <a:prstGeom prst="rect">
            <a:avLst/>
          </a:prstGeom>
          <a:solidFill>
            <a:schemeClr val="accent4">
              <a:lumMod val="40000"/>
              <a:lumOff val="60000"/>
            </a:schemeClr>
          </a:solidFill>
        </p:spPr>
        <p:txBody>
          <a:bodyPr wrap="square" rtlCol="0">
            <a:spAutoFit/>
          </a:bodyPr>
          <a:lstStyle/>
          <a:p>
            <a:r>
              <a:rPr lang="en-SG" sz="2400" dirty="0">
                <a:sym typeface="Symbol"/>
              </a:rPr>
              <a:t>There is a student who chose every available item. False</a:t>
            </a:r>
            <a:r>
              <a:rPr lang="en-SG" sz="2400" dirty="0">
                <a:sym typeface="Symbol" panose="05050102010706020507" pitchFamily="18" charset="2"/>
              </a:rPr>
              <a:t>.</a:t>
            </a:r>
            <a:endParaRPr lang="en-SG" sz="2400" dirty="0"/>
          </a:p>
        </p:txBody>
      </p:sp>
    </p:spTree>
    <p:extLst>
      <p:ext uri="{BB962C8B-B14F-4D97-AF65-F5344CB8AC3E}">
        <p14:creationId xmlns:p14="http://schemas.microsoft.com/office/powerpoint/2010/main" val="1992683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dissolv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dissolve">
                                      <p:cBhvr>
                                        <p:cTn id="12"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9"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Translating from Informal to Formal Language</a:t>
            </a:r>
            <a:endParaRPr lang="en-SG" sz="1100" dirty="0">
              <a:solidFill>
                <a:schemeClr val="bg1"/>
              </a:solidFill>
            </a:endParaRPr>
          </a:p>
        </p:txBody>
      </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Lst>
            </a:pPr>
            <a:r>
              <a:rPr lang="en-SG" sz="900" dirty="0">
                <a:solidFill>
                  <a:schemeClr val="bg1"/>
                </a:solidFill>
              </a:rPr>
              <a:t>	</a:t>
            </a:r>
            <a:r>
              <a:rPr lang="en-SG" sz="1200" dirty="0">
                <a:solidFill>
                  <a:schemeClr val="bg1"/>
                </a:solidFill>
              </a:rPr>
              <a:t>Predicates &amp; Quantified Statement I / II	</a:t>
            </a:r>
            <a:r>
              <a:rPr lang="en-SG" sz="1200" b="1" dirty="0">
                <a:solidFill>
                  <a:schemeClr val="accent4">
                    <a:lumMod val="40000"/>
                    <a:lumOff val="60000"/>
                  </a:schemeClr>
                </a:solidFill>
              </a:rPr>
              <a:t>Statements with Multiple Quantifiers</a:t>
            </a:r>
            <a:r>
              <a:rPr lang="en-SG" sz="1200" dirty="0">
                <a:solidFill>
                  <a:schemeClr val="bg1"/>
                </a:solidFill>
              </a:rPr>
              <a:t>	Arguments with Quantified Statements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56</a:t>
            </a:fld>
            <a:endParaRPr lang="en-SG" dirty="0"/>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194268"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7" name="TextBox 66"/>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600" dirty="0">
                <a:solidFill>
                  <a:schemeClr val="bg1"/>
                </a:solidFill>
              </a:rPr>
              <a:t>3.3.2. Translating from Informal to Formal Language</a:t>
            </a:r>
          </a:p>
        </p:txBody>
      </p:sp>
      <p:sp>
        <p:nvSpPr>
          <p:cNvPr id="37" name="TextBox 36"/>
          <p:cNvSpPr txBox="1"/>
          <p:nvPr/>
        </p:nvSpPr>
        <p:spPr>
          <a:xfrm>
            <a:off x="324355" y="1616836"/>
            <a:ext cx="8509093" cy="830997"/>
          </a:xfrm>
          <a:prstGeom prst="rect">
            <a:avLst/>
          </a:prstGeom>
          <a:noFill/>
          <a:ln>
            <a:noFill/>
          </a:ln>
        </p:spPr>
        <p:txBody>
          <a:bodyPr wrap="square" rtlCol="0">
            <a:spAutoFit/>
          </a:bodyPr>
          <a:lstStyle/>
          <a:p>
            <a:pPr>
              <a:spcAft>
                <a:spcPts val="600"/>
              </a:spcAft>
            </a:pPr>
            <a:r>
              <a:rPr lang="en-US" sz="2400" dirty="0"/>
              <a:t>Most problems are stated in informal language, but solving them often requires translating them into more formal terms.</a:t>
            </a:r>
          </a:p>
        </p:txBody>
      </p:sp>
      <p:sp>
        <p:nvSpPr>
          <p:cNvPr id="38" name="TextBox 37"/>
          <p:cNvSpPr txBox="1"/>
          <p:nvPr/>
        </p:nvSpPr>
        <p:spPr>
          <a:xfrm>
            <a:off x="324355" y="2609101"/>
            <a:ext cx="8262712" cy="2769989"/>
          </a:xfrm>
          <a:prstGeom prst="rect">
            <a:avLst/>
          </a:prstGeom>
          <a:noFill/>
        </p:spPr>
        <p:txBody>
          <a:bodyPr wrap="square" rtlCol="0">
            <a:spAutoFit/>
          </a:bodyPr>
          <a:lstStyle/>
          <a:p>
            <a:pPr>
              <a:spcAft>
                <a:spcPts val="600"/>
              </a:spcAft>
            </a:pPr>
            <a:r>
              <a:rPr lang="en-SG" altLang="en-US" sz="2400" dirty="0"/>
              <a:t>Example: The </a:t>
            </a:r>
            <a:r>
              <a:rPr lang="en-SG" altLang="en-US" sz="2400" b="1" dirty="0"/>
              <a:t>reciprocal</a:t>
            </a:r>
            <a:r>
              <a:rPr lang="en-SG" altLang="en-US" sz="2400" dirty="0"/>
              <a:t> of a real number </a:t>
            </a:r>
            <a:r>
              <a:rPr lang="en-SG" altLang="en-US" sz="2400" i="1" dirty="0"/>
              <a:t>a</a:t>
            </a:r>
            <a:r>
              <a:rPr lang="en-SG" altLang="en-US" sz="2400" dirty="0"/>
              <a:t> is a real number </a:t>
            </a:r>
            <a:r>
              <a:rPr lang="en-SG" altLang="en-US" sz="2400" i="1" dirty="0"/>
              <a:t>b</a:t>
            </a:r>
            <a:r>
              <a:rPr lang="en-SG" altLang="en-US" sz="2400" dirty="0"/>
              <a:t> such that </a:t>
            </a:r>
            <a:r>
              <a:rPr lang="en-SG" altLang="en-US" sz="2400" i="1" dirty="0"/>
              <a:t>ab</a:t>
            </a:r>
            <a:r>
              <a:rPr lang="en-SG" altLang="en-US" sz="2400" dirty="0"/>
              <a:t> = 1. The following 2 statements are true. Rewrite them formally using quantifiers and variables:</a:t>
            </a:r>
          </a:p>
          <a:p>
            <a:pPr marL="514350" indent="-514350">
              <a:spcAft>
                <a:spcPts val="600"/>
              </a:spcAft>
              <a:buFont typeface="+mj-lt"/>
              <a:buAutoNum type="alphaLcPeriod"/>
            </a:pPr>
            <a:r>
              <a:rPr lang="en-SG" altLang="en-US" sz="2400" dirty="0">
                <a:sym typeface="Symbol" panose="05050102010706020507" pitchFamily="18" charset="2"/>
              </a:rPr>
              <a:t>Every nonzero real number has a reciprocal.</a:t>
            </a:r>
          </a:p>
          <a:p>
            <a:pPr marL="514350" indent="-514350">
              <a:spcBef>
                <a:spcPts val="600"/>
              </a:spcBef>
              <a:spcAft>
                <a:spcPts val="1200"/>
              </a:spcAft>
              <a:buFont typeface="+mj-lt"/>
              <a:buAutoNum type="alphaLcPeriod"/>
            </a:pPr>
            <a:endParaRPr lang="en-SG" altLang="en-US" sz="2400" dirty="0"/>
          </a:p>
          <a:p>
            <a:pPr marL="514350" indent="-514350">
              <a:spcAft>
                <a:spcPts val="600"/>
              </a:spcAft>
              <a:buFont typeface="+mj-lt"/>
              <a:buAutoNum type="alphaLcPeriod"/>
            </a:pPr>
            <a:r>
              <a:rPr lang="en-US" altLang="en-US" sz="2400" dirty="0"/>
              <a:t>There is a real number with no reciprocal</a:t>
            </a:r>
            <a:r>
              <a:rPr lang="en-SG" altLang="en-US" sz="2400" dirty="0"/>
              <a:t>.</a:t>
            </a:r>
          </a:p>
        </p:txBody>
      </p:sp>
      <p:sp>
        <p:nvSpPr>
          <p:cNvPr id="39" name="TextBox 38"/>
          <p:cNvSpPr txBox="1"/>
          <p:nvPr/>
        </p:nvSpPr>
        <p:spPr>
          <a:xfrm>
            <a:off x="541428" y="4221122"/>
            <a:ext cx="8014806" cy="461665"/>
          </a:xfrm>
          <a:prstGeom prst="rect">
            <a:avLst/>
          </a:prstGeom>
          <a:solidFill>
            <a:schemeClr val="accent4">
              <a:lumMod val="40000"/>
              <a:lumOff val="60000"/>
            </a:schemeClr>
          </a:solidFill>
        </p:spPr>
        <p:txBody>
          <a:bodyPr wrap="square" rtlCol="0">
            <a:spAutoFit/>
          </a:bodyPr>
          <a:lstStyle/>
          <a:p>
            <a:r>
              <a:rPr lang="en-SG" sz="2400" dirty="0">
                <a:sym typeface="Symbol"/>
              </a:rPr>
              <a:t> nonzero real numbers </a:t>
            </a:r>
            <a:r>
              <a:rPr lang="en-SG" sz="2400" i="1" dirty="0">
                <a:sym typeface="Symbol"/>
              </a:rPr>
              <a:t>u</a:t>
            </a:r>
            <a:r>
              <a:rPr lang="en-SG" sz="2400" dirty="0">
                <a:sym typeface="Symbol"/>
              </a:rPr>
              <a:t>,  a real number </a:t>
            </a:r>
            <a:r>
              <a:rPr lang="en-SG" sz="2400" i="1" dirty="0">
                <a:sym typeface="Symbol"/>
              </a:rPr>
              <a:t>v</a:t>
            </a:r>
            <a:r>
              <a:rPr lang="en-SG" sz="2400" dirty="0">
                <a:sym typeface="Symbol"/>
              </a:rPr>
              <a:t> such that </a:t>
            </a:r>
            <a:r>
              <a:rPr lang="en-SG" sz="2400" i="1" dirty="0" err="1">
                <a:sym typeface="Symbol"/>
              </a:rPr>
              <a:t>uv</a:t>
            </a:r>
            <a:r>
              <a:rPr lang="en-SG" sz="2400" dirty="0">
                <a:sym typeface="Symbol"/>
              </a:rPr>
              <a:t> = 1.</a:t>
            </a:r>
            <a:endParaRPr lang="en-SG" sz="2400" dirty="0"/>
          </a:p>
        </p:txBody>
      </p:sp>
      <p:sp>
        <p:nvSpPr>
          <p:cNvPr id="40" name="TextBox 39"/>
          <p:cNvSpPr txBox="1"/>
          <p:nvPr/>
        </p:nvSpPr>
        <p:spPr>
          <a:xfrm>
            <a:off x="541428" y="5244215"/>
            <a:ext cx="8014806" cy="461665"/>
          </a:xfrm>
          <a:prstGeom prst="rect">
            <a:avLst/>
          </a:prstGeom>
          <a:solidFill>
            <a:schemeClr val="accent4">
              <a:lumMod val="40000"/>
              <a:lumOff val="60000"/>
            </a:schemeClr>
          </a:solidFill>
        </p:spPr>
        <p:txBody>
          <a:bodyPr wrap="square" rtlCol="0">
            <a:spAutoFit/>
          </a:bodyPr>
          <a:lstStyle/>
          <a:p>
            <a:r>
              <a:rPr lang="en-SG" sz="2400" dirty="0">
                <a:sym typeface="Symbol"/>
              </a:rPr>
              <a:t> a real numbers </a:t>
            </a:r>
            <a:r>
              <a:rPr lang="en-SG" sz="2400" i="1" dirty="0">
                <a:sym typeface="Symbol"/>
              </a:rPr>
              <a:t>c</a:t>
            </a:r>
            <a:r>
              <a:rPr lang="en-SG" sz="2400" dirty="0">
                <a:sym typeface="Symbol"/>
              </a:rPr>
              <a:t> such that  real number </a:t>
            </a:r>
            <a:r>
              <a:rPr lang="en-SG" sz="2400" i="1" dirty="0">
                <a:sym typeface="Symbol"/>
              </a:rPr>
              <a:t>d</a:t>
            </a:r>
            <a:r>
              <a:rPr lang="en-SG" sz="2400" dirty="0">
                <a:sym typeface="Symbol"/>
              </a:rPr>
              <a:t>, </a:t>
            </a:r>
            <a:r>
              <a:rPr lang="en-SG" sz="2400" i="1" dirty="0">
                <a:sym typeface="Symbol"/>
              </a:rPr>
              <a:t>cd</a:t>
            </a:r>
            <a:r>
              <a:rPr lang="en-SG" sz="2400" dirty="0">
                <a:sym typeface="Symbol"/>
              </a:rPr>
              <a:t>  1.</a:t>
            </a:r>
            <a:endParaRPr lang="en-SG" sz="2400" dirty="0"/>
          </a:p>
        </p:txBody>
      </p:sp>
    </p:spTree>
    <p:extLst>
      <p:ext uri="{BB962C8B-B14F-4D97-AF65-F5344CB8AC3E}">
        <p14:creationId xmlns:p14="http://schemas.microsoft.com/office/powerpoint/2010/main" val="2525838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dissolve">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dissolve">
                                      <p:cBhvr>
                                        <p:cTn id="1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Ambiguous Language</a:t>
            </a:r>
            <a:endParaRPr lang="en-SG" sz="1100" dirty="0">
              <a:solidFill>
                <a:schemeClr val="bg1"/>
              </a:solidFill>
            </a:endParaRPr>
          </a:p>
        </p:txBody>
      </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Lst>
            </a:pPr>
            <a:r>
              <a:rPr lang="en-SG" sz="900" dirty="0">
                <a:solidFill>
                  <a:schemeClr val="bg1"/>
                </a:solidFill>
              </a:rPr>
              <a:t>	</a:t>
            </a:r>
            <a:r>
              <a:rPr lang="en-SG" sz="1200" dirty="0">
                <a:solidFill>
                  <a:schemeClr val="bg1"/>
                </a:solidFill>
              </a:rPr>
              <a:t>Predicates &amp; Quantified Statement I / II	</a:t>
            </a:r>
            <a:r>
              <a:rPr lang="en-SG" sz="1200" b="1" dirty="0">
                <a:solidFill>
                  <a:schemeClr val="accent4">
                    <a:lumMod val="40000"/>
                    <a:lumOff val="60000"/>
                  </a:schemeClr>
                </a:solidFill>
              </a:rPr>
              <a:t>Statements with Multiple Quantifiers</a:t>
            </a:r>
            <a:r>
              <a:rPr lang="en-SG" sz="1200" dirty="0">
                <a:solidFill>
                  <a:schemeClr val="bg1"/>
                </a:solidFill>
              </a:rPr>
              <a:t>	Arguments with Quantified Statements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57</a:t>
            </a:fld>
            <a:endParaRPr lang="en-SG" dirty="0"/>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380880"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7" name="TextBox 66"/>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600" dirty="0">
                <a:solidFill>
                  <a:schemeClr val="bg1"/>
                </a:solidFill>
              </a:rPr>
              <a:t>3.3.3. Ambiguous Language</a:t>
            </a:r>
          </a:p>
        </p:txBody>
      </p:sp>
      <p:sp>
        <p:nvSpPr>
          <p:cNvPr id="37" name="TextBox 36"/>
          <p:cNvSpPr txBox="1"/>
          <p:nvPr/>
        </p:nvSpPr>
        <p:spPr>
          <a:xfrm>
            <a:off x="324355" y="1521834"/>
            <a:ext cx="8509093" cy="830997"/>
          </a:xfrm>
          <a:prstGeom prst="rect">
            <a:avLst/>
          </a:prstGeom>
          <a:noFill/>
          <a:ln>
            <a:noFill/>
          </a:ln>
        </p:spPr>
        <p:txBody>
          <a:bodyPr wrap="square" rtlCol="0">
            <a:spAutoFit/>
          </a:bodyPr>
          <a:lstStyle/>
          <a:p>
            <a:pPr>
              <a:spcAft>
                <a:spcPts val="600"/>
              </a:spcAft>
            </a:pPr>
            <a:r>
              <a:rPr lang="en-US" sz="2400" dirty="0"/>
              <a:t>You are visiting a computer microchips factory. The factory guide tells you:</a:t>
            </a:r>
          </a:p>
        </p:txBody>
      </p:sp>
      <p:sp>
        <p:nvSpPr>
          <p:cNvPr id="41" name="TextBox 40"/>
          <p:cNvSpPr txBox="1"/>
          <p:nvPr/>
        </p:nvSpPr>
        <p:spPr>
          <a:xfrm>
            <a:off x="1629929" y="2174700"/>
            <a:ext cx="6649614" cy="830997"/>
          </a:xfrm>
          <a:prstGeom prst="rect">
            <a:avLst/>
          </a:prstGeom>
          <a:noFill/>
          <a:ln>
            <a:noFill/>
          </a:ln>
        </p:spPr>
        <p:txBody>
          <a:bodyPr wrap="square" rtlCol="0">
            <a:spAutoFit/>
          </a:bodyPr>
          <a:lstStyle/>
          <a:p>
            <a:pPr>
              <a:spcAft>
                <a:spcPts val="600"/>
              </a:spcAft>
            </a:pPr>
            <a:r>
              <a:rPr lang="en-US" sz="2400" dirty="0">
                <a:solidFill>
                  <a:srgbClr val="0033CC"/>
                </a:solidFill>
              </a:rPr>
              <a:t>There is a person supervising every detail of the production process.</a:t>
            </a:r>
          </a:p>
        </p:txBody>
      </p:sp>
      <p:sp>
        <p:nvSpPr>
          <p:cNvPr id="42" name="TextBox 41"/>
          <p:cNvSpPr txBox="1"/>
          <p:nvPr/>
        </p:nvSpPr>
        <p:spPr>
          <a:xfrm>
            <a:off x="324355" y="3005697"/>
            <a:ext cx="8509093" cy="461665"/>
          </a:xfrm>
          <a:prstGeom prst="rect">
            <a:avLst/>
          </a:prstGeom>
          <a:noFill/>
          <a:ln>
            <a:noFill/>
          </a:ln>
        </p:spPr>
        <p:txBody>
          <a:bodyPr wrap="square" rtlCol="0">
            <a:spAutoFit/>
          </a:bodyPr>
          <a:lstStyle/>
          <a:p>
            <a:pPr>
              <a:spcAft>
                <a:spcPts val="600"/>
              </a:spcAft>
            </a:pPr>
            <a:r>
              <a:rPr lang="en-US" sz="2400" dirty="0"/>
              <a:t>“there is” – existential quantifier; “every” – universal quantifier.</a:t>
            </a:r>
          </a:p>
        </p:txBody>
      </p:sp>
      <p:sp>
        <p:nvSpPr>
          <p:cNvPr id="49" name="TextBox 48"/>
          <p:cNvSpPr txBox="1"/>
          <p:nvPr/>
        </p:nvSpPr>
        <p:spPr>
          <a:xfrm>
            <a:off x="324355" y="3571706"/>
            <a:ext cx="8509093" cy="2462213"/>
          </a:xfrm>
          <a:prstGeom prst="rect">
            <a:avLst/>
          </a:prstGeom>
          <a:noFill/>
          <a:ln>
            <a:noFill/>
          </a:ln>
        </p:spPr>
        <p:txBody>
          <a:bodyPr wrap="square" rtlCol="0">
            <a:spAutoFit/>
          </a:bodyPr>
          <a:lstStyle/>
          <a:p>
            <a:pPr>
              <a:spcAft>
                <a:spcPts val="600"/>
              </a:spcAft>
            </a:pPr>
            <a:r>
              <a:rPr lang="en-US" sz="2400" dirty="0"/>
              <a:t>Which of the following best describes its meaning?</a:t>
            </a:r>
          </a:p>
          <a:p>
            <a:pPr marL="342900" indent="-342900">
              <a:spcAft>
                <a:spcPts val="600"/>
              </a:spcAft>
              <a:buClr>
                <a:schemeClr val="tx1"/>
              </a:buClr>
              <a:buFont typeface="Wingdings" panose="05000000000000000000" pitchFamily="2" charset="2"/>
              <a:buChar char="§"/>
            </a:pPr>
            <a:r>
              <a:rPr lang="en-US" sz="2400" dirty="0">
                <a:solidFill>
                  <a:schemeClr val="accent6">
                    <a:lumMod val="50000"/>
                  </a:schemeClr>
                </a:solidFill>
              </a:rPr>
              <a:t>There is one single person who supervises all the details of the production process.</a:t>
            </a:r>
          </a:p>
          <a:p>
            <a:pPr marL="342900" indent="-342900">
              <a:spcAft>
                <a:spcPts val="600"/>
              </a:spcAft>
              <a:buClr>
                <a:schemeClr val="tx1"/>
              </a:buClr>
              <a:buFont typeface="Wingdings" panose="05000000000000000000" pitchFamily="2" charset="2"/>
              <a:buChar char="§"/>
            </a:pPr>
            <a:r>
              <a:rPr lang="en-US" sz="2400" dirty="0">
                <a:solidFill>
                  <a:schemeClr val="accent2">
                    <a:lumMod val="50000"/>
                  </a:schemeClr>
                </a:solidFill>
              </a:rPr>
              <a:t>For any particular production detail, there is a person who supervises the detail, but there might be different supervisors for different details.</a:t>
            </a:r>
          </a:p>
        </p:txBody>
      </p:sp>
    </p:spTree>
    <p:extLst>
      <p:ext uri="{BB962C8B-B14F-4D97-AF65-F5344CB8AC3E}">
        <p14:creationId xmlns:p14="http://schemas.microsoft.com/office/powerpoint/2010/main" val="227607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dissolve">
                                      <p:cBhvr>
                                        <p:cTn id="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Ambiguous Language</a:t>
            </a:r>
            <a:endParaRPr lang="en-SG" sz="1100" dirty="0">
              <a:solidFill>
                <a:schemeClr val="bg1"/>
              </a:solidFill>
            </a:endParaRPr>
          </a:p>
        </p:txBody>
      </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Lst>
            </a:pPr>
            <a:r>
              <a:rPr lang="en-SG" sz="900" dirty="0">
                <a:solidFill>
                  <a:schemeClr val="bg1"/>
                </a:solidFill>
              </a:rPr>
              <a:t>	</a:t>
            </a:r>
            <a:r>
              <a:rPr lang="en-SG" sz="1200" dirty="0">
                <a:solidFill>
                  <a:schemeClr val="bg1"/>
                </a:solidFill>
              </a:rPr>
              <a:t>Predicates &amp; Quantified Statement I / II	</a:t>
            </a:r>
            <a:r>
              <a:rPr lang="en-SG" sz="1200" b="1" dirty="0">
                <a:solidFill>
                  <a:schemeClr val="accent4">
                    <a:lumMod val="40000"/>
                    <a:lumOff val="60000"/>
                  </a:schemeClr>
                </a:solidFill>
              </a:rPr>
              <a:t>Statements with Multiple Quantifiers</a:t>
            </a:r>
            <a:r>
              <a:rPr lang="en-SG" sz="1200" dirty="0">
                <a:solidFill>
                  <a:schemeClr val="bg1"/>
                </a:solidFill>
              </a:rPr>
              <a:t>	Arguments with Quantified Statements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58</a:t>
            </a:fld>
            <a:endParaRPr lang="en-SG" dirty="0"/>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380880"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TextBox 36"/>
          <p:cNvSpPr txBox="1"/>
          <p:nvPr/>
        </p:nvSpPr>
        <p:spPr>
          <a:xfrm>
            <a:off x="339667" y="1159938"/>
            <a:ext cx="8341195" cy="2985433"/>
          </a:xfrm>
          <a:prstGeom prst="rect">
            <a:avLst/>
          </a:prstGeom>
          <a:noFill/>
          <a:ln>
            <a:noFill/>
          </a:ln>
        </p:spPr>
        <p:txBody>
          <a:bodyPr wrap="square" rtlCol="0">
            <a:spAutoFit/>
          </a:bodyPr>
          <a:lstStyle/>
          <a:p>
            <a:pPr>
              <a:spcBef>
                <a:spcPct val="0"/>
              </a:spcBef>
              <a:spcAft>
                <a:spcPts val="1200"/>
              </a:spcAft>
            </a:pPr>
            <a:r>
              <a:rPr lang="en-US" altLang="en-US" sz="2400" dirty="0"/>
              <a:t>Once you interpreted the sentence in one way, it may have been hard for you to see that it could be understood in the other way.</a:t>
            </a:r>
          </a:p>
          <a:p>
            <a:pPr>
              <a:spcBef>
                <a:spcPct val="0"/>
              </a:spcBef>
              <a:spcAft>
                <a:spcPts val="1200"/>
              </a:spcAft>
            </a:pPr>
            <a:r>
              <a:rPr lang="en-US" altLang="en-US" sz="2400" dirty="0"/>
              <a:t>Perhaps you had difficulty even though the two possible meanings were explained.</a:t>
            </a:r>
          </a:p>
          <a:p>
            <a:pPr>
              <a:spcBef>
                <a:spcPct val="0"/>
              </a:spcBef>
              <a:spcAft>
                <a:spcPts val="1200"/>
              </a:spcAft>
            </a:pPr>
            <a:r>
              <a:rPr lang="en-US" altLang="en-US" sz="2400" dirty="0"/>
              <a:t>Although statements written informally may be open to multiple interpretations, we cannot determine their truth or falsity without interpreting them one way or another. </a:t>
            </a:r>
          </a:p>
        </p:txBody>
      </p:sp>
      <p:sp>
        <p:nvSpPr>
          <p:cNvPr id="38" name="TextBox 37"/>
          <p:cNvSpPr txBox="1"/>
          <p:nvPr/>
        </p:nvSpPr>
        <p:spPr>
          <a:xfrm>
            <a:off x="339667" y="4279842"/>
            <a:ext cx="8341195" cy="954107"/>
          </a:xfrm>
          <a:prstGeom prst="rect">
            <a:avLst/>
          </a:prstGeom>
          <a:solidFill>
            <a:schemeClr val="accent4">
              <a:lumMod val="20000"/>
              <a:lumOff val="80000"/>
            </a:schemeClr>
          </a:solidFill>
          <a:ln>
            <a:noFill/>
          </a:ln>
        </p:spPr>
        <p:txBody>
          <a:bodyPr wrap="square" rtlCol="0">
            <a:spAutoFit/>
          </a:bodyPr>
          <a:lstStyle/>
          <a:p>
            <a:pPr>
              <a:spcBef>
                <a:spcPct val="0"/>
              </a:spcBef>
              <a:spcAft>
                <a:spcPts val="1200"/>
              </a:spcAft>
            </a:pPr>
            <a:r>
              <a:rPr lang="en-US" altLang="en-US" sz="2800" dirty="0"/>
              <a:t>Therefore, we have to use </a:t>
            </a:r>
            <a:r>
              <a:rPr lang="en-US" altLang="en-US" sz="2800" dirty="0">
                <a:solidFill>
                  <a:srgbClr val="C00000"/>
                </a:solidFill>
              </a:rPr>
              <a:t>context</a:t>
            </a:r>
            <a:r>
              <a:rPr lang="en-US" altLang="en-US" sz="2800" dirty="0"/>
              <a:t> to try to ascertain their meaning as best we can.</a:t>
            </a:r>
            <a:endParaRPr lang="en-US" sz="2800" dirty="0"/>
          </a:p>
        </p:txBody>
      </p:sp>
    </p:spTree>
    <p:extLst>
      <p:ext uri="{BB962C8B-B14F-4D97-AF65-F5344CB8AC3E}">
        <p14:creationId xmlns:p14="http://schemas.microsoft.com/office/powerpoint/2010/main" val="154726928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Negations of Multiply-Quantified Statements</a:t>
            </a:r>
            <a:endParaRPr lang="en-SG" sz="1100" dirty="0">
              <a:solidFill>
                <a:schemeClr val="bg1"/>
              </a:solidFill>
            </a:endParaRPr>
          </a:p>
        </p:txBody>
      </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Lst>
            </a:pPr>
            <a:r>
              <a:rPr lang="en-SG" sz="900" dirty="0">
                <a:solidFill>
                  <a:schemeClr val="bg1"/>
                </a:solidFill>
              </a:rPr>
              <a:t>	</a:t>
            </a:r>
            <a:r>
              <a:rPr lang="en-SG" sz="1200" dirty="0">
                <a:solidFill>
                  <a:schemeClr val="bg1"/>
                </a:solidFill>
              </a:rPr>
              <a:t>Predicates &amp; Quantified Statement I / II	</a:t>
            </a:r>
            <a:r>
              <a:rPr lang="en-SG" sz="1200" b="1" dirty="0">
                <a:solidFill>
                  <a:schemeClr val="accent4">
                    <a:lumMod val="40000"/>
                    <a:lumOff val="60000"/>
                  </a:schemeClr>
                </a:solidFill>
              </a:rPr>
              <a:t>Statements with Multiple Quantifiers</a:t>
            </a:r>
            <a:r>
              <a:rPr lang="en-SG" sz="1200" dirty="0">
                <a:solidFill>
                  <a:schemeClr val="bg1"/>
                </a:solidFill>
              </a:rPr>
              <a:t>	Arguments with Quantified Statements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59</a:t>
            </a:fld>
            <a:endParaRPr lang="en-SG" dirty="0"/>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548831"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7" name="TextBox 66"/>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600" dirty="0">
                <a:solidFill>
                  <a:schemeClr val="bg1"/>
                </a:solidFill>
              </a:rPr>
              <a:t>3.3.4. Negations of Multiply-Quantified Statements</a:t>
            </a:r>
          </a:p>
        </p:txBody>
      </p:sp>
      <mc:AlternateContent xmlns:mc="http://schemas.openxmlformats.org/markup-compatibility/2006" xmlns:a14="http://schemas.microsoft.com/office/drawing/2010/main">
        <mc:Choice Requires="a14">
          <p:sp>
            <p:nvSpPr>
              <p:cNvPr id="2" name="Rectangle 1"/>
              <p:cNvSpPr/>
              <p:nvPr/>
            </p:nvSpPr>
            <p:spPr>
              <a:xfrm>
                <a:off x="2768932" y="1472970"/>
                <a:ext cx="5405839" cy="461665"/>
              </a:xfrm>
              <a:prstGeom prst="rect">
                <a:avLst/>
              </a:prstGeom>
              <a:solidFill>
                <a:schemeClr val="accent4">
                  <a:lumMod val="50000"/>
                </a:schemeClr>
              </a:solidFill>
            </p:spPr>
            <p:txBody>
              <a:bodyPr wrap="square">
                <a:spAutoFit/>
              </a:bodyPr>
              <a:lstStyle/>
              <a:p>
                <a:pPr>
                  <a:spcAft>
                    <a:spcPts val="600"/>
                  </a:spcAft>
                  <a:tabLst>
                    <a:tab pos="896938" algn="l"/>
                    <a:tab pos="1881188" algn="l"/>
                  </a:tabLst>
                </a:pPr>
                <a:r>
                  <a:rPr lang="en-SG" sz="2400" dirty="0">
                    <a:solidFill>
                      <a:schemeClr val="bg1"/>
                    </a:solidFill>
                    <a:sym typeface="Symbol" panose="05050102010706020507" pitchFamily="18" charset="2"/>
                  </a:rPr>
                  <a:t>~(</a:t>
                </a:r>
                <a:r>
                  <a:rPr lang="en-SG" sz="2400" i="1" dirty="0">
                    <a:solidFill>
                      <a:schemeClr val="bg1"/>
                    </a:solidFill>
                    <a:sym typeface="Symbol" panose="05050102010706020507" pitchFamily="18" charset="2"/>
                  </a:rPr>
                  <a:t>x</a:t>
                </a:r>
                <a:r>
                  <a:rPr lang="en-SG" sz="2400" dirty="0">
                    <a:solidFill>
                      <a:schemeClr val="bg1"/>
                    </a:solidFill>
                    <a:sym typeface="Symbol" panose="05050102010706020507" pitchFamily="18" charset="2"/>
                  </a:rPr>
                  <a:t> </a:t>
                </a:r>
                <a14:m>
                  <m:oMath xmlns:m="http://schemas.openxmlformats.org/officeDocument/2006/math">
                    <m:r>
                      <a:rPr lang="en-US" sz="2400" i="1" dirty="0" smtClean="0">
                        <a:solidFill>
                          <a:schemeClr val="bg1"/>
                        </a:solidFill>
                        <a:latin typeface="Cambria Math" panose="02040503050406030204" pitchFamily="18" charset="0"/>
                        <a:ea typeface="Cambria Math" panose="02040503050406030204" pitchFamily="18" charset="0"/>
                      </a:rPr>
                      <m:t>∈</m:t>
                    </m:r>
                  </m:oMath>
                </a14:m>
                <a:r>
                  <a:rPr lang="en-SG" sz="2400" dirty="0">
                    <a:solidFill>
                      <a:schemeClr val="bg1"/>
                    </a:solidFill>
                    <a:sym typeface="Symbol" panose="05050102010706020507" pitchFamily="18" charset="2"/>
                  </a:rPr>
                  <a:t> </a:t>
                </a:r>
                <a:r>
                  <a:rPr lang="en-SG" sz="2400" i="1" dirty="0">
                    <a:solidFill>
                      <a:schemeClr val="bg1"/>
                    </a:solidFill>
                    <a:sym typeface="Symbol" panose="05050102010706020507" pitchFamily="18" charset="2"/>
                  </a:rPr>
                  <a:t>D</a:t>
                </a:r>
                <a:r>
                  <a:rPr lang="en-SG" sz="2400" dirty="0">
                    <a:solidFill>
                      <a:schemeClr val="bg1"/>
                    </a:solidFill>
                    <a:sym typeface="Symbol" panose="05050102010706020507" pitchFamily="18" charset="2"/>
                  </a:rPr>
                  <a:t>, </a:t>
                </a:r>
                <a:r>
                  <a:rPr lang="en-SG" sz="2400" i="1" dirty="0">
                    <a:solidFill>
                      <a:schemeClr val="bg1"/>
                    </a:solidFill>
                    <a:sym typeface="Symbol" panose="05050102010706020507" pitchFamily="18" charset="2"/>
                  </a:rPr>
                  <a:t>P</a:t>
                </a:r>
                <a:r>
                  <a:rPr lang="en-SG" sz="2400" dirty="0">
                    <a:solidFill>
                      <a:schemeClr val="bg1"/>
                    </a:solidFill>
                    <a:sym typeface="Symbol" panose="05050102010706020507" pitchFamily="18" charset="2"/>
                  </a:rPr>
                  <a:t>(</a:t>
                </a:r>
                <a:r>
                  <a:rPr lang="en-SG" sz="2400" i="1" dirty="0">
                    <a:solidFill>
                      <a:schemeClr val="bg1"/>
                    </a:solidFill>
                    <a:sym typeface="Symbol" panose="05050102010706020507" pitchFamily="18" charset="2"/>
                  </a:rPr>
                  <a:t>x</a:t>
                </a:r>
                <a:r>
                  <a:rPr lang="en-SG" sz="2400" dirty="0">
                    <a:solidFill>
                      <a:schemeClr val="bg1"/>
                    </a:solidFill>
                    <a:sym typeface="Symbol" panose="05050102010706020507" pitchFamily="18" charset="2"/>
                  </a:rPr>
                  <a:t>))  </a:t>
                </a:r>
                <a:r>
                  <a:rPr lang="en-SG" sz="2400" i="1" dirty="0">
                    <a:solidFill>
                      <a:schemeClr val="bg1"/>
                    </a:solidFill>
                    <a:sym typeface="Symbol" panose="05050102010706020507" pitchFamily="18" charset="2"/>
                  </a:rPr>
                  <a:t>x</a:t>
                </a:r>
                <a:r>
                  <a:rPr lang="en-SG" sz="2400" dirty="0">
                    <a:solidFill>
                      <a:schemeClr val="bg1"/>
                    </a:solidFill>
                    <a:sym typeface="Symbol" panose="05050102010706020507" pitchFamily="18" charset="2"/>
                  </a:rPr>
                  <a:t> </a:t>
                </a:r>
                <a14:m>
                  <m:oMath xmlns:m="http://schemas.openxmlformats.org/officeDocument/2006/math">
                    <m:r>
                      <a:rPr lang="en-US" sz="2400" i="1" dirty="0">
                        <a:solidFill>
                          <a:schemeClr val="bg1"/>
                        </a:solidFill>
                        <a:latin typeface="Cambria Math" panose="02040503050406030204" pitchFamily="18" charset="0"/>
                        <a:ea typeface="Cambria Math" panose="02040503050406030204" pitchFamily="18" charset="0"/>
                      </a:rPr>
                      <m:t>∈</m:t>
                    </m:r>
                  </m:oMath>
                </a14:m>
                <a:r>
                  <a:rPr lang="en-SG" sz="2400" dirty="0">
                    <a:solidFill>
                      <a:schemeClr val="bg1"/>
                    </a:solidFill>
                    <a:sym typeface="Symbol" panose="05050102010706020507" pitchFamily="18" charset="2"/>
                  </a:rPr>
                  <a:t> </a:t>
                </a:r>
                <a:r>
                  <a:rPr lang="en-SG" sz="2400" i="1" dirty="0">
                    <a:solidFill>
                      <a:schemeClr val="bg1"/>
                    </a:solidFill>
                    <a:sym typeface="Symbol" panose="05050102010706020507" pitchFamily="18" charset="2"/>
                  </a:rPr>
                  <a:t>D</a:t>
                </a:r>
                <a:r>
                  <a:rPr lang="en-SG" sz="2400" dirty="0">
                    <a:solidFill>
                      <a:schemeClr val="bg1"/>
                    </a:solidFill>
                    <a:sym typeface="Symbol" panose="05050102010706020507" pitchFamily="18" charset="2"/>
                  </a:rPr>
                  <a:t> such that ~</a:t>
                </a:r>
                <a:r>
                  <a:rPr lang="en-SG" sz="2400" i="1" dirty="0">
                    <a:solidFill>
                      <a:schemeClr val="bg1"/>
                    </a:solidFill>
                    <a:sym typeface="Symbol" panose="05050102010706020507" pitchFamily="18" charset="2"/>
                  </a:rPr>
                  <a:t>P</a:t>
                </a:r>
                <a:r>
                  <a:rPr lang="en-SG" sz="2400" dirty="0">
                    <a:solidFill>
                      <a:schemeClr val="bg1"/>
                    </a:solidFill>
                    <a:sym typeface="Symbol" panose="05050102010706020507" pitchFamily="18" charset="2"/>
                  </a:rPr>
                  <a:t>(</a:t>
                </a:r>
                <a:r>
                  <a:rPr lang="en-SG" sz="2400" i="1" dirty="0">
                    <a:solidFill>
                      <a:schemeClr val="bg1"/>
                    </a:solidFill>
                    <a:sym typeface="Symbol" panose="05050102010706020507" pitchFamily="18" charset="2"/>
                  </a:rPr>
                  <a:t>x</a:t>
                </a:r>
                <a:r>
                  <a:rPr lang="en-SG" sz="2400" dirty="0">
                    <a:solidFill>
                      <a:schemeClr val="bg1"/>
                    </a:solidFill>
                    <a:sym typeface="Symbol" panose="05050102010706020507" pitchFamily="18" charset="2"/>
                  </a:rPr>
                  <a:t>)</a:t>
                </a:r>
              </a:p>
            </p:txBody>
          </p:sp>
        </mc:Choice>
        <mc:Fallback xmlns="">
          <p:sp>
            <p:nvSpPr>
              <p:cNvPr id="2" name="Rectangle 1"/>
              <p:cNvSpPr>
                <a:spLocks noRot="1" noChangeAspect="1" noMove="1" noResize="1" noEditPoints="1" noAdjustHandles="1" noChangeArrowheads="1" noChangeShapeType="1" noTextEdit="1"/>
              </p:cNvSpPr>
              <p:nvPr/>
            </p:nvSpPr>
            <p:spPr>
              <a:xfrm>
                <a:off x="2768932" y="1472970"/>
                <a:ext cx="5405839" cy="461665"/>
              </a:xfrm>
              <a:prstGeom prst="rect">
                <a:avLst/>
              </a:prstGeom>
              <a:blipFill>
                <a:blip r:embed="rId3"/>
                <a:stretch>
                  <a:fillRect l="-1691" t="-13333"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2772377" y="2004487"/>
                <a:ext cx="5412015" cy="461665"/>
              </a:xfrm>
              <a:prstGeom prst="rect">
                <a:avLst/>
              </a:prstGeom>
              <a:solidFill>
                <a:schemeClr val="accent4">
                  <a:lumMod val="50000"/>
                </a:schemeClr>
              </a:solidFill>
            </p:spPr>
            <p:txBody>
              <a:bodyPr wrap="square">
                <a:spAutoFit/>
              </a:bodyPr>
              <a:lstStyle/>
              <a:p>
                <a:pPr>
                  <a:spcAft>
                    <a:spcPts val="600"/>
                  </a:spcAft>
                  <a:tabLst>
                    <a:tab pos="896938" algn="l"/>
                    <a:tab pos="1881188" algn="l"/>
                  </a:tabLst>
                </a:pPr>
                <a:r>
                  <a:rPr lang="en-SG" sz="2400" dirty="0">
                    <a:solidFill>
                      <a:schemeClr val="bg1"/>
                    </a:solidFill>
                    <a:sym typeface="Symbol" panose="05050102010706020507" pitchFamily="18" charset="2"/>
                  </a:rPr>
                  <a:t>~(</a:t>
                </a:r>
                <a:r>
                  <a:rPr lang="en-SG" sz="2400" i="1" dirty="0">
                    <a:solidFill>
                      <a:schemeClr val="bg1"/>
                    </a:solidFill>
                    <a:sym typeface="Symbol" panose="05050102010706020507" pitchFamily="18" charset="2"/>
                  </a:rPr>
                  <a:t>x</a:t>
                </a:r>
                <a:r>
                  <a:rPr lang="en-SG" sz="2400" dirty="0">
                    <a:solidFill>
                      <a:schemeClr val="bg1"/>
                    </a:solidFill>
                    <a:sym typeface="Symbol" panose="05050102010706020507" pitchFamily="18" charset="2"/>
                  </a:rPr>
                  <a:t> </a:t>
                </a:r>
                <a14:m>
                  <m:oMath xmlns:m="http://schemas.openxmlformats.org/officeDocument/2006/math">
                    <m:r>
                      <a:rPr lang="en-US" sz="2400" i="1" dirty="0">
                        <a:solidFill>
                          <a:schemeClr val="bg1"/>
                        </a:solidFill>
                        <a:latin typeface="Cambria Math" panose="02040503050406030204" pitchFamily="18" charset="0"/>
                        <a:ea typeface="Cambria Math" panose="02040503050406030204" pitchFamily="18" charset="0"/>
                      </a:rPr>
                      <m:t>∈</m:t>
                    </m:r>
                  </m:oMath>
                </a14:m>
                <a:r>
                  <a:rPr lang="en-SG" sz="2400" dirty="0">
                    <a:solidFill>
                      <a:schemeClr val="bg1"/>
                    </a:solidFill>
                    <a:sym typeface="Symbol" panose="05050102010706020507" pitchFamily="18" charset="2"/>
                  </a:rPr>
                  <a:t> </a:t>
                </a:r>
                <a:r>
                  <a:rPr lang="en-SG" sz="2400" i="1" dirty="0">
                    <a:solidFill>
                      <a:schemeClr val="bg1"/>
                    </a:solidFill>
                    <a:sym typeface="Symbol" panose="05050102010706020507" pitchFamily="18" charset="2"/>
                  </a:rPr>
                  <a:t>D</a:t>
                </a:r>
                <a:r>
                  <a:rPr lang="en-SG" sz="2400" dirty="0">
                    <a:solidFill>
                      <a:schemeClr val="bg1"/>
                    </a:solidFill>
                    <a:sym typeface="Symbol" panose="05050102010706020507" pitchFamily="18" charset="2"/>
                  </a:rPr>
                  <a:t> such that </a:t>
                </a:r>
                <a:r>
                  <a:rPr lang="en-SG" sz="2400" i="1" dirty="0">
                    <a:solidFill>
                      <a:schemeClr val="bg1"/>
                    </a:solidFill>
                    <a:sym typeface="Symbol" panose="05050102010706020507" pitchFamily="18" charset="2"/>
                  </a:rPr>
                  <a:t>P</a:t>
                </a:r>
                <a:r>
                  <a:rPr lang="en-SG" sz="2400" dirty="0">
                    <a:solidFill>
                      <a:schemeClr val="bg1"/>
                    </a:solidFill>
                    <a:sym typeface="Symbol" panose="05050102010706020507" pitchFamily="18" charset="2"/>
                  </a:rPr>
                  <a:t>(</a:t>
                </a:r>
                <a:r>
                  <a:rPr lang="en-SG" sz="2400" i="1" dirty="0">
                    <a:solidFill>
                      <a:schemeClr val="bg1"/>
                    </a:solidFill>
                    <a:sym typeface="Symbol" panose="05050102010706020507" pitchFamily="18" charset="2"/>
                  </a:rPr>
                  <a:t>x</a:t>
                </a:r>
                <a:r>
                  <a:rPr lang="en-SG" sz="2400" dirty="0">
                    <a:solidFill>
                      <a:schemeClr val="bg1"/>
                    </a:solidFill>
                    <a:sym typeface="Symbol" panose="05050102010706020507" pitchFamily="18" charset="2"/>
                  </a:rPr>
                  <a:t>))  </a:t>
                </a:r>
                <a:r>
                  <a:rPr lang="en-SG" sz="2400" i="1" dirty="0">
                    <a:solidFill>
                      <a:schemeClr val="bg1"/>
                    </a:solidFill>
                    <a:sym typeface="Symbol" panose="05050102010706020507" pitchFamily="18" charset="2"/>
                  </a:rPr>
                  <a:t>x</a:t>
                </a:r>
                <a:r>
                  <a:rPr lang="en-SG" sz="2400" dirty="0">
                    <a:solidFill>
                      <a:schemeClr val="bg1"/>
                    </a:solidFill>
                    <a:sym typeface="Symbol" panose="05050102010706020507" pitchFamily="18" charset="2"/>
                  </a:rPr>
                  <a:t> </a:t>
                </a:r>
                <a14:m>
                  <m:oMath xmlns:m="http://schemas.openxmlformats.org/officeDocument/2006/math">
                    <m:r>
                      <a:rPr lang="en-US" sz="2400" i="1" dirty="0">
                        <a:solidFill>
                          <a:schemeClr val="bg1"/>
                        </a:solidFill>
                        <a:latin typeface="Cambria Math" panose="02040503050406030204" pitchFamily="18" charset="0"/>
                        <a:ea typeface="Cambria Math" panose="02040503050406030204" pitchFamily="18" charset="0"/>
                      </a:rPr>
                      <m:t>∈</m:t>
                    </m:r>
                  </m:oMath>
                </a14:m>
                <a:r>
                  <a:rPr lang="en-SG" sz="2400" dirty="0">
                    <a:solidFill>
                      <a:schemeClr val="bg1"/>
                    </a:solidFill>
                    <a:sym typeface="Symbol" panose="05050102010706020507" pitchFamily="18" charset="2"/>
                  </a:rPr>
                  <a:t> </a:t>
                </a:r>
                <a:r>
                  <a:rPr lang="en-SG" sz="2400" i="1" dirty="0">
                    <a:solidFill>
                      <a:schemeClr val="bg1"/>
                    </a:solidFill>
                    <a:sym typeface="Symbol" panose="05050102010706020507" pitchFamily="18" charset="2"/>
                  </a:rPr>
                  <a:t>D</a:t>
                </a:r>
                <a:r>
                  <a:rPr lang="en-SG" sz="2400" dirty="0">
                    <a:solidFill>
                      <a:schemeClr val="bg1"/>
                    </a:solidFill>
                    <a:sym typeface="Symbol" panose="05050102010706020507" pitchFamily="18" charset="2"/>
                  </a:rPr>
                  <a:t>, ~</a:t>
                </a:r>
                <a:r>
                  <a:rPr lang="en-SG" sz="2400" i="1" dirty="0">
                    <a:solidFill>
                      <a:schemeClr val="bg1"/>
                    </a:solidFill>
                    <a:sym typeface="Symbol" panose="05050102010706020507" pitchFamily="18" charset="2"/>
                  </a:rPr>
                  <a:t>P</a:t>
                </a:r>
                <a:r>
                  <a:rPr lang="en-SG" sz="2400" dirty="0">
                    <a:solidFill>
                      <a:schemeClr val="bg1"/>
                    </a:solidFill>
                    <a:sym typeface="Symbol" panose="05050102010706020507" pitchFamily="18" charset="2"/>
                  </a:rPr>
                  <a:t>(</a:t>
                </a:r>
                <a:r>
                  <a:rPr lang="en-SG" sz="2400" i="1" dirty="0">
                    <a:solidFill>
                      <a:schemeClr val="bg1"/>
                    </a:solidFill>
                    <a:sym typeface="Symbol" panose="05050102010706020507" pitchFamily="18" charset="2"/>
                  </a:rPr>
                  <a:t>x</a:t>
                </a:r>
                <a:r>
                  <a:rPr lang="en-SG" sz="2400" dirty="0">
                    <a:solidFill>
                      <a:schemeClr val="bg1"/>
                    </a:solidFill>
                    <a:sym typeface="Symbol" panose="05050102010706020507" pitchFamily="18" charset="2"/>
                  </a:rPr>
                  <a:t>)</a:t>
                </a:r>
              </a:p>
            </p:txBody>
          </p:sp>
        </mc:Choice>
        <mc:Fallback xmlns="">
          <p:sp>
            <p:nvSpPr>
              <p:cNvPr id="3" name="Rectangle 2"/>
              <p:cNvSpPr>
                <a:spLocks noRot="1" noChangeAspect="1" noMove="1" noResize="1" noEditPoints="1" noAdjustHandles="1" noChangeArrowheads="1" noChangeShapeType="1" noTextEdit="1"/>
              </p:cNvSpPr>
              <p:nvPr/>
            </p:nvSpPr>
            <p:spPr>
              <a:xfrm>
                <a:off x="2772377" y="2004487"/>
                <a:ext cx="5412015" cy="461665"/>
              </a:xfrm>
              <a:prstGeom prst="rect">
                <a:avLst/>
              </a:prstGeom>
              <a:blipFill>
                <a:blip r:embed="rId4"/>
                <a:stretch>
                  <a:fillRect l="-1802" t="-13158" b="-28947"/>
                </a:stretch>
              </a:blipFill>
            </p:spPr>
            <p:txBody>
              <a:bodyPr/>
              <a:lstStyle/>
              <a:p>
                <a:r>
                  <a:rPr lang="en-US">
                    <a:noFill/>
                  </a:rPr>
                  <a:t> </a:t>
                </a:r>
              </a:p>
            </p:txBody>
          </p:sp>
        </mc:Fallback>
      </mc:AlternateContent>
      <p:sp>
        <p:nvSpPr>
          <p:cNvPr id="37" name="TextBox 36"/>
          <p:cNvSpPr txBox="1"/>
          <p:nvPr/>
        </p:nvSpPr>
        <p:spPr>
          <a:xfrm>
            <a:off x="324356" y="1421186"/>
            <a:ext cx="2489960" cy="523220"/>
          </a:xfrm>
          <a:prstGeom prst="rect">
            <a:avLst/>
          </a:prstGeom>
          <a:noFill/>
          <a:ln>
            <a:noFill/>
          </a:ln>
        </p:spPr>
        <p:txBody>
          <a:bodyPr wrap="square" rtlCol="0">
            <a:spAutoFit/>
          </a:bodyPr>
          <a:lstStyle/>
          <a:p>
            <a:pPr>
              <a:spcAft>
                <a:spcPts val="600"/>
              </a:spcAft>
            </a:pPr>
            <a:r>
              <a:rPr lang="en-US" sz="2800" dirty="0"/>
              <a:t>Recall in 3.2.1:</a:t>
            </a:r>
          </a:p>
        </p:txBody>
      </p:sp>
      <mc:AlternateContent xmlns:mc="http://schemas.openxmlformats.org/markup-compatibility/2006" xmlns:a14="http://schemas.microsoft.com/office/drawing/2010/main">
        <mc:Choice Requires="a14">
          <p:sp>
            <p:nvSpPr>
              <p:cNvPr id="49" name="TextBox 48"/>
              <p:cNvSpPr txBox="1"/>
              <p:nvPr/>
            </p:nvSpPr>
            <p:spPr>
              <a:xfrm>
                <a:off x="324355" y="2570130"/>
                <a:ext cx="8509093" cy="1184940"/>
              </a:xfrm>
              <a:prstGeom prst="rect">
                <a:avLst/>
              </a:prstGeom>
              <a:noFill/>
              <a:ln>
                <a:solidFill>
                  <a:schemeClr val="tx1"/>
                </a:solidFill>
              </a:ln>
            </p:spPr>
            <p:txBody>
              <a:bodyPr wrap="square" rtlCol="0">
                <a:spAutoFit/>
              </a:bodyPr>
              <a:lstStyle/>
              <a:p>
                <a:pPr>
                  <a:spcAft>
                    <a:spcPts val="300"/>
                  </a:spcAft>
                </a:pPr>
                <a:r>
                  <a:rPr lang="en-US" sz="2200" dirty="0"/>
                  <a:t>(A) So, to find: </a:t>
                </a:r>
                <a:r>
                  <a:rPr lang="en-US" altLang="en-US" sz="2200" dirty="0"/>
                  <a:t>∼(∀</a:t>
                </a:r>
                <a:r>
                  <a:rPr lang="en-US" altLang="en-US" sz="2200" i="1" dirty="0"/>
                  <a:t>x</a:t>
                </a:r>
                <a:r>
                  <a:rPr lang="en-US" altLang="en-US" sz="2200" dirty="0"/>
                  <a:t> </a:t>
                </a:r>
                <a14:m>
                  <m:oMath xmlns:m="http://schemas.openxmlformats.org/officeDocument/2006/math">
                    <m:r>
                      <a:rPr lang="en-US" sz="2200" i="1" dirty="0">
                        <a:latin typeface="Cambria Math" panose="02040503050406030204" pitchFamily="18" charset="0"/>
                        <a:ea typeface="Cambria Math" panose="02040503050406030204" pitchFamily="18" charset="0"/>
                      </a:rPr>
                      <m:t>∈</m:t>
                    </m:r>
                  </m:oMath>
                </a14:m>
                <a:r>
                  <a:rPr lang="en-US" altLang="en-US" sz="2200" dirty="0"/>
                  <a:t> </a:t>
                </a:r>
                <a:r>
                  <a:rPr lang="en-US" altLang="en-US" sz="2200" i="1" dirty="0"/>
                  <a:t>D</a:t>
                </a:r>
                <a:r>
                  <a:rPr lang="en-US" altLang="en-US" sz="2200" dirty="0"/>
                  <a:t>, ∃</a:t>
                </a:r>
                <a:r>
                  <a:rPr lang="en-US" altLang="en-US" sz="2200" i="1" dirty="0"/>
                  <a:t>y</a:t>
                </a:r>
                <a:r>
                  <a:rPr lang="en-US" altLang="en-US" sz="2200" dirty="0"/>
                  <a:t> </a:t>
                </a:r>
                <a14:m>
                  <m:oMath xmlns:m="http://schemas.openxmlformats.org/officeDocument/2006/math">
                    <m:r>
                      <a:rPr lang="en-US" sz="2200" i="1" dirty="0">
                        <a:latin typeface="Cambria Math" panose="02040503050406030204" pitchFamily="18" charset="0"/>
                        <a:ea typeface="Cambria Math" panose="02040503050406030204" pitchFamily="18" charset="0"/>
                      </a:rPr>
                      <m:t>∈</m:t>
                    </m:r>
                  </m:oMath>
                </a14:m>
                <a:r>
                  <a:rPr lang="en-US" altLang="en-US" sz="2200" dirty="0"/>
                  <a:t> </a:t>
                </a:r>
                <a:r>
                  <a:rPr lang="en-US" altLang="en-US" sz="2200" i="1" dirty="0"/>
                  <a:t>E</a:t>
                </a:r>
                <a:r>
                  <a:rPr lang="en-US" altLang="en-US" sz="2200" dirty="0"/>
                  <a:t> such that </a:t>
                </a:r>
                <a:r>
                  <a:rPr lang="en-US" altLang="en-US" sz="2200" i="1" dirty="0"/>
                  <a:t>P</a:t>
                </a:r>
                <a:r>
                  <a:rPr lang="en-US" altLang="en-US" sz="2200" dirty="0"/>
                  <a:t>(</a:t>
                </a:r>
                <a:r>
                  <a:rPr lang="en-US" altLang="en-US" sz="2200" i="1" dirty="0"/>
                  <a:t>x</a:t>
                </a:r>
                <a:r>
                  <a:rPr lang="en-US" altLang="en-US" sz="2200" dirty="0"/>
                  <a:t>, </a:t>
                </a:r>
                <a:r>
                  <a:rPr lang="en-US" altLang="en-US" sz="2200" i="1" dirty="0"/>
                  <a:t>y</a:t>
                </a:r>
                <a:r>
                  <a:rPr lang="en-US" altLang="en-US" sz="2200" dirty="0"/>
                  <a:t>))</a:t>
                </a:r>
              </a:p>
              <a:p>
                <a:pPr marL="457200" indent="-457200">
                  <a:spcAft>
                    <a:spcPts val="300"/>
                  </a:spcAft>
                  <a:buFont typeface="Wingdings"/>
                  <a:buChar char="è"/>
                </a:pPr>
                <a:r>
                  <a:rPr lang="en-US" altLang="en-US" sz="2200" dirty="0"/>
                  <a:t>∃</a:t>
                </a:r>
                <a:r>
                  <a:rPr lang="en-US" altLang="en-US" sz="2200" i="1" dirty="0"/>
                  <a:t>x</a:t>
                </a:r>
                <a:r>
                  <a:rPr lang="en-US" altLang="en-US" sz="2200" dirty="0"/>
                  <a:t> </a:t>
                </a:r>
                <a14:m>
                  <m:oMath xmlns:m="http://schemas.openxmlformats.org/officeDocument/2006/math">
                    <m:r>
                      <a:rPr lang="en-US" sz="2200" i="1" dirty="0" smtClean="0">
                        <a:solidFill>
                          <a:schemeClr val="tx1"/>
                        </a:solidFill>
                        <a:latin typeface="Cambria Math" panose="02040503050406030204" pitchFamily="18" charset="0"/>
                        <a:ea typeface="Cambria Math" panose="02040503050406030204" pitchFamily="18" charset="0"/>
                      </a:rPr>
                      <m:t>∈</m:t>
                    </m:r>
                  </m:oMath>
                </a14:m>
                <a:r>
                  <a:rPr lang="en-US" altLang="en-US" sz="2200" dirty="0"/>
                  <a:t> </a:t>
                </a:r>
                <a:r>
                  <a:rPr lang="en-US" altLang="en-US" sz="2200" i="1" dirty="0"/>
                  <a:t>D</a:t>
                </a:r>
                <a:r>
                  <a:rPr lang="en-US" altLang="en-US" sz="2200" dirty="0"/>
                  <a:t> such that ∼(∃</a:t>
                </a:r>
                <a:r>
                  <a:rPr lang="en-US" altLang="en-US" sz="2200" i="1" dirty="0"/>
                  <a:t>y</a:t>
                </a:r>
                <a:r>
                  <a:rPr lang="en-US" altLang="en-US" sz="2200" dirty="0"/>
                  <a:t> </a:t>
                </a:r>
                <a14:m>
                  <m:oMath xmlns:m="http://schemas.openxmlformats.org/officeDocument/2006/math">
                    <m:r>
                      <a:rPr lang="en-US" sz="2200" i="1" dirty="0">
                        <a:latin typeface="Cambria Math" panose="02040503050406030204" pitchFamily="18" charset="0"/>
                        <a:ea typeface="Cambria Math" panose="02040503050406030204" pitchFamily="18" charset="0"/>
                      </a:rPr>
                      <m:t>∈</m:t>
                    </m:r>
                  </m:oMath>
                </a14:m>
                <a:r>
                  <a:rPr lang="en-US" altLang="en-US" sz="2200" dirty="0"/>
                  <a:t> </a:t>
                </a:r>
                <a:r>
                  <a:rPr lang="en-US" altLang="en-US" sz="2200" i="1" dirty="0"/>
                  <a:t>E</a:t>
                </a:r>
                <a:r>
                  <a:rPr lang="en-US" altLang="en-US" sz="2200" dirty="0"/>
                  <a:t> such that </a:t>
                </a:r>
                <a:r>
                  <a:rPr lang="en-US" altLang="en-US" sz="2200" i="1" dirty="0"/>
                  <a:t>P</a:t>
                </a:r>
                <a:r>
                  <a:rPr lang="en-US" altLang="en-US" sz="2200" dirty="0"/>
                  <a:t>(</a:t>
                </a:r>
                <a:r>
                  <a:rPr lang="en-US" altLang="en-US" sz="2200" i="1" dirty="0"/>
                  <a:t>x</a:t>
                </a:r>
                <a:r>
                  <a:rPr lang="en-US" altLang="en-US" sz="2200" dirty="0"/>
                  <a:t>, </a:t>
                </a:r>
                <a:r>
                  <a:rPr lang="en-US" altLang="en-US" sz="2200" i="1" dirty="0"/>
                  <a:t>y</a:t>
                </a:r>
                <a:r>
                  <a:rPr lang="en-US" altLang="en-US" sz="2200" dirty="0"/>
                  <a:t>))</a:t>
                </a:r>
              </a:p>
              <a:p>
                <a:pPr marL="457200" indent="-457200">
                  <a:spcAft>
                    <a:spcPts val="300"/>
                  </a:spcAft>
                  <a:buFont typeface="Wingdings"/>
                  <a:buChar char="è"/>
                </a:pPr>
                <a:r>
                  <a:rPr lang="en-US" altLang="en-US" sz="2200" dirty="0"/>
                  <a:t>∃</a:t>
                </a:r>
                <a:r>
                  <a:rPr lang="en-US" altLang="en-US" sz="2200" i="1" dirty="0"/>
                  <a:t>x</a:t>
                </a:r>
                <a:r>
                  <a:rPr lang="en-US" altLang="en-US" sz="2200" dirty="0"/>
                  <a:t> </a:t>
                </a:r>
                <a14:m>
                  <m:oMath xmlns:m="http://schemas.openxmlformats.org/officeDocument/2006/math">
                    <m:r>
                      <a:rPr lang="en-US" sz="2200" i="1" dirty="0">
                        <a:latin typeface="Cambria Math" panose="02040503050406030204" pitchFamily="18" charset="0"/>
                        <a:ea typeface="Cambria Math" panose="02040503050406030204" pitchFamily="18" charset="0"/>
                      </a:rPr>
                      <m:t>∈</m:t>
                    </m:r>
                  </m:oMath>
                </a14:m>
                <a:r>
                  <a:rPr lang="en-US" altLang="en-US" sz="2200" dirty="0"/>
                  <a:t> </a:t>
                </a:r>
                <a:r>
                  <a:rPr lang="en-US" altLang="en-US" sz="2200" i="1" dirty="0"/>
                  <a:t>D</a:t>
                </a:r>
                <a:r>
                  <a:rPr lang="en-US" altLang="en-US" sz="2200" dirty="0"/>
                  <a:t> such that ∀</a:t>
                </a:r>
                <a:r>
                  <a:rPr lang="en-US" altLang="en-US" sz="2200" i="1" dirty="0"/>
                  <a:t>y</a:t>
                </a:r>
                <a:r>
                  <a:rPr lang="en-US" altLang="en-US" sz="2200" dirty="0"/>
                  <a:t> </a:t>
                </a:r>
                <a14:m>
                  <m:oMath xmlns:m="http://schemas.openxmlformats.org/officeDocument/2006/math">
                    <m:r>
                      <a:rPr lang="en-US" sz="2200" i="1" dirty="0">
                        <a:latin typeface="Cambria Math" panose="02040503050406030204" pitchFamily="18" charset="0"/>
                        <a:ea typeface="Cambria Math" panose="02040503050406030204" pitchFamily="18" charset="0"/>
                      </a:rPr>
                      <m:t>∈</m:t>
                    </m:r>
                  </m:oMath>
                </a14:m>
                <a:r>
                  <a:rPr lang="en-US" altLang="en-US" sz="2200" i="1" dirty="0"/>
                  <a:t> E</a:t>
                </a:r>
                <a:r>
                  <a:rPr lang="en-US" altLang="en-US" sz="2200" dirty="0"/>
                  <a:t>, ∼</a:t>
                </a:r>
                <a:r>
                  <a:rPr lang="en-US" altLang="en-US" sz="2200" i="1" dirty="0"/>
                  <a:t>P</a:t>
                </a:r>
                <a:r>
                  <a:rPr lang="en-US" altLang="en-US" sz="2200" dirty="0"/>
                  <a:t>(</a:t>
                </a:r>
                <a:r>
                  <a:rPr lang="en-US" altLang="en-US" sz="2200" i="1" dirty="0"/>
                  <a:t>x</a:t>
                </a:r>
                <a:r>
                  <a:rPr lang="en-US" altLang="en-US" sz="2200" dirty="0"/>
                  <a:t>, </a:t>
                </a:r>
                <a:r>
                  <a:rPr lang="en-US" altLang="en-US" sz="2200" i="1" dirty="0"/>
                  <a:t>y</a:t>
                </a:r>
                <a:r>
                  <a:rPr lang="en-US" altLang="en-US" sz="2200" dirty="0"/>
                  <a:t>).</a:t>
                </a:r>
              </a:p>
            </p:txBody>
          </p:sp>
        </mc:Choice>
        <mc:Fallback xmlns="">
          <p:sp>
            <p:nvSpPr>
              <p:cNvPr id="49" name="TextBox 48"/>
              <p:cNvSpPr txBox="1">
                <a:spLocks noRot="1" noChangeAspect="1" noMove="1" noResize="1" noEditPoints="1" noAdjustHandles="1" noChangeArrowheads="1" noChangeShapeType="1" noTextEdit="1"/>
              </p:cNvSpPr>
              <p:nvPr/>
            </p:nvSpPr>
            <p:spPr>
              <a:xfrm>
                <a:off x="324355" y="2570130"/>
                <a:ext cx="8509093" cy="1184940"/>
              </a:xfrm>
              <a:prstGeom prst="rect">
                <a:avLst/>
              </a:prstGeom>
              <a:blipFill>
                <a:blip r:embed="rId5"/>
                <a:stretch>
                  <a:fillRect l="-858" t="-4082" b="-9184"/>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TextBox 73"/>
              <p:cNvSpPr txBox="1"/>
              <p:nvPr/>
            </p:nvSpPr>
            <p:spPr>
              <a:xfrm>
                <a:off x="324355" y="4478529"/>
                <a:ext cx="8509093" cy="1184940"/>
              </a:xfrm>
              <a:prstGeom prst="rect">
                <a:avLst/>
              </a:prstGeom>
              <a:noFill/>
              <a:ln>
                <a:solidFill>
                  <a:schemeClr val="tx1"/>
                </a:solidFill>
              </a:ln>
            </p:spPr>
            <p:txBody>
              <a:bodyPr wrap="square" rtlCol="0">
                <a:spAutoFit/>
              </a:bodyPr>
              <a:lstStyle/>
              <a:p>
                <a:pPr>
                  <a:spcAft>
                    <a:spcPts val="300"/>
                  </a:spcAft>
                </a:pPr>
                <a:r>
                  <a:rPr lang="en-US" sz="2200" dirty="0"/>
                  <a:t>(B) Similarly, to find: </a:t>
                </a:r>
                <a:r>
                  <a:rPr lang="en-US" altLang="en-US" sz="2200" dirty="0"/>
                  <a:t>∼(∃</a:t>
                </a:r>
                <a:r>
                  <a:rPr lang="en-US" altLang="en-US" sz="2200" i="1" dirty="0"/>
                  <a:t>x</a:t>
                </a:r>
                <a:r>
                  <a:rPr lang="en-US" altLang="en-US" sz="2200" dirty="0"/>
                  <a:t> </a:t>
                </a:r>
                <a14:m>
                  <m:oMath xmlns:m="http://schemas.openxmlformats.org/officeDocument/2006/math">
                    <m:r>
                      <a:rPr lang="en-US" sz="2200" i="1" dirty="0">
                        <a:latin typeface="Cambria Math" panose="02040503050406030204" pitchFamily="18" charset="0"/>
                        <a:ea typeface="Cambria Math" panose="02040503050406030204" pitchFamily="18" charset="0"/>
                      </a:rPr>
                      <m:t>∈</m:t>
                    </m:r>
                  </m:oMath>
                </a14:m>
                <a:r>
                  <a:rPr lang="en-US" altLang="en-US" sz="2200" dirty="0"/>
                  <a:t> </a:t>
                </a:r>
                <a:r>
                  <a:rPr lang="en-US" altLang="en-US" sz="2200" i="1" dirty="0"/>
                  <a:t>D</a:t>
                </a:r>
                <a:r>
                  <a:rPr lang="en-US" altLang="en-US" sz="2200" dirty="0"/>
                  <a:t> such that ∀</a:t>
                </a:r>
                <a:r>
                  <a:rPr lang="en-US" altLang="en-US" sz="2200" i="1" dirty="0"/>
                  <a:t>y</a:t>
                </a:r>
                <a:r>
                  <a:rPr lang="en-US" altLang="en-US" sz="2200" dirty="0"/>
                  <a:t> </a:t>
                </a:r>
                <a14:m>
                  <m:oMath xmlns:m="http://schemas.openxmlformats.org/officeDocument/2006/math">
                    <m:r>
                      <a:rPr lang="en-US" sz="2200" i="1" dirty="0">
                        <a:latin typeface="Cambria Math" panose="02040503050406030204" pitchFamily="18" charset="0"/>
                        <a:ea typeface="Cambria Math" panose="02040503050406030204" pitchFamily="18" charset="0"/>
                      </a:rPr>
                      <m:t>∈</m:t>
                    </m:r>
                  </m:oMath>
                </a14:m>
                <a:r>
                  <a:rPr lang="en-US" altLang="en-US" sz="2200" dirty="0"/>
                  <a:t> </a:t>
                </a:r>
                <a:r>
                  <a:rPr lang="en-US" altLang="en-US" sz="2200" i="1" dirty="0"/>
                  <a:t>E</a:t>
                </a:r>
                <a:r>
                  <a:rPr lang="en-US" altLang="en-US" sz="2200" dirty="0"/>
                  <a:t>, </a:t>
                </a:r>
                <a:r>
                  <a:rPr lang="en-US" altLang="en-US" sz="2200" i="1" dirty="0"/>
                  <a:t>P</a:t>
                </a:r>
                <a:r>
                  <a:rPr lang="en-US" altLang="en-US" sz="2200" dirty="0"/>
                  <a:t>(</a:t>
                </a:r>
                <a:r>
                  <a:rPr lang="en-US" altLang="en-US" sz="2200" i="1" dirty="0"/>
                  <a:t>x</a:t>
                </a:r>
                <a:r>
                  <a:rPr lang="en-US" altLang="en-US" sz="2200" dirty="0"/>
                  <a:t>, </a:t>
                </a:r>
                <a:r>
                  <a:rPr lang="en-US" altLang="en-US" sz="2200" i="1" dirty="0"/>
                  <a:t>y</a:t>
                </a:r>
                <a:r>
                  <a:rPr lang="en-US" altLang="en-US" sz="2200" dirty="0"/>
                  <a:t>))</a:t>
                </a:r>
              </a:p>
              <a:p>
                <a:pPr marL="457200" indent="-457200">
                  <a:spcAft>
                    <a:spcPts val="300"/>
                  </a:spcAft>
                  <a:buFont typeface="Wingdings"/>
                  <a:buChar char="è"/>
                </a:pPr>
                <a:r>
                  <a:rPr lang="en-US" altLang="en-US" sz="2200" dirty="0"/>
                  <a:t>∀</a:t>
                </a:r>
                <a:r>
                  <a:rPr lang="en-US" altLang="en-US" sz="2200" i="1" dirty="0"/>
                  <a:t>x</a:t>
                </a:r>
                <a14:m>
                  <m:oMath xmlns:m="http://schemas.openxmlformats.org/officeDocument/2006/math">
                    <m:r>
                      <a:rPr lang="en-US" sz="2200" b="0" i="1" dirty="0" smtClean="0">
                        <a:latin typeface="Cambria Math" panose="02040503050406030204" pitchFamily="18" charset="0"/>
                        <a:ea typeface="Cambria Math" panose="02040503050406030204" pitchFamily="18" charset="0"/>
                      </a:rPr>
                      <m:t> </m:t>
                    </m:r>
                    <m:r>
                      <a:rPr lang="en-US" sz="2200" i="1" dirty="0">
                        <a:latin typeface="Cambria Math" panose="02040503050406030204" pitchFamily="18" charset="0"/>
                        <a:ea typeface="Cambria Math" panose="02040503050406030204" pitchFamily="18" charset="0"/>
                      </a:rPr>
                      <m:t>∈</m:t>
                    </m:r>
                    <m:r>
                      <a:rPr lang="en-US" sz="2200" b="0" i="1" dirty="0" smtClean="0">
                        <a:latin typeface="Cambria Math" panose="02040503050406030204" pitchFamily="18" charset="0"/>
                        <a:ea typeface="Cambria Math" panose="02040503050406030204" pitchFamily="18" charset="0"/>
                      </a:rPr>
                      <m:t> </m:t>
                    </m:r>
                  </m:oMath>
                </a14:m>
                <a:r>
                  <a:rPr lang="en-US" altLang="en-US" sz="2200" i="1" dirty="0"/>
                  <a:t>D</a:t>
                </a:r>
                <a:r>
                  <a:rPr lang="en-US" altLang="en-US" sz="2200" dirty="0"/>
                  <a:t>, ∼(∀</a:t>
                </a:r>
                <a:r>
                  <a:rPr lang="en-US" altLang="en-US" sz="2200" i="1" dirty="0"/>
                  <a:t>y</a:t>
                </a:r>
                <a14:m>
                  <m:oMath xmlns:m="http://schemas.openxmlformats.org/officeDocument/2006/math">
                    <m:r>
                      <a:rPr lang="en-US" sz="2200" b="0" i="1" dirty="0" smtClean="0">
                        <a:latin typeface="Cambria Math" panose="02040503050406030204" pitchFamily="18" charset="0"/>
                        <a:ea typeface="Cambria Math" panose="02040503050406030204" pitchFamily="18" charset="0"/>
                      </a:rPr>
                      <m:t> </m:t>
                    </m:r>
                    <m:r>
                      <a:rPr lang="en-US" sz="2200" i="1" dirty="0">
                        <a:latin typeface="Cambria Math" panose="02040503050406030204" pitchFamily="18" charset="0"/>
                        <a:ea typeface="Cambria Math" panose="02040503050406030204" pitchFamily="18" charset="0"/>
                      </a:rPr>
                      <m:t>∈</m:t>
                    </m:r>
                    <m:r>
                      <a:rPr lang="en-US" sz="2200" b="0" i="1" dirty="0" smtClean="0">
                        <a:latin typeface="Cambria Math" panose="02040503050406030204" pitchFamily="18" charset="0"/>
                        <a:ea typeface="Cambria Math" panose="02040503050406030204" pitchFamily="18" charset="0"/>
                      </a:rPr>
                      <m:t> </m:t>
                    </m:r>
                  </m:oMath>
                </a14:m>
                <a:r>
                  <a:rPr lang="en-US" altLang="en-US" sz="2200" i="1" dirty="0"/>
                  <a:t>E</a:t>
                </a:r>
                <a:r>
                  <a:rPr lang="en-US" altLang="en-US" sz="2200" dirty="0"/>
                  <a:t>, </a:t>
                </a:r>
                <a:r>
                  <a:rPr lang="en-US" altLang="en-US" sz="2200" i="1" dirty="0"/>
                  <a:t>P</a:t>
                </a:r>
                <a:r>
                  <a:rPr lang="en-US" altLang="en-US" sz="2200" dirty="0"/>
                  <a:t>(</a:t>
                </a:r>
                <a:r>
                  <a:rPr lang="en-US" altLang="en-US" sz="2200" i="1" dirty="0"/>
                  <a:t>x</a:t>
                </a:r>
                <a:r>
                  <a:rPr lang="en-US" altLang="en-US" sz="2200" dirty="0"/>
                  <a:t>, </a:t>
                </a:r>
                <a:r>
                  <a:rPr lang="en-US" altLang="en-US" sz="2200" i="1" dirty="0"/>
                  <a:t>y</a:t>
                </a:r>
                <a:r>
                  <a:rPr lang="en-US" altLang="en-US" sz="2200" dirty="0"/>
                  <a:t>))</a:t>
                </a:r>
              </a:p>
              <a:p>
                <a:pPr marL="457200" indent="-457200">
                  <a:spcAft>
                    <a:spcPts val="300"/>
                  </a:spcAft>
                  <a:buFont typeface="Wingdings"/>
                  <a:buChar char="è"/>
                </a:pPr>
                <a:r>
                  <a:rPr lang="en-US" altLang="en-US" sz="2200" dirty="0"/>
                  <a:t>∀</a:t>
                </a:r>
                <a:r>
                  <a:rPr lang="en-US" altLang="en-US" sz="2200" i="1" dirty="0"/>
                  <a:t>x</a:t>
                </a:r>
                <a:r>
                  <a:rPr lang="en-US" altLang="en-US" sz="2200" dirty="0"/>
                  <a:t> </a:t>
                </a:r>
                <a14:m>
                  <m:oMath xmlns:m="http://schemas.openxmlformats.org/officeDocument/2006/math">
                    <m:r>
                      <a:rPr lang="en-US" sz="2200" i="1" dirty="0">
                        <a:latin typeface="Cambria Math" panose="02040503050406030204" pitchFamily="18" charset="0"/>
                        <a:ea typeface="Cambria Math" panose="02040503050406030204" pitchFamily="18" charset="0"/>
                      </a:rPr>
                      <m:t>∈</m:t>
                    </m:r>
                  </m:oMath>
                </a14:m>
                <a:r>
                  <a:rPr lang="en-US" altLang="en-US" sz="2200" i="1" dirty="0"/>
                  <a:t> D</a:t>
                </a:r>
                <a:r>
                  <a:rPr lang="en-US" altLang="en-US" sz="2200" dirty="0"/>
                  <a:t>, ∃</a:t>
                </a:r>
                <a:r>
                  <a:rPr lang="en-US" altLang="en-US" sz="2200" i="1" dirty="0"/>
                  <a:t>y</a:t>
                </a:r>
                <a14:m>
                  <m:oMath xmlns:m="http://schemas.openxmlformats.org/officeDocument/2006/math">
                    <m:r>
                      <a:rPr lang="en-US" sz="2200" b="0" i="1" dirty="0" smtClean="0">
                        <a:latin typeface="Cambria Math" panose="02040503050406030204" pitchFamily="18" charset="0"/>
                        <a:ea typeface="Cambria Math" panose="02040503050406030204" pitchFamily="18" charset="0"/>
                      </a:rPr>
                      <m:t> </m:t>
                    </m:r>
                    <m:r>
                      <a:rPr lang="en-US" sz="2200" i="1" dirty="0">
                        <a:latin typeface="Cambria Math" panose="02040503050406030204" pitchFamily="18" charset="0"/>
                        <a:ea typeface="Cambria Math" panose="02040503050406030204" pitchFamily="18" charset="0"/>
                      </a:rPr>
                      <m:t>∈</m:t>
                    </m:r>
                  </m:oMath>
                </a14:m>
                <a:r>
                  <a:rPr lang="en-US" altLang="en-US" sz="2200" i="1" dirty="0"/>
                  <a:t> E</a:t>
                </a:r>
                <a:r>
                  <a:rPr lang="en-US" altLang="en-US" sz="2200" dirty="0"/>
                  <a:t> such that ∼</a:t>
                </a:r>
                <a:r>
                  <a:rPr lang="en-US" altLang="en-US" sz="2200" i="1" dirty="0"/>
                  <a:t>P</a:t>
                </a:r>
                <a:r>
                  <a:rPr lang="en-US" altLang="en-US" sz="2200" dirty="0"/>
                  <a:t>(</a:t>
                </a:r>
                <a:r>
                  <a:rPr lang="en-US" altLang="en-US" sz="2200" i="1" dirty="0"/>
                  <a:t>x</a:t>
                </a:r>
                <a:r>
                  <a:rPr lang="en-US" altLang="en-US" sz="2200" dirty="0"/>
                  <a:t>, </a:t>
                </a:r>
                <a:r>
                  <a:rPr lang="en-US" altLang="en-US" sz="2200" i="1" dirty="0"/>
                  <a:t>y</a:t>
                </a:r>
                <a:r>
                  <a:rPr lang="en-US" altLang="en-US" sz="2200" dirty="0"/>
                  <a:t>).</a:t>
                </a:r>
              </a:p>
            </p:txBody>
          </p:sp>
        </mc:Choice>
        <mc:Fallback xmlns="">
          <p:sp>
            <p:nvSpPr>
              <p:cNvPr id="74" name="TextBox 73"/>
              <p:cNvSpPr txBox="1">
                <a:spLocks noRot="1" noChangeAspect="1" noMove="1" noResize="1" noEditPoints="1" noAdjustHandles="1" noChangeArrowheads="1" noChangeShapeType="1" noTextEdit="1"/>
              </p:cNvSpPr>
              <p:nvPr/>
            </p:nvSpPr>
            <p:spPr>
              <a:xfrm>
                <a:off x="324355" y="4478529"/>
                <a:ext cx="8509093" cy="1184940"/>
              </a:xfrm>
              <a:prstGeom prst="rect">
                <a:avLst/>
              </a:prstGeom>
              <a:blipFill>
                <a:blip r:embed="rId6"/>
                <a:stretch>
                  <a:fillRect l="-858" t="-4082" b="-9184"/>
                </a:stretch>
              </a:blipFill>
              <a:ln>
                <a:solidFill>
                  <a:schemeClr val="tx1"/>
                </a:solidFill>
              </a:ln>
            </p:spPr>
            <p:txBody>
              <a:bodyPr/>
              <a:lstStyle/>
              <a:p>
                <a:r>
                  <a:rPr lang="en-US">
                    <a:noFill/>
                  </a:rPr>
                  <a:t> </a:t>
                </a:r>
              </a:p>
            </p:txBody>
          </p:sp>
        </mc:Fallback>
      </mc:AlternateContent>
      <p:grpSp>
        <p:nvGrpSpPr>
          <p:cNvPr id="6" name="Group 5"/>
          <p:cNvGrpSpPr/>
          <p:nvPr/>
        </p:nvGrpSpPr>
        <p:grpSpPr>
          <a:xfrm>
            <a:off x="266473" y="3811302"/>
            <a:ext cx="8620268" cy="430887"/>
            <a:chOff x="266473" y="3852810"/>
            <a:chExt cx="8620268" cy="430887"/>
          </a:xfrm>
        </p:grpSpPr>
        <mc:AlternateContent xmlns:mc="http://schemas.openxmlformats.org/markup-compatibility/2006" xmlns:a14="http://schemas.microsoft.com/office/drawing/2010/main">
          <mc:Choice Requires="a14">
            <p:sp>
              <p:nvSpPr>
                <p:cNvPr id="75" name="Rectangle 74"/>
                <p:cNvSpPr/>
                <p:nvPr/>
              </p:nvSpPr>
              <p:spPr>
                <a:xfrm>
                  <a:off x="266473" y="3852810"/>
                  <a:ext cx="4162842" cy="430887"/>
                </a:xfrm>
                <a:prstGeom prst="rect">
                  <a:avLst/>
                </a:prstGeom>
                <a:solidFill>
                  <a:srgbClr val="0033CC"/>
                </a:solidFill>
              </p:spPr>
              <p:txBody>
                <a:bodyPr wrap="square">
                  <a:spAutoFit/>
                </a:bodyPr>
                <a:lstStyle/>
                <a:p>
                  <a:pPr algn="ctr">
                    <a:spcAft>
                      <a:spcPts val="600"/>
                    </a:spcAft>
                    <a:tabLst>
                      <a:tab pos="896938" algn="l"/>
                      <a:tab pos="1881188" algn="l"/>
                    </a:tabLst>
                  </a:pPr>
                  <a:r>
                    <a:rPr lang="en-US" altLang="en-US" sz="2200" dirty="0">
                      <a:solidFill>
                        <a:schemeClr val="bg1"/>
                      </a:solidFill>
                    </a:rPr>
                    <a:t>∼(∀</a:t>
                  </a:r>
                  <a:r>
                    <a:rPr lang="en-US" altLang="en-US" sz="2200" i="1" dirty="0">
                      <a:solidFill>
                        <a:schemeClr val="bg1"/>
                      </a:solidFill>
                    </a:rPr>
                    <a:t>x</a:t>
                  </a:r>
                  <a:r>
                    <a:rPr lang="en-US" altLang="en-US" sz="2200" dirty="0">
                      <a:solidFill>
                        <a:schemeClr val="bg1"/>
                      </a:solidFill>
                    </a:rPr>
                    <a:t> </a:t>
                  </a:r>
                  <a14:m>
                    <m:oMath xmlns:m="http://schemas.openxmlformats.org/officeDocument/2006/math">
                      <m:r>
                        <a:rPr lang="en-US" sz="2200" i="1" dirty="0">
                          <a:solidFill>
                            <a:schemeClr val="bg1"/>
                          </a:solidFill>
                          <a:latin typeface="Cambria Math" panose="02040503050406030204" pitchFamily="18" charset="0"/>
                          <a:ea typeface="Cambria Math" panose="02040503050406030204" pitchFamily="18" charset="0"/>
                        </a:rPr>
                        <m:t>∈</m:t>
                      </m:r>
                    </m:oMath>
                  </a14:m>
                  <a:r>
                    <a:rPr lang="en-US" altLang="en-US" sz="2200" dirty="0">
                      <a:solidFill>
                        <a:schemeClr val="bg1"/>
                      </a:solidFill>
                    </a:rPr>
                    <a:t> </a:t>
                  </a:r>
                  <a:r>
                    <a:rPr lang="en-US" altLang="en-US" sz="2200" i="1" dirty="0">
                      <a:solidFill>
                        <a:schemeClr val="bg1"/>
                      </a:solidFill>
                    </a:rPr>
                    <a:t>D</a:t>
                  </a:r>
                  <a:r>
                    <a:rPr lang="en-US" altLang="en-US" sz="2200" dirty="0">
                      <a:solidFill>
                        <a:schemeClr val="bg1"/>
                      </a:solidFill>
                    </a:rPr>
                    <a:t>, ∃</a:t>
                  </a:r>
                  <a:r>
                    <a:rPr lang="en-US" altLang="en-US" sz="2200" i="1" dirty="0">
                      <a:solidFill>
                        <a:schemeClr val="bg1"/>
                      </a:solidFill>
                    </a:rPr>
                    <a:t>y</a:t>
                  </a:r>
                  <a:r>
                    <a:rPr lang="en-US" altLang="en-US" sz="2200" dirty="0">
                      <a:solidFill>
                        <a:schemeClr val="bg1"/>
                      </a:solidFill>
                    </a:rPr>
                    <a:t> </a:t>
                  </a:r>
                  <a14:m>
                    <m:oMath xmlns:m="http://schemas.openxmlformats.org/officeDocument/2006/math">
                      <m:r>
                        <a:rPr lang="en-US" sz="2200" i="1" dirty="0">
                          <a:solidFill>
                            <a:schemeClr val="bg1"/>
                          </a:solidFill>
                          <a:latin typeface="Cambria Math" panose="02040503050406030204" pitchFamily="18" charset="0"/>
                          <a:ea typeface="Cambria Math" panose="02040503050406030204" pitchFamily="18" charset="0"/>
                        </a:rPr>
                        <m:t>∈</m:t>
                      </m:r>
                    </m:oMath>
                  </a14:m>
                  <a:r>
                    <a:rPr lang="en-US" altLang="en-US" sz="2200" dirty="0">
                      <a:solidFill>
                        <a:schemeClr val="bg1"/>
                      </a:solidFill>
                    </a:rPr>
                    <a:t> </a:t>
                  </a:r>
                  <a:r>
                    <a:rPr lang="en-US" altLang="en-US" sz="2200" i="1" dirty="0">
                      <a:solidFill>
                        <a:schemeClr val="bg1"/>
                      </a:solidFill>
                    </a:rPr>
                    <a:t>E</a:t>
                  </a:r>
                  <a:r>
                    <a:rPr lang="en-US" altLang="en-US" sz="2200" dirty="0">
                      <a:solidFill>
                        <a:schemeClr val="bg1"/>
                      </a:solidFill>
                    </a:rPr>
                    <a:t> such that </a:t>
                  </a:r>
                  <a:r>
                    <a:rPr lang="en-US" altLang="en-US" sz="2200" i="1" dirty="0">
                      <a:solidFill>
                        <a:schemeClr val="bg1"/>
                      </a:solidFill>
                    </a:rPr>
                    <a:t>P</a:t>
                  </a:r>
                  <a:r>
                    <a:rPr lang="en-US" altLang="en-US" sz="2200" dirty="0">
                      <a:solidFill>
                        <a:schemeClr val="bg1"/>
                      </a:solidFill>
                    </a:rPr>
                    <a:t>(</a:t>
                  </a:r>
                  <a:r>
                    <a:rPr lang="en-US" altLang="en-US" sz="2200" i="1" dirty="0">
                      <a:solidFill>
                        <a:schemeClr val="bg1"/>
                      </a:solidFill>
                    </a:rPr>
                    <a:t>x</a:t>
                  </a:r>
                  <a:r>
                    <a:rPr lang="en-US" altLang="en-US" sz="2200" dirty="0">
                      <a:solidFill>
                        <a:schemeClr val="bg1"/>
                      </a:solidFill>
                    </a:rPr>
                    <a:t>, </a:t>
                  </a:r>
                  <a:r>
                    <a:rPr lang="en-US" altLang="en-US" sz="2200" i="1" dirty="0">
                      <a:solidFill>
                        <a:schemeClr val="bg1"/>
                      </a:solidFill>
                    </a:rPr>
                    <a:t>y</a:t>
                  </a:r>
                  <a:r>
                    <a:rPr lang="en-US" altLang="en-US" sz="2200" dirty="0">
                      <a:solidFill>
                        <a:schemeClr val="bg1"/>
                      </a:solidFill>
                    </a:rPr>
                    <a:t>))</a:t>
                  </a:r>
                  <a:endParaRPr lang="en-SG" sz="2200" dirty="0">
                    <a:solidFill>
                      <a:schemeClr val="bg1"/>
                    </a:solidFill>
                    <a:sym typeface="Symbol" panose="05050102010706020507" pitchFamily="18" charset="2"/>
                  </a:endParaRPr>
                </a:p>
              </p:txBody>
            </p:sp>
          </mc:Choice>
          <mc:Fallback xmlns="">
            <p:sp>
              <p:nvSpPr>
                <p:cNvPr id="75" name="Rectangle 74"/>
                <p:cNvSpPr>
                  <a:spLocks noRot="1" noChangeAspect="1" noMove="1" noResize="1" noEditPoints="1" noAdjustHandles="1" noChangeArrowheads="1" noChangeShapeType="1" noTextEdit="1"/>
                </p:cNvSpPr>
                <p:nvPr/>
              </p:nvSpPr>
              <p:spPr>
                <a:xfrm>
                  <a:off x="266473" y="3852810"/>
                  <a:ext cx="4162842" cy="430887"/>
                </a:xfrm>
                <a:prstGeom prst="rect">
                  <a:avLst/>
                </a:prstGeom>
                <a:blipFill>
                  <a:blip r:embed="rId7"/>
                  <a:stretch>
                    <a:fillRect l="-586" t="-12676" r="-586" b="-281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p:cNvSpPr txBox="1"/>
                <p:nvPr/>
              </p:nvSpPr>
              <p:spPr>
                <a:xfrm>
                  <a:off x="4377932" y="3852810"/>
                  <a:ext cx="501767"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i="1" smtClean="0">
                            <a:latin typeface="Cambria Math" panose="02040503050406030204" pitchFamily="18" charset="0"/>
                            <a:ea typeface="Cambria Math" panose="02040503050406030204" pitchFamily="18" charset="0"/>
                          </a:rPr>
                          <m:t>≡</m:t>
                        </m:r>
                      </m:oMath>
                    </m:oMathPara>
                  </a14:m>
                  <a:endParaRPr lang="en-US" sz="2200" dirty="0"/>
                </a:p>
              </p:txBody>
            </p:sp>
          </mc:Choice>
          <mc:Fallback xmlns="">
            <p:sp>
              <p:nvSpPr>
                <p:cNvPr id="57" name="TextBox 56"/>
                <p:cNvSpPr txBox="1">
                  <a:spLocks noRot="1" noChangeAspect="1" noMove="1" noResize="1" noEditPoints="1" noAdjustHandles="1" noChangeArrowheads="1" noChangeShapeType="1" noTextEdit="1"/>
                </p:cNvSpPr>
                <p:nvPr/>
              </p:nvSpPr>
              <p:spPr>
                <a:xfrm>
                  <a:off x="4377932" y="3852810"/>
                  <a:ext cx="501767" cy="43088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Rectangle 77"/>
                <p:cNvSpPr/>
                <p:nvPr/>
              </p:nvSpPr>
              <p:spPr>
                <a:xfrm>
                  <a:off x="4807548" y="3852810"/>
                  <a:ext cx="4079193" cy="430887"/>
                </a:xfrm>
                <a:prstGeom prst="rect">
                  <a:avLst/>
                </a:prstGeom>
                <a:solidFill>
                  <a:srgbClr val="0033CC"/>
                </a:solidFill>
              </p:spPr>
              <p:txBody>
                <a:bodyPr wrap="square">
                  <a:spAutoFit/>
                </a:bodyPr>
                <a:lstStyle/>
                <a:p>
                  <a:pPr algn="ctr">
                    <a:spcAft>
                      <a:spcPts val="600"/>
                    </a:spcAft>
                    <a:tabLst>
                      <a:tab pos="896938" algn="l"/>
                      <a:tab pos="1881188" algn="l"/>
                    </a:tabLst>
                  </a:pPr>
                  <a:r>
                    <a:rPr lang="en-US" altLang="en-US" sz="2200" dirty="0">
                      <a:solidFill>
                        <a:schemeClr val="bg1"/>
                      </a:solidFill>
                    </a:rPr>
                    <a:t>∃</a:t>
                  </a:r>
                  <a:r>
                    <a:rPr lang="en-US" altLang="en-US" sz="2200" i="1" dirty="0">
                      <a:solidFill>
                        <a:schemeClr val="bg1"/>
                      </a:solidFill>
                    </a:rPr>
                    <a:t>x</a:t>
                  </a:r>
                  <a:r>
                    <a:rPr lang="en-US" altLang="en-US" sz="2200" dirty="0">
                      <a:solidFill>
                        <a:schemeClr val="bg1"/>
                      </a:solidFill>
                    </a:rPr>
                    <a:t> </a:t>
                  </a:r>
                  <a14:m>
                    <m:oMath xmlns:m="http://schemas.openxmlformats.org/officeDocument/2006/math">
                      <m:r>
                        <a:rPr lang="en-US" sz="2200" i="1" dirty="0">
                          <a:solidFill>
                            <a:schemeClr val="bg1"/>
                          </a:solidFill>
                          <a:latin typeface="Cambria Math" panose="02040503050406030204" pitchFamily="18" charset="0"/>
                          <a:ea typeface="Cambria Math" panose="02040503050406030204" pitchFamily="18" charset="0"/>
                        </a:rPr>
                        <m:t>∈</m:t>
                      </m:r>
                    </m:oMath>
                  </a14:m>
                  <a:r>
                    <a:rPr lang="en-US" altLang="en-US" sz="2200" dirty="0">
                      <a:solidFill>
                        <a:schemeClr val="bg1"/>
                      </a:solidFill>
                    </a:rPr>
                    <a:t> </a:t>
                  </a:r>
                  <a:r>
                    <a:rPr lang="en-US" altLang="en-US" sz="2200" i="1" dirty="0">
                      <a:solidFill>
                        <a:schemeClr val="bg1"/>
                      </a:solidFill>
                    </a:rPr>
                    <a:t>D</a:t>
                  </a:r>
                  <a:r>
                    <a:rPr lang="en-US" altLang="en-US" sz="2200" dirty="0">
                      <a:solidFill>
                        <a:schemeClr val="bg1"/>
                      </a:solidFill>
                    </a:rPr>
                    <a:t> such that ∀</a:t>
                  </a:r>
                  <a:r>
                    <a:rPr lang="en-US" altLang="en-US" sz="2200" i="1" dirty="0">
                      <a:solidFill>
                        <a:schemeClr val="bg1"/>
                      </a:solidFill>
                    </a:rPr>
                    <a:t>y</a:t>
                  </a:r>
                  <a:r>
                    <a:rPr lang="en-US" altLang="en-US" sz="2200" dirty="0">
                      <a:solidFill>
                        <a:schemeClr val="bg1"/>
                      </a:solidFill>
                    </a:rPr>
                    <a:t> </a:t>
                  </a:r>
                  <a14:m>
                    <m:oMath xmlns:m="http://schemas.openxmlformats.org/officeDocument/2006/math">
                      <m:r>
                        <a:rPr lang="en-US" sz="2200" i="1" dirty="0">
                          <a:solidFill>
                            <a:schemeClr val="bg1"/>
                          </a:solidFill>
                          <a:latin typeface="Cambria Math" panose="02040503050406030204" pitchFamily="18" charset="0"/>
                          <a:ea typeface="Cambria Math" panose="02040503050406030204" pitchFamily="18" charset="0"/>
                        </a:rPr>
                        <m:t>∈</m:t>
                      </m:r>
                    </m:oMath>
                  </a14:m>
                  <a:r>
                    <a:rPr lang="en-US" altLang="en-US" sz="2200" dirty="0">
                      <a:solidFill>
                        <a:schemeClr val="bg1"/>
                      </a:solidFill>
                    </a:rPr>
                    <a:t> </a:t>
                  </a:r>
                  <a:r>
                    <a:rPr lang="en-US" altLang="en-US" sz="2200" i="1" dirty="0">
                      <a:solidFill>
                        <a:schemeClr val="bg1"/>
                      </a:solidFill>
                    </a:rPr>
                    <a:t>E</a:t>
                  </a:r>
                  <a:r>
                    <a:rPr lang="en-US" altLang="en-US" sz="2200" dirty="0">
                      <a:solidFill>
                        <a:schemeClr val="bg1"/>
                      </a:solidFill>
                    </a:rPr>
                    <a:t>, ∼</a:t>
                  </a:r>
                  <a:r>
                    <a:rPr lang="en-US" altLang="en-US" sz="2200" i="1" dirty="0">
                      <a:solidFill>
                        <a:schemeClr val="bg1"/>
                      </a:solidFill>
                    </a:rPr>
                    <a:t>P</a:t>
                  </a:r>
                  <a:r>
                    <a:rPr lang="en-US" altLang="en-US" sz="2200" dirty="0">
                      <a:solidFill>
                        <a:schemeClr val="bg1"/>
                      </a:solidFill>
                    </a:rPr>
                    <a:t>(</a:t>
                  </a:r>
                  <a:r>
                    <a:rPr lang="en-US" altLang="en-US" sz="2200" i="1" dirty="0">
                      <a:solidFill>
                        <a:schemeClr val="bg1"/>
                      </a:solidFill>
                    </a:rPr>
                    <a:t>x</a:t>
                  </a:r>
                  <a:r>
                    <a:rPr lang="en-US" altLang="en-US" sz="2200" dirty="0">
                      <a:solidFill>
                        <a:schemeClr val="bg1"/>
                      </a:solidFill>
                    </a:rPr>
                    <a:t>, </a:t>
                  </a:r>
                  <a:r>
                    <a:rPr lang="en-US" altLang="en-US" sz="2200" i="1" dirty="0">
                      <a:solidFill>
                        <a:schemeClr val="bg1"/>
                      </a:solidFill>
                    </a:rPr>
                    <a:t>y</a:t>
                  </a:r>
                  <a:r>
                    <a:rPr lang="en-US" altLang="en-US" sz="2200" dirty="0">
                      <a:solidFill>
                        <a:schemeClr val="bg1"/>
                      </a:solidFill>
                    </a:rPr>
                    <a:t>)</a:t>
                  </a:r>
                  <a:endParaRPr lang="en-SG" sz="2200" dirty="0">
                    <a:solidFill>
                      <a:schemeClr val="bg1"/>
                    </a:solidFill>
                    <a:sym typeface="Symbol" panose="05050102010706020507" pitchFamily="18" charset="2"/>
                  </a:endParaRPr>
                </a:p>
              </p:txBody>
            </p:sp>
          </mc:Choice>
          <mc:Fallback xmlns="">
            <p:sp>
              <p:nvSpPr>
                <p:cNvPr id="78" name="Rectangle 77"/>
                <p:cNvSpPr>
                  <a:spLocks noRot="1" noChangeAspect="1" noMove="1" noResize="1" noEditPoints="1" noAdjustHandles="1" noChangeArrowheads="1" noChangeShapeType="1" noTextEdit="1"/>
                </p:cNvSpPr>
                <p:nvPr/>
              </p:nvSpPr>
              <p:spPr>
                <a:xfrm>
                  <a:off x="4807548" y="3852810"/>
                  <a:ext cx="4079193" cy="430887"/>
                </a:xfrm>
                <a:prstGeom prst="rect">
                  <a:avLst/>
                </a:prstGeom>
                <a:blipFill>
                  <a:blip r:embed="rId9"/>
                  <a:stretch>
                    <a:fillRect t="-12676" b="-28169"/>
                  </a:stretch>
                </a:blipFill>
              </p:spPr>
              <p:txBody>
                <a:bodyPr/>
                <a:lstStyle/>
                <a:p>
                  <a:r>
                    <a:rPr lang="en-US">
                      <a:noFill/>
                    </a:rPr>
                    <a:t> </a:t>
                  </a:r>
                </a:p>
              </p:txBody>
            </p:sp>
          </mc:Fallback>
        </mc:AlternateContent>
      </p:grpSp>
      <p:grpSp>
        <p:nvGrpSpPr>
          <p:cNvPr id="8" name="Group 7"/>
          <p:cNvGrpSpPr/>
          <p:nvPr/>
        </p:nvGrpSpPr>
        <p:grpSpPr>
          <a:xfrm>
            <a:off x="305892" y="5705081"/>
            <a:ext cx="8527556" cy="438106"/>
            <a:chOff x="305892" y="5779913"/>
            <a:chExt cx="8527556" cy="438106"/>
          </a:xfrm>
        </p:grpSpPr>
        <mc:AlternateContent xmlns:mc="http://schemas.openxmlformats.org/markup-compatibility/2006" xmlns:a14="http://schemas.microsoft.com/office/drawing/2010/main">
          <mc:Choice Requires="a14">
            <p:sp>
              <p:nvSpPr>
                <p:cNvPr id="77" name="TextBox 76"/>
                <p:cNvSpPr txBox="1"/>
                <p:nvPr/>
              </p:nvSpPr>
              <p:spPr>
                <a:xfrm>
                  <a:off x="4407745" y="5787132"/>
                  <a:ext cx="501767"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i="1" smtClean="0">
                            <a:latin typeface="Cambria Math" panose="02040503050406030204" pitchFamily="18" charset="0"/>
                            <a:ea typeface="Cambria Math" panose="02040503050406030204" pitchFamily="18" charset="0"/>
                          </a:rPr>
                          <m:t>≡</m:t>
                        </m:r>
                      </m:oMath>
                    </m:oMathPara>
                  </a14:m>
                  <a:endParaRPr lang="en-US" sz="2200" dirty="0"/>
                </a:p>
              </p:txBody>
            </p:sp>
          </mc:Choice>
          <mc:Fallback xmlns="">
            <p:sp>
              <p:nvSpPr>
                <p:cNvPr id="77" name="TextBox 76"/>
                <p:cNvSpPr txBox="1">
                  <a:spLocks noRot="1" noChangeAspect="1" noMove="1" noResize="1" noEditPoints="1" noAdjustHandles="1" noChangeArrowheads="1" noChangeShapeType="1" noTextEdit="1"/>
                </p:cNvSpPr>
                <p:nvPr/>
              </p:nvSpPr>
              <p:spPr>
                <a:xfrm>
                  <a:off x="4407745" y="5787132"/>
                  <a:ext cx="501767" cy="430887"/>
                </a:xfrm>
                <a:prstGeom prst="rect">
                  <a:avLst/>
                </a:prstGeom>
                <a:blipFill>
                  <a:blip r:embed="rId10"/>
                  <a:stretch>
                    <a:fillRect/>
                  </a:stretch>
                </a:blipFill>
              </p:spPr>
              <p:txBody>
                <a:bodyPr/>
                <a:lstStyle/>
                <a:p>
                  <a:r>
                    <a:rPr lang="en-US">
                      <a:noFill/>
                    </a:rPr>
                    <a:t> </a:t>
                  </a:r>
                </a:p>
              </p:txBody>
            </p:sp>
          </mc:Fallback>
        </mc:AlternateContent>
        <p:grpSp>
          <p:nvGrpSpPr>
            <p:cNvPr id="7" name="Group 6"/>
            <p:cNvGrpSpPr/>
            <p:nvPr/>
          </p:nvGrpSpPr>
          <p:grpSpPr>
            <a:xfrm>
              <a:off x="305892" y="5779913"/>
              <a:ext cx="8527556" cy="430887"/>
              <a:chOff x="305892" y="5779913"/>
              <a:chExt cx="8527556" cy="430887"/>
            </a:xfrm>
          </p:grpSpPr>
          <mc:AlternateContent xmlns:mc="http://schemas.openxmlformats.org/markup-compatibility/2006" xmlns:a14="http://schemas.microsoft.com/office/drawing/2010/main">
            <mc:Choice Requires="a14">
              <p:sp>
                <p:nvSpPr>
                  <p:cNvPr id="76" name="Rectangle 75"/>
                  <p:cNvSpPr/>
                  <p:nvPr/>
                </p:nvSpPr>
                <p:spPr>
                  <a:xfrm>
                    <a:off x="305892" y="5779913"/>
                    <a:ext cx="4162842" cy="430887"/>
                  </a:xfrm>
                  <a:prstGeom prst="rect">
                    <a:avLst/>
                  </a:prstGeom>
                  <a:solidFill>
                    <a:srgbClr val="0033CC"/>
                  </a:solidFill>
                </p:spPr>
                <p:txBody>
                  <a:bodyPr wrap="square">
                    <a:spAutoFit/>
                  </a:bodyPr>
                  <a:lstStyle/>
                  <a:p>
                    <a:pPr>
                      <a:spcAft>
                        <a:spcPts val="600"/>
                      </a:spcAft>
                      <a:tabLst>
                        <a:tab pos="896938" algn="l"/>
                        <a:tab pos="1881188" algn="l"/>
                      </a:tabLst>
                    </a:pPr>
                    <a:r>
                      <a:rPr lang="en-US" altLang="en-US" sz="2200" dirty="0">
                        <a:solidFill>
                          <a:schemeClr val="bg1"/>
                        </a:solidFill>
                      </a:rPr>
                      <a:t>∼(∃</a:t>
                    </a:r>
                    <a:r>
                      <a:rPr lang="en-US" altLang="en-US" sz="2200" i="1" dirty="0">
                        <a:solidFill>
                          <a:schemeClr val="bg1"/>
                        </a:solidFill>
                      </a:rPr>
                      <a:t>x</a:t>
                    </a:r>
                    <a:r>
                      <a:rPr lang="en-US" altLang="en-US" sz="2200" dirty="0">
                        <a:solidFill>
                          <a:schemeClr val="bg1"/>
                        </a:solidFill>
                      </a:rPr>
                      <a:t> </a:t>
                    </a:r>
                    <a14:m>
                      <m:oMath xmlns:m="http://schemas.openxmlformats.org/officeDocument/2006/math">
                        <m:r>
                          <a:rPr lang="en-US" sz="2200" i="1" dirty="0">
                            <a:solidFill>
                              <a:schemeClr val="bg1"/>
                            </a:solidFill>
                            <a:latin typeface="Cambria Math" panose="02040503050406030204" pitchFamily="18" charset="0"/>
                            <a:ea typeface="Cambria Math" panose="02040503050406030204" pitchFamily="18" charset="0"/>
                          </a:rPr>
                          <m:t>∈</m:t>
                        </m:r>
                      </m:oMath>
                    </a14:m>
                    <a:r>
                      <a:rPr lang="en-US" altLang="en-US" sz="2200" dirty="0">
                        <a:solidFill>
                          <a:schemeClr val="bg1"/>
                        </a:solidFill>
                      </a:rPr>
                      <a:t> </a:t>
                    </a:r>
                    <a:r>
                      <a:rPr lang="en-US" altLang="en-US" sz="2200" i="1" dirty="0">
                        <a:solidFill>
                          <a:schemeClr val="bg1"/>
                        </a:solidFill>
                      </a:rPr>
                      <a:t>D</a:t>
                    </a:r>
                    <a:r>
                      <a:rPr lang="en-US" altLang="en-US" sz="2200" dirty="0">
                        <a:solidFill>
                          <a:schemeClr val="bg1"/>
                        </a:solidFill>
                      </a:rPr>
                      <a:t> such that ∀</a:t>
                    </a:r>
                    <a:r>
                      <a:rPr lang="en-US" altLang="en-US" sz="2200" i="1" dirty="0">
                        <a:solidFill>
                          <a:schemeClr val="bg1"/>
                        </a:solidFill>
                      </a:rPr>
                      <a:t>y</a:t>
                    </a:r>
                    <a:r>
                      <a:rPr lang="en-US" altLang="en-US" sz="2200" dirty="0">
                        <a:solidFill>
                          <a:schemeClr val="bg1"/>
                        </a:solidFill>
                      </a:rPr>
                      <a:t> </a:t>
                    </a:r>
                    <a14:m>
                      <m:oMath xmlns:m="http://schemas.openxmlformats.org/officeDocument/2006/math">
                        <m:r>
                          <a:rPr lang="en-US" sz="2200" i="1" dirty="0">
                            <a:solidFill>
                              <a:schemeClr val="bg1"/>
                            </a:solidFill>
                            <a:latin typeface="Cambria Math" panose="02040503050406030204" pitchFamily="18" charset="0"/>
                            <a:ea typeface="Cambria Math" panose="02040503050406030204" pitchFamily="18" charset="0"/>
                          </a:rPr>
                          <m:t>∈</m:t>
                        </m:r>
                      </m:oMath>
                    </a14:m>
                    <a:r>
                      <a:rPr lang="en-US" altLang="en-US" sz="2200" dirty="0">
                        <a:solidFill>
                          <a:schemeClr val="bg1"/>
                        </a:solidFill>
                      </a:rPr>
                      <a:t> </a:t>
                    </a:r>
                    <a:r>
                      <a:rPr lang="en-US" altLang="en-US" sz="2200" i="1" dirty="0">
                        <a:solidFill>
                          <a:schemeClr val="bg1"/>
                        </a:solidFill>
                      </a:rPr>
                      <a:t>E</a:t>
                    </a:r>
                    <a:r>
                      <a:rPr lang="en-US" altLang="en-US" sz="2200" dirty="0">
                        <a:solidFill>
                          <a:schemeClr val="bg1"/>
                        </a:solidFill>
                      </a:rPr>
                      <a:t>, </a:t>
                    </a:r>
                    <a:r>
                      <a:rPr lang="en-US" altLang="en-US" sz="2200" i="1" dirty="0">
                        <a:solidFill>
                          <a:schemeClr val="bg1"/>
                        </a:solidFill>
                      </a:rPr>
                      <a:t>P</a:t>
                    </a:r>
                    <a:r>
                      <a:rPr lang="en-US" altLang="en-US" sz="2200" dirty="0">
                        <a:solidFill>
                          <a:schemeClr val="bg1"/>
                        </a:solidFill>
                      </a:rPr>
                      <a:t>(</a:t>
                    </a:r>
                    <a:r>
                      <a:rPr lang="en-US" altLang="en-US" sz="2200" i="1" dirty="0">
                        <a:solidFill>
                          <a:schemeClr val="bg1"/>
                        </a:solidFill>
                      </a:rPr>
                      <a:t>x</a:t>
                    </a:r>
                    <a:r>
                      <a:rPr lang="en-US" altLang="en-US" sz="2200" dirty="0">
                        <a:solidFill>
                          <a:schemeClr val="bg1"/>
                        </a:solidFill>
                      </a:rPr>
                      <a:t>, </a:t>
                    </a:r>
                    <a:r>
                      <a:rPr lang="en-US" altLang="en-US" sz="2200" i="1" dirty="0">
                        <a:solidFill>
                          <a:schemeClr val="bg1"/>
                        </a:solidFill>
                      </a:rPr>
                      <a:t>y</a:t>
                    </a:r>
                    <a:r>
                      <a:rPr lang="en-US" altLang="en-US" sz="2200" dirty="0">
                        <a:solidFill>
                          <a:schemeClr val="bg1"/>
                        </a:solidFill>
                      </a:rPr>
                      <a:t>))</a:t>
                    </a:r>
                    <a:endParaRPr lang="en-SG" sz="2200" dirty="0">
                      <a:solidFill>
                        <a:schemeClr val="bg1"/>
                      </a:solidFill>
                      <a:sym typeface="Symbol" panose="05050102010706020507" pitchFamily="18" charset="2"/>
                    </a:endParaRPr>
                  </a:p>
                </p:txBody>
              </p:sp>
            </mc:Choice>
            <mc:Fallback xmlns="">
              <p:sp>
                <p:nvSpPr>
                  <p:cNvPr id="76" name="Rectangle 75"/>
                  <p:cNvSpPr>
                    <a:spLocks noRot="1" noChangeAspect="1" noMove="1" noResize="1" noEditPoints="1" noAdjustHandles="1" noChangeArrowheads="1" noChangeShapeType="1" noTextEdit="1"/>
                  </p:cNvSpPr>
                  <p:nvPr/>
                </p:nvSpPr>
                <p:spPr>
                  <a:xfrm>
                    <a:off x="305892" y="5779913"/>
                    <a:ext cx="4162842" cy="430887"/>
                  </a:xfrm>
                  <a:prstGeom prst="rect">
                    <a:avLst/>
                  </a:prstGeom>
                  <a:blipFill>
                    <a:blip r:embed="rId11"/>
                    <a:stretch>
                      <a:fillRect l="-1903" t="-12676" b="-267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Rectangle 78"/>
                  <p:cNvSpPr/>
                  <p:nvPr/>
                </p:nvSpPr>
                <p:spPr>
                  <a:xfrm>
                    <a:off x="4848455" y="5779913"/>
                    <a:ext cx="3984993" cy="430887"/>
                  </a:xfrm>
                  <a:prstGeom prst="rect">
                    <a:avLst/>
                  </a:prstGeom>
                  <a:solidFill>
                    <a:srgbClr val="0033CC"/>
                  </a:solidFill>
                </p:spPr>
                <p:txBody>
                  <a:bodyPr wrap="square">
                    <a:spAutoFit/>
                  </a:bodyPr>
                  <a:lstStyle/>
                  <a:p>
                    <a:pPr>
                      <a:spcAft>
                        <a:spcPts val="600"/>
                      </a:spcAft>
                      <a:tabLst>
                        <a:tab pos="896938" algn="l"/>
                        <a:tab pos="1881188" algn="l"/>
                      </a:tabLst>
                    </a:pPr>
                    <a:r>
                      <a:rPr lang="en-US" altLang="en-US" sz="2200" dirty="0">
                        <a:solidFill>
                          <a:schemeClr val="bg1"/>
                        </a:solidFill>
                      </a:rPr>
                      <a:t>∀</a:t>
                    </a:r>
                    <a:r>
                      <a:rPr lang="en-US" altLang="en-US" sz="2200" i="1" dirty="0">
                        <a:solidFill>
                          <a:schemeClr val="bg1"/>
                        </a:solidFill>
                      </a:rPr>
                      <a:t>x</a:t>
                    </a:r>
                    <a:r>
                      <a:rPr lang="en-US" altLang="en-US" sz="2200" dirty="0">
                        <a:solidFill>
                          <a:schemeClr val="bg1"/>
                        </a:solidFill>
                      </a:rPr>
                      <a:t> </a:t>
                    </a:r>
                    <a14:m>
                      <m:oMath xmlns:m="http://schemas.openxmlformats.org/officeDocument/2006/math">
                        <m:r>
                          <a:rPr lang="en-US" sz="2200" i="1" dirty="0">
                            <a:solidFill>
                              <a:schemeClr val="bg1"/>
                            </a:solidFill>
                            <a:latin typeface="Cambria Math" panose="02040503050406030204" pitchFamily="18" charset="0"/>
                            <a:ea typeface="Cambria Math" panose="02040503050406030204" pitchFamily="18" charset="0"/>
                          </a:rPr>
                          <m:t>∈</m:t>
                        </m:r>
                      </m:oMath>
                    </a14:m>
                    <a:r>
                      <a:rPr lang="en-US" altLang="en-US" sz="2200" dirty="0">
                        <a:solidFill>
                          <a:schemeClr val="bg1"/>
                        </a:solidFill>
                      </a:rPr>
                      <a:t> </a:t>
                    </a:r>
                    <a:r>
                      <a:rPr lang="en-US" altLang="en-US" sz="2200" i="1" dirty="0">
                        <a:solidFill>
                          <a:schemeClr val="bg1"/>
                        </a:solidFill>
                      </a:rPr>
                      <a:t>D</a:t>
                    </a:r>
                    <a:r>
                      <a:rPr lang="en-US" altLang="en-US" sz="2200" dirty="0">
                        <a:solidFill>
                          <a:schemeClr val="bg1"/>
                        </a:solidFill>
                      </a:rPr>
                      <a:t>, ∃</a:t>
                    </a:r>
                    <a:r>
                      <a:rPr lang="en-US" altLang="en-US" sz="2200" i="1" dirty="0">
                        <a:solidFill>
                          <a:schemeClr val="bg1"/>
                        </a:solidFill>
                      </a:rPr>
                      <a:t>y</a:t>
                    </a:r>
                    <a:r>
                      <a:rPr lang="en-US" altLang="en-US" sz="2200" dirty="0">
                        <a:solidFill>
                          <a:schemeClr val="bg1"/>
                        </a:solidFill>
                      </a:rPr>
                      <a:t> </a:t>
                    </a:r>
                    <a14:m>
                      <m:oMath xmlns:m="http://schemas.openxmlformats.org/officeDocument/2006/math">
                        <m:r>
                          <a:rPr lang="en-US" sz="2200" i="1" dirty="0">
                            <a:solidFill>
                              <a:schemeClr val="bg1"/>
                            </a:solidFill>
                            <a:latin typeface="Cambria Math" panose="02040503050406030204" pitchFamily="18" charset="0"/>
                            <a:ea typeface="Cambria Math" panose="02040503050406030204" pitchFamily="18" charset="0"/>
                          </a:rPr>
                          <m:t>∈</m:t>
                        </m:r>
                      </m:oMath>
                    </a14:m>
                    <a:r>
                      <a:rPr lang="en-US" altLang="en-US" sz="2200" dirty="0">
                        <a:solidFill>
                          <a:schemeClr val="bg1"/>
                        </a:solidFill>
                      </a:rPr>
                      <a:t> </a:t>
                    </a:r>
                    <a:r>
                      <a:rPr lang="en-US" altLang="en-US" sz="2200" i="1" dirty="0">
                        <a:solidFill>
                          <a:schemeClr val="bg1"/>
                        </a:solidFill>
                      </a:rPr>
                      <a:t>E</a:t>
                    </a:r>
                    <a:r>
                      <a:rPr lang="en-US" altLang="en-US" sz="2200" dirty="0">
                        <a:solidFill>
                          <a:schemeClr val="bg1"/>
                        </a:solidFill>
                      </a:rPr>
                      <a:t> such that ∼</a:t>
                    </a:r>
                    <a:r>
                      <a:rPr lang="en-US" altLang="en-US" sz="2200" i="1" dirty="0">
                        <a:solidFill>
                          <a:schemeClr val="bg1"/>
                        </a:solidFill>
                      </a:rPr>
                      <a:t>P</a:t>
                    </a:r>
                    <a:r>
                      <a:rPr lang="en-US" altLang="en-US" sz="2200" dirty="0">
                        <a:solidFill>
                          <a:schemeClr val="bg1"/>
                        </a:solidFill>
                      </a:rPr>
                      <a:t>(</a:t>
                    </a:r>
                    <a:r>
                      <a:rPr lang="en-US" altLang="en-US" sz="2200" i="1" dirty="0">
                        <a:solidFill>
                          <a:schemeClr val="bg1"/>
                        </a:solidFill>
                      </a:rPr>
                      <a:t>x</a:t>
                    </a:r>
                    <a:r>
                      <a:rPr lang="en-US" altLang="en-US" sz="2200" dirty="0">
                        <a:solidFill>
                          <a:schemeClr val="bg1"/>
                        </a:solidFill>
                      </a:rPr>
                      <a:t>, </a:t>
                    </a:r>
                    <a:r>
                      <a:rPr lang="en-US" altLang="en-US" sz="2200" i="1" dirty="0">
                        <a:solidFill>
                          <a:schemeClr val="bg1"/>
                        </a:solidFill>
                      </a:rPr>
                      <a:t>y</a:t>
                    </a:r>
                    <a:r>
                      <a:rPr lang="en-US" altLang="en-US" sz="2200" dirty="0">
                        <a:solidFill>
                          <a:schemeClr val="bg1"/>
                        </a:solidFill>
                      </a:rPr>
                      <a:t>)</a:t>
                    </a:r>
                    <a:endParaRPr lang="en-SG" sz="2200" dirty="0">
                      <a:solidFill>
                        <a:schemeClr val="bg1"/>
                      </a:solidFill>
                      <a:sym typeface="Symbol" panose="05050102010706020507" pitchFamily="18" charset="2"/>
                    </a:endParaRPr>
                  </a:p>
                </p:txBody>
              </p:sp>
            </mc:Choice>
            <mc:Fallback xmlns="">
              <p:sp>
                <p:nvSpPr>
                  <p:cNvPr id="79" name="Rectangle 78"/>
                  <p:cNvSpPr>
                    <a:spLocks noRot="1" noChangeAspect="1" noMove="1" noResize="1" noEditPoints="1" noAdjustHandles="1" noChangeArrowheads="1" noChangeShapeType="1" noTextEdit="1"/>
                  </p:cNvSpPr>
                  <p:nvPr/>
                </p:nvSpPr>
                <p:spPr>
                  <a:xfrm>
                    <a:off x="4848455" y="5779913"/>
                    <a:ext cx="3984993" cy="430887"/>
                  </a:xfrm>
                  <a:prstGeom prst="rect">
                    <a:avLst/>
                  </a:prstGeom>
                  <a:blipFill>
                    <a:blip r:embed="rId12"/>
                    <a:stretch>
                      <a:fillRect l="-1988" t="-12676" b="-26761"/>
                    </a:stretch>
                  </a:blipFill>
                </p:spPr>
                <p:txBody>
                  <a:bodyPr/>
                  <a:lstStyle/>
                  <a:p>
                    <a:r>
                      <a:rPr lang="en-US">
                        <a:noFill/>
                      </a:rPr>
                      <a:t> </a:t>
                    </a:r>
                  </a:p>
                </p:txBody>
              </p:sp>
            </mc:Fallback>
          </mc:AlternateContent>
        </p:grpSp>
      </p:grpSp>
    </p:spTree>
    <p:extLst>
      <p:ext uri="{BB962C8B-B14F-4D97-AF65-F5344CB8AC3E}">
        <p14:creationId xmlns:p14="http://schemas.microsoft.com/office/powerpoint/2010/main" val="1110522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dissolve">
                                      <p:cBhvr>
                                        <p:cTn id="7" dur="500"/>
                                        <p:tgtEl>
                                          <p:spTgt spid="4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4"/>
                                        </p:tgtEl>
                                        <p:attrNameLst>
                                          <p:attrName>style.visibility</p:attrName>
                                        </p:attrNameLst>
                                      </p:cBhvr>
                                      <p:to>
                                        <p:strVal val="visible"/>
                                      </p:to>
                                    </p:set>
                                    <p:animEffect transition="in" filter="dissolve">
                                      <p:cBhvr>
                                        <p:cTn id="17" dur="500"/>
                                        <p:tgtEl>
                                          <p:spTgt spid="7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7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 pos="8612188" algn="l"/>
              </a:tabLst>
            </a:pPr>
            <a:r>
              <a:rPr lang="en-SG" sz="900" dirty="0">
                <a:solidFill>
                  <a:schemeClr val="bg1"/>
                </a:solidFill>
              </a:rPr>
              <a:t>	</a:t>
            </a:r>
            <a:r>
              <a:rPr lang="en-SG" sz="1200" b="1" dirty="0">
                <a:solidFill>
                  <a:schemeClr val="accent4">
                    <a:lumMod val="20000"/>
                    <a:lumOff val="80000"/>
                  </a:schemeClr>
                </a:solidFill>
              </a:rPr>
              <a:t>Predicates &amp; Quantified Statement I </a:t>
            </a:r>
            <a:r>
              <a:rPr lang="en-SG" sz="1200" dirty="0">
                <a:solidFill>
                  <a:schemeClr val="bg1"/>
                </a:solidFill>
              </a:rPr>
              <a:t>/ II	Statements with Multiple Quantifiers	Arguments with Quantified Statements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Predicates and Quantified Statements I</a:t>
            </a:r>
            <a:endParaRPr lang="en-SG" sz="1100" dirty="0">
              <a:solidFill>
                <a:schemeClr val="bg1"/>
              </a:solidFill>
            </a:endParaRPr>
          </a:p>
        </p:txBody>
      </p:sp>
      <p:sp>
        <p:nvSpPr>
          <p:cNvPr id="15" name="TextBox 14"/>
          <p:cNvSpPr txBox="1"/>
          <p:nvPr/>
        </p:nvSpPr>
        <p:spPr>
          <a:xfrm>
            <a:off x="443083" y="1077869"/>
            <a:ext cx="8220010" cy="2246769"/>
          </a:xfrm>
          <a:prstGeom prst="rect">
            <a:avLst/>
          </a:prstGeom>
          <a:noFill/>
        </p:spPr>
        <p:txBody>
          <a:bodyPr wrap="square" rtlCol="0">
            <a:spAutoFit/>
          </a:bodyPr>
          <a:lstStyle/>
          <a:p>
            <a:pPr>
              <a:spcAft>
                <a:spcPts val="600"/>
              </a:spcAft>
            </a:pPr>
            <a:r>
              <a:rPr lang="en-SG" altLang="en-US" sz="2800" dirty="0"/>
              <a:t>When an element in the domain of the variable of a one-variable predicate is substituted for the variable, the resulting statement is either </a:t>
            </a:r>
            <a:r>
              <a:rPr lang="en-SG" altLang="en-US" sz="2800" dirty="0">
                <a:solidFill>
                  <a:srgbClr val="C00000"/>
                </a:solidFill>
              </a:rPr>
              <a:t>true</a:t>
            </a:r>
            <a:r>
              <a:rPr lang="en-SG" altLang="en-US" sz="2800" dirty="0"/>
              <a:t> or </a:t>
            </a:r>
            <a:r>
              <a:rPr lang="en-SG" altLang="en-US" sz="2800" dirty="0">
                <a:solidFill>
                  <a:srgbClr val="C00000"/>
                </a:solidFill>
              </a:rPr>
              <a:t>false</a:t>
            </a:r>
            <a:r>
              <a:rPr lang="en-SG" altLang="en-US" sz="2800" dirty="0"/>
              <a:t>. The set of all such elements that make the predicate true is called the </a:t>
            </a:r>
            <a:r>
              <a:rPr lang="en-SG" altLang="en-US" sz="2800" dirty="0">
                <a:solidFill>
                  <a:srgbClr val="C00000"/>
                </a:solidFill>
              </a:rPr>
              <a:t>truth set </a:t>
            </a:r>
            <a:r>
              <a:rPr lang="en-SG" altLang="en-US" sz="2800" dirty="0"/>
              <a:t>of the predicate.</a:t>
            </a:r>
          </a:p>
        </p:txBody>
      </p:sp>
      <p:sp>
        <p:nvSpPr>
          <p:cNvPr id="19" name="Slide Number Placeholder 18"/>
          <p:cNvSpPr>
            <a:spLocks noGrp="1"/>
          </p:cNvSpPr>
          <p:nvPr>
            <p:ph type="sldNum" sz="quarter" idx="12"/>
          </p:nvPr>
        </p:nvSpPr>
        <p:spPr/>
        <p:txBody>
          <a:bodyPr/>
          <a:lstStyle/>
          <a:p>
            <a:fld id="{3945BCA7-BE1F-44EA-8FAA-E97CADA8B770}" type="slidenum">
              <a:rPr lang="en-SG" smtClean="0"/>
              <a:t>6</a:t>
            </a:fld>
            <a:endParaRPr lang="en-SG" dirty="0"/>
          </a:p>
        </p:txBody>
      </p:sp>
      <p:grpSp>
        <p:nvGrpSpPr>
          <p:cNvPr id="34" name="Group 33"/>
          <p:cNvGrpSpPr/>
          <p:nvPr/>
        </p:nvGrpSpPr>
        <p:grpSpPr>
          <a:xfrm>
            <a:off x="754135" y="3408198"/>
            <a:ext cx="7761215" cy="2295717"/>
            <a:chOff x="573490" y="4598517"/>
            <a:chExt cx="7761215" cy="2295717"/>
          </a:xfrm>
        </p:grpSpPr>
        <p:sp>
          <p:nvSpPr>
            <p:cNvPr id="35" name="Rectangle 34"/>
            <p:cNvSpPr/>
            <p:nvPr/>
          </p:nvSpPr>
          <p:spPr>
            <a:xfrm>
              <a:off x="573490" y="4598518"/>
              <a:ext cx="7761215" cy="2295716"/>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7" name="Rectangle 36"/>
            <p:cNvSpPr/>
            <p:nvPr/>
          </p:nvSpPr>
          <p:spPr>
            <a:xfrm>
              <a:off x="573490" y="4598517"/>
              <a:ext cx="7761215"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1" name="TextBox 40"/>
            <p:cNvSpPr txBox="1"/>
            <p:nvPr/>
          </p:nvSpPr>
          <p:spPr>
            <a:xfrm>
              <a:off x="650675" y="4645644"/>
              <a:ext cx="4694532" cy="461665"/>
            </a:xfrm>
            <a:prstGeom prst="rect">
              <a:avLst/>
            </a:prstGeom>
            <a:noFill/>
          </p:spPr>
          <p:txBody>
            <a:bodyPr wrap="square" rtlCol="0">
              <a:spAutoFit/>
            </a:bodyPr>
            <a:lstStyle/>
            <a:p>
              <a:r>
                <a:rPr lang="en-SG" sz="2400" dirty="0">
                  <a:solidFill>
                    <a:schemeClr val="bg1"/>
                  </a:solidFill>
                </a:rPr>
                <a:t>Definition 3.1.2 (Truth set)</a:t>
              </a:r>
            </a:p>
          </p:txBody>
        </p:sp>
        <p:sp>
          <p:nvSpPr>
            <p:cNvPr id="48" name="TextBox 47"/>
            <p:cNvSpPr txBox="1"/>
            <p:nvPr/>
          </p:nvSpPr>
          <p:spPr>
            <a:xfrm>
              <a:off x="650674" y="5255109"/>
              <a:ext cx="7684031" cy="1569660"/>
            </a:xfrm>
            <a:prstGeom prst="rect">
              <a:avLst/>
            </a:prstGeom>
            <a:noFill/>
          </p:spPr>
          <p:txBody>
            <a:bodyPr wrap="square" rtlCol="0">
              <a:spAutoFit/>
            </a:bodyPr>
            <a:lstStyle/>
            <a:p>
              <a:r>
                <a:rPr lang="en-SG" sz="2400" dirty="0"/>
                <a:t>If </a:t>
              </a:r>
              <a:r>
                <a:rPr lang="en-SG" sz="2400" i="1" dirty="0"/>
                <a:t>P</a:t>
              </a:r>
              <a:r>
                <a:rPr lang="en-SG" sz="2400" dirty="0"/>
                <a:t>(</a:t>
              </a:r>
              <a:r>
                <a:rPr lang="en-SG" sz="2400" i="1" dirty="0"/>
                <a:t>x</a:t>
              </a:r>
              <a:r>
                <a:rPr lang="en-SG" sz="2400" dirty="0"/>
                <a:t>) is a predicate and </a:t>
              </a:r>
              <a:r>
                <a:rPr lang="en-SG" sz="2400" i="1" dirty="0"/>
                <a:t>x</a:t>
              </a:r>
              <a:r>
                <a:rPr lang="en-SG" sz="2400" dirty="0"/>
                <a:t> has domain </a:t>
              </a:r>
              <a:r>
                <a:rPr lang="en-SG" sz="2400" i="1" dirty="0"/>
                <a:t>D</a:t>
              </a:r>
              <a:r>
                <a:rPr lang="en-SG" sz="2400" dirty="0"/>
                <a:t>, the </a:t>
              </a:r>
              <a:r>
                <a:rPr lang="en-SG" sz="2400" b="1" dirty="0"/>
                <a:t>truth set</a:t>
              </a:r>
              <a:r>
                <a:rPr lang="en-SG" sz="2400" dirty="0"/>
                <a:t> is the set of all elements of </a:t>
              </a:r>
              <a:r>
                <a:rPr lang="en-SG" sz="2400" i="1" dirty="0"/>
                <a:t>D</a:t>
              </a:r>
              <a:r>
                <a:rPr lang="en-SG" sz="2400" dirty="0"/>
                <a:t> that make </a:t>
              </a:r>
              <a:r>
                <a:rPr lang="en-SG" sz="2400" i="1" dirty="0"/>
                <a:t>P</a:t>
              </a:r>
              <a:r>
                <a:rPr lang="en-SG" sz="2400" dirty="0"/>
                <a:t>(</a:t>
              </a:r>
              <a:r>
                <a:rPr lang="en-SG" sz="2400" i="1" dirty="0"/>
                <a:t>x</a:t>
              </a:r>
              <a:r>
                <a:rPr lang="en-SG" sz="2400" dirty="0"/>
                <a:t>) true when they are substituted for x.</a:t>
              </a:r>
            </a:p>
            <a:p>
              <a:r>
                <a:rPr lang="en-SG" sz="2400" dirty="0"/>
                <a:t>The truth set of </a:t>
              </a:r>
              <a:r>
                <a:rPr lang="en-SG" sz="2400" i="1" dirty="0"/>
                <a:t>P</a:t>
              </a:r>
              <a:r>
                <a:rPr lang="en-SG" sz="2400" dirty="0"/>
                <a:t>(</a:t>
              </a:r>
              <a:r>
                <a:rPr lang="en-SG" sz="2400" i="1" dirty="0"/>
                <a:t>x</a:t>
              </a:r>
              <a:r>
                <a:rPr lang="en-SG" sz="2400" dirty="0"/>
                <a:t>) is denoted {</a:t>
              </a:r>
              <a:r>
                <a:rPr lang="en-SG" sz="2400" i="1" dirty="0"/>
                <a:t>x</a:t>
              </a:r>
              <a:r>
                <a:rPr lang="en-SG" sz="2400" dirty="0"/>
                <a:t> </a:t>
              </a:r>
              <a:r>
                <a:rPr lang="en-SG" sz="2400" dirty="0">
                  <a:sym typeface="Symbol" panose="05050102010706020507" pitchFamily="18" charset="2"/>
                </a:rPr>
                <a:t></a:t>
              </a:r>
              <a:r>
                <a:rPr lang="en-SG" sz="2400" dirty="0"/>
                <a:t> </a:t>
              </a:r>
              <a:r>
                <a:rPr lang="en-SG" sz="2400" i="1" dirty="0"/>
                <a:t>D</a:t>
              </a:r>
              <a:r>
                <a:rPr lang="en-SG" sz="2400" dirty="0"/>
                <a:t> </a:t>
              </a:r>
              <a:r>
                <a:rPr lang="en-SG" sz="2400" dirty="0">
                  <a:solidFill>
                    <a:srgbClr val="0033CC"/>
                  </a:solidFill>
                </a:rPr>
                <a:t>|</a:t>
              </a:r>
              <a:r>
                <a:rPr lang="en-SG" sz="2400" dirty="0"/>
                <a:t> </a:t>
              </a:r>
              <a:r>
                <a:rPr lang="en-SG" sz="2400" i="1" dirty="0"/>
                <a:t>P</a:t>
              </a:r>
              <a:r>
                <a:rPr lang="en-SG" sz="2400" dirty="0"/>
                <a:t>(</a:t>
              </a:r>
              <a:r>
                <a:rPr lang="en-SG" sz="2400" i="1" dirty="0"/>
                <a:t>x</a:t>
              </a:r>
              <a:r>
                <a:rPr lang="en-SG" sz="2400" dirty="0"/>
                <a:t>)}.</a:t>
              </a:r>
            </a:p>
          </p:txBody>
        </p:sp>
      </p:grpSp>
      <p:sp>
        <p:nvSpPr>
          <p:cNvPr id="45" name="Oval 44"/>
          <p:cNvSpPr/>
          <p:nvPr/>
        </p:nvSpPr>
        <p:spPr>
          <a:xfrm>
            <a:off x="324356"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4" name="Oval 73"/>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6" name="Oval 75"/>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7" name="Oval 76"/>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8" name="Oval 77"/>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9" name="Oval 78"/>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0" name="Oval 79"/>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1" name="Oval 80"/>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2" name="Oval 81"/>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3" name="Oval 82"/>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4" name="Oval 83"/>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5" name="Oval 84"/>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6" name="Oval 85"/>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7" name="Oval 86"/>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8" name="Oval 87"/>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9" name="Oval 88"/>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7" name="Group 6">
            <a:extLst>
              <a:ext uri="{FF2B5EF4-FFF2-40B4-BE49-F238E27FC236}">
                <a16:creationId xmlns:a16="http://schemas.microsoft.com/office/drawing/2014/main" id="{29CF0DF6-BA74-4709-9317-B3B3D35440C5}"/>
              </a:ext>
            </a:extLst>
          </p:cNvPr>
          <p:cNvGrpSpPr/>
          <p:nvPr/>
        </p:nvGrpSpPr>
        <p:grpSpPr>
          <a:xfrm>
            <a:off x="999269" y="5569527"/>
            <a:ext cx="5996755" cy="839125"/>
            <a:chOff x="999269" y="5569527"/>
            <a:chExt cx="5996755" cy="839125"/>
          </a:xfrm>
        </p:grpSpPr>
        <p:cxnSp>
          <p:nvCxnSpPr>
            <p:cNvPr id="3" name="Straight Arrow Connector 2">
              <a:extLst>
                <a:ext uri="{FF2B5EF4-FFF2-40B4-BE49-F238E27FC236}">
                  <a16:creationId xmlns:a16="http://schemas.microsoft.com/office/drawing/2014/main" id="{079D371D-3128-4459-BAFF-1CAE3044ACB8}"/>
                </a:ext>
              </a:extLst>
            </p:cNvPr>
            <p:cNvCxnSpPr/>
            <p:nvPr/>
          </p:nvCxnSpPr>
          <p:spPr>
            <a:xfrm flipV="1">
              <a:off x="3823855" y="5569527"/>
              <a:ext cx="1856509" cy="43410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D1D0979-1767-4B73-80C7-23205541909A}"/>
                </a:ext>
              </a:extLst>
            </p:cNvPr>
            <p:cNvSpPr txBox="1"/>
            <p:nvPr/>
          </p:nvSpPr>
          <p:spPr>
            <a:xfrm>
              <a:off x="999269" y="6008542"/>
              <a:ext cx="5996755" cy="400110"/>
            </a:xfrm>
            <a:prstGeom prst="rect">
              <a:avLst/>
            </a:prstGeom>
            <a:noFill/>
          </p:spPr>
          <p:txBody>
            <a:bodyPr wrap="square" rtlCol="0">
              <a:spAutoFit/>
            </a:bodyPr>
            <a:lstStyle/>
            <a:p>
              <a:r>
                <a:rPr lang="en-SG" sz="2000" dirty="0"/>
                <a:t>In set theory, the symbol </a:t>
              </a:r>
              <a:r>
                <a:rPr lang="en-SG" sz="2000" dirty="0">
                  <a:solidFill>
                    <a:srgbClr val="0033CC"/>
                  </a:solidFill>
                </a:rPr>
                <a:t>|</a:t>
              </a:r>
              <a:r>
                <a:rPr lang="en-SG" sz="2000" dirty="0"/>
                <a:t> is used to mean “such that”.</a:t>
              </a:r>
            </a:p>
          </p:txBody>
        </p:sp>
      </p:grpSp>
    </p:spTree>
    <p:extLst>
      <p:ext uri="{BB962C8B-B14F-4D97-AF65-F5344CB8AC3E}">
        <p14:creationId xmlns:p14="http://schemas.microsoft.com/office/powerpoint/2010/main" val="3968401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dissolve">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Negations of Multiply-Quantified Statements</a:t>
            </a:r>
            <a:endParaRPr lang="en-SG" sz="1100" dirty="0">
              <a:solidFill>
                <a:schemeClr val="bg1"/>
              </a:solidFill>
            </a:endParaRPr>
          </a:p>
        </p:txBody>
      </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Lst>
            </a:pPr>
            <a:r>
              <a:rPr lang="en-SG" sz="900" dirty="0">
                <a:solidFill>
                  <a:schemeClr val="bg1"/>
                </a:solidFill>
              </a:rPr>
              <a:t>	</a:t>
            </a:r>
            <a:r>
              <a:rPr lang="en-SG" sz="1200" dirty="0">
                <a:solidFill>
                  <a:schemeClr val="bg1"/>
                </a:solidFill>
              </a:rPr>
              <a:t>Predicates &amp; Quantified Statement I / II	</a:t>
            </a:r>
            <a:r>
              <a:rPr lang="en-SG" sz="1200" b="1" dirty="0">
                <a:solidFill>
                  <a:schemeClr val="accent4">
                    <a:lumMod val="40000"/>
                    <a:lumOff val="60000"/>
                  </a:schemeClr>
                </a:solidFill>
              </a:rPr>
              <a:t>Statements with Multiple Quantifiers</a:t>
            </a:r>
            <a:r>
              <a:rPr lang="en-SG" sz="1200" dirty="0">
                <a:solidFill>
                  <a:schemeClr val="bg1"/>
                </a:solidFill>
              </a:rPr>
              <a:t>	Arguments with Quantified Statements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60</a:t>
            </a:fld>
            <a:endParaRPr lang="en-SG" dirty="0"/>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548831"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TextBox 41"/>
          <p:cNvSpPr txBox="1"/>
          <p:nvPr/>
        </p:nvSpPr>
        <p:spPr>
          <a:xfrm>
            <a:off x="301050" y="1063576"/>
            <a:ext cx="5280354" cy="830997"/>
          </a:xfrm>
          <a:prstGeom prst="rect">
            <a:avLst/>
          </a:prstGeom>
          <a:noFill/>
          <a:ln>
            <a:noFill/>
          </a:ln>
        </p:spPr>
        <p:txBody>
          <a:bodyPr wrap="square" rtlCol="0">
            <a:spAutoFit/>
          </a:bodyPr>
          <a:lstStyle/>
          <a:p>
            <a:pPr>
              <a:spcBef>
                <a:spcPct val="0"/>
              </a:spcBef>
              <a:spcAft>
                <a:spcPts val="1200"/>
              </a:spcAft>
            </a:pPr>
            <a:r>
              <a:rPr lang="en-US" altLang="en-US" sz="2400" dirty="0"/>
              <a:t>Refer to the Tarski’s world of Figure 3.3.1 again.</a:t>
            </a:r>
            <a:endParaRPr lang="en-US" sz="2800" dirty="0"/>
          </a:p>
        </p:txBody>
      </p:sp>
      <p:grpSp>
        <p:nvGrpSpPr>
          <p:cNvPr id="75" name="Group 74"/>
          <p:cNvGrpSpPr/>
          <p:nvPr/>
        </p:nvGrpSpPr>
        <p:grpSpPr>
          <a:xfrm>
            <a:off x="5922227" y="1180129"/>
            <a:ext cx="2819400" cy="3178861"/>
            <a:chOff x="5922227" y="1180129"/>
            <a:chExt cx="2819400" cy="3178861"/>
          </a:xfrm>
        </p:grpSpPr>
        <p:pic>
          <p:nvPicPr>
            <p:cNvPr id="7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2227" y="1180129"/>
              <a:ext cx="28194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 name="Rectangle 6"/>
            <p:cNvSpPr>
              <a:spLocks noChangeArrowheads="1"/>
            </p:cNvSpPr>
            <p:nvPr/>
          </p:nvSpPr>
          <p:spPr bwMode="auto">
            <a:xfrm>
              <a:off x="6598393" y="3989658"/>
              <a:ext cx="14670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dirty="0"/>
                <a:t>Figure 3.3.1</a:t>
              </a:r>
              <a:endParaRPr lang="en-US" altLang="en-US" dirty="0"/>
            </a:p>
          </p:txBody>
        </p:sp>
      </p:grpSp>
      <p:sp>
        <p:nvSpPr>
          <p:cNvPr id="78" name="TextBox 77"/>
          <p:cNvSpPr txBox="1"/>
          <p:nvPr/>
        </p:nvSpPr>
        <p:spPr>
          <a:xfrm>
            <a:off x="301050" y="1934891"/>
            <a:ext cx="5432754" cy="1569660"/>
          </a:xfrm>
          <a:prstGeom prst="rect">
            <a:avLst/>
          </a:prstGeom>
          <a:noFill/>
          <a:ln>
            <a:noFill/>
          </a:ln>
        </p:spPr>
        <p:txBody>
          <a:bodyPr wrap="square" rtlCol="0">
            <a:spAutoFit/>
          </a:bodyPr>
          <a:lstStyle/>
          <a:p>
            <a:pPr>
              <a:spcBef>
                <a:spcPct val="0"/>
              </a:spcBef>
            </a:pPr>
            <a:r>
              <a:rPr lang="en-US" altLang="en-US" sz="2400" dirty="0"/>
              <a:t>Write a negation for each of the </a:t>
            </a:r>
            <a:br>
              <a:rPr lang="en-US" altLang="en-US" sz="2400" dirty="0"/>
            </a:br>
            <a:r>
              <a:rPr lang="en-US" altLang="en-US" sz="2400" dirty="0"/>
              <a:t>following statements, and determine </a:t>
            </a:r>
            <a:br>
              <a:rPr lang="en-US" altLang="en-US" sz="2400" dirty="0"/>
            </a:br>
            <a:r>
              <a:rPr lang="en-US" altLang="en-US" sz="2400" dirty="0"/>
              <a:t>which is true, the given statement or </a:t>
            </a:r>
            <a:br>
              <a:rPr lang="en-US" altLang="en-US" sz="2400" dirty="0"/>
            </a:br>
            <a:r>
              <a:rPr lang="en-US" altLang="en-US" sz="2400" dirty="0"/>
              <a:t>its negation.</a:t>
            </a:r>
          </a:p>
        </p:txBody>
      </p:sp>
      <p:sp>
        <p:nvSpPr>
          <p:cNvPr id="79" name="TextBox 78"/>
          <p:cNvSpPr txBox="1"/>
          <p:nvPr/>
        </p:nvSpPr>
        <p:spPr>
          <a:xfrm>
            <a:off x="197585" y="3536015"/>
            <a:ext cx="5606684" cy="830997"/>
          </a:xfrm>
          <a:prstGeom prst="rect">
            <a:avLst/>
          </a:prstGeom>
          <a:noFill/>
        </p:spPr>
        <p:txBody>
          <a:bodyPr wrap="square" rtlCol="0">
            <a:spAutoFit/>
          </a:bodyPr>
          <a:lstStyle/>
          <a:p>
            <a:pPr marL="696912" indent="-514350">
              <a:spcAft>
                <a:spcPts val="600"/>
              </a:spcAft>
              <a:buFont typeface="+mj-lt"/>
              <a:buAutoNum type="alphaLcPeriod"/>
            </a:pPr>
            <a:r>
              <a:rPr lang="en-SG" altLang="en-US" sz="2400" dirty="0">
                <a:sym typeface="Symbol" panose="05050102010706020507" pitchFamily="18" charset="2"/>
              </a:rPr>
              <a:t>For all squares </a:t>
            </a:r>
            <a:r>
              <a:rPr lang="en-SG" altLang="en-US" sz="2400" i="1" dirty="0">
                <a:sym typeface="Symbol" panose="05050102010706020507" pitchFamily="18" charset="2"/>
              </a:rPr>
              <a:t>x</a:t>
            </a:r>
            <a:r>
              <a:rPr lang="en-SG" altLang="en-US" sz="2400" dirty="0">
                <a:sym typeface="Symbol" panose="05050102010706020507" pitchFamily="18" charset="2"/>
              </a:rPr>
              <a:t>, there is a circle </a:t>
            </a:r>
            <a:r>
              <a:rPr lang="en-SG" altLang="en-US" sz="2400" i="1" dirty="0">
                <a:sym typeface="Symbol" panose="05050102010706020507" pitchFamily="18" charset="2"/>
              </a:rPr>
              <a:t>y</a:t>
            </a:r>
            <a:r>
              <a:rPr lang="en-SG" altLang="en-US" sz="2400" dirty="0">
                <a:sym typeface="Symbol" panose="05050102010706020507" pitchFamily="18" charset="2"/>
              </a:rPr>
              <a:t> such that </a:t>
            </a:r>
            <a:r>
              <a:rPr lang="en-SG" altLang="en-US" sz="2400" i="1" dirty="0">
                <a:sym typeface="Symbol" panose="05050102010706020507" pitchFamily="18" charset="2"/>
              </a:rPr>
              <a:t>x</a:t>
            </a:r>
            <a:r>
              <a:rPr lang="en-SG" altLang="en-US" sz="2400" dirty="0">
                <a:sym typeface="Symbol" panose="05050102010706020507" pitchFamily="18" charset="2"/>
              </a:rPr>
              <a:t> and </a:t>
            </a:r>
            <a:r>
              <a:rPr lang="en-SG" altLang="en-US" sz="2400" i="1" dirty="0">
                <a:sym typeface="Symbol" panose="05050102010706020507" pitchFamily="18" charset="2"/>
              </a:rPr>
              <a:t>y</a:t>
            </a:r>
            <a:r>
              <a:rPr lang="en-SG" altLang="en-US" sz="2400" dirty="0">
                <a:sym typeface="Symbol" panose="05050102010706020507" pitchFamily="18" charset="2"/>
              </a:rPr>
              <a:t> have the same </a:t>
            </a:r>
            <a:r>
              <a:rPr lang="en-SG" altLang="en-US" sz="2400" dirty="0" err="1">
                <a:sym typeface="Symbol" panose="05050102010706020507" pitchFamily="18" charset="2"/>
              </a:rPr>
              <a:t>color</a:t>
            </a:r>
            <a:r>
              <a:rPr lang="en-SG" altLang="en-US" sz="2400" dirty="0">
                <a:sym typeface="Symbol" panose="05050102010706020507" pitchFamily="18" charset="2"/>
              </a:rPr>
              <a:t>.</a:t>
            </a:r>
            <a:endParaRPr lang="en-SG" altLang="en-US" sz="2400" dirty="0"/>
          </a:p>
        </p:txBody>
      </p:sp>
      <p:sp>
        <p:nvSpPr>
          <p:cNvPr id="80" name="TextBox 79"/>
          <p:cNvSpPr txBox="1"/>
          <p:nvPr/>
        </p:nvSpPr>
        <p:spPr>
          <a:xfrm>
            <a:off x="418860" y="4358990"/>
            <a:ext cx="8014806" cy="1938992"/>
          </a:xfrm>
          <a:prstGeom prst="rect">
            <a:avLst/>
          </a:prstGeom>
          <a:solidFill>
            <a:schemeClr val="accent4">
              <a:lumMod val="40000"/>
              <a:lumOff val="60000"/>
            </a:schemeClr>
          </a:solidFill>
        </p:spPr>
        <p:txBody>
          <a:bodyPr wrap="square" rtlCol="0">
            <a:spAutoFit/>
          </a:bodyPr>
          <a:lstStyle/>
          <a:p>
            <a:r>
              <a:rPr lang="en-SG" sz="2400" i="1" dirty="0">
                <a:sym typeface="Symbol"/>
              </a:rPr>
              <a:t>Negation: </a:t>
            </a:r>
          </a:p>
          <a:p>
            <a:r>
              <a:rPr lang="en-SG" sz="2400" dirty="0">
                <a:sym typeface="Symbol"/>
              </a:rPr>
              <a:t> a square </a:t>
            </a:r>
            <a:r>
              <a:rPr lang="en-SG" sz="2400" i="1" dirty="0">
                <a:sym typeface="Symbol"/>
              </a:rPr>
              <a:t>x</a:t>
            </a:r>
            <a:r>
              <a:rPr lang="en-SG" sz="2400" dirty="0">
                <a:sym typeface="Symbol"/>
              </a:rPr>
              <a:t> such that ~( a circle </a:t>
            </a:r>
            <a:r>
              <a:rPr lang="en-SG" sz="2400" i="1" dirty="0">
                <a:sym typeface="Symbol"/>
              </a:rPr>
              <a:t>y</a:t>
            </a:r>
            <a:r>
              <a:rPr lang="en-SG" sz="2400" dirty="0">
                <a:sym typeface="Symbol"/>
              </a:rPr>
              <a:t> such that </a:t>
            </a:r>
            <a:r>
              <a:rPr lang="en-SG" sz="2400" i="1" dirty="0">
                <a:sym typeface="Symbol"/>
              </a:rPr>
              <a:t>x</a:t>
            </a:r>
            <a:r>
              <a:rPr lang="en-SG" sz="2400" dirty="0">
                <a:sym typeface="Symbol"/>
              </a:rPr>
              <a:t> and </a:t>
            </a:r>
            <a:r>
              <a:rPr lang="en-SG" sz="2400" i="1" dirty="0">
                <a:sym typeface="Symbol"/>
              </a:rPr>
              <a:t>y</a:t>
            </a:r>
            <a:r>
              <a:rPr lang="en-SG" sz="2400" dirty="0">
                <a:sym typeface="Symbol"/>
              </a:rPr>
              <a:t> have the same </a:t>
            </a:r>
            <a:r>
              <a:rPr lang="en-SG" sz="2400" dirty="0" err="1">
                <a:sym typeface="Symbol"/>
              </a:rPr>
              <a:t>color</a:t>
            </a:r>
            <a:r>
              <a:rPr lang="en-SG" sz="2400" dirty="0">
                <a:sym typeface="Symbol"/>
              </a:rPr>
              <a:t>)</a:t>
            </a:r>
          </a:p>
          <a:p>
            <a:pPr marL="342900" indent="-342900">
              <a:buFont typeface="Wingdings"/>
              <a:buChar char="è"/>
            </a:pPr>
            <a:r>
              <a:rPr lang="en-SG" sz="2400" dirty="0">
                <a:sym typeface="Symbol"/>
              </a:rPr>
              <a:t> a square </a:t>
            </a:r>
            <a:r>
              <a:rPr lang="en-SG" sz="2400" i="1" dirty="0">
                <a:sym typeface="Symbol"/>
              </a:rPr>
              <a:t>x</a:t>
            </a:r>
            <a:r>
              <a:rPr lang="en-SG" sz="2400" dirty="0">
                <a:sym typeface="Symbol"/>
              </a:rPr>
              <a:t> such that  circles </a:t>
            </a:r>
            <a:r>
              <a:rPr lang="en-SG" sz="2400" i="1" dirty="0">
                <a:sym typeface="Symbol"/>
              </a:rPr>
              <a:t>y</a:t>
            </a:r>
            <a:r>
              <a:rPr lang="en-SG" sz="2400" dirty="0">
                <a:sym typeface="Symbol"/>
              </a:rPr>
              <a:t>, </a:t>
            </a:r>
            <a:r>
              <a:rPr lang="en-SG" sz="2400" i="1" dirty="0">
                <a:sym typeface="Symbol"/>
              </a:rPr>
              <a:t>x</a:t>
            </a:r>
            <a:r>
              <a:rPr lang="en-SG" sz="2400" dirty="0">
                <a:sym typeface="Symbol"/>
              </a:rPr>
              <a:t> and </a:t>
            </a:r>
            <a:r>
              <a:rPr lang="en-SG" sz="2400" i="1" dirty="0">
                <a:sym typeface="Symbol"/>
              </a:rPr>
              <a:t>y</a:t>
            </a:r>
            <a:r>
              <a:rPr lang="en-SG" sz="2400" dirty="0">
                <a:sym typeface="Symbol"/>
              </a:rPr>
              <a:t> do not have the same </a:t>
            </a:r>
            <a:r>
              <a:rPr lang="en-SG" sz="2400" dirty="0" err="1">
                <a:sym typeface="Symbol"/>
              </a:rPr>
              <a:t>color</a:t>
            </a:r>
            <a:r>
              <a:rPr lang="en-SG" sz="2400" dirty="0">
                <a:sym typeface="Symbol"/>
              </a:rPr>
              <a:t>.</a:t>
            </a:r>
          </a:p>
        </p:txBody>
      </p:sp>
      <p:sp>
        <p:nvSpPr>
          <p:cNvPr id="6" name="TextBox 5"/>
          <p:cNvSpPr txBox="1"/>
          <p:nvPr/>
        </p:nvSpPr>
        <p:spPr>
          <a:xfrm>
            <a:off x="2553372" y="5947458"/>
            <a:ext cx="6056064" cy="461665"/>
          </a:xfrm>
          <a:prstGeom prst="rect">
            <a:avLst/>
          </a:prstGeom>
          <a:solidFill>
            <a:schemeClr val="accent6">
              <a:lumMod val="60000"/>
              <a:lumOff val="40000"/>
            </a:schemeClr>
          </a:solidFill>
        </p:spPr>
        <p:txBody>
          <a:bodyPr wrap="square" rtlCol="0">
            <a:spAutoFit/>
          </a:bodyPr>
          <a:lstStyle/>
          <a:p>
            <a:r>
              <a:rPr lang="en-US" sz="2400" dirty="0">
                <a:solidFill>
                  <a:srgbClr val="C00000"/>
                </a:solidFill>
              </a:rPr>
              <a:t>TRUE</a:t>
            </a:r>
            <a:r>
              <a:rPr lang="en-US" sz="2400" dirty="0"/>
              <a:t> (Square </a:t>
            </a:r>
            <a:r>
              <a:rPr lang="en-US" sz="2400" i="1" dirty="0"/>
              <a:t>e</a:t>
            </a:r>
            <a:r>
              <a:rPr lang="en-US" sz="2400" dirty="0"/>
              <a:t> is black and no circle is black).</a:t>
            </a:r>
          </a:p>
        </p:txBody>
      </p:sp>
    </p:spTree>
    <p:extLst>
      <p:ext uri="{BB962C8B-B14F-4D97-AF65-F5344CB8AC3E}">
        <p14:creationId xmlns:p14="http://schemas.microsoft.com/office/powerpoint/2010/main" val="1191660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dissolve">
                                      <p:cBhvr>
                                        <p:cTn id="7" dur="500"/>
                                        <p:tgtEl>
                                          <p:spTgt spid="8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6"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Negations of Multiply-Quantified Statements</a:t>
            </a:r>
            <a:endParaRPr lang="en-SG" sz="1100" dirty="0">
              <a:solidFill>
                <a:schemeClr val="bg1"/>
              </a:solidFill>
            </a:endParaRPr>
          </a:p>
        </p:txBody>
      </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Lst>
            </a:pPr>
            <a:r>
              <a:rPr lang="en-SG" sz="900" dirty="0">
                <a:solidFill>
                  <a:schemeClr val="bg1"/>
                </a:solidFill>
              </a:rPr>
              <a:t>	</a:t>
            </a:r>
            <a:r>
              <a:rPr lang="en-SG" sz="1200" dirty="0">
                <a:solidFill>
                  <a:schemeClr val="bg1"/>
                </a:solidFill>
              </a:rPr>
              <a:t>Predicates &amp; Quantified Statement I / II	</a:t>
            </a:r>
            <a:r>
              <a:rPr lang="en-SG" sz="1200" b="1" dirty="0">
                <a:solidFill>
                  <a:schemeClr val="accent4">
                    <a:lumMod val="40000"/>
                    <a:lumOff val="60000"/>
                  </a:schemeClr>
                </a:solidFill>
              </a:rPr>
              <a:t>Statements with Multiple Quantifiers</a:t>
            </a:r>
            <a:r>
              <a:rPr lang="en-SG" sz="1200" dirty="0">
                <a:solidFill>
                  <a:schemeClr val="bg1"/>
                </a:solidFill>
              </a:rPr>
              <a:t>	Arguments with Quantified Statements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61</a:t>
            </a:fld>
            <a:endParaRPr lang="en-SG" dirty="0"/>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548831"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TextBox 41"/>
          <p:cNvSpPr txBox="1"/>
          <p:nvPr/>
        </p:nvSpPr>
        <p:spPr>
          <a:xfrm>
            <a:off x="301050" y="1063576"/>
            <a:ext cx="5280354" cy="830997"/>
          </a:xfrm>
          <a:prstGeom prst="rect">
            <a:avLst/>
          </a:prstGeom>
          <a:noFill/>
          <a:ln>
            <a:noFill/>
          </a:ln>
        </p:spPr>
        <p:txBody>
          <a:bodyPr wrap="square" rtlCol="0">
            <a:spAutoFit/>
          </a:bodyPr>
          <a:lstStyle/>
          <a:p>
            <a:pPr>
              <a:spcBef>
                <a:spcPct val="0"/>
              </a:spcBef>
              <a:spcAft>
                <a:spcPts val="1200"/>
              </a:spcAft>
            </a:pPr>
            <a:r>
              <a:rPr lang="en-US" altLang="en-US" sz="2400" dirty="0"/>
              <a:t>Refer to the Tarski’s world of Figure 3.3.1 again.</a:t>
            </a:r>
            <a:endParaRPr lang="en-US" sz="2800" dirty="0"/>
          </a:p>
        </p:txBody>
      </p:sp>
      <p:grpSp>
        <p:nvGrpSpPr>
          <p:cNvPr id="75" name="Group 74"/>
          <p:cNvGrpSpPr/>
          <p:nvPr/>
        </p:nvGrpSpPr>
        <p:grpSpPr>
          <a:xfrm>
            <a:off x="5922227" y="1180129"/>
            <a:ext cx="2819400" cy="3178861"/>
            <a:chOff x="5922227" y="1180129"/>
            <a:chExt cx="2819400" cy="3178861"/>
          </a:xfrm>
        </p:grpSpPr>
        <p:pic>
          <p:nvPicPr>
            <p:cNvPr id="7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2227" y="1180129"/>
              <a:ext cx="28194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 name="Rectangle 6"/>
            <p:cNvSpPr>
              <a:spLocks noChangeArrowheads="1"/>
            </p:cNvSpPr>
            <p:nvPr/>
          </p:nvSpPr>
          <p:spPr bwMode="auto">
            <a:xfrm>
              <a:off x="6598393" y="3989658"/>
              <a:ext cx="14670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dirty="0"/>
                <a:t>Figure 3.3.1</a:t>
              </a:r>
              <a:endParaRPr lang="en-US" altLang="en-US" dirty="0"/>
            </a:p>
          </p:txBody>
        </p:sp>
      </p:grpSp>
      <p:sp>
        <p:nvSpPr>
          <p:cNvPr id="78" name="TextBox 77"/>
          <p:cNvSpPr txBox="1"/>
          <p:nvPr/>
        </p:nvSpPr>
        <p:spPr>
          <a:xfrm>
            <a:off x="301050" y="1934891"/>
            <a:ext cx="5432754" cy="1569660"/>
          </a:xfrm>
          <a:prstGeom prst="rect">
            <a:avLst/>
          </a:prstGeom>
          <a:noFill/>
          <a:ln>
            <a:noFill/>
          </a:ln>
        </p:spPr>
        <p:txBody>
          <a:bodyPr wrap="square" rtlCol="0">
            <a:spAutoFit/>
          </a:bodyPr>
          <a:lstStyle/>
          <a:p>
            <a:pPr>
              <a:spcBef>
                <a:spcPct val="0"/>
              </a:spcBef>
            </a:pPr>
            <a:r>
              <a:rPr lang="en-US" altLang="en-US" sz="2400" dirty="0"/>
              <a:t>Write a negation for each of the </a:t>
            </a:r>
            <a:br>
              <a:rPr lang="en-US" altLang="en-US" sz="2400" dirty="0"/>
            </a:br>
            <a:r>
              <a:rPr lang="en-US" altLang="en-US" sz="2400" dirty="0"/>
              <a:t>following statements, and determine </a:t>
            </a:r>
            <a:br>
              <a:rPr lang="en-US" altLang="en-US" sz="2400" dirty="0"/>
            </a:br>
            <a:r>
              <a:rPr lang="en-US" altLang="en-US" sz="2400" dirty="0"/>
              <a:t>which is true, the given statement or </a:t>
            </a:r>
            <a:br>
              <a:rPr lang="en-US" altLang="en-US" sz="2400" dirty="0"/>
            </a:br>
            <a:r>
              <a:rPr lang="en-US" altLang="en-US" sz="2400" dirty="0"/>
              <a:t>its negation.</a:t>
            </a:r>
          </a:p>
        </p:txBody>
      </p:sp>
      <p:sp>
        <p:nvSpPr>
          <p:cNvPr id="79" name="TextBox 78"/>
          <p:cNvSpPr txBox="1"/>
          <p:nvPr/>
        </p:nvSpPr>
        <p:spPr>
          <a:xfrm>
            <a:off x="197585" y="3536015"/>
            <a:ext cx="5606684" cy="830997"/>
          </a:xfrm>
          <a:prstGeom prst="rect">
            <a:avLst/>
          </a:prstGeom>
          <a:noFill/>
        </p:spPr>
        <p:txBody>
          <a:bodyPr wrap="square" rtlCol="0">
            <a:spAutoFit/>
          </a:bodyPr>
          <a:lstStyle/>
          <a:p>
            <a:pPr marL="696912" indent="-514350">
              <a:spcAft>
                <a:spcPts val="600"/>
              </a:spcAft>
              <a:buFont typeface="+mj-lt"/>
              <a:buAutoNum type="alphaLcPeriod" startAt="2"/>
            </a:pPr>
            <a:r>
              <a:rPr lang="en-US" altLang="en-US" sz="2400" dirty="0"/>
              <a:t>There is a triangle </a:t>
            </a:r>
            <a:r>
              <a:rPr lang="en-US" altLang="en-US" sz="2400" i="1" dirty="0"/>
              <a:t>x</a:t>
            </a:r>
            <a:r>
              <a:rPr lang="en-US" altLang="en-US" sz="2400" dirty="0"/>
              <a:t> such that for all </a:t>
            </a:r>
            <a:br>
              <a:rPr lang="en-US" altLang="en-US" sz="2400" dirty="0"/>
            </a:br>
            <a:r>
              <a:rPr lang="en-US" altLang="en-US" sz="2400" dirty="0"/>
              <a:t>squares </a:t>
            </a:r>
            <a:r>
              <a:rPr lang="en-US" altLang="en-US" sz="2400" i="1" dirty="0"/>
              <a:t>y</a:t>
            </a:r>
            <a:r>
              <a:rPr lang="en-US" altLang="en-US" sz="2400" dirty="0"/>
              <a:t>, </a:t>
            </a:r>
            <a:r>
              <a:rPr lang="en-US" altLang="en-US" sz="2400" i="1" dirty="0"/>
              <a:t>x</a:t>
            </a:r>
            <a:r>
              <a:rPr lang="en-US" altLang="en-US" sz="2400" dirty="0"/>
              <a:t> is to the right of </a:t>
            </a:r>
            <a:r>
              <a:rPr lang="en-US" altLang="en-US" sz="2400" i="1" dirty="0"/>
              <a:t>y</a:t>
            </a:r>
            <a:r>
              <a:rPr lang="en-SG" altLang="en-US" sz="2400" dirty="0">
                <a:sym typeface="Symbol" panose="05050102010706020507" pitchFamily="18" charset="2"/>
              </a:rPr>
              <a:t>.</a:t>
            </a:r>
            <a:endParaRPr lang="en-SG" altLang="en-US" sz="2400" dirty="0"/>
          </a:p>
        </p:txBody>
      </p:sp>
      <p:sp>
        <p:nvSpPr>
          <p:cNvPr id="49" name="TextBox 48"/>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Tree>
    <p:extLst>
      <p:ext uri="{BB962C8B-B14F-4D97-AF65-F5344CB8AC3E}">
        <p14:creationId xmlns:p14="http://schemas.microsoft.com/office/powerpoint/2010/main" val="139116678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Order of Quantifiers</a:t>
            </a:r>
            <a:endParaRPr lang="en-SG" sz="1100" dirty="0">
              <a:solidFill>
                <a:schemeClr val="bg1"/>
              </a:solidFill>
            </a:endParaRPr>
          </a:p>
        </p:txBody>
      </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Lst>
            </a:pPr>
            <a:r>
              <a:rPr lang="en-SG" sz="900" dirty="0">
                <a:solidFill>
                  <a:schemeClr val="bg1"/>
                </a:solidFill>
              </a:rPr>
              <a:t>	</a:t>
            </a:r>
            <a:r>
              <a:rPr lang="en-SG" sz="1200" dirty="0">
                <a:solidFill>
                  <a:schemeClr val="bg1"/>
                </a:solidFill>
              </a:rPr>
              <a:t>Predicates &amp; Quantified Statement I / II	</a:t>
            </a:r>
            <a:r>
              <a:rPr lang="en-SG" sz="1200" b="1" dirty="0">
                <a:solidFill>
                  <a:schemeClr val="accent4">
                    <a:lumMod val="40000"/>
                    <a:lumOff val="60000"/>
                  </a:schemeClr>
                </a:solidFill>
              </a:rPr>
              <a:t>Statements with Multiple Quantifiers</a:t>
            </a:r>
            <a:r>
              <a:rPr lang="en-SG" sz="1200" dirty="0">
                <a:solidFill>
                  <a:schemeClr val="bg1"/>
                </a:solidFill>
              </a:rPr>
              <a:t>	Arguments with Quantified Statements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62</a:t>
            </a:fld>
            <a:endParaRPr lang="en-SG" dirty="0"/>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7" name="TextBox 66"/>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600" dirty="0">
                <a:solidFill>
                  <a:schemeClr val="bg1"/>
                </a:solidFill>
              </a:rPr>
              <a:t>3.3.5. Order of Quantifiers</a:t>
            </a:r>
          </a:p>
        </p:txBody>
      </p:sp>
      <p:sp>
        <p:nvSpPr>
          <p:cNvPr id="77" name="TextBox 76"/>
          <p:cNvSpPr txBox="1"/>
          <p:nvPr/>
        </p:nvSpPr>
        <p:spPr>
          <a:xfrm>
            <a:off x="326198" y="3194461"/>
            <a:ext cx="5421459" cy="830997"/>
          </a:xfrm>
          <a:prstGeom prst="rect">
            <a:avLst/>
          </a:prstGeom>
          <a:noFill/>
          <a:ln>
            <a:noFill/>
          </a:ln>
        </p:spPr>
        <p:txBody>
          <a:bodyPr wrap="square" rtlCol="0">
            <a:spAutoFit/>
          </a:bodyPr>
          <a:lstStyle/>
          <a:p>
            <a:pPr>
              <a:spcBef>
                <a:spcPct val="0"/>
              </a:spcBef>
              <a:spcAft>
                <a:spcPts val="600"/>
              </a:spcAft>
            </a:pPr>
            <a:r>
              <a:rPr lang="en-US" altLang="en-US" sz="2400" dirty="0"/>
              <a:t>Except for the order of the quantifiers, these statements are identical. </a:t>
            </a:r>
          </a:p>
        </p:txBody>
      </p:sp>
      <p:sp>
        <p:nvSpPr>
          <p:cNvPr id="6" name="TextBox 5"/>
          <p:cNvSpPr txBox="1"/>
          <p:nvPr/>
        </p:nvSpPr>
        <p:spPr>
          <a:xfrm>
            <a:off x="415123" y="1794370"/>
            <a:ext cx="6909790" cy="523220"/>
          </a:xfrm>
          <a:prstGeom prst="rect">
            <a:avLst/>
          </a:prstGeom>
          <a:noFill/>
        </p:spPr>
        <p:txBody>
          <a:bodyPr wrap="square" rtlCol="0">
            <a:spAutoFit/>
          </a:bodyPr>
          <a:lstStyle/>
          <a:p>
            <a:r>
              <a:rPr lang="en-US" altLang="en-US" sz="2800" dirty="0">
                <a:solidFill>
                  <a:srgbClr val="0033CC"/>
                </a:solidFill>
              </a:rPr>
              <a:t>∀ people </a:t>
            </a:r>
            <a:r>
              <a:rPr lang="en-US" altLang="en-US" sz="2800" i="1" dirty="0">
                <a:solidFill>
                  <a:srgbClr val="0033CC"/>
                </a:solidFill>
              </a:rPr>
              <a:t>x</a:t>
            </a:r>
            <a:r>
              <a:rPr lang="en-US" altLang="en-US" sz="2800" dirty="0">
                <a:solidFill>
                  <a:srgbClr val="0033CC"/>
                </a:solidFill>
              </a:rPr>
              <a:t>, ∃ a person </a:t>
            </a:r>
            <a:r>
              <a:rPr lang="en-US" altLang="en-US" sz="2800" i="1" dirty="0">
                <a:solidFill>
                  <a:srgbClr val="0033CC"/>
                </a:solidFill>
              </a:rPr>
              <a:t>y</a:t>
            </a:r>
            <a:r>
              <a:rPr lang="en-US" altLang="en-US" sz="2800" dirty="0">
                <a:solidFill>
                  <a:srgbClr val="0033CC"/>
                </a:solidFill>
              </a:rPr>
              <a:t> such that </a:t>
            </a:r>
            <a:r>
              <a:rPr lang="en-US" altLang="en-US" sz="2800" i="1" dirty="0">
                <a:solidFill>
                  <a:srgbClr val="0033CC"/>
                </a:solidFill>
              </a:rPr>
              <a:t>x</a:t>
            </a:r>
            <a:r>
              <a:rPr lang="en-US" altLang="en-US" sz="2800" dirty="0">
                <a:solidFill>
                  <a:srgbClr val="0033CC"/>
                </a:solidFill>
              </a:rPr>
              <a:t> loves </a:t>
            </a:r>
            <a:r>
              <a:rPr lang="en-US" altLang="en-US" sz="2800" i="1" dirty="0">
                <a:solidFill>
                  <a:srgbClr val="0033CC"/>
                </a:solidFill>
              </a:rPr>
              <a:t>y</a:t>
            </a:r>
            <a:r>
              <a:rPr lang="en-US" altLang="en-US" sz="2800" dirty="0">
                <a:solidFill>
                  <a:srgbClr val="0033CC"/>
                </a:solidFill>
              </a:rPr>
              <a:t>.</a:t>
            </a:r>
          </a:p>
        </p:txBody>
      </p:sp>
      <p:sp>
        <p:nvSpPr>
          <p:cNvPr id="78" name="TextBox 77"/>
          <p:cNvSpPr txBox="1"/>
          <p:nvPr/>
        </p:nvSpPr>
        <p:spPr>
          <a:xfrm>
            <a:off x="1844025" y="2487205"/>
            <a:ext cx="6909790" cy="523220"/>
          </a:xfrm>
          <a:prstGeom prst="rect">
            <a:avLst/>
          </a:prstGeom>
          <a:noFill/>
        </p:spPr>
        <p:txBody>
          <a:bodyPr wrap="square" rtlCol="0">
            <a:spAutoFit/>
          </a:bodyPr>
          <a:lstStyle/>
          <a:p>
            <a:r>
              <a:rPr lang="en-US" altLang="en-US" sz="2800" dirty="0">
                <a:solidFill>
                  <a:srgbClr val="0033CC"/>
                </a:solidFill>
              </a:rPr>
              <a:t>∃ a person </a:t>
            </a:r>
            <a:r>
              <a:rPr lang="en-US" altLang="en-US" sz="2800" i="1" dirty="0">
                <a:solidFill>
                  <a:srgbClr val="0033CC"/>
                </a:solidFill>
              </a:rPr>
              <a:t>y</a:t>
            </a:r>
            <a:r>
              <a:rPr lang="en-US" altLang="en-US" sz="2800" dirty="0">
                <a:solidFill>
                  <a:srgbClr val="0033CC"/>
                </a:solidFill>
              </a:rPr>
              <a:t> such that ∀ people </a:t>
            </a:r>
            <a:r>
              <a:rPr lang="en-US" altLang="en-US" sz="2800" i="1" dirty="0">
                <a:solidFill>
                  <a:srgbClr val="0033CC"/>
                </a:solidFill>
              </a:rPr>
              <a:t>x</a:t>
            </a:r>
            <a:r>
              <a:rPr lang="en-US" altLang="en-US" sz="2800" dirty="0">
                <a:solidFill>
                  <a:srgbClr val="0033CC"/>
                </a:solidFill>
              </a:rPr>
              <a:t>, </a:t>
            </a:r>
            <a:r>
              <a:rPr lang="en-US" altLang="en-US" sz="2800" i="1" dirty="0">
                <a:solidFill>
                  <a:srgbClr val="0033CC"/>
                </a:solidFill>
              </a:rPr>
              <a:t>x</a:t>
            </a:r>
            <a:r>
              <a:rPr lang="en-US" altLang="en-US" sz="2800" dirty="0">
                <a:solidFill>
                  <a:srgbClr val="0033CC"/>
                </a:solidFill>
              </a:rPr>
              <a:t> loves </a:t>
            </a:r>
            <a:r>
              <a:rPr lang="en-US" altLang="en-US" sz="2800" i="1" dirty="0">
                <a:solidFill>
                  <a:srgbClr val="0033CC"/>
                </a:solidFill>
              </a:rPr>
              <a:t>y</a:t>
            </a:r>
            <a:r>
              <a:rPr lang="en-US" altLang="en-US" sz="2800" dirty="0">
                <a:solidFill>
                  <a:srgbClr val="0033CC"/>
                </a:solidFill>
              </a:rPr>
              <a:t>.</a:t>
            </a:r>
          </a:p>
        </p:txBody>
      </p:sp>
      <p:grpSp>
        <p:nvGrpSpPr>
          <p:cNvPr id="12" name="Group 11"/>
          <p:cNvGrpSpPr/>
          <p:nvPr/>
        </p:nvGrpSpPr>
        <p:grpSpPr>
          <a:xfrm>
            <a:off x="575375" y="2317591"/>
            <a:ext cx="5908049" cy="2779485"/>
            <a:chOff x="575375" y="2317591"/>
            <a:chExt cx="5908049" cy="2779485"/>
          </a:xfrm>
        </p:grpSpPr>
        <p:sp>
          <p:nvSpPr>
            <p:cNvPr id="79" name="TextBox 78"/>
            <p:cNvSpPr txBox="1"/>
            <p:nvPr/>
          </p:nvSpPr>
          <p:spPr>
            <a:xfrm>
              <a:off x="575375" y="4142969"/>
              <a:ext cx="5908049" cy="954107"/>
            </a:xfrm>
            <a:prstGeom prst="rect">
              <a:avLst/>
            </a:prstGeom>
            <a:solidFill>
              <a:schemeClr val="accent6">
                <a:lumMod val="20000"/>
                <a:lumOff val="80000"/>
              </a:schemeClr>
            </a:solidFill>
            <a:ln>
              <a:solidFill>
                <a:schemeClr val="tx1"/>
              </a:solidFill>
            </a:ln>
          </p:spPr>
          <p:txBody>
            <a:bodyPr wrap="square" rtlCol="0">
              <a:spAutoFit/>
            </a:bodyPr>
            <a:lstStyle/>
            <a:p>
              <a:pPr>
                <a:spcBef>
                  <a:spcPct val="0"/>
                </a:spcBef>
                <a:spcAft>
                  <a:spcPts val="600"/>
                </a:spcAft>
              </a:pPr>
              <a:r>
                <a:rPr lang="en-US" altLang="en-US" sz="2800" dirty="0"/>
                <a:t>Given any person, it is possible to find someone whom that person loves.</a:t>
              </a:r>
            </a:p>
          </p:txBody>
        </p:sp>
        <p:cxnSp>
          <p:nvCxnSpPr>
            <p:cNvPr id="8" name="Straight Arrow Connector 7"/>
            <p:cNvCxnSpPr/>
            <p:nvPr/>
          </p:nvCxnSpPr>
          <p:spPr>
            <a:xfrm flipH="1" flipV="1">
              <a:off x="1358568" y="2317591"/>
              <a:ext cx="485457" cy="182537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3574784" y="3010425"/>
            <a:ext cx="5107802" cy="3169867"/>
            <a:chOff x="3574784" y="3010425"/>
            <a:chExt cx="5107802" cy="3169867"/>
          </a:xfrm>
        </p:grpSpPr>
        <p:sp>
          <p:nvSpPr>
            <p:cNvPr id="80" name="TextBox 79"/>
            <p:cNvSpPr txBox="1"/>
            <p:nvPr/>
          </p:nvSpPr>
          <p:spPr>
            <a:xfrm>
              <a:off x="3574784" y="5226185"/>
              <a:ext cx="5107802" cy="954107"/>
            </a:xfrm>
            <a:prstGeom prst="rect">
              <a:avLst/>
            </a:prstGeom>
            <a:solidFill>
              <a:schemeClr val="accent6">
                <a:lumMod val="20000"/>
                <a:lumOff val="80000"/>
              </a:schemeClr>
            </a:solidFill>
            <a:ln>
              <a:solidFill>
                <a:schemeClr val="tx1"/>
              </a:solidFill>
            </a:ln>
          </p:spPr>
          <p:txBody>
            <a:bodyPr wrap="square" rtlCol="0">
              <a:spAutoFit/>
            </a:bodyPr>
            <a:lstStyle/>
            <a:p>
              <a:pPr>
                <a:spcBef>
                  <a:spcPct val="0"/>
                </a:spcBef>
                <a:spcAft>
                  <a:spcPts val="600"/>
                </a:spcAft>
              </a:pPr>
              <a:r>
                <a:rPr lang="en-US" altLang="en-US" sz="2800" dirty="0"/>
                <a:t>There is one amazing individual who is loved by all people!</a:t>
              </a:r>
            </a:p>
          </p:txBody>
        </p:sp>
        <p:cxnSp>
          <p:nvCxnSpPr>
            <p:cNvPr id="81" name="Straight Arrow Connector 80"/>
            <p:cNvCxnSpPr/>
            <p:nvPr/>
          </p:nvCxnSpPr>
          <p:spPr>
            <a:xfrm flipV="1">
              <a:off x="7798240" y="3010425"/>
              <a:ext cx="1" cy="221576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49" name="TextBox 48"/>
          <p:cNvSpPr txBox="1"/>
          <p:nvPr/>
        </p:nvSpPr>
        <p:spPr>
          <a:xfrm>
            <a:off x="695464" y="5226185"/>
            <a:ext cx="2305463" cy="1384995"/>
          </a:xfrm>
          <a:prstGeom prst="rect">
            <a:avLst/>
          </a:prstGeom>
          <a:noFill/>
        </p:spPr>
        <p:txBody>
          <a:bodyPr wrap="square" rtlCol="0">
            <a:spAutoFit/>
          </a:bodyPr>
          <a:lstStyle/>
          <a:p>
            <a:r>
              <a:rPr lang="en-US" sz="2800" dirty="0"/>
              <a:t>They are not logically equivalent!</a:t>
            </a:r>
          </a:p>
        </p:txBody>
      </p:sp>
    </p:spTree>
    <p:extLst>
      <p:ext uri="{BB962C8B-B14F-4D97-AF65-F5344CB8AC3E}">
        <p14:creationId xmlns:p14="http://schemas.microsoft.com/office/powerpoint/2010/main" val="3249230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dissolve">
                                      <p:cBhvr>
                                        <p:cTn id="1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Order of Quantifiers</a:t>
            </a:r>
            <a:endParaRPr lang="en-SG" sz="1100" dirty="0">
              <a:solidFill>
                <a:schemeClr val="bg1"/>
              </a:solidFill>
            </a:endParaRPr>
          </a:p>
        </p:txBody>
      </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Lst>
            </a:pPr>
            <a:r>
              <a:rPr lang="en-SG" sz="900" dirty="0">
                <a:solidFill>
                  <a:schemeClr val="bg1"/>
                </a:solidFill>
              </a:rPr>
              <a:t>	</a:t>
            </a:r>
            <a:r>
              <a:rPr lang="en-SG" sz="1200" dirty="0">
                <a:solidFill>
                  <a:schemeClr val="bg1"/>
                </a:solidFill>
              </a:rPr>
              <a:t>Predicates &amp; Quantified Statement I / II	</a:t>
            </a:r>
            <a:r>
              <a:rPr lang="en-SG" sz="1200" b="1" dirty="0">
                <a:solidFill>
                  <a:schemeClr val="accent4">
                    <a:lumMod val="40000"/>
                    <a:lumOff val="60000"/>
                  </a:schemeClr>
                </a:solidFill>
              </a:rPr>
              <a:t>Statements with Multiple Quantifiers</a:t>
            </a:r>
            <a:r>
              <a:rPr lang="en-SG" sz="1200" dirty="0">
                <a:solidFill>
                  <a:schemeClr val="bg1"/>
                </a:solidFill>
              </a:rPr>
              <a:t>	Arguments with Quantified Statements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63</a:t>
            </a:fld>
            <a:endParaRPr lang="en-SG" dirty="0"/>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7" name="TextBox 76"/>
          <p:cNvSpPr txBox="1"/>
          <p:nvPr/>
        </p:nvSpPr>
        <p:spPr>
          <a:xfrm>
            <a:off x="522139" y="1163780"/>
            <a:ext cx="7276101" cy="1384995"/>
          </a:xfrm>
          <a:prstGeom prst="rect">
            <a:avLst/>
          </a:prstGeom>
          <a:solidFill>
            <a:schemeClr val="accent4">
              <a:lumMod val="60000"/>
              <a:lumOff val="40000"/>
            </a:schemeClr>
          </a:solidFill>
          <a:ln>
            <a:noFill/>
          </a:ln>
        </p:spPr>
        <p:txBody>
          <a:bodyPr wrap="square" rtlCol="0">
            <a:spAutoFit/>
          </a:bodyPr>
          <a:lstStyle/>
          <a:p>
            <a:pPr>
              <a:spcBef>
                <a:spcPct val="0"/>
              </a:spcBef>
              <a:spcAft>
                <a:spcPts val="600"/>
              </a:spcAft>
            </a:pPr>
            <a:r>
              <a:rPr lang="en-US" altLang="en-US" sz="2800" dirty="0"/>
              <a:t>In a statement containing both </a:t>
            </a:r>
            <a:r>
              <a:rPr lang="en-US" altLang="en-US" sz="2800" dirty="0">
                <a:sym typeface="Symbol"/>
              </a:rPr>
              <a:t> and , changing the order of the quantifiers usually changes the meaning of the statement.</a:t>
            </a:r>
            <a:endParaRPr lang="en-US" altLang="en-US" sz="2800" dirty="0"/>
          </a:p>
        </p:txBody>
      </p:sp>
      <p:sp>
        <p:nvSpPr>
          <p:cNvPr id="49" name="TextBox 48"/>
          <p:cNvSpPr txBox="1"/>
          <p:nvPr/>
        </p:nvSpPr>
        <p:spPr>
          <a:xfrm>
            <a:off x="458147" y="2873827"/>
            <a:ext cx="7723951" cy="1384995"/>
          </a:xfrm>
          <a:prstGeom prst="rect">
            <a:avLst/>
          </a:prstGeom>
          <a:noFill/>
          <a:ln>
            <a:noFill/>
          </a:ln>
        </p:spPr>
        <p:txBody>
          <a:bodyPr wrap="square" rtlCol="0">
            <a:spAutoFit/>
          </a:bodyPr>
          <a:lstStyle/>
          <a:p>
            <a:pPr>
              <a:spcBef>
                <a:spcPct val="0"/>
              </a:spcBef>
              <a:spcAft>
                <a:spcPts val="600"/>
              </a:spcAft>
            </a:pPr>
            <a:r>
              <a:rPr lang="en-US" altLang="en-US" sz="2800" dirty="0"/>
              <a:t>However, if one quantifier immediately follows another quantifier </a:t>
            </a:r>
            <a:r>
              <a:rPr lang="en-US" altLang="en-US" sz="2800" i="1" u="sng" dirty="0"/>
              <a:t>of the same type</a:t>
            </a:r>
            <a:r>
              <a:rPr lang="en-US" altLang="en-US" sz="2800" dirty="0"/>
              <a:t>, then the order of the quantifiers does not affect the meaning.</a:t>
            </a:r>
          </a:p>
        </p:txBody>
      </p:sp>
      <p:sp>
        <p:nvSpPr>
          <p:cNvPr id="38" name="TextBox 37">
            <a:extLst>
              <a:ext uri="{FF2B5EF4-FFF2-40B4-BE49-F238E27FC236}">
                <a16:creationId xmlns:a16="http://schemas.microsoft.com/office/drawing/2014/main" id="{40E96DF2-E47B-4EF5-A19F-9BCD6BAF2434}"/>
              </a:ext>
            </a:extLst>
          </p:cNvPr>
          <p:cNvSpPr txBox="1"/>
          <p:nvPr/>
        </p:nvSpPr>
        <p:spPr>
          <a:xfrm>
            <a:off x="476756" y="4523944"/>
            <a:ext cx="7723951" cy="1415772"/>
          </a:xfrm>
          <a:prstGeom prst="rect">
            <a:avLst/>
          </a:prstGeom>
          <a:noFill/>
          <a:ln>
            <a:noFill/>
          </a:ln>
        </p:spPr>
        <p:txBody>
          <a:bodyPr wrap="square" rtlCol="0">
            <a:spAutoFit/>
          </a:bodyPr>
          <a:lstStyle/>
          <a:p>
            <a:pPr>
              <a:spcBef>
                <a:spcPct val="0"/>
              </a:spcBef>
              <a:spcAft>
                <a:spcPts val="600"/>
              </a:spcAft>
            </a:pPr>
            <a:r>
              <a:rPr lang="en-US" altLang="en-US" sz="2800" dirty="0"/>
              <a:t>Examples: </a:t>
            </a:r>
          </a:p>
          <a:p>
            <a:pPr marL="534988" indent="-358775">
              <a:spcBef>
                <a:spcPct val="0"/>
              </a:spcBef>
              <a:spcAft>
                <a:spcPts val="600"/>
              </a:spcAft>
              <a:buFont typeface="Wingdings" panose="05000000000000000000" pitchFamily="2" charset="2"/>
              <a:buChar char="§"/>
            </a:pPr>
            <a:r>
              <a:rPr lang="en-US" altLang="en-US" sz="2400" dirty="0">
                <a:sym typeface="Symbol"/>
              </a:rPr>
              <a:t></a:t>
            </a:r>
            <a:r>
              <a:rPr lang="en-US" altLang="en-US" sz="2400" i="1" dirty="0">
                <a:sym typeface="Symbol"/>
              </a:rPr>
              <a:t>x</a:t>
            </a:r>
            <a:r>
              <a:rPr lang="en-US" altLang="en-US" sz="2400" dirty="0">
                <a:sym typeface="Symbol"/>
              </a:rPr>
              <a:t> </a:t>
            </a:r>
            <a:r>
              <a:rPr lang="en-US" altLang="en-US" sz="2400" i="1" dirty="0">
                <a:sym typeface="Symbol"/>
              </a:rPr>
              <a:t>y</a:t>
            </a:r>
            <a:r>
              <a:rPr lang="en-US" altLang="en-US" sz="2400" dirty="0">
                <a:sym typeface="Symbol"/>
              </a:rPr>
              <a:t> is equivalent to </a:t>
            </a:r>
            <a:r>
              <a:rPr lang="en-US" altLang="en-US" sz="2400" i="1" dirty="0">
                <a:sym typeface="Symbol"/>
              </a:rPr>
              <a:t>y</a:t>
            </a:r>
            <a:r>
              <a:rPr lang="en-US" altLang="en-US" sz="2400" dirty="0">
                <a:sym typeface="Symbol"/>
              </a:rPr>
              <a:t> </a:t>
            </a:r>
            <a:r>
              <a:rPr lang="en-US" altLang="en-US" sz="2400" i="1" dirty="0">
                <a:sym typeface="Symbol"/>
              </a:rPr>
              <a:t>x </a:t>
            </a:r>
            <a:r>
              <a:rPr lang="en-US" altLang="en-US" sz="2400" dirty="0">
                <a:sym typeface="Symbol"/>
              </a:rPr>
              <a:t>(likewise for </a:t>
            </a:r>
            <a:r>
              <a:rPr lang="en-US" altLang="en-US" sz="2400" dirty="0"/>
              <a:t>∃)</a:t>
            </a:r>
            <a:r>
              <a:rPr lang="en-US" altLang="en-US" sz="2400" dirty="0">
                <a:sym typeface="Symbol"/>
              </a:rPr>
              <a:t> </a:t>
            </a:r>
          </a:p>
          <a:p>
            <a:pPr marL="534988" indent="-358775">
              <a:spcBef>
                <a:spcPct val="0"/>
              </a:spcBef>
              <a:spcAft>
                <a:spcPts val="600"/>
              </a:spcAft>
              <a:buFont typeface="Wingdings" panose="05000000000000000000" pitchFamily="2" charset="2"/>
              <a:buChar char="§"/>
            </a:pPr>
            <a:r>
              <a:rPr lang="en-US" altLang="en-US" sz="2400" dirty="0">
                <a:sym typeface="Symbol"/>
              </a:rPr>
              <a:t></a:t>
            </a:r>
            <a:r>
              <a:rPr lang="en-US" altLang="en-US" sz="2400" i="1" dirty="0">
                <a:sym typeface="Symbol"/>
              </a:rPr>
              <a:t>x</a:t>
            </a:r>
            <a:r>
              <a:rPr lang="en-US" altLang="en-US" sz="2400" dirty="0">
                <a:sym typeface="Symbol"/>
              </a:rPr>
              <a:t> </a:t>
            </a:r>
            <a:r>
              <a:rPr lang="en-US" altLang="en-US" sz="2400" i="1" dirty="0">
                <a:sym typeface="Symbol"/>
              </a:rPr>
              <a:t>y may </a:t>
            </a:r>
            <a:r>
              <a:rPr lang="en-US" altLang="en-US" sz="2400" dirty="0">
                <a:sym typeface="Symbol"/>
              </a:rPr>
              <a:t>be written as </a:t>
            </a:r>
            <a:r>
              <a:rPr lang="en-US" altLang="en-US" sz="2400" i="1" dirty="0" err="1">
                <a:sym typeface="Symbol"/>
              </a:rPr>
              <a:t>x</a:t>
            </a:r>
            <a:r>
              <a:rPr lang="en-US" altLang="en-US" sz="2400" dirty="0" err="1">
                <a:sym typeface="Symbol"/>
              </a:rPr>
              <a:t>,</a:t>
            </a:r>
            <a:r>
              <a:rPr lang="en-US" altLang="en-US" sz="2400" i="1" dirty="0" err="1">
                <a:sym typeface="Symbol"/>
              </a:rPr>
              <a:t>y</a:t>
            </a:r>
            <a:r>
              <a:rPr lang="en-US" altLang="en-US" sz="2400" i="1" dirty="0">
                <a:sym typeface="Symbol"/>
              </a:rPr>
              <a:t> </a:t>
            </a:r>
            <a:r>
              <a:rPr lang="en-US" altLang="en-US" sz="2400" dirty="0">
                <a:sym typeface="Symbol"/>
              </a:rPr>
              <a:t>(likewise for </a:t>
            </a:r>
            <a:r>
              <a:rPr lang="en-US" altLang="en-US" sz="2400" dirty="0"/>
              <a:t>∃)</a:t>
            </a:r>
            <a:r>
              <a:rPr lang="en-US" altLang="en-US" sz="2400" dirty="0">
                <a:sym typeface="Symbol"/>
              </a:rPr>
              <a:t> </a:t>
            </a:r>
            <a:endParaRPr lang="en-US" altLang="en-US" sz="2800" dirty="0"/>
          </a:p>
        </p:txBody>
      </p:sp>
    </p:spTree>
    <p:extLst>
      <p:ext uri="{BB962C8B-B14F-4D97-AF65-F5344CB8AC3E}">
        <p14:creationId xmlns:p14="http://schemas.microsoft.com/office/powerpoint/2010/main" val="251082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dissolve">
                                      <p:cBhvr>
                                        <p:cTn id="7" dur="500"/>
                                        <p:tgtEl>
                                          <p:spTgt spid="4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dissolve">
                                      <p:cBhvr>
                                        <p:cTn id="1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38"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Order of Quantifiers</a:t>
            </a:r>
            <a:endParaRPr lang="en-SG" sz="1100" dirty="0">
              <a:solidFill>
                <a:schemeClr val="bg1"/>
              </a:solidFill>
            </a:endParaRPr>
          </a:p>
        </p:txBody>
      </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Lst>
            </a:pPr>
            <a:r>
              <a:rPr lang="en-SG" sz="900" dirty="0">
                <a:solidFill>
                  <a:schemeClr val="bg1"/>
                </a:solidFill>
              </a:rPr>
              <a:t>	</a:t>
            </a:r>
            <a:r>
              <a:rPr lang="en-SG" sz="1200" dirty="0">
                <a:solidFill>
                  <a:schemeClr val="bg1"/>
                </a:solidFill>
              </a:rPr>
              <a:t>Predicates &amp; Quantified Statement I / II	</a:t>
            </a:r>
            <a:r>
              <a:rPr lang="en-SG" sz="1200" b="1" dirty="0">
                <a:solidFill>
                  <a:schemeClr val="accent4">
                    <a:lumMod val="40000"/>
                    <a:lumOff val="60000"/>
                  </a:schemeClr>
                </a:solidFill>
              </a:rPr>
              <a:t>Statements with Multiple Quantifiers</a:t>
            </a:r>
            <a:r>
              <a:rPr lang="en-SG" sz="1200" dirty="0">
                <a:solidFill>
                  <a:schemeClr val="bg1"/>
                </a:solidFill>
              </a:rPr>
              <a:t>	Arguments with Quantified Statements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64</a:t>
            </a:fld>
            <a:endParaRPr lang="en-SG" dirty="0"/>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TextBox 48"/>
          <p:cNvSpPr txBox="1"/>
          <p:nvPr/>
        </p:nvSpPr>
        <p:spPr>
          <a:xfrm>
            <a:off x="458147" y="1045027"/>
            <a:ext cx="8056461" cy="830997"/>
          </a:xfrm>
          <a:prstGeom prst="rect">
            <a:avLst/>
          </a:prstGeom>
          <a:noFill/>
          <a:ln>
            <a:noFill/>
          </a:ln>
        </p:spPr>
        <p:txBody>
          <a:bodyPr wrap="square" rtlCol="0">
            <a:spAutoFit/>
          </a:bodyPr>
          <a:lstStyle/>
          <a:p>
            <a:pPr>
              <a:spcBef>
                <a:spcPct val="0"/>
              </a:spcBef>
              <a:spcAft>
                <a:spcPts val="600"/>
              </a:spcAft>
            </a:pPr>
            <a:r>
              <a:rPr lang="en-US" altLang="en-US" sz="2400" dirty="0"/>
              <a:t>Refer to the Tarski’s world of Figure 3.3.1. What are the truth values of the following two statements?</a:t>
            </a:r>
          </a:p>
        </p:txBody>
      </p:sp>
      <p:sp>
        <p:nvSpPr>
          <p:cNvPr id="38" name="TextBox 37"/>
          <p:cNvSpPr txBox="1"/>
          <p:nvPr/>
        </p:nvSpPr>
        <p:spPr>
          <a:xfrm>
            <a:off x="197584" y="1876024"/>
            <a:ext cx="5787579" cy="830997"/>
          </a:xfrm>
          <a:prstGeom prst="rect">
            <a:avLst/>
          </a:prstGeom>
          <a:noFill/>
        </p:spPr>
        <p:txBody>
          <a:bodyPr wrap="square" rtlCol="0">
            <a:spAutoFit/>
          </a:bodyPr>
          <a:lstStyle/>
          <a:p>
            <a:pPr marL="569913" indent="-388938">
              <a:spcAft>
                <a:spcPts val="600"/>
              </a:spcAft>
              <a:buFont typeface="+mj-lt"/>
              <a:buAutoNum type="alphaLcPeriod"/>
            </a:pPr>
            <a:r>
              <a:rPr lang="en-SG" altLang="en-US" sz="2400" dirty="0">
                <a:sym typeface="Symbol" panose="05050102010706020507" pitchFamily="18" charset="2"/>
              </a:rPr>
              <a:t>For every square </a:t>
            </a:r>
            <a:r>
              <a:rPr lang="en-SG" altLang="en-US" sz="2400" i="1" dirty="0">
                <a:sym typeface="Symbol" panose="05050102010706020507" pitchFamily="18" charset="2"/>
              </a:rPr>
              <a:t>x</a:t>
            </a:r>
            <a:r>
              <a:rPr lang="en-SG" altLang="en-US" sz="2400" dirty="0">
                <a:sym typeface="Symbol" panose="05050102010706020507" pitchFamily="18" charset="2"/>
              </a:rPr>
              <a:t>, there is a triangle </a:t>
            </a:r>
            <a:r>
              <a:rPr lang="en-SG" altLang="en-US" sz="2400" i="1" dirty="0">
                <a:sym typeface="Symbol" panose="05050102010706020507" pitchFamily="18" charset="2"/>
              </a:rPr>
              <a:t>y</a:t>
            </a:r>
            <a:r>
              <a:rPr lang="en-SG" altLang="en-US" sz="2400" dirty="0">
                <a:sym typeface="Symbol" panose="05050102010706020507" pitchFamily="18" charset="2"/>
              </a:rPr>
              <a:t> such that </a:t>
            </a:r>
            <a:r>
              <a:rPr lang="en-SG" altLang="en-US" sz="2400" i="1" dirty="0">
                <a:sym typeface="Symbol" panose="05050102010706020507" pitchFamily="18" charset="2"/>
              </a:rPr>
              <a:t>x</a:t>
            </a:r>
            <a:r>
              <a:rPr lang="en-SG" altLang="en-US" sz="2400" dirty="0">
                <a:sym typeface="Symbol" panose="05050102010706020507" pitchFamily="18" charset="2"/>
              </a:rPr>
              <a:t> and </a:t>
            </a:r>
            <a:r>
              <a:rPr lang="en-SG" altLang="en-US" sz="2400" i="1" dirty="0">
                <a:sym typeface="Symbol" panose="05050102010706020507" pitchFamily="18" charset="2"/>
              </a:rPr>
              <a:t>y</a:t>
            </a:r>
            <a:r>
              <a:rPr lang="en-SG" altLang="en-US" sz="2400" dirty="0">
                <a:sym typeface="Symbol" panose="05050102010706020507" pitchFamily="18" charset="2"/>
              </a:rPr>
              <a:t> have different </a:t>
            </a:r>
            <a:r>
              <a:rPr lang="en-SG" altLang="en-US" sz="2400" dirty="0" err="1">
                <a:sym typeface="Symbol" panose="05050102010706020507" pitchFamily="18" charset="2"/>
              </a:rPr>
              <a:t>colors</a:t>
            </a:r>
            <a:r>
              <a:rPr lang="en-SG" altLang="en-US" sz="2400" dirty="0">
                <a:sym typeface="Symbol" panose="05050102010706020507" pitchFamily="18" charset="2"/>
              </a:rPr>
              <a:t>.</a:t>
            </a:r>
            <a:endParaRPr lang="en-SG" altLang="en-US" sz="2400" dirty="0"/>
          </a:p>
        </p:txBody>
      </p:sp>
      <p:grpSp>
        <p:nvGrpSpPr>
          <p:cNvPr id="39" name="Group 38"/>
          <p:cNvGrpSpPr/>
          <p:nvPr/>
        </p:nvGrpSpPr>
        <p:grpSpPr>
          <a:xfrm>
            <a:off x="6024031" y="1529575"/>
            <a:ext cx="2819400" cy="3178861"/>
            <a:chOff x="5922227" y="1180129"/>
            <a:chExt cx="2819400" cy="3178861"/>
          </a:xfrm>
        </p:grpSpPr>
        <p:pic>
          <p:nvPicPr>
            <p:cNvPr id="4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2227" y="1180129"/>
              <a:ext cx="28194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Rectangle 6"/>
            <p:cNvSpPr>
              <a:spLocks noChangeArrowheads="1"/>
            </p:cNvSpPr>
            <p:nvPr/>
          </p:nvSpPr>
          <p:spPr bwMode="auto">
            <a:xfrm>
              <a:off x="6598393" y="3989658"/>
              <a:ext cx="14670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dirty="0"/>
                <a:t>Figure 3.3.1</a:t>
              </a:r>
              <a:endParaRPr lang="en-US" altLang="en-US" dirty="0"/>
            </a:p>
          </p:txBody>
        </p:sp>
      </p:grpSp>
      <p:sp>
        <p:nvSpPr>
          <p:cNvPr id="42" name="TextBox 41"/>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
        <p:nvSpPr>
          <p:cNvPr id="67" name="TextBox 66"/>
          <p:cNvSpPr txBox="1"/>
          <p:nvPr/>
        </p:nvSpPr>
        <p:spPr>
          <a:xfrm>
            <a:off x="2247202" y="2704942"/>
            <a:ext cx="1327582" cy="461665"/>
          </a:xfrm>
          <a:prstGeom prst="rect">
            <a:avLst/>
          </a:prstGeom>
          <a:solidFill>
            <a:schemeClr val="accent6">
              <a:lumMod val="60000"/>
              <a:lumOff val="40000"/>
            </a:schemeClr>
          </a:solidFill>
        </p:spPr>
        <p:txBody>
          <a:bodyPr wrap="square" rtlCol="0">
            <a:spAutoFit/>
          </a:bodyPr>
          <a:lstStyle/>
          <a:p>
            <a:pPr algn="ctr"/>
            <a:r>
              <a:rPr lang="en-US" sz="2400" dirty="0"/>
              <a:t>TRUE </a:t>
            </a:r>
          </a:p>
        </p:txBody>
      </p:sp>
      <p:sp>
        <p:nvSpPr>
          <p:cNvPr id="74" name="TextBox 73"/>
          <p:cNvSpPr txBox="1"/>
          <p:nvPr/>
        </p:nvSpPr>
        <p:spPr>
          <a:xfrm>
            <a:off x="197584" y="3738939"/>
            <a:ext cx="5514448" cy="1200329"/>
          </a:xfrm>
          <a:prstGeom prst="rect">
            <a:avLst/>
          </a:prstGeom>
          <a:noFill/>
        </p:spPr>
        <p:txBody>
          <a:bodyPr wrap="square" rtlCol="0">
            <a:spAutoFit/>
          </a:bodyPr>
          <a:lstStyle/>
          <a:p>
            <a:pPr marL="569913" indent="-388938">
              <a:spcAft>
                <a:spcPts val="600"/>
              </a:spcAft>
              <a:buFont typeface="+mj-lt"/>
              <a:buAutoNum type="alphaLcPeriod" startAt="2"/>
            </a:pPr>
            <a:r>
              <a:rPr lang="en-US" altLang="en-US" sz="2400" dirty="0"/>
              <a:t>There exists a triangle </a:t>
            </a:r>
            <a:r>
              <a:rPr lang="en-US" altLang="en-US" sz="2400" i="1" dirty="0"/>
              <a:t>y</a:t>
            </a:r>
            <a:r>
              <a:rPr lang="en-US" altLang="en-US" sz="2400" dirty="0"/>
              <a:t> such that for every square </a:t>
            </a:r>
            <a:r>
              <a:rPr lang="en-US" altLang="en-US" sz="2400" i="1" dirty="0"/>
              <a:t>x</a:t>
            </a:r>
            <a:r>
              <a:rPr lang="en-US" altLang="en-US" sz="2400" dirty="0"/>
              <a:t>, </a:t>
            </a:r>
            <a:r>
              <a:rPr lang="en-US" altLang="en-US" sz="2400" i="1" dirty="0"/>
              <a:t>x</a:t>
            </a:r>
            <a:r>
              <a:rPr lang="en-US" altLang="en-US" sz="2400" dirty="0"/>
              <a:t> and </a:t>
            </a:r>
            <a:r>
              <a:rPr lang="en-US" altLang="en-US" sz="2400" i="1" dirty="0"/>
              <a:t>y</a:t>
            </a:r>
            <a:r>
              <a:rPr lang="en-US" altLang="en-US" sz="2400" dirty="0"/>
              <a:t> have different colors</a:t>
            </a:r>
            <a:r>
              <a:rPr lang="en-SG" altLang="en-US" sz="2400" dirty="0">
                <a:sym typeface="Symbol" panose="05050102010706020507" pitchFamily="18" charset="2"/>
              </a:rPr>
              <a:t>.</a:t>
            </a:r>
            <a:endParaRPr lang="en-SG" altLang="en-US" sz="2400" dirty="0"/>
          </a:p>
        </p:txBody>
      </p:sp>
    </p:spTree>
    <p:extLst>
      <p:ext uri="{BB962C8B-B14F-4D97-AF65-F5344CB8AC3E}">
        <p14:creationId xmlns:p14="http://schemas.microsoft.com/office/powerpoint/2010/main" val="177470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dissolve">
                                      <p:cBhvr>
                                        <p:cTn id="7"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Formal Logical Notation</a:t>
            </a:r>
            <a:endParaRPr lang="en-SG" sz="1100" dirty="0">
              <a:solidFill>
                <a:schemeClr val="bg1"/>
              </a:solidFill>
            </a:endParaRPr>
          </a:p>
        </p:txBody>
      </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Lst>
            </a:pPr>
            <a:r>
              <a:rPr lang="en-SG" sz="900" dirty="0">
                <a:solidFill>
                  <a:schemeClr val="bg1"/>
                </a:solidFill>
              </a:rPr>
              <a:t>	</a:t>
            </a:r>
            <a:r>
              <a:rPr lang="en-SG" sz="1200" dirty="0">
                <a:solidFill>
                  <a:schemeClr val="bg1"/>
                </a:solidFill>
              </a:rPr>
              <a:t>Predicates &amp; Quantified Statement I / II	</a:t>
            </a:r>
            <a:r>
              <a:rPr lang="en-SG" sz="1200" b="1" dirty="0">
                <a:solidFill>
                  <a:schemeClr val="accent4">
                    <a:lumMod val="40000"/>
                    <a:lumOff val="60000"/>
                  </a:schemeClr>
                </a:solidFill>
              </a:rPr>
              <a:t>Statements with Multiple Quantifiers</a:t>
            </a:r>
            <a:r>
              <a:rPr lang="en-SG" sz="1200" dirty="0">
                <a:solidFill>
                  <a:schemeClr val="bg1"/>
                </a:solidFill>
              </a:rPr>
              <a:t>	Arguments with Quantified Statements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65</a:t>
            </a:fld>
            <a:endParaRPr lang="en-SG" dirty="0"/>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7" name="TextBox 66"/>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600" dirty="0">
                <a:solidFill>
                  <a:schemeClr val="bg1"/>
                </a:solidFill>
              </a:rPr>
              <a:t>3.3.6. Formal Logical Notation</a:t>
            </a:r>
          </a:p>
        </p:txBody>
      </p:sp>
      <p:sp>
        <p:nvSpPr>
          <p:cNvPr id="49" name="TextBox 48"/>
          <p:cNvSpPr txBox="1"/>
          <p:nvPr/>
        </p:nvSpPr>
        <p:spPr>
          <a:xfrm>
            <a:off x="324355" y="1581916"/>
            <a:ext cx="8509093" cy="2323713"/>
          </a:xfrm>
          <a:prstGeom prst="rect">
            <a:avLst/>
          </a:prstGeom>
          <a:noFill/>
          <a:ln>
            <a:noFill/>
          </a:ln>
        </p:spPr>
        <p:txBody>
          <a:bodyPr wrap="square" rtlCol="0">
            <a:spAutoFit/>
          </a:bodyPr>
          <a:lstStyle/>
          <a:p>
            <a:pPr>
              <a:spcAft>
                <a:spcPts val="600"/>
              </a:spcAft>
            </a:pPr>
            <a:r>
              <a:rPr lang="en-US" altLang="en-US" sz="2800" dirty="0"/>
              <a:t>In some areas of computer science, l</a:t>
            </a:r>
            <a:r>
              <a:rPr lang="en-US" sz="2800" dirty="0"/>
              <a:t>ogical statements are expressed in purely symbolic notation.</a:t>
            </a:r>
          </a:p>
          <a:p>
            <a:pPr>
              <a:spcAft>
                <a:spcPts val="600"/>
              </a:spcAft>
            </a:pPr>
            <a:r>
              <a:rPr lang="en-US" sz="2800" dirty="0"/>
              <a:t>The notation involves using predicates to describe all properties of variables and omitting the words </a:t>
            </a:r>
            <a:r>
              <a:rPr lang="en-US" sz="2800" i="1" dirty="0"/>
              <a:t>such as </a:t>
            </a:r>
            <a:r>
              <a:rPr lang="en-US" sz="2800" dirty="0"/>
              <a:t>in existential statements.</a:t>
            </a:r>
          </a:p>
        </p:txBody>
      </p:sp>
      <mc:AlternateContent xmlns:mc="http://schemas.openxmlformats.org/markup-compatibility/2006" xmlns:a14="http://schemas.microsoft.com/office/drawing/2010/main">
        <mc:Choice Requires="a14">
          <p:sp>
            <p:nvSpPr>
              <p:cNvPr id="2" name="TextBox 1"/>
              <p:cNvSpPr txBox="1"/>
              <p:nvPr/>
            </p:nvSpPr>
            <p:spPr>
              <a:xfrm>
                <a:off x="940032" y="4092447"/>
                <a:ext cx="4060088" cy="523220"/>
              </a:xfrm>
              <a:prstGeom prst="rect">
                <a:avLst/>
              </a:prstGeom>
              <a:noFill/>
            </p:spPr>
            <p:txBody>
              <a:bodyPr wrap="square" rtlCol="0">
                <a:spAutoFit/>
              </a:bodyPr>
              <a:lstStyle/>
              <a:p>
                <a:r>
                  <a:rPr lang="en-US" sz="2800" dirty="0"/>
                  <a:t>“</a:t>
                </a:r>
                <a:r>
                  <a:rPr lang="en-US" sz="2800" dirty="0">
                    <a:sym typeface="Symbol"/>
                  </a:rPr>
                  <a:t></a:t>
                </a:r>
                <a:r>
                  <a:rPr lang="en-US" sz="2800" i="1" dirty="0">
                    <a:sym typeface="Symbol"/>
                  </a:rPr>
                  <a:t>x</a:t>
                </a:r>
                <a:r>
                  <a:rPr lang="en-US" sz="2800" dirty="0">
                    <a:sym typeface="Symbol"/>
                  </a:rPr>
                  <a:t> </a:t>
                </a:r>
                <a14:m>
                  <m:oMath xmlns:m="http://schemas.openxmlformats.org/officeDocument/2006/math">
                    <m:r>
                      <a:rPr lang="en-US" sz="2800" i="1" dirty="0" smtClean="0">
                        <a:latin typeface="Cambria Math" panose="02040503050406030204" pitchFamily="18" charset="0"/>
                        <a:ea typeface="Cambria Math" panose="02040503050406030204" pitchFamily="18" charset="0"/>
                        <a:sym typeface="Symbol"/>
                      </a:rPr>
                      <m:t>∈</m:t>
                    </m:r>
                  </m:oMath>
                </a14:m>
                <a:r>
                  <a:rPr lang="en-US" sz="2800" dirty="0">
                    <a:sym typeface="Symbol"/>
                  </a:rPr>
                  <a:t> </a:t>
                </a:r>
                <a:r>
                  <a:rPr lang="en-US" sz="2800" i="1" dirty="0">
                    <a:sym typeface="Symbol"/>
                  </a:rPr>
                  <a:t>D</a:t>
                </a:r>
                <a:r>
                  <a:rPr lang="en-US" sz="2800" dirty="0">
                    <a:sym typeface="Symbol"/>
                  </a:rPr>
                  <a:t>, </a:t>
                </a:r>
                <a:r>
                  <a:rPr lang="en-US" sz="2800" i="1" dirty="0">
                    <a:sym typeface="Symbol"/>
                  </a:rPr>
                  <a:t>P</a:t>
                </a:r>
                <a:r>
                  <a:rPr lang="en-US" sz="2800" dirty="0">
                    <a:sym typeface="Symbol"/>
                  </a:rPr>
                  <a:t>(</a:t>
                </a:r>
                <a:r>
                  <a:rPr lang="en-US" sz="2800" i="1" dirty="0">
                    <a:sym typeface="Symbol"/>
                  </a:rPr>
                  <a:t>x</a:t>
                </a:r>
                <a:r>
                  <a:rPr lang="en-US" sz="2800" dirty="0">
                    <a:sym typeface="Symbol"/>
                  </a:rPr>
                  <a:t>)” written as</a:t>
                </a:r>
                <a:endParaRPr lang="en-US" sz="2800" dirty="0"/>
              </a:p>
            </p:txBody>
          </p:sp>
        </mc:Choice>
        <mc:Fallback xmlns="">
          <p:sp>
            <p:nvSpPr>
              <p:cNvPr id="2" name="TextBox 1"/>
              <p:cNvSpPr txBox="1">
                <a:spLocks noRot="1" noChangeAspect="1" noMove="1" noResize="1" noEditPoints="1" noAdjustHandles="1" noChangeArrowheads="1" noChangeShapeType="1" noTextEdit="1"/>
              </p:cNvSpPr>
              <p:nvPr/>
            </p:nvSpPr>
            <p:spPr>
              <a:xfrm>
                <a:off x="940032" y="4092447"/>
                <a:ext cx="4060088" cy="523220"/>
              </a:xfrm>
              <a:prstGeom prst="rect">
                <a:avLst/>
              </a:prstGeom>
              <a:blipFill>
                <a:blip r:embed="rId3"/>
                <a:stretch>
                  <a:fillRect l="-3003" t="-13953"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TextBox 73"/>
              <p:cNvSpPr txBox="1"/>
              <p:nvPr/>
            </p:nvSpPr>
            <p:spPr>
              <a:xfrm>
                <a:off x="4855353" y="4092447"/>
                <a:ext cx="2745104" cy="523220"/>
              </a:xfrm>
              <a:prstGeom prst="rect">
                <a:avLst/>
              </a:prstGeom>
              <a:solidFill>
                <a:srgbClr val="0033CC"/>
              </a:solidFill>
            </p:spPr>
            <p:txBody>
              <a:bodyPr wrap="square" rtlCol="0">
                <a:spAutoFit/>
              </a:bodyPr>
              <a:lstStyle/>
              <a:p>
                <a:pPr algn="ctr"/>
                <a:r>
                  <a:rPr lang="en-SG" sz="2800" dirty="0">
                    <a:solidFill>
                      <a:schemeClr val="bg1"/>
                    </a:solidFill>
                    <a:sym typeface="Symbol" panose="05050102010706020507" pitchFamily="18" charset="2"/>
                  </a:rPr>
                  <a:t></a:t>
                </a:r>
                <a:r>
                  <a:rPr lang="en-SG" sz="2800" i="1" dirty="0">
                    <a:solidFill>
                      <a:schemeClr val="bg1"/>
                    </a:solidFill>
                  </a:rPr>
                  <a:t>x</a:t>
                </a:r>
                <a:r>
                  <a:rPr lang="en-SG" sz="2800" dirty="0">
                    <a:solidFill>
                      <a:schemeClr val="bg1"/>
                    </a:solidFill>
                  </a:rPr>
                  <a:t> (</a:t>
                </a:r>
                <a:r>
                  <a:rPr lang="en-SG" sz="2800" i="1" dirty="0">
                    <a:solidFill>
                      <a:schemeClr val="bg1"/>
                    </a:solidFill>
                  </a:rPr>
                  <a:t>x</a:t>
                </a:r>
                <a:r>
                  <a:rPr lang="en-SG" sz="2800" dirty="0">
                    <a:solidFill>
                      <a:schemeClr val="bg1"/>
                    </a:solidFill>
                  </a:rPr>
                  <a:t> </a:t>
                </a:r>
                <a14:m>
                  <m:oMath xmlns:m="http://schemas.openxmlformats.org/officeDocument/2006/math">
                    <m:r>
                      <a:rPr lang="en-SG" sz="2800" i="1" dirty="0" smtClean="0">
                        <a:solidFill>
                          <a:schemeClr val="bg1"/>
                        </a:solidFill>
                        <a:latin typeface="Cambria Math" panose="02040503050406030204" pitchFamily="18" charset="0"/>
                        <a:ea typeface="Cambria Math" panose="02040503050406030204" pitchFamily="18" charset="0"/>
                        <a:sym typeface="Symbol"/>
                      </a:rPr>
                      <m:t>∈</m:t>
                    </m:r>
                  </m:oMath>
                </a14:m>
                <a:r>
                  <a:rPr lang="en-SG" sz="2800" dirty="0">
                    <a:solidFill>
                      <a:schemeClr val="bg1"/>
                    </a:solidFill>
                    <a:sym typeface="Symbol"/>
                  </a:rPr>
                  <a:t> </a:t>
                </a:r>
                <a:r>
                  <a:rPr lang="en-SG" sz="2800" i="1" dirty="0">
                    <a:solidFill>
                      <a:schemeClr val="bg1"/>
                    </a:solidFill>
                    <a:sym typeface="Symbol"/>
                  </a:rPr>
                  <a:t>D </a:t>
                </a:r>
                <a:r>
                  <a:rPr lang="en-SG" sz="2800" dirty="0">
                    <a:solidFill>
                      <a:schemeClr val="bg1"/>
                    </a:solidFill>
                    <a:sym typeface="Symbol"/>
                  </a:rPr>
                  <a:t></a:t>
                </a:r>
                <a:r>
                  <a:rPr lang="en-SG" sz="2800" dirty="0">
                    <a:solidFill>
                      <a:schemeClr val="bg1"/>
                    </a:solidFill>
                    <a:sym typeface="Symbol" panose="05050102010706020507" pitchFamily="18" charset="2"/>
                  </a:rPr>
                  <a:t> </a:t>
                </a:r>
                <a:r>
                  <a:rPr lang="en-SG" sz="2800" i="1" dirty="0">
                    <a:solidFill>
                      <a:schemeClr val="bg1"/>
                    </a:solidFill>
                    <a:sym typeface="Symbol" panose="05050102010706020507" pitchFamily="18" charset="2"/>
                  </a:rPr>
                  <a:t>P</a:t>
                </a:r>
                <a:r>
                  <a:rPr lang="en-SG" sz="2800" dirty="0">
                    <a:solidFill>
                      <a:schemeClr val="bg1"/>
                    </a:solidFill>
                    <a:sym typeface="Symbol" panose="05050102010706020507" pitchFamily="18" charset="2"/>
                  </a:rPr>
                  <a:t>(</a:t>
                </a:r>
                <a:r>
                  <a:rPr lang="en-SG" sz="2800" i="1" dirty="0">
                    <a:solidFill>
                      <a:schemeClr val="bg1"/>
                    </a:solidFill>
                    <a:sym typeface="Symbol" panose="05050102010706020507" pitchFamily="18" charset="2"/>
                  </a:rPr>
                  <a:t>x</a:t>
                </a:r>
                <a:r>
                  <a:rPr lang="en-SG" sz="2800" dirty="0">
                    <a:solidFill>
                      <a:schemeClr val="bg1"/>
                    </a:solidFill>
                    <a:sym typeface="Symbol" panose="05050102010706020507" pitchFamily="18" charset="2"/>
                  </a:rPr>
                  <a:t>))</a:t>
                </a:r>
                <a:endParaRPr lang="en-SG" sz="2800" i="1" dirty="0">
                  <a:solidFill>
                    <a:schemeClr val="bg1"/>
                  </a:solidFill>
                </a:endParaRPr>
              </a:p>
            </p:txBody>
          </p:sp>
        </mc:Choice>
        <mc:Fallback xmlns="">
          <p:sp>
            <p:nvSpPr>
              <p:cNvPr id="74" name="TextBox 73"/>
              <p:cNvSpPr txBox="1">
                <a:spLocks noRot="1" noChangeAspect="1" noMove="1" noResize="1" noEditPoints="1" noAdjustHandles="1" noChangeArrowheads="1" noChangeShapeType="1" noTextEdit="1"/>
              </p:cNvSpPr>
              <p:nvPr/>
            </p:nvSpPr>
            <p:spPr>
              <a:xfrm>
                <a:off x="4855353" y="4092447"/>
                <a:ext cx="2745104" cy="523220"/>
              </a:xfrm>
              <a:prstGeom prst="rect">
                <a:avLst/>
              </a:prstGeom>
              <a:blipFill>
                <a:blip r:embed="rId4"/>
                <a:stretch>
                  <a:fillRect l="-3991" t="-13953" r="-3769"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TextBox 74"/>
              <p:cNvSpPr txBox="1"/>
              <p:nvPr/>
            </p:nvSpPr>
            <p:spPr>
              <a:xfrm>
                <a:off x="356269" y="4669897"/>
                <a:ext cx="5346089" cy="523220"/>
              </a:xfrm>
              <a:prstGeom prst="rect">
                <a:avLst/>
              </a:prstGeom>
              <a:noFill/>
            </p:spPr>
            <p:txBody>
              <a:bodyPr wrap="square" rtlCol="0">
                <a:spAutoFit/>
              </a:bodyPr>
              <a:lstStyle/>
              <a:p>
                <a:r>
                  <a:rPr lang="en-US" sz="2800" dirty="0"/>
                  <a:t>“</a:t>
                </a:r>
                <a:r>
                  <a:rPr lang="en-US" altLang="en-US" sz="2800" dirty="0"/>
                  <a:t>∃</a:t>
                </a:r>
                <a:r>
                  <a:rPr lang="en-US" altLang="en-US" sz="2800" i="1" dirty="0"/>
                  <a:t>x</a:t>
                </a:r>
                <a:r>
                  <a:rPr lang="en-US" altLang="en-US" sz="2800" dirty="0"/>
                  <a:t> </a:t>
                </a:r>
                <a14:m>
                  <m:oMath xmlns:m="http://schemas.openxmlformats.org/officeDocument/2006/math">
                    <m:r>
                      <a:rPr lang="en-US" sz="2800" i="1" dirty="0">
                        <a:latin typeface="Cambria Math" panose="02040503050406030204" pitchFamily="18" charset="0"/>
                        <a:ea typeface="Cambria Math" panose="02040503050406030204" pitchFamily="18" charset="0"/>
                        <a:sym typeface="Symbol"/>
                      </a:rPr>
                      <m:t>∈</m:t>
                    </m:r>
                  </m:oMath>
                </a14:m>
                <a:r>
                  <a:rPr lang="en-US" altLang="en-US" sz="2800" dirty="0"/>
                  <a:t> </a:t>
                </a:r>
                <a:r>
                  <a:rPr lang="en-US" altLang="en-US" sz="2800" i="1" dirty="0"/>
                  <a:t>D</a:t>
                </a:r>
                <a:r>
                  <a:rPr lang="en-US" altLang="en-US" sz="2800" dirty="0"/>
                  <a:t> such that </a:t>
                </a:r>
                <a:r>
                  <a:rPr lang="en-US" altLang="en-US" sz="2800" i="1" dirty="0"/>
                  <a:t>P</a:t>
                </a:r>
                <a:r>
                  <a:rPr lang="en-US" altLang="en-US" sz="2800" dirty="0"/>
                  <a:t>(</a:t>
                </a:r>
                <a:r>
                  <a:rPr lang="en-US" altLang="en-US" sz="2800" i="1" dirty="0"/>
                  <a:t>x</a:t>
                </a:r>
                <a:r>
                  <a:rPr lang="en-US" sz="2800" dirty="0">
                    <a:sym typeface="Symbol"/>
                  </a:rPr>
                  <a:t>)” written as</a:t>
                </a:r>
                <a:endParaRPr lang="en-US" sz="2800" dirty="0"/>
              </a:p>
            </p:txBody>
          </p:sp>
        </mc:Choice>
        <mc:Fallback xmlns="">
          <p:sp>
            <p:nvSpPr>
              <p:cNvPr id="75" name="TextBox 74"/>
              <p:cNvSpPr txBox="1">
                <a:spLocks noRot="1" noChangeAspect="1" noMove="1" noResize="1" noEditPoints="1" noAdjustHandles="1" noChangeArrowheads="1" noChangeShapeType="1" noTextEdit="1"/>
              </p:cNvSpPr>
              <p:nvPr/>
            </p:nvSpPr>
            <p:spPr>
              <a:xfrm>
                <a:off x="356269" y="4669897"/>
                <a:ext cx="5346089" cy="523220"/>
              </a:xfrm>
              <a:prstGeom prst="rect">
                <a:avLst/>
              </a:prstGeom>
              <a:blipFill>
                <a:blip r:embed="rId5"/>
                <a:stretch>
                  <a:fillRect l="-2281" t="-13953"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TextBox 75"/>
              <p:cNvSpPr txBox="1"/>
              <p:nvPr/>
            </p:nvSpPr>
            <p:spPr>
              <a:xfrm>
                <a:off x="5443640" y="4672349"/>
                <a:ext cx="2753687" cy="523220"/>
              </a:xfrm>
              <a:prstGeom prst="rect">
                <a:avLst/>
              </a:prstGeom>
              <a:solidFill>
                <a:srgbClr val="0033CC"/>
              </a:solidFill>
            </p:spPr>
            <p:txBody>
              <a:bodyPr wrap="square" rtlCol="0">
                <a:spAutoFit/>
              </a:bodyPr>
              <a:lstStyle/>
              <a:p>
                <a:pPr algn="ctr"/>
                <a:r>
                  <a:rPr lang="en-SG" sz="2800" dirty="0">
                    <a:solidFill>
                      <a:schemeClr val="bg1"/>
                    </a:solidFill>
                    <a:sym typeface="Symbol"/>
                  </a:rPr>
                  <a:t></a:t>
                </a:r>
                <a:r>
                  <a:rPr lang="en-SG" sz="2800" i="1" dirty="0">
                    <a:solidFill>
                      <a:schemeClr val="bg1"/>
                    </a:solidFill>
                  </a:rPr>
                  <a:t>x</a:t>
                </a:r>
                <a:r>
                  <a:rPr lang="en-SG" sz="2800" dirty="0">
                    <a:solidFill>
                      <a:schemeClr val="bg1"/>
                    </a:solidFill>
                  </a:rPr>
                  <a:t> (</a:t>
                </a:r>
                <a:r>
                  <a:rPr lang="en-SG" sz="2800" i="1" dirty="0">
                    <a:solidFill>
                      <a:schemeClr val="bg1"/>
                    </a:solidFill>
                  </a:rPr>
                  <a:t>x</a:t>
                </a:r>
                <a:r>
                  <a:rPr lang="en-SG" sz="2800" dirty="0">
                    <a:solidFill>
                      <a:schemeClr val="bg1"/>
                    </a:solidFill>
                  </a:rPr>
                  <a:t> </a:t>
                </a:r>
                <a14:m>
                  <m:oMath xmlns:m="http://schemas.openxmlformats.org/officeDocument/2006/math">
                    <m:r>
                      <a:rPr lang="en-SG" sz="2800" i="1" dirty="0">
                        <a:solidFill>
                          <a:schemeClr val="bg1"/>
                        </a:solidFill>
                        <a:latin typeface="Cambria Math" panose="02040503050406030204" pitchFamily="18" charset="0"/>
                        <a:ea typeface="Cambria Math" panose="02040503050406030204" pitchFamily="18" charset="0"/>
                        <a:sym typeface="Symbol"/>
                      </a:rPr>
                      <m:t>∈</m:t>
                    </m:r>
                  </m:oMath>
                </a14:m>
                <a:r>
                  <a:rPr lang="en-SG" sz="2800" dirty="0">
                    <a:solidFill>
                      <a:schemeClr val="bg1"/>
                    </a:solidFill>
                    <a:sym typeface="Symbol"/>
                  </a:rPr>
                  <a:t> </a:t>
                </a:r>
                <a:r>
                  <a:rPr lang="en-SG" sz="2800" i="1" dirty="0">
                    <a:solidFill>
                      <a:schemeClr val="bg1"/>
                    </a:solidFill>
                    <a:sym typeface="Symbol"/>
                  </a:rPr>
                  <a:t>D </a:t>
                </a:r>
                <a:r>
                  <a:rPr lang="en-SG" sz="2800" dirty="0">
                    <a:solidFill>
                      <a:schemeClr val="bg1"/>
                    </a:solidFill>
                    <a:sym typeface="Symbol"/>
                  </a:rPr>
                  <a:t></a:t>
                </a:r>
                <a:r>
                  <a:rPr lang="en-SG" sz="2800" dirty="0">
                    <a:solidFill>
                      <a:schemeClr val="bg1"/>
                    </a:solidFill>
                    <a:sym typeface="Symbol" panose="05050102010706020507" pitchFamily="18" charset="2"/>
                  </a:rPr>
                  <a:t> </a:t>
                </a:r>
                <a:r>
                  <a:rPr lang="en-SG" sz="2800" i="1" dirty="0">
                    <a:solidFill>
                      <a:schemeClr val="bg1"/>
                    </a:solidFill>
                    <a:sym typeface="Symbol" panose="05050102010706020507" pitchFamily="18" charset="2"/>
                  </a:rPr>
                  <a:t>P</a:t>
                </a:r>
                <a:r>
                  <a:rPr lang="en-SG" sz="2800" dirty="0">
                    <a:solidFill>
                      <a:schemeClr val="bg1"/>
                    </a:solidFill>
                    <a:sym typeface="Symbol" panose="05050102010706020507" pitchFamily="18" charset="2"/>
                  </a:rPr>
                  <a:t>(</a:t>
                </a:r>
                <a:r>
                  <a:rPr lang="en-SG" sz="2800" i="1" dirty="0">
                    <a:solidFill>
                      <a:schemeClr val="bg1"/>
                    </a:solidFill>
                    <a:sym typeface="Symbol" panose="05050102010706020507" pitchFamily="18" charset="2"/>
                  </a:rPr>
                  <a:t>x</a:t>
                </a:r>
                <a:r>
                  <a:rPr lang="en-SG" sz="2800" dirty="0">
                    <a:solidFill>
                      <a:schemeClr val="bg1"/>
                    </a:solidFill>
                    <a:sym typeface="Symbol" panose="05050102010706020507" pitchFamily="18" charset="2"/>
                  </a:rPr>
                  <a:t>))</a:t>
                </a:r>
                <a:endParaRPr lang="en-SG" sz="2800" i="1" dirty="0">
                  <a:solidFill>
                    <a:schemeClr val="bg1"/>
                  </a:solidFill>
                </a:endParaRPr>
              </a:p>
            </p:txBody>
          </p:sp>
        </mc:Choice>
        <mc:Fallback xmlns="">
          <p:sp>
            <p:nvSpPr>
              <p:cNvPr id="76" name="TextBox 75"/>
              <p:cNvSpPr txBox="1">
                <a:spLocks noRot="1" noChangeAspect="1" noMove="1" noResize="1" noEditPoints="1" noAdjustHandles="1" noChangeArrowheads="1" noChangeShapeType="1" noTextEdit="1"/>
              </p:cNvSpPr>
              <p:nvPr/>
            </p:nvSpPr>
            <p:spPr>
              <a:xfrm>
                <a:off x="5443640" y="4672349"/>
                <a:ext cx="2753687" cy="523220"/>
              </a:xfrm>
              <a:prstGeom prst="rect">
                <a:avLst/>
              </a:prstGeom>
              <a:blipFill>
                <a:blip r:embed="rId6"/>
                <a:stretch>
                  <a:fillRect l="-221" t="-13953" r="-221" b="-32558"/>
                </a:stretch>
              </a:blipFill>
            </p:spPr>
            <p:txBody>
              <a:bodyPr/>
              <a:lstStyle/>
              <a:p>
                <a:r>
                  <a:rPr lang="en-US">
                    <a:noFill/>
                  </a:rPr>
                  <a:t> </a:t>
                </a:r>
              </a:p>
            </p:txBody>
          </p:sp>
        </mc:Fallback>
      </mc:AlternateContent>
      <p:grpSp>
        <p:nvGrpSpPr>
          <p:cNvPr id="12" name="Group 11"/>
          <p:cNvGrpSpPr/>
          <p:nvPr/>
        </p:nvGrpSpPr>
        <p:grpSpPr>
          <a:xfrm>
            <a:off x="285735" y="4615668"/>
            <a:ext cx="4790343" cy="1455869"/>
            <a:chOff x="285735" y="4615668"/>
            <a:chExt cx="4790343" cy="1455869"/>
          </a:xfrm>
        </p:grpSpPr>
        <p:cxnSp>
          <p:nvCxnSpPr>
            <p:cNvPr id="6" name="Straight Arrow Connector 5"/>
            <p:cNvCxnSpPr/>
            <p:nvPr/>
          </p:nvCxnSpPr>
          <p:spPr>
            <a:xfrm flipV="1">
              <a:off x="1661088" y="5086652"/>
              <a:ext cx="385483" cy="561112"/>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V="1">
              <a:off x="1583991" y="4615668"/>
              <a:ext cx="78890" cy="1032097"/>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85735" y="5609872"/>
              <a:ext cx="4790343" cy="461665"/>
            </a:xfrm>
            <a:prstGeom prst="rect">
              <a:avLst/>
            </a:prstGeom>
            <a:noFill/>
          </p:spPr>
          <p:txBody>
            <a:bodyPr wrap="square" rtlCol="0">
              <a:spAutoFit/>
            </a:bodyPr>
            <a:lstStyle/>
            <a:p>
              <a:pPr algn="ctr"/>
              <a:r>
                <a:rPr lang="en-US" sz="2400" dirty="0">
                  <a:solidFill>
                    <a:srgbClr val="C00000"/>
                  </a:solidFill>
                </a:rPr>
                <a:t>We will follow this way of writing.</a:t>
              </a:r>
            </a:p>
          </p:txBody>
        </p:sp>
      </p:grpSp>
    </p:spTree>
    <p:extLst>
      <p:ext uri="{BB962C8B-B14F-4D97-AF65-F5344CB8AC3E}">
        <p14:creationId xmlns:p14="http://schemas.microsoft.com/office/powerpoint/2010/main" val="648477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74"/>
                                        </p:tgtEl>
                                        <p:attrNameLst>
                                          <p:attrName>style.visibility</p:attrName>
                                        </p:attrNameLst>
                                      </p:cBhvr>
                                      <p:to>
                                        <p:strVal val="visible"/>
                                      </p:to>
                                    </p:set>
                                    <p:animEffect transition="in" filter="dissolve">
                                      <p:cBhvr>
                                        <p:cTn id="11" dur="500"/>
                                        <p:tgtEl>
                                          <p:spTgt spid="74"/>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75"/>
                                        </p:tgtEl>
                                        <p:attrNameLst>
                                          <p:attrName>style.visibility</p:attrName>
                                        </p:attrNameLst>
                                      </p:cBhvr>
                                      <p:to>
                                        <p:strVal val="visible"/>
                                      </p:to>
                                    </p:set>
                                    <p:animEffect transition="in" filter="dissolve">
                                      <p:cBhvr>
                                        <p:cTn id="16" dur="500"/>
                                        <p:tgtEl>
                                          <p:spTgt spid="75"/>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76"/>
                                        </p:tgtEl>
                                        <p:attrNameLst>
                                          <p:attrName>style.visibility</p:attrName>
                                        </p:attrNameLst>
                                      </p:cBhvr>
                                      <p:to>
                                        <p:strVal val="visible"/>
                                      </p:to>
                                    </p:set>
                                    <p:animEffect transition="in" filter="dissolve">
                                      <p:cBhvr>
                                        <p:cTn id="20" dur="500"/>
                                        <p:tgtEl>
                                          <p:spTgt spid="76"/>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dissolve">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4" grpId="0" animBg="1"/>
      <p:bldP spid="75" grpId="0"/>
      <p:bldP spid="76"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Formal Logical Notation: Formalizing Statements in a Tarski’s World</a:t>
            </a:r>
            <a:endParaRPr lang="en-SG" sz="1100" dirty="0">
              <a:solidFill>
                <a:schemeClr val="bg1"/>
              </a:solidFill>
            </a:endParaRPr>
          </a:p>
        </p:txBody>
      </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Lst>
            </a:pPr>
            <a:r>
              <a:rPr lang="en-SG" sz="900" dirty="0">
                <a:solidFill>
                  <a:schemeClr val="bg1"/>
                </a:solidFill>
              </a:rPr>
              <a:t>	</a:t>
            </a:r>
            <a:r>
              <a:rPr lang="en-SG" sz="1200" dirty="0">
                <a:solidFill>
                  <a:schemeClr val="bg1"/>
                </a:solidFill>
              </a:rPr>
              <a:t>Predicates &amp; Quantified Statement I / II	</a:t>
            </a:r>
            <a:r>
              <a:rPr lang="en-SG" sz="1200" b="1" dirty="0">
                <a:solidFill>
                  <a:schemeClr val="accent4">
                    <a:lumMod val="40000"/>
                    <a:lumOff val="60000"/>
                  </a:schemeClr>
                </a:solidFill>
              </a:rPr>
              <a:t>Statements with Multiple Quantifiers</a:t>
            </a:r>
            <a:r>
              <a:rPr lang="en-SG" sz="1200" dirty="0">
                <a:solidFill>
                  <a:schemeClr val="bg1"/>
                </a:solidFill>
              </a:rPr>
              <a:t>	Arguments with Quantified Statements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66</a:t>
            </a:fld>
            <a:endParaRPr lang="en-SG" dirty="0"/>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TextBox 48"/>
          <p:cNvSpPr txBox="1"/>
          <p:nvPr/>
        </p:nvSpPr>
        <p:spPr>
          <a:xfrm>
            <a:off x="324355" y="928773"/>
            <a:ext cx="8509093" cy="1631216"/>
          </a:xfrm>
          <a:prstGeom prst="rect">
            <a:avLst/>
          </a:prstGeom>
          <a:noFill/>
          <a:ln>
            <a:noFill/>
          </a:ln>
        </p:spPr>
        <p:txBody>
          <a:bodyPr wrap="square" rtlCol="0">
            <a:spAutoFit/>
          </a:bodyPr>
          <a:lstStyle/>
          <a:p>
            <a:r>
              <a:rPr lang="en-US" sz="2800" dirty="0"/>
              <a:t>Example: </a:t>
            </a:r>
          </a:p>
          <a:p>
            <a:pPr marL="457200" indent="-457200">
              <a:buFont typeface="Wingdings" panose="05000000000000000000" pitchFamily="2" charset="2"/>
              <a:buChar char="§"/>
            </a:pPr>
            <a:r>
              <a:rPr lang="en-US" sz="2400" dirty="0"/>
              <a:t>Tarski’s world.</a:t>
            </a:r>
          </a:p>
          <a:p>
            <a:pPr marL="457200" indent="-457200">
              <a:buFont typeface="Wingdings" panose="05000000000000000000" pitchFamily="2" charset="2"/>
              <a:buChar char="§"/>
            </a:pPr>
            <a:r>
              <a:rPr lang="en-US" sz="2400" dirty="0"/>
              <a:t>Let the common domain </a:t>
            </a:r>
            <a:r>
              <a:rPr lang="en-US" sz="2400" i="1" dirty="0"/>
              <a:t>D</a:t>
            </a:r>
            <a:r>
              <a:rPr lang="en-US" sz="2400" dirty="0"/>
              <a:t> of all variables be the set of all the objects in the Tarski’s world.</a:t>
            </a:r>
          </a:p>
        </p:txBody>
      </p:sp>
      <p:sp>
        <p:nvSpPr>
          <p:cNvPr id="3" name="TextBox 2"/>
          <p:cNvSpPr txBox="1"/>
          <p:nvPr/>
        </p:nvSpPr>
        <p:spPr>
          <a:xfrm>
            <a:off x="604400" y="2576672"/>
            <a:ext cx="4162842" cy="1384995"/>
          </a:xfrm>
          <a:prstGeom prst="rect">
            <a:avLst/>
          </a:prstGeom>
          <a:solidFill>
            <a:schemeClr val="accent5">
              <a:lumMod val="20000"/>
              <a:lumOff val="80000"/>
            </a:schemeClr>
          </a:solidFill>
          <a:ln>
            <a:solidFill>
              <a:schemeClr val="tx1"/>
            </a:solidFill>
          </a:ln>
        </p:spPr>
        <p:txBody>
          <a:bodyPr wrap="square" rtlCol="0">
            <a:spAutoFit/>
          </a:bodyPr>
          <a:lstStyle/>
          <a:p>
            <a:pPr>
              <a:tabLst>
                <a:tab pos="463550" algn="l"/>
                <a:tab pos="688975" algn="l"/>
              </a:tabLst>
            </a:pPr>
            <a:r>
              <a:rPr lang="en-US" sz="2800" dirty="0"/>
              <a:t>Triangle(</a:t>
            </a:r>
            <a:r>
              <a:rPr lang="en-US" sz="2800" i="1" dirty="0"/>
              <a:t>x</a:t>
            </a:r>
            <a:r>
              <a:rPr lang="en-US" sz="2800" dirty="0"/>
              <a:t>): “</a:t>
            </a:r>
            <a:r>
              <a:rPr lang="en-US" sz="2800" i="1" dirty="0"/>
              <a:t>x</a:t>
            </a:r>
            <a:r>
              <a:rPr lang="en-US" sz="2800" dirty="0"/>
              <a:t> is a triangle”</a:t>
            </a:r>
          </a:p>
          <a:p>
            <a:pPr>
              <a:tabLst>
                <a:tab pos="463550" algn="l"/>
                <a:tab pos="688975" algn="l"/>
              </a:tabLst>
            </a:pPr>
            <a:r>
              <a:rPr lang="en-US" sz="2800" dirty="0"/>
              <a:t>Circle(</a:t>
            </a:r>
            <a:r>
              <a:rPr lang="en-US" sz="2800" i="1" dirty="0"/>
              <a:t>x</a:t>
            </a:r>
            <a:r>
              <a:rPr lang="en-US" sz="2800" dirty="0"/>
              <a:t>): “</a:t>
            </a:r>
            <a:r>
              <a:rPr lang="en-US" sz="2800" i="1" dirty="0"/>
              <a:t>x</a:t>
            </a:r>
            <a:r>
              <a:rPr lang="en-US" sz="2800" dirty="0"/>
              <a:t> is a circle”</a:t>
            </a:r>
          </a:p>
          <a:p>
            <a:pPr>
              <a:tabLst>
                <a:tab pos="463550" algn="l"/>
                <a:tab pos="688975" algn="l"/>
              </a:tabLst>
            </a:pPr>
            <a:r>
              <a:rPr lang="en-US" sz="2800" dirty="0"/>
              <a:t>Square(</a:t>
            </a:r>
            <a:r>
              <a:rPr lang="en-US" sz="2800" i="1" dirty="0"/>
              <a:t>x</a:t>
            </a:r>
            <a:r>
              <a:rPr lang="en-US" sz="2800" dirty="0"/>
              <a:t>): “</a:t>
            </a:r>
            <a:r>
              <a:rPr lang="en-US" sz="2800" i="1" dirty="0"/>
              <a:t>x</a:t>
            </a:r>
            <a:r>
              <a:rPr lang="en-US" sz="2800" dirty="0"/>
              <a:t> is a square”</a:t>
            </a:r>
          </a:p>
        </p:txBody>
      </p:sp>
      <p:sp>
        <p:nvSpPr>
          <p:cNvPr id="77" name="TextBox 76"/>
          <p:cNvSpPr txBox="1"/>
          <p:nvPr/>
        </p:nvSpPr>
        <p:spPr>
          <a:xfrm>
            <a:off x="4970452" y="2576671"/>
            <a:ext cx="3327415" cy="1384995"/>
          </a:xfrm>
          <a:prstGeom prst="rect">
            <a:avLst/>
          </a:prstGeom>
          <a:solidFill>
            <a:schemeClr val="accent6">
              <a:lumMod val="20000"/>
              <a:lumOff val="80000"/>
            </a:schemeClr>
          </a:solidFill>
          <a:ln>
            <a:solidFill>
              <a:schemeClr val="tx1"/>
            </a:solidFill>
          </a:ln>
        </p:spPr>
        <p:txBody>
          <a:bodyPr wrap="square" rtlCol="0">
            <a:spAutoFit/>
          </a:bodyPr>
          <a:lstStyle/>
          <a:p>
            <a:pPr>
              <a:tabLst>
                <a:tab pos="463550" algn="l"/>
                <a:tab pos="688975" algn="l"/>
              </a:tabLst>
            </a:pPr>
            <a:r>
              <a:rPr lang="en-US" sz="2800" dirty="0"/>
              <a:t>Blue(</a:t>
            </a:r>
            <a:r>
              <a:rPr lang="en-US" sz="2800" i="1" dirty="0"/>
              <a:t>x</a:t>
            </a:r>
            <a:r>
              <a:rPr lang="en-US" sz="2800" dirty="0"/>
              <a:t>): “</a:t>
            </a:r>
            <a:r>
              <a:rPr lang="en-US" sz="2800" i="1" dirty="0"/>
              <a:t>x</a:t>
            </a:r>
            <a:r>
              <a:rPr lang="en-US" sz="2800" dirty="0"/>
              <a:t> is blue”</a:t>
            </a:r>
          </a:p>
          <a:p>
            <a:pPr>
              <a:tabLst>
                <a:tab pos="463550" algn="l"/>
                <a:tab pos="688975" algn="l"/>
              </a:tabLst>
            </a:pPr>
            <a:r>
              <a:rPr lang="en-US" sz="2800" dirty="0"/>
              <a:t>Gray(</a:t>
            </a:r>
            <a:r>
              <a:rPr lang="en-US" sz="2800" i="1" dirty="0"/>
              <a:t>x</a:t>
            </a:r>
            <a:r>
              <a:rPr lang="en-US" sz="2800" dirty="0"/>
              <a:t>): “</a:t>
            </a:r>
            <a:r>
              <a:rPr lang="en-US" sz="2800" i="1" dirty="0"/>
              <a:t>x</a:t>
            </a:r>
            <a:r>
              <a:rPr lang="en-US" sz="2800" dirty="0"/>
              <a:t> is gray”</a:t>
            </a:r>
          </a:p>
          <a:p>
            <a:pPr>
              <a:tabLst>
                <a:tab pos="463550" algn="l"/>
                <a:tab pos="688975" algn="l"/>
              </a:tabLst>
            </a:pPr>
            <a:r>
              <a:rPr lang="en-US" sz="2800" dirty="0"/>
              <a:t>Black(</a:t>
            </a:r>
            <a:r>
              <a:rPr lang="en-US" sz="2800" i="1" dirty="0"/>
              <a:t>x</a:t>
            </a:r>
            <a:r>
              <a:rPr lang="en-US" sz="2800" dirty="0"/>
              <a:t>): “</a:t>
            </a:r>
            <a:r>
              <a:rPr lang="en-US" sz="2800" i="1" dirty="0"/>
              <a:t>x</a:t>
            </a:r>
            <a:r>
              <a:rPr lang="en-US" sz="2800" dirty="0"/>
              <a:t> is black”</a:t>
            </a:r>
          </a:p>
        </p:txBody>
      </p:sp>
      <p:sp>
        <p:nvSpPr>
          <p:cNvPr id="78" name="TextBox 77"/>
          <p:cNvSpPr txBox="1"/>
          <p:nvPr/>
        </p:nvSpPr>
        <p:spPr>
          <a:xfrm>
            <a:off x="604399" y="4114067"/>
            <a:ext cx="7693467" cy="1815882"/>
          </a:xfrm>
          <a:prstGeom prst="rect">
            <a:avLst/>
          </a:prstGeom>
          <a:solidFill>
            <a:schemeClr val="accent4">
              <a:lumMod val="20000"/>
              <a:lumOff val="80000"/>
            </a:schemeClr>
          </a:solidFill>
          <a:ln>
            <a:solidFill>
              <a:schemeClr val="tx1"/>
            </a:solidFill>
          </a:ln>
        </p:spPr>
        <p:txBody>
          <a:bodyPr wrap="square" rtlCol="0">
            <a:spAutoFit/>
          </a:bodyPr>
          <a:lstStyle/>
          <a:p>
            <a:pPr>
              <a:tabLst>
                <a:tab pos="463550" algn="l"/>
                <a:tab pos="688975" algn="l"/>
              </a:tabLst>
            </a:pPr>
            <a:r>
              <a:rPr lang="en-US" sz="2800" dirty="0" err="1"/>
              <a:t>RightOf</a:t>
            </a:r>
            <a:r>
              <a:rPr lang="en-US" sz="2800" dirty="0"/>
              <a:t>(</a:t>
            </a:r>
            <a:r>
              <a:rPr lang="en-US" sz="2800" i="1" dirty="0" err="1"/>
              <a:t>x,y</a:t>
            </a:r>
            <a:r>
              <a:rPr lang="en-US" sz="2800" dirty="0"/>
              <a:t>): “</a:t>
            </a:r>
            <a:r>
              <a:rPr lang="en-US" sz="2800" i="1" dirty="0"/>
              <a:t>x</a:t>
            </a:r>
            <a:r>
              <a:rPr lang="en-US" sz="2800" dirty="0"/>
              <a:t> is to the right of </a:t>
            </a:r>
            <a:r>
              <a:rPr lang="en-US" sz="2800" i="1" dirty="0"/>
              <a:t>y</a:t>
            </a:r>
            <a:r>
              <a:rPr lang="en-US" sz="2800" dirty="0"/>
              <a:t>”</a:t>
            </a:r>
          </a:p>
          <a:p>
            <a:pPr>
              <a:tabLst>
                <a:tab pos="463550" algn="l"/>
                <a:tab pos="688975" algn="l"/>
              </a:tabLst>
            </a:pPr>
            <a:r>
              <a:rPr lang="en-US" sz="2800" dirty="0"/>
              <a:t>Above(</a:t>
            </a:r>
            <a:r>
              <a:rPr lang="en-US" sz="2800" i="1" dirty="0" err="1"/>
              <a:t>x,y</a:t>
            </a:r>
            <a:r>
              <a:rPr lang="en-US" sz="2800" dirty="0"/>
              <a:t>): “</a:t>
            </a:r>
            <a:r>
              <a:rPr lang="en-US" sz="2800" i="1" dirty="0"/>
              <a:t>x</a:t>
            </a:r>
            <a:r>
              <a:rPr lang="en-US" sz="2800" dirty="0"/>
              <a:t> is above </a:t>
            </a:r>
            <a:r>
              <a:rPr lang="en-US" sz="2800" i="1" dirty="0"/>
              <a:t>y</a:t>
            </a:r>
            <a:r>
              <a:rPr lang="en-US" sz="2800" dirty="0"/>
              <a:t>”</a:t>
            </a:r>
          </a:p>
          <a:p>
            <a:pPr>
              <a:tabLst>
                <a:tab pos="463550" algn="l"/>
                <a:tab pos="688975" algn="l"/>
              </a:tabLst>
            </a:pPr>
            <a:r>
              <a:rPr lang="en-US" sz="2800" dirty="0" err="1"/>
              <a:t>SameColorAs</a:t>
            </a:r>
            <a:r>
              <a:rPr lang="en-US" sz="2800" dirty="0"/>
              <a:t>(</a:t>
            </a:r>
            <a:r>
              <a:rPr lang="en-US" sz="2800" i="1" dirty="0" err="1"/>
              <a:t>x,y</a:t>
            </a:r>
            <a:r>
              <a:rPr lang="en-US" sz="2800" dirty="0"/>
              <a:t>)</a:t>
            </a:r>
            <a:r>
              <a:rPr lang="en-US" sz="2800" i="1" dirty="0"/>
              <a:t>:</a:t>
            </a:r>
            <a:r>
              <a:rPr lang="en-US" sz="2800" dirty="0"/>
              <a:t> “</a:t>
            </a:r>
            <a:r>
              <a:rPr lang="en-US" sz="2800" i="1" dirty="0"/>
              <a:t>x</a:t>
            </a:r>
            <a:r>
              <a:rPr lang="en-US" sz="2800" dirty="0"/>
              <a:t> has the same color as </a:t>
            </a:r>
            <a:r>
              <a:rPr lang="en-US" sz="2800" i="1" dirty="0"/>
              <a:t>y</a:t>
            </a:r>
            <a:r>
              <a:rPr lang="en-US" sz="2800" dirty="0"/>
              <a:t>”</a:t>
            </a:r>
          </a:p>
          <a:p>
            <a:pPr>
              <a:tabLst>
                <a:tab pos="463550" algn="l"/>
                <a:tab pos="688975" algn="l"/>
              </a:tabLst>
            </a:pPr>
            <a:r>
              <a:rPr lang="en-US" sz="2800" i="1" dirty="0"/>
              <a:t>x</a:t>
            </a:r>
            <a:r>
              <a:rPr lang="en-US" sz="2800" dirty="0"/>
              <a:t> = </a:t>
            </a:r>
            <a:r>
              <a:rPr lang="en-US" sz="2800" i="1" dirty="0"/>
              <a:t>y</a:t>
            </a:r>
            <a:r>
              <a:rPr lang="en-US" sz="2800" dirty="0"/>
              <a:t>: “</a:t>
            </a:r>
            <a:r>
              <a:rPr lang="en-US" sz="2800" i="1" dirty="0"/>
              <a:t>x</a:t>
            </a:r>
            <a:r>
              <a:rPr lang="en-US" sz="2800" dirty="0"/>
              <a:t> is equal to </a:t>
            </a:r>
            <a:r>
              <a:rPr lang="en-US" sz="2800" i="1" dirty="0"/>
              <a:t>y</a:t>
            </a:r>
            <a:r>
              <a:rPr lang="en-US" sz="2800" dirty="0"/>
              <a:t>”</a:t>
            </a:r>
          </a:p>
        </p:txBody>
      </p:sp>
    </p:spTree>
    <p:extLst>
      <p:ext uri="{BB962C8B-B14F-4D97-AF65-F5344CB8AC3E}">
        <p14:creationId xmlns:p14="http://schemas.microsoft.com/office/powerpoint/2010/main" val="102720452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Formal Logical Notation: Formalizing Statements in a Tarski’s World</a:t>
            </a:r>
          </a:p>
          <a:p>
            <a:pPr>
              <a:tabLst>
                <a:tab pos="201216" algn="l"/>
              </a:tabLst>
            </a:pPr>
            <a:endParaRPr lang="en-SG" sz="1100" dirty="0">
              <a:solidFill>
                <a:schemeClr val="bg1"/>
              </a:solidFill>
            </a:endParaRPr>
          </a:p>
        </p:txBody>
      </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Lst>
            </a:pPr>
            <a:r>
              <a:rPr lang="en-SG" sz="900" dirty="0">
                <a:solidFill>
                  <a:schemeClr val="bg1"/>
                </a:solidFill>
              </a:rPr>
              <a:t>	</a:t>
            </a:r>
            <a:r>
              <a:rPr lang="en-SG" sz="1200" dirty="0">
                <a:solidFill>
                  <a:schemeClr val="bg1"/>
                </a:solidFill>
              </a:rPr>
              <a:t>Predicates &amp; Quantified Statement I / II	</a:t>
            </a:r>
            <a:r>
              <a:rPr lang="en-SG" sz="1200" b="1" dirty="0">
                <a:solidFill>
                  <a:schemeClr val="accent4">
                    <a:lumMod val="40000"/>
                    <a:lumOff val="60000"/>
                  </a:schemeClr>
                </a:solidFill>
              </a:rPr>
              <a:t>Statements with Multiple Quantifiers</a:t>
            </a:r>
            <a:r>
              <a:rPr lang="en-SG" sz="1200" dirty="0">
                <a:solidFill>
                  <a:schemeClr val="bg1"/>
                </a:solidFill>
              </a:rPr>
              <a:t>	Arguments with Quantified Statements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67</a:t>
            </a:fld>
            <a:endParaRPr lang="en-SG" dirty="0"/>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TextBox 48"/>
          <p:cNvSpPr txBox="1"/>
          <p:nvPr/>
        </p:nvSpPr>
        <p:spPr>
          <a:xfrm>
            <a:off x="324354" y="928773"/>
            <a:ext cx="8509093" cy="1338828"/>
          </a:xfrm>
          <a:prstGeom prst="rect">
            <a:avLst/>
          </a:prstGeom>
          <a:noFill/>
          <a:ln>
            <a:noFill/>
          </a:ln>
        </p:spPr>
        <p:txBody>
          <a:bodyPr wrap="square" rtlCol="0">
            <a:spAutoFit/>
          </a:bodyPr>
          <a:lstStyle/>
          <a:p>
            <a:pPr>
              <a:spcAft>
                <a:spcPts val="600"/>
              </a:spcAft>
            </a:pPr>
            <a:r>
              <a:rPr lang="en-US" sz="2600" dirty="0"/>
              <a:t>Use formal, logical notation to write the following statements, and write a formal negation for each statement. </a:t>
            </a:r>
          </a:p>
          <a:p>
            <a:pPr marL="457200" indent="-457200">
              <a:buClr>
                <a:schemeClr val="tx1"/>
              </a:buClr>
              <a:buFont typeface="+mj-lt"/>
              <a:buAutoNum type="alphaLcPeriod"/>
            </a:pPr>
            <a:r>
              <a:rPr lang="en-US" sz="2400" dirty="0">
                <a:solidFill>
                  <a:srgbClr val="0033CC"/>
                </a:solidFill>
              </a:rPr>
              <a:t>For all circles </a:t>
            </a:r>
            <a:r>
              <a:rPr lang="en-US" sz="2400" i="1" dirty="0">
                <a:solidFill>
                  <a:srgbClr val="0033CC"/>
                </a:solidFill>
              </a:rPr>
              <a:t>x</a:t>
            </a:r>
            <a:r>
              <a:rPr lang="en-US" sz="2400" dirty="0">
                <a:solidFill>
                  <a:srgbClr val="0033CC"/>
                </a:solidFill>
              </a:rPr>
              <a:t>, </a:t>
            </a:r>
            <a:r>
              <a:rPr lang="en-US" sz="2400" i="1" dirty="0">
                <a:solidFill>
                  <a:srgbClr val="0033CC"/>
                </a:solidFill>
              </a:rPr>
              <a:t>x</a:t>
            </a:r>
            <a:r>
              <a:rPr lang="en-US" sz="2400" dirty="0">
                <a:solidFill>
                  <a:srgbClr val="0033CC"/>
                </a:solidFill>
              </a:rPr>
              <a:t> is above </a:t>
            </a:r>
            <a:r>
              <a:rPr lang="en-US" sz="2400" i="1" dirty="0">
                <a:solidFill>
                  <a:srgbClr val="0033CC"/>
                </a:solidFill>
              </a:rPr>
              <a:t>f</a:t>
            </a:r>
            <a:r>
              <a:rPr lang="en-US" sz="2400" dirty="0">
                <a:solidFill>
                  <a:srgbClr val="0033CC"/>
                </a:solidFill>
              </a:rPr>
              <a:t>.</a:t>
            </a:r>
          </a:p>
        </p:txBody>
      </p:sp>
      <p:sp>
        <p:nvSpPr>
          <p:cNvPr id="40" name="TextBox 39"/>
          <p:cNvSpPr txBox="1"/>
          <p:nvPr/>
        </p:nvSpPr>
        <p:spPr>
          <a:xfrm>
            <a:off x="324354" y="4073836"/>
            <a:ext cx="8509093" cy="461665"/>
          </a:xfrm>
          <a:prstGeom prst="rect">
            <a:avLst/>
          </a:prstGeom>
          <a:noFill/>
          <a:ln>
            <a:noFill/>
          </a:ln>
        </p:spPr>
        <p:txBody>
          <a:bodyPr wrap="square" rtlCol="0">
            <a:spAutoFit/>
          </a:bodyPr>
          <a:lstStyle/>
          <a:p>
            <a:pPr marL="457200" indent="-457200">
              <a:buClr>
                <a:schemeClr val="tx1"/>
              </a:buClr>
              <a:buFont typeface="+mj-lt"/>
              <a:buAutoNum type="alphaLcPeriod" startAt="2"/>
            </a:pPr>
            <a:r>
              <a:rPr lang="en-US" sz="2400" dirty="0">
                <a:solidFill>
                  <a:srgbClr val="0033CC"/>
                </a:solidFill>
              </a:rPr>
              <a:t>There is a square </a:t>
            </a:r>
            <a:r>
              <a:rPr lang="en-US" sz="2400" i="1" dirty="0">
                <a:solidFill>
                  <a:srgbClr val="0033CC"/>
                </a:solidFill>
              </a:rPr>
              <a:t>x</a:t>
            </a:r>
            <a:r>
              <a:rPr lang="en-US" sz="2400" dirty="0">
                <a:solidFill>
                  <a:srgbClr val="0033CC"/>
                </a:solidFill>
              </a:rPr>
              <a:t> such that </a:t>
            </a:r>
            <a:r>
              <a:rPr lang="en-US" sz="2400" i="1" dirty="0">
                <a:solidFill>
                  <a:srgbClr val="0033CC"/>
                </a:solidFill>
              </a:rPr>
              <a:t>x</a:t>
            </a:r>
            <a:r>
              <a:rPr lang="en-US" sz="2400" dirty="0">
                <a:solidFill>
                  <a:srgbClr val="0033CC"/>
                </a:solidFill>
              </a:rPr>
              <a:t> is black.</a:t>
            </a:r>
          </a:p>
        </p:txBody>
      </p:sp>
      <p:sp>
        <p:nvSpPr>
          <p:cNvPr id="2" name="TextBox 1"/>
          <p:cNvSpPr txBox="1"/>
          <p:nvPr/>
        </p:nvSpPr>
        <p:spPr>
          <a:xfrm>
            <a:off x="640703" y="2267601"/>
            <a:ext cx="1617262" cy="461665"/>
          </a:xfrm>
          <a:prstGeom prst="rect">
            <a:avLst/>
          </a:prstGeom>
          <a:noFill/>
        </p:spPr>
        <p:txBody>
          <a:bodyPr wrap="square" rtlCol="0">
            <a:spAutoFit/>
          </a:bodyPr>
          <a:lstStyle/>
          <a:p>
            <a:r>
              <a:rPr lang="en-SG" sz="2400" i="1" dirty="0"/>
              <a:t>Statement:</a:t>
            </a:r>
          </a:p>
        </p:txBody>
      </p:sp>
      <p:sp>
        <p:nvSpPr>
          <p:cNvPr id="42" name="TextBox 41"/>
          <p:cNvSpPr txBox="1"/>
          <p:nvPr/>
        </p:nvSpPr>
        <p:spPr>
          <a:xfrm>
            <a:off x="640703" y="2895800"/>
            <a:ext cx="1617262" cy="461665"/>
          </a:xfrm>
          <a:prstGeom prst="rect">
            <a:avLst/>
          </a:prstGeom>
          <a:noFill/>
        </p:spPr>
        <p:txBody>
          <a:bodyPr wrap="square" rtlCol="0">
            <a:spAutoFit/>
          </a:bodyPr>
          <a:lstStyle/>
          <a:p>
            <a:r>
              <a:rPr lang="en-SG" sz="2400" i="1" dirty="0"/>
              <a:t>Negation:</a:t>
            </a:r>
          </a:p>
        </p:txBody>
      </p:sp>
      <p:sp>
        <p:nvSpPr>
          <p:cNvPr id="67" name="TextBox 66"/>
          <p:cNvSpPr txBox="1"/>
          <p:nvPr/>
        </p:nvSpPr>
        <p:spPr>
          <a:xfrm>
            <a:off x="2445252" y="2267601"/>
            <a:ext cx="4120993" cy="461665"/>
          </a:xfrm>
          <a:prstGeom prst="rect">
            <a:avLst/>
          </a:prstGeom>
          <a:solidFill>
            <a:schemeClr val="accent4">
              <a:lumMod val="40000"/>
              <a:lumOff val="60000"/>
            </a:schemeClr>
          </a:solidFill>
        </p:spPr>
        <p:txBody>
          <a:bodyPr wrap="square" rtlCol="0">
            <a:spAutoFit/>
          </a:bodyPr>
          <a:lstStyle/>
          <a:p>
            <a:r>
              <a:rPr lang="en-SG" sz="2400" dirty="0">
                <a:sym typeface="Symbol"/>
              </a:rPr>
              <a:t></a:t>
            </a:r>
            <a:r>
              <a:rPr lang="en-SG" sz="2400" i="1" dirty="0">
                <a:sym typeface="Symbol"/>
              </a:rPr>
              <a:t>x</a:t>
            </a:r>
            <a:r>
              <a:rPr lang="en-SG" sz="2400" dirty="0">
                <a:sym typeface="Symbol"/>
              </a:rPr>
              <a:t> (Circle(x) </a:t>
            </a:r>
            <a:r>
              <a:rPr lang="en-SG" sz="2400" dirty="0">
                <a:sym typeface="Symbol" panose="05050102010706020507" pitchFamily="18" charset="2"/>
              </a:rPr>
              <a:t></a:t>
            </a:r>
            <a:r>
              <a:rPr lang="en-SG" sz="2400" dirty="0">
                <a:sym typeface="Symbol"/>
              </a:rPr>
              <a:t> Above(</a:t>
            </a:r>
            <a:r>
              <a:rPr lang="en-SG" sz="2400" i="1" dirty="0">
                <a:sym typeface="Symbol"/>
              </a:rPr>
              <a:t>x</a:t>
            </a:r>
            <a:r>
              <a:rPr lang="en-SG" sz="2400" dirty="0">
                <a:sym typeface="Symbol"/>
              </a:rPr>
              <a:t>, </a:t>
            </a:r>
            <a:r>
              <a:rPr lang="en-SG" sz="2400" i="1" dirty="0">
                <a:sym typeface="Symbol"/>
              </a:rPr>
              <a:t>f</a:t>
            </a:r>
            <a:r>
              <a:rPr lang="en-SG" sz="2400" dirty="0">
                <a:sym typeface="Symbol"/>
              </a:rPr>
              <a:t>))</a:t>
            </a:r>
          </a:p>
        </p:txBody>
      </p:sp>
      <p:sp>
        <p:nvSpPr>
          <p:cNvPr id="74" name="TextBox 73"/>
          <p:cNvSpPr txBox="1"/>
          <p:nvPr/>
        </p:nvSpPr>
        <p:spPr>
          <a:xfrm>
            <a:off x="2441180" y="2895800"/>
            <a:ext cx="4125066" cy="461665"/>
          </a:xfrm>
          <a:prstGeom prst="rect">
            <a:avLst/>
          </a:prstGeom>
          <a:solidFill>
            <a:schemeClr val="accent4">
              <a:lumMod val="40000"/>
              <a:lumOff val="60000"/>
            </a:schemeClr>
          </a:solidFill>
        </p:spPr>
        <p:txBody>
          <a:bodyPr wrap="square" rtlCol="0">
            <a:spAutoFit/>
          </a:bodyPr>
          <a:lstStyle/>
          <a:p>
            <a:r>
              <a:rPr lang="en-SG" sz="2400" dirty="0">
                <a:sym typeface="Symbol"/>
              </a:rPr>
              <a:t>~(</a:t>
            </a:r>
            <a:r>
              <a:rPr lang="en-SG" sz="2400" i="1" dirty="0">
                <a:sym typeface="Symbol"/>
              </a:rPr>
              <a:t>x</a:t>
            </a:r>
            <a:r>
              <a:rPr lang="en-SG" sz="2400" dirty="0">
                <a:sym typeface="Symbol"/>
              </a:rPr>
              <a:t> (Circle(x) </a:t>
            </a:r>
            <a:r>
              <a:rPr lang="en-SG" sz="2400" dirty="0">
                <a:sym typeface="Symbol" panose="05050102010706020507" pitchFamily="18" charset="2"/>
              </a:rPr>
              <a:t></a:t>
            </a:r>
            <a:r>
              <a:rPr lang="en-SG" sz="2400" dirty="0">
                <a:sym typeface="Symbol"/>
              </a:rPr>
              <a:t> Above(</a:t>
            </a:r>
            <a:r>
              <a:rPr lang="en-SG" sz="2400" i="1" dirty="0">
                <a:sym typeface="Symbol"/>
              </a:rPr>
              <a:t>x</a:t>
            </a:r>
            <a:r>
              <a:rPr lang="en-SG" sz="2400" dirty="0">
                <a:sym typeface="Symbol"/>
              </a:rPr>
              <a:t>, </a:t>
            </a:r>
            <a:r>
              <a:rPr lang="en-SG" sz="2400" i="1" dirty="0">
                <a:sym typeface="Symbol"/>
              </a:rPr>
              <a:t>f</a:t>
            </a:r>
            <a:r>
              <a:rPr lang="en-SG" sz="2400" dirty="0">
                <a:sym typeface="Symbol"/>
              </a:rPr>
              <a:t>)))</a:t>
            </a:r>
          </a:p>
        </p:txBody>
      </p:sp>
      <p:sp>
        <p:nvSpPr>
          <p:cNvPr id="75" name="TextBox 74"/>
          <p:cNvSpPr txBox="1"/>
          <p:nvPr/>
        </p:nvSpPr>
        <p:spPr>
          <a:xfrm>
            <a:off x="900480" y="3407564"/>
            <a:ext cx="3690115" cy="461665"/>
          </a:xfrm>
          <a:prstGeom prst="rect">
            <a:avLst/>
          </a:prstGeom>
          <a:solidFill>
            <a:schemeClr val="accent4">
              <a:lumMod val="40000"/>
              <a:lumOff val="60000"/>
            </a:schemeClr>
          </a:solidFill>
        </p:spPr>
        <p:txBody>
          <a:bodyPr wrap="square" rtlCol="0">
            <a:spAutoFit/>
          </a:bodyPr>
          <a:lstStyle/>
          <a:p>
            <a:r>
              <a:rPr lang="en-SG" sz="2400" dirty="0">
                <a:sym typeface="Symbol" panose="05050102010706020507" pitchFamily="18" charset="2"/>
              </a:rPr>
              <a:t></a:t>
            </a:r>
            <a:r>
              <a:rPr lang="en-SG" sz="2400" i="1" dirty="0">
                <a:sym typeface="Symbol"/>
              </a:rPr>
              <a:t>x</a:t>
            </a:r>
            <a:r>
              <a:rPr lang="en-SG" sz="2400" dirty="0">
                <a:sym typeface="Symbol"/>
              </a:rPr>
              <a:t> ~(Circle(x) </a:t>
            </a:r>
            <a:r>
              <a:rPr lang="en-SG" sz="2400" dirty="0">
                <a:sym typeface="Symbol" panose="05050102010706020507" pitchFamily="18" charset="2"/>
              </a:rPr>
              <a:t></a:t>
            </a:r>
            <a:r>
              <a:rPr lang="en-SG" sz="2400" dirty="0">
                <a:sym typeface="Symbol"/>
              </a:rPr>
              <a:t> Above(</a:t>
            </a:r>
            <a:r>
              <a:rPr lang="en-SG" sz="2400" i="1" dirty="0">
                <a:sym typeface="Symbol"/>
              </a:rPr>
              <a:t>x</a:t>
            </a:r>
            <a:r>
              <a:rPr lang="en-SG" sz="2400" dirty="0">
                <a:sym typeface="Symbol"/>
              </a:rPr>
              <a:t>, </a:t>
            </a:r>
            <a:r>
              <a:rPr lang="en-SG" sz="2400" i="1" dirty="0">
                <a:sym typeface="Symbol"/>
              </a:rPr>
              <a:t>f</a:t>
            </a:r>
            <a:r>
              <a:rPr lang="en-SG" sz="2400" dirty="0">
                <a:sym typeface="Symbol"/>
              </a:rPr>
              <a:t>))</a:t>
            </a:r>
          </a:p>
        </p:txBody>
      </p:sp>
      <p:sp>
        <p:nvSpPr>
          <p:cNvPr id="76" name="TextBox 75"/>
          <p:cNvSpPr txBox="1"/>
          <p:nvPr/>
        </p:nvSpPr>
        <p:spPr>
          <a:xfrm>
            <a:off x="396404" y="3407564"/>
            <a:ext cx="476679" cy="461665"/>
          </a:xfrm>
          <a:prstGeom prst="rect">
            <a:avLst/>
          </a:prstGeom>
          <a:noFill/>
        </p:spPr>
        <p:txBody>
          <a:bodyPr wrap="square" rtlCol="0">
            <a:spAutoFit/>
          </a:bodyPr>
          <a:lstStyle/>
          <a:p>
            <a:pPr algn="ctr"/>
            <a:r>
              <a:rPr lang="en-SG" sz="2400" dirty="0">
                <a:sym typeface="Symbol" panose="05050102010706020507" pitchFamily="18" charset="2"/>
              </a:rPr>
              <a:t></a:t>
            </a:r>
            <a:endParaRPr lang="en-SG" sz="2400" dirty="0"/>
          </a:p>
        </p:txBody>
      </p:sp>
      <p:sp>
        <p:nvSpPr>
          <p:cNvPr id="79" name="TextBox 78"/>
          <p:cNvSpPr txBox="1"/>
          <p:nvPr/>
        </p:nvSpPr>
        <p:spPr>
          <a:xfrm>
            <a:off x="5076079" y="3407564"/>
            <a:ext cx="3690115" cy="461665"/>
          </a:xfrm>
          <a:prstGeom prst="rect">
            <a:avLst/>
          </a:prstGeom>
          <a:solidFill>
            <a:schemeClr val="accent4">
              <a:lumMod val="40000"/>
              <a:lumOff val="60000"/>
            </a:schemeClr>
          </a:solidFill>
        </p:spPr>
        <p:txBody>
          <a:bodyPr wrap="square" rtlCol="0">
            <a:spAutoFit/>
          </a:bodyPr>
          <a:lstStyle/>
          <a:p>
            <a:r>
              <a:rPr lang="en-SG" sz="2400" dirty="0">
                <a:sym typeface="Symbol" panose="05050102010706020507" pitchFamily="18" charset="2"/>
              </a:rPr>
              <a:t></a:t>
            </a:r>
            <a:r>
              <a:rPr lang="en-SG" sz="2400" i="1" dirty="0">
                <a:sym typeface="Symbol"/>
              </a:rPr>
              <a:t>x</a:t>
            </a:r>
            <a:r>
              <a:rPr lang="en-SG" sz="2400" dirty="0">
                <a:sym typeface="Symbol"/>
              </a:rPr>
              <a:t> (Circle(x) </a:t>
            </a:r>
            <a:r>
              <a:rPr lang="en-SG" sz="2400" dirty="0">
                <a:sym typeface="Symbol" panose="05050102010706020507" pitchFamily="18" charset="2"/>
              </a:rPr>
              <a:t></a:t>
            </a:r>
            <a:r>
              <a:rPr lang="en-SG" sz="2400" dirty="0">
                <a:sym typeface="Symbol"/>
              </a:rPr>
              <a:t> ~Above(</a:t>
            </a:r>
            <a:r>
              <a:rPr lang="en-SG" sz="2400" i="1" dirty="0">
                <a:sym typeface="Symbol"/>
              </a:rPr>
              <a:t>x</a:t>
            </a:r>
            <a:r>
              <a:rPr lang="en-SG" sz="2400" dirty="0">
                <a:sym typeface="Symbol"/>
              </a:rPr>
              <a:t>, </a:t>
            </a:r>
            <a:r>
              <a:rPr lang="en-SG" sz="2400" i="1" dirty="0">
                <a:sym typeface="Symbol"/>
              </a:rPr>
              <a:t>f</a:t>
            </a:r>
            <a:r>
              <a:rPr lang="en-SG" sz="2400" dirty="0">
                <a:sym typeface="Symbol"/>
              </a:rPr>
              <a:t>))</a:t>
            </a:r>
          </a:p>
        </p:txBody>
      </p:sp>
      <p:sp>
        <p:nvSpPr>
          <p:cNvPr id="80" name="TextBox 79"/>
          <p:cNvSpPr txBox="1"/>
          <p:nvPr/>
        </p:nvSpPr>
        <p:spPr>
          <a:xfrm>
            <a:off x="4572003" y="3407564"/>
            <a:ext cx="476679" cy="461665"/>
          </a:xfrm>
          <a:prstGeom prst="rect">
            <a:avLst/>
          </a:prstGeom>
          <a:noFill/>
        </p:spPr>
        <p:txBody>
          <a:bodyPr wrap="square" rtlCol="0">
            <a:spAutoFit/>
          </a:bodyPr>
          <a:lstStyle/>
          <a:p>
            <a:pPr algn="ctr"/>
            <a:r>
              <a:rPr lang="en-SG" sz="2400" dirty="0">
                <a:sym typeface="Symbol" panose="05050102010706020507" pitchFamily="18" charset="2"/>
              </a:rPr>
              <a:t></a:t>
            </a:r>
            <a:endParaRPr lang="en-SG" sz="2400" dirty="0"/>
          </a:p>
        </p:txBody>
      </p:sp>
      <p:sp>
        <p:nvSpPr>
          <p:cNvPr id="97" name="TextBox 96"/>
          <p:cNvSpPr txBox="1"/>
          <p:nvPr/>
        </p:nvSpPr>
        <p:spPr>
          <a:xfrm>
            <a:off x="624824" y="4581503"/>
            <a:ext cx="1617262" cy="461665"/>
          </a:xfrm>
          <a:prstGeom prst="rect">
            <a:avLst/>
          </a:prstGeom>
          <a:noFill/>
        </p:spPr>
        <p:txBody>
          <a:bodyPr wrap="square" rtlCol="0">
            <a:spAutoFit/>
          </a:bodyPr>
          <a:lstStyle/>
          <a:p>
            <a:r>
              <a:rPr lang="en-SG" sz="2400" i="1" dirty="0"/>
              <a:t>Statement:</a:t>
            </a:r>
          </a:p>
        </p:txBody>
      </p:sp>
      <p:sp>
        <p:nvSpPr>
          <p:cNvPr id="98" name="TextBox 97"/>
          <p:cNvSpPr txBox="1"/>
          <p:nvPr/>
        </p:nvSpPr>
        <p:spPr>
          <a:xfrm>
            <a:off x="624824" y="5209702"/>
            <a:ext cx="1617262" cy="461665"/>
          </a:xfrm>
          <a:prstGeom prst="rect">
            <a:avLst/>
          </a:prstGeom>
          <a:noFill/>
        </p:spPr>
        <p:txBody>
          <a:bodyPr wrap="square" rtlCol="0">
            <a:spAutoFit/>
          </a:bodyPr>
          <a:lstStyle/>
          <a:p>
            <a:r>
              <a:rPr lang="en-SG" sz="2400" i="1" dirty="0"/>
              <a:t>Negation:</a:t>
            </a:r>
          </a:p>
        </p:txBody>
      </p:sp>
      <p:sp>
        <p:nvSpPr>
          <p:cNvPr id="99" name="TextBox 98"/>
          <p:cNvSpPr txBox="1"/>
          <p:nvPr/>
        </p:nvSpPr>
        <p:spPr>
          <a:xfrm>
            <a:off x="2429373" y="4581503"/>
            <a:ext cx="4120993" cy="461665"/>
          </a:xfrm>
          <a:prstGeom prst="rect">
            <a:avLst/>
          </a:prstGeom>
          <a:solidFill>
            <a:schemeClr val="accent4">
              <a:lumMod val="40000"/>
              <a:lumOff val="60000"/>
            </a:schemeClr>
          </a:solidFill>
        </p:spPr>
        <p:txBody>
          <a:bodyPr wrap="square" rtlCol="0">
            <a:spAutoFit/>
          </a:bodyPr>
          <a:lstStyle/>
          <a:p>
            <a:r>
              <a:rPr lang="en-SG" sz="2400" dirty="0">
                <a:sym typeface="Symbol" panose="05050102010706020507" pitchFamily="18" charset="2"/>
              </a:rPr>
              <a:t></a:t>
            </a:r>
            <a:r>
              <a:rPr lang="en-SG" sz="2400" i="1" dirty="0">
                <a:sym typeface="Symbol"/>
              </a:rPr>
              <a:t>x</a:t>
            </a:r>
            <a:r>
              <a:rPr lang="en-SG" sz="2400" dirty="0">
                <a:sym typeface="Symbol"/>
              </a:rPr>
              <a:t> (Square(x) </a:t>
            </a:r>
            <a:r>
              <a:rPr lang="en-SG" sz="2400" dirty="0">
                <a:sym typeface="Symbol" panose="05050102010706020507" pitchFamily="18" charset="2"/>
              </a:rPr>
              <a:t></a:t>
            </a:r>
            <a:r>
              <a:rPr lang="en-SG" sz="2400" dirty="0">
                <a:sym typeface="Symbol"/>
              </a:rPr>
              <a:t> Black(</a:t>
            </a:r>
            <a:r>
              <a:rPr lang="en-SG" sz="2400" i="1" dirty="0">
                <a:sym typeface="Symbol"/>
              </a:rPr>
              <a:t>x</a:t>
            </a:r>
            <a:r>
              <a:rPr lang="en-SG" sz="2400" dirty="0">
                <a:sym typeface="Symbol"/>
              </a:rPr>
              <a:t>))</a:t>
            </a:r>
          </a:p>
        </p:txBody>
      </p:sp>
      <p:sp>
        <p:nvSpPr>
          <p:cNvPr id="100" name="TextBox 99"/>
          <p:cNvSpPr txBox="1"/>
          <p:nvPr/>
        </p:nvSpPr>
        <p:spPr>
          <a:xfrm>
            <a:off x="2425301" y="5209702"/>
            <a:ext cx="4125066" cy="461665"/>
          </a:xfrm>
          <a:prstGeom prst="rect">
            <a:avLst/>
          </a:prstGeom>
          <a:solidFill>
            <a:schemeClr val="accent4">
              <a:lumMod val="40000"/>
              <a:lumOff val="60000"/>
            </a:schemeClr>
          </a:solidFill>
        </p:spPr>
        <p:txBody>
          <a:bodyPr wrap="square" rtlCol="0">
            <a:spAutoFit/>
          </a:bodyPr>
          <a:lstStyle/>
          <a:p>
            <a:r>
              <a:rPr lang="en-SG" sz="2400" dirty="0">
                <a:sym typeface="Symbol"/>
              </a:rPr>
              <a:t>~(</a:t>
            </a:r>
            <a:r>
              <a:rPr lang="en-SG" sz="2400" dirty="0">
                <a:sym typeface="Symbol" panose="05050102010706020507" pitchFamily="18" charset="2"/>
              </a:rPr>
              <a:t></a:t>
            </a:r>
            <a:r>
              <a:rPr lang="en-SG" sz="2400" i="1" dirty="0">
                <a:sym typeface="Symbol"/>
              </a:rPr>
              <a:t>x</a:t>
            </a:r>
            <a:r>
              <a:rPr lang="en-SG" sz="2400" dirty="0">
                <a:sym typeface="Symbol"/>
              </a:rPr>
              <a:t> (Square(x) </a:t>
            </a:r>
            <a:r>
              <a:rPr lang="en-SG" sz="2400" dirty="0">
                <a:sym typeface="Symbol" panose="05050102010706020507" pitchFamily="18" charset="2"/>
              </a:rPr>
              <a:t></a:t>
            </a:r>
            <a:r>
              <a:rPr lang="en-SG" sz="2400" dirty="0">
                <a:sym typeface="Symbol"/>
              </a:rPr>
              <a:t> Black(</a:t>
            </a:r>
            <a:r>
              <a:rPr lang="en-SG" sz="2400" i="1" dirty="0">
                <a:sym typeface="Symbol"/>
              </a:rPr>
              <a:t>x</a:t>
            </a:r>
            <a:r>
              <a:rPr lang="en-SG" sz="2400" dirty="0">
                <a:sym typeface="Symbol"/>
              </a:rPr>
              <a:t>)))</a:t>
            </a:r>
          </a:p>
        </p:txBody>
      </p:sp>
      <p:sp>
        <p:nvSpPr>
          <p:cNvPr id="101" name="TextBox 100"/>
          <p:cNvSpPr txBox="1"/>
          <p:nvPr/>
        </p:nvSpPr>
        <p:spPr>
          <a:xfrm>
            <a:off x="884601" y="5721466"/>
            <a:ext cx="3690115" cy="461665"/>
          </a:xfrm>
          <a:prstGeom prst="rect">
            <a:avLst/>
          </a:prstGeom>
          <a:solidFill>
            <a:schemeClr val="accent4">
              <a:lumMod val="40000"/>
              <a:lumOff val="60000"/>
            </a:schemeClr>
          </a:solidFill>
        </p:spPr>
        <p:txBody>
          <a:bodyPr wrap="square" rtlCol="0">
            <a:spAutoFit/>
          </a:bodyPr>
          <a:lstStyle/>
          <a:p>
            <a:r>
              <a:rPr lang="en-SG" sz="2400" dirty="0">
                <a:sym typeface="Symbol"/>
              </a:rPr>
              <a:t></a:t>
            </a:r>
            <a:r>
              <a:rPr lang="en-SG" sz="2400" i="1" dirty="0">
                <a:sym typeface="Symbol"/>
              </a:rPr>
              <a:t>x</a:t>
            </a:r>
            <a:r>
              <a:rPr lang="en-SG" sz="2400" dirty="0">
                <a:sym typeface="Symbol"/>
              </a:rPr>
              <a:t> ~(Square(x) </a:t>
            </a:r>
            <a:r>
              <a:rPr lang="en-SG" sz="2400" dirty="0">
                <a:sym typeface="Symbol" panose="05050102010706020507" pitchFamily="18" charset="2"/>
              </a:rPr>
              <a:t></a:t>
            </a:r>
            <a:r>
              <a:rPr lang="en-SG" sz="2400" dirty="0">
                <a:sym typeface="Symbol"/>
              </a:rPr>
              <a:t> Black(</a:t>
            </a:r>
            <a:r>
              <a:rPr lang="en-SG" sz="2400" i="1" dirty="0">
                <a:sym typeface="Symbol"/>
              </a:rPr>
              <a:t>x</a:t>
            </a:r>
            <a:r>
              <a:rPr lang="en-SG" sz="2400" dirty="0">
                <a:sym typeface="Symbol"/>
              </a:rPr>
              <a:t>))</a:t>
            </a:r>
          </a:p>
        </p:txBody>
      </p:sp>
      <p:sp>
        <p:nvSpPr>
          <p:cNvPr id="102" name="TextBox 101"/>
          <p:cNvSpPr txBox="1"/>
          <p:nvPr/>
        </p:nvSpPr>
        <p:spPr>
          <a:xfrm>
            <a:off x="380525" y="5721466"/>
            <a:ext cx="476679" cy="461665"/>
          </a:xfrm>
          <a:prstGeom prst="rect">
            <a:avLst/>
          </a:prstGeom>
          <a:noFill/>
        </p:spPr>
        <p:txBody>
          <a:bodyPr wrap="square" rtlCol="0">
            <a:spAutoFit/>
          </a:bodyPr>
          <a:lstStyle/>
          <a:p>
            <a:pPr algn="ctr"/>
            <a:r>
              <a:rPr lang="en-SG" sz="2400" dirty="0">
                <a:sym typeface="Symbol" panose="05050102010706020507" pitchFamily="18" charset="2"/>
              </a:rPr>
              <a:t></a:t>
            </a:r>
            <a:endParaRPr lang="en-SG" sz="2400" dirty="0"/>
          </a:p>
        </p:txBody>
      </p:sp>
      <p:sp>
        <p:nvSpPr>
          <p:cNvPr id="103" name="TextBox 102"/>
          <p:cNvSpPr txBox="1"/>
          <p:nvPr/>
        </p:nvSpPr>
        <p:spPr>
          <a:xfrm>
            <a:off x="5060200" y="5721466"/>
            <a:ext cx="3690115" cy="461665"/>
          </a:xfrm>
          <a:prstGeom prst="rect">
            <a:avLst/>
          </a:prstGeom>
          <a:solidFill>
            <a:schemeClr val="accent4">
              <a:lumMod val="40000"/>
              <a:lumOff val="60000"/>
            </a:schemeClr>
          </a:solidFill>
        </p:spPr>
        <p:txBody>
          <a:bodyPr wrap="square" rtlCol="0">
            <a:spAutoFit/>
          </a:bodyPr>
          <a:lstStyle/>
          <a:p>
            <a:r>
              <a:rPr lang="en-SG" sz="2400" dirty="0">
                <a:sym typeface="Symbol"/>
              </a:rPr>
              <a:t></a:t>
            </a:r>
            <a:r>
              <a:rPr lang="en-SG" sz="2400" i="1" dirty="0">
                <a:sym typeface="Symbol"/>
              </a:rPr>
              <a:t>x</a:t>
            </a:r>
            <a:r>
              <a:rPr lang="en-SG" sz="2400" dirty="0">
                <a:sym typeface="Symbol"/>
              </a:rPr>
              <a:t> (~Square(x) </a:t>
            </a:r>
            <a:r>
              <a:rPr lang="en-SG" sz="2400" dirty="0">
                <a:sym typeface="Symbol" panose="05050102010706020507" pitchFamily="18" charset="2"/>
              </a:rPr>
              <a:t></a:t>
            </a:r>
            <a:r>
              <a:rPr lang="en-SG" sz="2400" dirty="0">
                <a:sym typeface="Symbol"/>
              </a:rPr>
              <a:t> ~Black(</a:t>
            </a:r>
            <a:r>
              <a:rPr lang="en-SG" sz="2400" i="1" dirty="0">
                <a:sym typeface="Symbol"/>
              </a:rPr>
              <a:t>x</a:t>
            </a:r>
            <a:r>
              <a:rPr lang="en-SG" sz="2400" dirty="0">
                <a:sym typeface="Symbol"/>
              </a:rPr>
              <a:t>))</a:t>
            </a:r>
          </a:p>
        </p:txBody>
      </p:sp>
      <p:sp>
        <p:nvSpPr>
          <p:cNvPr id="104" name="TextBox 103"/>
          <p:cNvSpPr txBox="1"/>
          <p:nvPr/>
        </p:nvSpPr>
        <p:spPr>
          <a:xfrm>
            <a:off x="4556124" y="5721466"/>
            <a:ext cx="476679" cy="461665"/>
          </a:xfrm>
          <a:prstGeom prst="rect">
            <a:avLst/>
          </a:prstGeom>
          <a:noFill/>
        </p:spPr>
        <p:txBody>
          <a:bodyPr wrap="square" rtlCol="0">
            <a:spAutoFit/>
          </a:bodyPr>
          <a:lstStyle/>
          <a:p>
            <a:pPr algn="ctr"/>
            <a:r>
              <a:rPr lang="en-SG" sz="2400" dirty="0">
                <a:sym typeface="Symbol" panose="05050102010706020507" pitchFamily="18" charset="2"/>
              </a:rPr>
              <a:t></a:t>
            </a:r>
            <a:endParaRPr lang="en-SG" sz="2400" dirty="0"/>
          </a:p>
        </p:txBody>
      </p:sp>
    </p:spTree>
    <p:extLst>
      <p:ext uri="{BB962C8B-B14F-4D97-AF65-F5344CB8AC3E}">
        <p14:creationId xmlns:p14="http://schemas.microsoft.com/office/powerpoint/2010/main" val="2218452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7"/>
                                        </p:tgtEl>
                                        <p:attrNameLst>
                                          <p:attrName>style.visibility</p:attrName>
                                        </p:attrNameLst>
                                      </p:cBhvr>
                                      <p:to>
                                        <p:strVal val="visible"/>
                                      </p:to>
                                    </p:set>
                                    <p:animEffect transition="in" filter="dissolve">
                                      <p:cBhvr>
                                        <p:cTn id="10" dur="500"/>
                                        <p:tgtEl>
                                          <p:spTgt spid="67"/>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dissolve">
                                      <p:cBhvr>
                                        <p:cTn id="15" dur="500"/>
                                        <p:tgtEl>
                                          <p:spTgt spid="42"/>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74"/>
                                        </p:tgtEl>
                                        <p:attrNameLst>
                                          <p:attrName>style.visibility</p:attrName>
                                        </p:attrNameLst>
                                      </p:cBhvr>
                                      <p:to>
                                        <p:strVal val="visible"/>
                                      </p:to>
                                    </p:set>
                                    <p:animEffect transition="in" filter="dissolve">
                                      <p:cBhvr>
                                        <p:cTn id="18" dur="500"/>
                                        <p:tgtEl>
                                          <p:spTgt spid="74"/>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76"/>
                                        </p:tgtEl>
                                        <p:attrNameLst>
                                          <p:attrName>style.visibility</p:attrName>
                                        </p:attrNameLst>
                                      </p:cBhvr>
                                      <p:to>
                                        <p:strVal val="visible"/>
                                      </p:to>
                                    </p:set>
                                    <p:animEffect transition="in" filter="dissolve">
                                      <p:cBhvr>
                                        <p:cTn id="23" dur="500"/>
                                        <p:tgtEl>
                                          <p:spTgt spid="76"/>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75"/>
                                        </p:tgtEl>
                                        <p:attrNameLst>
                                          <p:attrName>style.visibility</p:attrName>
                                        </p:attrNameLst>
                                      </p:cBhvr>
                                      <p:to>
                                        <p:strVal val="visible"/>
                                      </p:to>
                                    </p:set>
                                    <p:animEffect transition="in" filter="dissolve">
                                      <p:cBhvr>
                                        <p:cTn id="26" dur="500"/>
                                        <p:tgtEl>
                                          <p:spTgt spid="75"/>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80"/>
                                        </p:tgtEl>
                                        <p:attrNameLst>
                                          <p:attrName>style.visibility</p:attrName>
                                        </p:attrNameLst>
                                      </p:cBhvr>
                                      <p:to>
                                        <p:strVal val="visible"/>
                                      </p:to>
                                    </p:set>
                                    <p:animEffect transition="in" filter="dissolve">
                                      <p:cBhvr>
                                        <p:cTn id="31" dur="500"/>
                                        <p:tgtEl>
                                          <p:spTgt spid="80"/>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79"/>
                                        </p:tgtEl>
                                        <p:attrNameLst>
                                          <p:attrName>style.visibility</p:attrName>
                                        </p:attrNameLst>
                                      </p:cBhvr>
                                      <p:to>
                                        <p:strVal val="visible"/>
                                      </p:to>
                                    </p:set>
                                    <p:animEffect transition="in" filter="dissolve">
                                      <p:cBhvr>
                                        <p:cTn id="34" dur="500"/>
                                        <p:tgtEl>
                                          <p:spTgt spid="79"/>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dissolve">
                                      <p:cBhvr>
                                        <p:cTn id="39" dur="500"/>
                                        <p:tgtEl>
                                          <p:spTgt spid="40"/>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97"/>
                                        </p:tgtEl>
                                        <p:attrNameLst>
                                          <p:attrName>style.visibility</p:attrName>
                                        </p:attrNameLst>
                                      </p:cBhvr>
                                      <p:to>
                                        <p:strVal val="visible"/>
                                      </p:to>
                                    </p:set>
                                    <p:animEffect transition="in" filter="dissolve">
                                      <p:cBhvr>
                                        <p:cTn id="44" dur="500"/>
                                        <p:tgtEl>
                                          <p:spTgt spid="97"/>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99"/>
                                        </p:tgtEl>
                                        <p:attrNameLst>
                                          <p:attrName>style.visibility</p:attrName>
                                        </p:attrNameLst>
                                      </p:cBhvr>
                                      <p:to>
                                        <p:strVal val="visible"/>
                                      </p:to>
                                    </p:set>
                                    <p:animEffect transition="in" filter="dissolve">
                                      <p:cBhvr>
                                        <p:cTn id="47" dur="500"/>
                                        <p:tgtEl>
                                          <p:spTgt spid="99"/>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98"/>
                                        </p:tgtEl>
                                        <p:attrNameLst>
                                          <p:attrName>style.visibility</p:attrName>
                                        </p:attrNameLst>
                                      </p:cBhvr>
                                      <p:to>
                                        <p:strVal val="visible"/>
                                      </p:to>
                                    </p:set>
                                    <p:animEffect transition="in" filter="dissolve">
                                      <p:cBhvr>
                                        <p:cTn id="52" dur="500"/>
                                        <p:tgtEl>
                                          <p:spTgt spid="98"/>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100"/>
                                        </p:tgtEl>
                                        <p:attrNameLst>
                                          <p:attrName>style.visibility</p:attrName>
                                        </p:attrNameLst>
                                      </p:cBhvr>
                                      <p:to>
                                        <p:strVal val="visible"/>
                                      </p:to>
                                    </p:set>
                                    <p:animEffect transition="in" filter="dissolve">
                                      <p:cBhvr>
                                        <p:cTn id="55" dur="500"/>
                                        <p:tgtEl>
                                          <p:spTgt spid="100"/>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102"/>
                                        </p:tgtEl>
                                        <p:attrNameLst>
                                          <p:attrName>style.visibility</p:attrName>
                                        </p:attrNameLst>
                                      </p:cBhvr>
                                      <p:to>
                                        <p:strVal val="visible"/>
                                      </p:to>
                                    </p:set>
                                    <p:animEffect transition="in" filter="dissolve">
                                      <p:cBhvr>
                                        <p:cTn id="60" dur="500"/>
                                        <p:tgtEl>
                                          <p:spTgt spid="102"/>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101"/>
                                        </p:tgtEl>
                                        <p:attrNameLst>
                                          <p:attrName>style.visibility</p:attrName>
                                        </p:attrNameLst>
                                      </p:cBhvr>
                                      <p:to>
                                        <p:strVal val="visible"/>
                                      </p:to>
                                    </p:set>
                                    <p:animEffect transition="in" filter="dissolve">
                                      <p:cBhvr>
                                        <p:cTn id="63" dur="500"/>
                                        <p:tgtEl>
                                          <p:spTgt spid="101"/>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104"/>
                                        </p:tgtEl>
                                        <p:attrNameLst>
                                          <p:attrName>style.visibility</p:attrName>
                                        </p:attrNameLst>
                                      </p:cBhvr>
                                      <p:to>
                                        <p:strVal val="visible"/>
                                      </p:to>
                                    </p:set>
                                    <p:animEffect transition="in" filter="dissolve">
                                      <p:cBhvr>
                                        <p:cTn id="68" dur="500"/>
                                        <p:tgtEl>
                                          <p:spTgt spid="104"/>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103"/>
                                        </p:tgtEl>
                                        <p:attrNameLst>
                                          <p:attrName>style.visibility</p:attrName>
                                        </p:attrNameLst>
                                      </p:cBhvr>
                                      <p:to>
                                        <p:strVal val="visible"/>
                                      </p:to>
                                    </p:set>
                                    <p:animEffect transition="in" filter="dissolve">
                                      <p:cBhvr>
                                        <p:cTn id="71"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2" grpId="0"/>
      <p:bldP spid="42" grpId="0"/>
      <p:bldP spid="67" grpId="0" animBg="1"/>
      <p:bldP spid="74" grpId="0" animBg="1"/>
      <p:bldP spid="75" grpId="0" animBg="1"/>
      <p:bldP spid="76" grpId="0"/>
      <p:bldP spid="79" grpId="0" animBg="1"/>
      <p:bldP spid="80" grpId="0"/>
      <p:bldP spid="97" grpId="0"/>
      <p:bldP spid="98" grpId="0"/>
      <p:bldP spid="99" grpId="0" animBg="1"/>
      <p:bldP spid="100" grpId="0" animBg="1"/>
      <p:bldP spid="101" grpId="0" animBg="1"/>
      <p:bldP spid="102" grpId="0"/>
      <p:bldP spid="103" grpId="0" animBg="1"/>
      <p:bldP spid="104"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Formal Logical Notation: Formalizing Statements in a Tarski’s World</a:t>
            </a:r>
          </a:p>
          <a:p>
            <a:pPr>
              <a:tabLst>
                <a:tab pos="201216" algn="l"/>
              </a:tabLst>
            </a:pPr>
            <a:endParaRPr lang="en-SG" sz="1100" dirty="0">
              <a:solidFill>
                <a:schemeClr val="bg1"/>
              </a:solidFill>
            </a:endParaRPr>
          </a:p>
        </p:txBody>
      </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Lst>
            </a:pPr>
            <a:r>
              <a:rPr lang="en-SG" sz="900" dirty="0">
                <a:solidFill>
                  <a:schemeClr val="bg1"/>
                </a:solidFill>
              </a:rPr>
              <a:t>	</a:t>
            </a:r>
            <a:r>
              <a:rPr lang="en-SG" sz="1200" dirty="0">
                <a:solidFill>
                  <a:schemeClr val="bg1"/>
                </a:solidFill>
              </a:rPr>
              <a:t>Predicates &amp; Quantified Statement I / II	</a:t>
            </a:r>
            <a:r>
              <a:rPr lang="en-SG" sz="1200" b="1" dirty="0">
                <a:solidFill>
                  <a:schemeClr val="accent4">
                    <a:lumMod val="40000"/>
                    <a:lumOff val="60000"/>
                  </a:schemeClr>
                </a:solidFill>
              </a:rPr>
              <a:t>Statements with Multiple Quantifiers</a:t>
            </a:r>
            <a:r>
              <a:rPr lang="en-SG" sz="1200" dirty="0">
                <a:solidFill>
                  <a:schemeClr val="bg1"/>
                </a:solidFill>
              </a:rPr>
              <a:t>	Arguments with Quantified Statements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68</a:t>
            </a:fld>
            <a:endParaRPr lang="en-SG" dirty="0"/>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TextBox 48"/>
          <p:cNvSpPr txBox="1"/>
          <p:nvPr/>
        </p:nvSpPr>
        <p:spPr>
          <a:xfrm>
            <a:off x="324354" y="928773"/>
            <a:ext cx="8509093" cy="1708160"/>
          </a:xfrm>
          <a:prstGeom prst="rect">
            <a:avLst/>
          </a:prstGeom>
          <a:noFill/>
          <a:ln>
            <a:noFill/>
          </a:ln>
        </p:spPr>
        <p:txBody>
          <a:bodyPr wrap="square" rtlCol="0">
            <a:spAutoFit/>
          </a:bodyPr>
          <a:lstStyle/>
          <a:p>
            <a:pPr>
              <a:spcAft>
                <a:spcPts val="600"/>
              </a:spcAft>
            </a:pPr>
            <a:r>
              <a:rPr lang="en-US" sz="2600" dirty="0"/>
              <a:t>Use formal, logical notation to write the following statements, and write a formal negation for each statement. </a:t>
            </a:r>
          </a:p>
          <a:p>
            <a:pPr marL="457200" indent="-457200">
              <a:buClr>
                <a:schemeClr val="tx1"/>
              </a:buClr>
              <a:buFont typeface="+mj-lt"/>
              <a:buAutoNum type="alphaLcPeriod" startAt="3"/>
            </a:pPr>
            <a:r>
              <a:rPr lang="en-US" sz="2400" dirty="0">
                <a:solidFill>
                  <a:srgbClr val="0033CC"/>
                </a:solidFill>
              </a:rPr>
              <a:t>For all circles </a:t>
            </a:r>
            <a:r>
              <a:rPr lang="en-US" sz="2400" i="1" dirty="0">
                <a:solidFill>
                  <a:srgbClr val="0033CC"/>
                </a:solidFill>
              </a:rPr>
              <a:t>x</a:t>
            </a:r>
            <a:r>
              <a:rPr lang="en-US" sz="2400" dirty="0">
                <a:solidFill>
                  <a:srgbClr val="0033CC"/>
                </a:solidFill>
              </a:rPr>
              <a:t>, there is a square </a:t>
            </a:r>
            <a:r>
              <a:rPr lang="en-US" sz="2400" i="1" dirty="0">
                <a:solidFill>
                  <a:srgbClr val="0033CC"/>
                </a:solidFill>
              </a:rPr>
              <a:t>y</a:t>
            </a:r>
            <a:r>
              <a:rPr lang="en-US" sz="2400" dirty="0">
                <a:solidFill>
                  <a:srgbClr val="0033CC"/>
                </a:solidFill>
              </a:rPr>
              <a:t> such that </a:t>
            </a:r>
            <a:r>
              <a:rPr lang="en-US" sz="2400" i="1" dirty="0">
                <a:solidFill>
                  <a:srgbClr val="0033CC"/>
                </a:solidFill>
              </a:rPr>
              <a:t>x</a:t>
            </a:r>
            <a:r>
              <a:rPr lang="en-US" sz="2400" dirty="0">
                <a:solidFill>
                  <a:srgbClr val="0033CC"/>
                </a:solidFill>
              </a:rPr>
              <a:t> and </a:t>
            </a:r>
            <a:r>
              <a:rPr lang="en-US" sz="2400" i="1" dirty="0">
                <a:solidFill>
                  <a:srgbClr val="0033CC"/>
                </a:solidFill>
              </a:rPr>
              <a:t>y</a:t>
            </a:r>
            <a:r>
              <a:rPr lang="en-US" sz="2400" dirty="0">
                <a:solidFill>
                  <a:srgbClr val="0033CC"/>
                </a:solidFill>
              </a:rPr>
              <a:t> have the same color.</a:t>
            </a:r>
          </a:p>
        </p:txBody>
      </p:sp>
      <p:sp>
        <p:nvSpPr>
          <p:cNvPr id="2" name="TextBox 1"/>
          <p:cNvSpPr txBox="1"/>
          <p:nvPr/>
        </p:nvSpPr>
        <p:spPr>
          <a:xfrm>
            <a:off x="640703" y="2702083"/>
            <a:ext cx="1617262" cy="461665"/>
          </a:xfrm>
          <a:prstGeom prst="rect">
            <a:avLst/>
          </a:prstGeom>
          <a:noFill/>
        </p:spPr>
        <p:txBody>
          <a:bodyPr wrap="square" rtlCol="0">
            <a:spAutoFit/>
          </a:bodyPr>
          <a:lstStyle/>
          <a:p>
            <a:r>
              <a:rPr lang="en-SG" sz="2400" i="1" dirty="0"/>
              <a:t>Statement:</a:t>
            </a:r>
          </a:p>
        </p:txBody>
      </p:sp>
      <p:sp>
        <p:nvSpPr>
          <p:cNvPr id="42" name="TextBox 41"/>
          <p:cNvSpPr txBox="1"/>
          <p:nvPr/>
        </p:nvSpPr>
        <p:spPr>
          <a:xfrm>
            <a:off x="640703" y="3330282"/>
            <a:ext cx="1617262" cy="461665"/>
          </a:xfrm>
          <a:prstGeom prst="rect">
            <a:avLst/>
          </a:prstGeom>
          <a:noFill/>
        </p:spPr>
        <p:txBody>
          <a:bodyPr wrap="square" rtlCol="0">
            <a:spAutoFit/>
          </a:bodyPr>
          <a:lstStyle/>
          <a:p>
            <a:r>
              <a:rPr lang="en-SG" sz="2400" i="1" dirty="0"/>
              <a:t>Negation:</a:t>
            </a:r>
          </a:p>
        </p:txBody>
      </p:sp>
      <p:sp>
        <p:nvSpPr>
          <p:cNvPr id="67" name="TextBox 66"/>
          <p:cNvSpPr txBox="1"/>
          <p:nvPr/>
        </p:nvSpPr>
        <p:spPr>
          <a:xfrm>
            <a:off x="2473149" y="2702083"/>
            <a:ext cx="6305063" cy="461665"/>
          </a:xfrm>
          <a:prstGeom prst="rect">
            <a:avLst/>
          </a:prstGeom>
          <a:solidFill>
            <a:schemeClr val="accent4">
              <a:lumMod val="40000"/>
              <a:lumOff val="60000"/>
            </a:schemeClr>
          </a:solidFill>
        </p:spPr>
        <p:txBody>
          <a:bodyPr wrap="square" rtlCol="0">
            <a:spAutoFit/>
          </a:bodyPr>
          <a:lstStyle/>
          <a:p>
            <a:r>
              <a:rPr lang="en-US" sz="2400" dirty="0"/>
              <a:t>∀</a:t>
            </a:r>
            <a:r>
              <a:rPr lang="en-US" sz="2400" i="1" dirty="0"/>
              <a:t>x</a:t>
            </a:r>
            <a:r>
              <a:rPr lang="en-US" sz="2400" dirty="0"/>
              <a:t>(Circle(</a:t>
            </a:r>
            <a:r>
              <a:rPr lang="en-US" sz="2400" i="1" dirty="0"/>
              <a:t>x</a:t>
            </a:r>
            <a:r>
              <a:rPr lang="en-US" sz="2400" dirty="0"/>
              <a:t>) </a:t>
            </a:r>
            <a:r>
              <a:rPr lang="en-US" sz="2400" dirty="0">
                <a:sym typeface="Symbol" panose="05050102010706020507" pitchFamily="18" charset="2"/>
              </a:rPr>
              <a:t></a:t>
            </a:r>
            <a:r>
              <a:rPr lang="en-US" sz="2400" dirty="0"/>
              <a:t> ∃</a:t>
            </a:r>
            <a:r>
              <a:rPr lang="en-US" sz="2400" i="1" dirty="0"/>
              <a:t>y</a:t>
            </a:r>
            <a:r>
              <a:rPr lang="en-US" sz="2400" dirty="0"/>
              <a:t>(Square(</a:t>
            </a:r>
            <a:r>
              <a:rPr lang="en-US" sz="2400" i="1" dirty="0"/>
              <a:t>y</a:t>
            </a:r>
            <a:r>
              <a:rPr lang="en-US" sz="2400" dirty="0"/>
              <a:t>) </a:t>
            </a:r>
            <a:r>
              <a:rPr lang="en-SG" sz="2400" dirty="0">
                <a:sym typeface="Symbol" panose="05050102010706020507" pitchFamily="18" charset="2"/>
              </a:rPr>
              <a:t></a:t>
            </a:r>
            <a:r>
              <a:rPr lang="en-US" sz="2400" dirty="0"/>
              <a:t> </a:t>
            </a:r>
            <a:r>
              <a:rPr lang="en-US" sz="2400" dirty="0" err="1"/>
              <a:t>SameColor</a:t>
            </a:r>
            <a:r>
              <a:rPr lang="en-US" sz="2400" dirty="0"/>
              <a:t>(</a:t>
            </a:r>
            <a:r>
              <a:rPr lang="en-US" sz="2400" i="1" dirty="0"/>
              <a:t>x</a:t>
            </a:r>
            <a:r>
              <a:rPr lang="en-US" sz="2400" dirty="0"/>
              <a:t>, </a:t>
            </a:r>
            <a:r>
              <a:rPr lang="en-US" sz="2400" i="1" dirty="0"/>
              <a:t>y</a:t>
            </a:r>
            <a:r>
              <a:rPr lang="en-US" sz="2400" dirty="0"/>
              <a:t>)))</a:t>
            </a:r>
            <a:endParaRPr lang="en-SG" sz="2400" dirty="0">
              <a:sym typeface="Symbol"/>
            </a:endParaRPr>
          </a:p>
        </p:txBody>
      </p:sp>
      <p:sp>
        <p:nvSpPr>
          <p:cNvPr id="74" name="TextBox 73"/>
          <p:cNvSpPr txBox="1"/>
          <p:nvPr/>
        </p:nvSpPr>
        <p:spPr>
          <a:xfrm>
            <a:off x="2269983" y="3330282"/>
            <a:ext cx="6508229" cy="461665"/>
          </a:xfrm>
          <a:prstGeom prst="rect">
            <a:avLst/>
          </a:prstGeom>
          <a:solidFill>
            <a:schemeClr val="accent4">
              <a:lumMod val="40000"/>
              <a:lumOff val="60000"/>
            </a:schemeClr>
          </a:solidFill>
        </p:spPr>
        <p:txBody>
          <a:bodyPr wrap="square" rtlCol="0">
            <a:spAutoFit/>
          </a:bodyPr>
          <a:lstStyle/>
          <a:p>
            <a:r>
              <a:rPr lang="en-SG" sz="2400" dirty="0">
                <a:sym typeface="Symbol"/>
              </a:rPr>
              <a:t>~(</a:t>
            </a:r>
            <a:r>
              <a:rPr lang="en-US" sz="2400" dirty="0"/>
              <a:t>∀</a:t>
            </a:r>
            <a:r>
              <a:rPr lang="en-US" sz="2400" i="1" dirty="0"/>
              <a:t>x</a:t>
            </a:r>
            <a:r>
              <a:rPr lang="en-US" sz="2400" dirty="0"/>
              <a:t>(Circle(</a:t>
            </a:r>
            <a:r>
              <a:rPr lang="en-US" sz="2400" i="1" dirty="0"/>
              <a:t>x</a:t>
            </a:r>
            <a:r>
              <a:rPr lang="en-US" sz="2400" dirty="0"/>
              <a:t>) </a:t>
            </a:r>
            <a:r>
              <a:rPr lang="en-US" sz="2400" dirty="0">
                <a:sym typeface="Symbol" panose="05050102010706020507" pitchFamily="18" charset="2"/>
              </a:rPr>
              <a:t></a:t>
            </a:r>
            <a:r>
              <a:rPr lang="en-US" sz="2400" dirty="0"/>
              <a:t> ∃</a:t>
            </a:r>
            <a:r>
              <a:rPr lang="en-US" sz="2400" i="1" dirty="0"/>
              <a:t>y</a:t>
            </a:r>
            <a:r>
              <a:rPr lang="en-US" sz="2400" dirty="0"/>
              <a:t>(Square(</a:t>
            </a:r>
            <a:r>
              <a:rPr lang="en-US" sz="2400" i="1" dirty="0"/>
              <a:t>y</a:t>
            </a:r>
            <a:r>
              <a:rPr lang="en-US" sz="2400" dirty="0"/>
              <a:t>) </a:t>
            </a:r>
            <a:r>
              <a:rPr lang="en-SG" sz="2400" dirty="0">
                <a:sym typeface="Symbol" panose="05050102010706020507" pitchFamily="18" charset="2"/>
              </a:rPr>
              <a:t></a:t>
            </a:r>
            <a:r>
              <a:rPr lang="en-US" sz="2400" dirty="0"/>
              <a:t> </a:t>
            </a:r>
            <a:r>
              <a:rPr lang="en-US" sz="2400" dirty="0" err="1"/>
              <a:t>SameColor</a:t>
            </a:r>
            <a:r>
              <a:rPr lang="en-US" sz="2400" dirty="0"/>
              <a:t>(</a:t>
            </a:r>
            <a:r>
              <a:rPr lang="en-US" sz="2400" i="1" dirty="0"/>
              <a:t>x</a:t>
            </a:r>
            <a:r>
              <a:rPr lang="en-US" sz="2400" dirty="0"/>
              <a:t>, </a:t>
            </a:r>
            <a:r>
              <a:rPr lang="en-US" sz="2400" i="1" dirty="0"/>
              <a:t>y</a:t>
            </a:r>
            <a:r>
              <a:rPr lang="en-US" sz="2400" dirty="0"/>
              <a:t>)))</a:t>
            </a:r>
            <a:r>
              <a:rPr lang="en-SG" sz="2400" dirty="0">
                <a:sym typeface="Symbol"/>
              </a:rPr>
              <a:t>)</a:t>
            </a:r>
          </a:p>
        </p:txBody>
      </p:sp>
      <p:sp>
        <p:nvSpPr>
          <p:cNvPr id="75" name="TextBox 74"/>
          <p:cNvSpPr txBox="1"/>
          <p:nvPr/>
        </p:nvSpPr>
        <p:spPr>
          <a:xfrm>
            <a:off x="2257964" y="3958481"/>
            <a:ext cx="6520247" cy="461665"/>
          </a:xfrm>
          <a:prstGeom prst="rect">
            <a:avLst/>
          </a:prstGeom>
          <a:solidFill>
            <a:schemeClr val="accent4">
              <a:lumMod val="40000"/>
              <a:lumOff val="60000"/>
            </a:schemeClr>
          </a:solidFill>
        </p:spPr>
        <p:txBody>
          <a:bodyPr wrap="square" rtlCol="0">
            <a:spAutoFit/>
          </a:bodyPr>
          <a:lstStyle/>
          <a:p>
            <a:r>
              <a:rPr lang="en-SG" sz="2400" dirty="0">
                <a:sym typeface="Symbol" panose="05050102010706020507" pitchFamily="18" charset="2"/>
              </a:rPr>
              <a:t></a:t>
            </a:r>
            <a:r>
              <a:rPr lang="en-SG" sz="2400" i="1" dirty="0">
                <a:sym typeface="Symbol"/>
              </a:rPr>
              <a:t>x</a:t>
            </a:r>
            <a:r>
              <a:rPr lang="en-SG" sz="2400" dirty="0">
                <a:sym typeface="Symbol"/>
              </a:rPr>
              <a:t> ~</a:t>
            </a:r>
            <a:r>
              <a:rPr lang="en-US" sz="2400" dirty="0"/>
              <a:t>(Circle(</a:t>
            </a:r>
            <a:r>
              <a:rPr lang="en-US" sz="2400" i="1" dirty="0"/>
              <a:t>x</a:t>
            </a:r>
            <a:r>
              <a:rPr lang="en-US" sz="2400" dirty="0"/>
              <a:t>) </a:t>
            </a:r>
            <a:r>
              <a:rPr lang="en-US" sz="2400" dirty="0">
                <a:sym typeface="Symbol" panose="05050102010706020507" pitchFamily="18" charset="2"/>
              </a:rPr>
              <a:t></a:t>
            </a:r>
            <a:r>
              <a:rPr lang="en-US" sz="2400" dirty="0"/>
              <a:t> ∃</a:t>
            </a:r>
            <a:r>
              <a:rPr lang="en-US" sz="2400" i="1" dirty="0"/>
              <a:t>y</a:t>
            </a:r>
            <a:r>
              <a:rPr lang="en-US" sz="2400" dirty="0"/>
              <a:t>(Square(</a:t>
            </a:r>
            <a:r>
              <a:rPr lang="en-US" sz="2400" i="1" dirty="0"/>
              <a:t>y</a:t>
            </a:r>
            <a:r>
              <a:rPr lang="en-US" sz="2400" dirty="0"/>
              <a:t>) </a:t>
            </a:r>
            <a:r>
              <a:rPr lang="en-SG" sz="2400" dirty="0">
                <a:sym typeface="Symbol" panose="05050102010706020507" pitchFamily="18" charset="2"/>
              </a:rPr>
              <a:t></a:t>
            </a:r>
            <a:r>
              <a:rPr lang="en-US" sz="2400" dirty="0"/>
              <a:t> </a:t>
            </a:r>
            <a:r>
              <a:rPr lang="en-US" sz="2400" dirty="0" err="1"/>
              <a:t>SameColor</a:t>
            </a:r>
            <a:r>
              <a:rPr lang="en-US" sz="2400" dirty="0"/>
              <a:t>(</a:t>
            </a:r>
            <a:r>
              <a:rPr lang="en-US" sz="2400" i="1" dirty="0"/>
              <a:t>x</a:t>
            </a:r>
            <a:r>
              <a:rPr lang="en-US" sz="2400" dirty="0"/>
              <a:t>, </a:t>
            </a:r>
            <a:r>
              <a:rPr lang="en-US" sz="2400" i="1" dirty="0"/>
              <a:t>y</a:t>
            </a:r>
            <a:r>
              <a:rPr lang="en-US" sz="2400" dirty="0"/>
              <a:t>)))</a:t>
            </a:r>
            <a:endParaRPr lang="en-SG" sz="2400" dirty="0">
              <a:sym typeface="Symbol"/>
            </a:endParaRPr>
          </a:p>
        </p:txBody>
      </p:sp>
      <p:sp>
        <p:nvSpPr>
          <p:cNvPr id="76" name="TextBox 75"/>
          <p:cNvSpPr txBox="1"/>
          <p:nvPr/>
        </p:nvSpPr>
        <p:spPr>
          <a:xfrm>
            <a:off x="1781285" y="3958481"/>
            <a:ext cx="476679" cy="461665"/>
          </a:xfrm>
          <a:prstGeom prst="rect">
            <a:avLst/>
          </a:prstGeom>
          <a:noFill/>
        </p:spPr>
        <p:txBody>
          <a:bodyPr wrap="square" rtlCol="0">
            <a:spAutoFit/>
          </a:bodyPr>
          <a:lstStyle/>
          <a:p>
            <a:pPr algn="ctr"/>
            <a:r>
              <a:rPr lang="en-SG" sz="2400" dirty="0">
                <a:sym typeface="Symbol" panose="05050102010706020507" pitchFamily="18" charset="2"/>
              </a:rPr>
              <a:t></a:t>
            </a:r>
            <a:endParaRPr lang="en-SG" sz="2400" dirty="0"/>
          </a:p>
        </p:txBody>
      </p:sp>
      <p:sp>
        <p:nvSpPr>
          <p:cNvPr id="80" name="TextBox 79"/>
          <p:cNvSpPr txBox="1"/>
          <p:nvPr/>
        </p:nvSpPr>
        <p:spPr>
          <a:xfrm>
            <a:off x="1781285" y="4511981"/>
            <a:ext cx="476679" cy="461665"/>
          </a:xfrm>
          <a:prstGeom prst="rect">
            <a:avLst/>
          </a:prstGeom>
          <a:noFill/>
        </p:spPr>
        <p:txBody>
          <a:bodyPr wrap="square" rtlCol="0">
            <a:spAutoFit/>
          </a:bodyPr>
          <a:lstStyle/>
          <a:p>
            <a:pPr algn="ctr"/>
            <a:r>
              <a:rPr lang="en-SG" sz="2400" dirty="0">
                <a:sym typeface="Symbol" panose="05050102010706020507" pitchFamily="18" charset="2"/>
              </a:rPr>
              <a:t></a:t>
            </a:r>
            <a:endParaRPr lang="en-SG" sz="2400" dirty="0"/>
          </a:p>
        </p:txBody>
      </p:sp>
      <p:sp>
        <p:nvSpPr>
          <p:cNvPr id="77" name="TextBox 76"/>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
        <p:nvSpPr>
          <p:cNvPr id="81" name="TextBox 80"/>
          <p:cNvSpPr txBox="1"/>
          <p:nvPr/>
        </p:nvSpPr>
        <p:spPr>
          <a:xfrm>
            <a:off x="1781285" y="5081592"/>
            <a:ext cx="476679" cy="461665"/>
          </a:xfrm>
          <a:prstGeom prst="rect">
            <a:avLst/>
          </a:prstGeom>
          <a:noFill/>
        </p:spPr>
        <p:txBody>
          <a:bodyPr wrap="square" rtlCol="0">
            <a:spAutoFit/>
          </a:bodyPr>
          <a:lstStyle/>
          <a:p>
            <a:pPr algn="ctr"/>
            <a:r>
              <a:rPr lang="en-SG" sz="2400" dirty="0">
                <a:sym typeface="Symbol" panose="05050102010706020507" pitchFamily="18" charset="2"/>
              </a:rPr>
              <a:t></a:t>
            </a:r>
            <a:endParaRPr lang="en-SG" sz="2400" dirty="0"/>
          </a:p>
        </p:txBody>
      </p:sp>
      <p:sp>
        <p:nvSpPr>
          <p:cNvPr id="83" name="TextBox 82"/>
          <p:cNvSpPr txBox="1"/>
          <p:nvPr/>
        </p:nvSpPr>
        <p:spPr>
          <a:xfrm>
            <a:off x="1781285" y="5651203"/>
            <a:ext cx="476679" cy="461665"/>
          </a:xfrm>
          <a:prstGeom prst="rect">
            <a:avLst/>
          </a:prstGeom>
          <a:noFill/>
        </p:spPr>
        <p:txBody>
          <a:bodyPr wrap="square" rtlCol="0">
            <a:spAutoFit/>
          </a:bodyPr>
          <a:lstStyle/>
          <a:p>
            <a:pPr algn="ctr"/>
            <a:r>
              <a:rPr lang="en-SG" sz="2400" dirty="0">
                <a:sym typeface="Symbol" panose="05050102010706020507" pitchFamily="18" charset="2"/>
              </a:rPr>
              <a:t></a:t>
            </a:r>
            <a:endParaRPr lang="en-SG" sz="2400" dirty="0"/>
          </a:p>
        </p:txBody>
      </p:sp>
    </p:spTree>
    <p:extLst>
      <p:ext uri="{BB962C8B-B14F-4D97-AF65-F5344CB8AC3E}">
        <p14:creationId xmlns:p14="http://schemas.microsoft.com/office/powerpoint/2010/main" val="973400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7"/>
                                        </p:tgtEl>
                                        <p:attrNameLst>
                                          <p:attrName>style.visibility</p:attrName>
                                        </p:attrNameLst>
                                      </p:cBhvr>
                                      <p:to>
                                        <p:strVal val="visible"/>
                                      </p:to>
                                    </p:set>
                                    <p:animEffect transition="in" filter="dissolve">
                                      <p:cBhvr>
                                        <p:cTn id="10" dur="500"/>
                                        <p:tgtEl>
                                          <p:spTgt spid="67"/>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dissolve">
                                      <p:cBhvr>
                                        <p:cTn id="15" dur="500"/>
                                        <p:tgtEl>
                                          <p:spTgt spid="42"/>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74"/>
                                        </p:tgtEl>
                                        <p:attrNameLst>
                                          <p:attrName>style.visibility</p:attrName>
                                        </p:attrNameLst>
                                      </p:cBhvr>
                                      <p:to>
                                        <p:strVal val="visible"/>
                                      </p:to>
                                    </p:set>
                                    <p:animEffect transition="in" filter="dissolve">
                                      <p:cBhvr>
                                        <p:cTn id="18" dur="500"/>
                                        <p:tgtEl>
                                          <p:spTgt spid="74"/>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76"/>
                                        </p:tgtEl>
                                        <p:attrNameLst>
                                          <p:attrName>style.visibility</p:attrName>
                                        </p:attrNameLst>
                                      </p:cBhvr>
                                      <p:to>
                                        <p:strVal val="visible"/>
                                      </p:to>
                                    </p:set>
                                    <p:animEffect transition="in" filter="dissolve">
                                      <p:cBhvr>
                                        <p:cTn id="23" dur="500"/>
                                        <p:tgtEl>
                                          <p:spTgt spid="76"/>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75"/>
                                        </p:tgtEl>
                                        <p:attrNameLst>
                                          <p:attrName>style.visibility</p:attrName>
                                        </p:attrNameLst>
                                      </p:cBhvr>
                                      <p:to>
                                        <p:strVal val="visible"/>
                                      </p:to>
                                    </p:set>
                                    <p:animEffect transition="in" filter="dissolve">
                                      <p:cBhvr>
                                        <p:cTn id="26" dur="500"/>
                                        <p:tgtEl>
                                          <p:spTgt spid="75"/>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80"/>
                                        </p:tgtEl>
                                        <p:attrNameLst>
                                          <p:attrName>style.visibility</p:attrName>
                                        </p:attrNameLst>
                                      </p:cBhvr>
                                      <p:to>
                                        <p:strVal val="visible"/>
                                      </p:to>
                                    </p:set>
                                    <p:animEffect transition="in" filter="dissolve">
                                      <p:cBhvr>
                                        <p:cTn id="31" dur="500"/>
                                        <p:tgtEl>
                                          <p:spTgt spid="80"/>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81"/>
                                        </p:tgtEl>
                                        <p:attrNameLst>
                                          <p:attrName>style.visibility</p:attrName>
                                        </p:attrNameLst>
                                      </p:cBhvr>
                                      <p:to>
                                        <p:strVal val="visible"/>
                                      </p:to>
                                    </p:set>
                                    <p:animEffect transition="in" filter="dissolve">
                                      <p:cBhvr>
                                        <p:cTn id="36" dur="500"/>
                                        <p:tgtEl>
                                          <p:spTgt spid="81"/>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83"/>
                                        </p:tgtEl>
                                        <p:attrNameLst>
                                          <p:attrName>style.visibility</p:attrName>
                                        </p:attrNameLst>
                                      </p:cBhvr>
                                      <p:to>
                                        <p:strVal val="visible"/>
                                      </p:to>
                                    </p:set>
                                    <p:animEffect transition="in" filter="dissolve">
                                      <p:cBhvr>
                                        <p:cTn id="41"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2" grpId="0"/>
      <p:bldP spid="67" grpId="0" animBg="1"/>
      <p:bldP spid="74" grpId="0" animBg="1"/>
      <p:bldP spid="75" grpId="0" animBg="1"/>
      <p:bldP spid="76" grpId="0"/>
      <p:bldP spid="80" grpId="0"/>
      <p:bldP spid="81" grpId="0"/>
      <p:bldP spid="83"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Formal Logical Notation: Formalizing Statements in a Tarski’s World</a:t>
            </a:r>
          </a:p>
          <a:p>
            <a:pPr>
              <a:tabLst>
                <a:tab pos="201216" algn="l"/>
              </a:tabLst>
            </a:pPr>
            <a:endParaRPr lang="en-SG" sz="1100" dirty="0">
              <a:solidFill>
                <a:schemeClr val="bg1"/>
              </a:solidFill>
            </a:endParaRPr>
          </a:p>
        </p:txBody>
      </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Lst>
            </a:pPr>
            <a:r>
              <a:rPr lang="en-SG" sz="900" dirty="0">
                <a:solidFill>
                  <a:schemeClr val="bg1"/>
                </a:solidFill>
              </a:rPr>
              <a:t>	</a:t>
            </a:r>
            <a:r>
              <a:rPr lang="en-SG" sz="1200" dirty="0">
                <a:solidFill>
                  <a:schemeClr val="bg1"/>
                </a:solidFill>
              </a:rPr>
              <a:t>Predicates &amp; Quantified Statement I / II	</a:t>
            </a:r>
            <a:r>
              <a:rPr lang="en-SG" sz="1200" b="1" dirty="0">
                <a:solidFill>
                  <a:schemeClr val="accent4">
                    <a:lumMod val="40000"/>
                    <a:lumOff val="60000"/>
                  </a:schemeClr>
                </a:solidFill>
              </a:rPr>
              <a:t>Statements with Multiple Quantifiers</a:t>
            </a:r>
            <a:r>
              <a:rPr lang="en-SG" sz="1200" dirty="0">
                <a:solidFill>
                  <a:schemeClr val="bg1"/>
                </a:solidFill>
              </a:rPr>
              <a:t>	Arguments with Quantified Statements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69</a:t>
            </a:fld>
            <a:endParaRPr lang="en-SG" dirty="0"/>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TextBox 48"/>
          <p:cNvSpPr txBox="1"/>
          <p:nvPr/>
        </p:nvSpPr>
        <p:spPr>
          <a:xfrm>
            <a:off x="324354" y="928773"/>
            <a:ext cx="8509093" cy="1338828"/>
          </a:xfrm>
          <a:prstGeom prst="rect">
            <a:avLst/>
          </a:prstGeom>
          <a:noFill/>
          <a:ln>
            <a:noFill/>
          </a:ln>
        </p:spPr>
        <p:txBody>
          <a:bodyPr wrap="square" rtlCol="0">
            <a:spAutoFit/>
          </a:bodyPr>
          <a:lstStyle/>
          <a:p>
            <a:pPr>
              <a:spcAft>
                <a:spcPts val="600"/>
              </a:spcAft>
            </a:pPr>
            <a:r>
              <a:rPr lang="en-US" sz="2600" dirty="0"/>
              <a:t>Use formal, logical notation to write the following statements, and write a formal negation for each statement. </a:t>
            </a:r>
          </a:p>
          <a:p>
            <a:pPr marL="457200" indent="-457200">
              <a:buClr>
                <a:schemeClr val="tx1"/>
              </a:buClr>
              <a:buFont typeface="+mj-lt"/>
              <a:buAutoNum type="alphaLcPeriod" startAt="4"/>
            </a:pPr>
            <a:r>
              <a:rPr lang="en-US" sz="2400" dirty="0">
                <a:solidFill>
                  <a:srgbClr val="0033CC"/>
                </a:solidFill>
              </a:rPr>
              <a:t>There is a square </a:t>
            </a:r>
            <a:r>
              <a:rPr lang="en-US" sz="2400" i="1" dirty="0">
                <a:solidFill>
                  <a:srgbClr val="0033CC"/>
                </a:solidFill>
              </a:rPr>
              <a:t>x</a:t>
            </a:r>
            <a:r>
              <a:rPr lang="en-US" sz="2400" dirty="0">
                <a:solidFill>
                  <a:srgbClr val="0033CC"/>
                </a:solidFill>
              </a:rPr>
              <a:t> such that for all triangles </a:t>
            </a:r>
            <a:r>
              <a:rPr lang="en-US" sz="2400" i="1" dirty="0">
                <a:solidFill>
                  <a:srgbClr val="0033CC"/>
                </a:solidFill>
              </a:rPr>
              <a:t>y</a:t>
            </a:r>
            <a:r>
              <a:rPr lang="en-US" sz="2400" dirty="0">
                <a:solidFill>
                  <a:srgbClr val="0033CC"/>
                </a:solidFill>
              </a:rPr>
              <a:t>, </a:t>
            </a:r>
            <a:r>
              <a:rPr lang="en-US" sz="2400" i="1" dirty="0">
                <a:solidFill>
                  <a:srgbClr val="0033CC"/>
                </a:solidFill>
              </a:rPr>
              <a:t>x</a:t>
            </a:r>
            <a:r>
              <a:rPr lang="en-US" sz="2400" dirty="0">
                <a:solidFill>
                  <a:srgbClr val="0033CC"/>
                </a:solidFill>
              </a:rPr>
              <a:t> is to right of </a:t>
            </a:r>
            <a:r>
              <a:rPr lang="en-US" sz="2400" i="1" dirty="0">
                <a:solidFill>
                  <a:srgbClr val="0033CC"/>
                </a:solidFill>
              </a:rPr>
              <a:t>y</a:t>
            </a:r>
            <a:r>
              <a:rPr lang="en-US" sz="2400" dirty="0">
                <a:solidFill>
                  <a:srgbClr val="0033CC"/>
                </a:solidFill>
              </a:rPr>
              <a:t>.</a:t>
            </a:r>
          </a:p>
        </p:txBody>
      </p:sp>
      <p:sp>
        <p:nvSpPr>
          <p:cNvPr id="77" name="TextBox 76"/>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
        <p:nvSpPr>
          <p:cNvPr id="78" name="TextBox 77"/>
          <p:cNvSpPr txBox="1"/>
          <p:nvPr/>
        </p:nvSpPr>
        <p:spPr>
          <a:xfrm>
            <a:off x="640703" y="2702083"/>
            <a:ext cx="1617262" cy="461665"/>
          </a:xfrm>
          <a:prstGeom prst="rect">
            <a:avLst/>
          </a:prstGeom>
          <a:noFill/>
        </p:spPr>
        <p:txBody>
          <a:bodyPr wrap="square" rtlCol="0">
            <a:spAutoFit/>
          </a:bodyPr>
          <a:lstStyle/>
          <a:p>
            <a:r>
              <a:rPr lang="en-SG" sz="2400" i="1" dirty="0"/>
              <a:t>Statement:</a:t>
            </a:r>
          </a:p>
        </p:txBody>
      </p:sp>
      <p:sp>
        <p:nvSpPr>
          <p:cNvPr id="81" name="TextBox 80"/>
          <p:cNvSpPr txBox="1"/>
          <p:nvPr/>
        </p:nvSpPr>
        <p:spPr>
          <a:xfrm>
            <a:off x="640703" y="3330282"/>
            <a:ext cx="1617262" cy="461665"/>
          </a:xfrm>
          <a:prstGeom prst="rect">
            <a:avLst/>
          </a:prstGeom>
          <a:noFill/>
        </p:spPr>
        <p:txBody>
          <a:bodyPr wrap="square" rtlCol="0">
            <a:spAutoFit/>
          </a:bodyPr>
          <a:lstStyle/>
          <a:p>
            <a:r>
              <a:rPr lang="en-SG" sz="2400" i="1" dirty="0"/>
              <a:t>Negation:</a:t>
            </a:r>
          </a:p>
        </p:txBody>
      </p:sp>
      <p:sp>
        <p:nvSpPr>
          <p:cNvPr id="82" name="TextBox 81"/>
          <p:cNvSpPr txBox="1"/>
          <p:nvPr/>
        </p:nvSpPr>
        <p:spPr>
          <a:xfrm>
            <a:off x="2473149" y="2702083"/>
            <a:ext cx="6305063" cy="461665"/>
          </a:xfrm>
          <a:prstGeom prst="rect">
            <a:avLst/>
          </a:prstGeom>
          <a:solidFill>
            <a:schemeClr val="accent4">
              <a:lumMod val="40000"/>
              <a:lumOff val="60000"/>
            </a:schemeClr>
          </a:solidFill>
        </p:spPr>
        <p:txBody>
          <a:bodyPr wrap="square" rtlCol="0">
            <a:spAutoFit/>
          </a:bodyPr>
          <a:lstStyle/>
          <a:p>
            <a:r>
              <a:rPr lang="en-US" sz="2400" dirty="0"/>
              <a:t>∃</a:t>
            </a:r>
            <a:r>
              <a:rPr lang="en-US" sz="2400" i="1" dirty="0"/>
              <a:t>x </a:t>
            </a:r>
            <a:r>
              <a:rPr lang="en-US" sz="2400" dirty="0"/>
              <a:t>(Square(</a:t>
            </a:r>
            <a:r>
              <a:rPr lang="en-US" sz="2400" i="1" dirty="0"/>
              <a:t>x</a:t>
            </a:r>
            <a:r>
              <a:rPr lang="en-US" sz="2400" dirty="0"/>
              <a:t>) </a:t>
            </a:r>
            <a:r>
              <a:rPr lang="en-SG" sz="2400" dirty="0">
                <a:sym typeface="Symbol" panose="05050102010706020507" pitchFamily="18" charset="2"/>
              </a:rPr>
              <a:t></a:t>
            </a:r>
            <a:r>
              <a:rPr lang="en-US" sz="2400" dirty="0"/>
              <a:t> ∀</a:t>
            </a:r>
            <a:r>
              <a:rPr lang="en-US" sz="2400" i="1" dirty="0"/>
              <a:t>y </a:t>
            </a:r>
            <a:r>
              <a:rPr lang="en-US" sz="2400" dirty="0"/>
              <a:t>(Triangle(</a:t>
            </a:r>
            <a:r>
              <a:rPr lang="en-US" sz="2400" i="1" dirty="0"/>
              <a:t>y</a:t>
            </a:r>
            <a:r>
              <a:rPr lang="en-US" sz="2400" dirty="0"/>
              <a:t>) </a:t>
            </a:r>
            <a:r>
              <a:rPr lang="en-US" sz="2400" dirty="0">
                <a:sym typeface="Symbol" panose="05050102010706020507" pitchFamily="18" charset="2"/>
              </a:rPr>
              <a:t></a:t>
            </a:r>
            <a:r>
              <a:rPr lang="en-US" sz="2400" dirty="0"/>
              <a:t> </a:t>
            </a:r>
            <a:r>
              <a:rPr lang="en-US" sz="2400" dirty="0" err="1"/>
              <a:t>RightOf</a:t>
            </a:r>
            <a:r>
              <a:rPr lang="en-US" sz="2400" dirty="0"/>
              <a:t>(</a:t>
            </a:r>
            <a:r>
              <a:rPr lang="en-US" sz="2400" i="1" dirty="0"/>
              <a:t>x</a:t>
            </a:r>
            <a:r>
              <a:rPr lang="en-US" sz="2400" dirty="0"/>
              <a:t>, </a:t>
            </a:r>
            <a:r>
              <a:rPr lang="en-US" sz="2400" i="1" dirty="0"/>
              <a:t>y</a:t>
            </a:r>
            <a:r>
              <a:rPr lang="en-US" sz="2400" dirty="0"/>
              <a:t>)))</a:t>
            </a:r>
            <a:endParaRPr lang="en-SG" sz="2400" dirty="0">
              <a:sym typeface="Symbol"/>
            </a:endParaRPr>
          </a:p>
        </p:txBody>
      </p:sp>
      <p:sp>
        <p:nvSpPr>
          <p:cNvPr id="83" name="TextBox 82"/>
          <p:cNvSpPr txBox="1"/>
          <p:nvPr/>
        </p:nvSpPr>
        <p:spPr>
          <a:xfrm>
            <a:off x="2269983" y="3330282"/>
            <a:ext cx="6508229" cy="461665"/>
          </a:xfrm>
          <a:prstGeom prst="rect">
            <a:avLst/>
          </a:prstGeom>
          <a:solidFill>
            <a:schemeClr val="accent4">
              <a:lumMod val="40000"/>
              <a:lumOff val="60000"/>
            </a:schemeClr>
          </a:solidFill>
        </p:spPr>
        <p:txBody>
          <a:bodyPr wrap="square" rtlCol="0">
            <a:spAutoFit/>
          </a:bodyPr>
          <a:lstStyle/>
          <a:p>
            <a:r>
              <a:rPr lang="en-SG" sz="2400" dirty="0">
                <a:sym typeface="Symbol"/>
              </a:rPr>
              <a:t>~(</a:t>
            </a:r>
            <a:r>
              <a:rPr lang="en-US" sz="2400" dirty="0"/>
              <a:t>∃</a:t>
            </a:r>
            <a:r>
              <a:rPr lang="en-US" sz="2400" i="1" dirty="0"/>
              <a:t>x </a:t>
            </a:r>
            <a:r>
              <a:rPr lang="en-US" sz="2400" dirty="0"/>
              <a:t>(Square(</a:t>
            </a:r>
            <a:r>
              <a:rPr lang="en-US" sz="2400" i="1" dirty="0"/>
              <a:t>x</a:t>
            </a:r>
            <a:r>
              <a:rPr lang="en-US" sz="2400" dirty="0"/>
              <a:t>) </a:t>
            </a:r>
            <a:r>
              <a:rPr lang="en-SG" sz="2400" dirty="0">
                <a:sym typeface="Symbol" panose="05050102010706020507" pitchFamily="18" charset="2"/>
              </a:rPr>
              <a:t></a:t>
            </a:r>
            <a:r>
              <a:rPr lang="en-US" sz="2400" dirty="0"/>
              <a:t> ∀</a:t>
            </a:r>
            <a:r>
              <a:rPr lang="en-US" sz="2400" i="1" dirty="0"/>
              <a:t>y </a:t>
            </a:r>
            <a:r>
              <a:rPr lang="en-US" sz="2400" dirty="0"/>
              <a:t>(Triangle(</a:t>
            </a:r>
            <a:r>
              <a:rPr lang="en-US" sz="2400" i="1" dirty="0"/>
              <a:t>y</a:t>
            </a:r>
            <a:r>
              <a:rPr lang="en-US" sz="2400" dirty="0"/>
              <a:t>) </a:t>
            </a:r>
            <a:r>
              <a:rPr lang="en-US" sz="2400" dirty="0">
                <a:sym typeface="Symbol" panose="05050102010706020507" pitchFamily="18" charset="2"/>
              </a:rPr>
              <a:t></a:t>
            </a:r>
            <a:r>
              <a:rPr lang="en-US" sz="2400" dirty="0"/>
              <a:t> </a:t>
            </a:r>
            <a:r>
              <a:rPr lang="en-US" sz="2400" dirty="0" err="1"/>
              <a:t>RightOf</a:t>
            </a:r>
            <a:r>
              <a:rPr lang="en-US" sz="2400" dirty="0"/>
              <a:t>(</a:t>
            </a:r>
            <a:r>
              <a:rPr lang="en-US" sz="2400" i="1" dirty="0"/>
              <a:t>x</a:t>
            </a:r>
            <a:r>
              <a:rPr lang="en-US" sz="2400" dirty="0"/>
              <a:t>, </a:t>
            </a:r>
            <a:r>
              <a:rPr lang="en-US" sz="2400" i="1" dirty="0"/>
              <a:t>y</a:t>
            </a:r>
            <a:r>
              <a:rPr lang="en-US" sz="2400" dirty="0"/>
              <a:t>)))</a:t>
            </a:r>
            <a:r>
              <a:rPr lang="en-SG" sz="2400" dirty="0">
                <a:sym typeface="Symbol"/>
              </a:rPr>
              <a:t>)</a:t>
            </a:r>
          </a:p>
        </p:txBody>
      </p:sp>
      <p:sp>
        <p:nvSpPr>
          <p:cNvPr id="84" name="TextBox 83"/>
          <p:cNvSpPr txBox="1"/>
          <p:nvPr/>
        </p:nvSpPr>
        <p:spPr>
          <a:xfrm>
            <a:off x="1999282" y="3958481"/>
            <a:ext cx="6778930" cy="461665"/>
          </a:xfrm>
          <a:prstGeom prst="rect">
            <a:avLst/>
          </a:prstGeom>
          <a:solidFill>
            <a:schemeClr val="accent4">
              <a:lumMod val="40000"/>
              <a:lumOff val="60000"/>
            </a:schemeClr>
          </a:solidFill>
        </p:spPr>
        <p:txBody>
          <a:bodyPr wrap="square" rtlCol="0">
            <a:spAutoFit/>
          </a:bodyPr>
          <a:lstStyle/>
          <a:p>
            <a:r>
              <a:rPr lang="en-US" sz="2400" dirty="0"/>
              <a:t>∀x </a:t>
            </a:r>
            <a:r>
              <a:rPr lang="en-SG" sz="2400" dirty="0">
                <a:sym typeface="Symbol"/>
              </a:rPr>
              <a:t>~</a:t>
            </a:r>
            <a:r>
              <a:rPr lang="en-US" sz="2400" dirty="0"/>
              <a:t>(Square(x) </a:t>
            </a:r>
            <a:r>
              <a:rPr lang="en-SG" sz="2400" dirty="0">
                <a:sym typeface="Symbol" panose="05050102010706020507" pitchFamily="18" charset="2"/>
              </a:rPr>
              <a:t></a:t>
            </a:r>
            <a:r>
              <a:rPr lang="en-US" sz="2400" dirty="0"/>
              <a:t> ∀</a:t>
            </a:r>
            <a:r>
              <a:rPr lang="en-US" sz="2400" i="1" dirty="0"/>
              <a:t>y</a:t>
            </a:r>
            <a:r>
              <a:rPr lang="en-US" sz="2400" dirty="0"/>
              <a:t> (Triangle(</a:t>
            </a:r>
            <a:r>
              <a:rPr lang="en-US" sz="2400" i="1" dirty="0"/>
              <a:t>y</a:t>
            </a:r>
            <a:r>
              <a:rPr lang="en-US" sz="2400" dirty="0"/>
              <a:t>) </a:t>
            </a:r>
            <a:r>
              <a:rPr lang="en-US" sz="2400" dirty="0">
                <a:sym typeface="Symbol" panose="05050102010706020507" pitchFamily="18" charset="2"/>
              </a:rPr>
              <a:t></a:t>
            </a:r>
            <a:r>
              <a:rPr lang="en-US" sz="2400" dirty="0"/>
              <a:t> </a:t>
            </a:r>
            <a:r>
              <a:rPr lang="en-US" sz="2400" dirty="0" err="1"/>
              <a:t>RightOf</a:t>
            </a:r>
            <a:r>
              <a:rPr lang="en-US" sz="2400" dirty="0"/>
              <a:t>(x, y)))</a:t>
            </a:r>
            <a:endParaRPr lang="en-SG" sz="2400" dirty="0">
              <a:sym typeface="Symbol"/>
            </a:endParaRPr>
          </a:p>
        </p:txBody>
      </p:sp>
      <p:sp>
        <p:nvSpPr>
          <p:cNvPr id="85" name="TextBox 84"/>
          <p:cNvSpPr txBox="1"/>
          <p:nvPr/>
        </p:nvSpPr>
        <p:spPr>
          <a:xfrm>
            <a:off x="1522603" y="3958481"/>
            <a:ext cx="476679" cy="461665"/>
          </a:xfrm>
          <a:prstGeom prst="rect">
            <a:avLst/>
          </a:prstGeom>
          <a:noFill/>
        </p:spPr>
        <p:txBody>
          <a:bodyPr wrap="square" rtlCol="0">
            <a:spAutoFit/>
          </a:bodyPr>
          <a:lstStyle/>
          <a:p>
            <a:pPr algn="ctr"/>
            <a:r>
              <a:rPr lang="en-SG" sz="2400" dirty="0">
                <a:sym typeface="Symbol" panose="05050102010706020507" pitchFamily="18" charset="2"/>
              </a:rPr>
              <a:t></a:t>
            </a:r>
            <a:endParaRPr lang="en-SG" sz="2400" dirty="0"/>
          </a:p>
        </p:txBody>
      </p:sp>
      <p:sp>
        <p:nvSpPr>
          <p:cNvPr id="87" name="TextBox 86"/>
          <p:cNvSpPr txBox="1"/>
          <p:nvPr/>
        </p:nvSpPr>
        <p:spPr>
          <a:xfrm>
            <a:off x="1522603" y="4511981"/>
            <a:ext cx="476679" cy="461665"/>
          </a:xfrm>
          <a:prstGeom prst="rect">
            <a:avLst/>
          </a:prstGeom>
          <a:noFill/>
        </p:spPr>
        <p:txBody>
          <a:bodyPr wrap="square" rtlCol="0">
            <a:spAutoFit/>
          </a:bodyPr>
          <a:lstStyle/>
          <a:p>
            <a:pPr algn="ctr"/>
            <a:r>
              <a:rPr lang="en-SG" sz="2400" dirty="0">
                <a:sym typeface="Symbol" panose="05050102010706020507" pitchFamily="18" charset="2"/>
              </a:rPr>
              <a:t></a:t>
            </a:r>
            <a:endParaRPr lang="en-SG" sz="2400" dirty="0"/>
          </a:p>
        </p:txBody>
      </p:sp>
      <p:sp>
        <p:nvSpPr>
          <p:cNvPr id="89" name="TextBox 88"/>
          <p:cNvSpPr txBox="1"/>
          <p:nvPr/>
        </p:nvSpPr>
        <p:spPr>
          <a:xfrm>
            <a:off x="1522603" y="5081592"/>
            <a:ext cx="476679" cy="461665"/>
          </a:xfrm>
          <a:prstGeom prst="rect">
            <a:avLst/>
          </a:prstGeom>
          <a:noFill/>
        </p:spPr>
        <p:txBody>
          <a:bodyPr wrap="square" rtlCol="0">
            <a:spAutoFit/>
          </a:bodyPr>
          <a:lstStyle/>
          <a:p>
            <a:pPr algn="ctr"/>
            <a:r>
              <a:rPr lang="en-SG" sz="2400" dirty="0">
                <a:sym typeface="Symbol" panose="05050102010706020507" pitchFamily="18" charset="2"/>
              </a:rPr>
              <a:t></a:t>
            </a:r>
            <a:endParaRPr lang="en-SG" sz="2400" dirty="0"/>
          </a:p>
        </p:txBody>
      </p:sp>
      <p:sp>
        <p:nvSpPr>
          <p:cNvPr id="91" name="TextBox 90"/>
          <p:cNvSpPr txBox="1"/>
          <p:nvPr/>
        </p:nvSpPr>
        <p:spPr>
          <a:xfrm>
            <a:off x="1522603" y="5651203"/>
            <a:ext cx="476679" cy="461665"/>
          </a:xfrm>
          <a:prstGeom prst="rect">
            <a:avLst/>
          </a:prstGeom>
          <a:noFill/>
        </p:spPr>
        <p:txBody>
          <a:bodyPr wrap="square" rtlCol="0">
            <a:spAutoFit/>
          </a:bodyPr>
          <a:lstStyle/>
          <a:p>
            <a:pPr algn="ctr"/>
            <a:r>
              <a:rPr lang="en-SG" sz="2400" dirty="0">
                <a:sym typeface="Symbol" panose="05050102010706020507" pitchFamily="18" charset="2"/>
              </a:rPr>
              <a:t></a:t>
            </a:r>
            <a:endParaRPr lang="en-SG" sz="2400" dirty="0"/>
          </a:p>
        </p:txBody>
      </p:sp>
    </p:spTree>
    <p:extLst>
      <p:ext uri="{BB962C8B-B14F-4D97-AF65-F5344CB8AC3E}">
        <p14:creationId xmlns:p14="http://schemas.microsoft.com/office/powerpoint/2010/main" val="3856108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dissolve">
                                      <p:cBhvr>
                                        <p:cTn id="7" dur="500"/>
                                        <p:tgtEl>
                                          <p:spTgt spid="7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dissolve">
                                      <p:cBhvr>
                                        <p:cTn id="10" dur="500"/>
                                        <p:tgtEl>
                                          <p:spTgt spid="82"/>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81"/>
                                        </p:tgtEl>
                                        <p:attrNameLst>
                                          <p:attrName>style.visibility</p:attrName>
                                        </p:attrNameLst>
                                      </p:cBhvr>
                                      <p:to>
                                        <p:strVal val="visible"/>
                                      </p:to>
                                    </p:set>
                                    <p:animEffect transition="in" filter="dissolve">
                                      <p:cBhvr>
                                        <p:cTn id="15" dur="500"/>
                                        <p:tgtEl>
                                          <p:spTgt spid="81"/>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83"/>
                                        </p:tgtEl>
                                        <p:attrNameLst>
                                          <p:attrName>style.visibility</p:attrName>
                                        </p:attrNameLst>
                                      </p:cBhvr>
                                      <p:to>
                                        <p:strVal val="visible"/>
                                      </p:to>
                                    </p:set>
                                    <p:animEffect transition="in" filter="dissolve">
                                      <p:cBhvr>
                                        <p:cTn id="18" dur="500"/>
                                        <p:tgtEl>
                                          <p:spTgt spid="83"/>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85"/>
                                        </p:tgtEl>
                                        <p:attrNameLst>
                                          <p:attrName>style.visibility</p:attrName>
                                        </p:attrNameLst>
                                      </p:cBhvr>
                                      <p:to>
                                        <p:strVal val="visible"/>
                                      </p:to>
                                    </p:set>
                                    <p:animEffect transition="in" filter="dissolve">
                                      <p:cBhvr>
                                        <p:cTn id="23" dur="500"/>
                                        <p:tgtEl>
                                          <p:spTgt spid="85"/>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84"/>
                                        </p:tgtEl>
                                        <p:attrNameLst>
                                          <p:attrName>style.visibility</p:attrName>
                                        </p:attrNameLst>
                                      </p:cBhvr>
                                      <p:to>
                                        <p:strVal val="visible"/>
                                      </p:to>
                                    </p:set>
                                    <p:animEffect transition="in" filter="dissolve">
                                      <p:cBhvr>
                                        <p:cTn id="26" dur="500"/>
                                        <p:tgtEl>
                                          <p:spTgt spid="84"/>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87"/>
                                        </p:tgtEl>
                                        <p:attrNameLst>
                                          <p:attrName>style.visibility</p:attrName>
                                        </p:attrNameLst>
                                      </p:cBhvr>
                                      <p:to>
                                        <p:strVal val="visible"/>
                                      </p:to>
                                    </p:set>
                                    <p:animEffect transition="in" filter="dissolve">
                                      <p:cBhvr>
                                        <p:cTn id="31" dur="500"/>
                                        <p:tgtEl>
                                          <p:spTgt spid="87"/>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89"/>
                                        </p:tgtEl>
                                        <p:attrNameLst>
                                          <p:attrName>style.visibility</p:attrName>
                                        </p:attrNameLst>
                                      </p:cBhvr>
                                      <p:to>
                                        <p:strVal val="visible"/>
                                      </p:to>
                                    </p:set>
                                    <p:animEffect transition="in" filter="dissolve">
                                      <p:cBhvr>
                                        <p:cTn id="36" dur="500"/>
                                        <p:tgtEl>
                                          <p:spTgt spid="89"/>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91"/>
                                        </p:tgtEl>
                                        <p:attrNameLst>
                                          <p:attrName>style.visibility</p:attrName>
                                        </p:attrNameLst>
                                      </p:cBhvr>
                                      <p:to>
                                        <p:strVal val="visible"/>
                                      </p:to>
                                    </p:set>
                                    <p:animEffect transition="in" filter="dissolve">
                                      <p:cBhvr>
                                        <p:cTn id="41"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P spid="81" grpId="0"/>
      <p:bldP spid="82" grpId="0" animBg="1"/>
      <p:bldP spid="83" grpId="0" animBg="1"/>
      <p:bldP spid="84" grpId="0" animBg="1"/>
      <p:bldP spid="85" grpId="0"/>
      <p:bldP spid="87" grpId="0"/>
      <p:bldP spid="89" grpId="0"/>
      <p:bldP spid="9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 pos="8612188" algn="l"/>
              </a:tabLst>
            </a:pPr>
            <a:r>
              <a:rPr lang="en-SG" sz="900" dirty="0">
                <a:solidFill>
                  <a:schemeClr val="bg1"/>
                </a:solidFill>
              </a:rPr>
              <a:t>	</a:t>
            </a:r>
            <a:r>
              <a:rPr lang="en-SG" sz="1200" b="1" dirty="0">
                <a:solidFill>
                  <a:schemeClr val="accent4">
                    <a:lumMod val="20000"/>
                    <a:lumOff val="80000"/>
                  </a:schemeClr>
                </a:solidFill>
              </a:rPr>
              <a:t>Predicates &amp; Quantified Statement I </a:t>
            </a:r>
            <a:r>
              <a:rPr lang="en-SG" sz="1200" dirty="0">
                <a:solidFill>
                  <a:schemeClr val="bg1"/>
                </a:solidFill>
              </a:rPr>
              <a:t>/ II	Statements with Multiple Quantifiers	Arguments with Quantified Statements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Predicates and Quantified Statements I: Finding the Truth Set of a Predicate</a:t>
            </a:r>
            <a:endParaRPr lang="en-SG" sz="1100" dirty="0">
              <a:solidFill>
                <a:schemeClr val="bg1"/>
              </a:solidFill>
            </a:endParaRPr>
          </a:p>
        </p:txBody>
      </p:sp>
      <mc:AlternateContent xmlns:mc="http://schemas.openxmlformats.org/markup-compatibility/2006" xmlns:a14="http://schemas.microsoft.com/office/drawing/2010/main">
        <mc:Choice Requires="a14">
          <p:sp>
            <p:nvSpPr>
              <p:cNvPr id="15" name="TextBox 14"/>
              <p:cNvSpPr txBox="1"/>
              <p:nvPr/>
            </p:nvSpPr>
            <p:spPr>
              <a:xfrm>
                <a:off x="415123" y="1103568"/>
                <a:ext cx="8262712" cy="2954655"/>
              </a:xfrm>
              <a:prstGeom prst="rect">
                <a:avLst/>
              </a:prstGeom>
              <a:noFill/>
            </p:spPr>
            <p:txBody>
              <a:bodyPr wrap="square" rtlCol="0">
                <a:spAutoFit/>
              </a:bodyPr>
              <a:lstStyle/>
              <a:p>
                <a:pPr>
                  <a:spcAft>
                    <a:spcPts val="600"/>
                  </a:spcAft>
                </a:pPr>
                <a:r>
                  <a:rPr lang="en-SG" altLang="en-US" sz="2800" dirty="0"/>
                  <a:t>Let </a:t>
                </a:r>
                <a:r>
                  <a:rPr lang="en-SG" altLang="en-US" sz="2800" i="1" dirty="0"/>
                  <a:t>Q</a:t>
                </a:r>
                <a:r>
                  <a:rPr lang="en-SG" altLang="en-US" sz="2800" dirty="0"/>
                  <a:t>(</a:t>
                </a:r>
                <a:r>
                  <a:rPr lang="en-SG" altLang="en-US" sz="2800" i="1" dirty="0"/>
                  <a:t>n</a:t>
                </a:r>
                <a:r>
                  <a:rPr lang="en-SG" altLang="en-US" sz="2800" dirty="0"/>
                  <a:t>) be the predicate “</a:t>
                </a:r>
                <a:r>
                  <a:rPr lang="en-SG" altLang="en-US" sz="2800" i="1" dirty="0"/>
                  <a:t>n</a:t>
                </a:r>
                <a:r>
                  <a:rPr lang="en-SG" altLang="en-US" sz="2800" dirty="0"/>
                  <a:t> is a factor of 8.”</a:t>
                </a:r>
              </a:p>
              <a:p>
                <a:pPr>
                  <a:spcAft>
                    <a:spcPts val="600"/>
                  </a:spcAft>
                </a:pPr>
                <a:r>
                  <a:rPr lang="en-SG" altLang="en-US" sz="2800" dirty="0"/>
                  <a:t>Find the </a:t>
                </a:r>
                <a:r>
                  <a:rPr lang="en-SG" altLang="en-US" sz="2800" dirty="0">
                    <a:solidFill>
                      <a:srgbClr val="0033CC"/>
                    </a:solidFill>
                  </a:rPr>
                  <a:t>truth set </a:t>
                </a:r>
                <a:r>
                  <a:rPr lang="en-SG" altLang="en-US" sz="2800" dirty="0"/>
                  <a:t>of </a:t>
                </a:r>
                <a:r>
                  <a:rPr lang="en-SG" altLang="en-US" sz="2800" i="1" dirty="0"/>
                  <a:t>Q</a:t>
                </a:r>
                <a:r>
                  <a:rPr lang="en-SG" altLang="en-US" sz="2800" dirty="0"/>
                  <a:t>(</a:t>
                </a:r>
                <a:r>
                  <a:rPr lang="en-SG" altLang="en-US" sz="2800" i="1" dirty="0"/>
                  <a:t>n</a:t>
                </a:r>
                <a:r>
                  <a:rPr lang="en-SG" altLang="en-US" sz="2800" dirty="0"/>
                  <a:t>) if</a:t>
                </a:r>
              </a:p>
              <a:p>
                <a:pPr marL="514350" indent="-514350">
                  <a:buFont typeface="+mj-lt"/>
                  <a:buAutoNum type="alphaLcPeriod"/>
                </a:pPr>
                <a:r>
                  <a:rPr lang="en-SG" altLang="en-US" sz="2400" dirty="0"/>
                  <a:t>the domain of </a:t>
                </a:r>
                <a:r>
                  <a:rPr lang="en-SG" altLang="en-US" sz="2400" i="1" dirty="0"/>
                  <a:t>n</a:t>
                </a:r>
                <a:r>
                  <a:rPr lang="en-SG" altLang="en-US" sz="2400" dirty="0"/>
                  <a:t> is the set </a:t>
                </a:r>
                <a14:m>
                  <m:oMath xmlns:m="http://schemas.openxmlformats.org/officeDocument/2006/math">
                    <m:sSup>
                      <m:sSupPr>
                        <m:ctrlPr>
                          <a:rPr lang="en-SG" altLang="en-US" sz="2400" b="1" i="1" dirty="0" smtClean="0">
                            <a:latin typeface="Cambria Math" panose="02040503050406030204" pitchFamily="18" charset="0"/>
                            <a:ea typeface="Cambria Math" panose="02040503050406030204" pitchFamily="18" charset="0"/>
                          </a:rPr>
                        </m:ctrlPr>
                      </m:sSupPr>
                      <m:e>
                        <m:r>
                          <a:rPr lang="en-SG" altLang="en-US" sz="2400" b="1" i="1" dirty="0">
                            <a:latin typeface="Cambria Math" panose="02040503050406030204" pitchFamily="18" charset="0"/>
                            <a:ea typeface="Cambria Math" panose="02040503050406030204" pitchFamily="18" charset="0"/>
                          </a:rPr>
                          <m:t>ℤ</m:t>
                        </m:r>
                      </m:e>
                      <m:sup>
                        <m:r>
                          <a:rPr lang="en-US" altLang="en-US" sz="2400" b="1" i="1" dirty="0" smtClean="0">
                            <a:latin typeface="Cambria Math" panose="02040503050406030204" pitchFamily="18" charset="0"/>
                            <a:ea typeface="Cambria Math" panose="02040503050406030204" pitchFamily="18" charset="0"/>
                          </a:rPr>
                          <m:t>+</m:t>
                        </m:r>
                      </m:sup>
                    </m:sSup>
                  </m:oMath>
                </a14:m>
                <a:r>
                  <a:rPr lang="en-SG" altLang="en-US" sz="2400" dirty="0"/>
                  <a:t>.</a:t>
                </a:r>
              </a:p>
              <a:p>
                <a:endParaRPr lang="en-SG" altLang="en-US" sz="2400" dirty="0"/>
              </a:p>
              <a:p>
                <a:endParaRPr lang="en-SG" altLang="en-US" sz="2400" dirty="0"/>
              </a:p>
              <a:p>
                <a:endParaRPr lang="en-SG" altLang="en-US" sz="2400" dirty="0"/>
              </a:p>
              <a:p>
                <a:pPr marL="514350" indent="-514350">
                  <a:spcAft>
                    <a:spcPts val="600"/>
                  </a:spcAft>
                  <a:buFont typeface="+mj-lt"/>
                  <a:buAutoNum type="alphaLcPeriod" startAt="2"/>
                </a:pPr>
                <a:r>
                  <a:rPr lang="en-SG" altLang="en-US" sz="2400" dirty="0"/>
                  <a:t>the domain of </a:t>
                </a:r>
                <a:r>
                  <a:rPr lang="en-SG" altLang="en-US" sz="2400" i="1" dirty="0"/>
                  <a:t>n</a:t>
                </a:r>
                <a:r>
                  <a:rPr lang="en-SG" altLang="en-US" sz="2400" dirty="0"/>
                  <a:t> is the set </a:t>
                </a:r>
                <a14:m>
                  <m:oMath xmlns:m="http://schemas.openxmlformats.org/officeDocument/2006/math">
                    <m:r>
                      <a:rPr lang="en-SG" altLang="en-US" sz="2400" b="1" i="1" dirty="0">
                        <a:latin typeface="Cambria Math" panose="02040503050406030204" pitchFamily="18" charset="0"/>
                        <a:ea typeface="Cambria Math" panose="02040503050406030204" pitchFamily="18" charset="0"/>
                      </a:rPr>
                      <m:t>ℤ</m:t>
                    </m:r>
                  </m:oMath>
                </a14:m>
                <a:r>
                  <a:rPr lang="en-SG" altLang="en-US" sz="2400" dirty="0"/>
                  <a:t>.</a:t>
                </a:r>
              </a:p>
            </p:txBody>
          </p:sp>
        </mc:Choice>
        <mc:Fallback xmlns="">
          <p:sp>
            <p:nvSpPr>
              <p:cNvPr id="15" name="TextBox 14"/>
              <p:cNvSpPr txBox="1">
                <a:spLocks noRot="1" noChangeAspect="1" noMove="1" noResize="1" noEditPoints="1" noAdjustHandles="1" noChangeArrowheads="1" noChangeShapeType="1" noTextEdit="1"/>
              </p:cNvSpPr>
              <p:nvPr/>
            </p:nvSpPr>
            <p:spPr>
              <a:xfrm>
                <a:off x="415123" y="1103568"/>
                <a:ext cx="8262712" cy="2954655"/>
              </a:xfrm>
              <a:prstGeom prst="rect">
                <a:avLst/>
              </a:prstGeom>
              <a:blipFill>
                <a:blip r:embed="rId3"/>
                <a:stretch>
                  <a:fillRect l="-1475" t="-1856" b="-3918"/>
                </a:stretch>
              </a:blipFill>
            </p:spPr>
            <p:txBody>
              <a:bodyPr/>
              <a:lstStyle/>
              <a:p>
                <a:r>
                  <a:rPr lang="en-US">
                    <a:noFill/>
                  </a:rPr>
                  <a:t> </a:t>
                </a:r>
              </a:p>
            </p:txBody>
          </p:sp>
        </mc:Fallback>
      </mc:AlternateContent>
      <p:sp>
        <p:nvSpPr>
          <p:cNvPr id="19" name="Slide Number Placeholder 18"/>
          <p:cNvSpPr>
            <a:spLocks noGrp="1"/>
          </p:cNvSpPr>
          <p:nvPr>
            <p:ph type="sldNum" sz="quarter" idx="12"/>
          </p:nvPr>
        </p:nvSpPr>
        <p:spPr/>
        <p:txBody>
          <a:bodyPr/>
          <a:lstStyle/>
          <a:p>
            <a:fld id="{3945BCA7-BE1F-44EA-8FAA-E97CADA8B770}" type="slidenum">
              <a:rPr lang="en-SG" smtClean="0"/>
              <a:t>7</a:t>
            </a:fld>
            <a:endParaRPr lang="en-SG" dirty="0"/>
          </a:p>
        </p:txBody>
      </p:sp>
      <p:sp>
        <p:nvSpPr>
          <p:cNvPr id="33" name="TextBox 32"/>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
        <p:nvSpPr>
          <p:cNvPr id="45" name="TextBox 44"/>
          <p:cNvSpPr txBox="1"/>
          <p:nvPr/>
        </p:nvSpPr>
        <p:spPr>
          <a:xfrm>
            <a:off x="1044653" y="2519340"/>
            <a:ext cx="5413297" cy="830997"/>
          </a:xfrm>
          <a:prstGeom prst="rect">
            <a:avLst/>
          </a:prstGeom>
          <a:solidFill>
            <a:schemeClr val="accent4">
              <a:lumMod val="40000"/>
              <a:lumOff val="60000"/>
            </a:schemeClr>
          </a:solidFill>
        </p:spPr>
        <p:txBody>
          <a:bodyPr wrap="square" rtlCol="0">
            <a:spAutoFit/>
          </a:bodyPr>
          <a:lstStyle/>
          <a:p>
            <a:r>
              <a:rPr lang="en-SG" sz="2400" dirty="0"/>
              <a:t>{1, 2, 4, 8} because these are exactly the positive integers that divide 8 evenly.</a:t>
            </a:r>
          </a:p>
        </p:txBody>
      </p:sp>
      <p:sp>
        <p:nvSpPr>
          <p:cNvPr id="32" name="Oval 31"/>
          <p:cNvSpPr/>
          <p:nvPr/>
        </p:nvSpPr>
        <p:spPr>
          <a:xfrm>
            <a:off x="324356"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4" name="Oval 73"/>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5" name="Oval 74"/>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6" name="Oval 75"/>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7" name="Oval 76"/>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8" name="Oval 77"/>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9" name="Oval 78"/>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0" name="Oval 79"/>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1" name="Oval 80"/>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2" name="Oval 81"/>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3" name="Oval 82"/>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4" name="Oval 83"/>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5" name="Oval 84"/>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689800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dissolve">
                                      <p:cBhvr>
                                        <p:cTn id="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Formal Logical Notation</a:t>
            </a:r>
            <a:endParaRPr lang="en-SG" sz="1100" dirty="0">
              <a:solidFill>
                <a:schemeClr val="bg1"/>
              </a:solidFill>
            </a:endParaRPr>
          </a:p>
        </p:txBody>
      </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Lst>
            </a:pPr>
            <a:r>
              <a:rPr lang="en-SG" sz="900" dirty="0">
                <a:solidFill>
                  <a:schemeClr val="bg1"/>
                </a:solidFill>
              </a:rPr>
              <a:t>	</a:t>
            </a:r>
            <a:r>
              <a:rPr lang="en-SG" sz="1200" dirty="0">
                <a:solidFill>
                  <a:schemeClr val="bg1"/>
                </a:solidFill>
              </a:rPr>
              <a:t>Predicates &amp; Quantified Statement I / II	</a:t>
            </a:r>
            <a:r>
              <a:rPr lang="en-SG" sz="1200" b="1" dirty="0">
                <a:solidFill>
                  <a:schemeClr val="accent4">
                    <a:lumMod val="40000"/>
                    <a:lumOff val="60000"/>
                  </a:schemeClr>
                </a:solidFill>
              </a:rPr>
              <a:t>Statements with Multiple Quantifiers</a:t>
            </a:r>
            <a:r>
              <a:rPr lang="en-SG" sz="1200" dirty="0">
                <a:solidFill>
                  <a:schemeClr val="bg1"/>
                </a:solidFill>
              </a:rPr>
              <a:t>	Arguments with Quantified Statements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70</a:t>
            </a:fld>
            <a:endParaRPr lang="en-SG" dirty="0"/>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TextBox 48"/>
          <p:cNvSpPr txBox="1"/>
          <p:nvPr/>
        </p:nvSpPr>
        <p:spPr>
          <a:xfrm>
            <a:off x="324354" y="1068257"/>
            <a:ext cx="8509093" cy="4708981"/>
          </a:xfrm>
          <a:prstGeom prst="rect">
            <a:avLst/>
          </a:prstGeom>
          <a:noFill/>
          <a:ln>
            <a:noFill/>
          </a:ln>
        </p:spPr>
        <p:txBody>
          <a:bodyPr wrap="square" rtlCol="0">
            <a:spAutoFit/>
          </a:bodyPr>
          <a:lstStyle/>
          <a:p>
            <a:pPr>
              <a:spcBef>
                <a:spcPct val="0"/>
              </a:spcBef>
              <a:spcAft>
                <a:spcPts val="1200"/>
              </a:spcAft>
            </a:pPr>
            <a:r>
              <a:rPr lang="en-US" altLang="en-US" sz="2800" dirty="0"/>
              <a:t>Formal logical notation is used in branches of computer science such as </a:t>
            </a:r>
            <a:r>
              <a:rPr lang="en-US" altLang="en-US" sz="2800" i="1" dirty="0"/>
              <a:t>artificial intelligence</a:t>
            </a:r>
            <a:r>
              <a:rPr lang="en-US" altLang="en-US" sz="2800" dirty="0"/>
              <a:t>, </a:t>
            </a:r>
            <a:r>
              <a:rPr lang="en-US" altLang="en-US" sz="2800" i="1" dirty="0"/>
              <a:t>program verification</a:t>
            </a:r>
            <a:r>
              <a:rPr lang="en-US" altLang="en-US" sz="2800" dirty="0"/>
              <a:t>, and </a:t>
            </a:r>
            <a:r>
              <a:rPr lang="en-US" altLang="en-US" sz="2800" i="1" dirty="0"/>
              <a:t>automata theory and formal languages</a:t>
            </a:r>
            <a:r>
              <a:rPr lang="en-US" altLang="en-US" sz="2800" dirty="0"/>
              <a:t>.</a:t>
            </a:r>
          </a:p>
          <a:p>
            <a:pPr>
              <a:spcBef>
                <a:spcPct val="0"/>
              </a:spcBef>
              <a:spcAft>
                <a:spcPts val="1200"/>
              </a:spcAft>
            </a:pPr>
            <a:r>
              <a:rPr lang="en-US" altLang="en-US" sz="2800" dirty="0"/>
              <a:t>Taken together, the symbols for quantifiers, variables, predicates, and logical connectives make up what is known as the </a:t>
            </a:r>
            <a:r>
              <a:rPr lang="en-US" altLang="en-US" sz="2800" b="1" dirty="0">
                <a:solidFill>
                  <a:srgbClr val="C00000"/>
                </a:solidFill>
              </a:rPr>
              <a:t>language of first-order logic</a:t>
            </a:r>
            <a:r>
              <a:rPr lang="en-US" altLang="en-US" sz="2800" dirty="0"/>
              <a:t>.</a:t>
            </a:r>
            <a:endParaRPr lang="en-US" altLang="en-US" sz="2800" b="1" dirty="0"/>
          </a:p>
          <a:p>
            <a:pPr>
              <a:spcBef>
                <a:spcPct val="0"/>
              </a:spcBef>
              <a:spcAft>
                <a:spcPts val="1200"/>
              </a:spcAft>
            </a:pPr>
            <a:r>
              <a:rPr lang="en-US" altLang="en-US" sz="2800" dirty="0"/>
              <a:t>Even though this language is simpler in many respects than the language we use every day, learning it requires the same kind of practice needed to acquire any foreign language.</a:t>
            </a:r>
          </a:p>
        </p:txBody>
      </p:sp>
    </p:spTree>
    <p:extLst>
      <p:ext uri="{BB962C8B-B14F-4D97-AF65-F5344CB8AC3E}">
        <p14:creationId xmlns:p14="http://schemas.microsoft.com/office/powerpoint/2010/main" val="35193994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err="1">
                <a:solidFill>
                  <a:schemeClr val="bg1"/>
                </a:solidFill>
              </a:rPr>
              <a:t>Prolog</a:t>
            </a:r>
            <a:endParaRPr lang="en-SG" sz="1100" dirty="0">
              <a:solidFill>
                <a:schemeClr val="bg1"/>
              </a:solidFill>
            </a:endParaRPr>
          </a:p>
        </p:txBody>
      </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Lst>
            </a:pPr>
            <a:r>
              <a:rPr lang="en-SG" sz="900" dirty="0">
                <a:solidFill>
                  <a:schemeClr val="bg1"/>
                </a:solidFill>
              </a:rPr>
              <a:t>	</a:t>
            </a:r>
            <a:r>
              <a:rPr lang="en-SG" sz="1200" dirty="0">
                <a:solidFill>
                  <a:schemeClr val="bg1"/>
                </a:solidFill>
              </a:rPr>
              <a:t>Predicates &amp; Quantified Statement I / II	</a:t>
            </a:r>
            <a:r>
              <a:rPr lang="en-SG" sz="1200" b="1" dirty="0">
                <a:solidFill>
                  <a:schemeClr val="accent4">
                    <a:lumMod val="40000"/>
                    <a:lumOff val="60000"/>
                  </a:schemeClr>
                </a:solidFill>
              </a:rPr>
              <a:t>Statements with Multiple Quantifiers</a:t>
            </a:r>
            <a:r>
              <a:rPr lang="en-SG" sz="1200" dirty="0">
                <a:solidFill>
                  <a:schemeClr val="bg1"/>
                </a:solidFill>
              </a:rPr>
              <a:t>	Arguments with Quantified Statements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71</a:t>
            </a:fld>
            <a:endParaRPr lang="en-SG" dirty="0"/>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7" name="TextBox 66"/>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600" dirty="0">
                <a:solidFill>
                  <a:schemeClr val="bg1"/>
                </a:solidFill>
              </a:rPr>
              <a:t>3.3.7. </a:t>
            </a:r>
            <a:r>
              <a:rPr lang="en-SG" sz="2600" dirty="0" err="1">
                <a:solidFill>
                  <a:schemeClr val="bg1"/>
                </a:solidFill>
              </a:rPr>
              <a:t>Prolog</a:t>
            </a:r>
            <a:r>
              <a:rPr lang="en-SG" sz="2600" dirty="0">
                <a:solidFill>
                  <a:schemeClr val="bg1"/>
                </a:solidFill>
              </a:rPr>
              <a:t> (Only for your reading)</a:t>
            </a:r>
          </a:p>
        </p:txBody>
      </p:sp>
      <p:sp>
        <p:nvSpPr>
          <p:cNvPr id="49" name="TextBox 48"/>
          <p:cNvSpPr txBox="1"/>
          <p:nvPr/>
        </p:nvSpPr>
        <p:spPr>
          <a:xfrm>
            <a:off x="324355" y="1581916"/>
            <a:ext cx="8509093" cy="4462760"/>
          </a:xfrm>
          <a:prstGeom prst="rect">
            <a:avLst/>
          </a:prstGeom>
          <a:noFill/>
          <a:ln>
            <a:noFill/>
          </a:ln>
        </p:spPr>
        <p:txBody>
          <a:bodyPr wrap="square" rtlCol="0">
            <a:spAutoFit/>
          </a:bodyPr>
          <a:lstStyle/>
          <a:p>
            <a:pPr>
              <a:spcBef>
                <a:spcPct val="0"/>
              </a:spcBef>
              <a:spcAft>
                <a:spcPts val="1200"/>
              </a:spcAft>
            </a:pPr>
            <a:r>
              <a:rPr lang="en-US" altLang="en-US" sz="2400" dirty="0"/>
              <a:t>The programming language </a:t>
            </a:r>
            <a:r>
              <a:rPr lang="en-US" altLang="en-US" sz="2400" b="1" dirty="0"/>
              <a:t>Prolog</a:t>
            </a:r>
            <a:r>
              <a:rPr lang="en-US" altLang="en-US" sz="2400" dirty="0"/>
              <a:t> (short for </a:t>
            </a:r>
            <a:r>
              <a:rPr lang="en-US" altLang="en-US" sz="2400" i="1" dirty="0"/>
              <a:t>pro</a:t>
            </a:r>
            <a:r>
              <a:rPr lang="en-US" altLang="en-US" sz="2400" dirty="0"/>
              <a:t>gramming in </a:t>
            </a:r>
            <a:r>
              <a:rPr lang="en-US" altLang="en-US" sz="2400" i="1" dirty="0"/>
              <a:t>log</a:t>
            </a:r>
            <a:r>
              <a:rPr lang="en-US" altLang="en-US" sz="2400" dirty="0"/>
              <a:t>ic) was developed in France in the 1970s by A. </a:t>
            </a:r>
            <a:r>
              <a:rPr lang="en-US" altLang="en-US" sz="2400" dirty="0" err="1"/>
              <a:t>Colmerauer</a:t>
            </a:r>
            <a:r>
              <a:rPr lang="en-US" altLang="en-US" sz="2400" dirty="0"/>
              <a:t> and P. </a:t>
            </a:r>
            <a:r>
              <a:rPr lang="en-US" altLang="en-US" sz="2400" dirty="0" err="1"/>
              <a:t>Roussel</a:t>
            </a:r>
            <a:r>
              <a:rPr lang="en-US" altLang="en-US" sz="2400" dirty="0"/>
              <a:t> to help programmers working in the field of artificial intelligence. </a:t>
            </a:r>
          </a:p>
          <a:p>
            <a:pPr>
              <a:spcBef>
                <a:spcPct val="0"/>
              </a:spcBef>
              <a:spcAft>
                <a:spcPts val="1200"/>
              </a:spcAft>
            </a:pPr>
            <a:r>
              <a:rPr lang="en-US" altLang="en-US" sz="2400" dirty="0"/>
              <a:t>A simple Prolog program consists of a set of statements describing some situation together with questions about the situation. Built into the language are search and inference techniques needed to answer the questions by deriving the answers from the given statements. </a:t>
            </a:r>
          </a:p>
          <a:p>
            <a:pPr>
              <a:spcBef>
                <a:spcPct val="0"/>
              </a:spcBef>
              <a:spcAft>
                <a:spcPts val="1200"/>
              </a:spcAft>
            </a:pPr>
            <a:r>
              <a:rPr lang="en-US" altLang="en-US" sz="2400" dirty="0"/>
              <a:t>This frees the programmer from the necessity of having to write separate programs to answer each type of question. </a:t>
            </a:r>
            <a:endParaRPr lang="en-US" sz="2400" dirty="0"/>
          </a:p>
        </p:txBody>
      </p:sp>
    </p:spTree>
    <p:extLst>
      <p:ext uri="{BB962C8B-B14F-4D97-AF65-F5344CB8AC3E}">
        <p14:creationId xmlns:p14="http://schemas.microsoft.com/office/powerpoint/2010/main" val="268926480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err="1">
                <a:solidFill>
                  <a:schemeClr val="bg1"/>
                </a:solidFill>
              </a:rPr>
              <a:t>Prolog</a:t>
            </a:r>
            <a:r>
              <a:rPr lang="en-SG" sz="1400" dirty="0">
                <a:solidFill>
                  <a:schemeClr val="bg1"/>
                </a:solidFill>
              </a:rPr>
              <a:t>: A </a:t>
            </a:r>
            <a:r>
              <a:rPr lang="en-SG" sz="1400" dirty="0" err="1">
                <a:solidFill>
                  <a:schemeClr val="bg1"/>
                </a:solidFill>
              </a:rPr>
              <a:t>Prolog</a:t>
            </a:r>
            <a:r>
              <a:rPr lang="en-SG" sz="1400" dirty="0">
                <a:solidFill>
                  <a:schemeClr val="bg1"/>
                </a:solidFill>
              </a:rPr>
              <a:t> Program</a:t>
            </a:r>
            <a:endParaRPr lang="en-SG" sz="1100" dirty="0">
              <a:solidFill>
                <a:schemeClr val="bg1"/>
              </a:solidFill>
            </a:endParaRPr>
          </a:p>
        </p:txBody>
      </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Lst>
            </a:pPr>
            <a:r>
              <a:rPr lang="en-SG" sz="900" dirty="0">
                <a:solidFill>
                  <a:schemeClr val="bg1"/>
                </a:solidFill>
              </a:rPr>
              <a:t>	</a:t>
            </a:r>
            <a:r>
              <a:rPr lang="en-SG" sz="1200" dirty="0">
                <a:solidFill>
                  <a:schemeClr val="bg1"/>
                </a:solidFill>
              </a:rPr>
              <a:t>Predicates &amp; Quantified Statement I / II	</a:t>
            </a:r>
            <a:r>
              <a:rPr lang="en-SG" sz="1200" b="1" dirty="0">
                <a:solidFill>
                  <a:schemeClr val="accent4">
                    <a:lumMod val="40000"/>
                    <a:lumOff val="60000"/>
                  </a:schemeClr>
                </a:solidFill>
              </a:rPr>
              <a:t>Statements with Multiple Quantifiers</a:t>
            </a:r>
            <a:r>
              <a:rPr lang="en-SG" sz="1200" dirty="0">
                <a:solidFill>
                  <a:schemeClr val="bg1"/>
                </a:solidFill>
              </a:rPr>
              <a:t>	Arguments with Quantified Statements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72</a:t>
            </a:fld>
            <a:endParaRPr lang="en-SG" dirty="0"/>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Rectangle 37"/>
          <p:cNvSpPr>
            <a:spLocks noGrp="1" noChangeArrowheads="1"/>
          </p:cNvSpPr>
          <p:nvPr/>
        </p:nvSpPr>
        <p:spPr bwMode="auto">
          <a:xfrm>
            <a:off x="457200" y="962018"/>
            <a:ext cx="8229600" cy="444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Arial" panose="020B0604020202020204" pitchFamily="34" charset="0"/>
              <a:buChar char="–"/>
              <a:defRPr sz="2400">
                <a:solidFill>
                  <a:srgbClr val="0073AE"/>
                </a:solidFill>
                <a:latin typeface="+mn-lt"/>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defRPr>
            </a:lvl4pPr>
            <a:lvl5pPr marL="2057400" indent="-228600" algn="l" rtl="0" eaLnBrk="0" fontAlgn="base" hangingPunct="0">
              <a:spcBef>
                <a:spcPct val="20000"/>
              </a:spcBef>
              <a:spcAft>
                <a:spcPct val="0"/>
              </a:spcAft>
              <a:buFont typeface="Arial" panose="020B0604020202020204" pitchFamily="34" charset="0"/>
              <a:buChar char="–"/>
              <a:defRPr sz="2000">
                <a:solidFill>
                  <a:srgbClr val="0073AE"/>
                </a:solidFill>
                <a:latin typeface="+mn-lt"/>
              </a:defRPr>
            </a:lvl5pPr>
            <a:lvl6pPr marL="2514600" indent="-228600" algn="l" rtl="0" fontAlgn="base">
              <a:spcBef>
                <a:spcPct val="20000"/>
              </a:spcBef>
              <a:spcAft>
                <a:spcPct val="0"/>
              </a:spcAft>
              <a:buFont typeface="Arial" pitchFamily="34" charset="0"/>
              <a:buChar char="–"/>
              <a:defRPr sz="2000">
                <a:solidFill>
                  <a:srgbClr val="0073AE"/>
                </a:solidFill>
                <a:latin typeface="+mn-lt"/>
              </a:defRPr>
            </a:lvl6pPr>
            <a:lvl7pPr marL="2971800" indent="-228600" algn="l" rtl="0" fontAlgn="base">
              <a:spcBef>
                <a:spcPct val="20000"/>
              </a:spcBef>
              <a:spcAft>
                <a:spcPct val="0"/>
              </a:spcAft>
              <a:buFont typeface="Arial" pitchFamily="34" charset="0"/>
              <a:buChar char="–"/>
              <a:defRPr sz="2000">
                <a:solidFill>
                  <a:srgbClr val="0073AE"/>
                </a:solidFill>
                <a:latin typeface="+mn-lt"/>
              </a:defRPr>
            </a:lvl7pPr>
            <a:lvl8pPr marL="3429000" indent="-228600" algn="l" rtl="0" fontAlgn="base">
              <a:spcBef>
                <a:spcPct val="20000"/>
              </a:spcBef>
              <a:spcAft>
                <a:spcPct val="0"/>
              </a:spcAft>
              <a:buFont typeface="Arial" pitchFamily="34" charset="0"/>
              <a:buChar char="–"/>
              <a:defRPr sz="2000">
                <a:solidFill>
                  <a:srgbClr val="0073AE"/>
                </a:solidFill>
                <a:latin typeface="+mn-lt"/>
              </a:defRPr>
            </a:lvl8pPr>
            <a:lvl9pPr marL="3886200" indent="-228600" algn="l" rtl="0" fontAlgn="base">
              <a:spcBef>
                <a:spcPct val="20000"/>
              </a:spcBef>
              <a:spcAft>
                <a:spcPct val="0"/>
              </a:spcAft>
              <a:buFont typeface="Arial" pitchFamily="34" charset="0"/>
              <a:buChar char="–"/>
              <a:defRPr sz="2000">
                <a:solidFill>
                  <a:srgbClr val="0073AE"/>
                </a:solidFill>
                <a:latin typeface="+mn-lt"/>
              </a:defRPr>
            </a:lvl9pPr>
          </a:lstStyle>
          <a:p>
            <a:pPr marL="0" indent="0" eaLnBrk="1" hangingPunct="1">
              <a:buFontTx/>
              <a:buNone/>
              <a:tabLst>
                <a:tab pos="457200" algn="l"/>
                <a:tab pos="1371600" algn="l"/>
                <a:tab pos="1547813" algn="l"/>
              </a:tabLst>
            </a:pPr>
            <a:r>
              <a:rPr lang="en-US" altLang="en-US" dirty="0"/>
              <a:t>Consider the following picture, which shows colored blocks stacked on a table.</a:t>
            </a:r>
          </a:p>
          <a:p>
            <a:pPr marL="0" indent="0" eaLnBrk="1" hangingPunct="1">
              <a:buFontTx/>
              <a:buNone/>
              <a:tabLst>
                <a:tab pos="457200" algn="l"/>
                <a:tab pos="1371600" algn="l"/>
                <a:tab pos="1547813" algn="l"/>
              </a:tabLst>
            </a:pPr>
            <a:endParaRPr lang="en-US" altLang="en-US" dirty="0"/>
          </a:p>
          <a:p>
            <a:pPr marL="0" indent="0" eaLnBrk="1" hangingPunct="1">
              <a:buFontTx/>
              <a:buNone/>
              <a:tabLst>
                <a:tab pos="457200" algn="l"/>
                <a:tab pos="1371600" algn="l"/>
                <a:tab pos="1547813" algn="l"/>
              </a:tabLst>
            </a:pPr>
            <a:endParaRPr lang="en-US" altLang="en-US" dirty="0"/>
          </a:p>
          <a:p>
            <a:pPr marL="0" indent="0" eaLnBrk="1" hangingPunct="1">
              <a:buFontTx/>
              <a:buNone/>
              <a:tabLst>
                <a:tab pos="457200" algn="l"/>
                <a:tab pos="1371600" algn="l"/>
                <a:tab pos="1547813" algn="l"/>
              </a:tabLst>
            </a:pPr>
            <a:endParaRPr lang="en-US" altLang="en-US" dirty="0"/>
          </a:p>
          <a:p>
            <a:pPr marL="0" indent="0" eaLnBrk="1" hangingPunct="1">
              <a:buFontTx/>
              <a:buNone/>
              <a:tabLst>
                <a:tab pos="457200" algn="l"/>
                <a:tab pos="1371600" algn="l"/>
                <a:tab pos="1547813" algn="l"/>
              </a:tabLst>
            </a:pPr>
            <a:endParaRPr lang="en-US" altLang="en-US" dirty="0"/>
          </a:p>
          <a:p>
            <a:pPr marL="0" indent="0" eaLnBrk="1" hangingPunct="1">
              <a:buFontTx/>
              <a:buNone/>
              <a:tabLst>
                <a:tab pos="457200" algn="l"/>
                <a:tab pos="1371600" algn="l"/>
                <a:tab pos="1547813" algn="l"/>
              </a:tabLst>
            </a:pPr>
            <a:endParaRPr lang="en-US" altLang="en-US" dirty="0"/>
          </a:p>
          <a:p>
            <a:pPr marL="0" indent="0" eaLnBrk="1" hangingPunct="1">
              <a:buFontTx/>
              <a:buNone/>
              <a:tabLst>
                <a:tab pos="457200" algn="l"/>
                <a:tab pos="1371600" algn="l"/>
                <a:tab pos="1547813" algn="l"/>
              </a:tabLst>
            </a:pPr>
            <a:endParaRPr lang="en-US" altLang="en-US" dirty="0"/>
          </a:p>
          <a:p>
            <a:pPr marL="0" indent="0">
              <a:buFontTx/>
              <a:buNone/>
              <a:tabLst>
                <a:tab pos="457200" algn="l"/>
                <a:tab pos="1371600" algn="l"/>
                <a:tab pos="1547813" algn="l"/>
              </a:tabLst>
            </a:pPr>
            <a:r>
              <a:rPr lang="en-US" altLang="en-US" dirty="0"/>
              <a:t>The following are statements in Prolog that describe this picture and ask two questions about it.</a:t>
            </a:r>
          </a:p>
        </p:txBody>
      </p:sp>
      <p:pic>
        <p:nvPicPr>
          <p:cNvPr id="39" name="Picture 3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2014530"/>
            <a:ext cx="7315200" cy="219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9179648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err="1">
                <a:solidFill>
                  <a:schemeClr val="bg1"/>
                </a:solidFill>
              </a:rPr>
              <a:t>Prolog</a:t>
            </a:r>
            <a:r>
              <a:rPr lang="en-SG" sz="1400" dirty="0">
                <a:solidFill>
                  <a:schemeClr val="bg1"/>
                </a:solidFill>
              </a:rPr>
              <a:t>: A </a:t>
            </a:r>
            <a:r>
              <a:rPr lang="en-SG" sz="1400" dirty="0" err="1">
                <a:solidFill>
                  <a:schemeClr val="bg1"/>
                </a:solidFill>
              </a:rPr>
              <a:t>Prolog</a:t>
            </a:r>
            <a:r>
              <a:rPr lang="en-SG" sz="1400" dirty="0">
                <a:solidFill>
                  <a:schemeClr val="bg1"/>
                </a:solidFill>
              </a:rPr>
              <a:t> Program</a:t>
            </a:r>
          </a:p>
          <a:p>
            <a:pPr>
              <a:tabLst>
                <a:tab pos="201216" algn="l"/>
              </a:tabLst>
            </a:pPr>
            <a:endParaRPr lang="en-SG" sz="1100" dirty="0">
              <a:solidFill>
                <a:schemeClr val="bg1"/>
              </a:solidFill>
            </a:endParaRPr>
          </a:p>
        </p:txBody>
      </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Lst>
            </a:pPr>
            <a:r>
              <a:rPr lang="en-SG" sz="900" dirty="0">
                <a:solidFill>
                  <a:schemeClr val="bg1"/>
                </a:solidFill>
              </a:rPr>
              <a:t>	</a:t>
            </a:r>
            <a:r>
              <a:rPr lang="en-SG" sz="1200" dirty="0">
                <a:solidFill>
                  <a:schemeClr val="bg1"/>
                </a:solidFill>
              </a:rPr>
              <a:t>Predicates &amp; Quantified Statement I / II	</a:t>
            </a:r>
            <a:r>
              <a:rPr lang="en-SG" sz="1200" b="1" dirty="0">
                <a:solidFill>
                  <a:schemeClr val="accent4">
                    <a:lumMod val="40000"/>
                    <a:lumOff val="60000"/>
                  </a:schemeClr>
                </a:solidFill>
              </a:rPr>
              <a:t>Statements with Multiple Quantifiers</a:t>
            </a:r>
            <a:r>
              <a:rPr lang="en-SG" sz="1200" dirty="0">
                <a:solidFill>
                  <a:schemeClr val="bg1"/>
                </a:solidFill>
              </a:rPr>
              <a:t>	Arguments with Quantified Statements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73</a:t>
            </a:fld>
            <a:endParaRPr lang="en-SG" dirty="0"/>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Rectangle 36"/>
          <p:cNvSpPr>
            <a:spLocks noGrp="1" noChangeArrowheads="1"/>
          </p:cNvSpPr>
          <p:nvPr/>
        </p:nvSpPr>
        <p:spPr bwMode="auto">
          <a:xfrm>
            <a:off x="324356" y="1282701"/>
            <a:ext cx="8491840" cy="2668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Arial" panose="020B0604020202020204" pitchFamily="34" charset="0"/>
              <a:buChar char="–"/>
              <a:defRPr sz="2400">
                <a:solidFill>
                  <a:srgbClr val="0073AE"/>
                </a:solidFill>
                <a:latin typeface="+mn-lt"/>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defRPr>
            </a:lvl4pPr>
            <a:lvl5pPr marL="2057400" indent="-228600" algn="l" rtl="0" eaLnBrk="0" fontAlgn="base" hangingPunct="0">
              <a:spcBef>
                <a:spcPct val="20000"/>
              </a:spcBef>
              <a:spcAft>
                <a:spcPct val="0"/>
              </a:spcAft>
              <a:buFont typeface="Arial" panose="020B0604020202020204" pitchFamily="34" charset="0"/>
              <a:buChar char="–"/>
              <a:defRPr sz="2000">
                <a:solidFill>
                  <a:srgbClr val="0073AE"/>
                </a:solidFill>
                <a:latin typeface="+mn-lt"/>
              </a:defRPr>
            </a:lvl5pPr>
            <a:lvl6pPr marL="2514600" indent="-228600" algn="l" rtl="0" fontAlgn="base">
              <a:spcBef>
                <a:spcPct val="20000"/>
              </a:spcBef>
              <a:spcAft>
                <a:spcPct val="0"/>
              </a:spcAft>
              <a:buFont typeface="Arial" pitchFamily="34" charset="0"/>
              <a:buChar char="–"/>
              <a:defRPr sz="2000">
                <a:solidFill>
                  <a:srgbClr val="0073AE"/>
                </a:solidFill>
                <a:latin typeface="+mn-lt"/>
              </a:defRPr>
            </a:lvl6pPr>
            <a:lvl7pPr marL="2971800" indent="-228600" algn="l" rtl="0" fontAlgn="base">
              <a:spcBef>
                <a:spcPct val="20000"/>
              </a:spcBef>
              <a:spcAft>
                <a:spcPct val="0"/>
              </a:spcAft>
              <a:buFont typeface="Arial" pitchFamily="34" charset="0"/>
              <a:buChar char="–"/>
              <a:defRPr sz="2000">
                <a:solidFill>
                  <a:srgbClr val="0073AE"/>
                </a:solidFill>
                <a:latin typeface="+mn-lt"/>
              </a:defRPr>
            </a:lvl7pPr>
            <a:lvl8pPr marL="3429000" indent="-228600" algn="l" rtl="0" fontAlgn="base">
              <a:spcBef>
                <a:spcPct val="20000"/>
              </a:spcBef>
              <a:spcAft>
                <a:spcPct val="0"/>
              </a:spcAft>
              <a:buFont typeface="Arial" pitchFamily="34" charset="0"/>
              <a:buChar char="–"/>
              <a:defRPr sz="2000">
                <a:solidFill>
                  <a:srgbClr val="0073AE"/>
                </a:solidFill>
                <a:latin typeface="+mn-lt"/>
              </a:defRPr>
            </a:lvl8pPr>
            <a:lvl9pPr marL="3886200" indent="-228600" algn="l" rtl="0" fontAlgn="base">
              <a:spcBef>
                <a:spcPct val="20000"/>
              </a:spcBef>
              <a:spcAft>
                <a:spcPct val="0"/>
              </a:spcAft>
              <a:buFont typeface="Arial" pitchFamily="34" charset="0"/>
              <a:buChar char="–"/>
              <a:defRPr sz="2000">
                <a:solidFill>
                  <a:srgbClr val="0073AE"/>
                </a:solidFill>
                <a:latin typeface="+mn-lt"/>
              </a:defRPr>
            </a:lvl9pPr>
          </a:lstStyle>
          <a:p>
            <a:pPr marL="0" indent="0">
              <a:spcBef>
                <a:spcPts val="600"/>
              </a:spcBef>
              <a:spcAft>
                <a:spcPts val="600"/>
              </a:spcAft>
              <a:buNone/>
              <a:tabLst>
                <a:tab pos="2246313" algn="l"/>
                <a:tab pos="4746625" algn="l"/>
              </a:tabLst>
            </a:pPr>
            <a:r>
              <a:rPr lang="en-US" altLang="en-US" dirty="0" err="1">
                <a:solidFill>
                  <a:srgbClr val="0033CC"/>
                </a:solidFill>
              </a:rPr>
              <a:t>isabove</a:t>
            </a:r>
            <a:r>
              <a:rPr lang="en-US" altLang="en-US" dirty="0">
                <a:solidFill>
                  <a:srgbClr val="0033CC"/>
                </a:solidFill>
              </a:rPr>
              <a:t>(</a:t>
            </a:r>
            <a:r>
              <a:rPr lang="en-US" altLang="en-US" i="1" dirty="0">
                <a:solidFill>
                  <a:srgbClr val="0033CC"/>
                </a:solidFill>
              </a:rPr>
              <a:t>g</a:t>
            </a:r>
            <a:r>
              <a:rPr lang="en-US" altLang="en-US" dirty="0">
                <a:solidFill>
                  <a:srgbClr val="0033CC"/>
                </a:solidFill>
              </a:rPr>
              <a:t>, </a:t>
            </a:r>
            <a:r>
              <a:rPr lang="en-US" altLang="en-US" i="1" dirty="0">
                <a:solidFill>
                  <a:srgbClr val="0033CC"/>
                </a:solidFill>
              </a:rPr>
              <a:t>b</a:t>
            </a:r>
            <a:r>
              <a:rPr lang="en-US" altLang="en-US" baseline="-25000" dirty="0">
                <a:solidFill>
                  <a:srgbClr val="0033CC"/>
                </a:solidFill>
              </a:rPr>
              <a:t>1</a:t>
            </a:r>
            <a:r>
              <a:rPr lang="en-US" altLang="en-US" dirty="0">
                <a:solidFill>
                  <a:srgbClr val="0033CC"/>
                </a:solidFill>
              </a:rPr>
              <a:t>)	color(</a:t>
            </a:r>
            <a:r>
              <a:rPr lang="en-US" altLang="en-US" i="1" dirty="0">
                <a:solidFill>
                  <a:srgbClr val="0033CC"/>
                </a:solidFill>
              </a:rPr>
              <a:t>g</a:t>
            </a:r>
            <a:r>
              <a:rPr lang="en-US" altLang="en-US" dirty="0">
                <a:solidFill>
                  <a:srgbClr val="0033CC"/>
                </a:solidFill>
              </a:rPr>
              <a:t>, gray)	color(</a:t>
            </a:r>
            <a:r>
              <a:rPr lang="en-US" altLang="en-US" i="1" dirty="0">
                <a:solidFill>
                  <a:srgbClr val="0033CC"/>
                </a:solidFill>
              </a:rPr>
              <a:t>b</a:t>
            </a:r>
            <a:r>
              <a:rPr lang="en-US" altLang="en-US" baseline="-25000" dirty="0">
                <a:solidFill>
                  <a:srgbClr val="0033CC"/>
                </a:solidFill>
              </a:rPr>
              <a:t>3</a:t>
            </a:r>
            <a:r>
              <a:rPr lang="en-US" altLang="en-US" dirty="0">
                <a:solidFill>
                  <a:srgbClr val="0033CC"/>
                </a:solidFill>
              </a:rPr>
              <a:t>, blue)</a:t>
            </a:r>
          </a:p>
          <a:p>
            <a:pPr marL="0" indent="0">
              <a:spcBef>
                <a:spcPts val="600"/>
              </a:spcBef>
              <a:spcAft>
                <a:spcPts val="600"/>
              </a:spcAft>
              <a:buFontTx/>
              <a:buNone/>
              <a:tabLst>
                <a:tab pos="2246313" algn="l"/>
                <a:tab pos="4746625" algn="l"/>
              </a:tabLst>
            </a:pPr>
            <a:r>
              <a:rPr lang="en-US" altLang="en-US" dirty="0" err="1">
                <a:solidFill>
                  <a:srgbClr val="0033CC"/>
                </a:solidFill>
              </a:rPr>
              <a:t>isabove</a:t>
            </a:r>
            <a:r>
              <a:rPr lang="en-US" altLang="en-US" dirty="0">
                <a:solidFill>
                  <a:srgbClr val="0033CC"/>
                </a:solidFill>
              </a:rPr>
              <a:t>(</a:t>
            </a:r>
            <a:r>
              <a:rPr lang="en-US" altLang="en-US" i="1" dirty="0">
                <a:solidFill>
                  <a:srgbClr val="0033CC"/>
                </a:solidFill>
              </a:rPr>
              <a:t>b</a:t>
            </a:r>
            <a:r>
              <a:rPr lang="en-US" altLang="en-US" baseline="-25000" dirty="0">
                <a:solidFill>
                  <a:srgbClr val="0033CC"/>
                </a:solidFill>
              </a:rPr>
              <a:t>1</a:t>
            </a:r>
            <a:r>
              <a:rPr lang="en-US" altLang="en-US" dirty="0">
                <a:solidFill>
                  <a:srgbClr val="0033CC"/>
                </a:solidFill>
              </a:rPr>
              <a:t>, </a:t>
            </a:r>
            <a:r>
              <a:rPr lang="en-US" altLang="en-US" i="1" dirty="0">
                <a:solidFill>
                  <a:srgbClr val="0033CC"/>
                </a:solidFill>
              </a:rPr>
              <a:t>w</a:t>
            </a:r>
            <a:r>
              <a:rPr lang="en-US" altLang="en-US" baseline="-25000" dirty="0">
                <a:solidFill>
                  <a:srgbClr val="0033CC"/>
                </a:solidFill>
              </a:rPr>
              <a:t>1</a:t>
            </a:r>
            <a:r>
              <a:rPr lang="en-US" altLang="en-US" dirty="0">
                <a:solidFill>
                  <a:srgbClr val="0033CC"/>
                </a:solidFill>
              </a:rPr>
              <a:t>)	color(</a:t>
            </a:r>
            <a:r>
              <a:rPr lang="en-US" altLang="en-US" i="1" dirty="0">
                <a:solidFill>
                  <a:srgbClr val="0033CC"/>
                </a:solidFill>
              </a:rPr>
              <a:t>b</a:t>
            </a:r>
            <a:r>
              <a:rPr lang="en-US" altLang="en-US" baseline="-25000" dirty="0">
                <a:solidFill>
                  <a:srgbClr val="0033CC"/>
                </a:solidFill>
              </a:rPr>
              <a:t>1</a:t>
            </a:r>
            <a:r>
              <a:rPr lang="en-US" altLang="en-US" dirty="0">
                <a:solidFill>
                  <a:srgbClr val="0033CC"/>
                </a:solidFill>
              </a:rPr>
              <a:t>, blue)	color(</a:t>
            </a:r>
            <a:r>
              <a:rPr lang="en-US" altLang="en-US" i="1" dirty="0">
                <a:solidFill>
                  <a:srgbClr val="0033CC"/>
                </a:solidFill>
              </a:rPr>
              <a:t>w</a:t>
            </a:r>
            <a:r>
              <a:rPr lang="en-US" altLang="en-US" baseline="-25000" dirty="0">
                <a:solidFill>
                  <a:srgbClr val="0033CC"/>
                </a:solidFill>
              </a:rPr>
              <a:t>1</a:t>
            </a:r>
            <a:r>
              <a:rPr lang="en-US" altLang="en-US" dirty="0">
                <a:solidFill>
                  <a:srgbClr val="0033CC"/>
                </a:solidFill>
              </a:rPr>
              <a:t>, white)</a:t>
            </a:r>
            <a:endParaRPr lang="en-US" altLang="en-US" sz="1200" dirty="0">
              <a:solidFill>
                <a:srgbClr val="0033CC"/>
              </a:solidFill>
            </a:endParaRPr>
          </a:p>
          <a:p>
            <a:pPr marL="0" indent="0">
              <a:spcBef>
                <a:spcPts val="600"/>
              </a:spcBef>
              <a:spcAft>
                <a:spcPts val="600"/>
              </a:spcAft>
              <a:buFontTx/>
              <a:buNone/>
              <a:tabLst>
                <a:tab pos="2246313" algn="l"/>
                <a:tab pos="4746625" algn="l"/>
              </a:tabLst>
            </a:pPr>
            <a:r>
              <a:rPr lang="en-US" altLang="en-US" dirty="0" err="1">
                <a:solidFill>
                  <a:srgbClr val="0033CC"/>
                </a:solidFill>
              </a:rPr>
              <a:t>isabove</a:t>
            </a:r>
            <a:r>
              <a:rPr lang="en-US" altLang="en-US" dirty="0">
                <a:solidFill>
                  <a:srgbClr val="0033CC"/>
                </a:solidFill>
              </a:rPr>
              <a:t>(</a:t>
            </a:r>
            <a:r>
              <a:rPr lang="en-US" altLang="en-US" i="1" dirty="0">
                <a:solidFill>
                  <a:srgbClr val="0033CC"/>
                </a:solidFill>
              </a:rPr>
              <a:t>w</a:t>
            </a:r>
            <a:r>
              <a:rPr lang="en-US" altLang="en-US" baseline="-25000" dirty="0">
                <a:solidFill>
                  <a:srgbClr val="0033CC"/>
                </a:solidFill>
              </a:rPr>
              <a:t>2</a:t>
            </a:r>
            <a:r>
              <a:rPr lang="en-US" altLang="en-US" dirty="0">
                <a:solidFill>
                  <a:srgbClr val="0033CC"/>
                </a:solidFill>
              </a:rPr>
              <a:t>, </a:t>
            </a:r>
            <a:r>
              <a:rPr lang="en-US" altLang="en-US" i="1" dirty="0">
                <a:solidFill>
                  <a:srgbClr val="0033CC"/>
                </a:solidFill>
              </a:rPr>
              <a:t>b</a:t>
            </a:r>
            <a:r>
              <a:rPr lang="en-US" altLang="en-US" baseline="-25000" dirty="0">
                <a:solidFill>
                  <a:srgbClr val="0033CC"/>
                </a:solidFill>
              </a:rPr>
              <a:t>2</a:t>
            </a:r>
            <a:r>
              <a:rPr lang="en-US" altLang="en-US" dirty="0">
                <a:solidFill>
                  <a:srgbClr val="0033CC"/>
                </a:solidFill>
              </a:rPr>
              <a:t>)	color(</a:t>
            </a:r>
            <a:r>
              <a:rPr lang="en-US" altLang="en-US" i="1" dirty="0">
                <a:solidFill>
                  <a:srgbClr val="0033CC"/>
                </a:solidFill>
              </a:rPr>
              <a:t>b</a:t>
            </a:r>
            <a:r>
              <a:rPr lang="en-US" altLang="en-US" baseline="-25000" dirty="0">
                <a:solidFill>
                  <a:srgbClr val="0033CC"/>
                </a:solidFill>
              </a:rPr>
              <a:t>2</a:t>
            </a:r>
            <a:r>
              <a:rPr lang="en-US" altLang="en-US" dirty="0">
                <a:solidFill>
                  <a:srgbClr val="0033CC"/>
                </a:solidFill>
              </a:rPr>
              <a:t>, blue)	color(</a:t>
            </a:r>
            <a:r>
              <a:rPr lang="en-US" altLang="en-US" i="1" dirty="0">
                <a:solidFill>
                  <a:srgbClr val="0033CC"/>
                </a:solidFill>
              </a:rPr>
              <a:t>w</a:t>
            </a:r>
            <a:r>
              <a:rPr lang="en-US" altLang="en-US" baseline="-25000" dirty="0">
                <a:solidFill>
                  <a:srgbClr val="0033CC"/>
                </a:solidFill>
              </a:rPr>
              <a:t>2</a:t>
            </a:r>
            <a:r>
              <a:rPr lang="en-US" altLang="en-US" dirty="0">
                <a:solidFill>
                  <a:srgbClr val="0033CC"/>
                </a:solidFill>
              </a:rPr>
              <a:t>, white)</a:t>
            </a:r>
            <a:endParaRPr lang="en-US" altLang="en-US" sz="1200" dirty="0">
              <a:solidFill>
                <a:srgbClr val="0033CC"/>
              </a:solidFill>
            </a:endParaRPr>
          </a:p>
          <a:p>
            <a:pPr marL="0" indent="0">
              <a:spcBef>
                <a:spcPts val="600"/>
              </a:spcBef>
              <a:spcAft>
                <a:spcPts val="600"/>
              </a:spcAft>
              <a:buFontTx/>
              <a:buNone/>
              <a:tabLst>
                <a:tab pos="2246313" algn="l"/>
                <a:tab pos="4746625" algn="l"/>
              </a:tabLst>
            </a:pPr>
            <a:r>
              <a:rPr lang="en-US" altLang="en-US" dirty="0" err="1">
                <a:solidFill>
                  <a:srgbClr val="0033CC"/>
                </a:solidFill>
              </a:rPr>
              <a:t>isabove</a:t>
            </a:r>
            <a:r>
              <a:rPr lang="en-US" altLang="en-US" dirty="0">
                <a:solidFill>
                  <a:srgbClr val="0033CC"/>
                </a:solidFill>
              </a:rPr>
              <a:t>(</a:t>
            </a:r>
            <a:r>
              <a:rPr lang="en-US" altLang="en-US" i="1" dirty="0">
                <a:solidFill>
                  <a:srgbClr val="0033CC"/>
                </a:solidFill>
              </a:rPr>
              <a:t>b</a:t>
            </a:r>
            <a:r>
              <a:rPr lang="en-US" altLang="en-US" baseline="-25000" dirty="0">
                <a:solidFill>
                  <a:srgbClr val="0033CC"/>
                </a:solidFill>
              </a:rPr>
              <a:t>2</a:t>
            </a:r>
            <a:r>
              <a:rPr lang="en-US" altLang="en-US" dirty="0">
                <a:solidFill>
                  <a:srgbClr val="0033CC"/>
                </a:solidFill>
              </a:rPr>
              <a:t>, </a:t>
            </a:r>
            <a:r>
              <a:rPr lang="en-US" altLang="en-US" i="1" dirty="0">
                <a:solidFill>
                  <a:srgbClr val="0033CC"/>
                </a:solidFill>
              </a:rPr>
              <a:t>b</a:t>
            </a:r>
            <a:r>
              <a:rPr lang="en-US" altLang="en-US" baseline="-25000" dirty="0">
                <a:solidFill>
                  <a:srgbClr val="0033CC"/>
                </a:solidFill>
              </a:rPr>
              <a:t>3</a:t>
            </a:r>
            <a:r>
              <a:rPr lang="en-US" altLang="en-US" dirty="0">
                <a:solidFill>
                  <a:srgbClr val="0033CC"/>
                </a:solidFill>
              </a:rPr>
              <a:t>)	</a:t>
            </a:r>
            <a:r>
              <a:rPr lang="en-US" altLang="en-US" dirty="0" err="1">
                <a:solidFill>
                  <a:srgbClr val="0033CC"/>
                </a:solidFill>
              </a:rPr>
              <a:t>isabove</a:t>
            </a:r>
            <a:r>
              <a:rPr lang="en-US" altLang="en-US" dirty="0">
                <a:solidFill>
                  <a:srgbClr val="0033CC"/>
                </a:solidFill>
              </a:rPr>
              <a:t>(</a:t>
            </a:r>
            <a:r>
              <a:rPr lang="en-US" altLang="en-US" i="1" dirty="0">
                <a:solidFill>
                  <a:srgbClr val="0033CC"/>
                </a:solidFill>
              </a:rPr>
              <a:t>X</a:t>
            </a:r>
            <a:r>
              <a:rPr lang="en-US" altLang="en-US" dirty="0">
                <a:solidFill>
                  <a:srgbClr val="0033CC"/>
                </a:solidFill>
              </a:rPr>
              <a:t>, </a:t>
            </a:r>
            <a:r>
              <a:rPr lang="en-US" altLang="en-US" i="1" dirty="0">
                <a:solidFill>
                  <a:srgbClr val="0033CC"/>
                </a:solidFill>
              </a:rPr>
              <a:t>Z</a:t>
            </a:r>
            <a:r>
              <a:rPr lang="en-US" altLang="en-US" sz="400" i="1" dirty="0">
                <a:solidFill>
                  <a:srgbClr val="0033CC"/>
                </a:solidFill>
              </a:rPr>
              <a:t> </a:t>
            </a:r>
            <a:r>
              <a:rPr lang="en-US" altLang="en-US" dirty="0">
                <a:solidFill>
                  <a:srgbClr val="0033CC"/>
                </a:solidFill>
              </a:rPr>
              <a:t>) if </a:t>
            </a:r>
            <a:r>
              <a:rPr lang="en-US" altLang="en-US" dirty="0" err="1">
                <a:solidFill>
                  <a:srgbClr val="0033CC"/>
                </a:solidFill>
              </a:rPr>
              <a:t>isabove</a:t>
            </a:r>
            <a:r>
              <a:rPr lang="en-US" altLang="en-US" dirty="0">
                <a:solidFill>
                  <a:srgbClr val="0033CC"/>
                </a:solidFill>
              </a:rPr>
              <a:t>(</a:t>
            </a:r>
            <a:r>
              <a:rPr lang="en-US" altLang="en-US" i="1" dirty="0">
                <a:solidFill>
                  <a:srgbClr val="0033CC"/>
                </a:solidFill>
              </a:rPr>
              <a:t>X</a:t>
            </a:r>
            <a:r>
              <a:rPr lang="en-US" altLang="en-US" dirty="0">
                <a:solidFill>
                  <a:srgbClr val="0033CC"/>
                </a:solidFill>
              </a:rPr>
              <a:t>, </a:t>
            </a:r>
            <a:r>
              <a:rPr lang="en-US" altLang="en-US" i="1" dirty="0">
                <a:solidFill>
                  <a:srgbClr val="0033CC"/>
                </a:solidFill>
              </a:rPr>
              <a:t>Y</a:t>
            </a:r>
            <a:r>
              <a:rPr lang="en-US" altLang="en-US" sz="400" i="1" dirty="0">
                <a:solidFill>
                  <a:srgbClr val="0033CC"/>
                </a:solidFill>
              </a:rPr>
              <a:t> </a:t>
            </a:r>
            <a:r>
              <a:rPr lang="en-US" altLang="en-US" dirty="0">
                <a:solidFill>
                  <a:srgbClr val="0033CC"/>
                </a:solidFill>
              </a:rPr>
              <a:t>) and </a:t>
            </a:r>
            <a:r>
              <a:rPr lang="en-US" altLang="en-US" dirty="0" err="1">
                <a:solidFill>
                  <a:srgbClr val="0033CC"/>
                </a:solidFill>
              </a:rPr>
              <a:t>isabove</a:t>
            </a:r>
            <a:r>
              <a:rPr lang="en-US" altLang="en-US" dirty="0">
                <a:solidFill>
                  <a:srgbClr val="0033CC"/>
                </a:solidFill>
              </a:rPr>
              <a:t>(</a:t>
            </a:r>
            <a:r>
              <a:rPr lang="en-US" altLang="en-US" i="1" dirty="0">
                <a:solidFill>
                  <a:srgbClr val="0033CC"/>
                </a:solidFill>
              </a:rPr>
              <a:t>Y</a:t>
            </a:r>
            <a:r>
              <a:rPr lang="en-US" altLang="en-US" dirty="0">
                <a:solidFill>
                  <a:srgbClr val="0033CC"/>
                </a:solidFill>
              </a:rPr>
              <a:t>, </a:t>
            </a:r>
            <a:r>
              <a:rPr lang="en-US" altLang="en-US" i="1" dirty="0">
                <a:solidFill>
                  <a:srgbClr val="0033CC"/>
                </a:solidFill>
              </a:rPr>
              <a:t>Z</a:t>
            </a:r>
            <a:r>
              <a:rPr lang="en-US" altLang="en-US" dirty="0">
                <a:solidFill>
                  <a:srgbClr val="0033CC"/>
                </a:solidFill>
              </a:rPr>
              <a:t>)</a:t>
            </a:r>
            <a:endParaRPr lang="en-US" altLang="en-US" sz="1200" dirty="0">
              <a:solidFill>
                <a:srgbClr val="0033CC"/>
              </a:solidFill>
            </a:endParaRPr>
          </a:p>
          <a:p>
            <a:pPr marL="0" indent="0">
              <a:spcBef>
                <a:spcPts val="600"/>
              </a:spcBef>
              <a:spcAft>
                <a:spcPts val="600"/>
              </a:spcAft>
              <a:buFontTx/>
              <a:buNone/>
              <a:tabLst>
                <a:tab pos="2246313" algn="l"/>
                <a:tab pos="4746625" algn="l"/>
              </a:tabLst>
            </a:pPr>
            <a:r>
              <a:rPr lang="en-US" altLang="en-US" dirty="0">
                <a:solidFill>
                  <a:srgbClr val="990099"/>
                </a:solidFill>
              </a:rPr>
              <a:t>?color(</a:t>
            </a:r>
            <a:r>
              <a:rPr lang="en-US" altLang="en-US" i="1" dirty="0">
                <a:solidFill>
                  <a:srgbClr val="990099"/>
                </a:solidFill>
              </a:rPr>
              <a:t>b</a:t>
            </a:r>
            <a:r>
              <a:rPr lang="en-US" altLang="en-US" baseline="-25000" dirty="0">
                <a:solidFill>
                  <a:srgbClr val="990099"/>
                </a:solidFill>
              </a:rPr>
              <a:t>1</a:t>
            </a:r>
            <a:r>
              <a:rPr lang="en-US" altLang="en-US" dirty="0">
                <a:solidFill>
                  <a:srgbClr val="990099"/>
                </a:solidFill>
              </a:rPr>
              <a:t>, blue)	?</a:t>
            </a:r>
            <a:r>
              <a:rPr lang="en-US" altLang="en-US" dirty="0" err="1">
                <a:solidFill>
                  <a:srgbClr val="990099"/>
                </a:solidFill>
              </a:rPr>
              <a:t>isabove</a:t>
            </a:r>
            <a:r>
              <a:rPr lang="en-US" altLang="en-US" dirty="0">
                <a:solidFill>
                  <a:srgbClr val="990099"/>
                </a:solidFill>
              </a:rPr>
              <a:t>(</a:t>
            </a:r>
            <a:r>
              <a:rPr lang="en-US" altLang="en-US" i="1" dirty="0">
                <a:solidFill>
                  <a:srgbClr val="990099"/>
                </a:solidFill>
              </a:rPr>
              <a:t>X</a:t>
            </a:r>
            <a:r>
              <a:rPr lang="en-US" altLang="en-US" dirty="0">
                <a:solidFill>
                  <a:srgbClr val="990099"/>
                </a:solidFill>
              </a:rPr>
              <a:t>, </a:t>
            </a:r>
            <a:r>
              <a:rPr lang="en-US" altLang="en-US" i="1" dirty="0">
                <a:solidFill>
                  <a:srgbClr val="990099"/>
                </a:solidFill>
              </a:rPr>
              <a:t>w</a:t>
            </a:r>
            <a:r>
              <a:rPr lang="en-US" altLang="en-US" baseline="-25000" dirty="0">
                <a:solidFill>
                  <a:srgbClr val="990099"/>
                </a:solidFill>
              </a:rPr>
              <a:t>1</a:t>
            </a:r>
            <a:r>
              <a:rPr lang="en-US" altLang="en-US" dirty="0">
                <a:solidFill>
                  <a:srgbClr val="990099"/>
                </a:solidFill>
              </a:rPr>
              <a:t>)</a:t>
            </a:r>
          </a:p>
        </p:txBody>
      </p:sp>
      <p:sp>
        <p:nvSpPr>
          <p:cNvPr id="40" name="Rectangle 39"/>
          <p:cNvSpPr>
            <a:spLocks noGrp="1" noChangeArrowheads="1"/>
          </p:cNvSpPr>
          <p:nvPr/>
        </p:nvSpPr>
        <p:spPr bwMode="auto">
          <a:xfrm>
            <a:off x="415123" y="3950898"/>
            <a:ext cx="8491840" cy="2318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Arial" panose="020B0604020202020204" pitchFamily="34" charset="0"/>
              <a:buChar char="–"/>
              <a:defRPr sz="2400">
                <a:solidFill>
                  <a:srgbClr val="0073AE"/>
                </a:solidFill>
                <a:latin typeface="+mn-lt"/>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defRPr>
            </a:lvl4pPr>
            <a:lvl5pPr marL="2057400" indent="-228600" algn="l" rtl="0" eaLnBrk="0" fontAlgn="base" hangingPunct="0">
              <a:spcBef>
                <a:spcPct val="20000"/>
              </a:spcBef>
              <a:spcAft>
                <a:spcPct val="0"/>
              </a:spcAft>
              <a:buFont typeface="Arial" panose="020B0604020202020204" pitchFamily="34" charset="0"/>
              <a:buChar char="–"/>
              <a:defRPr sz="2000">
                <a:solidFill>
                  <a:srgbClr val="0073AE"/>
                </a:solidFill>
                <a:latin typeface="+mn-lt"/>
              </a:defRPr>
            </a:lvl5pPr>
            <a:lvl6pPr marL="2514600" indent="-228600" algn="l" rtl="0" fontAlgn="base">
              <a:spcBef>
                <a:spcPct val="20000"/>
              </a:spcBef>
              <a:spcAft>
                <a:spcPct val="0"/>
              </a:spcAft>
              <a:buFont typeface="Arial" pitchFamily="34" charset="0"/>
              <a:buChar char="–"/>
              <a:defRPr sz="2000">
                <a:solidFill>
                  <a:srgbClr val="0073AE"/>
                </a:solidFill>
                <a:latin typeface="+mn-lt"/>
              </a:defRPr>
            </a:lvl6pPr>
            <a:lvl7pPr marL="2971800" indent="-228600" algn="l" rtl="0" fontAlgn="base">
              <a:spcBef>
                <a:spcPct val="20000"/>
              </a:spcBef>
              <a:spcAft>
                <a:spcPct val="0"/>
              </a:spcAft>
              <a:buFont typeface="Arial" pitchFamily="34" charset="0"/>
              <a:buChar char="–"/>
              <a:defRPr sz="2000">
                <a:solidFill>
                  <a:srgbClr val="0073AE"/>
                </a:solidFill>
                <a:latin typeface="+mn-lt"/>
              </a:defRPr>
            </a:lvl7pPr>
            <a:lvl8pPr marL="3429000" indent="-228600" algn="l" rtl="0" fontAlgn="base">
              <a:spcBef>
                <a:spcPct val="20000"/>
              </a:spcBef>
              <a:spcAft>
                <a:spcPct val="0"/>
              </a:spcAft>
              <a:buFont typeface="Arial" pitchFamily="34" charset="0"/>
              <a:buChar char="–"/>
              <a:defRPr sz="2000">
                <a:solidFill>
                  <a:srgbClr val="0073AE"/>
                </a:solidFill>
                <a:latin typeface="+mn-lt"/>
              </a:defRPr>
            </a:lvl8pPr>
            <a:lvl9pPr marL="3886200" indent="-228600" algn="l" rtl="0" fontAlgn="base">
              <a:spcBef>
                <a:spcPct val="20000"/>
              </a:spcBef>
              <a:spcAft>
                <a:spcPct val="0"/>
              </a:spcAft>
              <a:buFont typeface="Arial" pitchFamily="34" charset="0"/>
              <a:buChar char="–"/>
              <a:defRPr sz="2000">
                <a:solidFill>
                  <a:srgbClr val="0073AE"/>
                </a:solidFill>
                <a:latin typeface="+mn-lt"/>
              </a:defRPr>
            </a:lvl9pPr>
          </a:lstStyle>
          <a:p>
            <a:pPr marL="0" indent="0">
              <a:spcBef>
                <a:spcPts val="600"/>
              </a:spcBef>
              <a:buFontTx/>
              <a:buNone/>
            </a:pPr>
            <a:r>
              <a:rPr lang="en-US" altLang="en-US" dirty="0"/>
              <a:t>The statements “</a:t>
            </a:r>
            <a:r>
              <a:rPr lang="en-US" altLang="en-US" dirty="0" err="1"/>
              <a:t>isabove</a:t>
            </a:r>
            <a:r>
              <a:rPr lang="en-US" altLang="en-US" dirty="0"/>
              <a:t>(</a:t>
            </a:r>
            <a:r>
              <a:rPr lang="en-US" altLang="en-US" i="1" dirty="0"/>
              <a:t>g</a:t>
            </a:r>
            <a:r>
              <a:rPr lang="en-US" altLang="en-US" dirty="0"/>
              <a:t>, </a:t>
            </a:r>
            <a:r>
              <a:rPr lang="en-US" altLang="en-US" i="1" dirty="0"/>
              <a:t>b</a:t>
            </a:r>
            <a:r>
              <a:rPr lang="en-US" altLang="en-US" baseline="-25000" dirty="0"/>
              <a:t>1</a:t>
            </a:r>
            <a:r>
              <a:rPr lang="en-US" altLang="en-US" dirty="0"/>
              <a:t>)” and “color(</a:t>
            </a:r>
            <a:r>
              <a:rPr lang="en-US" altLang="en-US" i="1" dirty="0"/>
              <a:t>g</a:t>
            </a:r>
            <a:r>
              <a:rPr lang="en-US" altLang="en-US" dirty="0"/>
              <a:t>, gray)” are to be interpreted as “</a:t>
            </a:r>
            <a:r>
              <a:rPr lang="en-US" altLang="en-US" i="1" dirty="0"/>
              <a:t>g</a:t>
            </a:r>
            <a:r>
              <a:rPr lang="en-US" altLang="en-US" dirty="0"/>
              <a:t> is above </a:t>
            </a:r>
            <a:r>
              <a:rPr lang="en-US" altLang="en-US" i="1" dirty="0"/>
              <a:t>b</a:t>
            </a:r>
            <a:r>
              <a:rPr lang="en-US" altLang="en-US" baseline="-25000" dirty="0"/>
              <a:t>1</a:t>
            </a:r>
            <a:r>
              <a:rPr lang="en-US" altLang="en-US" dirty="0"/>
              <a:t>” and “</a:t>
            </a:r>
            <a:r>
              <a:rPr lang="en-US" altLang="en-US" i="1" dirty="0"/>
              <a:t>g</a:t>
            </a:r>
            <a:r>
              <a:rPr lang="en-US" altLang="en-US" dirty="0"/>
              <a:t> is colored gray”. </a:t>
            </a:r>
          </a:p>
          <a:p>
            <a:pPr marL="0" indent="0">
              <a:spcBef>
                <a:spcPts val="600"/>
              </a:spcBef>
              <a:buFontTx/>
              <a:buNone/>
            </a:pPr>
            <a:r>
              <a:rPr lang="en-US" altLang="en-US" dirty="0"/>
              <a:t>The statement “</a:t>
            </a:r>
            <a:r>
              <a:rPr lang="en-US" altLang="en-US" dirty="0" err="1"/>
              <a:t>isabove</a:t>
            </a:r>
            <a:r>
              <a:rPr lang="en-US" altLang="en-US" dirty="0"/>
              <a:t>(</a:t>
            </a:r>
            <a:r>
              <a:rPr lang="en-US" altLang="en-US" i="1" dirty="0"/>
              <a:t>X</a:t>
            </a:r>
            <a:r>
              <a:rPr lang="en-US" altLang="en-US" dirty="0"/>
              <a:t>, </a:t>
            </a:r>
            <a:r>
              <a:rPr lang="en-US" altLang="en-US" i="1" dirty="0"/>
              <a:t>Z</a:t>
            </a:r>
            <a:r>
              <a:rPr lang="en-US" altLang="en-US" sz="400" i="1" dirty="0"/>
              <a:t> </a:t>
            </a:r>
            <a:r>
              <a:rPr lang="en-US" altLang="en-US" dirty="0"/>
              <a:t>) if </a:t>
            </a:r>
            <a:r>
              <a:rPr lang="en-US" altLang="en-US" dirty="0" err="1"/>
              <a:t>isabove</a:t>
            </a:r>
            <a:r>
              <a:rPr lang="en-US" altLang="en-US" dirty="0"/>
              <a:t>(</a:t>
            </a:r>
            <a:r>
              <a:rPr lang="en-US" altLang="en-US" i="1" dirty="0"/>
              <a:t>X</a:t>
            </a:r>
            <a:r>
              <a:rPr lang="en-US" altLang="en-US" dirty="0"/>
              <a:t>, </a:t>
            </a:r>
            <a:r>
              <a:rPr lang="en-US" altLang="en-US" i="1" dirty="0"/>
              <a:t>Y</a:t>
            </a:r>
            <a:r>
              <a:rPr lang="en-US" altLang="en-US" sz="400" i="1" dirty="0"/>
              <a:t> </a:t>
            </a:r>
            <a:r>
              <a:rPr lang="en-US" altLang="en-US" dirty="0"/>
              <a:t>) and </a:t>
            </a:r>
            <a:r>
              <a:rPr lang="en-US" altLang="en-US" dirty="0" err="1"/>
              <a:t>isabove</a:t>
            </a:r>
            <a:r>
              <a:rPr lang="en-US" altLang="en-US" dirty="0"/>
              <a:t>(</a:t>
            </a:r>
            <a:r>
              <a:rPr lang="en-US" altLang="en-US" i="1" dirty="0"/>
              <a:t>Y</a:t>
            </a:r>
            <a:r>
              <a:rPr lang="en-US" altLang="en-US" dirty="0"/>
              <a:t>, </a:t>
            </a:r>
            <a:r>
              <a:rPr lang="en-US" altLang="en-US" i="1" dirty="0"/>
              <a:t>Z</a:t>
            </a:r>
            <a:r>
              <a:rPr lang="en-US" altLang="en-US" sz="400" i="1" dirty="0"/>
              <a:t> </a:t>
            </a:r>
            <a:r>
              <a:rPr lang="en-US" altLang="en-US" dirty="0"/>
              <a:t>)” is to be interpreted as “For all </a:t>
            </a:r>
            <a:r>
              <a:rPr lang="en-US" altLang="en-US" i="1" dirty="0"/>
              <a:t>X</a:t>
            </a:r>
            <a:r>
              <a:rPr lang="en-US" altLang="en-US" dirty="0"/>
              <a:t>, </a:t>
            </a:r>
            <a:r>
              <a:rPr lang="en-US" altLang="en-US" i="1" dirty="0"/>
              <a:t>Y</a:t>
            </a:r>
            <a:r>
              <a:rPr lang="en-US" altLang="en-US" dirty="0"/>
              <a:t>, and </a:t>
            </a:r>
            <a:r>
              <a:rPr lang="en-US" altLang="en-US" i="1" dirty="0"/>
              <a:t>Z</a:t>
            </a:r>
            <a:r>
              <a:rPr lang="en-US" altLang="en-US" dirty="0"/>
              <a:t>, if </a:t>
            </a:r>
            <a:r>
              <a:rPr lang="en-US" altLang="en-US" i="1" dirty="0"/>
              <a:t>X</a:t>
            </a:r>
            <a:r>
              <a:rPr lang="en-US" altLang="en-US" dirty="0"/>
              <a:t> is above </a:t>
            </a:r>
            <a:r>
              <a:rPr lang="en-US" altLang="en-US" i="1" dirty="0"/>
              <a:t>Y</a:t>
            </a:r>
            <a:r>
              <a:rPr lang="en-US" altLang="en-US" dirty="0"/>
              <a:t> and </a:t>
            </a:r>
            <a:r>
              <a:rPr lang="en-US" altLang="en-US" i="1" dirty="0"/>
              <a:t>Y</a:t>
            </a:r>
            <a:r>
              <a:rPr lang="en-US" altLang="en-US" dirty="0"/>
              <a:t> is above </a:t>
            </a:r>
            <a:r>
              <a:rPr lang="en-US" altLang="en-US" i="1" dirty="0"/>
              <a:t>Z</a:t>
            </a:r>
            <a:r>
              <a:rPr lang="en-US" altLang="en-US" dirty="0"/>
              <a:t>, then </a:t>
            </a:r>
            <a:r>
              <a:rPr lang="en-US" altLang="en-US" i="1" dirty="0"/>
              <a:t>X</a:t>
            </a:r>
            <a:r>
              <a:rPr lang="en-US" altLang="en-US" dirty="0"/>
              <a:t> is above </a:t>
            </a:r>
            <a:r>
              <a:rPr lang="en-US" altLang="en-US" i="1" dirty="0"/>
              <a:t>Z</a:t>
            </a:r>
            <a:r>
              <a:rPr lang="en-US" altLang="en-US" dirty="0"/>
              <a:t>.”</a:t>
            </a:r>
          </a:p>
        </p:txBody>
      </p:sp>
      <p:pic>
        <p:nvPicPr>
          <p:cNvPr id="41" name="Picture 40"/>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155" t="4058" r="65268" b="15392"/>
          <a:stretch/>
        </p:blipFill>
        <p:spPr bwMode="auto">
          <a:xfrm>
            <a:off x="7194176" y="927847"/>
            <a:ext cx="1828800" cy="1358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99260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dissolve">
                                      <p:cBhvr>
                                        <p:cTn id="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err="1">
                <a:solidFill>
                  <a:schemeClr val="bg1"/>
                </a:solidFill>
              </a:rPr>
              <a:t>Prolog</a:t>
            </a:r>
            <a:r>
              <a:rPr lang="en-SG" sz="1400" dirty="0">
                <a:solidFill>
                  <a:schemeClr val="bg1"/>
                </a:solidFill>
              </a:rPr>
              <a:t>: A </a:t>
            </a:r>
            <a:r>
              <a:rPr lang="en-SG" sz="1400" dirty="0" err="1">
                <a:solidFill>
                  <a:schemeClr val="bg1"/>
                </a:solidFill>
              </a:rPr>
              <a:t>Prolog</a:t>
            </a:r>
            <a:r>
              <a:rPr lang="en-SG" sz="1400" dirty="0">
                <a:solidFill>
                  <a:schemeClr val="bg1"/>
                </a:solidFill>
              </a:rPr>
              <a:t> Program</a:t>
            </a:r>
          </a:p>
          <a:p>
            <a:pPr>
              <a:tabLst>
                <a:tab pos="201216" algn="l"/>
              </a:tabLst>
            </a:pPr>
            <a:endParaRPr lang="en-SG" sz="1100" dirty="0">
              <a:solidFill>
                <a:schemeClr val="bg1"/>
              </a:solidFill>
            </a:endParaRPr>
          </a:p>
        </p:txBody>
      </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Lst>
            </a:pPr>
            <a:r>
              <a:rPr lang="en-SG" sz="900" dirty="0">
                <a:solidFill>
                  <a:schemeClr val="bg1"/>
                </a:solidFill>
              </a:rPr>
              <a:t>	</a:t>
            </a:r>
            <a:r>
              <a:rPr lang="en-SG" sz="1200" dirty="0">
                <a:solidFill>
                  <a:schemeClr val="bg1"/>
                </a:solidFill>
              </a:rPr>
              <a:t>Predicates &amp; Quantified Statement I / II	</a:t>
            </a:r>
            <a:r>
              <a:rPr lang="en-SG" sz="1200" b="1" dirty="0">
                <a:solidFill>
                  <a:schemeClr val="accent4">
                    <a:lumMod val="40000"/>
                    <a:lumOff val="60000"/>
                  </a:schemeClr>
                </a:solidFill>
              </a:rPr>
              <a:t>Statements with Multiple Quantifiers</a:t>
            </a:r>
            <a:r>
              <a:rPr lang="en-SG" sz="1200" dirty="0">
                <a:solidFill>
                  <a:schemeClr val="bg1"/>
                </a:solidFill>
              </a:rPr>
              <a:t>	Arguments with Quantified Statements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74</a:t>
            </a:fld>
            <a:endParaRPr lang="en-SG" dirty="0"/>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TextBox 37"/>
          <p:cNvSpPr txBox="1"/>
          <p:nvPr/>
        </p:nvSpPr>
        <p:spPr>
          <a:xfrm>
            <a:off x="603250" y="975377"/>
            <a:ext cx="4345314" cy="1723549"/>
          </a:xfrm>
          <a:prstGeom prst="rect">
            <a:avLst/>
          </a:prstGeom>
          <a:noFill/>
          <a:ln>
            <a:noFill/>
          </a:ln>
        </p:spPr>
        <p:txBody>
          <a:bodyPr wrap="square" rtlCol="0">
            <a:spAutoFit/>
          </a:bodyPr>
          <a:lstStyle/>
          <a:p>
            <a:pPr>
              <a:spcAft>
                <a:spcPts val="600"/>
              </a:spcAft>
              <a:defRPr/>
            </a:pPr>
            <a:r>
              <a:rPr lang="en-US" sz="2400" dirty="0"/>
              <a:t>The program statement</a:t>
            </a:r>
          </a:p>
          <a:p>
            <a:pPr>
              <a:spcAft>
                <a:spcPts val="600"/>
              </a:spcAft>
              <a:defRPr/>
            </a:pPr>
            <a:r>
              <a:rPr lang="en-US" sz="2400" dirty="0"/>
              <a:t>	</a:t>
            </a:r>
            <a:r>
              <a:rPr lang="en-US" sz="2400" dirty="0">
                <a:solidFill>
                  <a:srgbClr val="990099"/>
                </a:solidFill>
              </a:rPr>
              <a:t>?color(</a:t>
            </a:r>
            <a:r>
              <a:rPr lang="en-US" sz="2400" i="1" dirty="0">
                <a:solidFill>
                  <a:srgbClr val="990099"/>
                </a:solidFill>
              </a:rPr>
              <a:t>b</a:t>
            </a:r>
            <a:r>
              <a:rPr lang="en-US" sz="2400" baseline="-25000" dirty="0">
                <a:solidFill>
                  <a:srgbClr val="990099"/>
                </a:solidFill>
              </a:rPr>
              <a:t>1</a:t>
            </a:r>
            <a:r>
              <a:rPr lang="en-US" sz="2400" dirty="0">
                <a:solidFill>
                  <a:srgbClr val="990099"/>
                </a:solidFill>
              </a:rPr>
              <a:t>, blue)</a:t>
            </a:r>
            <a:endParaRPr lang="en-US" sz="1200" dirty="0">
              <a:solidFill>
                <a:srgbClr val="990099"/>
              </a:solidFill>
            </a:endParaRPr>
          </a:p>
          <a:p>
            <a:pPr>
              <a:spcAft>
                <a:spcPts val="600"/>
              </a:spcAft>
              <a:defRPr/>
            </a:pPr>
            <a:r>
              <a:rPr lang="en-US" sz="2400" dirty="0"/>
              <a:t>is a question asking whether block </a:t>
            </a:r>
            <a:r>
              <a:rPr lang="en-US" sz="2400" i="1" dirty="0"/>
              <a:t>b</a:t>
            </a:r>
            <a:r>
              <a:rPr lang="en-US" sz="2400" baseline="-25000" dirty="0"/>
              <a:t>1</a:t>
            </a:r>
            <a:r>
              <a:rPr lang="en-US" sz="2400" i="1" dirty="0"/>
              <a:t> </a:t>
            </a:r>
            <a:r>
              <a:rPr lang="en-US" sz="2400" dirty="0"/>
              <a:t>is colored blue. </a:t>
            </a:r>
          </a:p>
        </p:txBody>
      </p:sp>
      <p:sp>
        <p:nvSpPr>
          <p:cNvPr id="39" name="TextBox 38"/>
          <p:cNvSpPr txBox="1"/>
          <p:nvPr/>
        </p:nvSpPr>
        <p:spPr>
          <a:xfrm>
            <a:off x="4640223" y="1395074"/>
            <a:ext cx="4175973" cy="969496"/>
          </a:xfrm>
          <a:prstGeom prst="rect">
            <a:avLst/>
          </a:prstGeom>
          <a:noFill/>
          <a:ln>
            <a:noFill/>
          </a:ln>
        </p:spPr>
        <p:txBody>
          <a:bodyPr wrap="square" rtlCol="0">
            <a:spAutoFit/>
          </a:bodyPr>
          <a:lstStyle/>
          <a:p>
            <a:pPr>
              <a:spcAft>
                <a:spcPts val="600"/>
              </a:spcAft>
              <a:defRPr/>
            </a:pPr>
            <a:r>
              <a:rPr lang="en-US" sz="2400" dirty="0"/>
              <a:t>Prolog answers this by writing</a:t>
            </a:r>
          </a:p>
          <a:p>
            <a:pPr>
              <a:spcAft>
                <a:spcPts val="600"/>
              </a:spcAft>
              <a:tabLst>
                <a:tab pos="1431925" algn="l"/>
              </a:tabLst>
              <a:defRPr/>
            </a:pPr>
            <a:r>
              <a:rPr lang="en-US" sz="2400" dirty="0"/>
              <a:t>	</a:t>
            </a:r>
            <a:r>
              <a:rPr lang="en-US" sz="2800" dirty="0">
                <a:solidFill>
                  <a:srgbClr val="C00000"/>
                </a:solidFill>
              </a:rPr>
              <a:t>Yes</a:t>
            </a:r>
          </a:p>
        </p:txBody>
      </p:sp>
      <p:sp>
        <p:nvSpPr>
          <p:cNvPr id="41" name="TextBox 40"/>
          <p:cNvSpPr txBox="1"/>
          <p:nvPr/>
        </p:nvSpPr>
        <p:spPr>
          <a:xfrm>
            <a:off x="603250" y="2850406"/>
            <a:ext cx="3945581" cy="2092881"/>
          </a:xfrm>
          <a:prstGeom prst="rect">
            <a:avLst/>
          </a:prstGeom>
          <a:noFill/>
          <a:ln>
            <a:noFill/>
          </a:ln>
        </p:spPr>
        <p:txBody>
          <a:bodyPr wrap="square" rtlCol="0">
            <a:spAutoFit/>
          </a:bodyPr>
          <a:lstStyle/>
          <a:p>
            <a:pPr>
              <a:spcAft>
                <a:spcPts val="600"/>
              </a:spcAft>
              <a:defRPr/>
            </a:pPr>
            <a:r>
              <a:rPr lang="en-US" sz="2400" dirty="0"/>
              <a:t>The program statement</a:t>
            </a:r>
          </a:p>
          <a:p>
            <a:pPr>
              <a:spcAft>
                <a:spcPts val="600"/>
              </a:spcAft>
              <a:defRPr/>
            </a:pPr>
            <a:r>
              <a:rPr lang="en-US" sz="2400" dirty="0"/>
              <a:t>	</a:t>
            </a:r>
            <a:r>
              <a:rPr lang="en-US" sz="2400" dirty="0">
                <a:solidFill>
                  <a:srgbClr val="990099"/>
                </a:solidFill>
              </a:rPr>
              <a:t>?</a:t>
            </a:r>
            <a:r>
              <a:rPr lang="en-US" sz="2400" dirty="0" err="1">
                <a:solidFill>
                  <a:srgbClr val="990099"/>
                </a:solidFill>
              </a:rPr>
              <a:t>isabove</a:t>
            </a:r>
            <a:r>
              <a:rPr lang="en-US" sz="2400" dirty="0">
                <a:solidFill>
                  <a:srgbClr val="990099"/>
                </a:solidFill>
              </a:rPr>
              <a:t>(</a:t>
            </a:r>
            <a:r>
              <a:rPr lang="en-US" sz="2400" i="1" dirty="0">
                <a:solidFill>
                  <a:srgbClr val="990099"/>
                </a:solidFill>
              </a:rPr>
              <a:t>X</a:t>
            </a:r>
            <a:r>
              <a:rPr lang="en-US" sz="2400" dirty="0">
                <a:solidFill>
                  <a:srgbClr val="990099"/>
                </a:solidFill>
              </a:rPr>
              <a:t>, </a:t>
            </a:r>
            <a:r>
              <a:rPr lang="en-US" sz="2400" i="1" dirty="0">
                <a:solidFill>
                  <a:srgbClr val="990099"/>
                </a:solidFill>
              </a:rPr>
              <a:t>w</a:t>
            </a:r>
            <a:r>
              <a:rPr lang="en-US" sz="2400" baseline="-25000" dirty="0">
                <a:solidFill>
                  <a:srgbClr val="990099"/>
                </a:solidFill>
              </a:rPr>
              <a:t>1</a:t>
            </a:r>
            <a:r>
              <a:rPr lang="en-US" sz="2400" dirty="0">
                <a:solidFill>
                  <a:srgbClr val="990099"/>
                </a:solidFill>
              </a:rPr>
              <a:t>)</a:t>
            </a:r>
          </a:p>
          <a:p>
            <a:pPr>
              <a:spcAft>
                <a:spcPts val="600"/>
              </a:spcAft>
              <a:defRPr/>
            </a:pPr>
            <a:r>
              <a:rPr lang="en-US" sz="2400" dirty="0"/>
              <a:t>is a question asking for which blocks </a:t>
            </a:r>
            <a:r>
              <a:rPr lang="en-US" sz="2400" i="1" dirty="0"/>
              <a:t>X</a:t>
            </a:r>
            <a:r>
              <a:rPr lang="en-US" sz="2400" dirty="0"/>
              <a:t> the predicate “</a:t>
            </a:r>
            <a:r>
              <a:rPr lang="en-US" sz="2400" i="1" dirty="0"/>
              <a:t>X</a:t>
            </a:r>
            <a:r>
              <a:rPr lang="en-US" sz="2400" dirty="0"/>
              <a:t> is above </a:t>
            </a:r>
            <a:r>
              <a:rPr lang="en-US" sz="2400" i="1" dirty="0"/>
              <a:t>w</a:t>
            </a:r>
            <a:r>
              <a:rPr lang="en-US" sz="2400" baseline="-25000" dirty="0"/>
              <a:t>1</a:t>
            </a:r>
            <a:r>
              <a:rPr lang="en-US" sz="2400" dirty="0"/>
              <a:t>” is true.. </a:t>
            </a:r>
          </a:p>
        </p:txBody>
      </p:sp>
      <p:sp>
        <p:nvSpPr>
          <p:cNvPr id="42" name="TextBox 41"/>
          <p:cNvSpPr txBox="1"/>
          <p:nvPr/>
        </p:nvSpPr>
        <p:spPr>
          <a:xfrm>
            <a:off x="4640223" y="2850406"/>
            <a:ext cx="4175973" cy="1708160"/>
          </a:xfrm>
          <a:prstGeom prst="rect">
            <a:avLst/>
          </a:prstGeom>
          <a:noFill/>
          <a:ln>
            <a:noFill/>
          </a:ln>
        </p:spPr>
        <p:txBody>
          <a:bodyPr wrap="square" rtlCol="0">
            <a:spAutoFit/>
          </a:bodyPr>
          <a:lstStyle/>
          <a:p>
            <a:pPr>
              <a:spcAft>
                <a:spcPts val="600"/>
              </a:spcAft>
              <a:defRPr/>
            </a:pPr>
            <a:r>
              <a:rPr lang="en-US" sz="2400" dirty="0"/>
              <a:t>Prolog answers this by giving a list of all such blocks. In this case, the answer is</a:t>
            </a:r>
          </a:p>
          <a:p>
            <a:pPr>
              <a:spcAft>
                <a:spcPts val="600"/>
              </a:spcAft>
              <a:defRPr/>
            </a:pPr>
            <a:r>
              <a:rPr lang="en-US" altLang="en-US" sz="2400" i="1" dirty="0"/>
              <a:t>	</a:t>
            </a:r>
            <a:r>
              <a:rPr lang="en-US" altLang="en-US" sz="2800" i="1" dirty="0">
                <a:solidFill>
                  <a:srgbClr val="C00000"/>
                </a:solidFill>
              </a:rPr>
              <a:t>X = b</a:t>
            </a:r>
            <a:r>
              <a:rPr lang="en-US" altLang="en-US" sz="2800" baseline="-25000" dirty="0">
                <a:solidFill>
                  <a:srgbClr val="C00000"/>
                </a:solidFill>
              </a:rPr>
              <a:t>1</a:t>
            </a:r>
            <a:r>
              <a:rPr lang="en-US" altLang="en-US" sz="2800" dirty="0">
                <a:solidFill>
                  <a:srgbClr val="C00000"/>
                </a:solidFill>
              </a:rPr>
              <a:t>,</a:t>
            </a:r>
            <a:r>
              <a:rPr lang="en-US" altLang="en-US" sz="2800" i="1" dirty="0">
                <a:solidFill>
                  <a:srgbClr val="C00000"/>
                </a:solidFill>
              </a:rPr>
              <a:t> X = g</a:t>
            </a:r>
            <a:r>
              <a:rPr lang="en-US" altLang="en-US" sz="2800" dirty="0">
                <a:solidFill>
                  <a:srgbClr val="C00000"/>
                </a:solidFill>
              </a:rPr>
              <a:t>.</a:t>
            </a:r>
          </a:p>
        </p:txBody>
      </p:sp>
      <p:cxnSp>
        <p:nvCxnSpPr>
          <p:cNvPr id="3" name="Straight Connector 2"/>
          <p:cNvCxnSpPr/>
          <p:nvPr/>
        </p:nvCxnSpPr>
        <p:spPr>
          <a:xfrm>
            <a:off x="324356" y="2850406"/>
            <a:ext cx="8491840"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922086" y="3986472"/>
            <a:ext cx="7139563" cy="2677955"/>
            <a:chOff x="922086" y="3986472"/>
            <a:chExt cx="7139563" cy="2677955"/>
          </a:xfrm>
        </p:grpSpPr>
        <p:sp>
          <p:nvSpPr>
            <p:cNvPr id="6" name="TextBox 5"/>
            <p:cNvSpPr txBox="1"/>
            <p:nvPr/>
          </p:nvSpPr>
          <p:spPr>
            <a:xfrm>
              <a:off x="922086" y="5094767"/>
              <a:ext cx="7139563" cy="1569660"/>
            </a:xfrm>
            <a:prstGeom prst="rect">
              <a:avLst/>
            </a:prstGeom>
            <a:noFill/>
            <a:ln>
              <a:solidFill>
                <a:schemeClr val="tx1"/>
              </a:solidFill>
            </a:ln>
          </p:spPr>
          <p:txBody>
            <a:bodyPr wrap="square" rtlCol="0">
              <a:spAutoFit/>
            </a:bodyPr>
            <a:lstStyle/>
            <a:p>
              <a:r>
                <a:rPr lang="en-SG" sz="2400" dirty="0"/>
                <a:t>Infer the solution </a:t>
              </a:r>
              <a:r>
                <a:rPr lang="en-SG" sz="2400" i="1" dirty="0"/>
                <a:t>X</a:t>
              </a:r>
              <a:r>
                <a:rPr lang="en-SG" sz="2400" dirty="0"/>
                <a:t> = </a:t>
              </a:r>
              <a:r>
                <a:rPr lang="en-SG" sz="2400" i="1" dirty="0"/>
                <a:t>g</a:t>
              </a:r>
              <a:r>
                <a:rPr lang="en-SG" sz="2400" dirty="0"/>
                <a:t> from the following statements:</a:t>
              </a:r>
            </a:p>
            <a:p>
              <a:pPr marL="534988" indent="-342900">
                <a:buFont typeface="Wingdings" panose="05000000000000000000" pitchFamily="2" charset="2"/>
                <a:buChar char="§"/>
                <a:tabLst>
                  <a:tab pos="620713" algn="l"/>
                </a:tabLst>
              </a:pPr>
              <a:r>
                <a:rPr lang="en-SG" sz="2400" dirty="0" err="1"/>
                <a:t>isabove</a:t>
              </a:r>
              <a:r>
                <a:rPr lang="en-SG" sz="2400" dirty="0"/>
                <a:t>(</a:t>
              </a:r>
              <a:r>
                <a:rPr lang="en-SG" sz="2400" i="1" dirty="0"/>
                <a:t>g</a:t>
              </a:r>
              <a:r>
                <a:rPr lang="en-SG" sz="2400" dirty="0"/>
                <a:t>, </a:t>
              </a:r>
              <a:r>
                <a:rPr lang="en-SG" sz="2400" i="1" dirty="0"/>
                <a:t>b</a:t>
              </a:r>
              <a:r>
                <a:rPr lang="en-SG" sz="2400" baseline="-25000" dirty="0"/>
                <a:t>1</a:t>
              </a:r>
              <a:r>
                <a:rPr lang="en-SG" sz="2400" dirty="0"/>
                <a:t>)</a:t>
              </a:r>
            </a:p>
            <a:p>
              <a:pPr marL="534988" indent="-342900">
                <a:buFont typeface="Wingdings" panose="05000000000000000000" pitchFamily="2" charset="2"/>
                <a:buChar char="§"/>
                <a:tabLst>
                  <a:tab pos="620713" algn="l"/>
                </a:tabLst>
              </a:pPr>
              <a:r>
                <a:rPr lang="en-SG" sz="2400" dirty="0" err="1"/>
                <a:t>isabove</a:t>
              </a:r>
              <a:r>
                <a:rPr lang="en-SG" sz="2400" dirty="0"/>
                <a:t>(</a:t>
              </a:r>
              <a:r>
                <a:rPr lang="en-SG" sz="2400" i="1" dirty="0"/>
                <a:t>b</a:t>
              </a:r>
              <a:r>
                <a:rPr lang="en-SG" sz="2400" baseline="-25000" dirty="0"/>
                <a:t>1</a:t>
              </a:r>
              <a:r>
                <a:rPr lang="en-SG" sz="2400" dirty="0"/>
                <a:t>, </a:t>
              </a:r>
              <a:r>
                <a:rPr lang="en-SG" sz="2400" i="1" dirty="0"/>
                <a:t>w</a:t>
              </a:r>
              <a:r>
                <a:rPr lang="en-SG" sz="2400" baseline="-25000" dirty="0"/>
                <a:t>1</a:t>
              </a:r>
              <a:r>
                <a:rPr lang="en-SG" sz="2400" dirty="0"/>
                <a:t>)</a:t>
              </a:r>
            </a:p>
            <a:p>
              <a:pPr marL="534988" indent="-342900">
                <a:buFont typeface="Wingdings" panose="05000000000000000000" pitchFamily="2" charset="2"/>
                <a:buChar char="§"/>
                <a:tabLst>
                  <a:tab pos="620713" algn="l"/>
                </a:tabLst>
              </a:pPr>
              <a:r>
                <a:rPr lang="en-SG" sz="2400" dirty="0" err="1"/>
                <a:t>isabove</a:t>
              </a:r>
              <a:r>
                <a:rPr lang="en-SG" sz="2400" dirty="0"/>
                <a:t>(</a:t>
              </a:r>
              <a:r>
                <a:rPr lang="en-SG" sz="2400" i="1" dirty="0"/>
                <a:t>X</a:t>
              </a:r>
              <a:r>
                <a:rPr lang="en-SG" sz="2400" dirty="0"/>
                <a:t>, </a:t>
              </a:r>
              <a:r>
                <a:rPr lang="en-SG" sz="2400" i="1" dirty="0"/>
                <a:t>Z</a:t>
              </a:r>
              <a:r>
                <a:rPr lang="en-SG" sz="2400" dirty="0"/>
                <a:t>) if </a:t>
              </a:r>
              <a:r>
                <a:rPr lang="en-SG" sz="2400" dirty="0" err="1"/>
                <a:t>isabove</a:t>
              </a:r>
              <a:r>
                <a:rPr lang="en-SG" sz="2400" dirty="0"/>
                <a:t>(</a:t>
              </a:r>
              <a:r>
                <a:rPr lang="en-SG" sz="2400" i="1" dirty="0"/>
                <a:t>X</a:t>
              </a:r>
              <a:r>
                <a:rPr lang="en-SG" sz="2400" dirty="0"/>
                <a:t>, </a:t>
              </a:r>
              <a:r>
                <a:rPr lang="en-SG" sz="2400" i="1" dirty="0"/>
                <a:t>Y</a:t>
              </a:r>
              <a:r>
                <a:rPr lang="en-SG" sz="2400" dirty="0"/>
                <a:t>) and </a:t>
              </a:r>
              <a:r>
                <a:rPr lang="en-SG" sz="2400" dirty="0" err="1"/>
                <a:t>isabove</a:t>
              </a:r>
              <a:r>
                <a:rPr lang="en-SG" sz="2400" dirty="0"/>
                <a:t>(</a:t>
              </a:r>
              <a:r>
                <a:rPr lang="en-SG" sz="2400" i="1" dirty="0"/>
                <a:t>Y</a:t>
              </a:r>
              <a:r>
                <a:rPr lang="en-SG" sz="2400" dirty="0"/>
                <a:t>, </a:t>
              </a:r>
              <a:r>
                <a:rPr lang="en-SG" sz="2400" i="1" dirty="0"/>
                <a:t>Z</a:t>
              </a:r>
              <a:r>
                <a:rPr lang="en-SG" sz="2400" dirty="0"/>
                <a:t>)</a:t>
              </a:r>
            </a:p>
          </p:txBody>
        </p:sp>
        <p:sp>
          <p:nvSpPr>
            <p:cNvPr id="7" name="Oval 6"/>
            <p:cNvSpPr/>
            <p:nvPr/>
          </p:nvSpPr>
          <p:spPr>
            <a:xfrm>
              <a:off x="6611629" y="3986472"/>
              <a:ext cx="912869" cy="661720"/>
            </a:xfrm>
            <a:prstGeom prst="ellipse">
              <a:avLst/>
            </a:prstGeom>
            <a:noFill/>
            <a:ln w="28575">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9" name="Straight Arrow Connector 8"/>
            <p:cNvCxnSpPr>
              <a:stCxn id="6" idx="0"/>
              <a:endCxn id="42" idx="2"/>
            </p:cNvCxnSpPr>
            <p:nvPr/>
          </p:nvCxnSpPr>
          <p:spPr>
            <a:xfrm flipV="1">
              <a:off x="4491868" y="4558566"/>
              <a:ext cx="2236342" cy="536201"/>
            </a:xfrm>
            <a:prstGeom prst="straightConnector1">
              <a:avLst/>
            </a:prstGeom>
            <a:ln w="28575">
              <a:solidFill>
                <a:srgbClr val="0033CC"/>
              </a:solidFill>
              <a:tailEnd type="triangl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99495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dissolve">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dissolve">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2"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err="1">
                <a:solidFill>
                  <a:schemeClr val="bg1"/>
                </a:solidFill>
              </a:rPr>
              <a:t>Prolog</a:t>
            </a:r>
            <a:r>
              <a:rPr lang="en-SG" sz="1400" dirty="0">
                <a:solidFill>
                  <a:schemeClr val="bg1"/>
                </a:solidFill>
              </a:rPr>
              <a:t>: Quick Quiz</a:t>
            </a:r>
          </a:p>
          <a:p>
            <a:pPr>
              <a:tabLst>
                <a:tab pos="201216" algn="l"/>
              </a:tabLst>
            </a:pPr>
            <a:endParaRPr lang="en-SG" sz="1100" dirty="0">
              <a:solidFill>
                <a:schemeClr val="bg1"/>
              </a:solidFill>
            </a:endParaRPr>
          </a:p>
        </p:txBody>
      </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Lst>
            </a:pPr>
            <a:r>
              <a:rPr lang="en-SG" sz="900" dirty="0">
                <a:solidFill>
                  <a:schemeClr val="bg1"/>
                </a:solidFill>
              </a:rPr>
              <a:t>	</a:t>
            </a:r>
            <a:r>
              <a:rPr lang="en-SG" sz="1200" dirty="0">
                <a:solidFill>
                  <a:schemeClr val="bg1"/>
                </a:solidFill>
              </a:rPr>
              <a:t>Predicates &amp; Quantified Statement I / II	</a:t>
            </a:r>
            <a:r>
              <a:rPr lang="en-SG" sz="1200" b="1" dirty="0">
                <a:solidFill>
                  <a:schemeClr val="accent4">
                    <a:lumMod val="40000"/>
                    <a:lumOff val="60000"/>
                  </a:schemeClr>
                </a:solidFill>
              </a:rPr>
              <a:t>Statements with Multiple Quantifiers</a:t>
            </a:r>
            <a:r>
              <a:rPr lang="en-SG" sz="1200" dirty="0">
                <a:solidFill>
                  <a:schemeClr val="bg1"/>
                </a:solidFill>
              </a:rPr>
              <a:t>	Arguments with Quantified Statements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75</a:t>
            </a:fld>
            <a:endParaRPr lang="en-SG" dirty="0"/>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TextBox 56"/>
          <p:cNvSpPr txBox="1"/>
          <p:nvPr/>
        </p:nvSpPr>
        <p:spPr>
          <a:xfrm>
            <a:off x="324354" y="997785"/>
            <a:ext cx="8509093" cy="2816156"/>
          </a:xfrm>
          <a:prstGeom prst="rect">
            <a:avLst/>
          </a:prstGeom>
          <a:noFill/>
          <a:ln>
            <a:noFill/>
          </a:ln>
        </p:spPr>
        <p:txBody>
          <a:bodyPr wrap="square" rtlCol="0">
            <a:spAutoFit/>
          </a:bodyPr>
          <a:lstStyle/>
          <a:p>
            <a:pPr>
              <a:spcAft>
                <a:spcPts val="600"/>
              </a:spcAft>
            </a:pPr>
            <a:r>
              <a:rPr lang="en-US" sz="2600" dirty="0"/>
              <a:t>Write the answers Prolog would give if the following questions were added to the program above. </a:t>
            </a:r>
          </a:p>
          <a:p>
            <a:pPr marL="449263" indent="-449263">
              <a:buClr>
                <a:schemeClr val="tx1"/>
              </a:buClr>
              <a:buAutoNum type="alphaLcPeriod"/>
              <a:tabLst>
                <a:tab pos="2967038" algn="l"/>
                <a:tab pos="3313113" algn="l"/>
                <a:tab pos="5918200" algn="l"/>
                <a:tab pos="6365875" algn="l"/>
              </a:tabLst>
            </a:pPr>
            <a:r>
              <a:rPr lang="en-US" sz="2400" dirty="0">
                <a:solidFill>
                  <a:srgbClr val="990099"/>
                </a:solidFill>
              </a:rPr>
              <a:t>?</a:t>
            </a:r>
            <a:r>
              <a:rPr lang="en-US" sz="2400" dirty="0" err="1">
                <a:solidFill>
                  <a:srgbClr val="990099"/>
                </a:solidFill>
              </a:rPr>
              <a:t>isabove</a:t>
            </a:r>
            <a:r>
              <a:rPr lang="en-US" sz="2400" dirty="0">
                <a:solidFill>
                  <a:srgbClr val="990099"/>
                </a:solidFill>
              </a:rPr>
              <a:t>(</a:t>
            </a:r>
            <a:r>
              <a:rPr lang="en-US" sz="2400" i="1" dirty="0">
                <a:solidFill>
                  <a:srgbClr val="990099"/>
                </a:solidFill>
              </a:rPr>
              <a:t>b</a:t>
            </a:r>
            <a:r>
              <a:rPr lang="en-US" sz="2400" baseline="-25000" dirty="0">
                <a:solidFill>
                  <a:srgbClr val="990099"/>
                </a:solidFill>
              </a:rPr>
              <a:t>2</a:t>
            </a:r>
            <a:r>
              <a:rPr lang="en-US" sz="2400" dirty="0">
                <a:solidFill>
                  <a:srgbClr val="990099"/>
                </a:solidFill>
              </a:rPr>
              <a:t>, </a:t>
            </a:r>
            <a:r>
              <a:rPr lang="en-US" sz="2400" i="1" dirty="0">
                <a:solidFill>
                  <a:srgbClr val="990099"/>
                </a:solidFill>
              </a:rPr>
              <a:t>w</a:t>
            </a:r>
            <a:r>
              <a:rPr lang="en-US" sz="2400" baseline="-25000" dirty="0">
                <a:solidFill>
                  <a:srgbClr val="990099"/>
                </a:solidFill>
              </a:rPr>
              <a:t>1</a:t>
            </a:r>
            <a:r>
              <a:rPr lang="en-US" sz="2400" dirty="0">
                <a:solidFill>
                  <a:srgbClr val="990099"/>
                </a:solidFill>
              </a:rPr>
              <a:t>)</a:t>
            </a:r>
            <a:endParaRPr lang="en-US" sz="2400" dirty="0"/>
          </a:p>
          <a:p>
            <a:pPr>
              <a:buClr>
                <a:schemeClr val="tx1"/>
              </a:buClr>
              <a:tabLst>
                <a:tab pos="361950" algn="l"/>
                <a:tab pos="2967038" algn="l"/>
                <a:tab pos="3313113" algn="l"/>
                <a:tab pos="5918200" algn="l"/>
                <a:tab pos="6365875" algn="l"/>
              </a:tabLst>
            </a:pPr>
            <a:endParaRPr lang="en-US" sz="2400" dirty="0"/>
          </a:p>
          <a:p>
            <a:pPr marL="449263" indent="-449263">
              <a:buClr>
                <a:schemeClr val="tx1"/>
              </a:buClr>
              <a:buAutoNum type="alphaLcPeriod" startAt="2"/>
              <a:tabLst>
                <a:tab pos="2967038" algn="l"/>
                <a:tab pos="3313113" algn="l"/>
                <a:tab pos="5918200" algn="l"/>
                <a:tab pos="6365875" algn="l"/>
              </a:tabLst>
            </a:pPr>
            <a:r>
              <a:rPr lang="en-US" sz="2400" dirty="0">
                <a:solidFill>
                  <a:srgbClr val="990099"/>
                </a:solidFill>
              </a:rPr>
              <a:t>?color(</a:t>
            </a:r>
            <a:r>
              <a:rPr lang="en-US" sz="2400" i="1" dirty="0">
                <a:solidFill>
                  <a:srgbClr val="990099"/>
                </a:solidFill>
              </a:rPr>
              <a:t>w</a:t>
            </a:r>
            <a:r>
              <a:rPr lang="en-US" sz="2400" baseline="-25000" dirty="0">
                <a:solidFill>
                  <a:srgbClr val="990099"/>
                </a:solidFill>
              </a:rPr>
              <a:t>1</a:t>
            </a:r>
            <a:r>
              <a:rPr lang="en-US" sz="2400" dirty="0">
                <a:solidFill>
                  <a:srgbClr val="990099"/>
                </a:solidFill>
              </a:rPr>
              <a:t>, </a:t>
            </a:r>
            <a:r>
              <a:rPr lang="en-US" sz="2400" i="1" dirty="0">
                <a:solidFill>
                  <a:srgbClr val="990099"/>
                </a:solidFill>
              </a:rPr>
              <a:t>X</a:t>
            </a:r>
            <a:r>
              <a:rPr lang="en-US" sz="2400" dirty="0">
                <a:solidFill>
                  <a:srgbClr val="990099"/>
                </a:solidFill>
              </a:rPr>
              <a:t>)</a:t>
            </a:r>
            <a:endParaRPr lang="en-US" sz="2400" dirty="0"/>
          </a:p>
          <a:p>
            <a:pPr>
              <a:buClr>
                <a:schemeClr val="tx1"/>
              </a:buClr>
              <a:tabLst>
                <a:tab pos="361950" algn="l"/>
                <a:tab pos="2967038" algn="l"/>
                <a:tab pos="3313113" algn="l"/>
                <a:tab pos="5918200" algn="l"/>
                <a:tab pos="6365875" algn="l"/>
              </a:tabLst>
            </a:pPr>
            <a:endParaRPr lang="en-US" sz="2400" dirty="0"/>
          </a:p>
          <a:p>
            <a:pPr marL="449263" indent="-449263">
              <a:buClr>
                <a:schemeClr val="tx1"/>
              </a:buClr>
              <a:tabLst>
                <a:tab pos="2967038" algn="l"/>
                <a:tab pos="3313113" algn="l"/>
                <a:tab pos="5918200" algn="l"/>
                <a:tab pos="6365875" algn="l"/>
              </a:tabLst>
            </a:pPr>
            <a:r>
              <a:rPr lang="en-US" sz="2400" dirty="0"/>
              <a:t>c.	</a:t>
            </a:r>
            <a:r>
              <a:rPr lang="en-US" sz="2400" dirty="0">
                <a:solidFill>
                  <a:srgbClr val="990099"/>
                </a:solidFill>
              </a:rPr>
              <a:t>?color(</a:t>
            </a:r>
            <a:r>
              <a:rPr lang="en-US" sz="2400" i="1" dirty="0">
                <a:solidFill>
                  <a:srgbClr val="990099"/>
                </a:solidFill>
              </a:rPr>
              <a:t>X</a:t>
            </a:r>
            <a:r>
              <a:rPr lang="en-US" sz="2400" dirty="0">
                <a:solidFill>
                  <a:srgbClr val="990099"/>
                </a:solidFill>
              </a:rPr>
              <a:t>, blue)</a:t>
            </a:r>
          </a:p>
        </p:txBody>
      </p:sp>
      <p:pic>
        <p:nvPicPr>
          <p:cNvPr id="67" name="Picture 66"/>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538" r="65208"/>
          <a:stretch/>
        </p:blipFill>
        <p:spPr bwMode="auto">
          <a:xfrm>
            <a:off x="6474899" y="1459182"/>
            <a:ext cx="2432649" cy="219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 name="Rectangle 73"/>
          <p:cNvSpPr>
            <a:spLocks noGrp="1" noChangeArrowheads="1"/>
          </p:cNvSpPr>
          <p:nvPr/>
        </p:nvSpPr>
        <p:spPr bwMode="auto">
          <a:xfrm>
            <a:off x="324354" y="4151712"/>
            <a:ext cx="8509093" cy="215112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Arial" panose="020B0604020202020204" pitchFamily="34" charset="0"/>
              <a:buChar char="–"/>
              <a:defRPr sz="2400">
                <a:solidFill>
                  <a:srgbClr val="0073AE"/>
                </a:solidFill>
                <a:latin typeface="+mn-lt"/>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defRPr>
            </a:lvl4pPr>
            <a:lvl5pPr marL="2057400" indent="-228600" algn="l" rtl="0" eaLnBrk="0" fontAlgn="base" hangingPunct="0">
              <a:spcBef>
                <a:spcPct val="20000"/>
              </a:spcBef>
              <a:spcAft>
                <a:spcPct val="0"/>
              </a:spcAft>
              <a:buFont typeface="Arial" panose="020B0604020202020204" pitchFamily="34" charset="0"/>
              <a:buChar char="–"/>
              <a:defRPr sz="2000">
                <a:solidFill>
                  <a:srgbClr val="0073AE"/>
                </a:solidFill>
                <a:latin typeface="+mn-lt"/>
              </a:defRPr>
            </a:lvl5pPr>
            <a:lvl6pPr marL="2514600" indent="-228600" algn="l" rtl="0" fontAlgn="base">
              <a:spcBef>
                <a:spcPct val="20000"/>
              </a:spcBef>
              <a:spcAft>
                <a:spcPct val="0"/>
              </a:spcAft>
              <a:buFont typeface="Arial" pitchFamily="34" charset="0"/>
              <a:buChar char="–"/>
              <a:defRPr sz="2000">
                <a:solidFill>
                  <a:srgbClr val="0073AE"/>
                </a:solidFill>
                <a:latin typeface="+mn-lt"/>
              </a:defRPr>
            </a:lvl6pPr>
            <a:lvl7pPr marL="2971800" indent="-228600" algn="l" rtl="0" fontAlgn="base">
              <a:spcBef>
                <a:spcPct val="20000"/>
              </a:spcBef>
              <a:spcAft>
                <a:spcPct val="0"/>
              </a:spcAft>
              <a:buFont typeface="Arial" pitchFamily="34" charset="0"/>
              <a:buChar char="–"/>
              <a:defRPr sz="2000">
                <a:solidFill>
                  <a:srgbClr val="0073AE"/>
                </a:solidFill>
                <a:latin typeface="+mn-lt"/>
              </a:defRPr>
            </a:lvl7pPr>
            <a:lvl8pPr marL="3429000" indent="-228600" algn="l" rtl="0" fontAlgn="base">
              <a:spcBef>
                <a:spcPct val="20000"/>
              </a:spcBef>
              <a:spcAft>
                <a:spcPct val="0"/>
              </a:spcAft>
              <a:buFont typeface="Arial" pitchFamily="34" charset="0"/>
              <a:buChar char="–"/>
              <a:defRPr sz="2000">
                <a:solidFill>
                  <a:srgbClr val="0073AE"/>
                </a:solidFill>
                <a:latin typeface="+mn-lt"/>
              </a:defRPr>
            </a:lvl8pPr>
            <a:lvl9pPr marL="3886200" indent="-228600" algn="l" rtl="0" fontAlgn="base">
              <a:spcBef>
                <a:spcPct val="20000"/>
              </a:spcBef>
              <a:spcAft>
                <a:spcPct val="0"/>
              </a:spcAft>
              <a:buFont typeface="Arial" pitchFamily="34" charset="0"/>
              <a:buChar char="–"/>
              <a:defRPr sz="2000">
                <a:solidFill>
                  <a:srgbClr val="0073AE"/>
                </a:solidFill>
                <a:latin typeface="+mn-lt"/>
              </a:defRPr>
            </a:lvl9pPr>
          </a:lstStyle>
          <a:p>
            <a:pPr marL="0" indent="0">
              <a:spcBef>
                <a:spcPts val="600"/>
              </a:spcBef>
              <a:spcAft>
                <a:spcPts val="600"/>
              </a:spcAft>
              <a:buNone/>
              <a:tabLst>
                <a:tab pos="2246313" algn="l"/>
                <a:tab pos="4746625" algn="l"/>
              </a:tabLst>
            </a:pPr>
            <a:r>
              <a:rPr lang="en-US" altLang="en-US" dirty="0" err="1">
                <a:solidFill>
                  <a:srgbClr val="0033CC"/>
                </a:solidFill>
              </a:rPr>
              <a:t>isabove</a:t>
            </a:r>
            <a:r>
              <a:rPr lang="en-US" altLang="en-US" dirty="0">
                <a:solidFill>
                  <a:srgbClr val="0033CC"/>
                </a:solidFill>
              </a:rPr>
              <a:t>(</a:t>
            </a:r>
            <a:r>
              <a:rPr lang="en-US" altLang="en-US" i="1" dirty="0">
                <a:solidFill>
                  <a:srgbClr val="0033CC"/>
                </a:solidFill>
              </a:rPr>
              <a:t>g</a:t>
            </a:r>
            <a:r>
              <a:rPr lang="en-US" altLang="en-US" dirty="0">
                <a:solidFill>
                  <a:srgbClr val="0033CC"/>
                </a:solidFill>
              </a:rPr>
              <a:t>, </a:t>
            </a:r>
            <a:r>
              <a:rPr lang="en-US" altLang="en-US" i="1" dirty="0">
                <a:solidFill>
                  <a:srgbClr val="0033CC"/>
                </a:solidFill>
              </a:rPr>
              <a:t>b</a:t>
            </a:r>
            <a:r>
              <a:rPr lang="en-US" altLang="en-US" baseline="-25000" dirty="0">
                <a:solidFill>
                  <a:srgbClr val="0033CC"/>
                </a:solidFill>
              </a:rPr>
              <a:t>1</a:t>
            </a:r>
            <a:r>
              <a:rPr lang="en-US" altLang="en-US" dirty="0">
                <a:solidFill>
                  <a:srgbClr val="0033CC"/>
                </a:solidFill>
              </a:rPr>
              <a:t>)	color(</a:t>
            </a:r>
            <a:r>
              <a:rPr lang="en-US" altLang="en-US" i="1" dirty="0">
                <a:solidFill>
                  <a:srgbClr val="0033CC"/>
                </a:solidFill>
              </a:rPr>
              <a:t>g</a:t>
            </a:r>
            <a:r>
              <a:rPr lang="en-US" altLang="en-US" dirty="0">
                <a:solidFill>
                  <a:srgbClr val="0033CC"/>
                </a:solidFill>
              </a:rPr>
              <a:t>, gray)	color(</a:t>
            </a:r>
            <a:r>
              <a:rPr lang="en-US" altLang="en-US" i="1" dirty="0">
                <a:solidFill>
                  <a:srgbClr val="0033CC"/>
                </a:solidFill>
              </a:rPr>
              <a:t>b</a:t>
            </a:r>
            <a:r>
              <a:rPr lang="en-US" altLang="en-US" baseline="-25000" dirty="0">
                <a:solidFill>
                  <a:srgbClr val="0033CC"/>
                </a:solidFill>
              </a:rPr>
              <a:t>3</a:t>
            </a:r>
            <a:r>
              <a:rPr lang="en-US" altLang="en-US" dirty="0">
                <a:solidFill>
                  <a:srgbClr val="0033CC"/>
                </a:solidFill>
              </a:rPr>
              <a:t>, blue)</a:t>
            </a:r>
          </a:p>
          <a:p>
            <a:pPr marL="0" indent="0">
              <a:spcBef>
                <a:spcPts val="600"/>
              </a:spcBef>
              <a:spcAft>
                <a:spcPts val="600"/>
              </a:spcAft>
              <a:buFontTx/>
              <a:buNone/>
              <a:tabLst>
                <a:tab pos="2246313" algn="l"/>
                <a:tab pos="4746625" algn="l"/>
              </a:tabLst>
            </a:pPr>
            <a:r>
              <a:rPr lang="en-US" altLang="en-US" dirty="0" err="1">
                <a:solidFill>
                  <a:srgbClr val="0033CC"/>
                </a:solidFill>
              </a:rPr>
              <a:t>isabove</a:t>
            </a:r>
            <a:r>
              <a:rPr lang="en-US" altLang="en-US" dirty="0">
                <a:solidFill>
                  <a:srgbClr val="0033CC"/>
                </a:solidFill>
              </a:rPr>
              <a:t>(</a:t>
            </a:r>
            <a:r>
              <a:rPr lang="en-US" altLang="en-US" i="1" dirty="0">
                <a:solidFill>
                  <a:srgbClr val="0033CC"/>
                </a:solidFill>
              </a:rPr>
              <a:t>b</a:t>
            </a:r>
            <a:r>
              <a:rPr lang="en-US" altLang="en-US" baseline="-25000" dirty="0">
                <a:solidFill>
                  <a:srgbClr val="0033CC"/>
                </a:solidFill>
              </a:rPr>
              <a:t>1</a:t>
            </a:r>
            <a:r>
              <a:rPr lang="en-US" altLang="en-US" dirty="0">
                <a:solidFill>
                  <a:srgbClr val="0033CC"/>
                </a:solidFill>
              </a:rPr>
              <a:t>, </a:t>
            </a:r>
            <a:r>
              <a:rPr lang="en-US" altLang="en-US" i="1" dirty="0">
                <a:solidFill>
                  <a:srgbClr val="0033CC"/>
                </a:solidFill>
              </a:rPr>
              <a:t>w</a:t>
            </a:r>
            <a:r>
              <a:rPr lang="en-US" altLang="en-US" baseline="-25000" dirty="0">
                <a:solidFill>
                  <a:srgbClr val="0033CC"/>
                </a:solidFill>
              </a:rPr>
              <a:t>1</a:t>
            </a:r>
            <a:r>
              <a:rPr lang="en-US" altLang="en-US" dirty="0">
                <a:solidFill>
                  <a:srgbClr val="0033CC"/>
                </a:solidFill>
              </a:rPr>
              <a:t>)	color(</a:t>
            </a:r>
            <a:r>
              <a:rPr lang="en-US" altLang="en-US" i="1" dirty="0">
                <a:solidFill>
                  <a:srgbClr val="0033CC"/>
                </a:solidFill>
              </a:rPr>
              <a:t>b</a:t>
            </a:r>
            <a:r>
              <a:rPr lang="en-US" altLang="en-US" baseline="-25000" dirty="0">
                <a:solidFill>
                  <a:srgbClr val="0033CC"/>
                </a:solidFill>
              </a:rPr>
              <a:t>1</a:t>
            </a:r>
            <a:r>
              <a:rPr lang="en-US" altLang="en-US" dirty="0">
                <a:solidFill>
                  <a:srgbClr val="0033CC"/>
                </a:solidFill>
              </a:rPr>
              <a:t>, blue)	color(</a:t>
            </a:r>
            <a:r>
              <a:rPr lang="en-US" altLang="en-US" i="1" dirty="0">
                <a:solidFill>
                  <a:srgbClr val="0033CC"/>
                </a:solidFill>
              </a:rPr>
              <a:t>w</a:t>
            </a:r>
            <a:r>
              <a:rPr lang="en-US" altLang="en-US" baseline="-25000" dirty="0">
                <a:solidFill>
                  <a:srgbClr val="0033CC"/>
                </a:solidFill>
              </a:rPr>
              <a:t>1</a:t>
            </a:r>
            <a:r>
              <a:rPr lang="en-US" altLang="en-US" dirty="0">
                <a:solidFill>
                  <a:srgbClr val="0033CC"/>
                </a:solidFill>
              </a:rPr>
              <a:t>, white)</a:t>
            </a:r>
          </a:p>
          <a:p>
            <a:pPr marL="0" indent="0">
              <a:spcBef>
                <a:spcPts val="600"/>
              </a:spcBef>
              <a:spcAft>
                <a:spcPts val="600"/>
              </a:spcAft>
              <a:buFontTx/>
              <a:buNone/>
              <a:tabLst>
                <a:tab pos="2246313" algn="l"/>
                <a:tab pos="4746625" algn="l"/>
              </a:tabLst>
            </a:pPr>
            <a:r>
              <a:rPr lang="en-US" altLang="en-US" dirty="0" err="1">
                <a:solidFill>
                  <a:srgbClr val="0033CC"/>
                </a:solidFill>
              </a:rPr>
              <a:t>isabove</a:t>
            </a:r>
            <a:r>
              <a:rPr lang="en-US" altLang="en-US" dirty="0">
                <a:solidFill>
                  <a:srgbClr val="0033CC"/>
                </a:solidFill>
              </a:rPr>
              <a:t>(</a:t>
            </a:r>
            <a:r>
              <a:rPr lang="en-US" altLang="en-US" i="1" dirty="0">
                <a:solidFill>
                  <a:srgbClr val="0033CC"/>
                </a:solidFill>
              </a:rPr>
              <a:t>w</a:t>
            </a:r>
            <a:r>
              <a:rPr lang="en-US" altLang="en-US" baseline="-25000" dirty="0">
                <a:solidFill>
                  <a:srgbClr val="0033CC"/>
                </a:solidFill>
              </a:rPr>
              <a:t>2</a:t>
            </a:r>
            <a:r>
              <a:rPr lang="en-US" altLang="en-US" dirty="0">
                <a:solidFill>
                  <a:srgbClr val="0033CC"/>
                </a:solidFill>
              </a:rPr>
              <a:t>, </a:t>
            </a:r>
            <a:r>
              <a:rPr lang="en-US" altLang="en-US" i="1" dirty="0">
                <a:solidFill>
                  <a:srgbClr val="0033CC"/>
                </a:solidFill>
              </a:rPr>
              <a:t>b</a:t>
            </a:r>
            <a:r>
              <a:rPr lang="en-US" altLang="en-US" baseline="-25000" dirty="0">
                <a:solidFill>
                  <a:srgbClr val="0033CC"/>
                </a:solidFill>
              </a:rPr>
              <a:t>2</a:t>
            </a:r>
            <a:r>
              <a:rPr lang="en-US" altLang="en-US" dirty="0">
                <a:solidFill>
                  <a:srgbClr val="0033CC"/>
                </a:solidFill>
              </a:rPr>
              <a:t>)	color(</a:t>
            </a:r>
            <a:r>
              <a:rPr lang="en-US" altLang="en-US" i="1" dirty="0">
                <a:solidFill>
                  <a:srgbClr val="0033CC"/>
                </a:solidFill>
              </a:rPr>
              <a:t>b</a:t>
            </a:r>
            <a:r>
              <a:rPr lang="en-US" altLang="en-US" baseline="-25000" dirty="0">
                <a:solidFill>
                  <a:srgbClr val="0033CC"/>
                </a:solidFill>
              </a:rPr>
              <a:t>2</a:t>
            </a:r>
            <a:r>
              <a:rPr lang="en-US" altLang="en-US" dirty="0">
                <a:solidFill>
                  <a:srgbClr val="0033CC"/>
                </a:solidFill>
              </a:rPr>
              <a:t>, blue)	color(</a:t>
            </a:r>
            <a:r>
              <a:rPr lang="en-US" altLang="en-US" i="1" dirty="0">
                <a:solidFill>
                  <a:srgbClr val="0033CC"/>
                </a:solidFill>
              </a:rPr>
              <a:t>w</a:t>
            </a:r>
            <a:r>
              <a:rPr lang="en-US" altLang="en-US" baseline="-25000" dirty="0">
                <a:solidFill>
                  <a:srgbClr val="0033CC"/>
                </a:solidFill>
              </a:rPr>
              <a:t>2</a:t>
            </a:r>
            <a:r>
              <a:rPr lang="en-US" altLang="en-US" dirty="0">
                <a:solidFill>
                  <a:srgbClr val="0033CC"/>
                </a:solidFill>
              </a:rPr>
              <a:t>, white)</a:t>
            </a:r>
          </a:p>
          <a:p>
            <a:pPr marL="0" indent="0">
              <a:spcBef>
                <a:spcPts val="600"/>
              </a:spcBef>
              <a:spcAft>
                <a:spcPts val="600"/>
              </a:spcAft>
              <a:buFontTx/>
              <a:buNone/>
              <a:tabLst>
                <a:tab pos="2246313" algn="l"/>
                <a:tab pos="4746625" algn="l"/>
              </a:tabLst>
            </a:pPr>
            <a:r>
              <a:rPr lang="en-US" altLang="en-US" dirty="0" err="1">
                <a:solidFill>
                  <a:srgbClr val="0033CC"/>
                </a:solidFill>
              </a:rPr>
              <a:t>isabove</a:t>
            </a:r>
            <a:r>
              <a:rPr lang="en-US" altLang="en-US" dirty="0">
                <a:solidFill>
                  <a:srgbClr val="0033CC"/>
                </a:solidFill>
              </a:rPr>
              <a:t>(</a:t>
            </a:r>
            <a:r>
              <a:rPr lang="en-US" altLang="en-US" i="1" dirty="0">
                <a:solidFill>
                  <a:srgbClr val="0033CC"/>
                </a:solidFill>
              </a:rPr>
              <a:t>b</a:t>
            </a:r>
            <a:r>
              <a:rPr lang="en-US" altLang="en-US" baseline="-25000" dirty="0">
                <a:solidFill>
                  <a:srgbClr val="0033CC"/>
                </a:solidFill>
              </a:rPr>
              <a:t>2</a:t>
            </a:r>
            <a:r>
              <a:rPr lang="en-US" altLang="en-US" dirty="0">
                <a:solidFill>
                  <a:srgbClr val="0033CC"/>
                </a:solidFill>
              </a:rPr>
              <a:t>, </a:t>
            </a:r>
            <a:r>
              <a:rPr lang="en-US" altLang="en-US" i="1" dirty="0">
                <a:solidFill>
                  <a:srgbClr val="0033CC"/>
                </a:solidFill>
              </a:rPr>
              <a:t>b</a:t>
            </a:r>
            <a:r>
              <a:rPr lang="en-US" altLang="en-US" baseline="-25000" dirty="0">
                <a:solidFill>
                  <a:srgbClr val="0033CC"/>
                </a:solidFill>
              </a:rPr>
              <a:t>3</a:t>
            </a:r>
            <a:r>
              <a:rPr lang="en-US" altLang="en-US" dirty="0">
                <a:solidFill>
                  <a:srgbClr val="0033CC"/>
                </a:solidFill>
              </a:rPr>
              <a:t>)	</a:t>
            </a:r>
            <a:r>
              <a:rPr lang="en-US" altLang="en-US" dirty="0" err="1">
                <a:solidFill>
                  <a:srgbClr val="0033CC"/>
                </a:solidFill>
              </a:rPr>
              <a:t>isabove</a:t>
            </a:r>
            <a:r>
              <a:rPr lang="en-US" altLang="en-US" dirty="0">
                <a:solidFill>
                  <a:srgbClr val="0033CC"/>
                </a:solidFill>
              </a:rPr>
              <a:t>(</a:t>
            </a:r>
            <a:r>
              <a:rPr lang="en-US" altLang="en-US" i="1" dirty="0">
                <a:solidFill>
                  <a:srgbClr val="0033CC"/>
                </a:solidFill>
              </a:rPr>
              <a:t>X</a:t>
            </a:r>
            <a:r>
              <a:rPr lang="en-US" altLang="en-US" dirty="0">
                <a:solidFill>
                  <a:srgbClr val="0033CC"/>
                </a:solidFill>
              </a:rPr>
              <a:t>, </a:t>
            </a:r>
            <a:r>
              <a:rPr lang="en-US" altLang="en-US" i="1" dirty="0">
                <a:solidFill>
                  <a:srgbClr val="0033CC"/>
                </a:solidFill>
              </a:rPr>
              <a:t>Z </a:t>
            </a:r>
            <a:r>
              <a:rPr lang="en-US" altLang="en-US" dirty="0">
                <a:solidFill>
                  <a:srgbClr val="0033CC"/>
                </a:solidFill>
              </a:rPr>
              <a:t>) if </a:t>
            </a:r>
            <a:r>
              <a:rPr lang="en-US" altLang="en-US" dirty="0" err="1">
                <a:solidFill>
                  <a:srgbClr val="0033CC"/>
                </a:solidFill>
              </a:rPr>
              <a:t>isabove</a:t>
            </a:r>
            <a:r>
              <a:rPr lang="en-US" altLang="en-US" dirty="0">
                <a:solidFill>
                  <a:srgbClr val="0033CC"/>
                </a:solidFill>
              </a:rPr>
              <a:t>(</a:t>
            </a:r>
            <a:r>
              <a:rPr lang="en-US" altLang="en-US" i="1" dirty="0">
                <a:solidFill>
                  <a:srgbClr val="0033CC"/>
                </a:solidFill>
              </a:rPr>
              <a:t>X</a:t>
            </a:r>
            <a:r>
              <a:rPr lang="en-US" altLang="en-US" dirty="0">
                <a:solidFill>
                  <a:srgbClr val="0033CC"/>
                </a:solidFill>
              </a:rPr>
              <a:t>, </a:t>
            </a:r>
            <a:r>
              <a:rPr lang="en-US" altLang="en-US" i="1" dirty="0">
                <a:solidFill>
                  <a:srgbClr val="0033CC"/>
                </a:solidFill>
              </a:rPr>
              <a:t>Y </a:t>
            </a:r>
            <a:r>
              <a:rPr lang="en-US" altLang="en-US" dirty="0">
                <a:solidFill>
                  <a:srgbClr val="0033CC"/>
                </a:solidFill>
              </a:rPr>
              <a:t>) and </a:t>
            </a:r>
            <a:r>
              <a:rPr lang="en-US" altLang="en-US" dirty="0" err="1">
                <a:solidFill>
                  <a:srgbClr val="0033CC"/>
                </a:solidFill>
              </a:rPr>
              <a:t>isabove</a:t>
            </a:r>
            <a:r>
              <a:rPr lang="en-US" altLang="en-US" dirty="0">
                <a:solidFill>
                  <a:srgbClr val="0033CC"/>
                </a:solidFill>
              </a:rPr>
              <a:t>(</a:t>
            </a:r>
            <a:r>
              <a:rPr lang="en-US" altLang="en-US" i="1" dirty="0">
                <a:solidFill>
                  <a:srgbClr val="0033CC"/>
                </a:solidFill>
              </a:rPr>
              <a:t>Y</a:t>
            </a:r>
            <a:r>
              <a:rPr lang="en-US" altLang="en-US" dirty="0">
                <a:solidFill>
                  <a:srgbClr val="0033CC"/>
                </a:solidFill>
              </a:rPr>
              <a:t>, </a:t>
            </a:r>
            <a:r>
              <a:rPr lang="en-US" altLang="en-US" i="1" dirty="0">
                <a:solidFill>
                  <a:srgbClr val="0033CC"/>
                </a:solidFill>
              </a:rPr>
              <a:t>Z</a:t>
            </a:r>
            <a:r>
              <a:rPr lang="en-US" altLang="en-US" dirty="0">
                <a:solidFill>
                  <a:srgbClr val="0033CC"/>
                </a:solidFill>
              </a:rPr>
              <a:t>)</a:t>
            </a:r>
          </a:p>
        </p:txBody>
      </p:sp>
      <p:sp>
        <p:nvSpPr>
          <p:cNvPr id="75" name="TextBox 74"/>
          <p:cNvSpPr txBox="1"/>
          <p:nvPr/>
        </p:nvSpPr>
        <p:spPr>
          <a:xfrm>
            <a:off x="3046311" y="1882991"/>
            <a:ext cx="818297" cy="461665"/>
          </a:xfrm>
          <a:prstGeom prst="rect">
            <a:avLst/>
          </a:prstGeom>
          <a:solidFill>
            <a:schemeClr val="accent4">
              <a:lumMod val="40000"/>
              <a:lumOff val="60000"/>
            </a:schemeClr>
          </a:solidFill>
        </p:spPr>
        <p:txBody>
          <a:bodyPr wrap="square" rtlCol="0">
            <a:spAutoFit/>
          </a:bodyPr>
          <a:lstStyle/>
          <a:p>
            <a:pPr algn="ctr"/>
            <a:r>
              <a:rPr lang="en-SG" sz="2400" dirty="0"/>
              <a:t>“No”</a:t>
            </a:r>
            <a:endParaRPr lang="en-SG" sz="2400" dirty="0">
              <a:sym typeface="Symbol"/>
            </a:endParaRPr>
          </a:p>
        </p:txBody>
      </p:sp>
      <p:sp>
        <p:nvSpPr>
          <p:cNvPr id="76" name="TextBox 75"/>
          <p:cNvSpPr txBox="1"/>
          <p:nvPr/>
        </p:nvSpPr>
        <p:spPr>
          <a:xfrm>
            <a:off x="2785864" y="2634032"/>
            <a:ext cx="1640399" cy="461665"/>
          </a:xfrm>
          <a:prstGeom prst="rect">
            <a:avLst/>
          </a:prstGeom>
          <a:solidFill>
            <a:schemeClr val="accent4">
              <a:lumMod val="40000"/>
              <a:lumOff val="60000"/>
            </a:schemeClr>
          </a:solidFill>
        </p:spPr>
        <p:txBody>
          <a:bodyPr wrap="square" rtlCol="0">
            <a:spAutoFit/>
          </a:bodyPr>
          <a:lstStyle/>
          <a:p>
            <a:pPr algn="ctr"/>
            <a:r>
              <a:rPr lang="en-SG" sz="2400" dirty="0"/>
              <a:t>“</a:t>
            </a:r>
            <a:r>
              <a:rPr lang="en-SG" sz="2400" i="1" dirty="0"/>
              <a:t>X</a:t>
            </a:r>
            <a:r>
              <a:rPr lang="en-SG" sz="2400" dirty="0"/>
              <a:t> = white”</a:t>
            </a:r>
            <a:endParaRPr lang="en-SG" sz="2400" dirty="0">
              <a:sym typeface="Symbol"/>
            </a:endParaRPr>
          </a:p>
        </p:txBody>
      </p:sp>
      <p:sp>
        <p:nvSpPr>
          <p:cNvPr id="77" name="TextBox 76"/>
          <p:cNvSpPr txBox="1"/>
          <p:nvPr/>
        </p:nvSpPr>
        <p:spPr>
          <a:xfrm>
            <a:off x="2759333" y="3313919"/>
            <a:ext cx="3424627" cy="461665"/>
          </a:xfrm>
          <a:prstGeom prst="rect">
            <a:avLst/>
          </a:prstGeom>
          <a:solidFill>
            <a:schemeClr val="accent4">
              <a:lumMod val="40000"/>
              <a:lumOff val="60000"/>
            </a:schemeClr>
          </a:solidFill>
        </p:spPr>
        <p:txBody>
          <a:bodyPr wrap="square" rtlCol="0">
            <a:spAutoFit/>
          </a:bodyPr>
          <a:lstStyle/>
          <a:p>
            <a:pPr algn="ctr"/>
            <a:r>
              <a:rPr lang="en-SG" sz="2400" dirty="0"/>
              <a:t>“</a:t>
            </a:r>
            <a:r>
              <a:rPr lang="en-SG" sz="2400" i="1" dirty="0"/>
              <a:t>X</a:t>
            </a:r>
            <a:r>
              <a:rPr lang="en-SG" sz="2400" dirty="0"/>
              <a:t> = </a:t>
            </a:r>
            <a:r>
              <a:rPr lang="en-SG" sz="2400" i="1" dirty="0"/>
              <a:t>b</a:t>
            </a:r>
            <a:r>
              <a:rPr lang="en-SG" sz="2400" baseline="-25000" dirty="0"/>
              <a:t>1</a:t>
            </a:r>
            <a:r>
              <a:rPr lang="en-SG" sz="2400" dirty="0"/>
              <a:t>”, “</a:t>
            </a:r>
            <a:r>
              <a:rPr lang="en-SG" sz="2400" i="1" dirty="0"/>
              <a:t>X</a:t>
            </a:r>
            <a:r>
              <a:rPr lang="en-SG" sz="2400" dirty="0"/>
              <a:t> = </a:t>
            </a:r>
            <a:r>
              <a:rPr lang="en-SG" sz="2400" i="1" dirty="0"/>
              <a:t>b</a:t>
            </a:r>
            <a:r>
              <a:rPr lang="en-SG" sz="2400" baseline="-25000" dirty="0"/>
              <a:t>2</a:t>
            </a:r>
            <a:r>
              <a:rPr lang="en-SG" sz="2400" dirty="0"/>
              <a:t>”,</a:t>
            </a:r>
            <a:r>
              <a:rPr lang="en-SG" sz="2400" dirty="0">
                <a:sym typeface="Symbol"/>
              </a:rPr>
              <a:t> </a:t>
            </a:r>
            <a:r>
              <a:rPr lang="en-SG" sz="2400" dirty="0"/>
              <a:t>“</a:t>
            </a:r>
            <a:r>
              <a:rPr lang="en-SG" sz="2400" i="1" dirty="0"/>
              <a:t>X</a:t>
            </a:r>
            <a:r>
              <a:rPr lang="en-SG" sz="2400" dirty="0"/>
              <a:t> = </a:t>
            </a:r>
            <a:r>
              <a:rPr lang="en-SG" sz="2400" i="1" dirty="0"/>
              <a:t>b</a:t>
            </a:r>
            <a:r>
              <a:rPr lang="en-SG" sz="2400" baseline="-25000" dirty="0"/>
              <a:t>3</a:t>
            </a:r>
            <a:r>
              <a:rPr lang="en-SG" sz="2400" dirty="0"/>
              <a:t>”</a:t>
            </a:r>
            <a:endParaRPr lang="en-SG" sz="2400" dirty="0">
              <a:sym typeface="Symbol"/>
            </a:endParaRPr>
          </a:p>
        </p:txBody>
      </p:sp>
    </p:spTree>
    <p:extLst>
      <p:ext uri="{BB962C8B-B14F-4D97-AF65-F5344CB8AC3E}">
        <p14:creationId xmlns:p14="http://schemas.microsoft.com/office/powerpoint/2010/main" val="1420927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dissolve">
                                      <p:cBhvr>
                                        <p:cTn id="7" dur="500"/>
                                        <p:tgtEl>
                                          <p:spTgt spid="7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6"/>
                                        </p:tgtEl>
                                        <p:attrNameLst>
                                          <p:attrName>style.visibility</p:attrName>
                                        </p:attrNameLst>
                                      </p:cBhvr>
                                      <p:to>
                                        <p:strVal val="visible"/>
                                      </p:to>
                                    </p:set>
                                    <p:animEffect transition="in" filter="dissolve">
                                      <p:cBhvr>
                                        <p:cTn id="12" dur="500"/>
                                        <p:tgtEl>
                                          <p:spTgt spid="7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7"/>
                                        </p:tgtEl>
                                        <p:attrNameLst>
                                          <p:attrName>style.visibility</p:attrName>
                                        </p:attrNameLst>
                                      </p:cBhvr>
                                      <p:to>
                                        <p:strVal val="visible"/>
                                      </p:to>
                                    </p:set>
                                    <p:animEffect transition="in" filter="dissolve">
                                      <p:cBhvr>
                                        <p:cTn id="17"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76" grpId="0" animBg="1"/>
      <p:bldP spid="77"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Lst>
            </a:pPr>
            <a:r>
              <a:rPr lang="en-SG" sz="900" dirty="0">
                <a:solidFill>
                  <a:schemeClr val="bg1"/>
                </a:solidFill>
              </a:rPr>
              <a:t>	</a:t>
            </a:r>
            <a:r>
              <a:rPr lang="en-SG" sz="1200" dirty="0">
                <a:solidFill>
                  <a:schemeClr val="bg1"/>
                </a:solidFill>
              </a:rPr>
              <a:t>Predicates &amp; Quantified Statement I / II	Statements with Multiple Quantifiers	</a:t>
            </a:r>
            <a:r>
              <a:rPr lang="en-SG" sz="1200" b="1" dirty="0">
                <a:solidFill>
                  <a:schemeClr val="accent4">
                    <a:lumMod val="40000"/>
                    <a:lumOff val="60000"/>
                  </a:schemeClr>
                </a:solidFill>
              </a:rPr>
              <a:t>Arguments with Quantified Statements </a:t>
            </a: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76</a:t>
            </a:fld>
            <a:endParaRPr lang="en-SG" dirty="0"/>
          </a:p>
        </p:txBody>
      </p:sp>
      <p:sp>
        <p:nvSpPr>
          <p:cNvPr id="23" name="Rounded Rectangle 22"/>
          <p:cNvSpPr/>
          <p:nvPr/>
        </p:nvSpPr>
        <p:spPr>
          <a:xfrm>
            <a:off x="644577" y="2152650"/>
            <a:ext cx="7809875" cy="751115"/>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Title 1"/>
          <p:cNvSpPr txBox="1">
            <a:spLocks/>
          </p:cNvSpPr>
          <p:nvPr/>
        </p:nvSpPr>
        <p:spPr>
          <a:xfrm>
            <a:off x="922086" y="2220685"/>
            <a:ext cx="7247642" cy="5971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SG" sz="3000" dirty="0">
                <a:solidFill>
                  <a:schemeClr val="bg1"/>
                </a:solidFill>
                <a:latin typeface="+mn-lt"/>
              </a:rPr>
              <a:t>3.4 Arguments with Quantified Statements</a:t>
            </a:r>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71777547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Universal Instantiation</a:t>
            </a:r>
            <a:endParaRPr lang="en-SG" sz="1100" dirty="0">
              <a:solidFill>
                <a:schemeClr val="bg1"/>
              </a:solidFill>
            </a:endParaRPr>
          </a:p>
        </p:txBody>
      </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Lst>
            </a:pPr>
            <a:r>
              <a:rPr lang="en-SG" sz="900" dirty="0">
                <a:solidFill>
                  <a:schemeClr val="bg1"/>
                </a:solidFill>
              </a:rPr>
              <a:t>	</a:t>
            </a:r>
            <a:r>
              <a:rPr lang="en-SG" sz="1200" dirty="0">
                <a:solidFill>
                  <a:schemeClr val="bg1"/>
                </a:solidFill>
              </a:rPr>
              <a:t>Predicates &amp; Quantified Statement I / II	Statements with Multiple Quantifiers	</a:t>
            </a:r>
            <a:r>
              <a:rPr lang="en-SG" sz="1200" b="1" dirty="0">
                <a:solidFill>
                  <a:schemeClr val="accent4">
                    <a:lumMod val="40000"/>
                    <a:lumOff val="60000"/>
                  </a:schemeClr>
                </a:solidFill>
              </a:rPr>
              <a:t>Arguments with Quantified Statements </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77</a:t>
            </a:fld>
            <a:endParaRPr lang="en-SG" dirty="0"/>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TextBox 37"/>
          <p:cNvSpPr txBox="1"/>
          <p:nvPr/>
        </p:nvSpPr>
        <p:spPr>
          <a:xfrm>
            <a:off x="369739" y="1514755"/>
            <a:ext cx="5531402" cy="523220"/>
          </a:xfrm>
          <a:prstGeom prst="rect">
            <a:avLst/>
          </a:prstGeom>
          <a:noFill/>
        </p:spPr>
        <p:txBody>
          <a:bodyPr wrap="square" rtlCol="0">
            <a:spAutoFit/>
          </a:bodyPr>
          <a:lstStyle/>
          <a:p>
            <a:pPr>
              <a:spcAft>
                <a:spcPts val="600"/>
              </a:spcAft>
            </a:pPr>
            <a:r>
              <a:rPr lang="en-US" altLang="en-US" sz="2800" dirty="0"/>
              <a:t>The rule of </a:t>
            </a:r>
            <a:r>
              <a:rPr lang="en-US" altLang="en-US" sz="2800" dirty="0">
                <a:solidFill>
                  <a:srgbClr val="C00000"/>
                </a:solidFill>
              </a:rPr>
              <a:t>universal instantiation</a:t>
            </a:r>
            <a:r>
              <a:rPr lang="en-US" altLang="en-US" sz="2800" dirty="0"/>
              <a:t>:</a:t>
            </a:r>
          </a:p>
        </p:txBody>
      </p:sp>
      <p:sp>
        <p:nvSpPr>
          <p:cNvPr id="3" name="TextBox 2"/>
          <p:cNvSpPr txBox="1"/>
          <p:nvPr/>
        </p:nvSpPr>
        <p:spPr>
          <a:xfrm>
            <a:off x="1191841" y="2304507"/>
            <a:ext cx="7363988" cy="954107"/>
          </a:xfrm>
          <a:prstGeom prst="rect">
            <a:avLst/>
          </a:prstGeom>
          <a:solidFill>
            <a:schemeClr val="accent5">
              <a:lumMod val="20000"/>
              <a:lumOff val="80000"/>
            </a:schemeClr>
          </a:solidFill>
        </p:spPr>
        <p:txBody>
          <a:bodyPr wrap="square" rtlCol="0">
            <a:spAutoFit/>
          </a:bodyPr>
          <a:lstStyle/>
          <a:p>
            <a:r>
              <a:rPr lang="en-SG" sz="2800" dirty="0"/>
              <a:t>If some property is true of </a:t>
            </a:r>
            <a:r>
              <a:rPr lang="en-SG" sz="2800" i="1" dirty="0"/>
              <a:t>everything</a:t>
            </a:r>
            <a:r>
              <a:rPr lang="en-SG" sz="2800" dirty="0"/>
              <a:t> in the set, then it is true of </a:t>
            </a:r>
            <a:r>
              <a:rPr lang="en-SG" sz="2800" i="1" dirty="0"/>
              <a:t>any particular </a:t>
            </a:r>
            <a:r>
              <a:rPr lang="en-SG" sz="2800" dirty="0"/>
              <a:t>thing in the set. </a:t>
            </a:r>
          </a:p>
        </p:txBody>
      </p:sp>
      <p:sp>
        <p:nvSpPr>
          <p:cNvPr id="57" name="TextBox 56"/>
          <p:cNvSpPr txBox="1"/>
          <p:nvPr/>
        </p:nvSpPr>
        <p:spPr>
          <a:xfrm>
            <a:off x="369738" y="3566773"/>
            <a:ext cx="8145611" cy="954107"/>
          </a:xfrm>
          <a:prstGeom prst="rect">
            <a:avLst/>
          </a:prstGeom>
          <a:noFill/>
        </p:spPr>
        <p:txBody>
          <a:bodyPr wrap="square" rtlCol="0">
            <a:spAutoFit/>
          </a:bodyPr>
          <a:lstStyle/>
          <a:p>
            <a:pPr>
              <a:spcAft>
                <a:spcPts val="600"/>
              </a:spcAft>
            </a:pPr>
            <a:r>
              <a:rPr lang="en-US" altLang="en-US" sz="2800" dirty="0"/>
              <a:t>Universal instantiation is the fundamental tool of </a:t>
            </a:r>
            <a:r>
              <a:rPr lang="en-US" altLang="en-US" sz="2800" dirty="0">
                <a:solidFill>
                  <a:srgbClr val="C00000"/>
                </a:solidFill>
              </a:rPr>
              <a:t>deductive reasoning</a:t>
            </a:r>
            <a:r>
              <a:rPr lang="en-US" altLang="en-US" sz="2800" dirty="0"/>
              <a:t>.</a:t>
            </a:r>
          </a:p>
        </p:txBody>
      </p:sp>
      <p:sp>
        <p:nvSpPr>
          <p:cNvPr id="39" name="TextBox 38"/>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600" dirty="0">
                <a:solidFill>
                  <a:schemeClr val="bg1"/>
                </a:solidFill>
              </a:rPr>
              <a:t>3.4.1. Universal Instantiation</a:t>
            </a:r>
          </a:p>
        </p:txBody>
      </p:sp>
    </p:spTree>
    <p:extLst>
      <p:ext uri="{BB962C8B-B14F-4D97-AF65-F5344CB8AC3E}">
        <p14:creationId xmlns:p14="http://schemas.microsoft.com/office/powerpoint/2010/main" val="338488845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Universal Modus Ponens</a:t>
            </a:r>
            <a:endParaRPr lang="en-SG" sz="1100" dirty="0">
              <a:solidFill>
                <a:schemeClr val="bg1"/>
              </a:solidFill>
            </a:endParaRPr>
          </a:p>
        </p:txBody>
      </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Lst>
            </a:pPr>
            <a:r>
              <a:rPr lang="en-SG" sz="900" dirty="0">
                <a:solidFill>
                  <a:schemeClr val="bg1"/>
                </a:solidFill>
              </a:rPr>
              <a:t>	</a:t>
            </a:r>
            <a:r>
              <a:rPr lang="en-SG" sz="1200" dirty="0">
                <a:solidFill>
                  <a:schemeClr val="bg1"/>
                </a:solidFill>
              </a:rPr>
              <a:t>Predicates &amp; Quantified Statement I / II	Statements with Multiple Quantifiers	</a:t>
            </a:r>
            <a:r>
              <a:rPr lang="en-SG" sz="1200" b="1" dirty="0">
                <a:solidFill>
                  <a:schemeClr val="accent4">
                    <a:lumMod val="40000"/>
                    <a:lumOff val="60000"/>
                  </a:schemeClr>
                </a:solidFill>
              </a:rPr>
              <a:t>Arguments with Quantified Statements </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78</a:t>
            </a:fld>
            <a:endParaRPr lang="en-SG" dirty="0"/>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718646"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TextBox 37"/>
          <p:cNvSpPr txBox="1"/>
          <p:nvPr/>
        </p:nvSpPr>
        <p:spPr>
          <a:xfrm>
            <a:off x="369739" y="1497523"/>
            <a:ext cx="8342940" cy="1384995"/>
          </a:xfrm>
          <a:prstGeom prst="rect">
            <a:avLst/>
          </a:prstGeom>
          <a:noFill/>
        </p:spPr>
        <p:txBody>
          <a:bodyPr wrap="square" rtlCol="0">
            <a:spAutoFit/>
          </a:bodyPr>
          <a:lstStyle/>
          <a:p>
            <a:pPr>
              <a:spcAft>
                <a:spcPts val="600"/>
              </a:spcAft>
            </a:pPr>
            <a:r>
              <a:rPr lang="en-US" altLang="en-US" sz="2800" dirty="0"/>
              <a:t>The rule of universal instantiation can be combined with modus ponens to obtain the valid form of argument called </a:t>
            </a:r>
            <a:r>
              <a:rPr lang="en-US" altLang="en-US" sz="2800" dirty="0">
                <a:solidFill>
                  <a:srgbClr val="C00000"/>
                </a:solidFill>
              </a:rPr>
              <a:t>universal modus ponens</a:t>
            </a:r>
            <a:r>
              <a:rPr lang="en-US" altLang="en-US" sz="2800" dirty="0"/>
              <a:t>.</a:t>
            </a:r>
          </a:p>
        </p:txBody>
      </p:sp>
      <p:sp>
        <p:nvSpPr>
          <p:cNvPr id="40" name="TextBox 39"/>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600" dirty="0">
                <a:solidFill>
                  <a:schemeClr val="bg1"/>
                </a:solidFill>
              </a:rPr>
              <a:t>3.4.2. Universal Modus Ponens</a:t>
            </a:r>
          </a:p>
        </p:txBody>
      </p:sp>
      <mc:AlternateContent xmlns:mc="http://schemas.openxmlformats.org/markup-compatibility/2006" xmlns:a14="http://schemas.microsoft.com/office/drawing/2010/main">
        <mc:Choice Requires="a14">
          <p:sp>
            <p:nvSpPr>
              <p:cNvPr id="2" name="TextBox 1"/>
              <p:cNvSpPr txBox="1"/>
              <p:nvPr/>
            </p:nvSpPr>
            <p:spPr>
              <a:xfrm>
                <a:off x="324356" y="3046900"/>
                <a:ext cx="8612609" cy="2215991"/>
              </a:xfrm>
              <a:prstGeom prst="rect">
                <a:avLst/>
              </a:prstGeom>
              <a:noFill/>
              <a:ln>
                <a:solidFill>
                  <a:srgbClr val="0033CC"/>
                </a:solidFill>
              </a:ln>
            </p:spPr>
            <p:txBody>
              <a:bodyPr wrap="square" rtlCol="0">
                <a:spAutoFit/>
              </a:bodyPr>
              <a:lstStyle/>
              <a:p>
                <a:pPr algn="ctr">
                  <a:spcAft>
                    <a:spcPts val="600"/>
                  </a:spcAft>
                </a:pPr>
                <a:r>
                  <a:rPr lang="en-SG" sz="2800" dirty="0">
                    <a:solidFill>
                      <a:srgbClr val="0033CC"/>
                    </a:solidFill>
                  </a:rPr>
                  <a:t>Universal Modus Ponens</a:t>
                </a:r>
              </a:p>
              <a:p>
                <a:pPr>
                  <a:spcAft>
                    <a:spcPts val="600"/>
                  </a:spcAft>
                  <a:tabLst>
                    <a:tab pos="573088" algn="l"/>
                    <a:tab pos="4572000" algn="l"/>
                  </a:tabLst>
                </a:pPr>
                <a:r>
                  <a:rPr lang="en-SG" sz="2400" dirty="0"/>
                  <a:t>	</a:t>
                </a:r>
                <a:r>
                  <a:rPr lang="en-SG" sz="2400" i="1" dirty="0">
                    <a:solidFill>
                      <a:srgbClr val="006600"/>
                    </a:solidFill>
                  </a:rPr>
                  <a:t>Formal version</a:t>
                </a:r>
                <a:r>
                  <a:rPr lang="en-SG" sz="2400" i="1" dirty="0"/>
                  <a:t>	</a:t>
                </a:r>
                <a:r>
                  <a:rPr lang="en-SG" sz="2400" i="1" dirty="0">
                    <a:solidFill>
                      <a:srgbClr val="006600"/>
                    </a:solidFill>
                  </a:rPr>
                  <a:t>Informal version</a:t>
                </a:r>
              </a:p>
              <a:p>
                <a:pPr>
                  <a:spcAft>
                    <a:spcPts val="600"/>
                  </a:spcAft>
                  <a:tabLst>
                    <a:tab pos="173038" algn="l"/>
                    <a:tab pos="896938" algn="l"/>
                    <a:tab pos="3313113" algn="l"/>
                    <a:tab pos="4572000" algn="l"/>
                  </a:tabLst>
                </a:pPr>
                <a:r>
                  <a:rPr lang="en-SG" sz="2200" dirty="0"/>
                  <a:t>	</a:t>
                </a:r>
                <a:r>
                  <a:rPr lang="en-SG" sz="2200" dirty="0">
                    <a:sym typeface="Symbol" panose="05050102010706020507" pitchFamily="18" charset="2"/>
                  </a:rPr>
                  <a:t></a:t>
                </a:r>
                <a:r>
                  <a:rPr lang="en-SG" sz="2200" i="1" dirty="0">
                    <a:sym typeface="Symbol" panose="05050102010706020507" pitchFamily="18" charset="2"/>
                  </a:rPr>
                  <a:t>x</a:t>
                </a:r>
                <a:r>
                  <a:rPr lang="en-SG" sz="2200" dirty="0">
                    <a:sym typeface="Symbol" panose="05050102010706020507" pitchFamily="18" charset="2"/>
                  </a:rPr>
                  <a:t>, </a:t>
                </a:r>
                <a:r>
                  <a:rPr lang="en-SG" sz="2200" i="1" dirty="0">
                    <a:sym typeface="Symbol" panose="05050102010706020507" pitchFamily="18" charset="2"/>
                  </a:rPr>
                  <a:t>P</a:t>
                </a:r>
                <a:r>
                  <a:rPr lang="en-SG" sz="2200" dirty="0">
                    <a:sym typeface="Symbol" panose="05050102010706020507" pitchFamily="18" charset="2"/>
                  </a:rPr>
                  <a:t>(</a:t>
                </a:r>
                <a:r>
                  <a:rPr lang="en-SG" sz="2200" i="1" dirty="0">
                    <a:sym typeface="Symbol" panose="05050102010706020507" pitchFamily="18" charset="2"/>
                  </a:rPr>
                  <a:t>x</a:t>
                </a:r>
                <a:r>
                  <a:rPr lang="en-SG" sz="2200" dirty="0">
                    <a:sym typeface="Symbol" panose="05050102010706020507" pitchFamily="18" charset="2"/>
                  </a:rPr>
                  <a:t>) </a:t>
                </a:r>
                <a14:m>
                  <m:oMath xmlns:m="http://schemas.openxmlformats.org/officeDocument/2006/math">
                    <m:r>
                      <a:rPr lang="en-SG" sz="2200" i="1" dirty="0" smtClean="0">
                        <a:latin typeface="Cambria Math" panose="02040503050406030204" pitchFamily="18" charset="0"/>
                        <a:ea typeface="Cambria Math" panose="02040503050406030204" pitchFamily="18" charset="0"/>
                        <a:sym typeface="Symbol" panose="05050102010706020507" pitchFamily="18" charset="2"/>
                      </a:rPr>
                      <m:t>→</m:t>
                    </m:r>
                  </m:oMath>
                </a14:m>
                <a:r>
                  <a:rPr lang="en-SG" sz="2200" dirty="0">
                    <a:sym typeface="Symbol" panose="05050102010706020507" pitchFamily="18" charset="2"/>
                  </a:rPr>
                  <a:t> </a:t>
                </a:r>
                <a:r>
                  <a:rPr lang="en-SG" sz="2200" i="1" dirty="0">
                    <a:sym typeface="Symbol" panose="05050102010706020507" pitchFamily="18" charset="2"/>
                  </a:rPr>
                  <a:t>Q</a:t>
                </a:r>
                <a:r>
                  <a:rPr lang="en-SG" sz="2200" dirty="0">
                    <a:sym typeface="Symbol" panose="05050102010706020507" pitchFamily="18" charset="2"/>
                  </a:rPr>
                  <a:t>(</a:t>
                </a:r>
                <a:r>
                  <a:rPr lang="en-SG" sz="2200" i="1" dirty="0">
                    <a:sym typeface="Symbol" panose="05050102010706020507" pitchFamily="18" charset="2"/>
                  </a:rPr>
                  <a:t>x</a:t>
                </a:r>
                <a:r>
                  <a:rPr lang="en-SG" sz="2200" dirty="0">
                    <a:sym typeface="Symbol" panose="05050102010706020507" pitchFamily="18" charset="2"/>
                  </a:rPr>
                  <a:t>).	If </a:t>
                </a:r>
                <a:r>
                  <a:rPr lang="en-SG" sz="2200" i="1" dirty="0">
                    <a:sym typeface="Symbol" panose="05050102010706020507" pitchFamily="18" charset="2"/>
                  </a:rPr>
                  <a:t>x</a:t>
                </a:r>
                <a:r>
                  <a:rPr lang="en-SG" sz="2200" dirty="0">
                    <a:sym typeface="Symbol" panose="05050102010706020507" pitchFamily="18" charset="2"/>
                  </a:rPr>
                  <a:t> makes </a:t>
                </a:r>
                <a:r>
                  <a:rPr lang="en-SG" sz="2200" i="1" dirty="0">
                    <a:sym typeface="Symbol" panose="05050102010706020507" pitchFamily="18" charset="2"/>
                  </a:rPr>
                  <a:t>P</a:t>
                </a:r>
                <a:r>
                  <a:rPr lang="en-SG" sz="2200" dirty="0">
                    <a:sym typeface="Symbol" panose="05050102010706020507" pitchFamily="18" charset="2"/>
                  </a:rPr>
                  <a:t>(</a:t>
                </a:r>
                <a:r>
                  <a:rPr lang="en-SG" sz="2200" i="1" dirty="0">
                    <a:sym typeface="Symbol" panose="05050102010706020507" pitchFamily="18" charset="2"/>
                  </a:rPr>
                  <a:t>x</a:t>
                </a:r>
                <a:r>
                  <a:rPr lang="en-SG" sz="2200" dirty="0">
                    <a:sym typeface="Symbol" panose="05050102010706020507" pitchFamily="18" charset="2"/>
                  </a:rPr>
                  <a:t>) true, then </a:t>
                </a:r>
                <a:r>
                  <a:rPr lang="en-SG" sz="2200" i="1" dirty="0">
                    <a:sym typeface="Symbol" panose="05050102010706020507" pitchFamily="18" charset="2"/>
                  </a:rPr>
                  <a:t>x</a:t>
                </a:r>
                <a:r>
                  <a:rPr lang="en-SG" sz="2200" dirty="0">
                    <a:sym typeface="Symbol" panose="05050102010706020507" pitchFamily="18" charset="2"/>
                  </a:rPr>
                  <a:t> makes </a:t>
                </a:r>
                <a:r>
                  <a:rPr lang="en-SG" sz="2200" i="1" dirty="0">
                    <a:sym typeface="Symbol" panose="05050102010706020507" pitchFamily="18" charset="2"/>
                  </a:rPr>
                  <a:t>Q</a:t>
                </a:r>
                <a:r>
                  <a:rPr lang="en-SG" sz="2200" dirty="0">
                    <a:sym typeface="Symbol" panose="05050102010706020507" pitchFamily="18" charset="2"/>
                  </a:rPr>
                  <a:t>(</a:t>
                </a:r>
                <a:r>
                  <a:rPr lang="en-SG" sz="2200" i="1" dirty="0">
                    <a:sym typeface="Symbol" panose="05050102010706020507" pitchFamily="18" charset="2"/>
                  </a:rPr>
                  <a:t>x</a:t>
                </a:r>
                <a:r>
                  <a:rPr lang="en-SG" sz="2200" dirty="0">
                    <a:sym typeface="Symbol" panose="05050102010706020507" pitchFamily="18" charset="2"/>
                  </a:rPr>
                  <a:t>) true.</a:t>
                </a:r>
              </a:p>
              <a:p>
                <a:pPr>
                  <a:spcAft>
                    <a:spcPts val="600"/>
                  </a:spcAft>
                  <a:tabLst>
                    <a:tab pos="173038" algn="l"/>
                    <a:tab pos="896938" algn="l"/>
                    <a:tab pos="3313113" algn="l"/>
                    <a:tab pos="4572000" algn="l"/>
                  </a:tabLst>
                </a:pPr>
                <a:r>
                  <a:rPr lang="en-SG" sz="2200" dirty="0">
                    <a:sym typeface="Symbol" panose="05050102010706020507" pitchFamily="18" charset="2"/>
                  </a:rPr>
                  <a:t>	</a:t>
                </a:r>
                <a:r>
                  <a:rPr lang="en-SG" sz="2200" i="1" dirty="0">
                    <a:sym typeface="Symbol" panose="05050102010706020507" pitchFamily="18" charset="2"/>
                  </a:rPr>
                  <a:t>P</a:t>
                </a:r>
                <a:r>
                  <a:rPr lang="en-SG" sz="2200" dirty="0">
                    <a:sym typeface="Symbol" panose="05050102010706020507" pitchFamily="18" charset="2"/>
                  </a:rPr>
                  <a:t>(</a:t>
                </a:r>
                <a:r>
                  <a:rPr lang="en-SG" sz="2200" i="1" dirty="0">
                    <a:sym typeface="Symbol" panose="05050102010706020507" pitchFamily="18" charset="2"/>
                  </a:rPr>
                  <a:t>a</a:t>
                </a:r>
                <a:r>
                  <a:rPr lang="en-SG" sz="2200" dirty="0">
                    <a:sym typeface="Symbol" panose="05050102010706020507" pitchFamily="18" charset="2"/>
                  </a:rPr>
                  <a:t>) for a particular </a:t>
                </a:r>
                <a:r>
                  <a:rPr lang="en-SG" sz="2200" i="1" dirty="0">
                    <a:sym typeface="Symbol" panose="05050102010706020507" pitchFamily="18" charset="2"/>
                  </a:rPr>
                  <a:t>a</a:t>
                </a:r>
                <a:r>
                  <a:rPr lang="en-SG" sz="2200" dirty="0">
                    <a:sym typeface="Symbol" panose="05050102010706020507" pitchFamily="18" charset="2"/>
                  </a:rPr>
                  <a:t>.	</a:t>
                </a:r>
                <a:r>
                  <a:rPr lang="en-SG" sz="2200" i="1" dirty="0">
                    <a:sym typeface="Symbol" panose="05050102010706020507" pitchFamily="18" charset="2"/>
                  </a:rPr>
                  <a:t>a</a:t>
                </a:r>
                <a:r>
                  <a:rPr lang="en-SG" sz="2200" dirty="0">
                    <a:sym typeface="Symbol" panose="05050102010706020507" pitchFamily="18" charset="2"/>
                  </a:rPr>
                  <a:t> makes </a:t>
                </a:r>
                <a:r>
                  <a:rPr lang="en-SG" sz="2200" i="1" dirty="0">
                    <a:sym typeface="Symbol" panose="05050102010706020507" pitchFamily="18" charset="2"/>
                  </a:rPr>
                  <a:t>P</a:t>
                </a:r>
                <a:r>
                  <a:rPr lang="en-SG" sz="2200" dirty="0">
                    <a:sym typeface="Symbol" panose="05050102010706020507" pitchFamily="18" charset="2"/>
                  </a:rPr>
                  <a:t>(</a:t>
                </a:r>
                <a:r>
                  <a:rPr lang="en-SG" sz="2200" i="1" dirty="0">
                    <a:sym typeface="Symbol" panose="05050102010706020507" pitchFamily="18" charset="2"/>
                  </a:rPr>
                  <a:t>x</a:t>
                </a:r>
                <a:r>
                  <a:rPr lang="en-SG" sz="2200" dirty="0">
                    <a:sym typeface="Symbol" panose="05050102010706020507" pitchFamily="18" charset="2"/>
                  </a:rPr>
                  <a:t>) true.</a:t>
                </a:r>
              </a:p>
              <a:p>
                <a:pPr>
                  <a:spcAft>
                    <a:spcPts val="600"/>
                  </a:spcAft>
                  <a:tabLst>
                    <a:tab pos="173038" algn="l"/>
                    <a:tab pos="896938" algn="l"/>
                    <a:tab pos="3054350" algn="l"/>
                    <a:tab pos="3313113" algn="l"/>
                    <a:tab pos="4572000" algn="l"/>
                  </a:tabLst>
                </a:pPr>
                <a:r>
                  <a:rPr lang="en-SG" sz="2200" dirty="0">
                    <a:sym typeface="Symbol" panose="05050102010706020507" pitchFamily="18" charset="2"/>
                  </a:rPr>
                  <a:t>	</a:t>
                </a:r>
                <a:r>
                  <a:rPr lang="en-SG" sz="2200" i="1" dirty="0">
                    <a:sym typeface="Symbol" panose="05050102010706020507" pitchFamily="18" charset="2"/>
                  </a:rPr>
                  <a:t>Q</a:t>
                </a:r>
                <a:r>
                  <a:rPr lang="en-SG" sz="2200" dirty="0">
                    <a:sym typeface="Symbol" panose="05050102010706020507" pitchFamily="18" charset="2"/>
                  </a:rPr>
                  <a:t>(</a:t>
                </a:r>
                <a:r>
                  <a:rPr lang="en-SG" sz="2200" i="1" dirty="0">
                    <a:sym typeface="Symbol" panose="05050102010706020507" pitchFamily="18" charset="2"/>
                  </a:rPr>
                  <a:t>a</a:t>
                </a:r>
                <a:r>
                  <a:rPr lang="en-SG" sz="2200" dirty="0">
                    <a:sym typeface="Symbol" panose="05050102010706020507" pitchFamily="18" charset="2"/>
                  </a:rPr>
                  <a:t>).		 	</a:t>
                </a:r>
                <a:r>
                  <a:rPr lang="en-SG" sz="2200" i="1" dirty="0">
                    <a:sym typeface="Symbol" panose="05050102010706020507" pitchFamily="18" charset="2"/>
                  </a:rPr>
                  <a:t>a </a:t>
                </a:r>
                <a:r>
                  <a:rPr lang="en-SG" sz="2200" dirty="0">
                    <a:sym typeface="Symbol" panose="05050102010706020507" pitchFamily="18" charset="2"/>
                  </a:rPr>
                  <a:t>makes </a:t>
                </a:r>
                <a:r>
                  <a:rPr lang="en-SG" sz="2200" i="1" dirty="0">
                    <a:sym typeface="Symbol" panose="05050102010706020507" pitchFamily="18" charset="2"/>
                  </a:rPr>
                  <a:t>Q</a:t>
                </a:r>
                <a:r>
                  <a:rPr lang="en-SG" sz="2200" dirty="0">
                    <a:sym typeface="Symbol" panose="05050102010706020507" pitchFamily="18" charset="2"/>
                  </a:rPr>
                  <a:t>(</a:t>
                </a:r>
                <a:r>
                  <a:rPr lang="en-SG" sz="2200" i="1" dirty="0">
                    <a:sym typeface="Symbol" panose="05050102010706020507" pitchFamily="18" charset="2"/>
                  </a:rPr>
                  <a:t>x</a:t>
                </a:r>
                <a:r>
                  <a:rPr lang="en-SG" sz="2200" dirty="0">
                    <a:sym typeface="Symbol" panose="05050102010706020507" pitchFamily="18" charset="2"/>
                  </a:rPr>
                  <a:t>) true.</a:t>
                </a:r>
                <a:endParaRPr lang="en-SG" sz="2200" dirty="0"/>
              </a:p>
            </p:txBody>
          </p:sp>
        </mc:Choice>
        <mc:Fallback xmlns="">
          <p:sp>
            <p:nvSpPr>
              <p:cNvPr id="2" name="TextBox 1"/>
              <p:cNvSpPr txBox="1">
                <a:spLocks noRot="1" noChangeAspect="1" noMove="1" noResize="1" noEditPoints="1" noAdjustHandles="1" noChangeArrowheads="1" noChangeShapeType="1" noTextEdit="1"/>
              </p:cNvSpPr>
              <p:nvPr/>
            </p:nvSpPr>
            <p:spPr>
              <a:xfrm>
                <a:off x="324356" y="3046900"/>
                <a:ext cx="8612609" cy="2215991"/>
              </a:xfrm>
              <a:prstGeom prst="rect">
                <a:avLst/>
              </a:prstGeom>
              <a:blipFill>
                <a:blip r:embed="rId3"/>
                <a:stretch>
                  <a:fillRect l="-848" t="-2466" b="-4384"/>
                </a:stretch>
              </a:blipFill>
              <a:ln>
                <a:solidFill>
                  <a:srgbClr val="0033CC"/>
                </a:solidFill>
              </a:ln>
            </p:spPr>
            <p:txBody>
              <a:bodyPr/>
              <a:lstStyle/>
              <a:p>
                <a:r>
                  <a:rPr lang="en-US">
                    <a:noFill/>
                  </a:rPr>
                  <a:t> </a:t>
                </a:r>
              </a:p>
            </p:txBody>
          </p:sp>
        </mc:Fallback>
      </mc:AlternateContent>
      <p:cxnSp>
        <p:nvCxnSpPr>
          <p:cNvPr id="6" name="Straight Connector 5"/>
          <p:cNvCxnSpPr/>
          <p:nvPr/>
        </p:nvCxnSpPr>
        <p:spPr>
          <a:xfrm>
            <a:off x="3291446" y="3657600"/>
            <a:ext cx="0" cy="1477108"/>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918630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Recognizing Universal Modus Ponens</a:t>
            </a:r>
            <a:endParaRPr lang="en-SG" sz="1100" dirty="0">
              <a:solidFill>
                <a:schemeClr val="bg1"/>
              </a:solidFill>
            </a:endParaRPr>
          </a:p>
        </p:txBody>
      </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Lst>
            </a:pPr>
            <a:r>
              <a:rPr lang="en-SG" sz="900" dirty="0">
                <a:solidFill>
                  <a:schemeClr val="bg1"/>
                </a:solidFill>
              </a:rPr>
              <a:t>	</a:t>
            </a:r>
            <a:r>
              <a:rPr lang="en-SG" sz="1200" dirty="0">
                <a:solidFill>
                  <a:schemeClr val="bg1"/>
                </a:solidFill>
              </a:rPr>
              <a:t>Predicates &amp; Quantified Statement I / II	Statements with Multiple Quantifiers	</a:t>
            </a:r>
            <a:r>
              <a:rPr lang="en-SG" sz="1200" b="1" dirty="0">
                <a:solidFill>
                  <a:schemeClr val="accent4">
                    <a:lumMod val="40000"/>
                    <a:lumOff val="60000"/>
                  </a:schemeClr>
                </a:solidFill>
              </a:rPr>
              <a:t>Arguments with Quantified Statements </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79</a:t>
            </a:fld>
            <a:endParaRPr lang="en-SG" dirty="0"/>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718646"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TextBox 37"/>
          <p:cNvSpPr txBox="1"/>
          <p:nvPr/>
        </p:nvSpPr>
        <p:spPr>
          <a:xfrm>
            <a:off x="476755" y="982543"/>
            <a:ext cx="8442957" cy="892552"/>
          </a:xfrm>
          <a:prstGeom prst="rect">
            <a:avLst/>
          </a:prstGeom>
          <a:noFill/>
        </p:spPr>
        <p:txBody>
          <a:bodyPr wrap="square" rtlCol="0">
            <a:spAutoFit/>
          </a:bodyPr>
          <a:lstStyle/>
          <a:p>
            <a:pPr>
              <a:spcAft>
                <a:spcPts val="600"/>
              </a:spcAft>
            </a:pPr>
            <a:r>
              <a:rPr lang="en-US" altLang="en-US" sz="2600" dirty="0"/>
              <a:t>Rewrite the following argument using quantifiers, variables, and predicate symbols. Is this argument valid? Why?</a:t>
            </a:r>
          </a:p>
        </p:txBody>
      </p:sp>
      <p:sp>
        <p:nvSpPr>
          <p:cNvPr id="3" name="TextBox 2"/>
          <p:cNvSpPr txBox="1"/>
          <p:nvPr/>
        </p:nvSpPr>
        <p:spPr>
          <a:xfrm>
            <a:off x="1556350" y="1987878"/>
            <a:ext cx="6241890" cy="1200329"/>
          </a:xfrm>
          <a:prstGeom prst="rect">
            <a:avLst/>
          </a:prstGeom>
          <a:noFill/>
          <a:ln>
            <a:solidFill>
              <a:schemeClr val="tx1"/>
            </a:solidFill>
          </a:ln>
        </p:spPr>
        <p:txBody>
          <a:bodyPr wrap="square" rtlCol="0">
            <a:spAutoFit/>
          </a:bodyPr>
          <a:lstStyle/>
          <a:p>
            <a:pPr>
              <a:tabLst>
                <a:tab pos="361950" algn="l"/>
              </a:tabLst>
            </a:pPr>
            <a:r>
              <a:rPr lang="en-SG" sz="2400" dirty="0"/>
              <a:t>	If an integer is even, then its square is even.</a:t>
            </a:r>
          </a:p>
          <a:p>
            <a:pPr>
              <a:tabLst>
                <a:tab pos="361950" algn="l"/>
              </a:tabLst>
            </a:pPr>
            <a:r>
              <a:rPr lang="en-SG" sz="2400" dirty="0"/>
              <a:t>	</a:t>
            </a:r>
            <a:r>
              <a:rPr lang="en-SG" sz="2400" i="1" dirty="0"/>
              <a:t>k</a:t>
            </a:r>
            <a:r>
              <a:rPr lang="en-SG" sz="2400" dirty="0"/>
              <a:t> is a particular integer that is even.</a:t>
            </a:r>
          </a:p>
          <a:p>
            <a:pPr>
              <a:tabLst>
                <a:tab pos="361950" algn="l"/>
              </a:tabLst>
            </a:pPr>
            <a:r>
              <a:rPr lang="en-SG" sz="2400" dirty="0">
                <a:sym typeface="Symbol" panose="05050102010706020507" pitchFamily="18" charset="2"/>
              </a:rPr>
              <a:t>	</a:t>
            </a:r>
            <a:r>
              <a:rPr lang="en-SG" sz="2400" i="1" dirty="0">
                <a:sym typeface="Symbol" panose="05050102010706020507" pitchFamily="18" charset="2"/>
              </a:rPr>
              <a:t>k</a:t>
            </a:r>
            <a:r>
              <a:rPr lang="en-SG" sz="2400" baseline="30000" dirty="0">
                <a:sym typeface="Symbol" panose="05050102010706020507" pitchFamily="18" charset="2"/>
              </a:rPr>
              <a:t>2</a:t>
            </a:r>
            <a:r>
              <a:rPr lang="en-SG" sz="2400" dirty="0">
                <a:sym typeface="Symbol" panose="05050102010706020507" pitchFamily="18" charset="2"/>
              </a:rPr>
              <a:t> is even.</a:t>
            </a:r>
            <a:endParaRPr lang="en-SG" sz="2400" dirty="0"/>
          </a:p>
        </p:txBody>
      </p:sp>
      <p:sp>
        <p:nvSpPr>
          <p:cNvPr id="6" name="TextBox 5"/>
          <p:cNvSpPr txBox="1"/>
          <p:nvPr/>
        </p:nvSpPr>
        <p:spPr>
          <a:xfrm>
            <a:off x="415123" y="3249570"/>
            <a:ext cx="2139776" cy="492443"/>
          </a:xfrm>
          <a:prstGeom prst="rect">
            <a:avLst/>
          </a:prstGeom>
          <a:noFill/>
        </p:spPr>
        <p:txBody>
          <a:bodyPr wrap="square" rtlCol="0">
            <a:spAutoFit/>
          </a:bodyPr>
          <a:lstStyle/>
          <a:p>
            <a:r>
              <a:rPr lang="en-SG" sz="2600" dirty="0">
                <a:solidFill>
                  <a:srgbClr val="0033CC"/>
                </a:solidFill>
              </a:rPr>
              <a:t>Solution:</a:t>
            </a:r>
          </a:p>
        </p:txBody>
      </p:sp>
      <p:sp>
        <p:nvSpPr>
          <p:cNvPr id="42" name="TextBox 41"/>
          <p:cNvSpPr txBox="1"/>
          <p:nvPr/>
        </p:nvSpPr>
        <p:spPr>
          <a:xfrm>
            <a:off x="2768932" y="3635334"/>
            <a:ext cx="5493993" cy="461665"/>
          </a:xfrm>
          <a:prstGeom prst="rect">
            <a:avLst/>
          </a:prstGeom>
          <a:solidFill>
            <a:schemeClr val="accent4">
              <a:lumMod val="40000"/>
              <a:lumOff val="60000"/>
            </a:schemeClr>
          </a:solidFill>
        </p:spPr>
        <p:txBody>
          <a:bodyPr wrap="square" rtlCol="0">
            <a:spAutoFit/>
          </a:bodyPr>
          <a:lstStyle/>
          <a:p>
            <a:pPr algn="ctr"/>
            <a:r>
              <a:rPr lang="en-SG" sz="2400" dirty="0">
                <a:sym typeface="Symbol" panose="05050102010706020507" pitchFamily="18" charset="2"/>
              </a:rPr>
              <a:t></a:t>
            </a:r>
            <a:r>
              <a:rPr lang="en-SG" sz="2400" i="1" dirty="0"/>
              <a:t>x</a:t>
            </a:r>
            <a:r>
              <a:rPr lang="en-SG" sz="2400" dirty="0"/>
              <a:t>, if </a:t>
            </a:r>
            <a:r>
              <a:rPr lang="en-SG" sz="2400" i="1" dirty="0"/>
              <a:t>x</a:t>
            </a:r>
            <a:r>
              <a:rPr lang="en-SG" sz="2400" dirty="0"/>
              <a:t> is an even integer then </a:t>
            </a:r>
            <a:r>
              <a:rPr lang="en-SG" sz="2400" i="1" dirty="0"/>
              <a:t>x</a:t>
            </a:r>
            <a:r>
              <a:rPr lang="en-SG" sz="2400" baseline="30000" dirty="0"/>
              <a:t>2</a:t>
            </a:r>
            <a:r>
              <a:rPr lang="en-SG" sz="2400" dirty="0"/>
              <a:t> is even.</a:t>
            </a:r>
            <a:endParaRPr lang="en-SG" sz="2400" dirty="0">
              <a:sym typeface="Symbol"/>
            </a:endParaRPr>
          </a:p>
        </p:txBody>
      </p:sp>
      <p:sp>
        <p:nvSpPr>
          <p:cNvPr id="49" name="TextBox 48"/>
          <p:cNvSpPr txBox="1"/>
          <p:nvPr/>
        </p:nvSpPr>
        <p:spPr>
          <a:xfrm>
            <a:off x="567523" y="4187933"/>
            <a:ext cx="7963435" cy="830997"/>
          </a:xfrm>
          <a:prstGeom prst="rect">
            <a:avLst/>
          </a:prstGeom>
          <a:noFill/>
        </p:spPr>
        <p:txBody>
          <a:bodyPr wrap="square" rtlCol="0">
            <a:spAutoFit/>
          </a:bodyPr>
          <a:lstStyle/>
          <a:p>
            <a:r>
              <a:rPr lang="en-SG" sz="2400" dirty="0"/>
              <a:t>Let </a:t>
            </a:r>
            <a:r>
              <a:rPr lang="en-SG" sz="2400" i="1" dirty="0"/>
              <a:t>E</a:t>
            </a:r>
            <a:r>
              <a:rPr lang="en-SG" sz="2400" dirty="0"/>
              <a:t>(</a:t>
            </a:r>
            <a:r>
              <a:rPr lang="en-SG" sz="2400" i="1" dirty="0"/>
              <a:t>x</a:t>
            </a:r>
            <a:r>
              <a:rPr lang="en-SG" sz="2400" dirty="0"/>
              <a:t>) be “</a:t>
            </a:r>
            <a:r>
              <a:rPr lang="en-SG" sz="2400" i="1" dirty="0"/>
              <a:t>x</a:t>
            </a:r>
            <a:r>
              <a:rPr lang="en-SG" sz="2400" dirty="0"/>
              <a:t> is an even integer”, let </a:t>
            </a:r>
            <a:r>
              <a:rPr lang="en-SG" sz="2400" i="1" dirty="0"/>
              <a:t>S</a:t>
            </a:r>
            <a:r>
              <a:rPr lang="en-SG" sz="2400" dirty="0"/>
              <a:t>(</a:t>
            </a:r>
            <a:r>
              <a:rPr lang="en-SG" sz="2400" i="1" dirty="0"/>
              <a:t>x</a:t>
            </a:r>
            <a:r>
              <a:rPr lang="en-SG" sz="2400" dirty="0"/>
              <a:t>) be “</a:t>
            </a:r>
            <a:r>
              <a:rPr lang="en-SG" sz="2400" i="1" dirty="0"/>
              <a:t>x</a:t>
            </a:r>
            <a:r>
              <a:rPr lang="en-SG" sz="2400" baseline="30000" dirty="0"/>
              <a:t>2</a:t>
            </a:r>
            <a:r>
              <a:rPr lang="en-SG" sz="2400" dirty="0"/>
              <a:t> is even”, and let </a:t>
            </a:r>
            <a:r>
              <a:rPr lang="en-SG" sz="2400" i="1" dirty="0"/>
              <a:t>k</a:t>
            </a:r>
            <a:r>
              <a:rPr lang="en-SG" sz="2400" dirty="0"/>
              <a:t> stand for a particular integer that is even. </a:t>
            </a:r>
          </a:p>
        </p:txBody>
      </p:sp>
      <mc:AlternateContent xmlns:mc="http://schemas.openxmlformats.org/markup-compatibility/2006" xmlns:a14="http://schemas.microsoft.com/office/drawing/2010/main">
        <mc:Choice Requires="a14">
          <p:sp>
            <p:nvSpPr>
              <p:cNvPr id="57" name="TextBox 56"/>
              <p:cNvSpPr txBox="1"/>
              <p:nvPr/>
            </p:nvSpPr>
            <p:spPr>
              <a:xfrm>
                <a:off x="864223" y="5085365"/>
                <a:ext cx="3504618" cy="1200329"/>
              </a:xfrm>
              <a:prstGeom prst="rect">
                <a:avLst/>
              </a:prstGeom>
              <a:solidFill>
                <a:schemeClr val="accent4">
                  <a:lumMod val="40000"/>
                  <a:lumOff val="60000"/>
                </a:schemeClr>
              </a:solidFill>
            </p:spPr>
            <p:txBody>
              <a:bodyPr wrap="square" rtlCol="0">
                <a:spAutoFit/>
              </a:bodyPr>
              <a:lstStyle/>
              <a:p>
                <a:pPr>
                  <a:tabLst>
                    <a:tab pos="173038" algn="l"/>
                    <a:tab pos="449263" algn="l"/>
                  </a:tabLst>
                </a:pPr>
                <a:r>
                  <a:rPr lang="en-SG" sz="2400" dirty="0">
                    <a:sym typeface="Symbol" panose="05050102010706020507" pitchFamily="18" charset="2"/>
                  </a:rPr>
                  <a:t>		</a:t>
                </a:r>
                <a:r>
                  <a:rPr lang="en-SG" sz="2400" i="1" dirty="0"/>
                  <a:t>x</a:t>
                </a:r>
                <a:r>
                  <a:rPr lang="en-SG" sz="2400" dirty="0"/>
                  <a:t>, </a:t>
                </a:r>
                <a:r>
                  <a:rPr lang="en-SG" sz="2400" i="1" dirty="0"/>
                  <a:t>E</a:t>
                </a:r>
                <a:r>
                  <a:rPr lang="en-SG" sz="2400" dirty="0"/>
                  <a:t>(</a:t>
                </a:r>
                <a:r>
                  <a:rPr lang="en-SG" sz="2400" i="1" dirty="0"/>
                  <a:t>x</a:t>
                </a:r>
                <a:r>
                  <a:rPr lang="en-SG" sz="2400" dirty="0"/>
                  <a:t>) </a:t>
                </a:r>
                <a14:m>
                  <m:oMath xmlns:m="http://schemas.openxmlformats.org/officeDocument/2006/math">
                    <m:r>
                      <a:rPr lang="en-SG" sz="2400" i="1" dirty="0">
                        <a:latin typeface="Cambria Math" panose="02040503050406030204" pitchFamily="18" charset="0"/>
                        <a:ea typeface="Cambria Math" panose="02040503050406030204" pitchFamily="18" charset="0"/>
                        <a:sym typeface="Symbol" panose="05050102010706020507" pitchFamily="18" charset="2"/>
                      </a:rPr>
                      <m:t>→</m:t>
                    </m:r>
                  </m:oMath>
                </a14:m>
                <a:r>
                  <a:rPr lang="en-SG" sz="2400" dirty="0"/>
                  <a:t> </a:t>
                </a:r>
                <a:r>
                  <a:rPr lang="en-SG" sz="2400" i="1" dirty="0"/>
                  <a:t>S</a:t>
                </a:r>
                <a:r>
                  <a:rPr lang="en-SG" sz="2400" dirty="0"/>
                  <a:t>(</a:t>
                </a:r>
                <a:r>
                  <a:rPr lang="en-SG" sz="2400" i="1" dirty="0"/>
                  <a:t>x</a:t>
                </a:r>
                <a:r>
                  <a:rPr lang="en-SG" sz="2400" dirty="0"/>
                  <a:t>) .</a:t>
                </a:r>
              </a:p>
              <a:p>
                <a:pPr>
                  <a:tabLst>
                    <a:tab pos="173038" algn="l"/>
                    <a:tab pos="449263" algn="l"/>
                  </a:tabLst>
                </a:pPr>
                <a:r>
                  <a:rPr lang="en-SG" sz="2400" dirty="0">
                    <a:sym typeface="Symbol"/>
                  </a:rPr>
                  <a:t>		</a:t>
                </a:r>
                <a:r>
                  <a:rPr lang="en-SG" sz="2400" i="1" dirty="0">
                    <a:sym typeface="Symbol"/>
                  </a:rPr>
                  <a:t>E</a:t>
                </a:r>
                <a:r>
                  <a:rPr lang="en-SG" sz="2400" dirty="0">
                    <a:sym typeface="Symbol"/>
                  </a:rPr>
                  <a:t>(</a:t>
                </a:r>
                <a:r>
                  <a:rPr lang="en-SG" sz="2400" i="1" dirty="0">
                    <a:sym typeface="Symbol"/>
                  </a:rPr>
                  <a:t>k</a:t>
                </a:r>
                <a:r>
                  <a:rPr lang="en-SG" sz="2400" dirty="0">
                    <a:sym typeface="Symbol"/>
                  </a:rPr>
                  <a:t>), for a particular </a:t>
                </a:r>
                <a:r>
                  <a:rPr lang="en-SG" sz="2400" i="1" dirty="0">
                    <a:sym typeface="Symbol"/>
                  </a:rPr>
                  <a:t>k</a:t>
                </a:r>
                <a:r>
                  <a:rPr lang="en-SG" sz="2400" dirty="0">
                    <a:sym typeface="Symbol"/>
                  </a:rPr>
                  <a:t>.</a:t>
                </a:r>
              </a:p>
              <a:p>
                <a:pPr>
                  <a:tabLst>
                    <a:tab pos="173038" algn="l"/>
                    <a:tab pos="449263" algn="l"/>
                  </a:tabLst>
                </a:pPr>
                <a:r>
                  <a:rPr lang="en-SG" sz="2400" dirty="0">
                    <a:sym typeface="Symbol"/>
                  </a:rPr>
                  <a:t>	</a:t>
                </a:r>
                <a:r>
                  <a:rPr lang="en-SG" sz="2400" dirty="0">
                    <a:sym typeface="Symbol" panose="05050102010706020507" pitchFamily="18" charset="2"/>
                  </a:rPr>
                  <a:t>	</a:t>
                </a:r>
                <a:r>
                  <a:rPr lang="en-SG" sz="2400" i="1" dirty="0">
                    <a:sym typeface="Symbol" panose="05050102010706020507" pitchFamily="18" charset="2"/>
                  </a:rPr>
                  <a:t>S</a:t>
                </a:r>
                <a:r>
                  <a:rPr lang="en-SG" sz="2400" dirty="0">
                    <a:sym typeface="Symbol" panose="05050102010706020507" pitchFamily="18" charset="2"/>
                  </a:rPr>
                  <a:t>(</a:t>
                </a:r>
                <a:r>
                  <a:rPr lang="en-SG" sz="2400" i="1" dirty="0">
                    <a:sym typeface="Symbol" panose="05050102010706020507" pitchFamily="18" charset="2"/>
                  </a:rPr>
                  <a:t>k</a:t>
                </a:r>
                <a:r>
                  <a:rPr lang="en-SG" sz="2400" dirty="0">
                    <a:sym typeface="Symbol" panose="05050102010706020507" pitchFamily="18" charset="2"/>
                  </a:rPr>
                  <a:t>).</a:t>
                </a:r>
                <a:endParaRPr lang="en-SG" sz="2400" dirty="0">
                  <a:sym typeface="Symbol"/>
                </a:endParaRPr>
              </a:p>
            </p:txBody>
          </p:sp>
        </mc:Choice>
        <mc:Fallback xmlns="">
          <p:sp>
            <p:nvSpPr>
              <p:cNvPr id="57" name="TextBox 56"/>
              <p:cNvSpPr txBox="1">
                <a:spLocks noRot="1" noChangeAspect="1" noMove="1" noResize="1" noEditPoints="1" noAdjustHandles="1" noChangeArrowheads="1" noChangeShapeType="1" noTextEdit="1"/>
              </p:cNvSpPr>
              <p:nvPr/>
            </p:nvSpPr>
            <p:spPr>
              <a:xfrm>
                <a:off x="864223" y="5085365"/>
                <a:ext cx="3504618" cy="1200329"/>
              </a:xfrm>
              <a:prstGeom prst="rect">
                <a:avLst/>
              </a:prstGeom>
              <a:blipFill>
                <a:blip r:embed="rId3"/>
                <a:stretch>
                  <a:fillRect t="-5076" b="-10660"/>
                </a:stretch>
              </a:blipFill>
            </p:spPr>
            <p:txBody>
              <a:bodyPr/>
              <a:lstStyle/>
              <a:p>
                <a:r>
                  <a:rPr lang="en-US">
                    <a:noFill/>
                  </a:rPr>
                  <a:t> </a:t>
                </a:r>
              </a:p>
            </p:txBody>
          </p:sp>
        </mc:Fallback>
      </mc:AlternateContent>
      <p:sp>
        <p:nvSpPr>
          <p:cNvPr id="67" name="TextBox 66"/>
          <p:cNvSpPr txBox="1"/>
          <p:nvPr/>
        </p:nvSpPr>
        <p:spPr>
          <a:xfrm>
            <a:off x="4762165" y="5085365"/>
            <a:ext cx="3952010" cy="1200329"/>
          </a:xfrm>
          <a:prstGeom prst="rect">
            <a:avLst/>
          </a:prstGeom>
          <a:noFill/>
        </p:spPr>
        <p:txBody>
          <a:bodyPr wrap="square" rtlCol="0">
            <a:spAutoFit/>
          </a:bodyPr>
          <a:lstStyle/>
          <a:p>
            <a:r>
              <a:rPr lang="en-SG" sz="2400" dirty="0"/>
              <a:t>This argument has the form of </a:t>
            </a:r>
            <a:r>
              <a:rPr lang="en-SG" sz="2400" dirty="0">
                <a:solidFill>
                  <a:srgbClr val="C00000"/>
                </a:solidFill>
              </a:rPr>
              <a:t>universal modus ponens </a:t>
            </a:r>
            <a:r>
              <a:rPr lang="en-SG" sz="2400" dirty="0"/>
              <a:t>and is therefore valid.</a:t>
            </a:r>
          </a:p>
        </p:txBody>
      </p:sp>
      <p:sp>
        <p:nvSpPr>
          <p:cNvPr id="7" name="TextBox 6"/>
          <p:cNvSpPr txBox="1"/>
          <p:nvPr/>
        </p:nvSpPr>
        <p:spPr>
          <a:xfrm>
            <a:off x="1528301" y="3568899"/>
            <a:ext cx="1741481" cy="461665"/>
          </a:xfrm>
          <a:prstGeom prst="rect">
            <a:avLst/>
          </a:prstGeom>
          <a:noFill/>
        </p:spPr>
        <p:txBody>
          <a:bodyPr wrap="square" rtlCol="0">
            <a:spAutoFit/>
          </a:bodyPr>
          <a:lstStyle/>
          <a:p>
            <a:r>
              <a:rPr lang="en-SG" sz="2400" i="1" dirty="0"/>
              <a:t>Premise:</a:t>
            </a:r>
          </a:p>
        </p:txBody>
      </p:sp>
    </p:spTree>
    <p:extLst>
      <p:ext uri="{BB962C8B-B14F-4D97-AF65-F5344CB8AC3E}">
        <p14:creationId xmlns:p14="http://schemas.microsoft.com/office/powerpoint/2010/main" val="412423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dissolve">
                                      <p:cBhvr>
                                        <p:cTn id="11" dur="500"/>
                                        <p:tgtEl>
                                          <p:spTgt spid="42"/>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49"/>
                                        </p:tgtEl>
                                        <p:attrNameLst>
                                          <p:attrName>style.visibility</p:attrName>
                                        </p:attrNameLst>
                                      </p:cBhvr>
                                      <p:to>
                                        <p:strVal val="visible"/>
                                      </p:to>
                                    </p:set>
                                    <p:animEffect transition="in" filter="dissolve">
                                      <p:cBhvr>
                                        <p:cTn id="16" dur="500"/>
                                        <p:tgtEl>
                                          <p:spTgt spid="49"/>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1" nodeType="clickEffect">
                                  <p:stCondLst>
                                    <p:cond delay="0"/>
                                  </p:stCondLst>
                                  <p:childTnLst>
                                    <p:set>
                                      <p:cBhvr>
                                        <p:cTn id="20" dur="1" fill="hold">
                                          <p:stCondLst>
                                            <p:cond delay="0"/>
                                          </p:stCondLst>
                                        </p:cTn>
                                        <p:tgtEl>
                                          <p:spTgt spid="57"/>
                                        </p:tgtEl>
                                        <p:attrNameLst>
                                          <p:attrName>style.visibility</p:attrName>
                                        </p:attrNameLst>
                                      </p:cBhvr>
                                      <p:to>
                                        <p:strVal val="visible"/>
                                      </p:to>
                                    </p:set>
                                    <p:animEffect transition="in" filter="dissolve">
                                      <p:cBhvr>
                                        <p:cTn id="21" dur="500"/>
                                        <p:tgtEl>
                                          <p:spTgt spid="57"/>
                                        </p:tgtEl>
                                      </p:cBhvr>
                                    </p:animEffect>
                                  </p:childTnLst>
                                </p:cTn>
                              </p:par>
                            </p:childTnLst>
                          </p:cTn>
                        </p:par>
                        <p:par>
                          <p:cTn id="22" fill="hold">
                            <p:stCondLst>
                              <p:cond delay="500"/>
                            </p:stCondLst>
                            <p:childTnLst>
                              <p:par>
                                <p:cTn id="23" presetID="9" presetClass="entr" presetSubtype="0" fill="hold" grpId="0" nodeType="after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dissolve">
                                      <p:cBhvr>
                                        <p:cTn id="25"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9" grpId="0"/>
      <p:bldP spid="57" grpId="1" animBg="1"/>
      <p:bldP spid="67"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 pos="8612188" algn="l"/>
              </a:tabLst>
            </a:pPr>
            <a:r>
              <a:rPr lang="en-SG" sz="900" dirty="0">
                <a:solidFill>
                  <a:schemeClr val="bg1"/>
                </a:solidFill>
              </a:rPr>
              <a:t>	</a:t>
            </a:r>
            <a:r>
              <a:rPr lang="en-SG" sz="1200" b="1" dirty="0">
                <a:solidFill>
                  <a:schemeClr val="accent4">
                    <a:lumMod val="20000"/>
                    <a:lumOff val="80000"/>
                  </a:schemeClr>
                </a:solidFill>
              </a:rPr>
              <a:t>Predicates &amp; Quantified Statement I </a:t>
            </a:r>
            <a:r>
              <a:rPr lang="en-SG" sz="1200" dirty="0">
                <a:solidFill>
                  <a:schemeClr val="bg1"/>
                </a:solidFill>
              </a:rPr>
              <a:t>/ II	Statements with Multiple Quantifiers	Arguments with Quantified Statements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The Universal Quantifier: </a:t>
            </a:r>
            <a:r>
              <a:rPr lang="en-SG" sz="1400" dirty="0">
                <a:solidFill>
                  <a:schemeClr val="bg1"/>
                </a:solidFill>
                <a:sym typeface="Symbol" panose="05050102010706020507" pitchFamily="18" charset="2"/>
              </a:rPr>
              <a:t></a:t>
            </a:r>
            <a:r>
              <a:rPr lang="en-SG" sz="1400" dirty="0">
                <a:solidFill>
                  <a:schemeClr val="bg1"/>
                </a:solidFill>
              </a:rPr>
              <a:t> </a:t>
            </a:r>
            <a:endParaRPr lang="en-SG" sz="1100" dirty="0">
              <a:solidFill>
                <a:schemeClr val="bg1"/>
              </a:solidFill>
            </a:endParaRPr>
          </a:p>
        </p:txBody>
      </p:sp>
      <p:sp>
        <p:nvSpPr>
          <p:cNvPr id="15" name="TextBox 14"/>
          <p:cNvSpPr txBox="1"/>
          <p:nvPr/>
        </p:nvSpPr>
        <p:spPr>
          <a:xfrm>
            <a:off x="444474" y="1517665"/>
            <a:ext cx="8070876" cy="954107"/>
          </a:xfrm>
          <a:prstGeom prst="rect">
            <a:avLst/>
          </a:prstGeom>
          <a:noFill/>
        </p:spPr>
        <p:txBody>
          <a:bodyPr wrap="square" rtlCol="0">
            <a:spAutoFit/>
          </a:bodyPr>
          <a:lstStyle/>
          <a:p>
            <a:pPr>
              <a:spcAft>
                <a:spcPts val="600"/>
              </a:spcAft>
            </a:pPr>
            <a:r>
              <a:rPr lang="en-SG" sz="2800" dirty="0"/>
              <a:t>One sure way to change predicates into statements is to assign specific values to all their variables.</a:t>
            </a:r>
            <a:endParaRPr lang="en-US" altLang="en-US" sz="2800" i="1" dirty="0"/>
          </a:p>
        </p:txBody>
      </p:sp>
      <p:sp>
        <p:nvSpPr>
          <p:cNvPr id="19" name="Slide Number Placeholder 18"/>
          <p:cNvSpPr>
            <a:spLocks noGrp="1"/>
          </p:cNvSpPr>
          <p:nvPr>
            <p:ph type="sldNum" sz="quarter" idx="12"/>
          </p:nvPr>
        </p:nvSpPr>
        <p:spPr/>
        <p:txBody>
          <a:bodyPr/>
          <a:lstStyle/>
          <a:p>
            <a:fld id="{3945BCA7-BE1F-44EA-8FAA-E97CADA8B770}" type="slidenum">
              <a:rPr lang="en-SG" smtClean="0"/>
              <a:t>8</a:t>
            </a:fld>
            <a:endParaRPr lang="en-SG" dirty="0"/>
          </a:p>
        </p:txBody>
      </p:sp>
      <p:sp>
        <p:nvSpPr>
          <p:cNvPr id="53" name="TextBox 5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3.1.2. The Universal Quantifier: </a:t>
            </a:r>
            <a:r>
              <a:rPr lang="en-SG" sz="2800" dirty="0">
                <a:solidFill>
                  <a:schemeClr val="bg1"/>
                </a:solidFill>
                <a:sym typeface="Symbol" panose="05050102010706020507" pitchFamily="18" charset="2"/>
              </a:rPr>
              <a:t></a:t>
            </a:r>
            <a:endParaRPr lang="en-SG" sz="2000" dirty="0">
              <a:solidFill>
                <a:schemeClr val="bg1"/>
              </a:solidFill>
            </a:endParaRPr>
          </a:p>
        </p:txBody>
      </p:sp>
      <p:sp>
        <p:nvSpPr>
          <p:cNvPr id="2" name="TextBox 1"/>
          <p:cNvSpPr txBox="1"/>
          <p:nvPr/>
        </p:nvSpPr>
        <p:spPr>
          <a:xfrm>
            <a:off x="444474" y="2743200"/>
            <a:ext cx="1852948" cy="523220"/>
          </a:xfrm>
          <a:prstGeom prst="rect">
            <a:avLst/>
          </a:prstGeom>
          <a:noFill/>
        </p:spPr>
        <p:txBody>
          <a:bodyPr wrap="square" rtlCol="0">
            <a:spAutoFit/>
          </a:bodyPr>
          <a:lstStyle/>
          <a:p>
            <a:r>
              <a:rPr lang="en-SG" sz="2800" dirty="0"/>
              <a:t>Example:</a:t>
            </a:r>
          </a:p>
        </p:txBody>
      </p:sp>
      <p:sp>
        <p:nvSpPr>
          <p:cNvPr id="3" name="TextBox 2"/>
          <p:cNvSpPr txBox="1"/>
          <p:nvPr/>
        </p:nvSpPr>
        <p:spPr>
          <a:xfrm>
            <a:off x="2150641" y="2743200"/>
            <a:ext cx="5683624" cy="1384995"/>
          </a:xfrm>
          <a:prstGeom prst="rect">
            <a:avLst/>
          </a:prstGeom>
          <a:solidFill>
            <a:schemeClr val="accent4">
              <a:lumMod val="40000"/>
              <a:lumOff val="60000"/>
            </a:schemeClr>
          </a:solidFill>
        </p:spPr>
        <p:txBody>
          <a:bodyPr wrap="square" rtlCol="0">
            <a:spAutoFit/>
          </a:bodyPr>
          <a:lstStyle/>
          <a:p>
            <a:r>
              <a:rPr lang="en-SG" sz="2800" dirty="0"/>
              <a:t>If </a:t>
            </a:r>
            <a:r>
              <a:rPr lang="en-SG" sz="2800" i="1" dirty="0"/>
              <a:t>x</a:t>
            </a:r>
            <a:r>
              <a:rPr lang="en-SG" sz="2800" dirty="0"/>
              <a:t> represents the number 35, the sentence “</a:t>
            </a:r>
            <a:r>
              <a:rPr lang="en-SG" sz="2800" i="1" dirty="0"/>
              <a:t>x</a:t>
            </a:r>
            <a:r>
              <a:rPr lang="en-SG" sz="2800" dirty="0"/>
              <a:t> is divisible by 5” is a true statement.</a:t>
            </a:r>
          </a:p>
        </p:txBody>
      </p:sp>
      <p:sp>
        <p:nvSpPr>
          <p:cNvPr id="33" name="TextBox 32"/>
          <p:cNvSpPr txBox="1"/>
          <p:nvPr/>
        </p:nvSpPr>
        <p:spPr>
          <a:xfrm>
            <a:off x="444474" y="4345601"/>
            <a:ext cx="8070876" cy="954107"/>
          </a:xfrm>
          <a:prstGeom prst="rect">
            <a:avLst/>
          </a:prstGeom>
          <a:noFill/>
        </p:spPr>
        <p:txBody>
          <a:bodyPr wrap="square" rtlCol="0">
            <a:spAutoFit/>
          </a:bodyPr>
          <a:lstStyle/>
          <a:p>
            <a:pPr>
              <a:spcAft>
                <a:spcPts val="600"/>
              </a:spcAft>
            </a:pPr>
            <a:r>
              <a:rPr lang="en-SG" sz="2800" dirty="0"/>
              <a:t>Another way to obtain statements from predicates is to add </a:t>
            </a:r>
            <a:r>
              <a:rPr lang="en-SG" sz="2800" dirty="0">
                <a:solidFill>
                  <a:srgbClr val="C00000"/>
                </a:solidFill>
              </a:rPr>
              <a:t>quantifiers</a:t>
            </a:r>
            <a:r>
              <a:rPr lang="en-SG" sz="2800" dirty="0"/>
              <a:t>.</a:t>
            </a:r>
            <a:endParaRPr lang="en-US" altLang="en-US" sz="2800" i="1" dirty="0"/>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7" name="Oval 66"/>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5" name="Oval 74"/>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6" name="Oval 75"/>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7" name="Oval 76"/>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8" name="Oval 77"/>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9" name="Oval 78"/>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0" name="Oval 79"/>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1" name="Oval 80"/>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2" name="Oval 81"/>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3" name="Oval 82"/>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4" name="Oval 83"/>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5" name="Oval 84"/>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33919304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Use of Universal Modus Ponens in a Proof</a:t>
            </a:r>
            <a:endParaRPr lang="en-SG" sz="1100" dirty="0">
              <a:solidFill>
                <a:schemeClr val="bg1"/>
              </a:solidFill>
            </a:endParaRPr>
          </a:p>
        </p:txBody>
      </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Lst>
            </a:pPr>
            <a:r>
              <a:rPr lang="en-SG" sz="900" dirty="0">
                <a:solidFill>
                  <a:schemeClr val="bg1"/>
                </a:solidFill>
              </a:rPr>
              <a:t>	</a:t>
            </a:r>
            <a:r>
              <a:rPr lang="en-SG" sz="1200" dirty="0">
                <a:solidFill>
                  <a:schemeClr val="bg1"/>
                </a:solidFill>
              </a:rPr>
              <a:t>Predicates &amp; Quantified Statement I / II	Statements with Multiple Quantifiers	</a:t>
            </a:r>
            <a:r>
              <a:rPr lang="en-SG" sz="1200" b="1" dirty="0">
                <a:solidFill>
                  <a:schemeClr val="accent4">
                    <a:lumMod val="40000"/>
                    <a:lumOff val="60000"/>
                  </a:schemeClr>
                </a:solidFill>
              </a:rPr>
              <a:t>Arguments with Quantified Statements </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80</a:t>
            </a:fld>
            <a:endParaRPr lang="en-SG" dirty="0"/>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905258"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TextBox 37"/>
          <p:cNvSpPr txBox="1"/>
          <p:nvPr/>
        </p:nvSpPr>
        <p:spPr>
          <a:xfrm>
            <a:off x="369739" y="1497523"/>
            <a:ext cx="8342940" cy="523220"/>
          </a:xfrm>
          <a:prstGeom prst="rect">
            <a:avLst/>
          </a:prstGeom>
          <a:noFill/>
        </p:spPr>
        <p:txBody>
          <a:bodyPr wrap="square" rtlCol="0">
            <a:spAutoFit/>
          </a:bodyPr>
          <a:lstStyle/>
          <a:p>
            <a:pPr>
              <a:spcAft>
                <a:spcPts val="600"/>
              </a:spcAft>
            </a:pPr>
            <a:r>
              <a:rPr lang="en-US" altLang="en-US" sz="2800" dirty="0"/>
              <a:t>Proof: The sum of any two even integers is even.</a:t>
            </a:r>
          </a:p>
        </p:txBody>
      </p:sp>
      <p:sp>
        <p:nvSpPr>
          <p:cNvPr id="40" name="TextBox 39"/>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600" dirty="0">
                <a:solidFill>
                  <a:schemeClr val="bg1"/>
                </a:solidFill>
              </a:rPr>
              <a:t>3.4.3. Use of Universal Modus Ponens in a Proof</a:t>
            </a:r>
          </a:p>
        </p:txBody>
      </p:sp>
      <p:sp>
        <p:nvSpPr>
          <p:cNvPr id="39" name="TextBox 38"/>
          <p:cNvSpPr txBox="1"/>
          <p:nvPr/>
        </p:nvSpPr>
        <p:spPr>
          <a:xfrm>
            <a:off x="678041" y="2167160"/>
            <a:ext cx="7646142" cy="461665"/>
          </a:xfrm>
          <a:prstGeom prst="rect">
            <a:avLst/>
          </a:prstGeom>
          <a:solidFill>
            <a:schemeClr val="accent4">
              <a:lumMod val="40000"/>
              <a:lumOff val="60000"/>
            </a:schemeClr>
          </a:solidFill>
        </p:spPr>
        <p:txBody>
          <a:bodyPr wrap="square" rtlCol="0">
            <a:spAutoFit/>
          </a:bodyPr>
          <a:lstStyle/>
          <a:p>
            <a:pPr algn="ctr"/>
            <a:r>
              <a:rPr lang="en-SG" sz="2400" dirty="0">
                <a:sym typeface="Symbol" panose="05050102010706020507" pitchFamily="18" charset="2"/>
              </a:rPr>
              <a:t>integers </a:t>
            </a:r>
            <a:r>
              <a:rPr lang="en-SG" sz="2400" i="1" dirty="0"/>
              <a:t>x</a:t>
            </a:r>
            <a:r>
              <a:rPr lang="en-SG" sz="2400" dirty="0"/>
              <a:t>, </a:t>
            </a:r>
            <a:r>
              <a:rPr lang="en-SG" sz="2400" i="1" dirty="0"/>
              <a:t>x</a:t>
            </a:r>
            <a:r>
              <a:rPr lang="en-SG" sz="2400" dirty="0"/>
              <a:t> is even </a:t>
            </a:r>
            <a:r>
              <a:rPr lang="en-SG" sz="2400" dirty="0" err="1"/>
              <a:t>iff</a:t>
            </a:r>
            <a:r>
              <a:rPr lang="en-SG" sz="2400" dirty="0"/>
              <a:t> </a:t>
            </a:r>
            <a:r>
              <a:rPr lang="en-SG" sz="2400" dirty="0">
                <a:sym typeface="Symbol" panose="05050102010706020507" pitchFamily="18" charset="2"/>
              </a:rPr>
              <a:t> an </a:t>
            </a:r>
            <a:r>
              <a:rPr lang="en-SG" sz="2400" dirty="0"/>
              <a:t>integer </a:t>
            </a:r>
            <a:r>
              <a:rPr lang="en-SG" sz="2400" i="1" dirty="0"/>
              <a:t>k</a:t>
            </a:r>
            <a:r>
              <a:rPr lang="en-SG" sz="2400" dirty="0"/>
              <a:t> such that  </a:t>
            </a:r>
            <a:r>
              <a:rPr lang="en-SG" sz="2400" i="1" dirty="0"/>
              <a:t>x</a:t>
            </a:r>
            <a:r>
              <a:rPr lang="en-SG" sz="2400" dirty="0"/>
              <a:t> = 2</a:t>
            </a:r>
            <a:r>
              <a:rPr lang="en-SG" sz="2400" i="1" dirty="0"/>
              <a:t>k</a:t>
            </a:r>
            <a:r>
              <a:rPr lang="en-SG" sz="2400" dirty="0"/>
              <a:t>.</a:t>
            </a:r>
            <a:endParaRPr lang="en-SG" sz="2400" dirty="0">
              <a:sym typeface="Symbol"/>
            </a:endParaRPr>
          </a:p>
        </p:txBody>
      </p:sp>
      <p:sp>
        <p:nvSpPr>
          <p:cNvPr id="41" name="TextBox 40"/>
          <p:cNvSpPr txBox="1"/>
          <p:nvPr/>
        </p:nvSpPr>
        <p:spPr>
          <a:xfrm>
            <a:off x="369739" y="2788628"/>
            <a:ext cx="8342940" cy="3416320"/>
          </a:xfrm>
          <a:prstGeom prst="rect">
            <a:avLst/>
          </a:prstGeom>
          <a:solidFill>
            <a:schemeClr val="accent6">
              <a:lumMod val="20000"/>
              <a:lumOff val="80000"/>
            </a:schemeClr>
          </a:solidFill>
        </p:spPr>
        <p:txBody>
          <a:bodyPr wrap="square" rtlCol="0">
            <a:spAutoFit/>
          </a:bodyPr>
          <a:lstStyle/>
          <a:p>
            <a:pPr>
              <a:spcAft>
                <a:spcPts val="600"/>
              </a:spcAft>
            </a:pPr>
            <a:r>
              <a:rPr lang="en-US" altLang="en-US" sz="2800" dirty="0"/>
              <a:t>Suppose </a:t>
            </a:r>
            <a:r>
              <a:rPr lang="en-US" altLang="en-US" sz="2800" i="1" dirty="0"/>
              <a:t>m</a:t>
            </a:r>
            <a:r>
              <a:rPr lang="en-US" altLang="en-US" sz="2800" dirty="0"/>
              <a:t> and </a:t>
            </a:r>
            <a:r>
              <a:rPr lang="en-US" altLang="en-US" sz="2800" i="1" dirty="0"/>
              <a:t>n</a:t>
            </a:r>
            <a:r>
              <a:rPr lang="en-US" altLang="en-US" sz="2800" dirty="0"/>
              <a:t> are particular but arbitrarily chosen even integers, then </a:t>
            </a:r>
            <a:r>
              <a:rPr lang="en-US" altLang="en-US" sz="2800" i="1" dirty="0"/>
              <a:t>m</a:t>
            </a:r>
            <a:r>
              <a:rPr lang="en-US" altLang="en-US" sz="2800" dirty="0"/>
              <a:t> = 2</a:t>
            </a:r>
            <a:r>
              <a:rPr lang="en-US" altLang="en-US" sz="2800" i="1" dirty="0"/>
              <a:t>r</a:t>
            </a:r>
            <a:r>
              <a:rPr lang="en-US" altLang="en-US" sz="2800" dirty="0"/>
              <a:t> for some integer </a:t>
            </a:r>
            <a:r>
              <a:rPr lang="en-US" altLang="en-US" sz="2800" i="1" dirty="0"/>
              <a:t>r</a:t>
            </a:r>
            <a:r>
              <a:rPr lang="en-US" altLang="en-US" sz="2800" baseline="30000" dirty="0">
                <a:solidFill>
                  <a:srgbClr val="0000FF"/>
                </a:solidFill>
              </a:rPr>
              <a:t>(1)</a:t>
            </a:r>
            <a:r>
              <a:rPr lang="en-US" altLang="en-US" sz="2800" dirty="0">
                <a:solidFill>
                  <a:srgbClr val="0000FF"/>
                </a:solidFill>
              </a:rPr>
              <a:t>, </a:t>
            </a:r>
            <a:r>
              <a:rPr lang="en-US" altLang="en-US" sz="2800" dirty="0"/>
              <a:t>and </a:t>
            </a:r>
            <a:r>
              <a:rPr lang="en-US" altLang="en-US" sz="2800" i="1" dirty="0"/>
              <a:t>n</a:t>
            </a:r>
            <a:r>
              <a:rPr lang="en-US" altLang="en-US" sz="2800" dirty="0"/>
              <a:t> = 2</a:t>
            </a:r>
            <a:r>
              <a:rPr lang="en-US" altLang="en-US" sz="2800" i="1" dirty="0"/>
              <a:t>s</a:t>
            </a:r>
            <a:r>
              <a:rPr lang="en-US" altLang="en-US" sz="2800" dirty="0"/>
              <a:t> for some integer </a:t>
            </a:r>
            <a:r>
              <a:rPr lang="en-US" altLang="en-US" sz="2800" i="1" dirty="0"/>
              <a:t>s</a:t>
            </a:r>
            <a:r>
              <a:rPr lang="en-US" altLang="en-US" sz="2800" baseline="30000" dirty="0">
                <a:solidFill>
                  <a:srgbClr val="0000FF"/>
                </a:solidFill>
              </a:rPr>
              <a:t>(2)</a:t>
            </a:r>
            <a:r>
              <a:rPr lang="en-US" altLang="en-US" sz="2800" dirty="0"/>
              <a:t>.</a:t>
            </a:r>
          </a:p>
          <a:p>
            <a:r>
              <a:rPr lang="en-US" altLang="en-US" sz="2800" dirty="0"/>
              <a:t>Hence</a:t>
            </a:r>
          </a:p>
          <a:p>
            <a:pPr>
              <a:spcAft>
                <a:spcPts val="600"/>
              </a:spcAft>
              <a:tabLst>
                <a:tab pos="1431925" algn="l"/>
              </a:tabLst>
            </a:pPr>
            <a:r>
              <a:rPr lang="en-US" altLang="en-US" sz="2800" dirty="0"/>
              <a:t>	</a:t>
            </a:r>
            <a:r>
              <a:rPr lang="en-US" altLang="en-US" sz="2800" i="1" dirty="0"/>
              <a:t>m</a:t>
            </a:r>
            <a:r>
              <a:rPr lang="en-US" altLang="en-US" sz="2800" dirty="0"/>
              <a:t> + </a:t>
            </a:r>
            <a:r>
              <a:rPr lang="en-US" altLang="en-US" sz="2800" i="1" dirty="0"/>
              <a:t>n</a:t>
            </a:r>
            <a:r>
              <a:rPr lang="en-US" altLang="en-US" sz="2800" dirty="0"/>
              <a:t> = 2</a:t>
            </a:r>
            <a:r>
              <a:rPr lang="en-US" altLang="en-US" sz="2800" i="1" dirty="0"/>
              <a:t>r</a:t>
            </a:r>
            <a:r>
              <a:rPr lang="en-US" altLang="en-US" sz="2800" dirty="0"/>
              <a:t> + 2</a:t>
            </a:r>
            <a:r>
              <a:rPr lang="en-US" altLang="en-US" sz="2800" i="1" dirty="0"/>
              <a:t>s</a:t>
            </a:r>
            <a:r>
              <a:rPr lang="en-US" altLang="en-US" sz="2800" dirty="0"/>
              <a:t> = 2(</a:t>
            </a:r>
            <a:r>
              <a:rPr lang="en-US" altLang="en-US" sz="2800" i="1" dirty="0"/>
              <a:t>r</a:t>
            </a:r>
            <a:r>
              <a:rPr lang="en-US" altLang="en-US" sz="2800" dirty="0"/>
              <a:t> + </a:t>
            </a:r>
            <a:r>
              <a:rPr lang="en-US" altLang="en-US" sz="2800" i="1" dirty="0"/>
              <a:t>s</a:t>
            </a:r>
            <a:r>
              <a:rPr lang="en-US" altLang="en-US" sz="2800" dirty="0"/>
              <a:t>) </a:t>
            </a:r>
            <a:r>
              <a:rPr lang="en-US" altLang="en-US" sz="2800" baseline="30000" dirty="0">
                <a:solidFill>
                  <a:srgbClr val="0000FF"/>
                </a:solidFill>
              </a:rPr>
              <a:t>(3)</a:t>
            </a:r>
          </a:p>
          <a:p>
            <a:pPr>
              <a:spcAft>
                <a:spcPts val="600"/>
              </a:spcAft>
            </a:pPr>
            <a:r>
              <a:rPr lang="en-US" altLang="en-US" sz="2800" dirty="0"/>
              <a:t>Now (</a:t>
            </a:r>
            <a:r>
              <a:rPr lang="en-US" altLang="en-US" sz="2800" i="1" dirty="0"/>
              <a:t>r</a:t>
            </a:r>
            <a:r>
              <a:rPr lang="en-US" altLang="en-US" sz="2800" dirty="0"/>
              <a:t> + </a:t>
            </a:r>
            <a:r>
              <a:rPr lang="en-US" altLang="en-US" sz="2800" i="1" dirty="0"/>
              <a:t>s</a:t>
            </a:r>
            <a:r>
              <a:rPr lang="en-US" altLang="en-US" sz="2800" dirty="0"/>
              <a:t>) is an integer</a:t>
            </a:r>
            <a:r>
              <a:rPr lang="en-US" altLang="en-US" sz="2800" baseline="30000" dirty="0">
                <a:solidFill>
                  <a:srgbClr val="0000FF"/>
                </a:solidFill>
              </a:rPr>
              <a:t>(4)</a:t>
            </a:r>
            <a:r>
              <a:rPr lang="en-US" altLang="en-US" sz="2800" dirty="0"/>
              <a:t>, and so 2(</a:t>
            </a:r>
            <a:r>
              <a:rPr lang="en-US" altLang="en-US" sz="2800" i="1" dirty="0"/>
              <a:t>r</a:t>
            </a:r>
            <a:r>
              <a:rPr lang="en-US" altLang="en-US" sz="2800" dirty="0"/>
              <a:t> + </a:t>
            </a:r>
            <a:r>
              <a:rPr lang="en-US" altLang="en-US" sz="2800" i="1" dirty="0"/>
              <a:t>s</a:t>
            </a:r>
            <a:r>
              <a:rPr lang="en-US" altLang="en-US" sz="2800" dirty="0"/>
              <a:t>) is even</a:t>
            </a:r>
            <a:r>
              <a:rPr lang="en-US" altLang="en-US" sz="2800" baseline="30000" dirty="0">
                <a:solidFill>
                  <a:srgbClr val="0000FF"/>
                </a:solidFill>
              </a:rPr>
              <a:t>(5)</a:t>
            </a:r>
            <a:r>
              <a:rPr lang="en-US" altLang="en-US" sz="2800" dirty="0"/>
              <a:t>.</a:t>
            </a:r>
          </a:p>
          <a:p>
            <a:pPr>
              <a:spcAft>
                <a:spcPts val="600"/>
              </a:spcAft>
            </a:pPr>
            <a:r>
              <a:rPr lang="en-US" altLang="en-US" sz="2800" dirty="0"/>
              <a:t>Thus </a:t>
            </a:r>
            <a:r>
              <a:rPr lang="en-US" altLang="en-US" sz="2800" i="1" dirty="0"/>
              <a:t>m</a:t>
            </a:r>
            <a:r>
              <a:rPr lang="en-US" altLang="en-US" sz="2800" dirty="0"/>
              <a:t> + </a:t>
            </a:r>
            <a:r>
              <a:rPr lang="en-US" altLang="en-US" sz="2800" i="1" dirty="0"/>
              <a:t>n</a:t>
            </a:r>
            <a:r>
              <a:rPr lang="en-US" altLang="en-US" sz="2800" dirty="0"/>
              <a:t> is even.</a:t>
            </a:r>
          </a:p>
        </p:txBody>
      </p:sp>
    </p:spTree>
    <p:extLst>
      <p:ext uri="{BB962C8B-B14F-4D97-AF65-F5344CB8AC3E}">
        <p14:creationId xmlns:p14="http://schemas.microsoft.com/office/powerpoint/2010/main" val="238436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dissolve">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dissolve">
                                      <p:cBhvr>
                                        <p:cTn id="1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1"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Use of Universal Modus Ponens in a Proof</a:t>
            </a:r>
            <a:endParaRPr lang="en-SG" sz="1100" dirty="0">
              <a:solidFill>
                <a:schemeClr val="bg1"/>
              </a:solidFill>
            </a:endParaRPr>
          </a:p>
        </p:txBody>
      </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Lst>
            </a:pPr>
            <a:r>
              <a:rPr lang="en-SG" sz="900" dirty="0">
                <a:solidFill>
                  <a:schemeClr val="bg1"/>
                </a:solidFill>
              </a:rPr>
              <a:t>	</a:t>
            </a:r>
            <a:r>
              <a:rPr lang="en-SG" sz="1200" dirty="0">
                <a:solidFill>
                  <a:schemeClr val="bg1"/>
                </a:solidFill>
              </a:rPr>
              <a:t>Predicates &amp; Quantified Statement I / II	Statements with Multiple Quantifiers	</a:t>
            </a:r>
            <a:r>
              <a:rPr lang="en-SG" sz="1200" b="1" dirty="0">
                <a:solidFill>
                  <a:schemeClr val="accent4">
                    <a:lumMod val="40000"/>
                    <a:lumOff val="60000"/>
                  </a:schemeClr>
                </a:solidFill>
              </a:rPr>
              <a:t>Arguments with Quantified Statements </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81</a:t>
            </a:fld>
            <a:endParaRPr lang="en-SG" dirty="0"/>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905258"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TextBox 37"/>
          <p:cNvSpPr txBox="1"/>
          <p:nvPr/>
        </p:nvSpPr>
        <p:spPr>
          <a:xfrm>
            <a:off x="369739" y="1021432"/>
            <a:ext cx="8342940" cy="523220"/>
          </a:xfrm>
          <a:prstGeom prst="rect">
            <a:avLst/>
          </a:prstGeom>
          <a:noFill/>
        </p:spPr>
        <p:txBody>
          <a:bodyPr wrap="square" rtlCol="0">
            <a:spAutoFit/>
          </a:bodyPr>
          <a:lstStyle/>
          <a:p>
            <a:pPr>
              <a:spcAft>
                <a:spcPts val="600"/>
              </a:spcAft>
            </a:pPr>
            <a:r>
              <a:rPr lang="en-US" altLang="en-US" sz="2800" dirty="0"/>
              <a:t>How universal modus ponens is used in the proof.</a:t>
            </a:r>
          </a:p>
        </p:txBody>
      </p:sp>
      <p:sp>
        <p:nvSpPr>
          <p:cNvPr id="41" name="TextBox 40"/>
          <p:cNvSpPr txBox="1"/>
          <p:nvPr/>
        </p:nvSpPr>
        <p:spPr>
          <a:xfrm>
            <a:off x="369739" y="1555574"/>
            <a:ext cx="8342940" cy="1384995"/>
          </a:xfrm>
          <a:prstGeom prst="rect">
            <a:avLst/>
          </a:prstGeom>
          <a:solidFill>
            <a:schemeClr val="accent6">
              <a:lumMod val="20000"/>
              <a:lumOff val="80000"/>
            </a:schemeClr>
          </a:solidFill>
        </p:spPr>
        <p:txBody>
          <a:bodyPr wrap="square" rtlCol="0">
            <a:spAutoFit/>
          </a:bodyPr>
          <a:lstStyle/>
          <a:p>
            <a:pPr>
              <a:spcAft>
                <a:spcPts val="600"/>
              </a:spcAft>
            </a:pPr>
            <a:r>
              <a:rPr lang="en-US" altLang="en-US" sz="2800" dirty="0"/>
              <a:t>Suppose </a:t>
            </a:r>
            <a:r>
              <a:rPr lang="en-US" altLang="en-US" sz="2800" i="1" dirty="0"/>
              <a:t>m</a:t>
            </a:r>
            <a:r>
              <a:rPr lang="en-US" altLang="en-US" sz="2800" dirty="0"/>
              <a:t> and </a:t>
            </a:r>
            <a:r>
              <a:rPr lang="en-US" altLang="en-US" sz="2800" i="1" dirty="0"/>
              <a:t>n</a:t>
            </a:r>
            <a:r>
              <a:rPr lang="en-US" altLang="en-US" sz="2800" dirty="0"/>
              <a:t> are particular but arbitrarily chosen even integers, then </a:t>
            </a:r>
            <a:r>
              <a:rPr lang="en-US" altLang="en-US" sz="2800" i="1" dirty="0"/>
              <a:t>m</a:t>
            </a:r>
            <a:r>
              <a:rPr lang="en-US" altLang="en-US" sz="2800" dirty="0"/>
              <a:t> = 2</a:t>
            </a:r>
            <a:r>
              <a:rPr lang="en-US" altLang="en-US" sz="2800" i="1" dirty="0"/>
              <a:t>r</a:t>
            </a:r>
            <a:r>
              <a:rPr lang="en-US" altLang="en-US" sz="2800" dirty="0"/>
              <a:t> for some integer </a:t>
            </a:r>
            <a:r>
              <a:rPr lang="en-US" altLang="en-US" sz="2800" i="1" dirty="0"/>
              <a:t>r</a:t>
            </a:r>
            <a:r>
              <a:rPr lang="en-US" altLang="en-US" sz="2800" baseline="30000" dirty="0">
                <a:solidFill>
                  <a:srgbClr val="0000FF"/>
                </a:solidFill>
              </a:rPr>
              <a:t>(1)</a:t>
            </a:r>
            <a:r>
              <a:rPr lang="en-US" altLang="en-US" sz="2800" dirty="0">
                <a:solidFill>
                  <a:srgbClr val="0000FF"/>
                </a:solidFill>
              </a:rPr>
              <a:t>, </a:t>
            </a:r>
            <a:r>
              <a:rPr lang="en-US" altLang="en-US" sz="2800" dirty="0"/>
              <a:t>and </a:t>
            </a:r>
            <a:r>
              <a:rPr lang="en-US" altLang="en-US" sz="2800" i="1" dirty="0"/>
              <a:t>n</a:t>
            </a:r>
            <a:r>
              <a:rPr lang="en-US" altLang="en-US" sz="2800" dirty="0"/>
              <a:t> = 2</a:t>
            </a:r>
            <a:r>
              <a:rPr lang="en-US" altLang="en-US" sz="2800" i="1" dirty="0"/>
              <a:t>s</a:t>
            </a:r>
            <a:r>
              <a:rPr lang="en-US" altLang="en-US" sz="2800" dirty="0"/>
              <a:t> for some integer </a:t>
            </a:r>
            <a:r>
              <a:rPr lang="en-US" altLang="en-US" sz="2800" i="1" dirty="0"/>
              <a:t>s</a:t>
            </a:r>
            <a:r>
              <a:rPr lang="en-US" altLang="en-US" sz="2800" baseline="30000" dirty="0">
                <a:solidFill>
                  <a:srgbClr val="0000FF"/>
                </a:solidFill>
              </a:rPr>
              <a:t>(2)</a:t>
            </a:r>
            <a:r>
              <a:rPr lang="en-US" altLang="en-US" sz="2800" dirty="0"/>
              <a:t>.</a:t>
            </a:r>
          </a:p>
        </p:txBody>
      </p:sp>
      <p:sp>
        <p:nvSpPr>
          <p:cNvPr id="42" name="TextBox 41"/>
          <p:cNvSpPr txBox="1"/>
          <p:nvPr/>
        </p:nvSpPr>
        <p:spPr>
          <a:xfrm>
            <a:off x="400530" y="3144552"/>
            <a:ext cx="8342940" cy="1354217"/>
          </a:xfrm>
          <a:prstGeom prst="rect">
            <a:avLst/>
          </a:prstGeom>
          <a:noFill/>
        </p:spPr>
        <p:txBody>
          <a:bodyPr wrap="square" rtlCol="0">
            <a:spAutoFit/>
          </a:bodyPr>
          <a:lstStyle/>
          <a:p>
            <a:pPr marL="534988" indent="-534988">
              <a:spcAft>
                <a:spcPts val="600"/>
              </a:spcAft>
              <a:buClr>
                <a:srgbClr val="0000FF"/>
              </a:buClr>
              <a:buAutoNum type="arabicParenBoth"/>
              <a:tabLst>
                <a:tab pos="534988" algn="l"/>
              </a:tabLst>
            </a:pPr>
            <a:r>
              <a:rPr lang="en-US" altLang="en-US" sz="2400" dirty="0"/>
              <a:t>If an integer is even, then it equals twice some integer.</a:t>
            </a:r>
          </a:p>
          <a:p>
            <a:pPr>
              <a:spcAft>
                <a:spcPts val="600"/>
              </a:spcAft>
              <a:tabLst>
                <a:tab pos="534988" algn="l"/>
              </a:tabLst>
            </a:pPr>
            <a:r>
              <a:rPr lang="en-US" altLang="en-US" sz="2400" dirty="0"/>
              <a:t>	</a:t>
            </a:r>
            <a:r>
              <a:rPr lang="en-US" altLang="en-US" sz="2400" i="1" dirty="0"/>
              <a:t>m</a:t>
            </a:r>
            <a:r>
              <a:rPr lang="en-US" altLang="en-US" sz="2400" dirty="0"/>
              <a:t> is a particular even integer.</a:t>
            </a:r>
          </a:p>
          <a:p>
            <a:pPr>
              <a:spcAft>
                <a:spcPts val="600"/>
              </a:spcAft>
              <a:tabLst>
                <a:tab pos="534988" algn="l"/>
              </a:tabLst>
            </a:pPr>
            <a:r>
              <a:rPr lang="en-US" altLang="en-US" sz="2400" dirty="0"/>
              <a:t>	</a:t>
            </a:r>
            <a:r>
              <a:rPr lang="en-US" altLang="en-US" sz="2400" dirty="0">
                <a:sym typeface="Symbol" panose="05050102010706020507" pitchFamily="18" charset="2"/>
              </a:rPr>
              <a:t> </a:t>
            </a:r>
            <a:r>
              <a:rPr lang="en-US" altLang="en-US" sz="2400" i="1" dirty="0">
                <a:sym typeface="Symbol" panose="05050102010706020507" pitchFamily="18" charset="2"/>
              </a:rPr>
              <a:t>m</a:t>
            </a:r>
            <a:r>
              <a:rPr lang="en-US" altLang="en-US" sz="2400" dirty="0">
                <a:sym typeface="Symbol" panose="05050102010706020507" pitchFamily="18" charset="2"/>
              </a:rPr>
              <a:t> equals twice some integer </a:t>
            </a:r>
            <a:r>
              <a:rPr lang="en-US" altLang="en-US" sz="2400" i="1" dirty="0">
                <a:sym typeface="Symbol" panose="05050102010706020507" pitchFamily="18" charset="2"/>
              </a:rPr>
              <a:t>r</a:t>
            </a:r>
            <a:r>
              <a:rPr lang="en-US" altLang="en-US" sz="2400" dirty="0">
                <a:sym typeface="Symbol" panose="05050102010706020507" pitchFamily="18" charset="2"/>
              </a:rPr>
              <a:t>.</a:t>
            </a:r>
            <a:endParaRPr lang="en-US" altLang="en-US" sz="2400" dirty="0"/>
          </a:p>
        </p:txBody>
      </p:sp>
      <p:sp>
        <p:nvSpPr>
          <p:cNvPr id="49" name="TextBox 48"/>
          <p:cNvSpPr txBox="1"/>
          <p:nvPr/>
        </p:nvSpPr>
        <p:spPr>
          <a:xfrm>
            <a:off x="400530" y="4567318"/>
            <a:ext cx="8342940" cy="461665"/>
          </a:xfrm>
          <a:prstGeom prst="rect">
            <a:avLst/>
          </a:prstGeom>
          <a:noFill/>
        </p:spPr>
        <p:txBody>
          <a:bodyPr wrap="square" rtlCol="0">
            <a:spAutoFit/>
          </a:bodyPr>
          <a:lstStyle/>
          <a:p>
            <a:pPr marL="534988" indent="-534988">
              <a:spcAft>
                <a:spcPts val="600"/>
              </a:spcAft>
              <a:buClr>
                <a:srgbClr val="0000FF"/>
              </a:buClr>
              <a:buFont typeface="Wingdings" panose="05000000000000000000" pitchFamily="2" charset="2"/>
              <a:buAutoNum type="arabicParenBoth" startAt="2"/>
              <a:tabLst>
                <a:tab pos="534988" algn="l"/>
              </a:tabLst>
            </a:pPr>
            <a:r>
              <a:rPr lang="en-US" altLang="en-US" sz="2400" dirty="0"/>
              <a:t>Similar to (1).</a:t>
            </a:r>
          </a:p>
        </p:txBody>
      </p:sp>
    </p:spTree>
    <p:extLst>
      <p:ext uri="{BB962C8B-B14F-4D97-AF65-F5344CB8AC3E}">
        <p14:creationId xmlns:p14="http://schemas.microsoft.com/office/powerpoint/2010/main" val="2569545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dissolve">
                                      <p:cBhvr>
                                        <p:cTn id="7" dur="500"/>
                                        <p:tgtEl>
                                          <p:spTgt spid="4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49"/>
                                        </p:tgtEl>
                                        <p:attrNameLst>
                                          <p:attrName>style.visibility</p:attrName>
                                        </p:attrNameLst>
                                      </p:cBhvr>
                                      <p:to>
                                        <p:strVal val="visible"/>
                                      </p:to>
                                    </p:set>
                                    <p:animEffect transition="in" filter="dissolve">
                                      <p:cBhvr>
                                        <p:cTn id="11"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9"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Use of Universal Modus Ponens in a Proof</a:t>
            </a:r>
            <a:endParaRPr lang="en-SG" sz="1100" dirty="0">
              <a:solidFill>
                <a:schemeClr val="bg1"/>
              </a:solidFill>
            </a:endParaRPr>
          </a:p>
        </p:txBody>
      </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Lst>
            </a:pPr>
            <a:r>
              <a:rPr lang="en-SG" sz="900" dirty="0">
                <a:solidFill>
                  <a:schemeClr val="bg1"/>
                </a:solidFill>
              </a:rPr>
              <a:t>	</a:t>
            </a:r>
            <a:r>
              <a:rPr lang="en-SG" sz="1200" dirty="0">
                <a:solidFill>
                  <a:schemeClr val="bg1"/>
                </a:solidFill>
              </a:rPr>
              <a:t>Predicates &amp; Quantified Statement I / II	Statements with Multiple Quantifiers	</a:t>
            </a:r>
            <a:r>
              <a:rPr lang="en-SG" sz="1200" b="1" dirty="0">
                <a:solidFill>
                  <a:schemeClr val="accent4">
                    <a:lumMod val="40000"/>
                    <a:lumOff val="60000"/>
                  </a:schemeClr>
                </a:solidFill>
              </a:rPr>
              <a:t>Arguments with Quantified Statements </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82</a:t>
            </a:fld>
            <a:endParaRPr lang="en-SG" dirty="0"/>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905258"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TextBox 37"/>
          <p:cNvSpPr txBox="1"/>
          <p:nvPr/>
        </p:nvSpPr>
        <p:spPr>
          <a:xfrm>
            <a:off x="369739" y="1021432"/>
            <a:ext cx="8342940" cy="523220"/>
          </a:xfrm>
          <a:prstGeom prst="rect">
            <a:avLst/>
          </a:prstGeom>
          <a:noFill/>
        </p:spPr>
        <p:txBody>
          <a:bodyPr wrap="square" rtlCol="0">
            <a:spAutoFit/>
          </a:bodyPr>
          <a:lstStyle/>
          <a:p>
            <a:pPr>
              <a:spcAft>
                <a:spcPts val="600"/>
              </a:spcAft>
            </a:pPr>
            <a:r>
              <a:rPr lang="en-US" altLang="en-US" sz="2800" dirty="0"/>
              <a:t>How universal modus ponens is used in the proof.</a:t>
            </a:r>
          </a:p>
        </p:txBody>
      </p:sp>
      <p:sp>
        <p:nvSpPr>
          <p:cNvPr id="41" name="TextBox 40"/>
          <p:cNvSpPr txBox="1"/>
          <p:nvPr/>
        </p:nvSpPr>
        <p:spPr>
          <a:xfrm>
            <a:off x="369739" y="1555574"/>
            <a:ext cx="8342940" cy="954107"/>
          </a:xfrm>
          <a:prstGeom prst="rect">
            <a:avLst/>
          </a:prstGeom>
          <a:solidFill>
            <a:schemeClr val="accent6">
              <a:lumMod val="20000"/>
              <a:lumOff val="80000"/>
            </a:schemeClr>
          </a:solidFill>
        </p:spPr>
        <p:txBody>
          <a:bodyPr wrap="square" rtlCol="0">
            <a:spAutoFit/>
          </a:bodyPr>
          <a:lstStyle/>
          <a:p>
            <a:r>
              <a:rPr lang="en-US" altLang="en-US" sz="2800" dirty="0"/>
              <a:t>Hence</a:t>
            </a:r>
          </a:p>
          <a:p>
            <a:pPr>
              <a:spcAft>
                <a:spcPts val="600"/>
              </a:spcAft>
              <a:tabLst>
                <a:tab pos="1431925" algn="l"/>
              </a:tabLst>
            </a:pPr>
            <a:r>
              <a:rPr lang="en-US" altLang="en-US" sz="2800" dirty="0"/>
              <a:t>	</a:t>
            </a:r>
            <a:r>
              <a:rPr lang="en-US" altLang="en-US" sz="2800" i="1" dirty="0"/>
              <a:t>m</a:t>
            </a:r>
            <a:r>
              <a:rPr lang="en-US" altLang="en-US" sz="2800" dirty="0"/>
              <a:t> + </a:t>
            </a:r>
            <a:r>
              <a:rPr lang="en-US" altLang="en-US" sz="2800" i="1" dirty="0"/>
              <a:t>n</a:t>
            </a:r>
            <a:r>
              <a:rPr lang="en-US" altLang="en-US" sz="2800" dirty="0"/>
              <a:t> = 2</a:t>
            </a:r>
            <a:r>
              <a:rPr lang="en-US" altLang="en-US" sz="2800" i="1" dirty="0"/>
              <a:t>r</a:t>
            </a:r>
            <a:r>
              <a:rPr lang="en-US" altLang="en-US" sz="2800" dirty="0"/>
              <a:t> + 2</a:t>
            </a:r>
            <a:r>
              <a:rPr lang="en-US" altLang="en-US" sz="2800" i="1" dirty="0"/>
              <a:t>s</a:t>
            </a:r>
            <a:r>
              <a:rPr lang="en-US" altLang="en-US" sz="2800" dirty="0"/>
              <a:t> = 2(</a:t>
            </a:r>
            <a:r>
              <a:rPr lang="en-US" altLang="en-US" sz="2800" i="1" dirty="0"/>
              <a:t>r</a:t>
            </a:r>
            <a:r>
              <a:rPr lang="en-US" altLang="en-US" sz="2800" dirty="0"/>
              <a:t> + </a:t>
            </a:r>
            <a:r>
              <a:rPr lang="en-US" altLang="en-US" sz="2800" i="1" dirty="0"/>
              <a:t>s</a:t>
            </a:r>
            <a:r>
              <a:rPr lang="en-US" altLang="en-US" sz="2800" dirty="0"/>
              <a:t>) </a:t>
            </a:r>
            <a:r>
              <a:rPr lang="en-US" altLang="en-US" sz="2800" baseline="30000" dirty="0">
                <a:solidFill>
                  <a:srgbClr val="0000FF"/>
                </a:solidFill>
              </a:rPr>
              <a:t>(3)</a:t>
            </a:r>
          </a:p>
        </p:txBody>
      </p:sp>
      <p:sp>
        <p:nvSpPr>
          <p:cNvPr id="42" name="TextBox 41"/>
          <p:cNvSpPr txBox="1"/>
          <p:nvPr/>
        </p:nvSpPr>
        <p:spPr>
          <a:xfrm>
            <a:off x="400530" y="2678689"/>
            <a:ext cx="7622036" cy="3508653"/>
          </a:xfrm>
          <a:prstGeom prst="rect">
            <a:avLst/>
          </a:prstGeom>
          <a:noFill/>
        </p:spPr>
        <p:txBody>
          <a:bodyPr wrap="square" rtlCol="0">
            <a:spAutoFit/>
          </a:bodyPr>
          <a:lstStyle/>
          <a:p>
            <a:pPr marL="534988" indent="-534988">
              <a:spcAft>
                <a:spcPts val="600"/>
              </a:spcAft>
              <a:buClr>
                <a:srgbClr val="0000FF"/>
              </a:buClr>
              <a:buFont typeface="Wingdings" panose="05000000000000000000" pitchFamily="2" charset="2"/>
              <a:buAutoNum type="arabicParenBoth" startAt="3"/>
              <a:tabLst>
                <a:tab pos="534988" algn="l"/>
              </a:tabLst>
            </a:pPr>
            <a:r>
              <a:rPr lang="en-US" altLang="en-US" sz="2400" dirty="0"/>
              <a:t>If a quantity is an integer, then it is a real number.</a:t>
            </a:r>
          </a:p>
          <a:p>
            <a:pPr>
              <a:spcAft>
                <a:spcPts val="600"/>
              </a:spcAft>
              <a:tabLst>
                <a:tab pos="534988" algn="l"/>
              </a:tabLst>
            </a:pPr>
            <a:r>
              <a:rPr lang="en-US" altLang="en-US" sz="2400" dirty="0"/>
              <a:t>	</a:t>
            </a:r>
            <a:r>
              <a:rPr lang="en-US" altLang="en-US" sz="2400" i="1" dirty="0"/>
              <a:t>r</a:t>
            </a:r>
            <a:r>
              <a:rPr lang="en-US" altLang="en-US" sz="2400" dirty="0"/>
              <a:t> and </a:t>
            </a:r>
            <a:r>
              <a:rPr lang="en-US" altLang="en-US" sz="2400" i="1" dirty="0"/>
              <a:t>s</a:t>
            </a:r>
            <a:r>
              <a:rPr lang="en-US" altLang="en-US" sz="2400" dirty="0"/>
              <a:t> are particular integers.</a:t>
            </a:r>
          </a:p>
          <a:p>
            <a:pPr>
              <a:spcAft>
                <a:spcPts val="600"/>
              </a:spcAft>
              <a:tabLst>
                <a:tab pos="534988" algn="l"/>
              </a:tabLst>
            </a:pPr>
            <a:r>
              <a:rPr lang="en-US" altLang="en-US" sz="2400" dirty="0"/>
              <a:t>	</a:t>
            </a:r>
            <a:r>
              <a:rPr lang="en-US" altLang="en-US" sz="2400" dirty="0">
                <a:sym typeface="Symbol" panose="05050102010706020507" pitchFamily="18" charset="2"/>
              </a:rPr>
              <a:t> </a:t>
            </a:r>
            <a:r>
              <a:rPr lang="en-US" altLang="en-US" sz="2400" i="1" dirty="0"/>
              <a:t>r</a:t>
            </a:r>
            <a:r>
              <a:rPr lang="en-US" altLang="en-US" sz="2400" dirty="0"/>
              <a:t> and </a:t>
            </a:r>
            <a:r>
              <a:rPr lang="en-US" altLang="en-US" sz="2400" i="1" dirty="0"/>
              <a:t>s</a:t>
            </a:r>
            <a:r>
              <a:rPr lang="en-US" altLang="en-US" sz="2400" dirty="0">
                <a:sym typeface="Symbol" panose="05050102010706020507" pitchFamily="18" charset="2"/>
              </a:rPr>
              <a:t> are real numbers.</a:t>
            </a:r>
          </a:p>
          <a:p>
            <a:pPr>
              <a:tabLst>
                <a:tab pos="534988" algn="l"/>
              </a:tabLst>
            </a:pPr>
            <a:endParaRPr lang="en-US" altLang="en-US" sz="2400" dirty="0">
              <a:sym typeface="Symbol" panose="05050102010706020507" pitchFamily="18" charset="2"/>
            </a:endParaRPr>
          </a:p>
          <a:p>
            <a:pPr marL="534988" indent="-534988">
              <a:spcAft>
                <a:spcPts val="600"/>
              </a:spcAft>
              <a:tabLst>
                <a:tab pos="534988" algn="l"/>
              </a:tabLst>
            </a:pPr>
            <a:r>
              <a:rPr lang="en-US" altLang="en-US" sz="2400" dirty="0">
                <a:sym typeface="Symbol" panose="05050102010706020507" pitchFamily="18" charset="2"/>
              </a:rPr>
              <a:t>	For all </a:t>
            </a:r>
            <a:r>
              <a:rPr lang="en-US" altLang="en-US" sz="2400" i="1" dirty="0">
                <a:sym typeface="Symbol" panose="05050102010706020507" pitchFamily="18" charset="2"/>
              </a:rPr>
              <a:t>a</a:t>
            </a:r>
            <a:r>
              <a:rPr lang="en-US" altLang="en-US" sz="2400" dirty="0">
                <a:sym typeface="Symbol" panose="05050102010706020507" pitchFamily="18" charset="2"/>
              </a:rPr>
              <a:t>, </a:t>
            </a:r>
            <a:r>
              <a:rPr lang="en-US" altLang="en-US" sz="2400" i="1" dirty="0">
                <a:sym typeface="Symbol" panose="05050102010706020507" pitchFamily="18" charset="2"/>
              </a:rPr>
              <a:t>b</a:t>
            </a:r>
            <a:r>
              <a:rPr lang="en-US" altLang="en-US" sz="2400" dirty="0">
                <a:sym typeface="Symbol" panose="05050102010706020507" pitchFamily="18" charset="2"/>
              </a:rPr>
              <a:t>, and </a:t>
            </a:r>
            <a:r>
              <a:rPr lang="en-US" altLang="en-US" sz="2400" i="1" dirty="0">
                <a:sym typeface="Symbol" panose="05050102010706020507" pitchFamily="18" charset="2"/>
              </a:rPr>
              <a:t>c</a:t>
            </a:r>
            <a:r>
              <a:rPr lang="en-US" altLang="en-US" sz="2400" dirty="0">
                <a:sym typeface="Symbol" panose="05050102010706020507" pitchFamily="18" charset="2"/>
              </a:rPr>
              <a:t>, if </a:t>
            </a:r>
            <a:r>
              <a:rPr lang="en-US" altLang="en-US" sz="2400" i="1" dirty="0">
                <a:sym typeface="Symbol" panose="05050102010706020507" pitchFamily="18" charset="2"/>
              </a:rPr>
              <a:t>a</a:t>
            </a:r>
            <a:r>
              <a:rPr lang="en-US" altLang="en-US" sz="2400" dirty="0">
                <a:sym typeface="Symbol" panose="05050102010706020507" pitchFamily="18" charset="2"/>
              </a:rPr>
              <a:t>, </a:t>
            </a:r>
            <a:r>
              <a:rPr lang="en-US" altLang="en-US" sz="2400" i="1" dirty="0">
                <a:sym typeface="Symbol" panose="05050102010706020507" pitchFamily="18" charset="2"/>
              </a:rPr>
              <a:t>b</a:t>
            </a:r>
            <a:r>
              <a:rPr lang="en-US" altLang="en-US" sz="2400" dirty="0">
                <a:sym typeface="Symbol" panose="05050102010706020507" pitchFamily="18" charset="2"/>
              </a:rPr>
              <a:t>, and </a:t>
            </a:r>
            <a:r>
              <a:rPr lang="en-US" altLang="en-US" sz="2400" i="1" dirty="0">
                <a:sym typeface="Symbol" panose="05050102010706020507" pitchFamily="18" charset="2"/>
              </a:rPr>
              <a:t>c</a:t>
            </a:r>
            <a:r>
              <a:rPr lang="en-US" altLang="en-US" sz="2400" dirty="0">
                <a:sym typeface="Symbol" panose="05050102010706020507" pitchFamily="18" charset="2"/>
              </a:rPr>
              <a:t> are real numbers, then </a:t>
            </a:r>
            <a:r>
              <a:rPr lang="en-US" altLang="en-US" sz="2400" i="1" dirty="0">
                <a:sym typeface="Symbol" panose="05050102010706020507" pitchFamily="18" charset="2"/>
              </a:rPr>
              <a:t>ab</a:t>
            </a:r>
            <a:r>
              <a:rPr lang="en-US" altLang="en-US" sz="2400" dirty="0">
                <a:sym typeface="Symbol" panose="05050102010706020507" pitchFamily="18" charset="2"/>
              </a:rPr>
              <a:t> + </a:t>
            </a:r>
            <a:r>
              <a:rPr lang="en-US" altLang="en-US" sz="2400" i="1" dirty="0">
                <a:sym typeface="Symbol" panose="05050102010706020507" pitchFamily="18" charset="2"/>
              </a:rPr>
              <a:t>ac</a:t>
            </a:r>
            <a:r>
              <a:rPr lang="en-US" altLang="en-US" sz="2400" dirty="0">
                <a:sym typeface="Symbol" panose="05050102010706020507" pitchFamily="18" charset="2"/>
              </a:rPr>
              <a:t> = </a:t>
            </a:r>
            <a:r>
              <a:rPr lang="en-US" altLang="en-US" sz="2400" i="1" dirty="0">
                <a:sym typeface="Symbol" panose="05050102010706020507" pitchFamily="18" charset="2"/>
              </a:rPr>
              <a:t>a</a:t>
            </a:r>
            <a:r>
              <a:rPr lang="en-US" altLang="en-US" sz="2400" dirty="0">
                <a:sym typeface="Symbol" panose="05050102010706020507" pitchFamily="18" charset="2"/>
              </a:rPr>
              <a:t>(</a:t>
            </a:r>
            <a:r>
              <a:rPr lang="en-US" altLang="en-US" sz="2400" i="1" dirty="0">
                <a:sym typeface="Symbol" panose="05050102010706020507" pitchFamily="18" charset="2"/>
              </a:rPr>
              <a:t>b </a:t>
            </a:r>
            <a:r>
              <a:rPr lang="en-US" altLang="en-US" sz="2400" dirty="0">
                <a:sym typeface="Symbol" panose="05050102010706020507" pitchFamily="18" charset="2"/>
              </a:rPr>
              <a:t>+ </a:t>
            </a:r>
            <a:r>
              <a:rPr lang="en-US" altLang="en-US" sz="2400" i="1" dirty="0">
                <a:sym typeface="Symbol" panose="05050102010706020507" pitchFamily="18" charset="2"/>
              </a:rPr>
              <a:t>c</a:t>
            </a:r>
            <a:r>
              <a:rPr lang="en-US" altLang="en-US" sz="2400" dirty="0">
                <a:sym typeface="Symbol" panose="05050102010706020507" pitchFamily="18" charset="2"/>
              </a:rPr>
              <a:t>).</a:t>
            </a:r>
          </a:p>
          <a:p>
            <a:pPr marL="534988" indent="-534988">
              <a:spcAft>
                <a:spcPts val="600"/>
              </a:spcAft>
              <a:tabLst>
                <a:tab pos="534988" algn="l"/>
              </a:tabLst>
            </a:pPr>
            <a:r>
              <a:rPr lang="en-US" altLang="en-US" sz="2400" dirty="0">
                <a:sym typeface="Symbol" panose="05050102010706020507" pitchFamily="18" charset="2"/>
              </a:rPr>
              <a:t>	2, </a:t>
            </a:r>
            <a:r>
              <a:rPr lang="en-US" altLang="en-US" sz="2400" i="1" dirty="0">
                <a:sym typeface="Symbol" panose="05050102010706020507" pitchFamily="18" charset="2"/>
              </a:rPr>
              <a:t>r</a:t>
            </a:r>
            <a:r>
              <a:rPr lang="en-US" altLang="en-US" sz="2400" dirty="0">
                <a:sym typeface="Symbol" panose="05050102010706020507" pitchFamily="18" charset="2"/>
              </a:rPr>
              <a:t>, and </a:t>
            </a:r>
            <a:r>
              <a:rPr lang="en-US" altLang="en-US" sz="2400" i="1" dirty="0">
                <a:sym typeface="Symbol" panose="05050102010706020507" pitchFamily="18" charset="2"/>
              </a:rPr>
              <a:t>s</a:t>
            </a:r>
            <a:r>
              <a:rPr lang="en-US" altLang="en-US" sz="2400" dirty="0">
                <a:sym typeface="Symbol" panose="05050102010706020507" pitchFamily="18" charset="2"/>
              </a:rPr>
              <a:t> are particular real numbers.</a:t>
            </a:r>
          </a:p>
          <a:p>
            <a:pPr marL="534988" indent="-534988">
              <a:spcAft>
                <a:spcPts val="600"/>
              </a:spcAft>
              <a:tabLst>
                <a:tab pos="534988" algn="l"/>
              </a:tabLst>
            </a:pPr>
            <a:r>
              <a:rPr lang="en-US" altLang="en-US" sz="2400" dirty="0">
                <a:sym typeface="Symbol" panose="05050102010706020507" pitchFamily="18" charset="2"/>
              </a:rPr>
              <a:t>	  2</a:t>
            </a:r>
            <a:r>
              <a:rPr lang="en-US" altLang="en-US" sz="2400" i="1" dirty="0">
                <a:sym typeface="Symbol" panose="05050102010706020507" pitchFamily="18" charset="2"/>
              </a:rPr>
              <a:t>r</a:t>
            </a:r>
            <a:r>
              <a:rPr lang="en-US" altLang="en-US" sz="2400" dirty="0">
                <a:sym typeface="Symbol" panose="05050102010706020507" pitchFamily="18" charset="2"/>
              </a:rPr>
              <a:t> + 2</a:t>
            </a:r>
            <a:r>
              <a:rPr lang="en-US" altLang="en-US" sz="2400" i="1" dirty="0">
                <a:sym typeface="Symbol" panose="05050102010706020507" pitchFamily="18" charset="2"/>
              </a:rPr>
              <a:t>s</a:t>
            </a:r>
            <a:r>
              <a:rPr lang="en-US" altLang="en-US" sz="2400" dirty="0">
                <a:sym typeface="Symbol" panose="05050102010706020507" pitchFamily="18" charset="2"/>
              </a:rPr>
              <a:t> = 2(</a:t>
            </a:r>
            <a:r>
              <a:rPr lang="en-US" altLang="en-US" sz="2400" i="1" dirty="0">
                <a:sym typeface="Symbol" panose="05050102010706020507" pitchFamily="18" charset="2"/>
              </a:rPr>
              <a:t>r</a:t>
            </a:r>
            <a:r>
              <a:rPr lang="en-US" altLang="en-US" sz="2400" dirty="0">
                <a:sym typeface="Symbol" panose="05050102010706020507" pitchFamily="18" charset="2"/>
              </a:rPr>
              <a:t> + </a:t>
            </a:r>
            <a:r>
              <a:rPr lang="en-US" altLang="en-US" sz="2400" i="1" dirty="0">
                <a:sym typeface="Symbol" panose="05050102010706020507" pitchFamily="18" charset="2"/>
              </a:rPr>
              <a:t>s</a:t>
            </a:r>
            <a:r>
              <a:rPr lang="en-US" altLang="en-US" sz="2400" dirty="0">
                <a:sym typeface="Symbol" panose="05050102010706020507" pitchFamily="18" charset="2"/>
              </a:rPr>
              <a:t>).</a:t>
            </a:r>
            <a:endParaRPr lang="en-US" altLang="en-US" sz="2400" dirty="0"/>
          </a:p>
        </p:txBody>
      </p:sp>
    </p:spTree>
    <p:extLst>
      <p:ext uri="{BB962C8B-B14F-4D97-AF65-F5344CB8AC3E}">
        <p14:creationId xmlns:p14="http://schemas.microsoft.com/office/powerpoint/2010/main" val="3803017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dissolve">
                                      <p:cBhvr>
                                        <p:cTn id="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Use of Universal Modus Ponens in a Proof</a:t>
            </a:r>
            <a:endParaRPr lang="en-SG" sz="1100" dirty="0">
              <a:solidFill>
                <a:schemeClr val="bg1"/>
              </a:solidFill>
            </a:endParaRPr>
          </a:p>
        </p:txBody>
      </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Lst>
            </a:pPr>
            <a:r>
              <a:rPr lang="en-SG" sz="900" dirty="0">
                <a:solidFill>
                  <a:schemeClr val="bg1"/>
                </a:solidFill>
              </a:rPr>
              <a:t>	</a:t>
            </a:r>
            <a:r>
              <a:rPr lang="en-SG" sz="1200" dirty="0">
                <a:solidFill>
                  <a:schemeClr val="bg1"/>
                </a:solidFill>
              </a:rPr>
              <a:t>Predicates &amp; Quantified Statement I / II	Statements with Multiple Quantifiers	</a:t>
            </a:r>
            <a:r>
              <a:rPr lang="en-SG" sz="1200" b="1" dirty="0">
                <a:solidFill>
                  <a:schemeClr val="accent4">
                    <a:lumMod val="40000"/>
                    <a:lumOff val="60000"/>
                  </a:schemeClr>
                </a:solidFill>
              </a:rPr>
              <a:t>Arguments with Quantified Statements </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83</a:t>
            </a:fld>
            <a:endParaRPr lang="en-SG" dirty="0"/>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905258"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TextBox 37"/>
          <p:cNvSpPr txBox="1"/>
          <p:nvPr/>
        </p:nvSpPr>
        <p:spPr>
          <a:xfrm>
            <a:off x="369739" y="1021432"/>
            <a:ext cx="8342940" cy="523220"/>
          </a:xfrm>
          <a:prstGeom prst="rect">
            <a:avLst/>
          </a:prstGeom>
          <a:noFill/>
        </p:spPr>
        <p:txBody>
          <a:bodyPr wrap="square" rtlCol="0">
            <a:spAutoFit/>
          </a:bodyPr>
          <a:lstStyle/>
          <a:p>
            <a:pPr>
              <a:spcAft>
                <a:spcPts val="600"/>
              </a:spcAft>
            </a:pPr>
            <a:r>
              <a:rPr lang="en-US" altLang="en-US" sz="2800" dirty="0"/>
              <a:t>How universal modus ponens is used in the proof.</a:t>
            </a:r>
          </a:p>
        </p:txBody>
      </p:sp>
      <p:sp>
        <p:nvSpPr>
          <p:cNvPr id="41" name="TextBox 40"/>
          <p:cNvSpPr txBox="1"/>
          <p:nvPr/>
        </p:nvSpPr>
        <p:spPr>
          <a:xfrm>
            <a:off x="369739" y="1555574"/>
            <a:ext cx="8342940" cy="1031051"/>
          </a:xfrm>
          <a:prstGeom prst="rect">
            <a:avLst/>
          </a:prstGeom>
          <a:solidFill>
            <a:schemeClr val="accent6">
              <a:lumMod val="20000"/>
              <a:lumOff val="80000"/>
            </a:schemeClr>
          </a:solidFill>
        </p:spPr>
        <p:txBody>
          <a:bodyPr wrap="square" rtlCol="0">
            <a:spAutoFit/>
          </a:bodyPr>
          <a:lstStyle/>
          <a:p>
            <a:pPr>
              <a:spcAft>
                <a:spcPts val="600"/>
              </a:spcAft>
            </a:pPr>
            <a:r>
              <a:rPr lang="en-US" altLang="en-US" sz="2800" dirty="0"/>
              <a:t>Now (</a:t>
            </a:r>
            <a:r>
              <a:rPr lang="en-US" altLang="en-US" sz="2800" i="1" dirty="0"/>
              <a:t>r</a:t>
            </a:r>
            <a:r>
              <a:rPr lang="en-US" altLang="en-US" sz="2800" dirty="0"/>
              <a:t> + </a:t>
            </a:r>
            <a:r>
              <a:rPr lang="en-US" altLang="en-US" sz="2800" i="1" dirty="0"/>
              <a:t>s</a:t>
            </a:r>
            <a:r>
              <a:rPr lang="en-US" altLang="en-US" sz="2800" dirty="0"/>
              <a:t>) is an integer</a:t>
            </a:r>
            <a:r>
              <a:rPr lang="en-US" altLang="en-US" sz="2800" baseline="30000" dirty="0">
                <a:solidFill>
                  <a:srgbClr val="0000FF"/>
                </a:solidFill>
              </a:rPr>
              <a:t>(4)</a:t>
            </a:r>
            <a:r>
              <a:rPr lang="en-US" altLang="en-US" sz="2800" dirty="0"/>
              <a:t>, and so 2(</a:t>
            </a:r>
            <a:r>
              <a:rPr lang="en-US" altLang="en-US" sz="2800" i="1" dirty="0"/>
              <a:t>r</a:t>
            </a:r>
            <a:r>
              <a:rPr lang="en-US" altLang="en-US" sz="2800" dirty="0"/>
              <a:t> + </a:t>
            </a:r>
            <a:r>
              <a:rPr lang="en-US" altLang="en-US" sz="2800" i="1" dirty="0"/>
              <a:t>s</a:t>
            </a:r>
            <a:r>
              <a:rPr lang="en-US" altLang="en-US" sz="2800" dirty="0"/>
              <a:t>) is even</a:t>
            </a:r>
            <a:r>
              <a:rPr lang="en-US" altLang="en-US" sz="2800" baseline="30000" dirty="0">
                <a:solidFill>
                  <a:srgbClr val="0000FF"/>
                </a:solidFill>
              </a:rPr>
              <a:t>(5)</a:t>
            </a:r>
            <a:r>
              <a:rPr lang="en-US" altLang="en-US" sz="2800" dirty="0"/>
              <a:t>.</a:t>
            </a:r>
          </a:p>
          <a:p>
            <a:pPr>
              <a:spcAft>
                <a:spcPts val="600"/>
              </a:spcAft>
            </a:pPr>
            <a:r>
              <a:rPr lang="en-US" altLang="en-US" sz="2800" dirty="0"/>
              <a:t>Thus </a:t>
            </a:r>
            <a:r>
              <a:rPr lang="en-US" altLang="en-US" sz="2800" i="1" dirty="0"/>
              <a:t>m</a:t>
            </a:r>
            <a:r>
              <a:rPr lang="en-US" altLang="en-US" sz="2800" dirty="0"/>
              <a:t> + </a:t>
            </a:r>
            <a:r>
              <a:rPr lang="en-US" altLang="en-US" sz="2800" i="1" dirty="0"/>
              <a:t>n</a:t>
            </a:r>
            <a:r>
              <a:rPr lang="en-US" altLang="en-US" sz="2800" dirty="0"/>
              <a:t> is even.</a:t>
            </a:r>
          </a:p>
        </p:txBody>
      </p:sp>
      <p:sp>
        <p:nvSpPr>
          <p:cNvPr id="42" name="TextBox 41"/>
          <p:cNvSpPr txBox="1"/>
          <p:nvPr/>
        </p:nvSpPr>
        <p:spPr>
          <a:xfrm>
            <a:off x="400529" y="2678689"/>
            <a:ext cx="8470339" cy="1354217"/>
          </a:xfrm>
          <a:prstGeom prst="rect">
            <a:avLst/>
          </a:prstGeom>
          <a:noFill/>
        </p:spPr>
        <p:txBody>
          <a:bodyPr wrap="square" rtlCol="0">
            <a:spAutoFit/>
          </a:bodyPr>
          <a:lstStyle/>
          <a:p>
            <a:pPr marL="534988" indent="-534988">
              <a:spcAft>
                <a:spcPts val="600"/>
              </a:spcAft>
              <a:buClr>
                <a:srgbClr val="0000FF"/>
              </a:buClr>
              <a:buFont typeface="Wingdings" panose="05000000000000000000" pitchFamily="2" charset="2"/>
              <a:buAutoNum type="arabicParenBoth" startAt="4"/>
              <a:tabLst>
                <a:tab pos="534988" algn="l"/>
              </a:tabLst>
            </a:pPr>
            <a:r>
              <a:rPr lang="en-US" altLang="en-US" sz="2400" dirty="0"/>
              <a:t>For all </a:t>
            </a:r>
            <a:r>
              <a:rPr lang="en-US" altLang="en-US" sz="2400" i="1" dirty="0"/>
              <a:t>u</a:t>
            </a:r>
            <a:r>
              <a:rPr lang="en-US" altLang="en-US" sz="2400" dirty="0"/>
              <a:t> and </a:t>
            </a:r>
            <a:r>
              <a:rPr lang="en-US" altLang="en-US" sz="2400" i="1" dirty="0"/>
              <a:t>v</a:t>
            </a:r>
            <a:r>
              <a:rPr lang="en-US" altLang="en-US" sz="2400" dirty="0"/>
              <a:t>, if </a:t>
            </a:r>
            <a:r>
              <a:rPr lang="en-US" altLang="en-US" sz="2400" i="1" dirty="0"/>
              <a:t>u</a:t>
            </a:r>
            <a:r>
              <a:rPr lang="en-US" altLang="en-US" sz="2400" dirty="0"/>
              <a:t> and </a:t>
            </a:r>
            <a:r>
              <a:rPr lang="en-US" altLang="en-US" sz="2400" i="1" dirty="0"/>
              <a:t>v</a:t>
            </a:r>
            <a:r>
              <a:rPr lang="en-US" altLang="en-US" sz="2400" dirty="0"/>
              <a:t> are integers, then (</a:t>
            </a:r>
            <a:r>
              <a:rPr lang="en-US" altLang="en-US" sz="2400" i="1" dirty="0"/>
              <a:t>u</a:t>
            </a:r>
            <a:r>
              <a:rPr lang="en-US" altLang="en-US" sz="2400" dirty="0"/>
              <a:t> + </a:t>
            </a:r>
            <a:r>
              <a:rPr lang="en-US" altLang="en-US" sz="2400" i="1" dirty="0"/>
              <a:t>v</a:t>
            </a:r>
            <a:r>
              <a:rPr lang="en-US" altLang="en-US" sz="2400" dirty="0"/>
              <a:t>) is an integer.</a:t>
            </a:r>
          </a:p>
          <a:p>
            <a:pPr>
              <a:spcAft>
                <a:spcPts val="600"/>
              </a:spcAft>
              <a:tabLst>
                <a:tab pos="534988" algn="l"/>
              </a:tabLst>
            </a:pPr>
            <a:r>
              <a:rPr lang="en-US" altLang="en-US" sz="2400" dirty="0"/>
              <a:t>	</a:t>
            </a:r>
            <a:r>
              <a:rPr lang="en-US" altLang="en-US" sz="2400" i="1" dirty="0"/>
              <a:t>r</a:t>
            </a:r>
            <a:r>
              <a:rPr lang="en-US" altLang="en-US" sz="2400" dirty="0"/>
              <a:t> and </a:t>
            </a:r>
            <a:r>
              <a:rPr lang="en-US" altLang="en-US" sz="2400" i="1" dirty="0"/>
              <a:t>s</a:t>
            </a:r>
            <a:r>
              <a:rPr lang="en-US" altLang="en-US" sz="2400" dirty="0"/>
              <a:t> are two particular integers.</a:t>
            </a:r>
          </a:p>
          <a:p>
            <a:pPr>
              <a:spcAft>
                <a:spcPts val="600"/>
              </a:spcAft>
              <a:tabLst>
                <a:tab pos="534988" algn="l"/>
              </a:tabLst>
            </a:pPr>
            <a:r>
              <a:rPr lang="en-US" altLang="en-US" sz="2400" dirty="0"/>
              <a:t>	</a:t>
            </a:r>
            <a:r>
              <a:rPr lang="en-US" altLang="en-US" sz="2400" dirty="0">
                <a:sym typeface="Symbol" panose="05050102010706020507" pitchFamily="18" charset="2"/>
              </a:rPr>
              <a:t> (</a:t>
            </a:r>
            <a:r>
              <a:rPr lang="en-US" altLang="en-US" sz="2400" i="1" dirty="0"/>
              <a:t>r</a:t>
            </a:r>
            <a:r>
              <a:rPr lang="en-US" altLang="en-US" sz="2400" dirty="0"/>
              <a:t> + </a:t>
            </a:r>
            <a:r>
              <a:rPr lang="en-US" altLang="en-US" sz="2400" i="1" dirty="0"/>
              <a:t>s</a:t>
            </a:r>
            <a:r>
              <a:rPr lang="en-US" altLang="en-US" sz="2400" dirty="0">
                <a:sym typeface="Symbol" panose="05050102010706020507" pitchFamily="18" charset="2"/>
              </a:rPr>
              <a:t>) is an integer.</a:t>
            </a:r>
          </a:p>
        </p:txBody>
      </p:sp>
      <p:sp>
        <p:nvSpPr>
          <p:cNvPr id="39" name="TextBox 38"/>
          <p:cNvSpPr txBox="1"/>
          <p:nvPr/>
        </p:nvSpPr>
        <p:spPr>
          <a:xfrm>
            <a:off x="400529" y="4124970"/>
            <a:ext cx="8470339" cy="1723549"/>
          </a:xfrm>
          <a:prstGeom prst="rect">
            <a:avLst/>
          </a:prstGeom>
          <a:noFill/>
        </p:spPr>
        <p:txBody>
          <a:bodyPr wrap="square" rtlCol="0">
            <a:spAutoFit/>
          </a:bodyPr>
          <a:lstStyle/>
          <a:p>
            <a:pPr marL="534988" indent="-534988">
              <a:spcAft>
                <a:spcPts val="600"/>
              </a:spcAft>
              <a:buClr>
                <a:srgbClr val="0000FF"/>
              </a:buClr>
              <a:buFont typeface="Wingdings" panose="05000000000000000000" pitchFamily="2" charset="2"/>
              <a:buAutoNum type="arabicParenBoth" startAt="5"/>
              <a:tabLst>
                <a:tab pos="534988" algn="l"/>
              </a:tabLst>
            </a:pPr>
            <a:r>
              <a:rPr lang="en-US" altLang="en-US" sz="2400" dirty="0"/>
              <a:t>If a number equals twice some integer, then that number is even.</a:t>
            </a:r>
          </a:p>
          <a:p>
            <a:pPr>
              <a:spcAft>
                <a:spcPts val="600"/>
              </a:spcAft>
              <a:tabLst>
                <a:tab pos="534988" algn="l"/>
              </a:tabLst>
            </a:pPr>
            <a:r>
              <a:rPr lang="en-US" altLang="en-US" sz="2400" dirty="0"/>
              <a:t>	</a:t>
            </a:r>
            <a:r>
              <a:rPr lang="en-US" altLang="en-US" sz="2400" i="1" dirty="0"/>
              <a:t> </a:t>
            </a:r>
            <a:r>
              <a:rPr lang="en-US" altLang="en-US" sz="2400" dirty="0"/>
              <a:t>2(</a:t>
            </a:r>
            <a:r>
              <a:rPr lang="en-US" altLang="en-US" sz="2400" i="1" dirty="0"/>
              <a:t>r</a:t>
            </a:r>
            <a:r>
              <a:rPr lang="en-US" altLang="en-US" sz="2400" dirty="0"/>
              <a:t> + </a:t>
            </a:r>
            <a:r>
              <a:rPr lang="en-US" altLang="en-US" sz="2400" i="1" dirty="0"/>
              <a:t>s</a:t>
            </a:r>
            <a:r>
              <a:rPr lang="en-US" altLang="en-US" sz="2400" dirty="0">
                <a:sym typeface="Symbol" panose="05050102010706020507" pitchFamily="18" charset="2"/>
              </a:rPr>
              <a:t>) </a:t>
            </a:r>
            <a:r>
              <a:rPr lang="en-US" altLang="en-US" sz="2400" dirty="0"/>
              <a:t>equals twice the integer (</a:t>
            </a:r>
            <a:r>
              <a:rPr lang="en-US" altLang="en-US" sz="2400" i="1" dirty="0"/>
              <a:t>r</a:t>
            </a:r>
            <a:r>
              <a:rPr lang="en-US" altLang="en-US" sz="2400" dirty="0"/>
              <a:t> + </a:t>
            </a:r>
            <a:r>
              <a:rPr lang="en-US" altLang="en-US" sz="2400" i="1" dirty="0"/>
              <a:t>s</a:t>
            </a:r>
            <a:r>
              <a:rPr lang="en-US" altLang="en-US" sz="2400" dirty="0"/>
              <a:t>).</a:t>
            </a:r>
          </a:p>
          <a:p>
            <a:pPr>
              <a:spcAft>
                <a:spcPts val="600"/>
              </a:spcAft>
              <a:tabLst>
                <a:tab pos="534988" algn="l"/>
              </a:tabLst>
            </a:pPr>
            <a:r>
              <a:rPr lang="en-US" altLang="en-US" sz="2400" dirty="0"/>
              <a:t>	</a:t>
            </a:r>
            <a:r>
              <a:rPr lang="en-US" altLang="en-US" sz="2400" dirty="0">
                <a:sym typeface="Symbol" panose="05050102010706020507" pitchFamily="18" charset="2"/>
              </a:rPr>
              <a:t> </a:t>
            </a:r>
            <a:r>
              <a:rPr lang="en-US" altLang="en-US" sz="2400" dirty="0"/>
              <a:t>2(</a:t>
            </a:r>
            <a:r>
              <a:rPr lang="en-US" altLang="en-US" sz="2400" i="1" dirty="0"/>
              <a:t>r</a:t>
            </a:r>
            <a:r>
              <a:rPr lang="en-US" altLang="en-US" sz="2400" dirty="0"/>
              <a:t> + </a:t>
            </a:r>
            <a:r>
              <a:rPr lang="en-US" altLang="en-US" sz="2400" i="1" dirty="0"/>
              <a:t>s</a:t>
            </a:r>
            <a:r>
              <a:rPr lang="en-US" altLang="en-US" sz="2400" dirty="0">
                <a:sym typeface="Symbol" panose="05050102010706020507" pitchFamily="18" charset="2"/>
              </a:rPr>
              <a:t>) is even.</a:t>
            </a:r>
          </a:p>
        </p:txBody>
      </p:sp>
    </p:spTree>
    <p:extLst>
      <p:ext uri="{BB962C8B-B14F-4D97-AF65-F5344CB8AC3E}">
        <p14:creationId xmlns:p14="http://schemas.microsoft.com/office/powerpoint/2010/main" val="3592622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dissolv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dissolve">
                                      <p:cBhvr>
                                        <p:cTn id="1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39"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Universal Modus </a:t>
            </a:r>
            <a:r>
              <a:rPr lang="en-SG" sz="1400" dirty="0" err="1">
                <a:solidFill>
                  <a:schemeClr val="bg1"/>
                </a:solidFill>
              </a:rPr>
              <a:t>Tollens</a:t>
            </a:r>
            <a:endParaRPr lang="en-SG" sz="1100" dirty="0">
              <a:solidFill>
                <a:schemeClr val="bg1"/>
              </a:solidFill>
            </a:endParaRPr>
          </a:p>
        </p:txBody>
      </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Lst>
            </a:pPr>
            <a:r>
              <a:rPr lang="en-SG" sz="900" dirty="0">
                <a:solidFill>
                  <a:schemeClr val="bg1"/>
                </a:solidFill>
              </a:rPr>
              <a:t>	</a:t>
            </a:r>
            <a:r>
              <a:rPr lang="en-SG" sz="1200" dirty="0">
                <a:solidFill>
                  <a:schemeClr val="bg1"/>
                </a:solidFill>
              </a:rPr>
              <a:t>Predicates &amp; Quantified Statement I / II	Statements with Multiple Quantifiers	</a:t>
            </a:r>
            <a:r>
              <a:rPr lang="en-SG" sz="1200" b="1" dirty="0">
                <a:solidFill>
                  <a:schemeClr val="accent4">
                    <a:lumMod val="40000"/>
                    <a:lumOff val="60000"/>
                  </a:schemeClr>
                </a:solidFill>
              </a:rPr>
              <a:t>Arguments with Quantified Statements </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84</a:t>
            </a:fld>
            <a:endParaRPr lang="en-SG" dirty="0"/>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073209"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TextBox 39"/>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600" dirty="0">
                <a:solidFill>
                  <a:schemeClr val="bg1"/>
                </a:solidFill>
              </a:rPr>
              <a:t>3.4.4. Universal Modus </a:t>
            </a:r>
            <a:r>
              <a:rPr lang="en-SG" sz="2600" dirty="0" err="1">
                <a:solidFill>
                  <a:schemeClr val="bg1"/>
                </a:solidFill>
              </a:rPr>
              <a:t>Tollens</a:t>
            </a:r>
            <a:endParaRPr lang="en-SG" sz="2600" dirty="0">
              <a:solidFill>
                <a:schemeClr val="bg1"/>
              </a:solidFill>
            </a:endParaRPr>
          </a:p>
        </p:txBody>
      </p:sp>
      <p:sp>
        <p:nvSpPr>
          <p:cNvPr id="42" name="TextBox 41"/>
          <p:cNvSpPr txBox="1"/>
          <p:nvPr/>
        </p:nvSpPr>
        <p:spPr>
          <a:xfrm>
            <a:off x="369739" y="1497523"/>
            <a:ext cx="8342940" cy="2323713"/>
          </a:xfrm>
          <a:prstGeom prst="rect">
            <a:avLst/>
          </a:prstGeom>
          <a:noFill/>
        </p:spPr>
        <p:txBody>
          <a:bodyPr wrap="square" rtlCol="0">
            <a:spAutoFit/>
          </a:bodyPr>
          <a:lstStyle/>
          <a:p>
            <a:pPr>
              <a:spcAft>
                <a:spcPts val="600"/>
              </a:spcAft>
            </a:pPr>
            <a:r>
              <a:rPr lang="en-US" altLang="en-US" sz="2800" dirty="0"/>
              <a:t>Another crucially important rule of inference is </a:t>
            </a:r>
            <a:r>
              <a:rPr lang="en-US" altLang="en-US" sz="2800" dirty="0">
                <a:solidFill>
                  <a:srgbClr val="C00000"/>
                </a:solidFill>
              </a:rPr>
              <a:t>universal modus </a:t>
            </a:r>
            <a:r>
              <a:rPr lang="en-US" altLang="en-US" sz="2800" dirty="0" err="1">
                <a:solidFill>
                  <a:srgbClr val="C00000"/>
                </a:solidFill>
              </a:rPr>
              <a:t>tollens</a:t>
            </a:r>
            <a:r>
              <a:rPr lang="en-US" altLang="en-US" sz="2800" dirty="0"/>
              <a:t>. Its validity results from combining universal instantiation with modus </a:t>
            </a:r>
            <a:r>
              <a:rPr lang="en-US" altLang="en-US" sz="2800" dirty="0" err="1"/>
              <a:t>tollens</a:t>
            </a:r>
            <a:r>
              <a:rPr lang="en-US" altLang="en-US" sz="2800" dirty="0"/>
              <a:t>.</a:t>
            </a:r>
          </a:p>
          <a:p>
            <a:pPr>
              <a:spcAft>
                <a:spcPts val="600"/>
              </a:spcAft>
            </a:pPr>
            <a:r>
              <a:rPr lang="en-US" altLang="en-US" sz="2800" dirty="0"/>
              <a:t>Universal modus </a:t>
            </a:r>
            <a:r>
              <a:rPr lang="en-US" altLang="en-US" sz="2800" dirty="0" err="1"/>
              <a:t>tollens</a:t>
            </a:r>
            <a:r>
              <a:rPr lang="en-US" altLang="en-US" sz="2800" dirty="0"/>
              <a:t> is the heart of </a:t>
            </a:r>
            <a:r>
              <a:rPr lang="en-US" altLang="en-US" sz="2800" dirty="0">
                <a:solidFill>
                  <a:srgbClr val="C00000"/>
                </a:solidFill>
              </a:rPr>
              <a:t>proof of contradiction</a:t>
            </a:r>
            <a:r>
              <a:rPr lang="en-US" altLang="en-US" sz="2800" dirty="0"/>
              <a:t>.</a:t>
            </a:r>
          </a:p>
        </p:txBody>
      </p:sp>
      <mc:AlternateContent xmlns:mc="http://schemas.openxmlformats.org/markup-compatibility/2006" xmlns:a14="http://schemas.microsoft.com/office/drawing/2010/main">
        <mc:Choice Requires="a14">
          <p:sp>
            <p:nvSpPr>
              <p:cNvPr id="49" name="TextBox 48"/>
              <p:cNvSpPr txBox="1"/>
              <p:nvPr/>
            </p:nvSpPr>
            <p:spPr>
              <a:xfrm>
                <a:off x="324356" y="3960113"/>
                <a:ext cx="8612609" cy="2215991"/>
              </a:xfrm>
              <a:prstGeom prst="rect">
                <a:avLst/>
              </a:prstGeom>
              <a:noFill/>
              <a:ln>
                <a:solidFill>
                  <a:srgbClr val="0033CC"/>
                </a:solidFill>
              </a:ln>
            </p:spPr>
            <p:txBody>
              <a:bodyPr wrap="square" rtlCol="0">
                <a:spAutoFit/>
              </a:bodyPr>
              <a:lstStyle/>
              <a:p>
                <a:pPr algn="ctr">
                  <a:spcAft>
                    <a:spcPts val="600"/>
                  </a:spcAft>
                </a:pPr>
                <a:r>
                  <a:rPr lang="en-SG" sz="2800" dirty="0">
                    <a:solidFill>
                      <a:srgbClr val="0033CC"/>
                    </a:solidFill>
                  </a:rPr>
                  <a:t>Universal Modus </a:t>
                </a:r>
                <a:r>
                  <a:rPr lang="en-SG" sz="2800" dirty="0" err="1">
                    <a:solidFill>
                      <a:srgbClr val="0033CC"/>
                    </a:solidFill>
                  </a:rPr>
                  <a:t>Tollens</a:t>
                </a:r>
                <a:endParaRPr lang="en-SG" sz="2800" dirty="0">
                  <a:solidFill>
                    <a:srgbClr val="0033CC"/>
                  </a:solidFill>
                </a:endParaRPr>
              </a:p>
              <a:p>
                <a:pPr>
                  <a:spcAft>
                    <a:spcPts val="600"/>
                  </a:spcAft>
                  <a:tabLst>
                    <a:tab pos="573088" algn="l"/>
                    <a:tab pos="4572000" algn="l"/>
                  </a:tabLst>
                </a:pPr>
                <a:r>
                  <a:rPr lang="en-SG" sz="2400" dirty="0"/>
                  <a:t>	</a:t>
                </a:r>
                <a:r>
                  <a:rPr lang="en-SG" sz="2400" i="1" dirty="0">
                    <a:solidFill>
                      <a:srgbClr val="006600"/>
                    </a:solidFill>
                  </a:rPr>
                  <a:t>Formal version	Informal version</a:t>
                </a:r>
              </a:p>
              <a:p>
                <a:pPr>
                  <a:spcAft>
                    <a:spcPts val="600"/>
                  </a:spcAft>
                  <a:tabLst>
                    <a:tab pos="173038" algn="l"/>
                    <a:tab pos="896938" algn="l"/>
                    <a:tab pos="3313113" algn="l"/>
                    <a:tab pos="4572000" algn="l"/>
                  </a:tabLst>
                </a:pPr>
                <a:r>
                  <a:rPr lang="en-SG" sz="2200" dirty="0"/>
                  <a:t>	</a:t>
                </a:r>
                <a:r>
                  <a:rPr lang="en-SG" sz="2200" dirty="0">
                    <a:sym typeface="Symbol" panose="05050102010706020507" pitchFamily="18" charset="2"/>
                  </a:rPr>
                  <a:t></a:t>
                </a:r>
                <a:r>
                  <a:rPr lang="en-SG" sz="2200" i="1" dirty="0">
                    <a:sym typeface="Symbol" panose="05050102010706020507" pitchFamily="18" charset="2"/>
                  </a:rPr>
                  <a:t>x</a:t>
                </a:r>
                <a:r>
                  <a:rPr lang="en-SG" sz="2200" dirty="0">
                    <a:sym typeface="Symbol" panose="05050102010706020507" pitchFamily="18" charset="2"/>
                  </a:rPr>
                  <a:t>, </a:t>
                </a:r>
                <a:r>
                  <a:rPr lang="en-SG" sz="2200" i="1" dirty="0">
                    <a:sym typeface="Symbol" panose="05050102010706020507" pitchFamily="18" charset="2"/>
                  </a:rPr>
                  <a:t>P</a:t>
                </a:r>
                <a:r>
                  <a:rPr lang="en-SG" sz="2200" dirty="0">
                    <a:sym typeface="Symbol" panose="05050102010706020507" pitchFamily="18" charset="2"/>
                  </a:rPr>
                  <a:t>(</a:t>
                </a:r>
                <a:r>
                  <a:rPr lang="en-SG" sz="2200" i="1" dirty="0">
                    <a:sym typeface="Symbol" panose="05050102010706020507" pitchFamily="18" charset="2"/>
                  </a:rPr>
                  <a:t>x</a:t>
                </a:r>
                <a:r>
                  <a:rPr lang="en-SG" sz="2200" dirty="0">
                    <a:sym typeface="Symbol" panose="05050102010706020507" pitchFamily="18" charset="2"/>
                  </a:rPr>
                  <a:t>) </a:t>
                </a:r>
                <a14:m>
                  <m:oMath xmlns:m="http://schemas.openxmlformats.org/officeDocument/2006/math">
                    <m:r>
                      <a:rPr lang="en-SG" sz="2200" i="1" dirty="0">
                        <a:latin typeface="Cambria Math" panose="02040503050406030204" pitchFamily="18" charset="0"/>
                        <a:ea typeface="Cambria Math" panose="02040503050406030204" pitchFamily="18" charset="0"/>
                        <a:sym typeface="Symbol" panose="05050102010706020507" pitchFamily="18" charset="2"/>
                      </a:rPr>
                      <m:t>→</m:t>
                    </m:r>
                  </m:oMath>
                </a14:m>
                <a:r>
                  <a:rPr lang="en-SG" sz="2200" dirty="0">
                    <a:sym typeface="Symbol" panose="05050102010706020507" pitchFamily="18" charset="2"/>
                  </a:rPr>
                  <a:t> </a:t>
                </a:r>
                <a:r>
                  <a:rPr lang="en-SG" sz="2200" i="1" dirty="0">
                    <a:sym typeface="Symbol" panose="05050102010706020507" pitchFamily="18" charset="2"/>
                  </a:rPr>
                  <a:t>Q</a:t>
                </a:r>
                <a:r>
                  <a:rPr lang="en-SG" sz="2200" dirty="0">
                    <a:sym typeface="Symbol" panose="05050102010706020507" pitchFamily="18" charset="2"/>
                  </a:rPr>
                  <a:t>(</a:t>
                </a:r>
                <a:r>
                  <a:rPr lang="en-SG" sz="2200" i="1" dirty="0">
                    <a:sym typeface="Symbol" panose="05050102010706020507" pitchFamily="18" charset="2"/>
                  </a:rPr>
                  <a:t>x</a:t>
                </a:r>
                <a:r>
                  <a:rPr lang="en-SG" sz="2200" dirty="0">
                    <a:sym typeface="Symbol" panose="05050102010706020507" pitchFamily="18" charset="2"/>
                  </a:rPr>
                  <a:t>).	If </a:t>
                </a:r>
                <a:r>
                  <a:rPr lang="en-SG" sz="2200" i="1" dirty="0">
                    <a:sym typeface="Symbol" panose="05050102010706020507" pitchFamily="18" charset="2"/>
                  </a:rPr>
                  <a:t>x</a:t>
                </a:r>
                <a:r>
                  <a:rPr lang="en-SG" sz="2200" dirty="0">
                    <a:sym typeface="Symbol" panose="05050102010706020507" pitchFamily="18" charset="2"/>
                  </a:rPr>
                  <a:t> makes </a:t>
                </a:r>
                <a:r>
                  <a:rPr lang="en-SG" sz="2200" i="1" dirty="0">
                    <a:sym typeface="Symbol" panose="05050102010706020507" pitchFamily="18" charset="2"/>
                  </a:rPr>
                  <a:t>P</a:t>
                </a:r>
                <a:r>
                  <a:rPr lang="en-SG" sz="2200" dirty="0">
                    <a:sym typeface="Symbol" panose="05050102010706020507" pitchFamily="18" charset="2"/>
                  </a:rPr>
                  <a:t>(</a:t>
                </a:r>
                <a:r>
                  <a:rPr lang="en-SG" sz="2200" i="1" dirty="0">
                    <a:sym typeface="Symbol" panose="05050102010706020507" pitchFamily="18" charset="2"/>
                  </a:rPr>
                  <a:t>x</a:t>
                </a:r>
                <a:r>
                  <a:rPr lang="en-SG" sz="2200" dirty="0">
                    <a:sym typeface="Symbol" panose="05050102010706020507" pitchFamily="18" charset="2"/>
                  </a:rPr>
                  <a:t>) true, then </a:t>
                </a:r>
                <a:r>
                  <a:rPr lang="en-SG" sz="2200" i="1" dirty="0">
                    <a:sym typeface="Symbol" panose="05050102010706020507" pitchFamily="18" charset="2"/>
                  </a:rPr>
                  <a:t>x</a:t>
                </a:r>
                <a:r>
                  <a:rPr lang="en-SG" sz="2200" dirty="0">
                    <a:sym typeface="Symbol" panose="05050102010706020507" pitchFamily="18" charset="2"/>
                  </a:rPr>
                  <a:t> makes </a:t>
                </a:r>
                <a:r>
                  <a:rPr lang="en-SG" sz="2200" i="1" dirty="0">
                    <a:sym typeface="Symbol" panose="05050102010706020507" pitchFamily="18" charset="2"/>
                  </a:rPr>
                  <a:t>Q</a:t>
                </a:r>
                <a:r>
                  <a:rPr lang="en-SG" sz="2200" dirty="0">
                    <a:sym typeface="Symbol" panose="05050102010706020507" pitchFamily="18" charset="2"/>
                  </a:rPr>
                  <a:t>(</a:t>
                </a:r>
                <a:r>
                  <a:rPr lang="en-SG" sz="2200" i="1" dirty="0">
                    <a:sym typeface="Symbol" panose="05050102010706020507" pitchFamily="18" charset="2"/>
                  </a:rPr>
                  <a:t>x</a:t>
                </a:r>
                <a:r>
                  <a:rPr lang="en-SG" sz="2200" dirty="0">
                    <a:sym typeface="Symbol" panose="05050102010706020507" pitchFamily="18" charset="2"/>
                  </a:rPr>
                  <a:t>) true.</a:t>
                </a:r>
              </a:p>
              <a:p>
                <a:pPr>
                  <a:spcAft>
                    <a:spcPts val="600"/>
                  </a:spcAft>
                  <a:tabLst>
                    <a:tab pos="173038" algn="l"/>
                    <a:tab pos="896938" algn="l"/>
                    <a:tab pos="3313113" algn="l"/>
                    <a:tab pos="4572000" algn="l"/>
                  </a:tabLst>
                </a:pPr>
                <a:r>
                  <a:rPr lang="en-SG" sz="2200" dirty="0">
                    <a:sym typeface="Symbol" panose="05050102010706020507" pitchFamily="18" charset="2"/>
                  </a:rPr>
                  <a:t>	~</a:t>
                </a:r>
                <a:r>
                  <a:rPr lang="en-SG" sz="2200" i="1" dirty="0">
                    <a:sym typeface="Symbol" panose="05050102010706020507" pitchFamily="18" charset="2"/>
                  </a:rPr>
                  <a:t>Q</a:t>
                </a:r>
                <a:r>
                  <a:rPr lang="en-SG" sz="2200" dirty="0">
                    <a:sym typeface="Symbol" panose="05050102010706020507" pitchFamily="18" charset="2"/>
                  </a:rPr>
                  <a:t>(</a:t>
                </a:r>
                <a:r>
                  <a:rPr lang="en-SG" sz="2200" i="1" dirty="0">
                    <a:sym typeface="Symbol" panose="05050102010706020507" pitchFamily="18" charset="2"/>
                  </a:rPr>
                  <a:t>a</a:t>
                </a:r>
                <a:r>
                  <a:rPr lang="en-SG" sz="2200" dirty="0">
                    <a:sym typeface="Symbol" panose="05050102010706020507" pitchFamily="18" charset="2"/>
                  </a:rPr>
                  <a:t>) for a particular </a:t>
                </a:r>
                <a:r>
                  <a:rPr lang="en-SG" sz="2200" i="1" dirty="0">
                    <a:sym typeface="Symbol" panose="05050102010706020507" pitchFamily="18" charset="2"/>
                  </a:rPr>
                  <a:t>a</a:t>
                </a:r>
                <a:r>
                  <a:rPr lang="en-SG" sz="2200" dirty="0">
                    <a:sym typeface="Symbol" panose="05050102010706020507" pitchFamily="18" charset="2"/>
                  </a:rPr>
                  <a:t>.	</a:t>
                </a:r>
                <a:r>
                  <a:rPr lang="en-SG" sz="2200" i="1" dirty="0">
                    <a:sym typeface="Symbol" panose="05050102010706020507" pitchFamily="18" charset="2"/>
                  </a:rPr>
                  <a:t>a</a:t>
                </a:r>
                <a:r>
                  <a:rPr lang="en-SG" sz="2200" dirty="0">
                    <a:sym typeface="Symbol" panose="05050102010706020507" pitchFamily="18" charset="2"/>
                  </a:rPr>
                  <a:t> does not make </a:t>
                </a:r>
                <a:r>
                  <a:rPr lang="en-SG" sz="2200" i="1" dirty="0">
                    <a:sym typeface="Symbol" panose="05050102010706020507" pitchFamily="18" charset="2"/>
                  </a:rPr>
                  <a:t>Q</a:t>
                </a:r>
                <a:r>
                  <a:rPr lang="en-SG" sz="2200" dirty="0">
                    <a:sym typeface="Symbol" panose="05050102010706020507" pitchFamily="18" charset="2"/>
                  </a:rPr>
                  <a:t>(</a:t>
                </a:r>
                <a:r>
                  <a:rPr lang="en-SG" sz="2200" i="1" dirty="0">
                    <a:sym typeface="Symbol" panose="05050102010706020507" pitchFamily="18" charset="2"/>
                  </a:rPr>
                  <a:t>x</a:t>
                </a:r>
                <a:r>
                  <a:rPr lang="en-SG" sz="2200" dirty="0">
                    <a:sym typeface="Symbol" panose="05050102010706020507" pitchFamily="18" charset="2"/>
                  </a:rPr>
                  <a:t>) true.</a:t>
                </a:r>
              </a:p>
              <a:p>
                <a:pPr>
                  <a:spcAft>
                    <a:spcPts val="600"/>
                  </a:spcAft>
                  <a:tabLst>
                    <a:tab pos="173038" algn="l"/>
                    <a:tab pos="896938" algn="l"/>
                    <a:tab pos="3054350" algn="l"/>
                    <a:tab pos="3313113" algn="l"/>
                    <a:tab pos="4572000" algn="l"/>
                  </a:tabLst>
                </a:pPr>
                <a:r>
                  <a:rPr lang="en-SG" sz="2200" dirty="0">
                    <a:sym typeface="Symbol" panose="05050102010706020507" pitchFamily="18" charset="2"/>
                  </a:rPr>
                  <a:t>	~</a:t>
                </a:r>
                <a:r>
                  <a:rPr lang="en-SG" sz="2200" i="1" dirty="0">
                    <a:sym typeface="Symbol" panose="05050102010706020507" pitchFamily="18" charset="2"/>
                  </a:rPr>
                  <a:t>P</a:t>
                </a:r>
                <a:r>
                  <a:rPr lang="en-SG" sz="2200" dirty="0">
                    <a:sym typeface="Symbol" panose="05050102010706020507" pitchFamily="18" charset="2"/>
                  </a:rPr>
                  <a:t>(</a:t>
                </a:r>
                <a:r>
                  <a:rPr lang="en-SG" sz="2200" i="1" dirty="0">
                    <a:sym typeface="Symbol" panose="05050102010706020507" pitchFamily="18" charset="2"/>
                  </a:rPr>
                  <a:t>a</a:t>
                </a:r>
                <a:r>
                  <a:rPr lang="en-SG" sz="2200" dirty="0">
                    <a:sym typeface="Symbol" panose="05050102010706020507" pitchFamily="18" charset="2"/>
                  </a:rPr>
                  <a:t>).		 	</a:t>
                </a:r>
                <a:r>
                  <a:rPr lang="en-SG" sz="2200" i="1" dirty="0">
                    <a:sym typeface="Symbol" panose="05050102010706020507" pitchFamily="18" charset="2"/>
                  </a:rPr>
                  <a:t>a </a:t>
                </a:r>
                <a:r>
                  <a:rPr lang="en-SG" sz="2200" dirty="0">
                    <a:sym typeface="Symbol" panose="05050102010706020507" pitchFamily="18" charset="2"/>
                  </a:rPr>
                  <a:t>does not makes </a:t>
                </a:r>
                <a:r>
                  <a:rPr lang="en-SG" sz="2200" i="1" dirty="0">
                    <a:sym typeface="Symbol" panose="05050102010706020507" pitchFamily="18" charset="2"/>
                  </a:rPr>
                  <a:t>P</a:t>
                </a:r>
                <a:r>
                  <a:rPr lang="en-SG" sz="2200" dirty="0">
                    <a:sym typeface="Symbol" panose="05050102010706020507" pitchFamily="18" charset="2"/>
                  </a:rPr>
                  <a:t>(</a:t>
                </a:r>
                <a:r>
                  <a:rPr lang="en-SG" sz="2200" i="1" dirty="0">
                    <a:sym typeface="Symbol" panose="05050102010706020507" pitchFamily="18" charset="2"/>
                  </a:rPr>
                  <a:t>x</a:t>
                </a:r>
                <a:r>
                  <a:rPr lang="en-SG" sz="2200" dirty="0">
                    <a:sym typeface="Symbol" panose="05050102010706020507" pitchFamily="18" charset="2"/>
                  </a:rPr>
                  <a:t>) true.</a:t>
                </a:r>
                <a:endParaRPr lang="en-SG" sz="2200" dirty="0"/>
              </a:p>
            </p:txBody>
          </p:sp>
        </mc:Choice>
        <mc:Fallback xmlns="">
          <p:sp>
            <p:nvSpPr>
              <p:cNvPr id="49" name="TextBox 48"/>
              <p:cNvSpPr txBox="1">
                <a:spLocks noRot="1" noChangeAspect="1" noMove="1" noResize="1" noEditPoints="1" noAdjustHandles="1" noChangeArrowheads="1" noChangeShapeType="1" noTextEdit="1"/>
              </p:cNvSpPr>
              <p:nvPr/>
            </p:nvSpPr>
            <p:spPr>
              <a:xfrm>
                <a:off x="324356" y="3960113"/>
                <a:ext cx="8612609" cy="2215991"/>
              </a:xfrm>
              <a:prstGeom prst="rect">
                <a:avLst/>
              </a:prstGeom>
              <a:blipFill>
                <a:blip r:embed="rId3"/>
                <a:stretch>
                  <a:fillRect l="-848" t="-2466" b="-4384"/>
                </a:stretch>
              </a:blipFill>
              <a:ln>
                <a:solidFill>
                  <a:srgbClr val="0033CC"/>
                </a:solidFill>
              </a:ln>
            </p:spPr>
            <p:txBody>
              <a:bodyPr/>
              <a:lstStyle/>
              <a:p>
                <a:r>
                  <a:rPr lang="en-US">
                    <a:noFill/>
                  </a:rPr>
                  <a:t> </a:t>
                </a:r>
              </a:p>
            </p:txBody>
          </p:sp>
        </mc:Fallback>
      </mc:AlternateContent>
      <p:cxnSp>
        <p:nvCxnSpPr>
          <p:cNvPr id="38" name="Straight Connector 37"/>
          <p:cNvCxnSpPr/>
          <p:nvPr/>
        </p:nvCxnSpPr>
        <p:spPr>
          <a:xfrm>
            <a:off x="3382213" y="4561952"/>
            <a:ext cx="0" cy="1477108"/>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957008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Recognizing Universal Modus </a:t>
            </a:r>
            <a:r>
              <a:rPr lang="en-SG" sz="1400" dirty="0" err="1">
                <a:solidFill>
                  <a:schemeClr val="bg1"/>
                </a:solidFill>
              </a:rPr>
              <a:t>Tollens</a:t>
            </a:r>
            <a:endParaRPr lang="en-SG" sz="1100" dirty="0">
              <a:solidFill>
                <a:schemeClr val="bg1"/>
              </a:solidFill>
            </a:endParaRPr>
          </a:p>
        </p:txBody>
      </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Lst>
            </a:pPr>
            <a:r>
              <a:rPr lang="en-SG" sz="900" dirty="0">
                <a:solidFill>
                  <a:schemeClr val="bg1"/>
                </a:solidFill>
              </a:rPr>
              <a:t>	</a:t>
            </a:r>
            <a:r>
              <a:rPr lang="en-SG" sz="1200" dirty="0">
                <a:solidFill>
                  <a:schemeClr val="bg1"/>
                </a:solidFill>
              </a:rPr>
              <a:t>Predicates &amp; Quantified Statement I / II	Statements with Multiple Quantifiers	</a:t>
            </a:r>
            <a:r>
              <a:rPr lang="en-SG" sz="1200" b="1" dirty="0">
                <a:solidFill>
                  <a:schemeClr val="accent4">
                    <a:lumMod val="40000"/>
                    <a:lumOff val="60000"/>
                  </a:schemeClr>
                </a:solidFill>
              </a:rPr>
              <a:t>Arguments with Quantified Statements </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85</a:t>
            </a:fld>
            <a:endParaRPr lang="en-SG" dirty="0"/>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073209"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TextBox 37"/>
          <p:cNvSpPr txBox="1"/>
          <p:nvPr/>
        </p:nvSpPr>
        <p:spPr>
          <a:xfrm>
            <a:off x="476756" y="982543"/>
            <a:ext cx="8237420" cy="1200329"/>
          </a:xfrm>
          <a:prstGeom prst="rect">
            <a:avLst/>
          </a:prstGeom>
          <a:noFill/>
        </p:spPr>
        <p:txBody>
          <a:bodyPr wrap="square" rtlCol="0">
            <a:spAutoFit/>
          </a:bodyPr>
          <a:lstStyle/>
          <a:p>
            <a:pPr>
              <a:spcAft>
                <a:spcPts val="600"/>
              </a:spcAft>
            </a:pPr>
            <a:r>
              <a:rPr lang="en-US" altLang="en-US" sz="2400" dirty="0"/>
              <a:t>Rewrite the following argument using quantifiers, variables, and predicate symbols. Write the major premise in conditional form. Is this argument valid? Why?</a:t>
            </a:r>
          </a:p>
        </p:txBody>
      </p:sp>
      <p:sp>
        <p:nvSpPr>
          <p:cNvPr id="39" name="TextBox 38"/>
          <p:cNvSpPr txBox="1"/>
          <p:nvPr/>
        </p:nvSpPr>
        <p:spPr>
          <a:xfrm>
            <a:off x="1930139" y="2145610"/>
            <a:ext cx="4401649" cy="1200329"/>
          </a:xfrm>
          <a:prstGeom prst="rect">
            <a:avLst/>
          </a:prstGeom>
          <a:noFill/>
          <a:ln>
            <a:solidFill>
              <a:schemeClr val="tx1"/>
            </a:solidFill>
          </a:ln>
        </p:spPr>
        <p:txBody>
          <a:bodyPr wrap="square" rtlCol="0">
            <a:spAutoFit/>
          </a:bodyPr>
          <a:lstStyle/>
          <a:p>
            <a:pPr>
              <a:tabLst>
                <a:tab pos="361950" algn="l"/>
              </a:tabLst>
            </a:pPr>
            <a:r>
              <a:rPr lang="en-SG" sz="2400" dirty="0"/>
              <a:t>	All human beings are mortal.</a:t>
            </a:r>
          </a:p>
          <a:p>
            <a:pPr>
              <a:tabLst>
                <a:tab pos="361950" algn="l"/>
              </a:tabLst>
            </a:pPr>
            <a:r>
              <a:rPr lang="en-SG" sz="2400" dirty="0"/>
              <a:t>	Zeus is not mortal.</a:t>
            </a:r>
          </a:p>
          <a:p>
            <a:pPr>
              <a:tabLst>
                <a:tab pos="361950" algn="l"/>
              </a:tabLst>
            </a:pPr>
            <a:r>
              <a:rPr lang="en-SG" sz="2400" dirty="0">
                <a:sym typeface="Symbol" panose="05050102010706020507" pitchFamily="18" charset="2"/>
              </a:rPr>
              <a:t>	</a:t>
            </a:r>
            <a:r>
              <a:rPr lang="en-SG" sz="2400" dirty="0"/>
              <a:t>Zeus </a:t>
            </a:r>
            <a:r>
              <a:rPr lang="en-SG" sz="2400" dirty="0">
                <a:sym typeface="Symbol" panose="05050102010706020507" pitchFamily="18" charset="2"/>
              </a:rPr>
              <a:t>is not human.</a:t>
            </a:r>
            <a:endParaRPr lang="en-SG" sz="2400" dirty="0"/>
          </a:p>
        </p:txBody>
      </p:sp>
      <p:sp>
        <p:nvSpPr>
          <p:cNvPr id="41" name="TextBox 40"/>
          <p:cNvSpPr txBox="1"/>
          <p:nvPr/>
        </p:nvSpPr>
        <p:spPr>
          <a:xfrm>
            <a:off x="415123" y="3249570"/>
            <a:ext cx="2139776" cy="492443"/>
          </a:xfrm>
          <a:prstGeom prst="rect">
            <a:avLst/>
          </a:prstGeom>
          <a:noFill/>
        </p:spPr>
        <p:txBody>
          <a:bodyPr wrap="square" rtlCol="0">
            <a:spAutoFit/>
          </a:bodyPr>
          <a:lstStyle/>
          <a:p>
            <a:r>
              <a:rPr lang="en-SG" sz="2600" dirty="0">
                <a:solidFill>
                  <a:srgbClr val="0033CC"/>
                </a:solidFill>
              </a:rPr>
              <a:t>Solution:</a:t>
            </a:r>
          </a:p>
        </p:txBody>
      </p:sp>
      <p:sp>
        <p:nvSpPr>
          <p:cNvPr id="57" name="TextBox 56"/>
          <p:cNvSpPr txBox="1"/>
          <p:nvPr/>
        </p:nvSpPr>
        <p:spPr>
          <a:xfrm>
            <a:off x="2768932" y="3635334"/>
            <a:ext cx="4562995" cy="461665"/>
          </a:xfrm>
          <a:prstGeom prst="rect">
            <a:avLst/>
          </a:prstGeom>
          <a:solidFill>
            <a:schemeClr val="accent4">
              <a:lumMod val="40000"/>
              <a:lumOff val="60000"/>
            </a:schemeClr>
          </a:solidFill>
        </p:spPr>
        <p:txBody>
          <a:bodyPr wrap="square" rtlCol="0">
            <a:spAutoFit/>
          </a:bodyPr>
          <a:lstStyle/>
          <a:p>
            <a:pPr algn="ctr"/>
            <a:r>
              <a:rPr lang="en-SG" sz="2400" dirty="0">
                <a:sym typeface="Symbol" panose="05050102010706020507" pitchFamily="18" charset="2"/>
              </a:rPr>
              <a:t></a:t>
            </a:r>
            <a:r>
              <a:rPr lang="en-SG" sz="2400" i="1" dirty="0"/>
              <a:t>x</a:t>
            </a:r>
            <a:r>
              <a:rPr lang="en-SG" sz="2400" dirty="0"/>
              <a:t>, if </a:t>
            </a:r>
            <a:r>
              <a:rPr lang="en-SG" sz="2400" i="1" dirty="0"/>
              <a:t>x</a:t>
            </a:r>
            <a:r>
              <a:rPr lang="en-SG" sz="2400" dirty="0"/>
              <a:t> is human then </a:t>
            </a:r>
            <a:r>
              <a:rPr lang="en-SG" sz="2400" i="1" dirty="0"/>
              <a:t>x</a:t>
            </a:r>
            <a:r>
              <a:rPr lang="en-SG" sz="2400" dirty="0"/>
              <a:t> is mortal.</a:t>
            </a:r>
            <a:endParaRPr lang="en-SG" sz="2400" dirty="0">
              <a:sym typeface="Symbol"/>
            </a:endParaRPr>
          </a:p>
        </p:txBody>
      </p:sp>
      <p:sp>
        <p:nvSpPr>
          <p:cNvPr id="67" name="TextBox 66"/>
          <p:cNvSpPr txBox="1"/>
          <p:nvPr/>
        </p:nvSpPr>
        <p:spPr>
          <a:xfrm>
            <a:off x="567523" y="4187933"/>
            <a:ext cx="7963435" cy="830997"/>
          </a:xfrm>
          <a:prstGeom prst="rect">
            <a:avLst/>
          </a:prstGeom>
          <a:noFill/>
        </p:spPr>
        <p:txBody>
          <a:bodyPr wrap="square" rtlCol="0">
            <a:spAutoFit/>
          </a:bodyPr>
          <a:lstStyle/>
          <a:p>
            <a:r>
              <a:rPr lang="en-SG" sz="2400" dirty="0"/>
              <a:t>Let </a:t>
            </a:r>
            <a:r>
              <a:rPr lang="en-SG" sz="2400" i="1" dirty="0"/>
              <a:t>H</a:t>
            </a:r>
            <a:r>
              <a:rPr lang="en-SG" sz="2400" dirty="0"/>
              <a:t>(</a:t>
            </a:r>
            <a:r>
              <a:rPr lang="en-SG" sz="2400" i="1" dirty="0"/>
              <a:t>x</a:t>
            </a:r>
            <a:r>
              <a:rPr lang="en-SG" sz="2400" dirty="0"/>
              <a:t>) be “</a:t>
            </a:r>
            <a:r>
              <a:rPr lang="en-SG" sz="2400" i="1" dirty="0"/>
              <a:t>x</a:t>
            </a:r>
            <a:r>
              <a:rPr lang="en-SG" sz="2400" dirty="0"/>
              <a:t> is human”, let </a:t>
            </a:r>
            <a:r>
              <a:rPr lang="en-SG" sz="2400" i="1" dirty="0"/>
              <a:t>M</a:t>
            </a:r>
            <a:r>
              <a:rPr lang="en-SG" sz="2400" dirty="0"/>
              <a:t>(</a:t>
            </a:r>
            <a:r>
              <a:rPr lang="en-SG" sz="2400" i="1" dirty="0"/>
              <a:t>x</a:t>
            </a:r>
            <a:r>
              <a:rPr lang="en-SG" sz="2400" dirty="0"/>
              <a:t>) be “</a:t>
            </a:r>
            <a:r>
              <a:rPr lang="en-SG" sz="2400" i="1" dirty="0"/>
              <a:t>x</a:t>
            </a:r>
            <a:r>
              <a:rPr lang="en-SG" sz="2400" dirty="0"/>
              <a:t> is mortal”, and let </a:t>
            </a:r>
            <a:r>
              <a:rPr lang="en-SG" sz="2400" i="1" dirty="0"/>
              <a:t>Z</a:t>
            </a:r>
            <a:r>
              <a:rPr lang="en-SG" sz="2400" dirty="0"/>
              <a:t> stand for Zeus. </a:t>
            </a:r>
          </a:p>
        </p:txBody>
      </p:sp>
      <mc:AlternateContent xmlns:mc="http://schemas.openxmlformats.org/markup-compatibility/2006" xmlns:a14="http://schemas.microsoft.com/office/drawing/2010/main">
        <mc:Choice Requires="a14">
          <p:sp>
            <p:nvSpPr>
              <p:cNvPr id="74" name="TextBox 73"/>
              <p:cNvSpPr txBox="1"/>
              <p:nvPr/>
            </p:nvSpPr>
            <p:spPr>
              <a:xfrm>
                <a:off x="864223" y="5085365"/>
                <a:ext cx="3504618" cy="1200329"/>
              </a:xfrm>
              <a:prstGeom prst="rect">
                <a:avLst/>
              </a:prstGeom>
              <a:solidFill>
                <a:schemeClr val="accent4">
                  <a:lumMod val="40000"/>
                  <a:lumOff val="60000"/>
                </a:schemeClr>
              </a:solidFill>
            </p:spPr>
            <p:txBody>
              <a:bodyPr wrap="square" rtlCol="0">
                <a:spAutoFit/>
              </a:bodyPr>
              <a:lstStyle/>
              <a:p>
                <a:pPr>
                  <a:tabLst>
                    <a:tab pos="173038" algn="l"/>
                    <a:tab pos="449263" algn="l"/>
                  </a:tabLst>
                </a:pPr>
                <a:r>
                  <a:rPr lang="en-SG" sz="2400" dirty="0">
                    <a:sym typeface="Symbol" panose="05050102010706020507" pitchFamily="18" charset="2"/>
                  </a:rPr>
                  <a:t>		</a:t>
                </a:r>
                <a:r>
                  <a:rPr lang="en-SG" sz="2400" i="1" dirty="0"/>
                  <a:t>x</a:t>
                </a:r>
                <a:r>
                  <a:rPr lang="en-SG" sz="2400" dirty="0"/>
                  <a:t>, </a:t>
                </a:r>
                <a:r>
                  <a:rPr lang="en-SG" sz="2400" i="1" dirty="0"/>
                  <a:t>H</a:t>
                </a:r>
                <a:r>
                  <a:rPr lang="en-SG" sz="2400" dirty="0"/>
                  <a:t>(</a:t>
                </a:r>
                <a:r>
                  <a:rPr lang="en-SG" sz="2400" i="1" dirty="0"/>
                  <a:t>x</a:t>
                </a:r>
                <a:r>
                  <a:rPr lang="en-SG" sz="2400" dirty="0"/>
                  <a:t>) </a:t>
                </a:r>
                <a14:m>
                  <m:oMath xmlns:m="http://schemas.openxmlformats.org/officeDocument/2006/math">
                    <m:r>
                      <a:rPr lang="en-SG" sz="2400" i="1" dirty="0">
                        <a:latin typeface="Cambria Math" panose="02040503050406030204" pitchFamily="18" charset="0"/>
                        <a:ea typeface="Cambria Math" panose="02040503050406030204" pitchFamily="18" charset="0"/>
                        <a:sym typeface="Symbol" panose="05050102010706020507" pitchFamily="18" charset="2"/>
                      </a:rPr>
                      <m:t>→</m:t>
                    </m:r>
                  </m:oMath>
                </a14:m>
                <a:r>
                  <a:rPr lang="en-SG" sz="2400" dirty="0"/>
                  <a:t> </a:t>
                </a:r>
                <a:r>
                  <a:rPr lang="en-SG" sz="2400" i="1" dirty="0"/>
                  <a:t>M</a:t>
                </a:r>
                <a:r>
                  <a:rPr lang="en-SG" sz="2400" dirty="0"/>
                  <a:t>(</a:t>
                </a:r>
                <a:r>
                  <a:rPr lang="en-SG" sz="2400" i="1" dirty="0"/>
                  <a:t>x</a:t>
                </a:r>
                <a:r>
                  <a:rPr lang="en-SG" sz="2400" dirty="0"/>
                  <a:t>) .</a:t>
                </a:r>
              </a:p>
              <a:p>
                <a:pPr>
                  <a:tabLst>
                    <a:tab pos="173038" algn="l"/>
                    <a:tab pos="449263" algn="l"/>
                  </a:tabLst>
                </a:pPr>
                <a:r>
                  <a:rPr lang="en-SG" sz="2400" dirty="0">
                    <a:sym typeface="Symbol"/>
                  </a:rPr>
                  <a:t>		~</a:t>
                </a:r>
                <a:r>
                  <a:rPr lang="en-SG" sz="2400" i="1" dirty="0">
                    <a:sym typeface="Symbol"/>
                  </a:rPr>
                  <a:t>M</a:t>
                </a:r>
                <a:r>
                  <a:rPr lang="en-SG" sz="2400" dirty="0">
                    <a:sym typeface="Symbol"/>
                  </a:rPr>
                  <a:t>(</a:t>
                </a:r>
                <a:r>
                  <a:rPr lang="en-SG" sz="2400" i="1" dirty="0">
                    <a:sym typeface="Symbol"/>
                  </a:rPr>
                  <a:t>Z</a:t>
                </a:r>
                <a:r>
                  <a:rPr lang="en-SG" sz="2400" dirty="0">
                    <a:sym typeface="Symbol"/>
                  </a:rPr>
                  <a:t>).</a:t>
                </a:r>
              </a:p>
              <a:p>
                <a:pPr>
                  <a:tabLst>
                    <a:tab pos="173038" algn="l"/>
                    <a:tab pos="449263" algn="l"/>
                  </a:tabLst>
                </a:pPr>
                <a:r>
                  <a:rPr lang="en-SG" sz="2400" dirty="0">
                    <a:sym typeface="Symbol"/>
                  </a:rPr>
                  <a:t>	</a:t>
                </a:r>
                <a:r>
                  <a:rPr lang="en-SG" sz="2400" dirty="0">
                    <a:sym typeface="Symbol" panose="05050102010706020507" pitchFamily="18" charset="2"/>
                  </a:rPr>
                  <a:t>	~</a:t>
                </a:r>
                <a:r>
                  <a:rPr lang="en-SG" sz="2400" i="1" dirty="0">
                    <a:sym typeface="Symbol" panose="05050102010706020507" pitchFamily="18" charset="2"/>
                  </a:rPr>
                  <a:t>H</a:t>
                </a:r>
                <a:r>
                  <a:rPr lang="en-SG" sz="2400" dirty="0">
                    <a:sym typeface="Symbol" panose="05050102010706020507" pitchFamily="18" charset="2"/>
                  </a:rPr>
                  <a:t>(</a:t>
                </a:r>
                <a:r>
                  <a:rPr lang="en-SG" sz="2400" i="1" dirty="0">
                    <a:sym typeface="Symbol" panose="05050102010706020507" pitchFamily="18" charset="2"/>
                  </a:rPr>
                  <a:t>Z</a:t>
                </a:r>
                <a:r>
                  <a:rPr lang="en-SG" sz="2400" dirty="0">
                    <a:sym typeface="Symbol" panose="05050102010706020507" pitchFamily="18" charset="2"/>
                  </a:rPr>
                  <a:t>).</a:t>
                </a:r>
                <a:endParaRPr lang="en-SG" sz="2400" dirty="0">
                  <a:sym typeface="Symbol"/>
                </a:endParaRPr>
              </a:p>
            </p:txBody>
          </p:sp>
        </mc:Choice>
        <mc:Fallback xmlns="">
          <p:sp>
            <p:nvSpPr>
              <p:cNvPr id="74" name="TextBox 73"/>
              <p:cNvSpPr txBox="1">
                <a:spLocks noRot="1" noChangeAspect="1" noMove="1" noResize="1" noEditPoints="1" noAdjustHandles="1" noChangeArrowheads="1" noChangeShapeType="1" noTextEdit="1"/>
              </p:cNvSpPr>
              <p:nvPr/>
            </p:nvSpPr>
            <p:spPr>
              <a:xfrm>
                <a:off x="864223" y="5085365"/>
                <a:ext cx="3504618" cy="1200329"/>
              </a:xfrm>
              <a:prstGeom prst="rect">
                <a:avLst/>
              </a:prstGeom>
              <a:blipFill>
                <a:blip r:embed="rId3"/>
                <a:stretch>
                  <a:fillRect t="-5076" b="-10660"/>
                </a:stretch>
              </a:blipFill>
            </p:spPr>
            <p:txBody>
              <a:bodyPr/>
              <a:lstStyle/>
              <a:p>
                <a:r>
                  <a:rPr lang="en-US">
                    <a:noFill/>
                  </a:rPr>
                  <a:t> </a:t>
                </a:r>
              </a:p>
            </p:txBody>
          </p:sp>
        </mc:Fallback>
      </mc:AlternateContent>
      <p:sp>
        <p:nvSpPr>
          <p:cNvPr id="75" name="TextBox 74"/>
          <p:cNvSpPr txBox="1"/>
          <p:nvPr/>
        </p:nvSpPr>
        <p:spPr>
          <a:xfrm>
            <a:off x="4762165" y="5085365"/>
            <a:ext cx="3952010" cy="1200329"/>
          </a:xfrm>
          <a:prstGeom prst="rect">
            <a:avLst/>
          </a:prstGeom>
          <a:noFill/>
        </p:spPr>
        <p:txBody>
          <a:bodyPr wrap="square" rtlCol="0">
            <a:spAutoFit/>
          </a:bodyPr>
          <a:lstStyle/>
          <a:p>
            <a:r>
              <a:rPr lang="en-SG" sz="2400" dirty="0"/>
              <a:t>This argument has the form of </a:t>
            </a:r>
            <a:r>
              <a:rPr lang="en-SG" sz="2400" dirty="0">
                <a:solidFill>
                  <a:srgbClr val="C00000"/>
                </a:solidFill>
              </a:rPr>
              <a:t>universal modus </a:t>
            </a:r>
            <a:r>
              <a:rPr lang="en-SG" sz="2400" dirty="0" err="1">
                <a:solidFill>
                  <a:srgbClr val="C00000"/>
                </a:solidFill>
              </a:rPr>
              <a:t>tollens</a:t>
            </a:r>
            <a:r>
              <a:rPr lang="en-SG" sz="2400" dirty="0">
                <a:solidFill>
                  <a:srgbClr val="C00000"/>
                </a:solidFill>
              </a:rPr>
              <a:t> </a:t>
            </a:r>
            <a:r>
              <a:rPr lang="en-SG" sz="2400" dirty="0"/>
              <a:t>and is therefore valid.</a:t>
            </a:r>
          </a:p>
        </p:txBody>
      </p:sp>
      <p:sp>
        <p:nvSpPr>
          <p:cNvPr id="76" name="TextBox 75"/>
          <p:cNvSpPr txBox="1"/>
          <p:nvPr/>
        </p:nvSpPr>
        <p:spPr>
          <a:xfrm>
            <a:off x="1528301" y="3568899"/>
            <a:ext cx="1741481" cy="461665"/>
          </a:xfrm>
          <a:prstGeom prst="rect">
            <a:avLst/>
          </a:prstGeom>
          <a:noFill/>
        </p:spPr>
        <p:txBody>
          <a:bodyPr wrap="square" rtlCol="0">
            <a:spAutoFit/>
          </a:bodyPr>
          <a:lstStyle/>
          <a:p>
            <a:r>
              <a:rPr lang="en-SG" sz="2400" i="1" dirty="0"/>
              <a:t>Premise:</a:t>
            </a:r>
          </a:p>
        </p:txBody>
      </p:sp>
    </p:spTree>
    <p:extLst>
      <p:ext uri="{BB962C8B-B14F-4D97-AF65-F5344CB8AC3E}">
        <p14:creationId xmlns:p14="http://schemas.microsoft.com/office/powerpoint/2010/main" val="1662622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dissolve">
                                      <p:cBhvr>
                                        <p:cTn id="7" dur="500"/>
                                        <p:tgtEl>
                                          <p:spTgt spid="76"/>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57"/>
                                        </p:tgtEl>
                                        <p:attrNameLst>
                                          <p:attrName>style.visibility</p:attrName>
                                        </p:attrNameLst>
                                      </p:cBhvr>
                                      <p:to>
                                        <p:strVal val="visible"/>
                                      </p:to>
                                    </p:set>
                                    <p:animEffect transition="in" filter="dissolve">
                                      <p:cBhvr>
                                        <p:cTn id="11" dur="500"/>
                                        <p:tgtEl>
                                          <p:spTgt spid="57"/>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67"/>
                                        </p:tgtEl>
                                        <p:attrNameLst>
                                          <p:attrName>style.visibility</p:attrName>
                                        </p:attrNameLst>
                                      </p:cBhvr>
                                      <p:to>
                                        <p:strVal val="visible"/>
                                      </p:to>
                                    </p:set>
                                    <p:animEffect transition="in" filter="dissolve">
                                      <p:cBhvr>
                                        <p:cTn id="16" dur="500"/>
                                        <p:tgtEl>
                                          <p:spTgt spid="67"/>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74"/>
                                        </p:tgtEl>
                                        <p:attrNameLst>
                                          <p:attrName>style.visibility</p:attrName>
                                        </p:attrNameLst>
                                      </p:cBhvr>
                                      <p:to>
                                        <p:strVal val="visible"/>
                                      </p:to>
                                    </p:set>
                                    <p:animEffect transition="in" filter="dissolve">
                                      <p:cBhvr>
                                        <p:cTn id="21" dur="500"/>
                                        <p:tgtEl>
                                          <p:spTgt spid="74"/>
                                        </p:tgtEl>
                                      </p:cBhvr>
                                    </p:animEffect>
                                  </p:childTnLst>
                                </p:cTn>
                              </p:par>
                            </p:childTnLst>
                          </p:cTn>
                        </p:par>
                        <p:par>
                          <p:cTn id="22" fill="hold">
                            <p:stCondLst>
                              <p:cond delay="500"/>
                            </p:stCondLst>
                            <p:childTnLst>
                              <p:par>
                                <p:cTn id="23" presetID="9" presetClass="entr" presetSubtype="0" fill="hold" grpId="0" nodeType="afterEffect">
                                  <p:stCondLst>
                                    <p:cond delay="0"/>
                                  </p:stCondLst>
                                  <p:childTnLst>
                                    <p:set>
                                      <p:cBhvr>
                                        <p:cTn id="24" dur="1" fill="hold">
                                          <p:stCondLst>
                                            <p:cond delay="0"/>
                                          </p:stCondLst>
                                        </p:cTn>
                                        <p:tgtEl>
                                          <p:spTgt spid="75"/>
                                        </p:tgtEl>
                                        <p:attrNameLst>
                                          <p:attrName>style.visibility</p:attrName>
                                        </p:attrNameLst>
                                      </p:cBhvr>
                                      <p:to>
                                        <p:strVal val="visible"/>
                                      </p:to>
                                    </p:set>
                                    <p:animEffect transition="in" filter="dissolve">
                                      <p:cBhvr>
                                        <p:cTn id="25"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67" grpId="0"/>
      <p:bldP spid="74" grpId="0" animBg="1"/>
      <p:bldP spid="75" grpId="0"/>
      <p:bldP spid="76"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Proving Validity of Arguments with Quantified Statements</a:t>
            </a:r>
            <a:endParaRPr lang="en-SG" sz="1100" dirty="0">
              <a:solidFill>
                <a:schemeClr val="bg1"/>
              </a:solidFill>
            </a:endParaRPr>
          </a:p>
        </p:txBody>
      </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Lst>
            </a:pPr>
            <a:r>
              <a:rPr lang="en-SG" sz="900" dirty="0">
                <a:solidFill>
                  <a:schemeClr val="bg1"/>
                </a:solidFill>
              </a:rPr>
              <a:t>	</a:t>
            </a:r>
            <a:r>
              <a:rPr lang="en-SG" sz="1200" dirty="0">
                <a:solidFill>
                  <a:schemeClr val="bg1"/>
                </a:solidFill>
              </a:rPr>
              <a:t>Predicates &amp; Quantified Statement I / II	Statements with Multiple Quantifiers	</a:t>
            </a:r>
            <a:r>
              <a:rPr lang="en-SG" sz="1200" b="1" dirty="0">
                <a:solidFill>
                  <a:schemeClr val="accent4">
                    <a:lumMod val="40000"/>
                    <a:lumOff val="60000"/>
                  </a:schemeClr>
                </a:solidFill>
              </a:rPr>
              <a:t>Arguments with Quantified Statements </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86</a:t>
            </a:fld>
            <a:endParaRPr lang="en-SG" dirty="0"/>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241160"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TextBox 39"/>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600" dirty="0">
                <a:solidFill>
                  <a:schemeClr val="bg1"/>
                </a:solidFill>
              </a:rPr>
              <a:t>3.4.5. Proving Validity of Arguments with Quantified Statements</a:t>
            </a:r>
          </a:p>
        </p:txBody>
      </p:sp>
      <p:sp>
        <p:nvSpPr>
          <p:cNvPr id="42" name="TextBox 41"/>
          <p:cNvSpPr txBox="1"/>
          <p:nvPr/>
        </p:nvSpPr>
        <p:spPr>
          <a:xfrm>
            <a:off x="369739" y="1497523"/>
            <a:ext cx="8342940" cy="2169825"/>
          </a:xfrm>
          <a:prstGeom prst="rect">
            <a:avLst/>
          </a:prstGeom>
          <a:noFill/>
        </p:spPr>
        <p:txBody>
          <a:bodyPr wrap="square" rtlCol="0">
            <a:spAutoFit/>
          </a:bodyPr>
          <a:lstStyle/>
          <a:p>
            <a:pPr>
              <a:spcAft>
                <a:spcPts val="600"/>
              </a:spcAft>
            </a:pPr>
            <a:r>
              <a:rPr lang="en-US" altLang="en-US" sz="2600" dirty="0"/>
              <a:t>The intuitive definition of validity for arguments with quantified statements is the same as for arguments with compound statements. </a:t>
            </a:r>
          </a:p>
          <a:p>
            <a:pPr>
              <a:spcAft>
                <a:spcPts val="600"/>
              </a:spcAft>
            </a:pPr>
            <a:r>
              <a:rPr lang="en-US" altLang="en-US" sz="2600" dirty="0"/>
              <a:t>An argument is valid if, and only if, the truth of its conclusion follows </a:t>
            </a:r>
            <a:r>
              <a:rPr lang="en-US" altLang="en-US" sz="2600" i="1" dirty="0"/>
              <a:t>necessarily </a:t>
            </a:r>
            <a:r>
              <a:rPr lang="en-US" altLang="en-US" sz="2600" dirty="0"/>
              <a:t>from the truth of its premises. </a:t>
            </a:r>
          </a:p>
        </p:txBody>
      </p:sp>
      <p:grpSp>
        <p:nvGrpSpPr>
          <p:cNvPr id="38" name="Group 37"/>
          <p:cNvGrpSpPr/>
          <p:nvPr/>
        </p:nvGrpSpPr>
        <p:grpSpPr>
          <a:xfrm>
            <a:off x="713606" y="3675144"/>
            <a:ext cx="7761215" cy="2754601"/>
            <a:chOff x="573490" y="4598517"/>
            <a:chExt cx="7761215" cy="2754601"/>
          </a:xfrm>
        </p:grpSpPr>
        <p:sp>
          <p:nvSpPr>
            <p:cNvPr id="39" name="Rectangle 38"/>
            <p:cNvSpPr/>
            <p:nvPr/>
          </p:nvSpPr>
          <p:spPr>
            <a:xfrm>
              <a:off x="573490" y="4598518"/>
              <a:ext cx="7761215" cy="2754600"/>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1" name="Rectangle 40"/>
            <p:cNvSpPr/>
            <p:nvPr/>
          </p:nvSpPr>
          <p:spPr>
            <a:xfrm>
              <a:off x="573490" y="4598517"/>
              <a:ext cx="7761215"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7" name="TextBox 56"/>
            <p:cNvSpPr txBox="1"/>
            <p:nvPr/>
          </p:nvSpPr>
          <p:spPr>
            <a:xfrm>
              <a:off x="650674" y="4645644"/>
              <a:ext cx="7684031" cy="461665"/>
            </a:xfrm>
            <a:prstGeom prst="rect">
              <a:avLst/>
            </a:prstGeom>
            <a:noFill/>
          </p:spPr>
          <p:txBody>
            <a:bodyPr wrap="square" rtlCol="0">
              <a:spAutoFit/>
            </a:bodyPr>
            <a:lstStyle/>
            <a:p>
              <a:r>
                <a:rPr lang="en-SG" sz="2400" dirty="0">
                  <a:solidFill>
                    <a:schemeClr val="bg1"/>
                  </a:solidFill>
                </a:rPr>
                <a:t>Definition 3.4.1 (Valid Argument Form)</a:t>
              </a:r>
            </a:p>
          </p:txBody>
        </p:sp>
        <p:sp>
          <p:nvSpPr>
            <p:cNvPr id="67" name="TextBox 66"/>
            <p:cNvSpPr txBox="1"/>
            <p:nvPr/>
          </p:nvSpPr>
          <p:spPr>
            <a:xfrm>
              <a:off x="650674" y="5255109"/>
              <a:ext cx="7684031" cy="2015936"/>
            </a:xfrm>
            <a:prstGeom prst="rect">
              <a:avLst/>
            </a:prstGeom>
            <a:noFill/>
          </p:spPr>
          <p:txBody>
            <a:bodyPr wrap="square" rtlCol="0">
              <a:spAutoFit/>
            </a:bodyPr>
            <a:lstStyle/>
            <a:p>
              <a:pPr>
                <a:spcAft>
                  <a:spcPts val="600"/>
                </a:spcAft>
              </a:pPr>
              <a:r>
                <a:rPr lang="en-SG" sz="2400" dirty="0">
                  <a:sym typeface="Symbol"/>
                </a:rPr>
                <a:t>To say that </a:t>
              </a:r>
              <a:r>
                <a:rPr lang="en-SG" sz="2400" b="1" dirty="0">
                  <a:sym typeface="Symbol"/>
                </a:rPr>
                <a:t>an argument form is valid</a:t>
              </a:r>
              <a:r>
                <a:rPr lang="en-SG" sz="2400" dirty="0">
                  <a:sym typeface="Symbol"/>
                </a:rPr>
                <a:t> means the following: No matter what particular predicates are substituted for the predicate symbols in its premises, if the resulting premise statements are all true, then the conclusion is also true.</a:t>
              </a:r>
            </a:p>
            <a:p>
              <a:pPr>
                <a:spcAft>
                  <a:spcPts val="600"/>
                </a:spcAft>
              </a:pPr>
              <a:r>
                <a:rPr lang="en-SG" sz="2400" dirty="0">
                  <a:sym typeface="Symbol"/>
                </a:rPr>
                <a:t>An </a:t>
              </a:r>
              <a:r>
                <a:rPr lang="en-SG" sz="2400" b="1" dirty="0">
                  <a:sym typeface="Symbol"/>
                </a:rPr>
                <a:t>argument is called valid </a:t>
              </a:r>
              <a:r>
                <a:rPr lang="en-SG" sz="2400" dirty="0">
                  <a:sym typeface="Symbol"/>
                </a:rPr>
                <a:t>if, and only if, its form is valid.</a:t>
              </a:r>
            </a:p>
          </p:txBody>
        </p:sp>
      </p:grpSp>
    </p:spTree>
    <p:extLst>
      <p:ext uri="{BB962C8B-B14F-4D97-AF65-F5344CB8AC3E}">
        <p14:creationId xmlns:p14="http://schemas.microsoft.com/office/powerpoint/2010/main" val="3061472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dissolve">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Using Diagrams to Test for Validity</a:t>
            </a:r>
            <a:endParaRPr lang="en-SG" sz="1100" dirty="0">
              <a:solidFill>
                <a:schemeClr val="bg1"/>
              </a:solidFill>
            </a:endParaRPr>
          </a:p>
        </p:txBody>
      </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Lst>
            </a:pPr>
            <a:r>
              <a:rPr lang="en-SG" sz="900" dirty="0">
                <a:solidFill>
                  <a:schemeClr val="bg1"/>
                </a:solidFill>
              </a:rPr>
              <a:t>	</a:t>
            </a:r>
            <a:r>
              <a:rPr lang="en-SG" sz="1200" dirty="0">
                <a:solidFill>
                  <a:schemeClr val="bg1"/>
                </a:solidFill>
              </a:rPr>
              <a:t>Predicates &amp; Quantified Statement I / II	Statements with Multiple Quantifiers	</a:t>
            </a:r>
            <a:r>
              <a:rPr lang="en-SG" sz="1200" b="1" dirty="0">
                <a:solidFill>
                  <a:schemeClr val="accent4">
                    <a:lumMod val="40000"/>
                    <a:lumOff val="60000"/>
                  </a:schemeClr>
                </a:solidFill>
              </a:rPr>
              <a:t>Arguments with Quantified Statements </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87</a:t>
            </a:fld>
            <a:endParaRPr lang="en-SG" dirty="0"/>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433731"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TextBox 39"/>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600" dirty="0">
                <a:solidFill>
                  <a:schemeClr val="bg1"/>
                </a:solidFill>
              </a:rPr>
              <a:t>3.4.6. Using Diagrams to Test for Validity</a:t>
            </a:r>
          </a:p>
        </p:txBody>
      </p:sp>
      <p:sp>
        <p:nvSpPr>
          <p:cNvPr id="42" name="TextBox 41"/>
          <p:cNvSpPr txBox="1"/>
          <p:nvPr/>
        </p:nvSpPr>
        <p:spPr>
          <a:xfrm>
            <a:off x="369738" y="1497523"/>
            <a:ext cx="8653492" cy="523220"/>
          </a:xfrm>
          <a:prstGeom prst="rect">
            <a:avLst/>
          </a:prstGeom>
          <a:noFill/>
        </p:spPr>
        <p:txBody>
          <a:bodyPr wrap="square" rtlCol="0">
            <a:spAutoFit/>
          </a:bodyPr>
          <a:lstStyle/>
          <a:p>
            <a:pPr>
              <a:spcAft>
                <a:spcPts val="600"/>
              </a:spcAft>
            </a:pPr>
            <a:r>
              <a:rPr lang="en-US" altLang="en-US" sz="2800" dirty="0"/>
              <a:t>Consider the statement: All integers are rational numbers.</a:t>
            </a:r>
          </a:p>
        </p:txBody>
      </p:sp>
      <p:sp>
        <p:nvSpPr>
          <p:cNvPr id="49" name="TextBox 48"/>
          <p:cNvSpPr txBox="1"/>
          <p:nvPr/>
        </p:nvSpPr>
        <p:spPr>
          <a:xfrm>
            <a:off x="2135973" y="2021070"/>
            <a:ext cx="5616884" cy="523220"/>
          </a:xfrm>
          <a:prstGeom prst="rect">
            <a:avLst/>
          </a:prstGeom>
          <a:solidFill>
            <a:schemeClr val="accent4">
              <a:lumMod val="40000"/>
              <a:lumOff val="60000"/>
            </a:schemeClr>
          </a:solidFill>
        </p:spPr>
        <p:txBody>
          <a:bodyPr wrap="square" rtlCol="0">
            <a:spAutoFit/>
          </a:bodyPr>
          <a:lstStyle/>
          <a:p>
            <a:pPr algn="ctr"/>
            <a:r>
              <a:rPr lang="en-SG" sz="2800" dirty="0">
                <a:sym typeface="Symbol" panose="05050102010706020507" pitchFamily="18" charset="2"/>
              </a:rPr>
              <a:t>integers </a:t>
            </a:r>
            <a:r>
              <a:rPr lang="en-SG" sz="2800" i="1" dirty="0"/>
              <a:t>n</a:t>
            </a:r>
            <a:r>
              <a:rPr lang="en-SG" sz="2800" dirty="0"/>
              <a:t>, </a:t>
            </a:r>
            <a:r>
              <a:rPr lang="en-SG" sz="2800" i="1" dirty="0"/>
              <a:t>n</a:t>
            </a:r>
            <a:r>
              <a:rPr lang="en-SG" sz="2800" dirty="0"/>
              <a:t> is a rational number.</a:t>
            </a:r>
            <a:endParaRPr lang="en-SG" sz="2800" dirty="0">
              <a:sym typeface="Symbol"/>
            </a:endParaRPr>
          </a:p>
        </p:txBody>
      </p:sp>
      <p:grpSp>
        <p:nvGrpSpPr>
          <p:cNvPr id="2" name="Group 1"/>
          <p:cNvGrpSpPr/>
          <p:nvPr/>
        </p:nvGrpSpPr>
        <p:grpSpPr>
          <a:xfrm>
            <a:off x="2927551" y="2943087"/>
            <a:ext cx="2906658" cy="3014467"/>
            <a:chOff x="526898" y="3010458"/>
            <a:chExt cx="2906658" cy="3014467"/>
          </a:xfrm>
        </p:grpSpPr>
        <p:pic>
          <p:nvPicPr>
            <p:cNvPr id="74" name="Picture 7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898" y="3010458"/>
              <a:ext cx="2906658" cy="260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 name="Text Box 7"/>
            <p:cNvSpPr txBox="1">
              <a:spLocks noChangeArrowheads="1"/>
            </p:cNvSpPr>
            <p:nvPr/>
          </p:nvSpPr>
          <p:spPr bwMode="auto">
            <a:xfrm>
              <a:off x="1076858" y="5655593"/>
              <a:ext cx="180673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eaLnBrk="1" hangingPunct="1"/>
              <a:r>
                <a:rPr lang="en-US" altLang="en-US" b="1" dirty="0"/>
                <a:t>Figure 3.4.1</a:t>
              </a:r>
            </a:p>
          </p:txBody>
        </p:sp>
      </p:grpSp>
    </p:spTree>
    <p:extLst>
      <p:ext uri="{BB962C8B-B14F-4D97-AF65-F5344CB8AC3E}">
        <p14:creationId xmlns:p14="http://schemas.microsoft.com/office/powerpoint/2010/main" val="139110533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Using Diagrams to Show Invalidity</a:t>
            </a:r>
            <a:endParaRPr lang="en-SG" sz="1100" dirty="0">
              <a:solidFill>
                <a:schemeClr val="bg1"/>
              </a:solidFill>
            </a:endParaRPr>
          </a:p>
        </p:txBody>
      </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Lst>
            </a:pPr>
            <a:r>
              <a:rPr lang="en-SG" sz="900" dirty="0">
                <a:solidFill>
                  <a:schemeClr val="bg1"/>
                </a:solidFill>
              </a:rPr>
              <a:t>	</a:t>
            </a:r>
            <a:r>
              <a:rPr lang="en-SG" sz="1200" dirty="0">
                <a:solidFill>
                  <a:schemeClr val="bg1"/>
                </a:solidFill>
              </a:rPr>
              <a:t>Predicates &amp; Quantified Statement I / II	Statements with Multiple Quantifiers	</a:t>
            </a:r>
            <a:r>
              <a:rPr lang="en-SG" sz="1200" b="1" dirty="0">
                <a:solidFill>
                  <a:schemeClr val="accent4">
                    <a:lumMod val="40000"/>
                    <a:lumOff val="60000"/>
                  </a:schemeClr>
                </a:solidFill>
              </a:rPr>
              <a:t>Arguments with Quantified Statements </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88</a:t>
            </a:fld>
            <a:endParaRPr lang="en-SG" dirty="0"/>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433731"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TextBox 41"/>
          <p:cNvSpPr txBox="1"/>
          <p:nvPr/>
        </p:nvSpPr>
        <p:spPr>
          <a:xfrm>
            <a:off x="369738" y="1099053"/>
            <a:ext cx="8377447" cy="954107"/>
          </a:xfrm>
          <a:prstGeom prst="rect">
            <a:avLst/>
          </a:prstGeom>
          <a:noFill/>
        </p:spPr>
        <p:txBody>
          <a:bodyPr wrap="square" rtlCol="0">
            <a:spAutoFit/>
          </a:bodyPr>
          <a:lstStyle/>
          <a:p>
            <a:pPr>
              <a:spcAft>
                <a:spcPts val="600"/>
              </a:spcAft>
            </a:pPr>
            <a:r>
              <a:rPr lang="en-US" altLang="en-US" sz="2800" dirty="0"/>
              <a:t>Use a diagram to show the invalidity of the following argument:</a:t>
            </a:r>
          </a:p>
        </p:txBody>
      </p:sp>
      <p:sp>
        <p:nvSpPr>
          <p:cNvPr id="49" name="TextBox 48"/>
          <p:cNvSpPr txBox="1"/>
          <p:nvPr/>
        </p:nvSpPr>
        <p:spPr>
          <a:xfrm>
            <a:off x="2260474" y="1794017"/>
            <a:ext cx="4903502" cy="1384995"/>
          </a:xfrm>
          <a:prstGeom prst="rect">
            <a:avLst/>
          </a:prstGeom>
          <a:solidFill>
            <a:schemeClr val="accent4">
              <a:lumMod val="40000"/>
              <a:lumOff val="60000"/>
            </a:schemeClr>
          </a:solidFill>
        </p:spPr>
        <p:txBody>
          <a:bodyPr wrap="square" rtlCol="0">
            <a:spAutoFit/>
          </a:bodyPr>
          <a:lstStyle/>
          <a:p>
            <a:pPr>
              <a:tabLst>
                <a:tab pos="361950" algn="l"/>
              </a:tabLst>
            </a:pPr>
            <a:r>
              <a:rPr lang="en-SG" sz="2800" dirty="0">
                <a:sym typeface="Symbol" panose="05050102010706020507" pitchFamily="18" charset="2"/>
              </a:rPr>
              <a:t>	All human beings are mortal.</a:t>
            </a:r>
          </a:p>
          <a:p>
            <a:pPr>
              <a:tabLst>
                <a:tab pos="361950" algn="l"/>
              </a:tabLst>
            </a:pPr>
            <a:r>
              <a:rPr lang="en-SG" sz="2800" dirty="0">
                <a:sym typeface="Symbol" panose="05050102010706020507" pitchFamily="18" charset="2"/>
              </a:rPr>
              <a:t>	Felix is mortal.</a:t>
            </a:r>
          </a:p>
          <a:p>
            <a:pPr>
              <a:tabLst>
                <a:tab pos="361950" algn="l"/>
              </a:tabLst>
            </a:pPr>
            <a:r>
              <a:rPr lang="en-SG" sz="2800" dirty="0">
                <a:sym typeface="Symbol" panose="05050102010706020507" pitchFamily="18" charset="2"/>
              </a:rPr>
              <a:t>	Felix is a human being.</a:t>
            </a:r>
            <a:endParaRPr lang="en-SG" sz="2800" dirty="0">
              <a:sym typeface="Symbol"/>
            </a:endParaRPr>
          </a:p>
        </p:txBody>
      </p:sp>
      <p:grpSp>
        <p:nvGrpSpPr>
          <p:cNvPr id="3" name="Group 2"/>
          <p:cNvGrpSpPr/>
          <p:nvPr/>
        </p:nvGrpSpPr>
        <p:grpSpPr>
          <a:xfrm>
            <a:off x="645328" y="3495675"/>
            <a:ext cx="8269705" cy="2792865"/>
            <a:chOff x="645328" y="3495675"/>
            <a:chExt cx="8269705" cy="2792865"/>
          </a:xfrm>
        </p:grpSpPr>
        <p:pic>
          <p:nvPicPr>
            <p:cNvPr id="41" name="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8527" y="3495675"/>
              <a:ext cx="5613400" cy="248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 name="Text Box 7"/>
            <p:cNvSpPr txBox="1">
              <a:spLocks noChangeArrowheads="1"/>
            </p:cNvSpPr>
            <p:nvPr/>
          </p:nvSpPr>
          <p:spPr bwMode="auto">
            <a:xfrm>
              <a:off x="3547037" y="5919208"/>
              <a:ext cx="17473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eaLnBrk="1" hangingPunct="1"/>
              <a:r>
                <a:rPr lang="en-US" altLang="en-US" b="1" dirty="0"/>
                <a:t>Figure 3.4.4</a:t>
              </a:r>
            </a:p>
          </p:txBody>
        </p:sp>
        <p:sp>
          <p:nvSpPr>
            <p:cNvPr id="67" name="Text Box 8"/>
            <p:cNvSpPr txBox="1">
              <a:spLocks noChangeArrowheads="1"/>
            </p:cNvSpPr>
            <p:nvPr/>
          </p:nvSpPr>
          <p:spPr bwMode="auto">
            <a:xfrm>
              <a:off x="645328" y="3512231"/>
              <a:ext cx="17813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en-US" dirty="0"/>
                <a:t>Major premise</a:t>
              </a:r>
            </a:p>
          </p:txBody>
        </p:sp>
        <p:sp>
          <p:nvSpPr>
            <p:cNvPr id="76" name="Text Box 8"/>
            <p:cNvSpPr txBox="1">
              <a:spLocks noChangeArrowheads="1"/>
            </p:cNvSpPr>
            <p:nvPr/>
          </p:nvSpPr>
          <p:spPr bwMode="auto">
            <a:xfrm>
              <a:off x="6905258" y="3512231"/>
              <a:ext cx="20097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en-US" dirty="0"/>
                <a:t>Minor premise</a:t>
              </a:r>
            </a:p>
          </p:txBody>
        </p:sp>
      </p:grpSp>
    </p:spTree>
    <p:extLst>
      <p:ext uri="{BB962C8B-B14F-4D97-AF65-F5344CB8AC3E}">
        <p14:creationId xmlns:p14="http://schemas.microsoft.com/office/powerpoint/2010/main" val="33845462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Using Diagrams to Show Invalidity</a:t>
            </a:r>
            <a:endParaRPr lang="en-SG" sz="1100" dirty="0">
              <a:solidFill>
                <a:schemeClr val="bg1"/>
              </a:solidFill>
            </a:endParaRPr>
          </a:p>
        </p:txBody>
      </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Lst>
            </a:pPr>
            <a:r>
              <a:rPr lang="en-SG" sz="900" dirty="0">
                <a:solidFill>
                  <a:schemeClr val="bg1"/>
                </a:solidFill>
              </a:rPr>
              <a:t>	</a:t>
            </a:r>
            <a:r>
              <a:rPr lang="en-SG" sz="1200" dirty="0">
                <a:solidFill>
                  <a:schemeClr val="bg1"/>
                </a:solidFill>
              </a:rPr>
              <a:t>Predicates &amp; Quantified Statement I / II	Statements with Multiple Quantifiers	</a:t>
            </a:r>
            <a:r>
              <a:rPr lang="en-SG" sz="1200" b="1" dirty="0">
                <a:solidFill>
                  <a:schemeClr val="accent4">
                    <a:lumMod val="40000"/>
                    <a:lumOff val="60000"/>
                  </a:schemeClr>
                </a:solidFill>
              </a:rPr>
              <a:t>Arguments with Quantified Statements </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89</a:t>
            </a:fld>
            <a:endParaRPr lang="en-SG" dirty="0"/>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433731"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TextBox 41"/>
          <p:cNvSpPr txBox="1"/>
          <p:nvPr/>
        </p:nvSpPr>
        <p:spPr>
          <a:xfrm>
            <a:off x="369738" y="1099053"/>
            <a:ext cx="8377447" cy="954107"/>
          </a:xfrm>
          <a:prstGeom prst="rect">
            <a:avLst/>
          </a:prstGeom>
          <a:noFill/>
        </p:spPr>
        <p:txBody>
          <a:bodyPr wrap="square" rtlCol="0">
            <a:spAutoFit/>
          </a:bodyPr>
          <a:lstStyle/>
          <a:p>
            <a:pPr>
              <a:spcAft>
                <a:spcPts val="600"/>
              </a:spcAft>
            </a:pPr>
            <a:r>
              <a:rPr lang="en-US" altLang="en-US" sz="2800" dirty="0"/>
              <a:t>Use a diagram to show the invalidity of the following argument:</a:t>
            </a:r>
          </a:p>
        </p:txBody>
      </p:sp>
      <p:sp>
        <p:nvSpPr>
          <p:cNvPr id="49" name="TextBox 48"/>
          <p:cNvSpPr txBox="1"/>
          <p:nvPr/>
        </p:nvSpPr>
        <p:spPr>
          <a:xfrm>
            <a:off x="2260474" y="1794017"/>
            <a:ext cx="4936834" cy="1384995"/>
          </a:xfrm>
          <a:prstGeom prst="rect">
            <a:avLst/>
          </a:prstGeom>
          <a:solidFill>
            <a:schemeClr val="accent4">
              <a:lumMod val="40000"/>
              <a:lumOff val="60000"/>
            </a:schemeClr>
          </a:solidFill>
        </p:spPr>
        <p:txBody>
          <a:bodyPr wrap="square" rtlCol="0">
            <a:spAutoFit/>
          </a:bodyPr>
          <a:lstStyle/>
          <a:p>
            <a:pPr>
              <a:tabLst>
                <a:tab pos="361950" algn="l"/>
              </a:tabLst>
            </a:pPr>
            <a:r>
              <a:rPr lang="en-SG" sz="2800" dirty="0">
                <a:sym typeface="Symbol" panose="05050102010706020507" pitchFamily="18" charset="2"/>
              </a:rPr>
              <a:t>	All human beings are mortal.</a:t>
            </a:r>
          </a:p>
          <a:p>
            <a:pPr>
              <a:tabLst>
                <a:tab pos="361950" algn="l"/>
              </a:tabLst>
            </a:pPr>
            <a:r>
              <a:rPr lang="en-SG" sz="2800" dirty="0">
                <a:sym typeface="Symbol" panose="05050102010706020507" pitchFamily="18" charset="2"/>
              </a:rPr>
              <a:t>	Felix is mortal.</a:t>
            </a:r>
          </a:p>
          <a:p>
            <a:pPr>
              <a:tabLst>
                <a:tab pos="361950" algn="l"/>
              </a:tabLst>
            </a:pPr>
            <a:r>
              <a:rPr lang="en-SG" sz="2800" dirty="0">
                <a:sym typeface="Symbol" panose="05050102010706020507" pitchFamily="18" charset="2"/>
              </a:rPr>
              <a:t>	Felix is a human being.</a:t>
            </a:r>
            <a:endParaRPr lang="en-SG" sz="2800" dirty="0">
              <a:sym typeface="Symbol"/>
            </a:endParaRPr>
          </a:p>
        </p:txBody>
      </p:sp>
      <p:grpSp>
        <p:nvGrpSpPr>
          <p:cNvPr id="2" name="Group 1"/>
          <p:cNvGrpSpPr/>
          <p:nvPr/>
        </p:nvGrpSpPr>
        <p:grpSpPr>
          <a:xfrm>
            <a:off x="1870204" y="3334833"/>
            <a:ext cx="5538788" cy="3155395"/>
            <a:chOff x="1947388" y="3371181"/>
            <a:chExt cx="5538788" cy="3155395"/>
          </a:xfrm>
        </p:grpSpPr>
        <p:pic>
          <p:nvPicPr>
            <p:cNvPr id="74" name="Picture 7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388" y="3371181"/>
              <a:ext cx="5538788" cy="278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 name="Text Box 7"/>
            <p:cNvSpPr txBox="1">
              <a:spLocks noChangeArrowheads="1"/>
            </p:cNvSpPr>
            <p:nvPr/>
          </p:nvSpPr>
          <p:spPr bwMode="auto">
            <a:xfrm>
              <a:off x="3741368" y="6157244"/>
              <a:ext cx="195082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eaLnBrk="1" hangingPunct="1"/>
              <a:r>
                <a:rPr lang="en-US" altLang="en-US" b="1" dirty="0"/>
                <a:t>Figure 3.4.5</a:t>
              </a:r>
            </a:p>
          </p:txBody>
        </p:sp>
      </p:grpSp>
      <p:sp>
        <p:nvSpPr>
          <p:cNvPr id="6" name="TextBox 5"/>
          <p:cNvSpPr txBox="1"/>
          <p:nvPr/>
        </p:nvSpPr>
        <p:spPr>
          <a:xfrm>
            <a:off x="604473" y="3334833"/>
            <a:ext cx="1689722" cy="830997"/>
          </a:xfrm>
          <a:prstGeom prst="rect">
            <a:avLst/>
          </a:prstGeom>
          <a:noFill/>
        </p:spPr>
        <p:txBody>
          <a:bodyPr wrap="square" rtlCol="0">
            <a:spAutoFit/>
          </a:bodyPr>
          <a:lstStyle/>
          <a:p>
            <a:r>
              <a:rPr lang="en-SG" sz="2400" dirty="0">
                <a:solidFill>
                  <a:srgbClr val="990099"/>
                </a:solidFill>
              </a:rPr>
              <a:t>Conclusion is true.</a:t>
            </a:r>
          </a:p>
        </p:txBody>
      </p:sp>
      <p:sp>
        <p:nvSpPr>
          <p:cNvPr id="77" name="TextBox 76"/>
          <p:cNvSpPr txBox="1"/>
          <p:nvPr/>
        </p:nvSpPr>
        <p:spPr>
          <a:xfrm>
            <a:off x="7241160" y="3334833"/>
            <a:ext cx="1689722" cy="830997"/>
          </a:xfrm>
          <a:prstGeom prst="rect">
            <a:avLst/>
          </a:prstGeom>
          <a:noFill/>
        </p:spPr>
        <p:txBody>
          <a:bodyPr wrap="square" rtlCol="0">
            <a:spAutoFit/>
          </a:bodyPr>
          <a:lstStyle/>
          <a:p>
            <a:r>
              <a:rPr lang="en-SG" sz="2400" dirty="0">
                <a:solidFill>
                  <a:srgbClr val="990099"/>
                </a:solidFill>
              </a:rPr>
              <a:t>Conclusion is false.</a:t>
            </a:r>
          </a:p>
        </p:txBody>
      </p:sp>
      <p:sp>
        <p:nvSpPr>
          <p:cNvPr id="78" name="TextBox 77"/>
          <p:cNvSpPr txBox="1"/>
          <p:nvPr/>
        </p:nvSpPr>
        <p:spPr>
          <a:xfrm>
            <a:off x="7241160" y="1794017"/>
            <a:ext cx="1689722" cy="1384995"/>
          </a:xfrm>
          <a:prstGeom prst="rect">
            <a:avLst/>
          </a:prstGeom>
          <a:noFill/>
        </p:spPr>
        <p:txBody>
          <a:bodyPr wrap="square" rtlCol="0">
            <a:spAutoFit/>
          </a:bodyPr>
          <a:lstStyle/>
          <a:p>
            <a:r>
              <a:rPr lang="en-SG" sz="2800" dirty="0">
                <a:solidFill>
                  <a:srgbClr val="C00000"/>
                </a:solidFill>
              </a:rPr>
              <a:t>Hence, argument is invalid.</a:t>
            </a:r>
          </a:p>
        </p:txBody>
      </p:sp>
    </p:spTree>
    <p:extLst>
      <p:ext uri="{BB962C8B-B14F-4D97-AF65-F5344CB8AC3E}">
        <p14:creationId xmlns:p14="http://schemas.microsoft.com/office/powerpoint/2010/main" val="3357494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7"/>
                                        </p:tgtEl>
                                        <p:attrNameLst>
                                          <p:attrName>style.visibility</p:attrName>
                                        </p:attrNameLst>
                                      </p:cBhvr>
                                      <p:to>
                                        <p:strVal val="visible"/>
                                      </p:to>
                                    </p:set>
                                    <p:animEffect transition="in" filter="dissolve">
                                      <p:cBhvr>
                                        <p:cTn id="12" dur="500"/>
                                        <p:tgtEl>
                                          <p:spTgt spid="7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dissolve">
                                      <p:cBhvr>
                                        <p:cTn id="1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7" grpId="0"/>
      <p:bldP spid="7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 pos="8612188" algn="l"/>
              </a:tabLst>
            </a:pPr>
            <a:r>
              <a:rPr lang="en-SG" sz="900" dirty="0">
                <a:solidFill>
                  <a:schemeClr val="bg1"/>
                </a:solidFill>
              </a:rPr>
              <a:t>	</a:t>
            </a:r>
            <a:r>
              <a:rPr lang="en-SG" sz="1200" b="1" dirty="0">
                <a:solidFill>
                  <a:schemeClr val="accent4">
                    <a:lumMod val="20000"/>
                    <a:lumOff val="80000"/>
                  </a:schemeClr>
                </a:solidFill>
              </a:rPr>
              <a:t>Predicates &amp; Quantified Statement I </a:t>
            </a:r>
            <a:r>
              <a:rPr lang="en-SG" sz="1200" dirty="0">
                <a:solidFill>
                  <a:schemeClr val="bg1"/>
                </a:solidFill>
              </a:rPr>
              <a:t>/ II	Statements with Multiple Quantifiers	Arguments with Quantified Statements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The Universal Quantifier: </a:t>
            </a:r>
            <a:r>
              <a:rPr lang="en-SG" sz="1400" dirty="0">
                <a:solidFill>
                  <a:schemeClr val="bg1"/>
                </a:solidFill>
                <a:sym typeface="Symbol" panose="05050102010706020507" pitchFamily="18" charset="2"/>
              </a:rPr>
              <a:t></a:t>
            </a:r>
            <a:r>
              <a:rPr lang="en-SG" sz="1400" dirty="0">
                <a:solidFill>
                  <a:schemeClr val="bg1"/>
                </a:solidFill>
              </a:rPr>
              <a:t> </a:t>
            </a:r>
            <a:endParaRPr lang="en-SG" sz="1100" dirty="0">
              <a:solidFill>
                <a:schemeClr val="bg1"/>
              </a:solidFill>
            </a:endParaRPr>
          </a:p>
        </p:txBody>
      </p:sp>
      <p:sp>
        <p:nvSpPr>
          <p:cNvPr id="15" name="TextBox 14"/>
          <p:cNvSpPr txBox="1"/>
          <p:nvPr/>
        </p:nvSpPr>
        <p:spPr>
          <a:xfrm>
            <a:off x="444474" y="1029097"/>
            <a:ext cx="8070876" cy="1384995"/>
          </a:xfrm>
          <a:prstGeom prst="rect">
            <a:avLst/>
          </a:prstGeom>
          <a:noFill/>
        </p:spPr>
        <p:txBody>
          <a:bodyPr wrap="square" rtlCol="0">
            <a:spAutoFit/>
          </a:bodyPr>
          <a:lstStyle/>
          <a:p>
            <a:pPr>
              <a:spcAft>
                <a:spcPts val="600"/>
              </a:spcAft>
            </a:pPr>
            <a:r>
              <a:rPr lang="en-SG" sz="2800" dirty="0"/>
              <a:t>Quantifiers are words that refer to quantities such as “some” or “all” and tell for how many elements a given predicate is true.</a:t>
            </a:r>
            <a:endParaRPr lang="en-US" altLang="en-US" sz="2800" i="1" dirty="0"/>
          </a:p>
        </p:txBody>
      </p:sp>
      <p:sp>
        <p:nvSpPr>
          <p:cNvPr id="19" name="Slide Number Placeholder 18"/>
          <p:cNvSpPr>
            <a:spLocks noGrp="1"/>
          </p:cNvSpPr>
          <p:nvPr>
            <p:ph type="sldNum" sz="quarter" idx="12"/>
          </p:nvPr>
        </p:nvSpPr>
        <p:spPr/>
        <p:txBody>
          <a:bodyPr/>
          <a:lstStyle/>
          <a:p>
            <a:fld id="{3945BCA7-BE1F-44EA-8FAA-E97CADA8B770}" type="slidenum">
              <a:rPr lang="en-SG" smtClean="0"/>
              <a:t>9</a:t>
            </a:fld>
            <a:endParaRPr lang="en-SG" dirty="0"/>
          </a:p>
        </p:txBody>
      </p:sp>
      <p:sp>
        <p:nvSpPr>
          <p:cNvPr id="33" name="TextBox 32"/>
          <p:cNvSpPr txBox="1"/>
          <p:nvPr/>
        </p:nvSpPr>
        <p:spPr>
          <a:xfrm>
            <a:off x="444473" y="2519297"/>
            <a:ext cx="8233361" cy="954107"/>
          </a:xfrm>
          <a:prstGeom prst="rect">
            <a:avLst/>
          </a:prstGeom>
          <a:noFill/>
        </p:spPr>
        <p:txBody>
          <a:bodyPr wrap="square" rtlCol="0">
            <a:spAutoFit/>
          </a:bodyPr>
          <a:lstStyle/>
          <a:p>
            <a:pPr>
              <a:spcAft>
                <a:spcPts val="600"/>
              </a:spcAft>
            </a:pPr>
            <a:r>
              <a:rPr lang="en-SG" sz="2800" dirty="0"/>
              <a:t>The symbol </a:t>
            </a:r>
            <a:r>
              <a:rPr lang="en-SG" sz="2800" b="1" dirty="0">
                <a:solidFill>
                  <a:srgbClr val="C00000"/>
                </a:solidFill>
                <a:sym typeface="Symbol" panose="05050102010706020507" pitchFamily="18" charset="2"/>
              </a:rPr>
              <a:t></a:t>
            </a:r>
            <a:r>
              <a:rPr lang="en-SG" sz="2800" dirty="0">
                <a:sym typeface="Symbol" panose="05050102010706020507" pitchFamily="18" charset="2"/>
              </a:rPr>
              <a:t> denotes “for all” (or “for any”, “for every”, “for each”) and is called the </a:t>
            </a:r>
            <a:r>
              <a:rPr lang="en-SG" sz="2800" dirty="0">
                <a:solidFill>
                  <a:srgbClr val="C00000"/>
                </a:solidFill>
                <a:sym typeface="Symbol" panose="05050102010706020507" pitchFamily="18" charset="2"/>
              </a:rPr>
              <a:t>universal quantifier</a:t>
            </a:r>
            <a:r>
              <a:rPr lang="en-SG" sz="2800" dirty="0">
                <a:sym typeface="Symbol" panose="05050102010706020507" pitchFamily="18" charset="2"/>
              </a:rPr>
              <a:t>.</a:t>
            </a:r>
            <a:endParaRPr lang="en-US" altLang="en-US" sz="2800" i="1" dirty="0"/>
          </a:p>
        </p:txBody>
      </p:sp>
      <p:grpSp>
        <p:nvGrpSpPr>
          <p:cNvPr id="32" name="Group 31"/>
          <p:cNvGrpSpPr/>
          <p:nvPr/>
        </p:nvGrpSpPr>
        <p:grpSpPr>
          <a:xfrm>
            <a:off x="550530" y="3499856"/>
            <a:ext cx="8100228" cy="2595585"/>
            <a:chOff x="421090" y="4598517"/>
            <a:chExt cx="8100228" cy="2595585"/>
          </a:xfrm>
        </p:grpSpPr>
        <p:sp>
          <p:nvSpPr>
            <p:cNvPr id="34" name="Rectangle 33"/>
            <p:cNvSpPr/>
            <p:nvPr/>
          </p:nvSpPr>
          <p:spPr>
            <a:xfrm>
              <a:off x="421090" y="4598518"/>
              <a:ext cx="8100228" cy="2595584"/>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5" name="Rectangle 34"/>
            <p:cNvSpPr/>
            <p:nvPr/>
          </p:nvSpPr>
          <p:spPr>
            <a:xfrm>
              <a:off x="421090" y="4598517"/>
              <a:ext cx="8100228"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7" name="TextBox 36"/>
            <p:cNvSpPr txBox="1"/>
            <p:nvPr/>
          </p:nvSpPr>
          <p:spPr>
            <a:xfrm>
              <a:off x="482723" y="4645644"/>
              <a:ext cx="7494514" cy="461665"/>
            </a:xfrm>
            <a:prstGeom prst="rect">
              <a:avLst/>
            </a:prstGeom>
            <a:noFill/>
          </p:spPr>
          <p:txBody>
            <a:bodyPr wrap="square" rtlCol="0">
              <a:spAutoFit/>
            </a:bodyPr>
            <a:lstStyle/>
            <a:p>
              <a:r>
                <a:rPr lang="en-SG" sz="2400" dirty="0">
                  <a:solidFill>
                    <a:schemeClr val="bg1"/>
                  </a:solidFill>
                </a:rPr>
                <a:t>Definition 3.1.3 (Universal Statement)</a:t>
              </a:r>
            </a:p>
          </p:txBody>
        </p:sp>
        <p:sp>
          <p:nvSpPr>
            <p:cNvPr id="41" name="TextBox 40"/>
            <p:cNvSpPr txBox="1"/>
            <p:nvPr/>
          </p:nvSpPr>
          <p:spPr>
            <a:xfrm>
              <a:off x="482724" y="5255109"/>
              <a:ext cx="8038594" cy="1938992"/>
            </a:xfrm>
            <a:prstGeom prst="rect">
              <a:avLst/>
            </a:prstGeom>
            <a:noFill/>
          </p:spPr>
          <p:txBody>
            <a:bodyPr wrap="square" rtlCol="0">
              <a:spAutoFit/>
            </a:bodyPr>
            <a:lstStyle/>
            <a:p>
              <a:r>
                <a:rPr lang="en-SG" sz="2400" dirty="0"/>
                <a:t>Let </a:t>
              </a:r>
              <a:r>
                <a:rPr lang="en-SG" sz="2400" i="1" dirty="0"/>
                <a:t>Q</a:t>
              </a:r>
              <a:r>
                <a:rPr lang="en-SG" sz="2400" dirty="0"/>
                <a:t>(</a:t>
              </a:r>
              <a:r>
                <a:rPr lang="en-SG" sz="2400" i="1" dirty="0"/>
                <a:t>x</a:t>
              </a:r>
              <a:r>
                <a:rPr lang="en-SG" sz="2400" dirty="0"/>
                <a:t>) be a predicate and </a:t>
              </a:r>
              <a:r>
                <a:rPr lang="en-SG" sz="2400" i="1" dirty="0"/>
                <a:t>D</a:t>
              </a:r>
              <a:r>
                <a:rPr lang="en-SG" sz="2400" dirty="0"/>
                <a:t> the domain of </a:t>
              </a:r>
              <a:r>
                <a:rPr lang="en-SG" sz="2400" i="1" dirty="0"/>
                <a:t>x</a:t>
              </a:r>
              <a:r>
                <a:rPr lang="en-SG" sz="2400" dirty="0"/>
                <a:t>. A </a:t>
              </a:r>
              <a:r>
                <a:rPr lang="en-SG" sz="2400" b="1" dirty="0"/>
                <a:t>universal statement</a:t>
              </a:r>
              <a:r>
                <a:rPr lang="en-SG" sz="2400" dirty="0"/>
                <a:t> is a statement of the form “</a:t>
              </a:r>
              <a:r>
                <a:rPr lang="en-SG" sz="2400" dirty="0">
                  <a:sym typeface="Symbol" panose="05050102010706020507" pitchFamily="18" charset="2"/>
                </a:rPr>
                <a:t></a:t>
              </a:r>
              <a:r>
                <a:rPr lang="en-SG" sz="2400" i="1" dirty="0">
                  <a:sym typeface="Symbol" panose="05050102010706020507" pitchFamily="18" charset="2"/>
                </a:rPr>
                <a:t>x</a:t>
              </a:r>
              <a:r>
                <a:rPr lang="en-SG" sz="2400" dirty="0">
                  <a:sym typeface="Symbol" panose="05050102010706020507" pitchFamily="18" charset="2"/>
                </a:rPr>
                <a:t>  </a:t>
              </a:r>
              <a:r>
                <a:rPr lang="en-SG" sz="2400" i="1" dirty="0">
                  <a:sym typeface="Symbol" panose="05050102010706020507" pitchFamily="18" charset="2"/>
                </a:rPr>
                <a:t>D</a:t>
              </a:r>
              <a:r>
                <a:rPr lang="en-SG" sz="2400" dirty="0">
                  <a:sym typeface="Symbol" panose="05050102010706020507" pitchFamily="18" charset="2"/>
                </a:rPr>
                <a:t>, </a:t>
              </a:r>
              <a:r>
                <a:rPr lang="en-SG" sz="2400" i="1" dirty="0">
                  <a:sym typeface="Symbol" panose="05050102010706020507" pitchFamily="18" charset="2"/>
                </a:rPr>
                <a:t>Q</a:t>
              </a:r>
              <a:r>
                <a:rPr lang="en-SG" sz="2400" dirty="0">
                  <a:sym typeface="Symbol" panose="05050102010706020507" pitchFamily="18" charset="2"/>
                </a:rPr>
                <a:t>(</a:t>
              </a:r>
              <a:r>
                <a:rPr lang="en-SG" sz="2400" i="1" dirty="0">
                  <a:sym typeface="Symbol" panose="05050102010706020507" pitchFamily="18" charset="2"/>
                </a:rPr>
                <a:t>x</a:t>
              </a:r>
              <a:r>
                <a:rPr lang="en-SG" sz="2400" dirty="0">
                  <a:sym typeface="Symbol" panose="05050102010706020507" pitchFamily="18" charset="2"/>
                </a:rPr>
                <a:t>)”.</a:t>
              </a:r>
              <a:endParaRPr lang="en-SG" sz="2400" dirty="0"/>
            </a:p>
            <a:p>
              <a:pPr marL="342900" indent="-342900">
                <a:buFont typeface="Wingdings" panose="05000000000000000000" pitchFamily="2" charset="2"/>
                <a:buChar char="§"/>
              </a:pPr>
              <a:r>
                <a:rPr lang="en-SG" sz="2400" dirty="0"/>
                <a:t>It is defined to be true </a:t>
              </a:r>
              <a:r>
                <a:rPr lang="en-SG" sz="2400" dirty="0" err="1"/>
                <a:t>iff</a:t>
              </a:r>
              <a:r>
                <a:rPr lang="en-SG" sz="2400" dirty="0"/>
                <a:t> </a:t>
              </a:r>
              <a:r>
                <a:rPr lang="en-SG" sz="2400" i="1" dirty="0"/>
                <a:t>Q</a:t>
              </a:r>
              <a:r>
                <a:rPr lang="en-SG" sz="2400" dirty="0"/>
                <a:t>(</a:t>
              </a:r>
              <a:r>
                <a:rPr lang="en-SG" sz="2400" i="1" dirty="0"/>
                <a:t>x</a:t>
              </a:r>
              <a:r>
                <a:rPr lang="en-SG" sz="2400" dirty="0"/>
                <a:t>) is </a:t>
              </a:r>
              <a:r>
                <a:rPr lang="en-SG" sz="2400" dirty="0">
                  <a:solidFill>
                    <a:srgbClr val="C00000"/>
                  </a:solidFill>
                </a:rPr>
                <a:t>true for every</a:t>
              </a:r>
              <a:r>
                <a:rPr lang="en-SG" sz="2400" dirty="0"/>
                <a:t> </a:t>
              </a:r>
              <a:r>
                <a:rPr lang="en-SG" sz="2400" i="1" dirty="0"/>
                <a:t>x</a:t>
              </a:r>
              <a:r>
                <a:rPr lang="en-SG" sz="2400" dirty="0"/>
                <a:t> in </a:t>
              </a:r>
              <a:r>
                <a:rPr lang="en-SG" sz="2400" i="1" dirty="0"/>
                <a:t>D</a:t>
              </a:r>
              <a:r>
                <a:rPr lang="en-SG" sz="2400" dirty="0"/>
                <a:t>.</a:t>
              </a:r>
            </a:p>
            <a:p>
              <a:pPr marL="342900" indent="-342900">
                <a:buFont typeface="Wingdings" panose="05000000000000000000" pitchFamily="2" charset="2"/>
                <a:buChar char="§"/>
              </a:pPr>
              <a:r>
                <a:rPr lang="en-SG" sz="2400" dirty="0"/>
                <a:t>It is defined to be false </a:t>
              </a:r>
              <a:r>
                <a:rPr lang="en-SG" sz="2400" dirty="0" err="1"/>
                <a:t>iff</a:t>
              </a:r>
              <a:r>
                <a:rPr lang="en-SG" sz="2400" dirty="0"/>
                <a:t> </a:t>
              </a:r>
              <a:r>
                <a:rPr lang="en-SG" sz="2400" i="1" dirty="0"/>
                <a:t>Q</a:t>
              </a:r>
              <a:r>
                <a:rPr lang="en-SG" sz="2400" dirty="0"/>
                <a:t>(</a:t>
              </a:r>
              <a:r>
                <a:rPr lang="en-SG" sz="2400" i="1" dirty="0"/>
                <a:t>x</a:t>
              </a:r>
              <a:r>
                <a:rPr lang="en-SG" sz="2400" dirty="0"/>
                <a:t>) is </a:t>
              </a:r>
              <a:r>
                <a:rPr lang="en-SG" sz="2400" dirty="0">
                  <a:solidFill>
                    <a:srgbClr val="C00000"/>
                  </a:solidFill>
                </a:rPr>
                <a:t>false for at least one </a:t>
              </a:r>
              <a:r>
                <a:rPr lang="en-SG" sz="2400" i="1" dirty="0"/>
                <a:t>x</a:t>
              </a:r>
              <a:r>
                <a:rPr lang="en-SG" sz="2400" dirty="0"/>
                <a:t> in </a:t>
              </a:r>
              <a:r>
                <a:rPr lang="en-SG" sz="2400" i="1" dirty="0"/>
                <a:t>D</a:t>
              </a:r>
              <a:r>
                <a:rPr lang="en-SG" sz="2400" dirty="0"/>
                <a:t>.</a:t>
              </a:r>
            </a:p>
            <a:p>
              <a:r>
                <a:rPr lang="en-SG" sz="2400" dirty="0"/>
                <a:t>A value for </a:t>
              </a:r>
              <a:r>
                <a:rPr lang="en-SG" sz="2400" i="1" dirty="0"/>
                <a:t>x</a:t>
              </a:r>
              <a:r>
                <a:rPr lang="en-SG" sz="2400" dirty="0"/>
                <a:t> for which </a:t>
              </a:r>
              <a:r>
                <a:rPr lang="en-SG" sz="2400" i="1" dirty="0"/>
                <a:t>Q</a:t>
              </a:r>
              <a:r>
                <a:rPr lang="en-SG" sz="2400" dirty="0"/>
                <a:t>(</a:t>
              </a:r>
              <a:r>
                <a:rPr lang="en-SG" sz="2400" i="1" dirty="0"/>
                <a:t>x</a:t>
              </a:r>
              <a:r>
                <a:rPr lang="en-SG" sz="2400" dirty="0"/>
                <a:t>) is false is called a </a:t>
              </a:r>
              <a:r>
                <a:rPr lang="en-SG" sz="2400" b="1" dirty="0"/>
                <a:t>counterexample.</a:t>
              </a:r>
            </a:p>
          </p:txBody>
        </p:sp>
      </p:grpSp>
      <p:sp>
        <p:nvSpPr>
          <p:cNvPr id="46" name="Oval 45"/>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476756"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7" name="Oval 66"/>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6" name="Oval 75"/>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7" name="Oval 76"/>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8" name="Oval 77"/>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9" name="Oval 78"/>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0" name="Oval 79"/>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1" name="Oval 80"/>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2" name="Oval 81"/>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3" name="Oval 82"/>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4" name="Oval 83"/>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5" name="Oval 84"/>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6" name="Oval 85"/>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7" name="Oval 86"/>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8" name="Oval 87"/>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9" name="Oval 88"/>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686735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dissolve">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Using Diagrams to Test for Validity</a:t>
            </a:r>
            <a:endParaRPr lang="en-SG" sz="1100" dirty="0">
              <a:solidFill>
                <a:schemeClr val="bg1"/>
              </a:solidFill>
            </a:endParaRPr>
          </a:p>
        </p:txBody>
      </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Lst>
            </a:pPr>
            <a:r>
              <a:rPr lang="en-SG" sz="900" dirty="0">
                <a:solidFill>
                  <a:schemeClr val="bg1"/>
                </a:solidFill>
              </a:rPr>
              <a:t>	</a:t>
            </a:r>
            <a:r>
              <a:rPr lang="en-SG" sz="1200" dirty="0">
                <a:solidFill>
                  <a:schemeClr val="bg1"/>
                </a:solidFill>
              </a:rPr>
              <a:t>Predicates &amp; Quantified Statement I / II	Statements with Multiple Quantifiers	</a:t>
            </a:r>
            <a:r>
              <a:rPr lang="en-SG" sz="1200" b="1" dirty="0">
                <a:solidFill>
                  <a:schemeClr val="accent4">
                    <a:lumMod val="40000"/>
                    <a:lumOff val="60000"/>
                  </a:schemeClr>
                </a:solidFill>
              </a:rPr>
              <a:t>Arguments with Quantified Statements </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90</a:t>
            </a:fld>
            <a:endParaRPr lang="en-SG" dirty="0"/>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433731"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TextBox 41"/>
          <p:cNvSpPr txBox="1"/>
          <p:nvPr/>
        </p:nvSpPr>
        <p:spPr>
          <a:xfrm>
            <a:off x="369738" y="1099053"/>
            <a:ext cx="8377447" cy="2092881"/>
          </a:xfrm>
          <a:prstGeom prst="rect">
            <a:avLst/>
          </a:prstGeom>
          <a:noFill/>
        </p:spPr>
        <p:txBody>
          <a:bodyPr wrap="square" rtlCol="0">
            <a:spAutoFit/>
          </a:bodyPr>
          <a:lstStyle/>
          <a:p>
            <a:pPr>
              <a:spcAft>
                <a:spcPts val="600"/>
              </a:spcAft>
            </a:pPr>
            <a:r>
              <a:rPr lang="en-US" altLang="en-US" sz="2600" dirty="0"/>
              <a:t>The argument of previous example would be valid if the major premise were replaced by its converse. But since a universal conditional statement is not logically equivalent to its converse, such a replacement cannot, in general, be made.</a:t>
            </a:r>
          </a:p>
        </p:txBody>
      </p:sp>
      <p:sp>
        <p:nvSpPr>
          <p:cNvPr id="57" name="TextBox 56"/>
          <p:cNvSpPr txBox="1"/>
          <p:nvPr/>
        </p:nvSpPr>
        <p:spPr>
          <a:xfrm>
            <a:off x="369738" y="3294680"/>
            <a:ext cx="8377447" cy="492443"/>
          </a:xfrm>
          <a:prstGeom prst="rect">
            <a:avLst/>
          </a:prstGeom>
          <a:noFill/>
        </p:spPr>
        <p:txBody>
          <a:bodyPr wrap="square" rtlCol="0">
            <a:spAutoFit/>
          </a:bodyPr>
          <a:lstStyle/>
          <a:p>
            <a:pPr>
              <a:spcAft>
                <a:spcPts val="600"/>
              </a:spcAft>
            </a:pPr>
            <a:r>
              <a:rPr lang="en-US" altLang="en-US" sz="2600" dirty="0"/>
              <a:t>We say that this argument exhibit the </a:t>
            </a:r>
            <a:r>
              <a:rPr lang="en-US" altLang="en-US" sz="2600" dirty="0">
                <a:solidFill>
                  <a:srgbClr val="C00000"/>
                </a:solidFill>
              </a:rPr>
              <a:t>converse error</a:t>
            </a:r>
            <a:r>
              <a:rPr lang="en-US" altLang="en-US" sz="2600" dirty="0"/>
              <a:t>.</a:t>
            </a:r>
          </a:p>
        </p:txBody>
      </p:sp>
      <mc:AlternateContent xmlns:mc="http://schemas.openxmlformats.org/markup-compatibility/2006" xmlns:a14="http://schemas.microsoft.com/office/drawing/2010/main">
        <mc:Choice Requires="a14">
          <p:sp>
            <p:nvSpPr>
              <p:cNvPr id="67" name="TextBox 66"/>
              <p:cNvSpPr txBox="1"/>
              <p:nvPr/>
            </p:nvSpPr>
            <p:spPr>
              <a:xfrm>
                <a:off x="324356" y="3889869"/>
                <a:ext cx="8612609" cy="2238241"/>
              </a:xfrm>
              <a:prstGeom prst="rect">
                <a:avLst/>
              </a:prstGeom>
              <a:noFill/>
              <a:ln>
                <a:solidFill>
                  <a:srgbClr val="0033CC"/>
                </a:solidFill>
              </a:ln>
            </p:spPr>
            <p:txBody>
              <a:bodyPr wrap="square" rtlCol="0">
                <a:spAutoFit/>
              </a:bodyPr>
              <a:lstStyle/>
              <a:p>
                <a:pPr algn="ctr">
                  <a:spcAft>
                    <a:spcPts val="600"/>
                  </a:spcAft>
                </a:pPr>
                <a:r>
                  <a:rPr lang="en-SG" sz="2800" dirty="0">
                    <a:solidFill>
                      <a:srgbClr val="0033CC"/>
                    </a:solidFill>
                  </a:rPr>
                  <a:t>Converse Error (Quantified Form)</a:t>
                </a:r>
              </a:p>
              <a:p>
                <a:pPr>
                  <a:spcAft>
                    <a:spcPts val="600"/>
                  </a:spcAft>
                  <a:tabLst>
                    <a:tab pos="573088" algn="l"/>
                    <a:tab pos="896938" algn="l"/>
                    <a:tab pos="4572000" algn="l"/>
                  </a:tabLst>
                </a:pPr>
                <a:r>
                  <a:rPr lang="en-SG" sz="2400" dirty="0">
                    <a:solidFill>
                      <a:srgbClr val="006600"/>
                    </a:solidFill>
                  </a:rPr>
                  <a:t>	</a:t>
                </a:r>
                <a:r>
                  <a:rPr lang="en-SG" sz="2400" i="1" dirty="0">
                    <a:solidFill>
                      <a:srgbClr val="006600"/>
                    </a:solidFill>
                  </a:rPr>
                  <a:t>Formal version	Informal version</a:t>
                </a:r>
              </a:p>
              <a:p>
                <a:pPr>
                  <a:spcAft>
                    <a:spcPts val="600"/>
                  </a:spcAft>
                  <a:tabLst>
                    <a:tab pos="173038" algn="l"/>
                    <a:tab pos="896938" algn="l"/>
                    <a:tab pos="3313113" algn="l"/>
                    <a:tab pos="4572000" algn="l"/>
                  </a:tabLst>
                </a:pPr>
                <a:r>
                  <a:rPr lang="en-SG" sz="2200" dirty="0"/>
                  <a:t>	</a:t>
                </a:r>
                <a:r>
                  <a:rPr lang="en-SG" sz="2200" dirty="0">
                    <a:sym typeface="Symbol" panose="05050102010706020507" pitchFamily="18" charset="2"/>
                  </a:rPr>
                  <a:t></a:t>
                </a:r>
                <a:r>
                  <a:rPr lang="en-SG" sz="2200" i="1" dirty="0">
                    <a:sym typeface="Symbol" panose="05050102010706020507" pitchFamily="18" charset="2"/>
                  </a:rPr>
                  <a:t>x</a:t>
                </a:r>
                <a:r>
                  <a:rPr lang="en-SG" sz="2200" dirty="0">
                    <a:sym typeface="Symbol" panose="05050102010706020507" pitchFamily="18" charset="2"/>
                  </a:rPr>
                  <a:t>, </a:t>
                </a:r>
                <a:r>
                  <a:rPr lang="en-SG" sz="2200" i="1" dirty="0">
                    <a:sym typeface="Symbol" panose="05050102010706020507" pitchFamily="18" charset="2"/>
                  </a:rPr>
                  <a:t>P</a:t>
                </a:r>
                <a:r>
                  <a:rPr lang="en-SG" sz="2200" dirty="0">
                    <a:sym typeface="Symbol" panose="05050102010706020507" pitchFamily="18" charset="2"/>
                  </a:rPr>
                  <a:t>(</a:t>
                </a:r>
                <a:r>
                  <a:rPr lang="en-SG" sz="2200" i="1" dirty="0">
                    <a:sym typeface="Symbol" panose="05050102010706020507" pitchFamily="18" charset="2"/>
                  </a:rPr>
                  <a:t>x</a:t>
                </a:r>
                <a:r>
                  <a:rPr lang="en-SG" sz="2200" dirty="0">
                    <a:sym typeface="Symbol" panose="05050102010706020507" pitchFamily="18" charset="2"/>
                  </a:rPr>
                  <a:t>) </a:t>
                </a:r>
                <a14:m>
                  <m:oMath xmlns:m="http://schemas.openxmlformats.org/officeDocument/2006/math">
                    <m:r>
                      <a:rPr lang="en-SG" sz="2200" i="1" dirty="0">
                        <a:latin typeface="Cambria Math" panose="02040503050406030204" pitchFamily="18" charset="0"/>
                        <a:ea typeface="Cambria Math" panose="02040503050406030204" pitchFamily="18" charset="0"/>
                        <a:sym typeface="Symbol" panose="05050102010706020507" pitchFamily="18" charset="2"/>
                      </a:rPr>
                      <m:t>→</m:t>
                    </m:r>
                  </m:oMath>
                </a14:m>
                <a:r>
                  <a:rPr lang="en-SG" sz="2200" i="1" dirty="0">
                    <a:sym typeface="Symbol" panose="05050102010706020507" pitchFamily="18" charset="2"/>
                  </a:rPr>
                  <a:t> Q</a:t>
                </a:r>
                <a:r>
                  <a:rPr lang="en-SG" sz="2200" dirty="0">
                    <a:sym typeface="Symbol" panose="05050102010706020507" pitchFamily="18" charset="2"/>
                  </a:rPr>
                  <a:t>(</a:t>
                </a:r>
                <a:r>
                  <a:rPr lang="en-SG" sz="2200" i="1" dirty="0">
                    <a:sym typeface="Symbol" panose="05050102010706020507" pitchFamily="18" charset="2"/>
                  </a:rPr>
                  <a:t>x</a:t>
                </a:r>
                <a:r>
                  <a:rPr lang="en-SG" sz="2200" dirty="0">
                    <a:sym typeface="Symbol" panose="05050102010706020507" pitchFamily="18" charset="2"/>
                  </a:rPr>
                  <a:t>).	If </a:t>
                </a:r>
                <a:r>
                  <a:rPr lang="en-SG" sz="2200" i="1" dirty="0">
                    <a:sym typeface="Symbol" panose="05050102010706020507" pitchFamily="18" charset="2"/>
                  </a:rPr>
                  <a:t>x</a:t>
                </a:r>
                <a:r>
                  <a:rPr lang="en-SG" sz="2200" dirty="0">
                    <a:sym typeface="Symbol" panose="05050102010706020507" pitchFamily="18" charset="2"/>
                  </a:rPr>
                  <a:t> makes </a:t>
                </a:r>
                <a:r>
                  <a:rPr lang="en-SG" sz="2200" i="1" dirty="0">
                    <a:sym typeface="Symbol" panose="05050102010706020507" pitchFamily="18" charset="2"/>
                  </a:rPr>
                  <a:t>P</a:t>
                </a:r>
                <a:r>
                  <a:rPr lang="en-SG" sz="2200" dirty="0">
                    <a:sym typeface="Symbol" panose="05050102010706020507" pitchFamily="18" charset="2"/>
                  </a:rPr>
                  <a:t>(</a:t>
                </a:r>
                <a:r>
                  <a:rPr lang="en-SG" sz="2200" i="1" dirty="0">
                    <a:sym typeface="Symbol" panose="05050102010706020507" pitchFamily="18" charset="2"/>
                  </a:rPr>
                  <a:t>x</a:t>
                </a:r>
                <a:r>
                  <a:rPr lang="en-SG" sz="2200" dirty="0">
                    <a:sym typeface="Symbol" panose="05050102010706020507" pitchFamily="18" charset="2"/>
                  </a:rPr>
                  <a:t>) true, then </a:t>
                </a:r>
                <a:r>
                  <a:rPr lang="en-SG" sz="2200" i="1" dirty="0">
                    <a:sym typeface="Symbol" panose="05050102010706020507" pitchFamily="18" charset="2"/>
                  </a:rPr>
                  <a:t>x</a:t>
                </a:r>
                <a:r>
                  <a:rPr lang="en-SG" sz="2200" dirty="0">
                    <a:sym typeface="Symbol" panose="05050102010706020507" pitchFamily="18" charset="2"/>
                  </a:rPr>
                  <a:t> makes </a:t>
                </a:r>
                <a:r>
                  <a:rPr lang="en-SG" sz="2200" i="1" dirty="0">
                    <a:sym typeface="Symbol" panose="05050102010706020507" pitchFamily="18" charset="2"/>
                  </a:rPr>
                  <a:t>Q</a:t>
                </a:r>
                <a:r>
                  <a:rPr lang="en-SG" sz="2200" dirty="0">
                    <a:sym typeface="Symbol" panose="05050102010706020507" pitchFamily="18" charset="2"/>
                  </a:rPr>
                  <a:t>(</a:t>
                </a:r>
                <a:r>
                  <a:rPr lang="en-SG" sz="2200" i="1" dirty="0">
                    <a:sym typeface="Symbol" panose="05050102010706020507" pitchFamily="18" charset="2"/>
                  </a:rPr>
                  <a:t>x</a:t>
                </a:r>
                <a:r>
                  <a:rPr lang="en-SG" sz="2200" dirty="0">
                    <a:sym typeface="Symbol" panose="05050102010706020507" pitchFamily="18" charset="2"/>
                  </a:rPr>
                  <a:t>) true.</a:t>
                </a:r>
              </a:p>
              <a:p>
                <a:pPr>
                  <a:spcAft>
                    <a:spcPts val="600"/>
                  </a:spcAft>
                  <a:tabLst>
                    <a:tab pos="173038" algn="l"/>
                    <a:tab pos="896938" algn="l"/>
                    <a:tab pos="3313113" algn="l"/>
                    <a:tab pos="4572000" algn="l"/>
                  </a:tabLst>
                </a:pPr>
                <a:r>
                  <a:rPr lang="en-SG" sz="2200" dirty="0">
                    <a:sym typeface="Symbol" panose="05050102010706020507" pitchFamily="18" charset="2"/>
                  </a:rPr>
                  <a:t>	</a:t>
                </a:r>
                <a:r>
                  <a:rPr lang="en-SG" sz="2200" i="1" dirty="0">
                    <a:sym typeface="Symbol" panose="05050102010706020507" pitchFamily="18" charset="2"/>
                  </a:rPr>
                  <a:t>Q</a:t>
                </a:r>
                <a:r>
                  <a:rPr lang="en-SG" sz="2200" dirty="0">
                    <a:sym typeface="Symbol" panose="05050102010706020507" pitchFamily="18" charset="2"/>
                  </a:rPr>
                  <a:t>(</a:t>
                </a:r>
                <a:r>
                  <a:rPr lang="en-SG" sz="2200" i="1" dirty="0">
                    <a:sym typeface="Symbol" panose="05050102010706020507" pitchFamily="18" charset="2"/>
                  </a:rPr>
                  <a:t>a</a:t>
                </a:r>
                <a:r>
                  <a:rPr lang="en-SG" sz="2200" dirty="0">
                    <a:sym typeface="Symbol" panose="05050102010706020507" pitchFamily="18" charset="2"/>
                  </a:rPr>
                  <a:t>) for a particular </a:t>
                </a:r>
                <a:r>
                  <a:rPr lang="en-SG" sz="2200" i="1" dirty="0">
                    <a:sym typeface="Symbol" panose="05050102010706020507" pitchFamily="18" charset="2"/>
                  </a:rPr>
                  <a:t>a</a:t>
                </a:r>
                <a:r>
                  <a:rPr lang="en-SG" sz="2200" dirty="0">
                    <a:sym typeface="Symbol" panose="05050102010706020507" pitchFamily="18" charset="2"/>
                  </a:rPr>
                  <a:t>.	</a:t>
                </a:r>
                <a:r>
                  <a:rPr lang="en-SG" sz="2200" i="1" dirty="0">
                    <a:sym typeface="Symbol" panose="05050102010706020507" pitchFamily="18" charset="2"/>
                  </a:rPr>
                  <a:t>a</a:t>
                </a:r>
                <a:r>
                  <a:rPr lang="en-SG" sz="2200" dirty="0">
                    <a:sym typeface="Symbol" panose="05050102010706020507" pitchFamily="18" charset="2"/>
                  </a:rPr>
                  <a:t> makes </a:t>
                </a:r>
                <a:r>
                  <a:rPr lang="en-SG" sz="2200" i="1" dirty="0">
                    <a:sym typeface="Symbol" panose="05050102010706020507" pitchFamily="18" charset="2"/>
                  </a:rPr>
                  <a:t>Q</a:t>
                </a:r>
                <a:r>
                  <a:rPr lang="en-SG" sz="2200" dirty="0">
                    <a:sym typeface="Symbol" panose="05050102010706020507" pitchFamily="18" charset="2"/>
                  </a:rPr>
                  <a:t>(</a:t>
                </a:r>
                <a:r>
                  <a:rPr lang="en-SG" sz="2200" i="1" dirty="0">
                    <a:sym typeface="Symbol" panose="05050102010706020507" pitchFamily="18" charset="2"/>
                  </a:rPr>
                  <a:t>x</a:t>
                </a:r>
                <a:r>
                  <a:rPr lang="en-SG" sz="2200" dirty="0">
                    <a:sym typeface="Symbol" panose="05050102010706020507" pitchFamily="18" charset="2"/>
                  </a:rPr>
                  <a:t>) true.</a:t>
                </a:r>
              </a:p>
              <a:p>
                <a:pPr>
                  <a:spcAft>
                    <a:spcPts val="600"/>
                  </a:spcAft>
                  <a:tabLst>
                    <a:tab pos="173038" algn="l"/>
                    <a:tab pos="896938" algn="l"/>
                    <a:tab pos="3054350" algn="l"/>
                    <a:tab pos="3313113" algn="l"/>
                    <a:tab pos="4572000" algn="l"/>
                  </a:tabLst>
                </a:pPr>
                <a:r>
                  <a:rPr lang="en-SG" sz="2200" dirty="0">
                    <a:sym typeface="Symbol" panose="05050102010706020507" pitchFamily="18" charset="2"/>
                  </a:rPr>
                  <a:t>	</a:t>
                </a:r>
                <a:r>
                  <a:rPr lang="en-SG" sz="2200" i="1" dirty="0">
                    <a:sym typeface="Symbol" panose="05050102010706020507" pitchFamily="18" charset="2"/>
                  </a:rPr>
                  <a:t>P</a:t>
                </a:r>
                <a:r>
                  <a:rPr lang="en-SG" sz="2200" dirty="0">
                    <a:sym typeface="Symbol" panose="05050102010706020507" pitchFamily="18" charset="2"/>
                  </a:rPr>
                  <a:t>(</a:t>
                </a:r>
                <a:r>
                  <a:rPr lang="en-SG" sz="2200" i="1" dirty="0">
                    <a:sym typeface="Symbol" panose="05050102010706020507" pitchFamily="18" charset="2"/>
                  </a:rPr>
                  <a:t>a</a:t>
                </a:r>
                <a:r>
                  <a:rPr lang="en-SG" sz="2200" dirty="0">
                    <a:sym typeface="Symbol" panose="05050102010706020507" pitchFamily="18" charset="2"/>
                  </a:rPr>
                  <a:t>).		 	</a:t>
                </a:r>
                <a:r>
                  <a:rPr lang="en-SG" sz="2200" i="1" dirty="0">
                    <a:sym typeface="Symbol" panose="05050102010706020507" pitchFamily="18" charset="2"/>
                  </a:rPr>
                  <a:t>a </a:t>
                </a:r>
                <a:r>
                  <a:rPr lang="en-SG" sz="2200" dirty="0">
                    <a:sym typeface="Symbol" panose="05050102010706020507" pitchFamily="18" charset="2"/>
                  </a:rPr>
                  <a:t>makes </a:t>
                </a:r>
                <a:r>
                  <a:rPr lang="en-SG" sz="2200" i="1" dirty="0">
                    <a:sym typeface="Symbol" panose="05050102010706020507" pitchFamily="18" charset="2"/>
                  </a:rPr>
                  <a:t>P</a:t>
                </a:r>
                <a:r>
                  <a:rPr lang="en-SG" sz="2200" dirty="0">
                    <a:sym typeface="Symbol" panose="05050102010706020507" pitchFamily="18" charset="2"/>
                  </a:rPr>
                  <a:t>(</a:t>
                </a:r>
                <a:r>
                  <a:rPr lang="en-SG" sz="2200" i="1" dirty="0">
                    <a:sym typeface="Symbol" panose="05050102010706020507" pitchFamily="18" charset="2"/>
                  </a:rPr>
                  <a:t>x</a:t>
                </a:r>
                <a:r>
                  <a:rPr lang="en-SG" sz="2200" dirty="0">
                    <a:sym typeface="Symbol" panose="05050102010706020507" pitchFamily="18" charset="2"/>
                  </a:rPr>
                  <a:t>) true.</a:t>
                </a:r>
                <a:endParaRPr lang="en-SG" sz="2200" dirty="0"/>
              </a:p>
            </p:txBody>
          </p:sp>
        </mc:Choice>
        <mc:Fallback xmlns="">
          <p:sp>
            <p:nvSpPr>
              <p:cNvPr id="67" name="TextBox 66"/>
              <p:cNvSpPr txBox="1">
                <a:spLocks noRot="1" noChangeAspect="1" noMove="1" noResize="1" noEditPoints="1" noAdjustHandles="1" noChangeArrowheads="1" noChangeShapeType="1" noTextEdit="1"/>
              </p:cNvSpPr>
              <p:nvPr/>
            </p:nvSpPr>
            <p:spPr>
              <a:xfrm>
                <a:off x="324356" y="3889869"/>
                <a:ext cx="8612609" cy="2238241"/>
              </a:xfrm>
              <a:prstGeom prst="rect">
                <a:avLst/>
              </a:prstGeom>
              <a:blipFill>
                <a:blip r:embed="rId3"/>
                <a:stretch>
                  <a:fillRect l="-848" t="-2168" b="-3523"/>
                </a:stretch>
              </a:blipFill>
              <a:ln>
                <a:solidFill>
                  <a:srgbClr val="0033CC"/>
                </a:solidFill>
              </a:ln>
            </p:spPr>
            <p:txBody>
              <a:bodyPr/>
              <a:lstStyle/>
              <a:p>
                <a:r>
                  <a:rPr lang="en-US">
                    <a:noFill/>
                  </a:rPr>
                  <a:t> </a:t>
                </a:r>
              </a:p>
            </p:txBody>
          </p:sp>
        </mc:Fallback>
      </mc:AlternateContent>
      <p:cxnSp>
        <p:nvCxnSpPr>
          <p:cNvPr id="38" name="Straight Connector 37"/>
          <p:cNvCxnSpPr/>
          <p:nvPr/>
        </p:nvCxnSpPr>
        <p:spPr>
          <a:xfrm>
            <a:off x="3368083" y="4481565"/>
            <a:ext cx="0" cy="1477108"/>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896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dissolve">
                                      <p:cBhvr>
                                        <p:cTn id="7" dur="500"/>
                                        <p:tgtEl>
                                          <p:spTgt spid="57"/>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67"/>
                                        </p:tgtEl>
                                        <p:attrNameLst>
                                          <p:attrName>style.visibility</p:attrName>
                                        </p:attrNameLst>
                                      </p:cBhvr>
                                      <p:to>
                                        <p:strVal val="visible"/>
                                      </p:to>
                                    </p:set>
                                    <p:animEffect transition="in" filter="dissolve">
                                      <p:cBhvr>
                                        <p:cTn id="11"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67"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Using Diagrams to Test for Validity</a:t>
            </a:r>
            <a:endParaRPr lang="en-SG" sz="1100" dirty="0">
              <a:solidFill>
                <a:schemeClr val="bg1"/>
              </a:solidFill>
            </a:endParaRPr>
          </a:p>
        </p:txBody>
      </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Lst>
            </a:pPr>
            <a:r>
              <a:rPr lang="en-SG" sz="900" dirty="0">
                <a:solidFill>
                  <a:schemeClr val="bg1"/>
                </a:solidFill>
              </a:rPr>
              <a:t>	</a:t>
            </a:r>
            <a:r>
              <a:rPr lang="en-SG" sz="1200" dirty="0">
                <a:solidFill>
                  <a:schemeClr val="bg1"/>
                </a:solidFill>
              </a:rPr>
              <a:t>Predicates &amp; Quantified Statement I / II	Statements with Multiple Quantifiers	</a:t>
            </a:r>
            <a:r>
              <a:rPr lang="en-SG" sz="1200" b="1" dirty="0">
                <a:solidFill>
                  <a:schemeClr val="accent4">
                    <a:lumMod val="40000"/>
                    <a:lumOff val="60000"/>
                  </a:schemeClr>
                </a:solidFill>
              </a:rPr>
              <a:t>Arguments with Quantified Statements </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91</a:t>
            </a:fld>
            <a:endParaRPr lang="en-SG" dirty="0"/>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433731"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TextBox 41"/>
          <p:cNvSpPr txBox="1"/>
          <p:nvPr/>
        </p:nvSpPr>
        <p:spPr>
          <a:xfrm>
            <a:off x="369738" y="1099053"/>
            <a:ext cx="8377447" cy="1292662"/>
          </a:xfrm>
          <a:prstGeom prst="rect">
            <a:avLst/>
          </a:prstGeom>
          <a:noFill/>
        </p:spPr>
        <p:txBody>
          <a:bodyPr wrap="square" rtlCol="0">
            <a:spAutoFit/>
          </a:bodyPr>
          <a:lstStyle/>
          <a:p>
            <a:pPr>
              <a:spcAft>
                <a:spcPts val="600"/>
              </a:spcAft>
            </a:pPr>
            <a:r>
              <a:rPr lang="en-US" altLang="en-US" sz="2600" dirty="0"/>
              <a:t>The following form of argument would be valid if a conditional statement were logically equivalent to its inverse. But it is not, and the argument form is invalid.</a:t>
            </a:r>
          </a:p>
        </p:txBody>
      </p:sp>
      <p:sp>
        <p:nvSpPr>
          <p:cNvPr id="57" name="TextBox 56"/>
          <p:cNvSpPr txBox="1"/>
          <p:nvPr/>
        </p:nvSpPr>
        <p:spPr>
          <a:xfrm>
            <a:off x="369738" y="2642206"/>
            <a:ext cx="8377447" cy="492443"/>
          </a:xfrm>
          <a:prstGeom prst="rect">
            <a:avLst/>
          </a:prstGeom>
          <a:noFill/>
        </p:spPr>
        <p:txBody>
          <a:bodyPr wrap="square" rtlCol="0">
            <a:spAutoFit/>
          </a:bodyPr>
          <a:lstStyle/>
          <a:p>
            <a:pPr>
              <a:spcAft>
                <a:spcPts val="600"/>
              </a:spcAft>
            </a:pPr>
            <a:r>
              <a:rPr lang="en-US" altLang="en-US" sz="2600" dirty="0"/>
              <a:t>We say that this argument exhibit the </a:t>
            </a:r>
            <a:r>
              <a:rPr lang="en-US" altLang="en-US" sz="2600" dirty="0">
                <a:solidFill>
                  <a:srgbClr val="C00000"/>
                </a:solidFill>
              </a:rPr>
              <a:t>inverse error</a:t>
            </a:r>
            <a:r>
              <a:rPr lang="en-US" altLang="en-US" sz="2600" dirty="0"/>
              <a:t>.</a:t>
            </a:r>
          </a:p>
        </p:txBody>
      </p:sp>
      <mc:AlternateContent xmlns:mc="http://schemas.openxmlformats.org/markup-compatibility/2006" xmlns:a14="http://schemas.microsoft.com/office/drawing/2010/main">
        <mc:Choice Requires="a14">
          <p:sp>
            <p:nvSpPr>
              <p:cNvPr id="67" name="TextBox 66"/>
              <p:cNvSpPr txBox="1"/>
              <p:nvPr/>
            </p:nvSpPr>
            <p:spPr>
              <a:xfrm>
                <a:off x="324356" y="3385140"/>
                <a:ext cx="8612609" cy="2238241"/>
              </a:xfrm>
              <a:prstGeom prst="rect">
                <a:avLst/>
              </a:prstGeom>
              <a:noFill/>
              <a:ln>
                <a:solidFill>
                  <a:srgbClr val="0033CC"/>
                </a:solidFill>
              </a:ln>
            </p:spPr>
            <p:txBody>
              <a:bodyPr wrap="square" rtlCol="0">
                <a:spAutoFit/>
              </a:bodyPr>
              <a:lstStyle/>
              <a:p>
                <a:pPr algn="ctr">
                  <a:spcAft>
                    <a:spcPts val="600"/>
                  </a:spcAft>
                </a:pPr>
                <a:r>
                  <a:rPr lang="en-SG" sz="2800" dirty="0">
                    <a:solidFill>
                      <a:srgbClr val="0033CC"/>
                    </a:solidFill>
                  </a:rPr>
                  <a:t>Inverse Error (Quantified Form)</a:t>
                </a:r>
              </a:p>
              <a:p>
                <a:pPr>
                  <a:spcAft>
                    <a:spcPts val="600"/>
                  </a:spcAft>
                  <a:tabLst>
                    <a:tab pos="573088" algn="l"/>
                    <a:tab pos="4572000" algn="l"/>
                  </a:tabLst>
                </a:pPr>
                <a:r>
                  <a:rPr lang="en-SG" sz="2400" dirty="0"/>
                  <a:t>	</a:t>
                </a:r>
                <a:r>
                  <a:rPr lang="en-SG" sz="2400" i="1" dirty="0">
                    <a:solidFill>
                      <a:srgbClr val="006600"/>
                    </a:solidFill>
                  </a:rPr>
                  <a:t>Formal version	Informal version</a:t>
                </a:r>
              </a:p>
              <a:p>
                <a:pPr>
                  <a:spcAft>
                    <a:spcPts val="600"/>
                  </a:spcAft>
                  <a:tabLst>
                    <a:tab pos="173038" algn="l"/>
                    <a:tab pos="896938" algn="l"/>
                    <a:tab pos="3313113" algn="l"/>
                    <a:tab pos="4572000" algn="l"/>
                  </a:tabLst>
                </a:pPr>
                <a:r>
                  <a:rPr lang="en-SG" sz="2200" dirty="0"/>
                  <a:t>	</a:t>
                </a:r>
                <a:r>
                  <a:rPr lang="en-SG" sz="2200" dirty="0">
                    <a:sym typeface="Symbol" panose="05050102010706020507" pitchFamily="18" charset="2"/>
                  </a:rPr>
                  <a:t></a:t>
                </a:r>
                <a:r>
                  <a:rPr lang="en-SG" sz="2200" i="1" dirty="0">
                    <a:sym typeface="Symbol" panose="05050102010706020507" pitchFamily="18" charset="2"/>
                  </a:rPr>
                  <a:t>x</a:t>
                </a:r>
                <a:r>
                  <a:rPr lang="en-SG" sz="2200" dirty="0">
                    <a:sym typeface="Symbol" panose="05050102010706020507" pitchFamily="18" charset="2"/>
                  </a:rPr>
                  <a:t>, </a:t>
                </a:r>
                <a:r>
                  <a:rPr lang="en-SG" sz="2200" i="1" dirty="0">
                    <a:sym typeface="Symbol" panose="05050102010706020507" pitchFamily="18" charset="2"/>
                  </a:rPr>
                  <a:t>P</a:t>
                </a:r>
                <a:r>
                  <a:rPr lang="en-SG" sz="2200" dirty="0">
                    <a:sym typeface="Symbol" panose="05050102010706020507" pitchFamily="18" charset="2"/>
                  </a:rPr>
                  <a:t>(</a:t>
                </a:r>
                <a:r>
                  <a:rPr lang="en-SG" sz="2200" i="1" dirty="0">
                    <a:sym typeface="Symbol" panose="05050102010706020507" pitchFamily="18" charset="2"/>
                  </a:rPr>
                  <a:t>x</a:t>
                </a:r>
                <a:r>
                  <a:rPr lang="en-SG" sz="2200" dirty="0">
                    <a:sym typeface="Symbol" panose="05050102010706020507" pitchFamily="18" charset="2"/>
                  </a:rPr>
                  <a:t>) </a:t>
                </a:r>
                <a14:m>
                  <m:oMath xmlns:m="http://schemas.openxmlformats.org/officeDocument/2006/math">
                    <m:r>
                      <a:rPr lang="en-SG" sz="2200" i="1" dirty="0">
                        <a:latin typeface="Cambria Math" panose="02040503050406030204" pitchFamily="18" charset="0"/>
                        <a:ea typeface="Cambria Math" panose="02040503050406030204" pitchFamily="18" charset="0"/>
                        <a:sym typeface="Symbol" panose="05050102010706020507" pitchFamily="18" charset="2"/>
                      </a:rPr>
                      <m:t>→</m:t>
                    </m:r>
                  </m:oMath>
                </a14:m>
                <a:r>
                  <a:rPr lang="en-SG" sz="2200" dirty="0">
                    <a:sym typeface="Symbol" panose="05050102010706020507" pitchFamily="18" charset="2"/>
                  </a:rPr>
                  <a:t> </a:t>
                </a:r>
                <a:r>
                  <a:rPr lang="en-SG" sz="2200" i="1" dirty="0">
                    <a:sym typeface="Symbol" panose="05050102010706020507" pitchFamily="18" charset="2"/>
                  </a:rPr>
                  <a:t>Q</a:t>
                </a:r>
                <a:r>
                  <a:rPr lang="en-SG" sz="2200" dirty="0">
                    <a:sym typeface="Symbol" panose="05050102010706020507" pitchFamily="18" charset="2"/>
                  </a:rPr>
                  <a:t>(</a:t>
                </a:r>
                <a:r>
                  <a:rPr lang="en-SG" sz="2200" i="1" dirty="0">
                    <a:sym typeface="Symbol" panose="05050102010706020507" pitchFamily="18" charset="2"/>
                  </a:rPr>
                  <a:t>x</a:t>
                </a:r>
                <a:r>
                  <a:rPr lang="en-SG" sz="2200" dirty="0">
                    <a:sym typeface="Symbol" panose="05050102010706020507" pitchFamily="18" charset="2"/>
                  </a:rPr>
                  <a:t>).	If </a:t>
                </a:r>
                <a:r>
                  <a:rPr lang="en-SG" sz="2200" i="1" dirty="0">
                    <a:sym typeface="Symbol" panose="05050102010706020507" pitchFamily="18" charset="2"/>
                  </a:rPr>
                  <a:t>x</a:t>
                </a:r>
                <a:r>
                  <a:rPr lang="en-SG" sz="2200" dirty="0">
                    <a:sym typeface="Symbol" panose="05050102010706020507" pitchFamily="18" charset="2"/>
                  </a:rPr>
                  <a:t> makes </a:t>
                </a:r>
                <a:r>
                  <a:rPr lang="en-SG" sz="2200" i="1" dirty="0">
                    <a:sym typeface="Symbol" panose="05050102010706020507" pitchFamily="18" charset="2"/>
                  </a:rPr>
                  <a:t>P</a:t>
                </a:r>
                <a:r>
                  <a:rPr lang="en-SG" sz="2200" dirty="0">
                    <a:sym typeface="Symbol" panose="05050102010706020507" pitchFamily="18" charset="2"/>
                  </a:rPr>
                  <a:t>(</a:t>
                </a:r>
                <a:r>
                  <a:rPr lang="en-SG" sz="2200" i="1" dirty="0">
                    <a:sym typeface="Symbol" panose="05050102010706020507" pitchFamily="18" charset="2"/>
                  </a:rPr>
                  <a:t>x</a:t>
                </a:r>
                <a:r>
                  <a:rPr lang="en-SG" sz="2200" dirty="0">
                    <a:sym typeface="Symbol" panose="05050102010706020507" pitchFamily="18" charset="2"/>
                  </a:rPr>
                  <a:t>) true, then </a:t>
                </a:r>
                <a:r>
                  <a:rPr lang="en-SG" sz="2200" i="1" dirty="0">
                    <a:sym typeface="Symbol" panose="05050102010706020507" pitchFamily="18" charset="2"/>
                  </a:rPr>
                  <a:t>x</a:t>
                </a:r>
                <a:r>
                  <a:rPr lang="en-SG" sz="2200" dirty="0">
                    <a:sym typeface="Symbol" panose="05050102010706020507" pitchFamily="18" charset="2"/>
                  </a:rPr>
                  <a:t> makes </a:t>
                </a:r>
                <a:r>
                  <a:rPr lang="en-SG" sz="2200" i="1" dirty="0">
                    <a:sym typeface="Symbol" panose="05050102010706020507" pitchFamily="18" charset="2"/>
                  </a:rPr>
                  <a:t>Q</a:t>
                </a:r>
                <a:r>
                  <a:rPr lang="en-SG" sz="2200" dirty="0">
                    <a:sym typeface="Symbol" panose="05050102010706020507" pitchFamily="18" charset="2"/>
                  </a:rPr>
                  <a:t>(</a:t>
                </a:r>
                <a:r>
                  <a:rPr lang="en-SG" sz="2200" i="1" dirty="0">
                    <a:sym typeface="Symbol" panose="05050102010706020507" pitchFamily="18" charset="2"/>
                  </a:rPr>
                  <a:t>x</a:t>
                </a:r>
                <a:r>
                  <a:rPr lang="en-SG" sz="2200" dirty="0">
                    <a:sym typeface="Symbol" panose="05050102010706020507" pitchFamily="18" charset="2"/>
                  </a:rPr>
                  <a:t>) true.</a:t>
                </a:r>
              </a:p>
              <a:p>
                <a:pPr>
                  <a:spcAft>
                    <a:spcPts val="600"/>
                  </a:spcAft>
                  <a:tabLst>
                    <a:tab pos="173038" algn="l"/>
                    <a:tab pos="896938" algn="l"/>
                    <a:tab pos="3313113" algn="l"/>
                    <a:tab pos="4572000" algn="l"/>
                  </a:tabLst>
                </a:pPr>
                <a:r>
                  <a:rPr lang="en-SG" sz="2200" dirty="0">
                    <a:sym typeface="Symbol" panose="05050102010706020507" pitchFamily="18" charset="2"/>
                  </a:rPr>
                  <a:t>	~</a:t>
                </a:r>
                <a:r>
                  <a:rPr lang="en-SG" sz="2200" i="1" dirty="0">
                    <a:sym typeface="Symbol" panose="05050102010706020507" pitchFamily="18" charset="2"/>
                  </a:rPr>
                  <a:t>P</a:t>
                </a:r>
                <a:r>
                  <a:rPr lang="en-SG" sz="2200" dirty="0">
                    <a:sym typeface="Symbol" panose="05050102010706020507" pitchFamily="18" charset="2"/>
                  </a:rPr>
                  <a:t>(</a:t>
                </a:r>
                <a:r>
                  <a:rPr lang="en-SG" sz="2200" i="1" dirty="0">
                    <a:sym typeface="Symbol" panose="05050102010706020507" pitchFamily="18" charset="2"/>
                  </a:rPr>
                  <a:t>a</a:t>
                </a:r>
                <a:r>
                  <a:rPr lang="en-SG" sz="2200" dirty="0">
                    <a:sym typeface="Symbol" panose="05050102010706020507" pitchFamily="18" charset="2"/>
                  </a:rPr>
                  <a:t>) for a particular </a:t>
                </a:r>
                <a:r>
                  <a:rPr lang="en-SG" sz="2200" i="1" dirty="0">
                    <a:sym typeface="Symbol" panose="05050102010706020507" pitchFamily="18" charset="2"/>
                  </a:rPr>
                  <a:t>a</a:t>
                </a:r>
                <a:r>
                  <a:rPr lang="en-SG" sz="2200" dirty="0">
                    <a:sym typeface="Symbol" panose="05050102010706020507" pitchFamily="18" charset="2"/>
                  </a:rPr>
                  <a:t>.	</a:t>
                </a:r>
                <a:r>
                  <a:rPr lang="en-SG" sz="2200" i="1" dirty="0">
                    <a:sym typeface="Symbol" panose="05050102010706020507" pitchFamily="18" charset="2"/>
                  </a:rPr>
                  <a:t>a</a:t>
                </a:r>
                <a:r>
                  <a:rPr lang="en-SG" sz="2200" dirty="0">
                    <a:sym typeface="Symbol" panose="05050102010706020507" pitchFamily="18" charset="2"/>
                  </a:rPr>
                  <a:t> does not make </a:t>
                </a:r>
                <a:r>
                  <a:rPr lang="en-SG" sz="2200" i="1" dirty="0">
                    <a:sym typeface="Symbol" panose="05050102010706020507" pitchFamily="18" charset="2"/>
                  </a:rPr>
                  <a:t>P</a:t>
                </a:r>
                <a:r>
                  <a:rPr lang="en-SG" sz="2200" dirty="0">
                    <a:sym typeface="Symbol" panose="05050102010706020507" pitchFamily="18" charset="2"/>
                  </a:rPr>
                  <a:t>(</a:t>
                </a:r>
                <a:r>
                  <a:rPr lang="en-SG" sz="2200" i="1" dirty="0">
                    <a:sym typeface="Symbol" panose="05050102010706020507" pitchFamily="18" charset="2"/>
                  </a:rPr>
                  <a:t>x</a:t>
                </a:r>
                <a:r>
                  <a:rPr lang="en-SG" sz="2200" dirty="0">
                    <a:sym typeface="Symbol" panose="05050102010706020507" pitchFamily="18" charset="2"/>
                  </a:rPr>
                  <a:t>) true.</a:t>
                </a:r>
              </a:p>
              <a:p>
                <a:pPr>
                  <a:spcAft>
                    <a:spcPts val="600"/>
                  </a:spcAft>
                  <a:tabLst>
                    <a:tab pos="173038" algn="l"/>
                    <a:tab pos="896938" algn="l"/>
                    <a:tab pos="3054350" algn="l"/>
                    <a:tab pos="3313113" algn="l"/>
                    <a:tab pos="4572000" algn="l"/>
                  </a:tabLst>
                </a:pPr>
                <a:r>
                  <a:rPr lang="en-SG" sz="2200" dirty="0">
                    <a:sym typeface="Symbol" panose="05050102010706020507" pitchFamily="18" charset="2"/>
                  </a:rPr>
                  <a:t>	~</a:t>
                </a:r>
                <a:r>
                  <a:rPr lang="en-SG" sz="2200" i="1" dirty="0">
                    <a:sym typeface="Symbol" panose="05050102010706020507" pitchFamily="18" charset="2"/>
                  </a:rPr>
                  <a:t>Q</a:t>
                </a:r>
                <a:r>
                  <a:rPr lang="en-SG" sz="2200" dirty="0">
                    <a:sym typeface="Symbol" panose="05050102010706020507" pitchFamily="18" charset="2"/>
                  </a:rPr>
                  <a:t>(</a:t>
                </a:r>
                <a:r>
                  <a:rPr lang="en-SG" sz="2200" i="1" dirty="0">
                    <a:sym typeface="Symbol" panose="05050102010706020507" pitchFamily="18" charset="2"/>
                  </a:rPr>
                  <a:t>a</a:t>
                </a:r>
                <a:r>
                  <a:rPr lang="en-SG" sz="2200" dirty="0">
                    <a:sym typeface="Symbol" panose="05050102010706020507" pitchFamily="18" charset="2"/>
                  </a:rPr>
                  <a:t>).		 	</a:t>
                </a:r>
                <a:r>
                  <a:rPr lang="en-SG" sz="2200" i="1" dirty="0">
                    <a:sym typeface="Symbol" panose="05050102010706020507" pitchFamily="18" charset="2"/>
                  </a:rPr>
                  <a:t>a </a:t>
                </a:r>
                <a:r>
                  <a:rPr lang="en-SG" sz="2200" dirty="0">
                    <a:sym typeface="Symbol" panose="05050102010706020507" pitchFamily="18" charset="2"/>
                  </a:rPr>
                  <a:t>does not make </a:t>
                </a:r>
                <a:r>
                  <a:rPr lang="en-SG" sz="2200" i="1" dirty="0">
                    <a:sym typeface="Symbol" panose="05050102010706020507" pitchFamily="18" charset="2"/>
                  </a:rPr>
                  <a:t>Q</a:t>
                </a:r>
                <a:r>
                  <a:rPr lang="en-SG" sz="2200" dirty="0">
                    <a:sym typeface="Symbol" panose="05050102010706020507" pitchFamily="18" charset="2"/>
                  </a:rPr>
                  <a:t>(</a:t>
                </a:r>
                <a:r>
                  <a:rPr lang="en-SG" sz="2200" i="1" dirty="0">
                    <a:sym typeface="Symbol" panose="05050102010706020507" pitchFamily="18" charset="2"/>
                  </a:rPr>
                  <a:t>x</a:t>
                </a:r>
                <a:r>
                  <a:rPr lang="en-SG" sz="2200" dirty="0">
                    <a:sym typeface="Symbol" panose="05050102010706020507" pitchFamily="18" charset="2"/>
                  </a:rPr>
                  <a:t>) true.</a:t>
                </a:r>
                <a:endParaRPr lang="en-SG" sz="2200" dirty="0"/>
              </a:p>
            </p:txBody>
          </p:sp>
        </mc:Choice>
        <mc:Fallback xmlns="">
          <p:sp>
            <p:nvSpPr>
              <p:cNvPr id="67" name="TextBox 66"/>
              <p:cNvSpPr txBox="1">
                <a:spLocks noRot="1" noChangeAspect="1" noMove="1" noResize="1" noEditPoints="1" noAdjustHandles="1" noChangeArrowheads="1" noChangeShapeType="1" noTextEdit="1"/>
              </p:cNvSpPr>
              <p:nvPr/>
            </p:nvSpPr>
            <p:spPr>
              <a:xfrm>
                <a:off x="324356" y="3385140"/>
                <a:ext cx="8612609" cy="2238241"/>
              </a:xfrm>
              <a:prstGeom prst="rect">
                <a:avLst/>
              </a:prstGeom>
              <a:blipFill>
                <a:blip r:embed="rId3"/>
                <a:stretch>
                  <a:fillRect l="-848" t="-2168" b="-3523"/>
                </a:stretch>
              </a:blipFill>
              <a:ln>
                <a:solidFill>
                  <a:srgbClr val="0033CC"/>
                </a:solidFill>
              </a:ln>
            </p:spPr>
            <p:txBody>
              <a:bodyPr/>
              <a:lstStyle/>
              <a:p>
                <a:r>
                  <a:rPr lang="en-US">
                    <a:noFill/>
                  </a:rPr>
                  <a:t> </a:t>
                </a:r>
              </a:p>
            </p:txBody>
          </p:sp>
        </mc:Fallback>
      </mc:AlternateContent>
      <p:cxnSp>
        <p:nvCxnSpPr>
          <p:cNvPr id="38" name="Straight Connector 37"/>
          <p:cNvCxnSpPr/>
          <p:nvPr/>
        </p:nvCxnSpPr>
        <p:spPr>
          <a:xfrm>
            <a:off x="3382213" y="3989195"/>
            <a:ext cx="0" cy="1477108"/>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0370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dissolve">
                                      <p:cBhvr>
                                        <p:cTn id="7" dur="500"/>
                                        <p:tgtEl>
                                          <p:spTgt spid="57"/>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67"/>
                                        </p:tgtEl>
                                        <p:attrNameLst>
                                          <p:attrName>style.visibility</p:attrName>
                                        </p:attrNameLst>
                                      </p:cBhvr>
                                      <p:to>
                                        <p:strVal val="visible"/>
                                      </p:to>
                                    </p:set>
                                    <p:animEffect transition="in" filter="dissolve">
                                      <p:cBhvr>
                                        <p:cTn id="11"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67"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An Argument with “No”</a:t>
            </a:r>
            <a:endParaRPr lang="en-SG" sz="1100" dirty="0">
              <a:solidFill>
                <a:schemeClr val="bg1"/>
              </a:solidFill>
            </a:endParaRPr>
          </a:p>
        </p:txBody>
      </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Lst>
            </a:pPr>
            <a:r>
              <a:rPr lang="en-SG" sz="900" dirty="0">
                <a:solidFill>
                  <a:schemeClr val="bg1"/>
                </a:solidFill>
              </a:rPr>
              <a:t>	</a:t>
            </a:r>
            <a:r>
              <a:rPr lang="en-SG" sz="1200" dirty="0">
                <a:solidFill>
                  <a:schemeClr val="bg1"/>
                </a:solidFill>
              </a:rPr>
              <a:t>Predicates &amp; Quantified Statement I / II	Statements with Multiple Quantifiers	</a:t>
            </a:r>
            <a:r>
              <a:rPr lang="en-SG" sz="1200" b="1" dirty="0">
                <a:solidFill>
                  <a:schemeClr val="accent4">
                    <a:lumMod val="40000"/>
                    <a:lumOff val="60000"/>
                  </a:schemeClr>
                </a:solidFill>
              </a:rPr>
              <a:t>Arguments with Quantified Statements </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92</a:t>
            </a:fld>
            <a:endParaRPr lang="en-SG" dirty="0"/>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433731"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TextBox 41"/>
          <p:cNvSpPr txBox="1"/>
          <p:nvPr/>
        </p:nvSpPr>
        <p:spPr>
          <a:xfrm>
            <a:off x="369738" y="1099053"/>
            <a:ext cx="8377447" cy="523220"/>
          </a:xfrm>
          <a:prstGeom prst="rect">
            <a:avLst/>
          </a:prstGeom>
          <a:noFill/>
        </p:spPr>
        <p:txBody>
          <a:bodyPr wrap="square" rtlCol="0">
            <a:spAutoFit/>
          </a:bodyPr>
          <a:lstStyle/>
          <a:p>
            <a:pPr>
              <a:spcAft>
                <a:spcPts val="600"/>
              </a:spcAft>
            </a:pPr>
            <a:r>
              <a:rPr lang="en-US" altLang="en-US" sz="2800" dirty="0"/>
              <a:t>Use diagrams to test the following argument for validity:</a:t>
            </a:r>
            <a:endParaRPr lang="en-US" altLang="en-US" sz="2600" dirty="0"/>
          </a:p>
        </p:txBody>
      </p:sp>
      <p:sp>
        <p:nvSpPr>
          <p:cNvPr id="38" name="TextBox 37"/>
          <p:cNvSpPr txBox="1"/>
          <p:nvPr/>
        </p:nvSpPr>
        <p:spPr>
          <a:xfrm>
            <a:off x="754136" y="1769037"/>
            <a:ext cx="7251178" cy="1200329"/>
          </a:xfrm>
          <a:prstGeom prst="rect">
            <a:avLst/>
          </a:prstGeom>
          <a:solidFill>
            <a:schemeClr val="accent4">
              <a:lumMod val="40000"/>
              <a:lumOff val="60000"/>
            </a:schemeClr>
          </a:solidFill>
          <a:ln>
            <a:noFill/>
          </a:ln>
        </p:spPr>
        <p:txBody>
          <a:bodyPr wrap="square" rtlCol="0">
            <a:spAutoFit/>
          </a:bodyPr>
          <a:lstStyle/>
          <a:p>
            <a:pPr>
              <a:tabLst>
                <a:tab pos="457200" algn="l"/>
                <a:tab pos="1371600" algn="l"/>
                <a:tab pos="1547813" algn="l"/>
              </a:tabLst>
            </a:pPr>
            <a:r>
              <a:rPr lang="en-US" altLang="en-US" sz="2400" dirty="0"/>
              <a:t>	No polynomial functions have horizontal asymptotes.</a:t>
            </a:r>
          </a:p>
          <a:p>
            <a:pPr>
              <a:tabLst>
                <a:tab pos="457200" algn="l"/>
                <a:tab pos="1371600" algn="l"/>
                <a:tab pos="1547813" algn="l"/>
              </a:tabLst>
            </a:pPr>
            <a:r>
              <a:rPr lang="en-US" altLang="en-US" sz="2400" dirty="0"/>
              <a:t>	This function has a horizontal asymptote.</a:t>
            </a:r>
          </a:p>
          <a:p>
            <a:pPr>
              <a:tabLst>
                <a:tab pos="457200" algn="l"/>
                <a:tab pos="1371600" algn="l"/>
                <a:tab pos="1547813" algn="l"/>
              </a:tabLst>
            </a:pPr>
            <a:r>
              <a:rPr lang="en-US" altLang="en-US" sz="2400" dirty="0">
                <a:cs typeface="Arial" panose="020B0604020202020204" pitchFamily="34" charset="0"/>
              </a:rPr>
              <a:t>  •	</a:t>
            </a:r>
            <a:r>
              <a:rPr lang="en-US" altLang="en-US" sz="2400" dirty="0"/>
              <a:t>This function is not a polynomial function.</a:t>
            </a:r>
          </a:p>
        </p:txBody>
      </p:sp>
      <p:grpSp>
        <p:nvGrpSpPr>
          <p:cNvPr id="2" name="Group 1"/>
          <p:cNvGrpSpPr/>
          <p:nvPr/>
        </p:nvGrpSpPr>
        <p:grpSpPr>
          <a:xfrm>
            <a:off x="747051" y="3276550"/>
            <a:ext cx="5557838" cy="2882849"/>
            <a:chOff x="1580701" y="3115046"/>
            <a:chExt cx="5557838" cy="2882849"/>
          </a:xfrm>
        </p:grpSpPr>
        <p:pic>
          <p:nvPicPr>
            <p:cNvPr id="39" name="Picture 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0701" y="3115046"/>
              <a:ext cx="5557838" cy="247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Text Box 7"/>
            <p:cNvSpPr txBox="1">
              <a:spLocks noChangeArrowheads="1"/>
            </p:cNvSpPr>
            <p:nvPr/>
          </p:nvSpPr>
          <p:spPr bwMode="auto">
            <a:xfrm>
              <a:off x="3428712" y="5628563"/>
              <a:ext cx="186181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eaLnBrk="1" hangingPunct="1"/>
              <a:r>
                <a:rPr lang="en-US" altLang="en-US" b="1" dirty="0"/>
                <a:t>Figure 3.4.6</a:t>
              </a:r>
            </a:p>
          </p:txBody>
        </p:sp>
      </p:grpSp>
      <p:sp>
        <p:nvSpPr>
          <p:cNvPr id="41" name="TextBox 40"/>
          <p:cNvSpPr txBox="1"/>
          <p:nvPr/>
        </p:nvSpPr>
        <p:spPr>
          <a:xfrm>
            <a:off x="6358726" y="3886978"/>
            <a:ext cx="2255848" cy="830997"/>
          </a:xfrm>
          <a:prstGeom prst="rect">
            <a:avLst/>
          </a:prstGeom>
          <a:noFill/>
        </p:spPr>
        <p:txBody>
          <a:bodyPr wrap="square" rtlCol="0">
            <a:spAutoFit/>
          </a:bodyPr>
          <a:lstStyle/>
          <a:p>
            <a:pPr>
              <a:spcAft>
                <a:spcPts val="600"/>
              </a:spcAft>
            </a:pPr>
            <a:r>
              <a:rPr lang="en-US" altLang="en-US" sz="2400" dirty="0"/>
              <a:t>Hence argument is valid.</a:t>
            </a:r>
          </a:p>
        </p:txBody>
      </p:sp>
    </p:spTree>
    <p:extLst>
      <p:ext uri="{BB962C8B-B14F-4D97-AF65-F5344CB8AC3E}">
        <p14:creationId xmlns:p14="http://schemas.microsoft.com/office/powerpoint/2010/main" val="3364347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dissolve">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An Argument with “No”</a:t>
            </a:r>
            <a:endParaRPr lang="en-SG" sz="1100" dirty="0">
              <a:solidFill>
                <a:schemeClr val="bg1"/>
              </a:solidFill>
            </a:endParaRPr>
          </a:p>
        </p:txBody>
      </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Lst>
            </a:pPr>
            <a:r>
              <a:rPr lang="en-SG" sz="900" dirty="0">
                <a:solidFill>
                  <a:schemeClr val="bg1"/>
                </a:solidFill>
              </a:rPr>
              <a:t>	</a:t>
            </a:r>
            <a:r>
              <a:rPr lang="en-SG" sz="1200" dirty="0">
                <a:solidFill>
                  <a:schemeClr val="bg1"/>
                </a:solidFill>
              </a:rPr>
              <a:t>Predicates &amp; Quantified Statement I / II	Statements with Multiple Quantifiers	</a:t>
            </a:r>
            <a:r>
              <a:rPr lang="en-SG" sz="1200" b="1" dirty="0">
                <a:solidFill>
                  <a:schemeClr val="accent4">
                    <a:lumMod val="40000"/>
                    <a:lumOff val="60000"/>
                  </a:schemeClr>
                </a:solidFill>
              </a:rPr>
              <a:t>Arguments with Quantified Statements </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93</a:t>
            </a:fld>
            <a:endParaRPr lang="en-SG" dirty="0"/>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433731"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TextBox 41"/>
          <p:cNvSpPr txBox="1"/>
          <p:nvPr/>
        </p:nvSpPr>
        <p:spPr>
          <a:xfrm>
            <a:off x="476756" y="2463357"/>
            <a:ext cx="8159484" cy="523220"/>
          </a:xfrm>
          <a:prstGeom prst="rect">
            <a:avLst/>
          </a:prstGeom>
          <a:noFill/>
        </p:spPr>
        <p:txBody>
          <a:bodyPr wrap="square" rtlCol="0">
            <a:spAutoFit/>
          </a:bodyPr>
          <a:lstStyle/>
          <a:p>
            <a:pPr>
              <a:spcAft>
                <a:spcPts val="600"/>
              </a:spcAft>
            </a:pPr>
            <a:r>
              <a:rPr lang="en-US" altLang="en-US" sz="2800" dirty="0"/>
              <a:t>Alternatively, transform the first statement into:</a:t>
            </a:r>
            <a:endParaRPr lang="en-US" altLang="en-US" sz="2600" dirty="0"/>
          </a:p>
        </p:txBody>
      </p:sp>
      <p:sp>
        <p:nvSpPr>
          <p:cNvPr id="38" name="TextBox 37"/>
          <p:cNvSpPr txBox="1"/>
          <p:nvPr/>
        </p:nvSpPr>
        <p:spPr>
          <a:xfrm>
            <a:off x="754136" y="980825"/>
            <a:ext cx="7251178" cy="1200329"/>
          </a:xfrm>
          <a:prstGeom prst="rect">
            <a:avLst/>
          </a:prstGeom>
          <a:solidFill>
            <a:schemeClr val="accent4">
              <a:lumMod val="40000"/>
              <a:lumOff val="60000"/>
            </a:schemeClr>
          </a:solidFill>
          <a:ln>
            <a:noFill/>
          </a:ln>
        </p:spPr>
        <p:txBody>
          <a:bodyPr wrap="square" rtlCol="0">
            <a:spAutoFit/>
          </a:bodyPr>
          <a:lstStyle/>
          <a:p>
            <a:pPr>
              <a:tabLst>
                <a:tab pos="457200" algn="l"/>
                <a:tab pos="1371600" algn="l"/>
                <a:tab pos="1547813" algn="l"/>
              </a:tabLst>
            </a:pPr>
            <a:r>
              <a:rPr lang="en-US" altLang="en-US" sz="2400" dirty="0"/>
              <a:t>	No polynomial functions have horizontal asymptotes.</a:t>
            </a:r>
          </a:p>
          <a:p>
            <a:pPr>
              <a:tabLst>
                <a:tab pos="457200" algn="l"/>
                <a:tab pos="1371600" algn="l"/>
                <a:tab pos="1547813" algn="l"/>
              </a:tabLst>
            </a:pPr>
            <a:r>
              <a:rPr lang="en-US" altLang="en-US" sz="2400" dirty="0"/>
              <a:t>	This function has a horizontal asymptote.</a:t>
            </a:r>
          </a:p>
          <a:p>
            <a:pPr>
              <a:tabLst>
                <a:tab pos="457200" algn="l"/>
                <a:tab pos="1371600" algn="l"/>
                <a:tab pos="1547813" algn="l"/>
              </a:tabLst>
            </a:pPr>
            <a:r>
              <a:rPr lang="en-US" altLang="en-US" sz="2400" dirty="0">
                <a:cs typeface="Arial" panose="020B0604020202020204" pitchFamily="34" charset="0"/>
              </a:rPr>
              <a:t>  •	</a:t>
            </a:r>
            <a:r>
              <a:rPr lang="en-US" altLang="en-US" sz="2400" dirty="0"/>
              <a:t>This function is not a polynomial function.</a:t>
            </a:r>
          </a:p>
        </p:txBody>
      </p:sp>
      <p:sp>
        <p:nvSpPr>
          <p:cNvPr id="41" name="TextBox 40"/>
          <p:cNvSpPr txBox="1"/>
          <p:nvPr/>
        </p:nvSpPr>
        <p:spPr>
          <a:xfrm>
            <a:off x="754135" y="2999799"/>
            <a:ext cx="7275727" cy="830997"/>
          </a:xfrm>
          <a:prstGeom prst="rect">
            <a:avLst/>
          </a:prstGeom>
          <a:solidFill>
            <a:schemeClr val="accent4">
              <a:lumMod val="40000"/>
              <a:lumOff val="60000"/>
            </a:schemeClr>
          </a:solidFill>
          <a:ln>
            <a:noFill/>
          </a:ln>
        </p:spPr>
        <p:txBody>
          <a:bodyPr wrap="square" rtlCol="0">
            <a:spAutoFit/>
          </a:bodyPr>
          <a:lstStyle/>
          <a:p>
            <a:pPr marL="449263" indent="-449263">
              <a:tabLst>
                <a:tab pos="457200" algn="l"/>
                <a:tab pos="1371600" algn="l"/>
                <a:tab pos="1547813" algn="l"/>
              </a:tabLst>
            </a:pPr>
            <a:r>
              <a:rPr lang="en-US" altLang="en-US" sz="2400" dirty="0"/>
              <a:t>	</a:t>
            </a:r>
            <a:r>
              <a:rPr lang="en-US" altLang="en-US" sz="2400" dirty="0">
                <a:sym typeface="Symbol" panose="05050102010706020507" pitchFamily="18" charset="2"/>
              </a:rPr>
              <a:t></a:t>
            </a:r>
            <a:r>
              <a:rPr lang="en-US" altLang="en-US" sz="2400" i="1" dirty="0"/>
              <a:t>x</a:t>
            </a:r>
            <a:r>
              <a:rPr lang="en-US" altLang="en-US" sz="2400" dirty="0"/>
              <a:t>, if </a:t>
            </a:r>
            <a:r>
              <a:rPr lang="en-US" altLang="en-US" sz="2400" i="1" dirty="0"/>
              <a:t>x</a:t>
            </a:r>
            <a:r>
              <a:rPr lang="en-US" altLang="en-US" sz="2400" dirty="0"/>
              <a:t> is a polynomial function, then </a:t>
            </a:r>
            <a:r>
              <a:rPr lang="en-US" altLang="en-US" sz="2400" i="1" dirty="0"/>
              <a:t>x</a:t>
            </a:r>
            <a:r>
              <a:rPr lang="en-US" altLang="en-US" sz="2400" dirty="0"/>
              <a:t> does not have a horizontal asymptote.</a:t>
            </a:r>
          </a:p>
        </p:txBody>
      </p:sp>
      <p:sp>
        <p:nvSpPr>
          <p:cNvPr id="49" name="TextBox 48"/>
          <p:cNvSpPr txBox="1"/>
          <p:nvPr/>
        </p:nvSpPr>
        <p:spPr>
          <a:xfrm>
            <a:off x="492258" y="3971918"/>
            <a:ext cx="8159484" cy="523220"/>
          </a:xfrm>
          <a:prstGeom prst="rect">
            <a:avLst/>
          </a:prstGeom>
          <a:noFill/>
        </p:spPr>
        <p:txBody>
          <a:bodyPr wrap="square" rtlCol="0">
            <a:spAutoFit/>
          </a:bodyPr>
          <a:lstStyle/>
          <a:p>
            <a:pPr>
              <a:spcAft>
                <a:spcPts val="600"/>
              </a:spcAft>
            </a:pPr>
            <a:r>
              <a:rPr lang="en-US" altLang="en-US" sz="2800" dirty="0"/>
              <a:t>Then the argument has the form:</a:t>
            </a:r>
            <a:endParaRPr lang="en-US" altLang="en-US" sz="2600" dirty="0"/>
          </a:p>
        </p:txBody>
      </p:sp>
      <mc:AlternateContent xmlns:mc="http://schemas.openxmlformats.org/markup-compatibility/2006" xmlns:a14="http://schemas.microsoft.com/office/drawing/2010/main">
        <mc:Choice Requires="a14">
          <p:sp>
            <p:nvSpPr>
              <p:cNvPr id="57" name="TextBox 56"/>
              <p:cNvSpPr txBox="1"/>
              <p:nvPr/>
            </p:nvSpPr>
            <p:spPr>
              <a:xfrm>
                <a:off x="784273" y="4495138"/>
                <a:ext cx="4150851" cy="1200329"/>
              </a:xfrm>
              <a:prstGeom prst="rect">
                <a:avLst/>
              </a:prstGeom>
              <a:solidFill>
                <a:schemeClr val="accent4">
                  <a:lumMod val="40000"/>
                  <a:lumOff val="60000"/>
                </a:schemeClr>
              </a:solidFill>
              <a:ln>
                <a:noFill/>
              </a:ln>
            </p:spPr>
            <p:txBody>
              <a:bodyPr wrap="square" rtlCol="0">
                <a:spAutoFit/>
              </a:bodyPr>
              <a:lstStyle/>
              <a:p>
                <a:pPr>
                  <a:tabLst>
                    <a:tab pos="457200" algn="l"/>
                    <a:tab pos="1371600" algn="l"/>
                    <a:tab pos="1547813" algn="l"/>
                  </a:tabLst>
                </a:pPr>
                <a:r>
                  <a:rPr lang="en-US" altLang="en-US" sz="2400" dirty="0"/>
                  <a:t>	</a:t>
                </a:r>
                <a:r>
                  <a:rPr lang="en-US" altLang="en-US" sz="2400" dirty="0">
                    <a:sym typeface="Symbol" panose="05050102010706020507" pitchFamily="18" charset="2"/>
                  </a:rPr>
                  <a:t> </a:t>
                </a:r>
                <a:r>
                  <a:rPr lang="en-US" altLang="en-US" sz="2400" i="1" dirty="0"/>
                  <a:t>x</a:t>
                </a:r>
                <a:r>
                  <a:rPr lang="en-US" altLang="en-US" sz="2400" dirty="0"/>
                  <a:t>, </a:t>
                </a:r>
                <a:r>
                  <a:rPr lang="en-US" altLang="en-US" sz="2400" i="1" dirty="0"/>
                  <a:t>P</a:t>
                </a:r>
                <a:r>
                  <a:rPr lang="en-US" altLang="en-US" sz="2400" dirty="0"/>
                  <a:t>(</a:t>
                </a:r>
                <a:r>
                  <a:rPr lang="en-US" altLang="en-US" sz="2400" i="1" dirty="0"/>
                  <a:t>x</a:t>
                </a:r>
                <a:r>
                  <a:rPr lang="en-US" altLang="en-US" sz="2400" dirty="0"/>
                  <a:t>) </a:t>
                </a:r>
                <a14:m>
                  <m:oMath xmlns:m="http://schemas.openxmlformats.org/officeDocument/2006/math">
                    <m:r>
                      <a:rPr lang="en-SG" sz="2400" i="1" dirty="0">
                        <a:latin typeface="Cambria Math" panose="02040503050406030204" pitchFamily="18" charset="0"/>
                        <a:ea typeface="Cambria Math" panose="02040503050406030204" pitchFamily="18" charset="0"/>
                        <a:sym typeface="Symbol" panose="05050102010706020507" pitchFamily="18" charset="2"/>
                      </a:rPr>
                      <m:t>→</m:t>
                    </m:r>
                  </m:oMath>
                </a14:m>
                <a:r>
                  <a:rPr lang="en-US" altLang="en-US" sz="2400" dirty="0"/>
                  <a:t> </a:t>
                </a:r>
                <a:r>
                  <a:rPr lang="en-US" altLang="en-US" sz="2400" i="1" dirty="0"/>
                  <a:t>Q</a:t>
                </a:r>
                <a:r>
                  <a:rPr lang="en-US" altLang="en-US" sz="2400" dirty="0"/>
                  <a:t>(</a:t>
                </a:r>
                <a:r>
                  <a:rPr lang="en-US" altLang="en-US" sz="2400" i="1" dirty="0"/>
                  <a:t>x</a:t>
                </a:r>
                <a:r>
                  <a:rPr lang="en-US" altLang="en-US" sz="2400" dirty="0"/>
                  <a:t>).</a:t>
                </a:r>
                <a:endParaRPr lang="en-US" altLang="en-US" sz="2400" i="1" dirty="0"/>
              </a:p>
              <a:p>
                <a:pPr>
                  <a:tabLst>
                    <a:tab pos="457200" algn="l"/>
                    <a:tab pos="1371600" algn="l"/>
                    <a:tab pos="1547813" algn="l"/>
                  </a:tabLst>
                </a:pPr>
                <a:r>
                  <a:rPr lang="en-US" altLang="en-US" sz="2400" dirty="0"/>
                  <a:t>	~</a:t>
                </a:r>
                <a:r>
                  <a:rPr lang="en-US" altLang="en-US" sz="2400" i="1" dirty="0"/>
                  <a:t>Q</a:t>
                </a:r>
                <a:r>
                  <a:rPr lang="en-US" altLang="en-US" sz="2400" dirty="0"/>
                  <a:t>(</a:t>
                </a:r>
                <a:r>
                  <a:rPr lang="en-US" altLang="en-US" sz="2400" i="1" dirty="0"/>
                  <a:t>a</a:t>
                </a:r>
                <a:r>
                  <a:rPr lang="en-US" altLang="en-US" sz="2400" dirty="0"/>
                  <a:t>), for a particular </a:t>
                </a:r>
                <a:r>
                  <a:rPr lang="en-US" altLang="en-US" sz="2400" i="1" dirty="0"/>
                  <a:t>a</a:t>
                </a:r>
                <a:r>
                  <a:rPr lang="en-US" altLang="en-US" sz="2400" dirty="0"/>
                  <a:t>.</a:t>
                </a:r>
              </a:p>
              <a:p>
                <a:pPr>
                  <a:tabLst>
                    <a:tab pos="457200" algn="l"/>
                    <a:tab pos="1371600" algn="l"/>
                    <a:tab pos="1547813" algn="l"/>
                  </a:tabLst>
                </a:pPr>
                <a:r>
                  <a:rPr lang="en-US" altLang="en-US" sz="2400" dirty="0">
                    <a:cs typeface="Arial" panose="020B0604020202020204" pitchFamily="34" charset="0"/>
                  </a:rPr>
                  <a:t>  •	~</a:t>
                </a:r>
                <a:r>
                  <a:rPr lang="en-US" altLang="en-US" sz="2400" i="1" dirty="0"/>
                  <a:t>P</a:t>
                </a:r>
                <a:r>
                  <a:rPr lang="en-US" altLang="en-US" sz="2400" dirty="0"/>
                  <a:t>(</a:t>
                </a:r>
                <a:r>
                  <a:rPr lang="en-US" altLang="en-US" sz="2400" i="1" dirty="0"/>
                  <a:t>a</a:t>
                </a:r>
                <a:r>
                  <a:rPr lang="en-US" altLang="en-US" sz="2400" dirty="0"/>
                  <a:t>).</a:t>
                </a:r>
              </a:p>
            </p:txBody>
          </p:sp>
        </mc:Choice>
        <mc:Fallback xmlns="">
          <p:sp>
            <p:nvSpPr>
              <p:cNvPr id="57" name="TextBox 56"/>
              <p:cNvSpPr txBox="1">
                <a:spLocks noRot="1" noChangeAspect="1" noMove="1" noResize="1" noEditPoints="1" noAdjustHandles="1" noChangeArrowheads="1" noChangeShapeType="1" noTextEdit="1"/>
              </p:cNvSpPr>
              <p:nvPr/>
            </p:nvSpPr>
            <p:spPr>
              <a:xfrm>
                <a:off x="784273" y="4495138"/>
                <a:ext cx="4150851" cy="1200329"/>
              </a:xfrm>
              <a:prstGeom prst="rect">
                <a:avLst/>
              </a:prstGeom>
              <a:blipFill>
                <a:blip r:embed="rId3"/>
                <a:stretch>
                  <a:fillRect t="-5076" b="-10660"/>
                </a:stretch>
              </a:blipFill>
              <a:ln>
                <a:noFill/>
              </a:ln>
            </p:spPr>
            <p:txBody>
              <a:bodyPr/>
              <a:lstStyle/>
              <a:p>
                <a:r>
                  <a:rPr lang="en-US">
                    <a:noFill/>
                  </a:rPr>
                  <a:t> </a:t>
                </a:r>
              </a:p>
            </p:txBody>
          </p:sp>
        </mc:Fallback>
      </mc:AlternateContent>
      <p:sp>
        <p:nvSpPr>
          <p:cNvPr id="67" name="TextBox 66"/>
          <p:cNvSpPr txBox="1"/>
          <p:nvPr/>
        </p:nvSpPr>
        <p:spPr>
          <a:xfrm>
            <a:off x="5076079" y="4679804"/>
            <a:ext cx="3381103" cy="830997"/>
          </a:xfrm>
          <a:prstGeom prst="rect">
            <a:avLst/>
          </a:prstGeom>
          <a:noFill/>
        </p:spPr>
        <p:txBody>
          <a:bodyPr wrap="square" rtlCol="0">
            <a:spAutoFit/>
          </a:bodyPr>
          <a:lstStyle/>
          <a:p>
            <a:pPr>
              <a:spcAft>
                <a:spcPts val="600"/>
              </a:spcAft>
            </a:pPr>
            <a:r>
              <a:rPr lang="en-US" altLang="en-US" sz="2400" dirty="0"/>
              <a:t>This is valid by </a:t>
            </a:r>
            <a:r>
              <a:rPr lang="en-US" altLang="en-US" sz="2400" dirty="0">
                <a:solidFill>
                  <a:srgbClr val="C00000"/>
                </a:solidFill>
              </a:rPr>
              <a:t>universal modus </a:t>
            </a:r>
            <a:r>
              <a:rPr lang="en-US" altLang="en-US" sz="2400" dirty="0" err="1">
                <a:solidFill>
                  <a:srgbClr val="C00000"/>
                </a:solidFill>
              </a:rPr>
              <a:t>tollens</a:t>
            </a:r>
            <a:r>
              <a:rPr lang="en-US" altLang="en-US" sz="2400" dirty="0"/>
              <a:t>.</a:t>
            </a:r>
          </a:p>
        </p:txBody>
      </p:sp>
    </p:spTree>
    <p:extLst>
      <p:ext uri="{BB962C8B-B14F-4D97-AF65-F5344CB8AC3E}">
        <p14:creationId xmlns:p14="http://schemas.microsoft.com/office/powerpoint/2010/main" val="1405180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dissolve">
                                      <p:cBhvr>
                                        <p:cTn id="7" dur="500"/>
                                        <p:tgtEl>
                                          <p:spTgt spid="4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dissolve">
                                      <p:cBhvr>
                                        <p:cTn id="11" dur="500"/>
                                        <p:tgtEl>
                                          <p:spTgt spid="41"/>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49"/>
                                        </p:tgtEl>
                                        <p:attrNameLst>
                                          <p:attrName>style.visibility</p:attrName>
                                        </p:attrNameLst>
                                      </p:cBhvr>
                                      <p:to>
                                        <p:strVal val="visible"/>
                                      </p:to>
                                    </p:set>
                                    <p:animEffect transition="in" filter="dissolve">
                                      <p:cBhvr>
                                        <p:cTn id="16" dur="500"/>
                                        <p:tgtEl>
                                          <p:spTgt spid="49"/>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57"/>
                                        </p:tgtEl>
                                        <p:attrNameLst>
                                          <p:attrName>style.visibility</p:attrName>
                                        </p:attrNameLst>
                                      </p:cBhvr>
                                      <p:to>
                                        <p:strVal val="visible"/>
                                      </p:to>
                                    </p:set>
                                    <p:animEffect transition="in" filter="dissolve">
                                      <p:cBhvr>
                                        <p:cTn id="20" dur="500"/>
                                        <p:tgtEl>
                                          <p:spTgt spid="57"/>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dissolve">
                                      <p:cBhvr>
                                        <p:cTn id="25"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1" grpId="0" animBg="1"/>
      <p:bldP spid="49" grpId="0"/>
      <p:bldP spid="57" grpId="0" animBg="1"/>
      <p:bldP spid="67"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Creating Additional Forms of Argument</a:t>
            </a:r>
            <a:endParaRPr lang="en-SG" sz="1100" dirty="0">
              <a:solidFill>
                <a:schemeClr val="bg1"/>
              </a:solidFill>
            </a:endParaRPr>
          </a:p>
        </p:txBody>
      </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Lst>
            </a:pPr>
            <a:r>
              <a:rPr lang="en-SG" sz="900" dirty="0">
                <a:solidFill>
                  <a:schemeClr val="bg1"/>
                </a:solidFill>
              </a:rPr>
              <a:t>	</a:t>
            </a:r>
            <a:r>
              <a:rPr lang="en-SG" sz="1200" dirty="0">
                <a:solidFill>
                  <a:schemeClr val="bg1"/>
                </a:solidFill>
              </a:rPr>
              <a:t>Predicates &amp; Quantified Statement I / II	Statements with Multiple Quantifiers	</a:t>
            </a:r>
            <a:r>
              <a:rPr lang="en-SG" sz="1200" b="1" dirty="0">
                <a:solidFill>
                  <a:schemeClr val="accent4">
                    <a:lumMod val="40000"/>
                    <a:lumOff val="60000"/>
                  </a:schemeClr>
                </a:solidFill>
              </a:rPr>
              <a:t>Arguments with Quantified Statements </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94</a:t>
            </a:fld>
            <a:endParaRPr lang="en-SG" dirty="0"/>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600457"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TextBox 39"/>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600" dirty="0">
                <a:solidFill>
                  <a:schemeClr val="bg1"/>
                </a:solidFill>
              </a:rPr>
              <a:t>3.4.7. Creating Additional Forms of Argument</a:t>
            </a:r>
          </a:p>
        </p:txBody>
      </p:sp>
      <p:sp>
        <p:nvSpPr>
          <p:cNvPr id="42" name="TextBox 41"/>
          <p:cNvSpPr txBox="1"/>
          <p:nvPr/>
        </p:nvSpPr>
        <p:spPr>
          <a:xfrm>
            <a:off x="369738" y="1497523"/>
            <a:ext cx="8653492" cy="523220"/>
          </a:xfrm>
          <a:prstGeom prst="rect">
            <a:avLst/>
          </a:prstGeom>
          <a:noFill/>
        </p:spPr>
        <p:txBody>
          <a:bodyPr wrap="square" rtlCol="0">
            <a:spAutoFit/>
          </a:bodyPr>
          <a:lstStyle/>
          <a:p>
            <a:pPr>
              <a:spcAft>
                <a:spcPts val="600"/>
              </a:spcAft>
            </a:pPr>
            <a:r>
              <a:rPr lang="en-US" altLang="en-US" sz="2800" dirty="0"/>
              <a:t>We have seen:</a:t>
            </a:r>
          </a:p>
        </p:txBody>
      </p:sp>
      <p:grpSp>
        <p:nvGrpSpPr>
          <p:cNvPr id="6" name="Group 5"/>
          <p:cNvGrpSpPr/>
          <p:nvPr/>
        </p:nvGrpSpPr>
        <p:grpSpPr>
          <a:xfrm>
            <a:off x="1093939" y="2020743"/>
            <a:ext cx="7109375" cy="830997"/>
            <a:chOff x="581849" y="1844527"/>
            <a:chExt cx="7109375" cy="830997"/>
          </a:xfrm>
        </p:grpSpPr>
        <p:sp>
          <p:nvSpPr>
            <p:cNvPr id="3" name="TextBox 2"/>
            <p:cNvSpPr txBox="1"/>
            <p:nvPr/>
          </p:nvSpPr>
          <p:spPr>
            <a:xfrm>
              <a:off x="581849" y="2029193"/>
              <a:ext cx="2125450" cy="461665"/>
            </a:xfrm>
            <a:prstGeom prst="rect">
              <a:avLst/>
            </a:prstGeom>
            <a:solidFill>
              <a:schemeClr val="accent6">
                <a:lumMod val="40000"/>
                <a:lumOff val="60000"/>
              </a:schemeClr>
            </a:solidFill>
          </p:spPr>
          <p:txBody>
            <a:bodyPr wrap="square" rtlCol="0">
              <a:spAutoFit/>
            </a:bodyPr>
            <a:lstStyle/>
            <a:p>
              <a:pPr algn="ctr"/>
              <a:r>
                <a:rPr lang="en-SG" sz="2400" dirty="0"/>
                <a:t>Modus ponens</a:t>
              </a:r>
            </a:p>
          </p:txBody>
        </p:sp>
        <p:sp>
          <p:nvSpPr>
            <p:cNvPr id="76" name="TextBox 75"/>
            <p:cNvSpPr txBox="1"/>
            <p:nvPr/>
          </p:nvSpPr>
          <p:spPr>
            <a:xfrm>
              <a:off x="2608813" y="2029193"/>
              <a:ext cx="591919" cy="461665"/>
            </a:xfrm>
            <a:prstGeom prst="rect">
              <a:avLst/>
            </a:prstGeom>
            <a:noFill/>
          </p:spPr>
          <p:txBody>
            <a:bodyPr wrap="square" rtlCol="0">
              <a:spAutoFit/>
            </a:bodyPr>
            <a:lstStyle/>
            <a:p>
              <a:pPr algn="ctr"/>
              <a:r>
                <a:rPr lang="en-SG" sz="2400" dirty="0"/>
                <a:t>+</a:t>
              </a:r>
            </a:p>
          </p:txBody>
        </p:sp>
        <p:sp>
          <p:nvSpPr>
            <p:cNvPr id="78" name="TextBox 77"/>
            <p:cNvSpPr txBox="1"/>
            <p:nvPr/>
          </p:nvSpPr>
          <p:spPr>
            <a:xfrm>
              <a:off x="5018031" y="2029193"/>
              <a:ext cx="591919" cy="461665"/>
            </a:xfrm>
            <a:prstGeom prst="rect">
              <a:avLst/>
            </a:prstGeom>
            <a:noFill/>
          </p:spPr>
          <p:txBody>
            <a:bodyPr wrap="square" rtlCol="0">
              <a:spAutoFit/>
            </a:bodyPr>
            <a:lstStyle/>
            <a:p>
              <a:pPr algn="ctr"/>
              <a:r>
                <a:rPr lang="en-SG" sz="2400" dirty="0">
                  <a:sym typeface="Wingdings" panose="05000000000000000000" pitchFamily="2" charset="2"/>
                </a:rPr>
                <a:t></a:t>
              </a:r>
              <a:endParaRPr lang="en-SG" sz="2400" dirty="0"/>
            </a:p>
          </p:txBody>
        </p:sp>
        <p:sp>
          <p:nvSpPr>
            <p:cNvPr id="80" name="TextBox 79"/>
            <p:cNvSpPr txBox="1"/>
            <p:nvPr/>
          </p:nvSpPr>
          <p:spPr>
            <a:xfrm>
              <a:off x="3141368" y="1844527"/>
              <a:ext cx="1800999" cy="830997"/>
            </a:xfrm>
            <a:prstGeom prst="rect">
              <a:avLst/>
            </a:prstGeom>
            <a:solidFill>
              <a:schemeClr val="accent6">
                <a:lumMod val="40000"/>
                <a:lumOff val="60000"/>
              </a:schemeClr>
            </a:solidFill>
          </p:spPr>
          <p:txBody>
            <a:bodyPr wrap="square" rtlCol="0">
              <a:spAutoFit/>
            </a:bodyPr>
            <a:lstStyle/>
            <a:p>
              <a:pPr algn="ctr"/>
              <a:r>
                <a:rPr lang="en-SG" sz="2400" dirty="0"/>
                <a:t>Universal instantiation</a:t>
              </a:r>
            </a:p>
          </p:txBody>
        </p:sp>
        <p:sp>
          <p:nvSpPr>
            <p:cNvPr id="82" name="TextBox 81"/>
            <p:cNvSpPr txBox="1"/>
            <p:nvPr/>
          </p:nvSpPr>
          <p:spPr>
            <a:xfrm>
              <a:off x="5673809" y="1844527"/>
              <a:ext cx="2017415" cy="830997"/>
            </a:xfrm>
            <a:prstGeom prst="rect">
              <a:avLst/>
            </a:prstGeom>
            <a:solidFill>
              <a:schemeClr val="accent4">
                <a:lumMod val="40000"/>
                <a:lumOff val="60000"/>
              </a:schemeClr>
            </a:solidFill>
          </p:spPr>
          <p:txBody>
            <a:bodyPr wrap="square" rtlCol="0">
              <a:spAutoFit/>
            </a:bodyPr>
            <a:lstStyle/>
            <a:p>
              <a:pPr algn="ctr"/>
              <a:r>
                <a:rPr lang="en-SG" sz="2400" dirty="0"/>
                <a:t>Universal modus ponens</a:t>
              </a:r>
            </a:p>
          </p:txBody>
        </p:sp>
      </p:grpSp>
      <p:grpSp>
        <p:nvGrpSpPr>
          <p:cNvPr id="86" name="Group 85"/>
          <p:cNvGrpSpPr/>
          <p:nvPr/>
        </p:nvGrpSpPr>
        <p:grpSpPr>
          <a:xfrm>
            <a:off x="1090037" y="2949737"/>
            <a:ext cx="7109375" cy="830997"/>
            <a:chOff x="581849" y="1844527"/>
            <a:chExt cx="7109375" cy="830997"/>
          </a:xfrm>
        </p:grpSpPr>
        <p:sp>
          <p:nvSpPr>
            <p:cNvPr id="87" name="TextBox 86"/>
            <p:cNvSpPr txBox="1"/>
            <p:nvPr/>
          </p:nvSpPr>
          <p:spPr>
            <a:xfrm>
              <a:off x="581849" y="2029193"/>
              <a:ext cx="2125450" cy="461665"/>
            </a:xfrm>
            <a:prstGeom prst="rect">
              <a:avLst/>
            </a:prstGeom>
            <a:solidFill>
              <a:schemeClr val="accent6">
                <a:lumMod val="40000"/>
                <a:lumOff val="60000"/>
              </a:schemeClr>
            </a:solidFill>
          </p:spPr>
          <p:txBody>
            <a:bodyPr wrap="square" rtlCol="0">
              <a:spAutoFit/>
            </a:bodyPr>
            <a:lstStyle/>
            <a:p>
              <a:pPr algn="ctr"/>
              <a:r>
                <a:rPr lang="en-SG" sz="2400" dirty="0"/>
                <a:t>Modus </a:t>
              </a:r>
              <a:r>
                <a:rPr lang="en-SG" sz="2400" dirty="0" err="1"/>
                <a:t>tollens</a:t>
              </a:r>
              <a:endParaRPr lang="en-SG" sz="2400" dirty="0"/>
            </a:p>
          </p:txBody>
        </p:sp>
        <p:sp>
          <p:nvSpPr>
            <p:cNvPr id="88" name="TextBox 87"/>
            <p:cNvSpPr txBox="1"/>
            <p:nvPr/>
          </p:nvSpPr>
          <p:spPr>
            <a:xfrm>
              <a:off x="2608813" y="2029193"/>
              <a:ext cx="591919" cy="461665"/>
            </a:xfrm>
            <a:prstGeom prst="rect">
              <a:avLst/>
            </a:prstGeom>
            <a:noFill/>
          </p:spPr>
          <p:txBody>
            <a:bodyPr wrap="square" rtlCol="0">
              <a:spAutoFit/>
            </a:bodyPr>
            <a:lstStyle/>
            <a:p>
              <a:pPr algn="ctr"/>
              <a:r>
                <a:rPr lang="en-SG" sz="2400" dirty="0"/>
                <a:t>+</a:t>
              </a:r>
            </a:p>
          </p:txBody>
        </p:sp>
        <p:sp>
          <p:nvSpPr>
            <p:cNvPr id="89" name="TextBox 88"/>
            <p:cNvSpPr txBox="1"/>
            <p:nvPr/>
          </p:nvSpPr>
          <p:spPr>
            <a:xfrm>
              <a:off x="5018031" y="2029193"/>
              <a:ext cx="591919" cy="461665"/>
            </a:xfrm>
            <a:prstGeom prst="rect">
              <a:avLst/>
            </a:prstGeom>
            <a:noFill/>
          </p:spPr>
          <p:txBody>
            <a:bodyPr wrap="square" rtlCol="0">
              <a:spAutoFit/>
            </a:bodyPr>
            <a:lstStyle/>
            <a:p>
              <a:pPr algn="ctr"/>
              <a:r>
                <a:rPr lang="en-SG" sz="2400" dirty="0">
                  <a:sym typeface="Wingdings" panose="05000000000000000000" pitchFamily="2" charset="2"/>
                </a:rPr>
                <a:t></a:t>
              </a:r>
              <a:endParaRPr lang="en-SG" sz="2400" dirty="0"/>
            </a:p>
          </p:txBody>
        </p:sp>
        <p:sp>
          <p:nvSpPr>
            <p:cNvPr id="90" name="TextBox 89"/>
            <p:cNvSpPr txBox="1"/>
            <p:nvPr/>
          </p:nvSpPr>
          <p:spPr>
            <a:xfrm>
              <a:off x="3141368" y="1844527"/>
              <a:ext cx="1800999" cy="830997"/>
            </a:xfrm>
            <a:prstGeom prst="rect">
              <a:avLst/>
            </a:prstGeom>
            <a:solidFill>
              <a:schemeClr val="accent6">
                <a:lumMod val="40000"/>
                <a:lumOff val="60000"/>
              </a:schemeClr>
            </a:solidFill>
          </p:spPr>
          <p:txBody>
            <a:bodyPr wrap="square" rtlCol="0">
              <a:spAutoFit/>
            </a:bodyPr>
            <a:lstStyle/>
            <a:p>
              <a:pPr algn="ctr"/>
              <a:r>
                <a:rPr lang="en-SG" sz="2400" dirty="0"/>
                <a:t>Universal instantiation</a:t>
              </a:r>
            </a:p>
          </p:txBody>
        </p:sp>
        <p:sp>
          <p:nvSpPr>
            <p:cNvPr id="91" name="TextBox 90"/>
            <p:cNvSpPr txBox="1"/>
            <p:nvPr/>
          </p:nvSpPr>
          <p:spPr>
            <a:xfrm>
              <a:off x="5673809" y="1844527"/>
              <a:ext cx="2017415" cy="830997"/>
            </a:xfrm>
            <a:prstGeom prst="rect">
              <a:avLst/>
            </a:prstGeom>
            <a:solidFill>
              <a:schemeClr val="accent4">
                <a:lumMod val="40000"/>
                <a:lumOff val="60000"/>
              </a:schemeClr>
            </a:solidFill>
          </p:spPr>
          <p:txBody>
            <a:bodyPr wrap="square" rtlCol="0">
              <a:spAutoFit/>
            </a:bodyPr>
            <a:lstStyle/>
            <a:p>
              <a:pPr algn="ctr"/>
              <a:r>
                <a:rPr lang="en-SG" sz="2400" dirty="0"/>
                <a:t>Universal modus </a:t>
              </a:r>
              <a:r>
                <a:rPr lang="en-SG" sz="2400" dirty="0" err="1"/>
                <a:t>tollens</a:t>
              </a:r>
              <a:endParaRPr lang="en-SG" sz="2400" dirty="0"/>
            </a:p>
          </p:txBody>
        </p:sp>
      </p:grpSp>
      <p:sp>
        <p:nvSpPr>
          <p:cNvPr id="92" name="TextBox 91"/>
          <p:cNvSpPr txBox="1"/>
          <p:nvPr/>
        </p:nvSpPr>
        <p:spPr>
          <a:xfrm>
            <a:off x="369738" y="4063397"/>
            <a:ext cx="8653492" cy="1815882"/>
          </a:xfrm>
          <a:prstGeom prst="rect">
            <a:avLst/>
          </a:prstGeom>
          <a:noFill/>
        </p:spPr>
        <p:txBody>
          <a:bodyPr wrap="square" rtlCol="0">
            <a:spAutoFit/>
          </a:bodyPr>
          <a:lstStyle/>
          <a:p>
            <a:pPr>
              <a:spcAft>
                <a:spcPts val="600"/>
              </a:spcAft>
            </a:pPr>
            <a:r>
              <a:rPr lang="en-US" altLang="en-US" sz="2800" dirty="0"/>
              <a:t>In the same way, additional forms of arguments involving universally quantified statements can be obtained by combining universal instantiation with other of the valid argument forms discussed earlier.</a:t>
            </a:r>
          </a:p>
        </p:txBody>
      </p:sp>
    </p:spTree>
    <p:extLst>
      <p:ext uri="{BB962C8B-B14F-4D97-AF65-F5344CB8AC3E}">
        <p14:creationId xmlns:p14="http://schemas.microsoft.com/office/powerpoint/2010/main" val="2235894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dissolve">
                                      <p:cBhvr>
                                        <p:cTn id="7"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Creating Additional Forms of Argument</a:t>
            </a:r>
            <a:endParaRPr lang="en-SG" sz="1100" dirty="0">
              <a:solidFill>
                <a:schemeClr val="bg1"/>
              </a:solidFill>
            </a:endParaRPr>
          </a:p>
        </p:txBody>
      </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Lst>
            </a:pPr>
            <a:r>
              <a:rPr lang="en-SG" sz="900" dirty="0">
                <a:solidFill>
                  <a:schemeClr val="bg1"/>
                </a:solidFill>
              </a:rPr>
              <a:t>	</a:t>
            </a:r>
            <a:r>
              <a:rPr lang="en-SG" sz="1200" dirty="0">
                <a:solidFill>
                  <a:schemeClr val="bg1"/>
                </a:solidFill>
              </a:rPr>
              <a:t>Predicates &amp; Quantified Statement I / II	Statements with Multiple Quantifiers	</a:t>
            </a:r>
            <a:r>
              <a:rPr lang="en-SG" sz="1200" b="1" dirty="0">
                <a:solidFill>
                  <a:schemeClr val="accent4">
                    <a:lumMod val="40000"/>
                    <a:lumOff val="60000"/>
                  </a:schemeClr>
                </a:solidFill>
              </a:rPr>
              <a:t>Arguments with Quantified Statements </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95</a:t>
            </a:fld>
            <a:endParaRPr lang="en-SG" dirty="0"/>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600457"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TextBox 41"/>
          <p:cNvSpPr txBox="1"/>
          <p:nvPr/>
        </p:nvSpPr>
        <p:spPr>
          <a:xfrm>
            <a:off x="369738" y="1112558"/>
            <a:ext cx="8653492" cy="523220"/>
          </a:xfrm>
          <a:prstGeom prst="rect">
            <a:avLst/>
          </a:prstGeom>
          <a:noFill/>
        </p:spPr>
        <p:txBody>
          <a:bodyPr wrap="square" rtlCol="0">
            <a:spAutoFit/>
          </a:bodyPr>
          <a:lstStyle/>
          <a:p>
            <a:pPr>
              <a:spcAft>
                <a:spcPts val="600"/>
              </a:spcAft>
            </a:pPr>
            <a:r>
              <a:rPr lang="en-US" altLang="en-US" sz="2800" dirty="0"/>
              <a:t>Consider the following argument:</a:t>
            </a:r>
          </a:p>
        </p:txBody>
      </p:sp>
      <p:sp>
        <p:nvSpPr>
          <p:cNvPr id="91" name="TextBox 90"/>
          <p:cNvSpPr txBox="1"/>
          <p:nvPr/>
        </p:nvSpPr>
        <p:spPr>
          <a:xfrm>
            <a:off x="3484017" y="1725901"/>
            <a:ext cx="1775324" cy="1200329"/>
          </a:xfrm>
          <a:prstGeom prst="rect">
            <a:avLst/>
          </a:prstGeom>
          <a:solidFill>
            <a:schemeClr val="accent4">
              <a:lumMod val="40000"/>
              <a:lumOff val="60000"/>
            </a:schemeClr>
          </a:solidFill>
        </p:spPr>
        <p:txBody>
          <a:bodyPr wrap="square" rtlCol="0">
            <a:spAutoFit/>
          </a:bodyPr>
          <a:lstStyle/>
          <a:p>
            <a:pPr marL="0" lvl="1">
              <a:tabLst>
                <a:tab pos="85725" algn="l"/>
                <a:tab pos="449263" algn="l"/>
              </a:tabLst>
            </a:pPr>
            <a:r>
              <a:rPr lang="en-SG" sz="2400" i="1" dirty="0"/>
              <a:t>		p</a:t>
            </a:r>
            <a:r>
              <a:rPr lang="en-SG" sz="2400" dirty="0"/>
              <a:t> </a:t>
            </a:r>
            <a:r>
              <a:rPr lang="en-SG" sz="2400" dirty="0">
                <a:sym typeface="Symbol" panose="05050102010706020507" pitchFamily="18" charset="2"/>
              </a:rPr>
              <a:t></a:t>
            </a:r>
            <a:r>
              <a:rPr lang="en-SG" sz="2400" dirty="0"/>
              <a:t>  </a:t>
            </a:r>
            <a:r>
              <a:rPr lang="en-SG" sz="2400" i="1" dirty="0"/>
              <a:t>q</a:t>
            </a:r>
          </a:p>
          <a:p>
            <a:pPr marL="0" lvl="1">
              <a:tabLst>
                <a:tab pos="85725" algn="l"/>
                <a:tab pos="449263" algn="l"/>
              </a:tabLst>
            </a:pPr>
            <a:r>
              <a:rPr lang="en-SG" sz="2400" i="1" dirty="0"/>
              <a:t>		q</a:t>
            </a:r>
            <a:r>
              <a:rPr lang="en-SG" sz="2400" dirty="0"/>
              <a:t> </a:t>
            </a:r>
            <a:r>
              <a:rPr lang="en-SG" sz="2400" dirty="0">
                <a:sym typeface="Symbol" panose="05050102010706020507" pitchFamily="18" charset="2"/>
              </a:rPr>
              <a:t></a:t>
            </a:r>
            <a:r>
              <a:rPr lang="en-SG" sz="2400" dirty="0"/>
              <a:t>  </a:t>
            </a:r>
            <a:r>
              <a:rPr lang="en-SG" sz="2400" i="1" dirty="0"/>
              <a:t>r</a:t>
            </a:r>
          </a:p>
          <a:p>
            <a:pPr marL="0" lvl="1">
              <a:tabLst>
                <a:tab pos="85725" algn="l"/>
                <a:tab pos="449263" algn="l"/>
              </a:tabLst>
            </a:pPr>
            <a:r>
              <a:rPr lang="en-SG" sz="2400" i="1" dirty="0"/>
              <a:t>	</a:t>
            </a:r>
            <a:r>
              <a:rPr lang="en-SG" sz="2400" i="1" dirty="0">
                <a:sym typeface="Symbol" panose="05050102010706020507" pitchFamily="18" charset="2"/>
              </a:rPr>
              <a:t> </a:t>
            </a:r>
            <a:r>
              <a:rPr lang="en-SG" sz="2400" dirty="0">
                <a:sym typeface="Symbol" panose="05050102010706020507" pitchFamily="18" charset="2"/>
              </a:rPr>
              <a:t></a:t>
            </a:r>
            <a:r>
              <a:rPr lang="en-SG" sz="2400" i="1" dirty="0">
                <a:sym typeface="Symbol" panose="05050102010706020507" pitchFamily="18" charset="2"/>
              </a:rPr>
              <a:t> 	</a:t>
            </a:r>
            <a:r>
              <a:rPr lang="en-SG" sz="2400" i="1" dirty="0"/>
              <a:t>p</a:t>
            </a:r>
            <a:r>
              <a:rPr lang="en-SG" sz="2400" dirty="0"/>
              <a:t> </a:t>
            </a:r>
            <a:r>
              <a:rPr lang="en-SG" sz="2400" dirty="0">
                <a:sym typeface="Symbol" panose="05050102010706020507" pitchFamily="18" charset="2"/>
              </a:rPr>
              <a:t></a:t>
            </a:r>
            <a:r>
              <a:rPr lang="en-SG" sz="2400" dirty="0"/>
              <a:t>  </a:t>
            </a:r>
            <a:r>
              <a:rPr lang="en-SG" sz="2400" i="1" dirty="0"/>
              <a:t>r</a:t>
            </a:r>
          </a:p>
        </p:txBody>
      </p:sp>
      <p:sp>
        <p:nvSpPr>
          <p:cNvPr id="92" name="TextBox 91"/>
          <p:cNvSpPr txBox="1"/>
          <p:nvPr/>
        </p:nvSpPr>
        <p:spPr>
          <a:xfrm>
            <a:off x="369738" y="3044930"/>
            <a:ext cx="8653492" cy="954107"/>
          </a:xfrm>
          <a:prstGeom prst="rect">
            <a:avLst/>
          </a:prstGeom>
          <a:noFill/>
        </p:spPr>
        <p:txBody>
          <a:bodyPr wrap="square" rtlCol="0">
            <a:spAutoFit/>
          </a:bodyPr>
          <a:lstStyle/>
          <a:p>
            <a:pPr>
              <a:spcAft>
                <a:spcPts val="600"/>
              </a:spcAft>
            </a:pPr>
            <a:r>
              <a:rPr lang="en-US" altLang="en-US" sz="2800" dirty="0"/>
              <a:t>This can be combined with universal instantiation to obtain a valid argument form.</a:t>
            </a:r>
          </a:p>
        </p:txBody>
      </p:sp>
      <p:sp>
        <p:nvSpPr>
          <p:cNvPr id="57" name="TextBox 56"/>
          <p:cNvSpPr txBox="1"/>
          <p:nvPr/>
        </p:nvSpPr>
        <p:spPr>
          <a:xfrm>
            <a:off x="324356" y="3960113"/>
            <a:ext cx="8612609" cy="2215991"/>
          </a:xfrm>
          <a:prstGeom prst="rect">
            <a:avLst/>
          </a:prstGeom>
          <a:noFill/>
          <a:ln>
            <a:solidFill>
              <a:srgbClr val="0033CC"/>
            </a:solidFill>
          </a:ln>
        </p:spPr>
        <p:txBody>
          <a:bodyPr wrap="square" rtlCol="0">
            <a:spAutoFit/>
          </a:bodyPr>
          <a:lstStyle/>
          <a:p>
            <a:pPr algn="ctr">
              <a:spcAft>
                <a:spcPts val="600"/>
              </a:spcAft>
            </a:pPr>
            <a:r>
              <a:rPr lang="en-SG" sz="2800" dirty="0">
                <a:solidFill>
                  <a:srgbClr val="0033CC"/>
                </a:solidFill>
              </a:rPr>
              <a:t>Universal Transitivity</a:t>
            </a:r>
          </a:p>
          <a:p>
            <a:pPr>
              <a:spcAft>
                <a:spcPts val="600"/>
              </a:spcAft>
              <a:tabLst>
                <a:tab pos="573088" algn="l"/>
                <a:tab pos="4572000" algn="l"/>
              </a:tabLst>
            </a:pPr>
            <a:r>
              <a:rPr lang="en-SG" sz="2400" dirty="0"/>
              <a:t>	</a:t>
            </a:r>
            <a:r>
              <a:rPr lang="en-SG" sz="2400" i="1" dirty="0">
                <a:solidFill>
                  <a:srgbClr val="006600"/>
                </a:solidFill>
              </a:rPr>
              <a:t>Formal version	Informal version</a:t>
            </a:r>
          </a:p>
          <a:p>
            <a:pPr>
              <a:spcAft>
                <a:spcPts val="600"/>
              </a:spcAft>
              <a:tabLst>
                <a:tab pos="173038" algn="l"/>
                <a:tab pos="896938" algn="l"/>
                <a:tab pos="3313113" algn="l"/>
                <a:tab pos="4572000" algn="l"/>
              </a:tabLst>
            </a:pPr>
            <a:r>
              <a:rPr lang="en-SG" sz="2200" dirty="0"/>
              <a:t>	</a:t>
            </a:r>
            <a:r>
              <a:rPr lang="en-SG" sz="2200" dirty="0">
                <a:sym typeface="Symbol" panose="05050102010706020507" pitchFamily="18" charset="2"/>
              </a:rPr>
              <a:t></a:t>
            </a:r>
            <a:r>
              <a:rPr lang="en-SG" sz="2200" i="1" dirty="0">
                <a:sym typeface="Symbol" panose="05050102010706020507" pitchFamily="18" charset="2"/>
              </a:rPr>
              <a:t>x</a:t>
            </a:r>
            <a:r>
              <a:rPr lang="en-SG" sz="2200" dirty="0">
                <a:sym typeface="Symbol" panose="05050102010706020507" pitchFamily="18" charset="2"/>
              </a:rPr>
              <a:t>, </a:t>
            </a:r>
            <a:r>
              <a:rPr lang="en-SG" sz="2200" i="1" dirty="0">
                <a:sym typeface="Symbol" panose="05050102010706020507" pitchFamily="18" charset="2"/>
              </a:rPr>
              <a:t>P</a:t>
            </a:r>
            <a:r>
              <a:rPr lang="en-SG" sz="2200" dirty="0">
                <a:sym typeface="Symbol" panose="05050102010706020507" pitchFamily="18" charset="2"/>
              </a:rPr>
              <a:t>(</a:t>
            </a:r>
            <a:r>
              <a:rPr lang="en-SG" sz="2200" i="1" dirty="0">
                <a:sym typeface="Symbol" panose="05050102010706020507" pitchFamily="18" charset="2"/>
              </a:rPr>
              <a:t>x</a:t>
            </a:r>
            <a:r>
              <a:rPr lang="en-SG" sz="2200" dirty="0">
                <a:sym typeface="Symbol" panose="05050102010706020507" pitchFamily="18" charset="2"/>
              </a:rPr>
              <a:t>) </a:t>
            </a:r>
            <a:r>
              <a:rPr lang="en-SG" sz="2000" dirty="0">
                <a:sym typeface="Symbol" panose="05050102010706020507" pitchFamily="18" charset="2"/>
              </a:rPr>
              <a:t></a:t>
            </a:r>
            <a:r>
              <a:rPr lang="en-SG" sz="2200" dirty="0">
                <a:sym typeface="Symbol" panose="05050102010706020507" pitchFamily="18" charset="2"/>
              </a:rPr>
              <a:t> </a:t>
            </a:r>
            <a:r>
              <a:rPr lang="en-SG" sz="2200" i="1" dirty="0">
                <a:sym typeface="Symbol" panose="05050102010706020507" pitchFamily="18" charset="2"/>
              </a:rPr>
              <a:t>Q</a:t>
            </a:r>
            <a:r>
              <a:rPr lang="en-SG" sz="2200" dirty="0">
                <a:sym typeface="Symbol" panose="05050102010706020507" pitchFamily="18" charset="2"/>
              </a:rPr>
              <a:t>(</a:t>
            </a:r>
            <a:r>
              <a:rPr lang="en-SG" sz="2200" i="1" dirty="0">
                <a:sym typeface="Symbol" panose="05050102010706020507" pitchFamily="18" charset="2"/>
              </a:rPr>
              <a:t>x</a:t>
            </a:r>
            <a:r>
              <a:rPr lang="en-SG" sz="2200" dirty="0">
                <a:sym typeface="Symbol" panose="05050102010706020507" pitchFamily="18" charset="2"/>
              </a:rPr>
              <a:t>).	Any </a:t>
            </a:r>
            <a:r>
              <a:rPr lang="en-SG" sz="2200" i="1" dirty="0">
                <a:sym typeface="Symbol" panose="05050102010706020507" pitchFamily="18" charset="2"/>
              </a:rPr>
              <a:t>x</a:t>
            </a:r>
            <a:r>
              <a:rPr lang="en-SG" sz="2200" dirty="0">
                <a:sym typeface="Symbol" panose="05050102010706020507" pitchFamily="18" charset="2"/>
              </a:rPr>
              <a:t> that makes </a:t>
            </a:r>
            <a:r>
              <a:rPr lang="en-SG" sz="2200" i="1" dirty="0">
                <a:sym typeface="Symbol" panose="05050102010706020507" pitchFamily="18" charset="2"/>
              </a:rPr>
              <a:t>P</a:t>
            </a:r>
            <a:r>
              <a:rPr lang="en-SG" sz="2200" dirty="0">
                <a:sym typeface="Symbol" panose="05050102010706020507" pitchFamily="18" charset="2"/>
              </a:rPr>
              <a:t>(</a:t>
            </a:r>
            <a:r>
              <a:rPr lang="en-SG" sz="2200" i="1" dirty="0">
                <a:sym typeface="Symbol" panose="05050102010706020507" pitchFamily="18" charset="2"/>
              </a:rPr>
              <a:t>x</a:t>
            </a:r>
            <a:r>
              <a:rPr lang="en-SG" sz="2200" dirty="0">
                <a:sym typeface="Symbol" panose="05050102010706020507" pitchFamily="18" charset="2"/>
              </a:rPr>
              <a:t>) true makes </a:t>
            </a:r>
            <a:r>
              <a:rPr lang="en-SG" sz="2200" i="1" dirty="0">
                <a:sym typeface="Symbol" panose="05050102010706020507" pitchFamily="18" charset="2"/>
              </a:rPr>
              <a:t>Q</a:t>
            </a:r>
            <a:r>
              <a:rPr lang="en-SG" sz="2200" dirty="0">
                <a:sym typeface="Symbol" panose="05050102010706020507" pitchFamily="18" charset="2"/>
              </a:rPr>
              <a:t>(</a:t>
            </a:r>
            <a:r>
              <a:rPr lang="en-SG" sz="2200" i="1" dirty="0">
                <a:sym typeface="Symbol" panose="05050102010706020507" pitchFamily="18" charset="2"/>
              </a:rPr>
              <a:t>x</a:t>
            </a:r>
            <a:r>
              <a:rPr lang="en-SG" sz="2200" dirty="0">
                <a:sym typeface="Symbol" panose="05050102010706020507" pitchFamily="18" charset="2"/>
              </a:rPr>
              <a:t>) true.</a:t>
            </a:r>
          </a:p>
          <a:p>
            <a:pPr>
              <a:spcAft>
                <a:spcPts val="600"/>
              </a:spcAft>
              <a:tabLst>
                <a:tab pos="173038" algn="l"/>
                <a:tab pos="896938" algn="l"/>
                <a:tab pos="3313113" algn="l"/>
                <a:tab pos="4572000" algn="l"/>
              </a:tabLst>
            </a:pPr>
            <a:r>
              <a:rPr lang="en-SG" sz="2200" dirty="0">
                <a:sym typeface="Symbol" panose="05050102010706020507" pitchFamily="18" charset="2"/>
              </a:rPr>
              <a:t>	</a:t>
            </a:r>
            <a:r>
              <a:rPr lang="en-SG" sz="2200" i="1" dirty="0">
                <a:sym typeface="Symbol" panose="05050102010706020507" pitchFamily="18" charset="2"/>
              </a:rPr>
              <a:t>x</a:t>
            </a:r>
            <a:r>
              <a:rPr lang="en-SG" sz="2200" dirty="0">
                <a:sym typeface="Symbol" panose="05050102010706020507" pitchFamily="18" charset="2"/>
              </a:rPr>
              <a:t>, </a:t>
            </a:r>
            <a:r>
              <a:rPr lang="en-SG" sz="2200" i="1" dirty="0">
                <a:sym typeface="Symbol" panose="05050102010706020507" pitchFamily="18" charset="2"/>
              </a:rPr>
              <a:t>Q</a:t>
            </a:r>
            <a:r>
              <a:rPr lang="en-SG" sz="2200" dirty="0">
                <a:sym typeface="Symbol" panose="05050102010706020507" pitchFamily="18" charset="2"/>
              </a:rPr>
              <a:t>(</a:t>
            </a:r>
            <a:r>
              <a:rPr lang="en-SG" sz="2200" i="1" dirty="0">
                <a:sym typeface="Symbol" panose="05050102010706020507" pitchFamily="18" charset="2"/>
              </a:rPr>
              <a:t>x</a:t>
            </a:r>
            <a:r>
              <a:rPr lang="en-SG" sz="2200" dirty="0">
                <a:sym typeface="Symbol" panose="05050102010706020507" pitchFamily="18" charset="2"/>
              </a:rPr>
              <a:t>) </a:t>
            </a:r>
            <a:r>
              <a:rPr lang="en-SG" sz="2000" dirty="0">
                <a:sym typeface="Symbol" panose="05050102010706020507" pitchFamily="18" charset="2"/>
              </a:rPr>
              <a:t></a:t>
            </a:r>
            <a:r>
              <a:rPr lang="en-SG" sz="2200" dirty="0">
                <a:sym typeface="Symbol" panose="05050102010706020507" pitchFamily="18" charset="2"/>
              </a:rPr>
              <a:t> </a:t>
            </a:r>
            <a:r>
              <a:rPr lang="en-SG" sz="2200" i="1" dirty="0">
                <a:sym typeface="Symbol" panose="05050102010706020507" pitchFamily="18" charset="2"/>
              </a:rPr>
              <a:t>R</a:t>
            </a:r>
            <a:r>
              <a:rPr lang="en-SG" sz="2200" dirty="0">
                <a:sym typeface="Symbol" panose="05050102010706020507" pitchFamily="18" charset="2"/>
              </a:rPr>
              <a:t>(</a:t>
            </a:r>
            <a:r>
              <a:rPr lang="en-SG" sz="2200" i="1" dirty="0">
                <a:sym typeface="Symbol" panose="05050102010706020507" pitchFamily="18" charset="2"/>
              </a:rPr>
              <a:t>x</a:t>
            </a:r>
            <a:r>
              <a:rPr lang="en-SG" sz="2200" dirty="0">
                <a:sym typeface="Symbol" panose="05050102010706020507" pitchFamily="18" charset="2"/>
              </a:rPr>
              <a:t>).	Any </a:t>
            </a:r>
            <a:r>
              <a:rPr lang="en-SG" sz="2200" i="1" dirty="0">
                <a:sym typeface="Symbol" panose="05050102010706020507" pitchFamily="18" charset="2"/>
              </a:rPr>
              <a:t>x</a:t>
            </a:r>
            <a:r>
              <a:rPr lang="en-SG" sz="2200" dirty="0">
                <a:sym typeface="Symbol" panose="05050102010706020507" pitchFamily="18" charset="2"/>
              </a:rPr>
              <a:t> that makes </a:t>
            </a:r>
            <a:r>
              <a:rPr lang="en-SG" sz="2200" i="1" dirty="0">
                <a:sym typeface="Symbol" panose="05050102010706020507" pitchFamily="18" charset="2"/>
              </a:rPr>
              <a:t>Q</a:t>
            </a:r>
            <a:r>
              <a:rPr lang="en-SG" sz="2200" dirty="0">
                <a:sym typeface="Symbol" panose="05050102010706020507" pitchFamily="18" charset="2"/>
              </a:rPr>
              <a:t>(</a:t>
            </a:r>
            <a:r>
              <a:rPr lang="en-SG" sz="2200" i="1" dirty="0">
                <a:sym typeface="Symbol" panose="05050102010706020507" pitchFamily="18" charset="2"/>
              </a:rPr>
              <a:t>x</a:t>
            </a:r>
            <a:r>
              <a:rPr lang="en-SG" sz="2200" dirty="0">
                <a:sym typeface="Symbol" panose="05050102010706020507" pitchFamily="18" charset="2"/>
              </a:rPr>
              <a:t>) true makes </a:t>
            </a:r>
            <a:r>
              <a:rPr lang="en-SG" sz="2200" i="1" dirty="0">
                <a:sym typeface="Symbol" panose="05050102010706020507" pitchFamily="18" charset="2"/>
              </a:rPr>
              <a:t>R</a:t>
            </a:r>
            <a:r>
              <a:rPr lang="en-SG" sz="2200" dirty="0">
                <a:sym typeface="Symbol" panose="05050102010706020507" pitchFamily="18" charset="2"/>
              </a:rPr>
              <a:t>(</a:t>
            </a:r>
            <a:r>
              <a:rPr lang="en-SG" sz="2200" i="1" dirty="0">
                <a:sym typeface="Symbol" panose="05050102010706020507" pitchFamily="18" charset="2"/>
              </a:rPr>
              <a:t>x</a:t>
            </a:r>
            <a:r>
              <a:rPr lang="en-SG" sz="2200" dirty="0">
                <a:sym typeface="Symbol" panose="05050102010706020507" pitchFamily="18" charset="2"/>
              </a:rPr>
              <a:t>) true.</a:t>
            </a:r>
          </a:p>
          <a:p>
            <a:pPr>
              <a:spcAft>
                <a:spcPts val="600"/>
              </a:spcAft>
              <a:tabLst>
                <a:tab pos="173038" algn="l"/>
                <a:tab pos="896938" algn="l"/>
                <a:tab pos="3054350" algn="l"/>
                <a:tab pos="3313113" algn="l"/>
                <a:tab pos="4572000" algn="l"/>
              </a:tabLst>
            </a:pPr>
            <a:r>
              <a:rPr lang="en-SG" sz="2200" dirty="0">
                <a:sym typeface="Symbol" panose="05050102010706020507" pitchFamily="18" charset="2"/>
              </a:rPr>
              <a:t>	</a:t>
            </a:r>
            <a:r>
              <a:rPr lang="en-SG" sz="2200" i="1" dirty="0">
                <a:sym typeface="Symbol" panose="05050102010706020507" pitchFamily="18" charset="2"/>
              </a:rPr>
              <a:t>x</a:t>
            </a:r>
            <a:r>
              <a:rPr lang="en-SG" sz="2200" dirty="0">
                <a:sym typeface="Symbol" panose="05050102010706020507" pitchFamily="18" charset="2"/>
              </a:rPr>
              <a:t>, </a:t>
            </a:r>
            <a:r>
              <a:rPr lang="en-SG" sz="2200" i="1" dirty="0">
                <a:sym typeface="Symbol" panose="05050102010706020507" pitchFamily="18" charset="2"/>
              </a:rPr>
              <a:t>P</a:t>
            </a:r>
            <a:r>
              <a:rPr lang="en-SG" sz="2200" dirty="0">
                <a:sym typeface="Symbol" panose="05050102010706020507" pitchFamily="18" charset="2"/>
              </a:rPr>
              <a:t>(</a:t>
            </a:r>
            <a:r>
              <a:rPr lang="en-SG" sz="2200" i="1" dirty="0">
                <a:sym typeface="Symbol" panose="05050102010706020507" pitchFamily="18" charset="2"/>
              </a:rPr>
              <a:t>x</a:t>
            </a:r>
            <a:r>
              <a:rPr lang="en-SG" sz="2200" dirty="0">
                <a:sym typeface="Symbol" panose="05050102010706020507" pitchFamily="18" charset="2"/>
              </a:rPr>
              <a:t>) </a:t>
            </a:r>
            <a:r>
              <a:rPr lang="en-SG" sz="2000" dirty="0">
                <a:sym typeface="Symbol" panose="05050102010706020507" pitchFamily="18" charset="2"/>
              </a:rPr>
              <a:t></a:t>
            </a:r>
            <a:r>
              <a:rPr lang="en-SG" sz="2200" dirty="0">
                <a:sym typeface="Symbol" panose="05050102010706020507" pitchFamily="18" charset="2"/>
              </a:rPr>
              <a:t> </a:t>
            </a:r>
            <a:r>
              <a:rPr lang="en-SG" sz="2200" i="1" dirty="0">
                <a:sym typeface="Symbol" panose="05050102010706020507" pitchFamily="18" charset="2"/>
              </a:rPr>
              <a:t>R</a:t>
            </a:r>
            <a:r>
              <a:rPr lang="en-SG" sz="2200" dirty="0">
                <a:sym typeface="Symbol" panose="05050102010706020507" pitchFamily="18" charset="2"/>
              </a:rPr>
              <a:t>(</a:t>
            </a:r>
            <a:r>
              <a:rPr lang="en-SG" sz="2200" i="1" dirty="0">
                <a:sym typeface="Symbol" panose="05050102010706020507" pitchFamily="18" charset="2"/>
              </a:rPr>
              <a:t>x</a:t>
            </a:r>
            <a:r>
              <a:rPr lang="en-SG" sz="2200" dirty="0">
                <a:sym typeface="Symbol" panose="05050102010706020507" pitchFamily="18" charset="2"/>
              </a:rPr>
              <a:t>).		Any </a:t>
            </a:r>
            <a:r>
              <a:rPr lang="en-SG" sz="2200" i="1" dirty="0">
                <a:sym typeface="Symbol" panose="05050102010706020507" pitchFamily="18" charset="2"/>
              </a:rPr>
              <a:t>x</a:t>
            </a:r>
            <a:r>
              <a:rPr lang="en-SG" sz="2200" dirty="0">
                <a:sym typeface="Symbol" panose="05050102010706020507" pitchFamily="18" charset="2"/>
              </a:rPr>
              <a:t> that makes </a:t>
            </a:r>
            <a:r>
              <a:rPr lang="en-SG" sz="2200" i="1" dirty="0">
                <a:sym typeface="Symbol" panose="05050102010706020507" pitchFamily="18" charset="2"/>
              </a:rPr>
              <a:t>P</a:t>
            </a:r>
            <a:r>
              <a:rPr lang="en-SG" sz="2200" dirty="0">
                <a:sym typeface="Symbol" panose="05050102010706020507" pitchFamily="18" charset="2"/>
              </a:rPr>
              <a:t>(</a:t>
            </a:r>
            <a:r>
              <a:rPr lang="en-SG" sz="2200" i="1" dirty="0">
                <a:sym typeface="Symbol" panose="05050102010706020507" pitchFamily="18" charset="2"/>
              </a:rPr>
              <a:t>x</a:t>
            </a:r>
            <a:r>
              <a:rPr lang="en-SG" sz="2200" dirty="0">
                <a:sym typeface="Symbol" panose="05050102010706020507" pitchFamily="18" charset="2"/>
              </a:rPr>
              <a:t>) true makes </a:t>
            </a:r>
            <a:r>
              <a:rPr lang="en-SG" sz="2200" i="1" dirty="0">
                <a:sym typeface="Symbol" panose="05050102010706020507" pitchFamily="18" charset="2"/>
              </a:rPr>
              <a:t>R</a:t>
            </a:r>
            <a:r>
              <a:rPr lang="en-SG" sz="2200" dirty="0">
                <a:sym typeface="Symbol" panose="05050102010706020507" pitchFamily="18" charset="2"/>
              </a:rPr>
              <a:t>(</a:t>
            </a:r>
            <a:r>
              <a:rPr lang="en-SG" sz="2200" i="1" dirty="0">
                <a:sym typeface="Symbol" panose="05050102010706020507" pitchFamily="18" charset="2"/>
              </a:rPr>
              <a:t>x</a:t>
            </a:r>
            <a:r>
              <a:rPr lang="en-SG" sz="2200" dirty="0">
                <a:sym typeface="Symbol" panose="05050102010706020507" pitchFamily="18" charset="2"/>
              </a:rPr>
              <a:t>) true.</a:t>
            </a:r>
            <a:endParaRPr lang="en-SG" sz="2200" dirty="0"/>
          </a:p>
        </p:txBody>
      </p:sp>
      <p:cxnSp>
        <p:nvCxnSpPr>
          <p:cNvPr id="39" name="Straight Connector 38"/>
          <p:cNvCxnSpPr/>
          <p:nvPr/>
        </p:nvCxnSpPr>
        <p:spPr>
          <a:xfrm>
            <a:off x="3291446" y="4561951"/>
            <a:ext cx="0" cy="1477108"/>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4042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dissolve">
                                      <p:cBhvr>
                                        <p:cTn id="7" dur="500"/>
                                        <p:tgtEl>
                                          <p:spTgt spid="9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57"/>
                                        </p:tgtEl>
                                        <p:attrNameLst>
                                          <p:attrName>style.visibility</p:attrName>
                                        </p:attrNameLst>
                                      </p:cBhvr>
                                      <p:to>
                                        <p:strVal val="visible"/>
                                      </p:to>
                                    </p:set>
                                    <p:animEffect transition="in" filter="dissolve">
                                      <p:cBhvr>
                                        <p:cTn id="11"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p:bldP spid="57"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Evaluating an Argument for Tarski’s World</a:t>
            </a:r>
            <a:endParaRPr lang="en-SG" sz="1100" dirty="0">
              <a:solidFill>
                <a:schemeClr val="bg1"/>
              </a:solidFill>
            </a:endParaRPr>
          </a:p>
        </p:txBody>
      </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Lst>
            </a:pPr>
            <a:r>
              <a:rPr lang="en-SG" sz="900" dirty="0">
                <a:solidFill>
                  <a:schemeClr val="bg1"/>
                </a:solidFill>
              </a:rPr>
              <a:t>	</a:t>
            </a:r>
            <a:r>
              <a:rPr lang="en-SG" sz="1200" dirty="0">
                <a:solidFill>
                  <a:schemeClr val="bg1"/>
                </a:solidFill>
              </a:rPr>
              <a:t>Predicates &amp; Quantified Statement I / II	Statements with Multiple Quantifiers	</a:t>
            </a:r>
            <a:r>
              <a:rPr lang="en-SG" sz="1200" b="1" dirty="0">
                <a:solidFill>
                  <a:schemeClr val="accent4">
                    <a:lumMod val="40000"/>
                    <a:lumOff val="60000"/>
                  </a:schemeClr>
                </a:solidFill>
              </a:rPr>
              <a:t>Arguments with Quantified Statements </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96</a:t>
            </a:fld>
            <a:endParaRPr lang="en-SG" dirty="0"/>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600457"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TextBox 41"/>
          <p:cNvSpPr txBox="1"/>
          <p:nvPr/>
        </p:nvSpPr>
        <p:spPr>
          <a:xfrm>
            <a:off x="369738" y="1112558"/>
            <a:ext cx="8653492" cy="461665"/>
          </a:xfrm>
          <a:prstGeom prst="rect">
            <a:avLst/>
          </a:prstGeom>
          <a:noFill/>
        </p:spPr>
        <p:txBody>
          <a:bodyPr wrap="square" rtlCol="0">
            <a:spAutoFit/>
          </a:bodyPr>
          <a:lstStyle/>
          <a:p>
            <a:pPr>
              <a:spcAft>
                <a:spcPts val="600"/>
              </a:spcAft>
            </a:pPr>
            <a:r>
              <a:rPr lang="en-US" altLang="en-US" sz="2400" dirty="0"/>
              <a:t>Consider the Tarski’s world:</a:t>
            </a:r>
          </a:p>
        </p:txBody>
      </p:sp>
      <p:grpSp>
        <p:nvGrpSpPr>
          <p:cNvPr id="2" name="Group 1"/>
          <p:cNvGrpSpPr/>
          <p:nvPr/>
        </p:nvGrpSpPr>
        <p:grpSpPr>
          <a:xfrm>
            <a:off x="6008395" y="1112558"/>
            <a:ext cx="2819400" cy="3188732"/>
            <a:chOff x="4871824" y="1112558"/>
            <a:chExt cx="2819400" cy="3188732"/>
          </a:xfrm>
        </p:grpSpPr>
        <p:pic>
          <p:nvPicPr>
            <p:cNvPr id="39" name="Picture 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1824" y="1112558"/>
              <a:ext cx="28194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Rectangle 39"/>
            <p:cNvSpPr>
              <a:spLocks noChangeArrowheads="1"/>
            </p:cNvSpPr>
            <p:nvPr/>
          </p:nvSpPr>
          <p:spPr bwMode="auto">
            <a:xfrm>
              <a:off x="5547990" y="3931958"/>
              <a:ext cx="14670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en-US" b="1" dirty="0"/>
                <a:t>Figure 3.3.1</a:t>
              </a:r>
              <a:endParaRPr lang="en-US" altLang="en-US" dirty="0"/>
            </a:p>
          </p:txBody>
        </p:sp>
      </p:grpSp>
      <p:sp>
        <p:nvSpPr>
          <p:cNvPr id="49" name="TextBox 48"/>
          <p:cNvSpPr txBox="1"/>
          <p:nvPr/>
        </p:nvSpPr>
        <p:spPr>
          <a:xfrm>
            <a:off x="369738" y="1737418"/>
            <a:ext cx="5384538" cy="1200329"/>
          </a:xfrm>
          <a:prstGeom prst="rect">
            <a:avLst/>
          </a:prstGeom>
          <a:noFill/>
        </p:spPr>
        <p:txBody>
          <a:bodyPr wrap="square" rtlCol="0">
            <a:spAutoFit/>
          </a:bodyPr>
          <a:lstStyle/>
          <a:p>
            <a:pPr>
              <a:spcAft>
                <a:spcPts val="600"/>
              </a:spcAft>
            </a:pPr>
            <a:r>
              <a:rPr lang="en-US" altLang="en-US" sz="2400" dirty="0"/>
              <a:t>Reorder and rewrite the premises to show that the conclusion follows as a valid consequence from the premises</a:t>
            </a:r>
          </a:p>
        </p:txBody>
      </p:sp>
      <p:sp>
        <p:nvSpPr>
          <p:cNvPr id="67" name="TextBox 66"/>
          <p:cNvSpPr txBox="1"/>
          <p:nvPr/>
        </p:nvSpPr>
        <p:spPr>
          <a:xfrm>
            <a:off x="387376" y="3331793"/>
            <a:ext cx="5621019" cy="2539157"/>
          </a:xfrm>
          <a:prstGeom prst="rect">
            <a:avLst/>
          </a:prstGeom>
          <a:solidFill>
            <a:schemeClr val="accent4">
              <a:lumMod val="40000"/>
              <a:lumOff val="60000"/>
            </a:schemeClr>
          </a:solidFill>
        </p:spPr>
        <p:txBody>
          <a:bodyPr wrap="square" rtlCol="0">
            <a:spAutoFit/>
          </a:bodyPr>
          <a:lstStyle/>
          <a:p>
            <a:pPr marL="457200" indent="-457200">
              <a:spcAft>
                <a:spcPts val="600"/>
              </a:spcAft>
              <a:buFont typeface="+mj-lt"/>
              <a:buAutoNum type="arabicPeriod"/>
            </a:pPr>
            <a:r>
              <a:rPr lang="en-US" altLang="en-US" sz="2400" dirty="0"/>
              <a:t>All the triangles are blue.</a:t>
            </a:r>
          </a:p>
          <a:p>
            <a:pPr marL="457200" indent="-457200">
              <a:spcAft>
                <a:spcPts val="600"/>
              </a:spcAft>
              <a:buFont typeface="+mj-lt"/>
              <a:buAutoNum type="arabicPeriod"/>
            </a:pPr>
            <a:r>
              <a:rPr lang="en-US" altLang="en-US" sz="2400" dirty="0"/>
              <a:t>If an object is to the right of all the squares, then it is above all the circles.</a:t>
            </a:r>
          </a:p>
          <a:p>
            <a:pPr marL="457200" indent="-457200">
              <a:spcAft>
                <a:spcPts val="600"/>
              </a:spcAft>
              <a:buFont typeface="+mj-lt"/>
              <a:buAutoNum type="arabicPeriod"/>
            </a:pPr>
            <a:r>
              <a:rPr lang="en-US" altLang="en-US" sz="2400" dirty="0"/>
              <a:t>If an object is not to the right of all the squares, then it is not blue.</a:t>
            </a:r>
          </a:p>
          <a:p>
            <a:pPr>
              <a:spcAft>
                <a:spcPts val="600"/>
              </a:spcAft>
              <a:tabLst>
                <a:tab pos="361950" algn="l"/>
              </a:tabLst>
            </a:pPr>
            <a:r>
              <a:rPr lang="en-US" altLang="en-US" sz="2400" dirty="0">
                <a:sym typeface="Symbol" panose="05050102010706020507" pitchFamily="18" charset="2"/>
              </a:rPr>
              <a:t>	All the triangles are above all the circles.</a:t>
            </a:r>
            <a:endParaRPr lang="en-US" altLang="en-US" sz="2400" dirty="0"/>
          </a:p>
        </p:txBody>
      </p:sp>
    </p:spTree>
    <p:extLst>
      <p:ext uri="{BB962C8B-B14F-4D97-AF65-F5344CB8AC3E}">
        <p14:creationId xmlns:p14="http://schemas.microsoft.com/office/powerpoint/2010/main" val="113766555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Evaluating an Argument for Tarski’s World</a:t>
            </a:r>
            <a:endParaRPr lang="en-SG" sz="1100" dirty="0">
              <a:solidFill>
                <a:schemeClr val="bg1"/>
              </a:solidFill>
            </a:endParaRPr>
          </a:p>
        </p:txBody>
      </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Lst>
            </a:pPr>
            <a:r>
              <a:rPr lang="en-SG" sz="900" dirty="0">
                <a:solidFill>
                  <a:schemeClr val="bg1"/>
                </a:solidFill>
              </a:rPr>
              <a:t>	</a:t>
            </a:r>
            <a:r>
              <a:rPr lang="en-SG" sz="1200" dirty="0">
                <a:solidFill>
                  <a:schemeClr val="bg1"/>
                </a:solidFill>
              </a:rPr>
              <a:t>Predicates &amp; Quantified Statement I / II	Statements with Multiple Quantifiers	</a:t>
            </a:r>
            <a:r>
              <a:rPr lang="en-SG" sz="1200" b="1" dirty="0">
                <a:solidFill>
                  <a:schemeClr val="accent4">
                    <a:lumMod val="40000"/>
                    <a:lumOff val="60000"/>
                  </a:schemeClr>
                </a:solidFill>
              </a:rPr>
              <a:t>Arguments with Quantified Statements </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97</a:t>
            </a:fld>
            <a:endParaRPr lang="en-SG" dirty="0"/>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600457"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TextBox 41"/>
          <p:cNvSpPr txBox="1"/>
          <p:nvPr/>
        </p:nvSpPr>
        <p:spPr>
          <a:xfrm>
            <a:off x="369738" y="1112558"/>
            <a:ext cx="8653492" cy="461665"/>
          </a:xfrm>
          <a:prstGeom prst="rect">
            <a:avLst/>
          </a:prstGeom>
          <a:noFill/>
        </p:spPr>
        <p:txBody>
          <a:bodyPr wrap="square" rtlCol="0">
            <a:spAutoFit/>
          </a:bodyPr>
          <a:lstStyle/>
          <a:p>
            <a:pPr>
              <a:spcAft>
                <a:spcPts val="600"/>
              </a:spcAft>
            </a:pPr>
            <a:r>
              <a:rPr lang="en-US" altLang="en-US" sz="2400" dirty="0"/>
              <a:t>Consider the Tarski’s world:</a:t>
            </a:r>
          </a:p>
        </p:txBody>
      </p:sp>
      <p:grpSp>
        <p:nvGrpSpPr>
          <p:cNvPr id="2" name="Group 1"/>
          <p:cNvGrpSpPr/>
          <p:nvPr/>
        </p:nvGrpSpPr>
        <p:grpSpPr>
          <a:xfrm>
            <a:off x="6008395" y="1112558"/>
            <a:ext cx="2819400" cy="3188732"/>
            <a:chOff x="4871824" y="1112558"/>
            <a:chExt cx="2819400" cy="3188732"/>
          </a:xfrm>
        </p:grpSpPr>
        <p:pic>
          <p:nvPicPr>
            <p:cNvPr id="39" name="Picture 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1824" y="1112558"/>
              <a:ext cx="28194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Rectangle 39"/>
            <p:cNvSpPr>
              <a:spLocks noChangeArrowheads="1"/>
            </p:cNvSpPr>
            <p:nvPr/>
          </p:nvSpPr>
          <p:spPr bwMode="auto">
            <a:xfrm>
              <a:off x="5547990" y="3931958"/>
              <a:ext cx="14670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en-US" b="1" dirty="0"/>
                <a:t>Figure 3.3.1</a:t>
              </a:r>
              <a:endParaRPr lang="en-US" altLang="en-US" dirty="0"/>
            </a:p>
          </p:txBody>
        </p:sp>
      </p:grpSp>
      <p:sp>
        <p:nvSpPr>
          <p:cNvPr id="49" name="TextBox 48"/>
          <p:cNvSpPr txBox="1"/>
          <p:nvPr/>
        </p:nvSpPr>
        <p:spPr>
          <a:xfrm>
            <a:off x="369738" y="1737418"/>
            <a:ext cx="5384538" cy="1200329"/>
          </a:xfrm>
          <a:prstGeom prst="rect">
            <a:avLst/>
          </a:prstGeom>
          <a:noFill/>
        </p:spPr>
        <p:txBody>
          <a:bodyPr wrap="square" rtlCol="0">
            <a:spAutoFit/>
          </a:bodyPr>
          <a:lstStyle/>
          <a:p>
            <a:pPr>
              <a:spcAft>
                <a:spcPts val="600"/>
              </a:spcAft>
            </a:pPr>
            <a:r>
              <a:rPr lang="en-US" altLang="en-US" sz="2400" dirty="0"/>
              <a:t>Reorder and rewrite the premises to show that the conclusion follows as a valid consequence from the premises</a:t>
            </a:r>
          </a:p>
        </p:txBody>
      </p:sp>
      <p:sp>
        <p:nvSpPr>
          <p:cNvPr id="67" name="TextBox 66"/>
          <p:cNvSpPr txBox="1"/>
          <p:nvPr/>
        </p:nvSpPr>
        <p:spPr>
          <a:xfrm>
            <a:off x="387376" y="3331793"/>
            <a:ext cx="5621019" cy="2908489"/>
          </a:xfrm>
          <a:prstGeom prst="rect">
            <a:avLst/>
          </a:prstGeom>
          <a:solidFill>
            <a:schemeClr val="accent4">
              <a:lumMod val="40000"/>
              <a:lumOff val="60000"/>
            </a:schemeClr>
          </a:solidFill>
        </p:spPr>
        <p:txBody>
          <a:bodyPr wrap="square" rtlCol="0">
            <a:spAutoFit/>
          </a:bodyPr>
          <a:lstStyle/>
          <a:p>
            <a:pPr marL="457200" indent="-457200">
              <a:spcAft>
                <a:spcPts val="600"/>
              </a:spcAft>
              <a:buFont typeface="+mj-lt"/>
              <a:buAutoNum type="arabicPeriod"/>
            </a:pPr>
            <a:r>
              <a:rPr lang="en-US" altLang="en-US" sz="2400" dirty="0">
                <a:sym typeface="Symbol" panose="05050102010706020507" pitchFamily="18" charset="2"/>
              </a:rPr>
              <a:t></a:t>
            </a:r>
            <a:r>
              <a:rPr lang="en-US" altLang="en-US" sz="2400" i="1" dirty="0">
                <a:sym typeface="Symbol" panose="05050102010706020507" pitchFamily="18" charset="2"/>
              </a:rPr>
              <a:t>x</a:t>
            </a:r>
            <a:r>
              <a:rPr lang="en-US" altLang="en-US" sz="2400" dirty="0">
                <a:sym typeface="Symbol" panose="05050102010706020507" pitchFamily="18" charset="2"/>
              </a:rPr>
              <a:t>, if </a:t>
            </a:r>
            <a:r>
              <a:rPr lang="en-US" altLang="en-US" sz="2400" i="1" dirty="0">
                <a:sym typeface="Symbol" panose="05050102010706020507" pitchFamily="18" charset="2"/>
              </a:rPr>
              <a:t>x</a:t>
            </a:r>
            <a:r>
              <a:rPr lang="en-US" altLang="en-US" sz="2400" dirty="0">
                <a:sym typeface="Symbol" panose="05050102010706020507" pitchFamily="18" charset="2"/>
              </a:rPr>
              <a:t> is a triangle, then </a:t>
            </a:r>
            <a:r>
              <a:rPr lang="en-US" altLang="en-US" sz="2400" i="1" dirty="0">
                <a:sym typeface="Symbol" panose="05050102010706020507" pitchFamily="18" charset="2"/>
              </a:rPr>
              <a:t>x</a:t>
            </a:r>
            <a:r>
              <a:rPr lang="en-US" altLang="en-US" sz="2400" dirty="0">
                <a:sym typeface="Symbol" panose="05050102010706020507" pitchFamily="18" charset="2"/>
              </a:rPr>
              <a:t> is blue</a:t>
            </a:r>
            <a:r>
              <a:rPr lang="en-US" altLang="en-US" sz="2400" dirty="0"/>
              <a:t>.</a:t>
            </a:r>
          </a:p>
          <a:p>
            <a:pPr marL="457200" indent="-457200">
              <a:spcAft>
                <a:spcPts val="600"/>
              </a:spcAft>
              <a:buFont typeface="+mj-lt"/>
              <a:buAutoNum type="arabicPeriod"/>
            </a:pPr>
            <a:r>
              <a:rPr lang="en-US" altLang="en-US" sz="2400" dirty="0">
                <a:sym typeface="Symbol" panose="05050102010706020507" pitchFamily="18" charset="2"/>
              </a:rPr>
              <a:t></a:t>
            </a:r>
            <a:r>
              <a:rPr lang="en-US" altLang="en-US" sz="2400" i="1" dirty="0">
                <a:sym typeface="Symbol" panose="05050102010706020507" pitchFamily="18" charset="2"/>
              </a:rPr>
              <a:t>x</a:t>
            </a:r>
            <a:r>
              <a:rPr lang="en-US" altLang="en-US" sz="2400" dirty="0">
                <a:sym typeface="Symbol" panose="05050102010706020507" pitchFamily="18" charset="2"/>
              </a:rPr>
              <a:t>, if </a:t>
            </a:r>
            <a:r>
              <a:rPr lang="en-US" altLang="en-US" sz="2400" i="1" dirty="0">
                <a:sym typeface="Symbol" panose="05050102010706020507" pitchFamily="18" charset="2"/>
              </a:rPr>
              <a:t>x</a:t>
            </a:r>
            <a:r>
              <a:rPr lang="en-US" altLang="en-US" sz="2400" dirty="0">
                <a:sym typeface="Symbol" panose="05050102010706020507" pitchFamily="18" charset="2"/>
              </a:rPr>
              <a:t> is to the right of all the squares, then </a:t>
            </a:r>
            <a:r>
              <a:rPr lang="en-US" altLang="en-US" sz="2400" i="1" dirty="0">
                <a:sym typeface="Symbol" panose="05050102010706020507" pitchFamily="18" charset="2"/>
              </a:rPr>
              <a:t>x</a:t>
            </a:r>
            <a:r>
              <a:rPr lang="en-US" altLang="en-US" sz="2400" dirty="0">
                <a:sym typeface="Symbol" panose="05050102010706020507" pitchFamily="18" charset="2"/>
              </a:rPr>
              <a:t> is above all the circles</a:t>
            </a:r>
            <a:r>
              <a:rPr lang="en-US" altLang="en-US" sz="2400" dirty="0"/>
              <a:t>.</a:t>
            </a:r>
          </a:p>
          <a:p>
            <a:pPr marL="457200" indent="-457200">
              <a:spcAft>
                <a:spcPts val="600"/>
              </a:spcAft>
              <a:buFont typeface="+mj-lt"/>
              <a:buAutoNum type="arabicPeriod"/>
            </a:pPr>
            <a:r>
              <a:rPr lang="en-US" altLang="en-US" sz="2400" dirty="0">
                <a:sym typeface="Symbol" panose="05050102010706020507" pitchFamily="18" charset="2"/>
              </a:rPr>
              <a:t></a:t>
            </a:r>
            <a:r>
              <a:rPr lang="en-US" altLang="en-US" sz="2400" i="1" dirty="0">
                <a:sym typeface="Symbol" panose="05050102010706020507" pitchFamily="18" charset="2"/>
              </a:rPr>
              <a:t>x</a:t>
            </a:r>
            <a:r>
              <a:rPr lang="en-US" altLang="en-US" sz="2400" dirty="0">
                <a:sym typeface="Symbol" panose="05050102010706020507" pitchFamily="18" charset="2"/>
              </a:rPr>
              <a:t>, if </a:t>
            </a:r>
            <a:r>
              <a:rPr lang="en-US" altLang="en-US" sz="2400" i="1" dirty="0">
                <a:sym typeface="Symbol" panose="05050102010706020507" pitchFamily="18" charset="2"/>
              </a:rPr>
              <a:t>x</a:t>
            </a:r>
            <a:r>
              <a:rPr lang="en-US" altLang="en-US" sz="2400" dirty="0">
                <a:sym typeface="Symbol" panose="05050102010706020507" pitchFamily="18" charset="2"/>
              </a:rPr>
              <a:t> is not to the right of all the squares, then </a:t>
            </a:r>
            <a:r>
              <a:rPr lang="en-US" altLang="en-US" sz="2400" i="1" dirty="0">
                <a:sym typeface="Symbol" panose="05050102010706020507" pitchFamily="18" charset="2"/>
              </a:rPr>
              <a:t>x</a:t>
            </a:r>
            <a:r>
              <a:rPr lang="en-US" altLang="en-US" sz="2400" dirty="0">
                <a:sym typeface="Symbol" panose="05050102010706020507" pitchFamily="18" charset="2"/>
              </a:rPr>
              <a:t> is not blue.</a:t>
            </a:r>
            <a:endParaRPr lang="en-US" altLang="en-US" sz="2400" dirty="0"/>
          </a:p>
          <a:p>
            <a:pPr marL="361950" indent="-361950">
              <a:spcAft>
                <a:spcPts val="600"/>
              </a:spcAft>
              <a:tabLst>
                <a:tab pos="361950" algn="l"/>
              </a:tabLst>
            </a:pPr>
            <a:r>
              <a:rPr lang="en-US" altLang="en-US" sz="2400" dirty="0">
                <a:sym typeface="Symbol" panose="05050102010706020507" pitchFamily="18" charset="2"/>
              </a:rPr>
              <a:t>	 </a:t>
            </a:r>
            <a:r>
              <a:rPr lang="en-US" altLang="en-US" sz="2400" i="1" dirty="0">
                <a:sym typeface="Symbol" panose="05050102010706020507" pitchFamily="18" charset="2"/>
              </a:rPr>
              <a:t>x</a:t>
            </a:r>
            <a:r>
              <a:rPr lang="en-US" altLang="en-US" sz="2400" dirty="0">
                <a:sym typeface="Symbol" panose="05050102010706020507" pitchFamily="18" charset="2"/>
              </a:rPr>
              <a:t>, if </a:t>
            </a:r>
            <a:r>
              <a:rPr lang="en-US" altLang="en-US" sz="2400" i="1" dirty="0">
                <a:sym typeface="Symbol" panose="05050102010706020507" pitchFamily="18" charset="2"/>
              </a:rPr>
              <a:t>x</a:t>
            </a:r>
            <a:r>
              <a:rPr lang="en-US" altLang="en-US" sz="2400" dirty="0">
                <a:sym typeface="Symbol" panose="05050102010706020507" pitchFamily="18" charset="2"/>
              </a:rPr>
              <a:t> is a triangle, then </a:t>
            </a:r>
            <a:r>
              <a:rPr lang="en-US" altLang="en-US" sz="2400" i="1" dirty="0">
                <a:sym typeface="Symbol" panose="05050102010706020507" pitchFamily="18" charset="2"/>
              </a:rPr>
              <a:t>x</a:t>
            </a:r>
            <a:r>
              <a:rPr lang="en-US" altLang="en-US" sz="2400" dirty="0">
                <a:sym typeface="Symbol" panose="05050102010706020507" pitchFamily="18" charset="2"/>
              </a:rPr>
              <a:t> is above all the circles.</a:t>
            </a:r>
            <a:endParaRPr lang="en-US" altLang="en-US" sz="2400" dirty="0"/>
          </a:p>
        </p:txBody>
      </p:sp>
      <p:sp>
        <p:nvSpPr>
          <p:cNvPr id="3" name="Freeform 2"/>
          <p:cNvSpPr/>
          <p:nvPr/>
        </p:nvSpPr>
        <p:spPr>
          <a:xfrm>
            <a:off x="5870372" y="4203108"/>
            <a:ext cx="276045" cy="690113"/>
          </a:xfrm>
          <a:custGeom>
            <a:avLst/>
            <a:gdLst>
              <a:gd name="connsiteX0" fmla="*/ 0 w 276045"/>
              <a:gd name="connsiteY0" fmla="*/ 0 h 690113"/>
              <a:gd name="connsiteX1" fmla="*/ 276045 w 276045"/>
              <a:gd name="connsiteY1" fmla="*/ 327804 h 690113"/>
              <a:gd name="connsiteX2" fmla="*/ 0 w 276045"/>
              <a:gd name="connsiteY2" fmla="*/ 690113 h 690113"/>
              <a:gd name="connsiteX3" fmla="*/ 0 w 276045"/>
              <a:gd name="connsiteY3" fmla="*/ 690113 h 690113"/>
            </a:gdLst>
            <a:ahLst/>
            <a:cxnLst>
              <a:cxn ang="0">
                <a:pos x="connsiteX0" y="connsiteY0"/>
              </a:cxn>
              <a:cxn ang="0">
                <a:pos x="connsiteX1" y="connsiteY1"/>
              </a:cxn>
              <a:cxn ang="0">
                <a:pos x="connsiteX2" y="connsiteY2"/>
              </a:cxn>
              <a:cxn ang="0">
                <a:pos x="connsiteX3" y="connsiteY3"/>
              </a:cxn>
            </a:cxnLst>
            <a:rect l="l" t="t" r="r" b="b"/>
            <a:pathLst>
              <a:path w="276045" h="690113">
                <a:moveTo>
                  <a:pt x="0" y="0"/>
                </a:moveTo>
                <a:cubicBezTo>
                  <a:pt x="138022" y="106392"/>
                  <a:pt x="276045" y="212785"/>
                  <a:pt x="276045" y="327804"/>
                </a:cubicBezTo>
                <a:cubicBezTo>
                  <a:pt x="276045" y="442823"/>
                  <a:pt x="0" y="690113"/>
                  <a:pt x="0" y="690113"/>
                </a:cubicBezTo>
                <a:lnTo>
                  <a:pt x="0" y="690113"/>
                </a:lnTo>
              </a:path>
            </a:pathLst>
          </a:custGeom>
          <a:noFill/>
          <a:ln w="38100">
            <a:solidFill>
              <a:srgbClr val="C00000"/>
            </a:solidFill>
            <a:headEnd type="triangle" w="lg" len="med"/>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Rounded Rectangle 5"/>
          <p:cNvSpPr/>
          <p:nvPr/>
        </p:nvSpPr>
        <p:spPr>
          <a:xfrm>
            <a:off x="831319" y="5400136"/>
            <a:ext cx="2460127" cy="362309"/>
          </a:xfrm>
          <a:prstGeom prst="round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8" name="Group 7"/>
          <p:cNvGrpSpPr/>
          <p:nvPr/>
        </p:nvGrpSpPr>
        <p:grpSpPr>
          <a:xfrm>
            <a:off x="831317" y="5400136"/>
            <a:ext cx="4922959" cy="756356"/>
            <a:chOff x="831317" y="5400136"/>
            <a:chExt cx="4922959" cy="756356"/>
          </a:xfrm>
        </p:grpSpPr>
        <p:sp>
          <p:nvSpPr>
            <p:cNvPr id="7" name="Left Bracket 6"/>
            <p:cNvSpPr/>
            <p:nvPr/>
          </p:nvSpPr>
          <p:spPr>
            <a:xfrm>
              <a:off x="3382213" y="5400136"/>
              <a:ext cx="2372063" cy="388697"/>
            </a:xfrm>
            <a:prstGeom prst="leftBracket">
              <a:avLst/>
            </a:prstGeom>
            <a:ln w="28575">
              <a:solidFill>
                <a:srgbClr val="0033C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57" name="Left Bracket 56"/>
            <p:cNvSpPr/>
            <p:nvPr/>
          </p:nvSpPr>
          <p:spPr>
            <a:xfrm flipH="1">
              <a:off x="831317" y="5788834"/>
              <a:ext cx="1377043" cy="367658"/>
            </a:xfrm>
            <a:prstGeom prst="leftBracket">
              <a:avLst/>
            </a:prstGeom>
            <a:ln w="28575">
              <a:solidFill>
                <a:srgbClr val="0033C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grpSp>
      <p:grpSp>
        <p:nvGrpSpPr>
          <p:cNvPr id="14" name="Group 13"/>
          <p:cNvGrpSpPr/>
          <p:nvPr/>
        </p:nvGrpSpPr>
        <p:grpSpPr>
          <a:xfrm>
            <a:off x="2706047" y="5804113"/>
            <a:ext cx="3956178" cy="819305"/>
            <a:chOff x="2706047" y="5804113"/>
            <a:chExt cx="3956178" cy="819305"/>
          </a:xfrm>
        </p:grpSpPr>
        <p:cxnSp>
          <p:nvCxnSpPr>
            <p:cNvPr id="10" name="Straight Arrow Connector 9"/>
            <p:cNvCxnSpPr/>
            <p:nvPr/>
          </p:nvCxnSpPr>
          <p:spPr>
            <a:xfrm flipH="1" flipV="1">
              <a:off x="2706047" y="5804113"/>
              <a:ext cx="676166" cy="265534"/>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382213" y="5915532"/>
              <a:ext cx="3280012" cy="707886"/>
            </a:xfrm>
            <a:prstGeom prst="rect">
              <a:avLst/>
            </a:prstGeom>
            <a:noFill/>
          </p:spPr>
          <p:txBody>
            <a:bodyPr wrap="square" rtlCol="0">
              <a:spAutoFit/>
            </a:bodyPr>
            <a:lstStyle/>
            <a:p>
              <a:r>
                <a:rPr lang="en-SG" sz="2000" dirty="0">
                  <a:solidFill>
                    <a:srgbClr val="006600"/>
                  </a:solidFill>
                </a:rPr>
                <a:t>Should be same as hypothesis of the first premise.</a:t>
              </a:r>
            </a:p>
          </p:txBody>
        </p:sp>
      </p:grpSp>
      <p:grpSp>
        <p:nvGrpSpPr>
          <p:cNvPr id="13" name="Group 12"/>
          <p:cNvGrpSpPr/>
          <p:nvPr/>
        </p:nvGrpSpPr>
        <p:grpSpPr>
          <a:xfrm>
            <a:off x="5669296" y="4971356"/>
            <a:ext cx="3227102" cy="1015663"/>
            <a:chOff x="5669296" y="4971356"/>
            <a:chExt cx="3227102" cy="1015663"/>
          </a:xfrm>
        </p:grpSpPr>
        <p:cxnSp>
          <p:nvCxnSpPr>
            <p:cNvPr id="74" name="Straight Arrow Connector 73"/>
            <p:cNvCxnSpPr/>
            <p:nvPr/>
          </p:nvCxnSpPr>
          <p:spPr>
            <a:xfrm flipH="1">
              <a:off x="5669296" y="5476902"/>
              <a:ext cx="1049350" cy="104388"/>
            </a:xfrm>
            <a:prstGeom prst="straightConnector1">
              <a:avLst/>
            </a:prstGeom>
            <a:ln w="28575">
              <a:solidFill>
                <a:srgbClr val="0033CC"/>
              </a:solidFill>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6700082" y="4971356"/>
              <a:ext cx="2196316" cy="1015663"/>
            </a:xfrm>
            <a:prstGeom prst="rect">
              <a:avLst/>
            </a:prstGeom>
            <a:noFill/>
          </p:spPr>
          <p:txBody>
            <a:bodyPr wrap="square" rtlCol="0">
              <a:spAutoFit/>
            </a:bodyPr>
            <a:lstStyle/>
            <a:p>
              <a:r>
                <a:rPr lang="en-SG" sz="2000" dirty="0">
                  <a:solidFill>
                    <a:srgbClr val="0033CC"/>
                  </a:solidFill>
                </a:rPr>
                <a:t>Should be same as conclusion of the last premise.</a:t>
              </a:r>
            </a:p>
          </p:txBody>
        </p:sp>
      </p:grpSp>
      <p:sp>
        <p:nvSpPr>
          <p:cNvPr id="17" name="TextBox 16"/>
          <p:cNvSpPr txBox="1"/>
          <p:nvPr/>
        </p:nvSpPr>
        <p:spPr>
          <a:xfrm>
            <a:off x="369738" y="2937747"/>
            <a:ext cx="1640837" cy="461665"/>
          </a:xfrm>
          <a:prstGeom prst="rect">
            <a:avLst/>
          </a:prstGeom>
          <a:noFill/>
        </p:spPr>
        <p:txBody>
          <a:bodyPr wrap="square" rtlCol="0">
            <a:spAutoFit/>
          </a:bodyPr>
          <a:lstStyle/>
          <a:p>
            <a:r>
              <a:rPr lang="en-SG" sz="2400" i="1" dirty="0"/>
              <a:t>Step 1:</a:t>
            </a:r>
          </a:p>
        </p:txBody>
      </p:sp>
    </p:spTree>
    <p:extLst>
      <p:ext uri="{BB962C8B-B14F-4D97-AF65-F5344CB8AC3E}">
        <p14:creationId xmlns:p14="http://schemas.microsoft.com/office/powerpoint/2010/main" val="3212447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dissolve">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dissolve">
                                      <p:cBhvr>
                                        <p:cTn id="16" dur="500"/>
                                        <p:tgtEl>
                                          <p:spTgt spid="8"/>
                                        </p:tgtEl>
                                      </p:cBhvr>
                                    </p:animEffect>
                                  </p:childTnLst>
                                </p:cTn>
                              </p:par>
                            </p:childTnLst>
                          </p:cTn>
                        </p:par>
                        <p:par>
                          <p:cTn id="17" fill="hold">
                            <p:stCondLst>
                              <p:cond delay="500"/>
                            </p:stCondLst>
                            <p:childTnLst>
                              <p:par>
                                <p:cTn id="18" presetID="9" presetClass="entr" presetSubtype="0"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dissolv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dissolve">
                                      <p:cBhvr>
                                        <p:cTn id="2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Evaluating an Argument for Tarski’s World</a:t>
            </a:r>
            <a:endParaRPr lang="en-SG" sz="1100" dirty="0">
              <a:solidFill>
                <a:schemeClr val="bg1"/>
              </a:solidFill>
            </a:endParaRPr>
          </a:p>
        </p:txBody>
      </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Lst>
            </a:pPr>
            <a:r>
              <a:rPr lang="en-SG" sz="900" dirty="0">
                <a:solidFill>
                  <a:schemeClr val="bg1"/>
                </a:solidFill>
              </a:rPr>
              <a:t>	</a:t>
            </a:r>
            <a:r>
              <a:rPr lang="en-SG" sz="1200" dirty="0">
                <a:solidFill>
                  <a:schemeClr val="bg1"/>
                </a:solidFill>
              </a:rPr>
              <a:t>Predicates &amp; Quantified Statement I / II	Statements with Multiple Quantifiers	</a:t>
            </a:r>
            <a:r>
              <a:rPr lang="en-SG" sz="1200" b="1" dirty="0">
                <a:solidFill>
                  <a:schemeClr val="accent4">
                    <a:lumMod val="40000"/>
                    <a:lumOff val="60000"/>
                  </a:schemeClr>
                </a:solidFill>
              </a:rPr>
              <a:t>Arguments with Quantified Statements </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98</a:t>
            </a:fld>
            <a:endParaRPr lang="en-SG" dirty="0"/>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600457"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TextBox 41"/>
          <p:cNvSpPr txBox="1"/>
          <p:nvPr/>
        </p:nvSpPr>
        <p:spPr>
          <a:xfrm>
            <a:off x="369738" y="1112558"/>
            <a:ext cx="8653492" cy="461665"/>
          </a:xfrm>
          <a:prstGeom prst="rect">
            <a:avLst/>
          </a:prstGeom>
          <a:noFill/>
        </p:spPr>
        <p:txBody>
          <a:bodyPr wrap="square" rtlCol="0">
            <a:spAutoFit/>
          </a:bodyPr>
          <a:lstStyle/>
          <a:p>
            <a:pPr>
              <a:spcAft>
                <a:spcPts val="600"/>
              </a:spcAft>
            </a:pPr>
            <a:r>
              <a:rPr lang="en-US" altLang="en-US" sz="2400" dirty="0"/>
              <a:t>Consider the Tarski’s world:</a:t>
            </a:r>
          </a:p>
        </p:txBody>
      </p:sp>
      <p:grpSp>
        <p:nvGrpSpPr>
          <p:cNvPr id="2" name="Group 1"/>
          <p:cNvGrpSpPr/>
          <p:nvPr/>
        </p:nvGrpSpPr>
        <p:grpSpPr>
          <a:xfrm>
            <a:off x="6008395" y="1112558"/>
            <a:ext cx="2819400" cy="3188732"/>
            <a:chOff x="4871824" y="1112558"/>
            <a:chExt cx="2819400" cy="3188732"/>
          </a:xfrm>
        </p:grpSpPr>
        <p:pic>
          <p:nvPicPr>
            <p:cNvPr id="39" name="Picture 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1824" y="1112558"/>
              <a:ext cx="28194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Rectangle 39"/>
            <p:cNvSpPr>
              <a:spLocks noChangeArrowheads="1"/>
            </p:cNvSpPr>
            <p:nvPr/>
          </p:nvSpPr>
          <p:spPr bwMode="auto">
            <a:xfrm>
              <a:off x="5547990" y="3931958"/>
              <a:ext cx="14670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en-US" b="1" dirty="0"/>
                <a:t>Figure 3.3.1</a:t>
              </a:r>
              <a:endParaRPr lang="en-US" altLang="en-US" dirty="0"/>
            </a:p>
          </p:txBody>
        </p:sp>
      </p:grpSp>
      <p:sp>
        <p:nvSpPr>
          <p:cNvPr id="49" name="TextBox 48"/>
          <p:cNvSpPr txBox="1"/>
          <p:nvPr/>
        </p:nvSpPr>
        <p:spPr>
          <a:xfrm>
            <a:off x="369738" y="1737418"/>
            <a:ext cx="5384538" cy="1200329"/>
          </a:xfrm>
          <a:prstGeom prst="rect">
            <a:avLst/>
          </a:prstGeom>
          <a:noFill/>
        </p:spPr>
        <p:txBody>
          <a:bodyPr wrap="square" rtlCol="0">
            <a:spAutoFit/>
          </a:bodyPr>
          <a:lstStyle/>
          <a:p>
            <a:pPr>
              <a:spcAft>
                <a:spcPts val="600"/>
              </a:spcAft>
            </a:pPr>
            <a:r>
              <a:rPr lang="en-US" altLang="en-US" sz="2400" dirty="0"/>
              <a:t>Reorder and rewrite the premises to show that the conclusion follows as a valid consequence from the premises</a:t>
            </a:r>
          </a:p>
        </p:txBody>
      </p:sp>
      <p:sp>
        <p:nvSpPr>
          <p:cNvPr id="67" name="TextBox 66"/>
          <p:cNvSpPr txBox="1"/>
          <p:nvPr/>
        </p:nvSpPr>
        <p:spPr>
          <a:xfrm>
            <a:off x="387376" y="3331793"/>
            <a:ext cx="5621019" cy="2908489"/>
          </a:xfrm>
          <a:prstGeom prst="rect">
            <a:avLst/>
          </a:prstGeom>
          <a:solidFill>
            <a:schemeClr val="accent4">
              <a:lumMod val="40000"/>
              <a:lumOff val="60000"/>
            </a:schemeClr>
          </a:solidFill>
        </p:spPr>
        <p:txBody>
          <a:bodyPr wrap="square" rtlCol="0">
            <a:spAutoFit/>
          </a:bodyPr>
          <a:lstStyle/>
          <a:p>
            <a:pPr marL="457200" indent="-457200">
              <a:spcAft>
                <a:spcPts val="600"/>
              </a:spcAft>
              <a:buFont typeface="+mj-lt"/>
              <a:buAutoNum type="arabicPeriod"/>
            </a:pPr>
            <a:r>
              <a:rPr lang="en-US" altLang="en-US" sz="2400" dirty="0">
                <a:sym typeface="Symbol" panose="05050102010706020507" pitchFamily="18" charset="2"/>
              </a:rPr>
              <a:t></a:t>
            </a:r>
            <a:r>
              <a:rPr lang="en-US" altLang="en-US" sz="2400" i="1" dirty="0">
                <a:sym typeface="Symbol" panose="05050102010706020507" pitchFamily="18" charset="2"/>
              </a:rPr>
              <a:t>x</a:t>
            </a:r>
            <a:r>
              <a:rPr lang="en-US" altLang="en-US" sz="2400" dirty="0">
                <a:sym typeface="Symbol" panose="05050102010706020507" pitchFamily="18" charset="2"/>
              </a:rPr>
              <a:t>, if </a:t>
            </a:r>
            <a:r>
              <a:rPr lang="en-US" altLang="en-US" sz="2400" i="1" dirty="0">
                <a:sym typeface="Symbol" panose="05050102010706020507" pitchFamily="18" charset="2"/>
              </a:rPr>
              <a:t>x</a:t>
            </a:r>
            <a:r>
              <a:rPr lang="en-US" altLang="en-US" sz="2400" dirty="0">
                <a:sym typeface="Symbol" panose="05050102010706020507" pitchFamily="18" charset="2"/>
              </a:rPr>
              <a:t> is a triangle, then </a:t>
            </a:r>
            <a:r>
              <a:rPr lang="en-US" altLang="en-US" sz="2400" i="1" dirty="0">
                <a:sym typeface="Symbol" panose="05050102010706020507" pitchFamily="18" charset="2"/>
              </a:rPr>
              <a:t>x</a:t>
            </a:r>
            <a:r>
              <a:rPr lang="en-US" altLang="en-US" sz="2400" dirty="0">
                <a:sym typeface="Symbol" panose="05050102010706020507" pitchFamily="18" charset="2"/>
              </a:rPr>
              <a:t> is blue</a:t>
            </a:r>
            <a:r>
              <a:rPr lang="en-US" altLang="en-US" sz="2400" dirty="0"/>
              <a:t>.</a:t>
            </a:r>
          </a:p>
          <a:p>
            <a:pPr marL="457200" indent="-457200">
              <a:spcAft>
                <a:spcPts val="600"/>
              </a:spcAft>
              <a:buFont typeface="+mj-lt"/>
              <a:buAutoNum type="arabicPeriod"/>
            </a:pPr>
            <a:r>
              <a:rPr lang="en-US" altLang="en-US" sz="2400" dirty="0">
                <a:sym typeface="Symbol" panose="05050102010706020507" pitchFamily="18" charset="2"/>
              </a:rPr>
              <a:t></a:t>
            </a:r>
            <a:r>
              <a:rPr lang="en-US" altLang="en-US" sz="2400" i="1" dirty="0">
                <a:sym typeface="Symbol" panose="05050102010706020507" pitchFamily="18" charset="2"/>
              </a:rPr>
              <a:t>x</a:t>
            </a:r>
            <a:r>
              <a:rPr lang="en-US" altLang="en-US" sz="2400" dirty="0">
                <a:sym typeface="Symbol" panose="05050102010706020507" pitchFamily="18" charset="2"/>
              </a:rPr>
              <a:t>, if </a:t>
            </a:r>
            <a:r>
              <a:rPr lang="en-US" altLang="en-US" sz="2400" i="1" dirty="0">
                <a:sym typeface="Symbol" panose="05050102010706020507" pitchFamily="18" charset="2"/>
              </a:rPr>
              <a:t>x</a:t>
            </a:r>
            <a:r>
              <a:rPr lang="en-US" altLang="en-US" sz="2400" dirty="0">
                <a:sym typeface="Symbol" panose="05050102010706020507" pitchFamily="18" charset="2"/>
              </a:rPr>
              <a:t> is not to the right of all the squares, then </a:t>
            </a:r>
            <a:r>
              <a:rPr lang="en-US" altLang="en-US" sz="2400" i="1" dirty="0">
                <a:sym typeface="Symbol" panose="05050102010706020507" pitchFamily="18" charset="2"/>
              </a:rPr>
              <a:t>x</a:t>
            </a:r>
            <a:r>
              <a:rPr lang="en-US" altLang="en-US" sz="2400" dirty="0">
                <a:sym typeface="Symbol" panose="05050102010706020507" pitchFamily="18" charset="2"/>
              </a:rPr>
              <a:t> is not blue</a:t>
            </a:r>
            <a:r>
              <a:rPr lang="en-US" altLang="en-US" sz="2400" dirty="0"/>
              <a:t>.</a:t>
            </a:r>
          </a:p>
          <a:p>
            <a:pPr marL="457200" indent="-457200">
              <a:spcAft>
                <a:spcPts val="600"/>
              </a:spcAft>
              <a:buFont typeface="+mj-lt"/>
              <a:buAutoNum type="arabicPeriod"/>
            </a:pPr>
            <a:r>
              <a:rPr lang="en-US" altLang="en-US" sz="2400" dirty="0">
                <a:sym typeface="Symbol" panose="05050102010706020507" pitchFamily="18" charset="2"/>
              </a:rPr>
              <a:t></a:t>
            </a:r>
            <a:r>
              <a:rPr lang="en-US" altLang="en-US" sz="2400" i="1" dirty="0">
                <a:sym typeface="Symbol" panose="05050102010706020507" pitchFamily="18" charset="2"/>
              </a:rPr>
              <a:t>x</a:t>
            </a:r>
            <a:r>
              <a:rPr lang="en-US" altLang="en-US" sz="2400" dirty="0">
                <a:sym typeface="Symbol" panose="05050102010706020507" pitchFamily="18" charset="2"/>
              </a:rPr>
              <a:t>, if </a:t>
            </a:r>
            <a:r>
              <a:rPr lang="en-US" altLang="en-US" sz="2400" i="1" dirty="0">
                <a:sym typeface="Symbol" panose="05050102010706020507" pitchFamily="18" charset="2"/>
              </a:rPr>
              <a:t>x</a:t>
            </a:r>
            <a:r>
              <a:rPr lang="en-US" altLang="en-US" sz="2400" dirty="0">
                <a:sym typeface="Symbol" panose="05050102010706020507" pitchFamily="18" charset="2"/>
              </a:rPr>
              <a:t> is to the right of all the squares, then </a:t>
            </a:r>
            <a:r>
              <a:rPr lang="en-US" altLang="en-US" sz="2400" i="1" dirty="0">
                <a:sym typeface="Symbol" panose="05050102010706020507" pitchFamily="18" charset="2"/>
              </a:rPr>
              <a:t>x</a:t>
            </a:r>
            <a:r>
              <a:rPr lang="en-US" altLang="en-US" sz="2400" dirty="0">
                <a:sym typeface="Symbol" panose="05050102010706020507" pitchFamily="18" charset="2"/>
              </a:rPr>
              <a:t> is above all the circles.</a:t>
            </a:r>
            <a:endParaRPr lang="en-US" altLang="en-US" sz="2400" dirty="0"/>
          </a:p>
          <a:p>
            <a:pPr marL="361950" indent="-361950">
              <a:spcAft>
                <a:spcPts val="600"/>
              </a:spcAft>
              <a:tabLst>
                <a:tab pos="361950" algn="l"/>
              </a:tabLst>
            </a:pPr>
            <a:r>
              <a:rPr lang="en-US" altLang="en-US" sz="2400" dirty="0">
                <a:sym typeface="Symbol" panose="05050102010706020507" pitchFamily="18" charset="2"/>
              </a:rPr>
              <a:t>	 </a:t>
            </a:r>
            <a:r>
              <a:rPr lang="en-US" altLang="en-US" sz="2400" i="1" dirty="0">
                <a:sym typeface="Symbol" panose="05050102010706020507" pitchFamily="18" charset="2"/>
              </a:rPr>
              <a:t>x</a:t>
            </a:r>
            <a:r>
              <a:rPr lang="en-US" altLang="en-US" sz="2400" dirty="0">
                <a:sym typeface="Symbol" panose="05050102010706020507" pitchFamily="18" charset="2"/>
              </a:rPr>
              <a:t>, if </a:t>
            </a:r>
            <a:r>
              <a:rPr lang="en-US" altLang="en-US" sz="2400" i="1" dirty="0">
                <a:sym typeface="Symbol" panose="05050102010706020507" pitchFamily="18" charset="2"/>
              </a:rPr>
              <a:t>x</a:t>
            </a:r>
            <a:r>
              <a:rPr lang="en-US" altLang="en-US" sz="2400" dirty="0">
                <a:sym typeface="Symbol" panose="05050102010706020507" pitchFamily="18" charset="2"/>
              </a:rPr>
              <a:t> is a triangle, then </a:t>
            </a:r>
            <a:r>
              <a:rPr lang="en-US" altLang="en-US" sz="2400" i="1" dirty="0">
                <a:sym typeface="Symbol" panose="05050102010706020507" pitchFamily="18" charset="2"/>
              </a:rPr>
              <a:t>x</a:t>
            </a:r>
            <a:r>
              <a:rPr lang="en-US" altLang="en-US" sz="2400" dirty="0">
                <a:sym typeface="Symbol" panose="05050102010706020507" pitchFamily="18" charset="2"/>
              </a:rPr>
              <a:t> is above all the circles.</a:t>
            </a:r>
            <a:endParaRPr lang="en-US" altLang="en-US" sz="2400" dirty="0"/>
          </a:p>
        </p:txBody>
      </p:sp>
      <p:grpSp>
        <p:nvGrpSpPr>
          <p:cNvPr id="57" name="Group 56"/>
          <p:cNvGrpSpPr/>
          <p:nvPr/>
        </p:nvGrpSpPr>
        <p:grpSpPr>
          <a:xfrm>
            <a:off x="5000120" y="4295692"/>
            <a:ext cx="3842689" cy="1017739"/>
            <a:chOff x="4929892" y="4757579"/>
            <a:chExt cx="3842689" cy="1017739"/>
          </a:xfrm>
        </p:grpSpPr>
        <p:cxnSp>
          <p:nvCxnSpPr>
            <p:cNvPr id="74" name="Straight Arrow Connector 73"/>
            <p:cNvCxnSpPr/>
            <p:nvPr/>
          </p:nvCxnSpPr>
          <p:spPr>
            <a:xfrm flipH="1" flipV="1">
              <a:off x="4929892" y="4757579"/>
              <a:ext cx="1528058" cy="625305"/>
            </a:xfrm>
            <a:prstGeom prst="straightConnector1">
              <a:avLst/>
            </a:prstGeom>
            <a:ln w="28575">
              <a:solidFill>
                <a:srgbClr val="990099"/>
              </a:solidFill>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6457950" y="5067432"/>
              <a:ext cx="2314631" cy="707886"/>
            </a:xfrm>
            <a:prstGeom prst="rect">
              <a:avLst/>
            </a:prstGeom>
            <a:noFill/>
          </p:spPr>
          <p:txBody>
            <a:bodyPr wrap="square" rtlCol="0">
              <a:spAutoFit/>
            </a:bodyPr>
            <a:lstStyle/>
            <a:p>
              <a:r>
                <a:rPr lang="en-SG" sz="2000" dirty="0">
                  <a:solidFill>
                    <a:srgbClr val="990099"/>
                  </a:solidFill>
                </a:rPr>
                <a:t>Rewrite it in contrapositive form.</a:t>
              </a:r>
            </a:p>
          </p:txBody>
        </p:sp>
      </p:grpSp>
      <p:sp>
        <p:nvSpPr>
          <p:cNvPr id="76" name="TextBox 75"/>
          <p:cNvSpPr txBox="1"/>
          <p:nvPr/>
        </p:nvSpPr>
        <p:spPr>
          <a:xfrm>
            <a:off x="369738" y="2937747"/>
            <a:ext cx="1640837" cy="461665"/>
          </a:xfrm>
          <a:prstGeom prst="rect">
            <a:avLst/>
          </a:prstGeom>
          <a:noFill/>
        </p:spPr>
        <p:txBody>
          <a:bodyPr wrap="square" rtlCol="0">
            <a:spAutoFit/>
          </a:bodyPr>
          <a:lstStyle/>
          <a:p>
            <a:r>
              <a:rPr lang="en-SG" sz="2400" i="1" dirty="0"/>
              <a:t>Step 2:</a:t>
            </a:r>
          </a:p>
        </p:txBody>
      </p:sp>
    </p:spTree>
    <p:extLst>
      <p:ext uri="{BB962C8B-B14F-4D97-AF65-F5344CB8AC3E}">
        <p14:creationId xmlns:p14="http://schemas.microsoft.com/office/powerpoint/2010/main" val="1108957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dissolve">
                                      <p:cBhvr>
                                        <p:cTn id="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Evaluating an Argument for Tarski’s World</a:t>
            </a:r>
            <a:endParaRPr lang="en-SG" sz="1100" dirty="0">
              <a:solidFill>
                <a:schemeClr val="bg1"/>
              </a:solidFill>
            </a:endParaRPr>
          </a:p>
        </p:txBody>
      </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Lst>
            </a:pPr>
            <a:r>
              <a:rPr lang="en-SG" sz="900" dirty="0">
                <a:solidFill>
                  <a:schemeClr val="bg1"/>
                </a:solidFill>
              </a:rPr>
              <a:t>	</a:t>
            </a:r>
            <a:r>
              <a:rPr lang="en-SG" sz="1200" dirty="0">
                <a:solidFill>
                  <a:schemeClr val="bg1"/>
                </a:solidFill>
              </a:rPr>
              <a:t>Predicates &amp; Quantified Statement I / II	Statements with Multiple Quantifiers	</a:t>
            </a:r>
            <a:r>
              <a:rPr lang="en-SG" sz="1200" b="1" dirty="0">
                <a:solidFill>
                  <a:schemeClr val="accent4">
                    <a:lumMod val="40000"/>
                    <a:lumOff val="60000"/>
                  </a:schemeClr>
                </a:solidFill>
              </a:rPr>
              <a:t>Arguments with Quantified Statements </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99</a:t>
            </a:fld>
            <a:endParaRPr lang="en-SG" dirty="0"/>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600457"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TextBox 41"/>
          <p:cNvSpPr txBox="1"/>
          <p:nvPr/>
        </p:nvSpPr>
        <p:spPr>
          <a:xfrm>
            <a:off x="369738" y="1112558"/>
            <a:ext cx="8653492" cy="461665"/>
          </a:xfrm>
          <a:prstGeom prst="rect">
            <a:avLst/>
          </a:prstGeom>
          <a:noFill/>
        </p:spPr>
        <p:txBody>
          <a:bodyPr wrap="square" rtlCol="0">
            <a:spAutoFit/>
          </a:bodyPr>
          <a:lstStyle/>
          <a:p>
            <a:pPr>
              <a:spcAft>
                <a:spcPts val="600"/>
              </a:spcAft>
            </a:pPr>
            <a:r>
              <a:rPr lang="en-US" altLang="en-US" sz="2400" dirty="0"/>
              <a:t>Consider the Tarski’s world:</a:t>
            </a:r>
          </a:p>
        </p:txBody>
      </p:sp>
      <p:grpSp>
        <p:nvGrpSpPr>
          <p:cNvPr id="2" name="Group 1"/>
          <p:cNvGrpSpPr/>
          <p:nvPr/>
        </p:nvGrpSpPr>
        <p:grpSpPr>
          <a:xfrm>
            <a:off x="6008395" y="1112558"/>
            <a:ext cx="2819400" cy="3188732"/>
            <a:chOff x="4871824" y="1112558"/>
            <a:chExt cx="2819400" cy="3188732"/>
          </a:xfrm>
        </p:grpSpPr>
        <p:pic>
          <p:nvPicPr>
            <p:cNvPr id="39" name="Picture 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1824" y="1112558"/>
              <a:ext cx="28194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Rectangle 39"/>
            <p:cNvSpPr>
              <a:spLocks noChangeArrowheads="1"/>
            </p:cNvSpPr>
            <p:nvPr/>
          </p:nvSpPr>
          <p:spPr bwMode="auto">
            <a:xfrm>
              <a:off x="5547990" y="3931958"/>
              <a:ext cx="14670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en-US" b="1" dirty="0"/>
                <a:t>Figure 3.3.1</a:t>
              </a:r>
              <a:endParaRPr lang="en-US" altLang="en-US" dirty="0"/>
            </a:p>
          </p:txBody>
        </p:sp>
      </p:grpSp>
      <p:sp>
        <p:nvSpPr>
          <p:cNvPr id="49" name="TextBox 48"/>
          <p:cNvSpPr txBox="1"/>
          <p:nvPr/>
        </p:nvSpPr>
        <p:spPr>
          <a:xfrm>
            <a:off x="369738" y="1737418"/>
            <a:ext cx="5384538" cy="1200329"/>
          </a:xfrm>
          <a:prstGeom prst="rect">
            <a:avLst/>
          </a:prstGeom>
          <a:noFill/>
        </p:spPr>
        <p:txBody>
          <a:bodyPr wrap="square" rtlCol="0">
            <a:spAutoFit/>
          </a:bodyPr>
          <a:lstStyle/>
          <a:p>
            <a:pPr>
              <a:spcAft>
                <a:spcPts val="600"/>
              </a:spcAft>
            </a:pPr>
            <a:r>
              <a:rPr lang="en-US" altLang="en-US" sz="2400" dirty="0"/>
              <a:t>Reorder and rewrite the premises to show that the conclusion follows as a valid consequence from the premises</a:t>
            </a:r>
          </a:p>
        </p:txBody>
      </p:sp>
      <p:sp>
        <p:nvSpPr>
          <p:cNvPr id="67" name="TextBox 66"/>
          <p:cNvSpPr txBox="1"/>
          <p:nvPr/>
        </p:nvSpPr>
        <p:spPr>
          <a:xfrm>
            <a:off x="387376" y="3331793"/>
            <a:ext cx="5621019" cy="2908489"/>
          </a:xfrm>
          <a:prstGeom prst="rect">
            <a:avLst/>
          </a:prstGeom>
          <a:solidFill>
            <a:schemeClr val="accent4">
              <a:lumMod val="40000"/>
              <a:lumOff val="60000"/>
            </a:schemeClr>
          </a:solidFill>
        </p:spPr>
        <p:txBody>
          <a:bodyPr wrap="square" rtlCol="0">
            <a:spAutoFit/>
          </a:bodyPr>
          <a:lstStyle/>
          <a:p>
            <a:pPr marL="457200" indent="-457200">
              <a:spcAft>
                <a:spcPts val="600"/>
              </a:spcAft>
              <a:buFont typeface="+mj-lt"/>
              <a:buAutoNum type="arabicPeriod"/>
            </a:pPr>
            <a:r>
              <a:rPr lang="en-US" altLang="en-US" sz="2400" dirty="0">
                <a:sym typeface="Symbol" panose="05050102010706020507" pitchFamily="18" charset="2"/>
              </a:rPr>
              <a:t></a:t>
            </a:r>
            <a:r>
              <a:rPr lang="en-US" altLang="en-US" sz="2400" i="1" dirty="0">
                <a:sym typeface="Symbol" panose="05050102010706020507" pitchFamily="18" charset="2"/>
              </a:rPr>
              <a:t>x</a:t>
            </a:r>
            <a:r>
              <a:rPr lang="en-US" altLang="en-US" sz="2400" dirty="0">
                <a:sym typeface="Symbol" panose="05050102010706020507" pitchFamily="18" charset="2"/>
              </a:rPr>
              <a:t>, if </a:t>
            </a:r>
            <a:r>
              <a:rPr lang="en-US" altLang="en-US" sz="2400" i="1" dirty="0">
                <a:sym typeface="Symbol" panose="05050102010706020507" pitchFamily="18" charset="2"/>
              </a:rPr>
              <a:t>x</a:t>
            </a:r>
            <a:r>
              <a:rPr lang="en-US" altLang="en-US" sz="2400" dirty="0">
                <a:sym typeface="Symbol" panose="05050102010706020507" pitchFamily="18" charset="2"/>
              </a:rPr>
              <a:t> is a triangle, then </a:t>
            </a:r>
            <a:r>
              <a:rPr lang="en-US" altLang="en-US" sz="2400" i="1" dirty="0">
                <a:sym typeface="Symbol" panose="05050102010706020507" pitchFamily="18" charset="2"/>
              </a:rPr>
              <a:t>x</a:t>
            </a:r>
            <a:r>
              <a:rPr lang="en-US" altLang="en-US" sz="2400" dirty="0">
                <a:sym typeface="Symbol" panose="05050102010706020507" pitchFamily="18" charset="2"/>
              </a:rPr>
              <a:t> is blue</a:t>
            </a:r>
            <a:r>
              <a:rPr lang="en-US" altLang="en-US" sz="2400" dirty="0"/>
              <a:t>.</a:t>
            </a:r>
          </a:p>
          <a:p>
            <a:pPr marL="457200" indent="-457200">
              <a:spcAft>
                <a:spcPts val="600"/>
              </a:spcAft>
              <a:buFont typeface="+mj-lt"/>
              <a:buAutoNum type="arabicPeriod"/>
            </a:pPr>
            <a:r>
              <a:rPr lang="en-US" altLang="en-US" sz="2400" dirty="0">
                <a:sym typeface="Symbol" panose="05050102010706020507" pitchFamily="18" charset="2"/>
              </a:rPr>
              <a:t></a:t>
            </a:r>
            <a:r>
              <a:rPr lang="en-US" altLang="en-US" sz="2400" i="1" dirty="0">
                <a:sym typeface="Symbol" panose="05050102010706020507" pitchFamily="18" charset="2"/>
              </a:rPr>
              <a:t>x</a:t>
            </a:r>
            <a:r>
              <a:rPr lang="en-US" altLang="en-US" sz="2400" dirty="0">
                <a:sym typeface="Symbol" panose="05050102010706020507" pitchFamily="18" charset="2"/>
              </a:rPr>
              <a:t>, if </a:t>
            </a:r>
            <a:r>
              <a:rPr lang="en-US" altLang="en-US" sz="2400" i="1" dirty="0">
                <a:sym typeface="Symbol" panose="05050102010706020507" pitchFamily="18" charset="2"/>
              </a:rPr>
              <a:t>x</a:t>
            </a:r>
            <a:r>
              <a:rPr lang="en-US" altLang="en-US" sz="2400" dirty="0">
                <a:sym typeface="Symbol" panose="05050102010706020507" pitchFamily="18" charset="2"/>
              </a:rPr>
              <a:t> is blue, then </a:t>
            </a:r>
            <a:r>
              <a:rPr lang="en-US" altLang="en-US" sz="2400" i="1" dirty="0">
                <a:sym typeface="Symbol" panose="05050102010706020507" pitchFamily="18" charset="2"/>
              </a:rPr>
              <a:t>x</a:t>
            </a:r>
            <a:r>
              <a:rPr lang="en-US" altLang="en-US" sz="2400" dirty="0">
                <a:sym typeface="Symbol" panose="05050102010706020507" pitchFamily="18" charset="2"/>
              </a:rPr>
              <a:t> is to the right of all the squares</a:t>
            </a:r>
            <a:r>
              <a:rPr lang="en-US" altLang="en-US" sz="2400" dirty="0"/>
              <a:t>.</a:t>
            </a:r>
          </a:p>
          <a:p>
            <a:pPr marL="457200" indent="-457200">
              <a:spcAft>
                <a:spcPts val="600"/>
              </a:spcAft>
              <a:buFont typeface="+mj-lt"/>
              <a:buAutoNum type="arabicPeriod"/>
            </a:pPr>
            <a:r>
              <a:rPr lang="en-US" altLang="en-US" sz="2400" dirty="0">
                <a:sym typeface="Symbol" panose="05050102010706020507" pitchFamily="18" charset="2"/>
              </a:rPr>
              <a:t></a:t>
            </a:r>
            <a:r>
              <a:rPr lang="en-US" altLang="en-US" sz="2400" i="1" dirty="0">
                <a:sym typeface="Symbol" panose="05050102010706020507" pitchFamily="18" charset="2"/>
              </a:rPr>
              <a:t>x</a:t>
            </a:r>
            <a:r>
              <a:rPr lang="en-US" altLang="en-US" sz="2400" dirty="0">
                <a:sym typeface="Symbol" panose="05050102010706020507" pitchFamily="18" charset="2"/>
              </a:rPr>
              <a:t>, if </a:t>
            </a:r>
            <a:r>
              <a:rPr lang="en-US" altLang="en-US" sz="2400" i="1" dirty="0">
                <a:sym typeface="Symbol" panose="05050102010706020507" pitchFamily="18" charset="2"/>
              </a:rPr>
              <a:t>x</a:t>
            </a:r>
            <a:r>
              <a:rPr lang="en-US" altLang="en-US" sz="2400" dirty="0">
                <a:sym typeface="Symbol" panose="05050102010706020507" pitchFamily="18" charset="2"/>
              </a:rPr>
              <a:t> is to the right of all the squares, then </a:t>
            </a:r>
            <a:r>
              <a:rPr lang="en-US" altLang="en-US" sz="2400" i="1" dirty="0">
                <a:sym typeface="Symbol" panose="05050102010706020507" pitchFamily="18" charset="2"/>
              </a:rPr>
              <a:t>x</a:t>
            </a:r>
            <a:r>
              <a:rPr lang="en-US" altLang="en-US" sz="2400" dirty="0">
                <a:sym typeface="Symbol" panose="05050102010706020507" pitchFamily="18" charset="2"/>
              </a:rPr>
              <a:t> is above all the circles.</a:t>
            </a:r>
            <a:endParaRPr lang="en-US" altLang="en-US" sz="2400" dirty="0"/>
          </a:p>
          <a:p>
            <a:pPr marL="361950" indent="-361950">
              <a:spcAft>
                <a:spcPts val="600"/>
              </a:spcAft>
              <a:tabLst>
                <a:tab pos="361950" algn="l"/>
              </a:tabLst>
            </a:pPr>
            <a:r>
              <a:rPr lang="en-US" altLang="en-US" sz="2400" dirty="0">
                <a:sym typeface="Symbol" panose="05050102010706020507" pitchFamily="18" charset="2"/>
              </a:rPr>
              <a:t>	 </a:t>
            </a:r>
            <a:r>
              <a:rPr lang="en-US" altLang="en-US" sz="2400" i="1" dirty="0">
                <a:sym typeface="Symbol" panose="05050102010706020507" pitchFamily="18" charset="2"/>
              </a:rPr>
              <a:t>x</a:t>
            </a:r>
            <a:r>
              <a:rPr lang="en-US" altLang="en-US" sz="2400" dirty="0">
                <a:sym typeface="Symbol" panose="05050102010706020507" pitchFamily="18" charset="2"/>
              </a:rPr>
              <a:t>, if </a:t>
            </a:r>
            <a:r>
              <a:rPr lang="en-US" altLang="en-US" sz="2400" i="1" dirty="0">
                <a:sym typeface="Symbol" panose="05050102010706020507" pitchFamily="18" charset="2"/>
              </a:rPr>
              <a:t>x</a:t>
            </a:r>
            <a:r>
              <a:rPr lang="en-US" altLang="en-US" sz="2400" dirty="0">
                <a:sym typeface="Symbol" panose="05050102010706020507" pitchFamily="18" charset="2"/>
              </a:rPr>
              <a:t> is a triangle, then </a:t>
            </a:r>
            <a:r>
              <a:rPr lang="en-US" altLang="en-US" sz="2400" i="1" dirty="0">
                <a:sym typeface="Symbol" panose="05050102010706020507" pitchFamily="18" charset="2"/>
              </a:rPr>
              <a:t>x</a:t>
            </a:r>
            <a:r>
              <a:rPr lang="en-US" altLang="en-US" sz="2400" dirty="0">
                <a:sym typeface="Symbol" panose="05050102010706020507" pitchFamily="18" charset="2"/>
              </a:rPr>
              <a:t> is above all the circles.</a:t>
            </a:r>
            <a:endParaRPr lang="en-US" altLang="en-US" sz="2400" dirty="0"/>
          </a:p>
        </p:txBody>
      </p:sp>
      <p:sp>
        <p:nvSpPr>
          <p:cNvPr id="76" name="TextBox 75"/>
          <p:cNvSpPr txBox="1"/>
          <p:nvPr/>
        </p:nvSpPr>
        <p:spPr>
          <a:xfrm>
            <a:off x="369738" y="2937747"/>
            <a:ext cx="1640837" cy="461665"/>
          </a:xfrm>
          <a:prstGeom prst="rect">
            <a:avLst/>
          </a:prstGeom>
          <a:noFill/>
        </p:spPr>
        <p:txBody>
          <a:bodyPr wrap="square" rtlCol="0">
            <a:spAutoFit/>
          </a:bodyPr>
          <a:lstStyle/>
          <a:p>
            <a:r>
              <a:rPr lang="en-SG" sz="2400" i="1" dirty="0"/>
              <a:t>Step 3:</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0457" y="5034519"/>
            <a:ext cx="970568" cy="727926"/>
          </a:xfrm>
          <a:prstGeom prst="rect">
            <a:avLst/>
          </a:prstGeom>
        </p:spPr>
      </p:pic>
    </p:spTree>
    <p:extLst>
      <p:ext uri="{BB962C8B-B14F-4D97-AF65-F5344CB8AC3E}">
        <p14:creationId xmlns:p14="http://schemas.microsoft.com/office/powerpoint/2010/main" val="1705763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3613</TotalTime>
  <Words>6984</Words>
  <Application>Microsoft Office PowerPoint</Application>
  <PresentationFormat>On-screen Show (4:3)</PresentationFormat>
  <Paragraphs>1171</Paragraphs>
  <Slides>102</Slides>
  <Notes>102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102</vt:i4>
      </vt:variant>
    </vt:vector>
  </HeadingPairs>
  <TitlesOfParts>
    <vt:vector size="109" baseType="lpstr">
      <vt:lpstr>Arial</vt:lpstr>
      <vt:lpstr>Calibri</vt:lpstr>
      <vt:lpstr>Calibri Light</vt:lpstr>
      <vt:lpstr>Cambria Math</vt:lpstr>
      <vt:lpstr>Symbol</vt:lpstr>
      <vt:lpstr>Wingdings</vt:lpstr>
      <vt:lpstr>Office Theme</vt:lpstr>
      <vt:lpstr>3. The Logic of Quantified Statements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Tuck-Choy Aaron TAN</dc:creator>
  <cp:lastModifiedBy>Tan Tuck Choy</cp:lastModifiedBy>
  <cp:revision>827</cp:revision>
  <dcterms:created xsi:type="dcterms:W3CDTF">2015-07-25T11:08:36Z</dcterms:created>
  <dcterms:modified xsi:type="dcterms:W3CDTF">2019-08-06T05:47:01Z</dcterms:modified>
</cp:coreProperties>
</file>