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2"/>
  </p:notesMasterIdLst>
  <p:handoutMasterIdLst>
    <p:handoutMasterId r:id="rId13"/>
  </p:handoutMasterIdLst>
  <p:sldIdLst>
    <p:sldId id="294" r:id="rId3"/>
    <p:sldId id="286" r:id="rId4"/>
    <p:sldId id="288" r:id="rId5"/>
    <p:sldId id="295" r:id="rId6"/>
    <p:sldId id="297" r:id="rId7"/>
    <p:sldId id="298" r:id="rId8"/>
    <p:sldId id="296" r:id="rId9"/>
    <p:sldId id="299" r:id="rId10"/>
    <p:sldId id="3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54111" autoAdjust="0"/>
  </p:normalViewPr>
  <p:slideViewPr>
    <p:cSldViewPr snapToGrid="0" showGuides="1">
      <p:cViewPr varScale="1">
        <p:scale>
          <a:sx n="67" d="100"/>
          <a:sy n="67" d="100"/>
        </p:scale>
        <p:origin x="3168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2019. 10. 3.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2019. 10. 3.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ko/s3/faqs/#s3ta" TargetMode="External"/><Relationship Id="rId13" Type="http://schemas.openxmlformats.org/officeDocument/2006/relationships/hyperlink" Target="https://aws.amazon.com/ko/storagegateway/" TargetMode="External"/><Relationship Id="rId3" Type="http://schemas.openxmlformats.org/officeDocument/2006/relationships/hyperlink" Target="https://aws.amazon.com/ko/autoscaling/?sc_channel=ba&amp;sc_campaign=autoscalingonec2&amp;sc_geo=mult&amp;sc_country=global&amp;sc_outcome=aware" TargetMode="External"/><Relationship Id="rId7" Type="http://schemas.openxmlformats.org/officeDocument/2006/relationships/hyperlink" Target="https://aws.amazon.com/ko/redshift/spectrum/" TargetMode="External"/><Relationship Id="rId12" Type="http://schemas.openxmlformats.org/officeDocument/2006/relationships/hyperlink" Target="https://aws.amazon.com/ko/snowmobile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postitforhooney.tistory.com/entry/%EC%9E%90%EC%A3%BC-%EC%82%AC%EC%9A%A9%EB%90%98%EB%8A%94-AWS-%EA%B8%B0%EB%8A%A5-%EB%B0%8F-%EC%9E%A5%EC%A0%90-%EC%A0%95%EB%A6%A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ws.amazon.com/ko/athena/" TargetMode="External"/><Relationship Id="rId11" Type="http://schemas.openxmlformats.org/officeDocument/2006/relationships/hyperlink" Target="https://aws.amazon.com/ko/snowball-edge/" TargetMode="External"/><Relationship Id="rId5" Type="http://schemas.openxmlformats.org/officeDocument/2006/relationships/hyperlink" Target="https://aws.amazon.com/ko/macie/" TargetMode="External"/><Relationship Id="rId15" Type="http://schemas.openxmlformats.org/officeDocument/2006/relationships/hyperlink" Target="https://www.elastic.co/kr/" TargetMode="External"/><Relationship Id="rId10" Type="http://schemas.openxmlformats.org/officeDocument/2006/relationships/hyperlink" Target="https://aws.amazon.com/ko/snowball/" TargetMode="External"/><Relationship Id="rId4" Type="http://schemas.openxmlformats.org/officeDocument/2006/relationships/hyperlink" Target="https://aws.amazon.com/ko/cloudtrail/" TargetMode="External"/><Relationship Id="rId9" Type="http://schemas.openxmlformats.org/officeDocument/2006/relationships/hyperlink" Target="https://aws.amazon.com/ko/directconnect/" TargetMode="External"/><Relationship Id="rId14" Type="http://schemas.openxmlformats.org/officeDocument/2006/relationships/hyperlink" Target="https://github.com/awslabs/logstash-input-dynamodb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kinesis/streams/faqs/#kinesis-encryp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﻿안녕하세요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시간은 다양한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종류와 필요성 그리고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사용해야 되는지에 대해서 살펴볼까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﻿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?!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Web Service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약자입니다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전통적으로 많은 기업들은 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IDC</a:t>
            </a:r>
            <a:r>
              <a:rPr kumimoji="1"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해서 직접 서버를 구매하고 운영 하는 방식으로 서버를 관리해왔습니다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점차 </a:t>
            </a:r>
            <a:r>
              <a:rPr kumimoji="1"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서버의 데이터 센터가 커지고 속도가 향상되면서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기업이 큰 자본을 들여서 서버를 </a:t>
            </a:r>
            <a:r>
              <a:rPr kumimoji="1"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관리해야하고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유지해야할</a:t>
            </a:r>
            <a:endParaRPr kumimoji="1"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이유들이 점점 사라져갔습니다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그와 반면 아마존에서는 계속 데이터 센터를 확충하고 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단위의 </a:t>
            </a:r>
            <a:r>
              <a:rPr kumimoji="1"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과금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구조를 채택함으로써</a:t>
            </a:r>
            <a:endParaRPr kumimoji="1"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서버를 빠르게 올리거나 내릴 수 있고 다양한 세팅들을 빠르게 할 수 있다는 점에서 매력이 커지고 있습니다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국내 호스팅들도 예전과 다르게 가격 경쟁력을 갖추어 가고 있고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세팅하거나 분산 처리 기술도 확충되고 있긴 하지만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기술적 측면에서 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많은 기업에서 채택하고 사용하고 있는데요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이번 강의에서는 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kumimoji="1"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주로 활용할 예정입니다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  <a:p>
            <a:r>
              <a:rPr kumimoji="1" lang="ko-KR" altLang="en-US" dirty="0" err="1"/>
              <a:t>도커는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2013</a:t>
            </a:r>
            <a:r>
              <a:rPr kumimoji="1" lang="ko-KR" altLang="en-US" dirty="0"/>
              <a:t>년 </a:t>
            </a:r>
            <a:r>
              <a:rPr kumimoji="1" lang="en-US" altLang="ko-KR" dirty="0" err="1"/>
              <a:t>docker.inc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에서 출시한 오픈소스 </a:t>
            </a:r>
            <a:r>
              <a:rPr kumimoji="1" lang="ko-KR" altLang="en-US" dirty="0" err="1"/>
              <a:t>컨테이터</a:t>
            </a:r>
            <a:r>
              <a:rPr kumimoji="1" lang="ko-KR" altLang="en-US" dirty="0"/>
              <a:t> 프로젝트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그림을 보시면 고래가 마치 컨테이너들을 운송하는 느낌이 드는데요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도커는</a:t>
            </a:r>
            <a:r>
              <a:rPr kumimoji="1" lang="ko-KR" altLang="en-US" dirty="0"/>
              <a:t> 부두 노동자를 의미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도커를</a:t>
            </a:r>
            <a:r>
              <a:rPr kumimoji="1" lang="ko-KR" altLang="en-US" dirty="0"/>
              <a:t> 사용하는 이유는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없이도 서비스를 </a:t>
            </a:r>
            <a:r>
              <a:rPr kumimoji="1" lang="ko-KR" altLang="en-US" dirty="0" err="1"/>
              <a:t>올릴수는</a:t>
            </a:r>
            <a:r>
              <a:rPr kumimoji="1" lang="ko-KR" altLang="en-US" dirty="0"/>
              <a:t>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이용해 </a:t>
            </a:r>
            <a:r>
              <a:rPr kumimoji="1" lang="ko-KR" altLang="en-US" dirty="0" err="1"/>
              <a:t>패키징을</a:t>
            </a:r>
            <a:r>
              <a:rPr kumimoji="1" lang="ko-KR" altLang="en-US" dirty="0"/>
              <a:t> 하게 되면 소프트웨어를 제어하는데 있어서</a:t>
            </a:r>
            <a:endParaRPr kumimoji="1" lang="en-US" altLang="ko-KR" dirty="0"/>
          </a:p>
          <a:p>
            <a:r>
              <a:rPr kumimoji="1" lang="ko-KR" altLang="en-US" dirty="0"/>
              <a:t>훨씬 용이해지게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 메모리나 </a:t>
            </a:r>
            <a:r>
              <a:rPr kumimoji="1" lang="en-US" altLang="ko-KR" dirty="0"/>
              <a:t>IO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이용하는 방식을 제어하거나 어플리케이션을 네트워크에 노출하는 방식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접근 권한을 통제할 수 있게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이런 다양한 측면에서 서비스를 개발</a:t>
            </a:r>
            <a:r>
              <a:rPr kumimoji="1" lang="en-US" altLang="ko-KR" dirty="0"/>
              <a:t>/</a:t>
            </a:r>
            <a:r>
              <a:rPr kumimoji="1" lang="ko-KR" altLang="en-US" dirty="0"/>
              <a:t>운영함으로써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통해 이미지를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만들어진 이미지를 컨테이너에 올려서 서비스를 올리는 등 유연한 방식의 강의를 진행하려고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프로젝트는 주로 자바와 마리아 </a:t>
            </a:r>
            <a:r>
              <a:rPr kumimoji="1" lang="ko-KR" altLang="en-US" dirty="0" err="1"/>
              <a:t>디비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메이븐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아이바티스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스프링 부트를 활용해서 제작할 예정입니다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이미지 정보들은 </a:t>
            </a:r>
            <a:r>
              <a:rPr kumimoji="1" lang="en-US" altLang="ko-KR" dirty="0"/>
              <a:t>S3 </a:t>
            </a:r>
            <a:r>
              <a:rPr kumimoji="1" lang="ko-KR" altLang="en-US" dirty="0"/>
              <a:t>에 올려서 활용하는 것들을</a:t>
            </a:r>
            <a:endParaRPr kumimoji="1" lang="en-US" altLang="ko-KR" dirty="0"/>
          </a:p>
          <a:p>
            <a:r>
              <a:rPr kumimoji="1" lang="ko-KR" altLang="en-US" dirty="0"/>
              <a:t>보여드리려고 합니다</a:t>
            </a:r>
            <a:r>
              <a:rPr kumimoji="1" lang="en-US" altLang="ko-KR" dirty="0"/>
              <a:t>~</a:t>
            </a:r>
            <a:r>
              <a:rPr kumimoji="1" lang="ko-KR" altLang="en-US" dirty="0"/>
              <a:t> 서비스는 간단히 오프라인의 후기를 올리고 볼 수 있는 형태의 기본적인 커뮤니티 서비스 형태로 제작해서 보여드릴까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과정을 통해서 카카오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활용해 보기도 하고 어느정도는 실무에 사용할 수 있는 형태들을 학습할 수 있으리라고 생각해 봅니다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9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사용하기 전에 그럼 장점이 무엇이고 단점이 무엇인지 어떻게 활용하면 좋은지에 대해서 살펴보려고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장점으로는 탄력적인 운영이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말은 작은 규모로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시작할 수 있고 규모를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키워나가는데요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용이한데요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갑작스럽게 서비스가 성장하거나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일반 호스팅으로는 대응에 한계가 있을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이런 사태를 미연에 계획하에 통제할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다양한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커맨드들을 제공하는데요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맨땅에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해딩하듯이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기능들을 모두 세팅하고 늘려나가는 것이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부분이 있으면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그때 때에 따라 추가하거나 붙이고 없애고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 있는 수많은 기능들을 돈만 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(?)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마음껏 쓸 수 있다는 강력한 강점이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강점으로 볼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것중에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하나는 유연한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호스팅 서비스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규모도 규모이지만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늘리거나 줄이거나 하는 부분을 빠르게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통합의 기능인데요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Storage, RDS, VCP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통합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가상서버의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이것들이 혼재 되어 통합적으로 관리되고 있는 영역이 있기도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비롯한 서버와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스토리지 환경과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베이스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통합 기능을 생각해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서비스를 안정적으로 제공할 수 있게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또한 보안의 경우 개인의 경우와는 달리 아마존이라는 곳에서 보안을 보증해 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물론 개인적으로 설정을 하지 않는 경우에 발생하는 트래픽과 무지막지한 비용들이 청구 되기도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잘알고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설정하면 안전하게 서버를 보호 할 수 있게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단점으로는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베어메탈의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성능을 원하는 경우 그만큼의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코드들이 필요하다는 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서비스들을 각각 이용하는 비용보다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하나의 시스템을 통해 구성할 경우 가성비가 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높을때가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서비스가 늘 확장성을 띌 필요는 없습니다</a:t>
            </a:r>
            <a:r>
              <a:rPr lang="en-US" altLang="ko-KR" dirty="0"/>
              <a:t>.</a:t>
            </a:r>
            <a:r>
              <a:rPr lang="ko-KR" altLang="en-US" dirty="0"/>
              <a:t> 작은 서비스나 확장성이 크지 않는 경우 </a:t>
            </a:r>
            <a:r>
              <a:rPr lang="en-US" altLang="ko-KR" dirty="0"/>
              <a:t>AWS</a:t>
            </a:r>
            <a:r>
              <a:rPr lang="ko-KR" altLang="en-US" dirty="0"/>
              <a:t> 보다 기존의 환경들이 더 </a:t>
            </a:r>
            <a:r>
              <a:rPr lang="ko-KR" altLang="en-US" dirty="0" err="1"/>
              <a:t>나을때도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플랫폼보다 솔루션에 적합합니다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결과적으로는 결코 잘 사용하지 않은 이상은 가격이 싸다고는 할 수 없습니다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8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종류에 대해 알아볼 예정입니다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서버 스토리지 데이터 베이스 등등 강력한 기능들을 가지고 있는데요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EC2(Elastic Compute Cloud)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Elastic Compute Cloud(EC2)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안전하고 크기 조정이 가능한 컴퓨팅 파워를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제공하는 웹 서비스입니다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더 쉽게 웹 규모의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 작업을 할 수 있도록 설계되었습니다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탄력적인 웹 규모 컴퓨팅</a:t>
            </a:r>
          </a:p>
          <a:p>
            <a:pPr lvl="1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Auto Scailing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통한 자동 확장 및 축소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제어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Command(API)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호스팅 서비스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부팅 파티션 선택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Storage, RDS, VCP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통합 가능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안정성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함께 리소스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강력한 네트워킹 기능 제공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</a:t>
            </a:r>
            <a:r>
              <a:rPr lang="en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Scailing</a:t>
            </a:r>
            <a:endParaRPr lang="en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Scaling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사용하면 애플리케이션 가용성을 유지하는 데 도움이 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정의한 조건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자동으로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용량을 급격하게 확장 또는 축소할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인스턴스의 동적 조장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Scaling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사용하면 수요가 급증할 때는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수를 자동으로 늘려 성능을 유지하고 수요가 잠잠해지면 용량을 줄여 비용을 절감할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Lambda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서버를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프로비저닝하거나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관리할 필요 없이 코드를 실행할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사용한 컴퓨팅 시간만큼만 비용을 지불하고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실행되지 않을 때는 요금이 부과되지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사실상 모든 유형의 애플리케이션이나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서비스에 대한 코드를 별도의 관리 없이 실행할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업로드하기만 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높은 가용성으로 코드를 실행 및 확장하는 데 필요한 모든 것을 처리합니다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서비스에서 코드를 자동으로 트리거하도록 설정하거나 웹 또는 모바일 앱에서 직접 코드를 호출할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code without thinking about servers. Pay for only the compute time you consume.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서비스와의 쉬운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확장가능성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S3, 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API Gateway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내외부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둘다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통한 모니터링 및 자체적인 로깅 등 다양한 서비스 제공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포인트 축소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Scaling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러닝커브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없이 적용가능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언어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병렬로 실행되며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트리거는 개별적으로 처리되어 높은 정확도 및 속도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Edge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통한 사용자와 가까운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서버에서 실행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VPC(Virtual Private Cloud)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고객이 정의하는 가상 네트워크에서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리소스를 시작할 수 있도록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Web Services(AWS)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논리적으로 격리된 공간을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범위 선택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서브넷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라우팅 테이블 및 네트워크 게이트웨이 구성 등 가상 네트워킹 환경을 완벽하게 제어할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사용하여 리소스와 애플리케이션에 안전하고 쉽게 액세스할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장점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연결 옵션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비공개 설정 가능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간의 연결 가능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다양한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엔드포인트를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요청 및 사용자 제어 가능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In-Bound, Out-Bound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 가능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S3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비용 최적화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액세스 제어 및 규정 준수 데이터를 유연하게 관리할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쿼리 지원 기능을 가진 유일한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스토리지 솔루션으로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데이터에 대한 강력한 분석을 바로 실행할 수 있습니다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안정성 및 확장성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99.999999999%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내구성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하나의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지리적으로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 떨어진 최소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물리적 시설을 거쳐 자동으로 배포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자동 복제할 수도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및 규정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준수기능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AWS CloudTrail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정교하게 통합되어 감사를 위해 스토리지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 활동을 기록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 및 유지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 학습을 사용하여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민감한 데이터를 자동으로 검색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및 보호하는 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Amazon Macie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포함된 유일한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스토리지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유연한 관리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 관리자는 데이터 사용 추세를 분류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 및 시각화하여 비용을 줄이고 서비스 수준을 향상</a:t>
            </a:r>
          </a:p>
          <a:p>
            <a:pPr lvl="1"/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고유한 메타데이터 태그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지정할 수 있기 때문에 고객은 각 워크로드에 대한 스토리지 사용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 및 보안을 개별적으로 확인하고 제어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지원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추출하고 이를 별도의 분석 시스템으로 이동할 필요 없이 데이터에 정교한 빅 데이터 분석을 실행 가능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아는 모든 사람은 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Amazon Athena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온디맨드에서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방대한 규모의 비정형 데이터를 분석 가능</a:t>
            </a:r>
          </a:p>
          <a:p>
            <a:pPr lvl="1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Amazon Redshift Spectrum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엑사바이트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규모의 데이터에 대해 정교한 분석을 실행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큰 규모의 에코시스템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간편하고 유연한 데이터 전송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간단하고 안정적인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인터넷을 통해 손쉽게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Amazon S3 Transfer Acceleration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큰 객체를 지리적으로 먼 거리에 업로드해야 하는 경우에 적합</a:t>
            </a:r>
          </a:p>
          <a:p>
            <a:pPr lvl="1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AWS Direct Connect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전용 네트워크 연결을 사용하여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대용량 데이터를 전송할 때 일관되게 높은 대역폭과 짧은 지연 시간을 제공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페타바이트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규모의 데이터 전송에는 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AWS Snowball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 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AWS Snowball Edge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어플라이언스를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이보다 더 큰 데이터 세트에는 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AWS Snowmobile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사용가능</a:t>
            </a:r>
          </a:p>
          <a:p>
            <a:pPr lvl="1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AWS Storage Gateway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온프레미스에서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볼륨이나 파일을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손쉽게 이동할 수 있는 물리적 또는 가상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어플라이언스를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EBS(Elastic Block Store)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Elastic Block Store(EBS)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인스턴스에 사용할 영구 블록 스토리지 볼륨을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EBS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볼륨은 가용 영역 내에 자동으로 복제되어 구성요소 장애로부터 보호하고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고가용성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내구성을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EBS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볼륨은 워크로드 실행에 필요한 지연 시간이 짧고 일관된 성능을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성능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 및 용량을 미세 조정하는 이점을 활용할 수 있는 애플리케이션 워크로드를 위해 설계되었습니다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 데이터 분석 엔진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에코시스템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EMR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관계형 및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SQL Server, MySQL, Cassandra, MongoDB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 및 로그 처리 애플리케이션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Kafka, Splunk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애플리케이션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Vertica, Teradata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일반적인 사용 사례로 들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 종류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및 부트 볼륨과 같은 트랜잭션 워크로드를 위한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 스토리지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성능을 좌우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HDD MapReduce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로그 처리와 같은 처리량 집약적 워크로드를 위한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 스토리지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초당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성능을 좌우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탄력적 볼륨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 중단과 성능에 영향없이 동적으로 변경 및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튜닝가능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Lambda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함께 사용하면 변화하는 애플리케이션의 요구 사항에 맞춰 자동으로 볼륨을 변경가능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전송되지 않아도 연결된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 통해 즉시 액세스 가능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시점의 데이터를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변경된 부분만 저장되어 변경된 부분에 따라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비용부과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 공유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전체에 복사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Security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통환 보안</a:t>
            </a:r>
          </a:p>
          <a:p>
            <a:r>
              <a:rPr lang="en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endParaRPr lang="en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RDS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관계형 데이터베이스 서비스로서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고객이 선택할 수 있도록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Aurora, MySQL, MariaDB, Oracle, Microsoft SQL Server, PostgreSQL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익숙한 데이터베이스 엔진을 제공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편의성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Console, Amazon RDS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인터페이스 또는 간단한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인스턴스는 선택한 엔진 및 클래스에 적합한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설정 세트로 사전에 구성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분 이내에 데이터베이스 인스턴스를 시작하고 애플리케이션을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그룹을 사용하면 데이터베이스를 세부적으로 제어하고 튜닝할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자동 패치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최신 패치를 통해 배포를 지원하는 관계형 데이터베이스 소프트웨어가 최신 상태로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유지지원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인스턴스의 패치 여부와 시기를 선택적으로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범용 스토리지는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 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회의 일관된 기본 성능과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회의 순간 최대 성능을 제공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IOPS(SSD)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스토리지는 빠르고 예측 가능하며 일관성 있는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성능을 제공하기 위해 설계된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 스토리지 옵션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 생성 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속도를 지정하면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데이터베이스 인스턴스의 수명 주기에 해당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속도를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집약적인 트랜잭션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OLTP)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워크로드에 최적화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데이터베이스 워크로드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유형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엔진 유형에 따라 다를 수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인스턴스당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30,000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즉각적인 컴퓨팅 조정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배포에 사용할 컴퓨팅 및 메모리 리소스를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244GiB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 내에서 확장하거나 축소할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컴퓨팅 조정 작업은 일반적으로 몇 분이면 완료됩니다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간편한 스토리지 조정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엔진은 데이터베이스 스토리지 요구가 증가함에 따라 데이터베이스 볼륨을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정의한 최대 크기까지 자동으로 확장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MySQL, MariaDB, Oracle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엔진을 사용하면 가동중단 없이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가용성 및 내구성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백업 자동화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자동 백업 기능은 기본적으로 활성화되어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데이터베이스 인스턴스를 특정 시점으로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복구가능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데이터베이스와 트랜잭션 로그를 백업하고 이 둘을 모두 사용자가 지정한 보존 기간 동안 저장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데이터베이스를 보존 기간 중 어느 시점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복원가능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 전까지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백업 보존 기간은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스냅샷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스냅샷은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저장된 인스턴스에 대해 사용자가 시작하는 백업으로서 명시적으로 삭제할 때까지 보관됩니다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 경우 언제든 데이터베이스 스냅샷으로 새 인스턴스를 생성할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스냅샷이 운영상에 전체 백업으로 사용되지만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증분식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스토리지 사용에 대해서만 비용을 지불합니다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배포는 데이터베이스 인스턴스의 가용성 및 내구성을 높여주므로 프로덕션 데이터베이스 워크로드에 적합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다른 가용 영역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예비 인스턴스에 데이터를 동기식으로 복제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호스트 교체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하드웨어에 장애가 발생할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배포를 지원하는 컴퓨팅 인스턴스를 자동으로 교체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보관 중인 데이터와 전송 중인 데이터 암호화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사용자가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Key Management Service(KMS)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관리하는 키를 사용해 데이터베이스를 암호화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암호화를 실행 중인 데이터베이스 인스턴스에서는 자동화된 백업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 전용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복제본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스냅샷과 마찬가지로 기본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저장된 데이터가 암호화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격리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자체 가상 네트워크에서 데이터베이스를 격리하고 산업 표준 암호화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 VPN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온프레미스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인프라에 연결할 수 있도록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VPC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데이터베이스 인스턴스를 실행할 것을 권장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방화벽 설정을 구성하고 데이터베이스 인스턴스에 대한 네트워크 액세스를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수준 권한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Identity and Access Management(IAM)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통합되어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IAM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및 그룹이 특정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그룹 및 옵션 그룹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수행할 수 있는 작업을 제어하는 기능을 제공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리소스를 태그 지정하고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및 그룹이 태그가 동일하고 연관된 태그 값을 가진 리소스 그룹에서 수행할 수 있는 작업을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인스턴스를 수정할 수 있지만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프로덕션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인스턴스는 데이터베이스 관리자만 수정할 수 있도록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규칙을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관리의 용이성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 및 지표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추가 비용 없이 데이터베이스 인스턴스에 대한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지표를 제공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사용하면 컴퓨팅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 용량 사용률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연결 등 주요 작업 지표를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향상된 모니터링을 제공하므로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넘는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시스템 및 디스크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액세스가능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알림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for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SNS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데이터베이스 이벤트에 대해 이메일이나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메시지로 알릴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데이터베이스 인스턴스와 관련된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다양한 데이터베이스 이벤트를 구독할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 거버넌스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Config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통합되므로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서브넷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그룹 및 이벤트 구독을 비롯하여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인스턴스의 구성에 대한 변경을 기록하고 감사함으로써 규정 준수를 지원하고 보안을 강화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예약 인스턴스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예약 인스턴스는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약정 기간 동안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 예약할 수 있는 옵션을 제공하므로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온디맨드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인스턴스 요금보다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인스턴스의 시간당 요금을 대폭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할인받을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중지 및 시작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활용하면 한 번에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데이터베이스 인스턴스를 쉽게 중지 및 시작할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규모와 관계없이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미만의 지연 시간이 일관되게 요구되는 모든 애플리케이션을 위한 빠르고 유연한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서비스입니다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데이터베이스로서 문서 모델과 키 값 스토어 모델을 모두 지원합니다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Accelerator(DAX)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 Accelerator(DAX)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가용성이 뛰어난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완전관리형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 메모리 캐시로서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초당 수백만 개의 요청에서도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마이크로초로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개선된 성능을 제공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캐시 무효화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 관리 또는 데이터 집단을 관리할 필요 없이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 인 메모리 가속화를 추가하는 데 필요한 모든 작업을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기존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호출과 호환되므로 애플리케이션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변경할 필요가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클릭 몇 번 또는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SDK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DAX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DAX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시작하는 방법은 아주 간단합니다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클러스터를 시작하고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정책을 구성한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DAX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가리키도록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분 내에 인 메모리 가속화 기능이 생성되어 마이크로초의 응답 시간을 제공하고 초당 수백만 개의 요청을 손쉽게 처리할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데이터 모델 지원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문서의 저장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및 업데이트를 지원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SDK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 바로 저장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문서를 삽입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 및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모델 지원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NoSQL(No Schema)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유연한 데이터베이스 스키마가 특징입니다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테이블의 데이터 항목에 있는 속성이나 속성 수가 동일하지 않아도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데이터 유형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바이너리 데이터 및 세트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풍부한 데이터 모델을 제공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키와 글로벌 보조 인덱스 및 로컬 보조 인덱스를 지원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원활한 확장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처리량과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원활하게 자동으로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번에 확장할 수 있는 처리량 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용량에는 사실상 제한이 없음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고가용성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시설에 데이터를 동시에 자동 복제할 수 있기 때문에 높은 가용성을 유지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개별 시스템에 대해서나 시설 차원의 장애가 발생한 상황에서도 데이터를 손쉽게 보호할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 인덱스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보조 인덱스를 사용하여 모든 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대상으로 효율적으로 쿼리할 수 있는 유연성을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언제든 테이블에 대한 보조 인덱스를 생성하고 삭제할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스트림은 모든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 항목 수준 변경 사항을 시간 순으로 표시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스트림을 사용하면 최신 항목 수준 변경 사항을 추적하거나 지난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모든 항목 수준 업데이트를 얻을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데이터를 사용하여 복제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구체화된 보기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백업 및 다른 서비스와의 통합을 위한 창의적인 애플리케이션을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구축가능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복제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 자동으로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테이블을 복제하는 교차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복제를 지원합니다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복제를 사용하여 짧은 지연 시간의 데이터 액세스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나은 트래픽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손쉬운 재해 복구 및 데이터 마이그레이션으로 전역적으로 배포된 애플리케이션을 구축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트리거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Lambda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통합되어 트리거를 제공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트리거를 사용하면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테이블에서 항목 수준 변경 사항이 감지되었을 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자동으로 실행가능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무료 텍스트 검색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Amazon DynamoDB Logstash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플러그인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 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Elasticsearch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통합됩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통합을 기반으로 메시지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 등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콘텐츠를 쉽게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Titan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데이터베이스 통합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통합되어 작고 큰 크기의 그래프 모두를 최대 수천억 개의 정점과 간선까지 저장 및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트래버스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데이터베이스는 소셜 네트워크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 관계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인벤토리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물류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일치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 엔진 등 각종 관계를 빠르게 순회하도록 최적화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탁월한 일관성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 Counter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대다수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비관계형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데이터베이스와 달리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데이터 읽기에 탁월한 일관성을 유지하므로 항상 최신 값을 확인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 Counter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기본으로 지원하여 단일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호출만으로도 자동으로 숫자 속성값을 증감할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 통합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테이블에 대한 중요 운영 측정치를 표시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통합되어 있어 각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 대한 요청 처리량과 지연 시간을 볼 수 있으며 리소스 소비량을 쉽게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추적가능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입증된 암호화 방식을 사용하여 사용자를 인증하고 데이터에 불법으로 액세스하는 것을 차단합니다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Identity and Access Management(IAM)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통합되어 있어 조직 내 사용자의 액세스를 세부적으로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 MapReduce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기업에서는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Elastic MapReduce(Amazon EMR)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호스팅한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하둡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프레임워크를 사용하여 복잡한 대규모 데이터 세트를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고객들은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EMR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 저장된 데이터 세트를 쉽게 분석하고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Simple Storage Service(Amazon S3)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결과를 쉽게 보관 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원래의 데이터 세트를 보존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Redshift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고급 비즈니스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인텔리전스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기능과 강력한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인터페이스로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보완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데이터를 복사할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클러스터에 있는 다른 테이블과 조인을 비롯하여 해당 데이터에 대한 복잡한 데이터 분석 쿼리를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Pipeline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Data Pipeline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사이에서 데이터 이동 및 변환을 자동화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Data Pipeline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내장된 일정 기능을 이용하면 직접 복잡한 데이터 전송 또는 변환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 필요 없이 반복 작업을 예약하고 실행가능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RedShift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속도가 빠른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완전관리형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웨어하우스로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데이터를 표준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기존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인텔리전스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도구를 사용하여 간편하고 비용 효율적으로 분석할 수 있게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정교한 쿼리 최적화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고성능 로컬 디스크의 컬럼 방식 스토리지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대량 병렬 쿼리 실행 기능을 사용하여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페타바이트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규모의 정형 데이터에 복잡한 분석 쿼리를 실행할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결과가 몇 초 내에 반환됩니다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약정 없이 시간당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작은 규모로 시작하여 기존 솔루션 대비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안 되는 연간 테라바이트당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1,000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비용에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페타바이트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규모로 확장할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Redshift Spectrum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포함되어 있어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엑사바이트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규모의 비정형 데이터에 대해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쿼리를 직접 실행할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변환할 필요 없으며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Avro, CSV, Grok, ORC, Parquet,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RCFile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RegexSerDe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SequenceFile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TSV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비롯한 오픈 데이터 형식을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Redshift Spectrum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검색하는 데이터에 따라 쿼리 컴퓨팅 파워를 자동으로 확장하므로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세트의 규모와 관계없이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쿼리가 빠르게 실행됩니다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웨어하우징에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혁신을 통해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기가바이트부터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엑사바이트에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이르는 규모의 데이터 세트에 대해 매우 뛰어난 쿼리 성능을 제공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대량 병렬 처리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MPP)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아키텍처를 사용하므로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 병렬 처리하고 분산하여 사용 가능한 리소스를 모두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드라이브 간 처리량을 극대화하기 위해 로컬 연결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간 처리량을 극대화하기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 네트워크를 사용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엑사바이트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규모의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쿼리 실행을 자동으로 확장하여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Redshift Spectrum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풀에 위임하며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스캔된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양을 최소화하는 최적화된 쿼리 플랜을 생성하므로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크기와 관계없이 쿼리가 신속하게 실행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패타바이트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콘솔에서 클릭 몇 번이나 간단한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호출로 손쉽게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웨어하우스의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노드 수 또는 유형을 변경하고 압축된 사용자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페타바이트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규모로 확장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고밀도 스토리지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노드를 사용하면 매우 저렴한 가격에 하드 디스크 드라이브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HDD)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매우 큰 규모의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고밀도 컴퓨팅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노드를 사용하면 고속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대량의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솔리드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디스크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매우 높은 성능의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 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레이크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Redshift Spectrum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사용하면 로딩이나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ETIL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 없이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엑사바이트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규모의 비정형 데이터에 대해 쿼리를 실행가능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쿼리를 발행하면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 SQL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엔드포인트로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전달되고 여기에서 쿼리 플랜을 생성하고 최적화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로컬에 있는 데이터와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데이터가 무엇인지 파악하고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읽어와야 하는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양을 최소화하기 위한 플랜을 생성하고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 리소스 풀의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 Spectrum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작업자에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데이터를 읽고 처리하도록 요청한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클러스터로 가져와서 나머지 작업을 처리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내결함성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클러스터의 노드에 쓰이는 모든 데이터는 해당 클러스터 내의 다른 노드에 자동 복제되며 모든 데이터는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계속 백업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 상태를 계속해서 모니터링하고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실패한 드라이브의 데이터를 자동으로 다시 복제하며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필요에 따라 노드를 교체합니다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자동백업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계속해서 자동 백업하고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일에서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사용자가 정의한 기간 동안 스냅샷을 저장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언제든 자체 스냅샷을 생성할 수 있고 생성된 스냅샷은 명시적으로 이를 삭제할 때까지 보관됩니다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재해 복구를 위해 스냅샷을 다른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비동기적으로 복제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클러스터를 삭제하면 시스템 스냅샷은 삭제되지만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스냅샷은 이를 명시적으로 삭제할 때까지는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 복원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 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원하는 시스템 또는 사용자 스냅샷으로 클러스터를 복원 가능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메타데이터가 복원되는 대로 사용이 가능하며 사용자 데이터가 백그라운드에서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스풀링되는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동안 쿼리 실행을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 매개 변수 설정만으로 전송 중인 데이터를 보호하기 위해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사용하고 저장된 데이터를 보호하기 위해 하드웨어 가속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AES-256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암호화를 사용하도록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격리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방화벽 규칙을 구성하여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클러스터에 대한 네트워크 액세스를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VPC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실행하여 자체 가상 네트워크에 있는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클러스터를 격리하고 업계 표준의 암호화된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 VPN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기존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 및 규정 준수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CloudTrail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통합되어 모든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Redshift 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호출을 감사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데이터베이스에 대한 연결 시도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및 변경을 비롯한 모든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 로그에 기록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시스템 테이블에 대한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쿼리를 사용하여 이러한 로그에 액세스하거나 로그를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안전한 위치로 다운로드하도록 선택가능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Redshift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SOC1, SOC2, SOC3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 DSS Level 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사항을 준수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AuroraDB</a:t>
            </a:r>
            <a:endParaRPr lang="en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고성능 상용 데이터베이스의 속도와 가용성에 오픈 소스 데이터베이스의 간편성과 비용 효율성을 결합한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호환 관계형 데이터베이스 엔진입니다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뛰어난 성능과 상용 데이터베이스의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보안성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가용성 및 안정성을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비용으로 제공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데이터를 안전하게 보호하는 완전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자가 복구 스토리지 시스템상에 구축된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 서비스입니다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모니터링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복제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복사 및 복제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Identity and Access Management,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등과 같은 엔터프라이즈급 기능을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Database Migration Service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기존 데이터베이스를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손쉽게 마이그레이션 또는 복제할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 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호환 가능한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인스턴스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시작할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호환 버전은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평가판으로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 및 확장성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처리량과 낮은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지터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다양한 소프트웨어와 하드웨어 기술을 사용하여 데이터베이스 엔진이 가용한 컴퓨팅과 메모리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네트워킹을 충분히 활용할 수 있도록 보장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작업에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Quorum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분산 시스템 기술을 사용하여 성능 일관성을 향상</a:t>
            </a:r>
          </a:p>
          <a:p>
            <a:pPr lvl="2"/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SysBench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표준 벤치마크 테스트 결과 유사한 하드웨어 사용 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MySQL 5.6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처리 성능이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높은 것으로 나타났습니다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즉각적인 컴퓨팅 조정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사용하거나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몇 번 클릭하여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244GiB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 내에서 배포에 사용할 컴퓨팅과 메모리 리소스를 확장하거나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축소가능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Auto-scaling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데이터베이스 스토리지 용량을 늘려야 하는 경우 데이터베이스 볼륨의 크기를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자동증가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볼륨은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증가하고 최대값은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볼륨 증가를 처리하기 위해 데이터베이스에 추가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필요가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 시간이 짧은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 전용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복제본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Replicas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여러 인스턴스에서 들어오는 대용량 애플리케이션 읽기 트래픽을 처리함으로써 전체 읽기 처리량을 향상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Replicas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소스 인스턴스와 동일한 기본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공유하여 비용을 낮추며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복제본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노드에서 쓰기를 수행할 필요가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남는 처리 용량을 읽기 요청에 사용하고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복제본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지연 시간을 대개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이하로 낮춥니다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데이터베이스당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Replicas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모니터링 및 복구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 기본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인스턴스의 상태를 지속적으로 모니터링합니다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장애 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데이터베이스 및 관련 프로세스를 자동으로 다시 시작합니다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데이터베이스 재실행 로그로 장애 복구를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리플레이할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필요가 없으므로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재시작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시간이 대폭 줄어듭니다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데이터베이스 프로세스에서 데이터베이스 버퍼 캐시를 격리하여 캐시에서 데이터베이스를 다시 시작할 수 있게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Aurora Replicas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통한 다중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장애 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기술을 사용하여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가용 영역에서 생성한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Replicas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하나로 장애 조치를 자동화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Replicas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않은 경우 장애가 발생하면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자동으로 새로운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생성을 시도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내결함성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자가 치유 스토리지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볼륨에서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청크가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 개의 가용 영역에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방법으로 복제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스토리지는 뛰어난 내결함성으로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쓰기 가용성에 영향을 주지 않고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데이터 사본 손실을 처리하고 읽기 가용성에 영향을 주지 않고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데이터 사본 손실을 투명하게 처리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스토리지에는 자가 치유 기능이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블록과 디스크에 오류가 있는지 계속 스캔하고 오류가 있는 경우 자동으로 교체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자동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백업 및 특정 시점으로 복원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백업 기능을 사용하여 인스턴스를 특정 시점으로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복구가능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데이터베이스를 보존 기간 중 어느 시점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복원할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 전까지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백업 보존 기간은 최대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일로 구성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자동화된 백업은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99.999999999%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내구성으로 설계된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백업은 지속적인 자동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백업이며 데이터베이스 성능에 영향을 미치지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스냅샷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저장된 인스턴스에 대해 사용자가 시작하는 백업으로서 명시적으로 삭제할 때까지 보관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스냅샷은 자동화된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스냅샷을 활용하여 필요한 시간과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절감합니다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 경우 언제나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스냅샷으로 인스턴스를 생성할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격리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VPC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실행되는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자체 가상 네트워크 내에 데이터베이스를 격리하고 산업 표준 암호화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 VPN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온프레미스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인프라에 연결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자세한 내용은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설명서를 참조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방화벽 설정을 구성하고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인스턴스에 대한 네트워크 액세스를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수준 권한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Identity and Access Management(IAM)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통합되어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IAM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및 그룹이 특정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구독 및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 그룹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수행할 수 있는 작업을 제어하는 기능을 제공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리소스를 태그 지정하고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 및 태그 값이 동일한 리소스 그룹에서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및 그룹이 수행할 수 있는 작업을 제어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 수정할 수 있지만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인스턴스는 데이터베이스 관리자만 수정하고 삭제할 수 있도록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규칙을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사용자가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Key Management Service(KMS)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생성하고 관리하는 키를 사용해 데이터베이스를 암호화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암호화를 실행 중인 데이터베이스 인스턴스에서는 같은 클러스터에 있는 자동 백업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복제본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스냅샷과 마찬가지로 기본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저장된 데이터가 암호화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SSL(AES-256)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전송 중인 데이터를 보호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관리의 용이성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편의성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간편하게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단일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호출을 사용하여 새로운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 시작하면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인스턴스는 선택한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클래스에 적합한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설정 세트로 미리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 시작하고 애플리케이션을 연결하기만 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작업은 몇 분밖에 걸리지 않으며 추가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그룹을 사용하면 데이터베이스를 세부적으로 제어하고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튜닝가능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간편한 마이그레이션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표준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가져오기 및 내보내기 도구를 사용가능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DB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새로운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데이터베이스를 손쉽게 만들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스냅샷 기반의 마이그레이션 작업은 대개 한 시간 이내에 완료되지만 마이그레이션되는 데이터의 양과 형식에 따라 다릅니다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 및 지표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추가 비용 없이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인스턴스에 대한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지표를 제공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컴퓨팅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처리량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적중률 및 활성 연결을 비롯하여 데이터베이스 인스턴스와 관련된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주요 운영 지표를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자동 패치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최신 패치를 적용하여 데이터베이스를 최신 상태로 유지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Engine Version Management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인스턴스의 패치 여부와 시기를 선택적으로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알림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자동화된 장애 조치 같은 중요한 데이터베이스 이벤트를 이메일이나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알릴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Aurora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 관련된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다양한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구독가능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https://postitforhooney.tistory.com/entry/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자주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사용되는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-</a:t>
            </a: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AWS-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기능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및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장점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정리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PostIT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Cloud Watch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리소스와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실행되는 애플리케이션을 위한 모니터링 서비스입니다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지표를 수집 및 추적하고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 파일을 수집 및 모니터링하며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경보를 설정하고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변경에 자동으로 대응할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 같은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리소스뿐만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애플리케이션과 서비스에서 생성된 사용자 정의 지표 및 애플리케이션에서 생성된 모든 로그 파일을 모니터링할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시스템 전반의 리소스 사용률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성능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 상태를 파악할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통찰력을 사용하여 문제에 적절히 대응하고 애플리케이션 실행을 원활하게 유지할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비용 없이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전송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디스크 사용 활동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모니터링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지표를 확인가능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비용을 지불하는 경우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더 높은 해상도와 지표 집계를 통해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인스턴스에 대한 세부 모니터링을 제공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모니터링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DynamoDB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EBS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RDS 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Elastic MapReduce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흐름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 Load Balancer, Amazon SQS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 등에 대한 지표를 모니터링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지정 지표 모니터링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애플리케이션에서 생성된 사용자 지정 지표를 간편한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통해 제출하여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모니터링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애플리케이션의 운영 성능에 중요한 지표를 전송 및 저장하여 문제를 해결하고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추세파악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 모니터링 및 저장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로그를 사용하여 기존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지정 로그 파일을 사용하는 시스템과 애플리케이션을 모니터링하고 문제를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지정 로그 파일을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로그로 전송하여 거의 실시간으로 이러한 로그를 모니터링가능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및 애플리케이션을 더 잘 파악하여 운영할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나중에 액세스할 수 있게 안정성이 뛰어나고 비용이 저렴한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로그를 저장할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경보 설정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알림을 수신하거나 다른 자동 조치를 수행하도록 원하는 지표에 경보를 설정</a:t>
            </a:r>
          </a:p>
          <a:p>
            <a:pPr lvl="1"/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특정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지표가 경보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임계값을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초과하면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Scaling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동적으로 </a:t>
            </a:r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 추가 또는 제거하거나 알림을 수신할 수 있습니다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및 통계 보기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대시보드를 사용하면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및 사용자 지정 지표에 대한 재사용 가능한 그래프를 생성하여 운영 상태를 신속하게 모니터링하고 한눈에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문제파악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 데이터는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 동안 보관되므로 최신 데이터 및 기록 데이터를 확인할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Management Console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계정의 검색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처리 및 경보에 대한 모든 지표를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지표와 사용자가 제공한 애플리케이션 지표가 모두 포함됩니다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</a:p>
          <a:p>
            <a:r>
              <a:rPr lang="en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Kinesis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스트리밍 데이터를 손쉽게 수집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 및 분석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Usage Architecture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Kinesis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실시간으로 데이터를 수집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처리하여 짧은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시간안에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결과도출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관리형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인프라를 따로 관리할 필요 없음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 가능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규모의 스트리밍 데이터를 유연하게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Kinesis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 기능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Kinesis Firehose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Firehose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스트리밍 데이터를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쉬운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스트리밍 데이터를 캡처하고 변환하여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Kinesis Analytics, Amazon S3, Amazon Redshift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Elasticsearch Service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비즈니스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인텔리전스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도구 및 이미 사용하고 있는 대시보드를 통해 거의 실시간으로 분석할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Use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Firehose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편의성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Console(GUI)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통한 손쉬운 캡처 및 로드 기능</a:t>
            </a:r>
          </a:p>
          <a:p>
            <a:pPr lvl="1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스토어와 통합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S3, RedShift,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운용가능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없는 데이터 변환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스토어의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로드되기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전에 데이터 스토어에서 요구하는 형식으로 변환 가능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실시간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간격으로 데이터 캡처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관리 불필요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Kinesis Analytics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Kinesis Analytics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새로운 프로그래밍 언어 또는 처리 프레임워크를 배울 필요 없이 표준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실시간으로 스트리밍 데이터를 처리할 수 있는 가장 쉬운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Use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Kinesis Analytics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실시간 처리</a:t>
            </a:r>
          </a:p>
          <a:p>
            <a:pPr lvl="2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미만의 처리 지연시간으로 실시간 분석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관리형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탄력성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편의성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편집기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편집기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템플릿 제공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Kinesis Streams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Kinesis Streams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특수 요구에 맞춰 스트리밍 데이터를 처리 또는 분석하는 사용자 지정 애플리케이션을 구축할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Kinesis Streams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웹사이트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클릭스트림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 거래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 미디어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 및 위치 추적 이벤트와 같은 수십만 개의 소스에서 시간당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테라바이트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규모의 데이터를 지속적으로 캡처 및 저장할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Use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Kinesis Streams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</a:p>
          <a:p>
            <a:pPr lvl="2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암호화를 통한 규제 및 규정 준수 요구사항 충족</a:t>
            </a:r>
          </a:p>
          <a:p>
            <a:pPr lvl="3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측 암호화</a:t>
            </a:r>
          </a:p>
          <a:p>
            <a:pPr lvl="3"/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AWS KMS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마스터 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편의성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KPL(Kinesis Producer Library)</a:t>
            </a:r>
          </a:p>
          <a:p>
            <a:pPr lvl="3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Data Stream From Server(data ingestion)</a:t>
            </a:r>
          </a:p>
          <a:p>
            <a:pPr lvl="2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KCL(Kinesis Client Library)</a:t>
            </a:r>
          </a:p>
          <a:p>
            <a:pPr lvl="3"/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Data Stream to Client(Java, NodeJS, .NET, Python, Ruby)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 처리</a:t>
            </a:r>
          </a:p>
          <a:p>
            <a:pPr lvl="2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병렬처리로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진행되어 분석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전송을 나누어 가능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탄력성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몇가지 </a:t>
            </a:r>
            <a:r>
              <a:rPr lang="ko-KR" altLang="en-US" dirty="0" err="1"/>
              <a:t>도커에</a:t>
            </a:r>
            <a:r>
              <a:rPr lang="ko-KR" altLang="en-US" dirty="0"/>
              <a:t> 대한 장점들을 설명해 보려고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8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첫번째로는 </a:t>
            </a:r>
            <a:r>
              <a:rPr lang="ko-KR" altLang="en-US" dirty="0" err="1"/>
              <a:t>실행시점에</a:t>
            </a:r>
            <a:r>
              <a:rPr lang="ko-KR" altLang="en-US" dirty="0"/>
              <a:t> 상관없이 구성 시점을 고를 수가 있습니다</a:t>
            </a:r>
            <a:r>
              <a:rPr lang="en-US" altLang="ko-KR" dirty="0"/>
              <a:t>.</a:t>
            </a:r>
            <a:r>
              <a:rPr lang="ko-KR" altLang="en-US" dirty="0"/>
              <a:t> 즉 </a:t>
            </a:r>
            <a:r>
              <a:rPr lang="ko-KR" altLang="en-US" dirty="0" err="1"/>
              <a:t>버젼관리적</a:t>
            </a:r>
            <a:r>
              <a:rPr lang="ko-KR" altLang="en-US" dirty="0"/>
              <a:t> 차원에서 동시적으로 배포나 </a:t>
            </a:r>
            <a:r>
              <a:rPr lang="ko-KR" altLang="en-US" dirty="0" err="1"/>
              <a:t>버젼관리가</a:t>
            </a:r>
            <a:r>
              <a:rPr lang="ko-KR" altLang="en-US" dirty="0"/>
              <a:t>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흔히 말하는 눈송이 서버라고 할 수 있는 다양한 서버를 </a:t>
            </a:r>
            <a:r>
              <a:rPr lang="ko-KR" altLang="en-US" dirty="0" err="1"/>
              <a:t>관리할때</a:t>
            </a:r>
            <a:r>
              <a:rPr lang="ko-KR" altLang="en-US" dirty="0"/>
              <a:t> 서버마다 달라지는 </a:t>
            </a:r>
            <a:r>
              <a:rPr lang="ko-KR" altLang="en-US" dirty="0" err="1"/>
              <a:t>버젼들의</a:t>
            </a:r>
            <a:r>
              <a:rPr lang="ko-KR" altLang="en-US" dirty="0"/>
              <a:t> 문제들을 </a:t>
            </a:r>
            <a:endParaRPr lang="en-US" altLang="ko-KR" dirty="0"/>
          </a:p>
          <a:p>
            <a:r>
              <a:rPr lang="ko-KR" altLang="en-US" dirty="0"/>
              <a:t>한번에 해결 할 수 있게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도커를</a:t>
            </a:r>
            <a:r>
              <a:rPr lang="ko-KR" altLang="en-US" dirty="0"/>
              <a:t> 사용하게 되면 오라클이나 </a:t>
            </a:r>
            <a:r>
              <a:rPr lang="en-US" altLang="ko-KR" dirty="0"/>
              <a:t>MYSQL</a:t>
            </a:r>
            <a:r>
              <a:rPr lang="ko-KR" altLang="en-US" dirty="0"/>
              <a:t>과 같은 </a:t>
            </a:r>
            <a:r>
              <a:rPr lang="ko-KR" altLang="en-US" dirty="0" err="1"/>
              <a:t>디비</a:t>
            </a:r>
            <a:r>
              <a:rPr lang="ko-KR" altLang="en-US" dirty="0"/>
              <a:t> 환경을 구축하는 것부터 시작해서 다양한 </a:t>
            </a:r>
            <a:r>
              <a:rPr lang="en-US" altLang="ko-KR" dirty="0"/>
              <a:t>ELK, NGINX </a:t>
            </a:r>
            <a:r>
              <a:rPr lang="ko-KR" altLang="en-US" dirty="0"/>
              <a:t>와 같은 서버의 환경 구축도 용이해지게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0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ko-KR" altLang="en-US" dirty="0" err="1"/>
              <a:t>도커의</a:t>
            </a:r>
            <a:r>
              <a:rPr lang="ko-KR" altLang="en-US" dirty="0"/>
              <a:t> </a:t>
            </a:r>
            <a:r>
              <a:rPr lang="ko-KR" altLang="en-US" dirty="0" err="1"/>
              <a:t>실행소스의</a:t>
            </a:r>
            <a:r>
              <a:rPr lang="ko-KR" altLang="en-US" dirty="0"/>
              <a:t> 일관성 입니다</a:t>
            </a:r>
            <a:r>
              <a:rPr lang="en-US" altLang="ko-KR" dirty="0"/>
              <a:t>.</a:t>
            </a:r>
            <a:r>
              <a:rPr lang="ko-KR" altLang="en-US" dirty="0"/>
              <a:t> 실행 스크립트를 </a:t>
            </a:r>
            <a:r>
              <a:rPr lang="ko-KR" altLang="en-US" dirty="0" err="1"/>
              <a:t>짜놓기만</a:t>
            </a:r>
            <a:r>
              <a:rPr lang="ko-KR" altLang="en-US" dirty="0"/>
              <a:t> 하면 모두가 같은 환경을 이용할 수 있게 되는데요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이미지화와</a:t>
            </a:r>
            <a:r>
              <a:rPr lang="ko-KR" altLang="en-US" dirty="0"/>
              <a:t> </a:t>
            </a:r>
            <a:r>
              <a:rPr lang="ko-KR" altLang="en-US" dirty="0" err="1"/>
              <a:t>배포등</a:t>
            </a:r>
            <a:r>
              <a:rPr lang="ko-KR" altLang="en-US" dirty="0"/>
              <a:t> 동시적 작업의 수행이 가능해 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인프라의 경우 </a:t>
            </a:r>
            <a:r>
              <a:rPr lang="ko-KR" altLang="en-US" dirty="0" err="1"/>
              <a:t>서버별로</a:t>
            </a:r>
            <a:r>
              <a:rPr lang="ko-KR" altLang="en-US" dirty="0"/>
              <a:t> 일관된 세팅이 힘들었으나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이런 과정들이 통일성을 가지게 되면서 서버를 작성하는 과정들이 유연해지고 </a:t>
            </a:r>
            <a:r>
              <a:rPr lang="ko-KR" altLang="en-US" dirty="0" err="1"/>
              <a:t>견고해지게</a:t>
            </a:r>
            <a:r>
              <a:rPr lang="ko-KR" altLang="en-US" dirty="0"/>
              <a:t>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도커는</a:t>
            </a:r>
            <a:r>
              <a:rPr lang="ko-KR" altLang="en-US" dirty="0"/>
              <a:t> 리눅스 컨테이너라는 형태로 </a:t>
            </a:r>
            <a:r>
              <a:rPr lang="ko-KR" altLang="en-US" dirty="0" err="1"/>
              <a:t>가상서버를</a:t>
            </a:r>
            <a:r>
              <a:rPr lang="ko-KR" altLang="en-US" dirty="0"/>
              <a:t> 이미지 </a:t>
            </a:r>
            <a:r>
              <a:rPr lang="ko-KR" altLang="en-US" dirty="0" err="1"/>
              <a:t>화는데</a:t>
            </a:r>
            <a:r>
              <a:rPr lang="ko-KR" altLang="en-US" dirty="0"/>
              <a:t> 기존에 비해 이미지용량을 경량화 시킬 수 있었습니다</a:t>
            </a:r>
            <a:r>
              <a:rPr lang="en-US" altLang="ko-KR" dirty="0"/>
              <a:t>.</a:t>
            </a:r>
            <a:r>
              <a:rPr lang="ko-KR" altLang="en-US" dirty="0"/>
              <a:t> 전체 리눅스를 복사해서 다시 재구성하는 것이 아니라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리눅스위에</a:t>
            </a:r>
            <a:r>
              <a:rPr lang="ko-KR" altLang="en-US" dirty="0"/>
              <a:t> 올라가는 환경과 개발관련 소스들을 묶어서 제공함으로써 좀 더 효율적인 컨트롤이 가능해진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여러가지 인프라 환경의 설정들을 함께 설정해서 복제 함으로 써 해당 과정들을 배포하는 것에 있어서 확장성을 가지게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깃헙이</a:t>
            </a:r>
            <a:r>
              <a:rPr lang="ko-KR" altLang="en-US" dirty="0"/>
              <a:t> 기존의 </a:t>
            </a:r>
            <a:r>
              <a:rPr lang="ko-KR" altLang="en-US" dirty="0" err="1"/>
              <a:t>소스만을</a:t>
            </a:r>
            <a:r>
              <a:rPr lang="ko-KR" altLang="en-US" dirty="0"/>
              <a:t> 올리고 확인하고 관리할 수 있었다면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허브는 프로그램자체를 쉽게 설치하고 배포할 수 있도록 만들었습니다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확장성을 기반으로 실제로 이미 </a:t>
            </a:r>
            <a:r>
              <a:rPr lang="ko-KR" altLang="en-US" dirty="0" err="1"/>
              <a:t>도커</a:t>
            </a:r>
            <a:r>
              <a:rPr lang="ko-KR" altLang="en-US" dirty="0"/>
              <a:t> 허브에 있는 파일들을 가지고 </a:t>
            </a:r>
            <a:r>
              <a:rPr lang="ko-KR" altLang="en-US" dirty="0" err="1"/>
              <a:t>도커를</a:t>
            </a:r>
            <a:r>
              <a:rPr lang="ko-KR" altLang="en-US" dirty="0"/>
              <a:t> 설치하거나 활용해보고</a:t>
            </a:r>
            <a:r>
              <a:rPr lang="en-US" altLang="ko-KR" dirty="0"/>
              <a:t>,</a:t>
            </a:r>
            <a:r>
              <a:rPr lang="ko-KR" altLang="en-US" dirty="0"/>
              <a:t> 또한 실제로 서비스를 만든 것들을 이미지화</a:t>
            </a:r>
            <a:endParaRPr lang="en-US" altLang="ko-KR" dirty="0"/>
          </a:p>
          <a:p>
            <a:r>
              <a:rPr lang="ko-KR" altLang="en-US" dirty="0"/>
              <a:t>시켜 봄으로써 </a:t>
            </a:r>
            <a:r>
              <a:rPr lang="ko-KR" altLang="en-US" dirty="0" err="1"/>
              <a:t>도커를</a:t>
            </a:r>
            <a:r>
              <a:rPr lang="ko-KR" altLang="en-US" dirty="0"/>
              <a:t> 친숙하게 만드는 것이 강의의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3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/>
              <a:t>의 필요성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/>
              <a:t>의 필요성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8D2CCD-1084-F644-8961-709AB1F5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28" y="2054503"/>
            <a:ext cx="1793688" cy="9358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0D3DD2-2B54-F444-94A9-F14DE2B0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308" y="1910840"/>
            <a:ext cx="1905000" cy="10795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A6EBE4-B210-6A4F-8A90-C892D1B7B7F0}"/>
              </a:ext>
            </a:extLst>
          </p:cNvPr>
          <p:cNvSpPr/>
          <p:nvPr/>
        </p:nvSpPr>
        <p:spPr>
          <a:xfrm>
            <a:off x="3229920" y="3252028"/>
            <a:ext cx="6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ea typeface="+mj-ea"/>
              </a:rPr>
              <a:t>AWS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DC0082-7E97-DF45-8F5C-FF826A7060D3}"/>
              </a:ext>
            </a:extLst>
          </p:cNvPr>
          <p:cNvSpPr/>
          <p:nvPr/>
        </p:nvSpPr>
        <p:spPr>
          <a:xfrm>
            <a:off x="8035963" y="3252028"/>
            <a:ext cx="89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ea typeface="+mj-ea"/>
              </a:rPr>
              <a:t> Docker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5C6CB6-66BC-6F4D-A411-586B9B424ACA}"/>
              </a:ext>
            </a:extLst>
          </p:cNvPr>
          <p:cNvSpPr/>
          <p:nvPr/>
        </p:nvSpPr>
        <p:spPr>
          <a:xfrm>
            <a:off x="2181110" y="366824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클라우드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서버 구축 서비스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5718B5-05C4-F646-9DE4-FB7E7CB142AE}"/>
              </a:ext>
            </a:extLst>
          </p:cNvPr>
          <p:cNvSpPr/>
          <p:nvPr/>
        </p:nvSpPr>
        <p:spPr>
          <a:xfrm>
            <a:off x="6773648" y="365663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오픈소스 컨테이너 프로젝트로 </a:t>
            </a:r>
            <a:endParaRPr lang="en-US" altLang="ko-KR" dirty="0"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만들어진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도커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5A734F-153D-824D-B091-2639B6D3F06B}"/>
              </a:ext>
            </a:extLst>
          </p:cNvPr>
          <p:cNvSpPr/>
          <p:nvPr/>
        </p:nvSpPr>
        <p:spPr>
          <a:xfrm>
            <a:off x="1639137" y="4392320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전통적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IDC(</a:t>
            </a:r>
            <a:r>
              <a:rPr lang="en" altLang="ko-KR" dirty="0"/>
              <a:t>International Data Corporation)</a:t>
            </a:r>
            <a:endParaRPr lang="en-US" altLang="ko-KR" dirty="0"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점차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클라우드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서비스 중요도 증대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3ADB2-2423-B540-A5AF-AFF21BBA164A}"/>
              </a:ext>
            </a:extLst>
          </p:cNvPr>
          <p:cNvSpPr/>
          <p:nvPr/>
        </p:nvSpPr>
        <p:spPr>
          <a:xfrm>
            <a:off x="6462508" y="4392320"/>
            <a:ext cx="403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간단한 프로젝트 </a:t>
            </a:r>
            <a:r>
              <a:rPr lang="ko-KR" altLang="en-US" dirty="0" err="1"/>
              <a:t>도커로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환경 스택 </a:t>
            </a:r>
            <a:r>
              <a:rPr lang="en-US" altLang="ko-KR" dirty="0"/>
              <a:t>(JAVA, MARIADB(RDS), MAVEN, </a:t>
            </a:r>
            <a:r>
              <a:rPr lang="en-US" altLang="ko-KR" dirty="0" err="1"/>
              <a:t>iBatis</a:t>
            </a:r>
            <a:r>
              <a:rPr lang="en-US" altLang="ko-KR" dirty="0"/>
              <a:t>, Spring Boot, </a:t>
            </a:r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S3(</a:t>
            </a:r>
            <a:r>
              <a:rPr lang="ko-KR" altLang="en-US" dirty="0"/>
              <a:t>이미지</a:t>
            </a:r>
            <a:r>
              <a:rPr lang="en-US" altLang="ko-KR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카카오로 로그인 </a:t>
            </a:r>
            <a:r>
              <a:rPr lang="en-US" altLang="ko-KR" dirty="0"/>
              <a:t>+</a:t>
            </a:r>
            <a:r>
              <a:rPr lang="ko-KR" altLang="en-US" dirty="0"/>
              <a:t> 오프라인 후기 서비스 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3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의 장점과 단점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  <a:p>
            <a:endParaRPr lang="ko-KR" alt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D89E86C4-6A05-E347-9E3D-FDDE25DF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2663031"/>
            <a:ext cx="1546225" cy="15303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 latinLnBrk="0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AWS</a:t>
            </a:r>
            <a:endParaRPr kumimoji="0" lang="en-GB" sz="1400" b="1" dirty="0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20AA5826-8841-7A40-8B36-B4DA75C2A5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46275" y="1472406"/>
            <a:ext cx="3617913" cy="3913188"/>
          </a:xfrm>
          <a:prstGeom prst="homePlate">
            <a:avLst>
              <a:gd name="adj" fmla="val 16781"/>
            </a:avLst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탄력적인 웹 규모 컴퓨팅</a:t>
            </a:r>
            <a:endParaRPr lang="en-US" altLang="ko-KR" sz="2000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다양한 </a:t>
            </a:r>
            <a:r>
              <a:rPr lang="en" altLang="ko-KR" sz="2000" dirty="0"/>
              <a:t>Command(API)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유연한 </a:t>
            </a:r>
            <a:r>
              <a:rPr lang="ko-KR" altLang="en-US" sz="2000" dirty="0" err="1"/>
              <a:t>클라우드</a:t>
            </a:r>
            <a:r>
              <a:rPr lang="ko-KR" altLang="en-US" sz="2000" dirty="0"/>
              <a:t> 호스팅 서비스</a:t>
            </a:r>
            <a:endParaRPr lang="en-US" altLang="ko-KR" sz="2000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통합</a:t>
            </a:r>
            <a:endParaRPr lang="en-US" altLang="ko-KR" sz="2000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안정성</a:t>
            </a:r>
            <a:endParaRPr lang="en-US" altLang="ko-KR" sz="2000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보안</a:t>
            </a:r>
            <a:endParaRPr lang="en-US" altLang="ko-KR" sz="2000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dirty="0">
              <a:solidFill>
                <a:srgbClr val="00277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9941EE0-1D9C-0E4C-A711-624D340F52A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84206" y="1457318"/>
            <a:ext cx="3617913" cy="3913188"/>
          </a:xfrm>
          <a:prstGeom prst="homePlate">
            <a:avLst>
              <a:gd name="adj" fmla="val 16781"/>
            </a:avLst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kumimoji="0" lang="ko-KR" altLang="en-US" sz="1200" dirty="0">
                <a:solidFill>
                  <a:srgbClr val="002776"/>
                </a:solidFill>
                <a:latin typeface="Arial" charset="0"/>
                <a:ea typeface="+mn-ea"/>
                <a:cs typeface="Arial" charset="0"/>
              </a:rPr>
              <a:t>         </a:t>
            </a:r>
            <a:endParaRPr kumimoji="0" lang="en-US" sz="1200" dirty="0">
              <a:solidFill>
                <a:srgbClr val="00277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6F54-D020-E94B-BF11-735597E07E71}"/>
              </a:ext>
            </a:extLst>
          </p:cNvPr>
          <p:cNvSpPr/>
          <p:nvPr/>
        </p:nvSpPr>
        <p:spPr>
          <a:xfrm>
            <a:off x="3262577" y="10879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lt"/>
                <a:ea typeface="+mj-ea"/>
              </a:rPr>
              <a:t>장점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FC4E63-DAA3-4443-9CA4-81D1125C5539}"/>
              </a:ext>
            </a:extLst>
          </p:cNvPr>
          <p:cNvSpPr/>
          <p:nvPr/>
        </p:nvSpPr>
        <p:spPr>
          <a:xfrm>
            <a:off x="8493163" y="10879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lt"/>
                <a:ea typeface="+mj-ea"/>
              </a:rPr>
              <a:t>단점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84EE0C-7E4E-E34A-916D-2D37FE3928D1}"/>
              </a:ext>
            </a:extLst>
          </p:cNvPr>
          <p:cNvSpPr/>
          <p:nvPr/>
        </p:nvSpPr>
        <p:spPr>
          <a:xfrm>
            <a:off x="7373731" y="1637307"/>
            <a:ext cx="2871995" cy="191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베어 메탈 성능을 </a:t>
            </a:r>
            <a:r>
              <a:rPr lang="ko-KR" altLang="en-US" dirty="0" err="1"/>
              <a:t>원할때</a:t>
            </a:r>
            <a:endParaRPr lang="en-US" altLang="ko-KR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 err="1"/>
              <a:t>웹페이지가</a:t>
            </a:r>
            <a:r>
              <a:rPr lang="ko-KR" altLang="en-US" dirty="0"/>
              <a:t> </a:t>
            </a:r>
            <a:r>
              <a:rPr lang="ko-KR" altLang="en-US" dirty="0" err="1"/>
              <a:t>몇개뿐일때</a:t>
            </a:r>
            <a:endParaRPr lang="en-US" altLang="ko-KR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솔루션에 적합</a:t>
            </a:r>
            <a:endParaRPr lang="en-US" altLang="ko-KR" dirty="0"/>
          </a:p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가격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25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의 종류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A025D1-968E-914F-9BCA-639FE2EC86BE}"/>
              </a:ext>
            </a:extLst>
          </p:cNvPr>
          <p:cNvSpPr/>
          <p:nvPr/>
        </p:nvSpPr>
        <p:spPr>
          <a:xfrm>
            <a:off x="4372640" y="1896986"/>
            <a:ext cx="3119120" cy="364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b="1" dirty="0"/>
              <a:t>S3</a:t>
            </a:r>
          </a:p>
          <a:p>
            <a:pPr algn="ctr"/>
            <a:endParaRPr lang="en" altLang="ko-KR" b="1" dirty="0"/>
          </a:p>
          <a:p>
            <a:pPr algn="ctr"/>
            <a:r>
              <a:rPr lang="en" altLang="ko-KR" b="1" dirty="0"/>
              <a:t>EBS(Elastic Block Store)</a:t>
            </a:r>
          </a:p>
          <a:p>
            <a:pPr algn="ctr"/>
            <a:endParaRPr lang="en" altLang="ko-KR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75E726-9D23-1047-9F12-7F2D55EDA061}"/>
              </a:ext>
            </a:extLst>
          </p:cNvPr>
          <p:cNvSpPr/>
          <p:nvPr/>
        </p:nvSpPr>
        <p:spPr>
          <a:xfrm>
            <a:off x="8036566" y="1877095"/>
            <a:ext cx="3119120" cy="364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b="1" dirty="0"/>
              <a:t>RDS</a:t>
            </a:r>
          </a:p>
          <a:p>
            <a:pPr algn="ctr"/>
            <a:endParaRPr lang="en" altLang="ko-KR" b="1" dirty="0"/>
          </a:p>
          <a:p>
            <a:pPr algn="ctr"/>
            <a:r>
              <a:rPr lang="en" altLang="ko-KR" b="1" dirty="0"/>
              <a:t>DynamoDB</a:t>
            </a:r>
          </a:p>
          <a:p>
            <a:pPr algn="ctr"/>
            <a:endParaRPr lang="en" altLang="ko-KR" b="1" dirty="0"/>
          </a:p>
          <a:p>
            <a:pPr algn="ctr"/>
            <a:r>
              <a:rPr lang="en" altLang="ko-KR" b="1" dirty="0"/>
              <a:t>RedShift</a:t>
            </a:r>
          </a:p>
          <a:p>
            <a:pPr algn="ctr"/>
            <a:endParaRPr lang="en" altLang="ko-KR" b="1" dirty="0"/>
          </a:p>
          <a:p>
            <a:pPr algn="ctr"/>
            <a:r>
              <a:rPr lang="en" altLang="ko-KR" b="1" dirty="0" err="1"/>
              <a:t>AuroraDB</a:t>
            </a:r>
            <a:endParaRPr lang="en" altLang="ko-KR" b="1" dirty="0"/>
          </a:p>
          <a:p>
            <a:pPr algn="ctr"/>
            <a:endParaRPr lang="en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9F3EEE-DEE9-7643-BDBD-F07570326999}"/>
              </a:ext>
            </a:extLst>
          </p:cNvPr>
          <p:cNvSpPr/>
          <p:nvPr/>
        </p:nvSpPr>
        <p:spPr>
          <a:xfrm>
            <a:off x="708714" y="1887037"/>
            <a:ext cx="3119120" cy="364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b="1" dirty="0"/>
              <a:t>EC2(Elastic Compute Cloud)</a:t>
            </a:r>
          </a:p>
          <a:p>
            <a:pPr algn="ctr"/>
            <a:endParaRPr lang="en" altLang="ko-KR" b="1" dirty="0"/>
          </a:p>
          <a:p>
            <a:pPr algn="ctr"/>
            <a:r>
              <a:rPr lang="en" altLang="ko-KR" b="1" dirty="0"/>
              <a:t>Lambda</a:t>
            </a:r>
          </a:p>
          <a:p>
            <a:pPr algn="ctr"/>
            <a:endParaRPr lang="en" altLang="ko-KR" b="1" dirty="0"/>
          </a:p>
          <a:p>
            <a:pPr algn="ctr"/>
            <a:r>
              <a:rPr lang="en" altLang="ko-KR" b="1" dirty="0"/>
              <a:t>VPC(Virtual Private Cloud)</a:t>
            </a:r>
          </a:p>
          <a:p>
            <a:pPr algn="ctr"/>
            <a:endParaRPr lang="en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212D78-927B-C142-8E11-4EC61E8DD4F1}"/>
              </a:ext>
            </a:extLst>
          </p:cNvPr>
          <p:cNvSpPr/>
          <p:nvPr/>
        </p:nvSpPr>
        <p:spPr>
          <a:xfrm>
            <a:off x="1945108" y="1358643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  <a:ea typeface="+mj-ea"/>
              </a:rPr>
              <a:t>Server</a:t>
            </a:r>
            <a:endParaRPr lang="ko-KR" altLang="en-US" b="1" dirty="0">
              <a:latin typeface="+mj-lt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590D8-BE85-EB4B-9B3B-F212402DCA4C}"/>
              </a:ext>
            </a:extLst>
          </p:cNvPr>
          <p:cNvSpPr/>
          <p:nvPr/>
        </p:nvSpPr>
        <p:spPr>
          <a:xfrm>
            <a:off x="5478486" y="1358643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b="1" dirty="0">
                <a:solidFill>
                  <a:srgbClr val="24292E"/>
                </a:solidFill>
                <a:latin typeface="+mj-lt"/>
              </a:rPr>
              <a:t>Storage</a:t>
            </a:r>
            <a:endParaRPr lang="en" altLang="ko-KR" b="1" i="0" dirty="0">
              <a:solidFill>
                <a:srgbClr val="24292E"/>
              </a:solidFill>
              <a:effectLst/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5907B1-D1DB-FA42-ADA0-85D5F082D5D2}"/>
              </a:ext>
            </a:extLst>
          </p:cNvPr>
          <p:cNvSpPr/>
          <p:nvPr/>
        </p:nvSpPr>
        <p:spPr>
          <a:xfrm>
            <a:off x="9142412" y="1358643"/>
            <a:ext cx="108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b="1" i="0" dirty="0" err="1">
                <a:solidFill>
                  <a:srgbClr val="24292E"/>
                </a:solidFill>
                <a:effectLst/>
                <a:latin typeface="+mj-lt"/>
              </a:rPr>
              <a:t>DataBase</a:t>
            </a:r>
            <a:endParaRPr lang="en" altLang="ko-KR" b="1" i="0" dirty="0">
              <a:solidFill>
                <a:srgbClr val="24292E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의 종류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A025D1-968E-914F-9BCA-639FE2EC86BE}"/>
              </a:ext>
            </a:extLst>
          </p:cNvPr>
          <p:cNvSpPr/>
          <p:nvPr/>
        </p:nvSpPr>
        <p:spPr>
          <a:xfrm>
            <a:off x="4372640" y="1896986"/>
            <a:ext cx="3119120" cy="364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b="1" dirty="0"/>
              <a:t>Kinesis</a:t>
            </a:r>
          </a:p>
          <a:p>
            <a:pPr algn="ctr"/>
            <a:endParaRPr lang="en" altLang="ko-KR" b="1" dirty="0"/>
          </a:p>
          <a:p>
            <a:pPr algn="ctr"/>
            <a:endParaRPr lang="en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9F3EEE-DEE9-7643-BDBD-F07570326999}"/>
              </a:ext>
            </a:extLst>
          </p:cNvPr>
          <p:cNvSpPr/>
          <p:nvPr/>
        </p:nvSpPr>
        <p:spPr>
          <a:xfrm>
            <a:off x="708714" y="1887037"/>
            <a:ext cx="3119120" cy="364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b="1" dirty="0"/>
              <a:t>Cloud Watch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212D78-927B-C142-8E11-4EC61E8DD4F1}"/>
              </a:ext>
            </a:extLst>
          </p:cNvPr>
          <p:cNvSpPr/>
          <p:nvPr/>
        </p:nvSpPr>
        <p:spPr>
          <a:xfrm>
            <a:off x="1536246" y="1358643"/>
            <a:ext cx="14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b="1" dirty="0"/>
              <a:t>Management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590D8-BE85-EB4B-9B3B-F212402DCA4C}"/>
              </a:ext>
            </a:extLst>
          </p:cNvPr>
          <p:cNvSpPr/>
          <p:nvPr/>
        </p:nvSpPr>
        <p:spPr>
          <a:xfrm>
            <a:off x="5478486" y="1358643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4444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의 장점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A257D-ED92-7A48-A5B7-E5E9ACBB4EF5}"/>
              </a:ext>
            </a:extLst>
          </p:cNvPr>
          <p:cNvSpPr/>
          <p:nvPr/>
        </p:nvSpPr>
        <p:spPr>
          <a:xfrm>
            <a:off x="2549390" y="4294593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용량이 크게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0F6ECB-E38D-7147-A5F7-729DEB021C7A}"/>
              </a:ext>
            </a:extLst>
          </p:cNvPr>
          <p:cNvGrpSpPr/>
          <p:nvPr/>
        </p:nvGrpSpPr>
        <p:grpSpPr>
          <a:xfrm>
            <a:off x="2092186" y="4215073"/>
            <a:ext cx="914415" cy="914415"/>
            <a:chOff x="2368825" y="3968187"/>
            <a:chExt cx="914415" cy="91441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3B36703-0FEA-8E44-9204-4CC3FABD9E32}"/>
                </a:ext>
              </a:extLst>
            </p:cNvPr>
            <p:cNvSpPr/>
            <p:nvPr/>
          </p:nvSpPr>
          <p:spPr>
            <a:xfrm>
              <a:off x="2469390" y="4068752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4D35DDF-8307-2D42-B2E1-101E68F0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5" y="3968187"/>
              <a:ext cx="914415" cy="91441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2B5B40-5ECC-BC4C-8544-20B93AE2FCAF}"/>
              </a:ext>
            </a:extLst>
          </p:cNvPr>
          <p:cNvSpPr/>
          <p:nvPr/>
        </p:nvSpPr>
        <p:spPr>
          <a:xfrm>
            <a:off x="2549390" y="5332611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여러군데</a:t>
            </a:r>
            <a:r>
              <a:rPr lang="ko-KR" altLang="en-US" dirty="0"/>
              <a:t> 배포할 수 있는 확장성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836D74-27AF-4049-991F-B1A382D552DA}"/>
              </a:ext>
            </a:extLst>
          </p:cNvPr>
          <p:cNvGrpSpPr/>
          <p:nvPr/>
        </p:nvGrpSpPr>
        <p:grpSpPr>
          <a:xfrm>
            <a:off x="2092186" y="5253091"/>
            <a:ext cx="914415" cy="914415"/>
            <a:chOff x="2368825" y="5354691"/>
            <a:chExt cx="914415" cy="91441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86A22E-87D6-654C-BE86-51EB85A14FE5}"/>
                </a:ext>
              </a:extLst>
            </p:cNvPr>
            <p:cNvSpPr/>
            <p:nvPr/>
          </p:nvSpPr>
          <p:spPr>
            <a:xfrm>
              <a:off x="2469390" y="5455256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03BF6A8-99D5-1942-9764-9F2DA1981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5" y="5354691"/>
              <a:ext cx="914415" cy="91441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181F96-134C-BC4D-B29C-06CEADB5DB52}"/>
              </a:ext>
            </a:extLst>
          </p:cNvPr>
          <p:cNvSpPr/>
          <p:nvPr/>
        </p:nvSpPr>
        <p:spPr>
          <a:xfrm>
            <a:off x="2549390" y="1159494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실행시점에</a:t>
            </a:r>
            <a:r>
              <a:rPr lang="ko-KR" altLang="en-US" dirty="0"/>
              <a:t> 상관없이 구성 시점을 고를 수 있음</a:t>
            </a:r>
            <a:r>
              <a:rPr lang="en-US" altLang="ko-KR" dirty="0"/>
              <a:t>(</a:t>
            </a:r>
            <a:r>
              <a:rPr lang="ko-KR" altLang="en-US" dirty="0"/>
              <a:t>눈송이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444EEF-2F4E-D247-9DFC-11E8F193357E}"/>
              </a:ext>
            </a:extLst>
          </p:cNvPr>
          <p:cNvGrpSpPr/>
          <p:nvPr/>
        </p:nvGrpSpPr>
        <p:grpSpPr>
          <a:xfrm>
            <a:off x="2092183" y="1101019"/>
            <a:ext cx="914415" cy="914415"/>
            <a:chOff x="2368822" y="1202619"/>
            <a:chExt cx="914415" cy="91441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5FA2EDB-1959-F249-9065-C492BE722D48}"/>
                </a:ext>
              </a:extLst>
            </p:cNvPr>
            <p:cNvSpPr/>
            <p:nvPr/>
          </p:nvSpPr>
          <p:spPr>
            <a:xfrm>
              <a:off x="2469388" y="1303184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 descr="개체이(가) 표시된 사진&#10;&#10;자동 생성된 설명">
              <a:extLst>
                <a:ext uri="{FF2B5EF4-FFF2-40B4-BE49-F238E27FC236}">
                  <a16:creationId xmlns:a16="http://schemas.microsoft.com/office/drawing/2014/main" id="{9883BE0F-7445-1641-8B0A-62FDC03D5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2" y="1202619"/>
              <a:ext cx="914415" cy="914415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4EA9AF-5498-574C-B04F-A454C6FAADEB}"/>
              </a:ext>
            </a:extLst>
          </p:cNvPr>
          <p:cNvSpPr/>
          <p:nvPr/>
        </p:nvSpPr>
        <p:spPr>
          <a:xfrm>
            <a:off x="2549390" y="2218557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프로그램 설치와 삭제가 용이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495157-DE80-084F-8605-4274DB150412}"/>
              </a:ext>
            </a:extLst>
          </p:cNvPr>
          <p:cNvGrpSpPr/>
          <p:nvPr/>
        </p:nvGrpSpPr>
        <p:grpSpPr>
          <a:xfrm>
            <a:off x="2092184" y="2139037"/>
            <a:ext cx="914415" cy="914415"/>
            <a:chOff x="2368823" y="2124475"/>
            <a:chExt cx="914415" cy="91441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D7ECE18-D708-BA48-9D4B-12671267E512}"/>
                </a:ext>
              </a:extLst>
            </p:cNvPr>
            <p:cNvSpPr/>
            <p:nvPr/>
          </p:nvSpPr>
          <p:spPr>
            <a:xfrm>
              <a:off x="2469388" y="2225040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개체이(가) 표시된 사진&#10;&#10;자동 생성된 설명">
              <a:extLst>
                <a:ext uri="{FF2B5EF4-FFF2-40B4-BE49-F238E27FC236}">
                  <a16:creationId xmlns:a16="http://schemas.microsoft.com/office/drawing/2014/main" id="{40E0FE48-42F5-0A4E-881A-CC32B4E1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3" y="2124475"/>
              <a:ext cx="914415" cy="914415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624F31-99A9-7240-9D6B-C8ACCA540422}"/>
              </a:ext>
            </a:extLst>
          </p:cNvPr>
          <p:cNvSpPr/>
          <p:nvPr/>
        </p:nvSpPr>
        <p:spPr>
          <a:xfrm>
            <a:off x="2549390" y="3256575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 </a:t>
            </a:r>
            <a:r>
              <a:rPr lang="ko-KR" altLang="en-US" dirty="0" err="1"/>
              <a:t>도커</a:t>
            </a:r>
            <a:r>
              <a:rPr lang="ko-KR" altLang="en-US" dirty="0"/>
              <a:t> 실행 소스 일관성</a:t>
            </a:r>
            <a:r>
              <a:rPr lang="en-US" altLang="ko-KR" dirty="0"/>
              <a:t>,</a:t>
            </a:r>
            <a:r>
              <a:rPr lang="ko-KR" altLang="en-US" dirty="0"/>
              <a:t> 유연성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ADB192-5370-5947-99DA-918AC2D31327}"/>
              </a:ext>
            </a:extLst>
          </p:cNvPr>
          <p:cNvGrpSpPr/>
          <p:nvPr/>
        </p:nvGrpSpPr>
        <p:grpSpPr>
          <a:xfrm>
            <a:off x="2092185" y="3177055"/>
            <a:ext cx="914415" cy="914415"/>
            <a:chOff x="2368824" y="3046331"/>
            <a:chExt cx="914415" cy="91441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CDA54F9-CAF5-CB44-B049-D86B3747FA4A}"/>
                </a:ext>
              </a:extLst>
            </p:cNvPr>
            <p:cNvSpPr/>
            <p:nvPr/>
          </p:nvSpPr>
          <p:spPr>
            <a:xfrm>
              <a:off x="2469389" y="3146896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 descr="개체이(가) 표시된 사진&#10;&#10;자동 생성된 설명">
              <a:extLst>
                <a:ext uri="{FF2B5EF4-FFF2-40B4-BE49-F238E27FC236}">
                  <a16:creationId xmlns:a16="http://schemas.microsoft.com/office/drawing/2014/main" id="{E40A31D6-724B-AE46-AB44-4E7031494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4" y="3046331"/>
              <a:ext cx="914415" cy="914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의 장점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181F96-134C-BC4D-B29C-06CEADB5DB52}"/>
              </a:ext>
            </a:extLst>
          </p:cNvPr>
          <p:cNvSpPr/>
          <p:nvPr/>
        </p:nvSpPr>
        <p:spPr>
          <a:xfrm>
            <a:off x="2549390" y="1159494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실행시점에</a:t>
            </a:r>
            <a:r>
              <a:rPr lang="ko-KR" altLang="en-US" dirty="0"/>
              <a:t> 상관없이 구성 시점을 고를 수 있음</a:t>
            </a:r>
            <a:r>
              <a:rPr lang="en-US" altLang="ko-KR" dirty="0"/>
              <a:t>(</a:t>
            </a:r>
            <a:r>
              <a:rPr lang="ko-KR" altLang="en-US" dirty="0"/>
              <a:t>눈송이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444EEF-2F4E-D247-9DFC-11E8F193357E}"/>
              </a:ext>
            </a:extLst>
          </p:cNvPr>
          <p:cNvGrpSpPr/>
          <p:nvPr/>
        </p:nvGrpSpPr>
        <p:grpSpPr>
          <a:xfrm>
            <a:off x="2092183" y="1101019"/>
            <a:ext cx="914415" cy="914415"/>
            <a:chOff x="2368822" y="1202619"/>
            <a:chExt cx="914415" cy="91441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5FA2EDB-1959-F249-9065-C492BE722D48}"/>
                </a:ext>
              </a:extLst>
            </p:cNvPr>
            <p:cNvSpPr/>
            <p:nvPr/>
          </p:nvSpPr>
          <p:spPr>
            <a:xfrm>
              <a:off x="2469388" y="1303184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 descr="개체이(가) 표시된 사진&#10;&#10;자동 생성된 설명">
              <a:extLst>
                <a:ext uri="{FF2B5EF4-FFF2-40B4-BE49-F238E27FC236}">
                  <a16:creationId xmlns:a16="http://schemas.microsoft.com/office/drawing/2014/main" id="{9883BE0F-7445-1641-8B0A-62FDC03D5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2" y="1202619"/>
              <a:ext cx="914415" cy="914415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4EA9AF-5498-574C-B04F-A454C6FAADEB}"/>
              </a:ext>
            </a:extLst>
          </p:cNvPr>
          <p:cNvSpPr/>
          <p:nvPr/>
        </p:nvSpPr>
        <p:spPr>
          <a:xfrm>
            <a:off x="2549390" y="3508520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프로그램 설치와 삭제가 용이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495157-DE80-084F-8605-4274DB150412}"/>
              </a:ext>
            </a:extLst>
          </p:cNvPr>
          <p:cNvGrpSpPr/>
          <p:nvPr/>
        </p:nvGrpSpPr>
        <p:grpSpPr>
          <a:xfrm>
            <a:off x="2092184" y="3429000"/>
            <a:ext cx="914415" cy="914415"/>
            <a:chOff x="2368823" y="2124475"/>
            <a:chExt cx="914415" cy="91441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D7ECE18-D708-BA48-9D4B-12671267E512}"/>
                </a:ext>
              </a:extLst>
            </p:cNvPr>
            <p:cNvSpPr/>
            <p:nvPr/>
          </p:nvSpPr>
          <p:spPr>
            <a:xfrm>
              <a:off x="2469388" y="2225040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개체이(가) 표시된 사진&#10;&#10;자동 생성된 설명">
              <a:extLst>
                <a:ext uri="{FF2B5EF4-FFF2-40B4-BE49-F238E27FC236}">
                  <a16:creationId xmlns:a16="http://schemas.microsoft.com/office/drawing/2014/main" id="{40E0FE48-42F5-0A4E-881A-CC32B4E1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3" y="2124475"/>
              <a:ext cx="914415" cy="914415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5290AF-61D1-754C-AFFD-B0CCDADF57A7}"/>
              </a:ext>
            </a:extLst>
          </p:cNvPr>
          <p:cNvSpPr/>
          <p:nvPr/>
        </p:nvSpPr>
        <p:spPr>
          <a:xfrm>
            <a:off x="2584188" y="2134048"/>
            <a:ext cx="7550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버젼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관리 차원에서 동시에 배포가 가능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이미지화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눈송이 서버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서버가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많아질때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각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서버별로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버젼이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상이함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이미지를 똑같이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컨테이터에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배포하게 되면 해당 문제는 많이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줄어듬</a:t>
            </a:r>
            <a:endParaRPr lang="en-US" altLang="ko-KR" dirty="0"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6BAF17-19A7-8A46-9E68-1DA3000E7B30}"/>
              </a:ext>
            </a:extLst>
          </p:cNvPr>
          <p:cNvSpPr/>
          <p:nvPr/>
        </p:nvSpPr>
        <p:spPr>
          <a:xfrm>
            <a:off x="2584188" y="4517558"/>
            <a:ext cx="7550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Java, </a:t>
            </a:r>
            <a:r>
              <a:rPr lang="en-US" altLang="ko-KR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oracle, elk, </a:t>
            </a:r>
            <a:r>
              <a:rPr lang="en-US" altLang="ko-KR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nginx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등 서버 프로그램 설치와 삭제가 용이</a:t>
            </a:r>
            <a:endParaRPr lang="en-US" altLang="ko-KR" dirty="0"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의 장점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오리엔테이션과 시작하기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A257D-ED92-7A48-A5B7-E5E9ACBB4EF5}"/>
              </a:ext>
            </a:extLst>
          </p:cNvPr>
          <p:cNvSpPr/>
          <p:nvPr/>
        </p:nvSpPr>
        <p:spPr>
          <a:xfrm>
            <a:off x="2549389" y="2933977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용량이 크게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0F6ECB-E38D-7147-A5F7-729DEB021C7A}"/>
              </a:ext>
            </a:extLst>
          </p:cNvPr>
          <p:cNvGrpSpPr/>
          <p:nvPr/>
        </p:nvGrpSpPr>
        <p:grpSpPr>
          <a:xfrm>
            <a:off x="2092185" y="2854457"/>
            <a:ext cx="914415" cy="914415"/>
            <a:chOff x="2368825" y="3968187"/>
            <a:chExt cx="914415" cy="91441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3B36703-0FEA-8E44-9204-4CC3FABD9E32}"/>
                </a:ext>
              </a:extLst>
            </p:cNvPr>
            <p:cNvSpPr/>
            <p:nvPr/>
          </p:nvSpPr>
          <p:spPr>
            <a:xfrm>
              <a:off x="2469390" y="4068752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4D35DDF-8307-2D42-B2E1-101E68F0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5" y="3968187"/>
              <a:ext cx="914415" cy="91441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2B5B40-5ECC-BC4C-8544-20B93AE2FCAF}"/>
              </a:ext>
            </a:extLst>
          </p:cNvPr>
          <p:cNvSpPr/>
          <p:nvPr/>
        </p:nvSpPr>
        <p:spPr>
          <a:xfrm>
            <a:off x="2549390" y="4709042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여러군데</a:t>
            </a:r>
            <a:r>
              <a:rPr lang="ko-KR" altLang="en-US" dirty="0"/>
              <a:t> 배포할 수 있는 확장성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836D74-27AF-4049-991F-B1A382D552DA}"/>
              </a:ext>
            </a:extLst>
          </p:cNvPr>
          <p:cNvGrpSpPr/>
          <p:nvPr/>
        </p:nvGrpSpPr>
        <p:grpSpPr>
          <a:xfrm>
            <a:off x="2092186" y="4629522"/>
            <a:ext cx="914415" cy="914415"/>
            <a:chOff x="2368825" y="5354691"/>
            <a:chExt cx="914415" cy="91441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86A22E-87D6-654C-BE86-51EB85A14FE5}"/>
                </a:ext>
              </a:extLst>
            </p:cNvPr>
            <p:cNvSpPr/>
            <p:nvPr/>
          </p:nvSpPr>
          <p:spPr>
            <a:xfrm>
              <a:off x="2469390" y="5455256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03BF6A8-99D5-1942-9764-9F2DA1981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5" y="5354691"/>
              <a:ext cx="914415" cy="914415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624F31-99A9-7240-9D6B-C8ACCA540422}"/>
              </a:ext>
            </a:extLst>
          </p:cNvPr>
          <p:cNvSpPr/>
          <p:nvPr/>
        </p:nvSpPr>
        <p:spPr>
          <a:xfrm>
            <a:off x="2549391" y="1193468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 </a:t>
            </a:r>
            <a:r>
              <a:rPr lang="ko-KR" altLang="en-US" dirty="0" err="1"/>
              <a:t>도커</a:t>
            </a:r>
            <a:r>
              <a:rPr lang="ko-KR" altLang="en-US" dirty="0"/>
              <a:t> 실행 소스 일관성</a:t>
            </a:r>
            <a:r>
              <a:rPr lang="en-US" altLang="ko-KR" dirty="0"/>
              <a:t>,</a:t>
            </a:r>
            <a:r>
              <a:rPr lang="ko-KR" altLang="en-US" dirty="0"/>
              <a:t> 유연성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ADB192-5370-5947-99DA-918AC2D31327}"/>
              </a:ext>
            </a:extLst>
          </p:cNvPr>
          <p:cNvGrpSpPr/>
          <p:nvPr/>
        </p:nvGrpSpPr>
        <p:grpSpPr>
          <a:xfrm>
            <a:off x="2092186" y="1113948"/>
            <a:ext cx="914415" cy="914415"/>
            <a:chOff x="2368824" y="3046331"/>
            <a:chExt cx="914415" cy="91441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CDA54F9-CAF5-CB44-B049-D86B3747FA4A}"/>
                </a:ext>
              </a:extLst>
            </p:cNvPr>
            <p:cNvSpPr/>
            <p:nvPr/>
          </p:nvSpPr>
          <p:spPr>
            <a:xfrm>
              <a:off x="2469389" y="3146896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 descr="개체이(가) 표시된 사진&#10;&#10;자동 생성된 설명">
              <a:extLst>
                <a:ext uri="{FF2B5EF4-FFF2-40B4-BE49-F238E27FC236}">
                  <a16:creationId xmlns:a16="http://schemas.microsoft.com/office/drawing/2014/main" id="{E40A31D6-724B-AE46-AB44-4E7031494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4" y="3046331"/>
              <a:ext cx="914415" cy="914415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25E16-4A94-5A42-92E6-1CCCC624EF3B}"/>
              </a:ext>
            </a:extLst>
          </p:cNvPr>
          <p:cNvSpPr/>
          <p:nvPr/>
        </p:nvSpPr>
        <p:spPr>
          <a:xfrm>
            <a:off x="2549390" y="2080310"/>
            <a:ext cx="7550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초기 인프라 환경 설정은 복잡하고 어려우나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쉽고 일관성이 있게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만들어줌</a:t>
            </a:r>
            <a:endParaRPr lang="en-US" altLang="ko-KR" dirty="0"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A46C69-A091-8346-8355-DC982455D9CB}"/>
              </a:ext>
            </a:extLst>
          </p:cNvPr>
          <p:cNvSpPr/>
          <p:nvPr/>
        </p:nvSpPr>
        <p:spPr>
          <a:xfrm>
            <a:off x="2549390" y="3888308"/>
            <a:ext cx="755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도커는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리눅스 컨테이너를 사용</a:t>
            </a:r>
            <a:endParaRPr lang="en-US" altLang="ko-KR" dirty="0"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DD6AC6-D056-2E4F-BD40-18458A11B423}"/>
              </a:ext>
            </a:extLst>
          </p:cNvPr>
          <p:cNvSpPr/>
          <p:nvPr/>
        </p:nvSpPr>
        <p:spPr>
          <a:xfrm>
            <a:off x="2549389" y="5588945"/>
            <a:ext cx="755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GITHUB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와 비슷한 느낌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PUSH/PULL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용이</a:t>
            </a:r>
            <a:endParaRPr lang="en-US" altLang="ko-KR" dirty="0"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9025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1986</Words>
  <Application>Microsoft Macintosh PowerPoint</Application>
  <PresentationFormat>와이드스크린</PresentationFormat>
  <Paragraphs>557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돋움</vt:lpstr>
      <vt:lpstr>맑은 고딕</vt:lpstr>
      <vt:lpstr>Gotham</vt:lpstr>
      <vt:lpstr>Noto Sans CJK KR Bold</vt:lpstr>
      <vt:lpstr>Noto Sans CJK KR Medium</vt:lpstr>
      <vt:lpstr>Arial</vt:lpstr>
      <vt:lpstr>Wingdings 2</vt:lpstr>
      <vt:lpstr>표지</vt:lpstr>
      <vt:lpstr>속지</vt:lpstr>
      <vt:lpstr>PowerPoint 프레젠테이션</vt:lpstr>
      <vt:lpstr>오리엔테이션과 시작하기</vt:lpstr>
      <vt:lpstr>AWS와 Docker의 필요성  </vt:lpstr>
      <vt:lpstr>AWS의 장점과 단점</vt:lpstr>
      <vt:lpstr>AWS의 종류</vt:lpstr>
      <vt:lpstr>AWS의 종류</vt:lpstr>
      <vt:lpstr>Docker의 장점 </vt:lpstr>
      <vt:lpstr>Docker의 장점 </vt:lpstr>
      <vt:lpstr>Docker의 장점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jinho bae</cp:lastModifiedBy>
  <cp:revision>59</cp:revision>
  <dcterms:created xsi:type="dcterms:W3CDTF">2018-11-30T07:55:16Z</dcterms:created>
  <dcterms:modified xsi:type="dcterms:W3CDTF">2019-10-03T00:31:08Z</dcterms:modified>
</cp:coreProperties>
</file>