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14"/>
  </p:notesMasterIdLst>
  <p:handoutMasterIdLst>
    <p:handoutMasterId r:id="rId15"/>
  </p:handoutMasterIdLst>
  <p:sldIdLst>
    <p:sldId id="294" r:id="rId3"/>
    <p:sldId id="286" r:id="rId4"/>
    <p:sldId id="28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4B"/>
    <a:srgbClr val="EE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 autoAdjust="0"/>
    <p:restoredTop sz="60852" autoAdjust="0"/>
  </p:normalViewPr>
  <p:slideViewPr>
    <p:cSldViewPr snapToGrid="0" showGuides="1">
      <p:cViewPr varScale="1">
        <p:scale>
          <a:sx n="77" d="100"/>
          <a:sy n="77" d="100"/>
        </p:scale>
        <p:origin x="280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﻿안녕하세요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 시간은 지라 이슈 이해하기 시간입니다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7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이상으로 지라의 이슈에 대해서 다양하게 확인을 해보았는데요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다음 시간에 지라의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지라 이슈의 칼럼 정보들을 토대로</a:t>
            </a:r>
            <a:endParaRPr kumimoji="1" lang="en-US" altLang="ko-KR" dirty="0"/>
          </a:p>
          <a:p>
            <a:r>
              <a:rPr kumimoji="1" lang="ko-KR" altLang="en-US" dirty="0"/>
              <a:t>더 자세하게 지라의 구조들을 학습하도록 하겠습니다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이상으로 이번 강의는 마치도록 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3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강의에서는 계속 지라에 대한 이야기를 다루어 오고 있는데요</a:t>
            </a:r>
            <a:endParaRPr kumimoji="1" lang="en-US" altLang="ko-KR" dirty="0"/>
          </a:p>
          <a:p>
            <a:r>
              <a:rPr kumimoji="1" lang="ko-KR" altLang="en-US" dirty="0"/>
              <a:t>지라에서 이슈는 매우 중요합니다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업무에 대한 정보가 담겨있기 때문인데요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 지라 이슈 정보를 얼마나 잘 사용하느냐에 따라서 지라의 활용 능력이 달라진다고 할 수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69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지난 시간에 잠시 살펴보았던 화면입니다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이슈에 대한 부분인데요 조금 더 자세 하게 살펴보도록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41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 이슈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?!</a:t>
            </a:r>
          </a:p>
          <a:p>
            <a:r>
              <a:rPr kumimoji="1" lang="ko-KR" altLang="en-US" dirty="0"/>
              <a:t>크게 확대해서 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제일 앞에 있는 것은 프로젝트 명입니다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뒤에 나와 있는</a:t>
            </a:r>
            <a:r>
              <a:rPr kumimoji="1" lang="en-US" altLang="ko-KR" dirty="0"/>
              <a:t> BLO-1 </a:t>
            </a:r>
            <a:r>
              <a:rPr kumimoji="1" lang="ko-KR" altLang="en-US" dirty="0"/>
              <a:t>이 부분인데요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보통 프로젝트안에 이슈들이 존재하게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프로젝트는 프로젝트 명과 프로젝트 </a:t>
            </a:r>
            <a:r>
              <a:rPr kumimoji="1" lang="en-US" altLang="ko-KR" dirty="0"/>
              <a:t>KEY </a:t>
            </a:r>
            <a:r>
              <a:rPr kumimoji="1" lang="ko-KR" altLang="en-US" dirty="0"/>
              <a:t>로 되어있습니다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프로젝트 키에 이슈 번호가 붙게 되면 이 정보를 이슈 </a:t>
            </a:r>
            <a:r>
              <a:rPr kumimoji="1" lang="en-US" altLang="ko-KR" dirty="0"/>
              <a:t>ID </a:t>
            </a:r>
            <a:r>
              <a:rPr kumimoji="1" lang="ko-KR" altLang="en-US" dirty="0" err="1"/>
              <a:t>라보</a:t>
            </a:r>
            <a:r>
              <a:rPr kumimoji="1" lang="ko-KR" altLang="en-US" dirty="0"/>
              <a:t> 부릅니다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 지라에서는 이 이슈 </a:t>
            </a:r>
            <a:r>
              <a:rPr kumimoji="1" lang="en-US" altLang="ko-KR" dirty="0"/>
              <a:t>NO</a:t>
            </a:r>
            <a:r>
              <a:rPr kumimoji="1" lang="ko-KR" altLang="en-US" dirty="0"/>
              <a:t> 과 이슈 </a:t>
            </a:r>
            <a:r>
              <a:rPr kumimoji="1" lang="en-US" altLang="ko-KR" dirty="0"/>
              <a:t>ID </a:t>
            </a:r>
            <a:r>
              <a:rPr kumimoji="1" lang="ko-KR" altLang="en-US" dirty="0"/>
              <a:t>가 혼용되어서 사용되기 때문에 혼동이 자주 발생하는데요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뒤에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태워보면 알 수 있지만 이 두가지 숫자는 모두 중요하게 사용되어 집니다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42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이슈 관리 영역이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제일 앞에는 편집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 버튼을 클릭하면 이슈에 대해서 수정을 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댓글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지라에서는 다양한 사용자들이 서로 댓글을 통해서 서로의 이슈를 확인하고 대화할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할당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이슈의 표현으로는 </a:t>
            </a:r>
            <a:r>
              <a:rPr kumimoji="1" lang="en-US" altLang="ko-KR" dirty="0"/>
              <a:t>Assign</a:t>
            </a:r>
            <a:r>
              <a:rPr kumimoji="1" lang="ko-KR" altLang="en-US" dirty="0"/>
              <a:t>이라고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누가 이 업무를 소유하고 처리할지를 결정하게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표현이 </a:t>
            </a:r>
            <a:r>
              <a:rPr kumimoji="1" lang="ko-KR" altLang="en-US" dirty="0" err="1"/>
              <a:t>보고자라는</a:t>
            </a:r>
            <a:r>
              <a:rPr kumimoji="1" lang="ko-KR" altLang="en-US" dirty="0"/>
              <a:t> 표현과 처리자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혹은 담당자라는 표현이 서툴고 어색하기 때문에 혼동될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보고자는</a:t>
            </a:r>
            <a:r>
              <a:rPr kumimoji="1" lang="ko-KR" altLang="en-US" dirty="0"/>
              <a:t> 이 이슈를 작성한 사람을 의미하고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담당자는 이 것을 처리해야하는 </a:t>
            </a:r>
            <a:r>
              <a:rPr kumimoji="1" lang="ko-KR" altLang="en-US" dirty="0" err="1"/>
              <a:t>처리자라는</a:t>
            </a:r>
            <a:r>
              <a:rPr kumimoji="1" lang="ko-KR" altLang="en-US" dirty="0"/>
              <a:t> 의미입니다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이 보고자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reporter ) </a:t>
            </a:r>
            <a:r>
              <a:rPr kumimoji="1" lang="ko-KR" altLang="en-US" dirty="0"/>
              <a:t>의 정보와 처리자 </a:t>
            </a:r>
            <a:r>
              <a:rPr kumimoji="1" lang="en-US" altLang="ko-KR" dirty="0"/>
              <a:t>( </a:t>
            </a:r>
            <a:r>
              <a:rPr lang="en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assignee ) 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정보는 거의 필수적인 정보입니다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물론 </a:t>
            </a:r>
            <a:r>
              <a:rPr kumimoji="1"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커스텀이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가능하긴 하지만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기본적으로 주어지는 정보입니다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뒤에 더 많은 조치에서는 하위의 이슈를 만들 수 있습니다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관리 앞쪽에 있는 것들은 상태를 변경시키는 영역입니다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현재는 취소와 다음 상태로 넘길 수 있도록 만들어 놓은 상황입니다</a:t>
            </a:r>
            <a:r>
              <a:rPr kumimoji="1"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kumimoji="1"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92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하단의 자세히 영역들이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부분은 관리자 영역을 다루면서 다시 다루게 될 영역인데요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관리자에서는 이슈에 대한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정보들을 만들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첨부파일을 넣을 수 있고</a:t>
            </a:r>
            <a:endParaRPr kumimoji="1" lang="en-US" altLang="ko-KR" dirty="0"/>
          </a:p>
          <a:p>
            <a:r>
              <a:rPr kumimoji="1" lang="ko-KR" altLang="en-US" dirty="0"/>
              <a:t>활동의 영역들을 통해서 이 이슈의 상태들이 변한 내역들을 관찰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작업 기록의 영역은 특별히 중요한데요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 이슈의 상태를 변경시키려고 </a:t>
            </a:r>
            <a:r>
              <a:rPr kumimoji="1" lang="ko-KR" altLang="en-US" dirty="0" err="1"/>
              <a:t>할때</a:t>
            </a:r>
            <a:r>
              <a:rPr kumimoji="1" lang="ko-KR" altLang="en-US" dirty="0"/>
              <a:t> 해당 </a:t>
            </a:r>
            <a:r>
              <a:rPr kumimoji="1" lang="en-US" altLang="ko-KR" dirty="0"/>
              <a:t>Transition </a:t>
            </a:r>
            <a:r>
              <a:rPr kumimoji="1" lang="ko-KR" altLang="en-US" dirty="0"/>
              <a:t>아이디 번호들을 알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38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관리자 영역에서 </a:t>
            </a:r>
            <a:r>
              <a:rPr kumimoji="1" lang="ko-KR" altLang="en-US" dirty="0" err="1"/>
              <a:t>다룰수도</a:t>
            </a:r>
            <a:r>
              <a:rPr kumimoji="1" lang="ko-KR" altLang="en-US" dirty="0"/>
              <a:t> 있는 영역이지만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이런 이슈에 다양한 항목들을 추가할 수 있는데요</a:t>
            </a:r>
            <a:endParaRPr kumimoji="1" lang="en-US" altLang="ko-KR" dirty="0"/>
          </a:p>
          <a:p>
            <a:r>
              <a:rPr kumimoji="1" lang="ko-KR" altLang="en-US" dirty="0"/>
              <a:t>이슈에 넣을 수 있는 항목의 리스트를 한번 살펴보고 갈까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우선 날짜 선택기인데요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종료일이나 작업 예정일과 같은 일정 정보를 이슈에 기입하려고 할 때 사용할 수 있습니다</a:t>
            </a:r>
            <a:endParaRPr kumimoji="1" lang="en-US" altLang="ko-KR" dirty="0"/>
          </a:p>
          <a:p>
            <a:r>
              <a:rPr kumimoji="1" lang="ko-KR" altLang="en-US" dirty="0"/>
              <a:t>그리고 라디오 버튼의 경우는 </a:t>
            </a:r>
            <a:r>
              <a:rPr kumimoji="1" lang="ko-KR" altLang="en-US" dirty="0" err="1"/>
              <a:t>택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한가지만 선택해야 하는 경우 선택할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레이블의 경우는 </a:t>
            </a:r>
            <a:r>
              <a:rPr kumimoji="1" lang="en-US" altLang="ko-KR" dirty="0"/>
              <a:t>Text </a:t>
            </a:r>
            <a:r>
              <a:rPr kumimoji="1" lang="ko-KR" altLang="en-US" dirty="0"/>
              <a:t>형태의 </a:t>
            </a:r>
            <a:r>
              <a:rPr kumimoji="1" lang="ko-KR" altLang="en-US" dirty="0" err="1"/>
              <a:t>커스텀</a:t>
            </a:r>
            <a:r>
              <a:rPr kumimoji="1" lang="ko-KR" altLang="en-US" dirty="0"/>
              <a:t> 필드입니다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목록 선택의 경우는 선택지를 만들어 두고 선택하도록 사용할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67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복수의 선택도 가능한데요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목록을 만들어 두고 복수의 </a:t>
            </a:r>
            <a:r>
              <a:rPr kumimoji="1" lang="ko-KR" altLang="en-US" dirty="0" err="1"/>
              <a:t>선택시에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활용할수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시프트 키나 컨트롤 키를 이용해서 선택할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중첩 목록이 선택이 가능한데요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목록이 한계이기 때문에 다양한 중첩을 구성하려고 </a:t>
            </a:r>
            <a:r>
              <a:rPr kumimoji="1" lang="ko-KR" altLang="en-US" dirty="0" err="1"/>
              <a:t>하실때에는</a:t>
            </a:r>
            <a:r>
              <a:rPr kumimoji="1" lang="ko-KR" altLang="en-US" dirty="0"/>
              <a:t> 제약이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문자열 필드를 통해서 해당 정보들을 저장할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그리고 사용자 </a:t>
            </a:r>
            <a:r>
              <a:rPr kumimoji="1" lang="ko-KR" altLang="en-US" dirty="0" err="1"/>
              <a:t>선택기의</a:t>
            </a:r>
            <a:r>
              <a:rPr kumimoji="1" lang="ko-KR" altLang="en-US" dirty="0"/>
              <a:t> 경우는 지라에 등록된 사용자 정보들을 선택하도록 할 수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등록자나 처리자 이외에 다른 부수적으로 관계된 사람들을 사용자 </a:t>
            </a:r>
            <a:r>
              <a:rPr kumimoji="1" lang="ko-KR" altLang="en-US" dirty="0" err="1"/>
              <a:t>선택기를</a:t>
            </a:r>
            <a:r>
              <a:rPr kumimoji="1" lang="ko-KR" altLang="en-US" dirty="0"/>
              <a:t> 통해서 관리해야 </a:t>
            </a:r>
            <a:r>
              <a:rPr kumimoji="1" lang="ko-KR" altLang="en-US" dirty="0" err="1"/>
              <a:t>할경우에</a:t>
            </a:r>
            <a:r>
              <a:rPr kumimoji="1" lang="ko-KR" altLang="en-US" dirty="0"/>
              <a:t> 유용합니다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0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숫자 정보 칸과 복수 선택이 가능한 체크 박스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그리고 </a:t>
            </a:r>
            <a:r>
              <a:rPr kumimoji="1" lang="en-US" altLang="ko-KR" dirty="0" err="1"/>
              <a:t>url</a:t>
            </a:r>
            <a:r>
              <a:rPr kumimoji="1" lang="en-US" altLang="ko-KR" dirty="0"/>
              <a:t> </a:t>
            </a:r>
            <a:r>
              <a:rPr kumimoji="1" lang="ko-KR" altLang="en-US" dirty="0"/>
              <a:t>체크가 가능한 </a:t>
            </a:r>
            <a:r>
              <a:rPr kumimoji="1" lang="en-US" altLang="ko-KR" dirty="0" err="1"/>
              <a:t>Url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항목란이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지라 </a:t>
            </a:r>
            <a:r>
              <a:rPr kumimoji="1" lang="ko-KR" altLang="en-US" dirty="0" err="1"/>
              <a:t>컨플루언스와</a:t>
            </a:r>
            <a:r>
              <a:rPr kumimoji="1" lang="ko-KR" altLang="en-US" dirty="0"/>
              <a:t> 함께 사용할 경우 </a:t>
            </a:r>
            <a:r>
              <a:rPr kumimoji="1" lang="ko-KR" altLang="en-US" dirty="0" err="1"/>
              <a:t>컨플루언스의</a:t>
            </a:r>
            <a:r>
              <a:rPr kumimoji="1" lang="ko-KR" altLang="en-US" dirty="0"/>
              <a:t> </a:t>
            </a:r>
            <a:r>
              <a:rPr kumimoji="1" lang="en-US" altLang="ko-KR" dirty="0"/>
              <a:t>URL </a:t>
            </a:r>
            <a:r>
              <a:rPr kumimoji="1" lang="ko-KR" altLang="en-US" dirty="0"/>
              <a:t>정보를 참고하도록 할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A6B79-CA84-4470-8AA2-12D2AB24A3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0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89221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/>
              <a:t>클립명이 한 줄일 경우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3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한 줄 클립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1D965-21D0-4892-842C-044DD41B9587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5727188-3061-41B4-B310-9C2227E90D3B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14616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A879DE61-C251-46DD-B101-E9333EFC4A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6849" y="1791171"/>
            <a:ext cx="896376" cy="574675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b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defRPr>
            </a:lvl1pPr>
            <a:lvl2pPr marL="457200" indent="0">
              <a:buFontTx/>
              <a:buNone/>
              <a:defRPr lang="ko-KR" altLang="en-US" smtClean="0"/>
            </a:lvl2pPr>
            <a:lvl3pPr marL="914400" indent="0">
              <a:buFontTx/>
              <a:buNone/>
              <a:defRPr lang="ko-KR" altLang="en-US" smtClean="0"/>
            </a:lvl3pPr>
            <a:lvl4pPr marL="1371600" indent="0">
              <a:buFontTx/>
              <a:buNone/>
              <a:defRPr lang="ko-KR" altLang="en-US" smtClean="0"/>
            </a:lvl4pPr>
            <a:lvl5pPr marL="1828800" indent="0">
              <a:buFontTx/>
              <a:buNone/>
              <a:defRPr lang="ko-KR" altLang="en-US"/>
            </a:lvl5pPr>
          </a:lstStyle>
          <a:p>
            <a:pPr marL="0" lvl="0" indent="0">
              <a:buNone/>
            </a:pPr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6AB0D710-48B4-46E6-9346-8D7DBFCE08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400" y="2255407"/>
            <a:ext cx="8067675" cy="455377"/>
          </a:xfrm>
          <a:prstGeom prst="rect">
            <a:avLst/>
          </a:prstGeom>
        </p:spPr>
        <p:txBody>
          <a:bodyPr wrap="none"/>
          <a:lstStyle>
            <a:lvl1pPr marL="0" indent="0">
              <a:buFontTx/>
              <a:buNone/>
              <a:defRPr lang="ko-KR" altLang="en-US" dirty="0" smtClean="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sz="1800" dirty="0" smtClean="0"/>
            </a:lvl2pPr>
            <a:lvl3pPr marL="914400" indent="0">
              <a:buFontTx/>
              <a:buNone/>
              <a:defRPr lang="ko-KR" altLang="en-US" sz="1800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84CB14D-9C81-4C8D-B3C2-8C815361F3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063" y="2794486"/>
            <a:ext cx="8661510" cy="205373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lang="ko-KR" altLang="en-US" sz="6000" dirty="0" smtClean="0">
                <a:solidFill>
                  <a:schemeClr val="bg1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  <a:lvl4pPr marL="1371600" indent="0">
              <a:buFontTx/>
              <a:buNone/>
              <a:defRPr lang="ko-KR" altLang="en-US" dirty="0" smtClean="0"/>
            </a:lvl4pPr>
            <a:lvl5pPr marL="1828800" indent="0">
              <a:buFontTx/>
              <a:buNone/>
              <a:defRPr lang="ko-KR" altLang="en-US" dirty="0"/>
            </a:lvl5pPr>
          </a:lstStyle>
          <a:p>
            <a:pPr marL="0" lvl="0" indent="0">
              <a:buNone/>
            </a:pPr>
            <a:r>
              <a:rPr lang="ko-KR" altLang="en-US" dirty="0"/>
              <a:t>클립명이 두 줄일 경우 이 슬라이드를 이용해주세요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45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 구분이 필요할 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챕터</a:t>
            </a:r>
            <a:r>
              <a:rPr lang="en-US" altLang="ko-KR"/>
              <a:t>(</a:t>
            </a:r>
            <a:r>
              <a:rPr lang="ko-KR" altLang="en-US"/>
              <a:t>클립 제목</a:t>
            </a:r>
            <a:r>
              <a:rPr lang="en-US" altLang="ko-KR"/>
              <a:t>)</a:t>
            </a:r>
            <a:r>
              <a:rPr lang="ko-KR" altLang="en-US"/>
              <a:t>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줄 메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노트북, 테이블, 사람, 실내이(가) 표시된 사진&#10;&#10;자동 생성된 설명">
            <a:extLst>
              <a:ext uri="{FF2B5EF4-FFF2-40B4-BE49-F238E27FC236}">
                <a16:creationId xmlns:a16="http://schemas.microsoft.com/office/drawing/2014/main" id="{A54F1990-7633-4555-8796-CBA40653BF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4" b="8148"/>
          <a:stretch/>
        </p:blipFill>
        <p:spPr>
          <a:xfrm>
            <a:off x="0" y="0"/>
            <a:ext cx="12193793" cy="6893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4A281F-6648-4886-AA3B-08E96B375C3D}"/>
              </a:ext>
            </a:extLst>
          </p:cNvPr>
          <p:cNvSpPr/>
          <p:nvPr userDrawn="1"/>
        </p:nvSpPr>
        <p:spPr>
          <a:xfrm>
            <a:off x="0" y="3814"/>
            <a:ext cx="12191999" cy="686174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FA78B4A-7FA3-4C1B-9507-1A702ED7BEA9}"/>
              </a:ext>
            </a:extLst>
          </p:cNvPr>
          <p:cNvSpPr/>
          <p:nvPr userDrawn="1"/>
        </p:nvSpPr>
        <p:spPr>
          <a:xfrm>
            <a:off x="7453810" y="0"/>
            <a:ext cx="4739400" cy="6893827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7F11ED42-90CA-498F-9B16-4509668F83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FCD8E-1201-4255-815C-A8D2A179726F}"/>
              </a:ext>
            </a:extLst>
          </p:cNvPr>
          <p:cNvSpPr txBox="1"/>
          <p:nvPr userDrawn="1"/>
        </p:nvSpPr>
        <p:spPr>
          <a:xfrm>
            <a:off x="9499147" y="5049680"/>
            <a:ext cx="25968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 CAMPUS</a:t>
            </a: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AWS &amp; Docker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클라우드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서버 구축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배진호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177B6B-1A51-41A4-8E38-0348E9D3BE96}"/>
              </a:ext>
            </a:extLst>
          </p:cNvPr>
          <p:cNvCxnSpPr>
            <a:cxnSpLocks/>
          </p:cNvCxnSpPr>
          <p:nvPr userDrawn="1"/>
        </p:nvCxnSpPr>
        <p:spPr>
          <a:xfrm>
            <a:off x="11959124" y="5724258"/>
            <a:ext cx="0" cy="19147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A2456EDD-3E4D-418A-861C-5D496115E7CF}"/>
              </a:ext>
            </a:extLst>
          </p:cNvPr>
          <p:cNvSpPr/>
          <p:nvPr userDrawn="1"/>
        </p:nvSpPr>
        <p:spPr>
          <a:xfrm rot="10800000">
            <a:off x="7453810" y="-30"/>
            <a:ext cx="2333491" cy="6865592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배진호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424E9F-379A-44D1-AFBC-20AF7BAB4E1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841027" y="144050"/>
            <a:ext cx="231668" cy="17801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8BC7D9-3937-44EF-8827-DE6777AC8710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8FA6F-F5EC-4D5C-A5A3-581777BB0CD2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8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537D0-D4D2-4D27-86E5-EE65FC426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E4240D-575E-4327-A1B5-FAF184D48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E8AE38-C655-4AE6-99EF-2E1B960E64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</a:p>
        </p:txBody>
      </p:sp>
    </p:spTree>
    <p:extLst>
      <p:ext uri="{BB962C8B-B14F-4D97-AF65-F5344CB8AC3E}">
        <p14:creationId xmlns:p14="http://schemas.microsoft.com/office/powerpoint/2010/main" val="157873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FC5107-60F3-A445-96E4-54A539610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752600"/>
            <a:ext cx="7785100" cy="3352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37D7AC-D987-9348-A72D-5A8F057F503B}"/>
              </a:ext>
            </a:extLst>
          </p:cNvPr>
          <p:cNvSpPr/>
          <p:nvPr/>
        </p:nvSpPr>
        <p:spPr>
          <a:xfrm>
            <a:off x="682259" y="1066400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</a:rPr>
              <a:t>* 이슈 </a:t>
            </a:r>
            <a:r>
              <a:rPr lang="en-US" altLang="ko-KR" dirty="0">
                <a:solidFill>
                  <a:srgbClr val="666666"/>
                </a:solidFill>
              </a:rPr>
              <a:t>–</a:t>
            </a:r>
            <a:r>
              <a:rPr lang="ko-KR" altLang="en-US" dirty="0">
                <a:solidFill>
                  <a:srgbClr val="666666"/>
                </a:solidFill>
              </a:rPr>
              <a:t> </a:t>
            </a:r>
            <a:r>
              <a:rPr lang="ko-KR" altLang="en-US" dirty="0" err="1">
                <a:solidFill>
                  <a:srgbClr val="666666"/>
                </a:solidFill>
              </a:rPr>
              <a:t>커스텀</a:t>
            </a:r>
            <a:r>
              <a:rPr lang="ko-KR" altLang="en-US" dirty="0">
                <a:solidFill>
                  <a:srgbClr val="666666"/>
                </a:solidFill>
              </a:rPr>
              <a:t> 필드의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300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BE479-8811-A046-8070-974671E35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"/>
          <a:stretch/>
        </p:blipFill>
        <p:spPr>
          <a:xfrm>
            <a:off x="1069181" y="954547"/>
            <a:ext cx="9704114" cy="49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6CDB-857A-457A-B413-F5B7C545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32E13-9C12-4BC2-B7D3-E4AF6CA12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0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C60F9-4791-9649-B881-8B99822F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786" y="2933700"/>
            <a:ext cx="381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BE479-8811-A046-8070-974671E35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"/>
          <a:stretch/>
        </p:blipFill>
        <p:spPr>
          <a:xfrm>
            <a:off x="1069181" y="954547"/>
            <a:ext cx="9704114" cy="49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2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BE479-8811-A046-8070-974671E35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"/>
          <a:stretch/>
        </p:blipFill>
        <p:spPr>
          <a:xfrm>
            <a:off x="1069181" y="954547"/>
            <a:ext cx="9704114" cy="4948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550CA2-A465-3F42-A89B-64DF2E35AB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6" t="5180" r="57745" b="85078"/>
          <a:stretch/>
        </p:blipFill>
        <p:spPr>
          <a:xfrm>
            <a:off x="2992582" y="2310937"/>
            <a:ext cx="7296846" cy="14297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660C5860-E82D-FB4A-A013-452A08B1FBA7}"/>
              </a:ext>
            </a:extLst>
          </p:cNvPr>
          <p:cNvCxnSpPr>
            <a:cxnSpLocks/>
          </p:cNvCxnSpPr>
          <p:nvPr/>
        </p:nvCxnSpPr>
        <p:spPr>
          <a:xfrm>
            <a:off x="2743200" y="1246909"/>
            <a:ext cx="215267" cy="10640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936636F-E916-4C47-B8CA-323B0644D8E2}"/>
              </a:ext>
            </a:extLst>
          </p:cNvPr>
          <p:cNvCxnSpPr>
            <a:cxnSpLocks/>
          </p:cNvCxnSpPr>
          <p:nvPr/>
        </p:nvCxnSpPr>
        <p:spPr>
          <a:xfrm>
            <a:off x="2743200" y="1737360"/>
            <a:ext cx="249382" cy="19368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B339616-E632-2A4D-85AC-1C4598B27D61}"/>
              </a:ext>
            </a:extLst>
          </p:cNvPr>
          <p:cNvCxnSpPr>
            <a:cxnSpLocks/>
          </p:cNvCxnSpPr>
          <p:nvPr/>
        </p:nvCxnSpPr>
        <p:spPr>
          <a:xfrm>
            <a:off x="5087390" y="1402187"/>
            <a:ext cx="5202038" cy="9087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1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BE479-8811-A046-8070-974671E35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"/>
          <a:stretch/>
        </p:blipFill>
        <p:spPr>
          <a:xfrm>
            <a:off x="1069181" y="954547"/>
            <a:ext cx="9704114" cy="49489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1EE9D6-8F63-5443-BAAD-381BD8458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5" t="13915" r="46279" b="79702"/>
          <a:stretch/>
        </p:blipFill>
        <p:spPr>
          <a:xfrm>
            <a:off x="2013444" y="1752148"/>
            <a:ext cx="8759851" cy="7813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25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BE479-8811-A046-8070-974671E35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"/>
          <a:stretch/>
        </p:blipFill>
        <p:spPr>
          <a:xfrm>
            <a:off x="1069181" y="954547"/>
            <a:ext cx="9704114" cy="49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3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DB032D-4CAF-4B4F-8BC1-614D9025B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226" y="944310"/>
            <a:ext cx="6595456" cy="44930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1B96247-B0FA-7B46-9A65-A33398954AD4}"/>
              </a:ext>
            </a:extLst>
          </p:cNvPr>
          <p:cNvSpPr/>
          <p:nvPr/>
        </p:nvSpPr>
        <p:spPr>
          <a:xfrm>
            <a:off x="682259" y="1066400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</a:rPr>
              <a:t>* 이슈 </a:t>
            </a:r>
            <a:r>
              <a:rPr lang="en-US" altLang="ko-KR" dirty="0">
                <a:solidFill>
                  <a:srgbClr val="666666"/>
                </a:solidFill>
              </a:rPr>
              <a:t>–</a:t>
            </a:r>
            <a:r>
              <a:rPr lang="ko-KR" altLang="en-US" dirty="0">
                <a:solidFill>
                  <a:srgbClr val="666666"/>
                </a:solidFill>
              </a:rPr>
              <a:t> </a:t>
            </a:r>
            <a:r>
              <a:rPr lang="ko-KR" altLang="en-US" dirty="0" err="1">
                <a:solidFill>
                  <a:srgbClr val="666666"/>
                </a:solidFill>
              </a:rPr>
              <a:t>커스텀</a:t>
            </a:r>
            <a:r>
              <a:rPr lang="ko-KR" altLang="en-US" dirty="0">
                <a:solidFill>
                  <a:srgbClr val="666666"/>
                </a:solidFill>
              </a:rPr>
              <a:t> 필드의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63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E3F020D-B96F-4A0A-940C-9F6AE06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Jira </a:t>
            </a:r>
            <a:r>
              <a:rPr lang="ko-KR" altLang="en-US" dirty="0"/>
              <a:t>이슈 이해하기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909CC6-EADA-4239-877B-EEE6E0F0E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83F5BDFD-7830-42D8-9F3E-38A42B39B49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협업</a:t>
            </a:r>
            <a:r>
              <a:rPr lang="ko-KR" altLang="en-US" b="1" dirty="0"/>
              <a:t> </a:t>
            </a:r>
            <a:r>
              <a:rPr lang="ko-KR" altLang="en-US" dirty="0"/>
              <a:t>툴</a:t>
            </a:r>
            <a:r>
              <a:rPr lang="ko-KR" altLang="en-US" b="1" dirty="0"/>
              <a:t> </a:t>
            </a:r>
            <a:r>
              <a:rPr lang="ko-KR" altLang="en-US" dirty="0"/>
              <a:t>활용</a:t>
            </a:r>
            <a:r>
              <a:rPr lang="ko-KR" altLang="en-US" b="1" dirty="0"/>
              <a:t> </a:t>
            </a:r>
            <a:r>
              <a:rPr lang="en" altLang="ko-KR" b="1" dirty="0"/>
              <a:t>A-Z</a:t>
            </a:r>
            <a:endParaRPr lang="en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8FD315-C2FE-7947-8795-AFDA7AD284FB}"/>
              </a:ext>
            </a:extLst>
          </p:cNvPr>
          <p:cNvSpPr/>
          <p:nvPr/>
        </p:nvSpPr>
        <p:spPr>
          <a:xfrm>
            <a:off x="682259" y="1066400"/>
            <a:ext cx="2988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666666"/>
                </a:solidFill>
              </a:rPr>
              <a:t>* 이슈 </a:t>
            </a:r>
            <a:r>
              <a:rPr lang="en-US" altLang="ko-KR" dirty="0">
                <a:solidFill>
                  <a:srgbClr val="666666"/>
                </a:solidFill>
              </a:rPr>
              <a:t>–</a:t>
            </a:r>
            <a:r>
              <a:rPr lang="ko-KR" altLang="en-US" dirty="0">
                <a:solidFill>
                  <a:srgbClr val="666666"/>
                </a:solidFill>
              </a:rPr>
              <a:t> </a:t>
            </a:r>
            <a:r>
              <a:rPr lang="ko-KR" altLang="en-US" dirty="0" err="1">
                <a:solidFill>
                  <a:srgbClr val="666666"/>
                </a:solidFill>
              </a:rPr>
              <a:t>커스텀</a:t>
            </a:r>
            <a:r>
              <a:rPr lang="ko-KR" altLang="en-US" dirty="0">
                <a:solidFill>
                  <a:srgbClr val="666666"/>
                </a:solidFill>
              </a:rPr>
              <a:t> 필드의 종류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FBAEA-38D8-F545-9B33-79D4C8B91A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4"/>
          <a:stretch/>
        </p:blipFill>
        <p:spPr>
          <a:xfrm>
            <a:off x="3555161" y="1066400"/>
            <a:ext cx="7126547" cy="46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3335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속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692</Words>
  <Application>Microsoft Macintosh PowerPoint</Application>
  <PresentationFormat>와이드스크린</PresentationFormat>
  <Paragraphs>92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Gotham</vt:lpstr>
      <vt:lpstr>Noto Sans CJK KR Bold</vt:lpstr>
      <vt:lpstr>Noto Sans CJK KR Medium</vt:lpstr>
      <vt:lpstr>Arial</vt:lpstr>
      <vt:lpstr>표지</vt:lpstr>
      <vt:lpstr>속지</vt:lpstr>
      <vt:lpstr>PowerPoint 프레젠테이션</vt:lpstr>
      <vt:lpstr>협업 툴 활용 A-Z</vt:lpstr>
      <vt:lpstr>Jira 이슈 이해하기   </vt:lpstr>
      <vt:lpstr>Jira 이슈 이해하기  </vt:lpstr>
      <vt:lpstr>Jira 이슈 이해하기  </vt:lpstr>
      <vt:lpstr>Jira 이슈 이해하기  </vt:lpstr>
      <vt:lpstr>Jira 이슈 이해하기  </vt:lpstr>
      <vt:lpstr>Jira 이슈 이해하기   </vt:lpstr>
      <vt:lpstr>Jira 이슈 이해하기   </vt:lpstr>
      <vt:lpstr>Jira 이슈 이해하기   </vt:lpstr>
      <vt:lpstr>Jira 이슈 이해하기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>Microsoft Office User</cp:lastModifiedBy>
  <cp:revision>73</cp:revision>
  <dcterms:created xsi:type="dcterms:W3CDTF">2018-11-30T07:55:16Z</dcterms:created>
  <dcterms:modified xsi:type="dcterms:W3CDTF">2019-10-17T15:24:58Z</dcterms:modified>
</cp:coreProperties>
</file>