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21"/>
  </p:notesMasterIdLst>
  <p:handoutMasterIdLst>
    <p:handoutMasterId r:id="rId22"/>
  </p:handoutMasterIdLst>
  <p:sldIdLst>
    <p:sldId id="294" r:id="rId3"/>
    <p:sldId id="286" r:id="rId4"/>
    <p:sldId id="288" r:id="rId5"/>
    <p:sldId id="295" r:id="rId6"/>
    <p:sldId id="299" r:id="rId7"/>
    <p:sldId id="296" r:id="rId8"/>
    <p:sldId id="297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60787" autoAdjust="0"/>
  </p:normalViewPr>
  <p:slideViewPr>
    <p:cSldViewPr snapToGrid="0" showGuides="1">
      <p:cViewPr varScale="1">
        <p:scale>
          <a:sx n="75" d="100"/>
          <a:sy n="75" d="100"/>
        </p:scale>
        <p:origin x="2848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 </a:t>
            </a:r>
            <a:r>
              <a:rPr kumimoji="1" lang="ko-KR" altLang="en-US" dirty="0" err="1"/>
              <a:t>부터는</a:t>
            </a:r>
            <a:r>
              <a:rPr kumimoji="1" lang="ko-KR" altLang="en-US" dirty="0"/>
              <a:t> 실제로 </a:t>
            </a:r>
            <a:r>
              <a:rPr kumimoji="1" lang="en-US" altLang="ko-KR" dirty="0" err="1"/>
              <a:t>PostMan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실행해서 설명을 해드리도록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첫번째로 중요한 것은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링크가 살아 있어야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설치된 지라의 경로를 입력합니다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앞에 있는 </a:t>
            </a:r>
            <a:r>
              <a:rPr kumimoji="1" lang="en-US" altLang="ko-KR" dirty="0"/>
              <a:t>URL </a:t>
            </a:r>
            <a:r>
              <a:rPr kumimoji="1" lang="ko-KR" altLang="en-US" dirty="0"/>
              <a:t>정보는 현재 직접 생성한 설치된 지라의 정보를 활용해서 넣으시면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GET, POST, DELETE, PUT </a:t>
            </a:r>
            <a:r>
              <a:rPr kumimoji="1" lang="ko-KR" altLang="en-US" dirty="0"/>
              <a:t>중에서 제일먼저 데이터를 보고 확인하기 위해서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을 선택합니다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issue </a:t>
            </a:r>
            <a:r>
              <a:rPr kumimoji="1" lang="ko-KR" altLang="en-US" dirty="0"/>
              <a:t>뒤에는 프로젝트 키와 번호로 이루어진 이슈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하단에는 권한 탭이 있는데 여기에 관리자 혹은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활용가능한</a:t>
            </a:r>
            <a:r>
              <a:rPr kumimoji="1" lang="ko-KR" altLang="en-US" dirty="0"/>
              <a:t> 계정을 입력해야 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USERNAME, PASSWORD </a:t>
            </a:r>
            <a:r>
              <a:rPr kumimoji="1" lang="ko-KR" altLang="en-US" dirty="0"/>
              <a:t>정보를 입력합니다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Header </a:t>
            </a:r>
            <a:r>
              <a:rPr kumimoji="1" lang="ko-KR" altLang="en-US" dirty="0"/>
              <a:t>의 컨텐츠 타입을 어플리케이션</a:t>
            </a:r>
            <a:r>
              <a:rPr kumimoji="1" lang="en-US" altLang="ko-KR" dirty="0"/>
              <a:t>/json</a:t>
            </a:r>
            <a:r>
              <a:rPr kumimoji="1" lang="ko-KR" altLang="en-US" dirty="0"/>
              <a:t>형태로 정합니다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Body</a:t>
            </a:r>
            <a:r>
              <a:rPr kumimoji="1" lang="ko-KR" altLang="en-US" dirty="0"/>
              <a:t> 는 상관 없지만 </a:t>
            </a:r>
            <a:r>
              <a:rPr kumimoji="1" lang="en-US" altLang="ko-KR" dirty="0"/>
              <a:t>raw 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체크해둡니다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35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POST Man</a:t>
            </a:r>
            <a:r>
              <a:rPr kumimoji="1" lang="ko-KR" altLang="en-US" dirty="0"/>
              <a:t>을 통해 확인</a:t>
            </a:r>
            <a:endParaRPr kumimoji="1" lang="en-US" altLang="ko-KR" dirty="0"/>
          </a:p>
          <a:p>
            <a:r>
              <a:rPr kumimoji="1" lang="ko-KR" altLang="en-US" dirty="0"/>
              <a:t>이렇게 긴 내용들이 적혀져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각각의 정보들이 중요한 내용들이지만 앞에서 이슈에서 설명했던 중요한 내용들이 잘 나와 있는지 확인해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앞서서 이슈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표현한 것이 있는데요 여기서는 </a:t>
            </a:r>
            <a:r>
              <a:rPr kumimoji="1" lang="en-US" altLang="ko-KR" dirty="0"/>
              <a:t>KEY </a:t>
            </a:r>
            <a:r>
              <a:rPr kumimoji="1" lang="ko-KR" altLang="en-US" dirty="0"/>
              <a:t>정보에 해당 내용이 들어있습니다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프로젝트 아이디와 번호로 되어있습니다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self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10000</a:t>
            </a:r>
            <a:r>
              <a:rPr kumimoji="1" lang="ko-KR" altLang="en-US" dirty="0"/>
              <a:t>이라고 </a:t>
            </a:r>
            <a:r>
              <a:rPr kumimoji="1" lang="ko-KR" altLang="en-US" dirty="0" err="1"/>
              <a:t>표현되어있는데요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해당 이슈 </a:t>
            </a:r>
            <a:r>
              <a:rPr kumimoji="1" lang="en-US" altLang="ko-KR" dirty="0"/>
              <a:t>NO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10000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지라의 </a:t>
            </a:r>
            <a:r>
              <a:rPr kumimoji="1" lang="en-US" altLang="ko-KR" dirty="0"/>
              <a:t>DB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살펴볼때</a:t>
            </a:r>
            <a:r>
              <a:rPr kumimoji="1" lang="ko-KR" altLang="en-US" dirty="0"/>
              <a:t> 이런 저런 데이터에 대해서 살펴보겠지만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대부분의 지라의 숫자는 </a:t>
            </a:r>
            <a:r>
              <a:rPr kumimoji="1" lang="en-US" altLang="ko-KR" dirty="0"/>
              <a:t>10000</a:t>
            </a:r>
            <a:r>
              <a:rPr kumimoji="1" lang="ko-KR" altLang="en-US" dirty="0" err="1"/>
              <a:t>번때부터</a:t>
            </a:r>
            <a:r>
              <a:rPr kumimoji="1" lang="ko-KR" altLang="en-US" dirty="0"/>
              <a:t> 시작을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이 번호가 꼬이게 되면 안되기 때문에 데이터 베이스의 정보를 직접 수정하는 것은 </a:t>
            </a:r>
            <a:r>
              <a:rPr kumimoji="1" lang="ko-KR" altLang="en-US" dirty="0" err="1"/>
              <a:t>아틀라시안에서</a:t>
            </a:r>
            <a:r>
              <a:rPr kumimoji="1" lang="ko-KR" altLang="en-US" dirty="0"/>
              <a:t> 권고 하지 않습니다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꼬이면 답이 없다는 이야기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이슈 타입이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이슈 번호나 키만 알고 있다면 이슈 타입이 원래 기존 타입인지 아니면 새로 만든 유형의 타입인지를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이슈 타입의 명칭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뒤에는 각각 정의 된 영역의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필드안의</a:t>
            </a:r>
            <a:r>
              <a:rPr kumimoji="1" lang="ko-KR" altLang="en-US" dirty="0"/>
              <a:t> 내용들을 확인할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중괄호 형태라 눈에 익숙하지 않아서</a:t>
            </a:r>
            <a:endParaRPr kumimoji="1" lang="en-US" altLang="ko-KR" dirty="0"/>
          </a:p>
          <a:p>
            <a:r>
              <a:rPr kumimoji="1" lang="ko-KR" altLang="en-US" dirty="0"/>
              <a:t>데이터를 보기 어렵다고 느낄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JSON </a:t>
            </a:r>
            <a:r>
              <a:rPr kumimoji="1" lang="ko-KR" altLang="en-US" dirty="0"/>
              <a:t>에 대해 간단히 설명을 하고 가도록 가겠습니다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KEY : VALUE </a:t>
            </a:r>
            <a:r>
              <a:rPr kumimoji="1" lang="ko-KR" altLang="en-US" dirty="0"/>
              <a:t>쌍으로 이루어진 데이터의 집합니다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특징점은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 </a:t>
            </a:r>
            <a:r>
              <a:rPr kumimoji="1" lang="ko-KR" altLang="en-US" dirty="0"/>
              <a:t>영역에도 다시 이 </a:t>
            </a:r>
            <a:r>
              <a:rPr kumimoji="1" lang="en-US" altLang="ko-KR" dirty="0"/>
              <a:t>KEY 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벨류를</a:t>
            </a:r>
            <a:r>
              <a:rPr kumimoji="1" lang="ko-KR" altLang="en-US" dirty="0"/>
              <a:t> 넣을 수 있다는 점인데요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보시면 다양한 형태의 키와 </a:t>
            </a:r>
            <a:r>
              <a:rPr kumimoji="1" lang="ko-KR" altLang="en-US" dirty="0" err="1"/>
              <a:t>벨류</a:t>
            </a:r>
            <a:r>
              <a:rPr kumimoji="1" lang="ko-KR" altLang="en-US" dirty="0"/>
              <a:t> 값으로 이루어져있습니다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이슈를 만들기 위해서는 이런 형태의 값으로 데이터를 만들어 낼 수 있어야 하는데요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과정이 간단하지 않기 때문에 하나라도 오차가 있다면 이슈는 생성이 되지 않습니다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6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가장 간단한 </a:t>
            </a:r>
            <a:r>
              <a:rPr kumimoji="1" lang="en-US" altLang="ko-KR" dirty="0"/>
              <a:t>GET ISSUE </a:t>
            </a:r>
            <a:r>
              <a:rPr kumimoji="1" lang="ko-KR" altLang="en-US" dirty="0"/>
              <a:t>에 대해서 살펴보았는데요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이번엔 </a:t>
            </a:r>
            <a:r>
              <a:rPr kumimoji="1" lang="en-US" altLang="ko-KR" dirty="0"/>
              <a:t>Create </a:t>
            </a:r>
            <a:r>
              <a:rPr kumimoji="1" lang="ko-KR" altLang="en-US" dirty="0"/>
              <a:t>이슈에 대해서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0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이번엔 위에 </a:t>
            </a:r>
            <a:r>
              <a:rPr kumimoji="1" lang="en-US" altLang="ko-KR" dirty="0"/>
              <a:t>GET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되어있던</a:t>
            </a:r>
            <a:r>
              <a:rPr kumimoji="1" lang="en-US" altLang="ko-KR" dirty="0"/>
              <a:t> </a:t>
            </a:r>
            <a:r>
              <a:rPr kumimoji="1" lang="ko-KR" altLang="en-US" dirty="0"/>
              <a:t>호출 형태를 </a:t>
            </a:r>
            <a:r>
              <a:rPr kumimoji="1" lang="en-US" altLang="ko-KR" dirty="0"/>
              <a:t>POST </a:t>
            </a:r>
            <a:r>
              <a:rPr kumimoji="1" lang="ko-KR" altLang="en-US" dirty="0"/>
              <a:t>로 변경합니다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Body </a:t>
            </a:r>
            <a:r>
              <a:rPr kumimoji="1" lang="ko-KR" altLang="en-US" dirty="0"/>
              <a:t>부분에 값을 입력해야 하기 때문에</a:t>
            </a:r>
            <a:endParaRPr kumimoji="1" lang="en-US" altLang="ko-KR" dirty="0"/>
          </a:p>
          <a:p>
            <a:r>
              <a:rPr kumimoji="1" lang="en-US" altLang="ko-KR" dirty="0"/>
              <a:t>Raw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혹시 우측에 있는 형태가 </a:t>
            </a:r>
            <a:r>
              <a:rPr kumimoji="1" lang="en-US" altLang="ko-KR" dirty="0"/>
              <a:t>JSON </a:t>
            </a:r>
            <a:r>
              <a:rPr kumimoji="1" lang="ko-KR" altLang="en-US" dirty="0"/>
              <a:t>이 아니라면 </a:t>
            </a:r>
            <a:r>
              <a:rPr kumimoji="1" lang="en-US" altLang="ko-KR" dirty="0"/>
              <a:t>JSON </a:t>
            </a:r>
            <a:r>
              <a:rPr kumimoji="1" lang="ko-KR" altLang="en-US" dirty="0"/>
              <a:t>을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기본적인 정보들을 기초로 생성이 되는지를 확인합니다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기본적으로 제일 중요한 것은 프로젝트가 어떤 프로젝트인지 확인해야 하기 때문에 프로젝트의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알고 있거나</a:t>
            </a:r>
            <a:endParaRPr kumimoji="1" lang="en-US" altLang="ko-KR" dirty="0"/>
          </a:p>
          <a:p>
            <a:r>
              <a:rPr kumimoji="1" lang="ko-KR" altLang="en-US" dirty="0"/>
              <a:t>프로젝트의 </a:t>
            </a:r>
            <a:r>
              <a:rPr kumimoji="1" lang="en-US" altLang="ko-KR" dirty="0"/>
              <a:t>KEY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기본적으로 미리 만들어 놓은 </a:t>
            </a:r>
            <a:r>
              <a:rPr kumimoji="1" lang="en-US" altLang="ko-KR" dirty="0"/>
              <a:t>BLO</a:t>
            </a:r>
            <a:r>
              <a:rPr kumimoji="1" lang="ko-KR" altLang="en-US" dirty="0"/>
              <a:t>라는 프로젝트가 있기 때문에 그 정보를 입력합니다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요약 정보를 입력하고 이슈 타입을 정해야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이슈 타입도 우리가 만들어 놓은 이슈 타입이 아까 정보에서 </a:t>
            </a:r>
            <a:r>
              <a:rPr kumimoji="1" lang="en-US" altLang="ko-KR" dirty="0"/>
              <a:t>10100</a:t>
            </a:r>
          </a:p>
          <a:p>
            <a:r>
              <a:rPr kumimoji="1" lang="ko-KR" altLang="en-US" dirty="0" err="1"/>
              <a:t>으로</a:t>
            </a:r>
            <a:r>
              <a:rPr kumimoji="1" lang="ko-KR" altLang="en-US" dirty="0"/>
              <a:t> 나왔기 때문에 그 정보를 입력합니다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중요한 두가지 정보는 </a:t>
            </a:r>
            <a:r>
              <a:rPr kumimoji="1" lang="ko-KR" altLang="en-US" dirty="0" err="1"/>
              <a:t>어사이니와</a:t>
            </a:r>
            <a:r>
              <a:rPr kumimoji="1" lang="ko-KR" altLang="en-US" dirty="0"/>
              <a:t> 리포터 두가지 정보입니다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일단 유저 정보가 둘다 저밖에 없기 때문에 둘다 저로 입력합니다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SEND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 아래와 같이 결과 값이 나옵니다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이슈의 </a:t>
            </a:r>
            <a:r>
              <a:rPr kumimoji="1" lang="ko-KR" altLang="en-US" dirty="0" err="1"/>
              <a:t>상태값은</a:t>
            </a:r>
            <a:r>
              <a:rPr kumimoji="1" lang="ko-KR" altLang="en-US" dirty="0"/>
              <a:t> 어디다 넣는가 질문할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이슈의 상태 정보는 워크 </a:t>
            </a:r>
            <a:r>
              <a:rPr kumimoji="1" lang="ko-KR" altLang="en-US" dirty="0" err="1"/>
              <a:t>플로우에서</a:t>
            </a:r>
            <a:r>
              <a:rPr kumimoji="1" lang="ko-KR" altLang="en-US" dirty="0"/>
              <a:t> 잠깐 언급했지만 그 정보는 이슈의 흐름과 관계가 </a:t>
            </a:r>
            <a:endParaRPr kumimoji="1" lang="en-US" altLang="ko-KR" dirty="0"/>
          </a:p>
          <a:p>
            <a:r>
              <a:rPr kumimoji="1" lang="ko-KR" altLang="en-US" dirty="0"/>
              <a:t>있기 때문에 수정으로 변경이 가능하지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이슈 상태를 변경할 수 있는 다른 </a:t>
            </a:r>
            <a:r>
              <a:rPr kumimoji="1" lang="en-US" altLang="ko-KR" dirty="0" err="1"/>
              <a:t>Api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호출해야 변경이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01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이슈가 생긴 것을 이렇게 보실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결과 화면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61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많은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모두 공부할 필요는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핵심 적이고 중요한 부분들을 주로 설명하고</a:t>
            </a:r>
            <a:endParaRPr kumimoji="1" lang="en-US" altLang="ko-KR" dirty="0"/>
          </a:p>
          <a:p>
            <a:r>
              <a:rPr kumimoji="1" lang="ko-KR" altLang="en-US" dirty="0"/>
              <a:t>간단히 언급하도록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중요한 </a:t>
            </a:r>
            <a:r>
              <a:rPr kumimoji="1" lang="ko-KR" altLang="en-US" dirty="0" err="1"/>
              <a:t>트랜지션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attach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commit </a:t>
            </a:r>
            <a:r>
              <a:rPr kumimoji="1" lang="ko-KR" altLang="en-US" dirty="0"/>
              <a:t>과 관계된 부분들이 유용하고</a:t>
            </a:r>
            <a:endParaRPr kumimoji="1" lang="en-US" altLang="ko-KR" dirty="0"/>
          </a:p>
          <a:p>
            <a:r>
              <a:rPr kumimoji="1" lang="ko-KR" altLang="en-US" dirty="0"/>
              <a:t>나머지 정보는 거의 이슈나 이슈 </a:t>
            </a:r>
            <a:r>
              <a:rPr kumimoji="1" lang="en-US" altLang="ko-KR" dirty="0"/>
              <a:t>expands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하위에 있는 정보들을 활용하면 충분히 활용이 가능합니다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이번 강의는 지라의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에 대해서 다루어 보았는데요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다음강의는</a:t>
            </a:r>
            <a:r>
              <a:rPr kumimoji="1" lang="ko-KR" altLang="en-US" dirty="0"/>
              <a:t> 관리자 화면에 대해서 설명하고 다루어 보는 시간을 가지도록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0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강좌는 지라의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에 대해서 소개하고 하나씩 설명해 보려고 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API </a:t>
            </a:r>
            <a:r>
              <a:rPr kumimoji="1" lang="ko-KR" altLang="en-US" dirty="0"/>
              <a:t>라는 단어를 많이 </a:t>
            </a:r>
            <a:r>
              <a:rPr kumimoji="1" lang="ko-KR" altLang="en-US" dirty="0" err="1"/>
              <a:t>들어보셨는지</a:t>
            </a:r>
            <a:r>
              <a:rPr kumimoji="1" lang="ko-KR" altLang="en-US" dirty="0"/>
              <a:t> 모르겠네요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일반적으로 개발자분들이라면 직관적으로 이해하는 부분이 있겠지만</a:t>
            </a:r>
            <a:endParaRPr kumimoji="1" lang="en-US" altLang="ko-KR" dirty="0"/>
          </a:p>
          <a:p>
            <a:r>
              <a:rPr kumimoji="1" lang="ko-KR" altLang="en-US" dirty="0"/>
              <a:t>처음 강의를 접하거나 프로그래밍에 대해서 잘 모르는 경우는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라는 용어가 생소하기도 하는데요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lang="en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Programming Interface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API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어플리케이션 프로그래밍 인터페이스의 약자입니다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말해서 기능을 사용할 수 있도록 만들어둔 일종의 함수같은 개념입니다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지라에서도 지라의 이슈를 수정하거나 삭제할 수 있도록 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제공하고 있는데요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활용하면 실제로 </a:t>
            </a:r>
            <a:endParaRPr kumimoji="1"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지라에 접속해서 이슈를 수정 변경하지 않더라도 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kumimoji="1"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이슈에 대한 정보를 변경이 가능합니다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활용할 수 </a:t>
            </a:r>
            <a:r>
              <a:rPr kumimoji="1"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있냐면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앱을 통해서도 지라의 정보를 바꿀 수 있고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프로그램이나 </a:t>
            </a:r>
            <a:r>
              <a:rPr kumimoji="1"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스케쥴러를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통해서도 지라를 제어할 수 있습니다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kumimoji="1"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연동되어있는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서비스가 있다면 그런 서비스에 지라의 내용을 </a:t>
            </a:r>
            <a:r>
              <a:rPr kumimoji="1"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바꾸어볼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수도 있겠죠</a:t>
            </a:r>
            <a:r>
              <a:rPr kumimoji="1"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9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지라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별로 미세하고 미묘한 차이들이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지라가 설치된 이후에는</a:t>
            </a:r>
            <a:endParaRPr kumimoji="1" lang="en-US" altLang="ko-KR" dirty="0"/>
          </a:p>
          <a:p>
            <a:r>
              <a:rPr kumimoji="1" lang="ko-KR" altLang="en-US" dirty="0"/>
              <a:t>해당 설치된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정보를 토대로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문서를 살펴보는 것이 중요합니다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위에 나온 공식 웹 문서를 통해서</a:t>
            </a:r>
            <a:endParaRPr kumimoji="1" lang="en-US" altLang="ko-KR" dirty="0"/>
          </a:p>
          <a:p>
            <a:r>
              <a:rPr kumimoji="1" lang="ko-KR" altLang="en-US" dirty="0"/>
              <a:t>지라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에 대해서 찬찬히 살펴보려고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모든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가 다 필요하지는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중요한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위주로 설명하도록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5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지라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별로 미세하고 미묘한 차이들이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지라가 설치된 이후에는</a:t>
            </a:r>
            <a:endParaRPr kumimoji="1" lang="en-US" altLang="ko-KR" dirty="0"/>
          </a:p>
          <a:p>
            <a:r>
              <a:rPr kumimoji="1" lang="ko-KR" altLang="en-US" dirty="0"/>
              <a:t>해당 설치된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정보를 토대로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문서를 살펴보는 것이 중요합니다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위에 나온 공식 웹 문서를 통해서</a:t>
            </a:r>
            <a:endParaRPr kumimoji="1" lang="en-US" altLang="ko-KR" dirty="0"/>
          </a:p>
          <a:p>
            <a:r>
              <a:rPr kumimoji="1" lang="ko-KR" altLang="en-US" dirty="0"/>
              <a:t>지라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에 대해서 찬찬히 살펴보려고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모든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가 다 필요하지는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중요한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위주로 설명하도록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1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제일 자주 쓰고 많이 쓰이는 이슈와 관련된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들입니다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옵션에 </a:t>
            </a:r>
            <a:r>
              <a:rPr kumimoji="1" lang="en-US" altLang="ko-KR" dirty="0"/>
              <a:t>expands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나오는 것들을 볼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옵션을 사용하게 되면</a:t>
            </a:r>
            <a:endParaRPr kumimoji="1" lang="en-US" altLang="ko-KR" dirty="0"/>
          </a:p>
          <a:p>
            <a:r>
              <a:rPr kumimoji="1" lang="ko-KR" altLang="en-US" dirty="0"/>
              <a:t>데이터를 더 확인할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사용하게 되면 데이터는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의 형태로 데이터가 넘어오게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Create </a:t>
            </a:r>
            <a:r>
              <a:rPr kumimoji="1" lang="ko-KR" altLang="en-US" dirty="0"/>
              <a:t>이슈는 이슈를 생성하는 것이고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이슈는 이슈의 정보를 가져오는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DELETE </a:t>
            </a:r>
            <a:r>
              <a:rPr kumimoji="1" lang="ko-KR" altLang="en-US" dirty="0"/>
              <a:t>로 이슈를 삭제할 수 있고 </a:t>
            </a:r>
            <a:r>
              <a:rPr kumimoji="1" lang="en-US" altLang="ko-KR" dirty="0"/>
              <a:t>PUT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이슈를 수정할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실제로 사용하는 것을 실습하기 위해서 </a:t>
            </a:r>
            <a:r>
              <a:rPr kumimoji="1" lang="en-US" altLang="ko-KR" dirty="0"/>
              <a:t>POSTMAN</a:t>
            </a:r>
            <a:r>
              <a:rPr kumimoji="1" lang="ko-KR" altLang="en-US" dirty="0"/>
              <a:t>이라는 </a:t>
            </a:r>
            <a:endParaRPr kumimoji="1" lang="en-US" altLang="ko-KR" dirty="0"/>
          </a:p>
          <a:p>
            <a:r>
              <a:rPr kumimoji="1" lang="ko-KR" altLang="en-US" dirty="0"/>
              <a:t>툴을 잠시 설치하려고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6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포스트 맨은 가입해서 </a:t>
            </a:r>
            <a:r>
              <a:rPr kumimoji="1" lang="en-US" altLang="ko-KR" dirty="0"/>
              <a:t>ID/PWD </a:t>
            </a:r>
            <a:r>
              <a:rPr kumimoji="1" lang="ko-KR" altLang="en-US" dirty="0"/>
              <a:t>만 있으면 무료로 사용 가능한 다양한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메세징을</a:t>
            </a:r>
            <a:r>
              <a:rPr kumimoji="1" lang="ko-KR" altLang="en-US" dirty="0"/>
              <a:t> 보낼 수 있는 유용한 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1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설치해도 무방한 경우는 설치해 보도록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그렇지 않다면 </a:t>
            </a:r>
            <a:r>
              <a:rPr kumimoji="1" lang="en-US" altLang="ko-KR" dirty="0"/>
              <a:t>Sign in</a:t>
            </a:r>
            <a:r>
              <a:rPr kumimoji="1" lang="ko-KR" altLang="en-US" dirty="0"/>
              <a:t>을 통해서 바로 로그인 을 하셔도 </a:t>
            </a:r>
            <a:r>
              <a:rPr kumimoji="1" lang="ko-KR" altLang="en-US" dirty="0" err="1"/>
              <a:t>사용가능합니다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좋은 점은 해당 기존 사용 로그들이 그대로 남아있다는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한번 사용하고 나면 어느정도 사용이 익숙해 져서 자유롭게 쓸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9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Postman</a:t>
            </a:r>
            <a:r>
              <a:rPr kumimoji="1" lang="ko-KR" altLang="en-US" dirty="0"/>
              <a:t>의 실행 화면입니다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다양한 메뉴들이 있지만</a:t>
            </a:r>
            <a:r>
              <a:rPr kumimoji="1" lang="en-US" altLang="ko-KR" dirty="0"/>
              <a:t>!</a:t>
            </a:r>
            <a:r>
              <a:rPr kumimoji="1" lang="ko-KR" altLang="en-US" dirty="0"/>
              <a:t> 우리는 요청에 관련된 실험을 해보면 되기 때문에 </a:t>
            </a:r>
            <a:r>
              <a:rPr kumimoji="1" lang="en-US" altLang="ko-KR" dirty="0"/>
              <a:t>Request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5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리퀘스트의</a:t>
            </a:r>
            <a:r>
              <a:rPr kumimoji="1" lang="ko-KR" altLang="en-US" dirty="0"/>
              <a:t> 제목과 설명을 입력하고 하단에 프로젝트를 하나 신규로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DevOps Project </a:t>
            </a:r>
            <a:r>
              <a:rPr kumimoji="1" lang="ko-KR" altLang="en-US" dirty="0"/>
              <a:t>로 작성하면 </a:t>
            </a:r>
            <a:r>
              <a:rPr kumimoji="1" lang="ko-KR" altLang="en-US" dirty="0" err="1"/>
              <a:t>되곘네요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Save </a:t>
            </a:r>
            <a:r>
              <a:rPr kumimoji="1" lang="ko-KR" altLang="en-US" dirty="0"/>
              <a:t>후에 화면으로 전환하면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tlassian.com/software/jira/docs/api/REST/8.4.2/?_ga=2.93052573.1639889686.1571238783-647032862.1567516016#api/2/issue-editIssue" TargetMode="External"/><Relationship Id="rId3" Type="http://schemas.openxmlformats.org/officeDocument/2006/relationships/hyperlink" Target="https://docs.atlassian.com/software/jira/docs/api/REST/8.4.2/?_ga=2.93052573.1639889686.1571238783-647032862.1567516016#api/2/issue" TargetMode="External"/><Relationship Id="rId7" Type="http://schemas.openxmlformats.org/officeDocument/2006/relationships/hyperlink" Target="https://docs.atlassian.com/software/jira/docs/api/REST/8.4.2/?_ga=2.93052573.1639889686.1571238783-647032862.1567516016#api/2/issue-deleteIssu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tlassian.com/software/jira/docs/api/REST/8.4.2/?_ga=2.93052573.1639889686.1571238783-647032862.1567516016#api/2/issue-getIssue" TargetMode="External"/><Relationship Id="rId5" Type="http://schemas.openxmlformats.org/officeDocument/2006/relationships/hyperlink" Target="https://docs.atlassian.com/software/jira/docs/api/REST/8.4.2/?_ga=2.93052573.1639889686.1571238783-647032862.1567516016#api/2/issue-createIssues" TargetMode="External"/><Relationship Id="rId4" Type="http://schemas.openxmlformats.org/officeDocument/2006/relationships/hyperlink" Target="https://docs.atlassian.com/software/jira/docs/api/REST/8.4.2/?_ga=2.93052573.1639889686.1571238783-647032862.1567516016#api/2/issue-createIssu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tlassian.com/software/jira/docs/api/REST/8.4.2/?_ga=2.93052573.1639889686.1571238783-647032862.156751601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tlassian.com/software/jira/docs/api/REST/8.4.2/?_ga=2.93052573.1639889686.1571238783-647032862.15675160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tlassian.com/software/jira/docs/api/REST/8.4.2/?_ga=2.93052573.1639889686.1571238783-647032862.1567516016#api/2/issue-editIssue" TargetMode="External"/><Relationship Id="rId3" Type="http://schemas.openxmlformats.org/officeDocument/2006/relationships/hyperlink" Target="https://docs.atlassian.com/software/jira/docs/api/REST/8.4.2/?_ga=2.93052573.1639889686.1571238783-647032862.1567516016#api/2/issue" TargetMode="External"/><Relationship Id="rId7" Type="http://schemas.openxmlformats.org/officeDocument/2006/relationships/hyperlink" Target="https://docs.atlassian.com/software/jira/docs/api/REST/8.4.2/?_ga=2.93052573.1639889686.1571238783-647032862.1567516016#api/2/issue-deleteIss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tlassian.com/software/jira/docs/api/REST/8.4.2/?_ga=2.93052573.1639889686.1571238783-647032862.1567516016#api/2/issue-getIssue" TargetMode="External"/><Relationship Id="rId5" Type="http://schemas.openxmlformats.org/officeDocument/2006/relationships/hyperlink" Target="https://docs.atlassian.com/software/jira/docs/api/REST/8.4.2/?_ga=2.93052573.1639889686.1571238783-647032862.1567516016#api/2/issue-createIssues" TargetMode="External"/><Relationship Id="rId4" Type="http://schemas.openxmlformats.org/officeDocument/2006/relationships/hyperlink" Target="https://docs.atlassian.com/software/jira/docs/api/REST/8.4.2/?_ga=2.93052573.1639889686.1571238783-647032862.1567516016#api/2/issue-createIss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21A1F-8A9D-1148-897C-5C7F544D2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31" y="1011574"/>
            <a:ext cx="4192937" cy="48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5EA808-E52F-5F4B-8460-25EDE966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4" y="810266"/>
            <a:ext cx="8940800" cy="49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5EA808-E52F-5F4B-8460-25EDE966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4" y="810266"/>
            <a:ext cx="8940800" cy="493072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732369-053F-8444-BBEB-4C6EDFA421BB}"/>
              </a:ext>
            </a:extLst>
          </p:cNvPr>
          <p:cNvSpPr/>
          <p:nvPr/>
        </p:nvSpPr>
        <p:spPr>
          <a:xfrm>
            <a:off x="2590800" y="3198167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505050"/>
                </a:solidFill>
                <a:latin typeface="+mn-ea"/>
              </a:rPr>
              <a:t>http://13.124.208.168:8080/rest/</a:t>
            </a:r>
            <a:r>
              <a:rPr lang="en" altLang="ko-KR" sz="2400" dirty="0" err="1">
                <a:solidFill>
                  <a:srgbClr val="505050"/>
                </a:solidFill>
                <a:latin typeface="+mn-ea"/>
              </a:rPr>
              <a:t>api</a:t>
            </a:r>
            <a:r>
              <a:rPr lang="en" altLang="ko-KR" sz="2400" dirty="0">
                <a:solidFill>
                  <a:srgbClr val="505050"/>
                </a:solidFill>
                <a:latin typeface="+mn-ea"/>
              </a:rPr>
              <a:t>/2/issue/BLO-1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14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" altLang="ko-KR" sz="2000" dirty="0"/>
              <a:t>{</a:t>
            </a:r>
            <a:br>
              <a:rPr lang="en" altLang="ko-KR" sz="2000" dirty="0"/>
            </a:br>
            <a:r>
              <a:rPr lang="en" altLang="ko-KR" sz="2000" dirty="0"/>
              <a:t>"expand": "renderedFields,names,schema,operations,editmeta,changelog,versionedRepresentations",</a:t>
            </a:r>
            <a:br>
              <a:rPr lang="en" altLang="ko-KR" sz="2000" dirty="0"/>
            </a:br>
            <a:r>
              <a:rPr lang="en" altLang="ko-KR" sz="2000" dirty="0"/>
              <a:t>"id": "10000",</a:t>
            </a:r>
            <a:br>
              <a:rPr lang="en" altLang="ko-KR" sz="2000" dirty="0"/>
            </a:br>
            <a:r>
              <a:rPr lang="en" altLang="ko-KR" sz="2000" dirty="0"/>
              <a:t>"self": "http://13.124.208.168:8080/rest/</a:t>
            </a:r>
            <a:r>
              <a:rPr lang="en" altLang="ko-KR" sz="2000" dirty="0" err="1"/>
              <a:t>api</a:t>
            </a:r>
            <a:r>
              <a:rPr lang="en" altLang="ko-KR" sz="2000" dirty="0"/>
              <a:t>/2/issue/10000",</a:t>
            </a:r>
            <a:br>
              <a:rPr lang="en" altLang="ko-KR" sz="2000" dirty="0"/>
            </a:br>
            <a:r>
              <a:rPr lang="en" altLang="ko-KR" sz="2000" dirty="0"/>
              <a:t>"key": "BLO-1",</a:t>
            </a:r>
            <a:br>
              <a:rPr lang="en" altLang="ko-KR" sz="2000" dirty="0"/>
            </a:br>
            <a:r>
              <a:rPr lang="en" altLang="ko-KR" sz="2000" dirty="0"/>
              <a:t>"fields": {</a:t>
            </a:r>
            <a:br>
              <a:rPr lang="en" altLang="ko-KR" sz="2000" dirty="0"/>
            </a:br>
            <a:r>
              <a:rPr lang="en" altLang="ko-KR" sz="2000" dirty="0"/>
              <a:t>"</a:t>
            </a:r>
            <a:r>
              <a:rPr lang="en" altLang="ko-KR" sz="2000" dirty="0" err="1"/>
              <a:t>issuetype</a:t>
            </a:r>
            <a:r>
              <a:rPr lang="en" altLang="ko-KR" sz="2000" dirty="0"/>
              <a:t>": {</a:t>
            </a:r>
            <a:br>
              <a:rPr lang="en" altLang="ko-KR" sz="2000" dirty="0"/>
            </a:br>
            <a:r>
              <a:rPr lang="en" altLang="ko-KR" sz="2000" dirty="0"/>
              <a:t>"self": "http://13.124.208.168:8080/rest/</a:t>
            </a:r>
            <a:r>
              <a:rPr lang="en" altLang="ko-KR" sz="2000" dirty="0" err="1"/>
              <a:t>api</a:t>
            </a:r>
            <a:r>
              <a:rPr lang="en" altLang="ko-KR" sz="2000" dirty="0"/>
              <a:t>/2/</a:t>
            </a:r>
            <a:r>
              <a:rPr lang="en" altLang="ko-KR" sz="2000" dirty="0" err="1"/>
              <a:t>issuetype</a:t>
            </a:r>
            <a:r>
              <a:rPr lang="en" altLang="ko-KR" sz="2000" dirty="0"/>
              <a:t>/10100",</a:t>
            </a:r>
            <a:br>
              <a:rPr lang="en" altLang="ko-KR" sz="2000" dirty="0"/>
            </a:br>
            <a:r>
              <a:rPr lang="en" altLang="ko-KR" sz="2000" dirty="0"/>
              <a:t>"id": "10100",</a:t>
            </a:r>
            <a:br>
              <a:rPr lang="en" altLang="ko-KR" sz="2000" dirty="0"/>
            </a:br>
            <a:r>
              <a:rPr lang="en" altLang="ko-KR" sz="2000" dirty="0"/>
              <a:t>"description": "</a:t>
            </a:r>
            <a:r>
              <a:rPr lang="ko-KR" altLang="en-US" sz="2000" dirty="0"/>
              <a:t>개발 목적 및 개발 상태 관리</a:t>
            </a:r>
            <a:r>
              <a:rPr lang="en-US" altLang="ko-KR" sz="2000" dirty="0"/>
              <a:t>",</a:t>
            </a:r>
            <a:br>
              <a:rPr lang="en-US" altLang="ko-KR" sz="2000" dirty="0"/>
            </a:br>
            <a:r>
              <a:rPr lang="en-US" altLang="ko-KR" sz="2000" dirty="0"/>
              <a:t>"</a:t>
            </a:r>
            <a:r>
              <a:rPr lang="en" altLang="ko-KR" sz="2000" dirty="0" err="1"/>
              <a:t>iconUrl</a:t>
            </a:r>
            <a:r>
              <a:rPr lang="en" altLang="ko-KR" sz="2000" dirty="0"/>
              <a:t>": "http://13.124.208.168:8080/secure/</a:t>
            </a:r>
            <a:r>
              <a:rPr lang="en" altLang="ko-KR" sz="2000" dirty="0" err="1"/>
              <a:t>viewavatar?size</a:t>
            </a:r>
            <a:r>
              <a:rPr lang="en" altLang="ko-KR" sz="2000" dirty="0"/>
              <a:t>=</a:t>
            </a:r>
            <a:r>
              <a:rPr lang="en" altLang="ko-KR" sz="2000" dirty="0" err="1"/>
              <a:t>xsmall&amp;avatarId</a:t>
            </a:r>
            <a:r>
              <a:rPr lang="en" altLang="ko-KR" sz="2000" dirty="0"/>
              <a:t>=10311&amp;avatarType=</a:t>
            </a:r>
            <a:r>
              <a:rPr lang="en" altLang="ko-KR" sz="2000" dirty="0" err="1"/>
              <a:t>issuetype</a:t>
            </a:r>
            <a:r>
              <a:rPr lang="en" altLang="ko-KR" sz="2000" dirty="0"/>
              <a:t>",</a:t>
            </a:r>
            <a:br>
              <a:rPr lang="en" altLang="ko-KR" sz="2000" dirty="0"/>
            </a:br>
            <a:r>
              <a:rPr lang="en" altLang="ko-KR" sz="2000" dirty="0"/>
              <a:t>"name": "</a:t>
            </a:r>
            <a:r>
              <a:rPr lang="ko-KR" altLang="en-US" sz="2000" dirty="0"/>
              <a:t>관리 이슈</a:t>
            </a:r>
            <a:r>
              <a:rPr lang="en-US" altLang="ko-KR" sz="2000" dirty="0"/>
              <a:t>",</a:t>
            </a:r>
            <a:br>
              <a:rPr lang="en-US" altLang="ko-KR" sz="2000" dirty="0"/>
            </a:br>
            <a:r>
              <a:rPr lang="en-US" altLang="ko-KR" sz="2000" dirty="0"/>
              <a:t>"</a:t>
            </a:r>
            <a:r>
              <a:rPr lang="en" altLang="ko-KR" sz="2000" dirty="0"/>
              <a:t>subtask": false,</a:t>
            </a:r>
            <a:br>
              <a:rPr lang="en" altLang="ko-KR" sz="2000" dirty="0"/>
            </a:br>
            <a:r>
              <a:rPr lang="en" altLang="ko-KR" sz="2000" dirty="0"/>
              <a:t>"</a:t>
            </a:r>
            <a:r>
              <a:rPr lang="en" altLang="ko-KR" sz="2000" dirty="0" err="1"/>
              <a:t>avatarId</a:t>
            </a:r>
            <a:r>
              <a:rPr lang="en" altLang="ko-KR" sz="2000" dirty="0"/>
              <a:t>": 10311</a:t>
            </a:r>
            <a:br>
              <a:rPr lang="en" altLang="ko-KR" sz="2000" dirty="0"/>
            </a:br>
            <a:r>
              <a:rPr lang="en" altLang="ko-KR" sz="2000" dirty="0"/>
              <a:t>},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61067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sz="2000" dirty="0"/>
              <a:t>	</a:t>
            </a:r>
            <a:r>
              <a:rPr lang="en" altLang="ko-KR" sz="3200" dirty="0"/>
              <a:t>{</a:t>
            </a:r>
            <a:br>
              <a:rPr lang="en" altLang="ko-KR" sz="3200" dirty="0"/>
            </a:br>
            <a:r>
              <a:rPr lang="en" altLang="ko-KR" sz="3200" dirty="0"/>
              <a:t>		"key": "BLO-1",</a:t>
            </a:r>
            <a:br>
              <a:rPr lang="en" altLang="ko-KR" sz="3200" dirty="0"/>
            </a:br>
            <a:r>
              <a:rPr lang="en" altLang="ko-KR" sz="3200" dirty="0"/>
              <a:t>		"fields": {</a:t>
            </a:r>
            <a:br>
              <a:rPr lang="en" altLang="ko-KR" sz="3200" dirty="0"/>
            </a:br>
            <a:r>
              <a:rPr lang="en" altLang="ko-KR" sz="3200" dirty="0"/>
              <a:t>			”</a:t>
            </a:r>
            <a:r>
              <a:rPr lang="en" altLang="ko-KR" sz="3200" dirty="0" err="1"/>
              <a:t>issuetype</a:t>
            </a:r>
            <a:r>
              <a:rPr lang="en" altLang="ko-KR" sz="3200" dirty="0"/>
              <a:t>": {</a:t>
            </a:r>
            <a:br>
              <a:rPr lang="en" altLang="ko-KR" sz="3200" dirty="0"/>
            </a:br>
            <a:r>
              <a:rPr lang="en" altLang="ko-KR" sz="3200" dirty="0"/>
              <a:t>				"id": "10100",</a:t>
            </a:r>
            <a:br>
              <a:rPr lang="en" altLang="ko-KR" sz="3200" dirty="0"/>
            </a:br>
            <a:r>
              <a:rPr lang="en" altLang="ko-KR" sz="3200" dirty="0"/>
              <a:t>				"description": "</a:t>
            </a:r>
            <a:r>
              <a:rPr lang="ko-KR" altLang="en-US" sz="3200" dirty="0"/>
              <a:t>개발 목적 및 개발 상태 관리</a:t>
            </a:r>
            <a:r>
              <a:rPr lang="en-US" altLang="ko-KR" sz="3200" dirty="0"/>
              <a:t>",</a:t>
            </a:r>
            <a:br>
              <a:rPr lang="en-US" altLang="ko-KR" sz="3200" dirty="0"/>
            </a:br>
            <a:r>
              <a:rPr lang="en-US" altLang="ko-KR" sz="3200" dirty="0"/>
              <a:t>				</a:t>
            </a:r>
            <a:r>
              <a:rPr lang="en" altLang="ko-KR" sz="3200" dirty="0"/>
              <a:t>"name": "</a:t>
            </a:r>
            <a:r>
              <a:rPr lang="ko-KR" altLang="en-US" sz="3200" dirty="0"/>
              <a:t>관리 이슈</a:t>
            </a:r>
            <a:r>
              <a:rPr lang="en-US" altLang="ko-KR" sz="3200" dirty="0"/>
              <a:t>”</a:t>
            </a:r>
            <a:br>
              <a:rPr lang="en-US" altLang="ko-KR" sz="3200" dirty="0"/>
            </a:br>
            <a:r>
              <a:rPr lang="en-US" altLang="ko-KR" sz="3200" dirty="0"/>
              <a:t>			}</a:t>
            </a:r>
            <a:br>
              <a:rPr lang="en-US" altLang="ko-KR" sz="3200" dirty="0"/>
            </a:br>
            <a:r>
              <a:rPr lang="en-US" altLang="ko-KR" sz="3200" dirty="0"/>
              <a:t>		}</a:t>
            </a:r>
            <a:br>
              <a:rPr lang="en" altLang="ko-KR" sz="3200" dirty="0"/>
            </a:br>
            <a:r>
              <a:rPr lang="en" altLang="ko-KR" sz="3200" dirty="0"/>
              <a:t>	</a:t>
            </a: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55665-87FA-0747-B90A-D9E2630EECE9}"/>
              </a:ext>
            </a:extLst>
          </p:cNvPr>
          <p:cNvSpPr/>
          <p:nvPr/>
        </p:nvSpPr>
        <p:spPr>
          <a:xfrm>
            <a:off x="2649457" y="1043001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EE234B"/>
                </a:solidFill>
              </a:rPr>
              <a:t>Key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: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Value</a:t>
            </a:r>
            <a:endParaRPr lang="ko-KR" altLang="en-US" dirty="0">
              <a:solidFill>
                <a:srgbClr val="EE234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D7CB62-DFE2-A945-94DE-785004FE6766}"/>
              </a:ext>
            </a:extLst>
          </p:cNvPr>
          <p:cNvSpPr/>
          <p:nvPr/>
        </p:nvSpPr>
        <p:spPr>
          <a:xfrm>
            <a:off x="3856006" y="1906601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EE234B"/>
                </a:solidFill>
              </a:rPr>
              <a:t>Key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: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Value</a:t>
            </a:r>
            <a:endParaRPr lang="ko-KR" altLang="en-US" dirty="0">
              <a:solidFill>
                <a:srgbClr val="EE234B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A3C6E-8C0C-064D-8D2B-ADA14F353C71}"/>
              </a:ext>
            </a:extLst>
          </p:cNvPr>
          <p:cNvSpPr/>
          <p:nvPr/>
        </p:nvSpPr>
        <p:spPr>
          <a:xfrm>
            <a:off x="5492725" y="2275933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EE234B"/>
                </a:solidFill>
              </a:rPr>
              <a:t>Key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: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Value</a:t>
            </a:r>
            <a:endParaRPr lang="ko-KR" altLang="en-US" dirty="0">
              <a:solidFill>
                <a:srgbClr val="EE234B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F9E283-D2BF-DE4D-84AC-6AAB9DA5AA38}"/>
              </a:ext>
            </a:extLst>
          </p:cNvPr>
          <p:cNvSpPr/>
          <p:nvPr/>
        </p:nvSpPr>
        <p:spPr>
          <a:xfrm>
            <a:off x="4286175" y="2957268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EE234B"/>
                </a:solidFill>
              </a:rPr>
              <a:t>Key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: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Value</a:t>
            </a:r>
            <a:endParaRPr lang="ko-KR" altLang="en-US" dirty="0">
              <a:solidFill>
                <a:srgbClr val="EE234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04AF34-5594-A948-91B3-5D744A9B1DC4}"/>
              </a:ext>
            </a:extLst>
          </p:cNvPr>
          <p:cNvSpPr/>
          <p:nvPr/>
        </p:nvSpPr>
        <p:spPr>
          <a:xfrm>
            <a:off x="6095999" y="3499935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EE234B"/>
                </a:solidFill>
              </a:rPr>
              <a:t>Key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: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Value</a:t>
            </a:r>
            <a:endParaRPr lang="ko-KR" altLang="en-US" dirty="0">
              <a:solidFill>
                <a:srgbClr val="EE234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09BD94-308D-0D45-8F10-D73A670559A0}"/>
              </a:ext>
            </a:extLst>
          </p:cNvPr>
          <p:cNvSpPr/>
          <p:nvPr/>
        </p:nvSpPr>
        <p:spPr>
          <a:xfrm>
            <a:off x="4889450" y="4397402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EE234B"/>
                </a:solidFill>
              </a:rPr>
              <a:t>Key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:</a:t>
            </a:r>
            <a:r>
              <a:rPr lang="ko-KR" altLang="en-US" dirty="0">
                <a:solidFill>
                  <a:srgbClr val="EE234B"/>
                </a:solidFill>
              </a:rPr>
              <a:t> </a:t>
            </a:r>
            <a:r>
              <a:rPr lang="en-US" altLang="ko-KR" dirty="0">
                <a:solidFill>
                  <a:srgbClr val="EE234B"/>
                </a:solidFill>
              </a:rPr>
              <a:t>Value</a:t>
            </a:r>
            <a:endParaRPr lang="ko-KR" altLang="en-US" dirty="0">
              <a:solidFill>
                <a:srgbClr val="EE2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9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43B01E-6663-F248-90A3-6F6229407BB1}"/>
              </a:ext>
            </a:extLst>
          </p:cNvPr>
          <p:cNvSpPr/>
          <p:nvPr/>
        </p:nvSpPr>
        <p:spPr>
          <a:xfrm>
            <a:off x="1069181" y="1217192"/>
            <a:ext cx="812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666666"/>
                </a:solidFill>
              </a:rPr>
              <a:t>지라 </a:t>
            </a:r>
            <a:r>
              <a:rPr lang="en-US" altLang="ko-KR" sz="2800" dirty="0">
                <a:solidFill>
                  <a:srgbClr val="666666"/>
                </a:solidFill>
              </a:rPr>
              <a:t>API</a:t>
            </a:r>
            <a:r>
              <a:rPr lang="ko-KR" altLang="en-US" sz="2800" dirty="0">
                <a:solidFill>
                  <a:srgbClr val="666666"/>
                </a:solidFill>
              </a:rPr>
              <a:t> </a:t>
            </a:r>
            <a:r>
              <a:rPr lang="en-US" altLang="ko-KR" sz="2800" dirty="0">
                <a:solidFill>
                  <a:srgbClr val="666666"/>
                </a:solidFill>
              </a:rPr>
              <a:t>:</a:t>
            </a:r>
            <a:r>
              <a:rPr lang="ko-KR" altLang="en-US" sz="2800" dirty="0">
                <a:solidFill>
                  <a:srgbClr val="666666"/>
                </a:solidFill>
              </a:rPr>
              <a:t> </a:t>
            </a:r>
            <a:r>
              <a:rPr lang="en-US" altLang="ko-KR" sz="2800" dirty="0">
                <a:solidFill>
                  <a:srgbClr val="666666"/>
                </a:solidFill>
              </a:rPr>
              <a:t>ISSUE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832D20-199F-0845-AABD-9DA6B2DCB9C4}"/>
              </a:ext>
            </a:extLst>
          </p:cNvPr>
          <p:cNvSpPr/>
          <p:nvPr/>
        </p:nvSpPr>
        <p:spPr>
          <a:xfrm>
            <a:off x="2159000" y="2281058"/>
            <a:ext cx="787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400" u="sng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api/2/issue</a:t>
            </a:r>
            <a:r>
              <a:rPr lang="en" altLang="ko-KR" sz="2400" u="sng" dirty="0">
                <a:latin typeface="+mn-ea"/>
              </a:rPr>
              <a:t> </a:t>
            </a:r>
          </a:p>
          <a:p>
            <a:endParaRPr lang="en" altLang="ko-KR" sz="2400" dirty="0">
              <a:latin typeface="+mn-ea"/>
            </a:endParaRPr>
          </a:p>
          <a:p>
            <a:r>
              <a:rPr lang="en" altLang="ko-KR" sz="2400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issue</a:t>
            </a:r>
            <a:r>
              <a:rPr lang="en" altLang="ko-KR" sz="2400" dirty="0">
                <a:latin typeface="+mn-ea"/>
              </a:rPr>
              <a:t>		POST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</a:t>
            </a:r>
          </a:p>
          <a:p>
            <a:r>
              <a:rPr lang="en" altLang="ko-KR" sz="2400" dirty="0"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issues</a:t>
            </a:r>
            <a:r>
              <a:rPr lang="en" altLang="ko-KR" sz="2400" dirty="0">
                <a:latin typeface="+mn-ea"/>
              </a:rPr>
              <a:t>		POST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/2/issue/bulk</a:t>
            </a:r>
          </a:p>
          <a:p>
            <a:r>
              <a:rPr lang="en" altLang="ko-KR" sz="2400" dirty="0"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issue</a:t>
            </a:r>
            <a:r>
              <a:rPr lang="en" altLang="ko-KR" sz="2400" dirty="0">
                <a:latin typeface="+mn-ea"/>
              </a:rPr>
              <a:t>		GET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/2/issue/{</a:t>
            </a:r>
            <a:r>
              <a:rPr lang="en" altLang="ko-KR" sz="2400" dirty="0" err="1">
                <a:latin typeface="+mn-ea"/>
              </a:rPr>
              <a:t>issueIdOrKey</a:t>
            </a:r>
            <a:r>
              <a:rPr lang="en" altLang="ko-KR" sz="2400" dirty="0">
                <a:latin typeface="+mn-ea"/>
              </a:rPr>
              <a:t>}</a:t>
            </a:r>
          </a:p>
          <a:p>
            <a:r>
              <a:rPr lang="en" altLang="ko-KR" sz="2400" dirty="0">
                <a:latin typeface="+mn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 issue</a:t>
            </a:r>
            <a:r>
              <a:rPr lang="en" altLang="ko-KR" sz="2400" dirty="0">
                <a:latin typeface="+mn-ea"/>
              </a:rPr>
              <a:t>		DELETE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/2/issue/{</a:t>
            </a:r>
            <a:r>
              <a:rPr lang="en" altLang="ko-KR" sz="2400" dirty="0" err="1">
                <a:latin typeface="+mn-ea"/>
              </a:rPr>
              <a:t>issueIdOrKey</a:t>
            </a:r>
            <a:r>
              <a:rPr lang="en" altLang="ko-KR" sz="2400" dirty="0">
                <a:latin typeface="+mn-ea"/>
              </a:rPr>
              <a:t>}</a:t>
            </a:r>
          </a:p>
          <a:p>
            <a:r>
              <a:rPr lang="en" altLang="ko-KR" sz="2400" dirty="0">
                <a:latin typeface="+mn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 issue</a:t>
            </a:r>
            <a:r>
              <a:rPr lang="en" altLang="ko-KR" sz="2400" dirty="0">
                <a:latin typeface="+mn-ea"/>
              </a:rPr>
              <a:t>		PUT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/2/issue/{</a:t>
            </a:r>
            <a:r>
              <a:rPr lang="en" altLang="ko-KR" sz="2400" dirty="0" err="1">
                <a:latin typeface="+mn-ea"/>
              </a:rPr>
              <a:t>issueIdOrKey</a:t>
            </a:r>
            <a:r>
              <a:rPr lang="en" altLang="ko-KR" sz="2400" dirty="0">
                <a:latin typeface="+mn-ea"/>
              </a:rPr>
              <a:t>}</a:t>
            </a:r>
            <a:endParaRPr lang="en" altLang="ko-KR" sz="240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74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22374-2D98-E94D-85EC-84FC438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95" y="985457"/>
            <a:ext cx="7775531" cy="48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DE1D-93EA-7542-BBA9-A7C24E497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" y="1012036"/>
            <a:ext cx="9702800" cy="48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2201121" y="2521059"/>
            <a:ext cx="812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666666"/>
                </a:solidFill>
              </a:rPr>
              <a:t>지라 </a:t>
            </a:r>
            <a:r>
              <a:rPr lang="en-US" altLang="ko-KR" sz="2800" dirty="0">
                <a:solidFill>
                  <a:srgbClr val="666666"/>
                </a:solidFill>
              </a:rPr>
              <a:t>API :</a:t>
            </a:r>
            <a:r>
              <a:rPr lang="en" altLang="ko-KR" sz="2800" dirty="0">
                <a:hlinkClick r:id="rId3"/>
              </a:rPr>
              <a:t> https://docs.atlassian.com/software/jira/docs/api/REST/8.4.2/?_ga=2.93052573.1639889686.1571238783-647032862.1567516016</a:t>
            </a:r>
            <a:endParaRPr lang="en-US" altLang="ko-KR" sz="2800" dirty="0">
              <a:solidFill>
                <a:srgbClr val="666666"/>
              </a:solidFill>
            </a:endParaRPr>
          </a:p>
          <a:p>
            <a:endParaRPr lang="en-US" altLang="ko-KR"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2201121" y="2521059"/>
            <a:ext cx="812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666666"/>
                </a:solidFill>
              </a:rPr>
              <a:t>지라 </a:t>
            </a:r>
            <a:r>
              <a:rPr lang="en-US" altLang="ko-KR" sz="2800" dirty="0">
                <a:solidFill>
                  <a:srgbClr val="666666"/>
                </a:solidFill>
              </a:rPr>
              <a:t>API ?</a:t>
            </a:r>
            <a:r>
              <a:rPr lang="ko-KR" altLang="en-US" sz="2800" dirty="0">
                <a:solidFill>
                  <a:srgbClr val="666666"/>
                </a:solidFill>
              </a:rPr>
              <a:t> </a:t>
            </a:r>
            <a:endParaRPr lang="en-US" altLang="ko-KR" sz="2800" dirty="0">
              <a:solidFill>
                <a:srgbClr val="666666"/>
              </a:solidFill>
            </a:endParaRPr>
          </a:p>
          <a:p>
            <a:endParaRPr lang="en-US" altLang="ko-KR" sz="2800" dirty="0">
              <a:solidFill>
                <a:srgbClr val="666666"/>
              </a:solidFill>
            </a:endParaRPr>
          </a:p>
          <a:p>
            <a:r>
              <a:rPr lang="en-US" altLang="ko-KR" sz="2800" dirty="0">
                <a:solidFill>
                  <a:srgbClr val="666666"/>
                </a:solidFill>
              </a:rPr>
              <a:t>-</a:t>
            </a:r>
            <a:r>
              <a:rPr lang="ko-KR" altLang="en-US" sz="2800" dirty="0">
                <a:solidFill>
                  <a:srgbClr val="666666"/>
                </a:solidFill>
              </a:rPr>
              <a:t> </a:t>
            </a:r>
            <a:r>
              <a:rPr lang="en" altLang="ko-KR" sz="2800" b="1" dirty="0"/>
              <a:t>Application Programming Interface</a:t>
            </a:r>
            <a:r>
              <a:rPr lang="ko-KR" altLang="en-US" sz="2800" b="1" dirty="0"/>
              <a:t>  </a:t>
            </a:r>
            <a:r>
              <a:rPr lang="en-US" altLang="ko-KR" sz="2800" b="1" dirty="0"/>
              <a:t>- API </a:t>
            </a:r>
            <a:r>
              <a:rPr lang="ko-KR" altLang="en-US" sz="2800" b="1" dirty="0"/>
              <a:t>란 어플리케이션 프로그래밍 인터페이스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43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2201121" y="2521059"/>
            <a:ext cx="812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666666"/>
                </a:solidFill>
              </a:rPr>
              <a:t>지라 </a:t>
            </a:r>
            <a:r>
              <a:rPr lang="en-US" altLang="ko-KR" sz="2800" dirty="0">
                <a:solidFill>
                  <a:srgbClr val="666666"/>
                </a:solidFill>
              </a:rPr>
              <a:t>API :</a:t>
            </a:r>
            <a:r>
              <a:rPr lang="en" altLang="ko-KR" sz="2800" dirty="0">
                <a:hlinkClick r:id="rId3"/>
              </a:rPr>
              <a:t> https://docs.atlassian.com/software/jira/docs/api/REST/8.4.2/?_ga=2.93052573.1639889686.1571238783-647032862.1567516016</a:t>
            </a:r>
            <a:endParaRPr lang="en-US" altLang="ko-KR" sz="2800" dirty="0">
              <a:solidFill>
                <a:srgbClr val="666666"/>
              </a:solidFill>
            </a:endParaRPr>
          </a:p>
          <a:p>
            <a:endParaRPr lang="en-US" altLang="ko-KR"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8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AF9C55-F7ED-454D-85E7-C5A5A6AF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04833"/>
            <a:ext cx="10210800" cy="48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43B01E-6663-F248-90A3-6F6229407BB1}"/>
              </a:ext>
            </a:extLst>
          </p:cNvPr>
          <p:cNvSpPr/>
          <p:nvPr/>
        </p:nvSpPr>
        <p:spPr>
          <a:xfrm>
            <a:off x="1069181" y="1217192"/>
            <a:ext cx="812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666666"/>
                </a:solidFill>
              </a:rPr>
              <a:t>지라 </a:t>
            </a:r>
            <a:r>
              <a:rPr lang="en-US" altLang="ko-KR" sz="2800" dirty="0">
                <a:solidFill>
                  <a:srgbClr val="666666"/>
                </a:solidFill>
              </a:rPr>
              <a:t>API</a:t>
            </a:r>
            <a:r>
              <a:rPr lang="ko-KR" altLang="en-US" sz="2800" dirty="0">
                <a:solidFill>
                  <a:srgbClr val="666666"/>
                </a:solidFill>
              </a:rPr>
              <a:t> </a:t>
            </a:r>
            <a:r>
              <a:rPr lang="en-US" altLang="ko-KR" sz="2800" dirty="0">
                <a:solidFill>
                  <a:srgbClr val="666666"/>
                </a:solidFill>
              </a:rPr>
              <a:t>:</a:t>
            </a:r>
            <a:r>
              <a:rPr lang="ko-KR" altLang="en-US" sz="2800" dirty="0">
                <a:solidFill>
                  <a:srgbClr val="666666"/>
                </a:solidFill>
              </a:rPr>
              <a:t> </a:t>
            </a:r>
            <a:r>
              <a:rPr lang="en-US" altLang="ko-KR" sz="2800" dirty="0">
                <a:solidFill>
                  <a:srgbClr val="666666"/>
                </a:solidFill>
              </a:rPr>
              <a:t>ISSUE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832D20-199F-0845-AABD-9DA6B2DCB9C4}"/>
              </a:ext>
            </a:extLst>
          </p:cNvPr>
          <p:cNvSpPr/>
          <p:nvPr/>
        </p:nvSpPr>
        <p:spPr>
          <a:xfrm>
            <a:off x="2159000" y="2281058"/>
            <a:ext cx="787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400" u="sng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api/2/issue</a:t>
            </a:r>
            <a:r>
              <a:rPr lang="en" altLang="ko-KR" sz="2400" u="sng" dirty="0">
                <a:latin typeface="+mn-ea"/>
              </a:rPr>
              <a:t> </a:t>
            </a:r>
          </a:p>
          <a:p>
            <a:endParaRPr lang="en" altLang="ko-KR" sz="2400" dirty="0">
              <a:latin typeface="+mn-ea"/>
            </a:endParaRPr>
          </a:p>
          <a:p>
            <a:r>
              <a:rPr lang="en" altLang="ko-KR" sz="2400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issue</a:t>
            </a:r>
            <a:r>
              <a:rPr lang="en" altLang="ko-KR" sz="2400" dirty="0">
                <a:latin typeface="+mn-ea"/>
              </a:rPr>
              <a:t>		POST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</a:t>
            </a:r>
          </a:p>
          <a:p>
            <a:r>
              <a:rPr lang="en" altLang="ko-KR" sz="2400" dirty="0"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issues</a:t>
            </a:r>
            <a:r>
              <a:rPr lang="en" altLang="ko-KR" sz="2400" dirty="0">
                <a:latin typeface="+mn-ea"/>
              </a:rPr>
              <a:t>		POST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/2/issue/bulk</a:t>
            </a:r>
          </a:p>
          <a:p>
            <a:r>
              <a:rPr lang="en" altLang="ko-KR" sz="2400" dirty="0"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issue</a:t>
            </a:r>
            <a:r>
              <a:rPr lang="en" altLang="ko-KR" sz="2400" dirty="0">
                <a:latin typeface="+mn-ea"/>
              </a:rPr>
              <a:t>		GET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/2/issue/{</a:t>
            </a:r>
            <a:r>
              <a:rPr lang="en" altLang="ko-KR" sz="2400" dirty="0" err="1">
                <a:latin typeface="+mn-ea"/>
              </a:rPr>
              <a:t>issueIdOrKey</a:t>
            </a:r>
            <a:r>
              <a:rPr lang="en" altLang="ko-KR" sz="2400" dirty="0">
                <a:latin typeface="+mn-ea"/>
              </a:rPr>
              <a:t>}</a:t>
            </a:r>
          </a:p>
          <a:p>
            <a:r>
              <a:rPr lang="en" altLang="ko-KR" sz="2400" dirty="0">
                <a:latin typeface="+mn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 issue</a:t>
            </a:r>
            <a:r>
              <a:rPr lang="en" altLang="ko-KR" sz="2400" dirty="0">
                <a:latin typeface="+mn-ea"/>
              </a:rPr>
              <a:t>		DELETE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/2/issue/{</a:t>
            </a:r>
            <a:r>
              <a:rPr lang="en" altLang="ko-KR" sz="2400" dirty="0" err="1">
                <a:latin typeface="+mn-ea"/>
              </a:rPr>
              <a:t>issueIdOrKey</a:t>
            </a:r>
            <a:r>
              <a:rPr lang="en" altLang="ko-KR" sz="2400" dirty="0">
                <a:latin typeface="+mn-ea"/>
              </a:rPr>
              <a:t>}</a:t>
            </a:r>
          </a:p>
          <a:p>
            <a:r>
              <a:rPr lang="en" altLang="ko-KR" sz="2400" dirty="0">
                <a:latin typeface="+mn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 issue</a:t>
            </a:r>
            <a:r>
              <a:rPr lang="en" altLang="ko-KR" sz="2400" dirty="0">
                <a:latin typeface="+mn-ea"/>
              </a:rPr>
              <a:t>		PUT /rest/</a:t>
            </a:r>
            <a:r>
              <a:rPr lang="en" altLang="ko-KR" sz="2400" dirty="0" err="1">
                <a:latin typeface="+mn-ea"/>
              </a:rPr>
              <a:t>api</a:t>
            </a:r>
            <a:r>
              <a:rPr lang="en" altLang="ko-KR" sz="2400" dirty="0">
                <a:latin typeface="+mn-ea"/>
              </a:rPr>
              <a:t>/2/issue/{</a:t>
            </a:r>
            <a:r>
              <a:rPr lang="en" altLang="ko-KR" sz="2400" dirty="0" err="1">
                <a:latin typeface="+mn-ea"/>
              </a:rPr>
              <a:t>issueIdOrKey</a:t>
            </a:r>
            <a:r>
              <a:rPr lang="en" altLang="ko-KR" sz="2400" dirty="0">
                <a:latin typeface="+mn-ea"/>
              </a:rPr>
              <a:t>}</a:t>
            </a:r>
            <a:endParaRPr lang="en" altLang="ko-KR" sz="240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710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2201121" y="2521059"/>
            <a:ext cx="812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666666"/>
                </a:solidFill>
              </a:rPr>
              <a:t>POSTMAN</a:t>
            </a:r>
          </a:p>
          <a:p>
            <a:endParaRPr lang="en-US" altLang="ko-KR" sz="2800" dirty="0">
              <a:solidFill>
                <a:srgbClr val="666666"/>
              </a:solidFill>
            </a:endParaRPr>
          </a:p>
          <a:p>
            <a:r>
              <a:rPr lang="en" altLang="ko-KR" sz="2800" dirty="0">
                <a:hlinkClick r:id="rId3"/>
              </a:rPr>
              <a:t>https://www.getpostman.com/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708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001DB-111E-1944-B4BB-22EB6AC9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9" y="935972"/>
            <a:ext cx="10725156" cy="49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4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en-US" altLang="ko-KR" dirty="0"/>
              <a:t>API</a:t>
            </a:r>
            <a:r>
              <a:rPr lang="ko-KR" altLang="en-US" dirty="0"/>
              <a:t> 소개 및 </a:t>
            </a:r>
            <a:r>
              <a:rPr lang="en-US" altLang="ko-KR" dirty="0"/>
              <a:t>Postman </a:t>
            </a:r>
            <a:r>
              <a:rPr lang="ko-KR" altLang="en-US" dirty="0"/>
              <a:t>활용하기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346D7-F38A-854F-84EE-C4E52EBC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41" y="1036590"/>
            <a:ext cx="8487497" cy="47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46402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1776</Words>
  <Application>Microsoft Macintosh PowerPoint</Application>
  <PresentationFormat>와이드스크린</PresentationFormat>
  <Paragraphs>175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Gotham</vt:lpstr>
      <vt:lpstr>Noto Sans CJK KR Bold</vt:lpstr>
      <vt:lpstr>Noto Sans CJK KR Medium</vt:lpstr>
      <vt:lpstr>Noto Sans CJK KR Regular</vt:lpstr>
      <vt:lpstr>Arial</vt:lpstr>
      <vt:lpstr>표지</vt:lpstr>
      <vt:lpstr>속지</vt:lpstr>
      <vt:lpstr>PowerPoint 프레젠테이션</vt:lpstr>
      <vt:lpstr>협업 툴 활용 A-Z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{ "expand": "renderedFields,names,schema,operations,editmeta,changelog,versionedRepresentations", "id": "10000", "self": "http://13.124.208.168:8080/rest/api/2/issue/10000", "key": "BLO-1", "fields": { "issuetype": { "self": "http://13.124.208.168:8080/rest/api/2/issuetype/10100", "id": "10100", "description": "개발 목적 및 개발 상태 관리", "iconUrl": "http://13.124.208.168:8080/secure/viewavatar?size=xsmall&amp;avatarId=10311&amp;avatarType=issuetype", "name": "관리 이슈", "subtask": false, "avatarId": 10311 },…</vt:lpstr>
      <vt:lpstr>Jira API 소개 및 Postman 활용하기   {   "key": "BLO-1",   "fields": {    ”issuetype": {     "id": "10100",     "description": "개발 목적 및 개발 상태 관리",     "name": "관리 이슈”    }   }  }</vt:lpstr>
      <vt:lpstr>Jira API 소개 및 Postman 활용하기    </vt:lpstr>
      <vt:lpstr>Jira API 소개 및 Postman 활용하기    </vt:lpstr>
      <vt:lpstr>Jira API 소개 및 Postman 활용하기    </vt:lpstr>
      <vt:lpstr>Jira API 소개 및 Postman 활용하기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74</cp:revision>
  <dcterms:created xsi:type="dcterms:W3CDTF">2018-11-30T07:55:16Z</dcterms:created>
  <dcterms:modified xsi:type="dcterms:W3CDTF">2019-10-17T17:16:45Z</dcterms:modified>
</cp:coreProperties>
</file>