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3"/>
  </p:notesMasterIdLst>
  <p:handoutMasterIdLst>
    <p:handoutMasterId r:id="rId14"/>
  </p:handoutMasterIdLst>
  <p:sldIdLst>
    <p:sldId id="294" r:id="rId3"/>
    <p:sldId id="286" r:id="rId4"/>
    <p:sldId id="288" r:id="rId5"/>
    <p:sldId id="295" r:id="rId6"/>
    <p:sldId id="296" r:id="rId7"/>
    <p:sldId id="297" r:id="rId8"/>
    <p:sldId id="299" r:id="rId9"/>
    <p:sldId id="298" r:id="rId10"/>
    <p:sldId id="300" r:id="rId11"/>
    <p:sldId id="30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64369" autoAdjust="0"/>
  </p:normalViewPr>
  <p:slideViewPr>
    <p:cSldViewPr snapToGrid="0" showGuides="1">
      <p:cViewPr>
        <p:scale>
          <a:sx n="120" d="100"/>
          <a:sy n="120" d="100"/>
        </p:scale>
        <p:origin x="1144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17:17:5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395 642 24575,'-47'6'0,"27"-4"0,-22 7 0,35-8 0,0 2 0,-3-3 0,5 3 0,-11-2 0,10 2 0,-7-3 0,6 0 0,-1 0 0,1 0 0,0 0 0,0 0 0,0 0 0,0 0 0,0 0 0,-1 0 0,1 0 0,3-7 0,-2 6 0,2-6 0,-3 7 0,0 0 0,3-4 0,-3 4 0,3-7 0,-3 6 0,0-8 0,0 7 0,0-8 0,0 10 0,-1-10 0,1 8 0,0-4 0,0 6 0,3-3 0,-2 2 0,5-6 0,-6 6 0,7-5 0,-7 2 0,3 0 0,0-3 0,-2 3 0,5-3 0,-2 0 0,3 0 0,0-1 0,0 1 0,0 0 0,0 0 0,0-1 0,0 1 0,0 0 0,0-1 0,0-5 0,0 4 0,0-5 0,0 7 0,7-4 0,-5 3 0,8-2 0,-9 3 0,2-4 0,-3 3 0,3-3 0,-2 4 0,6 0 0,-7 0 0,4-4 0,-4 3 0,3-2 0,-2 2 0,2 1 0,-3 0 0,3 3 0,-2-3 0,9 0 0,-9-1 0,6-3 0,-7 4 0,3 0 0,-2 0 0,2-1 0,0 4 0,1-5 0,0 4 0,3-6 0,-6 4 0,5 0 0,-5-1 0,5 1 0,-5 0 0,6 0 0,-7-1 0,7 1 0,-3 3 0,0-2 0,-1 2 0,0 0 0,-2-3 0,6 6 0,-7-5 0,7 5 0,-6-5 0,2 2 0,-3-4 0,3 4 0,1 1 0,0 0 0,-1-1 0,-3-4 0,4 4 0,-3-2 0,5 5 0,1-9 0,-2 6 0,5-4 0,-6 5 0,3 3 0,-3-3 0,3 2 0,-7-5 0,7 5 0,-3-2 0,3 3 0,-3-4 0,3 4 0,0-4 0,-2 1 0,8 2 0,-8-2 0,18-3 0,-13 4 0,14-5 0,-16 7 0,2 0 0,-2 0 0,-1 0 0,0 0 0,1 0 0,-1 0 0,0 0 0,0 0 0,1 0 0,-1 0 0,3 0 0,-2 0 0,6 0 0,-6 0 0,12 0 0,-10 0 0,7 0 0,-10 0 0,1 0 0,-1 7 0,1-5 0,-4 8 0,6-9 0,-6 2 0,7-3 0,-7 4 0,2-4 0,-2 3 0,7 1 0,-3-4 0,3 10 0,-4-8 0,3 4 0,-2-6 0,6 3 0,-9 1 0,5 0 0,-6-1 0,0 0 0,2-2 0,-2 2 0,0 1 0,3-4 0,-6 7 0,5-6 0,-2 2 0,0 0 0,-1 1 0,-3 3 0,4-3 0,0-1 0,0 0 0,-1 1 0,0 0 0,-2 9 0,5-11 0,-5 11 0,6-12 0,-7 8 0,4-4 0,-4 6 0,0-4 0,0 0 0,3-3 0,-2 5 0,2-4 0,0 5 0,-2-2 0,2-1 0,-3 0 0,0 0 0,0 0 0,0 0 0,0 1 0,0-1 0,0 0 0,0 0 0,0 0 0,0 0 0,-7-3 0,5 3 0,-5-3 0,7 3 0,0 0 0,-3-3 0,3 5 0,-4-4 0,4 9 0,-3-10 0,2 6 0,-2-6 0,3 3 0,-3-3 0,2 2 0,-2-2 0,0 4 0,2-1 0,-5-3 0,5 5 0,-5-7 0,5 11 0,-2-9 0,-4 10 0,6-6 0,-9 2 0,9-3 0,-5 4 0,5-3 0,-8 5 0,7-5 0,-8 2 0,10-3 0,-7-3 0,7 3 0,-10 0 0,8 1 0,-7-1 0,8-1 0,-5-2 0,5 4 0,-5-1 0,2-3 0,-7 8 0,6-6 0,-4 4 0,8-3 0,-12 0 0,11 1 0,-14 5 0,11-5 0,-2 3 0,1-7 0,2 5 0,-3-4 0,0 5 0,-1-6 0,4 2 0,1-2 0,0 0 0,-1 0 0,0-1 0,1 1 0,0 0 0,-1-1 0,0 0 0,-2-2 0,5 5 0,-2-2 0,-1 0 0,0 3 0,-3-7 0,3 7 0,-2-6 0,5 5 0,-2-2 0,0 0 0,2 2 0,-5-5 0,2 2 0,0 0 0,0 1 0,1 0 0,-1-1 0,0 1 0,-2-4 0,5 7 0,-5-6 0,5 5 0,-5-5 0,5 5 0,-2-5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17T17:17:5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395 642 24575,'-47'6'0,"27"-4"0,-22 7 0,35-8 0,0 2 0,-3-3 0,5 3 0,-11-2 0,10 2 0,-7-3 0,6 0 0,-1 0 0,1 0 0,0 0 0,0 0 0,0 0 0,0 0 0,0 0 0,-1 0 0,1 0 0,3-7 0,-2 6 0,2-6 0,-3 7 0,0 0 0,3-4 0,-3 4 0,3-7 0,-3 6 0,0-8 0,0 7 0,0-8 0,0 10 0,-1-10 0,1 8 0,0-4 0,0 6 0,3-3 0,-2 2 0,5-6 0,-6 6 0,7-5 0,-7 2 0,3 0 0,0-3 0,-2 3 0,5-3 0,-2 0 0,3 0 0,0-1 0,0 1 0,0 0 0,0 0 0,0-1 0,0 1 0,0 0 0,0-1 0,0-5 0,0 4 0,0-5 0,0 7 0,7-4 0,-5 3 0,8-2 0,-9 3 0,2-4 0,-3 3 0,3-3 0,-2 4 0,6 0 0,-7 0 0,4-4 0,-4 3 0,3-2 0,-2 2 0,2 1 0,-3 0 0,3 3 0,-2-3 0,9 0 0,-9-1 0,6-3 0,-7 4 0,3 0 0,-2 0 0,2-1 0,0 4 0,1-5 0,0 4 0,3-6 0,-6 4 0,5 0 0,-5-1 0,5 1 0,-5 0 0,6 0 0,-7-1 0,7 1 0,-3 3 0,0-2 0,-1 2 0,0 0 0,-2-3 0,6 6 0,-7-5 0,7 5 0,-6-5 0,2 2 0,-3-4 0,3 4 0,1 1 0,0 0 0,-1-1 0,-3-4 0,4 4 0,-3-2 0,5 5 0,1-9 0,-2 6 0,5-4 0,-6 5 0,3 3 0,-3-3 0,3 2 0,-7-5 0,7 5 0,-3-2 0,3 3 0,-3-4 0,3 4 0,0-4 0,-2 1 0,8 2 0,-8-2 0,18-3 0,-13 4 0,14-5 0,-16 7 0,2 0 0,-2 0 0,-1 0 0,0 0 0,1 0 0,-1 0 0,0 0 0,0 0 0,1 0 0,-1 0 0,3 0 0,-2 0 0,6 0 0,-6 0 0,12 0 0,-10 0 0,7 0 0,-10 0 0,1 0 0,-1 7 0,1-5 0,-4 8 0,6-9 0,-6 2 0,7-3 0,-7 4 0,2-4 0,-2 3 0,7 1 0,-3-4 0,3 10 0,-4-8 0,3 4 0,-2-6 0,6 3 0,-9 1 0,5 0 0,-6-1 0,0 0 0,2-2 0,-2 2 0,0 1 0,3-4 0,-6 7 0,5-6 0,-2 2 0,0 0 0,-1 1 0,-3 3 0,4-3 0,0-1 0,0 0 0,-1 1 0,0 0 0,-2 9 0,5-11 0,-5 11 0,6-12 0,-7 8 0,4-4 0,-4 6 0,0-4 0,0 0 0,3-3 0,-2 5 0,2-4 0,0 5 0,-2-2 0,2-1 0,-3 0 0,0 0 0,0 0 0,0 0 0,0 1 0,0-1 0,0 0 0,0 0 0,0 0 0,0 0 0,-7-3 0,5 3 0,-5-3 0,7 3 0,0 0 0,-3-3 0,3 5 0,-4-4 0,4 9 0,-3-10 0,2 6 0,-2-6 0,3 3 0,-3-3 0,2 2 0,-2-2 0,0 4 0,2-1 0,-5-3 0,5 5 0,-5-7 0,5 11 0,-2-9 0,-4 10 0,6-6 0,-9 2 0,9-3 0,-5 4 0,5-3 0,-8 5 0,7-5 0,-8 2 0,10-3 0,-7-3 0,7 3 0,-10 0 0,8 1 0,-7-1 0,8-1 0,-5-2 0,5 4 0,-5-1 0,2-3 0,-7 8 0,6-6 0,-4 4 0,8-3 0,-12 0 0,11 1 0,-14 5 0,11-5 0,-2 3 0,1-7 0,2 5 0,-3-4 0,0 5 0,-1-6 0,4 2 0,1-2 0,0 0 0,-1 0 0,0-1 0,1 1 0,0 0 0,-1-1 0,0 0 0,-2-2 0,5 5 0,-2-2 0,-1 0 0,0 3 0,-3-7 0,3 7 0,-2-6 0,5 5 0,-2-2 0,0 0 0,2 2 0,-5-5 0,2 2 0,0 0 0,0 1 0,1 0 0,-1-1 0,0 1 0,-2-4 0,5 7 0,-5-6 0,5 5 0,-5-5 0,5 5 0,-2-5 0,3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﻿안녕하세요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시간은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 시간입니다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협업툴에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찬찬히 살펴보는 시간을 가져보려고 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강좌는 지라의 </a:t>
            </a:r>
            <a:r>
              <a:rPr kumimoji="1" lang="ko-KR" altLang="en-US" dirty="0" err="1"/>
              <a:t>관리화면을</a:t>
            </a:r>
            <a:r>
              <a:rPr kumimoji="1" lang="ko-KR" altLang="en-US" dirty="0"/>
              <a:t> 살펴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지라의 많은 강력한 기능들은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통해서 사용이 가능한데요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그만큼 관리자의 영역도 강력한 기능들을 제공합니다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지라의 기본 기능만 </a:t>
            </a:r>
            <a:r>
              <a:rPr kumimoji="1" lang="ko-KR" altLang="en-US" dirty="0" err="1"/>
              <a:t>쓸때는</a:t>
            </a:r>
            <a:r>
              <a:rPr kumimoji="1" lang="ko-KR" altLang="en-US" dirty="0"/>
              <a:t> 경험할 수 없었던 것들을 관리자를 통해서 진행할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우측 상단에 설정 버튼을 누르면 다양한 관리 화면이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물론 관리자 계정일 경우에만 나오겠죠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9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구조는 응용 프로그램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프로젝트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이슈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앱관리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 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최신 업그레이드 보고서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시스템과 같은 항목들로 구성되어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여기서 프로젝트는 프로젝트의 명칭이나 생성 그리고 사용자 별로 프로젝트 권한을 주는 것들을 관리하게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3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다음으로는 이슈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이슈에 대해서 여러가지 상세 설명이 </a:t>
            </a:r>
            <a:r>
              <a:rPr kumimoji="1" lang="ko-KR" altLang="en-US" dirty="0" err="1"/>
              <a:t>많았던것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관리자도 주로 이슈를 수정하고 설정함으로써 관리가 가능합니다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0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각각의 화면을 보면서 설명하도록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 유형은 사용자가 원하는 형태로 가공해서 만들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프로젝트마다 다른 몇가지의 이슈 유형들을 관리할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예를 들어서 개발자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기획자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디자이너의 롤이 다르다고 할 경우 업무 </a:t>
            </a:r>
            <a:r>
              <a:rPr kumimoji="1" lang="ko-KR" altLang="en-US" dirty="0" err="1"/>
              <a:t>플로우가</a:t>
            </a:r>
            <a:r>
              <a:rPr kumimoji="1" lang="ko-KR" altLang="en-US" dirty="0"/>
              <a:t> 다를 수 있는데 이 다른 </a:t>
            </a:r>
            <a:r>
              <a:rPr kumimoji="1" lang="ko-KR" altLang="en-US" dirty="0" err="1"/>
              <a:t>플로우의</a:t>
            </a:r>
            <a:r>
              <a:rPr kumimoji="1" lang="ko-KR" altLang="en-US" dirty="0"/>
              <a:t> 이슈들을 만들어서</a:t>
            </a:r>
            <a:endParaRPr kumimoji="1" lang="en-US" altLang="ko-KR" dirty="0"/>
          </a:p>
          <a:p>
            <a:r>
              <a:rPr kumimoji="1" lang="ko-KR" altLang="en-US" dirty="0"/>
              <a:t>해당 프로젝트에 넣어둘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업무 흐름의 경우 기본 베이스가 있는데 원하는 형태의 업무의 흐름을 만들어볼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현재 새로 만든 업무 흐름인데요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추가하거나 삭제할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6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앱관리에서는 강력한 스크립트 도구를 비롯해서 다양한 툴과 도구들을 체험해 볼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스크립트 도구들은 지라 내에서 특정 이슈들을 조건에 따라서 상태를 변경 시켜주기도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사용자를 할당할 수도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다양한 방식으로 스크립트를 사용해서 이슈 관리를 할 수 있다는 장점이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5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관리자 </a:t>
            </a:r>
            <a:r>
              <a:rPr kumimoji="1" lang="ko-KR" altLang="en-US" dirty="0" err="1"/>
              <a:t>기능중에</a:t>
            </a:r>
            <a:r>
              <a:rPr kumimoji="1" lang="ko-KR" altLang="en-US" dirty="0"/>
              <a:t> 사용자 관리 기능입니다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지라는 강력한 권한 관리 기능과 사용자 관리 기능을 제공합니다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이번 강의에서 다루지는 않지만 </a:t>
            </a:r>
            <a:r>
              <a:rPr kumimoji="1" lang="en-US" altLang="ko-KR" dirty="0"/>
              <a:t>crowd </a:t>
            </a:r>
            <a:r>
              <a:rPr kumimoji="1" lang="ko-KR" altLang="en-US" dirty="0"/>
              <a:t>연동을 통해서 도메인 통합 </a:t>
            </a:r>
            <a:r>
              <a:rPr kumimoji="1" lang="en-US" altLang="ko-KR" dirty="0"/>
              <a:t>SSO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할수도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crowd </a:t>
            </a:r>
            <a:r>
              <a:rPr kumimoji="1" lang="ko-KR" altLang="en-US" dirty="0"/>
              <a:t>의 강력한 계정 관리 기능은</a:t>
            </a:r>
            <a:endParaRPr kumimoji="1" lang="en-US" altLang="ko-KR" dirty="0"/>
          </a:p>
          <a:p>
            <a:r>
              <a:rPr kumimoji="1" lang="ko-KR" altLang="en-US" dirty="0"/>
              <a:t>지라의 계정과 지라 </a:t>
            </a:r>
            <a:r>
              <a:rPr kumimoji="1" lang="ko-KR" altLang="en-US" dirty="0" err="1"/>
              <a:t>컨플루언스의</a:t>
            </a:r>
            <a:r>
              <a:rPr kumimoji="1" lang="ko-KR" altLang="en-US" dirty="0"/>
              <a:t> 계정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빗버킷의</a:t>
            </a:r>
            <a:r>
              <a:rPr kumimoji="1" lang="ko-KR" altLang="en-US" dirty="0"/>
              <a:t> 계정들을 통합해서 관리할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사용자와 그룹 관리가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특정 사용자에게 관리자로 지정하고 싶다면 그룹의 </a:t>
            </a:r>
            <a:r>
              <a:rPr kumimoji="1" lang="en-US" altLang="ko-KR" dirty="0" err="1"/>
              <a:t>jira</a:t>
            </a:r>
            <a:r>
              <a:rPr kumimoji="1" lang="en-US" altLang="ko-KR" dirty="0"/>
              <a:t>-administrators</a:t>
            </a:r>
            <a:r>
              <a:rPr kumimoji="1" lang="ko-KR" altLang="en-US" dirty="0"/>
              <a:t>의 그룹에 해당 사용자를 매핑하면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특별히 사용자 이름 뒤에 응용 프로그램이라고 표기가 따로 되어있고 </a:t>
            </a:r>
            <a:r>
              <a:rPr kumimoji="1" lang="en-US" altLang="ko-KR" dirty="0"/>
              <a:t>internal </a:t>
            </a:r>
            <a:r>
              <a:rPr kumimoji="1" lang="ko-KR" altLang="en-US" dirty="0"/>
              <a:t>이라는 목록이 표기된 이유는 </a:t>
            </a:r>
            <a:endParaRPr kumimoji="1" lang="en-US" altLang="ko-KR" dirty="0"/>
          </a:p>
          <a:p>
            <a:r>
              <a:rPr kumimoji="1" lang="ko-KR" altLang="en-US" dirty="0"/>
              <a:t>다른 계정 정보와 </a:t>
            </a:r>
            <a:r>
              <a:rPr kumimoji="1" lang="ko-KR" altLang="en-US" dirty="0" err="1"/>
              <a:t>통합시에</a:t>
            </a:r>
            <a:r>
              <a:rPr kumimoji="1" lang="ko-KR" altLang="en-US" dirty="0"/>
              <a:t> 발생되는 중복에 대한 관리입니다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지라는 다른 서비스와의 계정 연동이 가능하도록 </a:t>
            </a:r>
            <a:r>
              <a:rPr kumimoji="1" lang="ko-KR" altLang="en-US" dirty="0" err="1"/>
              <a:t>설계되어있어서</a:t>
            </a:r>
            <a:r>
              <a:rPr kumimoji="1" lang="ko-KR" altLang="en-US" dirty="0"/>
              <a:t> 확장성이</a:t>
            </a:r>
            <a:endParaRPr kumimoji="1" lang="en-US" altLang="ko-KR" dirty="0"/>
          </a:p>
          <a:p>
            <a:r>
              <a:rPr kumimoji="1" lang="ko-KR" altLang="en-US" dirty="0"/>
              <a:t>용이한 대신에 계정 정보의 충돌을 막기 위해서 일련의 계정 우선 순위 절차들을 가지고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최신 업그레이드 보고서는</a:t>
            </a:r>
            <a:endParaRPr kumimoji="1" lang="en-US" altLang="ko-KR" dirty="0"/>
          </a:p>
          <a:p>
            <a:r>
              <a:rPr kumimoji="1" lang="ko-KR" altLang="en-US" dirty="0"/>
              <a:t>현재 지라가 최신으로 업그레이드가 </a:t>
            </a:r>
            <a:r>
              <a:rPr kumimoji="1" lang="ko-KR" altLang="en-US" dirty="0" err="1"/>
              <a:t>잘되어있다고</a:t>
            </a:r>
            <a:r>
              <a:rPr kumimoji="1" lang="ko-KR" altLang="en-US" dirty="0"/>
              <a:t>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시스템의 경우에 현재 지라의 모드나 설치된 언어들을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시스템 정보를 확인할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베이스 사용량을 모니터링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ko-KR" altLang="en-US" dirty="0" err="1"/>
              <a:t>감사로그와</a:t>
            </a:r>
            <a:r>
              <a:rPr kumimoji="1" lang="ko-KR" altLang="en-US" dirty="0"/>
              <a:t> 로깅을 통해서 문제가 </a:t>
            </a:r>
            <a:r>
              <a:rPr kumimoji="1" lang="ko-KR" altLang="en-US" dirty="0" err="1"/>
              <a:t>발생했을때</a:t>
            </a:r>
            <a:r>
              <a:rPr kumimoji="1" lang="ko-KR" altLang="en-US" dirty="0"/>
              <a:t> 해당 사항들을 </a:t>
            </a:r>
            <a:r>
              <a:rPr kumimoji="1" lang="ko-KR" altLang="en-US" dirty="0" err="1"/>
              <a:t>추적할수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ko-KR" altLang="en-US" dirty="0" err="1"/>
              <a:t>전역권한과</a:t>
            </a:r>
            <a:r>
              <a:rPr kumimoji="1" lang="ko-KR" altLang="en-US" dirty="0"/>
              <a:t> 사용자 세션 정보를 토대로 어떤 사용자가 언제 세션에 붙어있는지를 확인할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하단에는 웹 훅을 설정하는 영역이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이것을 통해서 지라에 이슈가 생성되거나 </a:t>
            </a:r>
            <a:r>
              <a:rPr kumimoji="1" lang="ko-KR" altLang="en-US" dirty="0" err="1"/>
              <a:t>수정되었을때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알람을</a:t>
            </a:r>
            <a:r>
              <a:rPr kumimoji="1" lang="ko-KR" altLang="en-US" dirty="0"/>
              <a:t> 보낼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문자로 설정을 하거나 이메일 등으로 설정함으로써</a:t>
            </a:r>
            <a:endParaRPr kumimoji="1" lang="en-US" altLang="ko-KR" dirty="0"/>
          </a:p>
          <a:p>
            <a:r>
              <a:rPr kumimoji="1" lang="ko-KR" altLang="en-US" dirty="0"/>
              <a:t>업무를 효율적으로 할 수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8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관리자 화면의 이모저모에 대해서 살펴보았는데요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지라는 관리자를 통해서 다양한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필드들을 설정하고 관리할 수 있기 때문에</a:t>
            </a:r>
            <a:endParaRPr kumimoji="1" lang="en-US" altLang="ko-KR" dirty="0"/>
          </a:p>
          <a:p>
            <a:r>
              <a:rPr kumimoji="1" lang="ko-KR" altLang="en-US" dirty="0"/>
              <a:t>그 활용성은 무궁무진할 수 있다고 생각합니다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다만 너무나 복잡하게 만들고 사용한다면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기존의 지라가 처음에 쉽게 다양한 사람들이 쓰게 하려고 만든 그 원래의 목적성들이 손실 될 수도 있다고 생각합니다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회사의 분위기와 목적성에 맞추어서 해당 워크플로우와 이슈 관리들을 잘할 수 있다면 현재 진행해야 되는 일감들이 </a:t>
            </a:r>
            <a:endParaRPr kumimoji="1" lang="en-US" altLang="ko-KR" dirty="0"/>
          </a:p>
          <a:p>
            <a:r>
              <a:rPr kumimoji="1" lang="ko-KR" altLang="en-US" dirty="0"/>
              <a:t>잘 관리되고 처리 될 수 </a:t>
            </a:r>
            <a:r>
              <a:rPr kumimoji="1" lang="ko-KR" altLang="en-US" dirty="0" err="1"/>
              <a:t>있을것이라고</a:t>
            </a:r>
            <a:r>
              <a:rPr kumimoji="1" lang="ko-KR" altLang="en-US" dirty="0"/>
              <a:t> 생각합니다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관리자에서 살짝 언급한 워크 </a:t>
            </a:r>
            <a:r>
              <a:rPr kumimoji="1" lang="ko-KR" altLang="en-US" dirty="0" err="1"/>
              <a:t>플로우에</a:t>
            </a:r>
            <a:r>
              <a:rPr kumimoji="1" lang="ko-KR" altLang="en-US" dirty="0"/>
              <a:t> 대한 이야기를 다음 강의에서는 진행하겠습니다</a:t>
            </a:r>
            <a:r>
              <a:rPr kumimoji="1" lang="en-US" altLang="ko-KR" dirty="0"/>
              <a:t>~!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.</a:t>
            </a:r>
            <a:r>
              <a:rPr kumimoji="1" lang="ko-KR" altLang="en-US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2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1303347" y="867282"/>
            <a:ext cx="812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666666"/>
                </a:solidFill>
              </a:rPr>
              <a:t>지라 관리자 화면 </a:t>
            </a:r>
            <a:endParaRPr lang="en-US" altLang="ko-KR" sz="20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7181FC-0B4C-CB48-92B2-A7D92061F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61" y="1390502"/>
            <a:ext cx="9582692" cy="45011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15CAB8B-C763-1844-AB86-6E084424869C}"/>
                  </a:ext>
                </a:extLst>
              </p14:cNvPr>
              <p14:cNvContentPartPr/>
              <p14:nvPr/>
            </p14:nvContentPartPr>
            <p14:xfrm>
              <a:off x="10346584" y="1405733"/>
              <a:ext cx="275760" cy="307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15CAB8B-C763-1844-AB86-6E0844248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7584" y="1396733"/>
                <a:ext cx="29340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1303347" y="867282"/>
            <a:ext cx="812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666666"/>
                </a:solidFill>
              </a:rPr>
              <a:t>지라 관리자 화면 </a:t>
            </a:r>
            <a:endParaRPr lang="en-US" altLang="ko-KR" sz="20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7181FC-0B4C-CB48-92B2-A7D92061F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61" y="1390502"/>
            <a:ext cx="9582692" cy="45011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15CAB8B-C763-1844-AB86-6E084424869C}"/>
                  </a:ext>
                </a:extLst>
              </p14:cNvPr>
              <p14:cNvContentPartPr/>
              <p14:nvPr/>
            </p14:nvContentPartPr>
            <p14:xfrm>
              <a:off x="10346584" y="1405733"/>
              <a:ext cx="275760" cy="307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15CAB8B-C763-1844-AB86-6E0844248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7584" y="1396733"/>
                <a:ext cx="293400" cy="3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47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1303347" y="867282"/>
            <a:ext cx="812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666666"/>
                </a:solidFill>
              </a:rPr>
              <a:t>지라 관리자 화면 </a:t>
            </a:r>
            <a:endParaRPr lang="en-US" altLang="ko-KR" sz="2000" dirty="0">
              <a:solidFill>
                <a:srgbClr val="66666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1E39C8-8163-1243-B0D4-EBE1CAE4A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01" y="1292222"/>
            <a:ext cx="8752368" cy="42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EF71E-561F-F643-9DFB-9CDA813262BA}"/>
              </a:ext>
            </a:extLst>
          </p:cNvPr>
          <p:cNvSpPr/>
          <p:nvPr/>
        </p:nvSpPr>
        <p:spPr>
          <a:xfrm>
            <a:off x="1303347" y="867282"/>
            <a:ext cx="812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666666"/>
                </a:solidFill>
              </a:rPr>
              <a:t>지라 관리자 화면 </a:t>
            </a:r>
            <a:endParaRPr lang="en-US" altLang="ko-KR" sz="2000" dirty="0">
              <a:solidFill>
                <a:srgbClr val="66666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3F5836-1097-E340-BDE2-D36FAC5A8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/>
          <a:stretch/>
        </p:blipFill>
        <p:spPr>
          <a:xfrm>
            <a:off x="1382233" y="1267392"/>
            <a:ext cx="8621769" cy="45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16E1C1-5BDC-924A-A264-4870503817DE}"/>
              </a:ext>
            </a:extLst>
          </p:cNvPr>
          <p:cNvSpPr/>
          <p:nvPr/>
        </p:nvSpPr>
        <p:spPr>
          <a:xfrm>
            <a:off x="1303346" y="867282"/>
            <a:ext cx="8786951" cy="46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666666"/>
                </a:solidFill>
              </a:rPr>
              <a:t>이슈 유형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이슈를 관리 합니다 </a:t>
            </a:r>
            <a:r>
              <a:rPr lang="en-US" altLang="ko-KR" sz="2000" dirty="0">
                <a:solidFill>
                  <a:srgbClr val="666666"/>
                </a:solidFill>
              </a:rPr>
              <a:t>(</a:t>
            </a:r>
            <a:r>
              <a:rPr lang="ko-KR" altLang="en-US" sz="2000" dirty="0">
                <a:solidFill>
                  <a:srgbClr val="666666"/>
                </a:solidFill>
              </a:rPr>
              <a:t>새로운 이슈 타입을 생성</a:t>
            </a:r>
            <a:r>
              <a:rPr lang="en-US" altLang="ko-KR" sz="2000" dirty="0">
                <a:solidFill>
                  <a:srgbClr val="666666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이슈 유형 계획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프로젝트에 어떤 이슈 타입을 넣을 수 있을지를 설정합니다</a:t>
            </a:r>
            <a:r>
              <a:rPr lang="en-US" altLang="ko-KR" sz="2000" dirty="0">
                <a:solidFill>
                  <a:srgbClr val="666666"/>
                </a:solidFill>
              </a:rPr>
              <a:t>.</a:t>
            </a:r>
            <a:r>
              <a:rPr lang="ko-KR" altLang="en-US" sz="2000" dirty="0">
                <a:solidFill>
                  <a:srgbClr val="666666"/>
                </a:solidFill>
              </a:rPr>
              <a:t> </a:t>
            </a:r>
            <a:endParaRPr lang="en-US" altLang="ko-KR" sz="20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업무 흐름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업무의 단계를 설정합니다</a:t>
            </a:r>
            <a:r>
              <a:rPr lang="en-US" altLang="ko-KR" sz="2000" dirty="0">
                <a:solidFill>
                  <a:srgbClr val="666666"/>
                </a:solidFill>
              </a:rPr>
              <a:t>.</a:t>
            </a:r>
            <a:r>
              <a:rPr lang="ko-KR" altLang="en-US" sz="2000" dirty="0">
                <a:solidFill>
                  <a:srgbClr val="666666"/>
                </a:solidFill>
              </a:rPr>
              <a:t> </a:t>
            </a:r>
            <a:endParaRPr lang="en-US" altLang="ko-KR" sz="20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업무 흐름 계획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이슈 유형과 업무 흐름을 매핑합니다</a:t>
            </a:r>
            <a:r>
              <a:rPr lang="en-US" altLang="ko-KR" sz="2000" dirty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화면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편집을 통해서 화면에 보여줄 필드 정보를 추가</a:t>
            </a:r>
            <a:r>
              <a:rPr lang="en-US" altLang="ko-KR" sz="2000" dirty="0">
                <a:solidFill>
                  <a:srgbClr val="666666"/>
                </a:solidFill>
              </a:rPr>
              <a:t>/</a:t>
            </a:r>
            <a:r>
              <a:rPr lang="ko-KR" altLang="en-US" sz="2000" dirty="0">
                <a:solidFill>
                  <a:srgbClr val="666666"/>
                </a:solidFill>
              </a:rPr>
              <a:t>수정할 수 있습니다</a:t>
            </a:r>
            <a:endParaRPr lang="en-US" altLang="ko-KR" sz="20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화면 계획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</a:t>
            </a:r>
            <a:r>
              <a:rPr lang="ko-KR" altLang="en-US" sz="2000" dirty="0" err="1">
                <a:solidFill>
                  <a:srgbClr val="666666"/>
                </a:solidFill>
              </a:rPr>
              <a:t>커스터마이즈한</a:t>
            </a:r>
            <a:r>
              <a:rPr lang="ko-KR" altLang="en-US" sz="2000" dirty="0">
                <a:solidFill>
                  <a:srgbClr val="666666"/>
                </a:solidFill>
              </a:rPr>
              <a:t> 화면을 특정 화면 계획과 연결 시킵니다</a:t>
            </a:r>
            <a:r>
              <a:rPr lang="en-US" altLang="ko-KR" sz="2000" dirty="0">
                <a:solidFill>
                  <a:srgbClr val="666666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이슈 유형 화면 계획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이유 유형과 화면 계획을 연결합니다</a:t>
            </a:r>
            <a:r>
              <a:rPr lang="en-US" altLang="ko-KR" sz="2000" dirty="0">
                <a:solidFill>
                  <a:srgbClr val="666666"/>
                </a:solidFill>
              </a:rPr>
              <a:t>.</a:t>
            </a:r>
            <a:r>
              <a:rPr lang="ko-KR" altLang="en-US" sz="2000" dirty="0">
                <a:solidFill>
                  <a:srgbClr val="666666"/>
                </a:solidFill>
              </a:rPr>
              <a:t> </a:t>
            </a:r>
            <a:endParaRPr lang="en-US" altLang="ko-KR" sz="2000" dirty="0">
              <a:solidFill>
                <a:srgbClr val="66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666666"/>
                </a:solidFill>
              </a:rPr>
              <a:t>사용자 정의 필드 추가 </a:t>
            </a:r>
            <a:r>
              <a:rPr lang="en-US" altLang="ko-KR" sz="2000" dirty="0">
                <a:solidFill>
                  <a:srgbClr val="666666"/>
                </a:solidFill>
              </a:rPr>
              <a:t>–</a:t>
            </a:r>
            <a:r>
              <a:rPr lang="ko-KR" altLang="en-US" sz="2000" dirty="0">
                <a:solidFill>
                  <a:srgbClr val="666666"/>
                </a:solidFill>
              </a:rPr>
              <a:t> 사용자가 원하는 형태의 필드를 구성합니다 </a:t>
            </a:r>
            <a:r>
              <a:rPr lang="en-US" altLang="ko-KR" sz="2000" dirty="0">
                <a:solidFill>
                  <a:srgbClr val="666666"/>
                </a:solidFill>
              </a:rPr>
              <a:t>.</a:t>
            </a:r>
            <a:r>
              <a:rPr lang="ko-KR" altLang="en-US" sz="2000" dirty="0">
                <a:solidFill>
                  <a:srgbClr val="666666"/>
                </a:solidFill>
              </a:rPr>
              <a:t> </a:t>
            </a:r>
            <a:endParaRPr lang="en-US" altLang="ko-KR"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4CDADF-DE51-8549-BD49-FA08B86F6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1" y="797121"/>
            <a:ext cx="8927072" cy="46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B1E41-B4B8-C949-81FD-8F6A00AB9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9" y="786627"/>
            <a:ext cx="10033591" cy="51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관리자 소개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45A4C2-BB92-654A-8675-92C703ADD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" y="850604"/>
            <a:ext cx="9476633" cy="49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5782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762</Words>
  <Application>Microsoft Macintosh PowerPoint</Application>
  <PresentationFormat>와이드스크린</PresentationFormat>
  <Paragraphs>91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협업 툴 활용 A-Z</vt:lpstr>
      <vt:lpstr>Jira 관리자 소개   </vt:lpstr>
      <vt:lpstr>Jira 관리자 소개   </vt:lpstr>
      <vt:lpstr>Jira 관리자 소개   </vt:lpstr>
      <vt:lpstr>Jira 관리자 소개   </vt:lpstr>
      <vt:lpstr>Jira 관리자 소개   </vt:lpstr>
      <vt:lpstr>Jira 관리자 소개   </vt:lpstr>
      <vt:lpstr>Jira 관리자 소개   </vt:lpstr>
      <vt:lpstr>Jira 관리자 소개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71</cp:revision>
  <dcterms:created xsi:type="dcterms:W3CDTF">2018-11-30T07:55:16Z</dcterms:created>
  <dcterms:modified xsi:type="dcterms:W3CDTF">2019-10-17T17:53:18Z</dcterms:modified>
</cp:coreProperties>
</file>