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6" r:id="rId3"/>
    <p:sldId id="277" r:id="rId4"/>
    <p:sldId id="260" r:id="rId5"/>
    <p:sldId id="269" r:id="rId6"/>
    <p:sldId id="267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임효빈" initials="임" lastIdx="1" clrIdx="1">
    <p:extLst>
      <p:ext uri="{19B8F6BF-5375-455C-9EA6-DF929625EA0E}">
        <p15:presenceInfo xmlns:p15="http://schemas.microsoft.com/office/powerpoint/2012/main" userId="임효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93B6C"/>
    <a:srgbClr val="DEEBF7"/>
    <a:srgbClr val="203864"/>
    <a:srgbClr val="476C91"/>
    <a:srgbClr val="0A8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0" autoAdjust="0"/>
    <p:restoredTop sz="80245" autoAdjust="0"/>
  </p:normalViewPr>
  <p:slideViewPr>
    <p:cSldViewPr snapToGrid="0">
      <p:cViewPr>
        <p:scale>
          <a:sx n="52" d="100"/>
          <a:sy n="52" d="100"/>
        </p:scale>
        <p:origin x="-663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3B539-7518-4C7A-80C7-A7A6516BB6D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06A4B-B973-4511-8392-712C5465F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3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안녕하십니까 저는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조 발표를 맡은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최시은입니다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 조의 프로젝트 주제는 이미지 캡션 생성 모델 구축입니다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9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 캡션 생성에 대해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 캡션 생성이란 한 마디로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자연어로 이미지를 묘사하는 작업입니다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모델은 시각정보처리와 자연어 처리를 조합하여 적용하며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컨볼루션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신경망인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순환 신경망인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결합으로 구성할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주제를 선정한 이유는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캡셔닝이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딥러닝 영역의 가장 중요한 응용 사례 중 하나로 알려져 있다는 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결합된 형태의 모델을 구축하여 이미지와 텍스트 데이터를 모두 다뤄볼 수 있다는 점이 인상깊었기 때문입니다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2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저희가 찾아낸 데이터셋은 미국 기업 야후의 온라인 사진 공유 커뮤니티인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flickr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수집한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flickr8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이라는 이름을 가진 데이터셋으로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이는 각각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개의 캡션을 가진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8000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개의 이미지로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구성되어있습니다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8000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개의 이미지와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40000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개의 텍스트를 포함하고 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6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데이터셋의 한 예시로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장의 이미지와 그 이미지를 설명하는 다섯 개의 캡션으로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이루어져있습니다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2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지금부터 이미지 캡션 생성을 위해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구축하고자하는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모델을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도식화하여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간단하게 설명하도록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indent="-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다음과 같은 사진을 이미지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캡셔닝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프로그램에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대입하면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거쳐서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이미지의특징을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추출하고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거쳐서 최종적으로 이미지에 대한 설명을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output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생성해내는 모델입니다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caption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생성하려면 단어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임베딩을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거쳐야합니다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6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교수님께서 추천하시는 단어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방식인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word2vec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사용하고자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word2vec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CBOW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Skip-Gram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두 방식으로 나뉘어지는데요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몇 개의 중심단어를 가지고 그 주변 단어들을 유추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 방식인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Skip-Gram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방식을 이용하면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거쳐서 찾아낸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bird, water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같은 중심 단어로부터 다음의 주변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단어들를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예측해서 전체 문장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caption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얻어낼 수 있을 것이라고 판단하였습니다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5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RNN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중에서도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LSTM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사용하면 더욱 좋은 모델을 만들 수 있을 것이라고 판단하였는데요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이미지로부터 특징을 추출하고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그로부터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label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얻어내는 모델에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조건부랜덤필드인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CRF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사용할 수 있기도 하지만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CRF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여러 단계로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이루어져있어서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구현하기가 좀 복잡하다고 느껴졌고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CRF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로부터 얻어낸 문장은 일관성이 떨어지고 품질이 낮다는 평이 있어서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한계점을 해소할 수 있는 다른 방법인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사용해보기로 결정하였습니다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43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여기까지가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저희가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구현하고자하는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이미지 캡션 생성 모델에 대한 설명이었습니다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4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5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9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4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8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8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6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1249026" y="5922000"/>
            <a:ext cx="936000" cy="936000"/>
          </a:xfrm>
          <a:prstGeom prst="rect">
            <a:avLst/>
          </a:prstGeom>
          <a:solidFill>
            <a:srgbClr val="476C9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1239500" cy="5922000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altLang="ko-KR" sz="4400" b="1" dirty="0">
                <a:ln>
                  <a:solidFill>
                    <a:srgbClr val="476C91"/>
                  </a:solidFill>
                </a:ln>
                <a:solidFill>
                  <a:srgbClr val="FFC000"/>
                </a:solidFill>
              </a:rPr>
              <a:t>Image Captioning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prstClr val="white"/>
                </a:solidFill>
              </a:rPr>
              <a:t>               </a:t>
            </a:r>
            <a:r>
              <a:rPr lang="en-US" altLang="ko-KR" sz="3200" b="1" dirty="0">
                <a:solidFill>
                  <a:prstClr val="white"/>
                </a:solidFill>
              </a:rPr>
              <a:t>: </a:t>
            </a:r>
            <a:r>
              <a:rPr lang="ko-KR" altLang="en-US" sz="3200" b="1" dirty="0">
                <a:solidFill>
                  <a:prstClr val="white"/>
                </a:solidFill>
              </a:rPr>
              <a:t>이미지 캡션 생성 모델 구축 프로젝트</a:t>
            </a: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879500" y="5562000"/>
            <a:ext cx="360000" cy="360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801879" y="6098494"/>
            <a:ext cx="3257623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1</a:t>
            </a:r>
            <a:r>
              <a:rPr lang="ko-KR" altLang="en-US" sz="2000" b="1" dirty="0">
                <a:solidFill>
                  <a:prstClr val="white"/>
                </a:solidFill>
              </a:rPr>
              <a:t>조  </a:t>
            </a:r>
            <a:r>
              <a:rPr lang="ko-KR" altLang="en-US" sz="2000" b="1" dirty="0" err="1">
                <a:solidFill>
                  <a:prstClr val="white"/>
                </a:solidFill>
              </a:rPr>
              <a:t>김정휴</a:t>
            </a:r>
            <a:r>
              <a:rPr lang="ko-KR" altLang="en-US" sz="2000" b="1" dirty="0">
                <a:solidFill>
                  <a:prstClr val="white"/>
                </a:solidFill>
              </a:rPr>
              <a:t> 임효빈 </a:t>
            </a:r>
            <a:r>
              <a:rPr lang="ko-KR" altLang="en-US" sz="2000" b="1" dirty="0" err="1">
                <a:solidFill>
                  <a:prstClr val="white"/>
                </a:solidFill>
              </a:rPr>
              <a:t>최시은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3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F023DA-E727-4B39-851E-9CB2C57F8F93}"/>
              </a:ext>
            </a:extLst>
          </p:cNvPr>
          <p:cNvSpPr/>
          <p:nvPr/>
        </p:nvSpPr>
        <p:spPr>
          <a:xfrm>
            <a:off x="1690501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이미지 캡션 생성</a:t>
            </a:r>
            <a:endParaRPr lang="en-US" altLang="ko-KR" sz="3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53134B2C-2232-4546-9CF6-8E804D24C634}"/>
              </a:ext>
            </a:extLst>
          </p:cNvPr>
          <p:cNvGrpSpPr/>
          <p:nvPr/>
        </p:nvGrpSpPr>
        <p:grpSpPr>
          <a:xfrm>
            <a:off x="1072632" y="1857608"/>
            <a:ext cx="614799" cy="614799"/>
            <a:chOff x="2581850" y="2496175"/>
            <a:chExt cx="614799" cy="614799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50EC5A5-A05D-4548-8B6A-5D29E7C4F0E2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8B1CEE99-6280-46C9-A7FB-19F36C88ED75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136" name="Freeform 17">
                <a:extLst>
                  <a:ext uri="{FF2B5EF4-FFF2-40B4-BE49-F238E27FC236}">
                    <a16:creationId xmlns:a16="http://schemas.microsoft.com/office/drawing/2014/main" id="{E80B3C5A-A37B-4ABB-95AC-35411A3B1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18">
                <a:extLst>
                  <a:ext uri="{FF2B5EF4-FFF2-40B4-BE49-F238E27FC236}">
                    <a16:creationId xmlns:a16="http://schemas.microsoft.com/office/drawing/2014/main" id="{E853E669-2398-49ED-AB0D-4BD6158B0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19">
                <a:extLst>
                  <a:ext uri="{FF2B5EF4-FFF2-40B4-BE49-F238E27FC236}">
                    <a16:creationId xmlns:a16="http://schemas.microsoft.com/office/drawing/2014/main" id="{EFDCD164-B3D2-45BB-93BF-8368AD451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20">
                <a:extLst>
                  <a:ext uri="{FF2B5EF4-FFF2-40B4-BE49-F238E27FC236}">
                    <a16:creationId xmlns:a16="http://schemas.microsoft.com/office/drawing/2014/main" id="{09CEC438-F96D-45DC-86E9-4CD0BDD7D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21">
                <a:extLst>
                  <a:ext uri="{FF2B5EF4-FFF2-40B4-BE49-F238E27FC236}">
                    <a16:creationId xmlns:a16="http://schemas.microsoft.com/office/drawing/2014/main" id="{15FF0D0F-07FE-4442-ADE4-931F75353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D139070-2E25-40B5-AD80-70582DD5A672}"/>
              </a:ext>
            </a:extLst>
          </p:cNvPr>
          <p:cNvSpPr/>
          <p:nvPr/>
        </p:nvSpPr>
        <p:spPr>
          <a:xfrm>
            <a:off x="1859936" y="1892987"/>
            <a:ext cx="9883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자연어로 이미지를 묘사하는 작업 </a:t>
            </a:r>
            <a:r>
              <a:rPr lang="en-US" altLang="ko-KR" sz="2000" b="1" dirty="0">
                <a:solidFill>
                  <a:prstClr val="white"/>
                </a:solidFill>
              </a:rPr>
              <a:t>-&gt; </a:t>
            </a:r>
            <a:r>
              <a:rPr lang="ko-KR" altLang="en-US" sz="2000" b="1" dirty="0">
                <a:solidFill>
                  <a:prstClr val="white"/>
                </a:solidFill>
              </a:rPr>
              <a:t>시각정보와 자연어 처리를 조합하여 적용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ACFF119-0B88-4540-B2B6-70F89E647EED}"/>
              </a:ext>
            </a:extLst>
          </p:cNvPr>
          <p:cNvSpPr/>
          <p:nvPr/>
        </p:nvSpPr>
        <p:spPr>
          <a:xfrm>
            <a:off x="4833185" y="3016561"/>
            <a:ext cx="1352276" cy="1261096"/>
          </a:xfrm>
          <a:custGeom>
            <a:avLst/>
            <a:gdLst>
              <a:gd name="connsiteX0" fmla="*/ 0 w 1101738"/>
              <a:gd name="connsiteY0" fmla="*/ 550869 h 1101738"/>
              <a:gd name="connsiteX1" fmla="*/ 550869 w 1101738"/>
              <a:gd name="connsiteY1" fmla="*/ 0 h 1101738"/>
              <a:gd name="connsiteX2" fmla="*/ 1101738 w 1101738"/>
              <a:gd name="connsiteY2" fmla="*/ 550869 h 1101738"/>
              <a:gd name="connsiteX3" fmla="*/ 550869 w 1101738"/>
              <a:gd name="connsiteY3" fmla="*/ 1101738 h 1101738"/>
              <a:gd name="connsiteX4" fmla="*/ 0 w 1101738"/>
              <a:gd name="connsiteY4" fmla="*/ 550869 h 110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1738" h="1101738">
                <a:moveTo>
                  <a:pt x="0" y="550869"/>
                </a:moveTo>
                <a:cubicBezTo>
                  <a:pt x="0" y="246632"/>
                  <a:pt x="246632" y="0"/>
                  <a:pt x="550869" y="0"/>
                </a:cubicBezTo>
                <a:cubicBezTo>
                  <a:pt x="855106" y="0"/>
                  <a:pt x="1101738" y="246632"/>
                  <a:pt x="1101738" y="550869"/>
                </a:cubicBezTo>
                <a:cubicBezTo>
                  <a:pt x="1101738" y="855106"/>
                  <a:pt x="855106" y="1101738"/>
                  <a:pt x="550869" y="1101738"/>
                </a:cubicBezTo>
                <a:cubicBezTo>
                  <a:pt x="246632" y="1101738"/>
                  <a:pt x="0" y="855106"/>
                  <a:pt x="0" y="550869"/>
                </a:cubicBezTo>
                <a:close/>
              </a:path>
            </a:pathLst>
          </a:custGeom>
          <a:solidFill>
            <a:srgbClr val="476C9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936" tIns="182936" rIns="182936" bIns="182936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b="1" dirty="0">
                <a:solidFill>
                  <a:schemeClr val="bg1"/>
                </a:solidFill>
              </a:rPr>
              <a:t>CNN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2C02800-E70E-4306-953B-BDA52004C117}"/>
              </a:ext>
            </a:extLst>
          </p:cNvPr>
          <p:cNvSpPr/>
          <p:nvPr/>
        </p:nvSpPr>
        <p:spPr>
          <a:xfrm>
            <a:off x="5263979" y="4360356"/>
            <a:ext cx="518985" cy="483733"/>
          </a:xfrm>
          <a:custGeom>
            <a:avLst/>
            <a:gdLst>
              <a:gd name="connsiteX0" fmla="*/ 84701 w 639008"/>
              <a:gd name="connsiteY0" fmla="*/ 244357 h 639008"/>
              <a:gd name="connsiteX1" fmla="*/ 244357 w 639008"/>
              <a:gd name="connsiteY1" fmla="*/ 244357 h 639008"/>
              <a:gd name="connsiteX2" fmla="*/ 244357 w 639008"/>
              <a:gd name="connsiteY2" fmla="*/ 84701 h 639008"/>
              <a:gd name="connsiteX3" fmla="*/ 394651 w 639008"/>
              <a:gd name="connsiteY3" fmla="*/ 84701 h 639008"/>
              <a:gd name="connsiteX4" fmla="*/ 394651 w 639008"/>
              <a:gd name="connsiteY4" fmla="*/ 244357 h 639008"/>
              <a:gd name="connsiteX5" fmla="*/ 554307 w 639008"/>
              <a:gd name="connsiteY5" fmla="*/ 244357 h 639008"/>
              <a:gd name="connsiteX6" fmla="*/ 554307 w 639008"/>
              <a:gd name="connsiteY6" fmla="*/ 394651 h 639008"/>
              <a:gd name="connsiteX7" fmla="*/ 394651 w 639008"/>
              <a:gd name="connsiteY7" fmla="*/ 394651 h 639008"/>
              <a:gd name="connsiteX8" fmla="*/ 394651 w 639008"/>
              <a:gd name="connsiteY8" fmla="*/ 554307 h 639008"/>
              <a:gd name="connsiteX9" fmla="*/ 244357 w 639008"/>
              <a:gd name="connsiteY9" fmla="*/ 554307 h 639008"/>
              <a:gd name="connsiteX10" fmla="*/ 244357 w 639008"/>
              <a:gd name="connsiteY10" fmla="*/ 394651 h 639008"/>
              <a:gd name="connsiteX11" fmla="*/ 84701 w 639008"/>
              <a:gd name="connsiteY11" fmla="*/ 394651 h 639008"/>
              <a:gd name="connsiteX12" fmla="*/ 84701 w 639008"/>
              <a:gd name="connsiteY12" fmla="*/ 244357 h 63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9008" h="639008">
                <a:moveTo>
                  <a:pt x="84701" y="244357"/>
                </a:moveTo>
                <a:lnTo>
                  <a:pt x="244357" y="244357"/>
                </a:lnTo>
                <a:lnTo>
                  <a:pt x="244357" y="84701"/>
                </a:lnTo>
                <a:lnTo>
                  <a:pt x="394651" y="84701"/>
                </a:lnTo>
                <a:lnTo>
                  <a:pt x="394651" y="244357"/>
                </a:lnTo>
                <a:lnTo>
                  <a:pt x="554307" y="244357"/>
                </a:lnTo>
                <a:lnTo>
                  <a:pt x="554307" y="394651"/>
                </a:lnTo>
                <a:lnTo>
                  <a:pt x="394651" y="394651"/>
                </a:lnTo>
                <a:lnTo>
                  <a:pt x="394651" y="554307"/>
                </a:lnTo>
                <a:lnTo>
                  <a:pt x="244357" y="554307"/>
                </a:lnTo>
                <a:lnTo>
                  <a:pt x="244357" y="394651"/>
                </a:lnTo>
                <a:lnTo>
                  <a:pt x="84701" y="394651"/>
                </a:lnTo>
                <a:lnTo>
                  <a:pt x="84701" y="24435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701" tIns="244357" rIns="84701" bIns="244357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800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244DFE6-F264-4E1A-8320-A32E0210AD39}"/>
              </a:ext>
            </a:extLst>
          </p:cNvPr>
          <p:cNvSpPr/>
          <p:nvPr/>
        </p:nvSpPr>
        <p:spPr>
          <a:xfrm>
            <a:off x="4833185" y="4936230"/>
            <a:ext cx="1352276" cy="1261096"/>
          </a:xfrm>
          <a:custGeom>
            <a:avLst/>
            <a:gdLst>
              <a:gd name="connsiteX0" fmla="*/ 0 w 1101738"/>
              <a:gd name="connsiteY0" fmla="*/ 550869 h 1101738"/>
              <a:gd name="connsiteX1" fmla="*/ 550869 w 1101738"/>
              <a:gd name="connsiteY1" fmla="*/ 0 h 1101738"/>
              <a:gd name="connsiteX2" fmla="*/ 1101738 w 1101738"/>
              <a:gd name="connsiteY2" fmla="*/ 550869 h 1101738"/>
              <a:gd name="connsiteX3" fmla="*/ 550869 w 1101738"/>
              <a:gd name="connsiteY3" fmla="*/ 1101738 h 1101738"/>
              <a:gd name="connsiteX4" fmla="*/ 0 w 1101738"/>
              <a:gd name="connsiteY4" fmla="*/ 550869 h 110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1738" h="1101738">
                <a:moveTo>
                  <a:pt x="0" y="550869"/>
                </a:moveTo>
                <a:cubicBezTo>
                  <a:pt x="0" y="246632"/>
                  <a:pt x="246632" y="0"/>
                  <a:pt x="550869" y="0"/>
                </a:cubicBezTo>
                <a:cubicBezTo>
                  <a:pt x="855106" y="0"/>
                  <a:pt x="1101738" y="246632"/>
                  <a:pt x="1101738" y="550869"/>
                </a:cubicBezTo>
                <a:cubicBezTo>
                  <a:pt x="1101738" y="855106"/>
                  <a:pt x="855106" y="1101738"/>
                  <a:pt x="550869" y="1101738"/>
                </a:cubicBezTo>
                <a:cubicBezTo>
                  <a:pt x="246632" y="1101738"/>
                  <a:pt x="0" y="855106"/>
                  <a:pt x="0" y="550869"/>
                </a:cubicBezTo>
                <a:close/>
              </a:path>
            </a:pathLst>
          </a:custGeom>
          <a:solidFill>
            <a:srgbClr val="476C9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936" tIns="182936" rIns="182936" bIns="182936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b="1" dirty="0"/>
              <a:t>RNN</a:t>
            </a:r>
            <a:endParaRPr lang="ko-KR" altLang="en-US" sz="2800" b="1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AEEBFBD-614F-458A-804E-A48D465CB45E}"/>
              </a:ext>
            </a:extLst>
          </p:cNvPr>
          <p:cNvSpPr/>
          <p:nvPr/>
        </p:nvSpPr>
        <p:spPr>
          <a:xfrm>
            <a:off x="6351374" y="4360354"/>
            <a:ext cx="725491" cy="460426"/>
          </a:xfrm>
          <a:custGeom>
            <a:avLst/>
            <a:gdLst>
              <a:gd name="connsiteX0" fmla="*/ 0 w 350352"/>
              <a:gd name="connsiteY0" fmla="*/ 81969 h 409846"/>
              <a:gd name="connsiteX1" fmla="*/ 175176 w 350352"/>
              <a:gd name="connsiteY1" fmla="*/ 81969 h 409846"/>
              <a:gd name="connsiteX2" fmla="*/ 175176 w 350352"/>
              <a:gd name="connsiteY2" fmla="*/ 0 h 409846"/>
              <a:gd name="connsiteX3" fmla="*/ 350352 w 350352"/>
              <a:gd name="connsiteY3" fmla="*/ 204923 h 409846"/>
              <a:gd name="connsiteX4" fmla="*/ 175176 w 350352"/>
              <a:gd name="connsiteY4" fmla="*/ 409846 h 409846"/>
              <a:gd name="connsiteX5" fmla="*/ 175176 w 350352"/>
              <a:gd name="connsiteY5" fmla="*/ 327877 h 409846"/>
              <a:gd name="connsiteX6" fmla="*/ 0 w 350352"/>
              <a:gd name="connsiteY6" fmla="*/ 327877 h 409846"/>
              <a:gd name="connsiteX7" fmla="*/ 0 w 350352"/>
              <a:gd name="connsiteY7" fmla="*/ 81969 h 4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352" h="409846">
                <a:moveTo>
                  <a:pt x="0" y="81969"/>
                </a:moveTo>
                <a:lnTo>
                  <a:pt x="175176" y="81969"/>
                </a:lnTo>
                <a:lnTo>
                  <a:pt x="175176" y="0"/>
                </a:lnTo>
                <a:lnTo>
                  <a:pt x="350352" y="204923"/>
                </a:lnTo>
                <a:lnTo>
                  <a:pt x="175176" y="409846"/>
                </a:lnTo>
                <a:lnTo>
                  <a:pt x="175176" y="327877"/>
                </a:lnTo>
                <a:lnTo>
                  <a:pt x="0" y="327877"/>
                </a:lnTo>
                <a:lnTo>
                  <a:pt x="0" y="81969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1969" rIns="105106" bIns="8196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8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BEBAEC8-05F1-4729-BB96-F5BF6267E263}"/>
              </a:ext>
            </a:extLst>
          </p:cNvPr>
          <p:cNvSpPr/>
          <p:nvPr/>
        </p:nvSpPr>
        <p:spPr>
          <a:xfrm>
            <a:off x="7411515" y="3425526"/>
            <a:ext cx="2704551" cy="2522192"/>
          </a:xfrm>
          <a:custGeom>
            <a:avLst/>
            <a:gdLst>
              <a:gd name="connsiteX0" fmla="*/ 0 w 2203476"/>
              <a:gd name="connsiteY0" fmla="*/ 1101738 h 2203476"/>
              <a:gd name="connsiteX1" fmla="*/ 1101738 w 2203476"/>
              <a:gd name="connsiteY1" fmla="*/ 0 h 2203476"/>
              <a:gd name="connsiteX2" fmla="*/ 2203476 w 2203476"/>
              <a:gd name="connsiteY2" fmla="*/ 1101738 h 2203476"/>
              <a:gd name="connsiteX3" fmla="*/ 1101738 w 2203476"/>
              <a:gd name="connsiteY3" fmla="*/ 2203476 h 2203476"/>
              <a:gd name="connsiteX4" fmla="*/ 0 w 2203476"/>
              <a:gd name="connsiteY4" fmla="*/ 1101738 h 220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476" h="2203476">
                <a:moveTo>
                  <a:pt x="0" y="1101738"/>
                </a:moveTo>
                <a:cubicBezTo>
                  <a:pt x="0" y="493265"/>
                  <a:pt x="493265" y="0"/>
                  <a:pt x="1101738" y="0"/>
                </a:cubicBezTo>
                <a:cubicBezTo>
                  <a:pt x="1710211" y="0"/>
                  <a:pt x="2203476" y="493265"/>
                  <a:pt x="2203476" y="1101738"/>
                </a:cubicBezTo>
                <a:cubicBezTo>
                  <a:pt x="2203476" y="1710211"/>
                  <a:pt x="1710211" y="2203476"/>
                  <a:pt x="1101738" y="2203476"/>
                </a:cubicBezTo>
                <a:cubicBezTo>
                  <a:pt x="493265" y="2203476"/>
                  <a:pt x="0" y="1710211"/>
                  <a:pt x="0" y="1101738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7142" tIns="367142" rIns="367142" bIns="367142" numCol="1" spcCol="1270" anchor="ctr" anchorCtr="0">
            <a:noAutofit/>
          </a:bodyPr>
          <a:lstStyle/>
          <a:p>
            <a:pPr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Image Captioning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CE7AC-8F80-486D-910A-4A5A9744D7CA}"/>
              </a:ext>
            </a:extLst>
          </p:cNvPr>
          <p:cNvSpPr txBox="1"/>
          <p:nvPr/>
        </p:nvSpPr>
        <p:spPr>
          <a:xfrm>
            <a:off x="1947464" y="3385499"/>
            <a:ext cx="2750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시각 정보 처리 </a:t>
            </a:r>
            <a:r>
              <a:rPr lang="en-US" altLang="ko-KR" sz="2800" b="1" dirty="0">
                <a:solidFill>
                  <a:schemeClr val="bg1"/>
                </a:solidFill>
              </a:rPr>
              <a:t>: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7264C-5A47-4963-AAAB-A1290667A727}"/>
              </a:ext>
            </a:extLst>
          </p:cNvPr>
          <p:cNvSpPr txBox="1"/>
          <p:nvPr/>
        </p:nvSpPr>
        <p:spPr>
          <a:xfrm>
            <a:off x="2082958" y="5255699"/>
            <a:ext cx="2750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자연어 처리 </a:t>
            </a:r>
            <a:r>
              <a:rPr lang="en-US" altLang="ko-KR" sz="2800" b="1" dirty="0">
                <a:solidFill>
                  <a:schemeClr val="bg1"/>
                </a:solidFill>
              </a:rPr>
              <a:t>: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7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F023DA-E727-4B39-851E-9CB2C57F8F93}"/>
              </a:ext>
            </a:extLst>
          </p:cNvPr>
          <p:cNvSpPr/>
          <p:nvPr/>
        </p:nvSpPr>
        <p:spPr>
          <a:xfrm>
            <a:off x="1690501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주제 선정 이유</a:t>
            </a:r>
            <a:endParaRPr lang="en-US" altLang="ko-KR" sz="3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C6EC627-9856-46AF-A4E0-FC180C2D570C}"/>
              </a:ext>
            </a:extLst>
          </p:cNvPr>
          <p:cNvGrpSpPr/>
          <p:nvPr/>
        </p:nvGrpSpPr>
        <p:grpSpPr>
          <a:xfrm>
            <a:off x="785941" y="2680405"/>
            <a:ext cx="614799" cy="614799"/>
            <a:chOff x="2581850" y="2496175"/>
            <a:chExt cx="614799" cy="61479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B974795-BCE3-4A69-9748-D83A0E7B4161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EB575B0-969F-4224-B3FE-0AE01E8F63E6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C7ADBE72-8937-4951-9BCF-217A4FFB0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2849F3C5-BE25-4C8D-A9A1-2D6D7A493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F2C2808A-C9B7-49C1-8CD4-CEAD7C29D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D200D519-B7D9-46AF-BE2C-F72647483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1">
                <a:extLst>
                  <a:ext uri="{FF2B5EF4-FFF2-40B4-BE49-F238E27FC236}">
                    <a16:creationId xmlns:a16="http://schemas.microsoft.com/office/drawing/2014/main" id="{3FD6FD84-3DB5-4B61-83BE-666042265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E13BAC-5816-445D-8814-DD195FBD68CF}"/>
              </a:ext>
            </a:extLst>
          </p:cNvPr>
          <p:cNvSpPr/>
          <p:nvPr/>
        </p:nvSpPr>
        <p:spPr>
          <a:xfrm>
            <a:off x="1573246" y="3794236"/>
            <a:ext cx="10260551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b="1" dirty="0">
                <a:solidFill>
                  <a:prstClr val="white"/>
                </a:solidFill>
              </a:rPr>
              <a:t>우리가 배운 </a:t>
            </a:r>
            <a:r>
              <a:rPr lang="en-US" altLang="ko-KR" sz="2300" b="1" dirty="0">
                <a:solidFill>
                  <a:prstClr val="white"/>
                </a:solidFill>
              </a:rPr>
              <a:t>CNN, RNN </a:t>
            </a:r>
            <a:r>
              <a:rPr lang="ko-KR" altLang="en-US" sz="2300" b="1" dirty="0">
                <a:solidFill>
                  <a:prstClr val="white"/>
                </a:solidFill>
              </a:rPr>
              <a:t>을 이용하여 이미지와 텍스트를 모두 다룰 수 있음</a:t>
            </a:r>
            <a:endParaRPr lang="en-US" altLang="ko-KR" sz="2300" b="1" dirty="0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615C30-9831-451F-B11D-4A0C101DB743}"/>
              </a:ext>
            </a:extLst>
          </p:cNvPr>
          <p:cNvGrpSpPr/>
          <p:nvPr/>
        </p:nvGrpSpPr>
        <p:grpSpPr>
          <a:xfrm>
            <a:off x="802416" y="3719332"/>
            <a:ext cx="614799" cy="614799"/>
            <a:chOff x="2581850" y="2496175"/>
            <a:chExt cx="614799" cy="61479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180881B-9306-4C42-A5C1-99F694D2AFE5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A1D9730-57E8-4D23-8BE2-48E0D1CB8EEA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6AF4511A-F2B9-4B08-A864-A065FE6D1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FE877921-9E1D-49D0-82DD-7B4F69E50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8628C7D2-B118-4B28-A675-8E313643F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B63C5A90-A8C3-4BD5-9E75-206A8380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CA185B53-BFFB-4AC8-8305-091FC728F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F2AD93A-FDFA-4033-BB10-750115BBE145}"/>
              </a:ext>
            </a:extLst>
          </p:cNvPr>
          <p:cNvSpPr/>
          <p:nvPr/>
        </p:nvSpPr>
        <p:spPr>
          <a:xfrm>
            <a:off x="1553902" y="2712788"/>
            <a:ext cx="7534679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b="1" dirty="0">
                <a:solidFill>
                  <a:prstClr val="white"/>
                </a:solidFill>
              </a:rPr>
              <a:t>딥러닝 영역의 가장 중요한 응용 사례 중 하나</a:t>
            </a:r>
            <a:endParaRPr lang="en-US" altLang="ko-KR" sz="23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4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756328" y="3664979"/>
            <a:ext cx="17450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 err="1">
                <a:solidFill>
                  <a:prstClr val="white"/>
                </a:solidFill>
              </a:rPr>
              <a:t>DataSet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705B0B-5F7C-4861-8953-8CDBB5231B0C}"/>
              </a:ext>
            </a:extLst>
          </p:cNvPr>
          <p:cNvSpPr/>
          <p:nvPr/>
        </p:nvSpPr>
        <p:spPr>
          <a:xfrm>
            <a:off x="1690501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데이터셋 </a:t>
            </a:r>
            <a:r>
              <a:rPr lang="en-US" altLang="ko-KR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Images &amp; Texts</a:t>
            </a:r>
          </a:p>
        </p:txBody>
      </p:sp>
      <p:pic>
        <p:nvPicPr>
          <p:cNvPr id="1030" name="Picture 6" descr="Picture, image, photograph">
            <a:extLst>
              <a:ext uri="{FF2B5EF4-FFF2-40B4-BE49-F238E27FC236}">
                <a16:creationId xmlns:a16="http://schemas.microsoft.com/office/drawing/2014/main" id="{DBF73509-A03F-458B-A7E3-DC6580B13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30" y="2684255"/>
            <a:ext cx="1055459" cy="105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, text, data, list">
            <a:extLst>
              <a:ext uri="{FF2B5EF4-FFF2-40B4-BE49-F238E27FC236}">
                <a16:creationId xmlns:a16="http://schemas.microsoft.com/office/drawing/2014/main" id="{043BB6E9-0C45-4471-A12B-B0AABD09B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039" y="2249616"/>
            <a:ext cx="1055459" cy="105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C07677-656B-4F5B-94A9-0991CC35805A}"/>
              </a:ext>
            </a:extLst>
          </p:cNvPr>
          <p:cNvSpPr/>
          <p:nvPr/>
        </p:nvSpPr>
        <p:spPr>
          <a:xfrm>
            <a:off x="4173039" y="2601282"/>
            <a:ext cx="7661191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데이터셋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Flickr8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야후의 온라인 사진 공유 커뮤니티 사이트인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Flickr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수집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- 8,000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텍스트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- 40,000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(5 captions per image)</a:t>
            </a: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91AAD8C9-F102-4673-A169-EA9A6359D18E}"/>
              </a:ext>
            </a:extLst>
          </p:cNvPr>
          <p:cNvSpPr/>
          <p:nvPr/>
        </p:nvSpPr>
        <p:spPr>
          <a:xfrm>
            <a:off x="1204466" y="2601282"/>
            <a:ext cx="2682000" cy="2580318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FFC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0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05B0B-5F7C-4861-8953-8CDBB5231B0C}"/>
              </a:ext>
            </a:extLst>
          </p:cNvPr>
          <p:cNvSpPr/>
          <p:nvPr/>
        </p:nvSpPr>
        <p:spPr>
          <a:xfrm>
            <a:off x="1690501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데이터셋 예시</a:t>
            </a:r>
            <a:endParaRPr lang="en-US" altLang="ko-KR" sz="3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A1106E6-C8FF-485F-9148-EFB7577CDD8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18" y="2397041"/>
            <a:ext cx="4578496" cy="26862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20FAD8-FC08-4231-A50B-DB07553514F9}"/>
              </a:ext>
            </a:extLst>
          </p:cNvPr>
          <p:cNvSpPr txBox="1"/>
          <p:nvPr/>
        </p:nvSpPr>
        <p:spPr>
          <a:xfrm>
            <a:off x="5535824" y="1861622"/>
            <a:ext cx="6096000" cy="4136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거리 레이싱 보호장비를 착용한 사라이 다른 레이서의 오토바이 타이어를 살펴보고 있다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레이서가 길을 따라 흰 오토바이를 몰았다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오토바이를 탄 두 사람이 특이한 디자인과 색깔을 가진 차를 나란히 타고있다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사람이 푸른 언덕을 따라 소형 레이싱 카를 운전하고 있다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레이싱 유니폼을 입은 두 사람이 차를 타고 있다</a:t>
            </a:r>
            <a:r>
              <a:rPr lang="en-US" altLang="ko-KR" sz="20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92B28-5AF2-4FD5-90D1-6C748F65E531}"/>
              </a:ext>
            </a:extLst>
          </p:cNvPr>
          <p:cNvSpPr txBox="1"/>
          <p:nvPr/>
        </p:nvSpPr>
        <p:spPr>
          <a:xfrm>
            <a:off x="560176" y="5351808"/>
            <a:ext cx="498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FFC000"/>
                </a:solidFill>
              </a:rPr>
              <a:t>* </a:t>
            </a:r>
            <a:r>
              <a:rPr lang="ko-KR" altLang="en-US" i="1" dirty="0">
                <a:solidFill>
                  <a:srgbClr val="FFC000"/>
                </a:solidFill>
              </a:rPr>
              <a:t>실제 데이터셋은 컬러 이미지이며</a:t>
            </a:r>
            <a:r>
              <a:rPr lang="en-US" altLang="ko-KR" i="1" dirty="0">
                <a:solidFill>
                  <a:srgbClr val="FFC000"/>
                </a:solidFill>
              </a:rPr>
              <a:t>, </a:t>
            </a:r>
            <a:r>
              <a:rPr lang="ko-KR" altLang="en-US" i="1" dirty="0">
                <a:solidFill>
                  <a:srgbClr val="FFC000"/>
                </a:solidFill>
              </a:rPr>
              <a:t>영어 텍스트입니다</a:t>
            </a:r>
            <a:r>
              <a:rPr lang="en-US" altLang="ko-KR" i="1" dirty="0">
                <a:solidFill>
                  <a:srgbClr val="FFC000"/>
                </a:solidFill>
              </a:rPr>
              <a:t>. </a:t>
            </a:r>
            <a:r>
              <a:rPr lang="ko-KR" altLang="en-US" i="1" dirty="0">
                <a:solidFill>
                  <a:srgbClr val="FFC000"/>
                </a:solidFill>
              </a:rPr>
              <a:t>이 예시는 이해를 돕기 위해 첨부하였습니다</a:t>
            </a:r>
            <a:r>
              <a:rPr lang="en-US" altLang="ko-KR" i="1" dirty="0">
                <a:solidFill>
                  <a:srgbClr val="FFC000"/>
                </a:solidFill>
              </a:rPr>
              <a:t>.</a:t>
            </a:r>
            <a:endParaRPr lang="ko-KR" alt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3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F023DA-E727-4B39-851E-9CB2C57F8F93}"/>
              </a:ext>
            </a:extLst>
          </p:cNvPr>
          <p:cNvSpPr/>
          <p:nvPr/>
        </p:nvSpPr>
        <p:spPr>
          <a:xfrm>
            <a:off x="1690501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이미지 캡션 생성</a:t>
            </a:r>
            <a:endParaRPr lang="en-US" altLang="ko-KR" sz="3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3294954-42A9-42C0-B735-6712F53D6557}"/>
              </a:ext>
            </a:extLst>
          </p:cNvPr>
          <p:cNvSpPr/>
          <p:nvPr/>
        </p:nvSpPr>
        <p:spPr>
          <a:xfrm>
            <a:off x="3238102" y="3825659"/>
            <a:ext cx="542317" cy="242532"/>
          </a:xfrm>
          <a:custGeom>
            <a:avLst/>
            <a:gdLst>
              <a:gd name="connsiteX0" fmla="*/ 0 w 350352"/>
              <a:gd name="connsiteY0" fmla="*/ 81969 h 409846"/>
              <a:gd name="connsiteX1" fmla="*/ 175176 w 350352"/>
              <a:gd name="connsiteY1" fmla="*/ 81969 h 409846"/>
              <a:gd name="connsiteX2" fmla="*/ 175176 w 350352"/>
              <a:gd name="connsiteY2" fmla="*/ 0 h 409846"/>
              <a:gd name="connsiteX3" fmla="*/ 350352 w 350352"/>
              <a:gd name="connsiteY3" fmla="*/ 204923 h 409846"/>
              <a:gd name="connsiteX4" fmla="*/ 175176 w 350352"/>
              <a:gd name="connsiteY4" fmla="*/ 409846 h 409846"/>
              <a:gd name="connsiteX5" fmla="*/ 175176 w 350352"/>
              <a:gd name="connsiteY5" fmla="*/ 327877 h 409846"/>
              <a:gd name="connsiteX6" fmla="*/ 0 w 350352"/>
              <a:gd name="connsiteY6" fmla="*/ 327877 h 409846"/>
              <a:gd name="connsiteX7" fmla="*/ 0 w 350352"/>
              <a:gd name="connsiteY7" fmla="*/ 81969 h 4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352" h="409846">
                <a:moveTo>
                  <a:pt x="0" y="81969"/>
                </a:moveTo>
                <a:lnTo>
                  <a:pt x="175176" y="81969"/>
                </a:lnTo>
                <a:lnTo>
                  <a:pt x="175176" y="0"/>
                </a:lnTo>
                <a:lnTo>
                  <a:pt x="350352" y="204923"/>
                </a:lnTo>
                <a:lnTo>
                  <a:pt x="175176" y="409846"/>
                </a:lnTo>
                <a:lnTo>
                  <a:pt x="175176" y="327877"/>
                </a:lnTo>
                <a:lnTo>
                  <a:pt x="0" y="327877"/>
                </a:lnTo>
                <a:lnTo>
                  <a:pt x="0" y="81969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1969" rIns="105106" bIns="8196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F48D06-C714-4B4C-ADDD-1FFB65FAE120}"/>
              </a:ext>
            </a:extLst>
          </p:cNvPr>
          <p:cNvSpPr/>
          <p:nvPr/>
        </p:nvSpPr>
        <p:spPr>
          <a:xfrm>
            <a:off x="3934518" y="2288916"/>
            <a:ext cx="5552383" cy="31339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동 연산 11">
            <a:extLst>
              <a:ext uri="{FF2B5EF4-FFF2-40B4-BE49-F238E27FC236}">
                <a16:creationId xmlns:a16="http://schemas.microsoft.com/office/drawing/2014/main" id="{0EC04047-9668-4977-ABA6-3B17D2FC9CCD}"/>
              </a:ext>
            </a:extLst>
          </p:cNvPr>
          <p:cNvSpPr/>
          <p:nvPr/>
        </p:nvSpPr>
        <p:spPr>
          <a:xfrm rot="16200000">
            <a:off x="4434197" y="3056743"/>
            <a:ext cx="1629034" cy="1823295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63A123B-F74E-4FD1-9F31-CED5A6F2BA24}"/>
              </a:ext>
            </a:extLst>
          </p:cNvPr>
          <p:cNvSpPr/>
          <p:nvPr/>
        </p:nvSpPr>
        <p:spPr>
          <a:xfrm>
            <a:off x="4619887" y="3356186"/>
            <a:ext cx="222422" cy="224481"/>
          </a:xfrm>
          <a:prstGeom prst="ellipse">
            <a:avLst/>
          </a:prstGeom>
          <a:solidFill>
            <a:srgbClr val="0A8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5D00109-AE2E-45BA-B884-AE27D221F1D1}"/>
              </a:ext>
            </a:extLst>
          </p:cNvPr>
          <p:cNvSpPr/>
          <p:nvPr/>
        </p:nvSpPr>
        <p:spPr>
          <a:xfrm>
            <a:off x="4619887" y="3687002"/>
            <a:ext cx="222422" cy="224481"/>
          </a:xfrm>
          <a:prstGeom prst="ellipse">
            <a:avLst/>
          </a:prstGeom>
          <a:solidFill>
            <a:srgbClr val="0A8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6E58E10-DE21-49EE-86DD-BC763901DD74}"/>
              </a:ext>
            </a:extLst>
          </p:cNvPr>
          <p:cNvSpPr/>
          <p:nvPr/>
        </p:nvSpPr>
        <p:spPr>
          <a:xfrm>
            <a:off x="4619887" y="4017391"/>
            <a:ext cx="222422" cy="224481"/>
          </a:xfrm>
          <a:prstGeom prst="ellipse">
            <a:avLst/>
          </a:prstGeom>
          <a:solidFill>
            <a:srgbClr val="0A8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53A8233-B93F-40FB-8563-9B5F288BF031}"/>
              </a:ext>
            </a:extLst>
          </p:cNvPr>
          <p:cNvSpPr/>
          <p:nvPr/>
        </p:nvSpPr>
        <p:spPr>
          <a:xfrm>
            <a:off x="4619887" y="4339542"/>
            <a:ext cx="222422" cy="224481"/>
          </a:xfrm>
          <a:prstGeom prst="ellipse">
            <a:avLst/>
          </a:prstGeom>
          <a:solidFill>
            <a:srgbClr val="0A8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98D780F-AAD4-402C-8532-A794F8F1BB12}"/>
              </a:ext>
            </a:extLst>
          </p:cNvPr>
          <p:cNvSpPr/>
          <p:nvPr/>
        </p:nvSpPr>
        <p:spPr>
          <a:xfrm>
            <a:off x="5158651" y="3531572"/>
            <a:ext cx="222422" cy="224481"/>
          </a:xfrm>
          <a:prstGeom prst="ellipse">
            <a:avLst/>
          </a:prstGeom>
          <a:solidFill>
            <a:srgbClr val="0A8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6F7DDF-8252-4A0B-9A42-280EE13CBE83}"/>
              </a:ext>
            </a:extLst>
          </p:cNvPr>
          <p:cNvSpPr/>
          <p:nvPr/>
        </p:nvSpPr>
        <p:spPr>
          <a:xfrm>
            <a:off x="5150412" y="3856149"/>
            <a:ext cx="222422" cy="224481"/>
          </a:xfrm>
          <a:prstGeom prst="ellipse">
            <a:avLst/>
          </a:prstGeom>
          <a:solidFill>
            <a:srgbClr val="0A8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2208A72-50D4-44CF-BF08-BADCC7C20D0E}"/>
              </a:ext>
            </a:extLst>
          </p:cNvPr>
          <p:cNvSpPr/>
          <p:nvPr/>
        </p:nvSpPr>
        <p:spPr>
          <a:xfrm>
            <a:off x="5680937" y="3631027"/>
            <a:ext cx="222422" cy="224481"/>
          </a:xfrm>
          <a:prstGeom prst="ellipse">
            <a:avLst/>
          </a:prstGeom>
          <a:solidFill>
            <a:srgbClr val="0A8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A1C040A-BBFF-4E44-BE52-D32B4D15179B}"/>
              </a:ext>
            </a:extLst>
          </p:cNvPr>
          <p:cNvSpPr/>
          <p:nvPr/>
        </p:nvSpPr>
        <p:spPr>
          <a:xfrm>
            <a:off x="5680937" y="4098585"/>
            <a:ext cx="222422" cy="224481"/>
          </a:xfrm>
          <a:prstGeom prst="ellipse">
            <a:avLst/>
          </a:prstGeom>
          <a:solidFill>
            <a:srgbClr val="0A8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83066EF-60BF-43F3-8DBD-A13C9114B05D}"/>
              </a:ext>
            </a:extLst>
          </p:cNvPr>
          <p:cNvSpPr/>
          <p:nvPr/>
        </p:nvSpPr>
        <p:spPr>
          <a:xfrm>
            <a:off x="5145483" y="4207287"/>
            <a:ext cx="222422" cy="224481"/>
          </a:xfrm>
          <a:prstGeom prst="ellipse">
            <a:avLst/>
          </a:prstGeom>
          <a:solidFill>
            <a:srgbClr val="0A8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181822-63AF-4589-B875-A3CDECEAA475}"/>
              </a:ext>
            </a:extLst>
          </p:cNvPr>
          <p:cNvCxnSpPr>
            <a:stCxn id="13" idx="6"/>
            <a:endCxn id="29" idx="2"/>
          </p:cNvCxnSpPr>
          <p:nvPr/>
        </p:nvCxnSpPr>
        <p:spPr>
          <a:xfrm>
            <a:off x="4842309" y="3468425"/>
            <a:ext cx="316342" cy="175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84BF905-7CE6-4EFF-AE93-FF3A6DA0117E}"/>
              </a:ext>
            </a:extLst>
          </p:cNvPr>
          <p:cNvCxnSpPr>
            <a:stCxn id="14" idx="6"/>
            <a:endCxn id="29" idx="2"/>
          </p:cNvCxnSpPr>
          <p:nvPr/>
        </p:nvCxnSpPr>
        <p:spPr>
          <a:xfrm flipV="1">
            <a:off x="4842309" y="3643811"/>
            <a:ext cx="316342" cy="155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F30E3B7-107C-4A30-A069-581770499A53}"/>
              </a:ext>
            </a:extLst>
          </p:cNvPr>
          <p:cNvCxnSpPr/>
          <p:nvPr/>
        </p:nvCxnSpPr>
        <p:spPr>
          <a:xfrm>
            <a:off x="4820900" y="3813014"/>
            <a:ext cx="316342" cy="175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49716B7-FC61-4E68-98EE-AE6DCE5AE3FB}"/>
              </a:ext>
            </a:extLst>
          </p:cNvPr>
          <p:cNvCxnSpPr/>
          <p:nvPr/>
        </p:nvCxnSpPr>
        <p:spPr>
          <a:xfrm flipV="1">
            <a:off x="4820900" y="3988400"/>
            <a:ext cx="316342" cy="155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E50F6F7-4BB4-443B-AF31-F61C505FED1B}"/>
              </a:ext>
            </a:extLst>
          </p:cNvPr>
          <p:cNvCxnSpPr/>
          <p:nvPr/>
        </p:nvCxnSpPr>
        <p:spPr>
          <a:xfrm>
            <a:off x="4843146" y="4102379"/>
            <a:ext cx="316342" cy="175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508A9E0-291C-447D-B14A-952F4EED3D93}"/>
              </a:ext>
            </a:extLst>
          </p:cNvPr>
          <p:cNvCxnSpPr/>
          <p:nvPr/>
        </p:nvCxnSpPr>
        <p:spPr>
          <a:xfrm flipV="1">
            <a:off x="4843146" y="4277765"/>
            <a:ext cx="316342" cy="155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0EB41A3-BFB8-4BF2-B067-22DF09B69C6D}"/>
              </a:ext>
            </a:extLst>
          </p:cNvPr>
          <p:cNvCxnSpPr/>
          <p:nvPr/>
        </p:nvCxnSpPr>
        <p:spPr>
          <a:xfrm>
            <a:off x="5357200" y="3590779"/>
            <a:ext cx="316342" cy="175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6CAC13A-4397-408B-A212-3B9E548A7E3B}"/>
              </a:ext>
            </a:extLst>
          </p:cNvPr>
          <p:cNvCxnSpPr/>
          <p:nvPr/>
        </p:nvCxnSpPr>
        <p:spPr>
          <a:xfrm flipV="1">
            <a:off x="5357200" y="3766165"/>
            <a:ext cx="316342" cy="155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EF0E7A3-CED3-469D-9902-DE8909FE3C98}"/>
              </a:ext>
            </a:extLst>
          </p:cNvPr>
          <p:cNvCxnSpPr/>
          <p:nvPr/>
        </p:nvCxnSpPr>
        <p:spPr>
          <a:xfrm>
            <a:off x="5365415" y="3999766"/>
            <a:ext cx="316342" cy="175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FFB9B3D-4231-49D6-873E-7CEC4E79086E}"/>
              </a:ext>
            </a:extLst>
          </p:cNvPr>
          <p:cNvCxnSpPr/>
          <p:nvPr/>
        </p:nvCxnSpPr>
        <p:spPr>
          <a:xfrm flipV="1">
            <a:off x="5365415" y="4175152"/>
            <a:ext cx="316342" cy="155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50DC8F-1E97-48B2-9910-D3CBE66A8173}"/>
              </a:ext>
            </a:extLst>
          </p:cNvPr>
          <p:cNvSpPr txBox="1"/>
          <p:nvPr/>
        </p:nvSpPr>
        <p:spPr>
          <a:xfrm>
            <a:off x="4096810" y="2456444"/>
            <a:ext cx="224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Vision Deep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CNN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A95321-4993-4395-A153-65BE988B0F98}"/>
              </a:ext>
            </a:extLst>
          </p:cNvPr>
          <p:cNvSpPr txBox="1"/>
          <p:nvPr/>
        </p:nvSpPr>
        <p:spPr>
          <a:xfrm>
            <a:off x="6728403" y="2436069"/>
            <a:ext cx="257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Language Generating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RNN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설명선: 굽은 선(테두리 없음) 7">
            <a:extLst>
              <a:ext uri="{FF2B5EF4-FFF2-40B4-BE49-F238E27FC236}">
                <a16:creationId xmlns:a16="http://schemas.microsoft.com/office/drawing/2014/main" id="{86B2AA8B-1183-47B3-83AD-9C7116B58C41}"/>
              </a:ext>
            </a:extLst>
          </p:cNvPr>
          <p:cNvSpPr/>
          <p:nvPr/>
        </p:nvSpPr>
        <p:spPr>
          <a:xfrm>
            <a:off x="5312585" y="5572514"/>
            <a:ext cx="2049828" cy="683531"/>
          </a:xfrm>
          <a:prstGeom prst="callout2">
            <a:avLst>
              <a:gd name="adj1" fmla="val 43833"/>
              <a:gd name="adj2" fmla="val 1270"/>
              <a:gd name="adj3" fmla="val 18750"/>
              <a:gd name="adj4" fmla="val -16667"/>
              <a:gd name="adj5" fmla="val -112981"/>
              <a:gd name="adj6" fmla="val -23673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이미지 특징 추출</a:t>
            </a:r>
          </a:p>
        </p:txBody>
      </p:sp>
      <p:pic>
        <p:nvPicPr>
          <p:cNvPr id="1026" name="Picture 2" descr="배경 화면 : 갈매기, 나는, 새, 물 5221x3480 - CoolWallpapers - 1035467 - 배경 화면 -  WallHere">
            <a:extLst>
              <a:ext uri="{FF2B5EF4-FFF2-40B4-BE49-F238E27FC236}">
                <a16:creationId xmlns:a16="http://schemas.microsoft.com/office/drawing/2014/main" id="{3A33D1EE-3AEC-4904-9EE0-5B8042A1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26" y="2700205"/>
            <a:ext cx="2727061" cy="23360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0FF96C-EE38-49D6-9E08-2E85492D0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464" y="3138625"/>
            <a:ext cx="1946511" cy="1919919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C96800FB-9229-4A6C-9573-EE00BC079A3B}"/>
              </a:ext>
            </a:extLst>
          </p:cNvPr>
          <p:cNvSpPr/>
          <p:nvPr/>
        </p:nvSpPr>
        <p:spPr>
          <a:xfrm>
            <a:off x="8417789" y="3810616"/>
            <a:ext cx="597735" cy="553360"/>
          </a:xfrm>
          <a:prstGeom prst="ellipse">
            <a:avLst/>
          </a:prstGeom>
          <a:solidFill>
            <a:srgbClr val="0A8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202E6-0782-446E-B096-E2214D8538D3}"/>
              </a:ext>
            </a:extLst>
          </p:cNvPr>
          <p:cNvSpPr txBox="1"/>
          <p:nvPr/>
        </p:nvSpPr>
        <p:spPr>
          <a:xfrm>
            <a:off x="7436976" y="3933448"/>
            <a:ext cx="2572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LSTM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화살표: 아래로 구부러짐 23">
            <a:extLst>
              <a:ext uri="{FF2B5EF4-FFF2-40B4-BE49-F238E27FC236}">
                <a16:creationId xmlns:a16="http://schemas.microsoft.com/office/drawing/2014/main" id="{8349C2C9-9FA3-4532-8F1C-D424ECA74646}"/>
              </a:ext>
            </a:extLst>
          </p:cNvPr>
          <p:cNvSpPr/>
          <p:nvPr/>
        </p:nvSpPr>
        <p:spPr>
          <a:xfrm>
            <a:off x="8509218" y="3597131"/>
            <a:ext cx="455504" cy="245677"/>
          </a:xfrm>
          <a:prstGeom prst="curvedDownArrow">
            <a:avLst>
              <a:gd name="adj1" fmla="val 25000"/>
              <a:gd name="adj2" fmla="val 7809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814B64A-B581-4740-BA31-4294F2C842C9}"/>
              </a:ext>
            </a:extLst>
          </p:cNvPr>
          <p:cNvSpPr/>
          <p:nvPr/>
        </p:nvSpPr>
        <p:spPr>
          <a:xfrm>
            <a:off x="6400456" y="3858343"/>
            <a:ext cx="542317" cy="242532"/>
          </a:xfrm>
          <a:custGeom>
            <a:avLst/>
            <a:gdLst>
              <a:gd name="connsiteX0" fmla="*/ 0 w 350352"/>
              <a:gd name="connsiteY0" fmla="*/ 81969 h 409846"/>
              <a:gd name="connsiteX1" fmla="*/ 175176 w 350352"/>
              <a:gd name="connsiteY1" fmla="*/ 81969 h 409846"/>
              <a:gd name="connsiteX2" fmla="*/ 175176 w 350352"/>
              <a:gd name="connsiteY2" fmla="*/ 0 h 409846"/>
              <a:gd name="connsiteX3" fmla="*/ 350352 w 350352"/>
              <a:gd name="connsiteY3" fmla="*/ 204923 h 409846"/>
              <a:gd name="connsiteX4" fmla="*/ 175176 w 350352"/>
              <a:gd name="connsiteY4" fmla="*/ 409846 h 409846"/>
              <a:gd name="connsiteX5" fmla="*/ 175176 w 350352"/>
              <a:gd name="connsiteY5" fmla="*/ 327877 h 409846"/>
              <a:gd name="connsiteX6" fmla="*/ 0 w 350352"/>
              <a:gd name="connsiteY6" fmla="*/ 327877 h 409846"/>
              <a:gd name="connsiteX7" fmla="*/ 0 w 350352"/>
              <a:gd name="connsiteY7" fmla="*/ 81969 h 4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352" h="409846">
                <a:moveTo>
                  <a:pt x="0" y="81969"/>
                </a:moveTo>
                <a:lnTo>
                  <a:pt x="175176" y="81969"/>
                </a:lnTo>
                <a:lnTo>
                  <a:pt x="175176" y="0"/>
                </a:lnTo>
                <a:lnTo>
                  <a:pt x="350352" y="204923"/>
                </a:lnTo>
                <a:lnTo>
                  <a:pt x="175176" y="409846"/>
                </a:lnTo>
                <a:lnTo>
                  <a:pt x="175176" y="327877"/>
                </a:lnTo>
                <a:lnTo>
                  <a:pt x="0" y="327877"/>
                </a:lnTo>
                <a:lnTo>
                  <a:pt x="0" y="81969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1969" rIns="105106" bIns="8196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1653D34-F481-4709-AF00-FD259505B950}"/>
              </a:ext>
            </a:extLst>
          </p:cNvPr>
          <p:cNvSpPr/>
          <p:nvPr/>
        </p:nvSpPr>
        <p:spPr>
          <a:xfrm>
            <a:off x="9692293" y="3851993"/>
            <a:ext cx="542317" cy="242532"/>
          </a:xfrm>
          <a:custGeom>
            <a:avLst/>
            <a:gdLst>
              <a:gd name="connsiteX0" fmla="*/ 0 w 350352"/>
              <a:gd name="connsiteY0" fmla="*/ 81969 h 409846"/>
              <a:gd name="connsiteX1" fmla="*/ 175176 w 350352"/>
              <a:gd name="connsiteY1" fmla="*/ 81969 h 409846"/>
              <a:gd name="connsiteX2" fmla="*/ 175176 w 350352"/>
              <a:gd name="connsiteY2" fmla="*/ 0 h 409846"/>
              <a:gd name="connsiteX3" fmla="*/ 350352 w 350352"/>
              <a:gd name="connsiteY3" fmla="*/ 204923 h 409846"/>
              <a:gd name="connsiteX4" fmla="*/ 175176 w 350352"/>
              <a:gd name="connsiteY4" fmla="*/ 409846 h 409846"/>
              <a:gd name="connsiteX5" fmla="*/ 175176 w 350352"/>
              <a:gd name="connsiteY5" fmla="*/ 327877 h 409846"/>
              <a:gd name="connsiteX6" fmla="*/ 0 w 350352"/>
              <a:gd name="connsiteY6" fmla="*/ 327877 h 409846"/>
              <a:gd name="connsiteX7" fmla="*/ 0 w 350352"/>
              <a:gd name="connsiteY7" fmla="*/ 81969 h 4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352" h="409846">
                <a:moveTo>
                  <a:pt x="0" y="81969"/>
                </a:moveTo>
                <a:lnTo>
                  <a:pt x="175176" y="81969"/>
                </a:lnTo>
                <a:lnTo>
                  <a:pt x="175176" y="0"/>
                </a:lnTo>
                <a:lnTo>
                  <a:pt x="350352" y="204923"/>
                </a:lnTo>
                <a:lnTo>
                  <a:pt x="175176" y="409846"/>
                </a:lnTo>
                <a:lnTo>
                  <a:pt x="175176" y="327877"/>
                </a:lnTo>
                <a:lnTo>
                  <a:pt x="0" y="327877"/>
                </a:lnTo>
                <a:lnTo>
                  <a:pt x="0" y="81969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1969" rIns="105106" bIns="8196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8FCA09-1D40-4B39-81F4-01A200C0F2DB}"/>
              </a:ext>
            </a:extLst>
          </p:cNvPr>
          <p:cNvSpPr/>
          <p:nvPr/>
        </p:nvSpPr>
        <p:spPr>
          <a:xfrm>
            <a:off x="10319849" y="2283770"/>
            <a:ext cx="1180001" cy="31339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97C534-00E0-4E1D-9A71-3A35879E87DC}"/>
              </a:ext>
            </a:extLst>
          </p:cNvPr>
          <p:cNvSpPr txBox="1"/>
          <p:nvPr/>
        </p:nvSpPr>
        <p:spPr>
          <a:xfrm>
            <a:off x="10411279" y="2319314"/>
            <a:ext cx="13171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bird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flying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over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a 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body 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of 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water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922A46-42DF-41C1-B655-A8685FA8E063}"/>
              </a:ext>
            </a:extLst>
          </p:cNvPr>
          <p:cNvSpPr/>
          <p:nvPr/>
        </p:nvSpPr>
        <p:spPr>
          <a:xfrm>
            <a:off x="10417629" y="2350916"/>
            <a:ext cx="409121" cy="3573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1AD226-4932-481C-B940-BD8396134EDC}"/>
              </a:ext>
            </a:extLst>
          </p:cNvPr>
          <p:cNvSpPr/>
          <p:nvPr/>
        </p:nvSpPr>
        <p:spPr>
          <a:xfrm>
            <a:off x="7436976" y="3272766"/>
            <a:ext cx="550108" cy="537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4A77E3-1224-4C07-89AA-D960946FBF7D}"/>
              </a:ext>
            </a:extLst>
          </p:cNvPr>
          <p:cNvSpPr/>
          <p:nvPr/>
        </p:nvSpPr>
        <p:spPr>
          <a:xfrm>
            <a:off x="7327557" y="3876232"/>
            <a:ext cx="499247" cy="48774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6F63AE5-A1BE-4CA5-9DFF-B18EF5B7F349}"/>
              </a:ext>
            </a:extLst>
          </p:cNvPr>
          <p:cNvSpPr/>
          <p:nvPr/>
        </p:nvSpPr>
        <p:spPr>
          <a:xfrm>
            <a:off x="10372565" y="2755900"/>
            <a:ext cx="816135" cy="3573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7BADD04-53DF-469C-957D-864440B6BA15}"/>
              </a:ext>
            </a:extLst>
          </p:cNvPr>
          <p:cNvSpPr/>
          <p:nvPr/>
        </p:nvSpPr>
        <p:spPr>
          <a:xfrm>
            <a:off x="7468756" y="4460506"/>
            <a:ext cx="499247" cy="48774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A51CD5-AC2D-4673-AC60-EEA2A530F5C2}"/>
              </a:ext>
            </a:extLst>
          </p:cNvPr>
          <p:cNvSpPr/>
          <p:nvPr/>
        </p:nvSpPr>
        <p:spPr>
          <a:xfrm>
            <a:off x="10440003" y="4943529"/>
            <a:ext cx="945547" cy="42656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설명선: 굽은 선(테두리 없음) 60">
            <a:extLst>
              <a:ext uri="{FF2B5EF4-FFF2-40B4-BE49-F238E27FC236}">
                <a16:creationId xmlns:a16="http://schemas.microsoft.com/office/drawing/2014/main" id="{96D7CF00-B7DC-4A69-936E-D820D0855BE9}"/>
              </a:ext>
            </a:extLst>
          </p:cNvPr>
          <p:cNvSpPr/>
          <p:nvPr/>
        </p:nvSpPr>
        <p:spPr>
          <a:xfrm>
            <a:off x="7826804" y="5822251"/>
            <a:ext cx="4399631" cy="683531"/>
          </a:xfrm>
          <a:prstGeom prst="callout2">
            <a:avLst>
              <a:gd name="adj1" fmla="val 593"/>
              <a:gd name="adj2" fmla="val 47977"/>
              <a:gd name="adj3" fmla="val -148808"/>
              <a:gd name="adj4" fmla="val 47017"/>
              <a:gd name="adj5" fmla="val -269054"/>
              <a:gd name="adj6" fmla="val 47911"/>
            </a:avLst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  <a:r>
              <a:rPr lang="ko-KR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단어 </a:t>
            </a:r>
            <a:r>
              <a:rPr lang="ko-KR" alt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임베딩</a:t>
            </a:r>
            <a:r>
              <a:rPr lang="ko-KR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98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A96BAE8-890B-44DF-958F-8C13F23B5F7D}"/>
              </a:ext>
            </a:extLst>
          </p:cNvPr>
          <p:cNvSpPr/>
          <p:nvPr/>
        </p:nvSpPr>
        <p:spPr>
          <a:xfrm>
            <a:off x="1690501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단어 </a:t>
            </a:r>
            <a:r>
              <a:rPr lang="ko-KR" altLang="en-US" sz="3200" b="1" dirty="0" err="1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임베딩</a:t>
            </a:r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Word2Vec</a:t>
            </a:r>
          </a:p>
        </p:txBody>
      </p:sp>
      <p:pic>
        <p:nvPicPr>
          <p:cNvPr id="1029" name="Picture 4" descr="한국어를 위한 어휘 임베딩의 개발 -1-">
            <a:extLst>
              <a:ext uri="{FF2B5EF4-FFF2-40B4-BE49-F238E27FC236}">
                <a16:creationId xmlns:a16="http://schemas.microsoft.com/office/drawing/2014/main" id="{BA6F33E5-2F97-4729-80B3-92301ED1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64" y="1740281"/>
            <a:ext cx="6569243" cy="410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원형: 비어 있음 1029">
            <a:extLst>
              <a:ext uri="{FF2B5EF4-FFF2-40B4-BE49-F238E27FC236}">
                <a16:creationId xmlns:a16="http://schemas.microsoft.com/office/drawing/2014/main" id="{750EF9ED-0F5F-4BC3-818E-9C3BD00F0EE5}"/>
              </a:ext>
            </a:extLst>
          </p:cNvPr>
          <p:cNvSpPr/>
          <p:nvPr/>
        </p:nvSpPr>
        <p:spPr>
          <a:xfrm>
            <a:off x="5362885" y="1363128"/>
            <a:ext cx="3737208" cy="4862524"/>
          </a:xfrm>
          <a:prstGeom prst="donut">
            <a:avLst>
              <a:gd name="adj" fmla="val 2784"/>
            </a:avLst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0BD3C901-124C-4462-A44B-036D9B9725F6}"/>
              </a:ext>
            </a:extLst>
          </p:cNvPr>
          <p:cNvSpPr/>
          <p:nvPr/>
        </p:nvSpPr>
        <p:spPr>
          <a:xfrm>
            <a:off x="10255192" y="2283776"/>
            <a:ext cx="1180001" cy="31339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40FA6D9-64E3-4FAF-B245-6B980CCCA24D}"/>
              </a:ext>
            </a:extLst>
          </p:cNvPr>
          <p:cNvSpPr txBox="1"/>
          <p:nvPr/>
        </p:nvSpPr>
        <p:spPr>
          <a:xfrm>
            <a:off x="10346622" y="2319320"/>
            <a:ext cx="13171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bird</a:t>
            </a:r>
          </a:p>
          <a:p>
            <a:r>
              <a:rPr lang="en-US" altLang="ko-KR" sz="2400" b="1" dirty="0">
                <a:solidFill>
                  <a:srgbClr val="093B6C"/>
                </a:solidFill>
              </a:rPr>
              <a:t>flying</a:t>
            </a:r>
          </a:p>
          <a:p>
            <a:r>
              <a:rPr lang="en-US" altLang="ko-KR" sz="2400" b="1" dirty="0">
                <a:solidFill>
                  <a:srgbClr val="093B6C"/>
                </a:solidFill>
              </a:rPr>
              <a:t>over</a:t>
            </a:r>
          </a:p>
          <a:p>
            <a:r>
              <a:rPr lang="en-US" altLang="ko-KR" sz="2400" b="1" dirty="0">
                <a:solidFill>
                  <a:srgbClr val="093B6C"/>
                </a:solidFill>
              </a:rPr>
              <a:t>a </a:t>
            </a:r>
          </a:p>
          <a:p>
            <a:r>
              <a:rPr lang="en-US" altLang="ko-KR" sz="2400" b="1" dirty="0">
                <a:solidFill>
                  <a:srgbClr val="093B6C"/>
                </a:solidFill>
              </a:rPr>
              <a:t>body </a:t>
            </a:r>
          </a:p>
          <a:p>
            <a:r>
              <a:rPr lang="en-US" altLang="ko-KR" sz="2400" b="1" dirty="0">
                <a:solidFill>
                  <a:srgbClr val="093B6C"/>
                </a:solidFill>
              </a:rPr>
              <a:t>of 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water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F22BD013-A585-4F1A-B755-CB4ED8925BB5}"/>
              </a:ext>
            </a:extLst>
          </p:cNvPr>
          <p:cNvSpPr/>
          <p:nvPr/>
        </p:nvSpPr>
        <p:spPr>
          <a:xfrm>
            <a:off x="10352972" y="2350922"/>
            <a:ext cx="409121" cy="3573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1CF05CA2-6A33-4574-8DDE-781F5BD84710}"/>
              </a:ext>
            </a:extLst>
          </p:cNvPr>
          <p:cNvSpPr/>
          <p:nvPr/>
        </p:nvSpPr>
        <p:spPr>
          <a:xfrm>
            <a:off x="10307908" y="2755906"/>
            <a:ext cx="816135" cy="3573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15B221E0-C8A9-42D6-8FF2-A04A503BEA1D}"/>
              </a:ext>
            </a:extLst>
          </p:cNvPr>
          <p:cNvSpPr/>
          <p:nvPr/>
        </p:nvSpPr>
        <p:spPr>
          <a:xfrm>
            <a:off x="10375346" y="4943535"/>
            <a:ext cx="945547" cy="42656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7" name="자유형: 도형 1036">
            <a:extLst>
              <a:ext uri="{FF2B5EF4-FFF2-40B4-BE49-F238E27FC236}">
                <a16:creationId xmlns:a16="http://schemas.microsoft.com/office/drawing/2014/main" id="{36A20E86-D9C3-4B9C-B433-E0A2CEFBC558}"/>
              </a:ext>
            </a:extLst>
          </p:cNvPr>
          <p:cNvSpPr/>
          <p:nvPr/>
        </p:nvSpPr>
        <p:spPr>
          <a:xfrm>
            <a:off x="9090736" y="3887798"/>
            <a:ext cx="542317" cy="242532"/>
          </a:xfrm>
          <a:custGeom>
            <a:avLst/>
            <a:gdLst>
              <a:gd name="connsiteX0" fmla="*/ 0 w 350352"/>
              <a:gd name="connsiteY0" fmla="*/ 81969 h 409846"/>
              <a:gd name="connsiteX1" fmla="*/ 175176 w 350352"/>
              <a:gd name="connsiteY1" fmla="*/ 81969 h 409846"/>
              <a:gd name="connsiteX2" fmla="*/ 175176 w 350352"/>
              <a:gd name="connsiteY2" fmla="*/ 0 h 409846"/>
              <a:gd name="connsiteX3" fmla="*/ 350352 w 350352"/>
              <a:gd name="connsiteY3" fmla="*/ 204923 h 409846"/>
              <a:gd name="connsiteX4" fmla="*/ 175176 w 350352"/>
              <a:gd name="connsiteY4" fmla="*/ 409846 h 409846"/>
              <a:gd name="connsiteX5" fmla="*/ 175176 w 350352"/>
              <a:gd name="connsiteY5" fmla="*/ 327877 h 409846"/>
              <a:gd name="connsiteX6" fmla="*/ 0 w 350352"/>
              <a:gd name="connsiteY6" fmla="*/ 327877 h 409846"/>
              <a:gd name="connsiteX7" fmla="*/ 0 w 350352"/>
              <a:gd name="connsiteY7" fmla="*/ 81969 h 4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352" h="409846">
                <a:moveTo>
                  <a:pt x="0" y="81969"/>
                </a:moveTo>
                <a:lnTo>
                  <a:pt x="175176" y="81969"/>
                </a:lnTo>
                <a:lnTo>
                  <a:pt x="175176" y="0"/>
                </a:lnTo>
                <a:lnTo>
                  <a:pt x="350352" y="204923"/>
                </a:lnTo>
                <a:lnTo>
                  <a:pt x="175176" y="409846"/>
                </a:lnTo>
                <a:lnTo>
                  <a:pt x="175176" y="327877"/>
                </a:lnTo>
                <a:lnTo>
                  <a:pt x="0" y="327877"/>
                </a:lnTo>
                <a:lnTo>
                  <a:pt x="0" y="81969"/>
                </a:lnTo>
                <a:close/>
              </a:path>
            </a:pathLst>
          </a:custGeom>
          <a:solidFill>
            <a:srgbClr val="DEEBF7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1969" rIns="105106" bIns="8196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7A86CD01-3862-484A-A49F-9C71B09785C5}"/>
              </a:ext>
            </a:extLst>
          </p:cNvPr>
          <p:cNvSpPr txBox="1"/>
          <p:nvPr/>
        </p:nvSpPr>
        <p:spPr>
          <a:xfrm>
            <a:off x="9658347" y="2642485"/>
            <a:ext cx="7169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solidFill>
                  <a:srgbClr val="DEEBF7"/>
                </a:solidFill>
              </a:rPr>
              <a:t>{</a:t>
            </a:r>
            <a:endParaRPr lang="ko-KR" altLang="en-US" sz="15000" dirty="0">
              <a:solidFill>
                <a:srgbClr val="DEEBF7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1468075-E98E-4DD1-A8BF-E43F21C03F36}"/>
              </a:ext>
            </a:extLst>
          </p:cNvPr>
          <p:cNvSpPr txBox="1"/>
          <p:nvPr/>
        </p:nvSpPr>
        <p:spPr>
          <a:xfrm>
            <a:off x="10269693" y="3054914"/>
            <a:ext cx="11568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flying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over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a 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body 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of </a:t>
            </a:r>
          </a:p>
        </p:txBody>
      </p:sp>
    </p:spTree>
    <p:extLst>
      <p:ext uri="{BB962C8B-B14F-4D97-AF65-F5344CB8AC3E}">
        <p14:creationId xmlns:p14="http://schemas.microsoft.com/office/powerpoint/2010/main" val="289199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7" grpId="0" animBg="1"/>
      <p:bldP spid="1038" grpId="0"/>
      <p:bldP spid="1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A96BAE8-890B-44DF-958F-8C13F23B5F7D}"/>
              </a:ext>
            </a:extLst>
          </p:cNvPr>
          <p:cNvSpPr/>
          <p:nvPr/>
        </p:nvSpPr>
        <p:spPr>
          <a:xfrm>
            <a:off x="1690501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RNN - LSTM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FA7D7-FF27-46C7-B27B-80CB9DD68658}"/>
              </a:ext>
            </a:extLst>
          </p:cNvPr>
          <p:cNvSpPr txBox="1"/>
          <p:nvPr/>
        </p:nvSpPr>
        <p:spPr>
          <a:xfrm>
            <a:off x="1380463" y="1915637"/>
            <a:ext cx="9938701" cy="2050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2800" b="1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조건부 랜덤필드</a:t>
            </a:r>
            <a:r>
              <a:rPr lang="en-US" altLang="ko-KR" sz="2800" b="1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(CRF) : </a:t>
            </a:r>
            <a:r>
              <a:rPr lang="ko-KR" altLang="en-US" sz="2800" b="1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특징 함수를 만들고</a:t>
            </a:r>
            <a:r>
              <a:rPr lang="en-US" altLang="ko-KR" sz="2800" b="1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800" b="1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각각의 특징 함수에 가중치를 부여한 후 예측된 레이블 정확도를 판단</a:t>
            </a:r>
            <a:endParaRPr lang="en-US" altLang="ko-KR" sz="2800" b="1" kern="1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800" b="1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→ </a:t>
            </a:r>
            <a:r>
              <a:rPr lang="ko-KR" altLang="en-US" sz="2800" b="1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문장의 일관성이 떨어지고 품질이 낮다</a:t>
            </a:r>
            <a:r>
              <a:rPr lang="en-US" altLang="ko-KR" sz="2800" b="1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400" b="1" kern="100" dirty="0">
              <a:solidFill>
                <a:srgbClr val="FFC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BDDEA5-ED68-472C-995F-361DC0381564}"/>
              </a:ext>
            </a:extLst>
          </p:cNvPr>
          <p:cNvGrpSpPr/>
          <p:nvPr/>
        </p:nvGrpSpPr>
        <p:grpSpPr>
          <a:xfrm>
            <a:off x="872835" y="1915637"/>
            <a:ext cx="614799" cy="614799"/>
            <a:chOff x="2581850" y="2496175"/>
            <a:chExt cx="614799" cy="614799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2FB2F0E-86F5-4861-B59F-C06AC5F6A20C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3A971C7-2458-4BC6-A594-FACDBC754AF8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2E39B275-363A-4A6A-B216-7C4C71A76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FA61BA9-E5D3-4D00-8E46-FD50C9BFF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DE68925-B5B1-4D1B-BA53-6EAAFA358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63B6A3-6B92-4FCB-97BC-A9CC11468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458B957-C199-44C6-A928-D3ED63BBE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81EC801-72CB-47BA-B43A-351DB0B40B57}"/>
              </a:ext>
            </a:extLst>
          </p:cNvPr>
          <p:cNvGrpSpPr/>
          <p:nvPr/>
        </p:nvGrpSpPr>
        <p:grpSpPr>
          <a:xfrm>
            <a:off x="872835" y="4187774"/>
            <a:ext cx="614799" cy="614799"/>
            <a:chOff x="2581850" y="2496175"/>
            <a:chExt cx="614799" cy="61479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10DD379-5C44-4DA2-B12D-2283DAAC4FC5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D52A6CA-2A3A-40E8-8AB3-F444583FFC11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F62F71C9-5B4A-4593-A2B1-983A44B24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214B5DEC-D3E2-4B55-9837-D6B606973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47F4C8F1-A783-420D-AE96-75070F3DB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F021F707-7EB8-47E5-894A-C43A66AD5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69B2F06D-F424-4348-B0D0-23AD89ABE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C9A1D58-BA54-4FA1-81AB-9F754AB164AB}"/>
              </a:ext>
            </a:extLst>
          </p:cNvPr>
          <p:cNvSpPr txBox="1"/>
          <p:nvPr/>
        </p:nvSpPr>
        <p:spPr>
          <a:xfrm>
            <a:off x="1384488" y="4311696"/>
            <a:ext cx="9938701" cy="2050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800" b="1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RNN </a:t>
            </a:r>
            <a:r>
              <a:rPr lang="ko-KR" altLang="en-US" sz="2800" b="1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기능에 </a:t>
            </a:r>
            <a:r>
              <a:rPr lang="en-US" altLang="ko-KR" sz="2800" b="1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CNN </a:t>
            </a:r>
            <a:r>
              <a:rPr lang="ko-KR" altLang="ko-KR" sz="2800" b="1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기능을 결합</a:t>
            </a:r>
            <a:r>
              <a:rPr lang="ko-KR" altLang="en-US" sz="2800" b="1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해</a:t>
            </a:r>
            <a:r>
              <a:rPr lang="en-US" altLang="ko-KR" sz="2800" b="1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800" b="1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여러 개의 </a:t>
            </a:r>
            <a:r>
              <a:rPr lang="en-US" altLang="ko-KR" sz="2800" b="1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LSTM </a:t>
            </a:r>
            <a:r>
              <a:rPr lang="ko-KR" altLang="ko-KR" sz="2800" b="1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계층</a:t>
            </a:r>
            <a:r>
              <a:rPr lang="ko-KR" altLang="en-US" sz="2800" b="1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을 사용하는 이미지 </a:t>
            </a:r>
            <a:r>
              <a:rPr lang="ko-KR" altLang="en-US" sz="2800" b="1" kern="100" dirty="0" err="1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캡셔닝</a:t>
            </a:r>
            <a:r>
              <a:rPr lang="ko-KR" altLang="en-US" sz="2800" b="1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모델</a:t>
            </a:r>
            <a:r>
              <a:rPr lang="en-US" altLang="ko-KR" sz="2800" b="1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25400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800" b="1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en-US" altLang="ko-KR" sz="2800" b="1" kern="100" dirty="0">
                <a:solidFill>
                  <a:srgbClr val="FFC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CRF</a:t>
            </a:r>
            <a:r>
              <a:rPr lang="ko-KR" altLang="en-US" sz="2800" b="1" kern="100" dirty="0">
                <a:solidFill>
                  <a:srgbClr val="FFC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보다 </a:t>
            </a:r>
            <a:r>
              <a:rPr lang="ko-KR" altLang="ko-KR" sz="2800" b="1" kern="100" dirty="0">
                <a:solidFill>
                  <a:srgbClr val="FFC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고품질 캡션</a:t>
            </a:r>
            <a:r>
              <a:rPr lang="en-US" altLang="ko-KR" sz="2800" b="1" kern="100" dirty="0">
                <a:solidFill>
                  <a:srgbClr val="FFC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800" b="1" kern="100" dirty="0">
                <a:solidFill>
                  <a:srgbClr val="FFC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6512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1249026" y="5922000"/>
            <a:ext cx="936000" cy="936000"/>
          </a:xfrm>
          <a:prstGeom prst="rect">
            <a:avLst/>
          </a:prstGeom>
          <a:solidFill>
            <a:srgbClr val="476C9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1239500" cy="5922000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ln>
                  <a:solidFill>
                    <a:srgbClr val="476C9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879500" y="5562000"/>
            <a:ext cx="360000" cy="360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801879" y="6098494"/>
            <a:ext cx="3257623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1</a:t>
            </a:r>
            <a:r>
              <a:rPr lang="ko-KR" altLang="en-US" sz="2000" b="1" dirty="0">
                <a:solidFill>
                  <a:prstClr val="white"/>
                </a:solidFill>
              </a:rPr>
              <a:t>조  </a:t>
            </a:r>
            <a:r>
              <a:rPr lang="ko-KR" altLang="en-US" sz="2000" b="1" dirty="0" err="1">
                <a:solidFill>
                  <a:prstClr val="white"/>
                </a:solidFill>
              </a:rPr>
              <a:t>김정휴</a:t>
            </a:r>
            <a:r>
              <a:rPr lang="ko-KR" altLang="en-US" sz="2000" b="1" dirty="0">
                <a:solidFill>
                  <a:prstClr val="white"/>
                </a:solidFill>
              </a:rPr>
              <a:t> 임효빈 </a:t>
            </a:r>
            <a:r>
              <a:rPr lang="ko-KR" altLang="en-US" sz="2000" b="1" dirty="0" err="1">
                <a:solidFill>
                  <a:prstClr val="white"/>
                </a:solidFill>
              </a:rPr>
              <a:t>최시은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5871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</TotalTime>
  <Words>620</Words>
  <Application>Microsoft Office PowerPoint</Application>
  <PresentationFormat>와이드스크린</PresentationFormat>
  <Paragraphs>84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야놀자 야체 B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45</cp:revision>
  <dcterms:created xsi:type="dcterms:W3CDTF">2020-09-14T00:19:15Z</dcterms:created>
  <dcterms:modified xsi:type="dcterms:W3CDTF">2020-11-09T11:44:39Z</dcterms:modified>
</cp:coreProperties>
</file>