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77" r:id="rId3"/>
    <p:sldId id="267" r:id="rId4"/>
    <p:sldId id="283" r:id="rId5"/>
    <p:sldId id="287" r:id="rId6"/>
    <p:sldId id="288" r:id="rId7"/>
    <p:sldId id="280" r:id="rId8"/>
    <p:sldId id="289" r:id="rId9"/>
    <p:sldId id="292" r:id="rId10"/>
    <p:sldId id="293" r:id="rId11"/>
    <p:sldId id="294" r:id="rId12"/>
    <p:sldId id="28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  <p:cmAuthor id="2" name="임효빈" initials="임" lastIdx="1" clrIdx="1">
    <p:extLst>
      <p:ext uri="{19B8F6BF-5375-455C-9EA6-DF929625EA0E}">
        <p15:presenceInfo xmlns:p15="http://schemas.microsoft.com/office/powerpoint/2012/main" userId="임효빈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B6C"/>
    <a:srgbClr val="FFC000"/>
    <a:srgbClr val="203864"/>
    <a:srgbClr val="476C91"/>
    <a:srgbClr val="0A8A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6" autoAdjust="0"/>
    <p:restoredTop sz="75203" autoAdjust="0"/>
  </p:normalViewPr>
  <p:slideViewPr>
    <p:cSldViewPr snapToGrid="0">
      <p:cViewPr varScale="1">
        <p:scale>
          <a:sx n="85" d="100"/>
          <a:sy n="85" d="100"/>
        </p:scale>
        <p:origin x="13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3B539-7518-4C7A-80C7-A7A6516BB6D8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06A4B-B973-4511-8392-712C5465F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53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06A4B-B973-4511-8392-712C5465FC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816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06A4B-B973-4511-8392-712C5465FC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113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06A4B-B973-4511-8392-712C5465FC8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969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06A4B-B973-4511-8392-712C5465FC8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3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06A4B-B973-4511-8392-712C5465FC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52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06A4B-B973-4511-8392-712C5465FC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766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06A4B-B973-4511-8392-712C5465FC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236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06A4B-B973-4511-8392-712C5465FC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556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06A4B-B973-4511-8392-712C5465FC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68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06A4B-B973-4511-8392-712C5465FC8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021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06A4B-B973-4511-8392-712C5465FC8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54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06A4B-B973-4511-8392-712C5465FC8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516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6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94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36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36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85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9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14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38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89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28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76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64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B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11249026" y="5922000"/>
            <a:ext cx="936000" cy="936000"/>
          </a:xfrm>
          <a:prstGeom prst="rect">
            <a:avLst/>
          </a:prstGeom>
          <a:solidFill>
            <a:srgbClr val="476C9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11239500" cy="5922000"/>
          </a:xfrm>
          <a:prstGeom prst="rect">
            <a:avLst/>
          </a:prstGeom>
          <a:solidFill>
            <a:srgbClr val="0A8AD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  <a:r>
              <a:rPr lang="en-US" altLang="ko-KR" sz="4400" b="1" dirty="0">
                <a:ln>
                  <a:solidFill>
                    <a:srgbClr val="476C91"/>
                  </a:solidFill>
                </a:ln>
                <a:solidFill>
                  <a:srgbClr val="FFC000"/>
                </a:solidFill>
              </a:rPr>
              <a:t>Image Captioning</a:t>
            </a: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prstClr val="white"/>
                </a:solidFill>
              </a:rPr>
              <a:t>               </a:t>
            </a:r>
            <a:r>
              <a:rPr lang="en-US" altLang="ko-KR" sz="3200" b="1" dirty="0">
                <a:solidFill>
                  <a:prstClr val="white"/>
                </a:solidFill>
              </a:rPr>
              <a:t>: </a:t>
            </a:r>
            <a:r>
              <a:rPr lang="ko-KR" altLang="en-US" sz="3200" b="1" dirty="0">
                <a:solidFill>
                  <a:prstClr val="white"/>
                </a:solidFill>
              </a:rPr>
              <a:t>이미지 캡션 생성 모델 구축 프로젝트</a:t>
            </a:r>
            <a:endParaRPr lang="en-US" altLang="ko-KR" sz="3200" b="1" dirty="0">
              <a:solidFill>
                <a:prstClr val="white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0879500" y="5562000"/>
            <a:ext cx="360000" cy="3600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801877" y="6098494"/>
            <a:ext cx="3257623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1</a:t>
            </a:r>
            <a:r>
              <a:rPr lang="ko-KR" altLang="en-US" sz="2000" b="1" dirty="0">
                <a:solidFill>
                  <a:prstClr val="white"/>
                </a:solidFill>
              </a:rPr>
              <a:t>조  </a:t>
            </a:r>
            <a:r>
              <a:rPr lang="ko-KR" altLang="en-US" sz="2000" b="1" dirty="0" err="1">
                <a:solidFill>
                  <a:prstClr val="white"/>
                </a:solidFill>
              </a:rPr>
              <a:t>김정휴</a:t>
            </a:r>
            <a:r>
              <a:rPr lang="ko-KR" altLang="en-US" sz="2000" b="1" dirty="0">
                <a:solidFill>
                  <a:prstClr val="white"/>
                </a:solidFill>
              </a:rPr>
              <a:t> 임효빈 </a:t>
            </a:r>
            <a:r>
              <a:rPr lang="ko-KR" altLang="en-US" sz="2000" b="1" dirty="0" err="1">
                <a:solidFill>
                  <a:prstClr val="white"/>
                </a:solidFill>
              </a:rPr>
              <a:t>최시은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039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B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705B0B-5F7C-4861-8953-8CDBB5231B0C}"/>
              </a:ext>
            </a:extLst>
          </p:cNvPr>
          <p:cNvSpPr/>
          <p:nvPr/>
        </p:nvSpPr>
        <p:spPr>
          <a:xfrm>
            <a:off x="1241779" y="427308"/>
            <a:ext cx="9731022" cy="800058"/>
          </a:xfrm>
          <a:prstGeom prst="rect">
            <a:avLst/>
          </a:prstGeom>
          <a:solidFill>
            <a:srgbClr val="0A8AD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white"/>
                </a:solidFill>
              </a:rPr>
              <a:t>Caption preprocess – generator</a:t>
            </a:r>
            <a:r>
              <a:rPr lang="ko-KR" altLang="en-US" sz="3200" b="1" dirty="0">
                <a:solidFill>
                  <a:prstClr val="white"/>
                </a:solidFill>
              </a:rPr>
              <a:t> 를 위한 인덱싱</a:t>
            </a:r>
            <a:endParaRPr lang="en-US" altLang="ko-KR" sz="3200" b="1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DB4C64-7DAA-45D5-9DBA-958C1CA32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2" y="1668814"/>
            <a:ext cx="85248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33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B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705B0B-5F7C-4861-8953-8CDBB5231B0C}"/>
              </a:ext>
            </a:extLst>
          </p:cNvPr>
          <p:cNvSpPr/>
          <p:nvPr/>
        </p:nvSpPr>
        <p:spPr>
          <a:xfrm>
            <a:off x="1241779" y="427308"/>
            <a:ext cx="9731022" cy="800058"/>
          </a:xfrm>
          <a:prstGeom prst="rect">
            <a:avLst/>
          </a:prstGeom>
          <a:solidFill>
            <a:srgbClr val="0A8AD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white"/>
                </a:solidFill>
              </a:rPr>
              <a:t>Caption preprocess – generator</a:t>
            </a:r>
            <a:r>
              <a:rPr lang="ko-KR" altLang="en-US" sz="3200" b="1" dirty="0">
                <a:solidFill>
                  <a:prstClr val="white"/>
                </a:solidFill>
              </a:rPr>
              <a:t> 를 위한 인덱싱</a:t>
            </a:r>
            <a:endParaRPr lang="en-US" altLang="ko-KR" sz="3200" b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47625D-8CDF-493F-93E1-12A846368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684" y="2258836"/>
            <a:ext cx="52197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27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B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705B0B-5F7C-4861-8953-8CDBB5231B0C}"/>
              </a:ext>
            </a:extLst>
          </p:cNvPr>
          <p:cNvSpPr/>
          <p:nvPr/>
        </p:nvSpPr>
        <p:spPr>
          <a:xfrm>
            <a:off x="1690499" y="427308"/>
            <a:ext cx="8859527" cy="800058"/>
          </a:xfrm>
          <a:prstGeom prst="rect">
            <a:avLst/>
          </a:prstGeom>
          <a:solidFill>
            <a:srgbClr val="0A8AD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다음시간까지의 목표</a:t>
            </a:r>
            <a:endParaRPr lang="en-US" altLang="ko-KR" sz="32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03F5A4-9CA1-48DC-A884-24B9C8B0BE25}"/>
              </a:ext>
            </a:extLst>
          </p:cNvPr>
          <p:cNvSpPr/>
          <p:nvPr/>
        </p:nvSpPr>
        <p:spPr>
          <a:xfrm>
            <a:off x="1453347" y="1695164"/>
            <a:ext cx="10114665" cy="1841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Generator 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 이해와 활용</a:t>
            </a:r>
            <a:endParaRPr lang="en-US" altLang="ko-K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문자열 생성 </a:t>
            </a:r>
            <a:r>
              <a:rPr lang="ko-KR" alt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기능으로서의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generator 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이해</a:t>
            </a:r>
            <a:endParaRPr lang="en-US" altLang="ko-K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이미지 특징 벡터와의 연관 이해</a:t>
            </a:r>
            <a:endParaRPr lang="en-US" altLang="ko-K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FBFEFCE-7805-473E-98A4-3B9E7F322575}"/>
              </a:ext>
            </a:extLst>
          </p:cNvPr>
          <p:cNvGrpSpPr/>
          <p:nvPr/>
        </p:nvGrpSpPr>
        <p:grpSpPr>
          <a:xfrm>
            <a:off x="623988" y="1769589"/>
            <a:ext cx="614799" cy="614799"/>
            <a:chOff x="2581850" y="2496175"/>
            <a:chExt cx="614799" cy="61479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0D20A2B-F645-445B-9173-E06CB29404EF}"/>
                </a:ext>
              </a:extLst>
            </p:cNvPr>
            <p:cNvSpPr/>
            <p:nvPr/>
          </p:nvSpPr>
          <p:spPr>
            <a:xfrm>
              <a:off x="2581850" y="2496175"/>
              <a:ext cx="614799" cy="614799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B2CF829-3913-48BE-AF1B-066A18B4E762}"/>
                </a:ext>
              </a:extLst>
            </p:cNvPr>
            <p:cNvGrpSpPr/>
            <p:nvPr/>
          </p:nvGrpSpPr>
          <p:grpSpPr>
            <a:xfrm>
              <a:off x="2727311" y="2620097"/>
              <a:ext cx="323877" cy="358978"/>
              <a:chOff x="4006850" y="1601788"/>
              <a:chExt cx="322263" cy="357188"/>
            </a:xfrm>
            <a:solidFill>
              <a:srgbClr val="093B6C"/>
            </a:solidFill>
          </p:grpSpPr>
          <p:sp>
            <p:nvSpPr>
              <p:cNvPr id="9" name="Freeform 17">
                <a:extLst>
                  <a:ext uri="{FF2B5EF4-FFF2-40B4-BE49-F238E27FC236}">
                    <a16:creationId xmlns:a16="http://schemas.microsoft.com/office/drawing/2014/main" id="{90B15352-9288-423E-90E0-4872387132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18">
                <a:extLst>
                  <a:ext uri="{FF2B5EF4-FFF2-40B4-BE49-F238E27FC236}">
                    <a16:creationId xmlns:a16="http://schemas.microsoft.com/office/drawing/2014/main" id="{14D4B752-434F-479C-BF30-0E4EEF5110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19">
                <a:extLst>
                  <a:ext uri="{FF2B5EF4-FFF2-40B4-BE49-F238E27FC236}">
                    <a16:creationId xmlns:a16="http://schemas.microsoft.com/office/drawing/2014/main" id="{6D88D98C-D166-456E-9058-C97A96B3F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">
                <a:extLst>
                  <a:ext uri="{FF2B5EF4-FFF2-40B4-BE49-F238E27FC236}">
                    <a16:creationId xmlns:a16="http://schemas.microsoft.com/office/drawing/2014/main" id="{54FD2E47-BAF7-48D9-89F4-2A95274C8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1">
                <a:extLst>
                  <a:ext uri="{FF2B5EF4-FFF2-40B4-BE49-F238E27FC236}">
                    <a16:creationId xmlns:a16="http://schemas.microsoft.com/office/drawing/2014/main" id="{6E1E0A26-7078-47B3-9073-C0783A7548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9A52C1-4CD7-4952-9F97-EE30BD92BD97}"/>
              </a:ext>
            </a:extLst>
          </p:cNvPr>
          <p:cNvSpPr/>
          <p:nvPr/>
        </p:nvSpPr>
        <p:spPr>
          <a:xfrm>
            <a:off x="1540043" y="4208913"/>
            <a:ext cx="9941274" cy="1225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– caption </a:t>
            </a:r>
            <a:r>
              <a:rPr lang="en-US" altLang="ko-KR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된 </a:t>
            </a: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 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또는 </a:t>
            </a: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 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디렉토리 생성 </a:t>
            </a:r>
            <a:endParaRPr lang="en-US" altLang="ko-K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</a:t>
            </a: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train, test 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단계에서 </a:t>
            </a:r>
            <a:r>
              <a:rPr lang="ko-KR" alt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특정이미지에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대한 </a:t>
            </a: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caption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쉽게 찾을 수 있도록 함</a:t>
            </a:r>
            <a:endParaRPr lang="en-US" altLang="ko-K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90AECB4-D017-48FE-A810-06471AAEB735}"/>
              </a:ext>
            </a:extLst>
          </p:cNvPr>
          <p:cNvGrpSpPr/>
          <p:nvPr/>
        </p:nvGrpSpPr>
        <p:grpSpPr>
          <a:xfrm>
            <a:off x="629259" y="4283338"/>
            <a:ext cx="604258" cy="614799"/>
            <a:chOff x="2581850" y="2496175"/>
            <a:chExt cx="614799" cy="61479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2FE4B3A-24D6-4AA9-8E08-19836AB4CD4B}"/>
                </a:ext>
              </a:extLst>
            </p:cNvPr>
            <p:cNvSpPr/>
            <p:nvPr/>
          </p:nvSpPr>
          <p:spPr>
            <a:xfrm>
              <a:off x="2581850" y="2496175"/>
              <a:ext cx="614799" cy="614799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205A9469-256E-4DAE-9666-F05F6B772A00}"/>
                </a:ext>
              </a:extLst>
            </p:cNvPr>
            <p:cNvGrpSpPr/>
            <p:nvPr/>
          </p:nvGrpSpPr>
          <p:grpSpPr>
            <a:xfrm>
              <a:off x="2727311" y="2620097"/>
              <a:ext cx="323877" cy="358978"/>
              <a:chOff x="4006850" y="1601788"/>
              <a:chExt cx="322263" cy="357188"/>
            </a:xfrm>
            <a:solidFill>
              <a:srgbClr val="093B6C"/>
            </a:solidFill>
          </p:grpSpPr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83AF491E-AD04-4E29-8F45-74146E12A6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DAED55C9-11A9-4A18-B233-CCFC24DD7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696D23EF-12E3-469D-A5E3-ED374899A5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C378F5B4-FF35-4318-ADE8-CFC28C5A39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1">
                <a:extLst>
                  <a:ext uri="{FF2B5EF4-FFF2-40B4-BE49-F238E27FC236}">
                    <a16:creationId xmlns:a16="http://schemas.microsoft.com/office/drawing/2014/main" id="{14A83179-A08C-40E3-B797-09CE5661F2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818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B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F023DA-E727-4B39-851E-9CB2C57F8F93}"/>
              </a:ext>
            </a:extLst>
          </p:cNvPr>
          <p:cNvSpPr/>
          <p:nvPr/>
        </p:nvSpPr>
        <p:spPr>
          <a:xfrm>
            <a:off x="1690499" y="427308"/>
            <a:ext cx="8859527" cy="800058"/>
          </a:xfrm>
          <a:prstGeom prst="rect">
            <a:avLst/>
          </a:prstGeom>
          <a:solidFill>
            <a:srgbClr val="0A8AD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목차</a:t>
            </a:r>
            <a:endParaRPr lang="en-US" altLang="ko-KR" sz="32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53134B2C-2232-4546-9CF6-8E804D24C634}"/>
              </a:ext>
            </a:extLst>
          </p:cNvPr>
          <p:cNvGrpSpPr/>
          <p:nvPr/>
        </p:nvGrpSpPr>
        <p:grpSpPr>
          <a:xfrm>
            <a:off x="785939" y="3950110"/>
            <a:ext cx="614799" cy="614799"/>
            <a:chOff x="2581850" y="2496175"/>
            <a:chExt cx="614799" cy="614799"/>
          </a:xfrm>
        </p:grpSpPr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850EC5A5-A05D-4548-8B6A-5D29E7C4F0E2}"/>
                </a:ext>
              </a:extLst>
            </p:cNvPr>
            <p:cNvSpPr/>
            <p:nvPr/>
          </p:nvSpPr>
          <p:spPr>
            <a:xfrm>
              <a:off x="2581850" y="2496175"/>
              <a:ext cx="614799" cy="614799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8B1CEE99-6280-46C9-A7FB-19F36C88ED75}"/>
                </a:ext>
              </a:extLst>
            </p:cNvPr>
            <p:cNvGrpSpPr/>
            <p:nvPr/>
          </p:nvGrpSpPr>
          <p:grpSpPr>
            <a:xfrm>
              <a:off x="2727311" y="2620097"/>
              <a:ext cx="323877" cy="358978"/>
              <a:chOff x="4006850" y="1601788"/>
              <a:chExt cx="322263" cy="357188"/>
            </a:xfrm>
            <a:solidFill>
              <a:srgbClr val="093B6C"/>
            </a:solidFill>
          </p:grpSpPr>
          <p:sp>
            <p:nvSpPr>
              <p:cNvPr id="136" name="Freeform 17">
                <a:extLst>
                  <a:ext uri="{FF2B5EF4-FFF2-40B4-BE49-F238E27FC236}">
                    <a16:creationId xmlns:a16="http://schemas.microsoft.com/office/drawing/2014/main" id="{E80B3C5A-A37B-4ABB-95AC-35411A3B1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18">
                <a:extLst>
                  <a:ext uri="{FF2B5EF4-FFF2-40B4-BE49-F238E27FC236}">
                    <a16:creationId xmlns:a16="http://schemas.microsoft.com/office/drawing/2014/main" id="{E853E669-2398-49ED-AB0D-4BD6158B0B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19">
                <a:extLst>
                  <a:ext uri="{FF2B5EF4-FFF2-40B4-BE49-F238E27FC236}">
                    <a16:creationId xmlns:a16="http://schemas.microsoft.com/office/drawing/2014/main" id="{EFDCD164-B3D2-45BB-93BF-8368AD451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20">
                <a:extLst>
                  <a:ext uri="{FF2B5EF4-FFF2-40B4-BE49-F238E27FC236}">
                    <a16:creationId xmlns:a16="http://schemas.microsoft.com/office/drawing/2014/main" id="{09CEC438-F96D-45DC-86E9-4CD0BDD7D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21">
                <a:extLst>
                  <a:ext uri="{FF2B5EF4-FFF2-40B4-BE49-F238E27FC236}">
                    <a16:creationId xmlns:a16="http://schemas.microsoft.com/office/drawing/2014/main" id="{15FF0D0F-07FE-4442-ADE4-931F75353B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D139070-2E25-40B5-AD80-70582DD5A672}"/>
              </a:ext>
            </a:extLst>
          </p:cNvPr>
          <p:cNvSpPr/>
          <p:nvPr/>
        </p:nvSpPr>
        <p:spPr>
          <a:xfrm>
            <a:off x="1520397" y="3954930"/>
            <a:ext cx="911397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Caption preprocess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C6EC627-9856-46AF-A4E0-FC180C2D570C}"/>
              </a:ext>
            </a:extLst>
          </p:cNvPr>
          <p:cNvGrpSpPr/>
          <p:nvPr/>
        </p:nvGrpSpPr>
        <p:grpSpPr>
          <a:xfrm>
            <a:off x="785939" y="1854814"/>
            <a:ext cx="614799" cy="614799"/>
            <a:chOff x="2581850" y="2496175"/>
            <a:chExt cx="614799" cy="614799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B974795-BCE3-4A69-9748-D83A0E7B4161}"/>
                </a:ext>
              </a:extLst>
            </p:cNvPr>
            <p:cNvSpPr/>
            <p:nvPr/>
          </p:nvSpPr>
          <p:spPr>
            <a:xfrm>
              <a:off x="2581850" y="2496175"/>
              <a:ext cx="614799" cy="614799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FEB575B0-969F-4224-B3FE-0AE01E8F63E6}"/>
                </a:ext>
              </a:extLst>
            </p:cNvPr>
            <p:cNvGrpSpPr/>
            <p:nvPr/>
          </p:nvGrpSpPr>
          <p:grpSpPr>
            <a:xfrm>
              <a:off x="2727311" y="2620097"/>
              <a:ext cx="323877" cy="358978"/>
              <a:chOff x="4006850" y="1601788"/>
              <a:chExt cx="322263" cy="357188"/>
            </a:xfrm>
            <a:solidFill>
              <a:srgbClr val="093B6C"/>
            </a:solidFill>
          </p:grpSpPr>
          <p:sp>
            <p:nvSpPr>
              <p:cNvPr id="40" name="Freeform 17">
                <a:extLst>
                  <a:ext uri="{FF2B5EF4-FFF2-40B4-BE49-F238E27FC236}">
                    <a16:creationId xmlns:a16="http://schemas.microsoft.com/office/drawing/2014/main" id="{C7ADBE72-8937-4951-9BCF-217A4FFB03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18">
                <a:extLst>
                  <a:ext uri="{FF2B5EF4-FFF2-40B4-BE49-F238E27FC236}">
                    <a16:creationId xmlns:a16="http://schemas.microsoft.com/office/drawing/2014/main" id="{2849F3C5-BE25-4C8D-A9A1-2D6D7A493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19">
                <a:extLst>
                  <a:ext uri="{FF2B5EF4-FFF2-40B4-BE49-F238E27FC236}">
                    <a16:creationId xmlns:a16="http://schemas.microsoft.com/office/drawing/2014/main" id="{F2C2808A-C9B7-49C1-8CD4-CEAD7C29D9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0">
                <a:extLst>
                  <a:ext uri="{FF2B5EF4-FFF2-40B4-BE49-F238E27FC236}">
                    <a16:creationId xmlns:a16="http://schemas.microsoft.com/office/drawing/2014/main" id="{D200D519-B7D9-46AF-BE2C-F72647483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1">
                <a:extLst>
                  <a:ext uri="{FF2B5EF4-FFF2-40B4-BE49-F238E27FC236}">
                    <a16:creationId xmlns:a16="http://schemas.microsoft.com/office/drawing/2014/main" id="{3FD6FD84-3DB5-4B61-83BE-666042265B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E13BAC-5816-445D-8814-DD195FBD68CF}"/>
              </a:ext>
            </a:extLst>
          </p:cNvPr>
          <p:cNvSpPr/>
          <p:nvPr/>
        </p:nvSpPr>
        <p:spPr>
          <a:xfrm>
            <a:off x="1573244" y="2968647"/>
            <a:ext cx="1026055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Image</a:t>
            </a:r>
            <a:r>
              <a:rPr lang="ko-KR" altLang="en-US" sz="2000" b="1" dirty="0">
                <a:solidFill>
                  <a:prstClr val="white"/>
                </a:solidFill>
              </a:rPr>
              <a:t>의 벡터화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615C30-9831-451F-B11D-4A0C101DB743}"/>
              </a:ext>
            </a:extLst>
          </p:cNvPr>
          <p:cNvGrpSpPr/>
          <p:nvPr/>
        </p:nvGrpSpPr>
        <p:grpSpPr>
          <a:xfrm>
            <a:off x="802414" y="2893741"/>
            <a:ext cx="614799" cy="614799"/>
            <a:chOff x="2581850" y="2496175"/>
            <a:chExt cx="614799" cy="614799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180881B-9306-4C42-A5C1-99F694D2AFE5}"/>
                </a:ext>
              </a:extLst>
            </p:cNvPr>
            <p:cNvSpPr/>
            <p:nvPr/>
          </p:nvSpPr>
          <p:spPr>
            <a:xfrm>
              <a:off x="2581850" y="2496175"/>
              <a:ext cx="614799" cy="614799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4A1D9730-57E8-4D23-8BE2-48E0D1CB8EEA}"/>
                </a:ext>
              </a:extLst>
            </p:cNvPr>
            <p:cNvGrpSpPr/>
            <p:nvPr/>
          </p:nvGrpSpPr>
          <p:grpSpPr>
            <a:xfrm>
              <a:off x="2727311" y="2620097"/>
              <a:ext cx="323877" cy="358978"/>
              <a:chOff x="4006850" y="1601788"/>
              <a:chExt cx="322263" cy="357188"/>
            </a:xfrm>
            <a:solidFill>
              <a:srgbClr val="093B6C"/>
            </a:solidFill>
          </p:grpSpPr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6AF4511A-F2B9-4B08-A864-A065FE6D16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FE877921-9E1D-49D0-82DD-7B4F69E50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8628C7D2-B118-4B28-A675-8E313643FD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20">
                <a:extLst>
                  <a:ext uri="{FF2B5EF4-FFF2-40B4-BE49-F238E27FC236}">
                    <a16:creationId xmlns:a16="http://schemas.microsoft.com/office/drawing/2014/main" id="{B63C5A90-A8C3-4BD5-9E75-206A8380A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21">
                <a:extLst>
                  <a:ext uri="{FF2B5EF4-FFF2-40B4-BE49-F238E27FC236}">
                    <a16:creationId xmlns:a16="http://schemas.microsoft.com/office/drawing/2014/main" id="{CA185B53-BFFB-4AC8-8305-091FC728F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F2AD93A-FDFA-4033-BB10-750115BBE145}"/>
              </a:ext>
            </a:extLst>
          </p:cNvPr>
          <p:cNvSpPr/>
          <p:nvPr/>
        </p:nvSpPr>
        <p:spPr>
          <a:xfrm>
            <a:off x="1553903" y="1887199"/>
            <a:ext cx="607984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white"/>
                </a:solidFill>
              </a:rPr>
              <a:t>이미지 캡션 생성 모델 구현 현황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14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B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F023DA-E727-4B39-851E-9CB2C57F8F93}"/>
              </a:ext>
            </a:extLst>
          </p:cNvPr>
          <p:cNvSpPr/>
          <p:nvPr/>
        </p:nvSpPr>
        <p:spPr>
          <a:xfrm>
            <a:off x="1666236" y="410315"/>
            <a:ext cx="8859527" cy="800058"/>
          </a:xfrm>
          <a:prstGeom prst="rect">
            <a:avLst/>
          </a:prstGeom>
          <a:solidFill>
            <a:srgbClr val="0A8AD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이미지 캡션 생성 모델 구현 현황</a:t>
            </a:r>
            <a:endParaRPr lang="en-US" altLang="ko-KR" sz="32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8151A6-4B0F-4CE9-86FA-99D6E4AA9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96" y="1512351"/>
            <a:ext cx="4972050" cy="29527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9649C5A-C8E5-46A9-8280-52D01AAE8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846" y="1512351"/>
            <a:ext cx="5621867" cy="2952749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AEDF7D8-29ED-4883-82F0-77571BEB73BA}"/>
              </a:ext>
            </a:extLst>
          </p:cNvPr>
          <p:cNvCxnSpPr/>
          <p:nvPr/>
        </p:nvCxnSpPr>
        <p:spPr>
          <a:xfrm>
            <a:off x="5328357" y="2280349"/>
            <a:ext cx="349955" cy="19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7C70BBE-45EE-45B8-ABB0-FBECDCA8372A}"/>
              </a:ext>
            </a:extLst>
          </p:cNvPr>
          <p:cNvCxnSpPr/>
          <p:nvPr/>
        </p:nvCxnSpPr>
        <p:spPr>
          <a:xfrm flipV="1">
            <a:off x="5260623" y="2774238"/>
            <a:ext cx="417689" cy="72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8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B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7D6A48D-3383-4533-BA88-28E722063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024" y="1985962"/>
            <a:ext cx="6848475" cy="28860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D705B0B-5F7C-4861-8953-8CDBB5231B0C}"/>
              </a:ext>
            </a:extLst>
          </p:cNvPr>
          <p:cNvSpPr/>
          <p:nvPr/>
        </p:nvSpPr>
        <p:spPr>
          <a:xfrm>
            <a:off x="1690499" y="427308"/>
            <a:ext cx="8859527" cy="800058"/>
          </a:xfrm>
          <a:prstGeom prst="rect">
            <a:avLst/>
          </a:prstGeom>
          <a:solidFill>
            <a:srgbClr val="0A8AD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이미지 데이터의 벡터화</a:t>
            </a:r>
            <a:r>
              <a:rPr lang="en-US" altLang="ko-KR" sz="32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– inception_v3 </a:t>
            </a:r>
            <a:r>
              <a:rPr lang="ko-KR" altLang="en-US" sz="32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재활용</a:t>
            </a:r>
            <a:endParaRPr lang="en-US" altLang="ko-KR" sz="32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259F5B-F620-4066-9643-CB4A98158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678" y="1389062"/>
            <a:ext cx="9372600" cy="38766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8157E0-83ED-4ACF-9FC5-FBAD3872F4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2765" y="5427433"/>
            <a:ext cx="64484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4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B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705B0B-5F7C-4861-8953-8CDBB5231B0C}"/>
              </a:ext>
            </a:extLst>
          </p:cNvPr>
          <p:cNvSpPr/>
          <p:nvPr/>
        </p:nvSpPr>
        <p:spPr>
          <a:xfrm>
            <a:off x="1690499" y="427308"/>
            <a:ext cx="8859527" cy="800058"/>
          </a:xfrm>
          <a:prstGeom prst="rect">
            <a:avLst/>
          </a:prstGeom>
          <a:solidFill>
            <a:srgbClr val="0A8AD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이미지 데이터의 벡터화</a:t>
            </a:r>
            <a:r>
              <a:rPr lang="en-US" altLang="ko-KR" sz="32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– Model()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F1B10-5407-42EB-AF3C-B08E3496F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375" y="1584853"/>
            <a:ext cx="3292965" cy="4522435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C18AF28-231C-44E6-BBBB-8487E525E7B9}"/>
              </a:ext>
            </a:extLst>
          </p:cNvPr>
          <p:cNvSpPr/>
          <p:nvPr/>
        </p:nvSpPr>
        <p:spPr>
          <a:xfrm>
            <a:off x="1142892" y="1710976"/>
            <a:ext cx="2009422" cy="282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7F53503-713C-4498-B138-E49E9363D914}"/>
              </a:ext>
            </a:extLst>
          </p:cNvPr>
          <p:cNvSpPr/>
          <p:nvPr/>
        </p:nvSpPr>
        <p:spPr>
          <a:xfrm rot="2173271">
            <a:off x="993510" y="2174998"/>
            <a:ext cx="1185238" cy="282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6E8E5B2-3C46-40B3-83DB-67A81D141063}"/>
              </a:ext>
            </a:extLst>
          </p:cNvPr>
          <p:cNvSpPr/>
          <p:nvPr/>
        </p:nvSpPr>
        <p:spPr>
          <a:xfrm rot="13835485">
            <a:off x="4285911" y="4586764"/>
            <a:ext cx="2454907" cy="28222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0FD1AA7-69C6-4D77-A547-B986507EA6D2}"/>
              </a:ext>
            </a:extLst>
          </p:cNvPr>
          <p:cNvSpPr/>
          <p:nvPr/>
        </p:nvSpPr>
        <p:spPr>
          <a:xfrm rot="10800000">
            <a:off x="4097867" y="5721896"/>
            <a:ext cx="2009422" cy="28222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0CC26A-7BAF-403D-82D4-3393C33A9E22}"/>
              </a:ext>
            </a:extLst>
          </p:cNvPr>
          <p:cNvSpPr txBox="1"/>
          <p:nvPr/>
        </p:nvSpPr>
        <p:spPr>
          <a:xfrm>
            <a:off x="248356" y="1478844"/>
            <a:ext cx="906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70C0"/>
                </a:solidFill>
              </a:rPr>
              <a:t>IN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8B01CE-2883-4C6D-901A-CCF5622585A8}"/>
              </a:ext>
            </a:extLst>
          </p:cNvPr>
          <p:cNvSpPr txBox="1"/>
          <p:nvPr/>
        </p:nvSpPr>
        <p:spPr>
          <a:xfrm>
            <a:off x="5999230" y="5561813"/>
            <a:ext cx="1270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Out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2FBF71-ED00-4250-9E1D-E5756472B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989" y="3550795"/>
            <a:ext cx="6172730" cy="295275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BCD750D-BC67-418A-9FF8-B6FB957C6A46}"/>
              </a:ext>
            </a:extLst>
          </p:cNvPr>
          <p:cNvSpPr/>
          <p:nvPr/>
        </p:nvSpPr>
        <p:spPr>
          <a:xfrm rot="5400000">
            <a:off x="7165739" y="2817065"/>
            <a:ext cx="1185238" cy="282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678CFDE6-EB22-468A-B5DC-89B88025ED7C}"/>
              </a:ext>
            </a:extLst>
          </p:cNvPr>
          <p:cNvSpPr/>
          <p:nvPr/>
        </p:nvSpPr>
        <p:spPr>
          <a:xfrm rot="5400000">
            <a:off x="8126610" y="2817065"/>
            <a:ext cx="1185238" cy="282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C188C8E3-DDA6-4AE7-8EB7-2CC03D1C431D}"/>
              </a:ext>
            </a:extLst>
          </p:cNvPr>
          <p:cNvSpPr/>
          <p:nvPr/>
        </p:nvSpPr>
        <p:spPr>
          <a:xfrm rot="16362375">
            <a:off x="9876098" y="4219999"/>
            <a:ext cx="1017890" cy="28222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64DF193E-C23D-4D82-AE9E-EC117F6A7E9F}"/>
              </a:ext>
            </a:extLst>
          </p:cNvPr>
          <p:cNvSpPr/>
          <p:nvPr/>
        </p:nvSpPr>
        <p:spPr>
          <a:xfrm rot="16362375">
            <a:off x="10954187" y="4240408"/>
            <a:ext cx="1017890" cy="28222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F41F8E-5984-459D-9568-A123AD940F1B}"/>
              </a:ext>
            </a:extLst>
          </p:cNvPr>
          <p:cNvSpPr txBox="1"/>
          <p:nvPr/>
        </p:nvSpPr>
        <p:spPr>
          <a:xfrm>
            <a:off x="7385825" y="6246026"/>
            <a:ext cx="434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  </a:t>
            </a:r>
            <a:r>
              <a:rPr lang="en-US" altLang="ko-KR" dirty="0"/>
              <a:t>https://ballentain.tistory.com/26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958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B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705B0B-5F7C-4861-8953-8CDBB5231B0C}"/>
              </a:ext>
            </a:extLst>
          </p:cNvPr>
          <p:cNvSpPr/>
          <p:nvPr/>
        </p:nvSpPr>
        <p:spPr>
          <a:xfrm>
            <a:off x="1284096" y="427308"/>
            <a:ext cx="9677412" cy="800058"/>
          </a:xfrm>
          <a:prstGeom prst="rect">
            <a:avLst/>
          </a:prstGeom>
          <a:solidFill>
            <a:srgbClr val="0A8AD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이미지 데이터의 벡터화</a:t>
            </a:r>
            <a:r>
              <a:rPr lang="en-US" altLang="ko-KR" sz="32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– image</a:t>
            </a:r>
            <a:r>
              <a:rPr lang="ko-KR" altLang="en-US" sz="32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32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feature vector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04F4E4-D981-42F6-B80E-A41BD29E6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112" y="1551870"/>
            <a:ext cx="50577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4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B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705B0B-5F7C-4861-8953-8CDBB5231B0C}"/>
              </a:ext>
            </a:extLst>
          </p:cNvPr>
          <p:cNvSpPr/>
          <p:nvPr/>
        </p:nvSpPr>
        <p:spPr>
          <a:xfrm>
            <a:off x="1354667" y="427308"/>
            <a:ext cx="9195359" cy="800058"/>
          </a:xfrm>
          <a:prstGeom prst="rect">
            <a:avLst/>
          </a:prstGeom>
          <a:solidFill>
            <a:srgbClr val="0A8AD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white"/>
                </a:solidFill>
              </a:rPr>
              <a:t>Caption preprocess – sequence </a:t>
            </a:r>
            <a:r>
              <a:rPr lang="ko-KR" altLang="en-US" sz="3200" b="1" dirty="0">
                <a:solidFill>
                  <a:prstClr val="white"/>
                </a:solidFill>
              </a:rPr>
              <a:t>생성</a:t>
            </a:r>
            <a:endParaRPr lang="en-US" altLang="ko-KR" sz="3200" b="1" dirty="0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8EE449-B3B6-43DB-B422-3ED6F5A98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2" y="1582156"/>
            <a:ext cx="8448675" cy="25336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7C90C3-FBD3-4644-B7AD-FD1E33701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961" y="1582156"/>
            <a:ext cx="8562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6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B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705B0B-5F7C-4861-8953-8CDBB5231B0C}"/>
              </a:ext>
            </a:extLst>
          </p:cNvPr>
          <p:cNvSpPr/>
          <p:nvPr/>
        </p:nvSpPr>
        <p:spPr>
          <a:xfrm>
            <a:off x="1219201" y="427308"/>
            <a:ext cx="9330826" cy="800058"/>
          </a:xfrm>
          <a:prstGeom prst="rect">
            <a:avLst/>
          </a:prstGeom>
          <a:solidFill>
            <a:srgbClr val="0A8AD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white"/>
                </a:solidFill>
              </a:rPr>
              <a:t>Caption preprocess – cleaning </a:t>
            </a:r>
            <a:r>
              <a:rPr lang="ko-KR" altLang="en-US" sz="3200" b="1" dirty="0">
                <a:solidFill>
                  <a:prstClr val="white"/>
                </a:solidFill>
              </a:rPr>
              <a:t>구두점</a:t>
            </a:r>
            <a:endParaRPr lang="en-US" altLang="ko-KR" sz="3200" b="1" dirty="0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66B137-824B-452A-9889-19819010C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75" y="1593320"/>
            <a:ext cx="85534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98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B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705B0B-5F7C-4861-8953-8CDBB5231B0C}"/>
              </a:ext>
            </a:extLst>
          </p:cNvPr>
          <p:cNvSpPr/>
          <p:nvPr/>
        </p:nvSpPr>
        <p:spPr>
          <a:xfrm>
            <a:off x="1004711" y="427308"/>
            <a:ext cx="9545315" cy="800058"/>
          </a:xfrm>
          <a:prstGeom prst="rect">
            <a:avLst/>
          </a:prstGeom>
          <a:solidFill>
            <a:srgbClr val="0A8AD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white"/>
                </a:solidFill>
              </a:rPr>
              <a:t>Caption preprocess – </a:t>
            </a:r>
            <a:r>
              <a:rPr lang="ko-KR" altLang="en-US" sz="3200" b="1" dirty="0" err="1">
                <a:solidFill>
                  <a:prstClr val="white"/>
                </a:solidFill>
              </a:rPr>
              <a:t>빈출어휘</a:t>
            </a:r>
            <a:r>
              <a:rPr lang="ko-KR" altLang="en-US" sz="3200" b="1" dirty="0">
                <a:solidFill>
                  <a:prstClr val="white"/>
                </a:solidFill>
              </a:rPr>
              <a:t> </a:t>
            </a:r>
            <a:r>
              <a:rPr lang="en-US" altLang="ko-KR" sz="3200" b="1" dirty="0">
                <a:solidFill>
                  <a:prstClr val="white"/>
                </a:solidFill>
              </a:rPr>
              <a:t>vocab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E77BEB-6921-4E1F-A171-66934F769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499" y="1565980"/>
            <a:ext cx="848677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0912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150</Words>
  <Application>Microsoft Office PowerPoint</Application>
  <PresentationFormat>와이드스크린</PresentationFormat>
  <Paragraphs>37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야놀자 야체 B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kim jjjhhh</cp:lastModifiedBy>
  <cp:revision>59</cp:revision>
  <dcterms:created xsi:type="dcterms:W3CDTF">2020-09-14T00:19:15Z</dcterms:created>
  <dcterms:modified xsi:type="dcterms:W3CDTF">2020-11-19T04:27:57Z</dcterms:modified>
</cp:coreProperties>
</file>