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77" r:id="rId3"/>
    <p:sldId id="267" r:id="rId4"/>
    <p:sldId id="299" r:id="rId5"/>
    <p:sldId id="298" r:id="rId6"/>
    <p:sldId id="287" r:id="rId7"/>
    <p:sldId id="300" r:id="rId8"/>
    <p:sldId id="28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임효빈" initials="임" lastIdx="1" clrIdx="1">
    <p:extLst>
      <p:ext uri="{19B8F6BF-5375-455C-9EA6-DF929625EA0E}">
        <p15:presenceInfo xmlns:p15="http://schemas.microsoft.com/office/powerpoint/2012/main" userId="임효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B6C"/>
    <a:srgbClr val="66FFFF"/>
    <a:srgbClr val="66CCFF"/>
    <a:srgbClr val="FFC000"/>
    <a:srgbClr val="FF6600"/>
    <a:srgbClr val="DEA900"/>
    <a:srgbClr val="0A8AD3"/>
    <a:srgbClr val="203864"/>
    <a:srgbClr val="476C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53" autoAdjust="0"/>
    <p:restoredTop sz="71274" autoAdjust="0"/>
  </p:normalViewPr>
  <p:slideViewPr>
    <p:cSldViewPr snapToGrid="0">
      <p:cViewPr>
        <p:scale>
          <a:sx n="60" d="100"/>
          <a:sy n="60" d="100"/>
        </p:scale>
        <p:origin x="11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3B539-7518-4C7A-80C7-A7A6516BB6D8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06A4B-B973-4511-8392-712C5465F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53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안녕하십니까 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조 발표를 맡은 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임효빈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06A4B-B973-4511-8392-712C5465FC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816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간단한 모델 </a:t>
            </a:r>
            <a:r>
              <a:rPr lang="ko-KR" altLang="en-US" dirty="0" err="1"/>
              <a:t>아키텍쳐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overfitting</a:t>
            </a:r>
            <a:r>
              <a:rPr lang="ko-KR" altLang="en-US" dirty="0"/>
              <a:t>을 방지해주는 </a:t>
            </a:r>
            <a:r>
              <a:rPr lang="en-US" altLang="ko-KR" dirty="0"/>
              <a:t>dropout</a:t>
            </a:r>
            <a:r>
              <a:rPr lang="ko-KR" altLang="en-US" dirty="0"/>
              <a:t>이라는 개념</a:t>
            </a:r>
            <a:r>
              <a:rPr lang="en-US" altLang="ko-KR" dirty="0"/>
              <a:t>, </a:t>
            </a:r>
            <a:r>
              <a:rPr lang="ko-KR" altLang="en-US" dirty="0"/>
              <a:t>모델 아키텍처 코드 분석 순으로 진행해보겠습니다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06A4B-B973-4511-8392-712C5465FC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52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모델 아키텍처를 간단하게 나타내면 이와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Input</a:t>
            </a:r>
            <a:r>
              <a:rPr lang="ko-KR" altLang="en-US" dirty="0"/>
              <a:t>은 </a:t>
            </a:r>
            <a:r>
              <a:rPr lang="en-US" altLang="ko-KR" dirty="0"/>
              <a:t>partial caption </a:t>
            </a:r>
            <a:r>
              <a:rPr lang="ko-KR" altLang="en-US" dirty="0"/>
              <a:t>과 </a:t>
            </a:r>
            <a:r>
              <a:rPr lang="en-US" altLang="ko-KR" dirty="0"/>
              <a:t>image vector </a:t>
            </a:r>
            <a:r>
              <a:rPr lang="ko-KR" altLang="en-US" dirty="0"/>
              <a:t>총 두개이고</a:t>
            </a:r>
            <a:r>
              <a:rPr lang="en-US" altLang="ko-KR" dirty="0"/>
              <a:t>, partial</a:t>
            </a:r>
            <a:r>
              <a:rPr lang="ko-KR" altLang="en-US" dirty="0"/>
              <a:t> </a:t>
            </a:r>
            <a:r>
              <a:rPr lang="en-US" altLang="ko-KR" dirty="0"/>
              <a:t>caption</a:t>
            </a:r>
            <a:r>
              <a:rPr lang="ko-KR" altLang="en-US" dirty="0"/>
              <a:t>은 </a:t>
            </a:r>
            <a:r>
              <a:rPr lang="en-US" altLang="ko-KR" dirty="0"/>
              <a:t>RNN </a:t>
            </a:r>
            <a:r>
              <a:rPr lang="ko-KR" altLang="en-US" dirty="0"/>
              <a:t>중 </a:t>
            </a:r>
            <a:r>
              <a:rPr lang="en-US" altLang="ko-KR" dirty="0"/>
              <a:t>LSTM </a:t>
            </a:r>
            <a:r>
              <a:rPr lang="ko-KR" altLang="en-US" dirty="0"/>
              <a:t>을 이용합니다</a:t>
            </a:r>
            <a:r>
              <a:rPr lang="en-US" altLang="ko-KR" dirty="0"/>
              <a:t>. </a:t>
            </a:r>
            <a:r>
              <a:rPr lang="ko-KR" altLang="en-US" dirty="0"/>
              <a:t>이 두 </a:t>
            </a:r>
            <a:r>
              <a:rPr lang="en-US" altLang="ko-KR" dirty="0"/>
              <a:t>input</a:t>
            </a:r>
            <a:r>
              <a:rPr lang="ko-KR" altLang="en-US" dirty="0"/>
              <a:t>을 병합하고</a:t>
            </a:r>
            <a:r>
              <a:rPr lang="en-US" altLang="ko-KR" dirty="0"/>
              <a:t>, </a:t>
            </a:r>
            <a:r>
              <a:rPr lang="ko-KR" altLang="en-US" dirty="0"/>
              <a:t>최종적으로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활성화함수를 거치도록 합니다</a:t>
            </a:r>
            <a:r>
              <a:rPr lang="en-US" altLang="ko-KR" dirty="0"/>
              <a:t>. Output</a:t>
            </a:r>
            <a:r>
              <a:rPr lang="ko-KR" altLang="en-US" dirty="0"/>
              <a:t>으로는 제공된 </a:t>
            </a:r>
            <a:r>
              <a:rPr lang="en-US" altLang="ko-KR" dirty="0"/>
              <a:t>partial caption</a:t>
            </a:r>
            <a:r>
              <a:rPr lang="ko-KR" altLang="en-US" dirty="0"/>
              <a:t>의 </a:t>
            </a:r>
            <a:r>
              <a:rPr lang="en-US" altLang="ko-KR" dirty="0"/>
              <a:t>sequence</a:t>
            </a:r>
            <a:r>
              <a:rPr lang="ko-KR" altLang="en-US" dirty="0"/>
              <a:t>에서 다음으로 적절한 단어가 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06A4B-B973-4511-8392-712C5465FC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76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문제점이 하나 있었습니다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신경망에서 </a:t>
            </a:r>
            <a:r>
              <a:rPr lang="en-US" altLang="ko-KR" dirty="0"/>
              <a:t>hidden layer </a:t>
            </a:r>
            <a:r>
              <a:rPr lang="ko-KR" altLang="en-US" dirty="0"/>
              <a:t>개수가 많아지면 더욱 많은 문제를 해결할 수 있도록 학습능력이 좋아지지만</a:t>
            </a:r>
            <a:r>
              <a:rPr lang="en-US" altLang="ko-KR" dirty="0"/>
              <a:t>, </a:t>
            </a:r>
            <a:r>
              <a:rPr lang="ko-KR" altLang="en-US" dirty="0"/>
              <a:t>망의 크기가 커지면 커질수록 </a:t>
            </a:r>
            <a:r>
              <a:rPr lang="en-US" altLang="ko-KR" dirty="0"/>
              <a:t>overfitting </a:t>
            </a:r>
            <a:r>
              <a:rPr lang="ko-KR" altLang="en-US" dirty="0"/>
              <a:t>에 빠질 가능성이 높아집니다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신경망에 대한 학습시간도 길어지고</a:t>
            </a:r>
            <a:r>
              <a:rPr lang="en-US" altLang="ko-KR" dirty="0"/>
              <a:t> </a:t>
            </a:r>
            <a:r>
              <a:rPr lang="ko-KR" altLang="en-US" dirty="0"/>
              <a:t>적절한 결과를 도출하려면 훈련 데이터의 양을 늘려야 한다는 문제가 있었습니다</a:t>
            </a:r>
            <a:r>
              <a:rPr lang="en-US" altLang="ko-KR" dirty="0"/>
              <a:t>. </a:t>
            </a:r>
            <a:r>
              <a:rPr lang="ko-KR" altLang="en-US" dirty="0"/>
              <a:t>이에 따라</a:t>
            </a:r>
            <a:r>
              <a:rPr lang="en-US" altLang="ko-KR" dirty="0"/>
              <a:t>, </a:t>
            </a:r>
            <a:r>
              <a:rPr lang="ko-KR" altLang="en-US" dirty="0"/>
              <a:t>저희는 </a:t>
            </a:r>
            <a:r>
              <a:rPr lang="en-US" altLang="ko-KR" dirty="0"/>
              <a:t>dropout</a:t>
            </a:r>
            <a:r>
              <a:rPr lang="ko-KR" altLang="en-US" dirty="0"/>
              <a:t>을 이용하기로 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06A4B-B973-4511-8392-712C5465FC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45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Dropout</a:t>
            </a:r>
            <a:r>
              <a:rPr lang="ko-KR" altLang="en-US" dirty="0"/>
              <a:t>이란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왼쪽에 대한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학습을 할 때 망에 있는 모든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layer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대해 학습을 수행하는 것이 아니라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오른쪽과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같이 망에 있는 입력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layer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hidden layer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일부 뉴런을 생략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dropout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하고 줄어든 신경망을 통해 학습을 수행하는 것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Dropout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하면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voting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의한 평균 효과를 얻을 수 있기 때문에 결과적으로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regularization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비슷한 효과를 얻을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06A4B-B973-4511-8392-712C5465FC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097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말씀드린 것과 같이 저희는 인풋이 이미지 벡터와 </a:t>
            </a:r>
            <a:r>
              <a:rPr lang="en-US" altLang="ko-KR" dirty="0"/>
              <a:t>partial caption</a:t>
            </a:r>
            <a:r>
              <a:rPr lang="ko-KR" altLang="en-US" dirty="0"/>
              <a:t> 두가지이므로 </a:t>
            </a:r>
            <a:r>
              <a:rPr lang="en-US" altLang="ko-KR" dirty="0" err="1"/>
              <a:t>keras</a:t>
            </a:r>
            <a:r>
              <a:rPr lang="en-US" altLang="ko-KR" dirty="0"/>
              <a:t> library </a:t>
            </a:r>
            <a:r>
              <a:rPr lang="ko-KR" altLang="en-US" dirty="0"/>
              <a:t>에서 제공하는 </a:t>
            </a:r>
            <a:r>
              <a:rPr lang="en-US" altLang="ko-KR" dirty="0"/>
              <a:t>sequential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를 사용할 수 없습니다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merge </a:t>
            </a:r>
            <a:r>
              <a:rPr lang="ko-KR" altLang="en-US" dirty="0"/>
              <a:t>모델을 만들 수 있는 </a:t>
            </a:r>
            <a:r>
              <a:rPr lang="en-US" altLang="ko-KR" dirty="0"/>
              <a:t>functional </a:t>
            </a:r>
            <a:r>
              <a:rPr lang="en-US" altLang="ko-KR" dirty="0" err="1"/>
              <a:t>api</a:t>
            </a:r>
            <a:r>
              <a:rPr lang="ko-KR" altLang="en-US" dirty="0"/>
              <a:t>를 사용하기로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은 앞서 길이 </a:t>
            </a:r>
            <a:r>
              <a:rPr lang="en-US" altLang="ko-KR" dirty="0"/>
              <a:t>2048</a:t>
            </a:r>
            <a:r>
              <a:rPr lang="ko-KR" altLang="en-US" dirty="0"/>
              <a:t>로 지정한 </a:t>
            </a:r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vector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en-US" altLang="ko-KR" dirty="0"/>
              <a:t>0.5</a:t>
            </a:r>
            <a:r>
              <a:rPr lang="ko-KR" altLang="en-US" dirty="0"/>
              <a:t>의 확률로 </a:t>
            </a:r>
            <a:r>
              <a:rPr lang="en-US" altLang="ko-KR" dirty="0"/>
              <a:t>input layer</a:t>
            </a:r>
            <a:r>
              <a:rPr lang="ko-KR" altLang="en-US" dirty="0"/>
              <a:t>나 </a:t>
            </a:r>
            <a:r>
              <a:rPr lang="en-US" altLang="ko-KR" dirty="0"/>
              <a:t>hidden layer </a:t>
            </a:r>
            <a:r>
              <a:rPr lang="ko-KR" altLang="en-US" dirty="0"/>
              <a:t>의 일부 뉴런을 </a:t>
            </a:r>
            <a:r>
              <a:rPr lang="ko-KR" altLang="en-US" dirty="0" err="1"/>
              <a:t>생락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dropout </a:t>
            </a:r>
            <a:r>
              <a:rPr lang="ko-KR" altLang="en-US" dirty="0"/>
              <a:t>하며 신경망의 크기를 줄여줍니다</a:t>
            </a:r>
            <a:r>
              <a:rPr lang="en-US" altLang="ko-KR" dirty="0"/>
              <a:t>. Dense </a:t>
            </a:r>
            <a:r>
              <a:rPr lang="ko-KR" altLang="en-US" dirty="0"/>
              <a:t>레이어 에서는 </a:t>
            </a:r>
            <a:r>
              <a:rPr lang="en-US" altLang="ko-KR" dirty="0"/>
              <a:t>activation function</a:t>
            </a:r>
            <a:r>
              <a:rPr lang="ko-KR" altLang="en-US" dirty="0"/>
              <a:t>으로 </a:t>
            </a:r>
            <a:r>
              <a:rPr lang="en-US" altLang="ko-KR" dirty="0" err="1"/>
              <a:t>relu</a:t>
            </a:r>
            <a:r>
              <a:rPr lang="ko-KR" altLang="en-US" dirty="0"/>
              <a:t>를 이용합니다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Input 2</a:t>
            </a:r>
            <a:r>
              <a:rPr lang="ko-KR" altLang="en-US" dirty="0"/>
              <a:t>는 </a:t>
            </a:r>
            <a:r>
              <a:rPr lang="en-US" altLang="ko-KR" dirty="0"/>
              <a:t>partial caption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먼저</a:t>
            </a:r>
            <a:r>
              <a:rPr lang="en-US" altLang="ko-KR" dirty="0"/>
              <a:t> input 2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 err="1"/>
              <a:t>임베딩</a:t>
            </a:r>
            <a:r>
              <a:rPr lang="ko-KR" altLang="en-US" dirty="0"/>
              <a:t> 레이어를 거치는데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vocab_size</a:t>
            </a:r>
            <a:r>
              <a:rPr lang="ko-KR" altLang="en-US" dirty="0"/>
              <a:t>는 저희 캡션에서</a:t>
            </a:r>
            <a:r>
              <a:rPr lang="en-US" altLang="ko-KR" dirty="0"/>
              <a:t> </a:t>
            </a:r>
            <a:r>
              <a:rPr lang="ko-KR" altLang="en-US" dirty="0" err="1"/>
              <a:t>빈출어휘로</a:t>
            </a:r>
            <a:r>
              <a:rPr lang="ko-KR" altLang="en-US" dirty="0"/>
              <a:t> 만든 </a:t>
            </a:r>
            <a:r>
              <a:rPr lang="en-US" altLang="ko-KR" dirty="0"/>
              <a:t>1667</a:t>
            </a:r>
            <a:r>
              <a:rPr lang="ko-KR" altLang="en-US" dirty="0"/>
              <a:t>개에 </a:t>
            </a:r>
            <a:r>
              <a:rPr lang="en-US" altLang="ko-KR" dirty="0"/>
              <a:t>zero padding</a:t>
            </a:r>
            <a:r>
              <a:rPr lang="ko-KR" altLang="en-US" dirty="0"/>
              <a:t>을 해서 </a:t>
            </a:r>
            <a:r>
              <a:rPr lang="en-US" altLang="ko-KR" dirty="0"/>
              <a:t>1668,</a:t>
            </a:r>
            <a:r>
              <a:rPr lang="ko-KR" altLang="en-US" dirty="0"/>
              <a:t> </a:t>
            </a:r>
            <a:r>
              <a:rPr lang="en-US" altLang="ko-KR" dirty="0" err="1"/>
              <a:t>embedding_dim</a:t>
            </a:r>
            <a:r>
              <a:rPr lang="en-US" altLang="ko-KR" dirty="0"/>
              <a:t> </a:t>
            </a:r>
            <a:r>
              <a:rPr lang="ko-KR" altLang="en-US" dirty="0"/>
              <a:t>이란 </a:t>
            </a:r>
            <a:r>
              <a:rPr lang="ko-KR" altLang="en-US" dirty="0" err="1"/>
              <a:t>임베딩</a:t>
            </a:r>
            <a:r>
              <a:rPr lang="ko-KR" altLang="en-US" dirty="0"/>
              <a:t> 후의 벡터의 차원인데</a:t>
            </a:r>
            <a:r>
              <a:rPr lang="en-US" altLang="ko-KR" dirty="0"/>
              <a:t>, 200</a:t>
            </a:r>
            <a:r>
              <a:rPr lang="ko-KR" altLang="en-US" dirty="0"/>
              <a:t>으로 지정하였습니다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이전 시간</a:t>
            </a:r>
            <a:r>
              <a:rPr lang="en-US" altLang="ko-KR" dirty="0"/>
              <a:t>, </a:t>
            </a:r>
            <a:r>
              <a:rPr lang="ko-KR" altLang="en-US" dirty="0"/>
              <a:t>저희는 캡션의 길이를 최대 길이인 </a:t>
            </a:r>
            <a:r>
              <a:rPr lang="en-US" altLang="ko-KR" dirty="0"/>
              <a:t>34</a:t>
            </a:r>
            <a:r>
              <a:rPr lang="ko-KR" altLang="en-US" dirty="0"/>
              <a:t>로 </a:t>
            </a:r>
            <a:r>
              <a:rPr lang="ko-KR" altLang="en-US" dirty="0" err="1"/>
              <a:t>맞춰주기</a:t>
            </a:r>
            <a:r>
              <a:rPr lang="ko-KR" altLang="en-US" dirty="0"/>
              <a:t> 위해 </a:t>
            </a:r>
            <a:r>
              <a:rPr lang="en-US" altLang="ko-KR" dirty="0"/>
              <a:t>0</a:t>
            </a:r>
            <a:r>
              <a:rPr lang="ko-KR" altLang="en-US" dirty="0"/>
              <a:t>을 채워주는 </a:t>
            </a:r>
            <a:r>
              <a:rPr lang="en-US" altLang="ko-KR" dirty="0"/>
              <a:t>zero padding </a:t>
            </a:r>
            <a:r>
              <a:rPr lang="ko-KR" altLang="en-US" dirty="0"/>
              <a:t>작업을 진행하였다고 말씀드렸습니다</a:t>
            </a:r>
            <a:r>
              <a:rPr lang="en-US" altLang="ko-KR" dirty="0"/>
              <a:t>. </a:t>
            </a:r>
            <a:r>
              <a:rPr lang="ko-KR" altLang="en-US" dirty="0"/>
              <a:t>이렇게 모든 캡션의 길이를 균일하도록 맞춰주었으면</a:t>
            </a:r>
            <a:r>
              <a:rPr lang="en-US" altLang="ko-KR" dirty="0"/>
              <a:t>, </a:t>
            </a:r>
            <a:r>
              <a:rPr lang="ko-KR" altLang="en-US" dirty="0"/>
              <a:t>데이터의 일부가 실제로 패딩이므로 </a:t>
            </a:r>
            <a:r>
              <a:rPr lang="ko-KR" altLang="en-US" dirty="0" err="1"/>
              <a:t>무시해야한다고</a:t>
            </a:r>
            <a:r>
              <a:rPr lang="ko-KR" altLang="en-US" dirty="0"/>
              <a:t> 모델에 </a:t>
            </a:r>
            <a:r>
              <a:rPr lang="ko-KR" altLang="en-US" dirty="0" err="1"/>
              <a:t>알려야하는데요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 err="1"/>
              <a:t>Mask_zero</a:t>
            </a:r>
            <a:r>
              <a:rPr lang="en-US" altLang="ko-KR" dirty="0"/>
              <a:t>=True</a:t>
            </a:r>
            <a:r>
              <a:rPr lang="ko-KR" altLang="en-US" dirty="0"/>
              <a:t>를 통해 알리는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</a:t>
            </a:r>
            <a:r>
              <a:rPr lang="en-US" altLang="ko-KR" dirty="0"/>
              <a:t>input 1</a:t>
            </a:r>
            <a:r>
              <a:rPr lang="ko-KR" altLang="en-US" dirty="0"/>
              <a:t>이 거친 것처럼 </a:t>
            </a:r>
            <a:r>
              <a:rPr lang="en-US" altLang="ko-KR" dirty="0"/>
              <a:t>dropout</a:t>
            </a:r>
            <a:r>
              <a:rPr lang="ko-KR" altLang="en-US" dirty="0"/>
              <a:t>을 거치고</a:t>
            </a:r>
            <a:r>
              <a:rPr lang="en-US" altLang="ko-KR" dirty="0"/>
              <a:t>, LSTM layer</a:t>
            </a:r>
            <a:r>
              <a:rPr lang="ko-KR" altLang="en-US" dirty="0"/>
              <a:t>을 통과하며 지금까지 생성된 텍스트 시퀀스를 인코딩하거나</a:t>
            </a:r>
            <a:r>
              <a:rPr lang="en-US" altLang="ko-KR" dirty="0"/>
              <a:t>, </a:t>
            </a:r>
            <a:r>
              <a:rPr lang="ko-KR" altLang="en-US" dirty="0"/>
              <a:t>시퀀스에서 다음 단어를 생성합니다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Add</a:t>
            </a:r>
            <a:r>
              <a:rPr lang="ko-KR" altLang="en-US" dirty="0"/>
              <a:t>를 통해 이미지 입력의 인코딩 된 형식과 지금까지 생성된 텍스트 설명의 인코딩 된 형식을 결합해줍니다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첫시간</a:t>
            </a:r>
            <a:r>
              <a:rPr lang="ko-KR" altLang="en-US" dirty="0"/>
              <a:t> 말씀드린 것처럼 </a:t>
            </a:r>
            <a:r>
              <a:rPr lang="en-US" altLang="ko-KR" dirty="0"/>
              <a:t>Model()</a:t>
            </a:r>
            <a:r>
              <a:rPr lang="ko-KR" altLang="en-US" dirty="0"/>
              <a:t>을 이용하여 </a:t>
            </a:r>
            <a:r>
              <a:rPr lang="en-US" altLang="ko-KR" dirty="0"/>
              <a:t>image feature vector</a:t>
            </a:r>
            <a:r>
              <a:rPr lang="ko-KR" altLang="en-US" dirty="0"/>
              <a:t>와 </a:t>
            </a:r>
            <a:r>
              <a:rPr lang="en-US" altLang="ko-KR" dirty="0"/>
              <a:t>partial caption</a:t>
            </a:r>
            <a:r>
              <a:rPr lang="ko-KR" altLang="en-US" dirty="0"/>
              <a:t>을 </a:t>
            </a:r>
            <a:r>
              <a:rPr lang="en-US" altLang="ko-KR" dirty="0"/>
              <a:t>input</a:t>
            </a:r>
            <a:r>
              <a:rPr lang="ko-KR" altLang="en-US" dirty="0"/>
              <a:t>으로</a:t>
            </a:r>
            <a:r>
              <a:rPr lang="en-US" altLang="ko-KR" dirty="0"/>
              <a:t>, add</a:t>
            </a:r>
            <a:r>
              <a:rPr lang="ko-KR" altLang="en-US" dirty="0"/>
              <a:t>하고 두 </a:t>
            </a:r>
            <a:r>
              <a:rPr lang="en-US" altLang="ko-KR" dirty="0"/>
              <a:t>dense</a:t>
            </a:r>
            <a:r>
              <a:rPr lang="ko-KR" altLang="en-US" dirty="0"/>
              <a:t>층을 거친 </a:t>
            </a:r>
            <a:r>
              <a:rPr lang="en-US" altLang="ko-KR" dirty="0"/>
              <a:t>outputs</a:t>
            </a:r>
            <a:r>
              <a:rPr lang="ko-KR" altLang="en-US" dirty="0"/>
              <a:t>를 </a:t>
            </a:r>
            <a:r>
              <a:rPr lang="en-US" altLang="ko-KR" dirty="0"/>
              <a:t>output </a:t>
            </a:r>
            <a:r>
              <a:rPr lang="ko-KR" altLang="en-US" dirty="0"/>
              <a:t>으로 삼아 모델을 설계합니다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06A4B-B973-4511-8392-712C5465FC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56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코드를 통해 </a:t>
            </a:r>
            <a:r>
              <a:rPr lang="ko-KR" altLang="en-US" dirty="0" err="1"/>
              <a:t>설명드린</a:t>
            </a:r>
            <a:r>
              <a:rPr lang="ko-KR" altLang="en-US" dirty="0"/>
              <a:t> 부분을 </a:t>
            </a:r>
            <a:r>
              <a:rPr lang="en-US" altLang="ko-KR" dirty="0"/>
              <a:t>flowchart</a:t>
            </a:r>
            <a:r>
              <a:rPr lang="ko-KR" altLang="en-US" dirty="0"/>
              <a:t>를 통해 간략히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Input2</a:t>
            </a:r>
            <a:r>
              <a:rPr lang="ko-KR" altLang="en-US" dirty="0"/>
              <a:t>는 </a:t>
            </a:r>
            <a:r>
              <a:rPr lang="en-US" altLang="ko-KR" dirty="0"/>
              <a:t>partial caption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en-US" altLang="ko-KR" dirty="0" err="1"/>
              <a:t>inputlayer</a:t>
            </a:r>
            <a:r>
              <a:rPr lang="en-US" altLang="ko-KR" dirty="0"/>
              <a:t> -&gt; Embedding -&gt; dropout -&gt; </a:t>
            </a:r>
            <a:r>
              <a:rPr lang="en-US" altLang="ko-KR" dirty="0" err="1"/>
              <a:t>lstm</a:t>
            </a:r>
            <a:r>
              <a:rPr lang="ko-KR" altLang="en-US" dirty="0"/>
              <a:t>을 거치고</a:t>
            </a:r>
            <a:r>
              <a:rPr lang="en-US" altLang="ko-KR" dirty="0"/>
              <a:t>, input1</a:t>
            </a:r>
            <a:r>
              <a:rPr lang="ko-KR" altLang="en-US" dirty="0"/>
              <a:t>은 </a:t>
            </a:r>
            <a:r>
              <a:rPr lang="en-US" altLang="ko-KR" dirty="0"/>
              <a:t>image feature vector</a:t>
            </a:r>
            <a:r>
              <a:rPr lang="ko-KR" altLang="en-US" dirty="0"/>
              <a:t>로 </a:t>
            </a:r>
            <a:r>
              <a:rPr lang="en-US" altLang="ko-KR" dirty="0" err="1"/>
              <a:t>inputlayer</a:t>
            </a:r>
            <a:r>
              <a:rPr lang="en-US" altLang="ko-KR" dirty="0"/>
              <a:t> -&gt; dropout -&gt; dense </a:t>
            </a:r>
            <a:r>
              <a:rPr lang="ko-KR" altLang="en-US" dirty="0"/>
              <a:t>를 거쳐 두 </a:t>
            </a:r>
            <a:r>
              <a:rPr lang="en-US" altLang="ko-KR" dirty="0"/>
              <a:t>input </a:t>
            </a:r>
            <a:r>
              <a:rPr lang="ko-KR" altLang="en-US" dirty="0"/>
              <a:t>값이 같은 크기로 정제됩니다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en-US" altLang="ko-KR" dirty="0"/>
              <a:t>add</a:t>
            </a:r>
            <a:r>
              <a:rPr lang="ko-KR" altLang="en-US" dirty="0"/>
              <a:t>를 통해 이미지와 텍스트를 병합해주는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06A4B-B973-4511-8392-712C5465FC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587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남은 저희의 일정은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Generator </a:t>
            </a:r>
            <a:r>
              <a:rPr lang="ko-KR" altLang="en-US" dirty="0"/>
              <a:t>을 이용한 </a:t>
            </a:r>
            <a:r>
              <a:rPr lang="en-US" altLang="ko-KR" dirty="0"/>
              <a:t>train </a:t>
            </a:r>
            <a:r>
              <a:rPr lang="ko-KR" altLang="en-US" dirty="0"/>
              <a:t>마무리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그리고 새로운 이미지 </a:t>
            </a:r>
            <a:r>
              <a:rPr lang="en-US" altLang="ko-KR" dirty="0"/>
              <a:t>input</a:t>
            </a:r>
            <a:r>
              <a:rPr lang="ko-KR" altLang="en-US" dirty="0"/>
              <a:t>을 주고 적합한 </a:t>
            </a:r>
            <a:r>
              <a:rPr lang="en-US" altLang="ko-KR" dirty="0"/>
              <a:t>caption</a:t>
            </a:r>
            <a:r>
              <a:rPr lang="ko-KR" altLang="en-US" dirty="0"/>
              <a:t>이 생성되는지 확인하고 오류 수정하기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06A4B-B973-4511-8392-712C5465FC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3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6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94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36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6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85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9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14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38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89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28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6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64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11249026" y="5922000"/>
            <a:ext cx="936000" cy="936000"/>
          </a:xfrm>
          <a:prstGeom prst="rect">
            <a:avLst/>
          </a:prstGeom>
          <a:solidFill>
            <a:srgbClr val="476C9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1239500" cy="5922000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en-US" altLang="ko-KR" sz="4400" b="1" dirty="0">
                <a:ln>
                  <a:solidFill>
                    <a:srgbClr val="476C91"/>
                  </a:solidFill>
                </a:ln>
                <a:solidFill>
                  <a:srgbClr val="FFC000"/>
                </a:solidFill>
              </a:rPr>
              <a:t>Image Captioning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prstClr val="white"/>
                </a:solidFill>
              </a:rPr>
              <a:t>               </a:t>
            </a:r>
            <a:r>
              <a:rPr lang="en-US" altLang="ko-KR" sz="3200" b="1" dirty="0">
                <a:solidFill>
                  <a:prstClr val="white"/>
                </a:solidFill>
              </a:rPr>
              <a:t>: </a:t>
            </a:r>
            <a:r>
              <a:rPr lang="ko-KR" altLang="en-US" sz="3200" b="1" dirty="0">
                <a:solidFill>
                  <a:prstClr val="white"/>
                </a:solidFill>
              </a:rPr>
              <a:t>이미지 캡션 생성 모델 구축 프로젝트</a:t>
            </a:r>
            <a:endParaRPr lang="en-US" altLang="ko-KR" sz="3200" b="1" dirty="0">
              <a:solidFill>
                <a:prstClr val="white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0879500" y="5562000"/>
            <a:ext cx="360000" cy="3600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801877" y="6098494"/>
            <a:ext cx="3257623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1</a:t>
            </a:r>
            <a:r>
              <a:rPr lang="ko-KR" altLang="en-US" sz="2000" b="1" dirty="0">
                <a:solidFill>
                  <a:prstClr val="white"/>
                </a:solidFill>
              </a:rPr>
              <a:t>조  </a:t>
            </a:r>
            <a:r>
              <a:rPr lang="ko-KR" altLang="en-US" sz="2000" b="1" dirty="0" err="1">
                <a:solidFill>
                  <a:prstClr val="white"/>
                </a:solidFill>
              </a:rPr>
              <a:t>김정휴</a:t>
            </a:r>
            <a:r>
              <a:rPr lang="ko-KR" altLang="en-US" sz="2000" b="1" dirty="0">
                <a:solidFill>
                  <a:prstClr val="white"/>
                </a:solidFill>
              </a:rPr>
              <a:t> 임효빈 </a:t>
            </a:r>
            <a:r>
              <a:rPr lang="ko-KR" altLang="en-US" sz="2000" b="1" dirty="0" err="1">
                <a:solidFill>
                  <a:prstClr val="white"/>
                </a:solidFill>
              </a:rPr>
              <a:t>최시은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03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F023DA-E727-4B39-851E-9CB2C57F8F93}"/>
              </a:ext>
            </a:extLst>
          </p:cNvPr>
          <p:cNvSpPr/>
          <p:nvPr/>
        </p:nvSpPr>
        <p:spPr>
          <a:xfrm>
            <a:off x="1690499" y="427308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endParaRPr lang="en-US" altLang="ko-KR" sz="32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53134B2C-2232-4546-9CF6-8E804D24C634}"/>
              </a:ext>
            </a:extLst>
          </p:cNvPr>
          <p:cNvGrpSpPr/>
          <p:nvPr/>
        </p:nvGrpSpPr>
        <p:grpSpPr>
          <a:xfrm>
            <a:off x="1039436" y="4294141"/>
            <a:ext cx="614799" cy="614799"/>
            <a:chOff x="2581850" y="2496175"/>
            <a:chExt cx="614799" cy="614799"/>
          </a:xfrm>
        </p:grpSpPr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850EC5A5-A05D-4548-8B6A-5D29E7C4F0E2}"/>
                </a:ext>
              </a:extLst>
            </p:cNvPr>
            <p:cNvSpPr/>
            <p:nvPr/>
          </p:nvSpPr>
          <p:spPr>
            <a:xfrm>
              <a:off x="2581850" y="2496175"/>
              <a:ext cx="614799" cy="614799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8B1CEE99-6280-46C9-A7FB-19F36C88ED75}"/>
                </a:ext>
              </a:extLst>
            </p:cNvPr>
            <p:cNvGrpSpPr/>
            <p:nvPr/>
          </p:nvGrpSpPr>
          <p:grpSpPr>
            <a:xfrm>
              <a:off x="2727311" y="2620097"/>
              <a:ext cx="323877" cy="358978"/>
              <a:chOff x="4006850" y="1601788"/>
              <a:chExt cx="322263" cy="357188"/>
            </a:xfrm>
            <a:solidFill>
              <a:srgbClr val="093B6C"/>
            </a:solidFill>
          </p:grpSpPr>
          <p:sp>
            <p:nvSpPr>
              <p:cNvPr id="136" name="Freeform 17">
                <a:extLst>
                  <a:ext uri="{FF2B5EF4-FFF2-40B4-BE49-F238E27FC236}">
                    <a16:creationId xmlns:a16="http://schemas.microsoft.com/office/drawing/2014/main" id="{E80B3C5A-A37B-4ABB-95AC-35411A3B1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18">
                <a:extLst>
                  <a:ext uri="{FF2B5EF4-FFF2-40B4-BE49-F238E27FC236}">
                    <a16:creationId xmlns:a16="http://schemas.microsoft.com/office/drawing/2014/main" id="{E853E669-2398-49ED-AB0D-4BD6158B0B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19">
                <a:extLst>
                  <a:ext uri="{FF2B5EF4-FFF2-40B4-BE49-F238E27FC236}">
                    <a16:creationId xmlns:a16="http://schemas.microsoft.com/office/drawing/2014/main" id="{EFDCD164-B3D2-45BB-93BF-8368AD451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20">
                <a:extLst>
                  <a:ext uri="{FF2B5EF4-FFF2-40B4-BE49-F238E27FC236}">
                    <a16:creationId xmlns:a16="http://schemas.microsoft.com/office/drawing/2014/main" id="{09CEC438-F96D-45DC-86E9-4CD0BDD7D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21">
                <a:extLst>
                  <a:ext uri="{FF2B5EF4-FFF2-40B4-BE49-F238E27FC236}">
                    <a16:creationId xmlns:a16="http://schemas.microsoft.com/office/drawing/2014/main" id="{15FF0D0F-07FE-4442-ADE4-931F75353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D139070-2E25-40B5-AD80-70582DD5A672}"/>
              </a:ext>
            </a:extLst>
          </p:cNvPr>
          <p:cNvSpPr/>
          <p:nvPr/>
        </p:nvSpPr>
        <p:spPr>
          <a:xfrm>
            <a:off x="1826741" y="4296507"/>
            <a:ext cx="911397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 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C6EC627-9856-46AF-A4E0-FC180C2D570C}"/>
              </a:ext>
            </a:extLst>
          </p:cNvPr>
          <p:cNvGrpSpPr/>
          <p:nvPr/>
        </p:nvGrpSpPr>
        <p:grpSpPr>
          <a:xfrm>
            <a:off x="1039436" y="2198845"/>
            <a:ext cx="614799" cy="614799"/>
            <a:chOff x="2581850" y="2496175"/>
            <a:chExt cx="614799" cy="61479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B974795-BCE3-4A69-9748-D83A0E7B4161}"/>
                </a:ext>
              </a:extLst>
            </p:cNvPr>
            <p:cNvSpPr/>
            <p:nvPr/>
          </p:nvSpPr>
          <p:spPr>
            <a:xfrm>
              <a:off x="2581850" y="2496175"/>
              <a:ext cx="614799" cy="614799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EB575B0-969F-4224-B3FE-0AE01E8F63E6}"/>
                </a:ext>
              </a:extLst>
            </p:cNvPr>
            <p:cNvGrpSpPr/>
            <p:nvPr/>
          </p:nvGrpSpPr>
          <p:grpSpPr>
            <a:xfrm>
              <a:off x="2727311" y="2620097"/>
              <a:ext cx="323877" cy="358978"/>
              <a:chOff x="4006850" y="1601788"/>
              <a:chExt cx="322263" cy="357188"/>
            </a:xfrm>
            <a:solidFill>
              <a:srgbClr val="093B6C"/>
            </a:solidFill>
          </p:grpSpPr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C7ADBE72-8937-4951-9BCF-217A4FFB0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2849F3C5-BE25-4C8D-A9A1-2D6D7A493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F2C2808A-C9B7-49C1-8CD4-CEAD7C29D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D200D519-B7D9-46AF-BE2C-F72647483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1">
                <a:extLst>
                  <a:ext uri="{FF2B5EF4-FFF2-40B4-BE49-F238E27FC236}">
                    <a16:creationId xmlns:a16="http://schemas.microsoft.com/office/drawing/2014/main" id="{3FD6FD84-3DB5-4B61-83BE-666042265B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615C30-9831-451F-B11D-4A0C101DB743}"/>
              </a:ext>
            </a:extLst>
          </p:cNvPr>
          <p:cNvGrpSpPr/>
          <p:nvPr/>
        </p:nvGrpSpPr>
        <p:grpSpPr>
          <a:xfrm>
            <a:off x="1055911" y="3237772"/>
            <a:ext cx="614799" cy="614799"/>
            <a:chOff x="2581850" y="2496175"/>
            <a:chExt cx="614799" cy="614799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180881B-9306-4C42-A5C1-99F694D2AFE5}"/>
                </a:ext>
              </a:extLst>
            </p:cNvPr>
            <p:cNvSpPr/>
            <p:nvPr/>
          </p:nvSpPr>
          <p:spPr>
            <a:xfrm>
              <a:off x="2581850" y="2496175"/>
              <a:ext cx="614799" cy="614799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A1D9730-57E8-4D23-8BE2-48E0D1CB8EEA}"/>
                </a:ext>
              </a:extLst>
            </p:cNvPr>
            <p:cNvGrpSpPr/>
            <p:nvPr/>
          </p:nvGrpSpPr>
          <p:grpSpPr>
            <a:xfrm>
              <a:off x="2727311" y="2620097"/>
              <a:ext cx="323877" cy="358978"/>
              <a:chOff x="4006850" y="1601788"/>
              <a:chExt cx="322263" cy="357188"/>
            </a:xfrm>
            <a:solidFill>
              <a:srgbClr val="093B6C"/>
            </a:solidFill>
          </p:grpSpPr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6AF4511A-F2B9-4B08-A864-A065FE6D1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FE877921-9E1D-49D0-82DD-7B4F69E50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8628C7D2-B118-4B28-A675-8E313643F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B63C5A90-A8C3-4BD5-9E75-206A8380A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CA185B53-BFFB-4AC8-8305-091FC728F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F2AD93A-FDFA-4033-BB10-750115BBE145}"/>
              </a:ext>
            </a:extLst>
          </p:cNvPr>
          <p:cNvSpPr/>
          <p:nvPr/>
        </p:nvSpPr>
        <p:spPr>
          <a:xfrm>
            <a:off x="1816453" y="2231230"/>
            <a:ext cx="607984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brief Model</a:t>
            </a:r>
            <a:r>
              <a:rPr lang="ko-KR" altLang="en-US" sz="2400" b="1" dirty="0">
                <a:solidFill>
                  <a:prstClr val="white"/>
                </a:solidFill>
              </a:rPr>
              <a:t> </a:t>
            </a:r>
            <a:r>
              <a:rPr lang="en-US" altLang="ko-KR" sz="2400" b="1" dirty="0">
                <a:solidFill>
                  <a:prstClr val="white"/>
                </a:solidFill>
              </a:rPr>
              <a:t>Architecture</a:t>
            </a:r>
            <a:r>
              <a:rPr lang="ko-KR" altLang="en-US" sz="2400" b="1" dirty="0">
                <a:solidFill>
                  <a:prstClr val="white"/>
                </a:solidFill>
              </a:rPr>
              <a:t> 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5E4468-CE13-47F9-A50F-9BA66C8F9088}"/>
              </a:ext>
            </a:extLst>
          </p:cNvPr>
          <p:cNvSpPr/>
          <p:nvPr/>
        </p:nvSpPr>
        <p:spPr>
          <a:xfrm>
            <a:off x="1826741" y="3263868"/>
            <a:ext cx="911397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Overfitting </a:t>
            </a:r>
            <a:r>
              <a:rPr lang="ko-KR" altLang="en-US" sz="2400" b="1" dirty="0">
                <a:solidFill>
                  <a:prstClr val="white"/>
                </a:solidFill>
              </a:rPr>
              <a:t>방지 </a:t>
            </a:r>
            <a:r>
              <a:rPr lang="en-US" altLang="ko-KR" sz="2400" b="1" dirty="0">
                <a:solidFill>
                  <a:prstClr val="white"/>
                </a:solidFill>
              </a:rPr>
              <a:t>– Dropout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7BCE81-A714-4648-A24E-B1B30F842745}"/>
              </a:ext>
            </a:extLst>
          </p:cNvPr>
          <p:cNvSpPr/>
          <p:nvPr/>
        </p:nvSpPr>
        <p:spPr>
          <a:xfrm>
            <a:off x="1826741" y="4314057"/>
            <a:ext cx="911397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Model Architecture code analysis</a:t>
            </a:r>
          </a:p>
        </p:txBody>
      </p:sp>
    </p:spTree>
    <p:extLst>
      <p:ext uri="{BB962C8B-B14F-4D97-AF65-F5344CB8AC3E}">
        <p14:creationId xmlns:p14="http://schemas.microsoft.com/office/powerpoint/2010/main" val="228114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F023DA-E727-4B39-851E-9CB2C57F8F93}"/>
              </a:ext>
            </a:extLst>
          </p:cNvPr>
          <p:cNvSpPr/>
          <p:nvPr/>
        </p:nvSpPr>
        <p:spPr>
          <a:xfrm>
            <a:off x="1666236" y="410315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Model Architecture</a:t>
            </a:r>
            <a:r>
              <a:rPr lang="ko-KR" altLang="en-US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en-US" altLang="ko-KR" sz="32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F1CA9A-E236-447B-94F2-92186D5D72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92" y="2053550"/>
            <a:ext cx="10629014" cy="302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8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705B0B-5F7C-4861-8953-8CDBB5231B0C}"/>
              </a:ext>
            </a:extLst>
          </p:cNvPr>
          <p:cNvSpPr/>
          <p:nvPr/>
        </p:nvSpPr>
        <p:spPr>
          <a:xfrm>
            <a:off x="1690499" y="427308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Dropout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68560-EDEB-4F85-A3ED-049D83431B92}"/>
              </a:ext>
            </a:extLst>
          </p:cNvPr>
          <p:cNvSpPr txBox="1"/>
          <p:nvPr/>
        </p:nvSpPr>
        <p:spPr>
          <a:xfrm>
            <a:off x="1949085" y="1720027"/>
            <a:ext cx="9304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신경망에서 </a:t>
            </a:r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hidden layer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개수가 많아지면</a:t>
            </a:r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더욱 많은 문제를 해결할 수 있도록 학습능력이 좋아짐</a:t>
            </a:r>
            <a:endParaRPr lang="en-US" altLang="ko-KR" b="1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0BB2BE-78E1-496D-B77B-A87F3D596E1C}"/>
              </a:ext>
            </a:extLst>
          </p:cNvPr>
          <p:cNvSpPr txBox="1"/>
          <p:nvPr/>
        </p:nvSpPr>
        <p:spPr>
          <a:xfrm>
            <a:off x="1979216" y="3054225"/>
            <a:ext cx="930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망의 크기가 커지면 커질수록 </a:t>
            </a:r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overfitting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빠질 가능성이 높아짐</a:t>
            </a:r>
            <a:endParaRPr lang="en-US" altLang="ko-KR" b="1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74EF2CA-352F-4A6B-9130-C159CC618664}"/>
              </a:ext>
            </a:extLst>
          </p:cNvPr>
          <p:cNvGrpSpPr/>
          <p:nvPr/>
        </p:nvGrpSpPr>
        <p:grpSpPr>
          <a:xfrm>
            <a:off x="1244758" y="1720027"/>
            <a:ext cx="614799" cy="614799"/>
            <a:chOff x="2581850" y="2496175"/>
            <a:chExt cx="614799" cy="614799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4E53ECD-4F99-49E7-A528-490FE155257C}"/>
                </a:ext>
              </a:extLst>
            </p:cNvPr>
            <p:cNvSpPr/>
            <p:nvPr/>
          </p:nvSpPr>
          <p:spPr>
            <a:xfrm>
              <a:off x="2581850" y="2496175"/>
              <a:ext cx="614799" cy="614799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4EA0C46-8C77-4CBB-BB67-BEF603B49144}"/>
                </a:ext>
              </a:extLst>
            </p:cNvPr>
            <p:cNvGrpSpPr/>
            <p:nvPr/>
          </p:nvGrpSpPr>
          <p:grpSpPr>
            <a:xfrm>
              <a:off x="2727313" y="2693488"/>
              <a:ext cx="296754" cy="285587"/>
              <a:chOff x="4006850" y="1674813"/>
              <a:chExt cx="295275" cy="284163"/>
            </a:xfrm>
            <a:solidFill>
              <a:srgbClr val="093B6C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AC5007C3-7D19-47F2-A6CF-33E3329A8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02B7FF-C43F-41D8-9FBF-365AF34AF2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0E21C57-8D76-4356-8087-85DE3F26A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E88B24F-F741-47D1-A6D7-22E5ED7F5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0BF5F2D-DDAC-4F88-AE83-F341CFE1EE0D}"/>
              </a:ext>
            </a:extLst>
          </p:cNvPr>
          <p:cNvGrpSpPr/>
          <p:nvPr/>
        </p:nvGrpSpPr>
        <p:grpSpPr>
          <a:xfrm>
            <a:off x="1244758" y="2926394"/>
            <a:ext cx="614799" cy="614799"/>
            <a:chOff x="2581850" y="2496175"/>
            <a:chExt cx="614799" cy="61479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50D424D-8C03-409B-A3A1-ED2E0935F4FF}"/>
                </a:ext>
              </a:extLst>
            </p:cNvPr>
            <p:cNvSpPr/>
            <p:nvPr/>
          </p:nvSpPr>
          <p:spPr>
            <a:xfrm>
              <a:off x="2581850" y="2496175"/>
              <a:ext cx="614799" cy="614799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498CECD-F2D3-4979-87D5-1CA4076B84BF}"/>
                </a:ext>
              </a:extLst>
            </p:cNvPr>
            <p:cNvGrpSpPr/>
            <p:nvPr/>
          </p:nvGrpSpPr>
          <p:grpSpPr>
            <a:xfrm>
              <a:off x="2727313" y="2693488"/>
              <a:ext cx="296754" cy="285587"/>
              <a:chOff x="4006850" y="1674813"/>
              <a:chExt cx="295275" cy="284163"/>
            </a:xfrm>
            <a:solidFill>
              <a:srgbClr val="093B6C"/>
            </a:solidFill>
          </p:grpSpPr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D88BD416-BC0B-4B7A-977A-2A198416A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3175FEF7-16E4-4437-A8F0-D648E17A6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225EDE09-F530-4D0F-9980-ADF7EB568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>
                <a:extLst>
                  <a:ext uri="{FF2B5EF4-FFF2-40B4-BE49-F238E27FC236}">
                    <a16:creationId xmlns:a16="http://schemas.microsoft.com/office/drawing/2014/main" id="{A34888DF-9A1B-449A-8247-A02B03AC0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C5ED7B7-97A6-4E16-8E7C-86219B457FD4}"/>
              </a:ext>
            </a:extLst>
          </p:cNvPr>
          <p:cNvGrpSpPr/>
          <p:nvPr/>
        </p:nvGrpSpPr>
        <p:grpSpPr>
          <a:xfrm>
            <a:off x="1244758" y="4231212"/>
            <a:ext cx="614799" cy="614799"/>
            <a:chOff x="2581850" y="2496175"/>
            <a:chExt cx="614799" cy="614799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11BF068-CA5D-4686-9B59-D77028EE3A4B}"/>
                </a:ext>
              </a:extLst>
            </p:cNvPr>
            <p:cNvSpPr/>
            <p:nvPr/>
          </p:nvSpPr>
          <p:spPr>
            <a:xfrm>
              <a:off x="2581850" y="2496175"/>
              <a:ext cx="614799" cy="614799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58E4409-BA1A-4A85-8FB0-C502ECA0CB9B}"/>
                </a:ext>
              </a:extLst>
            </p:cNvPr>
            <p:cNvGrpSpPr/>
            <p:nvPr/>
          </p:nvGrpSpPr>
          <p:grpSpPr>
            <a:xfrm>
              <a:off x="2727313" y="2693488"/>
              <a:ext cx="296754" cy="285587"/>
              <a:chOff x="4006850" y="1674813"/>
              <a:chExt cx="295275" cy="284163"/>
            </a:xfrm>
            <a:solidFill>
              <a:srgbClr val="093B6C"/>
            </a:solidFill>
          </p:grpSpPr>
          <p:sp>
            <p:nvSpPr>
              <p:cNvPr id="33" name="Freeform 17">
                <a:extLst>
                  <a:ext uri="{FF2B5EF4-FFF2-40B4-BE49-F238E27FC236}">
                    <a16:creationId xmlns:a16="http://schemas.microsoft.com/office/drawing/2014/main" id="{28F35E13-BECD-457D-BB98-B982DA649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8">
                <a:extLst>
                  <a:ext uri="{FF2B5EF4-FFF2-40B4-BE49-F238E27FC236}">
                    <a16:creationId xmlns:a16="http://schemas.microsoft.com/office/drawing/2014/main" id="{CAFFD2EB-C992-4E68-8BA7-3014ECC0D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9">
                <a:extLst>
                  <a:ext uri="{FF2B5EF4-FFF2-40B4-BE49-F238E27FC236}">
                    <a16:creationId xmlns:a16="http://schemas.microsoft.com/office/drawing/2014/main" id="{CE35FD8B-EB3E-48EB-BFD5-EF26B150B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1">
                <a:extLst>
                  <a:ext uri="{FF2B5EF4-FFF2-40B4-BE49-F238E27FC236}">
                    <a16:creationId xmlns:a16="http://schemas.microsoft.com/office/drawing/2014/main" id="{061E5210-E25D-4229-B39C-8F38913AB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28FE6C3-F02E-4FDD-9221-D7F65383A5D8}"/>
              </a:ext>
            </a:extLst>
          </p:cNvPr>
          <p:cNvSpPr txBox="1"/>
          <p:nvPr/>
        </p:nvSpPr>
        <p:spPr>
          <a:xfrm>
            <a:off x="1979216" y="4288837"/>
            <a:ext cx="95636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신경망에 대한 학습시간도 길어지고 적절한 결과를 도출하려면 훈련 데이터의 양을 늘려야 한다는 문제가 있음</a:t>
            </a:r>
            <a:endParaRPr lang="en-US" altLang="ko-KR" b="1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1406B24-356F-4DB6-A095-A00BCF3F3E90}"/>
              </a:ext>
            </a:extLst>
          </p:cNvPr>
          <p:cNvSpPr/>
          <p:nvPr/>
        </p:nvSpPr>
        <p:spPr>
          <a:xfrm>
            <a:off x="5150777" y="5106256"/>
            <a:ext cx="1890445" cy="493160"/>
          </a:xfrm>
          <a:prstGeom prst="downArrow">
            <a:avLst>
              <a:gd name="adj1" fmla="val 50000"/>
              <a:gd name="adj2" fmla="val 645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47145D-8269-4627-81B5-28C0C0569495}"/>
              </a:ext>
            </a:extLst>
          </p:cNvPr>
          <p:cNvSpPr txBox="1"/>
          <p:nvPr/>
        </p:nvSpPr>
        <p:spPr>
          <a:xfrm>
            <a:off x="4823446" y="5800448"/>
            <a:ext cx="312875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“Dropout”</a:t>
            </a:r>
            <a:r>
              <a:rPr lang="ko-KR" altLang="en-US" sz="2500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이용</a:t>
            </a:r>
            <a:endParaRPr lang="en-US" altLang="ko-KR" sz="2500" b="1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5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898608E-6460-4A0C-9071-050405D982D2}"/>
              </a:ext>
            </a:extLst>
          </p:cNvPr>
          <p:cNvSpPr/>
          <p:nvPr/>
        </p:nvSpPr>
        <p:spPr>
          <a:xfrm>
            <a:off x="948647" y="1828799"/>
            <a:ext cx="10294706" cy="415075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23F4BF-BB2B-4DF3-BC82-3A88BF757344}"/>
              </a:ext>
            </a:extLst>
          </p:cNvPr>
          <p:cNvSpPr/>
          <p:nvPr/>
        </p:nvSpPr>
        <p:spPr>
          <a:xfrm>
            <a:off x="1690499" y="427308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Dropout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88E58B3-5E65-4830-B526-5BEED68F8813}"/>
              </a:ext>
            </a:extLst>
          </p:cNvPr>
          <p:cNvSpPr/>
          <p:nvPr/>
        </p:nvSpPr>
        <p:spPr>
          <a:xfrm>
            <a:off x="5157628" y="3429000"/>
            <a:ext cx="1939893" cy="800058"/>
          </a:xfrm>
          <a:prstGeom prst="rightArrow">
            <a:avLst>
              <a:gd name="adj1" fmla="val 62842"/>
              <a:gd name="adj2" fmla="val 821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876C451F-A904-4177-B9CC-121AD1CE6C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50916" b="-1933"/>
          <a:stretch/>
        </p:blipFill>
        <p:spPr>
          <a:xfrm>
            <a:off x="1322384" y="2192229"/>
            <a:ext cx="3772096" cy="3253049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8EC554F7-FB03-4E35-A5F8-8CA88D0F2F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4033" r="-711" b="-1933"/>
          <a:stretch/>
        </p:blipFill>
        <p:spPr>
          <a:xfrm>
            <a:off x="7219253" y="2192229"/>
            <a:ext cx="3587214" cy="32530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487B3B-1A03-49CF-8C17-453C491EA3B1}"/>
              </a:ext>
            </a:extLst>
          </p:cNvPr>
          <p:cNvSpPr txBox="1"/>
          <p:nvPr/>
        </p:nvSpPr>
        <p:spPr>
          <a:xfrm>
            <a:off x="708917" y="1006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753254-4DE7-47F5-9591-F478F988E156}"/>
              </a:ext>
            </a:extLst>
          </p:cNvPr>
          <p:cNvSpPr txBox="1"/>
          <p:nvPr/>
        </p:nvSpPr>
        <p:spPr>
          <a:xfrm>
            <a:off x="5104244" y="3628974"/>
            <a:ext cx="19932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kern="1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81669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705B0B-5F7C-4861-8953-8CDBB5231B0C}"/>
              </a:ext>
            </a:extLst>
          </p:cNvPr>
          <p:cNvSpPr/>
          <p:nvPr/>
        </p:nvSpPr>
        <p:spPr>
          <a:xfrm>
            <a:off x="1690499" y="427308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Model</a:t>
            </a:r>
            <a:r>
              <a:rPr lang="ko-KR" altLang="en-US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Architecture code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E997C5-2A60-4F9F-8BD6-F789B2DEC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849" y="1770600"/>
            <a:ext cx="8428177" cy="4289237"/>
          </a:xfrm>
          <a:prstGeom prst="rect">
            <a:avLst/>
          </a:prstGeom>
        </p:spPr>
      </p:pic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29A04FE4-5365-462E-B3C9-E5E2C5C7EC5C}"/>
              </a:ext>
            </a:extLst>
          </p:cNvPr>
          <p:cNvSpPr/>
          <p:nvPr/>
        </p:nvSpPr>
        <p:spPr>
          <a:xfrm>
            <a:off x="6552522" y="3301409"/>
            <a:ext cx="1251775" cy="558209"/>
          </a:xfrm>
          <a:prstGeom prst="donut">
            <a:avLst>
              <a:gd name="adj" fmla="val 115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81AE55AF-B380-467B-B8DB-EE99BDAE6D11}"/>
              </a:ext>
            </a:extLst>
          </p:cNvPr>
          <p:cNvSpPr/>
          <p:nvPr/>
        </p:nvSpPr>
        <p:spPr>
          <a:xfrm>
            <a:off x="3009014" y="4421371"/>
            <a:ext cx="992372" cy="554667"/>
          </a:xfrm>
          <a:prstGeom prst="donut">
            <a:avLst>
              <a:gd name="adj" fmla="val 115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C1EE0CFA-29A7-40D6-9964-72B0721730CD}"/>
              </a:ext>
            </a:extLst>
          </p:cNvPr>
          <p:cNvSpPr/>
          <p:nvPr/>
        </p:nvSpPr>
        <p:spPr>
          <a:xfrm>
            <a:off x="2789275" y="5583864"/>
            <a:ext cx="992372" cy="554667"/>
          </a:xfrm>
          <a:prstGeom prst="donut">
            <a:avLst>
              <a:gd name="adj" fmla="val 115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58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2CF430-1F29-4075-8E1F-6E600686A3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t="16179" r="64563" b="76362"/>
          <a:stretch/>
        </p:blipFill>
        <p:spPr>
          <a:xfrm>
            <a:off x="1931286" y="1488770"/>
            <a:ext cx="2917135" cy="3688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99232C-99FF-4EF0-A4D3-CCF4F01CE3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" t="553" r="67805" b="90723"/>
          <a:stretch/>
        </p:blipFill>
        <p:spPr>
          <a:xfrm>
            <a:off x="2464815" y="586491"/>
            <a:ext cx="2383606" cy="4315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7C0575-F5F7-464C-BF80-28286CF462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1" t="15676" r="33098" b="76359"/>
          <a:stretch/>
        </p:blipFill>
        <p:spPr>
          <a:xfrm>
            <a:off x="6613403" y="1488770"/>
            <a:ext cx="2477833" cy="3939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A75237-D0B6-48FC-8337-55854F7313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" t="30837" r="65890" b="60278"/>
          <a:stretch/>
        </p:blipFill>
        <p:spPr>
          <a:xfrm>
            <a:off x="2252400" y="2402747"/>
            <a:ext cx="2596021" cy="4394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510571-73B8-4236-8073-8058A6F716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9" t="30638" r="33685" b="60834"/>
          <a:stretch/>
        </p:blipFill>
        <p:spPr>
          <a:xfrm>
            <a:off x="6656150" y="2402747"/>
            <a:ext cx="2435087" cy="4218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339C950-389B-40C5-8112-E568DB2573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5" t="45548" r="35685" b="45960"/>
          <a:stretch/>
        </p:blipFill>
        <p:spPr>
          <a:xfrm>
            <a:off x="6656150" y="3397645"/>
            <a:ext cx="2251213" cy="4200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E877DA-BEBA-4B69-9CC5-7699F37B16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6" t="45378" r="65761" b="45737"/>
          <a:stretch/>
        </p:blipFill>
        <p:spPr>
          <a:xfrm>
            <a:off x="2516900" y="3378184"/>
            <a:ext cx="2340665" cy="4394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87C896-86D0-4115-BA2E-E1840F4F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2" t="60639" r="48299" b="30870"/>
          <a:stretch/>
        </p:blipFill>
        <p:spPr>
          <a:xfrm>
            <a:off x="4258484" y="4332932"/>
            <a:ext cx="2764320" cy="4200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BDE578B-5A52-449E-ABC7-08442ED9A0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4" t="75777" r="51777" b="15731"/>
          <a:stretch/>
        </p:blipFill>
        <p:spPr>
          <a:xfrm>
            <a:off x="4539996" y="5128055"/>
            <a:ext cx="2201296" cy="4200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F3BB439-F3F8-4E70-B60C-F3A382EEBA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9" t="91015" r="51276" b="493"/>
          <a:stretch/>
        </p:blipFill>
        <p:spPr>
          <a:xfrm>
            <a:off x="4539996" y="5988635"/>
            <a:ext cx="2276694" cy="420034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3E814AE-3A31-459F-9265-97D4949BDE7A}"/>
              </a:ext>
            </a:extLst>
          </p:cNvPr>
          <p:cNvCxnSpPr>
            <a:stCxn id="6" idx="2"/>
          </p:cNvCxnSpPr>
          <p:nvPr/>
        </p:nvCxnSpPr>
        <p:spPr>
          <a:xfrm>
            <a:off x="3656618" y="1018006"/>
            <a:ext cx="101566" cy="47076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436ECAC-2FD9-4D17-BF5D-E13C654207CD}"/>
              </a:ext>
            </a:extLst>
          </p:cNvPr>
          <p:cNvCxnSpPr/>
          <p:nvPr/>
        </p:nvCxnSpPr>
        <p:spPr>
          <a:xfrm>
            <a:off x="3656618" y="1920285"/>
            <a:ext cx="101566" cy="47076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396A8C8-26A5-40A8-877A-A283DF38E339}"/>
              </a:ext>
            </a:extLst>
          </p:cNvPr>
          <p:cNvCxnSpPr/>
          <p:nvPr/>
        </p:nvCxnSpPr>
        <p:spPr>
          <a:xfrm>
            <a:off x="3707401" y="2884665"/>
            <a:ext cx="101566" cy="47076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65F25FC-154C-4D8B-9FFD-B286846DABE9}"/>
              </a:ext>
            </a:extLst>
          </p:cNvPr>
          <p:cNvCxnSpPr>
            <a:cxnSpLocks/>
          </p:cNvCxnSpPr>
          <p:nvPr/>
        </p:nvCxnSpPr>
        <p:spPr>
          <a:xfrm>
            <a:off x="4438430" y="3873854"/>
            <a:ext cx="419135" cy="4339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680D05-1542-4D69-A390-9E5FB4B63BD5}"/>
              </a:ext>
            </a:extLst>
          </p:cNvPr>
          <p:cNvCxnSpPr>
            <a:cxnSpLocks/>
          </p:cNvCxnSpPr>
          <p:nvPr/>
        </p:nvCxnSpPr>
        <p:spPr>
          <a:xfrm flipH="1">
            <a:off x="7781756" y="2900311"/>
            <a:ext cx="227041" cy="4442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09A9D24-5D86-4CE8-A358-C7BDF63B4146}"/>
              </a:ext>
            </a:extLst>
          </p:cNvPr>
          <p:cNvCxnSpPr>
            <a:cxnSpLocks/>
          </p:cNvCxnSpPr>
          <p:nvPr/>
        </p:nvCxnSpPr>
        <p:spPr>
          <a:xfrm flipH="1">
            <a:off x="7781756" y="1947379"/>
            <a:ext cx="227041" cy="4442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7761705-BC62-459F-AC61-20C2EA740706}"/>
              </a:ext>
            </a:extLst>
          </p:cNvPr>
          <p:cNvCxnSpPr>
            <a:cxnSpLocks/>
          </p:cNvCxnSpPr>
          <p:nvPr/>
        </p:nvCxnSpPr>
        <p:spPr>
          <a:xfrm flipH="1">
            <a:off x="6613403" y="3886868"/>
            <a:ext cx="549134" cy="38964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B0331D7-2A6E-4599-B6CD-ACBC15C57CEC}"/>
              </a:ext>
            </a:extLst>
          </p:cNvPr>
          <p:cNvCxnSpPr>
            <a:cxnSpLocks/>
          </p:cNvCxnSpPr>
          <p:nvPr/>
        </p:nvCxnSpPr>
        <p:spPr>
          <a:xfrm>
            <a:off x="5657728" y="4647733"/>
            <a:ext cx="0" cy="4803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DD3D241-95A5-432E-8E4C-47B20CE4A150}"/>
              </a:ext>
            </a:extLst>
          </p:cNvPr>
          <p:cNvCxnSpPr>
            <a:cxnSpLocks/>
          </p:cNvCxnSpPr>
          <p:nvPr/>
        </p:nvCxnSpPr>
        <p:spPr>
          <a:xfrm>
            <a:off x="5657728" y="5479837"/>
            <a:ext cx="0" cy="4803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69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705B0B-5F7C-4861-8953-8CDBB5231B0C}"/>
              </a:ext>
            </a:extLst>
          </p:cNvPr>
          <p:cNvSpPr/>
          <p:nvPr/>
        </p:nvSpPr>
        <p:spPr>
          <a:xfrm>
            <a:off x="1690499" y="427308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남은 일정 </a:t>
            </a:r>
            <a:endParaRPr lang="en-US" altLang="ko-KR" sz="32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03F5A4-9CA1-48DC-A884-24B9C8B0BE25}"/>
              </a:ext>
            </a:extLst>
          </p:cNvPr>
          <p:cNvSpPr/>
          <p:nvPr/>
        </p:nvSpPr>
        <p:spPr>
          <a:xfrm>
            <a:off x="1791675" y="2006236"/>
            <a:ext cx="10114665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Generator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이용한 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 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마무리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FBFEFCE-7805-473E-98A4-3B9E7F322575}"/>
              </a:ext>
            </a:extLst>
          </p:cNvPr>
          <p:cNvGrpSpPr/>
          <p:nvPr/>
        </p:nvGrpSpPr>
        <p:grpSpPr>
          <a:xfrm>
            <a:off x="962316" y="2080661"/>
            <a:ext cx="614799" cy="614799"/>
            <a:chOff x="2581850" y="2496175"/>
            <a:chExt cx="614799" cy="61479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0D20A2B-F645-445B-9173-E06CB29404EF}"/>
                </a:ext>
              </a:extLst>
            </p:cNvPr>
            <p:cNvSpPr/>
            <p:nvPr/>
          </p:nvSpPr>
          <p:spPr>
            <a:xfrm>
              <a:off x="2581850" y="2496175"/>
              <a:ext cx="614799" cy="614799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B2CF829-3913-48BE-AF1B-066A18B4E762}"/>
                </a:ext>
              </a:extLst>
            </p:cNvPr>
            <p:cNvGrpSpPr/>
            <p:nvPr/>
          </p:nvGrpSpPr>
          <p:grpSpPr>
            <a:xfrm>
              <a:off x="2727311" y="2620097"/>
              <a:ext cx="323877" cy="358978"/>
              <a:chOff x="4006850" y="1601788"/>
              <a:chExt cx="322263" cy="357188"/>
            </a:xfrm>
            <a:solidFill>
              <a:srgbClr val="093B6C"/>
            </a:solidFill>
          </p:grpSpPr>
          <p:sp>
            <p:nvSpPr>
              <p:cNvPr id="9" name="Freeform 17">
                <a:extLst>
                  <a:ext uri="{FF2B5EF4-FFF2-40B4-BE49-F238E27FC236}">
                    <a16:creationId xmlns:a16="http://schemas.microsoft.com/office/drawing/2014/main" id="{90B15352-9288-423E-90E0-487238713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18">
                <a:extLst>
                  <a:ext uri="{FF2B5EF4-FFF2-40B4-BE49-F238E27FC236}">
                    <a16:creationId xmlns:a16="http://schemas.microsoft.com/office/drawing/2014/main" id="{14D4B752-434F-479C-BF30-0E4EEF511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19">
                <a:extLst>
                  <a:ext uri="{FF2B5EF4-FFF2-40B4-BE49-F238E27FC236}">
                    <a16:creationId xmlns:a16="http://schemas.microsoft.com/office/drawing/2014/main" id="{6D88D98C-D166-456E-9058-C97A96B3F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">
                <a:extLst>
                  <a:ext uri="{FF2B5EF4-FFF2-40B4-BE49-F238E27FC236}">
                    <a16:creationId xmlns:a16="http://schemas.microsoft.com/office/drawing/2014/main" id="{54FD2E47-BAF7-48D9-89F4-2A95274C8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1">
                <a:extLst>
                  <a:ext uri="{FF2B5EF4-FFF2-40B4-BE49-F238E27FC236}">
                    <a16:creationId xmlns:a16="http://schemas.microsoft.com/office/drawing/2014/main" id="{6E1E0A26-7078-47B3-9073-C0783A754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355BE1-38B3-417E-AB88-BCF385B954F9}"/>
              </a:ext>
            </a:extLst>
          </p:cNvPr>
          <p:cNvSpPr/>
          <p:nvPr/>
        </p:nvSpPr>
        <p:spPr>
          <a:xfrm>
            <a:off x="1873100" y="3429000"/>
            <a:ext cx="9941274" cy="1225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 평가 </a:t>
            </a: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새로운 이미지 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주고 적합한 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caption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생성되는지 확인하고 오류 수정</a:t>
            </a: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0DA0071-C899-4DB0-8891-C5930F354612}"/>
              </a:ext>
            </a:extLst>
          </p:cNvPr>
          <p:cNvGrpSpPr/>
          <p:nvPr/>
        </p:nvGrpSpPr>
        <p:grpSpPr>
          <a:xfrm>
            <a:off x="962316" y="3503425"/>
            <a:ext cx="604258" cy="614799"/>
            <a:chOff x="2581850" y="2496175"/>
            <a:chExt cx="614799" cy="61479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758DA4B-C082-4CD6-A3A5-E1AE69ED634D}"/>
                </a:ext>
              </a:extLst>
            </p:cNvPr>
            <p:cNvSpPr/>
            <p:nvPr/>
          </p:nvSpPr>
          <p:spPr>
            <a:xfrm>
              <a:off x="2581850" y="2496175"/>
              <a:ext cx="614799" cy="614799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CEF57F2-D409-4C66-A4E2-E24EB0B7570E}"/>
                </a:ext>
              </a:extLst>
            </p:cNvPr>
            <p:cNvGrpSpPr/>
            <p:nvPr/>
          </p:nvGrpSpPr>
          <p:grpSpPr>
            <a:xfrm>
              <a:off x="2727311" y="2620097"/>
              <a:ext cx="323877" cy="358978"/>
              <a:chOff x="4006850" y="1601788"/>
              <a:chExt cx="322263" cy="357188"/>
            </a:xfrm>
            <a:solidFill>
              <a:srgbClr val="093B6C"/>
            </a:solidFill>
          </p:grpSpPr>
          <p:sp>
            <p:nvSpPr>
              <p:cNvPr id="44" name="Freeform 17">
                <a:extLst>
                  <a:ext uri="{FF2B5EF4-FFF2-40B4-BE49-F238E27FC236}">
                    <a16:creationId xmlns:a16="http://schemas.microsoft.com/office/drawing/2014/main" id="{EEEF6E3D-1930-4C7B-9B25-C84433652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8">
                <a:extLst>
                  <a:ext uri="{FF2B5EF4-FFF2-40B4-BE49-F238E27FC236}">
                    <a16:creationId xmlns:a16="http://schemas.microsoft.com/office/drawing/2014/main" id="{FA546709-8079-41C7-89C5-A75303B32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19">
                <a:extLst>
                  <a:ext uri="{FF2B5EF4-FFF2-40B4-BE49-F238E27FC236}">
                    <a16:creationId xmlns:a16="http://schemas.microsoft.com/office/drawing/2014/main" id="{61CB6049-D113-4124-9ECA-EC40FCA3F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0">
                <a:extLst>
                  <a:ext uri="{FF2B5EF4-FFF2-40B4-BE49-F238E27FC236}">
                    <a16:creationId xmlns:a16="http://schemas.microsoft.com/office/drawing/2014/main" id="{BC0689B6-5505-4E29-95F9-2A94A057F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1">
                <a:extLst>
                  <a:ext uri="{FF2B5EF4-FFF2-40B4-BE49-F238E27FC236}">
                    <a16:creationId xmlns:a16="http://schemas.microsoft.com/office/drawing/2014/main" id="{786C36C4-A403-42B6-923B-1EF96AF3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8189025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629</Words>
  <Application>Microsoft Office PowerPoint</Application>
  <PresentationFormat>와이드스크린</PresentationFormat>
  <Paragraphs>56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야놀자 야체 B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임효빈</cp:lastModifiedBy>
  <cp:revision>116</cp:revision>
  <dcterms:created xsi:type="dcterms:W3CDTF">2020-09-14T00:19:15Z</dcterms:created>
  <dcterms:modified xsi:type="dcterms:W3CDTF">2020-12-02T18:34:26Z</dcterms:modified>
</cp:coreProperties>
</file>