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微软用户" initials="微" lastIdx="0" clrIdx="0"/>
  <p:cmAuthor id="1" name="junchen zhu" initials="j" lastIdx="3" clrIdx="0"/>
  <p:cmAuthor id="8" name="acl" initials="a" lastIdx="1" clrIdx="0"/>
  <p:cmAuthor id="2" name="qiuzhuo" initials="q" lastIdx="1" clrIdx="1"/>
  <p:cmAuthor id="9" name="zhiwu yin" initials="z" lastIdx="1" clrIdx="0"/>
  <p:cmAuthor id="3" name="Yuanhao" initials="Y" lastIdx="1" clrIdx="1"/>
  <p:cmAuthor id="10" name="Saku Uchikawa" initials="S" lastIdx="11" clrIdx="0"/>
  <p:cmAuthor id="4" name="appleminy@outlook.com" initials="a" lastIdx="1" clrIdx="0"/>
  <p:cmAuthor id="11" name="Microsoft Office User" initials="MOU" lastIdx="1" clrIdx="4"/>
  <p:cmAuthor id="5" name="WangYi" initials="W" lastIdx="1" clrIdx="1"/>
  <p:cmAuthor id="12" name="作者" initials="A" lastIdx="0" clrIdx="5"/>
  <p:cmAuthor id="6" name="PC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072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072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bg>
      <p:bgPr>
        <a:gradFill>
          <a:gsLst>
            <a:gs pos="82000">
              <a:srgbClr val="112F6E"/>
            </a:gs>
            <a:gs pos="59453">
              <a:srgbClr val="172B60"/>
            </a:gs>
            <a:gs pos="40000">
              <a:srgbClr val="182552"/>
            </a:gs>
            <a:gs pos="0">
              <a:srgbClr val="08183C"/>
            </a:gs>
            <a:gs pos="100000">
              <a:srgbClr val="152E6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96000" y="1177475"/>
            <a:ext cx="4221629" cy="2105516"/>
          </a:xfrm>
        </p:spPr>
        <p:txBody>
          <a:bodyPr anchor="ctr">
            <a:normAutofit/>
          </a:bodyPr>
          <a:lstStyle>
            <a:lvl1pPr algn="l">
              <a:defRPr sz="37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096002" y="3325229"/>
            <a:ext cx="4221628" cy="258923"/>
          </a:xfrm>
        </p:spPr>
        <p:txBody>
          <a:bodyPr anchor="ctr">
            <a:normAutofit/>
          </a:bodyPr>
          <a:lstStyle>
            <a:lvl1pPr marL="0" indent="0" algn="l">
              <a:buNone/>
              <a:defRPr sz="1870">
                <a:solidFill>
                  <a:schemeClr val="bg1"/>
                </a:solidFill>
              </a:defRPr>
            </a:lvl1pPr>
            <a:lvl2pPr marL="427355" indent="0" algn="ctr">
              <a:buNone/>
              <a:defRPr sz="1870"/>
            </a:lvl2pPr>
            <a:lvl3pPr marL="854710" indent="0" algn="ctr">
              <a:buNone/>
              <a:defRPr sz="1685"/>
            </a:lvl3pPr>
            <a:lvl4pPr marL="1281430" indent="0" algn="ctr">
              <a:buNone/>
              <a:defRPr sz="1495"/>
            </a:lvl4pPr>
            <a:lvl5pPr marL="1708785" indent="0" algn="ctr">
              <a:buNone/>
              <a:defRPr sz="1495"/>
            </a:lvl5pPr>
            <a:lvl6pPr marL="2136140" indent="0" algn="ctr">
              <a:buNone/>
              <a:defRPr sz="1495"/>
            </a:lvl6pPr>
            <a:lvl7pPr marL="2563495" indent="0" algn="ctr">
              <a:buNone/>
              <a:defRPr sz="1495"/>
            </a:lvl7pPr>
            <a:lvl8pPr marL="2990850" indent="0" algn="ctr">
              <a:buNone/>
              <a:defRPr sz="1495"/>
            </a:lvl8pPr>
            <a:lvl9pPr marL="3417570" indent="0" algn="ctr">
              <a:buNone/>
              <a:defRPr sz="1495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96002" y="4083305"/>
            <a:ext cx="4221628" cy="25892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27355" indent="0">
              <a:buNone/>
              <a:defRPr/>
            </a:lvl2pPr>
            <a:lvl3pPr marL="854710" indent="0">
              <a:buNone/>
              <a:defRPr/>
            </a:lvl3pPr>
            <a:lvl4pPr marL="1281430" indent="0">
              <a:buNone/>
              <a:defRPr/>
            </a:lvl4pPr>
            <a:lvl5pPr marL="1708785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096000" y="4384465"/>
            <a:ext cx="4221629" cy="29639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27355" indent="0">
              <a:buNone/>
              <a:defRPr/>
            </a:lvl2pPr>
            <a:lvl3pPr marL="854710" indent="0">
              <a:buNone/>
              <a:defRPr/>
            </a:lvl3pPr>
            <a:lvl4pPr marL="1281430" indent="0">
              <a:buNone/>
              <a:defRPr/>
            </a:lvl4pPr>
            <a:lvl5pPr marL="1708785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6" y="6240465"/>
            <a:ext cx="4140201" cy="206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5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©Transwarp Confidential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5"/>
            <a:ext cx="2909888" cy="206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5">
                <a:solidFill>
                  <a:schemeClr val="bg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bg>
      <p:bgPr>
        <a:gradFill>
          <a:gsLst>
            <a:gs pos="82000">
              <a:srgbClr val="112F6E"/>
            </a:gs>
            <a:gs pos="59453">
              <a:srgbClr val="172B60"/>
            </a:gs>
            <a:gs pos="40000">
              <a:srgbClr val="182552"/>
            </a:gs>
            <a:gs pos="0">
              <a:srgbClr val="08183C"/>
            </a:gs>
            <a:gs pos="100000">
              <a:srgbClr val="152E6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817933" y="2327893"/>
            <a:ext cx="5419185" cy="895351"/>
          </a:xfrm>
        </p:spPr>
        <p:txBody>
          <a:bodyPr anchor="b">
            <a:normAutofit/>
          </a:bodyPr>
          <a:lstStyle>
            <a:lvl1pPr algn="l">
              <a:defRPr sz="2245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819049" y="3223244"/>
            <a:ext cx="5419185" cy="101562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30">
                <a:solidFill>
                  <a:schemeClr val="bg1"/>
                </a:solidFill>
              </a:defRPr>
            </a:lvl1pPr>
            <a:lvl2pPr marL="427355" indent="0">
              <a:buNone/>
              <a:defRPr sz="1870">
                <a:solidFill>
                  <a:schemeClr val="tx1">
                    <a:tint val="75000"/>
                  </a:schemeClr>
                </a:solidFill>
              </a:defRPr>
            </a:lvl2pPr>
            <a:lvl3pPr marL="85471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3pPr>
            <a:lvl4pPr marL="1281430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4pPr>
            <a:lvl5pPr marL="1708785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5pPr>
            <a:lvl6pPr marL="2136140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6pPr>
            <a:lvl7pPr marL="2563495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7pPr>
            <a:lvl8pPr marL="2990850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8pPr>
            <a:lvl9pPr marL="3417570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6" y="6240465"/>
            <a:ext cx="4140201" cy="206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5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©Transwarp Confidential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5"/>
            <a:ext cx="2909888" cy="206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5">
                <a:solidFill>
                  <a:schemeClr val="bg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©Transwarp Confidential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300"/>
            <a:ext cx="10850563" cy="50069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647067" y="303797"/>
            <a:ext cx="45719" cy="326448"/>
          </a:xfrm>
          <a:prstGeom prst="rect">
            <a:avLst/>
          </a:prstGeom>
          <a:solidFill>
            <a:srgbClr val="106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95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©Transwarp Confidential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94889" y="262284"/>
            <a:ext cx="1625601" cy="4036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8606" y="976659"/>
            <a:ext cx="11633200" cy="5549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gradFill>
          <a:gsLst>
            <a:gs pos="82000">
              <a:srgbClr val="112F6E"/>
            </a:gs>
            <a:gs pos="59453">
              <a:srgbClr val="172B60"/>
            </a:gs>
            <a:gs pos="40000">
              <a:srgbClr val="182552"/>
            </a:gs>
            <a:gs pos="0">
              <a:srgbClr val="08183C"/>
            </a:gs>
            <a:gs pos="100000">
              <a:srgbClr val="152E6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6000" y="3697519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1870" smtClean="0"/>
            </a:lvl2pPr>
            <a:lvl3pPr>
              <a:defRPr lang="zh-CN" altLang="en-US" sz="1685" smtClean="0"/>
            </a:lvl3pPr>
            <a:lvl4pPr>
              <a:defRPr lang="zh-CN" altLang="en-US" sz="1495" smtClean="0"/>
            </a:lvl4pPr>
            <a:lvl5pPr>
              <a:defRPr lang="zh-CN" altLang="en-US" sz="1495"/>
            </a:lvl5pPr>
          </a:lstStyle>
          <a:p>
            <a:pPr marL="213360" marR="0" lvl="0" indent="-21336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96000" y="3401249"/>
            <a:ext cx="44704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27355" indent="0">
              <a:buNone/>
              <a:defRPr/>
            </a:lvl2pPr>
            <a:lvl3pPr marL="854710" indent="0">
              <a:buNone/>
              <a:defRPr/>
            </a:lvl3pPr>
            <a:lvl4pPr marL="1281430" indent="0">
              <a:buNone/>
              <a:defRPr/>
            </a:lvl4pPr>
            <a:lvl5pPr marL="1708785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804506" y="2481903"/>
            <a:ext cx="6761897" cy="645607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365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6" y="6240465"/>
            <a:ext cx="4140201" cy="206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5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©Transwarp Confidential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5"/>
            <a:ext cx="2909888" cy="206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5">
                <a:solidFill>
                  <a:schemeClr val="bg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 eaLnBrk="1" hangingPunct="1">
              <a:defRPr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 eaLnBrk="1" hangingPunct="1">
              <a:defRPr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 eaLnBrk="1" hangingPunct="1">
              <a:defRPr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5EA880-6042-4580-A2D0-8C2E3CFC672B}" type="slidenum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1027"/>
          <p:cNvSpPr>
            <a:spLocks noGrp="1"/>
          </p:cNvSpPr>
          <p:nvPr>
            <p:ph type="dt" sz="half" idx="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2BD6CB-6BF3-4448-8933-BCFDEF5DCE37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78606" y="976659"/>
            <a:ext cx="11633200" cy="55499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2"/>
            <a:ext cx="10850563" cy="714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1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790575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5"/>
            <a:ext cx="1388536" cy="206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6" y="6240465"/>
            <a:ext cx="4140201" cy="206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©Transwarp Confidential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5"/>
            <a:ext cx="2909888" cy="206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894889" y="262284"/>
            <a:ext cx="1625601" cy="40367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647067" y="303797"/>
            <a:ext cx="45719" cy="326448"/>
          </a:xfrm>
          <a:prstGeom prst="rect">
            <a:avLst/>
          </a:prstGeom>
          <a:solidFill>
            <a:srgbClr val="106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defTabSz="854710" rtl="0" eaLnBrk="1" latinLnBrk="0" hangingPunct="1">
        <a:lnSpc>
          <a:spcPct val="90000"/>
        </a:lnSpc>
        <a:spcBef>
          <a:spcPct val="0"/>
        </a:spcBef>
        <a:buNone/>
        <a:defRPr sz="2245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60" indent="-213360" algn="l" defTabSz="854710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+mn-ea"/>
          <a:cs typeface="+mn-cs"/>
        </a:defRPr>
      </a:lvl1pPr>
      <a:lvl2pPr marL="640715" indent="-213360" algn="l" defTabSz="85471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495" kern="1200">
          <a:solidFill>
            <a:schemeClr val="tx1"/>
          </a:solidFill>
          <a:latin typeface="+mn-lt"/>
          <a:ea typeface="+mn-ea"/>
          <a:cs typeface="+mn-cs"/>
        </a:defRPr>
      </a:lvl2pPr>
      <a:lvl3pPr marL="1068070" indent="-213360" algn="l" defTabSz="85471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3pPr>
      <a:lvl4pPr marL="1495425" indent="-213360" algn="l" defTabSz="85471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4pPr>
      <a:lvl5pPr marL="1922780" indent="-213360" algn="l" defTabSz="85471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5pPr>
      <a:lvl6pPr marL="2349500" indent="-213360" algn="l" defTabSz="85471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+mn-ea"/>
          <a:cs typeface="+mn-cs"/>
        </a:defRPr>
      </a:lvl6pPr>
      <a:lvl7pPr marL="2776855" indent="-213360" algn="l" defTabSz="85471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+mn-ea"/>
          <a:cs typeface="+mn-cs"/>
        </a:defRPr>
      </a:lvl7pPr>
      <a:lvl8pPr marL="3204210" indent="-213360" algn="l" defTabSz="85471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+mn-ea"/>
          <a:cs typeface="+mn-cs"/>
        </a:defRPr>
      </a:lvl8pPr>
      <a:lvl9pPr marL="3631565" indent="-213360" algn="l" defTabSz="85471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54710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1pPr>
      <a:lvl2pPr marL="427355" algn="l" defTabSz="854710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2pPr>
      <a:lvl3pPr marL="854710" algn="l" defTabSz="854710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3pPr>
      <a:lvl4pPr marL="1281430" algn="l" defTabSz="854710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4pPr>
      <a:lvl5pPr marL="1708785" algn="l" defTabSz="854710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5pPr>
      <a:lvl6pPr marL="2136140" algn="l" defTabSz="854710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6pPr>
      <a:lvl7pPr marL="2563495" algn="l" defTabSz="854710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7pPr>
      <a:lvl8pPr marL="2990850" algn="l" defTabSz="854710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8pPr>
      <a:lvl9pPr marL="3417570" algn="l" defTabSz="854710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箭头 4"/>
          <p:cNvSpPr/>
          <p:nvPr/>
        </p:nvSpPr>
        <p:spPr>
          <a:xfrm>
            <a:off x="3673475" y="3305175"/>
            <a:ext cx="756000" cy="172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43325" y="2987675"/>
            <a:ext cx="638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</a:rPr>
              <a:t>评分</a:t>
            </a:r>
            <a:endParaRPr lang="zh-CN" altLang="en-US" sz="1600"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700905" y="1160780"/>
          <a:ext cx="4409440" cy="423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445"/>
                <a:gridCol w="681990"/>
                <a:gridCol w="602615"/>
                <a:gridCol w="455930"/>
                <a:gridCol w="1775460"/>
              </a:tblGrid>
              <a:tr h="3600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</a:rPr>
                        <a:t>Age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</a:rPr>
                        <a:t>WOE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</a:rPr>
                        <a:t>COE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</a:rPr>
                        <a:t>B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</a:rPr>
                        <a:t>Score=WOE * COE * B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</a:tr>
              <a:tr h="484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</a:rPr>
                        <a:t>(21, 35]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-0.5</a:t>
                      </a: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4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 rowSpan="8"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-0.51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 rowSpan="8"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29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 rowSpan="8"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4 = -0.25*(-0.51)*29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</a:tr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(35, 42]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 -0.30</a:t>
                      </a:r>
                      <a:endParaRPr lang="zh-CN" altLang="en-US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484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(42, 47]</a:t>
                      </a:r>
                      <a:endParaRPr lang="en-US" altLang="zh-CN" sz="1200" b="1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olidFill>
                            <a:srgbClr val="FF0000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 -0.25</a:t>
                      </a:r>
                      <a:endParaRPr lang="zh-CN" altLang="en-US" sz="1200" b="1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484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(47, 52]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-0.17</a:t>
                      </a:r>
                      <a:endParaRPr lang="zh-CN" altLang="en-US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(52, 57]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0.00</a:t>
                      </a:r>
                      <a:endParaRPr lang="zh-CN" altLang="en-US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(57, 63]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 0.38</a:t>
                      </a:r>
                      <a:endParaRPr lang="zh-CN" altLang="en-US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485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(63, 70]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0.86</a:t>
                      </a:r>
                      <a:endParaRPr lang="zh-CN" altLang="en-US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(70, 99]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1.08</a:t>
                      </a:r>
                      <a:endParaRPr lang="zh-CN" altLang="en-US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277745" y="3228975"/>
            <a:ext cx="1116000" cy="3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Age = 45</a:t>
            </a:r>
            <a:endParaRPr lang="en-US" altLang="zh-CN" sz="16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79570" y="1052830"/>
            <a:ext cx="7254240" cy="532892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p>
            <a:pPr algn="ctr"/>
            <a:r>
              <a: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评分计算示例</a:t>
            </a:r>
            <a:endParaRPr lang="zh-CN" altLang="en-US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9698" name="文本框 3"/>
          <p:cNvSpPr txBox="1"/>
          <p:nvPr/>
        </p:nvSpPr>
        <p:spPr>
          <a:xfrm>
            <a:off x="695325" y="188595"/>
            <a:ext cx="32778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  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评分卡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800" b="1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score_car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7080" y="980440"/>
            <a:ext cx="2736000" cy="531262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787390" y="3916045"/>
            <a:ext cx="756000" cy="172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57240" y="3598545"/>
            <a:ext cx="638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</a:rPr>
              <a:t>评分</a:t>
            </a:r>
            <a:endParaRPr lang="zh-CN" altLang="en-US" sz="1600"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6814820" y="1771650"/>
          <a:ext cx="4409440" cy="423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445"/>
                <a:gridCol w="681990"/>
                <a:gridCol w="602615"/>
                <a:gridCol w="455930"/>
                <a:gridCol w="1775460"/>
              </a:tblGrid>
              <a:tr h="3600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</a:rPr>
                        <a:t>Age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</a:rPr>
                        <a:t>WOE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</a:rPr>
                        <a:t>COE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</a:rPr>
                        <a:t>B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</a:rPr>
                        <a:t>Score=WOE * COE * B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</a:tr>
              <a:tr h="484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</a:rPr>
                        <a:t>(21, 35]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-0.5</a:t>
                      </a: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4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 rowSpan="8"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-0.51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 rowSpan="8"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29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 rowSpan="8"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4 = -0.25*(-0.51)*29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</a:tr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(35, 42]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 -0.30</a:t>
                      </a:r>
                      <a:endParaRPr lang="zh-CN" altLang="en-US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484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(42, 47]</a:t>
                      </a:r>
                      <a:endParaRPr lang="en-US" altLang="zh-CN" sz="1200" b="1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olidFill>
                            <a:srgbClr val="FF0000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 -0.25</a:t>
                      </a:r>
                      <a:endParaRPr lang="zh-CN" altLang="en-US" sz="1200" b="1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484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(47, 52]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-0.17</a:t>
                      </a:r>
                      <a:endParaRPr lang="zh-CN" altLang="en-US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(52, 57]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0.00</a:t>
                      </a:r>
                      <a:endParaRPr lang="zh-CN" altLang="en-US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(57, 63]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 0.38</a:t>
                      </a:r>
                      <a:endParaRPr lang="zh-CN" altLang="en-US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485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(63, 70]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0.86</a:t>
                      </a:r>
                      <a:endParaRPr lang="zh-CN" altLang="en-US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(70, 99]</a:t>
                      </a:r>
                      <a:endParaRPr lang="en-US" altLang="zh-CN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1.08</a:t>
                      </a:r>
                      <a:endParaRPr lang="zh-CN" altLang="en-US" sz="1200"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1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391660" y="3839845"/>
            <a:ext cx="1116000" cy="3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Age = 45</a:t>
            </a:r>
            <a:endParaRPr lang="en-US" altLang="zh-CN" sz="16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87170" y="6381750"/>
            <a:ext cx="12363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申请评分卡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7356de94-c102-4643-a803-29f25683f956}"/>
  <p:tag name="TABLE_ENDDRAG_ORIGIN_RECT" val="397*333"/>
  <p:tag name="TABLE_ENDDRAG_RECT" val="514*116*397*333"/>
</p:tagLst>
</file>

<file path=ppt/tags/tag2.xml><?xml version="1.0" encoding="utf-8"?>
<p:tagLst xmlns:p="http://schemas.openxmlformats.org/presentationml/2006/main">
  <p:tag name="KSO_WM_UNIT_PLACING_PICTURE_USER_VIEWPORT" val="{&quot;height&quot;:10800,&quot;width&quot;:5562}"/>
</p:tagLst>
</file>

<file path=ppt/tags/tag3.xml><?xml version="1.0" encoding="utf-8"?>
<p:tagLst xmlns:p="http://schemas.openxmlformats.org/presentationml/2006/main">
  <p:tag name="KSO_WM_UNIT_TABLE_BEAUTIFY" val="smartTable{7356de94-c102-4643-a803-29f25683f956}"/>
  <p:tag name="TABLE_ENDDRAG_ORIGIN_RECT" val="397*333"/>
  <p:tag name="TABLE_ENDDRAG_RECT" val="514*116*397*33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4E95"/>
      </a:accent1>
      <a:accent2>
        <a:srgbClr val="FAA519"/>
      </a:accent2>
      <a:accent3>
        <a:srgbClr val="1576F6"/>
      </a:accent3>
      <a:accent4>
        <a:srgbClr val="3FBF8A"/>
      </a:accent4>
      <a:accent5>
        <a:srgbClr val="F64242"/>
      </a:accent5>
      <a:accent6>
        <a:srgbClr val="3AC0F6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WPS 演示</Application>
  <PresentationFormat>宽屏</PresentationFormat>
  <Paragraphs>194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仿宋</vt:lpstr>
      <vt:lpstr>微软雅黑</vt:lpstr>
      <vt:lpstr>黑体</vt:lpstr>
      <vt:lpstr>Calibri</vt:lpstr>
      <vt:lpstr>Arial Unicode MS</vt:lpstr>
      <vt:lpstr>Office 主题</vt:lpstr>
      <vt:lpstr>主题5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aidway</dc:creator>
  <cp:lastModifiedBy>aidway</cp:lastModifiedBy>
  <cp:revision>12</cp:revision>
  <dcterms:created xsi:type="dcterms:W3CDTF">2022-01-14T14:05:00Z</dcterms:created>
  <dcterms:modified xsi:type="dcterms:W3CDTF">2022-01-15T13:32:22Z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17B59B005B7E45C08CBB9239958EDB50</vt:lpwstr>
  </property>
  <property fmtid="{D5CDD505-2E9C-101B-9397-08002B2CF9AE}" pid="3" name="KSOProductBuildVer">
    <vt:lpwstr>2052-11.1.0.11294</vt:lpwstr>
  </property>
</Properties>
</file>