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1" Type="http://schemas.openxmlformats.org/officeDocument/2006/relationships/slideLayout" Target="../slideLayouts/slideLayout1.xml"/><Relationship Id="rId20" Type="http://schemas.openxmlformats.org/officeDocument/2006/relationships/image" Target="../media/image24.png"/><Relationship Id="rId2" Type="http://schemas.openxmlformats.org/officeDocument/2006/relationships/tags" Target="../tags/tag2.xml"/><Relationship Id="rId19" Type="http://schemas.openxmlformats.org/officeDocument/2006/relationships/image" Target="../media/image23.png"/><Relationship Id="rId18" Type="http://schemas.openxmlformats.org/officeDocument/2006/relationships/image" Target="../media/image22.png"/><Relationship Id="rId17" Type="http://schemas.openxmlformats.org/officeDocument/2006/relationships/image" Target="../media/image21.png"/><Relationship Id="rId16" Type="http://schemas.openxmlformats.org/officeDocument/2006/relationships/image" Target="../media/image20.png"/><Relationship Id="rId15" Type="http://schemas.openxmlformats.org/officeDocument/2006/relationships/image" Target="../media/image19.png"/><Relationship Id="rId14" Type="http://schemas.openxmlformats.org/officeDocument/2006/relationships/image" Target="../media/image18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155" y="467995"/>
            <a:ext cx="7538085" cy="568642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3771265" y="1964690"/>
            <a:ext cx="9525" cy="288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3605530" y="3823970"/>
            <a:ext cx="110490" cy="50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860925" y="2214880"/>
            <a:ext cx="2521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个话题，每个话题生成一个单词分布，共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个单词分布</a:t>
            </a:r>
            <a:endParaRPr lang="zh-CN" altLang="en-US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82715" y="3423285"/>
            <a:ext cx="241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个文档，每个文档生成一个话题分布，共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个话题分布</a:t>
            </a:r>
            <a:endParaRPr lang="zh-CN" altLang="en-US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51985" y="4261485"/>
            <a:ext cx="241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已知话题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以及该话题的</a:t>
            </a:r>
            <a:endParaRPr lang="zh-CN" altLang="en-US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单词分布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，生成单词</a:t>
            </a:r>
            <a:endParaRPr lang="zh-CN" altLang="en-US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60" y="4328160"/>
            <a:ext cx="245745" cy="1924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940" y="4520565"/>
            <a:ext cx="453390" cy="2457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965" y="4520565"/>
            <a:ext cx="368935" cy="20764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549775" y="2252980"/>
            <a:ext cx="4114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Calibri" panose="020F0502020204030204" charset="0"/>
              </a:rPr>
              <a:t>①</a:t>
            </a:r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04585" y="347091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Calibri" panose="020F0502020204030204" charset="0"/>
              </a:rPr>
              <a:t>②</a:t>
            </a:r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89730" y="429958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Calibri" panose="020F0502020204030204" charset="0"/>
              </a:rPr>
              <a:t>③</a:t>
            </a:r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6445" y="1778635"/>
            <a:ext cx="4718050" cy="288925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3771265" y="1964690"/>
            <a:ext cx="9525" cy="39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3543935" y="3908235"/>
            <a:ext cx="145847" cy="61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860925" y="2214880"/>
            <a:ext cx="2521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个话题，每个话题生成一个单词分布，共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个单词分布</a:t>
            </a:r>
            <a:endParaRPr lang="zh-CN" altLang="en-US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82715" y="3423285"/>
            <a:ext cx="241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个文档，每个文档生成一个话题分布，共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个话题分布</a:t>
            </a:r>
            <a:endParaRPr lang="zh-CN" altLang="en-US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51985" y="4261485"/>
            <a:ext cx="241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已知话题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以及该话题的</a:t>
            </a:r>
            <a:endParaRPr lang="zh-CN" altLang="en-US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单词分布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，生成单词</a:t>
            </a:r>
            <a:endParaRPr lang="zh-CN" altLang="en-US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60" y="4328160"/>
            <a:ext cx="245745" cy="1924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940" y="4520565"/>
            <a:ext cx="453390" cy="2457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965" y="4520565"/>
            <a:ext cx="368935" cy="20764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549775" y="2252980"/>
            <a:ext cx="4114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Calibri" panose="020F0502020204030204" charset="0"/>
              </a:rPr>
              <a:t>①</a:t>
            </a:r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04585" y="347091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Calibri" panose="020F0502020204030204" charset="0"/>
              </a:rPr>
              <a:t>②</a:t>
            </a:r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89730" y="429958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Calibri" panose="020F0502020204030204" charset="0"/>
              </a:rPr>
              <a:t>③</a:t>
            </a:r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543935" y="2393950"/>
            <a:ext cx="433705" cy="431800"/>
            <a:chOff x="13990" y="3942"/>
            <a:chExt cx="683" cy="68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07" y="4128"/>
              <a:ext cx="666" cy="339"/>
            </a:xfrm>
            <a:prstGeom prst="rect">
              <a:avLst/>
            </a:prstGeom>
          </p:spPr>
        </p:pic>
        <p:sp>
          <p:nvSpPr>
            <p:cNvPr id="17" name="椭圆 16"/>
            <p:cNvSpPr/>
            <p:nvPr/>
          </p:nvSpPr>
          <p:spPr>
            <a:xfrm>
              <a:off x="13990" y="3942"/>
              <a:ext cx="680" cy="6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074670" y="1657985"/>
            <a:ext cx="1700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单词分布的参数</a:t>
            </a:r>
            <a:endParaRPr lang="zh-CN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06700" y="4482465"/>
            <a:ext cx="1700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话题分布的参数</a:t>
            </a:r>
            <a:endParaRPr lang="zh-CN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81050" y="912495"/>
            <a:ext cx="6677660" cy="38112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24015" y="1544955"/>
            <a:ext cx="241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个文档，每个文档生成一个话题分布，共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个话题分布</a:t>
            </a:r>
            <a:endParaRPr lang="zh-CN" altLang="en-US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47360" y="3659505"/>
            <a:ext cx="2521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个话题，每个话题生成一个单词分布，共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个单词分布</a:t>
            </a:r>
            <a:endParaRPr lang="zh-CN" altLang="en-US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00595" y="2326005"/>
            <a:ext cx="2951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对第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个文档，该文档有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个单词，每个单词的位置生成一个主题</a:t>
            </a:r>
            <a:endParaRPr lang="zh-CN" altLang="en-US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485" y="2396490"/>
            <a:ext cx="314960" cy="2228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291070" y="3021330"/>
            <a:ext cx="2521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已知该位置的话题分布和单词分布，生成单词即可</a:t>
            </a:r>
            <a:endParaRPr lang="zh-CN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56680" y="160274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Calibri" panose="020F0502020204030204" charset="0"/>
              </a:rPr>
              <a:t>①</a:t>
            </a:r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37705" y="238379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Calibri" panose="020F0502020204030204" charset="0"/>
              </a:rPr>
              <a:t>②</a:t>
            </a:r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95265" y="371729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Calibri" panose="020F0502020204030204" charset="0"/>
              </a:rPr>
              <a:t>③</a:t>
            </a:r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037705" y="306895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④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6" name="图片 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7015" y="5305425"/>
            <a:ext cx="3104515" cy="230505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3961130" y="250825"/>
          <a:ext cx="325691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273"/>
                <a:gridCol w="465273"/>
                <a:gridCol w="465273"/>
                <a:gridCol w="465273"/>
                <a:gridCol w="465273"/>
                <a:gridCol w="465273"/>
                <a:gridCol w="465273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110" y="1816735"/>
            <a:ext cx="2935605" cy="25336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640" y="311785"/>
            <a:ext cx="260985" cy="1383030"/>
          </a:xfrm>
          <a:prstGeom prst="rect">
            <a:avLst/>
          </a:prstGeom>
        </p:spPr>
      </p:pic>
      <p:graphicFrame>
        <p:nvGraphicFramePr>
          <p:cNvPr id="29" name="表格 28"/>
          <p:cNvGraphicFramePr/>
          <p:nvPr>
            <p:custDataLst>
              <p:tags r:id="rId5"/>
            </p:custDataLst>
          </p:nvPr>
        </p:nvGraphicFramePr>
        <p:xfrm>
          <a:off x="3419475" y="2402840"/>
          <a:ext cx="43789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13"/>
                <a:gridCol w="364913"/>
                <a:gridCol w="364913"/>
                <a:gridCol w="364913"/>
                <a:gridCol w="2554391"/>
                <a:gridCol w="364913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/>
          <p:nvPr>
            <p:custDataLst>
              <p:tags r:id="rId6"/>
            </p:custDataLst>
          </p:nvPr>
        </p:nvGraphicFramePr>
        <p:xfrm>
          <a:off x="3961130" y="3823335"/>
          <a:ext cx="325691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91"/>
                <a:gridCol w="325691"/>
                <a:gridCol w="325691"/>
                <a:gridCol w="325691"/>
                <a:gridCol w="325692"/>
                <a:gridCol w="325691"/>
                <a:gridCol w="325691"/>
                <a:gridCol w="325691"/>
                <a:gridCol w="325691"/>
                <a:gridCol w="325691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/>
          <p:nvPr>
            <p:custDataLst>
              <p:tags r:id="rId7"/>
            </p:custDataLst>
          </p:nvPr>
        </p:nvGraphicFramePr>
        <p:xfrm>
          <a:off x="3419475" y="5975350"/>
          <a:ext cx="4378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13"/>
                <a:gridCol w="364913"/>
                <a:gridCol w="364913"/>
                <a:gridCol w="364913"/>
                <a:gridCol w="364913"/>
                <a:gridCol w="364913"/>
                <a:gridCol w="364913"/>
                <a:gridCol w="364913"/>
                <a:gridCol w="364913"/>
                <a:gridCol w="364913"/>
                <a:gridCol w="364913"/>
                <a:gridCol w="364913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2" name="直接箭头连接符 31"/>
          <p:cNvCxnSpPr/>
          <p:nvPr/>
        </p:nvCxnSpPr>
        <p:spPr>
          <a:xfrm flipH="1">
            <a:off x="3611880" y="1740535"/>
            <a:ext cx="1492885" cy="650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4002405" y="1739900"/>
            <a:ext cx="1102360" cy="650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4323080" y="1759585"/>
            <a:ext cx="741680" cy="640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4723130" y="1759585"/>
            <a:ext cx="351155" cy="650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074285" y="1730375"/>
            <a:ext cx="2534920" cy="650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074285" y="1720215"/>
            <a:ext cx="2143760" cy="671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705100" y="2448560"/>
            <a:ext cx="661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仿宋" panose="02010609060101010101" charset="-122"/>
                <a:ea typeface="仿宋" panose="02010609060101010101" charset="-122"/>
              </a:rPr>
              <a:t>位置：</a:t>
            </a:r>
            <a:endParaRPr lang="zh-CN" altLang="en-US" sz="16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05100" y="2785745"/>
            <a:ext cx="661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仿宋" panose="02010609060101010101" charset="-122"/>
                <a:ea typeface="仿宋" panose="02010609060101010101" charset="-122"/>
              </a:rPr>
              <a:t>话题：</a:t>
            </a:r>
            <a:endParaRPr lang="zh-CN" altLang="en-US" sz="160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4430" y="2453005"/>
            <a:ext cx="284480" cy="26924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88055" y="2825750"/>
            <a:ext cx="238125" cy="25336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48100" y="2858135"/>
            <a:ext cx="245745" cy="192405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75760" y="2870200"/>
            <a:ext cx="245745" cy="16129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66285" y="2844800"/>
            <a:ext cx="238125" cy="2228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12050" y="2882900"/>
            <a:ext cx="230505" cy="161290"/>
          </a:xfrm>
          <a:prstGeom prst="rect">
            <a:avLst/>
          </a:prstGeom>
        </p:spPr>
      </p:pic>
      <p:cxnSp>
        <p:nvCxnSpPr>
          <p:cNvPr id="47" name="直接箭头连接符 46"/>
          <p:cNvCxnSpPr/>
          <p:nvPr/>
        </p:nvCxnSpPr>
        <p:spPr>
          <a:xfrm>
            <a:off x="3631565" y="3152775"/>
            <a:ext cx="821690" cy="661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3622040" y="5296535"/>
            <a:ext cx="831215" cy="661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3992245" y="3133090"/>
            <a:ext cx="1763395" cy="671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图片 5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49320" y="6058535"/>
            <a:ext cx="276860" cy="20002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20795" y="6068695"/>
            <a:ext cx="299720" cy="207645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73780" y="3820160"/>
            <a:ext cx="307340" cy="1414145"/>
          </a:xfrm>
          <a:prstGeom prst="rect">
            <a:avLst/>
          </a:prstGeom>
        </p:spPr>
      </p:pic>
      <p:sp>
        <p:nvSpPr>
          <p:cNvPr id="59" name="文本框 58"/>
          <p:cNvSpPr txBox="1"/>
          <p:nvPr/>
        </p:nvSpPr>
        <p:spPr>
          <a:xfrm>
            <a:off x="2705100" y="5989320"/>
            <a:ext cx="661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仿宋" panose="02010609060101010101" charset="-122"/>
                <a:ea typeface="仿宋" panose="02010609060101010101" charset="-122"/>
              </a:rPr>
              <a:t>单词：</a:t>
            </a:r>
            <a:endParaRPr lang="zh-CN" altLang="en-US" sz="16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369935" y="813435"/>
            <a:ext cx="31248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仿宋" panose="02010609060101010101" charset="-122"/>
                <a:ea typeface="仿宋" panose="02010609060101010101" charset="-122"/>
              </a:rPr>
              <a:t>文本的</a:t>
            </a:r>
            <a:r>
              <a:rPr lang="zh-CN" altLang="en-US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话题分布矩阵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</a:rPr>
              <a:t>，根据狄利克雷先验分布生成</a:t>
            </a:r>
            <a:endParaRPr lang="zh-CN" altLang="en-US" sz="16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369935" y="2647950"/>
            <a:ext cx="35261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仿宋" panose="02010609060101010101" charset="-122"/>
                <a:ea typeface="仿宋" panose="02010609060101010101" charset="-122"/>
              </a:rPr>
              <a:t>生成话题序列，每个位置一个话题</a:t>
            </a:r>
            <a:endParaRPr lang="zh-CN" altLang="en-US" sz="16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369935" y="4471670"/>
            <a:ext cx="31248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仿宋" panose="02010609060101010101" charset="-122"/>
                <a:ea typeface="仿宋" panose="02010609060101010101" charset="-122"/>
              </a:rPr>
              <a:t>话题的</a:t>
            </a:r>
            <a:r>
              <a:rPr lang="zh-CN" altLang="en-US" sz="16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单词分布矩阵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sym typeface="+mn-ea"/>
              </a:rPr>
              <a:t>，根据狄利克雷先验分布生成</a:t>
            </a:r>
            <a:endParaRPr lang="zh-CN" altLang="en-US" sz="1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16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369935" y="5725795"/>
            <a:ext cx="33953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仿宋" panose="02010609060101010101" charset="-122"/>
                <a:ea typeface="仿宋" panose="02010609060101010101" charset="-122"/>
              </a:rPr>
              <a:t>根据每个位置的话题，先选择该话题的单词分布矩阵，然后根据单词分布矩阵生成单词</a:t>
            </a:r>
            <a:endParaRPr lang="zh-CN" altLang="en-US" sz="160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5535" y="849630"/>
            <a:ext cx="1068070" cy="3073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4860" y="2618740"/>
            <a:ext cx="1828800" cy="299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05535" y="4380230"/>
            <a:ext cx="1029970" cy="2692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40410" y="6017895"/>
            <a:ext cx="1798320" cy="2692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66285" y="1351915"/>
            <a:ext cx="13220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对第</a:t>
            </a: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个文本</a:t>
            </a:r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26715" y="3274060"/>
            <a:ext cx="51390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根据第</a:t>
            </a: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个文本的话题分布，生成第</a:t>
            </a: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个文本第</a:t>
            </a: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个位置的话题：</a:t>
            </a:r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7960" y="3302635"/>
            <a:ext cx="238125" cy="2533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712845" y="5602605"/>
            <a:ext cx="44475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根据话题</a:t>
            </a: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</a:t>
            </a:r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的单词分布，生成第</a:t>
            </a: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个位置的第</a:t>
            </a: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个单词</a:t>
            </a:r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4690" y="5628640"/>
            <a:ext cx="238125" cy="25336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11650" y="1294765"/>
            <a:ext cx="4114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Calibri" panose="020F0502020204030204" charset="0"/>
              </a:rPr>
              <a:t>①</a:t>
            </a:r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53030" y="322389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Calibri" panose="020F0502020204030204" charset="0"/>
              </a:rPr>
              <a:t>②</a:t>
            </a:r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42335" y="554228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Calibri" panose="020F0502020204030204" charset="0"/>
              </a:rPr>
              <a:t>③</a:t>
            </a:r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002,&quot;width&quot;:10516}"/>
</p:tagLst>
</file>

<file path=ppt/tags/tag2.xml><?xml version="1.0" encoding="utf-8"?>
<p:tagLst xmlns:p="http://schemas.openxmlformats.org/presentationml/2006/main">
  <p:tag name="KSO_WM_UNIT_TABLE_BEAUTIFY" val="smartTable{de963b2a-8baf-4375-a422-5d50446098fd}"/>
  <p:tag name="TABLE_ENDDRAG_ORIGIN_RECT" val="266*114"/>
  <p:tag name="TABLE_ENDDRAG_RECT" val="144*210*266*114"/>
</p:tagLst>
</file>

<file path=ppt/tags/tag3.xml><?xml version="1.0" encoding="utf-8"?>
<p:tagLst xmlns:p="http://schemas.openxmlformats.org/presentationml/2006/main">
  <p:tag name="KSO_WM_UNIT_TABLE_BEAUTIFY" val="smartTable{30cf3b23-b72a-4b0f-bcce-d97f8e0b526e}"/>
  <p:tag name="TABLE_ENDDRAG_ORIGIN_RECT" val="266*114"/>
  <p:tag name="TABLE_ENDDRAG_RECT" val="144*210*266*114"/>
</p:tagLst>
</file>

<file path=ppt/tags/tag4.xml><?xml version="1.0" encoding="utf-8"?>
<p:tagLst xmlns:p="http://schemas.openxmlformats.org/presentationml/2006/main">
  <p:tag name="KSO_WM_UNIT_TABLE_BEAUTIFY" val="smartTable{3b93b1aa-b59f-4a9f-a0ca-6ce3b750d2df}"/>
  <p:tag name="TABLE_ENDDRAG_ORIGIN_RECT" val="266*114"/>
  <p:tag name="TABLE_ENDDRAG_RECT" val="144*210*266*114"/>
</p:tagLst>
</file>

<file path=ppt/tags/tag5.xml><?xml version="1.0" encoding="utf-8"?>
<p:tagLst xmlns:p="http://schemas.openxmlformats.org/presentationml/2006/main">
  <p:tag name="KSO_WM_UNIT_TABLE_BEAUTIFY" val="smartTable{3bea38b3-3d5d-4843-b487-54510ce9bfaf}"/>
  <p:tag name="TABLE_ENDDRAG_ORIGIN_RECT" val="266*114"/>
  <p:tag name="TABLE_ENDDRAG_RECT" val="144*210*266*114"/>
</p:tagLst>
</file>

<file path=ppt/tags/tag6.xml><?xml version="1.0" encoding="utf-8"?>
<p:tagLst xmlns:p="http://schemas.openxmlformats.org/presentationml/2006/main">
  <p:tag name="COMMONDATA" val="eyJoZGlkIjoiYTUzMmRjMDc5ZDkyMWEwOWYzODZhNDJiOGI3NzMyNDIifQ=="/>
  <p:tag name="KSO_WPP_MARK_KEY" val="7faac28e-acd7-4dcb-85eb-a63a1ffeec3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WPS 演示</Application>
  <PresentationFormat>宽屏</PresentationFormat>
  <Paragraphs>81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仿宋</vt:lpstr>
      <vt:lpstr>Calibri</vt:lpstr>
      <vt:lpstr>微软雅黑</vt:lpstr>
      <vt:lpstr>黑体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aidway</dc:creator>
  <cp:lastModifiedBy>aidway</cp:lastModifiedBy>
  <cp:revision>84</cp:revision>
  <dcterms:created xsi:type="dcterms:W3CDTF">2022-10-31T14:26:00Z</dcterms:created>
  <dcterms:modified xsi:type="dcterms:W3CDTF">2022-11-04T14:07:02Z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894DE94D404B427E80877F884BDC79F5</vt:lpwstr>
  </property>
  <property fmtid="{D5CDD505-2E9C-101B-9397-08002B2CF9AE}" pid="3" name="KSOProductBuildVer">
    <vt:lpwstr>2052-11.1.0.12763</vt:lpwstr>
  </property>
</Properties>
</file>