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71" r:id="rId7"/>
    <p:sldId id="272" r:id="rId8"/>
    <p:sldId id="278" r:id="rId9"/>
    <p:sldId id="263" r:id="rId10"/>
    <p:sldId id="265" r:id="rId11"/>
    <p:sldId id="266" r:id="rId12"/>
    <p:sldId id="279" r:id="rId13"/>
    <p:sldId id="268" r:id="rId14"/>
    <p:sldId id="275" r:id="rId15"/>
    <p:sldId id="276" r:id="rId16"/>
    <p:sldId id="277" r:id="rId17"/>
    <p:sldId id="270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>
        <c:manualLayout>
          <c:xMode val="edge"/>
          <c:yMode val="edge"/>
          <c:x val="0.13456620275974274"/>
          <c:y val="0.028146209195256233"/>
        </c:manualLayout>
      </c:layout>
      <c:overlay val="0"/>
      <c:txPr>
        <a:bodyPr rot="0" vert="horz" wrap="none" lIns="0" tIns="0" rIns="0" bIns="0" anchor="ctr" anchorCtr="1"/>
        <a:p>
          <a:pPr algn="l">
            <a:defRPr sz="2000" b="1" i="0" u="none"/>
          </a:pPr>
          <a:endParaRPr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직장 내 괴롭힘에 대한 정책이나 대응 절차 유무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2300" b="0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있다</c:v>
                </c:pt>
                <c:pt idx="1">
                  <c:v>현재 만들고 있는 중이거나 곧 만들 예정이다</c:v>
                </c:pt>
                <c:pt idx="2">
                  <c:v>관련 정책이나 규정이 없다</c:v>
                </c:pt>
                <c:pt idx="3">
                  <c:v>모르겠다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30.6</c:v>
                </c:pt>
                <c:pt idx="1">
                  <c:v>1.3</c:v>
                </c:pt>
                <c:pt idx="2">
                  <c:v>16.8</c:v>
                </c:pt>
                <c:pt idx="3">
                  <c:v>51.2</c:v>
                </c:pt>
              </c:numCache>
            </c:numRef>
          </c:val>
        </c:ser>
        <c:dLbls>
          <c:delete val="0"/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150"/>
        <c:overlap val="0"/>
        <c:axId val="213335187"/>
        <c:axId val="677526851"/>
      </c:barChart>
      <c:catAx>
        <c:axId val="213335187"/>
        <c:scaling>
          <c:orientation val="minMax"/>
        </c:scaling>
        <c:axPos val="b"/>
        <c:crossAx val="677526851"/>
        <c:delete val="0"/>
        <c:majorTickMark val="out"/>
        <c:minorTickMark val="none"/>
        <c:tickLblPos val="nextTo"/>
        <c:spPr>
          <a:noFill/>
        </c:spPr>
        <c:crosses val="autoZero"/>
        <c:auto val="1"/>
        <c:lblAlgn val="ctr"/>
        <c:lblOffset val="100"/>
        <c:tickMarkSkip val="1"/>
        <c:noMultiLvlLbl val="0"/>
      </c:catAx>
      <c:valAx>
        <c:axId val="677526851"/>
        <c:scaling>
          <c:orientation val="minMax"/>
        </c:scaling>
        <c:axPos val="l"/>
        <c:crossAx val="21333518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10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jpeg"  /><Relationship Id="rId3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7.png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1386325" y="-617007"/>
            <a:ext cx="9263699" cy="926366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5271ff"/>
            </a:solidFill>
            <a:ln w="12700">
              <a:solidFill>
                <a:srgbClr val="000000"/>
              </a:solidFill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0">
            <a:off x="10609776" y="-1393574"/>
            <a:ext cx="10816796" cy="1081679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271ff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1386325" y="-617007"/>
            <a:ext cx="9263699" cy="926366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2">
                <a:alphaModFix amt="18000"/>
              </a:blip>
              <a:stretch>
                <a:fillRect l="-22990" r="-2299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52878" y="3381796"/>
            <a:ext cx="8291936" cy="22855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8959"/>
              </a:lnSpc>
              <a:defRPr/>
            </a:pPr>
            <a:r>
              <a:rPr lang="en-US" sz="6399" spc="-121">
                <a:solidFill>
                  <a:srgbClr val="12127d"/>
                </a:solidFill>
                <a:latin typeface="한컴 윤체 B"/>
                <a:ea typeface="한컴 윤체 B"/>
              </a:rPr>
              <a:t>직장 내 괴롭힘</a:t>
            </a:r>
            <a:endParaRPr lang="en-US" sz="6399" spc="-121">
              <a:solidFill>
                <a:srgbClr val="12127d"/>
              </a:solidFill>
              <a:latin typeface="한컴 윤체 B"/>
              <a:ea typeface="한컴 윤체 B"/>
            </a:endParaRP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  <a:defRPr/>
            </a:pPr>
            <a:r>
              <a:rPr lang="en-US" sz="6399" spc="-121">
                <a:solidFill>
                  <a:srgbClr val="12127d"/>
                </a:solidFill>
                <a:latin typeface="한컴 윤체 B"/>
                <a:ea typeface="한컴 윤체 B"/>
              </a:rPr>
              <a:t>예방 및 대응 앱</a:t>
            </a:r>
            <a:endParaRPr lang="en-US" sz="6399" spc="-121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1333830" y="2250427"/>
            <a:ext cx="8574050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1352878" y="1825549"/>
            <a:ext cx="4408975" cy="26995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just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 spc="342">
                <a:solidFill>
                  <a:srgbClr val="5371ff"/>
                </a:solidFill>
                <a:latin typeface="한컴 윤체 L"/>
                <a:ea typeface="한컴 윤체 L"/>
              </a:rPr>
              <a:t>캡스톤 디자인II</a:t>
            </a:r>
            <a:endParaRPr lang="en-US" sz="1800" spc="342">
              <a:solidFill>
                <a:srgbClr val="5371ff"/>
              </a:solidFill>
              <a:latin typeface="한컴 윤체 L"/>
              <a:ea typeface="한컴 윤체 L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352878" y="5899590"/>
            <a:ext cx="4086281" cy="3251188"/>
            <a:chOff x="1352878" y="5899590"/>
            <a:chExt cx="4086281" cy="3251188"/>
          </a:xfrm>
        </p:grpSpPr>
        <p:sp>
          <p:nvSpPr>
            <p:cNvPr id="20" name=""/>
            <p:cNvSpPr/>
            <p:nvPr/>
          </p:nvSpPr>
          <p:spPr>
            <a:xfrm>
              <a:off x="1352878" y="6126417"/>
              <a:ext cx="3856059" cy="3024361"/>
            </a:xfrm>
            <a:prstGeom prst="roundRect">
              <a:avLst>
                <a:gd name="adj" fmla="val 16667"/>
              </a:avLst>
            </a:prstGeom>
            <a:solidFill>
              <a:srgbClr val="758ff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3000" spc="192">
                  <a:solidFill>
                    <a:schemeClr val="lt1"/>
                  </a:solidFill>
                  <a:latin typeface="한컴 윤체 L"/>
                  <a:ea typeface="한컴 윤체 L"/>
                </a:rPr>
                <a:t>우정조</a:t>
              </a:r>
              <a:endParaRPr lang="en-US" sz="3000" spc="192">
                <a:solidFill>
                  <a:schemeClr val="lt1"/>
                </a:solidFill>
                <a:latin typeface="한컴 윤체 L"/>
                <a:ea typeface="한컴 윤체 L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3000" spc="192">
                  <a:solidFill>
                    <a:schemeClr val="lt1"/>
                  </a:solidFill>
                  <a:latin typeface="한컴 윤체 L"/>
                  <a:ea typeface="한컴 윤체 L"/>
                </a:rPr>
                <a:t>이상민 20183153</a:t>
              </a:r>
              <a:endParaRPr lang="en-US" sz="3000" spc="192">
                <a:solidFill>
                  <a:schemeClr val="lt1"/>
                </a:solidFill>
                <a:latin typeface="한컴 윤체 L"/>
                <a:ea typeface="한컴 윤체 L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3000" spc="192">
                  <a:solidFill>
                    <a:schemeClr val="lt1"/>
                  </a:solidFill>
                  <a:latin typeface="한컴 윤체 L"/>
                  <a:ea typeface="한컴 윤체 L"/>
                </a:rPr>
                <a:t>김찬민 20212953</a:t>
              </a:r>
              <a:endParaRPr lang="en-US" sz="3000" spc="192">
                <a:solidFill>
                  <a:schemeClr val="lt1"/>
                </a:solidFill>
                <a:latin typeface="한컴 윤체 L"/>
                <a:ea typeface="한컴 윤체 L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3000" spc="192">
                  <a:solidFill>
                    <a:schemeClr val="lt1"/>
                  </a:solidFill>
                  <a:latin typeface="한컴 윤체 L"/>
                  <a:ea typeface="한컴 윤체 L"/>
                </a:rPr>
                <a:t>조정우 20212955</a:t>
              </a:r>
              <a:endParaRPr lang="en-US" sz="3000" spc="192">
                <a:solidFill>
                  <a:schemeClr val="lt1"/>
                </a:solidFill>
                <a:latin typeface="한컴 윤체 L"/>
                <a:ea typeface="한컴 윤체 L"/>
              </a:endParaRPr>
            </a:p>
            <a:p>
              <a:pPr marL="0" lvl="0" indent="0" algn="l">
                <a:lnSpc>
                  <a:spcPct val="120000"/>
                </a:lnSpc>
                <a:defRPr/>
              </a:pPr>
              <a:r>
                <a:rPr lang="en-US" sz="3000" spc="192">
                  <a:solidFill>
                    <a:schemeClr val="lt1"/>
                  </a:solidFill>
                  <a:latin typeface="한컴 윤체 L"/>
                  <a:ea typeface="한컴 윤체 L"/>
                </a:rPr>
                <a:t>김성수 20212957</a:t>
              </a:r>
              <a:endParaRPr lang="ko-KR" altLang="en-US" sz="3000">
                <a:solidFill>
                  <a:schemeClr val="lt1"/>
                </a:solidFill>
                <a:latin typeface="한컴 윤체 L"/>
                <a:ea typeface="한컴 윤체 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2868453" y="5899590"/>
              <a:ext cx="2570706" cy="907308"/>
            </a:xfrm>
            <a:prstGeom prst="roundRect">
              <a:avLst>
                <a:gd name="adj" fmla="val 16667"/>
              </a:avLst>
            </a:prstGeom>
            <a:solidFill>
              <a:srgbClr val="fffae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8508" y="3095538"/>
            <a:ext cx="5042535" cy="409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22945" y="37325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269834" y="5007027"/>
            <a:ext cx="173797" cy="17379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기술 스택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794450" y="2753944"/>
            <a:ext cx="1616267" cy="4274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3000" spc="-45">
                <a:solidFill>
                  <a:srgbClr val="12127d"/>
                </a:solidFill>
                <a:latin typeface="한컴 윤체 L"/>
                <a:ea typeface="한컴 윤체 L"/>
              </a:rPr>
              <a:t>프론트</a:t>
            </a:r>
            <a:r>
              <a:rPr lang="ko-KR" altLang="en-US" sz="3000" spc="-45">
                <a:solidFill>
                  <a:srgbClr val="12127d"/>
                </a:solidFill>
                <a:latin typeface="한컴 윤체 L"/>
                <a:ea typeface="한컴 윤체 L"/>
              </a:rPr>
              <a:t>엔드</a:t>
            </a:r>
            <a:endParaRPr lang="ko-KR" altLang="en-US" sz="30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29" name="Group 29"/>
          <p:cNvGrpSpPr/>
          <p:nvPr/>
        </p:nvGrpSpPr>
        <p:grpSpPr>
          <a:xfrm rot="0">
            <a:off x="809043" y="855983"/>
            <a:ext cx="2866024" cy="960951"/>
            <a:chOff x="0" y="0"/>
            <a:chExt cx="3821366" cy="1281268"/>
          </a:xfrm>
        </p:grpSpPr>
        <p:grpSp>
          <p:nvGrpSpPr>
            <p:cNvPr id="30" name="Group 30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262544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03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56023" y="252778"/>
              <a:ext cx="2465343" cy="71411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추진 방법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데이터 활용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기술 스택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42" name="Group 4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242398" y="4968735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팀 구성 및 역할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46" name="Group 46"/>
          <p:cNvGrpSpPr/>
          <p:nvPr/>
        </p:nvGrpSpPr>
        <p:grpSpPr>
          <a:xfrm rot="0">
            <a:off x="3269834" y="3876141"/>
            <a:ext cx="173797" cy="173797"/>
            <a:chOff x="0" y="0"/>
            <a:chExt cx="6350000" cy="63500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48" name="TextBox 23"/>
          <p:cNvSpPr txBox="1"/>
          <p:nvPr/>
        </p:nvSpPr>
        <p:spPr>
          <a:xfrm>
            <a:off x="10363123" y="2753944"/>
            <a:ext cx="1616267" cy="4274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000" spc="-45">
                <a:solidFill>
                  <a:srgbClr val="12127d"/>
                </a:solidFill>
                <a:latin typeface="한컴 윤체 L"/>
                <a:ea typeface="한컴 윤체 L"/>
              </a:rPr>
              <a:t>백엔드</a:t>
            </a:r>
            <a:endParaRPr lang="ko-KR" altLang="en-US" sz="30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14487426" y="2753944"/>
            <a:ext cx="2141865" cy="4274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000" spc="-45">
                <a:solidFill>
                  <a:srgbClr val="12127d"/>
                </a:solidFill>
                <a:latin typeface="한컴 윤체 L"/>
                <a:ea typeface="한컴 윤체 L"/>
              </a:rPr>
              <a:t>데이터베이스</a:t>
            </a:r>
            <a:endParaRPr lang="ko-KR" altLang="en-US" sz="30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6721" y="4793081"/>
            <a:ext cx="4171726" cy="119043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42506" y="3959546"/>
            <a:ext cx="2857500" cy="28575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570402" y="3831056"/>
            <a:ext cx="3724274" cy="192405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051289" y="6277635"/>
            <a:ext cx="4762500" cy="2381250"/>
          </a:xfrm>
          <a:prstGeom prst="rect">
            <a:avLst/>
          </a:prstGeom>
        </p:spPr>
      </p:pic>
      <p:sp>
        <p:nvSpPr>
          <p:cNvPr id="60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 3"/>
          <p:cNvSpPr/>
          <p:nvPr/>
        </p:nvSpPr>
        <p:spPr>
          <a:xfrm rot="10800000">
            <a:off x="22945" y="37324"/>
            <a:ext cx="3652123" cy="10287001"/>
          </a:xfrm>
          <a:prstGeom prst="rect">
            <a:avLst/>
          </a:prstGeom>
          <a:solidFill>
            <a:srgbClr val="5271ff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366" name="Freeform 6"/>
          <p:cNvSpPr/>
          <p:nvPr/>
        </p:nvSpPr>
        <p:spPr>
          <a:xfrm>
            <a:off x="3269834" y="5007026"/>
            <a:ext cx="173798" cy="173798"/>
          </a:xfrm>
          <a:prstGeom prst="ellipse">
            <a:avLst/>
          </a:prstGeom>
          <a:solidFill>
            <a:srgbClr val="5271ff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367" name="AutoShape 7"/>
          <p:cNvSpPr/>
          <p:nvPr/>
        </p:nvSpPr>
        <p:spPr>
          <a:xfrm>
            <a:off x="4760459" y="8962477"/>
            <a:ext cx="12821592" cy="1"/>
          </a:xfrm>
          <a:prstGeom prst="line">
            <a:avLst/>
          </a:prstGeom>
          <a:ln cap="rnd">
            <a:solidFill>
              <a:srgbClr val="5271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368" name="TextBox 21"/>
          <p:cNvSpPr txBox="1"/>
          <p:nvPr/>
        </p:nvSpPr>
        <p:spPr>
          <a:xfrm>
            <a:off x="5032635" y="1079790"/>
            <a:ext cx="8222730" cy="596610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4700"/>
              </a:lnSpc>
              <a:defRPr sz="3900">
                <a:solidFill>
                  <a:srgbClr val="12127d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B"/>
                <a:ea typeface="한컴 윤체 B"/>
              </a:rPr>
              <a:t>팀 구성 및 역할</a:t>
            </a:r>
            <a:endParaRPr>
              <a:latin typeface="한컴 윤체 B"/>
              <a:ea typeface="한컴 윤체 B"/>
            </a:endParaRPr>
          </a:p>
        </p:txBody>
      </p:sp>
      <p:sp>
        <p:nvSpPr>
          <p:cNvPr id="369" name="TextBox 22"/>
          <p:cNvSpPr txBox="1"/>
          <p:nvPr/>
        </p:nvSpPr>
        <p:spPr>
          <a:xfrm>
            <a:off x="14487425" y="9258300"/>
            <a:ext cx="3085101" cy="203451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 algn="r">
              <a:lnSpc>
                <a:spcPts val="1600"/>
              </a:lnSpc>
              <a:defRPr sz="1400" spc="266">
                <a:solidFill>
                  <a:srgbClr val="12127d"/>
                </a:solidFill>
                <a:latin typeface="Montserrat Classic"/>
                <a:ea typeface="Montserrat Classic"/>
                <a:cs typeface="Montserrat Classic"/>
                <a:sym typeface="Montserrat Classic"/>
              </a:defRPr>
            </a:lvl1pPr>
          </a:lstStyle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REALLYGREATSITE.COM</a:t>
            </a:r>
            <a:endParaRPr lang="ko-KR" altLang="en-US">
              <a:latin typeface="한컴 윤체 L"/>
              <a:ea typeface="한컴 윤체 L"/>
            </a:endParaRPr>
          </a:p>
        </p:txBody>
      </p:sp>
      <p:grpSp>
        <p:nvGrpSpPr>
          <p:cNvPr id="373" name="Group 29"/>
          <p:cNvGrpSpPr/>
          <p:nvPr/>
        </p:nvGrpSpPr>
        <p:grpSpPr>
          <a:xfrm rot="0">
            <a:off x="809043" y="855983"/>
            <a:ext cx="2866024" cy="960952"/>
            <a:chOff x="0" y="0"/>
            <a:chExt cx="2866023" cy="960951"/>
          </a:xfrm>
        </p:grpSpPr>
        <p:sp>
          <p:nvSpPr>
            <p:cNvPr id="370" name="Freeform 31"/>
            <p:cNvSpPr/>
            <p:nvPr/>
          </p:nvSpPr>
          <p:spPr>
            <a:xfrm>
              <a:off x="0" y="0"/>
              <a:ext cx="960951" cy="960952"/>
            </a:xfrm>
            <a:prstGeom prst="ellipse">
              <a:avLst/>
            </a:prstGeom>
            <a:solidFill>
              <a:srgbClr val="5ba1f4"/>
            </a:solid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371" name="TextBox 32"/>
            <p:cNvSpPr txBox="1"/>
            <p:nvPr/>
          </p:nvSpPr>
          <p:spPr>
            <a:xfrm>
              <a:off x="196907" y="249493"/>
              <a:ext cx="567133" cy="44709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0" tIns="0" rIns="0" bIns="0" anchor="t">
              <a:spAutoFit/>
            </a:bodyPr>
            <a:lstStyle>
              <a:lvl1pPr algn="ctr">
                <a:lnSpc>
                  <a:spcPts val="3500"/>
                </a:lnSpc>
                <a:defRPr sz="29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defRPr>
              </a:lvl1pPr>
            </a:lstStyle>
            <a:p>
              <a:pPr>
                <a:defRPr/>
              </a:pPr>
              <a:r>
                <a:rPr lang="ko-KR" altLang="en-US">
                  <a:latin typeface="한컴 윤체 B"/>
                  <a:ea typeface="한컴 윤체 B"/>
                </a:rPr>
                <a:t>03</a:t>
              </a: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372" name="TextBox 33"/>
            <p:cNvSpPr txBox="1"/>
            <p:nvPr/>
          </p:nvSpPr>
          <p:spPr>
            <a:xfrm>
              <a:off x="1017016" y="189583"/>
              <a:ext cx="1849007" cy="53558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0" tIns="0" rIns="0" bIns="0" anchor="t">
              <a:spAutoFit/>
            </a:bodyPr>
            <a:lstStyle>
              <a:lvl1pPr>
                <a:lnSpc>
                  <a:spcPts val="4300"/>
                </a:lnSpc>
                <a:defRPr sz="3000">
                  <a:solidFill>
                    <a:srgbClr val="ffffff"/>
                  </a:solidFill>
                  <a:latin typeface="TDTD평고딕"/>
                  <a:ea typeface="TDTD평고딕"/>
                  <a:cs typeface="TDTD평고딕"/>
                  <a:sym typeface="TDTD평고딕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</a:defRPr>
              </a:pPr>
              <a:r>
                <a:rPr>
                  <a:latin typeface="한컴 윤체 B"/>
                  <a:ea typeface="한컴 윤체 B"/>
                </a:rPr>
                <a:t>추진 방법</a:t>
              </a:r>
              <a:endParaRPr>
                <a:latin typeface="한컴 윤체 B"/>
                <a:ea typeface="한컴 윤체 B"/>
              </a:endParaRPr>
            </a:p>
          </p:txBody>
        </p:sp>
      </p:grpSp>
      <p:sp>
        <p:nvSpPr>
          <p:cNvPr id="374" name="Freeform 35"/>
          <p:cNvSpPr/>
          <p:nvPr/>
        </p:nvSpPr>
        <p:spPr>
          <a:xfrm>
            <a:off x="809042" y="2417008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>
              <a:alpha val="46670"/>
            </a:srgbClr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375" name="Freeform 38"/>
          <p:cNvSpPr/>
          <p:nvPr/>
        </p:nvSpPr>
        <p:spPr>
          <a:xfrm>
            <a:off x="809042" y="3547893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>
              <a:alpha val="46670"/>
            </a:srgbClr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376" name="TextBox 40"/>
          <p:cNvSpPr txBox="1"/>
          <p:nvPr/>
        </p:nvSpPr>
        <p:spPr>
          <a:xfrm>
            <a:off x="1242398" y="2689279"/>
            <a:ext cx="2333729" cy="263471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L"/>
                <a:ea typeface="한컴 윤체 L"/>
              </a:rPr>
              <a:t>데이터 활용</a:t>
            </a:r>
            <a:endParaRPr>
              <a:latin typeface="한컴 윤체 L"/>
              <a:ea typeface="한컴 윤체 L"/>
            </a:endParaRPr>
          </a:p>
        </p:txBody>
      </p:sp>
      <p:sp>
        <p:nvSpPr>
          <p:cNvPr id="377" name="TextBox 41"/>
          <p:cNvSpPr txBox="1"/>
          <p:nvPr/>
        </p:nvSpPr>
        <p:spPr>
          <a:xfrm>
            <a:off x="1242398" y="3831056"/>
            <a:ext cx="2333729" cy="264694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L"/>
                <a:ea typeface="한컴 윤체 L"/>
              </a:rPr>
              <a:t>기술 스택</a:t>
            </a:r>
            <a:endParaRPr>
              <a:latin typeface="한컴 윤체 L"/>
              <a:ea typeface="한컴 윤체 L"/>
            </a:endParaRPr>
          </a:p>
        </p:txBody>
      </p:sp>
      <p:sp>
        <p:nvSpPr>
          <p:cNvPr id="378" name="Freeform 43"/>
          <p:cNvSpPr/>
          <p:nvPr/>
        </p:nvSpPr>
        <p:spPr>
          <a:xfrm>
            <a:off x="809042" y="4678781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379" name="TextBox 45"/>
          <p:cNvSpPr txBox="1"/>
          <p:nvPr/>
        </p:nvSpPr>
        <p:spPr>
          <a:xfrm>
            <a:off x="1242398" y="4968735"/>
            <a:ext cx="2333729" cy="260490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5371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B"/>
                <a:ea typeface="한컴 윤체 B"/>
              </a:rPr>
              <a:t>팀 구성 및 역할</a:t>
            </a:r>
            <a:endParaRPr>
              <a:latin typeface="한컴 윤체 B"/>
              <a:ea typeface="한컴 윤체 B"/>
            </a:endParaRPr>
          </a:p>
        </p:txBody>
      </p:sp>
      <p:sp>
        <p:nvSpPr>
          <p:cNvPr id="380" name="Freeform 31"/>
          <p:cNvSpPr/>
          <p:nvPr/>
        </p:nvSpPr>
        <p:spPr>
          <a:xfrm>
            <a:off x="3269834" y="5006835"/>
            <a:ext cx="173798" cy="173798"/>
          </a:xfrm>
          <a:prstGeom prst="ellipse">
            <a:avLst/>
          </a:prstGeom>
          <a:solidFill>
            <a:srgbClr val="5271ff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grpSp>
        <p:nvGrpSpPr>
          <p:cNvPr id="388" name="그룹화"/>
          <p:cNvGrpSpPr/>
          <p:nvPr/>
        </p:nvGrpSpPr>
        <p:grpSpPr>
          <a:xfrm rot="0">
            <a:off x="14780575" y="1973460"/>
            <a:ext cx="2791950" cy="6340081"/>
            <a:chOff x="-1" y="0"/>
            <a:chExt cx="2791949" cy="6340079"/>
          </a:xfrm>
        </p:grpSpPr>
        <p:sp>
          <p:nvSpPr>
            <p:cNvPr id="381" name="사각형: 둥근 모서리 93"/>
            <p:cNvSpPr/>
            <p:nvPr/>
          </p:nvSpPr>
          <p:spPr>
            <a:xfrm>
              <a:off x="-1" y="0"/>
              <a:ext cx="2791949" cy="6340079"/>
            </a:xfrm>
            <a:prstGeom prst="roundRect">
              <a:avLst>
                <a:gd name="adj" fmla="val 16667"/>
              </a:avLst>
            </a:prstGeom>
            <a:solidFill>
              <a:srgbClr val="70c3fd"/>
            </a:solidFill>
            <a:ln w="12700" cap="flat">
              <a:noFill/>
              <a:miter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82" name="TextBox 41"/>
            <p:cNvSpPr txBox="1"/>
            <p:nvPr/>
          </p:nvSpPr>
          <p:spPr>
            <a:xfrm>
              <a:off x="383468" y="3659688"/>
              <a:ext cx="2025005" cy="39426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20212957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383" name="타원 78"/>
            <p:cNvSpPr/>
            <p:nvPr/>
          </p:nvSpPr>
          <p:spPr>
            <a:xfrm>
              <a:off x="462772" y="719039"/>
              <a:ext cx="1867289" cy="1867289"/>
            </a:xfrm>
            <a:prstGeom prst="ellipse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84" name="TextBox 97"/>
            <p:cNvSpPr txBox="1"/>
            <p:nvPr/>
          </p:nvSpPr>
          <p:spPr>
            <a:xfrm>
              <a:off x="700870" y="3196490"/>
              <a:ext cx="1390215" cy="57171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2400" b="1">
                  <a:ln w="9525" cap="flat">
                    <a:solidFill>
                      <a:srgbClr val="ffffff">
                        <a:alpha val="1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pPr>
                <a:defRPr/>
              </a:pPr>
              <a:r>
                <a:rPr lang="ko-KR" altLang="en-US" sz="3200">
                  <a:latin typeface="한컴 윤체 L"/>
                  <a:ea typeface="한컴 윤체 L"/>
                </a:rPr>
                <a:t>김성수</a:t>
              </a:r>
              <a:endParaRPr lang="ko-KR" altLang="en-US" sz="3200">
                <a:latin typeface="한컴 윤체 L"/>
                <a:ea typeface="한컴 윤체 L"/>
              </a:endParaRPr>
            </a:p>
          </p:txBody>
        </p:sp>
        <p:sp>
          <p:nvSpPr>
            <p:cNvPr id="385" name="직선 연결선 2"/>
            <p:cNvSpPr/>
            <p:nvPr/>
          </p:nvSpPr>
          <p:spPr>
            <a:xfrm>
              <a:off x="516357" y="2917368"/>
              <a:ext cx="1759244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>
                <a:defRPr/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86" name="TextBox 37"/>
            <p:cNvSpPr txBox="1"/>
            <p:nvPr/>
          </p:nvSpPr>
          <p:spPr>
            <a:xfrm>
              <a:off x="383474" y="4282251"/>
              <a:ext cx="2025007" cy="3908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백엔드 개발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387" name="TextBox 38"/>
            <p:cNvSpPr txBox="1"/>
            <p:nvPr/>
          </p:nvSpPr>
          <p:spPr>
            <a:xfrm>
              <a:off x="383474" y="4606496"/>
              <a:ext cx="2025007" cy="127625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/>
            <a:p>
              <a: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Arita Dotum Light"/>
                </a:defRPr>
              </a:pPr>
              <a:r>
                <a:rPr lang="ko-KR" altLang="en-US" sz="2600">
                  <a:latin typeface="한컴 윤체 L"/>
                  <a:ea typeface="한컴 윤체 L"/>
                </a:rPr>
                <a:t>데이터베이스 관리 및</a:t>
              </a:r>
              <a:endParaRPr lang="ko-KR" altLang="en-US" sz="2600">
                <a:latin typeface="한컴 윤체 L"/>
                <a:ea typeface="한컴 윤체 L"/>
              </a:endParaRPr>
            </a:p>
            <a:p>
              <a: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Arita Dotum Light"/>
                </a:defRPr>
              </a:pPr>
              <a:r>
                <a:rPr lang="ko-KR" altLang="en-US" sz="2600">
                  <a:latin typeface="한컴 윤체 L"/>
                  <a:ea typeface="한컴 윤체 L"/>
                </a:rPr>
                <a:t>API 개발</a:t>
              </a:r>
              <a:endParaRPr lang="ko-KR" altLang="en-US" sz="2600">
                <a:latin typeface="한컴 윤체 L"/>
                <a:ea typeface="한컴 윤체 L"/>
              </a:endParaRPr>
            </a:p>
          </p:txBody>
        </p:sp>
      </p:grpSp>
      <p:grpSp>
        <p:nvGrpSpPr>
          <p:cNvPr id="396" name="그룹화"/>
          <p:cNvGrpSpPr/>
          <p:nvPr/>
        </p:nvGrpSpPr>
        <p:grpSpPr>
          <a:xfrm rot="0">
            <a:off x="11327765" y="1973461"/>
            <a:ext cx="2791948" cy="6340079"/>
            <a:chOff x="0" y="0"/>
            <a:chExt cx="2791947" cy="6340078"/>
          </a:xfrm>
        </p:grpSpPr>
        <p:sp>
          <p:nvSpPr>
            <p:cNvPr id="389" name="사각형: 둥근 모서리 95"/>
            <p:cNvSpPr/>
            <p:nvPr/>
          </p:nvSpPr>
          <p:spPr>
            <a:xfrm>
              <a:off x="0" y="-1"/>
              <a:ext cx="2791948" cy="6340080"/>
            </a:xfrm>
            <a:prstGeom prst="roundRect">
              <a:avLst>
                <a:gd name="adj" fmla="val 16667"/>
              </a:avLst>
            </a:prstGeom>
            <a:solidFill>
              <a:srgbClr val="4fa6fb"/>
            </a:solidFill>
            <a:ln w="12700" cap="flat">
              <a:noFill/>
              <a:miter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90" name="TextBox 42"/>
            <p:cNvSpPr txBox="1"/>
            <p:nvPr/>
          </p:nvSpPr>
          <p:spPr>
            <a:xfrm>
              <a:off x="693005" y="3196508"/>
              <a:ext cx="1390215" cy="57169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2400" b="1">
                  <a:ln w="9525" cap="flat">
                    <a:solidFill>
                      <a:srgbClr val="ffffff">
                        <a:alpha val="1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pPr>
                <a:defRPr/>
              </a:pPr>
              <a:r>
                <a:rPr lang="ko-KR" altLang="en-US" sz="3200">
                  <a:latin typeface="한컴 윤체 L"/>
                  <a:ea typeface="한컴 윤체 L"/>
                </a:rPr>
                <a:t>조정우</a:t>
              </a:r>
              <a:endParaRPr lang="ko-KR" altLang="en-US" sz="3200">
                <a:latin typeface="한컴 윤체 L"/>
                <a:ea typeface="한컴 윤체 L"/>
              </a:endParaRPr>
            </a:p>
          </p:txBody>
        </p:sp>
        <p:sp>
          <p:nvSpPr>
            <p:cNvPr id="391" name="타원 74"/>
            <p:cNvSpPr/>
            <p:nvPr/>
          </p:nvSpPr>
          <p:spPr>
            <a:xfrm>
              <a:off x="470685" y="719037"/>
              <a:ext cx="1867288" cy="1867289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92" name="직선 연결선 28"/>
            <p:cNvSpPr/>
            <p:nvPr/>
          </p:nvSpPr>
          <p:spPr>
            <a:xfrm>
              <a:off x="508503" y="2917367"/>
              <a:ext cx="1759244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>
                <a:defRPr/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93" name="TextBox 39"/>
            <p:cNvSpPr txBox="1"/>
            <p:nvPr/>
          </p:nvSpPr>
          <p:spPr>
            <a:xfrm>
              <a:off x="383460" y="3623690"/>
              <a:ext cx="2025007" cy="39216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20212955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394" name="TextBox 40"/>
            <p:cNvSpPr txBox="1"/>
            <p:nvPr/>
          </p:nvSpPr>
          <p:spPr>
            <a:xfrm>
              <a:off x="375581" y="4282250"/>
              <a:ext cx="2025008" cy="39083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백엔드 개발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395" name="TextBox 46"/>
            <p:cNvSpPr txBox="1"/>
            <p:nvPr/>
          </p:nvSpPr>
          <p:spPr>
            <a:xfrm>
              <a:off x="375589" y="4606498"/>
              <a:ext cx="2025008" cy="695233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사용자 인증 및 보안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</p:grpSp>
      <p:grpSp>
        <p:nvGrpSpPr>
          <p:cNvPr id="404" name="그룹화"/>
          <p:cNvGrpSpPr/>
          <p:nvPr/>
        </p:nvGrpSpPr>
        <p:grpSpPr>
          <a:xfrm rot="0">
            <a:off x="7874955" y="1973460"/>
            <a:ext cx="2791948" cy="6340080"/>
            <a:chOff x="0" y="0"/>
            <a:chExt cx="2791947" cy="6340078"/>
          </a:xfrm>
        </p:grpSpPr>
        <p:sp>
          <p:nvSpPr>
            <p:cNvPr id="397" name="사각형: 둥근 모서리 96"/>
            <p:cNvSpPr/>
            <p:nvPr/>
          </p:nvSpPr>
          <p:spPr>
            <a:xfrm>
              <a:off x="0" y="0"/>
              <a:ext cx="2791948" cy="6340079"/>
            </a:xfrm>
            <a:prstGeom prst="roundRect">
              <a:avLst>
                <a:gd name="adj" fmla="val 16667"/>
              </a:avLst>
            </a:prstGeom>
            <a:solidFill>
              <a:srgbClr val="0797fe"/>
            </a:solidFill>
            <a:ln w="12700" cap="flat">
              <a:noFill/>
              <a:miter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398" name="TextBox 44"/>
            <p:cNvSpPr txBox="1"/>
            <p:nvPr/>
          </p:nvSpPr>
          <p:spPr>
            <a:xfrm>
              <a:off x="678116" y="3196491"/>
              <a:ext cx="1390217" cy="57171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2400" b="1">
                  <a:ln w="9525" cap="flat">
                    <a:solidFill>
                      <a:srgbClr val="ffffff">
                        <a:alpha val="1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pPr>
                <a:defRPr/>
              </a:pPr>
              <a:r>
                <a:rPr lang="ko-KR" altLang="en-US" sz="3200">
                  <a:latin typeface="한컴 윤체 L"/>
                  <a:ea typeface="한컴 윤체 L"/>
                </a:rPr>
                <a:t>김찬민</a:t>
              </a:r>
              <a:endParaRPr lang="ko-KR" altLang="en-US" sz="3200">
                <a:latin typeface="한컴 윤체 L"/>
                <a:ea typeface="한컴 윤체 L"/>
              </a:endParaRPr>
            </a:p>
          </p:txBody>
        </p:sp>
        <p:sp>
          <p:nvSpPr>
            <p:cNvPr id="399" name="타원 72"/>
            <p:cNvSpPr/>
            <p:nvPr/>
          </p:nvSpPr>
          <p:spPr>
            <a:xfrm>
              <a:off x="478598" y="719039"/>
              <a:ext cx="1867289" cy="1867289"/>
            </a:xfrm>
            <a:prstGeom prst="ellipse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400" name="직선 연결선 29"/>
            <p:cNvSpPr/>
            <p:nvPr/>
          </p:nvSpPr>
          <p:spPr>
            <a:xfrm>
              <a:off x="493584" y="2917368"/>
              <a:ext cx="1759244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>
                <a:defRPr/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401" name="TextBox 47"/>
            <p:cNvSpPr txBox="1"/>
            <p:nvPr/>
          </p:nvSpPr>
          <p:spPr>
            <a:xfrm>
              <a:off x="383483" y="3659689"/>
              <a:ext cx="2025007" cy="39426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20212953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402" name="TextBox 49"/>
            <p:cNvSpPr txBox="1"/>
            <p:nvPr/>
          </p:nvSpPr>
          <p:spPr>
            <a:xfrm>
              <a:off x="360721" y="4282251"/>
              <a:ext cx="2025007" cy="390830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백엔드 개발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403" name="TextBox 50"/>
            <p:cNvSpPr txBox="1"/>
            <p:nvPr/>
          </p:nvSpPr>
          <p:spPr>
            <a:xfrm>
              <a:off x="360721" y="4606489"/>
              <a:ext cx="2025007" cy="39044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서버 로직 개발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</p:grpSp>
      <p:grpSp>
        <p:nvGrpSpPr>
          <p:cNvPr id="412" name="그룹화"/>
          <p:cNvGrpSpPr/>
          <p:nvPr/>
        </p:nvGrpSpPr>
        <p:grpSpPr>
          <a:xfrm rot="0">
            <a:off x="4422145" y="1973459"/>
            <a:ext cx="2791949" cy="6340081"/>
            <a:chOff x="0" y="-1"/>
            <a:chExt cx="2791948" cy="6340080"/>
          </a:xfrm>
        </p:grpSpPr>
        <p:sp>
          <p:nvSpPr>
            <p:cNvPr id="405" name="사각형: 둥근 모서리 97"/>
            <p:cNvSpPr/>
            <p:nvPr/>
          </p:nvSpPr>
          <p:spPr>
            <a:xfrm>
              <a:off x="0" y="-1"/>
              <a:ext cx="2791948" cy="6340080"/>
            </a:xfrm>
            <a:prstGeom prst="roundRect">
              <a:avLst>
                <a:gd name="adj" fmla="val 16667"/>
              </a:avLst>
            </a:prstGeom>
            <a:solidFill>
              <a:srgbClr val="0376c7"/>
            </a:solidFill>
            <a:ln w="12700" cap="flat">
              <a:noFill/>
              <a:miter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406" name="TextBox 48"/>
            <p:cNvSpPr txBox="1"/>
            <p:nvPr/>
          </p:nvSpPr>
          <p:spPr>
            <a:xfrm>
              <a:off x="693687" y="3196508"/>
              <a:ext cx="1390216" cy="57169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2400" b="1">
                  <a:ln w="9525" cap="flat">
                    <a:solidFill>
                      <a:srgbClr val="ffffff">
                        <a:alpha val="1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pPr>
                <a:defRPr/>
              </a:pPr>
              <a:r>
                <a:rPr lang="ko-KR" altLang="en-US" sz="3200">
                  <a:latin typeface="한컴 윤체 L"/>
                  <a:ea typeface="한컴 윤체 L"/>
                </a:rPr>
                <a:t>이상민</a:t>
              </a:r>
              <a:endParaRPr lang="ko-KR" altLang="en-US" sz="3200">
                <a:latin typeface="한컴 윤체 L"/>
                <a:ea typeface="한컴 윤체 L"/>
              </a:endParaRPr>
            </a:p>
          </p:txBody>
        </p:sp>
        <p:sp>
          <p:nvSpPr>
            <p:cNvPr id="407" name="타원 70"/>
            <p:cNvSpPr/>
            <p:nvPr/>
          </p:nvSpPr>
          <p:spPr>
            <a:xfrm>
              <a:off x="486512" y="719037"/>
              <a:ext cx="1867289" cy="1867289"/>
            </a:xfrm>
            <a:prstGeom prst="ellipse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>
                <a:defRPr sz="10000">
                  <a:solidFill>
                    <a:srgbClr val="ffffff"/>
                  </a:solidFill>
                </a:defRPr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408" name="직선 연결선 30"/>
            <p:cNvSpPr/>
            <p:nvPr/>
          </p:nvSpPr>
          <p:spPr>
            <a:xfrm>
              <a:off x="509174" y="2917367"/>
              <a:ext cx="1759244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>
                <a:defRPr/>
              </a:pPr>
              <a:endParaRPr lang="ko-KR" altLang="en-US" sz="2600">
                <a:latin typeface="한컴 윤체 L"/>
                <a:ea typeface="한컴 윤체 L"/>
              </a:endParaRPr>
            </a:p>
          </p:txBody>
        </p:sp>
        <p:sp>
          <p:nvSpPr>
            <p:cNvPr id="409" name="TextBox 51"/>
            <p:cNvSpPr txBox="1"/>
            <p:nvPr/>
          </p:nvSpPr>
          <p:spPr>
            <a:xfrm>
              <a:off x="384033" y="3659691"/>
              <a:ext cx="2025008" cy="39426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20183153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  <p:sp>
          <p:nvSpPr>
            <p:cNvPr id="410" name="TextBox 52"/>
            <p:cNvSpPr txBox="1"/>
            <p:nvPr/>
          </p:nvSpPr>
          <p:spPr>
            <a:xfrm>
              <a:off x="376292" y="4282250"/>
              <a:ext cx="2025007" cy="39083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t">
              <a:spAutoFit/>
            </a:bodyPr>
            <a:lstStyle>
              <a:lvl1pPr algn="ctr">
                <a:defRPr sz="1200" b="1">
                  <a:ln w="9525" cap="flat">
                    <a:solidFill>
                      <a:srgbClr val="ffffff">
                        <a:alpha val="3500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pPr>
                <a:defRPr/>
              </a:pPr>
              <a:r>
                <a:rPr lang="ko-KR" altLang="en-US" sz="2000">
                  <a:latin typeface="한컴 윤체 L"/>
                  <a:ea typeface="한컴 윤체 L"/>
                </a:rPr>
                <a:t>프론트엔드 개발</a:t>
              </a:r>
              <a:endParaRPr lang="ko-KR" altLang="en-US" sz="2000">
                <a:latin typeface="한컴 윤체 L"/>
                <a:ea typeface="한컴 윤체 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차별화 전략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grpSp>
        <p:nvGrpSpPr>
          <p:cNvPr id="59" name="Group 59"/>
          <p:cNvGrpSpPr/>
          <p:nvPr/>
        </p:nvGrpSpPr>
        <p:grpSpPr>
          <a:xfrm rot="10800000">
            <a:off x="0" y="0"/>
            <a:ext cx="3652123" cy="10287000"/>
            <a:chOff x="0" y="0"/>
            <a:chExt cx="961876" cy="270933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기대효과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차별화 전략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70" name="Group 70"/>
          <p:cNvGrpSpPr/>
          <p:nvPr/>
        </p:nvGrpSpPr>
        <p:grpSpPr>
          <a:xfrm rot="0">
            <a:off x="809043" y="855983"/>
            <a:ext cx="2014619" cy="960951"/>
            <a:chOff x="0" y="0"/>
            <a:chExt cx="2686158" cy="1281268"/>
          </a:xfrm>
        </p:grpSpPr>
        <p:grpSp>
          <p:nvGrpSpPr>
            <p:cNvPr id="71" name="Group 71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73" name="TextBox 73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04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결론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 rot="0">
            <a:off x="3269834" y="2745255"/>
            <a:ext cx="173797" cy="173797"/>
            <a:chOff x="0" y="0"/>
            <a:chExt cx="6350000" cy="63500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80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81" name="Group 4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82" name="Freeform 4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83" name="TextBox 4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84" name="TextBox 45"/>
          <p:cNvSpPr txBox="1"/>
          <p:nvPr/>
        </p:nvSpPr>
        <p:spPr>
          <a:xfrm>
            <a:off x="1242398" y="4968735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ko-KR" altLang="en-US" sz="1800">
                <a:solidFill>
                  <a:srgbClr val="ffffff"/>
                </a:solidFill>
                <a:latin typeface="한컴 윤체 L"/>
                <a:ea typeface="한컴 윤체 L"/>
              </a:rPr>
              <a:t>향후계획</a:t>
            </a:r>
            <a:endParaRPr lang="ko-KR" alt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32636" y="2522516"/>
            <a:ext cx="3360870" cy="5973111"/>
          </a:xfrm>
          <a:prstGeom prst="rect">
            <a:avLst/>
          </a:prstGeom>
        </p:spPr>
      </p:pic>
      <p:sp>
        <p:nvSpPr>
          <p:cNvPr id="87" name="TextBox 29"/>
          <p:cNvSpPr txBox="1"/>
          <p:nvPr/>
        </p:nvSpPr>
        <p:spPr>
          <a:xfrm>
            <a:off x="5032636" y="1995422"/>
            <a:ext cx="4746802" cy="4239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spc="-45">
                <a:solidFill>
                  <a:srgbClr val="12127d"/>
                </a:solidFill>
                <a:latin typeface="한컴 윤체 L"/>
                <a:ea typeface="한컴 윤체 L"/>
              </a:rPr>
              <a:t>리슨투미 앱</a:t>
            </a:r>
            <a:endParaRPr lang="ko-KR" altLang="en-US" sz="24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89" name="Group 27"/>
          <p:cNvGrpSpPr/>
          <p:nvPr/>
        </p:nvGrpSpPr>
        <p:grpSpPr>
          <a:xfrm rot="0">
            <a:off x="8614739" y="3192061"/>
            <a:ext cx="4424272" cy="711666"/>
            <a:chOff x="-4" y="-267809"/>
            <a:chExt cx="5402376" cy="3791395"/>
          </a:xfrm>
        </p:grpSpPr>
        <p:grpSp>
          <p:nvGrpSpPr>
            <p:cNvPr id="90" name="Group 28"/>
            <p:cNvGrpSpPr/>
            <p:nvPr/>
          </p:nvGrpSpPr>
          <p:grpSpPr>
            <a:xfrm rot="0">
              <a:off x="-4" y="-267809"/>
              <a:ext cx="5402376" cy="3791395"/>
              <a:chOff x="0" y="-57150"/>
              <a:chExt cx="1152861" cy="809079"/>
            </a:xfrm>
          </p:grpSpPr>
          <p:sp>
            <p:nvSpPr>
              <p:cNvPr id="91" name="Freeform 29"/>
              <p:cNvSpPr/>
              <p:nvPr/>
            </p:nvSpPr>
            <p:spPr>
              <a:xfrm>
                <a:off x="0" y="0"/>
                <a:ext cx="1152861" cy="751929"/>
              </a:xfrm>
              <a:custGeom>
                <a:avLst/>
                <a:gdLst/>
                <a:rect l="l" t="t" r="r" b="b"/>
                <a:pathLst>
                  <a:path w="1152861" h="751929">
                    <a:moveTo>
                      <a:pt x="92710" y="0"/>
                    </a:moveTo>
                    <a:lnTo>
                      <a:pt x="1060151" y="0"/>
                    </a:lnTo>
                    <a:cubicBezTo>
                      <a:pt x="1111353" y="0"/>
                      <a:pt x="1152861" y="41508"/>
                      <a:pt x="1152861" y="92710"/>
                    </a:cubicBezTo>
                    <a:lnTo>
                      <a:pt x="1152861" y="659219"/>
                    </a:lnTo>
                    <a:cubicBezTo>
                      <a:pt x="1152861" y="683807"/>
                      <a:pt x="1143093" y="707389"/>
                      <a:pt x="1125707" y="724775"/>
                    </a:cubicBezTo>
                    <a:cubicBezTo>
                      <a:pt x="1108320" y="742162"/>
                      <a:pt x="1084739" y="751929"/>
                      <a:pt x="1060151" y="751929"/>
                    </a:cubicBezTo>
                    <a:lnTo>
                      <a:pt x="92710" y="751929"/>
                    </a:lnTo>
                    <a:cubicBezTo>
                      <a:pt x="41508" y="751929"/>
                      <a:pt x="0" y="710422"/>
                      <a:pt x="0" y="659219"/>
                    </a:cubicBezTo>
                    <a:lnTo>
                      <a:pt x="0" y="92710"/>
                    </a:lnTo>
                    <a:cubicBezTo>
                      <a:pt x="0" y="41508"/>
                      <a:pt x="41508" y="0"/>
                      <a:pt x="92710" y="0"/>
                    </a:cubicBezTo>
                    <a:close/>
                  </a:path>
                </a:pathLst>
              </a:custGeom>
              <a:solidFill>
                <a:srgbClr val="e9f1ff"/>
              </a:solidFill>
              <a:ln w="12700">
                <a:solidFill>
                  <a:srgbClr val="5271ff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92" name="TextBox 30"/>
              <p:cNvSpPr txBox="1"/>
              <p:nvPr/>
            </p:nvSpPr>
            <p:spPr>
              <a:xfrm>
                <a:off x="0" y="-57150"/>
                <a:ext cx="1152861" cy="809079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359"/>
                  </a:lnSpc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93" name="TextBox 32"/>
            <p:cNvSpPr txBox="1"/>
            <p:nvPr/>
          </p:nvSpPr>
          <p:spPr>
            <a:xfrm>
              <a:off x="165493" y="355700"/>
              <a:ext cx="5071390" cy="262867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381000" indent="-38100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xmlns:mc="http://schemas.openxmlformats.org/markup-compatibility/2006" xmlns:hp="http://schemas.haansoft.com/office/presentation/8.0" lang="ko-KR" altLang="en-US" sz="2045" b="0" i="0" u="none" strike="noStrike" mc:Ignorable="hp" hp:hslEmbossed="0">
                  <a:latin typeface="한컴 윤체 L"/>
                  <a:ea typeface="한컴 윤체 L"/>
                </a:rPr>
                <a:t>피해자 중심의 안전한 신고 시스템</a:t>
              </a:r>
              <a:endParaRPr xmlns:mc="http://schemas.openxmlformats.org/markup-compatibility/2006" xmlns:hp="http://schemas.haansoft.com/office/presentation/8.0" lang="ko-KR" altLang="en-US" sz="2045" b="0" i="0" u="none" strike="noStrike" mc:Ignorable="hp" hp:hslEmbossed="0">
                <a:latin typeface="한컴 윤체 L"/>
                <a:ea typeface="한컴 윤체 L"/>
              </a:endParaRPr>
            </a:p>
          </p:txBody>
        </p:sp>
      </p:grpSp>
      <p:grpSp>
        <p:nvGrpSpPr>
          <p:cNvPr id="95" name="Group 27"/>
          <p:cNvGrpSpPr/>
          <p:nvPr/>
        </p:nvGrpSpPr>
        <p:grpSpPr>
          <a:xfrm rot="0">
            <a:off x="8614738" y="4810456"/>
            <a:ext cx="4424272" cy="711666"/>
            <a:chOff x="-5" y="-267807"/>
            <a:chExt cx="5402377" cy="3791395"/>
          </a:xfrm>
        </p:grpSpPr>
        <p:grpSp>
          <p:nvGrpSpPr>
            <p:cNvPr id="96" name="Group 28"/>
            <p:cNvGrpSpPr/>
            <p:nvPr/>
          </p:nvGrpSpPr>
          <p:grpSpPr>
            <a:xfrm rot="0">
              <a:off x="-5" y="-267807"/>
              <a:ext cx="5402377" cy="3791395"/>
              <a:chOff x="0" y="-57150"/>
              <a:chExt cx="1152861" cy="809079"/>
            </a:xfrm>
          </p:grpSpPr>
          <p:sp>
            <p:nvSpPr>
              <p:cNvPr id="97" name="Freeform 29"/>
              <p:cNvSpPr/>
              <p:nvPr/>
            </p:nvSpPr>
            <p:spPr>
              <a:xfrm>
                <a:off x="0" y="0"/>
                <a:ext cx="1152861" cy="751929"/>
              </a:xfrm>
              <a:custGeom>
                <a:avLst/>
                <a:gdLst/>
                <a:rect l="l" t="t" r="r" b="b"/>
                <a:pathLst>
                  <a:path w="1152861" h="751929">
                    <a:moveTo>
                      <a:pt x="92710" y="0"/>
                    </a:moveTo>
                    <a:lnTo>
                      <a:pt x="1060151" y="0"/>
                    </a:lnTo>
                    <a:cubicBezTo>
                      <a:pt x="1111353" y="0"/>
                      <a:pt x="1152861" y="41508"/>
                      <a:pt x="1152861" y="92710"/>
                    </a:cubicBezTo>
                    <a:lnTo>
                      <a:pt x="1152861" y="659219"/>
                    </a:lnTo>
                    <a:cubicBezTo>
                      <a:pt x="1152861" y="683807"/>
                      <a:pt x="1143093" y="707389"/>
                      <a:pt x="1125707" y="724775"/>
                    </a:cubicBezTo>
                    <a:cubicBezTo>
                      <a:pt x="1108320" y="742162"/>
                      <a:pt x="1084739" y="751929"/>
                      <a:pt x="1060151" y="751929"/>
                    </a:cubicBezTo>
                    <a:lnTo>
                      <a:pt x="92710" y="751929"/>
                    </a:lnTo>
                    <a:cubicBezTo>
                      <a:pt x="41508" y="751929"/>
                      <a:pt x="0" y="710422"/>
                      <a:pt x="0" y="659219"/>
                    </a:cubicBezTo>
                    <a:lnTo>
                      <a:pt x="0" y="92710"/>
                    </a:lnTo>
                    <a:cubicBezTo>
                      <a:pt x="0" y="41508"/>
                      <a:pt x="41508" y="0"/>
                      <a:pt x="92710" y="0"/>
                    </a:cubicBezTo>
                    <a:close/>
                  </a:path>
                </a:pathLst>
              </a:custGeom>
              <a:solidFill>
                <a:srgbClr val="e9f1ff"/>
              </a:solidFill>
              <a:ln w="12700">
                <a:solidFill>
                  <a:srgbClr val="5271ff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98" name="TextBox 30"/>
              <p:cNvSpPr txBox="1"/>
              <p:nvPr/>
            </p:nvSpPr>
            <p:spPr>
              <a:xfrm>
                <a:off x="0" y="-57150"/>
                <a:ext cx="1152861" cy="809079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359"/>
                  </a:lnSpc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99" name="TextBox 32"/>
            <p:cNvSpPr txBox="1"/>
            <p:nvPr/>
          </p:nvSpPr>
          <p:spPr>
            <a:xfrm>
              <a:off x="165489" y="192138"/>
              <a:ext cx="5071390" cy="262867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381000" indent="-38100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xmlns:mc="http://schemas.openxmlformats.org/markup-compatibility/2006" xmlns:hp="http://schemas.haansoft.com/office/presentation/8.0" lang="ko-KR" altLang="en-US" sz="2045" b="0" i="0" u="none" strike="noStrike" mc:Ignorable="hp" hp:hslEmbossed="0">
                  <a:latin typeface="한컴 윤체 L"/>
                  <a:ea typeface="한컴 윤체 L"/>
                </a:rPr>
                <a:t>공동 알림 및 공동 신고</a:t>
              </a:r>
              <a:endParaRPr xmlns:mc="http://schemas.openxmlformats.org/markup-compatibility/2006" xmlns:hp="http://schemas.haansoft.com/office/presentation/8.0" lang="ko-KR" altLang="en-US" sz="2045" b="0" i="0" u="none" strike="noStrike" mc:Ignorable="hp" hp:hslEmbossed="0">
                <a:latin typeface="한컴 윤체 L"/>
                <a:ea typeface="한컴 윤체 L"/>
              </a:endParaRPr>
            </a:p>
          </p:txBody>
        </p:sp>
      </p:grpSp>
      <p:grpSp>
        <p:nvGrpSpPr>
          <p:cNvPr id="105" name="Group 27"/>
          <p:cNvGrpSpPr/>
          <p:nvPr/>
        </p:nvGrpSpPr>
        <p:grpSpPr>
          <a:xfrm rot="0">
            <a:off x="8614737" y="6428853"/>
            <a:ext cx="4424273" cy="711666"/>
            <a:chOff x="-4" y="-267809"/>
            <a:chExt cx="5402377" cy="3791395"/>
          </a:xfrm>
        </p:grpSpPr>
        <p:grpSp>
          <p:nvGrpSpPr>
            <p:cNvPr id="106" name="Group 28"/>
            <p:cNvGrpSpPr/>
            <p:nvPr/>
          </p:nvGrpSpPr>
          <p:grpSpPr>
            <a:xfrm rot="0">
              <a:off x="-4" y="-267809"/>
              <a:ext cx="5402377" cy="3791395"/>
              <a:chOff x="0" y="-57150"/>
              <a:chExt cx="1152861" cy="809079"/>
            </a:xfrm>
          </p:grpSpPr>
          <p:sp>
            <p:nvSpPr>
              <p:cNvPr id="107" name="Freeform 29"/>
              <p:cNvSpPr/>
              <p:nvPr/>
            </p:nvSpPr>
            <p:spPr>
              <a:xfrm>
                <a:off x="0" y="0"/>
                <a:ext cx="1152861" cy="751929"/>
              </a:xfrm>
              <a:custGeom>
                <a:avLst/>
                <a:gdLst/>
                <a:rect l="l" t="t" r="r" b="b"/>
                <a:pathLst>
                  <a:path w="1152861" h="751929">
                    <a:moveTo>
                      <a:pt x="92710" y="0"/>
                    </a:moveTo>
                    <a:lnTo>
                      <a:pt x="1060151" y="0"/>
                    </a:lnTo>
                    <a:cubicBezTo>
                      <a:pt x="1111353" y="0"/>
                      <a:pt x="1152861" y="41508"/>
                      <a:pt x="1152861" y="92710"/>
                    </a:cubicBezTo>
                    <a:lnTo>
                      <a:pt x="1152861" y="659219"/>
                    </a:lnTo>
                    <a:cubicBezTo>
                      <a:pt x="1152861" y="683807"/>
                      <a:pt x="1143093" y="707389"/>
                      <a:pt x="1125707" y="724775"/>
                    </a:cubicBezTo>
                    <a:cubicBezTo>
                      <a:pt x="1108320" y="742162"/>
                      <a:pt x="1084739" y="751929"/>
                      <a:pt x="1060151" y="751929"/>
                    </a:cubicBezTo>
                    <a:lnTo>
                      <a:pt x="92710" y="751929"/>
                    </a:lnTo>
                    <a:cubicBezTo>
                      <a:pt x="41508" y="751929"/>
                      <a:pt x="0" y="710422"/>
                      <a:pt x="0" y="659219"/>
                    </a:cubicBezTo>
                    <a:lnTo>
                      <a:pt x="0" y="92710"/>
                    </a:lnTo>
                    <a:cubicBezTo>
                      <a:pt x="0" y="41508"/>
                      <a:pt x="41508" y="0"/>
                      <a:pt x="92710" y="0"/>
                    </a:cubicBezTo>
                    <a:close/>
                  </a:path>
                </a:pathLst>
              </a:custGeom>
              <a:solidFill>
                <a:srgbClr val="e9f1ff"/>
              </a:solidFill>
              <a:ln w="12700">
                <a:solidFill>
                  <a:srgbClr val="5271ff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108" name="TextBox 30"/>
              <p:cNvSpPr txBox="1"/>
              <p:nvPr/>
            </p:nvSpPr>
            <p:spPr>
              <a:xfrm>
                <a:off x="0" y="-57150"/>
                <a:ext cx="1152861" cy="809079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359"/>
                  </a:lnSpc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109" name="TextBox 32"/>
            <p:cNvSpPr txBox="1"/>
            <p:nvPr/>
          </p:nvSpPr>
          <p:spPr>
            <a:xfrm>
              <a:off x="191041" y="313550"/>
              <a:ext cx="5020291" cy="262867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381000" indent="-38100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xmlns:mc="http://schemas.openxmlformats.org/markup-compatibility/2006" xmlns:hp="http://schemas.haansoft.com/office/presentation/8.0" lang="ko-KR" altLang="en-US" sz="2045" b="0" i="0" u="none" strike="noStrike" mc:Ignorable="hp" hp:hslEmbossed="0">
                  <a:latin typeface="한컴 윤체 L"/>
                  <a:ea typeface="한컴 윤체 L"/>
                </a:rPr>
                <a:t>실시간 피해사실 기록</a:t>
              </a:r>
              <a:endParaRPr xmlns:mc="http://schemas.openxmlformats.org/markup-compatibility/2006" xmlns:hp="http://schemas.haansoft.com/office/presentation/8.0" lang="ko-KR" altLang="en-US" sz="2045" b="0" i="0" u="none" strike="noStrike" mc:Ignorable="hp" hp:hslEmbossed="0">
                <a:latin typeface="한컴 윤체 L"/>
                <a:ea typeface="한컴 윤체 L"/>
              </a:endParaRPr>
            </a:p>
          </p:txBody>
        </p:sp>
      </p:grpSp>
      <p:sp>
        <p:nvSpPr>
          <p:cNvPr id="110" name=""/>
          <p:cNvSpPr/>
          <p:nvPr/>
        </p:nvSpPr>
        <p:spPr>
          <a:xfrm>
            <a:off x="13226886" y="4538628"/>
            <a:ext cx="1360962" cy="120974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5fadf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77450" y="3742391"/>
            <a:ext cx="2305050" cy="2452687"/>
          </a:xfrm>
          <a:prstGeom prst="rect">
            <a:avLst/>
          </a:prstGeom>
        </p:spPr>
      </p:pic>
      <p:sp>
        <p:nvSpPr>
          <p:cNvPr id="113" name="TextBox 24"/>
          <p:cNvSpPr txBox="1"/>
          <p:nvPr/>
        </p:nvSpPr>
        <p:spPr>
          <a:xfrm>
            <a:off x="14838620" y="3067275"/>
            <a:ext cx="2343880" cy="48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600" b="1">
                <a:latin typeface="한컴 윤체 L"/>
                <a:ea typeface="한컴 윤체 L"/>
              </a:rPr>
              <a:t>신고에 초점</a:t>
            </a:r>
            <a:endParaRPr lang="ko-KR" altLang="en-US" sz="2600" b="1"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978188" y="1889275"/>
            <a:ext cx="4424273" cy="325422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algn="ctr">
              <a:lnSpc>
                <a:spcPts val="3359"/>
              </a:lnSpc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차별화 전략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grpSp>
        <p:nvGrpSpPr>
          <p:cNvPr id="59" name="Group 59"/>
          <p:cNvGrpSpPr/>
          <p:nvPr/>
        </p:nvGrpSpPr>
        <p:grpSpPr>
          <a:xfrm rot="10800000">
            <a:off x="0" y="0"/>
            <a:ext cx="3652123" cy="10287000"/>
            <a:chOff x="0" y="0"/>
            <a:chExt cx="961876" cy="270933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기대효과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차별화 전략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70" name="Group 70"/>
          <p:cNvGrpSpPr/>
          <p:nvPr/>
        </p:nvGrpSpPr>
        <p:grpSpPr>
          <a:xfrm rot="0">
            <a:off x="809043" y="855983"/>
            <a:ext cx="2014619" cy="960951"/>
            <a:chOff x="0" y="0"/>
            <a:chExt cx="2686158" cy="1281268"/>
          </a:xfrm>
        </p:grpSpPr>
        <p:grpSp>
          <p:nvGrpSpPr>
            <p:cNvPr id="71" name="Group 71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73" name="TextBox 73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04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결론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 rot="0">
            <a:off x="3269834" y="2745255"/>
            <a:ext cx="173797" cy="173797"/>
            <a:chOff x="0" y="0"/>
            <a:chExt cx="6350000" cy="63500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80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81" name="Group 4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82" name="Freeform 4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83" name="TextBox 4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84" name="TextBox 45"/>
          <p:cNvSpPr txBox="1"/>
          <p:nvPr/>
        </p:nvSpPr>
        <p:spPr>
          <a:xfrm>
            <a:off x="1242398" y="4968735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ko-KR" altLang="en-US" sz="1800">
                <a:solidFill>
                  <a:srgbClr val="ffffff"/>
                </a:solidFill>
                <a:latin typeface="한컴 윤체 L"/>
                <a:ea typeface="한컴 윤체 L"/>
              </a:rPr>
              <a:t>향후계획</a:t>
            </a:r>
            <a:endParaRPr lang="ko-KR" alt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109" name="그룹 27"/>
          <p:cNvGrpSpPr/>
          <p:nvPr/>
        </p:nvGrpSpPr>
        <p:grpSpPr>
          <a:xfrm rot="0">
            <a:off x="4768771" y="2237569"/>
            <a:ext cx="12756422" cy="2209638"/>
            <a:chOff x="804553" y="1680406"/>
            <a:chExt cx="10328666" cy="1748594"/>
          </a:xfrm>
        </p:grpSpPr>
        <p:sp>
          <p:nvSpPr>
            <p:cNvPr id="110" name="타원 4"/>
            <p:cNvSpPr/>
            <p:nvPr/>
          </p:nvSpPr>
          <p:spPr>
            <a:xfrm>
              <a:off x="804553" y="1680411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11" name="타원 5"/>
            <p:cNvSpPr/>
            <p:nvPr/>
          </p:nvSpPr>
          <p:spPr>
            <a:xfrm>
              <a:off x="3681663" y="1680410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12" name="타원 6"/>
            <p:cNvSpPr/>
            <p:nvPr/>
          </p:nvSpPr>
          <p:spPr>
            <a:xfrm>
              <a:off x="6553200" y="1680407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13" name="타원 7"/>
            <p:cNvSpPr/>
            <p:nvPr/>
          </p:nvSpPr>
          <p:spPr>
            <a:xfrm>
              <a:off x="9384630" y="1680406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24" name="TextBox 23"/>
          <p:cNvSpPr txBox="1"/>
          <p:nvPr/>
        </p:nvSpPr>
        <p:spPr>
          <a:xfrm>
            <a:off x="4643390" y="4495020"/>
            <a:ext cx="2445434" cy="36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윤체 L"/>
                <a:ea typeface="한컴 윤체 L"/>
              </a:rPr>
              <a:t>정보 제공</a:t>
            </a:r>
            <a:endParaRPr lang="ko-KR" altLang="en-US" b="1">
              <a:latin typeface="한컴 윤체 L"/>
              <a:ea typeface="한컴 윤체 L"/>
            </a:endParaRPr>
          </a:p>
        </p:txBody>
      </p:sp>
      <p:sp>
        <p:nvSpPr>
          <p:cNvPr id="125" name="TextBox 24"/>
          <p:cNvSpPr txBox="1"/>
          <p:nvPr/>
        </p:nvSpPr>
        <p:spPr>
          <a:xfrm>
            <a:off x="8199008" y="4495020"/>
            <a:ext cx="2445436" cy="36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윤체 L"/>
                <a:ea typeface="한컴 윤체 L"/>
              </a:rPr>
              <a:t>온라인 교육 영상 제공</a:t>
            </a:r>
            <a:endParaRPr lang="ko-KR" altLang="en-US" b="1">
              <a:latin typeface="한컴 윤체 L"/>
              <a:ea typeface="한컴 윤체 L"/>
            </a:endParaRPr>
          </a:p>
        </p:txBody>
      </p:sp>
      <p:sp>
        <p:nvSpPr>
          <p:cNvPr id="126" name="TextBox 25"/>
          <p:cNvSpPr txBox="1"/>
          <p:nvPr/>
        </p:nvSpPr>
        <p:spPr>
          <a:xfrm>
            <a:off x="11744890" y="4495020"/>
            <a:ext cx="2445434" cy="36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윤체 L"/>
                <a:ea typeface="한컴 윤체 L"/>
              </a:rPr>
              <a:t>다양한 캠페인</a:t>
            </a:r>
            <a:endParaRPr lang="ko-KR" altLang="en-US" b="1">
              <a:latin typeface="한컴 윤체 L"/>
              <a:ea typeface="한컴 윤체 L"/>
            </a:endParaRPr>
          </a:p>
        </p:txBody>
      </p:sp>
      <p:sp>
        <p:nvSpPr>
          <p:cNvPr id="127" name="TextBox 26"/>
          <p:cNvSpPr txBox="1"/>
          <p:nvPr/>
        </p:nvSpPr>
        <p:spPr>
          <a:xfrm>
            <a:off x="15242462" y="4495020"/>
            <a:ext cx="2445440" cy="36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윤체 L"/>
                <a:ea typeface="한컴 윤체 L"/>
              </a:rPr>
              <a:t>전문가 상담</a:t>
            </a:r>
            <a:endParaRPr lang="ko-KR" altLang="en-US" b="1">
              <a:latin typeface="한컴 윤체 L"/>
              <a:ea typeface="한컴 윤체 L"/>
            </a:endParaRPr>
          </a:p>
        </p:txBody>
      </p:sp>
      <p:pic>
        <p:nvPicPr>
          <p:cNvPr id="129" name="그림 29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5287939" y="2751848"/>
            <a:ext cx="1082059" cy="1107131"/>
          </a:xfrm>
          <a:prstGeom prst="rect">
            <a:avLst/>
          </a:prstGeom>
        </p:spPr>
      </p:pic>
      <p:pic>
        <p:nvPicPr>
          <p:cNvPr id="131" name="그림 3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tretch>
            <a:fillRect/>
          </a:stretch>
        </p:blipFill>
        <p:spPr>
          <a:xfrm>
            <a:off x="16003598" y="2870975"/>
            <a:ext cx="883587" cy="904059"/>
          </a:xfrm>
          <a:prstGeom prst="rect">
            <a:avLst/>
          </a:prstGeom>
        </p:spPr>
      </p:pic>
      <p:pic>
        <p:nvPicPr>
          <p:cNvPr id="133" name="그림 13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5953" y="2699285"/>
            <a:ext cx="1285353" cy="1285353"/>
          </a:xfrm>
          <a:prstGeom prst="rect">
            <a:avLst/>
          </a:prstGeom>
        </p:spPr>
      </p:pic>
      <p:pic>
        <p:nvPicPr>
          <p:cNvPr id="136" name="그림 28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12281097" y="2636496"/>
            <a:ext cx="1373019" cy="1373019"/>
          </a:xfrm>
          <a:prstGeom prst="rect">
            <a:avLst/>
          </a:prstGeom>
        </p:spPr>
      </p:pic>
      <p:sp>
        <p:nvSpPr>
          <p:cNvPr id="137" name=""/>
          <p:cNvSpPr/>
          <p:nvPr/>
        </p:nvSpPr>
        <p:spPr>
          <a:xfrm>
            <a:off x="12491843" y="6659372"/>
            <a:ext cx="4395343" cy="489331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sz="32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사전예방 </a:t>
            </a:r>
            <a:r>
              <a:rPr xmlns:mc="http://schemas.openxmlformats.org/markup-compatibility/2006" xmlns:hp="http://schemas.haansoft.com/office/presentation/8.0" lang="ko-KR" sz="26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및 </a:t>
            </a:r>
            <a:r>
              <a:rPr xmlns:mc="http://schemas.openxmlformats.org/markup-compatibility/2006" xmlns:hp="http://schemas.haansoft.com/office/presentation/8.0" lang="ko-KR" sz="32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대응</a:t>
            </a:r>
            <a:r>
              <a:rPr xmlns:mc="http://schemas.openxmlformats.org/markup-compatibility/2006" xmlns:hp="http://schemas.haansoft.com/office/presentation/8.0" lang="ko-KR" sz="26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에 초점</a:t>
            </a:r>
            <a:endParaRPr xmlns:mc="http://schemas.openxmlformats.org/markup-compatibility/2006" xmlns:hp="http://schemas.haansoft.com/office/presentation/8.0" lang="ko-KR" sz="2600" b="1" i="0" u="none" strike="noStrike" mc:Ignorable="hp" hp:hslEmbossed="0">
              <a:solidFill>
                <a:srgbClr val="000000"/>
              </a:solidFill>
              <a:latin typeface="한컴 윤체 L"/>
              <a:ea typeface="한컴 윤체 L"/>
            </a:endParaRPr>
          </a:p>
        </p:txBody>
      </p:sp>
      <p:pic>
        <p:nvPicPr>
          <p:cNvPr id="1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63122" y="4678781"/>
            <a:ext cx="4167720" cy="4167720"/>
          </a:xfrm>
          <a:prstGeom prst="rect">
            <a:avLst/>
          </a:prstGeom>
        </p:spPr>
      </p:pic>
      <p:sp>
        <p:nvSpPr>
          <p:cNvPr id="139" name=""/>
          <p:cNvSpPr/>
          <p:nvPr/>
        </p:nvSpPr>
        <p:spPr>
          <a:xfrm>
            <a:off x="5032636" y="6659372"/>
            <a:ext cx="4640627" cy="489331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26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직장 내 괴롭힘에 대한 </a:t>
            </a:r>
            <a:r>
              <a:rPr xmlns:mc="http://schemas.openxmlformats.org/markup-compatibility/2006" xmlns:hp="http://schemas.haansoft.com/office/presentation/8.0" lang="ko-KR" altLang="en-US" sz="32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인지</a:t>
            </a:r>
            <a:r>
              <a:rPr xmlns:mc="http://schemas.openxmlformats.org/markup-compatibility/2006" xmlns:hp="http://schemas.haansoft.com/office/presentation/8.0" lang="ko-KR" altLang="en-US" sz="2600" b="1" i="0" u="none" strike="noStrike" mc:Ignorable="hp" hp:hslEmbossed="0">
                <a:solidFill>
                  <a:srgbClr val="000000"/>
                </a:solidFill>
                <a:latin typeface="한컴 윤체 L"/>
                <a:ea typeface="한컴 윤체 L"/>
              </a:rPr>
              <a:t>와</a:t>
            </a:r>
            <a:endParaRPr xmlns:mc="http://schemas.openxmlformats.org/markup-compatibility/2006" xmlns:hp="http://schemas.haansoft.com/office/presentation/8.0" lang="ko-KR" altLang="en-US" sz="2600" b="1" i="0" u="none" strike="noStrike" mc:Ignorable="hp" hp:hslEmbossed="0">
              <a:solidFill>
                <a:srgbClr val="000000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기대효과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grpSp>
        <p:nvGrpSpPr>
          <p:cNvPr id="59" name="Group 59"/>
          <p:cNvGrpSpPr/>
          <p:nvPr/>
        </p:nvGrpSpPr>
        <p:grpSpPr>
          <a:xfrm rot="10800000">
            <a:off x="0" y="0"/>
            <a:ext cx="3652123" cy="10287000"/>
            <a:chOff x="0" y="0"/>
            <a:chExt cx="961876" cy="270933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기대효과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차별화 전략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70" name="Group 70"/>
          <p:cNvGrpSpPr/>
          <p:nvPr/>
        </p:nvGrpSpPr>
        <p:grpSpPr>
          <a:xfrm rot="0">
            <a:off x="809043" y="855983"/>
            <a:ext cx="2014619" cy="960951"/>
            <a:chOff x="0" y="0"/>
            <a:chExt cx="2686158" cy="1281268"/>
          </a:xfrm>
        </p:grpSpPr>
        <p:grpSp>
          <p:nvGrpSpPr>
            <p:cNvPr id="71" name="Group 71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73" name="TextBox 73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04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결론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 rot="0">
            <a:off x="3269834" y="3876141"/>
            <a:ext cx="173797" cy="173797"/>
            <a:chOff x="0" y="0"/>
            <a:chExt cx="6350000" cy="63500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01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130" name=""/>
          <p:cNvGrpSpPr>
            <a:grpSpLocks noChangeAspect="1"/>
          </p:cNvGrpSpPr>
          <p:nvPr/>
        </p:nvGrpSpPr>
        <p:grpSpPr>
          <a:xfrm rot="0">
            <a:off x="5438517" y="2261772"/>
            <a:ext cx="11465483" cy="5763455"/>
            <a:chOff x="1489587" y="1489587"/>
            <a:chExt cx="9056344" cy="4552433"/>
          </a:xfrm>
        </p:grpSpPr>
        <p:sp>
          <p:nvSpPr>
            <p:cNvPr id="102" name="타원 1"/>
            <p:cNvSpPr/>
            <p:nvPr/>
          </p:nvSpPr>
          <p:spPr>
            <a:xfrm>
              <a:off x="1489587" y="1681315"/>
              <a:ext cx="1932039" cy="193203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03" name="타원 3"/>
            <p:cNvSpPr/>
            <p:nvPr/>
          </p:nvSpPr>
          <p:spPr>
            <a:xfrm>
              <a:off x="6096000" y="1681314"/>
              <a:ext cx="1932039" cy="1932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04" name="타원 4"/>
            <p:cNvSpPr/>
            <p:nvPr/>
          </p:nvSpPr>
          <p:spPr>
            <a:xfrm>
              <a:off x="3790336" y="3937818"/>
              <a:ext cx="1932039" cy="19320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05" name="타원 5"/>
            <p:cNvSpPr/>
            <p:nvPr/>
          </p:nvSpPr>
          <p:spPr>
            <a:xfrm>
              <a:off x="8396749" y="3937817"/>
              <a:ext cx="1932039" cy="19320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grpSp>
          <p:nvGrpSpPr>
            <p:cNvPr id="106" name="그룹 9"/>
            <p:cNvGrpSpPr/>
            <p:nvPr/>
          </p:nvGrpSpPr>
          <p:grpSpPr>
            <a:xfrm rot="0">
              <a:off x="2064779" y="1489587"/>
              <a:ext cx="1652796" cy="1578075"/>
              <a:chOff x="2064778" y="1489588"/>
              <a:chExt cx="1652796" cy="1578075"/>
            </a:xfrm>
          </p:grpSpPr>
          <p:sp>
            <p:nvSpPr>
              <p:cNvPr id="107" name="원호 7"/>
              <p:cNvSpPr/>
              <p:nvPr/>
            </p:nvSpPr>
            <p:spPr>
              <a:xfrm>
                <a:off x="2064778" y="1489588"/>
                <a:ext cx="1578075" cy="1578075"/>
              </a:xfrm>
              <a:prstGeom prst="arc">
                <a:avLst>
                  <a:gd name="adj1" fmla="val 16200000"/>
                  <a:gd name="adj2" fmla="val 213919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108" name="이등변 삼각형 8"/>
              <p:cNvSpPr/>
              <p:nvPr/>
            </p:nvSpPr>
            <p:spPr>
              <a:xfrm rot="10800000">
                <a:off x="3568134" y="2214211"/>
                <a:ext cx="149440" cy="128828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grpSp>
          <p:nvGrpSpPr>
            <p:cNvPr id="109" name="그룹 13"/>
            <p:cNvGrpSpPr/>
            <p:nvPr/>
          </p:nvGrpSpPr>
          <p:grpSpPr>
            <a:xfrm rot="0">
              <a:off x="4315567" y="4463945"/>
              <a:ext cx="1671063" cy="1578075"/>
              <a:chOff x="4315566" y="4463944"/>
              <a:chExt cx="1671063" cy="1578075"/>
            </a:xfrm>
          </p:grpSpPr>
          <p:sp>
            <p:nvSpPr>
              <p:cNvPr id="110" name="원호 11"/>
              <p:cNvSpPr/>
              <p:nvPr/>
            </p:nvSpPr>
            <p:spPr>
              <a:xfrm rot="5400000">
                <a:off x="4315566" y="4463944"/>
                <a:ext cx="1578075" cy="1578075"/>
              </a:xfrm>
              <a:prstGeom prst="arc">
                <a:avLst>
                  <a:gd name="adj1" fmla="val 16200000"/>
                  <a:gd name="adj2" fmla="val 213919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111" name="이등변 삼각형 12"/>
              <p:cNvSpPr/>
              <p:nvPr/>
            </p:nvSpPr>
            <p:spPr>
              <a:xfrm rot="7445125">
                <a:off x="5847495" y="5188567"/>
                <a:ext cx="149440" cy="128828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grpSp>
          <p:nvGrpSpPr>
            <p:cNvPr id="112" name="그룹 14"/>
            <p:cNvGrpSpPr/>
            <p:nvPr/>
          </p:nvGrpSpPr>
          <p:grpSpPr>
            <a:xfrm rot="0">
              <a:off x="8874868" y="4463945"/>
              <a:ext cx="1671063" cy="1578075"/>
              <a:chOff x="4315566" y="4463944"/>
              <a:chExt cx="1671063" cy="1578075"/>
            </a:xfrm>
          </p:grpSpPr>
          <p:sp>
            <p:nvSpPr>
              <p:cNvPr id="113" name="원호 15"/>
              <p:cNvSpPr/>
              <p:nvPr/>
            </p:nvSpPr>
            <p:spPr>
              <a:xfrm rot="5400000">
                <a:off x="4315566" y="4463944"/>
                <a:ext cx="1578075" cy="1578075"/>
              </a:xfrm>
              <a:prstGeom prst="arc">
                <a:avLst>
                  <a:gd name="adj1" fmla="val 16200000"/>
                  <a:gd name="adj2" fmla="val 213919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114" name="이등변 삼각형 16"/>
              <p:cNvSpPr/>
              <p:nvPr/>
            </p:nvSpPr>
            <p:spPr>
              <a:xfrm rot="7445125">
                <a:off x="5847495" y="5188567"/>
                <a:ext cx="149440" cy="128828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grpSp>
          <p:nvGrpSpPr>
            <p:cNvPr id="115" name="그룹 17"/>
            <p:cNvGrpSpPr/>
            <p:nvPr/>
          </p:nvGrpSpPr>
          <p:grpSpPr>
            <a:xfrm rot="0">
              <a:off x="6649479" y="1489587"/>
              <a:ext cx="1652796" cy="1578075"/>
              <a:chOff x="2064778" y="1489588"/>
              <a:chExt cx="1652796" cy="1578075"/>
            </a:xfrm>
          </p:grpSpPr>
          <p:sp>
            <p:nvSpPr>
              <p:cNvPr id="116" name="원호 18"/>
              <p:cNvSpPr/>
              <p:nvPr/>
            </p:nvSpPr>
            <p:spPr>
              <a:xfrm>
                <a:off x="2064778" y="1489588"/>
                <a:ext cx="1578075" cy="1578075"/>
              </a:xfrm>
              <a:prstGeom prst="arc">
                <a:avLst>
                  <a:gd name="adj1" fmla="val 16200000"/>
                  <a:gd name="adj2" fmla="val 213919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  <p:sp>
            <p:nvSpPr>
              <p:cNvPr id="117" name="이등변 삼각형 19"/>
              <p:cNvSpPr/>
              <p:nvPr/>
            </p:nvSpPr>
            <p:spPr>
              <a:xfrm rot="10800000">
                <a:off x="3568134" y="2214211"/>
                <a:ext cx="149440" cy="128828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pic>
          <p:nvPicPr>
            <p:cNvPr id="118" name="그림 23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226059" y="4463944"/>
              <a:ext cx="972782" cy="972782"/>
            </a:xfrm>
            <a:prstGeom prst="rect">
              <a:avLst/>
            </a:prstGeom>
          </p:spPr>
        </p:pic>
        <p:pic>
          <p:nvPicPr>
            <p:cNvPr id="119" name="그림 2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2025633" y="2278625"/>
              <a:ext cx="859946" cy="859946"/>
            </a:xfrm>
            <a:prstGeom prst="rect">
              <a:avLst/>
            </a:prstGeom>
          </p:spPr>
        </p:pic>
        <p:pic>
          <p:nvPicPr>
            <p:cNvPr id="120" name="그림 6"/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6410894" y="2057473"/>
              <a:ext cx="1302250" cy="1302250"/>
            </a:xfrm>
            <a:prstGeom prst="rect">
              <a:avLst/>
            </a:prstGeom>
          </p:spPr>
        </p:pic>
        <p:pic>
          <p:nvPicPr>
            <p:cNvPr id="121" name="그림 10"/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8820268" y="4379941"/>
              <a:ext cx="1084996" cy="1084996"/>
            </a:xfrm>
            <a:prstGeom prst="rect">
              <a:avLst/>
            </a:prstGeom>
          </p:spPr>
        </p:pic>
        <p:sp>
          <p:nvSpPr>
            <p:cNvPr id="122" name="TextBox 24"/>
            <p:cNvSpPr txBox="1"/>
            <p:nvPr/>
          </p:nvSpPr>
          <p:spPr>
            <a:xfrm>
              <a:off x="1549813" y="3765804"/>
              <a:ext cx="1851381" cy="284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  <a:ea typeface="한컴 윤체 L"/>
                </a:rPr>
                <a:t>사전예방과 조기대응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23" name="TextBox 25"/>
            <p:cNvSpPr txBox="1"/>
            <p:nvPr/>
          </p:nvSpPr>
          <p:spPr>
            <a:xfrm>
              <a:off x="4058137" y="2929695"/>
              <a:ext cx="1493049" cy="286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  <a:ea typeface="한컴 윤체 L"/>
                </a:rPr>
                <a:t>사회적 인식 제고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24" name="TextBox 26"/>
            <p:cNvSpPr txBox="1"/>
            <p:nvPr/>
          </p:nvSpPr>
          <p:spPr>
            <a:xfrm>
              <a:off x="6327572" y="3706082"/>
              <a:ext cx="1552771" cy="502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latin typeface="한컴 윤체 L"/>
                  <a:ea typeface="한컴 윤체 L"/>
                </a:rPr>
                <a:t>긍정적인 조직문화 헝성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25" name="TextBox 27"/>
            <p:cNvSpPr txBox="1"/>
            <p:nvPr/>
          </p:nvSpPr>
          <p:spPr>
            <a:xfrm>
              <a:off x="8517685" y="2750529"/>
              <a:ext cx="1691813" cy="283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  <a:ea typeface="한컴 윤체 L"/>
                </a:rPr>
                <a:t>다양한 사용자 지원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26" name="TextBox 28"/>
            <p:cNvSpPr txBox="1"/>
            <p:nvPr/>
          </p:nvSpPr>
          <p:spPr>
            <a:xfrm>
              <a:off x="1489587" y="4196241"/>
              <a:ext cx="1973616" cy="651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괴롭힘 상황을 사전에 예방하고, 조기에 대응하여 피해 최소화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  <p:sp>
          <p:nvSpPr>
            <p:cNvPr id="127" name="TextBox 29"/>
            <p:cNvSpPr txBox="1"/>
            <p:nvPr/>
          </p:nvSpPr>
          <p:spPr>
            <a:xfrm>
              <a:off x="3714344" y="3233472"/>
              <a:ext cx="2195174" cy="651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 괴롭힘 문제에 대한 인식이 높아지고 사회적 관심이 증대될 것으로 기대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  <p:sp>
          <p:nvSpPr>
            <p:cNvPr id="128" name="TextBox 30"/>
            <p:cNvSpPr txBox="1"/>
            <p:nvPr/>
          </p:nvSpPr>
          <p:spPr>
            <a:xfrm>
              <a:off x="6148407" y="4230591"/>
              <a:ext cx="1973616" cy="10309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건강한 조직문화가 형성되면서 직장환경이 개선되고, 조직 구성원들 간의 존중과 신뢰가 증가할 것으로 기대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  <p:sp>
          <p:nvSpPr>
            <p:cNvPr id="129" name="TextBox 31"/>
            <p:cNvSpPr txBox="1"/>
            <p:nvPr/>
          </p:nvSpPr>
          <p:spPr>
            <a:xfrm>
              <a:off x="8375956" y="3064933"/>
              <a:ext cx="1973616" cy="834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대학생, 취업 준비생, 사회 초년생부터 직장인까지 다양한 사용자들에게 도움을 줄 것으로 기대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</p:grpSp>
      <p:grpSp>
        <p:nvGrpSpPr>
          <p:cNvPr id="131" name="Group 4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132" name="Freeform 4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33" name="TextBox 4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34" name="TextBox 45"/>
          <p:cNvSpPr txBox="1"/>
          <p:nvPr/>
        </p:nvSpPr>
        <p:spPr>
          <a:xfrm>
            <a:off x="1242398" y="4968735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ko-KR" altLang="en-US" sz="1800">
                <a:solidFill>
                  <a:srgbClr val="ffffff"/>
                </a:solidFill>
                <a:latin typeface="한컴 윤체 L"/>
                <a:ea typeface="한컴 윤체 L"/>
              </a:rPr>
              <a:t>향후계획</a:t>
            </a:r>
            <a:endParaRPr lang="ko-KR" alt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ko-KR" altLang="en-US" sz="3999">
                <a:solidFill>
                  <a:srgbClr val="12127d"/>
                </a:solidFill>
                <a:latin typeface="한컴 윤체 B"/>
                <a:ea typeface="한컴 윤체 B"/>
              </a:rPr>
              <a:t>향후계획</a:t>
            </a:r>
            <a:endParaRPr lang="ko-KR" alt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grpSp>
        <p:nvGrpSpPr>
          <p:cNvPr id="59" name="Group 59"/>
          <p:cNvGrpSpPr/>
          <p:nvPr/>
        </p:nvGrpSpPr>
        <p:grpSpPr>
          <a:xfrm rot="10800000">
            <a:off x="0" y="0"/>
            <a:ext cx="3652123" cy="10287000"/>
            <a:chOff x="0" y="0"/>
            <a:chExt cx="961876" cy="270933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차별화 전략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70" name="Group 70"/>
          <p:cNvGrpSpPr/>
          <p:nvPr/>
        </p:nvGrpSpPr>
        <p:grpSpPr>
          <a:xfrm rot="0">
            <a:off x="809043" y="855983"/>
            <a:ext cx="2014619" cy="960951"/>
            <a:chOff x="0" y="0"/>
            <a:chExt cx="2686158" cy="1281268"/>
          </a:xfrm>
        </p:grpSpPr>
        <p:grpSp>
          <p:nvGrpSpPr>
            <p:cNvPr id="71" name="Group 71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73" name="TextBox 73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04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결론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sp>
        <p:nvSpPr>
          <p:cNvPr id="101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135" name="Group 65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136" name="Freeform 6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37" name="TextBox 6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38" name="TextBox 68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기대효과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139" name="Group 4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140" name="Freeform 4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41" name="TextBox 4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42" name="TextBox 45"/>
          <p:cNvSpPr txBox="1"/>
          <p:nvPr/>
        </p:nvSpPr>
        <p:spPr>
          <a:xfrm>
            <a:off x="1242398" y="4968735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ko-KR" altLang="en-US" sz="1800">
                <a:solidFill>
                  <a:srgbClr val="5371ff"/>
                </a:solidFill>
                <a:latin typeface="한컴 윤체 B"/>
                <a:ea typeface="한컴 윤체 B"/>
              </a:rPr>
              <a:t>향후계획</a:t>
            </a:r>
            <a:endParaRPr lang="ko-KR" alt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143" name="Group 30"/>
          <p:cNvGrpSpPr/>
          <p:nvPr/>
        </p:nvGrpSpPr>
        <p:grpSpPr>
          <a:xfrm rot="0">
            <a:off x="3269834" y="5006835"/>
            <a:ext cx="173797" cy="173797"/>
            <a:chOff x="0" y="0"/>
            <a:chExt cx="6350000" cy="6350000"/>
          </a:xfrm>
        </p:grpSpPr>
        <p:sp>
          <p:nvSpPr>
            <p:cNvPr id="144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175" name=""/>
          <p:cNvGrpSpPr/>
          <p:nvPr/>
        </p:nvGrpSpPr>
        <p:grpSpPr>
          <a:xfrm rot="0">
            <a:off x="5475817" y="2165172"/>
            <a:ext cx="4424273" cy="5956655"/>
            <a:chOff x="5032636" y="2165172"/>
            <a:chExt cx="4424273" cy="5956655"/>
          </a:xfrm>
        </p:grpSpPr>
        <p:sp>
          <p:nvSpPr>
            <p:cNvPr id="147" name="Freeform 21"/>
            <p:cNvSpPr/>
            <p:nvPr/>
          </p:nvSpPr>
          <p:spPr>
            <a:xfrm>
              <a:off x="5032636" y="2165172"/>
              <a:ext cx="4424273" cy="5956655"/>
            </a:xfrm>
            <a:custGeom>
              <a:avLst/>
              <a:gdLst/>
              <a:rect l="l" t="t" r="r" b="b"/>
              <a:pathLst>
                <a:path w="1152861" h="751929">
                  <a:moveTo>
                    <a:pt x="92710" y="0"/>
                  </a:moveTo>
                  <a:lnTo>
                    <a:pt x="1060151" y="0"/>
                  </a:lnTo>
                  <a:cubicBezTo>
                    <a:pt x="1111353" y="0"/>
                    <a:pt x="1152861" y="41508"/>
                    <a:pt x="1152861" y="92710"/>
                  </a:cubicBezTo>
                  <a:lnTo>
                    <a:pt x="1152861" y="659219"/>
                  </a:lnTo>
                  <a:cubicBezTo>
                    <a:pt x="1152861" y="683807"/>
                    <a:pt x="1143093" y="707389"/>
                    <a:pt x="1125707" y="724775"/>
                  </a:cubicBezTo>
                  <a:cubicBezTo>
                    <a:pt x="1108320" y="742162"/>
                    <a:pt x="1084739" y="751929"/>
                    <a:pt x="1060151" y="751929"/>
                  </a:cubicBezTo>
                  <a:lnTo>
                    <a:pt x="92710" y="751929"/>
                  </a:lnTo>
                  <a:cubicBezTo>
                    <a:pt x="41508" y="751929"/>
                    <a:pt x="0" y="710422"/>
                    <a:pt x="0" y="659219"/>
                  </a:cubicBezTo>
                  <a:lnTo>
                    <a:pt x="0" y="92710"/>
                  </a:lnTo>
                  <a:cubicBezTo>
                    <a:pt x="0" y="41508"/>
                    <a:pt x="41508" y="0"/>
                    <a:pt x="92710" y="0"/>
                  </a:cubicBezTo>
                  <a:close/>
                </a:path>
              </a:pathLst>
            </a:custGeom>
            <a:solidFill>
              <a:srgbClr val="e9f1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pic>
          <p:nvPicPr>
            <p:cNvPr id="15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91652" y="2827391"/>
              <a:ext cx="3852348" cy="5113641"/>
            </a:xfrm>
            <a:prstGeom prst="rect">
              <a:avLst/>
            </a:prstGeom>
          </p:spPr>
        </p:pic>
        <p:sp>
          <p:nvSpPr>
            <p:cNvPr id="158" name="TextBox 29"/>
            <p:cNvSpPr txBox="1"/>
            <p:nvPr/>
          </p:nvSpPr>
          <p:spPr>
            <a:xfrm>
              <a:off x="6526487" y="2270358"/>
              <a:ext cx="1436571" cy="42663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12127d"/>
                  </a:solidFill>
                  <a:latin typeface="한컴 윤체 L"/>
                  <a:ea typeface="한컴 윤체 L"/>
                </a:rPr>
                <a:t>공모전 참여</a:t>
              </a:r>
              <a:endParaRPr lang="ko-KR" altLang="en-US" sz="2400" spc="-45">
                <a:solidFill>
                  <a:srgbClr val="12127d"/>
                </a:solidFill>
                <a:latin typeface="한컴 윤체 L"/>
                <a:ea typeface="한컴 윤체 L"/>
              </a:endParaRPr>
            </a:p>
          </p:txBody>
        </p:sp>
      </p:grpSp>
      <p:sp>
        <p:nvSpPr>
          <p:cNvPr id="159" name="Freeform 21"/>
          <p:cNvSpPr/>
          <p:nvPr/>
        </p:nvSpPr>
        <p:spPr>
          <a:xfrm>
            <a:off x="11761514" y="2165172"/>
            <a:ext cx="4424273" cy="5956655"/>
          </a:xfrm>
          <a:custGeom>
            <a:avLst/>
            <a:gdLst/>
            <a:rect l="l" t="t" r="r" b="b"/>
            <a:pathLst>
              <a:path w="1152861" h="751929">
                <a:moveTo>
                  <a:pt x="92710" y="0"/>
                </a:moveTo>
                <a:lnTo>
                  <a:pt x="1060151" y="0"/>
                </a:lnTo>
                <a:cubicBezTo>
                  <a:pt x="1111353" y="0"/>
                  <a:pt x="1152861" y="41508"/>
                  <a:pt x="1152861" y="92710"/>
                </a:cubicBezTo>
                <a:lnTo>
                  <a:pt x="1152861" y="659219"/>
                </a:lnTo>
                <a:cubicBezTo>
                  <a:pt x="1152861" y="683807"/>
                  <a:pt x="1143093" y="707389"/>
                  <a:pt x="1125707" y="724775"/>
                </a:cubicBezTo>
                <a:cubicBezTo>
                  <a:pt x="1108320" y="742162"/>
                  <a:pt x="1084739" y="751929"/>
                  <a:pt x="1060151" y="751929"/>
                </a:cubicBezTo>
                <a:lnTo>
                  <a:pt x="92710" y="751929"/>
                </a:lnTo>
                <a:cubicBezTo>
                  <a:pt x="41508" y="751929"/>
                  <a:pt x="0" y="710422"/>
                  <a:pt x="0" y="659219"/>
                </a:cubicBezTo>
                <a:lnTo>
                  <a:pt x="0" y="92710"/>
                </a:lnTo>
                <a:cubicBezTo>
                  <a:pt x="0" y="41508"/>
                  <a:pt x="41508" y="0"/>
                  <a:pt x="92710" y="0"/>
                </a:cubicBezTo>
                <a:close/>
              </a:path>
            </a:pathLst>
          </a:custGeom>
          <a:solidFill>
            <a:srgbClr val="e9f1ff"/>
          </a:solidFill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160" name="TextBox 29"/>
          <p:cNvSpPr txBox="1"/>
          <p:nvPr/>
        </p:nvSpPr>
        <p:spPr>
          <a:xfrm>
            <a:off x="13255364" y="2270358"/>
            <a:ext cx="1436571" cy="4266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spc="-45">
                <a:solidFill>
                  <a:srgbClr val="12127d"/>
                </a:solidFill>
                <a:latin typeface="한컴 윤체 L"/>
                <a:ea typeface="한컴 윤체 L"/>
              </a:rPr>
              <a:t>사업화 전략</a:t>
            </a:r>
            <a:endParaRPr lang="ko-KR" altLang="en-US" sz="24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174" name=""/>
          <p:cNvGrpSpPr/>
          <p:nvPr/>
        </p:nvGrpSpPr>
        <p:grpSpPr>
          <a:xfrm rot="0">
            <a:off x="11806386" y="2888432"/>
            <a:ext cx="4233520" cy="976813"/>
            <a:chOff x="12320162" y="2888432"/>
            <a:chExt cx="4233520" cy="976813"/>
          </a:xfrm>
        </p:grpSpPr>
        <p:sp>
          <p:nvSpPr>
            <p:cNvPr id="161" name="TextBox 24"/>
            <p:cNvSpPr txBox="1"/>
            <p:nvPr/>
          </p:nvSpPr>
          <p:spPr>
            <a:xfrm>
              <a:off x="12320162" y="2888432"/>
              <a:ext cx="2897956" cy="367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</a:rPr>
                <a:t>⦁</a:t>
              </a:r>
              <a:r>
                <a:rPr lang="ko-KR" altLang="en-US" b="1">
                  <a:latin typeface="한컴 윤체 L"/>
                  <a:ea typeface="한컴 윤체 L"/>
                </a:rPr>
                <a:t>광고 및 스폰서십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62" name="TextBox 28"/>
            <p:cNvSpPr txBox="1"/>
            <p:nvPr/>
          </p:nvSpPr>
          <p:spPr>
            <a:xfrm>
              <a:off x="12597200" y="3291261"/>
              <a:ext cx="3956482" cy="573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관련 기업이나 단체들로부터의 후원이나 광고를 통한 수익 창출 기대 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</p:grpSp>
      <p:grpSp>
        <p:nvGrpSpPr>
          <p:cNvPr id="173" name=""/>
          <p:cNvGrpSpPr/>
          <p:nvPr/>
        </p:nvGrpSpPr>
        <p:grpSpPr>
          <a:xfrm rot="0">
            <a:off x="11806386" y="4084258"/>
            <a:ext cx="4233520" cy="978223"/>
            <a:chOff x="12320162" y="4030021"/>
            <a:chExt cx="4233520" cy="978223"/>
          </a:xfrm>
        </p:grpSpPr>
        <p:sp>
          <p:nvSpPr>
            <p:cNvPr id="163" name="TextBox 24"/>
            <p:cNvSpPr txBox="1"/>
            <p:nvPr/>
          </p:nvSpPr>
          <p:spPr>
            <a:xfrm>
              <a:off x="12320162" y="4030021"/>
              <a:ext cx="2897956" cy="3620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</a:rPr>
                <a:t>⦁</a:t>
              </a:r>
              <a:r>
                <a:rPr lang="ko-KR" altLang="en-US" b="1">
                  <a:latin typeface="한컴 윤체 L"/>
                  <a:ea typeface="한컴 윤체 L"/>
                </a:rPr>
                <a:t>컨설팅 서비스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64" name="TextBox 28"/>
            <p:cNvSpPr txBox="1"/>
            <p:nvPr/>
          </p:nvSpPr>
          <p:spPr>
            <a:xfrm>
              <a:off x="12597200" y="4432851"/>
              <a:ext cx="3956482" cy="575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기업이나 개인에게 괴롭힘 예방 및 대응 전략을 컨설팅하는 서비스를 제공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</p:grpSp>
      <p:grpSp>
        <p:nvGrpSpPr>
          <p:cNvPr id="172" name=""/>
          <p:cNvGrpSpPr/>
          <p:nvPr/>
        </p:nvGrpSpPr>
        <p:grpSpPr>
          <a:xfrm rot="0">
            <a:off x="11806386" y="5281495"/>
            <a:ext cx="4233520" cy="979170"/>
            <a:chOff x="12320162" y="5143500"/>
            <a:chExt cx="4233520" cy="979170"/>
          </a:xfrm>
        </p:grpSpPr>
        <p:sp>
          <p:nvSpPr>
            <p:cNvPr id="167" name="TextBox 24"/>
            <p:cNvSpPr txBox="1"/>
            <p:nvPr/>
          </p:nvSpPr>
          <p:spPr>
            <a:xfrm>
              <a:off x="12320162" y="5143500"/>
              <a:ext cx="2897956" cy="364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</a:rPr>
                <a:t>⦁</a:t>
              </a:r>
              <a:r>
                <a:rPr lang="ko-KR" altLang="en-US" b="1">
                  <a:latin typeface="한컴 윤체 L"/>
                  <a:ea typeface="한컴 윤체 L"/>
                </a:rPr>
                <a:t>전문가 협력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68" name="TextBox 28"/>
            <p:cNvSpPr txBox="1"/>
            <p:nvPr/>
          </p:nvSpPr>
          <p:spPr>
            <a:xfrm>
              <a:off x="12597200" y="5546329"/>
              <a:ext cx="3956482" cy="576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정신건강 전문가나 법률 전문가와의 제휴를 통해 추가적인 서비스를 제공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</p:grpSp>
      <p:grpSp>
        <p:nvGrpSpPr>
          <p:cNvPr id="171" name=""/>
          <p:cNvGrpSpPr/>
          <p:nvPr/>
        </p:nvGrpSpPr>
        <p:grpSpPr>
          <a:xfrm rot="0">
            <a:off x="11806386" y="6479678"/>
            <a:ext cx="4233520" cy="1462267"/>
            <a:chOff x="12320162" y="6479678"/>
            <a:chExt cx="4233520" cy="1462267"/>
          </a:xfrm>
        </p:grpSpPr>
        <p:sp>
          <p:nvSpPr>
            <p:cNvPr id="169" name="TextBox 24"/>
            <p:cNvSpPr txBox="1"/>
            <p:nvPr/>
          </p:nvSpPr>
          <p:spPr>
            <a:xfrm>
              <a:off x="12320162" y="6479678"/>
              <a:ext cx="2897956" cy="366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한컴 윤체 L"/>
                </a:rPr>
                <a:t>⦁</a:t>
              </a:r>
              <a:r>
                <a:rPr lang="ko-KR" altLang="en-US" b="1">
                  <a:latin typeface="한컴 윤체 L"/>
                  <a:ea typeface="한컴 윤체 L"/>
                </a:rPr>
                <a:t>정부 협약 및 지원</a:t>
              </a:r>
              <a:endParaRPr lang="ko-KR" altLang="en-US" b="1">
                <a:latin typeface="한컴 윤체 L"/>
                <a:ea typeface="한컴 윤체 L"/>
              </a:endParaRPr>
            </a:p>
          </p:txBody>
        </p:sp>
        <p:sp>
          <p:nvSpPr>
            <p:cNvPr id="170" name="TextBox 28"/>
            <p:cNvSpPr txBox="1"/>
            <p:nvPr/>
          </p:nvSpPr>
          <p:spPr>
            <a:xfrm>
              <a:off x="12597200" y="6882507"/>
              <a:ext cx="3956482" cy="105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정부와의 협약을 통해 괴롭힘 예방 및 대응 앱을 보급하고 홍보</a:t>
              </a:r>
              <a:endParaRPr lang="ko-KR" altLang="en-US" sz="1600">
                <a:latin typeface="한컴 윤체 L"/>
                <a:ea typeface="한컴 윤체 L"/>
              </a:endParaRPr>
            </a:p>
            <a:p>
              <a:pPr lvl="0">
                <a:defRPr/>
              </a:pPr>
              <a:r>
                <a:rPr lang="ko-KR" altLang="en-US" sz="1600">
                  <a:latin typeface="한컴 윤체 L"/>
                  <a:ea typeface="한컴 윤체 L"/>
                </a:rPr>
                <a:t>정부 지원을 받으면서 근로환경의 개선과 사회적 안전을 증진하는 데 기여</a:t>
              </a:r>
              <a:endParaRPr lang="ko-KR" altLang="en-US" sz="1600">
                <a:latin typeface="한컴 윤체 L"/>
                <a:ea typeface="한컴 윤체 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3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269834" y="6137914"/>
            <a:ext cx="173797" cy="17379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4" name="AutoShape 4"/>
          <p:cNvSpPr/>
          <p:nvPr/>
        </p:nvSpPr>
        <p:spPr>
          <a:xfrm>
            <a:off x="2733204" y="4720667"/>
            <a:ext cx="1282159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616080" y="2184161"/>
            <a:ext cx="1055841" cy="693015"/>
          </a:xfrm>
          <a:custGeom>
            <a:avLst/>
            <a:gdLst/>
            <a:rect l="l" t="t" r="r" b="b"/>
            <a:pathLst>
              <a:path w="1055841" h="693015">
                <a:moveTo>
                  <a:pt x="0" y="0"/>
                </a:moveTo>
                <a:lnTo>
                  <a:pt x="1055840" y="0"/>
                </a:lnTo>
                <a:lnTo>
                  <a:pt x="1055840" y="693015"/>
                </a:lnTo>
                <a:lnTo>
                  <a:pt x="0" y="693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21701" y="3539591"/>
            <a:ext cx="6044596" cy="7085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ffffff"/>
                </a:solidFill>
                <a:latin typeface="한컴 윤체 L"/>
                <a:ea typeface="한컴 윤체 L"/>
              </a:rPr>
              <a:t>경청해 주셔서 감사합니다</a:t>
            </a:r>
            <a:endParaRPr lang="en-US" sz="3999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96114" y="6443887"/>
            <a:ext cx="4295772" cy="4236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u="none" strike="noStrike" spc="192">
                <a:solidFill>
                  <a:srgbClr val="ffffff"/>
                </a:solidFill>
                <a:latin typeface="한컴 윤체 L"/>
                <a:ea typeface="한컴 윤체 L"/>
              </a:rPr>
              <a:t>이상민</a:t>
            </a:r>
            <a:r>
              <a:rPr lang="en-US" altLang="ko-KR" sz="2400" u="none" strike="noStrike" spc="192">
                <a:solidFill>
                  <a:srgbClr val="ffffff"/>
                </a:solidFill>
                <a:latin typeface="한컴 윤체 L"/>
                <a:ea typeface="한컴 윤체 L"/>
              </a:rPr>
              <a:t> </a:t>
            </a:r>
            <a:r>
              <a:rPr lang="ko-KR" altLang="en-US" sz="2400" u="none" strike="noStrike" spc="192">
                <a:solidFill>
                  <a:srgbClr val="ffffff"/>
                </a:solidFill>
                <a:latin typeface="한컴 윤체 L"/>
                <a:ea typeface="한컴 윤체 L"/>
              </a:rPr>
              <a:t>김찬민 조정우 김성수</a:t>
            </a:r>
            <a:endParaRPr lang="ko-KR" altLang="en-US" sz="2400" u="none" strike="noStrike" spc="192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21701" y="5704747"/>
            <a:ext cx="6044596" cy="4198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u="none" strike="noStrike" spc="116">
                <a:solidFill>
                  <a:srgbClr val="ffffff"/>
                </a:solidFill>
                <a:latin typeface="한컴 윤체 L"/>
                <a:ea typeface="한컴 윤체 L"/>
              </a:rPr>
              <a:t>우정조</a:t>
            </a:r>
            <a:endParaRPr lang="ko-KR" altLang="en-US" sz="2400" u="none" strike="noStrike" spc="116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90702" y="2392082"/>
            <a:ext cx="8574050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-6440487" y="1085499"/>
            <a:ext cx="8210778" cy="8210745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5271ff"/>
            </a:solidFill>
            <a:ln w="12700">
              <a:solidFill>
                <a:srgbClr val="000000"/>
              </a:solidFill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-7128772" y="397198"/>
            <a:ext cx="9587348" cy="9587348"/>
          </a:xfrm>
          <a:custGeom>
            <a:avLst/>
            <a:gd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5271ff"/>
            </a:solidFill>
            <a:prstDash val="solid"/>
            <a:miter/>
          </a:ln>
        </p:spPr>
        <p:txBody>
          <a:bodyPr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6229958" y="621901"/>
            <a:ext cx="7789720" cy="846383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algn="ctr">
              <a:lnSpc>
                <a:spcPts val="3359"/>
              </a:lnSpc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8" name="AutoShape 8"/>
          <p:cNvSpPr/>
          <p:nvPr/>
        </p:nvSpPr>
        <p:spPr>
          <a:xfrm flipH="1">
            <a:off x="6813434" y="4544632"/>
            <a:ext cx="2010" cy="1079215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9" name="AutoShape 9"/>
          <p:cNvSpPr/>
          <p:nvPr/>
        </p:nvSpPr>
        <p:spPr>
          <a:xfrm flipH="1">
            <a:off x="12099185" y="4544622"/>
            <a:ext cx="4020" cy="1079227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6290702" y="3915977"/>
            <a:ext cx="1043521" cy="104352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1575481" y="5623846"/>
            <a:ext cx="1043521" cy="104352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575481" y="3939820"/>
            <a:ext cx="1043521" cy="104352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6290702" y="5623846"/>
            <a:ext cx="1043521" cy="104352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457405" y="4212241"/>
            <a:ext cx="710116" cy="4264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400"/>
              </a:lnSpc>
              <a:spcBef>
                <a:spcPct val="0"/>
              </a:spcBef>
              <a:defRPr/>
            </a:pPr>
            <a:r>
              <a:rPr lang="en-US" sz="2834">
                <a:solidFill>
                  <a:srgbClr val="ffffff"/>
                </a:solidFill>
                <a:latin typeface="한컴 윤체 B"/>
                <a:ea typeface="한컴 윤체 B"/>
              </a:rPr>
              <a:t>01</a:t>
            </a:r>
            <a:endParaRPr lang="en-US" sz="2834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742184" y="5920109"/>
            <a:ext cx="710116" cy="4235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400"/>
              </a:lnSpc>
              <a:spcBef>
                <a:spcPct val="0"/>
              </a:spcBef>
              <a:defRPr/>
            </a:pPr>
            <a:r>
              <a:rPr lang="en-US" sz="2834">
                <a:solidFill>
                  <a:srgbClr val="ffffff"/>
                </a:solidFill>
                <a:latin typeface="한컴 윤체 B"/>
                <a:ea typeface="한컴 윤체 B"/>
              </a:rPr>
              <a:t>04</a:t>
            </a:r>
            <a:endParaRPr lang="en-US" sz="2834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742184" y="4236084"/>
            <a:ext cx="710116" cy="4216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400"/>
              </a:lnSpc>
              <a:spcBef>
                <a:spcPct val="0"/>
              </a:spcBef>
              <a:defRPr/>
            </a:pPr>
            <a:r>
              <a:rPr lang="en-US" sz="2834">
                <a:solidFill>
                  <a:srgbClr val="ffffff"/>
                </a:solidFill>
                <a:latin typeface="한컴 윤체 B"/>
                <a:ea typeface="한컴 윤체 B"/>
              </a:rPr>
              <a:t>03</a:t>
            </a:r>
            <a:endParaRPr lang="en-US" sz="2834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457405" y="5920109"/>
            <a:ext cx="710116" cy="4235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400"/>
              </a:lnSpc>
              <a:spcBef>
                <a:spcPct val="0"/>
              </a:spcBef>
              <a:defRPr/>
            </a:pPr>
            <a:r>
              <a:rPr lang="en-US" sz="2834">
                <a:solidFill>
                  <a:srgbClr val="ffffff"/>
                </a:solidFill>
                <a:latin typeface="한컴 윤체 B"/>
                <a:ea typeface="한컴 윤체 B"/>
              </a:rPr>
              <a:t>02</a:t>
            </a:r>
            <a:endParaRPr lang="en-US" sz="2834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97755" y="4170689"/>
            <a:ext cx="3007100" cy="5251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207"/>
              </a:lnSpc>
              <a:spcBef>
                <a:spcPct val="0"/>
              </a:spcBef>
              <a:defRPr/>
            </a:pPr>
            <a:r>
              <a:rPr lang="en-US" sz="3005">
                <a:solidFill>
                  <a:srgbClr val="0d0d50"/>
                </a:solidFill>
                <a:latin typeface="한컴 윤체 B"/>
                <a:ea typeface="한컴 윤체 B"/>
              </a:rPr>
              <a:t>소개</a:t>
            </a:r>
            <a:endParaRPr lang="en-US" sz="3005">
              <a:solidFill>
                <a:srgbClr val="0d0d50"/>
              </a:solidFill>
              <a:latin typeface="한컴 윤체 B"/>
              <a:ea typeface="한컴 윤체 B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982534" y="5878557"/>
            <a:ext cx="3007100" cy="53176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207"/>
              </a:lnSpc>
              <a:spcBef>
                <a:spcPct val="0"/>
              </a:spcBef>
              <a:defRPr/>
            </a:pPr>
            <a:r>
              <a:rPr lang="en-US" sz="3005">
                <a:solidFill>
                  <a:srgbClr val="0d0d50"/>
                </a:solidFill>
                <a:latin typeface="한컴 윤체 B"/>
                <a:ea typeface="한컴 윤체 B"/>
              </a:rPr>
              <a:t>결론</a:t>
            </a:r>
            <a:endParaRPr lang="en-US" sz="3005">
              <a:solidFill>
                <a:srgbClr val="0d0d50"/>
              </a:solidFill>
              <a:latin typeface="한컴 윤체 B"/>
              <a:ea typeface="한컴 윤체 B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982534" y="4170689"/>
            <a:ext cx="3007100" cy="5251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207"/>
              </a:lnSpc>
              <a:spcBef>
                <a:spcPct val="0"/>
              </a:spcBef>
              <a:defRPr/>
            </a:pPr>
            <a:r>
              <a:rPr lang="en-US" sz="3005">
                <a:solidFill>
                  <a:srgbClr val="0d0d50"/>
                </a:solidFill>
                <a:latin typeface="한컴 윤체 B"/>
                <a:ea typeface="한컴 윤체 B"/>
              </a:rPr>
              <a:t>추진 방법</a:t>
            </a:r>
            <a:endParaRPr lang="en-US" sz="3005">
              <a:solidFill>
                <a:srgbClr val="0d0d50"/>
              </a:solidFill>
              <a:latin typeface="한컴 윤체 B"/>
              <a:ea typeface="한컴 윤체 B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423839" y="6878646"/>
            <a:ext cx="567133" cy="3413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2716"/>
              </a:lnSpc>
              <a:spcBef>
                <a:spcPct val="0"/>
              </a:spcBef>
              <a:defRPr/>
            </a:pPr>
            <a:r>
              <a:rPr lang="en-US" sz="2263">
                <a:solidFill>
                  <a:srgbClr val="ffffff"/>
                </a:solidFill>
                <a:latin typeface="한컴 윤체 B"/>
                <a:ea typeface="한컴 윤체 B"/>
              </a:rPr>
              <a:t>03</a:t>
            </a:r>
            <a:endParaRPr lang="en-US" sz="2263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290702" y="1482445"/>
            <a:ext cx="3145216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목차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697755" y="5878557"/>
            <a:ext cx="3007100" cy="53176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207"/>
              </a:lnSpc>
              <a:spcBef>
                <a:spcPct val="0"/>
              </a:spcBef>
              <a:defRPr/>
            </a:pPr>
            <a:r>
              <a:rPr lang="en-US" sz="3005">
                <a:solidFill>
                  <a:srgbClr val="0d0d50"/>
                </a:solidFill>
                <a:latin typeface="한컴 윤체 B"/>
                <a:ea typeface="한컴 윤체 B"/>
              </a:rPr>
              <a:t>앱 설계</a:t>
            </a:r>
            <a:endParaRPr lang="en-US" sz="3005">
              <a:solidFill>
                <a:srgbClr val="0d0d50"/>
              </a:solidFill>
              <a:latin typeface="한컴 윤체 B"/>
              <a:ea typeface="한컴 윤체 B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317" y="3253275"/>
            <a:ext cx="4182517" cy="4379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0" y="0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프로젝트 배경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3269834" y="2745255"/>
            <a:ext cx="173797" cy="17379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4" name="AutoShape 14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09042" y="855982"/>
            <a:ext cx="2014618" cy="960951"/>
            <a:chOff x="0" y="0"/>
            <a:chExt cx="2686157" cy="1281268"/>
          </a:xfrm>
        </p:grpSpPr>
        <p:grpSp>
          <p:nvGrpSpPr>
            <p:cNvPr id="16" name="Group 16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L"/>
                  <a:ea typeface="한컴 윤체 L"/>
                </a:rPr>
                <a:t>01</a:t>
              </a:r>
              <a:endParaRPr lang="en-US" sz="2963">
                <a:solidFill>
                  <a:srgbClr val="ffffff"/>
                </a:solidFill>
                <a:latin typeface="한컴 윤체 L"/>
                <a:ea typeface="한컴 윤체 L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소개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sp>
        <p:nvSpPr>
          <p:cNvPr id="20" name="Freeform 20"/>
          <p:cNvSpPr/>
          <p:nvPr/>
        </p:nvSpPr>
        <p:spPr>
          <a:xfrm>
            <a:off x="3652123" y="3043084"/>
            <a:ext cx="6704978" cy="4200832"/>
          </a:xfrm>
          <a:custGeom>
            <a:avLst/>
            <a:gdLst/>
            <a:rect l="l" t="t" r="r" b="b"/>
            <a:pathLst>
              <a:path w="6704978" h="4200832">
                <a:moveTo>
                  <a:pt x="0" y="0"/>
                </a:moveTo>
                <a:lnTo>
                  <a:pt x="6704978" y="0"/>
                </a:lnTo>
                <a:lnTo>
                  <a:pt x="6704978" y="4200832"/>
                </a:lnTo>
                <a:lnTo>
                  <a:pt x="0" y="4200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24" name="Freeform 24"/>
          <p:cNvSpPr/>
          <p:nvPr/>
        </p:nvSpPr>
        <p:spPr>
          <a:xfrm>
            <a:off x="10503632" y="3056944"/>
            <a:ext cx="6570233" cy="1132522"/>
          </a:xfrm>
          <a:custGeom>
            <a:avLst/>
            <a:gdLst/>
            <a:rect l="l" t="t" r="r" b="b"/>
            <a:pathLst>
              <a:path w="6570233" h="1132522">
                <a:moveTo>
                  <a:pt x="0" y="0"/>
                </a:moveTo>
                <a:lnTo>
                  <a:pt x="6570233" y="0"/>
                </a:lnTo>
                <a:lnTo>
                  <a:pt x="6570233" y="1132522"/>
                </a:lnTo>
                <a:lnTo>
                  <a:pt x="0" y="1132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1265279" y="3840581"/>
            <a:ext cx="6686518" cy="845136"/>
          </a:xfrm>
          <a:custGeom>
            <a:avLst/>
            <a:gdLst/>
            <a:rect l="l" t="t" r="r" b="b"/>
            <a:pathLst>
              <a:path w="6686518" h="845136">
                <a:moveTo>
                  <a:pt x="0" y="0"/>
                </a:moveTo>
                <a:lnTo>
                  <a:pt x="6686518" y="0"/>
                </a:lnTo>
                <a:lnTo>
                  <a:pt x="6686518" y="845136"/>
                </a:lnTo>
                <a:lnTo>
                  <a:pt x="0" y="845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필요성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032636" y="1079790"/>
            <a:ext cx="3418285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프로젝트 배경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760459" y="2550214"/>
            <a:ext cx="4746802" cy="4215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2800" spc="-45">
                <a:solidFill>
                  <a:srgbClr val="12127d"/>
                </a:solidFill>
                <a:latin typeface="한컴 윤체 L"/>
                <a:ea typeface="한컴 윤체 L"/>
              </a:rPr>
              <a:t>직장인 자살자 전체의 50% 차지</a:t>
            </a:r>
            <a:endParaRPr lang="en-US" sz="28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42398" y="4942892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목표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9339" y="2550214"/>
            <a:ext cx="2939008" cy="4215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2800" spc="-45">
                <a:solidFill>
                  <a:srgbClr val="12127d"/>
                </a:solidFill>
                <a:latin typeface="한컴 윤체 L"/>
                <a:ea typeface="한컴 윤체 L"/>
              </a:rPr>
              <a:t>직장 내 괴롭힘 현황</a:t>
            </a:r>
            <a:endParaRPr lang="en-US" sz="28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628682" y="5505217"/>
            <a:ext cx="2939008" cy="42730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2800" spc="-45">
                <a:solidFill>
                  <a:srgbClr val="12127d"/>
                </a:solidFill>
                <a:latin typeface="한컴 윤체 L"/>
                <a:ea typeface="한컴 윤체 L"/>
              </a:rPr>
              <a:t>실제 폭언 사례</a:t>
            </a:r>
            <a:endParaRPr lang="en-US" sz="28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860005" y="6055144"/>
            <a:ext cx="6893496" cy="4406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450"/>
              </a:lnSpc>
              <a:defRPr/>
            </a:pPr>
            <a:r>
              <a:rPr lang="en-US" sz="3000">
                <a:solidFill>
                  <a:srgbClr val="ff0000"/>
                </a:solidFill>
                <a:latin typeface="한컴 윤체 L"/>
                <a:ea typeface="한컴 윤체 L"/>
              </a:rPr>
              <a:t>“그런 걸로 힘들면 다른 사람들 다 자살했다.”</a:t>
            </a:r>
            <a:endParaRPr lang="en-US" sz="3000">
              <a:solidFill>
                <a:srgbClr val="ff0000"/>
              </a:solidFill>
              <a:latin typeface="한컴 윤체 L"/>
              <a:ea typeface="한컴 윤체 L"/>
            </a:endParaRPr>
          </a:p>
        </p:txBody>
      </p:sp>
      <p:sp>
        <p:nvSpPr>
          <p:cNvPr id="34" name="TextBox 34"/>
          <p:cNvSpPr txBox="1"/>
          <p:nvPr/>
        </p:nvSpPr>
        <p:spPr>
          <a:xfrm rot="20729930">
            <a:off x="10253271" y="6574848"/>
            <a:ext cx="6893494" cy="4448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450"/>
              </a:lnSpc>
              <a:defRPr/>
            </a:pPr>
            <a:r>
              <a:rPr lang="en-US" sz="3000">
                <a:solidFill>
                  <a:srgbClr val="ff0000"/>
                </a:solidFill>
                <a:latin typeface="한컴 윤체 L"/>
                <a:ea typeface="한컴 윤체 L"/>
              </a:rPr>
              <a:t>”그 정도면 개도 알아먹을텐데..”</a:t>
            </a:r>
            <a:endParaRPr lang="en-US" sz="3000">
              <a:solidFill>
                <a:srgbClr val="ff0000"/>
              </a:solidFill>
              <a:latin typeface="한컴 윤체 L"/>
              <a:ea typeface="한컴 윤체 L"/>
            </a:endParaRPr>
          </a:p>
        </p:txBody>
      </p:sp>
      <p:sp>
        <p:nvSpPr>
          <p:cNvPr id="35" name="TextBox 35"/>
          <p:cNvSpPr txBox="1"/>
          <p:nvPr/>
        </p:nvSpPr>
        <p:spPr>
          <a:xfrm rot="362148">
            <a:off x="10651437" y="6906698"/>
            <a:ext cx="6893496" cy="4463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450"/>
              </a:lnSpc>
              <a:defRPr/>
            </a:pPr>
            <a:r>
              <a:rPr lang="en-US" sz="3000">
                <a:solidFill>
                  <a:srgbClr val="ff0000"/>
                </a:solidFill>
                <a:latin typeface="한컴 윤체 L"/>
                <a:ea typeface="한컴 윤체 L"/>
              </a:rPr>
              <a:t>“공구로 머리찍어 X여버린다”</a:t>
            </a:r>
            <a:endParaRPr lang="en-US" sz="3000">
              <a:solidFill>
                <a:srgbClr val="ff0000"/>
              </a:solidFill>
              <a:latin typeface="한컴 윤체 L"/>
              <a:ea typeface="한컴 윤체 L"/>
            </a:endParaRPr>
          </a:p>
        </p:txBody>
      </p:sp>
      <p:sp>
        <p:nvSpPr>
          <p:cNvPr id="36" name="TextBox 36"/>
          <p:cNvSpPr txBox="1"/>
          <p:nvPr/>
        </p:nvSpPr>
        <p:spPr>
          <a:xfrm rot="21463534">
            <a:off x="9975143" y="8002105"/>
            <a:ext cx="7772344" cy="44630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450"/>
              </a:lnSpc>
              <a:defRPr/>
            </a:pPr>
            <a:r>
              <a:rPr lang="en-US" sz="3000">
                <a:solidFill>
                  <a:srgbClr val="ff0000"/>
                </a:solidFill>
                <a:latin typeface="한컴 윤체 L"/>
                <a:ea typeface="한컴 윤체 L"/>
              </a:rPr>
              <a:t>“머리는 폼으로 달고다녀? 너 같은 XX는 처음본다”</a:t>
            </a:r>
            <a:endParaRPr lang="en-US" sz="3000">
              <a:solidFill>
                <a:srgbClr val="ff0000"/>
              </a:solidFill>
              <a:latin typeface="한컴 윤체 L"/>
              <a:ea typeface="한컴 윤체 L"/>
            </a:endParaRPr>
          </a:p>
        </p:txBody>
      </p:sp>
      <p:sp>
        <p:nvSpPr>
          <p:cNvPr id="37" name="TextBox 37"/>
          <p:cNvSpPr txBox="1"/>
          <p:nvPr/>
        </p:nvSpPr>
        <p:spPr>
          <a:xfrm rot="708804">
            <a:off x="9402901" y="7678335"/>
            <a:ext cx="8594236" cy="44622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450"/>
              </a:lnSpc>
              <a:defRPr/>
            </a:pPr>
            <a:r>
              <a:rPr lang="en-US" sz="3000">
                <a:solidFill>
                  <a:srgbClr val="ff0000"/>
                </a:solidFill>
                <a:latin typeface="한컴 윤체 L"/>
                <a:ea typeface="한컴 윤체 L"/>
              </a:rPr>
              <a:t>“나에 대해 쓰레기같이 말을 해? 날 X발 X같이 봤구먼”</a:t>
            </a:r>
            <a:endParaRPr lang="en-US" sz="3000">
              <a:solidFill>
                <a:srgbClr val="ff0000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1" animBg="1"/>
      <p:bldP spid="31" grpId="2" animBg="1"/>
      <p:bldP spid="24" grpId="3" animBg="1"/>
      <p:bldP spid="25" grpId="4" animBg="1"/>
      <p:bldP spid="32" grpId="5" animBg="1"/>
      <p:bldP spid="33" grpId="6" animBg="1"/>
      <p:bldP spid="34" grpId="7" animBg="1"/>
      <p:bldP spid="35" grpId="8" animBg="1"/>
      <p:bldP spid="37" grpId="9" animBg="1"/>
      <p:bldP spid="36" grpId="1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0" y="0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809043" y="855983"/>
            <a:ext cx="2014619" cy="960951"/>
            <a:chOff x="0" y="0"/>
            <a:chExt cx="2686158" cy="1281268"/>
          </a:xfrm>
        </p:grpSpPr>
        <p:grpSp>
          <p:nvGrpSpPr>
            <p:cNvPr id="13" name="Group 13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01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소개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42398" y="383784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필요성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3269834" y="3876141"/>
            <a:ext cx="173797" cy="173797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프로젝트 배경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필요성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grpSp>
        <p:nvGrpSpPr>
          <p:cNvPr id="24" name="Group 24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42398" y="4942892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B"/>
                <a:ea typeface="한컴 윤체 B"/>
              </a:rPr>
              <a:t>목표</a:t>
            </a:r>
            <a:endParaRPr lang="en-US" sz="1800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graphicFrame>
        <p:nvGraphicFramePr>
          <p:cNvPr id="31" name=""/>
          <p:cNvGraphicFramePr/>
          <p:nvPr/>
        </p:nvGraphicFramePr>
        <p:xfrm>
          <a:off x="4066631" y="2511825"/>
          <a:ext cx="6847362" cy="5414583"/>
        </p:xfrm>
        <a:graphic>
          <a:graphicData uri="http://schemas.openxmlformats.org/drawingml/2006/chart">
            <c:chart r:id="rId2"/>
          </a:graphicData>
        </a:graphic>
      </p:graphicFrame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69605" y="2391341"/>
            <a:ext cx="4635642" cy="5103102"/>
          </a:xfrm>
          <a:prstGeom prst="rect">
            <a:avLst/>
          </a:prstGeom>
        </p:spPr>
      </p:pic>
      <p:sp>
        <p:nvSpPr>
          <p:cNvPr id="33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0" y="0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809043" y="855983"/>
            <a:ext cx="2014619" cy="960951"/>
            <a:chOff x="0" y="0"/>
            <a:chExt cx="2686158" cy="1281268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262543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01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81091" y="251085"/>
              <a:ext cx="1105065" cy="71580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소개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42398" y="383784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필요성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프로젝트 배경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5254446" y="1990380"/>
            <a:ext cx="2831027" cy="2831028"/>
            <a:chOff x="5708100" y="1990380"/>
            <a:chExt cx="2831027" cy="2831028"/>
          </a:xfrm>
        </p:grpSpPr>
        <p:sp>
          <p:nvSpPr>
            <p:cNvPr id="40" name="Freeform 6"/>
            <p:cNvSpPr/>
            <p:nvPr/>
          </p:nvSpPr>
          <p:spPr>
            <a:xfrm>
              <a:off x="5708100" y="1990380"/>
              <a:ext cx="2831028" cy="2831028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271ff"/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grpSp>
          <p:nvGrpSpPr>
            <p:cNvPr id="38" name="Group 3"/>
            <p:cNvGrpSpPr/>
            <p:nvPr/>
          </p:nvGrpSpPr>
          <p:grpSpPr>
            <a:xfrm rot="0">
              <a:off x="5911343" y="2193627"/>
              <a:ext cx="2424543" cy="2424533"/>
              <a:chOff x="0" y="0"/>
              <a:chExt cx="6350000" cy="6349975"/>
            </a:xfrm>
          </p:grpSpPr>
          <p:sp>
            <p:nvSpPr>
              <p:cNvPr id="39" name="Freeform 4"/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5271ff"/>
              </a:solidFill>
              <a:ln w="12700">
                <a:solidFill>
                  <a:srgbClr val="000000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972732" y="2973577"/>
              <a:ext cx="2301764" cy="86499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괴롭힘에 대한 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정의 확립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목표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필요성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25" name="Group 25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42398" y="4942884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목표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29" name="Group 29"/>
          <p:cNvGrpSpPr/>
          <p:nvPr/>
        </p:nvGrpSpPr>
        <p:grpSpPr>
          <a:xfrm rot="0">
            <a:off x="3269834" y="5006835"/>
            <a:ext cx="173797" cy="173797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47" name=""/>
          <p:cNvGrpSpPr/>
          <p:nvPr/>
        </p:nvGrpSpPr>
        <p:grpSpPr>
          <a:xfrm rot="0">
            <a:off x="14209804" y="1990380"/>
            <a:ext cx="2831027" cy="2831028"/>
            <a:chOff x="5708100" y="1990380"/>
            <a:chExt cx="2831027" cy="2831028"/>
          </a:xfrm>
        </p:grpSpPr>
        <p:sp>
          <p:nvSpPr>
            <p:cNvPr id="48" name="Freeform 6"/>
            <p:cNvSpPr/>
            <p:nvPr/>
          </p:nvSpPr>
          <p:spPr>
            <a:xfrm>
              <a:off x="5708100" y="1990380"/>
              <a:ext cx="2831028" cy="2831028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271ff"/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grpSp>
          <p:nvGrpSpPr>
            <p:cNvPr id="49" name="Group 3"/>
            <p:cNvGrpSpPr/>
            <p:nvPr/>
          </p:nvGrpSpPr>
          <p:grpSpPr>
            <a:xfrm rot="0">
              <a:off x="5911342" y="2193627"/>
              <a:ext cx="2424543" cy="2424533"/>
              <a:chOff x="0" y="0"/>
              <a:chExt cx="6350000" cy="6349975"/>
            </a:xfrm>
          </p:grpSpPr>
          <p:sp>
            <p:nvSpPr>
              <p:cNvPr id="50" name="Freeform 4"/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5271ff"/>
              </a:solidFill>
              <a:ln w="12700">
                <a:solidFill>
                  <a:srgbClr val="000000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51" name="TextBox 18"/>
            <p:cNvSpPr txBox="1"/>
            <p:nvPr/>
          </p:nvSpPr>
          <p:spPr>
            <a:xfrm>
              <a:off x="5972731" y="2901657"/>
              <a:ext cx="2301764" cy="86313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괴롭힘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사전 이해도 향상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52" name=""/>
          <p:cNvGrpSpPr/>
          <p:nvPr/>
        </p:nvGrpSpPr>
        <p:grpSpPr>
          <a:xfrm rot="0">
            <a:off x="5254446" y="5509072"/>
            <a:ext cx="2831027" cy="2831028"/>
            <a:chOff x="5708100" y="1990380"/>
            <a:chExt cx="2831027" cy="2831028"/>
          </a:xfrm>
        </p:grpSpPr>
        <p:sp>
          <p:nvSpPr>
            <p:cNvPr id="53" name="Freeform 6"/>
            <p:cNvSpPr/>
            <p:nvPr/>
          </p:nvSpPr>
          <p:spPr>
            <a:xfrm>
              <a:off x="5708100" y="1990380"/>
              <a:ext cx="2831028" cy="2831028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271ff"/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grpSp>
          <p:nvGrpSpPr>
            <p:cNvPr id="54" name="Group 3"/>
            <p:cNvGrpSpPr/>
            <p:nvPr/>
          </p:nvGrpSpPr>
          <p:grpSpPr>
            <a:xfrm rot="0">
              <a:off x="5911343" y="2193627"/>
              <a:ext cx="2424543" cy="2424533"/>
              <a:chOff x="0" y="0"/>
              <a:chExt cx="6350000" cy="6349975"/>
            </a:xfrm>
          </p:grpSpPr>
          <p:sp>
            <p:nvSpPr>
              <p:cNvPr id="55" name="Freeform 4"/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5271ff"/>
              </a:solidFill>
              <a:ln w="12700">
                <a:solidFill>
                  <a:srgbClr val="000000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56" name="TextBox 18"/>
            <p:cNvSpPr txBox="1"/>
            <p:nvPr/>
          </p:nvSpPr>
          <p:spPr>
            <a:xfrm>
              <a:off x="5972732" y="3194453"/>
              <a:ext cx="2301764" cy="42288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대응 전략 강화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57" name=""/>
          <p:cNvGrpSpPr/>
          <p:nvPr/>
        </p:nvGrpSpPr>
        <p:grpSpPr>
          <a:xfrm rot="0">
            <a:off x="14209803" y="5509072"/>
            <a:ext cx="2831027" cy="2831028"/>
            <a:chOff x="5708100" y="1990380"/>
            <a:chExt cx="2831027" cy="2831028"/>
          </a:xfrm>
        </p:grpSpPr>
        <p:sp>
          <p:nvSpPr>
            <p:cNvPr id="58" name="Freeform 6"/>
            <p:cNvSpPr/>
            <p:nvPr/>
          </p:nvSpPr>
          <p:spPr>
            <a:xfrm>
              <a:off x="5708100" y="1990380"/>
              <a:ext cx="2831028" cy="2831028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271ff"/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grpSp>
          <p:nvGrpSpPr>
            <p:cNvPr id="59" name="Group 3"/>
            <p:cNvGrpSpPr/>
            <p:nvPr/>
          </p:nvGrpSpPr>
          <p:grpSpPr>
            <a:xfrm rot="0">
              <a:off x="5911342" y="2193628"/>
              <a:ext cx="2424543" cy="2424533"/>
              <a:chOff x="0" y="0"/>
              <a:chExt cx="6350000" cy="6349975"/>
            </a:xfrm>
          </p:grpSpPr>
          <p:sp>
            <p:nvSpPr>
              <p:cNvPr id="60" name="Freeform 4"/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5271ff"/>
              </a:solidFill>
              <a:ln w="12700">
                <a:solidFill>
                  <a:srgbClr val="000000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한컴 윤체 B"/>
                  <a:ea typeface="한컴 윤체 B"/>
                </a:endParaRPr>
              </a:p>
            </p:txBody>
          </p:sp>
        </p:grpSp>
        <p:sp>
          <p:nvSpPr>
            <p:cNvPr id="61" name="TextBox 18"/>
            <p:cNvSpPr txBox="1"/>
            <p:nvPr/>
          </p:nvSpPr>
          <p:spPr>
            <a:xfrm>
              <a:off x="5972732" y="2973576"/>
              <a:ext cx="2301764" cy="86103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피해자 지원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2400" spc="-45">
                  <a:solidFill>
                    <a:srgbClr val="f0f0f0"/>
                  </a:solidFill>
                  <a:latin typeface="한컴 윤체 B"/>
                  <a:ea typeface="한컴 윤체 B"/>
                </a:rPr>
                <a:t>체계 구축</a:t>
              </a:r>
              <a:endParaRPr lang="ko-KR" altLang="en-US" sz="2400" spc="-45">
                <a:solidFill>
                  <a:srgbClr val="f0f0f0"/>
                </a:solidFill>
                <a:latin typeface="한컴 윤체 B"/>
                <a:ea typeface="한컴 윤체 B"/>
              </a:endParaRPr>
            </a:p>
          </p:txBody>
        </p:sp>
      </p:grpSp>
      <p:sp>
        <p:nvSpPr>
          <p:cNvPr id="64" name=""/>
          <p:cNvSpPr/>
          <p:nvPr/>
        </p:nvSpPr>
        <p:spPr>
          <a:xfrm>
            <a:off x="8298113" y="2275008"/>
            <a:ext cx="5746285" cy="226177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65" name="TextBox 24"/>
          <p:cNvSpPr txBox="1"/>
          <p:nvPr/>
        </p:nvSpPr>
        <p:spPr>
          <a:xfrm>
            <a:off x="8850942" y="2950839"/>
            <a:ext cx="4640628" cy="4274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 괴롭힘의 정의, 실제 사례, 법</a:t>
            </a:r>
            <a:r>
              <a:rPr lang="ko-KR" alt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률</a:t>
            </a:r>
            <a:r>
              <a:rPr 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에 대한 </a:t>
            </a:r>
            <a:r>
              <a:rPr lang="ko-KR" alt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 </a:t>
            </a:r>
            <a:r>
              <a:rPr 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정보 제공</a:t>
            </a:r>
            <a:endParaRPr lang="en-US" sz="17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67" name="TextBox 24"/>
          <p:cNvSpPr txBox="1"/>
          <p:nvPr/>
        </p:nvSpPr>
        <p:spPr>
          <a:xfrm>
            <a:off x="8850942" y="3410384"/>
            <a:ext cx="4640628" cy="4281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온라인 예방 교육 영상 및 프로그램 제공</a:t>
            </a:r>
            <a:endParaRPr lang="ko-KR" altLang="en-US" sz="17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68" name=""/>
          <p:cNvSpPr/>
          <p:nvPr/>
        </p:nvSpPr>
        <p:spPr>
          <a:xfrm>
            <a:off x="8298113" y="5789210"/>
            <a:ext cx="5746285" cy="226177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69" name="TextBox 24"/>
          <p:cNvSpPr txBox="1"/>
          <p:nvPr/>
        </p:nvSpPr>
        <p:spPr>
          <a:xfrm>
            <a:off x="8850942" y="6497121"/>
            <a:ext cx="4640628" cy="427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익명 </a:t>
            </a:r>
            <a:r>
              <a:rPr lang="ko-KR" alt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챗봇 </a:t>
            </a:r>
            <a:r>
              <a:rPr 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상담 및 전문가 연결</a:t>
            </a:r>
            <a:endParaRPr lang="en-US" sz="17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71" name="TextBox 24"/>
          <p:cNvSpPr txBox="1"/>
          <p:nvPr/>
        </p:nvSpPr>
        <p:spPr>
          <a:xfrm>
            <a:off x="8850942" y="6920096"/>
            <a:ext cx="4640628" cy="4274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1700" spc="-45">
                <a:solidFill>
                  <a:srgbClr val="12127d"/>
                </a:solidFill>
                <a:latin typeface="한컴 윤체 B"/>
                <a:ea typeface="한컴 윤체 B"/>
              </a:rPr>
              <a:t>법률 지원 단체와의 협력 방안</a:t>
            </a:r>
            <a:endParaRPr lang="en-US" sz="17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72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0" y="0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2398" y="383784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UI 디자인 설계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주요 기능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B"/>
              <a:ea typeface="한컴 윤체 B"/>
            </a:endParaRPr>
          </a:p>
        </p:txBody>
      </p:sp>
      <p:grpSp>
        <p:nvGrpSpPr>
          <p:cNvPr id="24" name="Group 24"/>
          <p:cNvGrpSpPr/>
          <p:nvPr/>
        </p:nvGrpSpPr>
        <p:grpSpPr>
          <a:xfrm rot="0">
            <a:off x="809043" y="855983"/>
            <a:ext cx="960951" cy="960951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ba1f4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05952" y="1103096"/>
            <a:ext cx="567133" cy="457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556"/>
              </a:lnSpc>
              <a:spcBef>
                <a:spcPct val="0"/>
              </a:spcBef>
              <a:defRPr/>
            </a:pPr>
            <a:r>
              <a:rPr lang="en-US" sz="2963">
                <a:solidFill>
                  <a:srgbClr val="ffffff"/>
                </a:solidFill>
                <a:latin typeface="한컴 윤체 B"/>
                <a:ea typeface="한컴 윤체 B"/>
              </a:rPr>
              <a:t>02</a:t>
            </a:r>
            <a:endParaRPr lang="en-US" sz="2963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4862" y="1027628"/>
            <a:ext cx="1361870" cy="5344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  <a:defRPr/>
            </a:pPr>
            <a:r>
              <a:rPr lang="en-US" sz="3099">
                <a:solidFill>
                  <a:srgbClr val="ffffff"/>
                </a:solidFill>
                <a:latin typeface="한컴 윤체 B"/>
                <a:ea typeface="한컴 윤체 B"/>
              </a:rPr>
              <a:t>앱 설계</a:t>
            </a:r>
            <a:endParaRPr lang="en-US" sz="3099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42398" y="4942892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DB 설계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42398" y="2709694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주요 기능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3269834" y="2745255"/>
            <a:ext cx="173797" cy="17379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B"/>
                <a:ea typeface="한컴 윤체 B"/>
              </a:endParaRPr>
            </a:p>
          </p:txBody>
        </p:sp>
      </p:grpSp>
      <p:sp>
        <p:nvSpPr>
          <p:cNvPr id="32" name="TextBox 18"/>
          <p:cNvSpPr txBox="1"/>
          <p:nvPr/>
        </p:nvSpPr>
        <p:spPr>
          <a:xfrm>
            <a:off x="4980401" y="2706172"/>
            <a:ext cx="3861163" cy="427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spc="-45">
                <a:solidFill>
                  <a:srgbClr val="12127d"/>
                </a:solidFill>
                <a:latin typeface="한컴 윤체 B"/>
                <a:ea typeface="한컴 윤체 B"/>
              </a:rPr>
              <a:t>괴롭힘에 대한 정보 제공 기능</a:t>
            </a:r>
            <a:endParaRPr lang="ko-KR" altLang="en-US" sz="24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14325760" y="2707068"/>
            <a:ext cx="3256292" cy="4266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spc="-45">
                <a:solidFill>
                  <a:srgbClr val="12127d"/>
                </a:solidFill>
                <a:latin typeface="한컴 윤체 B"/>
                <a:ea typeface="한컴 윤체 B"/>
              </a:rPr>
              <a:t>온라인 예방 교육 기능</a:t>
            </a:r>
            <a:endParaRPr lang="ko-KR" altLang="en-US" sz="24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34" name="TextBox 18"/>
          <p:cNvSpPr txBox="1"/>
          <p:nvPr/>
        </p:nvSpPr>
        <p:spPr>
          <a:xfrm>
            <a:off x="5282837" y="5509072"/>
            <a:ext cx="3256291" cy="358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r>
              <a:rPr lang="ko-KR" altLang="en-US" sz="2400" spc="-45">
                <a:solidFill>
                  <a:srgbClr val="12127d"/>
                </a:solidFill>
                <a:latin typeface="한컴 윤체 B"/>
                <a:ea typeface="한컴 윤체 B"/>
              </a:rPr>
              <a:t>익명 챗봇 상담 기능</a:t>
            </a:r>
            <a:endParaRPr lang="ko-KR" altLang="en-US" sz="24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14053480" y="5442397"/>
            <a:ext cx="3256292" cy="4250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2400" spc="-45">
                <a:solidFill>
                  <a:srgbClr val="12127d"/>
                </a:solidFill>
                <a:latin typeface="한컴 윤체 B"/>
                <a:ea typeface="한컴 윤체 B"/>
              </a:rPr>
              <a:t>전문가 연결 기능</a:t>
            </a:r>
            <a:endParaRPr lang="ko-KR" altLang="en-US" sz="2400" spc="-45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32856" y="2504492"/>
            <a:ext cx="4876800" cy="4876800"/>
          </a:xfrm>
          <a:prstGeom prst="rect">
            <a:avLst/>
          </a:prstGeom>
        </p:spPr>
      </p:pic>
      <p:sp>
        <p:nvSpPr>
          <p:cNvPr id="42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3"/>
          <p:cNvSpPr/>
          <p:nvPr/>
        </p:nvSpPr>
        <p:spPr>
          <a:xfrm rot="10800000">
            <a:off x="0" y="-1"/>
            <a:ext cx="3652123" cy="10287001"/>
          </a:xfrm>
          <a:prstGeom prst="rect">
            <a:avLst/>
          </a:prstGeom>
          <a:solidFill>
            <a:srgbClr val="5271ff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0" name="Freeform 6"/>
          <p:cNvSpPr/>
          <p:nvPr/>
        </p:nvSpPr>
        <p:spPr>
          <a:xfrm>
            <a:off x="809042" y="2417008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>
              <a:alpha val="46670"/>
            </a:srgbClr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1" name="Freeform 9"/>
          <p:cNvSpPr/>
          <p:nvPr/>
        </p:nvSpPr>
        <p:spPr>
          <a:xfrm>
            <a:off x="809042" y="3547893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2" name="TextBox 11"/>
          <p:cNvSpPr txBox="1"/>
          <p:nvPr/>
        </p:nvSpPr>
        <p:spPr>
          <a:xfrm>
            <a:off x="1242398" y="3837849"/>
            <a:ext cx="2333729" cy="257901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5371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/>
            </a:pPr>
            <a:r>
              <a:rPr lang="ko-KR" altLang="en-US">
                <a:latin typeface="한컴 윤체 B"/>
                <a:ea typeface="한컴 윤체 B"/>
              </a:rPr>
              <a:t>UI 디자인 설계</a:t>
            </a: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263" name="Freeform 13"/>
          <p:cNvSpPr/>
          <p:nvPr/>
        </p:nvSpPr>
        <p:spPr>
          <a:xfrm>
            <a:off x="809042" y="4678781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>
              <a:alpha val="46670"/>
            </a:srgbClr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4" name="Freeform 16"/>
          <p:cNvSpPr/>
          <p:nvPr/>
        </p:nvSpPr>
        <p:spPr>
          <a:xfrm>
            <a:off x="809042" y="5809667"/>
            <a:ext cx="3257589" cy="8302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3" y="0"/>
                </a:moveTo>
                <a:lnTo>
                  <a:pt x="18847" y="0"/>
                </a:lnTo>
                <a:cubicBezTo>
                  <a:pt x="19577" y="0"/>
                  <a:pt x="20278" y="1138"/>
                  <a:pt x="20794" y="3163"/>
                </a:cubicBezTo>
                <a:cubicBezTo>
                  <a:pt x="21310" y="5189"/>
                  <a:pt x="21600" y="7936"/>
                  <a:pt x="21600" y="10800"/>
                </a:cubicBezTo>
                <a:cubicBezTo>
                  <a:pt x="21600" y="16765"/>
                  <a:pt x="20368" y="21600"/>
                  <a:pt x="18847" y="21600"/>
                </a:cubicBezTo>
                <a:lnTo>
                  <a:pt x="2753" y="21600"/>
                </a:lnTo>
                <a:cubicBezTo>
                  <a:pt x="1232" y="21600"/>
                  <a:pt x="0" y="16765"/>
                  <a:pt x="0" y="10800"/>
                </a:cubicBezTo>
                <a:cubicBezTo>
                  <a:pt x="0" y="4835"/>
                  <a:pt x="1232" y="0"/>
                  <a:pt x="2753" y="0"/>
                </a:cubicBezTo>
                <a:close/>
              </a:path>
            </a:pathLst>
          </a:custGeom>
          <a:solidFill>
            <a:srgbClr val="fffaed">
              <a:alpha val="46670"/>
            </a:srgbClr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5" name="Freeform 19"/>
          <p:cNvSpPr/>
          <p:nvPr/>
        </p:nvSpPr>
        <p:spPr>
          <a:xfrm>
            <a:off x="3269834" y="3876140"/>
            <a:ext cx="173798" cy="173798"/>
          </a:xfrm>
          <a:prstGeom prst="ellipse">
            <a:avLst/>
          </a:prstGeom>
          <a:solidFill>
            <a:srgbClr val="5271ff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66" name="TextBox 20"/>
          <p:cNvSpPr txBox="1"/>
          <p:nvPr/>
        </p:nvSpPr>
        <p:spPr>
          <a:xfrm>
            <a:off x="1242398" y="6099621"/>
            <a:ext cx="2333729" cy="263079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L"/>
                <a:ea typeface="한컴 윤체 L"/>
              </a:rPr>
              <a:t>시스템 아키텍처</a:t>
            </a:r>
            <a:endParaRPr>
              <a:latin typeface="한컴 윤체 L"/>
              <a:ea typeface="한컴 윤체 L"/>
            </a:endParaRPr>
          </a:p>
        </p:txBody>
      </p:sp>
      <p:sp>
        <p:nvSpPr>
          <p:cNvPr id="267" name="TextBox 22"/>
          <p:cNvSpPr txBox="1"/>
          <p:nvPr/>
        </p:nvSpPr>
        <p:spPr>
          <a:xfrm>
            <a:off x="5032635" y="1079790"/>
            <a:ext cx="8222730" cy="596610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4700"/>
              </a:lnSpc>
              <a:defRPr sz="3900">
                <a:solidFill>
                  <a:srgbClr val="12127d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/>
            </a:pPr>
            <a:r>
              <a:rPr lang="ko-KR" altLang="en-US">
                <a:latin typeface="한컴 윤체 B"/>
                <a:ea typeface="한컴 윤체 B"/>
              </a:rPr>
              <a:t>UI 디자인 설계</a:t>
            </a: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269" name="AutoShape 25"/>
          <p:cNvSpPr/>
          <p:nvPr/>
        </p:nvSpPr>
        <p:spPr>
          <a:xfrm>
            <a:off x="4760459" y="8962477"/>
            <a:ext cx="12821592" cy="1"/>
          </a:xfrm>
          <a:prstGeom prst="line">
            <a:avLst/>
          </a:prstGeom>
          <a:ln cap="rnd">
            <a:solidFill>
              <a:srgbClr val="5271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70" name="Freeform 27"/>
          <p:cNvSpPr/>
          <p:nvPr/>
        </p:nvSpPr>
        <p:spPr>
          <a:xfrm>
            <a:off x="809043" y="855983"/>
            <a:ext cx="960952" cy="960952"/>
          </a:xfrm>
          <a:prstGeom prst="ellipse">
            <a:avLst/>
          </a:prstGeom>
          <a:solidFill>
            <a:srgbClr val="5ba1f4"/>
          </a:solidFill>
          <a:ln w="12700">
            <a:miter/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71" name="TextBox 28"/>
          <p:cNvSpPr txBox="1"/>
          <p:nvPr/>
        </p:nvSpPr>
        <p:spPr>
          <a:xfrm>
            <a:off x="1005951" y="1103096"/>
            <a:ext cx="567134" cy="440302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 algn="ctr">
              <a:lnSpc>
                <a:spcPts val="3500"/>
              </a:lnSpc>
              <a:defRPr sz="29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defRPr>
            </a:lvl1pPr>
          </a:lstStyle>
          <a:p>
            <a:pPr>
              <a:defRPr/>
            </a:pPr>
            <a:r>
              <a:rPr lang="ko-KR" altLang="en-US">
                <a:latin typeface="한컴 윤체 B"/>
                <a:ea typeface="한컴 윤체 B"/>
              </a:rPr>
              <a:t>02</a:t>
            </a:r>
            <a:endParaRPr lang="ko-KR" altLang="en-US">
              <a:latin typeface="한컴 윤체 B"/>
              <a:ea typeface="한컴 윤체 B"/>
            </a:endParaRPr>
          </a:p>
        </p:txBody>
      </p:sp>
      <p:sp>
        <p:nvSpPr>
          <p:cNvPr id="272" name="TextBox 29"/>
          <p:cNvSpPr txBox="1"/>
          <p:nvPr/>
        </p:nvSpPr>
        <p:spPr>
          <a:xfrm>
            <a:off x="1994861" y="1027627"/>
            <a:ext cx="1361871" cy="534473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4300"/>
              </a:lnSpc>
              <a:defRPr sz="3000"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B"/>
                <a:ea typeface="한컴 윤체 B"/>
              </a:rPr>
              <a:t>앱 설계</a:t>
            </a:r>
            <a:endParaRPr>
              <a:latin typeface="한컴 윤체 B"/>
              <a:ea typeface="한컴 윤체 B"/>
            </a:endParaRPr>
          </a:p>
        </p:txBody>
      </p:sp>
      <p:sp>
        <p:nvSpPr>
          <p:cNvPr id="273" name="TextBox 30"/>
          <p:cNvSpPr txBox="1"/>
          <p:nvPr/>
        </p:nvSpPr>
        <p:spPr>
          <a:xfrm>
            <a:off x="1242398" y="4942892"/>
            <a:ext cx="2333729" cy="257758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/>
            </a:pPr>
            <a:r>
              <a:rPr lang="ko-KR" altLang="en-US">
                <a:latin typeface="한컴 윤체 L"/>
                <a:ea typeface="한컴 윤체 L"/>
              </a:rPr>
              <a:t>DB 설계</a:t>
            </a: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74" name="TextBox 31"/>
          <p:cNvSpPr txBox="1"/>
          <p:nvPr/>
        </p:nvSpPr>
        <p:spPr>
          <a:xfrm>
            <a:off x="1242398" y="2709693"/>
            <a:ext cx="2333729" cy="262107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ffffff"/>
                </a:solidFill>
                <a:latin typeface="TDTD평고딕"/>
                <a:ea typeface="TDTD평고딕"/>
                <a:cs typeface="TDTD평고딕"/>
                <a:sym typeface="TDTD평고딕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</a:defRPr>
            </a:pPr>
            <a:r>
              <a:rPr>
                <a:latin typeface="한컴 윤체 L"/>
                <a:ea typeface="한컴 윤체 L"/>
              </a:rPr>
              <a:t>주요 기능</a:t>
            </a:r>
            <a:endParaRPr>
              <a:latin typeface="한컴 윤체 L"/>
              <a:ea typeface="한컴 윤체 L"/>
            </a:endParaRPr>
          </a:p>
        </p:txBody>
      </p:sp>
      <p:pic>
        <p:nvPicPr>
          <p:cNvPr id="275" name="1.png" descr="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3170" y="1720993"/>
            <a:ext cx="1466525" cy="3175001"/>
          </a:xfrm>
          <a:prstGeom prst="rect">
            <a:avLst/>
          </a:prstGeom>
          <a:ln w="12700">
            <a:miter/>
          </a:ln>
        </p:spPr>
      </p:pic>
      <p:pic>
        <p:nvPicPr>
          <p:cNvPr id="276" name="2.png" descr="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18144" y="1720993"/>
            <a:ext cx="1451712" cy="3175001"/>
          </a:xfrm>
          <a:prstGeom prst="rect">
            <a:avLst/>
          </a:prstGeom>
          <a:ln w="12700">
            <a:miter/>
          </a:ln>
        </p:spPr>
      </p:pic>
      <p:pic>
        <p:nvPicPr>
          <p:cNvPr id="277" name="3.png" descr="3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22799" y="1720993"/>
            <a:ext cx="1456241" cy="3175001"/>
          </a:xfrm>
          <a:prstGeom prst="rect">
            <a:avLst/>
          </a:prstGeom>
          <a:ln w="12700">
            <a:miter/>
          </a:ln>
        </p:spPr>
      </p:pic>
      <p:pic>
        <p:nvPicPr>
          <p:cNvPr id="278" name="4.png" descr="4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3903649" y="1720993"/>
            <a:ext cx="1448159" cy="3175001"/>
          </a:xfrm>
          <a:prstGeom prst="rect">
            <a:avLst/>
          </a:prstGeom>
          <a:ln w="12700">
            <a:miter/>
          </a:ln>
        </p:spPr>
      </p:pic>
      <p:pic>
        <p:nvPicPr>
          <p:cNvPr id="279" name="5.png" descr="5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27978" y="5546087"/>
            <a:ext cx="1433230" cy="3175001"/>
          </a:xfrm>
          <a:prstGeom prst="rect">
            <a:avLst/>
          </a:prstGeom>
          <a:ln w="12700">
            <a:miter/>
          </a:ln>
        </p:spPr>
      </p:pic>
      <p:pic>
        <p:nvPicPr>
          <p:cNvPr id="280" name="6.png" descr="6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42663" y="5491655"/>
            <a:ext cx="1448160" cy="3175001"/>
          </a:xfrm>
          <a:prstGeom prst="rect">
            <a:avLst/>
          </a:prstGeom>
          <a:ln w="12700">
            <a:miter/>
          </a:ln>
        </p:spPr>
      </p:pic>
      <p:pic>
        <p:nvPicPr>
          <p:cNvPr id="281" name="7.png" descr="7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448755" y="5491655"/>
            <a:ext cx="1445001" cy="3175001"/>
          </a:xfrm>
          <a:prstGeom prst="rect">
            <a:avLst/>
          </a:prstGeom>
          <a:ln w="12700">
            <a:miter/>
          </a:ln>
        </p:spPr>
      </p:pic>
      <p:pic>
        <p:nvPicPr>
          <p:cNvPr id="282" name="8.png" descr="8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051688" y="5491655"/>
            <a:ext cx="1439066" cy="3175001"/>
          </a:xfrm>
          <a:prstGeom prst="rect">
            <a:avLst/>
          </a:prstGeom>
          <a:ln w="12700">
            <a:miter/>
          </a:ln>
        </p:spPr>
      </p:pic>
      <p:pic>
        <p:nvPicPr>
          <p:cNvPr id="283" name="9.png" descr="9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489288" y="5491655"/>
            <a:ext cx="1457706" cy="3175001"/>
          </a:xfrm>
          <a:prstGeom prst="rect">
            <a:avLst/>
          </a:prstGeom>
          <a:ln w="12700">
            <a:miter/>
          </a:ln>
        </p:spPr>
      </p:pic>
      <p:sp>
        <p:nvSpPr>
          <p:cNvPr id="284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0" y="0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2398" y="383784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UI 디자인 설계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DB 설계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grpSp>
        <p:nvGrpSpPr>
          <p:cNvPr id="24" name="Group 24"/>
          <p:cNvGrpSpPr/>
          <p:nvPr/>
        </p:nvGrpSpPr>
        <p:grpSpPr>
          <a:xfrm rot="0">
            <a:off x="809043" y="855983"/>
            <a:ext cx="960951" cy="960951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ba1f4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05952" y="1103096"/>
            <a:ext cx="567133" cy="457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556"/>
              </a:lnSpc>
              <a:spcBef>
                <a:spcPct val="0"/>
              </a:spcBef>
              <a:defRPr/>
            </a:pPr>
            <a:r>
              <a:rPr lang="en-US" sz="2963">
                <a:solidFill>
                  <a:srgbClr val="ffffff"/>
                </a:solidFill>
                <a:latin typeface="한컴 윤체 B"/>
                <a:ea typeface="한컴 윤체 B"/>
              </a:rPr>
              <a:t>02</a:t>
            </a:r>
            <a:endParaRPr lang="en-US" sz="2963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4862" y="1027628"/>
            <a:ext cx="1361870" cy="5344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  <a:defRPr/>
            </a:pPr>
            <a:r>
              <a:rPr lang="en-US" sz="3099">
                <a:solidFill>
                  <a:srgbClr val="ffffff"/>
                </a:solidFill>
                <a:latin typeface="한컴 윤체 B"/>
                <a:ea typeface="한컴 윤체 B"/>
              </a:rPr>
              <a:t>앱 설계</a:t>
            </a:r>
            <a:endParaRPr lang="en-US" sz="3099">
              <a:solidFill>
                <a:srgbClr val="ffffff"/>
              </a:solidFill>
              <a:latin typeface="한컴 윤체 B"/>
              <a:ea typeface="한컴 윤체 B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42398" y="4942892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L"/>
                <a:ea typeface="한컴 윤체 L"/>
              </a:rPr>
              <a:t>DB </a:t>
            </a: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설계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42398" y="2709694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주요 기능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3269834" y="5006835"/>
            <a:ext cx="173797" cy="17379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4632" y="2119140"/>
            <a:ext cx="10853247" cy="6505028"/>
          </a:xfrm>
          <a:prstGeom prst="rect">
            <a:avLst/>
          </a:prstGeom>
        </p:spPr>
      </p:pic>
      <p:sp>
        <p:nvSpPr>
          <p:cNvPr id="33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0800000">
            <a:off x="22945" y="37325"/>
            <a:ext cx="3652123" cy="10503991"/>
            <a:chOff x="0" y="-57150"/>
            <a:chExt cx="961876" cy="276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1876" cy="2709333"/>
            </a:xfrm>
            <a:custGeom>
              <a:avLst/>
              <a:gdLst/>
              <a:rect l="l" t="t" r="r" b="b"/>
              <a:pathLst>
                <a:path w="961876" h="2709333">
                  <a:moveTo>
                    <a:pt x="0" y="0"/>
                  </a:moveTo>
                  <a:lnTo>
                    <a:pt x="961876" y="0"/>
                  </a:lnTo>
                  <a:lnTo>
                    <a:pt x="9618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61876" cy="276648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269834" y="5007027"/>
            <a:ext cx="173797" cy="17379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>
            <a:off x="4760459" y="8962478"/>
            <a:ext cx="12821592" cy="0"/>
          </a:xfrm>
          <a:prstGeom prst="line">
            <a:avLst/>
          </a:prstGeom>
          <a:ln w="9525" cap="rnd">
            <a:solidFill>
              <a:srgbClr val="5271f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>
              <a:latin typeface="한컴 윤체 L"/>
              <a:ea typeface="한컴 윤체 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032636" y="1079790"/>
            <a:ext cx="8222728" cy="609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>
                <a:solidFill>
                  <a:srgbClr val="12127d"/>
                </a:solidFill>
                <a:latin typeface="한컴 윤체 B"/>
                <a:ea typeface="한컴 윤체 B"/>
              </a:rPr>
              <a:t>데이터 활용</a:t>
            </a:r>
            <a:endParaRPr lang="en-US" sz="3999">
              <a:solidFill>
                <a:srgbClr val="12127d"/>
              </a:solidFill>
              <a:latin typeface="한컴 윤체 B"/>
              <a:ea typeface="한컴 윤체 B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880236" y="2416864"/>
            <a:ext cx="4283923" cy="4215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2400" spc="-45">
                <a:solidFill>
                  <a:srgbClr val="12127d"/>
                </a:solidFill>
                <a:latin typeface="한컴 윤체 L"/>
                <a:ea typeface="한컴 윤체 L"/>
              </a:rPr>
              <a:t>고용노동부 공공데이터 활용</a:t>
            </a:r>
            <a:endParaRPr lang="en-US" sz="2400" spc="-45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grpSp>
        <p:nvGrpSpPr>
          <p:cNvPr id="29" name="Group 29"/>
          <p:cNvGrpSpPr/>
          <p:nvPr/>
        </p:nvGrpSpPr>
        <p:grpSpPr>
          <a:xfrm rot="0">
            <a:off x="809043" y="855983"/>
            <a:ext cx="2866024" cy="960951"/>
            <a:chOff x="0" y="0"/>
            <a:chExt cx="3821366" cy="1281268"/>
          </a:xfrm>
        </p:grpSpPr>
        <p:grpSp>
          <p:nvGrpSpPr>
            <p:cNvPr id="30" name="Group 30"/>
            <p:cNvGrpSpPr/>
            <p:nvPr/>
          </p:nvGrpSpPr>
          <p:grpSpPr>
            <a:xfrm rot="0">
              <a:off x="0" y="0"/>
              <a:ext cx="1281268" cy="1281268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a1f4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>
                  <a:latin typeface="한컴 윤체 L"/>
                  <a:ea typeface="한컴 윤체 L"/>
                </a:endParaRP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262544" y="332658"/>
              <a:ext cx="756178" cy="60883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556"/>
                </a:lnSpc>
                <a:spcBef>
                  <a:spcPct val="0"/>
                </a:spcBef>
                <a:defRPr/>
              </a:pPr>
              <a:r>
                <a:rPr lang="en-US" sz="2963">
                  <a:solidFill>
                    <a:srgbClr val="ffffff"/>
                  </a:solidFill>
                  <a:latin typeface="한컴 윤체 B"/>
                  <a:ea typeface="한컴 윤체 B"/>
                </a:rPr>
                <a:t>03</a:t>
              </a:r>
              <a:endParaRPr lang="en-US" sz="2963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56023" y="252778"/>
              <a:ext cx="2465343" cy="71411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4339"/>
                </a:lnSpc>
                <a:spcBef>
                  <a:spcPct val="0"/>
                </a:spcBef>
                <a:defRPr/>
              </a:pPr>
              <a:r>
                <a:rPr lang="en-US" sz="3099">
                  <a:solidFill>
                    <a:srgbClr val="ffffff"/>
                  </a:solidFill>
                  <a:latin typeface="한컴 윤체 B"/>
                  <a:ea typeface="한컴 윤체 B"/>
                </a:rPr>
                <a:t>추진 방법</a:t>
              </a:r>
              <a:endParaRPr lang="en-US" sz="3099">
                <a:solidFill>
                  <a:srgbClr val="ffffff"/>
                </a:solidFill>
                <a:latin typeface="한컴 윤체 B"/>
                <a:ea typeface="한컴 윤체 B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809043" y="2417008"/>
            <a:ext cx="3257588" cy="830291"/>
            <a:chOff x="0" y="0"/>
            <a:chExt cx="857965" cy="21867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809043" y="3547894"/>
            <a:ext cx="3257588" cy="830291"/>
            <a:chOff x="0" y="0"/>
            <a:chExt cx="857965" cy="21867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242398" y="2689279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5371ff"/>
                </a:solidFill>
                <a:latin typeface="한컴 윤체 B"/>
                <a:ea typeface="한컴 윤체 B"/>
              </a:rPr>
              <a:t>데이터 활용</a:t>
            </a:r>
            <a:endParaRPr lang="en-US" sz="1800">
              <a:solidFill>
                <a:srgbClr val="5371ff"/>
              </a:solidFill>
              <a:latin typeface="한컴 윤체 B"/>
              <a:ea typeface="한컴 윤체 B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242398" y="3831056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기술 스택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grpSp>
        <p:nvGrpSpPr>
          <p:cNvPr id="42" name="Group 42"/>
          <p:cNvGrpSpPr/>
          <p:nvPr/>
        </p:nvGrpSpPr>
        <p:grpSpPr>
          <a:xfrm rot="0">
            <a:off x="809043" y="4678781"/>
            <a:ext cx="3257588" cy="830291"/>
            <a:chOff x="0" y="0"/>
            <a:chExt cx="857965" cy="21867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57965" cy="218677"/>
            </a:xfrm>
            <a:custGeom>
              <a:avLst/>
              <a:gdLst/>
              <a:rect l="l" t="t" r="r" b="b"/>
              <a:pathLst>
                <a:path w="857965" h="218677">
                  <a:moveTo>
                    <a:pt x="109339" y="0"/>
                  </a:moveTo>
                  <a:lnTo>
                    <a:pt x="748627" y="0"/>
                  </a:lnTo>
                  <a:cubicBezTo>
                    <a:pt x="777625" y="0"/>
                    <a:pt x="805436" y="11520"/>
                    <a:pt x="825941" y="32025"/>
                  </a:cubicBezTo>
                  <a:cubicBezTo>
                    <a:pt x="846446" y="52530"/>
                    <a:pt x="857965" y="80340"/>
                    <a:pt x="857965" y="109339"/>
                  </a:cubicBezTo>
                  <a:lnTo>
                    <a:pt x="857965" y="109339"/>
                  </a:lnTo>
                  <a:cubicBezTo>
                    <a:pt x="857965" y="169725"/>
                    <a:pt x="809013" y="218677"/>
                    <a:pt x="748627" y="218677"/>
                  </a:cubicBezTo>
                  <a:lnTo>
                    <a:pt x="109339" y="218677"/>
                  </a:lnTo>
                  <a:cubicBezTo>
                    <a:pt x="48953" y="218677"/>
                    <a:pt x="0" y="169725"/>
                    <a:pt x="0" y="109339"/>
                  </a:cubicBezTo>
                  <a:lnTo>
                    <a:pt x="0" y="109339"/>
                  </a:lnTo>
                  <a:cubicBezTo>
                    <a:pt x="0" y="48953"/>
                    <a:pt x="48953" y="0"/>
                    <a:pt x="109339" y="0"/>
                  </a:cubicBezTo>
                  <a:close/>
                </a:path>
              </a:pathLst>
            </a:custGeom>
            <a:solidFill>
              <a:srgbClr val="fffaed">
                <a:alpha val="46670"/>
              </a:srgbClr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57150"/>
              <a:ext cx="857965" cy="27582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359"/>
                </a:lnSpc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 rot="0">
            <a:off x="3269834" y="2745255"/>
            <a:ext cx="173797" cy="173797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 anchor="ctr"/>
            <a:p>
              <a:pPr algn="ctr">
                <a:defRPr/>
              </a:pPr>
              <a:endParaRPr lang="ko-KR" altLang="en-US">
                <a:latin typeface="한컴 윤체 L"/>
                <a:ea typeface="한컴 윤체 L"/>
              </a:endParaR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242398" y="4968735"/>
            <a:ext cx="2333728" cy="2762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ff"/>
                </a:solidFill>
                <a:latin typeface="한컴 윤체 L"/>
                <a:ea typeface="한컴 윤체 L"/>
              </a:rPr>
              <a:t>팀 구성 및 역할</a:t>
            </a:r>
            <a:endParaRPr lang="en-US" sz="1800">
              <a:solidFill>
                <a:srgbClr val="ffffff"/>
              </a:solidFill>
              <a:latin typeface="한컴 윤체 L"/>
              <a:ea typeface="한컴 윤체 L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14487426" y="9258300"/>
            <a:ext cx="3085098" cy="2190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r">
              <a:lnSpc>
                <a:spcPts val="1679"/>
              </a:lnSpc>
              <a:spcBef>
                <a:spcPct val="0"/>
              </a:spcBef>
              <a:defRPr/>
            </a:pPr>
            <a:r>
              <a:rPr lang="ko-KR" altLang="en-US" sz="1400" spc="266">
                <a:solidFill>
                  <a:srgbClr val="12127d"/>
                </a:solidFill>
                <a:latin typeface="한컴 윤체 L"/>
                <a:ea typeface="한컴 윤체 L"/>
              </a:rPr>
              <a:t>직장 내 괴롭힘 예방 및 대응 앱</a:t>
            </a:r>
            <a:endParaRPr lang="ko-KR" altLang="en-US" sz="1400" spc="266">
              <a:solidFill>
                <a:srgbClr val="12127d"/>
              </a:solidFill>
              <a:latin typeface="한컴 윤체 L"/>
              <a:ea typeface="한컴 윤체 L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0235" y="3547893"/>
            <a:ext cx="11430000" cy="378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534</ep:Words>
  <ep:PresentationFormat>On-screen Show (4:3)</ep:PresentationFormat>
  <ep:Paragraphs>118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snoop</cp:lastModifiedBy>
  <dcterms:modified xsi:type="dcterms:W3CDTF">2024-04-22T14:25:51.052</dcterms:modified>
  <cp:revision>127</cp:revision>
  <dc:title>캡스톤 디자인 ppt 테마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