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8"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775" autoAdjust="0"/>
  </p:normalViewPr>
  <p:slideViewPr>
    <p:cSldViewPr snapToGrid="0" snapToObjects="1" showGuides="1">
      <p:cViewPr varScale="1">
        <p:scale>
          <a:sx n="19" d="100"/>
          <a:sy n="19" d="100"/>
        </p:scale>
        <p:origin x="772" y="20"/>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4/20/2023</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990987"/>
            <a:ext cx="8290965"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990987"/>
            <a:ext cx="8269287"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60521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580154"/>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990987"/>
            <a:ext cx="8274926"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990987"/>
            <a:ext cx="8272463"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611684"/>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394130"/>
            <a:ext cx="8275320"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35147248" y="1703652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611684"/>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580154"/>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990987"/>
            <a:ext cx="8274926"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091509"/>
            <a:ext cx="33440914" cy="584775"/>
          </a:xfrm>
          <a:prstGeom prst="rect">
            <a:avLst/>
          </a:prstGeom>
        </p:spPr>
        <p:txBody>
          <a:bodyPr anchor="t" anchorCtr="0">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1915058"/>
            <a:ext cx="33440914" cy="400110"/>
          </a:xfrm>
          <a:prstGeom prst="rect">
            <a:avLst/>
          </a:prstGeom>
        </p:spPr>
        <p:txBody>
          <a:bodyPr anchor="t" anchorCtr="0">
            <a:spAutoFit/>
          </a:bodyPr>
          <a:lstStyle>
            <a:lvl1pPr marL="0" indent="0" algn="ctr">
              <a:buFontTx/>
              <a:buNone/>
              <a:defRPr sz="20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792252"/>
          </a:xfrm>
          <a:prstGeom prst="rect">
            <a:avLst/>
          </a:prstGeom>
        </p:spPr>
        <p:txBody>
          <a:bodyPr anchor="t" anchorCtr="0">
            <a:spAutoFit/>
          </a:bodyPr>
          <a:lstStyle>
            <a:lvl1pPr marL="0" indent="0" algn="ctr">
              <a:buFontTx/>
              <a:buNone/>
              <a:defRPr sz="4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2C311D-F86B-69BA-1FCE-A5D22828813C}"/>
              </a:ext>
            </a:extLst>
          </p:cNvPr>
          <p:cNvSpPr/>
          <p:nvPr userDrawn="1"/>
        </p:nvSpPr>
        <p:spPr>
          <a:xfrm>
            <a:off x="-1" y="21251917"/>
            <a:ext cx="43891199" cy="6571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2080183401"/>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2022</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FC11E86C-1BAE-D328-3FC1-49F4093F775A}"/>
              </a:ext>
            </a:extLst>
          </p:cNvPr>
          <p:cNvGrpSpPr/>
          <p:nvPr userDrawn="1"/>
        </p:nvGrpSpPr>
        <p:grpSpPr>
          <a:xfrm>
            <a:off x="0" y="-1"/>
            <a:ext cx="43891200" cy="3563007"/>
            <a:chOff x="0" y="-1"/>
            <a:chExt cx="12192000" cy="1219223"/>
          </a:xfrm>
        </p:grpSpPr>
        <p:sp>
          <p:nvSpPr>
            <p:cNvPr id="6" name="Document 5">
              <a:extLst>
                <a:ext uri="{FF2B5EF4-FFF2-40B4-BE49-F238E27FC236}">
                  <a16:creationId xmlns:a16="http://schemas.microsoft.com/office/drawing/2014/main" id="{FDA6D10E-D6C0-B267-8CA2-C9EBCD9D32A1}"/>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8C340A78-2859-CB97-13FD-79477E762739}"/>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jetir.org/papers/JETIREN06004.pdf" TargetMode="Externa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BDFC9E-A940-0D61-7D12-2CD627A1706A}"/>
              </a:ext>
            </a:extLst>
          </p:cNvPr>
          <p:cNvSpPr>
            <a:spLocks noGrp="1"/>
          </p:cNvSpPr>
          <p:nvPr>
            <p:ph type="body" sz="quarter" idx="10"/>
          </p:nvPr>
        </p:nvSpPr>
        <p:spPr>
          <a:xfrm>
            <a:off x="474662" y="11796016"/>
            <a:ext cx="8290965" cy="7645170"/>
          </a:xfrm>
        </p:spPr>
        <p:txBody>
          <a:bodyPr/>
          <a:lstStyle/>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We will use some tools in order to store the user data and also to perform some operations on </a:t>
            </a:r>
            <a:r>
              <a:rPr lang="en-US" sz="2400" b="0" i="0" u="none" strike="noStrike" dirty="0" err="1">
                <a:solidFill>
                  <a:srgbClr val="000000"/>
                </a:solidFill>
                <a:effectLst/>
                <a:latin typeface="Times New Roman" panose="02020603050405020304" pitchFamily="18" charset="0"/>
              </a:rPr>
              <a:t>them.some</a:t>
            </a:r>
            <a:r>
              <a:rPr lang="en-US" sz="2400" b="0" i="0" u="none" strike="noStrike" dirty="0">
                <a:solidFill>
                  <a:srgbClr val="000000"/>
                </a:solidFill>
                <a:effectLst/>
                <a:latin typeface="Times New Roman" panose="02020603050405020304" pitchFamily="18" charset="0"/>
              </a:rPr>
              <a:t> of them are commonly used nowadays and have a huge community.</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Students will upload their achievements and all of their data will be automatically stored in our AWS(S3), because we are using AWS so we have a large amount of storage capacity as well as the database will always be active.</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Now when students want to make their Resume and they want their stored information so this will be done through Flask (a Python framework). After using Flask, the student's data will be fetched from the AWS database and he can choose which achievement to add in his resume.</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When a student decides finally which data is to be added to a resume, he just gives that information to the AI and then the AI will automatically build the resume according to the information given by the student.</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When a student uploads his achievement then its achievement automatically will be posted in LinkedIn by college/Institute and this all will be done through Apache Airflow</a:t>
            </a:r>
          </a:p>
          <a:p>
            <a:endParaRPr lang="en-US" sz="2400" dirty="0"/>
          </a:p>
        </p:txBody>
      </p:sp>
      <p:sp>
        <p:nvSpPr>
          <p:cNvPr id="3" name="Text Placeholder 2">
            <a:extLst>
              <a:ext uri="{FF2B5EF4-FFF2-40B4-BE49-F238E27FC236}">
                <a16:creationId xmlns:a16="http://schemas.microsoft.com/office/drawing/2014/main" id="{94B5B85C-55A0-958B-8B02-2FB809607B81}"/>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C18D9A36-6BF9-6A59-8FD4-6529519684AB}"/>
              </a:ext>
            </a:extLst>
          </p:cNvPr>
          <p:cNvSpPr>
            <a:spLocks noGrp="1"/>
          </p:cNvSpPr>
          <p:nvPr>
            <p:ph type="body" sz="quarter" idx="20"/>
          </p:nvPr>
        </p:nvSpPr>
        <p:spPr/>
        <p:txBody>
          <a:bodyPr/>
          <a:lstStyle/>
          <a:p>
            <a:r>
              <a:rPr lang="en-US" dirty="0"/>
              <a:t>Objectives</a:t>
            </a:r>
          </a:p>
        </p:txBody>
      </p:sp>
      <p:sp>
        <p:nvSpPr>
          <p:cNvPr id="5" name="Text Placeholder 4">
            <a:extLst>
              <a:ext uri="{FF2B5EF4-FFF2-40B4-BE49-F238E27FC236}">
                <a16:creationId xmlns:a16="http://schemas.microsoft.com/office/drawing/2014/main" id="{34C83E54-546A-F1B2-002B-84EE36B786F8}"/>
              </a:ext>
            </a:extLst>
          </p:cNvPr>
          <p:cNvSpPr>
            <a:spLocks noGrp="1"/>
          </p:cNvSpPr>
          <p:nvPr>
            <p:ph type="body" sz="quarter" idx="21"/>
          </p:nvPr>
        </p:nvSpPr>
        <p:spPr>
          <a:xfrm>
            <a:off x="438087" y="4605212"/>
            <a:ext cx="8290965" cy="5724644"/>
          </a:xfrm>
        </p:spPr>
        <p:txBody>
          <a:bodyPr/>
          <a:lstStyle/>
          <a:p>
            <a:r>
              <a:rPr lang="en-US" sz="2400" b="0" i="0" u="none" strike="noStrike" dirty="0">
                <a:solidFill>
                  <a:srgbClr val="000000"/>
                </a:solidFill>
                <a:effectLst/>
                <a:latin typeface="Times New Roman" panose="02020603050405020304" pitchFamily="18" charset="0"/>
              </a:rPr>
              <a:t>Professors across colleges need to collect certificates and other data at the end of every semester to keep students’ details and achievements updated in the college records and for internal evaluation. This is a time-consuming and tedious task. Students are bound to misplace their certificates or fail to submit them on the scheduled time. Traditionally this process is done with the word-of-mouth accompanied by submission of hard copies. However, in recent years, this task has been facilitated by the usage of technology like Google Forms, </a:t>
            </a:r>
            <a:r>
              <a:rPr lang="en-US" sz="2400" b="0" i="0" u="none" strike="noStrike" dirty="0" err="1">
                <a:solidFill>
                  <a:srgbClr val="000000"/>
                </a:solidFill>
                <a:effectLst/>
                <a:latin typeface="Times New Roman" panose="02020603050405020304" pitchFamily="18" charset="0"/>
              </a:rPr>
              <a:t>monday</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rPr>
              <a:t>WorkForms</a:t>
            </a:r>
            <a:r>
              <a:rPr lang="en-US" sz="2400" b="0" i="0" u="none" strike="noStrike" dirty="0">
                <a:solidFill>
                  <a:srgbClr val="000000"/>
                </a:solidFill>
                <a:effectLst/>
                <a:latin typeface="Times New Roman" panose="02020603050405020304" pitchFamily="18" charset="0"/>
              </a:rPr>
              <a:t>, Google Classroom, Microsoft Forms </a:t>
            </a:r>
            <a:r>
              <a:rPr lang="en-US" sz="2400" b="0" i="0" u="none" strike="noStrike" dirty="0" err="1">
                <a:solidFill>
                  <a:srgbClr val="000000"/>
                </a:solidFill>
                <a:effectLst/>
                <a:latin typeface="Times New Roman" panose="02020603050405020304" pitchFamily="18" charset="0"/>
              </a:rPr>
              <a:t>etc</a:t>
            </a:r>
            <a:r>
              <a:rPr lang="en-US" sz="2400" b="0" i="0" u="none" strike="noStrike" dirty="0">
                <a:solidFill>
                  <a:srgbClr val="000000"/>
                </a:solidFill>
                <a:effectLst/>
                <a:latin typeface="Times New Roman" panose="02020603050405020304" pitchFamily="18" charset="0"/>
              </a:rPr>
              <a:t> where students can upload their documents. Although these solutions are appealing to the general public, access to them is unrestricted &amp; insecure. Thus, we intend to develop a secure web application for data collection of students to ensure on-demand availability of their achievements to the concerned staff</a:t>
            </a:r>
            <a:endParaRPr lang="en-US" sz="2800" dirty="0"/>
          </a:p>
        </p:txBody>
      </p:sp>
      <p:sp>
        <p:nvSpPr>
          <p:cNvPr id="7" name="Text Placeholder 6">
            <a:extLst>
              <a:ext uri="{FF2B5EF4-FFF2-40B4-BE49-F238E27FC236}">
                <a16:creationId xmlns:a16="http://schemas.microsoft.com/office/drawing/2014/main" id="{C215B88C-A231-B28D-EA25-CE849FC66B7B}"/>
              </a:ext>
            </a:extLst>
          </p:cNvPr>
          <p:cNvSpPr>
            <a:spLocks noGrp="1"/>
          </p:cNvSpPr>
          <p:nvPr>
            <p:ph type="body" sz="quarter" idx="23"/>
          </p:nvPr>
        </p:nvSpPr>
        <p:spPr>
          <a:xfrm>
            <a:off x="9180303" y="15851855"/>
            <a:ext cx="8274926" cy="3139321"/>
          </a:xfrm>
        </p:spPr>
        <p:txBody>
          <a:bodyPr/>
          <a:lstStyle/>
          <a:p>
            <a:pPr marL="345491" marR="2870" indent="-342900" algn="just" rtl="0">
              <a:spcBef>
                <a:spcPts val="0"/>
              </a:spcBef>
              <a:spcAft>
                <a:spcPts val="0"/>
              </a:spcAft>
              <a:buFont typeface="Wingdings" panose="05000000000000000000" pitchFamily="2" charset="2"/>
              <a:buChar char="ü"/>
            </a:pPr>
            <a:r>
              <a:rPr lang="en-US" sz="2400" b="0" i="0" u="none" strike="noStrike" dirty="0">
                <a:solidFill>
                  <a:srgbClr val="000000"/>
                </a:solidFill>
                <a:effectLst/>
                <a:latin typeface="Times New Roman" panose="02020603050405020304" pitchFamily="18" charset="0"/>
              </a:rPr>
              <a:t>Python</a:t>
            </a:r>
          </a:p>
          <a:p>
            <a:pPr marL="345491" marR="2870" indent="-342900" algn="just" rtl="0">
              <a:spcBef>
                <a:spcPts val="0"/>
              </a:spcBef>
              <a:spcAft>
                <a:spcPts val="0"/>
              </a:spcAft>
              <a:buFont typeface="Wingdings" panose="05000000000000000000" pitchFamily="2" charset="2"/>
              <a:buChar char="ü"/>
            </a:pPr>
            <a:r>
              <a:rPr lang="en-US" sz="2400" dirty="0">
                <a:solidFill>
                  <a:srgbClr val="000000"/>
                </a:solidFill>
                <a:latin typeface="Times New Roman" panose="02020603050405020304" pitchFamily="18" charset="0"/>
              </a:rPr>
              <a:t>Flask</a:t>
            </a:r>
          </a:p>
          <a:p>
            <a:pPr marL="345491" marR="2870" indent="-342900" algn="just" rtl="0">
              <a:spcBef>
                <a:spcPts val="0"/>
              </a:spcBef>
              <a:spcAft>
                <a:spcPts val="0"/>
              </a:spcAft>
              <a:buFont typeface="Wingdings" panose="05000000000000000000" pitchFamily="2" charset="2"/>
              <a:buChar char="ü"/>
            </a:pPr>
            <a:r>
              <a:rPr lang="en-US" sz="2400" b="0" i="0" u="none" strike="noStrike" dirty="0">
                <a:solidFill>
                  <a:srgbClr val="000000"/>
                </a:solidFill>
                <a:effectLst/>
                <a:latin typeface="Times New Roman" panose="02020603050405020304" pitchFamily="18" charset="0"/>
              </a:rPr>
              <a:t>PostgreSQL</a:t>
            </a:r>
          </a:p>
          <a:p>
            <a:pPr marL="345491" marR="2870" indent="-342900" algn="just" rtl="0">
              <a:spcBef>
                <a:spcPts val="0"/>
              </a:spcBef>
              <a:spcAft>
                <a:spcPts val="0"/>
              </a:spcAft>
              <a:buFont typeface="Wingdings" panose="05000000000000000000" pitchFamily="2" charset="2"/>
              <a:buChar char="ü"/>
            </a:pPr>
            <a:r>
              <a:rPr lang="en-US" sz="2400" dirty="0">
                <a:solidFill>
                  <a:srgbClr val="000000"/>
                </a:solidFill>
                <a:latin typeface="Times New Roman" panose="02020603050405020304" pitchFamily="18" charset="0"/>
              </a:rPr>
              <a:t>HTML</a:t>
            </a:r>
          </a:p>
          <a:p>
            <a:pPr marL="345491" marR="2870" indent="-342900" algn="just" rtl="0">
              <a:spcBef>
                <a:spcPts val="0"/>
              </a:spcBef>
              <a:spcAft>
                <a:spcPts val="0"/>
              </a:spcAft>
              <a:buFont typeface="Wingdings" panose="05000000000000000000" pitchFamily="2" charset="2"/>
              <a:buChar char="ü"/>
            </a:pPr>
            <a:r>
              <a:rPr lang="en-US" sz="2400" b="0" i="0" u="none" strike="noStrike" dirty="0">
                <a:solidFill>
                  <a:srgbClr val="000000"/>
                </a:solidFill>
                <a:effectLst/>
                <a:latin typeface="Times New Roman" panose="02020603050405020304" pitchFamily="18" charset="0"/>
              </a:rPr>
              <a:t>CSS</a:t>
            </a:r>
          </a:p>
          <a:p>
            <a:pPr marL="345491" marR="2870" indent="-342900" algn="just" rtl="0">
              <a:spcBef>
                <a:spcPts val="0"/>
              </a:spcBef>
              <a:spcAft>
                <a:spcPts val="0"/>
              </a:spcAft>
              <a:buFont typeface="Wingdings" panose="05000000000000000000" pitchFamily="2" charset="2"/>
              <a:buChar char="ü"/>
            </a:pPr>
            <a:r>
              <a:rPr lang="en-US" sz="2400" dirty="0">
                <a:solidFill>
                  <a:srgbClr val="000000"/>
                </a:solidFill>
                <a:latin typeface="Times New Roman" panose="02020603050405020304" pitchFamily="18" charset="0"/>
              </a:rPr>
              <a:t>React</a:t>
            </a:r>
          </a:p>
          <a:p>
            <a:pPr marL="345491" marR="2870" indent="-342900" algn="just" rtl="0">
              <a:spcBef>
                <a:spcPts val="0"/>
              </a:spcBef>
              <a:spcAft>
                <a:spcPts val="0"/>
              </a:spcAft>
              <a:buFont typeface="Wingdings" panose="05000000000000000000" pitchFamily="2" charset="2"/>
              <a:buChar char="ü"/>
            </a:pPr>
            <a:r>
              <a:rPr lang="en-US" sz="2400" b="0" i="0" u="none" strike="noStrike" dirty="0" err="1">
                <a:solidFill>
                  <a:srgbClr val="000000"/>
                </a:solidFill>
                <a:effectLst/>
                <a:latin typeface="Times New Roman" panose="02020603050405020304" pitchFamily="18" charset="0"/>
              </a:rPr>
              <a:t>Javascript</a:t>
            </a:r>
            <a:endParaRPr lang="en-US" sz="2400" b="0" i="0" u="none" strike="noStrike" dirty="0">
              <a:solidFill>
                <a:srgbClr val="000000"/>
              </a:solidFill>
              <a:effectLst/>
              <a:latin typeface="Times New Roman" panose="02020603050405020304" pitchFamily="18" charset="0"/>
            </a:endParaRPr>
          </a:p>
          <a:p>
            <a:pPr marL="345491" marR="2870" indent="-342900" algn="just" rtl="0">
              <a:spcBef>
                <a:spcPts val="0"/>
              </a:spcBef>
              <a:spcAft>
                <a:spcPts val="0"/>
              </a:spcAft>
              <a:buFont typeface="Wingdings" panose="05000000000000000000" pitchFamily="2" charset="2"/>
              <a:buChar char="ü"/>
            </a:pPr>
            <a:r>
              <a:rPr lang="en-US" sz="2400" b="0" i="0" u="none" strike="noStrike" dirty="0">
                <a:solidFill>
                  <a:srgbClr val="000000"/>
                </a:solidFill>
                <a:effectLst/>
                <a:latin typeface="Times New Roman" panose="02020603050405020304" pitchFamily="18" charset="0"/>
              </a:rPr>
              <a:t>AWS S3</a:t>
            </a:r>
            <a:endParaRPr lang="en-US" b="0" i="0" u="none" strike="noStrike" dirty="0">
              <a:solidFill>
                <a:srgbClr val="000000"/>
              </a:solidFill>
              <a:effectLst/>
              <a:latin typeface="Times New Roman" panose="02020603050405020304" pitchFamily="18" charset="0"/>
            </a:endParaRPr>
          </a:p>
        </p:txBody>
      </p:sp>
      <p:sp>
        <p:nvSpPr>
          <p:cNvPr id="8" name="Text Placeholder 7">
            <a:extLst>
              <a:ext uri="{FF2B5EF4-FFF2-40B4-BE49-F238E27FC236}">
                <a16:creationId xmlns:a16="http://schemas.microsoft.com/office/drawing/2014/main" id="{CFE982BF-9E4B-03EB-134F-B1A8CB6A0DA8}"/>
              </a:ext>
            </a:extLst>
          </p:cNvPr>
          <p:cNvSpPr>
            <a:spLocks noGrp="1"/>
          </p:cNvSpPr>
          <p:nvPr>
            <p:ph type="body" sz="quarter" idx="24"/>
          </p:nvPr>
        </p:nvSpPr>
        <p:spPr>
          <a:xfrm>
            <a:off x="9180303" y="14782728"/>
            <a:ext cx="8274926" cy="527611"/>
          </a:xfrm>
        </p:spPr>
        <p:txBody>
          <a:bodyPr/>
          <a:lstStyle/>
          <a:p>
            <a:r>
              <a:rPr lang="en-US" dirty="0"/>
              <a:t>Technologies Used</a:t>
            </a:r>
          </a:p>
        </p:txBody>
      </p:sp>
      <p:sp>
        <p:nvSpPr>
          <p:cNvPr id="9" name="Text Placeholder 8">
            <a:extLst>
              <a:ext uri="{FF2B5EF4-FFF2-40B4-BE49-F238E27FC236}">
                <a16:creationId xmlns:a16="http://schemas.microsoft.com/office/drawing/2014/main" id="{89079F2D-0AD8-5DFB-9A0C-E45B02B0B952}"/>
              </a:ext>
            </a:extLst>
          </p:cNvPr>
          <p:cNvSpPr>
            <a:spLocks noGrp="1"/>
          </p:cNvSpPr>
          <p:nvPr>
            <p:ph type="body" sz="quarter" idx="25"/>
          </p:nvPr>
        </p:nvSpPr>
        <p:spPr>
          <a:xfrm>
            <a:off x="26563044" y="3990987"/>
            <a:ext cx="8272463" cy="527611"/>
          </a:xfrm>
        </p:spPr>
        <p:txBody>
          <a:bodyPr/>
          <a:lstStyle/>
          <a:p>
            <a:r>
              <a:rPr lang="en-US" dirty="0"/>
              <a:t>Conclusion</a:t>
            </a:r>
          </a:p>
        </p:txBody>
      </p:sp>
      <p:sp>
        <p:nvSpPr>
          <p:cNvPr id="10" name="Text Placeholder 9">
            <a:extLst>
              <a:ext uri="{FF2B5EF4-FFF2-40B4-BE49-F238E27FC236}">
                <a16:creationId xmlns:a16="http://schemas.microsoft.com/office/drawing/2014/main" id="{66D85F58-8DE9-5B3E-40AF-3CE7A9680B00}"/>
              </a:ext>
            </a:extLst>
          </p:cNvPr>
          <p:cNvSpPr>
            <a:spLocks noGrp="1"/>
          </p:cNvSpPr>
          <p:nvPr>
            <p:ph type="body" sz="quarter" idx="26"/>
          </p:nvPr>
        </p:nvSpPr>
        <p:spPr>
          <a:xfrm>
            <a:off x="26753951" y="12276532"/>
            <a:ext cx="8272463" cy="6093976"/>
          </a:xfrm>
        </p:spPr>
        <p:txBody>
          <a:bodyPr/>
          <a:lstStyle/>
          <a:p>
            <a:pPr algn="just"/>
            <a:r>
              <a:rPr lang="en-US" sz="2400" b="0" i="0" u="none" strike="noStrike" dirty="0">
                <a:solidFill>
                  <a:srgbClr val="000000"/>
                </a:solidFill>
                <a:effectLst/>
                <a:latin typeface="Times New Roman" panose="02020603050405020304" pitchFamily="18" charset="0"/>
              </a:rPr>
              <a:t>All the students will be able to store all of their important data and information into a secured place and they can extract them whenever they want to use them. Students now don’t have to spend a lot of time building a resume from scratch and now they can just fill in their information , useful skills and achievements and that's it their resume will be ready just after they fill all these requirements this will save their time. Teachers can now easily find out by themselves how many students have done a particular task and how to identify the correct percentage and amount of students who actually did a particular task. According to the information of students, teachers can easily classify students in a particular company according to their interests and then they can just allow those students for placement in a particular </a:t>
            </a:r>
            <a:r>
              <a:rPr lang="en-US" sz="2400" b="0" i="0" u="none" strike="noStrike" dirty="0" err="1">
                <a:solidFill>
                  <a:srgbClr val="000000"/>
                </a:solidFill>
                <a:effectLst/>
                <a:latin typeface="Times New Roman" panose="02020603050405020304" pitchFamily="18" charset="0"/>
              </a:rPr>
              <a:t>company.Not</a:t>
            </a:r>
            <a:r>
              <a:rPr lang="en-US" sz="2400" b="0" i="0" u="none" strike="noStrike" dirty="0">
                <a:solidFill>
                  <a:srgbClr val="000000"/>
                </a:solidFill>
                <a:effectLst/>
                <a:latin typeface="Times New Roman" panose="02020603050405020304" pitchFamily="18" charset="0"/>
              </a:rPr>
              <a:t> only students but any working person can also use this application as it is useful for every section of society either student, teacher or any working professional. </a:t>
            </a:r>
            <a:endParaRPr lang="en-US" sz="2400" dirty="0"/>
          </a:p>
        </p:txBody>
      </p:sp>
      <p:sp>
        <p:nvSpPr>
          <p:cNvPr id="11" name="Text Placeholder 10">
            <a:extLst>
              <a:ext uri="{FF2B5EF4-FFF2-40B4-BE49-F238E27FC236}">
                <a16:creationId xmlns:a16="http://schemas.microsoft.com/office/drawing/2014/main" id="{858FF131-AD4E-B363-95F8-46DC3BE64395}"/>
              </a:ext>
            </a:extLst>
          </p:cNvPr>
          <p:cNvSpPr>
            <a:spLocks noGrp="1"/>
          </p:cNvSpPr>
          <p:nvPr>
            <p:ph type="body" sz="quarter" idx="27"/>
          </p:nvPr>
        </p:nvSpPr>
        <p:spPr>
          <a:xfrm>
            <a:off x="35147249" y="8856791"/>
            <a:ext cx="8272463" cy="527611"/>
          </a:xfrm>
        </p:spPr>
        <p:txBody>
          <a:bodyPr/>
          <a:lstStyle/>
          <a:p>
            <a:r>
              <a:rPr lang="en-US" dirty="0"/>
              <a:t>Reference</a:t>
            </a:r>
          </a:p>
        </p:txBody>
      </p:sp>
      <p:sp>
        <p:nvSpPr>
          <p:cNvPr id="12" name="Text Placeholder 11">
            <a:extLst>
              <a:ext uri="{FF2B5EF4-FFF2-40B4-BE49-F238E27FC236}">
                <a16:creationId xmlns:a16="http://schemas.microsoft.com/office/drawing/2014/main" id="{2A7A40C7-2E64-BC2E-8F6F-275ACE7B5700}"/>
              </a:ext>
            </a:extLst>
          </p:cNvPr>
          <p:cNvSpPr>
            <a:spLocks noGrp="1"/>
          </p:cNvSpPr>
          <p:nvPr>
            <p:ph type="body" sz="quarter" idx="28"/>
          </p:nvPr>
        </p:nvSpPr>
        <p:spPr>
          <a:xfrm>
            <a:off x="35147250" y="9839671"/>
            <a:ext cx="8272462" cy="7386638"/>
          </a:xfrm>
        </p:spPr>
        <p:txBody>
          <a:bodyPr/>
          <a:lstStyle/>
          <a:p>
            <a:pPr algn="just" rtl="0">
              <a:spcBef>
                <a:spcPts val="0"/>
              </a:spcBef>
              <a:spcAft>
                <a:spcPts val="0"/>
              </a:spcAft>
            </a:pPr>
            <a:r>
              <a:rPr lang="en-US" b="0" i="0" u="none" strike="noStrike" dirty="0">
                <a:solidFill>
                  <a:srgbClr val="000000"/>
                </a:solidFill>
                <a:effectLst/>
                <a:latin typeface="Times New Roman" panose="02020603050405020304" pitchFamily="18" charset="0"/>
              </a:rPr>
              <a:t>[1] “Google Classroom” Available at:</a:t>
            </a:r>
            <a:r>
              <a:rPr lang="en-US" sz="2400" b="0" i="0"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[https://en.wikipedia.org/wiki/Google_Classroom]</a:t>
            </a:r>
            <a:endParaRPr lang="en-US" b="0" dirty="0">
              <a:effectLst/>
            </a:endParaRPr>
          </a:p>
          <a:p>
            <a:pPr algn="just" rtl="0">
              <a:spcBef>
                <a:spcPts val="0"/>
              </a:spcBef>
              <a:spcAft>
                <a:spcPts val="0"/>
              </a:spcAft>
            </a:pPr>
            <a:br>
              <a:rPr lang="en-US" b="0" dirty="0">
                <a:effectLst/>
              </a:rPr>
            </a:br>
            <a:r>
              <a:rPr lang="en-US" b="0" i="0" u="none" strike="noStrike" dirty="0">
                <a:solidFill>
                  <a:srgbClr val="000000"/>
                </a:solidFill>
                <a:effectLst/>
                <a:latin typeface="Times New Roman" panose="02020603050405020304" pitchFamily="18" charset="0"/>
              </a:rPr>
              <a:t>[2] Sun H-L, Sun T, Sha F-Y, Gu X-Y, Hou X-R, Zhu F-Y and Fang P-T (2022) The Influence of Teacher–Student Interaction on the Effects of Online Learning: Based on a Serial Mediating Model. Front. Psychol. 13:779217. </a:t>
            </a:r>
            <a:r>
              <a:rPr lang="en-US" b="0" i="0" u="none" strike="noStrike" dirty="0" err="1">
                <a:solidFill>
                  <a:srgbClr val="000000"/>
                </a:solidFill>
                <a:effectLst/>
                <a:latin typeface="Times New Roman" panose="02020603050405020304" pitchFamily="18" charset="0"/>
              </a:rPr>
              <a:t>doi</a:t>
            </a:r>
            <a:r>
              <a:rPr lang="en-US" b="0" i="0" u="none" strike="noStrike" dirty="0">
                <a:solidFill>
                  <a:srgbClr val="000000"/>
                </a:solidFill>
                <a:effectLst/>
                <a:latin typeface="Times New Roman" panose="02020603050405020304" pitchFamily="18" charset="0"/>
              </a:rPr>
              <a:t>: 10.3389/fpsyg.2022.779217 </a:t>
            </a:r>
            <a:endParaRPr lang="en-US" b="0" dirty="0">
              <a:effectLst/>
            </a:endParaRPr>
          </a:p>
          <a:p>
            <a:pPr algn="just" rtl="0">
              <a:spcBef>
                <a:spcPts val="0"/>
              </a:spcBef>
              <a:spcAft>
                <a:spcPts val="0"/>
              </a:spcAft>
            </a:pPr>
            <a:br>
              <a:rPr lang="en-US" b="0" dirty="0">
                <a:effectLst/>
              </a:rPr>
            </a:br>
            <a:r>
              <a:rPr lang="en-US" b="0" i="0" u="none" strike="noStrike" dirty="0">
                <a:solidFill>
                  <a:srgbClr val="000000"/>
                </a:solidFill>
                <a:effectLst/>
                <a:latin typeface="Times New Roman" panose="02020603050405020304" pitchFamily="18" charset="0"/>
              </a:rPr>
              <a:t>[3] Wang L (2022) Student Intrinsic Motivation for Online Creative Idea Generation: Mediating Effects of Student Online Learning Engagement and Moderating Effects of Teacher Emotional Support. Front. Psychol. 13:954216. </a:t>
            </a:r>
            <a:r>
              <a:rPr lang="en-US" b="0" i="0" u="none" strike="noStrike" dirty="0" err="1">
                <a:solidFill>
                  <a:srgbClr val="000000"/>
                </a:solidFill>
                <a:effectLst/>
                <a:latin typeface="Times New Roman" panose="02020603050405020304" pitchFamily="18" charset="0"/>
              </a:rPr>
              <a:t>doi</a:t>
            </a:r>
            <a:r>
              <a:rPr lang="en-US" b="0" i="0" u="none" strike="noStrike" dirty="0">
                <a:solidFill>
                  <a:srgbClr val="000000"/>
                </a:solidFill>
                <a:effectLst/>
                <a:latin typeface="Times New Roman" panose="02020603050405020304" pitchFamily="18" charset="0"/>
              </a:rPr>
              <a:t>: 10.3389/fpsyg.2022.954216</a:t>
            </a:r>
            <a:endParaRPr lang="en-US" b="0" dirty="0">
              <a:effectLst/>
            </a:endParaRPr>
          </a:p>
          <a:p>
            <a:pPr algn="just" rtl="0">
              <a:spcBef>
                <a:spcPts val="0"/>
              </a:spcBef>
              <a:spcAft>
                <a:spcPts val="0"/>
              </a:spcAft>
            </a:pPr>
            <a:br>
              <a:rPr lang="en-US" b="0" dirty="0">
                <a:effectLst/>
              </a:rPr>
            </a:br>
            <a:r>
              <a:rPr lang="en-US" b="0" i="0" u="none" strike="noStrike" dirty="0">
                <a:solidFill>
                  <a:srgbClr val="1D1D1F"/>
                </a:solidFill>
                <a:effectLst/>
                <a:latin typeface="Times" panose="02020603050405020304" pitchFamily="18" charset="0"/>
              </a:rPr>
              <a:t>[4]</a:t>
            </a:r>
            <a:r>
              <a:rPr lang="en-US" b="0" i="0" u="none" strike="noStrike" dirty="0">
                <a:solidFill>
                  <a:srgbClr val="000000"/>
                </a:solidFill>
                <a:effectLst/>
                <a:latin typeface="Times New Roman" panose="02020603050405020304" pitchFamily="18" charset="0"/>
              </a:rPr>
              <a:t>Sen, Kristen. “Importance of teacher-student interaction” Reference: [https://www.primescholarslibrary.org/articles/importance-of-teacherstudent-interaction-72269.html].</a:t>
            </a:r>
            <a:endParaRPr lang="en-US" b="0" dirty="0">
              <a:effectLst/>
            </a:endParaRPr>
          </a:p>
          <a:p>
            <a:pPr algn="just" rtl="0">
              <a:spcBef>
                <a:spcPts val="0"/>
              </a:spcBef>
              <a:spcAft>
                <a:spcPts val="0"/>
              </a:spcAft>
            </a:pPr>
            <a:br>
              <a:rPr lang="en-US" b="0" dirty="0">
                <a:effectLst/>
              </a:rPr>
            </a:br>
            <a:r>
              <a:rPr lang="en-US" b="0" i="0" u="none" strike="noStrike" dirty="0">
                <a:solidFill>
                  <a:srgbClr val="000000"/>
                </a:solidFill>
                <a:effectLst/>
                <a:latin typeface="Times New Roman" panose="02020603050405020304" pitchFamily="18" charset="0"/>
              </a:rPr>
              <a:t>[5]"RESUME BUILDER APPLICATION", International Journal of Emerging Technologies and Innovative Research (www.jetir.org | UGC and </a:t>
            </a:r>
            <a:r>
              <a:rPr lang="en-US" b="0" i="0" u="none" strike="noStrike" dirty="0" err="1">
                <a:solidFill>
                  <a:srgbClr val="000000"/>
                </a:solidFill>
                <a:effectLst/>
                <a:latin typeface="Times New Roman" panose="02020603050405020304" pitchFamily="18" charset="0"/>
              </a:rPr>
              <a:t>issn</a:t>
            </a:r>
            <a:r>
              <a:rPr lang="en-US" b="0" i="0" u="none" strike="noStrike" dirty="0">
                <a:solidFill>
                  <a:srgbClr val="000000"/>
                </a:solidFill>
                <a:effectLst/>
                <a:latin typeface="Times New Roman" panose="02020603050405020304" pitchFamily="18" charset="0"/>
              </a:rPr>
              <a:t> Approved), ISSN:2349-5162, Vol.8, Issue 3, page no. pp18-20, March-2021, Available at : </a:t>
            </a:r>
            <a:r>
              <a:rPr lang="en-US" b="0" i="0" u="none" strike="noStrike" dirty="0">
                <a:solidFill>
                  <a:srgbClr val="000000"/>
                </a:solidFill>
                <a:effectLst/>
                <a:latin typeface="Times New Roman" panose="02020603050405020304" pitchFamily="18" charset="0"/>
                <a:hlinkClick r:id="rId2"/>
              </a:rPr>
              <a:t>http://www.jetir.org/papers/JETIREN06004.pdf</a:t>
            </a:r>
            <a:endParaRPr lang="en-US" b="0" dirty="0">
              <a:effectLst/>
            </a:endParaRPr>
          </a:p>
          <a:p>
            <a:br>
              <a:rPr lang="en-US" b="0" dirty="0">
                <a:effectLst/>
              </a:rPr>
            </a:br>
            <a:endParaRPr lang="en-US" dirty="0"/>
          </a:p>
        </p:txBody>
      </p:sp>
      <p:sp>
        <p:nvSpPr>
          <p:cNvPr id="13" name="Text Placeholder 12">
            <a:extLst>
              <a:ext uri="{FF2B5EF4-FFF2-40B4-BE49-F238E27FC236}">
                <a16:creationId xmlns:a16="http://schemas.microsoft.com/office/drawing/2014/main" id="{82F12360-9112-8A62-C99C-756549DD1B68}"/>
              </a:ext>
            </a:extLst>
          </p:cNvPr>
          <p:cNvSpPr>
            <a:spLocks noGrp="1"/>
          </p:cNvSpPr>
          <p:nvPr>
            <p:ph type="body" sz="quarter" idx="29"/>
          </p:nvPr>
        </p:nvSpPr>
        <p:spPr>
          <a:xfrm>
            <a:off x="35147250" y="16698698"/>
            <a:ext cx="8275320" cy="527611"/>
          </a:xfrm>
        </p:spPr>
        <p:txBody>
          <a:bodyPr/>
          <a:lstStyle/>
          <a:p>
            <a:r>
              <a:rPr lang="en-US" dirty="0"/>
              <a:t>Contact</a:t>
            </a:r>
          </a:p>
        </p:txBody>
      </p:sp>
      <p:sp>
        <p:nvSpPr>
          <p:cNvPr id="14" name="Text Placeholder 13">
            <a:extLst>
              <a:ext uri="{FF2B5EF4-FFF2-40B4-BE49-F238E27FC236}">
                <a16:creationId xmlns:a16="http://schemas.microsoft.com/office/drawing/2014/main" id="{6A649161-1233-2C83-5C46-9BC157533990}"/>
              </a:ext>
            </a:extLst>
          </p:cNvPr>
          <p:cNvSpPr>
            <a:spLocks noGrp="1"/>
          </p:cNvSpPr>
          <p:nvPr>
            <p:ph type="body" sz="quarter" idx="30"/>
          </p:nvPr>
        </p:nvSpPr>
        <p:spPr>
          <a:xfrm>
            <a:off x="35147248" y="17494564"/>
            <a:ext cx="8272463" cy="1440394"/>
          </a:xfrm>
        </p:spPr>
        <p:txBody>
          <a:bodyPr/>
          <a:lstStyle/>
          <a:p>
            <a:r>
              <a:rPr lang="en-US" sz="2400" dirty="0" err="1"/>
              <a:t>Aarohi</a:t>
            </a:r>
            <a:r>
              <a:rPr lang="en-US" sz="2400" dirty="0"/>
              <a:t> Rathore                                     9926631729</a:t>
            </a:r>
          </a:p>
          <a:p>
            <a:r>
              <a:rPr lang="en-US" sz="2400" dirty="0"/>
              <a:t>Abhishek Rawat                                   99816 55308</a:t>
            </a:r>
          </a:p>
          <a:p>
            <a:r>
              <a:rPr lang="en-US" sz="2400" dirty="0"/>
              <a:t>Aieshah Nasir                                        89899 41066</a:t>
            </a:r>
          </a:p>
        </p:txBody>
      </p:sp>
      <p:sp>
        <p:nvSpPr>
          <p:cNvPr id="15" name="Text Placeholder 14">
            <a:extLst>
              <a:ext uri="{FF2B5EF4-FFF2-40B4-BE49-F238E27FC236}">
                <a16:creationId xmlns:a16="http://schemas.microsoft.com/office/drawing/2014/main" id="{DE62F441-B419-E0BE-6016-0B2BCD4DA30A}"/>
              </a:ext>
            </a:extLst>
          </p:cNvPr>
          <p:cNvSpPr>
            <a:spLocks noGrp="1"/>
          </p:cNvSpPr>
          <p:nvPr>
            <p:ph type="body" sz="quarter" idx="96"/>
          </p:nvPr>
        </p:nvSpPr>
        <p:spPr>
          <a:xfrm>
            <a:off x="9133786" y="4611684"/>
            <a:ext cx="8271345" cy="5798510"/>
          </a:xfrm>
        </p:spPr>
        <p:txBody>
          <a:bodyPr/>
          <a:lstStyle/>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design &amp; develop a web-based software solution for data collection from students</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build an engaging and interactive website for securely storing personal information &amp; achievements and perform data analytics for visualization</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present collected data, sorted as per the categories specified, to the concerned staff</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ensure on-demand availability of &amp; ease-of-accessibility to students’ academic and extra - curricular achievements</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provide an inventory for students to store their certificates digitally</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provide the professors with analytics of students’ data in the form of interactive graphs and plots</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help students build a resume using the data uploaded by them</a:t>
            </a:r>
          </a:p>
          <a:p>
            <a:endParaRPr lang="en-US" sz="2400" dirty="0"/>
          </a:p>
        </p:txBody>
      </p:sp>
      <p:sp>
        <p:nvSpPr>
          <p:cNvPr id="16" name="Text Placeholder 15">
            <a:extLst>
              <a:ext uri="{FF2B5EF4-FFF2-40B4-BE49-F238E27FC236}">
                <a16:creationId xmlns:a16="http://schemas.microsoft.com/office/drawing/2014/main" id="{77C4F309-46BC-9E5D-1E88-37D1B16A7F7C}"/>
              </a:ext>
            </a:extLst>
          </p:cNvPr>
          <p:cNvSpPr>
            <a:spLocks noGrp="1"/>
          </p:cNvSpPr>
          <p:nvPr>
            <p:ph type="body" sz="quarter" idx="136"/>
          </p:nvPr>
        </p:nvSpPr>
        <p:spPr>
          <a:xfrm>
            <a:off x="17997751" y="5104714"/>
            <a:ext cx="8274926" cy="5798510"/>
          </a:xfrm>
        </p:spPr>
        <p:txBody>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No specific system exists for the described problem statement and the proposed system is unique in its essence because on the proposed platform the students can simultaneously generate resume with their uploaded data, add them to their LinkedIn profile and the concerned staff can analyze the collected data as per the required categories, generate reports of students skilled in the specified domain, and generate posts on LinkedIn on-the-go. </a:t>
            </a:r>
            <a:endParaRPr lang="en-US" sz="2400" b="0" dirty="0">
              <a:effectLst/>
            </a:endParaRPr>
          </a:p>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This project will be the best platform for student and mentor interaction. The resume-builder functionality is easy and efficient for quickly building their resume. Students can upload their respective data accordingly. It will easily find out which kind of job domain is well-suited to their profile and report to the faculty on priority based on their skills.</a:t>
            </a:r>
            <a:endParaRPr lang="en-US" sz="2400" b="0" dirty="0">
              <a:effectLst/>
            </a:endParaRPr>
          </a:p>
          <a:p>
            <a:br>
              <a:rPr lang="en-US" sz="2400" b="0" dirty="0">
                <a:effectLst/>
              </a:rPr>
            </a:br>
            <a:endParaRPr lang="en-US" sz="2400" dirty="0"/>
          </a:p>
        </p:txBody>
      </p:sp>
      <p:sp>
        <p:nvSpPr>
          <p:cNvPr id="17" name="Text Placeholder 16">
            <a:extLst>
              <a:ext uri="{FF2B5EF4-FFF2-40B4-BE49-F238E27FC236}">
                <a16:creationId xmlns:a16="http://schemas.microsoft.com/office/drawing/2014/main" id="{F7024FB7-F496-AE84-568E-BA9E0719E1F4}"/>
              </a:ext>
            </a:extLst>
          </p:cNvPr>
          <p:cNvSpPr>
            <a:spLocks noGrp="1"/>
          </p:cNvSpPr>
          <p:nvPr>
            <p:ph type="body" sz="quarter" idx="137"/>
          </p:nvPr>
        </p:nvSpPr>
        <p:spPr>
          <a:xfrm>
            <a:off x="17997751" y="3990987"/>
            <a:ext cx="8274926" cy="527611"/>
          </a:xfrm>
        </p:spPr>
        <p:txBody>
          <a:bodyPr/>
          <a:lstStyle/>
          <a:p>
            <a:r>
              <a:rPr lang="en-US" dirty="0"/>
              <a:t>Outcome</a:t>
            </a:r>
          </a:p>
        </p:txBody>
      </p:sp>
      <p:sp>
        <p:nvSpPr>
          <p:cNvPr id="18" name="Text Placeholder 17">
            <a:extLst>
              <a:ext uri="{FF2B5EF4-FFF2-40B4-BE49-F238E27FC236}">
                <a16:creationId xmlns:a16="http://schemas.microsoft.com/office/drawing/2014/main" id="{1DFA2C35-6ADB-BF10-54FE-08BB18A1955A}"/>
              </a:ext>
            </a:extLst>
          </p:cNvPr>
          <p:cNvSpPr>
            <a:spLocks noGrp="1"/>
          </p:cNvSpPr>
          <p:nvPr>
            <p:ph type="body" sz="quarter" idx="161"/>
          </p:nvPr>
        </p:nvSpPr>
        <p:spPr/>
        <p:txBody>
          <a:bodyPr/>
          <a:lstStyle/>
          <a:p>
            <a:r>
              <a:rPr lang="en-US" dirty="0"/>
              <a:t>Aarohi </a:t>
            </a:r>
            <a:r>
              <a:rPr lang="en-US" dirty="0" err="1"/>
              <a:t>Rathore,Aieshah</a:t>
            </a:r>
            <a:r>
              <a:rPr lang="en-US" dirty="0"/>
              <a:t> </a:t>
            </a:r>
            <a:r>
              <a:rPr lang="en-US" dirty="0" err="1"/>
              <a:t>Nasir,Abhishek</a:t>
            </a:r>
            <a:r>
              <a:rPr lang="en-US" dirty="0"/>
              <a:t> Rawat</a:t>
            </a:r>
          </a:p>
        </p:txBody>
      </p:sp>
      <p:sp>
        <p:nvSpPr>
          <p:cNvPr id="19" name="Text Placeholder 18">
            <a:extLst>
              <a:ext uri="{FF2B5EF4-FFF2-40B4-BE49-F238E27FC236}">
                <a16:creationId xmlns:a16="http://schemas.microsoft.com/office/drawing/2014/main" id="{A75FABC5-AFB2-6741-EFF4-D0CE14D1D0D4}"/>
              </a:ext>
            </a:extLst>
          </p:cNvPr>
          <p:cNvSpPr>
            <a:spLocks noGrp="1"/>
          </p:cNvSpPr>
          <p:nvPr>
            <p:ph type="body" sz="quarter" idx="195"/>
          </p:nvPr>
        </p:nvSpPr>
        <p:spPr/>
        <p:txBody>
          <a:bodyPr/>
          <a:lstStyle/>
          <a:p>
            <a:endParaRPr lang="en-US"/>
          </a:p>
        </p:txBody>
      </p:sp>
      <p:sp>
        <p:nvSpPr>
          <p:cNvPr id="20" name="Text Placeholder 19">
            <a:extLst>
              <a:ext uri="{FF2B5EF4-FFF2-40B4-BE49-F238E27FC236}">
                <a16:creationId xmlns:a16="http://schemas.microsoft.com/office/drawing/2014/main" id="{3BACED76-9DD7-97AA-2044-90954A1D9417}"/>
              </a:ext>
            </a:extLst>
          </p:cNvPr>
          <p:cNvSpPr>
            <a:spLocks noGrp="1"/>
          </p:cNvSpPr>
          <p:nvPr>
            <p:ph type="body" sz="quarter" idx="196"/>
          </p:nvPr>
        </p:nvSpPr>
        <p:spPr>
          <a:xfrm>
            <a:off x="5225143" y="180134"/>
            <a:ext cx="33440914" cy="2548390"/>
          </a:xfrm>
        </p:spPr>
        <p:txBody>
          <a:bodyPr/>
          <a:lstStyle/>
          <a:p>
            <a:r>
              <a:rPr lang="en-US" sz="5400" dirty="0"/>
              <a:t>Interactive Achievements’ Inventory with AI-based Staff Assistant and Résumé Builder</a:t>
            </a:r>
          </a:p>
          <a:p>
            <a:r>
              <a:rPr lang="en-US" b="0" dirty="0">
                <a:effectLst/>
              </a:rPr>
              <a:t>  </a:t>
            </a:r>
            <a:endParaRPr lang="en-US" dirty="0"/>
          </a:p>
          <a:p>
            <a:endParaRPr lang="en-US" dirty="0"/>
          </a:p>
        </p:txBody>
      </p:sp>
      <p:sp>
        <p:nvSpPr>
          <p:cNvPr id="22" name="Text Placeholder 21">
            <a:extLst>
              <a:ext uri="{FF2B5EF4-FFF2-40B4-BE49-F238E27FC236}">
                <a16:creationId xmlns:a16="http://schemas.microsoft.com/office/drawing/2014/main" id="{99FF61D2-8F89-BB3A-7684-C05D602CF6AF}"/>
              </a:ext>
            </a:extLst>
          </p:cNvPr>
          <p:cNvSpPr>
            <a:spLocks noGrp="1"/>
          </p:cNvSpPr>
          <p:nvPr>
            <p:ph type="body" sz="quarter" idx="22"/>
          </p:nvPr>
        </p:nvSpPr>
        <p:spPr>
          <a:xfrm>
            <a:off x="438087" y="11088721"/>
            <a:ext cx="8290965" cy="527611"/>
          </a:xfrm>
        </p:spPr>
        <p:txBody>
          <a:bodyPr/>
          <a:lstStyle/>
          <a:p>
            <a:r>
              <a:rPr lang="en-US" dirty="0"/>
              <a:t>Methods</a:t>
            </a:r>
          </a:p>
        </p:txBody>
      </p:sp>
      <p:pic>
        <p:nvPicPr>
          <p:cNvPr id="24" name="Picture 23">
            <a:extLst>
              <a:ext uri="{FF2B5EF4-FFF2-40B4-BE49-F238E27FC236}">
                <a16:creationId xmlns:a16="http://schemas.microsoft.com/office/drawing/2014/main" id="{B5167ED3-79B8-42A6-C83E-7FEA5EDC8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9835" y="5350577"/>
            <a:ext cx="6958879" cy="6093976"/>
          </a:xfrm>
          <a:prstGeom prst="rect">
            <a:avLst/>
          </a:prstGeom>
        </p:spPr>
      </p:pic>
      <p:pic>
        <p:nvPicPr>
          <p:cNvPr id="26" name="Picture 25">
            <a:extLst>
              <a:ext uri="{FF2B5EF4-FFF2-40B4-BE49-F238E27FC236}">
                <a16:creationId xmlns:a16="http://schemas.microsoft.com/office/drawing/2014/main" id="{EC378D75-1D8D-D4EC-D1BA-DB4B475FD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3604" y="10860773"/>
            <a:ext cx="7041972" cy="8072590"/>
          </a:xfrm>
          <a:prstGeom prst="rect">
            <a:avLst/>
          </a:prstGeom>
        </p:spPr>
      </p:pic>
      <p:pic>
        <p:nvPicPr>
          <p:cNvPr id="28" name="Picture 27">
            <a:extLst>
              <a:ext uri="{FF2B5EF4-FFF2-40B4-BE49-F238E27FC236}">
                <a16:creationId xmlns:a16="http://schemas.microsoft.com/office/drawing/2014/main" id="{244816C1-B2FC-B315-3978-FB67D9D20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2934" y="10718911"/>
            <a:ext cx="7359194" cy="3148886"/>
          </a:xfrm>
          <a:prstGeom prst="rect">
            <a:avLst/>
          </a:prstGeom>
        </p:spPr>
      </p:pic>
      <p:pic>
        <p:nvPicPr>
          <p:cNvPr id="30" name="Picture 29">
            <a:extLst>
              <a:ext uri="{FF2B5EF4-FFF2-40B4-BE49-F238E27FC236}">
                <a16:creationId xmlns:a16="http://schemas.microsoft.com/office/drawing/2014/main" id="{5DA922A4-A8EB-5796-D0B4-EC57BB3E52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79381" y="3938179"/>
            <a:ext cx="7408195" cy="4321182"/>
          </a:xfrm>
          <a:prstGeom prst="rect">
            <a:avLst/>
          </a:prstGeom>
        </p:spPr>
      </p:pic>
    </p:spTree>
    <p:extLst>
      <p:ext uri="{BB962C8B-B14F-4D97-AF65-F5344CB8AC3E}">
        <p14:creationId xmlns:p14="http://schemas.microsoft.com/office/powerpoint/2010/main" val="1394695677"/>
      </p:ext>
    </p:extLst>
  </p:cSld>
  <p:clrMapOvr>
    <a:masterClrMapping/>
  </p:clrMapOvr>
</p:sld>
</file>

<file path=ppt/theme/theme1.xml><?xml version="1.0" encoding="utf-8"?>
<a:theme xmlns:a="http://schemas.openxmlformats.org/drawingml/2006/main" name="48x96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1457</TotalTime>
  <Words>1047</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Arial Black</vt:lpstr>
      <vt:lpstr>Calibri</vt:lpstr>
      <vt:lpstr>Century Gothic</vt:lpstr>
      <vt:lpstr>Times</vt:lpstr>
      <vt:lpstr>Times New Roman</vt:lpstr>
      <vt:lpstr>Trebuchet MS</vt:lpstr>
      <vt:lpstr>Wingdings</vt:lpstr>
      <vt:lpstr>48x96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dc:subject>
  <dc:creator>PosterPresentations.com</dc:creator>
  <cp:keywords>48x96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aieshah nasir</cp:lastModifiedBy>
  <cp:revision>46</cp:revision>
  <dcterms:created xsi:type="dcterms:W3CDTF">2012-02-09T21:25:37Z</dcterms:created>
  <dcterms:modified xsi:type="dcterms:W3CDTF">2023-04-20T16:06:24Z</dcterms:modified>
  <cp:category>Research poster templates</cp:category>
</cp:coreProperties>
</file>