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709" r:id="rId4"/>
  </p:sldMasterIdLst>
  <p:notesMasterIdLst>
    <p:notesMasterId r:id="rId51"/>
  </p:notesMasterIdLst>
  <p:sldIdLst>
    <p:sldId id="256" r:id="rId5"/>
    <p:sldId id="257" r:id="rId6"/>
    <p:sldId id="260" r:id="rId7"/>
    <p:sldId id="258" r:id="rId8"/>
    <p:sldId id="259" r:id="rId9"/>
    <p:sldId id="264" r:id="rId10"/>
    <p:sldId id="261" r:id="rId11"/>
    <p:sldId id="263" r:id="rId12"/>
    <p:sldId id="262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7" r:id="rId23"/>
    <p:sldId id="274" r:id="rId24"/>
    <p:sldId id="275" r:id="rId25"/>
    <p:sldId id="276" r:id="rId26"/>
    <p:sldId id="278" r:id="rId27"/>
    <p:sldId id="279" r:id="rId28"/>
    <p:sldId id="280" r:id="rId29"/>
    <p:sldId id="281" r:id="rId30"/>
    <p:sldId id="283" r:id="rId31"/>
    <p:sldId id="282" r:id="rId32"/>
    <p:sldId id="285" r:id="rId33"/>
    <p:sldId id="284" r:id="rId34"/>
    <p:sldId id="286" r:id="rId35"/>
    <p:sldId id="287" r:id="rId36"/>
    <p:sldId id="288" r:id="rId37"/>
    <p:sldId id="289" r:id="rId38"/>
    <p:sldId id="290" r:id="rId39"/>
    <p:sldId id="295" r:id="rId40"/>
    <p:sldId id="291" r:id="rId41"/>
    <p:sldId id="293" r:id="rId42"/>
    <p:sldId id="292" r:id="rId43"/>
    <p:sldId id="296" r:id="rId44"/>
    <p:sldId id="294" r:id="rId45"/>
    <p:sldId id="297" r:id="rId46"/>
    <p:sldId id="298" r:id="rId47"/>
    <p:sldId id="299" r:id="rId48"/>
    <p:sldId id="300" r:id="rId49"/>
    <p:sldId id="301" r:id="rId5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6D3349-CC95-476E-964A-9986A47BC330}" v="110" dt="2019-06-26T17:18:55.8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>
        <p:scale>
          <a:sx n="60" d="100"/>
          <a:sy n="60" d="100"/>
        </p:scale>
        <p:origin x="888" y="-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microsoft.com/office/2015/10/relationships/revisionInfo" Target="revisionInfo.xml"/><Relationship Id="rId8" Type="http://schemas.openxmlformats.org/officeDocument/2006/relationships/slide" Target="slides/slide4.xml"/><Relationship Id="rId51" Type="http://schemas.openxmlformats.org/officeDocument/2006/relationships/notesMaster" Target="notesMasters/notesMaster1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C3FCC2-4E7A-4671-AA79-177CB194E449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01C38D-F26D-4167-83EF-8774BC62D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050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2DDA1-BAE3-4C9F-9F2C-C4D2126BD00F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43514-2FAE-4CC6-80A5-84DBD1820B8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B5FE1BD-EAB7-45D5-9E98-27EBAB4A0A10}"/>
              </a:ext>
            </a:extLst>
          </p:cNvPr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E877E1-DD53-4510-9A13-B00EB703002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8" r="13926" b="71478"/>
          <a:stretch/>
        </p:blipFill>
        <p:spPr>
          <a:xfrm>
            <a:off x="342899" y="4546601"/>
            <a:ext cx="11715751" cy="202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842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4E560-77BF-4D1A-B6E7-CD55CE12B1B8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9379A-16E2-4C4A-96D0-A52C44225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30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4E560-77BF-4D1A-B6E7-CD55CE12B1B8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9379A-16E2-4C4A-96D0-A52C44225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1907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45A2570-7517-4576-B836-E4E6D3E74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9B673-4507-4B72-871E-001890787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433" y="1604211"/>
            <a:ext cx="10983131" cy="4572752"/>
          </a:xfrm>
        </p:spPr>
        <p:txBody>
          <a:bodyPr/>
          <a:lstStyle>
            <a:lvl1pPr marL="0" indent="0"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FB8AB91F-D739-4DD5-859B-B16B125BE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103406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45A2570-7517-4576-B836-E4E6D3E74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9B673-4507-4B72-871E-001890787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433" y="1604211"/>
            <a:ext cx="10983131" cy="4572752"/>
          </a:xfrm>
        </p:spPr>
        <p:txBody>
          <a:bodyPr/>
          <a:lstStyle>
            <a:lvl1pPr marL="0" indent="0"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E770BB0-A521-41C6-A0AE-BEE679D2A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04657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0017C897-2775-4930-B0BE-BEB724532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48158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2DDA1-BAE3-4C9F-9F2C-C4D2126BD00F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43514-2FAE-4CC6-80A5-84DBD1820B8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153989F-FAD6-4156-ACFE-51F0A3B5F1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478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4E560-77BF-4D1A-B6E7-CD55CE12B1B8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9379A-16E2-4C4A-96D0-A52C44225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728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4E560-77BF-4D1A-B6E7-CD55CE12B1B8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9379A-16E2-4C4A-96D0-A52C44225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627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4E560-77BF-4D1A-B6E7-CD55CE12B1B8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9379A-16E2-4C4A-96D0-A52C44225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240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2DDA1-BAE3-4C9F-9F2C-C4D2126BD00F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43514-2FAE-4CC6-80A5-84DBD1820B8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D63597C-96B9-4E26-9066-345DDA34FE29}"/>
              </a:ext>
            </a:extLst>
          </p:cNvPr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D239CCA-2D38-4ADB-91D8-75AAC571EF6B}"/>
              </a:ext>
            </a:extLst>
          </p:cNvPr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9670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2DDA1-BAE3-4C9F-9F2C-C4D2126BD00F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43514-2FAE-4CC6-80A5-84DBD1820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854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4E560-77BF-4D1A-B6E7-CD55CE12B1B8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9379A-16E2-4C4A-96D0-A52C44225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172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4E560-77BF-4D1A-B6E7-CD55CE12B1B8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9379A-16E2-4C4A-96D0-A52C44225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87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44E560-77BF-4D1A-B6E7-CD55CE12B1B8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9379A-16E2-4C4A-96D0-A52C442257E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D0D5195-00F4-482F-8F15-3C11B9D1C0F4}"/>
              </a:ext>
            </a:extLst>
          </p:cNvPr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7A62AF-958F-421A-8491-BAAF51BEC351}"/>
              </a:ext>
            </a:extLst>
          </p:cNvPr>
          <p:cNvCxnSpPr/>
          <p:nvPr userDrawn="1"/>
        </p:nvCxnSpPr>
        <p:spPr>
          <a:xfrm>
            <a:off x="604434" y="1428214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9535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650" r:id="rId12"/>
    <p:sldLayoutId id="2147483663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F8D61-9318-4DC8-A868-2B1BFDD2B2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Computer Networks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322DE6-C2BE-4B53-BC28-C43EBD0052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BMTA Training, June 30, 2019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580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0AFE2-E63F-44CE-9E35-6412D84FA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Networks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65115AF-504B-4A91-8AB8-F06954DC97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03799" y="2292487"/>
            <a:ext cx="5784378" cy="4101827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1C14CB-07DE-47DE-A549-28E580D1965A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838200" y="1690688"/>
            <a:ext cx="5157788" cy="823912"/>
          </a:xfrm>
        </p:spPr>
        <p:txBody>
          <a:bodyPr/>
          <a:lstStyle/>
          <a:p>
            <a:r>
              <a:rPr lang="en-US" dirty="0"/>
              <a:t>Local Area Networks (LAN)</a:t>
            </a:r>
          </a:p>
        </p:txBody>
      </p:sp>
    </p:spTree>
    <p:extLst>
      <p:ext uri="{BB962C8B-B14F-4D97-AF65-F5344CB8AC3E}">
        <p14:creationId xmlns:p14="http://schemas.microsoft.com/office/powerpoint/2010/main" val="28819900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0AFE2-E63F-44CE-9E35-6412D84FA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Networks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F94FACB-D109-452A-B067-02B19BDE5F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9552" y="2705292"/>
            <a:ext cx="9152895" cy="3258528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2E6B32-8EE0-4303-8B52-4B3692FEFDB4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838200" y="1699533"/>
            <a:ext cx="5183187" cy="823912"/>
          </a:xfrm>
        </p:spPr>
        <p:txBody>
          <a:bodyPr/>
          <a:lstStyle/>
          <a:p>
            <a:r>
              <a:rPr lang="en-US" dirty="0"/>
              <a:t>Wide Area Networks (WAN)</a:t>
            </a:r>
          </a:p>
        </p:txBody>
      </p:sp>
    </p:spTree>
    <p:extLst>
      <p:ext uri="{BB962C8B-B14F-4D97-AF65-F5344CB8AC3E}">
        <p14:creationId xmlns:p14="http://schemas.microsoft.com/office/powerpoint/2010/main" val="4150190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0AFE2-E63F-44CE-9E35-6412D84FA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Networks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2E6B32-8EE0-4303-8B52-4B3692FEFDB4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838200" y="1699533"/>
            <a:ext cx="5183187" cy="823912"/>
          </a:xfrm>
        </p:spPr>
        <p:txBody>
          <a:bodyPr/>
          <a:lstStyle/>
          <a:p>
            <a:r>
              <a:rPr lang="en-US" dirty="0"/>
              <a:t>The Internet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9CAF5F-F68F-4356-A1CA-ED6034EF0D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1173" y="1794374"/>
            <a:ext cx="6219200" cy="4534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0304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F703B-32F0-4799-8EEF-A4FC75356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Supporting Network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91CAF6-2218-42A7-8F75-8A000A4EC5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Four basic characteristics that the underlying architectures need to address in order to meet user expectation:</a:t>
            </a:r>
          </a:p>
          <a:p>
            <a:pPr lvl="1"/>
            <a:r>
              <a:rPr lang="en-US" b="1" dirty="0">
                <a:solidFill>
                  <a:schemeClr val="accent2"/>
                </a:solidFill>
              </a:rPr>
              <a:t>Fault Tolerance</a:t>
            </a:r>
          </a:p>
          <a:p>
            <a:pPr lvl="1"/>
            <a:r>
              <a:rPr lang="en-US" b="1" dirty="0">
                <a:solidFill>
                  <a:schemeClr val="accent2"/>
                </a:solidFill>
              </a:rPr>
              <a:t>Scalability</a:t>
            </a:r>
          </a:p>
          <a:p>
            <a:pPr lvl="1"/>
            <a:r>
              <a:rPr lang="en-US" b="1" dirty="0">
                <a:solidFill>
                  <a:schemeClr val="accent2"/>
                </a:solidFill>
              </a:rPr>
              <a:t>Quality of Service (QoS)</a:t>
            </a:r>
          </a:p>
          <a:p>
            <a:pPr lvl="1"/>
            <a:r>
              <a:rPr lang="en-US" b="1" dirty="0">
                <a:solidFill>
                  <a:schemeClr val="accent2"/>
                </a:solidFill>
              </a:rPr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1750770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5D7D6-CDA3-46C3-866E-AEB32C023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Fault Tolerance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70DF34D-1230-4053-ADBF-2281DA3AED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78987" y="1825625"/>
            <a:ext cx="623402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0256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2E6B4-0028-4758-B160-D29A7A706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Scalability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EBC1CD1-0778-44F2-9D4F-6EDB34758D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7886" y="1672143"/>
            <a:ext cx="7074599" cy="4820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6438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17B76-9AAB-4341-B5AE-AB4CB32CF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Quality of Service (QoS)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6EEFD-1758-4CF4-A8A3-3BD97E4ED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Examples of priority decisions for an organization might include:</a:t>
            </a:r>
          </a:p>
          <a:p>
            <a:r>
              <a:rPr lang="en-US" dirty="0"/>
              <a:t>Time-sensitive communication – increase priority for services like telephony or video distribution.</a:t>
            </a:r>
          </a:p>
          <a:p>
            <a:r>
              <a:rPr lang="en-US" dirty="0"/>
              <a:t>Non time-sensitive communication – decrease priority for web page retrieval or email.</a:t>
            </a:r>
          </a:p>
          <a:p>
            <a:r>
              <a:rPr lang="en-US" dirty="0"/>
              <a:t>High importance to organization – increase priority for production control or business transaction data.</a:t>
            </a:r>
          </a:p>
          <a:p>
            <a:r>
              <a:rPr lang="en-US" dirty="0"/>
              <a:t>Undesirable communication – decrease priority or block unwanted activity, like peer-to-peer file sharing or live entertainment.</a:t>
            </a:r>
          </a:p>
        </p:txBody>
      </p:sp>
    </p:spTree>
    <p:extLst>
      <p:ext uri="{BB962C8B-B14F-4D97-AF65-F5344CB8AC3E}">
        <p14:creationId xmlns:p14="http://schemas.microsoft.com/office/powerpoint/2010/main" val="16289649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7616A-7254-4CAE-9809-121EEA259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CA9911F-96FB-4C65-972D-0D453EC550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1585" y="1590287"/>
            <a:ext cx="8588829" cy="4902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0304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rgbClr val="E3411B">
                  <a:lumMod val="90000"/>
                </a:srgbClr>
              </a:gs>
              <a:gs pos="25000">
                <a:srgbClr val="E3411B">
                  <a:lumMod val="90000"/>
                </a:srgb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7CB6F01-99C6-4BB9-9030-E428468E8D2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Network Protocols</a:t>
            </a:r>
          </a:p>
        </p:txBody>
      </p:sp>
    </p:spTree>
    <p:extLst>
      <p:ext uri="{BB962C8B-B14F-4D97-AF65-F5344CB8AC3E}">
        <p14:creationId xmlns:p14="http://schemas.microsoft.com/office/powerpoint/2010/main" val="25727970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DEBE7-7985-42F9-8E4D-CE06950FB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Model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BDB2182-A15F-4C27-8551-83BEB222CA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3296" y="1926771"/>
            <a:ext cx="9005407" cy="456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484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DFABF-D910-4FDE-8CEC-6C471EBCD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49AFE5-649E-4BB1-AC9C-0897E0952B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Computer Network Reviews</a:t>
            </a:r>
          </a:p>
          <a:p>
            <a:r>
              <a:rPr lang="en-US" dirty="0"/>
              <a:t>Network Protocols</a:t>
            </a:r>
          </a:p>
          <a:p>
            <a:pPr lvl="1"/>
            <a:r>
              <a:rPr lang="en-US" dirty="0"/>
              <a:t>Hands-On #1: Simple Network Tools</a:t>
            </a:r>
          </a:p>
          <a:p>
            <a:r>
              <a:rPr lang="en-US" dirty="0"/>
              <a:t>Ethernet</a:t>
            </a:r>
          </a:p>
          <a:p>
            <a:pPr lvl="1"/>
            <a:r>
              <a:rPr lang="en-US" dirty="0"/>
              <a:t>Hands-On #2: Ethernet Switch</a:t>
            </a:r>
          </a:p>
          <a:p>
            <a:r>
              <a:rPr lang="en-US" dirty="0"/>
              <a:t>Network Protocols</a:t>
            </a:r>
          </a:p>
          <a:p>
            <a:pPr lvl="1"/>
            <a:r>
              <a:rPr lang="en-US" dirty="0"/>
              <a:t>Hands-On #3: OSPF Routing Protocol</a:t>
            </a:r>
          </a:p>
          <a:p>
            <a:r>
              <a:rPr lang="en-US" dirty="0"/>
              <a:t>Application Protocols</a:t>
            </a:r>
          </a:p>
          <a:p>
            <a:pPr lvl="1"/>
            <a:r>
              <a:rPr lang="en-US" dirty="0"/>
              <a:t>Hands-On #4: DHCP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2706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B2EA3-5689-49DE-AA76-A38366D64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Protocol Suites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DFB76B0-9D39-4113-8F5C-C53E4C05A4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25457" y="1825625"/>
            <a:ext cx="6341086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9309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6F0FF-ACC9-4A4B-BA52-319790141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TCP/IP Protocol Suite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ABBEBFF-4C60-45B0-A40F-7E45BDF550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7532" y="1939925"/>
            <a:ext cx="881693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0951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A8E20-85DB-442E-9D25-74E42712B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IEEE Standards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A807FF-19EC-4754-9AB2-D69BDB32A6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8532" y="1690688"/>
            <a:ext cx="7034936" cy="4988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69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14DC6-E59A-4E82-8546-62E7109E8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Protocol Data Units (PDUs)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58A76B6-6ECA-40D5-9203-E01AC7FEA2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6071" y="1874612"/>
            <a:ext cx="7019857" cy="4781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8018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D3E99-9EA9-4A2D-94FD-E50F97AA2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Addresses and Data Link Addresses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84F9CF1-1CB8-4838-915E-6DDE2703DF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0352" y="1548038"/>
            <a:ext cx="7011295" cy="508136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18BEBD9-8EA0-4025-ABD1-4E89B59E9B57}"/>
              </a:ext>
            </a:extLst>
          </p:cNvPr>
          <p:cNvSpPr txBox="1"/>
          <p:nvPr/>
        </p:nvSpPr>
        <p:spPr>
          <a:xfrm>
            <a:off x="9849074" y="2710543"/>
            <a:ext cx="18585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Same Network</a:t>
            </a:r>
          </a:p>
        </p:txBody>
      </p:sp>
    </p:spTree>
    <p:extLst>
      <p:ext uri="{BB962C8B-B14F-4D97-AF65-F5344CB8AC3E}">
        <p14:creationId xmlns:p14="http://schemas.microsoft.com/office/powerpoint/2010/main" val="1199522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D3E99-9EA9-4A2D-94FD-E50F97AA2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Addresses and Data Link Addresses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08F9D7E-58A2-4852-97EE-B906F1649B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5864" y="1610313"/>
            <a:ext cx="7680272" cy="488256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18BEBD9-8EA0-4025-ABD1-4E89B59E9B57}"/>
              </a:ext>
            </a:extLst>
          </p:cNvPr>
          <p:cNvSpPr txBox="1"/>
          <p:nvPr/>
        </p:nvSpPr>
        <p:spPr>
          <a:xfrm>
            <a:off x="9849074" y="2710543"/>
            <a:ext cx="18585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Remote Network</a:t>
            </a:r>
          </a:p>
        </p:txBody>
      </p:sp>
    </p:spTree>
    <p:extLst>
      <p:ext uri="{BB962C8B-B14F-4D97-AF65-F5344CB8AC3E}">
        <p14:creationId xmlns:p14="http://schemas.microsoft.com/office/powerpoint/2010/main" val="3413942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rgbClr val="E3411B">
                  <a:lumMod val="90000"/>
                </a:srgbClr>
              </a:gs>
              <a:gs pos="25000">
                <a:srgbClr val="E3411B">
                  <a:lumMod val="90000"/>
                </a:srgb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7CB6F01-99C6-4BB9-9030-E428468E8D2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Hands-On #1:</a:t>
            </a:r>
            <a:br>
              <a:rPr lang="en-US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Simple Network Tools</a:t>
            </a:r>
            <a:endParaRPr lang="en-US" sz="60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334111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rgbClr val="E3411B">
                  <a:lumMod val="90000"/>
                </a:srgbClr>
              </a:gs>
              <a:gs pos="25000">
                <a:srgbClr val="E3411B">
                  <a:lumMod val="90000"/>
                </a:srgb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7CB6F01-99C6-4BB9-9030-E428468E8D2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Ethernet</a:t>
            </a:r>
            <a:endParaRPr lang="en-US" sz="60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925963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FFD97-926E-4F09-83D9-36332681A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Ethernet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8931F-2947-40ED-83E5-4F487E50A2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One of the most widely used LAN technologies</a:t>
            </a:r>
          </a:p>
          <a:p>
            <a:r>
              <a:rPr lang="en-US" dirty="0"/>
              <a:t>Operates in the data link layer and the physical layer</a:t>
            </a:r>
          </a:p>
          <a:p>
            <a:r>
              <a:rPr lang="en-US" dirty="0"/>
              <a:t>Family of networking technologies that are defined in the IEEE 802.2 and 802.3 standards</a:t>
            </a:r>
          </a:p>
          <a:p>
            <a:r>
              <a:rPr lang="en-US" dirty="0"/>
              <a:t>Supports data bandwidths of 10, 100, 1000, 10,000, 40,000, and 100,000 Mbps (100 Gbps)</a:t>
            </a:r>
          </a:p>
          <a:p>
            <a:r>
              <a:rPr lang="en-US" dirty="0"/>
              <a:t>Two separate sub layers of the data link layer to operate –Logical link control (LLC) and the MAC sublayers</a:t>
            </a:r>
          </a:p>
        </p:txBody>
      </p:sp>
    </p:spTree>
    <p:extLst>
      <p:ext uri="{BB962C8B-B14F-4D97-AF65-F5344CB8AC3E}">
        <p14:creationId xmlns:p14="http://schemas.microsoft.com/office/powerpoint/2010/main" val="14835576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DC4C0-8B90-4359-B220-FD45A8B42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Ethernet: LLC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71DF4-6499-42C6-8435-E357E17D05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Handles communication between upper and lower layers (Network Layer vs. MAC Sublayer).</a:t>
            </a:r>
          </a:p>
          <a:p>
            <a:r>
              <a:rPr lang="en-US" dirty="0"/>
              <a:t>Takes the network protocol data and adds control information to help deliver the packet to the destination.</a:t>
            </a:r>
          </a:p>
        </p:txBody>
      </p:sp>
    </p:spTree>
    <p:extLst>
      <p:ext uri="{BB962C8B-B14F-4D97-AF65-F5344CB8AC3E}">
        <p14:creationId xmlns:p14="http://schemas.microsoft.com/office/powerpoint/2010/main" val="3729385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rgbClr val="E3411B">
                  <a:lumMod val="90000"/>
                </a:srgbClr>
              </a:gs>
              <a:gs pos="25000">
                <a:srgbClr val="E3411B">
                  <a:lumMod val="90000"/>
                </a:srgb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E6A305B-71A4-413F-8FEA-D80976815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Computer Network Reviews</a:t>
            </a:r>
          </a:p>
        </p:txBody>
      </p:sp>
    </p:spTree>
    <p:extLst>
      <p:ext uri="{BB962C8B-B14F-4D97-AF65-F5344CB8AC3E}">
        <p14:creationId xmlns:p14="http://schemas.microsoft.com/office/powerpoint/2010/main" val="40927243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65E0F-58A6-4668-90FB-DAC27ABA6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Ethernet: MAC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48ED2-1763-48AA-BEB1-81CA9FABE8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Provides three primary functions:</a:t>
            </a:r>
            <a:endParaRPr lang="en-US" dirty="0"/>
          </a:p>
          <a:p>
            <a:pPr lvl="1"/>
            <a:r>
              <a:rPr lang="en-US" b="1" dirty="0"/>
              <a:t>Frame delimiting </a:t>
            </a:r>
            <a:r>
              <a:rPr lang="en-US" dirty="0"/>
              <a:t>–Identifies a group of bits that make up a frame, synchronization between the transmitting and receiving nodes.</a:t>
            </a:r>
          </a:p>
          <a:p>
            <a:pPr lvl="1"/>
            <a:r>
              <a:rPr lang="en-US" b="1" dirty="0"/>
              <a:t>Addressing </a:t>
            </a:r>
            <a:r>
              <a:rPr lang="en-US" dirty="0"/>
              <a:t>–Each Ethernet header added in the frame contains the physical address (MAC address) that enables a frame to be delivered to a destination node.</a:t>
            </a:r>
          </a:p>
          <a:p>
            <a:pPr lvl="1"/>
            <a:r>
              <a:rPr lang="en-US" b="1" dirty="0"/>
              <a:t>Error detection</a:t>
            </a:r>
            <a:r>
              <a:rPr lang="en-US" dirty="0"/>
              <a:t>–Each Ethernet frame contains a trailer with a cyclic redundancy check (CRC) of the frame contents.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Note: See sample CRC calculation @ https://asecuritysite.com/comms/crc_div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6478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07481-C6B3-4423-AC54-5AF2C0436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Ethernet: Switch MAC Address Table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772BCF-94E2-42AE-902D-E9C30F5CBD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Before: PC1 broadcasts a frame.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ABABBC-9C3B-44A4-82B6-9F9B3A8DED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After: PC3 replies to PC1.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DBB13958-DECB-45BD-9D0B-6809C78224D9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266020" y="2647216"/>
            <a:ext cx="4995548" cy="3400305"/>
          </a:xfrm>
          <a:prstGeom prst="rect">
            <a:avLst/>
          </a:prstGeom>
        </p:spPr>
      </p:pic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4EF236AF-E9DE-49B1-8211-ED5A2DE5598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44639" y="2651978"/>
            <a:ext cx="5148084" cy="339078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A4E82BE-411B-4F65-83BA-80B07A44A7D2}"/>
              </a:ext>
            </a:extLst>
          </p:cNvPr>
          <p:cNvSpPr txBox="1"/>
          <p:nvPr/>
        </p:nvSpPr>
        <p:spPr>
          <a:xfrm>
            <a:off x="10034337" y="3006726"/>
            <a:ext cx="1985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Port 3: MAC PC3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EC82BF2-2E86-4DD6-B4A6-D2447CDDEB1C}"/>
              </a:ext>
            </a:extLst>
          </p:cNvPr>
          <p:cNvCxnSpPr/>
          <p:nvPr/>
        </p:nvCxnSpPr>
        <p:spPr>
          <a:xfrm flipH="1">
            <a:off x="9288379" y="3176337"/>
            <a:ext cx="721895" cy="37297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30EAB86-CAF0-4735-B76F-A3A8D96F1C97}"/>
              </a:ext>
            </a:extLst>
          </p:cNvPr>
          <p:cNvCxnSpPr/>
          <p:nvPr/>
        </p:nvCxnSpPr>
        <p:spPr>
          <a:xfrm>
            <a:off x="8398042" y="3505771"/>
            <a:ext cx="8061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40267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rgbClr val="E3411B">
                  <a:lumMod val="90000"/>
                </a:srgbClr>
              </a:gs>
              <a:gs pos="25000">
                <a:srgbClr val="E3411B">
                  <a:lumMod val="90000"/>
                </a:srgb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7CB6F01-99C6-4BB9-9030-E428468E8D2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Hands-</a:t>
            </a:r>
            <a:r>
              <a:rPr lang="en-US" sz="6000" dirty="0">
                <a:solidFill>
                  <a:srgbClr val="FFFFFF"/>
                </a:solidFill>
              </a:rPr>
              <a:t>On #2:</a:t>
            </a:r>
            <a:br>
              <a:rPr lang="en-US" sz="6000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Ethernet </a:t>
            </a:r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Switch</a:t>
            </a:r>
            <a:endParaRPr lang="en-US" sz="60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0229558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rgbClr val="E3411B">
                  <a:lumMod val="90000"/>
                </a:srgbClr>
              </a:gs>
              <a:gs pos="25000">
                <a:srgbClr val="E3411B">
                  <a:lumMod val="90000"/>
                </a:srgb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7CB6F01-99C6-4BB9-9030-E428468E8D2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Network Protocols</a:t>
            </a:r>
            <a:endParaRPr lang="en-US" sz="60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7582660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BC172-31A7-443B-B536-65B2DCC8C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Protocols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6443A-7DB2-4AED-B329-2BDA950B7C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Services of Network Protocols:</a:t>
            </a:r>
          </a:p>
          <a:p>
            <a:pPr lvl="1"/>
            <a:r>
              <a:rPr lang="en-US" dirty="0"/>
              <a:t>Addressing end devices</a:t>
            </a:r>
          </a:p>
          <a:p>
            <a:pPr lvl="1"/>
            <a:r>
              <a:rPr lang="en-US" dirty="0"/>
              <a:t>Encapsulation</a:t>
            </a:r>
          </a:p>
          <a:p>
            <a:pPr lvl="1"/>
            <a:r>
              <a:rPr lang="en-US" dirty="0"/>
              <a:t>Routing</a:t>
            </a:r>
          </a:p>
          <a:p>
            <a:pPr lvl="1"/>
            <a:r>
              <a:rPr lang="en-US" dirty="0"/>
              <a:t>De-encapsulating</a:t>
            </a:r>
          </a:p>
          <a:p>
            <a:endParaRPr lang="en-US" dirty="0"/>
          </a:p>
          <a:p>
            <a:r>
              <a:rPr lang="en-US" dirty="0"/>
              <a:t>Common network layer protocols include:</a:t>
            </a:r>
          </a:p>
          <a:p>
            <a:pPr lvl="1"/>
            <a:r>
              <a:rPr lang="en-US" dirty="0"/>
              <a:t>IP version 4 (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IPv4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IP version 6 (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IPv6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4738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11721-9F7E-4858-B632-3901CDCD5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IPv4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03BA3C2-8163-4247-B44F-27A92826C0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0114" b="6671"/>
          <a:stretch/>
        </p:blipFill>
        <p:spPr>
          <a:xfrm>
            <a:off x="642722" y="2204036"/>
            <a:ext cx="5453278" cy="329840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30D98FE-56A8-4F34-AC79-65CBE92220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3607" y="2224719"/>
            <a:ext cx="5603633" cy="3277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8349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3540E-1FEC-4BF1-8514-634623B80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IPv4: Classful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E68ED94-B9E5-426C-94A2-7791C469A6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8285" y="1852968"/>
            <a:ext cx="7375429" cy="4286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34132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4E482-714B-4488-BCC3-EB7A608DC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IPv4: Private Addresses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C170D0-9F2B-4D6F-B155-783422814B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Hosts that do not require access to the Internet can use private addresses</a:t>
            </a:r>
          </a:p>
          <a:p>
            <a:pPr lvl="1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10.0.0.0</a:t>
            </a:r>
            <a:r>
              <a:rPr lang="en-US" dirty="0"/>
              <a:t> to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10.255.255.255</a:t>
            </a:r>
            <a:r>
              <a:rPr lang="en-US" dirty="0"/>
              <a:t> (10.0.0.0/8)</a:t>
            </a:r>
          </a:p>
          <a:p>
            <a:pPr lvl="1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172.16.0.0</a:t>
            </a:r>
            <a:r>
              <a:rPr lang="en-US" dirty="0"/>
              <a:t> to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172.31.255.255</a:t>
            </a:r>
            <a:r>
              <a:rPr lang="en-US" dirty="0"/>
              <a:t> (172.16.0.0/12)</a:t>
            </a:r>
          </a:p>
          <a:p>
            <a:pPr lvl="1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192.168.0.0</a:t>
            </a:r>
            <a:r>
              <a:rPr lang="en-US" dirty="0"/>
              <a:t> to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192.168.255.255</a:t>
            </a:r>
            <a:r>
              <a:rPr lang="en-US" dirty="0"/>
              <a:t> (192.168.0.0/16)</a:t>
            </a:r>
          </a:p>
        </p:txBody>
      </p:sp>
    </p:spTree>
    <p:extLst>
      <p:ext uri="{BB962C8B-B14F-4D97-AF65-F5344CB8AC3E}">
        <p14:creationId xmlns:p14="http://schemas.microsoft.com/office/powerpoint/2010/main" val="164933868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70975-BAB1-48D9-BA83-08A3E6C88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IPv4: Special Addresses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B7A07-6BE1-44A9-B43D-6618308A6F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Network and Broadcast addresses</a:t>
            </a:r>
            <a:r>
              <a:rPr lang="en-US" dirty="0"/>
              <a:t>–within each network the first and last addresses cannot be assigned to hosts</a:t>
            </a:r>
          </a:p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Loopback address</a:t>
            </a:r>
            <a:r>
              <a:rPr lang="en-US" dirty="0"/>
              <a:t>–127.0.0.1 a special address that hosts use to direct traffic to themselves (addresses 127.0.0.0 to 127.255.255.255 are reserved)</a:t>
            </a:r>
          </a:p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Link-Local address</a:t>
            </a:r>
            <a:r>
              <a:rPr lang="en-US" dirty="0"/>
              <a:t>–169.254.0.0 to 169.254.255.255 (169.254.0.0/16) addresses can be automatically assigned to the local host</a:t>
            </a:r>
          </a:p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TEST-NET addresses</a:t>
            </a:r>
            <a:r>
              <a:rPr lang="en-US" dirty="0"/>
              <a:t>–192.0.2.0 to 192.0.2.255 (192.0.2.0/24) set aside for teaching and learning purposes, used in documentation and network examples</a:t>
            </a:r>
          </a:p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Experimental addresses</a:t>
            </a:r>
            <a:r>
              <a:rPr lang="en-US" dirty="0"/>
              <a:t>–240.0.0.0 to 255.255.255.254 are listed as reserved</a:t>
            </a:r>
          </a:p>
        </p:txBody>
      </p:sp>
    </p:spTree>
    <p:extLst>
      <p:ext uri="{BB962C8B-B14F-4D97-AF65-F5344CB8AC3E}">
        <p14:creationId xmlns:p14="http://schemas.microsoft.com/office/powerpoint/2010/main" val="183222023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32DEA-4257-4295-B038-AD27CEB75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IPv4: Limitation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ECE83-86D2-4F29-B03B-4F12CC12F8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IP Address depletion</a:t>
            </a:r>
          </a:p>
          <a:p>
            <a:r>
              <a:rPr lang="en-US" dirty="0"/>
              <a:t>Internet routing table expansion</a:t>
            </a:r>
          </a:p>
          <a:p>
            <a:r>
              <a:rPr lang="en-US" dirty="0"/>
              <a:t>Lack of end-to-end connectivity</a:t>
            </a:r>
          </a:p>
        </p:txBody>
      </p:sp>
    </p:spTree>
    <p:extLst>
      <p:ext uri="{BB962C8B-B14F-4D97-AF65-F5344CB8AC3E}">
        <p14:creationId xmlns:p14="http://schemas.microsoft.com/office/powerpoint/2010/main" val="1202432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1258D80-5D2E-484B-B80C-81864B9F1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Connected Devices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DE92471-8FB8-4276-AD0A-B48A701DF0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11874" y="1690688"/>
            <a:ext cx="6168252" cy="4686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06593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81A04-99A4-46EE-AEF0-68218B39E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IPv6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15622A-9DDE-40D0-9FED-1DC134012E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128 bits in length and written as a string of hexadecimal values.</a:t>
            </a:r>
          </a:p>
          <a:p>
            <a:r>
              <a:rPr lang="en-US" dirty="0"/>
              <a:t>In IPv6, 4 bits represents a single hexadecimal digit, 32 hexadecimal value = IPv6 address: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2001:0DB8:0000:1111:0000:0000:0000:0200</a:t>
            </a:r>
          </a:p>
          <a:p>
            <a:pPr lvl="1"/>
            <a:r>
              <a:rPr lang="en-US" dirty="0"/>
              <a:t>FE80:0000:0000:0000:0123:4567:89AB:CDEF</a:t>
            </a:r>
          </a:p>
          <a:p>
            <a:pPr lvl="1"/>
            <a:endParaRPr lang="en-US" dirty="0"/>
          </a:p>
          <a:p>
            <a:r>
              <a:rPr lang="en-US" dirty="0" err="1"/>
              <a:t>Hextet</a:t>
            </a:r>
            <a:r>
              <a:rPr lang="en-US" dirty="0"/>
              <a:t> used to refer to a segment of 16 bits or four hexadecimals.</a:t>
            </a:r>
          </a:p>
          <a:p>
            <a:r>
              <a:rPr lang="en-US" dirty="0"/>
              <a:t>Can be written in either lowercase or uppercase.</a:t>
            </a:r>
          </a:p>
        </p:txBody>
      </p:sp>
    </p:spTree>
    <p:extLst>
      <p:ext uri="{BB962C8B-B14F-4D97-AF65-F5344CB8AC3E}">
        <p14:creationId xmlns:p14="http://schemas.microsoft.com/office/powerpoint/2010/main" val="73533775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81250-8231-448E-A06E-00E88EB6F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IPv4 and IPv6 Coexistence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61D8230-A793-4DFE-A569-40B4C15589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3949" y="1933145"/>
            <a:ext cx="4876444" cy="33728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2FA45C6-A99C-4C2D-9E5F-21D9EBAFF3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933146"/>
            <a:ext cx="5612051" cy="337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90748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rgbClr val="E3411B">
                  <a:lumMod val="90000"/>
                </a:srgbClr>
              </a:gs>
              <a:gs pos="25000">
                <a:srgbClr val="E3411B">
                  <a:lumMod val="90000"/>
                </a:srgb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7CB6F01-99C6-4BB9-9030-E428468E8D2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Hands-</a:t>
            </a:r>
            <a:r>
              <a:rPr lang="en-US" sz="6000" dirty="0">
                <a:solidFill>
                  <a:srgbClr val="FFFFFF"/>
                </a:solidFill>
              </a:rPr>
              <a:t>On #3:</a:t>
            </a:r>
            <a:br>
              <a:rPr lang="en-US" sz="6000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OSPF Routing Protocol</a:t>
            </a:r>
            <a:endParaRPr lang="en-US" sz="60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51365589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rgbClr val="E3411B">
                  <a:lumMod val="90000"/>
                </a:srgbClr>
              </a:gs>
              <a:gs pos="25000">
                <a:srgbClr val="E3411B">
                  <a:lumMod val="90000"/>
                </a:srgb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7CB6F01-99C6-4BB9-9030-E428468E8D2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Application Protocols</a:t>
            </a:r>
            <a:endParaRPr lang="en-US" sz="60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41225880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EFDCD-7AFB-48A7-B01C-2D1CA5323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Protocols: Sample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853DC6-9394-478D-89D7-4877302984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Domain Name Service Protocol (DNS)</a:t>
            </a:r>
            <a:r>
              <a:rPr lang="en-US" dirty="0"/>
              <a:t> – used to resolve Internet names to IP addresses.</a:t>
            </a:r>
          </a:p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Telnet</a:t>
            </a:r>
            <a:r>
              <a:rPr lang="en-US" dirty="0"/>
              <a:t> – a terminal emulation protocol used to provide remote access to servers and networking devices.</a:t>
            </a:r>
          </a:p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Bootstrap Protocol (BOOTP)</a:t>
            </a:r>
            <a:r>
              <a:rPr lang="en-US" dirty="0"/>
              <a:t> – a precursor to the DHCP protocol, a network protocol used to obtain IP address information during bootup.</a:t>
            </a:r>
          </a:p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Dynamic Host Control Protocol (DHCP)</a:t>
            </a:r>
            <a:r>
              <a:rPr lang="en-US" dirty="0"/>
              <a:t> – used to assign an IP address, subnet mask, default gateway and DNS server to a host.</a:t>
            </a:r>
          </a:p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Hypertext Transfer Protocol (HTTP)</a:t>
            </a:r>
            <a:r>
              <a:rPr lang="en-US" dirty="0"/>
              <a:t> – used to transfer files that make up the Web pages of the World Wide Web.</a:t>
            </a:r>
          </a:p>
        </p:txBody>
      </p:sp>
    </p:spTree>
    <p:extLst>
      <p:ext uri="{BB962C8B-B14F-4D97-AF65-F5344CB8AC3E}">
        <p14:creationId xmlns:p14="http://schemas.microsoft.com/office/powerpoint/2010/main" val="233853532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EFDCD-7AFB-48A7-B01C-2D1CA5323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Protocols: Sample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853DC6-9394-478D-89D7-4877302984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File Transfer Protocol (FTP)</a:t>
            </a:r>
            <a:r>
              <a:rPr lang="en-US" dirty="0"/>
              <a:t> – used for interactive file transfer between systems.</a:t>
            </a:r>
          </a:p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Trivial File Transfer Protocol (TFTP)</a:t>
            </a:r>
            <a:r>
              <a:rPr lang="en-US" dirty="0"/>
              <a:t> – used for connectionless active file transfer.</a:t>
            </a:r>
          </a:p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Simple Mail Transfer Protocol (SMTP)</a:t>
            </a:r>
            <a:r>
              <a:rPr lang="en-US" dirty="0"/>
              <a:t> – used for the transfer of mail messages and attachments.</a:t>
            </a:r>
          </a:p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Post Office Protocol (POP)</a:t>
            </a:r>
            <a:r>
              <a:rPr lang="en-US" dirty="0"/>
              <a:t> – used by email clients to retrieve email from a remote server.</a:t>
            </a:r>
          </a:p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Internet Message Access Protocol (IMAP)</a:t>
            </a:r>
            <a:r>
              <a:rPr lang="en-US" dirty="0"/>
              <a:t> – another protocol for email retrieval.</a:t>
            </a:r>
          </a:p>
        </p:txBody>
      </p:sp>
    </p:spTree>
    <p:extLst>
      <p:ext uri="{BB962C8B-B14F-4D97-AF65-F5344CB8AC3E}">
        <p14:creationId xmlns:p14="http://schemas.microsoft.com/office/powerpoint/2010/main" val="260294480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rgbClr val="E3411B">
                  <a:lumMod val="90000"/>
                </a:srgbClr>
              </a:gs>
              <a:gs pos="25000">
                <a:srgbClr val="E3411B">
                  <a:lumMod val="90000"/>
                </a:srgb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7CB6F01-99C6-4BB9-9030-E428468E8D2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Hands-</a:t>
            </a:r>
            <a:r>
              <a:rPr lang="en-US" sz="6000" dirty="0">
                <a:solidFill>
                  <a:srgbClr val="FFFFFF"/>
                </a:solidFill>
              </a:rPr>
              <a:t>On #4:</a:t>
            </a:r>
            <a:br>
              <a:rPr lang="en-US" sz="6000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DHCP</a:t>
            </a:r>
            <a:endParaRPr lang="en-US" sz="60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0872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B4E50-E386-4BA2-87BA-72426FF86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 in a Network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0D969C-1A48-486F-AA88-42F69DF225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Client-Server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B558E44-486E-484B-B483-11CA0869541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6612" y="2604491"/>
            <a:ext cx="4466534" cy="3014878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263E20E-52C8-4E54-BC1A-81A295DB4E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Peer-to-Peer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3E783C1A-C77C-4097-94D5-ED6863EB89C8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5772987" y="2604491"/>
            <a:ext cx="5933120" cy="2143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292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B4E50-E386-4BA2-87BA-72426FF86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Topologies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0D969C-1A48-486F-AA88-42F69DF225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Physical Topology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263E20E-52C8-4E54-BC1A-81A295DB4E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2830" y="1681163"/>
            <a:ext cx="4942558" cy="823912"/>
          </a:xfrm>
        </p:spPr>
        <p:txBody>
          <a:bodyPr/>
          <a:lstStyle/>
          <a:p>
            <a:r>
              <a:rPr lang="en-US" dirty="0"/>
              <a:t>Logical Topology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17C3FCE-DE33-42B2-926A-B3910E18AC5C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412830" y="2607890"/>
            <a:ext cx="5183188" cy="3478958"/>
          </a:xfrm>
          <a:prstGeom prst="rect">
            <a:avLst/>
          </a:prstGeom>
        </p:spPr>
      </p:pic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1279E563-2277-4225-A3BB-36A1FCA625A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26908" y="2607890"/>
            <a:ext cx="5823126" cy="3478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89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05181-14DC-4A26-95B7-9414D921C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in Networks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2AB5EFF-EAAC-426E-B1D2-88FFD5FC58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Devices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8C8895F-573D-4233-89DC-123CE21D7B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791" y="2324564"/>
            <a:ext cx="8048418" cy="3890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6634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05181-14DC-4A26-95B7-9414D921C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in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35E33-F061-4BC1-8938-77A886595A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Media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910CDE8-F4AA-4CBC-A6D3-D07319509E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5080" y="2547257"/>
            <a:ext cx="8541840" cy="3629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8239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05181-14DC-4A26-95B7-9414D921C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in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9B0A2-8FD3-4D55-84BE-386A81E964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Services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6B34F56-155D-477D-8E8E-B4B10C51ED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9546" y="2246189"/>
            <a:ext cx="7052908" cy="4246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6088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06286C1-23B0-486D-BA90-391FEFBD89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3774A73-0280-47B7-9E46-5069D2220801}">
  <ds:schemaRefs>
    <ds:schemaRef ds:uri="http://purl.org/dc/terms/"/>
    <ds:schemaRef ds:uri="http://schemas.openxmlformats.org/package/2006/metadata/core-properties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71af3243-3dd4-4a8d-8c0d-dd76da1f02a5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F7126FF7-C1F4-4C68-B9E0-A1BEBFA97A7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938</Words>
  <Application>Microsoft Office PowerPoint</Application>
  <PresentationFormat>Widescreen</PresentationFormat>
  <Paragraphs>133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1" baseType="lpstr">
      <vt:lpstr>Arial</vt:lpstr>
      <vt:lpstr>Calibri</vt:lpstr>
      <vt:lpstr>Calibri Light</vt:lpstr>
      <vt:lpstr>Segoe UI</vt:lpstr>
      <vt:lpstr>Office Theme</vt:lpstr>
      <vt:lpstr>Computer Networks</vt:lpstr>
      <vt:lpstr>Agenda</vt:lpstr>
      <vt:lpstr>Computer Network Reviews</vt:lpstr>
      <vt:lpstr>Connected Devices</vt:lpstr>
      <vt:lpstr>Resources in a Network</vt:lpstr>
      <vt:lpstr>Topologies</vt:lpstr>
      <vt:lpstr>Components in Networks</vt:lpstr>
      <vt:lpstr>Components in Networks</vt:lpstr>
      <vt:lpstr>Components in Networks</vt:lpstr>
      <vt:lpstr>Types of Networks</vt:lpstr>
      <vt:lpstr>Types of Networks</vt:lpstr>
      <vt:lpstr>Types of Networks</vt:lpstr>
      <vt:lpstr>Supporting Network Architecture</vt:lpstr>
      <vt:lpstr>Fault Tolerance</vt:lpstr>
      <vt:lpstr>Scalability</vt:lpstr>
      <vt:lpstr>Quality of Service (QoS)</vt:lpstr>
      <vt:lpstr>Security</vt:lpstr>
      <vt:lpstr>Network Protocols</vt:lpstr>
      <vt:lpstr>Network Model</vt:lpstr>
      <vt:lpstr>Protocol Suites</vt:lpstr>
      <vt:lpstr>TCP/IP Protocol Suite</vt:lpstr>
      <vt:lpstr>IEEE Standards</vt:lpstr>
      <vt:lpstr>Protocol Data Units (PDUs)</vt:lpstr>
      <vt:lpstr>Network Addresses and Data Link Addresses</vt:lpstr>
      <vt:lpstr>Network Addresses and Data Link Addresses</vt:lpstr>
      <vt:lpstr>Hands-On #1: Simple Network Tools</vt:lpstr>
      <vt:lpstr>Ethernet</vt:lpstr>
      <vt:lpstr>Ethernet</vt:lpstr>
      <vt:lpstr>Ethernet: LLC</vt:lpstr>
      <vt:lpstr>Ethernet: MAC</vt:lpstr>
      <vt:lpstr>Ethernet: Switch MAC Address Table</vt:lpstr>
      <vt:lpstr>Hands-On #2: Ethernet Switch</vt:lpstr>
      <vt:lpstr>Network Protocols</vt:lpstr>
      <vt:lpstr>Network Protocols</vt:lpstr>
      <vt:lpstr>IPv4</vt:lpstr>
      <vt:lpstr>IPv4: Classful</vt:lpstr>
      <vt:lpstr>IPv4: Private Addresses</vt:lpstr>
      <vt:lpstr>IPv4: Special Addresses</vt:lpstr>
      <vt:lpstr>IPv4: Limitation</vt:lpstr>
      <vt:lpstr>IPv6</vt:lpstr>
      <vt:lpstr>IPv4 and IPv6 Coexistence</vt:lpstr>
      <vt:lpstr>Hands-On #3: OSPF Routing Protocol</vt:lpstr>
      <vt:lpstr>Application Protocols</vt:lpstr>
      <vt:lpstr>Application Protocols: Sample</vt:lpstr>
      <vt:lpstr>Application Protocols: Sample</vt:lpstr>
      <vt:lpstr>Hands-On #4: DHCP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2019-06-26T04:27:28Z</dcterms:created>
  <dcterms:modified xsi:type="dcterms:W3CDTF">2019-06-26T17:19:42Z</dcterms:modified>
</cp:coreProperties>
</file>