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98" r:id="rId4"/>
    <p:sldId id="268" r:id="rId5"/>
    <p:sldId id="266" r:id="rId6"/>
    <p:sldId id="261" r:id="rId7"/>
    <p:sldId id="262" r:id="rId8"/>
    <p:sldId id="263" r:id="rId9"/>
    <p:sldId id="258" r:id="rId10"/>
    <p:sldId id="264" r:id="rId11"/>
    <p:sldId id="269" r:id="rId12"/>
    <p:sldId id="271" r:id="rId13"/>
    <p:sldId id="272" r:id="rId14"/>
    <p:sldId id="273" r:id="rId15"/>
    <p:sldId id="274" r:id="rId16"/>
    <p:sldId id="275" r:id="rId17"/>
    <p:sldId id="279" r:id="rId18"/>
    <p:sldId id="282" r:id="rId19"/>
    <p:sldId id="278" r:id="rId20"/>
    <p:sldId id="283" r:id="rId21"/>
    <p:sldId id="277" r:id="rId22"/>
    <p:sldId id="287" r:id="rId23"/>
    <p:sldId id="281" r:id="rId24"/>
    <p:sldId id="284" r:id="rId25"/>
    <p:sldId id="286" r:id="rId26"/>
    <p:sldId id="285" r:id="rId27"/>
    <p:sldId id="288" r:id="rId28"/>
    <p:sldId id="289" r:id="rId29"/>
    <p:sldId id="291" r:id="rId30"/>
    <p:sldId id="290" r:id="rId31"/>
    <p:sldId id="292" r:id="rId32"/>
    <p:sldId id="29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52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6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4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0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7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4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2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4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B0B8-7622-45DE-A2FC-3A9B30D6B599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2CD8-304A-4082-8BB3-7469610C0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8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0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0293" y="102455"/>
            <a:ext cx="11166230" cy="2387600"/>
          </a:xfrm>
        </p:spPr>
        <p:txBody>
          <a:bodyPr/>
          <a:lstStyle/>
          <a:p>
            <a:r>
              <a:rPr lang="en-US" altLang="ko-KR" b="1" dirty="0" smtClean="0"/>
              <a:t>Question Answering System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58213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5400" b="1" dirty="0" smtClean="0"/>
              <a:t>: JARDIS</a:t>
            </a:r>
            <a:endParaRPr lang="ko-KR" altLang="en-US" sz="5400" dirty="0"/>
          </a:p>
        </p:txBody>
      </p:sp>
      <p:sp>
        <p:nvSpPr>
          <p:cNvPr id="5" name="부제목 5"/>
          <p:cNvSpPr txBox="1">
            <a:spLocks/>
          </p:cNvSpPr>
          <p:nvPr/>
        </p:nvSpPr>
        <p:spPr>
          <a:xfrm>
            <a:off x="8924124" y="4279619"/>
            <a:ext cx="2620176" cy="155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WEEK 6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en-US" altLang="ko-KR" sz="22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Aug, 2017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847924" y="4303668"/>
            <a:ext cx="0" cy="78213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7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SQuAD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3954"/>
          <a:stretch/>
        </p:blipFill>
        <p:spPr>
          <a:xfrm>
            <a:off x="2867977" y="1131464"/>
            <a:ext cx="6475095" cy="51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BiDAF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3954"/>
          <a:stretch/>
        </p:blipFill>
        <p:spPr>
          <a:xfrm>
            <a:off x="2858452" y="1131463"/>
            <a:ext cx="6475095" cy="51710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803" y="3716967"/>
            <a:ext cx="8339441" cy="97619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863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BiDAF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27" y="1133426"/>
            <a:ext cx="7864745" cy="5088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68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BiDAF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27" y="1133426"/>
            <a:ext cx="7864745" cy="5088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2067339" y="954159"/>
            <a:ext cx="8100391" cy="2981738"/>
          </a:xfrm>
          <a:prstGeom prst="rect">
            <a:avLst/>
          </a:prstGeom>
          <a:solidFill>
            <a:schemeClr val="bg1">
              <a:lumMod val="6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5543" y="3959988"/>
            <a:ext cx="1313518" cy="14170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9566" y="3935897"/>
            <a:ext cx="1927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Embedding layers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578769" y="4298542"/>
            <a:ext cx="536713" cy="364655"/>
          </a:xfrm>
          <a:custGeom>
            <a:avLst/>
            <a:gdLst>
              <a:gd name="connsiteX0" fmla="*/ 536713 w 536713"/>
              <a:gd name="connsiteY0" fmla="*/ 364655 h 364655"/>
              <a:gd name="connsiteX1" fmla="*/ 357809 w 536713"/>
              <a:gd name="connsiteY1" fmla="*/ 314959 h 364655"/>
              <a:gd name="connsiteX2" fmla="*/ 308113 w 536713"/>
              <a:gd name="connsiteY2" fmla="*/ 305020 h 364655"/>
              <a:gd name="connsiteX3" fmla="*/ 268357 w 536713"/>
              <a:gd name="connsiteY3" fmla="*/ 295081 h 364655"/>
              <a:gd name="connsiteX4" fmla="*/ 248478 w 536713"/>
              <a:gd name="connsiteY4" fmla="*/ 265263 h 364655"/>
              <a:gd name="connsiteX5" fmla="*/ 208722 w 536713"/>
              <a:gd name="connsiteY5" fmla="*/ 215568 h 364655"/>
              <a:gd name="connsiteX6" fmla="*/ 327991 w 536713"/>
              <a:gd name="connsiteY6" fmla="*/ 56541 h 364655"/>
              <a:gd name="connsiteX7" fmla="*/ 327991 w 536713"/>
              <a:gd name="connsiteY7" fmla="*/ 145994 h 364655"/>
              <a:gd name="connsiteX8" fmla="*/ 188844 w 536713"/>
              <a:gd name="connsiteY8" fmla="*/ 155933 h 364655"/>
              <a:gd name="connsiteX9" fmla="*/ 69574 w 536713"/>
              <a:gd name="connsiteY9" fmla="*/ 116176 h 364655"/>
              <a:gd name="connsiteX10" fmla="*/ 49696 w 536713"/>
              <a:gd name="connsiteY10" fmla="*/ 86359 h 364655"/>
              <a:gd name="connsiteX11" fmla="*/ 0 w 536713"/>
              <a:gd name="connsiteY11" fmla="*/ 6846 h 364655"/>
              <a:gd name="connsiteX12" fmla="*/ 0 w 536713"/>
              <a:gd name="connsiteY12" fmla="*/ 36663 h 3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6713" h="364655">
                <a:moveTo>
                  <a:pt x="536713" y="364655"/>
                </a:moveTo>
                <a:cubicBezTo>
                  <a:pt x="415262" y="344411"/>
                  <a:pt x="538784" y="368186"/>
                  <a:pt x="357809" y="314959"/>
                </a:cubicBezTo>
                <a:cubicBezTo>
                  <a:pt x="341602" y="310192"/>
                  <a:pt x="324604" y="308685"/>
                  <a:pt x="308113" y="305020"/>
                </a:cubicBezTo>
                <a:cubicBezTo>
                  <a:pt x="294778" y="302057"/>
                  <a:pt x="281609" y="298394"/>
                  <a:pt x="268357" y="295081"/>
                </a:cubicBezTo>
                <a:cubicBezTo>
                  <a:pt x="261731" y="285142"/>
                  <a:pt x="255645" y="274820"/>
                  <a:pt x="248478" y="265263"/>
                </a:cubicBezTo>
                <a:cubicBezTo>
                  <a:pt x="235750" y="248292"/>
                  <a:pt x="206611" y="236676"/>
                  <a:pt x="208722" y="215568"/>
                </a:cubicBezTo>
                <a:cubicBezTo>
                  <a:pt x="224649" y="56303"/>
                  <a:pt x="234836" y="72068"/>
                  <a:pt x="327991" y="56541"/>
                </a:cubicBezTo>
                <a:cubicBezTo>
                  <a:pt x="353951" y="65195"/>
                  <a:pt x="444464" y="84332"/>
                  <a:pt x="327991" y="145994"/>
                </a:cubicBezTo>
                <a:cubicBezTo>
                  <a:pt x="286894" y="167751"/>
                  <a:pt x="235226" y="152620"/>
                  <a:pt x="188844" y="155933"/>
                </a:cubicBezTo>
                <a:cubicBezTo>
                  <a:pt x="121053" y="147459"/>
                  <a:pt x="113235" y="159837"/>
                  <a:pt x="69574" y="116176"/>
                </a:cubicBezTo>
                <a:cubicBezTo>
                  <a:pt x="61127" y="107729"/>
                  <a:pt x="56109" y="96437"/>
                  <a:pt x="49696" y="86359"/>
                </a:cubicBezTo>
                <a:cubicBezTo>
                  <a:pt x="32916" y="59990"/>
                  <a:pt x="0" y="-24409"/>
                  <a:pt x="0" y="6846"/>
                </a:cubicBezTo>
                <a:lnTo>
                  <a:pt x="0" y="3666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54856" y="3648446"/>
                <a:ext cx="1275926" cy="287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56" y="3648446"/>
                <a:ext cx="1275926" cy="287451"/>
              </a:xfrm>
              <a:prstGeom prst="rect">
                <a:avLst/>
              </a:prstGeom>
              <a:blipFill>
                <a:blip r:embed="rId3"/>
                <a:stretch>
                  <a:fillRect l="-2857" t="-2083" r="-1905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5763" y="3648445"/>
                <a:ext cx="1324017" cy="287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63" y="3648445"/>
                <a:ext cx="1324017" cy="287451"/>
              </a:xfrm>
              <a:prstGeom prst="rect">
                <a:avLst/>
              </a:prstGeom>
              <a:blipFill>
                <a:blip r:embed="rId4"/>
                <a:stretch>
                  <a:fillRect l="-2765" t="-2083" r="-922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5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BiDAF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27" y="1133426"/>
            <a:ext cx="7864745" cy="5088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2067339" y="954159"/>
            <a:ext cx="6042991" cy="2087215"/>
          </a:xfrm>
          <a:prstGeom prst="rect">
            <a:avLst/>
          </a:prstGeom>
          <a:solidFill>
            <a:schemeClr val="bg1">
              <a:lumMod val="6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67337" y="4015409"/>
            <a:ext cx="6042993" cy="1729409"/>
          </a:xfrm>
          <a:prstGeom prst="rect">
            <a:avLst/>
          </a:prstGeom>
          <a:solidFill>
            <a:schemeClr val="bg1">
              <a:lumMod val="6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10330" y="4730487"/>
            <a:ext cx="1918042" cy="1014331"/>
          </a:xfrm>
          <a:prstGeom prst="rect">
            <a:avLst/>
          </a:prstGeom>
          <a:solidFill>
            <a:schemeClr val="bg1">
              <a:lumMod val="6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10330" y="993913"/>
            <a:ext cx="1918042" cy="37365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336182" y="2569812"/>
            <a:ext cx="1583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Bi-Directional 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Attention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43859" y="2608426"/>
                <a:ext cx="2112566" cy="285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ko-KR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859" y="2608426"/>
                <a:ext cx="2112566" cy="285335"/>
              </a:xfrm>
              <a:prstGeom prst="rect">
                <a:avLst/>
              </a:prstGeom>
              <a:blipFill>
                <a:blip r:embed="rId3"/>
                <a:stretch>
                  <a:fillRect l="-4046" t="-25532" r="-26879" b="-46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1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BiDAF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27" y="1133426"/>
            <a:ext cx="7864745" cy="5088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2067339" y="3001617"/>
            <a:ext cx="8100391" cy="3219920"/>
          </a:xfrm>
          <a:prstGeom prst="rect">
            <a:avLst/>
          </a:prstGeom>
          <a:solidFill>
            <a:schemeClr val="bg1">
              <a:lumMod val="6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67339" y="954159"/>
            <a:ext cx="8100391" cy="1222511"/>
          </a:xfrm>
          <a:prstGeom prst="rect">
            <a:avLst/>
          </a:prstGeom>
          <a:solidFill>
            <a:schemeClr val="bg1">
              <a:lumMod val="6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17534" y="1795233"/>
                <a:ext cx="1352871" cy="287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34" y="1795233"/>
                <a:ext cx="1352871" cy="287451"/>
              </a:xfrm>
              <a:prstGeom prst="rect">
                <a:avLst/>
              </a:prstGeom>
              <a:blipFill>
                <a:blip r:embed="rId3"/>
                <a:stretch>
                  <a:fillRect l="-2715" t="-2083" r="-905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BiDAF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27" y="1133426"/>
            <a:ext cx="7864745" cy="5088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2067339" y="2176670"/>
            <a:ext cx="8100391" cy="4044867"/>
          </a:xfrm>
          <a:prstGeom prst="rect">
            <a:avLst/>
          </a:prstGeom>
          <a:solidFill>
            <a:schemeClr val="bg1">
              <a:lumMod val="6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66619" y="1186380"/>
                <a:ext cx="3777381" cy="7843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ko-KR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ko-KR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619" y="1186380"/>
                <a:ext cx="3777381" cy="78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9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BiDAF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pic>
        <p:nvPicPr>
          <p:cNvPr id="8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180780" y="1926123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415365" y="2227918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567765" y="2499302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834465" y="2822829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2101165" y="3055864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69875" y="5140083"/>
                <a:ext cx="13653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75" y="5140083"/>
                <a:ext cx="1365310" cy="369332"/>
              </a:xfrm>
              <a:prstGeom prst="rect">
                <a:avLst/>
              </a:prstGeom>
              <a:blipFill>
                <a:blip r:embed="rId3"/>
                <a:stretch>
                  <a:fillRect r="-3125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83974" y="1737662"/>
            <a:ext cx="3737113" cy="3289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850084" y="3193687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48541" y="2666114"/>
            <a:ext cx="2060017" cy="1363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/>
              <a:t>BiDAF</a:t>
            </a:r>
            <a:endParaRPr lang="ko-KR" altLang="en-US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94113" y="4651731"/>
            <a:ext cx="1818861" cy="240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649816" y="3193686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8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BiDAF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pic>
        <p:nvPicPr>
          <p:cNvPr id="8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180780" y="1926123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415365" y="2227918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567765" y="2499302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834465" y="2822829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2101165" y="3055864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69875" y="5140083"/>
                <a:ext cx="13653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75" y="5140083"/>
                <a:ext cx="1365310" cy="369332"/>
              </a:xfrm>
              <a:prstGeom prst="rect">
                <a:avLst/>
              </a:prstGeom>
              <a:blipFill>
                <a:blip r:embed="rId3"/>
                <a:stretch>
                  <a:fillRect r="-3125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83974" y="1737662"/>
            <a:ext cx="3737113" cy="3289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850084" y="3193687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48541" y="2666114"/>
            <a:ext cx="2060017" cy="1363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/>
              <a:t>BiDAF</a:t>
            </a:r>
            <a:endParaRPr lang="ko-KR" altLang="en-US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94113" y="4651731"/>
            <a:ext cx="1818861" cy="240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649816" y="3193686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077481" y="4290922"/>
            <a:ext cx="62711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Now we know how to tackle this problem given {P, Q} 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BiDAF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pic>
        <p:nvPicPr>
          <p:cNvPr id="8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180780" y="1926123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415365" y="2227918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567765" y="2499302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834465" y="2822829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2101165" y="3055864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69875" y="5140083"/>
                <a:ext cx="13653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75" y="5140083"/>
                <a:ext cx="1365310" cy="369332"/>
              </a:xfrm>
              <a:prstGeom prst="rect">
                <a:avLst/>
              </a:prstGeom>
              <a:blipFill>
                <a:blip r:embed="rId3"/>
                <a:stretch>
                  <a:fillRect r="-3125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83974" y="1737662"/>
            <a:ext cx="3737113" cy="3289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850084" y="3193687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48541" y="2666114"/>
            <a:ext cx="2060017" cy="1363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/>
              <a:t>BiDAF</a:t>
            </a:r>
            <a:endParaRPr lang="ko-KR" altLang="en-US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94113" y="4651731"/>
            <a:ext cx="1818861" cy="240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649816" y="3193686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077481" y="4290922"/>
            <a:ext cx="69599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Now we know how to tackle this problem given {P, Q}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BUT</a:t>
            </a:r>
            <a:r>
              <a:rPr lang="en-US" altLang="ko-KR" b="1" dirty="0" smtClean="0"/>
              <a:t> there are bunch of others which already do better. </a:t>
            </a:r>
          </a:p>
          <a:p>
            <a:r>
              <a:rPr lang="en-US" altLang="ko-KR" sz="1600" b="1" dirty="0" smtClean="0"/>
              <a:t>(Remember that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BiDAF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is only rank 9</a:t>
            </a:r>
            <a:r>
              <a:rPr lang="en-US" altLang="ko-KR" sz="16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ko-KR" sz="1600" b="1" dirty="0" smtClean="0"/>
              <a:t> in the current leaderboard!)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smtClean="0"/>
              <a:t>Previously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63965"/>
              </p:ext>
            </p:extLst>
          </p:nvPr>
        </p:nvGraphicFramePr>
        <p:xfrm>
          <a:off x="1147088" y="2523068"/>
          <a:ext cx="964612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0259">
                  <a:extLst>
                    <a:ext uri="{9D8B030D-6E8A-4147-A177-3AD203B41FA5}">
                      <a16:colId xmlns:a16="http://schemas.microsoft.com/office/drawing/2014/main" val="2150193385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4180839699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1160859209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3665247616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4148195750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2759156006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379054987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2707756483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3864632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week1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week2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week3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week4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week5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week6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week7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week8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7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Word embedding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3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Sequence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0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Question Answering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69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Memory Network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Goal setting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Dataset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5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Implementation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8146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828442" y="2172165"/>
            <a:ext cx="6964769" cy="338554"/>
            <a:chOff x="3536484" y="2570093"/>
            <a:chExt cx="696476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3536484" y="2570093"/>
              <a:ext cx="3456983" cy="338554"/>
            </a:xfrm>
            <a:prstGeom prst="rect">
              <a:avLst/>
            </a:prstGeom>
            <a:solidFill>
              <a:srgbClr val="050823"/>
            </a:solidFill>
            <a:ln>
              <a:solidFill>
                <a:srgbClr val="05082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Helvetica" panose="020B0504020202030204" pitchFamily="34" charset="0"/>
                </a:rPr>
                <a:t>Training</a:t>
              </a:r>
              <a:endParaRPr lang="ko-KR" altLang="en-US" sz="1600" b="1" dirty="0">
                <a:solidFill>
                  <a:schemeClr val="bg1"/>
                </a:solidFill>
                <a:latin typeface="Helvetica" panose="020B0504020202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93467" y="2570093"/>
              <a:ext cx="3507786" cy="338554"/>
            </a:xfrm>
            <a:prstGeom prst="rect">
              <a:avLst/>
            </a:prstGeom>
            <a:solidFill>
              <a:srgbClr val="050823"/>
            </a:solidFill>
            <a:ln>
              <a:solidFill>
                <a:srgbClr val="05082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Helvetica" panose="020B0504020202030204" pitchFamily="34" charset="0"/>
                </a:rPr>
                <a:t>Implementation</a:t>
              </a:r>
              <a:endParaRPr lang="ko-KR" altLang="en-US" sz="1600" b="1" dirty="0">
                <a:solidFill>
                  <a:schemeClr val="bg1"/>
                </a:solidFill>
                <a:latin typeface="Helvetica" panose="020B0504020202030204" pitchFamily="34" charset="0"/>
              </a:endParaRPr>
            </a:p>
          </p:txBody>
        </p:sp>
        <p:cxnSp>
          <p:nvCxnSpPr>
            <p:cNvPr id="15" name="직선 연결선 15"/>
            <p:cNvCxnSpPr/>
            <p:nvPr/>
          </p:nvCxnSpPr>
          <p:spPr>
            <a:xfrm>
              <a:off x="7018868" y="2570093"/>
              <a:ext cx="0" cy="3385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9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BiDAF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pic>
        <p:nvPicPr>
          <p:cNvPr id="8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180780" y="1926123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415365" y="2227918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567765" y="2499302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834465" y="2822829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2101165" y="3055864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69875" y="5140083"/>
                <a:ext cx="13653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75" y="5140083"/>
                <a:ext cx="1365310" cy="369332"/>
              </a:xfrm>
              <a:prstGeom prst="rect">
                <a:avLst/>
              </a:prstGeom>
              <a:blipFill>
                <a:blip r:embed="rId3"/>
                <a:stretch>
                  <a:fillRect r="-3125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83974" y="1737662"/>
            <a:ext cx="3737113" cy="3289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850084" y="3193687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48541" y="2666114"/>
            <a:ext cx="2060017" cy="1363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/>
              <a:t>BiDAF</a:t>
            </a:r>
            <a:endParaRPr lang="ko-KR" altLang="en-US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94113" y="4651731"/>
            <a:ext cx="1818861" cy="240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649816" y="3193686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077481" y="4290922"/>
            <a:ext cx="677877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Now we know how to tackle this problem given {P, Q}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BUT</a:t>
            </a:r>
            <a:r>
              <a:rPr lang="en-US" altLang="ko-KR" b="1" dirty="0" smtClean="0"/>
              <a:t> there are bunch of others which does better. </a:t>
            </a:r>
          </a:p>
          <a:p>
            <a:r>
              <a:rPr lang="en-US" altLang="ko-KR" sz="1600" b="1" dirty="0" smtClean="0"/>
              <a:t>(Remember that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BiDAF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is only rank 9</a:t>
            </a:r>
            <a:r>
              <a:rPr lang="en-US" altLang="ko-KR" sz="16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ko-KR" sz="1600" b="1" dirty="0" smtClean="0"/>
              <a:t> in the current leaderboard!)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7481" y="4094800"/>
            <a:ext cx="6778779" cy="1036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/>
              <a:t>LET’S </a:t>
            </a:r>
            <a:r>
              <a:rPr lang="en-US" altLang="ko-KR" sz="2000" b="1" dirty="0">
                <a:solidFill>
                  <a:srgbClr val="FF0000"/>
                </a:solidFill>
              </a:rPr>
              <a:t>SOLVE DIFFERENT PROBLEM</a:t>
            </a:r>
            <a:r>
              <a:rPr lang="en-US" altLang="ko-KR" sz="2000" b="1" dirty="0"/>
              <a:t> 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BY SLIGHTLY TWEAKING </a:t>
            </a:r>
            <a:r>
              <a:rPr lang="en-US" altLang="ko-KR" sz="2000" b="1" dirty="0"/>
              <a:t>THE ORIGINAL </a:t>
            </a:r>
            <a:r>
              <a:rPr lang="en-US" altLang="ko-KR" sz="2000" b="1" dirty="0" smtClean="0"/>
              <a:t>ONE!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4627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 err="1" smtClean="0"/>
                  <a:t>BiDAF</a:t>
                </a:r>
                <a:r>
                  <a:rPr lang="en-US" altLang="ko-KR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  <a:blipFill>
                <a:blip r:embed="rId2"/>
                <a:stretch>
                  <a:fillRect l="-31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180780" y="1926123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415365" y="2227918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567765" y="2499302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1834465" y="2822829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69875" y="5140083"/>
                <a:ext cx="13653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4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75" y="5140083"/>
                <a:ext cx="1365310" cy="369332"/>
              </a:xfrm>
              <a:prstGeom prst="rect">
                <a:avLst/>
              </a:prstGeom>
              <a:blipFill>
                <a:blip r:embed="rId4"/>
                <a:stretch>
                  <a:fillRect r="-3125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83974" y="1737662"/>
            <a:ext cx="3737113" cy="3289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850084" y="3193687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48541" y="2666114"/>
            <a:ext cx="2060017" cy="1363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/>
              <a:t>BiDAF</a:t>
            </a:r>
            <a:endParaRPr lang="ko-KR" altLang="en-US" sz="3200" b="1" dirty="0"/>
          </a:p>
        </p:txBody>
      </p:sp>
      <p:sp>
        <p:nvSpPr>
          <p:cNvPr id="19" name="오른쪽 화살표 18"/>
          <p:cNvSpPr/>
          <p:nvPr/>
        </p:nvSpPr>
        <p:spPr>
          <a:xfrm>
            <a:off x="7649816" y="3193686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/>
          <a:stretch/>
        </p:blipFill>
        <p:spPr bwMode="auto">
          <a:xfrm>
            <a:off x="2101165" y="3055864"/>
            <a:ext cx="2392525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190703" y="3222995"/>
            <a:ext cx="2210917" cy="1027959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94113" y="4651731"/>
            <a:ext cx="1818861" cy="240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05246" y="4380347"/>
            <a:ext cx="6915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What if we have a question without passage?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 err="1" smtClean="0"/>
                  <a:t>BiDAF</a:t>
                </a:r>
                <a:r>
                  <a:rPr lang="en-US" altLang="ko-KR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  <a:blipFill>
                <a:blip r:embed="rId2"/>
                <a:stretch>
                  <a:fillRect l="-31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4850084" y="3193687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48541" y="2666114"/>
            <a:ext cx="2060017" cy="1363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/>
              <a:t>BiDAF</a:t>
            </a:r>
            <a:endParaRPr lang="ko-KR" altLang="en-US" sz="3200" b="1" dirty="0"/>
          </a:p>
        </p:txBody>
      </p:sp>
      <p:sp>
        <p:nvSpPr>
          <p:cNvPr id="19" name="오른쪽 화살표 18"/>
          <p:cNvSpPr/>
          <p:nvPr/>
        </p:nvSpPr>
        <p:spPr>
          <a:xfrm>
            <a:off x="7649816" y="3193686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03" y="1147683"/>
            <a:ext cx="2352675" cy="24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 err="1" smtClean="0"/>
                  <a:t>BiDAF</a:t>
                </a:r>
                <a:r>
                  <a:rPr lang="en-US" altLang="ko-KR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  <a:blipFill>
                <a:blip r:embed="rId2"/>
                <a:stretch>
                  <a:fillRect l="-31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4850084" y="3193687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48541" y="2666114"/>
            <a:ext cx="2060017" cy="1363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/>
              <a:t>BiDAF</a:t>
            </a:r>
            <a:endParaRPr lang="ko-KR" altLang="en-US" sz="3200" b="1" dirty="0"/>
          </a:p>
        </p:txBody>
      </p:sp>
      <p:sp>
        <p:nvSpPr>
          <p:cNvPr id="19" name="오른쪽 화살표 18"/>
          <p:cNvSpPr/>
          <p:nvPr/>
        </p:nvSpPr>
        <p:spPr>
          <a:xfrm>
            <a:off x="7649816" y="3193686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03" y="1147683"/>
            <a:ext cx="2352675" cy="2444487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1907357" y="3592170"/>
            <a:ext cx="2684" cy="30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73421" y="3896139"/>
                <a:ext cx="3467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/>
                  <a:t>Parse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 smtClean="0"/>
                  <a:t>and find its keyword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1" y="3896139"/>
                <a:ext cx="3467872" cy="369332"/>
              </a:xfrm>
              <a:prstGeom prst="rect">
                <a:avLst/>
              </a:prstGeom>
              <a:blipFill>
                <a:blip r:embed="rId5"/>
                <a:stretch>
                  <a:fillRect l="-140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7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 err="1" smtClean="0"/>
                  <a:t>BiDAF</a:t>
                </a:r>
                <a:r>
                  <a:rPr lang="en-US" altLang="ko-KR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  <a:blipFill>
                <a:blip r:embed="rId2"/>
                <a:stretch>
                  <a:fillRect l="-31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4850084" y="3193687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48541" y="2666114"/>
            <a:ext cx="2060017" cy="1363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/>
              <a:t>BiDAF</a:t>
            </a:r>
            <a:endParaRPr lang="ko-KR" altLang="en-US" sz="3200" b="1" dirty="0"/>
          </a:p>
        </p:txBody>
      </p:sp>
      <p:sp>
        <p:nvSpPr>
          <p:cNvPr id="19" name="오른쪽 화살표 18"/>
          <p:cNvSpPr/>
          <p:nvPr/>
        </p:nvSpPr>
        <p:spPr>
          <a:xfrm>
            <a:off x="7649816" y="3193686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03" y="1147683"/>
            <a:ext cx="2352675" cy="2444487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1907357" y="3592170"/>
            <a:ext cx="2684" cy="30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73421" y="3896139"/>
                <a:ext cx="3467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/>
                  <a:t>Parse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 smtClean="0"/>
                  <a:t>and find its keyword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1" y="3896139"/>
                <a:ext cx="3467872" cy="369332"/>
              </a:xfrm>
              <a:prstGeom prst="rect">
                <a:avLst/>
              </a:prstGeom>
              <a:blipFill>
                <a:blip r:embed="rId5"/>
                <a:stretch>
                  <a:fillRect l="-140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>
            <a:stCxn id="18" idx="2"/>
          </p:cNvCxnSpPr>
          <p:nvPr/>
        </p:nvCxnSpPr>
        <p:spPr>
          <a:xfrm>
            <a:off x="1907357" y="4265471"/>
            <a:ext cx="0" cy="30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88709" y="4569440"/>
            <a:ext cx="32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Search Wiki &amp; </a:t>
            </a:r>
          </a:p>
          <a:p>
            <a:r>
              <a:rPr lang="en-US" altLang="ko-KR" b="1" dirty="0" smtClean="0"/>
              <a:t>Crawl the abstract passage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3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 b="31497"/>
          <a:stretch/>
        </p:blipFill>
        <p:spPr bwMode="auto">
          <a:xfrm>
            <a:off x="720565" y="5474186"/>
            <a:ext cx="2392525" cy="128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3098888" y="5913926"/>
                <a:ext cx="484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88" y="5913926"/>
                <a:ext cx="4844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 err="1" smtClean="0"/>
                  <a:t>BiDAF</a:t>
                </a:r>
                <a:r>
                  <a:rPr lang="en-US" altLang="ko-KR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  <a:blipFill>
                <a:blip r:embed="rId4"/>
                <a:stretch>
                  <a:fillRect l="-31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4850084" y="3193687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48541" y="2666114"/>
            <a:ext cx="2060017" cy="1363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/>
              <a:t>BiDAF</a:t>
            </a:r>
            <a:endParaRPr lang="ko-KR" altLang="en-US" sz="3200" b="1" dirty="0"/>
          </a:p>
        </p:txBody>
      </p:sp>
      <p:sp>
        <p:nvSpPr>
          <p:cNvPr id="19" name="오른쪽 화살표 18"/>
          <p:cNvSpPr/>
          <p:nvPr/>
        </p:nvSpPr>
        <p:spPr>
          <a:xfrm>
            <a:off x="7649816" y="3193686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03" y="1147683"/>
            <a:ext cx="2352675" cy="2444487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1907357" y="3592170"/>
            <a:ext cx="2684" cy="30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73421" y="3896139"/>
                <a:ext cx="3467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/>
                  <a:t>Parse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 smtClean="0"/>
                  <a:t>and find its keyword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1" y="3896139"/>
                <a:ext cx="3467872" cy="369332"/>
              </a:xfrm>
              <a:prstGeom prst="rect">
                <a:avLst/>
              </a:prstGeom>
              <a:blipFill>
                <a:blip r:embed="rId7"/>
                <a:stretch>
                  <a:fillRect l="-140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>
            <a:stCxn id="18" idx="2"/>
          </p:cNvCxnSpPr>
          <p:nvPr/>
        </p:nvCxnSpPr>
        <p:spPr>
          <a:xfrm>
            <a:off x="1907357" y="4265471"/>
            <a:ext cx="0" cy="30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88709" y="4569440"/>
            <a:ext cx="32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Search Wiki &amp; </a:t>
            </a:r>
          </a:p>
          <a:p>
            <a:r>
              <a:rPr lang="en-US" altLang="ko-KR" b="1" dirty="0" smtClean="0"/>
              <a:t>Crawl the abstract passage 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909714" y="5215771"/>
            <a:ext cx="0" cy="30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Answers are spans in the pass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475" b="31497"/>
          <a:stretch/>
        </p:blipFill>
        <p:spPr bwMode="auto">
          <a:xfrm>
            <a:off x="720565" y="5474186"/>
            <a:ext cx="2392525" cy="128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3098888" y="5913926"/>
                <a:ext cx="484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88" y="5913926"/>
                <a:ext cx="4844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 err="1" smtClean="0"/>
                  <a:t>BiDAF</a:t>
                </a:r>
                <a:r>
                  <a:rPr lang="en-US" altLang="ko-KR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841" y="14937"/>
                <a:ext cx="7942139" cy="1094398"/>
              </a:xfrm>
              <a:blipFill>
                <a:blip r:embed="rId4"/>
                <a:stretch>
                  <a:fillRect l="-31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4850084" y="3193687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48541" y="2666114"/>
            <a:ext cx="2060017" cy="1363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/>
              <a:t>BiDAF</a:t>
            </a:r>
            <a:endParaRPr lang="ko-KR" altLang="en-US" sz="3200" b="1" dirty="0"/>
          </a:p>
        </p:txBody>
      </p:sp>
      <p:sp>
        <p:nvSpPr>
          <p:cNvPr id="19" name="오른쪽 화살표 18"/>
          <p:cNvSpPr/>
          <p:nvPr/>
        </p:nvSpPr>
        <p:spPr>
          <a:xfrm>
            <a:off x="7649816" y="3193686"/>
            <a:ext cx="457200" cy="377687"/>
          </a:xfrm>
          <a:prstGeom prst="rightArrow">
            <a:avLst>
              <a:gd name="adj1" fmla="val 50000"/>
              <a:gd name="adj2" fmla="val 88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16" y="2932354"/>
                <a:ext cx="26693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141176" y="253176"/>
            <a:ext cx="3407458" cy="5847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Bi-Directional Attention Flow </a:t>
            </a:r>
          </a:p>
          <a:p>
            <a:pPr algn="ctr"/>
            <a:r>
              <a:rPr lang="en-US" altLang="ko-KR" sz="1600" b="1" dirty="0" smtClean="0"/>
              <a:t>for Machine Comprehension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03" y="1147683"/>
            <a:ext cx="2352675" cy="2444487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1907357" y="3592170"/>
            <a:ext cx="2684" cy="30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73421" y="3896139"/>
                <a:ext cx="3467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/>
                  <a:t>Parse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 smtClean="0"/>
                  <a:t>and find its keyword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1" y="3896139"/>
                <a:ext cx="3467872" cy="369332"/>
              </a:xfrm>
              <a:prstGeom prst="rect">
                <a:avLst/>
              </a:prstGeom>
              <a:blipFill>
                <a:blip r:embed="rId7"/>
                <a:stretch>
                  <a:fillRect l="-140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>
            <a:stCxn id="18" idx="2"/>
          </p:cNvCxnSpPr>
          <p:nvPr/>
        </p:nvCxnSpPr>
        <p:spPr>
          <a:xfrm>
            <a:off x="1907357" y="4265471"/>
            <a:ext cx="0" cy="30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88709" y="4569440"/>
            <a:ext cx="32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Search Wiki &amp; </a:t>
            </a:r>
          </a:p>
          <a:p>
            <a:r>
              <a:rPr lang="en-US" altLang="ko-KR" b="1" dirty="0" smtClean="0"/>
              <a:t>Crawl the abstract passage 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909714" y="5215771"/>
            <a:ext cx="0" cy="30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구부러진 연결선 3"/>
          <p:cNvCxnSpPr>
            <a:stCxn id="31" idx="3"/>
          </p:cNvCxnSpPr>
          <p:nvPr/>
        </p:nvCxnSpPr>
        <p:spPr>
          <a:xfrm flipV="1">
            <a:off x="3583315" y="3763351"/>
            <a:ext cx="601059" cy="23352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" idx="3"/>
          </p:cNvCxnSpPr>
          <p:nvPr/>
        </p:nvCxnSpPr>
        <p:spPr>
          <a:xfrm>
            <a:off x="3086378" y="2369927"/>
            <a:ext cx="758527" cy="68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28560" y="3180200"/>
                <a:ext cx="9789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60" y="3180200"/>
                <a:ext cx="978986" cy="369332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48841" y="14937"/>
            <a:ext cx="7942139" cy="109439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Five Advantages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201782"/>
            <a:ext cx="10515600" cy="52371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Define a new problem</a:t>
            </a:r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5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48841" y="14937"/>
            <a:ext cx="7942139" cy="109439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Five Advantages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2"/>
                <a:ext cx="10515600" cy="52371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 smtClean="0"/>
                  <a:t>Define a new problem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Do not have to compete with the existing tasks!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  <a:endParaRPr lang="en-US" altLang="ko-KR" b="1" dirty="0" smtClean="0"/>
              </a:p>
              <a:p>
                <a:pPr>
                  <a:lnSpc>
                    <a:spcPct val="150000"/>
                  </a:lnSpc>
                </a:pPr>
                <a:endParaRPr lang="en-US" altLang="ko-KR" b="1" dirty="0" smtClean="0"/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2"/>
                <a:ext cx="10515600" cy="52371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6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48841" y="14937"/>
            <a:ext cx="7942139" cy="109439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Five Advantages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2"/>
                <a:ext cx="10515600" cy="52371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 smtClean="0"/>
                  <a:t>Define a new problem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Do not have to compete with the existing tasks!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  <a:endParaRPr lang="en-US" altLang="ko-KR" b="1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Creativity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 dirty="0" smtClean="0"/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2"/>
                <a:ext cx="10515600" cy="52371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4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smtClean="0"/>
              <a:t>Previously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47088" y="2523068"/>
          <a:ext cx="964612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0259">
                  <a:extLst>
                    <a:ext uri="{9D8B030D-6E8A-4147-A177-3AD203B41FA5}">
                      <a16:colId xmlns:a16="http://schemas.microsoft.com/office/drawing/2014/main" val="2150193385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4180839699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1160859209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3665247616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4148195750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2759156006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379054987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2707756483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3864632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week1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week2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week3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week4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week5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week6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week7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week8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7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Word embedding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3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Sequence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0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Question Answering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69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Memory Network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Goal setting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Dataset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5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Implementation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8146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828442" y="2172165"/>
            <a:ext cx="6964769" cy="338554"/>
            <a:chOff x="3536484" y="2570093"/>
            <a:chExt cx="696476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3536484" y="2570093"/>
              <a:ext cx="3456983" cy="338554"/>
            </a:xfrm>
            <a:prstGeom prst="rect">
              <a:avLst/>
            </a:prstGeom>
            <a:solidFill>
              <a:srgbClr val="050823"/>
            </a:solidFill>
            <a:ln>
              <a:solidFill>
                <a:srgbClr val="05082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Helvetica" panose="020B0504020202030204" pitchFamily="34" charset="0"/>
                </a:rPr>
                <a:t>Training</a:t>
              </a:r>
              <a:endParaRPr lang="ko-KR" altLang="en-US" sz="1600" b="1" dirty="0">
                <a:solidFill>
                  <a:schemeClr val="bg1"/>
                </a:solidFill>
                <a:latin typeface="Helvetica" panose="020B0504020202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93467" y="2570093"/>
              <a:ext cx="3507786" cy="338554"/>
            </a:xfrm>
            <a:prstGeom prst="rect">
              <a:avLst/>
            </a:prstGeom>
            <a:solidFill>
              <a:srgbClr val="050823"/>
            </a:solidFill>
            <a:ln>
              <a:solidFill>
                <a:srgbClr val="05082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Helvetica" panose="020B0504020202030204" pitchFamily="34" charset="0"/>
                </a:rPr>
                <a:t>Implementation</a:t>
              </a:r>
              <a:endParaRPr lang="ko-KR" altLang="en-US" sz="1600" b="1" dirty="0">
                <a:solidFill>
                  <a:schemeClr val="bg1"/>
                </a:solidFill>
                <a:latin typeface="Helvetica" panose="020B0504020202030204" pitchFamily="34" charset="0"/>
              </a:endParaRPr>
            </a:p>
          </p:txBody>
        </p:sp>
        <p:cxnSp>
          <p:nvCxnSpPr>
            <p:cNvPr id="15" name="직선 연결선 15"/>
            <p:cNvCxnSpPr/>
            <p:nvPr/>
          </p:nvCxnSpPr>
          <p:spPr>
            <a:xfrm>
              <a:off x="7018868" y="2570093"/>
              <a:ext cx="0" cy="3385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820147" y="2508050"/>
            <a:ext cx="4356290" cy="2981738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23476" y="5641007"/>
            <a:ext cx="449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Background research &amp; Problem Setup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48841" y="14937"/>
            <a:ext cx="7942139" cy="109439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Five Advantages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2"/>
                <a:ext cx="10515600" cy="52371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 smtClean="0"/>
                  <a:t>Define a new problem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Do not have to compete with the existing tasks!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  <a:endParaRPr lang="en-US" altLang="ko-KR" b="1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Creativity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Plug &amp; Play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 dirty="0" smtClean="0"/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2"/>
                <a:ext cx="10515600" cy="52371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0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48841" y="14937"/>
            <a:ext cx="7942139" cy="109439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Five Advantages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2"/>
                <a:ext cx="10515600" cy="52371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 smtClean="0"/>
                  <a:t>Define a new problem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Do not have to compete with the existing tasks!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  <a:endParaRPr lang="en-US" altLang="ko-KR" b="1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Creativity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Plug &amp; Play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More realistic setup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b="1" dirty="0" smtClean="0"/>
              </a:p>
              <a:p>
                <a:pPr>
                  <a:lnSpc>
                    <a:spcPct val="150000"/>
                  </a:lnSpc>
                </a:pPr>
                <a:endParaRPr lang="en-US" altLang="ko-KR" b="1" dirty="0" smtClean="0"/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2"/>
                <a:ext cx="10515600" cy="52371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48841" y="14937"/>
            <a:ext cx="7942139" cy="109439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Five Advantages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2"/>
                <a:ext cx="10515600" cy="52371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 smtClean="0"/>
                  <a:t>Define a new problem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Do not have to compete with the existing tasks!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  <a:endParaRPr lang="en-US" altLang="ko-KR" b="1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Creativity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Plug &amp; Play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More realistic setup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/>
                  <a:t>Better performance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!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b="1" dirty="0" smtClean="0"/>
              </a:p>
              <a:p>
                <a:pPr>
                  <a:lnSpc>
                    <a:spcPct val="150000"/>
                  </a:lnSpc>
                </a:pPr>
                <a:endParaRPr lang="en-US" altLang="ko-KR" b="1" dirty="0" smtClean="0"/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2"/>
                <a:ext cx="10515600" cy="52371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6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smtClean="0"/>
              <a:t>Previously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53356"/>
          <a:stretch/>
        </p:blipFill>
        <p:spPr>
          <a:xfrm>
            <a:off x="1012009" y="1383418"/>
            <a:ext cx="1519277" cy="15788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7219" y="3387209"/>
            <a:ext cx="8696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/>
              <a:t>“What is the baseline?”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/>
              <a:t>“Check the baseline score and just start implementation.”</a:t>
            </a:r>
            <a:endParaRPr lang="ko-KR" altLang="en-US" sz="2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27" y="1366510"/>
            <a:ext cx="1495661" cy="15743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53897"/>
          <a:stretch/>
        </p:blipFill>
        <p:spPr>
          <a:xfrm>
            <a:off x="2947868" y="1366510"/>
            <a:ext cx="1519277" cy="15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smtClean="0"/>
              <a:t>Outline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201782"/>
            <a:ext cx="10515600" cy="52371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Fix the dataset: </a:t>
            </a:r>
            <a:r>
              <a:rPr lang="en-US" altLang="ko-KR" b="1" dirty="0" err="1" smtClean="0"/>
              <a:t>SQuAD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Check the “Baseline” and “Human Performance” scores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Check the current leaderboard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Select and run the working algorithm: </a:t>
            </a:r>
            <a:r>
              <a:rPr lang="en-US" altLang="ko-KR" b="1" dirty="0" err="1" smtClean="0">
                <a:solidFill>
                  <a:schemeClr val="bg1">
                    <a:lumMod val="75000"/>
                  </a:schemeClr>
                </a:solidFill>
              </a:rPr>
              <a:t>BiDAF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3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SQuAD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nswers are spans in the pass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14" y="2361067"/>
            <a:ext cx="8673972" cy="403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201782"/>
            <a:ext cx="10515600" cy="52371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A pair of passage and question is given 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/>
              <a:t>: Answer is found inside the given passage.</a:t>
            </a:r>
          </a:p>
        </p:txBody>
      </p:sp>
    </p:spTree>
    <p:extLst>
      <p:ext uri="{BB962C8B-B14F-4D97-AF65-F5344CB8AC3E}">
        <p14:creationId xmlns:p14="http://schemas.microsoft.com/office/powerpoint/2010/main" val="25251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uman 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8" y="1957762"/>
            <a:ext cx="11486404" cy="294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SQuAD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00" y="5286375"/>
            <a:ext cx="7265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Metric </a:t>
            </a:r>
          </a:p>
          <a:p>
            <a:r>
              <a:rPr lang="en-US" altLang="ko-KR" b="1" dirty="0" smtClean="0"/>
              <a:t>	EM: </a:t>
            </a:r>
            <a:r>
              <a:rPr lang="en-US" altLang="ko-KR" dirty="0" smtClean="0"/>
              <a:t>Exact Match 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F1: </a:t>
            </a:r>
            <a:r>
              <a:rPr lang="en-US" altLang="ko-KR" dirty="0" smtClean="0"/>
              <a:t>Average overlap between prediction and ground truth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9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err="1" smtClean="0"/>
              <a:t>SQuAD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omparing Performa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73" y="1535904"/>
            <a:ext cx="11162927" cy="342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600" y="5286375"/>
            <a:ext cx="7265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Metric </a:t>
            </a:r>
          </a:p>
          <a:p>
            <a:r>
              <a:rPr lang="en-US" altLang="ko-KR" b="1" dirty="0" smtClean="0"/>
              <a:t>	EM: </a:t>
            </a:r>
            <a:r>
              <a:rPr lang="en-US" altLang="ko-KR" dirty="0" smtClean="0"/>
              <a:t>Exact Match 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F1: </a:t>
            </a:r>
            <a:r>
              <a:rPr lang="en-US" altLang="ko-KR" dirty="0" smtClean="0"/>
              <a:t>Average overlap between prediction and ground truth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7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2" y="14937"/>
            <a:ext cx="5967046" cy="1094398"/>
          </a:xfrm>
        </p:spPr>
        <p:txBody>
          <a:bodyPr/>
          <a:lstStyle/>
          <a:p>
            <a:r>
              <a:rPr lang="en-US" altLang="ko-KR" b="1" dirty="0" smtClean="0"/>
              <a:t>Outline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299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201782"/>
            <a:ext cx="10515600" cy="52371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Fix the dataset: </a:t>
            </a:r>
            <a:r>
              <a:rPr lang="en-US" altLang="ko-KR" b="1" dirty="0" err="1" smtClean="0">
                <a:solidFill>
                  <a:schemeClr val="bg1">
                    <a:lumMod val="75000"/>
                  </a:schemeClr>
                </a:solidFill>
              </a:rPr>
              <a:t>SQuAD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Check the “Baseline” and “Human Performance” scores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Check the current leaderboard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Select and run the working algorithm: </a:t>
            </a:r>
            <a:r>
              <a:rPr lang="en-US" altLang="ko-KR" b="1" dirty="0" err="1" smtClean="0"/>
              <a:t>BiDAF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0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640</Words>
  <Application>Microsoft Office PowerPoint</Application>
  <PresentationFormat>와이드스크린</PresentationFormat>
  <Paragraphs>202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Cambria Math</vt:lpstr>
      <vt:lpstr>Helvetica</vt:lpstr>
      <vt:lpstr>Office 테마</vt:lpstr>
      <vt:lpstr>Question Answering System</vt:lpstr>
      <vt:lpstr>Previously</vt:lpstr>
      <vt:lpstr>Previously</vt:lpstr>
      <vt:lpstr>Previously</vt:lpstr>
      <vt:lpstr>Outline</vt:lpstr>
      <vt:lpstr>SQuAD</vt:lpstr>
      <vt:lpstr>SQuAD</vt:lpstr>
      <vt:lpstr>SQuAD</vt:lpstr>
      <vt:lpstr>Outline</vt:lpstr>
      <vt:lpstr>SQuAD</vt:lpstr>
      <vt:lpstr>BiDAF</vt:lpstr>
      <vt:lpstr>BiDAF</vt:lpstr>
      <vt:lpstr>BiDAF</vt:lpstr>
      <vt:lpstr>BiDAF</vt:lpstr>
      <vt:lpstr>BiDAF</vt:lpstr>
      <vt:lpstr>BiDAF</vt:lpstr>
      <vt:lpstr>BiDAF</vt:lpstr>
      <vt:lpstr>BiDAF</vt:lpstr>
      <vt:lpstr>BiDAF</vt:lpstr>
      <vt:lpstr>BiDAF</vt:lpstr>
      <vt:lpstr>BiDAF                  + α</vt:lpstr>
      <vt:lpstr>BiDAF                  + α</vt:lpstr>
      <vt:lpstr>BiDAF                  + α</vt:lpstr>
      <vt:lpstr>BiDAF                  + α</vt:lpstr>
      <vt:lpstr>BiDAF                  + α</vt:lpstr>
      <vt:lpstr>BiDAF                  + α</vt:lpstr>
      <vt:lpstr>Five Advantages</vt:lpstr>
      <vt:lpstr>Five Advantages</vt:lpstr>
      <vt:lpstr>Five Advantages</vt:lpstr>
      <vt:lpstr>Five Advantages</vt:lpstr>
      <vt:lpstr>Five Advantages</vt:lpstr>
      <vt:lpstr>Five 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Answering System</dc:title>
  <dc:creator>Jaejun Yoo</dc:creator>
  <cp:lastModifiedBy>bispl</cp:lastModifiedBy>
  <cp:revision>25</cp:revision>
  <dcterms:created xsi:type="dcterms:W3CDTF">2017-08-07T09:44:05Z</dcterms:created>
  <dcterms:modified xsi:type="dcterms:W3CDTF">2017-08-08T10:44:27Z</dcterms:modified>
</cp:coreProperties>
</file>