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7" r:id="rId10"/>
    <p:sldId id="263" r:id="rId11"/>
    <p:sldId id="276" r:id="rId12"/>
    <p:sldId id="275" r:id="rId13"/>
    <p:sldId id="278" r:id="rId14"/>
    <p:sldId id="279" r:id="rId15"/>
    <p:sldId id="272" r:id="rId16"/>
    <p:sldId id="273" r:id="rId17"/>
    <p:sldId id="271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86" autoAdjust="0"/>
  </p:normalViewPr>
  <p:slideViewPr>
    <p:cSldViewPr snapToGrid="0">
      <p:cViewPr varScale="1">
        <p:scale>
          <a:sx n="84" d="100"/>
          <a:sy n="84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29206-3B32-4267-8388-2D5FF08D3F74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DABC5-3BFF-4E28-B6F6-3799C0681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answering (QA) is a computer science discipline within the fields of information retrieval and natural language processing (NLP), which is concerned with building systems that automatically answer questions posed by humans in a natural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DABC5-3BFF-4E28-B6F6-3799C0681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6A2D6-6036-9A48-94D2-82C9F36AB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5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CB6D09-CA68-4B57-98B3-04B16C5060EC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3CF9-9748-43CE-B737-CF88808C4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bas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1578" y="2365820"/>
            <a:ext cx="9144000" cy="9007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Answering System: </a:t>
            </a:r>
            <a:r>
              <a:rPr lang="en-US" dirty="0"/>
              <a:t>JARDIS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92" y="4824170"/>
            <a:ext cx="3566746" cy="987546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 smtClean="0"/>
              <a:t>Khiati Abdel-</a:t>
            </a:r>
            <a:r>
              <a:rPr lang="en-US" sz="2000" dirty="0" err="1" smtClean="0"/>
              <a:t>ilah</a:t>
            </a:r>
            <a:r>
              <a:rPr lang="en-US" sz="2000" dirty="0" smtClean="0"/>
              <a:t> Zakaria </a:t>
            </a:r>
          </a:p>
          <a:p>
            <a:pPr algn="l"/>
            <a:r>
              <a:rPr lang="en-US" sz="2000" dirty="0" smtClean="0"/>
              <a:t>07/26/2017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48668" y="3266567"/>
            <a:ext cx="930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  <a:ea typeface="+mj-ea"/>
                <a:cs typeface="+mj-cs"/>
              </a:rPr>
              <a:t> 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Just </a:t>
            </a:r>
            <a:r>
              <a:rPr lang="en-US" sz="4400" dirty="0">
                <a:latin typeface="+mj-lt"/>
                <a:ea typeface="+mj-ea"/>
                <a:cs typeface="+mj-cs"/>
              </a:rPr>
              <a:t>A Rather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Deep Intelligent System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Type 1</a:t>
            </a:r>
          </a:p>
          <a:p>
            <a:pPr lvl="1"/>
            <a:r>
              <a:rPr kumimoji="1" lang="en-US" dirty="0" smtClean="0">
                <a:latin typeface="Arial" charset="0"/>
              </a:rPr>
              <a:t>Answer: single sentence or list of items</a:t>
            </a:r>
          </a:p>
          <a:p>
            <a:pPr lvl="1"/>
            <a:r>
              <a:rPr lang="en-US" dirty="0" smtClean="0"/>
              <a:t>Type: who, when, where, how, true/false</a:t>
            </a:r>
          </a:p>
          <a:p>
            <a:r>
              <a:rPr lang="en-US" dirty="0" smtClean="0"/>
              <a:t>Type 2</a:t>
            </a:r>
          </a:p>
          <a:p>
            <a:pPr lvl="1"/>
            <a:r>
              <a:rPr lang="en-US" dirty="0" smtClean="0"/>
              <a:t>Answer: multiple sentences</a:t>
            </a:r>
          </a:p>
          <a:p>
            <a:pPr lvl="1"/>
            <a:r>
              <a:rPr lang="en-US" dirty="0" smtClean="0"/>
              <a:t>Type: extract from multiple sentences</a:t>
            </a:r>
          </a:p>
          <a:p>
            <a:r>
              <a:rPr lang="en-US" dirty="0" smtClean="0"/>
              <a:t>Type 3</a:t>
            </a:r>
          </a:p>
          <a:p>
            <a:pPr lvl="1"/>
            <a:r>
              <a:rPr lang="en-US" dirty="0" smtClean="0"/>
              <a:t>Answer: across several texts</a:t>
            </a:r>
          </a:p>
          <a:p>
            <a:pPr lvl="1"/>
            <a:r>
              <a:rPr lang="en-US" dirty="0" smtClean="0"/>
              <a:t>Type: comparative/contrastive</a:t>
            </a:r>
          </a:p>
          <a:p>
            <a:r>
              <a:rPr lang="en-US" dirty="0" smtClean="0"/>
              <a:t>Type 4</a:t>
            </a:r>
          </a:p>
          <a:p>
            <a:pPr lvl="1"/>
            <a:r>
              <a:rPr lang="en-US" dirty="0" smtClean="0"/>
              <a:t>Answer: an analysis of retrieved information</a:t>
            </a:r>
          </a:p>
          <a:p>
            <a:pPr lvl="1"/>
            <a:r>
              <a:rPr lang="en-US" dirty="0" smtClean="0"/>
              <a:t>Type: synthesized coherently from several retrieved fragments</a:t>
            </a:r>
          </a:p>
          <a:p>
            <a:r>
              <a:rPr lang="en-US" dirty="0" smtClean="0"/>
              <a:t>Type 5</a:t>
            </a:r>
          </a:p>
          <a:p>
            <a:pPr lvl="1"/>
            <a:r>
              <a:rPr lang="en-US" dirty="0" smtClean="0"/>
              <a:t>Answer: result of reasoning</a:t>
            </a:r>
          </a:p>
          <a:p>
            <a:pPr lvl="1"/>
            <a:r>
              <a:rPr lang="en-US" dirty="0" smtClean="0"/>
              <a:t>Type: word/domain knowledge and common sense reasoning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current QA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dirty="0" smtClean="0"/>
              <a:t>Ask.me</a:t>
            </a:r>
          </a:p>
          <a:p>
            <a:r>
              <a:rPr lang="en-US" dirty="0" err="1" smtClean="0"/>
              <a:t>AnswerBus</a:t>
            </a:r>
            <a:endParaRPr lang="en-US" dirty="0" smtClean="0"/>
          </a:p>
          <a:p>
            <a:r>
              <a:rPr lang="en-US" dirty="0" smtClean="0"/>
              <a:t>IONAUT</a:t>
            </a:r>
          </a:p>
          <a:p>
            <a:r>
              <a:rPr lang="en-US" dirty="0" err="1" smtClean="0"/>
              <a:t>Webclopedia</a:t>
            </a:r>
            <a:endParaRPr lang="en-US" dirty="0" smtClean="0"/>
          </a:p>
          <a:p>
            <a:r>
              <a:rPr lang="en-US" dirty="0" err="1" smtClean="0"/>
              <a:t>QuASM</a:t>
            </a:r>
            <a:endParaRPr lang="en-US" dirty="0"/>
          </a:p>
          <a:p>
            <a:r>
              <a:rPr lang="en-US" dirty="0" smtClean="0"/>
              <a:t>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</a:t>
            </a:r>
            <a:r>
              <a:rPr lang="en-US" dirty="0" err="1" smtClean="0"/>
              <a:t>bAbI</a:t>
            </a:r>
            <a:r>
              <a:rPr lang="en-US" dirty="0" smtClean="0"/>
              <a:t> dataset)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Set of 20 tasks testing basic reasoning capabilities for QA from stories</a:t>
            </a:r>
          </a:p>
          <a:p>
            <a:r>
              <a:rPr lang="en-US" dirty="0" smtClean="0"/>
              <a:t>Short stories are generated from a simulation</a:t>
            </a:r>
          </a:p>
          <a:p>
            <a:r>
              <a:rPr lang="en-US" dirty="0" smtClean="0"/>
              <a:t>Easy to interpret results / test a broad range of properties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5749" y="3680398"/>
            <a:ext cx="3720353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>
            <a:spAutoFit/>
          </a:bodyPr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John dropped the milk.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John took the milk there.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Sandra went to the bathroom.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John moved to the hallway.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Mary went to the bedroom.</a:t>
            </a:r>
          </a:p>
          <a:p>
            <a:r>
              <a:rPr lang="en-US" u="sng" dirty="0" smtClean="0"/>
              <a:t>Where is the milk ?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Hallway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1" y="3677322"/>
            <a:ext cx="4204815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>
            <a:spAutoFit/>
          </a:bodyPr>
          <a:lstStyle/>
          <a:p>
            <a:r>
              <a:rPr lang="en-US" dirty="0" smtClean="0"/>
              <a:t>The suitcase is bigger than the chest.</a:t>
            </a:r>
            <a:endParaRPr lang="en-US" dirty="0"/>
          </a:p>
          <a:p>
            <a:r>
              <a:rPr lang="en-US" dirty="0" smtClean="0"/>
              <a:t>The box is bigger than the chocolate.</a:t>
            </a:r>
          </a:p>
          <a:p>
            <a:r>
              <a:rPr lang="en-US" dirty="0" smtClean="0"/>
              <a:t>The chest is bigger than the chocolate.</a:t>
            </a:r>
          </a:p>
          <a:p>
            <a:r>
              <a:rPr lang="en-US" dirty="0" smtClean="0"/>
              <a:t>The chest fits inside the container.</a:t>
            </a:r>
          </a:p>
          <a:p>
            <a:r>
              <a:rPr lang="en-US" dirty="0" smtClean="0"/>
              <a:t>The chest fits inside the box.</a:t>
            </a:r>
            <a:endParaRPr lang="en-US" dirty="0"/>
          </a:p>
          <a:p>
            <a:r>
              <a:rPr lang="en-US" u="sng" dirty="0" smtClean="0"/>
              <a:t>Does the suitcase fit in the chocolate?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9173" y="545755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3: Two supporting facts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4696" y="5454474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18: Size reasoning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94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</a:t>
            </a:r>
            <a:r>
              <a:rPr lang="en-US" dirty="0" err="1" smtClean="0"/>
              <a:t>bAbI</a:t>
            </a:r>
            <a:r>
              <a:rPr lang="en-US" dirty="0" smtClean="0"/>
              <a:t>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each task, there are 1000 questions for training, and 1000 for testing</a:t>
            </a:r>
          </a:p>
          <a:p>
            <a:r>
              <a:rPr lang="en-US" dirty="0" smtClean="0"/>
              <a:t>Skeleton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1760" y="2343765"/>
            <a:ext cx="652653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ID text</a:t>
            </a:r>
          </a:p>
          <a:p>
            <a:r>
              <a:rPr lang="en-US" dirty="0" smtClean="0"/>
              <a:t>ID text</a:t>
            </a:r>
          </a:p>
          <a:p>
            <a:r>
              <a:rPr lang="en-US" dirty="0" smtClean="0"/>
              <a:t>ID text</a:t>
            </a:r>
          </a:p>
          <a:p>
            <a:r>
              <a:rPr lang="en-US" dirty="0" smtClean="0"/>
              <a:t>ID question[tab]	answer[tab]	supporting fact IDS.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1760" y="4042125"/>
            <a:ext cx="652653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 Mary moved to the bathroom.</a:t>
            </a:r>
          </a:p>
          <a:p>
            <a:r>
              <a:rPr lang="en-US" dirty="0" smtClean="0"/>
              <a:t>2 John went to the hallway.</a:t>
            </a:r>
          </a:p>
          <a:p>
            <a:r>
              <a:rPr lang="en-US" dirty="0" smtClean="0"/>
              <a:t>3 Where is Mary?        bathroom    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</a:t>
            </a:r>
            <a:r>
              <a:rPr lang="en-US" dirty="0" err="1" smtClean="0"/>
              <a:t>SimpleQuestions</a:t>
            </a:r>
            <a:r>
              <a:rPr lang="en-US" dirty="0" smtClean="0"/>
              <a:t> dataset)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a total of 108,442 questions </a:t>
            </a:r>
            <a:endParaRPr lang="en-US" dirty="0" smtClean="0"/>
          </a:p>
          <a:p>
            <a:r>
              <a:rPr lang="en-US" dirty="0" smtClean="0"/>
              <a:t>All paired </a:t>
            </a:r>
            <a:r>
              <a:rPr lang="en-US" dirty="0"/>
              <a:t>with a corresponding fact, formatted as (subject, relationship,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Facts </a:t>
            </a:r>
            <a:r>
              <a:rPr lang="en-US" dirty="0"/>
              <a:t>have been extracted from the Knowledge Base </a:t>
            </a:r>
            <a:r>
              <a:rPr lang="en-US" dirty="0" smtClean="0">
                <a:hlinkClick r:id="rId2"/>
              </a:rPr>
              <a:t>Freebase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andomly shuffled to 70% (75910</a:t>
            </a:r>
            <a:r>
              <a:rPr lang="en-US" dirty="0"/>
              <a:t>) as training set, 10% as validation set (10845), and the remaining 20% as test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5555" y="4283224"/>
            <a:ext cx="65265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American cartoonist is the creator of Andy Lippincott?</a:t>
            </a:r>
          </a:p>
          <a:p>
            <a:r>
              <a:rPr lang="en-US" dirty="0" smtClean="0"/>
              <a:t>Fact: (</a:t>
            </a:r>
            <a:r>
              <a:rPr lang="en-US" dirty="0" err="1" smtClean="0"/>
              <a:t>andy_lippincott</a:t>
            </a:r>
            <a:r>
              <a:rPr lang="en-US" dirty="0" smtClean="0"/>
              <a:t>, </a:t>
            </a:r>
            <a:r>
              <a:rPr lang="en-US" dirty="0" err="1" smtClean="0"/>
              <a:t>character_created_by</a:t>
            </a:r>
            <a:r>
              <a:rPr lang="en-US" dirty="0" smtClean="0"/>
              <a:t>, </a:t>
            </a:r>
            <a:r>
              <a:rPr lang="en-US" dirty="0" err="1" smtClean="0"/>
              <a:t>garry_trudeau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5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Introduction to deep learning and word </a:t>
            </a:r>
            <a:r>
              <a:rPr lang="en-US" dirty="0" err="1"/>
              <a:t>embeddings</a:t>
            </a:r>
            <a:r>
              <a:rPr lang="en-US" dirty="0"/>
              <a:t> (2 weeks)</a:t>
            </a:r>
          </a:p>
          <a:p>
            <a:pPr lvl="1" fontAlgn="base"/>
            <a:r>
              <a:rPr lang="en-US" dirty="0"/>
              <a:t>Introduction to Word2vec and Glove and other word </a:t>
            </a:r>
            <a:r>
              <a:rPr lang="en-US" dirty="0" err="1"/>
              <a:t>embeddings</a:t>
            </a:r>
            <a:endParaRPr lang="en-US" dirty="0"/>
          </a:p>
          <a:p>
            <a:pPr lvl="1" fontAlgn="base"/>
            <a:r>
              <a:rPr lang="en-US" dirty="0"/>
              <a:t>Introduction to other NLP tasks that would pave the way for our system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Preparation </a:t>
            </a:r>
            <a:r>
              <a:rPr lang="en-US" dirty="0"/>
              <a:t>and study of various QA datasets (1 week)</a:t>
            </a:r>
          </a:p>
          <a:p>
            <a:pPr lvl="1" fontAlgn="base"/>
            <a:r>
              <a:rPr lang="en-US" dirty="0"/>
              <a:t>Introduction to open and closed QA datasets (supervised/unsupervised)</a:t>
            </a:r>
          </a:p>
          <a:p>
            <a:pPr lvl="1" fontAlgn="base"/>
            <a:r>
              <a:rPr lang="en-US" dirty="0" err="1"/>
              <a:t>bAbI</a:t>
            </a:r>
            <a:r>
              <a:rPr lang="en-US" dirty="0"/>
              <a:t> is our main dataset, it is a set of 20 QA tasks, each consisting of several context-question-answer triplets, prepared and released by Facebook</a:t>
            </a:r>
          </a:p>
          <a:p>
            <a:pPr lvl="1" fontAlgn="base"/>
            <a:r>
              <a:rPr lang="en-US" dirty="0"/>
              <a:t>We will also look at other datasets such as  CNN / Daily Mail [2],  </a:t>
            </a:r>
            <a:r>
              <a:rPr lang="en-US" dirty="0" err="1"/>
              <a:t>SQuAD</a:t>
            </a:r>
            <a:r>
              <a:rPr lang="en-US" dirty="0"/>
              <a:t> [3] and various others [4] to see if we can merge them and enhance the model</a:t>
            </a:r>
          </a:p>
          <a:p>
            <a:pPr lvl="1" fontAlgn="base"/>
            <a:r>
              <a:rPr lang="en-US" dirty="0"/>
              <a:t>Set a dataset for our task and proceed with the cleaning and processing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 startAt="3"/>
            </a:pPr>
            <a:r>
              <a:rPr lang="en-US" dirty="0" smtClean="0"/>
              <a:t>Implementation of various models and baselines (4 weeks)</a:t>
            </a:r>
          </a:p>
          <a:p>
            <a:pPr lvl="1" fontAlgn="base"/>
            <a:r>
              <a:rPr lang="en-US" dirty="0" smtClean="0"/>
              <a:t>Introduction to GRU model using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 fontAlgn="base"/>
            <a:r>
              <a:rPr lang="en-US" dirty="0" smtClean="0"/>
              <a:t>Introduction to Sequence to sequence model</a:t>
            </a:r>
          </a:p>
          <a:p>
            <a:pPr lvl="1" fontAlgn="base"/>
            <a:r>
              <a:rPr lang="en-US" dirty="0" smtClean="0"/>
              <a:t>Introduction to dynamic memory networks</a:t>
            </a:r>
          </a:p>
          <a:p>
            <a:pPr lvl="1" fontAlgn="base"/>
            <a:r>
              <a:rPr lang="en-US" dirty="0" smtClean="0"/>
              <a:t>Introduction to end-to-end memory networks</a:t>
            </a:r>
          </a:p>
          <a:p>
            <a:pPr lvl="1" fontAlgn="base"/>
            <a:r>
              <a:rPr lang="en-US" dirty="0" smtClean="0"/>
              <a:t>Proceed with the implementation and experiments</a:t>
            </a:r>
          </a:p>
          <a:p>
            <a:pPr marL="514350" indent="-514350" fontAlgn="base">
              <a:buFont typeface="+mj-lt"/>
              <a:buAutoNum type="arabicPeriod" startAt="4"/>
            </a:pPr>
            <a:r>
              <a:rPr lang="en-US" dirty="0" smtClean="0"/>
              <a:t>Visualization (1 week)</a:t>
            </a:r>
          </a:p>
          <a:p>
            <a:pPr lvl="1" fontAlgn="base"/>
            <a:r>
              <a:rPr lang="en-US" dirty="0" smtClean="0"/>
              <a:t>Implement an online user interface for the model</a:t>
            </a:r>
          </a:p>
          <a:p>
            <a:pPr lvl="1" fontAlgn="base"/>
            <a:r>
              <a:rPr lang="en-US" dirty="0" smtClean="0"/>
              <a:t>Attempt to make an online model that takes users input and enhance itself</a:t>
            </a:r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dirty="0" smtClean="0"/>
              <a:t>Party (for the rest of your life)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weekly group meeting</a:t>
            </a:r>
          </a:p>
          <a:p>
            <a:r>
              <a:rPr lang="en-US" dirty="0" smtClean="0"/>
              <a:t>Willingness to learn and to work with others</a:t>
            </a:r>
          </a:p>
          <a:p>
            <a:r>
              <a:rPr lang="en-US" dirty="0" smtClean="0"/>
              <a:t>Communication with English or Korean (whatever makes you comfortable but you need to at least make an effort)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Q/A?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Question Answering?</a:t>
            </a:r>
          </a:p>
          <a:p>
            <a:r>
              <a:rPr lang="en-US" dirty="0" smtClean="0"/>
              <a:t>Why Question Answering?</a:t>
            </a:r>
          </a:p>
          <a:p>
            <a:r>
              <a:rPr lang="en-US" altLang="en-US" dirty="0" smtClean="0"/>
              <a:t>General Search Engine </a:t>
            </a:r>
          </a:p>
          <a:p>
            <a:r>
              <a:rPr lang="en-US" altLang="en-US" dirty="0" smtClean="0"/>
              <a:t>What is involved in QA?</a:t>
            </a:r>
          </a:p>
          <a:p>
            <a:r>
              <a:rPr lang="en-US" dirty="0" smtClean="0"/>
              <a:t>Examples of current QA systems</a:t>
            </a:r>
          </a:p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bAbI</a:t>
            </a:r>
            <a:r>
              <a:rPr lang="en-US" altLang="en-US" dirty="0" smtClean="0"/>
              <a:t> dataset</a:t>
            </a:r>
          </a:p>
          <a:p>
            <a:r>
              <a:rPr lang="en-US" altLang="en-US" dirty="0" smtClean="0"/>
              <a:t>Plan</a:t>
            </a:r>
          </a:p>
          <a:p>
            <a:r>
              <a:rPr lang="en-US" altLang="en-US" dirty="0" smtClean="0"/>
              <a:t>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Question Answering?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Earlier IR systems focus on queries with short keywords</a:t>
            </a:r>
          </a:p>
          <a:p>
            <a:pPr lvl="1"/>
            <a:r>
              <a:rPr lang="en-US" dirty="0" smtClean="0"/>
              <a:t>Most of search engine queries are short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QA systems focus in natural language question answering</a:t>
            </a:r>
            <a:endParaRPr lang="en-US" dirty="0"/>
          </a:p>
          <a:p>
            <a:endParaRPr lang="en-US" dirty="0" smtClean="0"/>
          </a:p>
          <a:p>
            <a:r>
              <a:rPr lang="en-GB" altLang="en-US" dirty="0"/>
              <a:t>The main aim of QA is to present the user with a short </a:t>
            </a:r>
            <a:r>
              <a:rPr lang="en-GB" altLang="en-US" dirty="0" smtClean="0"/>
              <a:t>answer </a:t>
            </a:r>
            <a:r>
              <a:rPr lang="en-GB" altLang="en-US" dirty="0"/>
              <a:t>to a question rather than a list of possibly relevant documents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6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want to ask 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latin typeface="Lucida Sans" panose="020B0602030504020204" pitchFamily="34" charset="0"/>
              </a:rPr>
              <a:t>Examples from Ask.com query log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dirty="0" smtClean="0"/>
              <a:t>ow much should </a:t>
            </a:r>
            <a:r>
              <a:rPr lang="en-US" altLang="en-US" dirty="0"/>
              <a:t>I</a:t>
            </a:r>
            <a:r>
              <a:rPr lang="en-US" altLang="en-US" dirty="0" smtClean="0"/>
              <a:t> weigh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hat does my name mean</a:t>
            </a:r>
          </a:p>
          <a:p>
            <a:pPr lvl="1"/>
            <a:r>
              <a:rPr lang="en-US" altLang="en-US" dirty="0"/>
              <a:t>H</a:t>
            </a:r>
            <a:r>
              <a:rPr lang="en-US" altLang="en-US" dirty="0" smtClean="0"/>
              <a:t>ow to get pregnant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here can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find pictures of hairstyles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ho is the richest man in the world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hat is the meaning of life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hy is the sky blue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hat is the difference between white eggs and brown eggs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an you drink milk after the expiration date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hat is true love</a:t>
            </a:r>
          </a:p>
          <a:p>
            <a:pPr lvl="1"/>
            <a:r>
              <a:rPr lang="en-US" altLang="en-US" dirty="0"/>
              <a:t>W</a:t>
            </a:r>
            <a:r>
              <a:rPr lang="en-US" altLang="en-US" dirty="0" smtClean="0"/>
              <a:t>hat is the </a:t>
            </a:r>
            <a:r>
              <a:rPr lang="en-US" altLang="en-US" dirty="0" err="1" smtClean="0"/>
              <a:t>jonas</a:t>
            </a:r>
            <a:r>
              <a:rPr lang="en-US" altLang="en-US" dirty="0" smtClean="0"/>
              <a:t> brothers address</a:t>
            </a:r>
          </a:p>
          <a:p>
            <a:r>
              <a:rPr lang="en-US" altLang="en-US" dirty="0" smtClean="0">
                <a:latin typeface="Lucida Sans" panose="020B0602030504020204" pitchFamily="34" charset="0"/>
              </a:rPr>
              <a:t>Around 10-20% of query logs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Question Answering?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search engines, QA engines attempt to let you ask your question the way you would normally ask it </a:t>
            </a:r>
          </a:p>
          <a:p>
            <a:r>
              <a:rPr lang="en-US" altLang="en-US" dirty="0"/>
              <a:t>More specific than short keyword queries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sz="2400" dirty="0"/>
              <a:t>갈비탕</a:t>
            </a:r>
            <a:r>
              <a:rPr lang="en-US" altLang="ko-KR" sz="2400" dirty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hat </a:t>
            </a:r>
            <a:r>
              <a:rPr lang="en-US" altLang="en-US" sz="2400" dirty="0"/>
              <a:t>is </a:t>
            </a:r>
            <a:r>
              <a:rPr lang="ko-KR" altLang="en-US" sz="2400" dirty="0"/>
              <a:t>갈비탕</a:t>
            </a:r>
            <a:r>
              <a:rPr lang="en-US" altLang="ko-KR" sz="2400" dirty="0"/>
              <a:t>?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sz="2400" dirty="0" smtClean="0"/>
              <a:t>How long would it take to cook </a:t>
            </a:r>
            <a:r>
              <a:rPr lang="ko-KR" altLang="en-US" sz="2400" dirty="0" smtClean="0"/>
              <a:t>갈비탕</a:t>
            </a:r>
            <a:r>
              <a:rPr lang="en-US" altLang="ko-KR" sz="2400" dirty="0"/>
              <a:t>?</a:t>
            </a:r>
            <a:endParaRPr lang="en-US" sz="2400" dirty="0"/>
          </a:p>
          <a:p>
            <a:r>
              <a:rPr lang="en-US" altLang="en-US" dirty="0"/>
              <a:t>Good for inexperienced search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General Search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 it takes few seconds to work, and other times</a:t>
            </a:r>
            <a:r>
              <a:rPr lang="en-US" dirty="0" smtClean="0"/>
              <a:t> it requires 10 hours to work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Question 1</a:t>
            </a:r>
            <a:r>
              <a:rPr lang="en-US" dirty="0" smtClean="0"/>
              <a:t>: Who was the prime minister of Australia during the Great Depression? (few seconds)</a:t>
            </a:r>
          </a:p>
          <a:p>
            <a:pPr lvl="2"/>
            <a:r>
              <a:rPr lang="en-US" dirty="0" smtClean="0"/>
              <a:t>Answer: James Scullin (Labor) 1929–31.</a:t>
            </a:r>
          </a:p>
          <a:p>
            <a:pPr lvl="2"/>
            <a:r>
              <a:rPr lang="en-US" dirty="0" smtClean="0"/>
              <a:t>Ask.com gives an explicit answer.</a:t>
            </a:r>
          </a:p>
          <a:p>
            <a:pPr lvl="2"/>
            <a:r>
              <a:rPr lang="en-US" dirty="0" smtClean="0"/>
              <a:t>Google’s top 1-2 results are also good.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Question 2</a:t>
            </a:r>
            <a:r>
              <a:rPr lang="en-US" dirty="0" smtClean="0"/>
              <a:t>: </a:t>
            </a:r>
            <a:r>
              <a:rPr lang="en-US" dirty="0" smtClean="0"/>
              <a:t>What is phone number for united airlines?</a:t>
            </a:r>
          </a:p>
          <a:p>
            <a:pPr lvl="2"/>
            <a:r>
              <a:rPr lang="en-US" dirty="0" smtClean="0"/>
              <a:t>Ask.com gives a direct answer.</a:t>
            </a:r>
          </a:p>
          <a:p>
            <a:pPr lvl="2"/>
            <a:r>
              <a:rPr lang="en-US" dirty="0" smtClean="0"/>
              <a:t>Google gives no direct answers in top 10. (10 minutes or more on google)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Question 3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How much money did IBM spend on advertising in 2006?</a:t>
            </a:r>
          </a:p>
          <a:p>
            <a:r>
              <a:rPr lang="en-US" altLang="en-US" dirty="0" smtClean="0"/>
              <a:t>No engine can answer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involved in QA?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Question type analysis and answer patterns</a:t>
            </a:r>
          </a:p>
          <a:p>
            <a:pPr lvl="1"/>
            <a:r>
              <a:rPr lang="en-US" dirty="0" smtClean="0"/>
              <a:t>Semantic Processing</a:t>
            </a:r>
          </a:p>
          <a:p>
            <a:pPr lvl="1"/>
            <a:r>
              <a:rPr lang="en-US" dirty="0" smtClean="0"/>
              <a:t>Syntactic Processing and Parsing</a:t>
            </a:r>
          </a:p>
          <a:p>
            <a:r>
              <a:rPr lang="en-US" dirty="0" smtClean="0"/>
              <a:t>Knowledge Base to store candidate answers</a:t>
            </a:r>
          </a:p>
          <a:p>
            <a:r>
              <a:rPr lang="en-US" dirty="0" smtClean="0"/>
              <a:t>Candidate answer search and answer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answering can be approached from one of two existing NLP research areas:</a:t>
            </a:r>
          </a:p>
          <a:p>
            <a:pPr lvl="1"/>
            <a:r>
              <a:rPr lang="en-US" dirty="0" smtClean="0"/>
              <a:t>Information Retrieval: QA can be viewed as short passage retrieval</a:t>
            </a:r>
          </a:p>
          <a:p>
            <a:pPr lvl="1"/>
            <a:r>
              <a:rPr lang="en-US" dirty="0" smtClean="0"/>
              <a:t>Information Extraction: QA can be viewed as open-domain information extraction</a:t>
            </a:r>
          </a:p>
          <a:p>
            <a:pPr lvl="1"/>
            <a:r>
              <a:rPr lang="en-US" dirty="0" smtClean="0"/>
              <a:t>Question answering can also be approached from the perspective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1693</TotalTime>
  <Words>1004</Words>
  <Application>Microsoft Office PowerPoint</Application>
  <PresentationFormat>Widescreen</PresentationFormat>
  <Paragraphs>162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</vt:lpstr>
      <vt:lpstr>Arial</vt:lpstr>
      <vt:lpstr>Calibri</vt:lpstr>
      <vt:lpstr>Calibri Light</vt:lpstr>
      <vt:lpstr>Lucida Sans</vt:lpstr>
      <vt:lpstr>Times New Roman</vt:lpstr>
      <vt:lpstr>Retrospect</vt:lpstr>
      <vt:lpstr>Question Answering System: JARDIS</vt:lpstr>
      <vt:lpstr>Content</vt:lpstr>
      <vt:lpstr>What is Question Answering?</vt:lpstr>
      <vt:lpstr>People want to ask questions…</vt:lpstr>
      <vt:lpstr>Why Question Answering?</vt:lpstr>
      <vt:lpstr>General Search Engine </vt:lpstr>
      <vt:lpstr>Difficult questions</vt:lpstr>
      <vt:lpstr>What is involved in QA?</vt:lpstr>
      <vt:lpstr>Approaching Question Answering</vt:lpstr>
      <vt:lpstr>Question types</vt:lpstr>
      <vt:lpstr>Examples of current QA systems</vt:lpstr>
      <vt:lpstr>Dataset (bAbI dataset)</vt:lpstr>
      <vt:lpstr>Dataset (bAbI dataset)</vt:lpstr>
      <vt:lpstr>Dataset (SimpleQuestions dataset)</vt:lpstr>
      <vt:lpstr>Plan part 1</vt:lpstr>
      <vt:lpstr>Plan part 2</vt:lpstr>
      <vt:lpstr>Requirements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2017 Project</dc:title>
  <dc:creator>zakaria zaki</dc:creator>
  <cp:lastModifiedBy>zakaria zaki</cp:lastModifiedBy>
  <cp:revision>19</cp:revision>
  <dcterms:created xsi:type="dcterms:W3CDTF">2017-06-26T06:25:56Z</dcterms:created>
  <dcterms:modified xsi:type="dcterms:W3CDTF">2017-06-27T10:39:01Z</dcterms:modified>
</cp:coreProperties>
</file>