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720"/>
    <a:srgbClr val="0508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4800-A0EC-4BF5-86AC-CDC5ACEFF233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B1A5-39CD-421A-A118-CE7BD798967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0" y="1"/>
            <a:ext cx="12208735" cy="900000"/>
            <a:chOff x="0" y="1"/>
            <a:chExt cx="12208735" cy="900000"/>
          </a:xfrm>
        </p:grpSpPr>
        <p:pic>
          <p:nvPicPr>
            <p:cNvPr id="13" name="Picture 8" descr="http://cdn1.knowyourmobile.com/sites/knowyourmobilecom/files/2016/05/siri_0.jp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8734" y="1"/>
              <a:ext cx="1600001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 userDrawn="1"/>
          </p:nvSpPr>
          <p:spPr>
            <a:xfrm>
              <a:off x="0" y="1"/>
              <a:ext cx="10608734" cy="900000"/>
            </a:xfrm>
            <a:prstGeom prst="rect">
              <a:avLst/>
            </a:prstGeom>
            <a:solidFill>
              <a:srgbClr val="0508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288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4800-A0EC-4BF5-86AC-CDC5ACEFF233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B1A5-39CD-421A-A118-CE7BD7989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4800-A0EC-4BF5-86AC-CDC5ACEFF233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B1A5-39CD-421A-A118-CE7BD7989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46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4800-A0EC-4BF5-86AC-CDC5ACEFF233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B1A5-39CD-421A-A118-CE7BD798967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0" y="1"/>
            <a:ext cx="12208735" cy="900000"/>
            <a:chOff x="0" y="1"/>
            <a:chExt cx="12208735" cy="900000"/>
          </a:xfrm>
        </p:grpSpPr>
        <p:pic>
          <p:nvPicPr>
            <p:cNvPr id="9" name="Picture 8" descr="http://cdn1.knowyourmobile.com/sites/knowyourmobilecom/files/2016/05/siri_0.jp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8734" y="1"/>
              <a:ext cx="1600001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/>
            <p:cNvSpPr/>
            <p:nvPr userDrawn="1"/>
          </p:nvSpPr>
          <p:spPr>
            <a:xfrm>
              <a:off x="0" y="1"/>
              <a:ext cx="10608734" cy="900000"/>
            </a:xfrm>
            <a:prstGeom prst="rect">
              <a:avLst/>
            </a:prstGeom>
            <a:solidFill>
              <a:srgbClr val="0508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265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4800-A0EC-4BF5-86AC-CDC5ACEFF233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B1A5-39CD-421A-A118-CE7BD7989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24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4800-A0EC-4BF5-86AC-CDC5ACEFF233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B1A5-39CD-421A-A118-CE7BD7989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09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4800-A0EC-4BF5-86AC-CDC5ACEFF233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B1A5-39CD-421A-A118-CE7BD7989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07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4800-A0EC-4BF5-86AC-CDC5ACEFF233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B1A5-39CD-421A-A118-CE7BD7989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35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4800-A0EC-4BF5-86AC-CDC5ACEFF233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B1A5-39CD-421A-A118-CE7BD7989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4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4800-A0EC-4BF5-86AC-CDC5ACEFF233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B1A5-39CD-421A-A118-CE7BD7989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1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4800-A0EC-4BF5-86AC-CDC5ACEFF233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B1A5-39CD-421A-A118-CE7BD7989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75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64800-A0EC-4BF5-86AC-CDC5ACEFF233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B1A5-39CD-421A-A118-CE7BD7989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cdn1.knowyourmobile.com/sites/knowyourmobilecom/files/2016/05/siri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247574"/>
            <a:ext cx="1219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Helvetica" panose="020B0504020202030204" pitchFamily="34" charset="0"/>
              </a:rPr>
              <a:t>Question Answering System: JARDIS</a:t>
            </a:r>
          </a:p>
          <a:p>
            <a:pPr algn="ctr"/>
            <a:endParaRPr lang="en-US" altLang="ko-KR" sz="4000" b="1" dirty="0" smtClean="0">
              <a:solidFill>
                <a:schemeClr val="bg1"/>
              </a:solidFill>
              <a:latin typeface="Helvetica" panose="020B0504020202030204" pitchFamily="34" charset="0"/>
            </a:endParaRPr>
          </a:p>
          <a:p>
            <a:pPr algn="ctr"/>
            <a:endParaRPr lang="en-US" altLang="ko-KR" sz="4000" b="1" dirty="0" smtClean="0">
              <a:solidFill>
                <a:schemeClr val="bg1"/>
              </a:solidFill>
              <a:latin typeface="Helvetica" panose="020B0504020202030204" pitchFamily="34" charset="0"/>
            </a:endParaRPr>
          </a:p>
          <a:p>
            <a:pPr algn="ctr"/>
            <a:endParaRPr lang="en-US" altLang="ko-KR" sz="4000" b="1" dirty="0" smtClean="0">
              <a:solidFill>
                <a:schemeClr val="bg1"/>
              </a:solidFill>
              <a:latin typeface="Helvetica" panose="020B0504020202030204" pitchFamily="34" charset="0"/>
            </a:endParaRPr>
          </a:p>
          <a:p>
            <a:pPr algn="ctr"/>
            <a:endParaRPr lang="en-US" altLang="ko-KR" sz="4000" b="1" dirty="0">
              <a:solidFill>
                <a:schemeClr val="bg1"/>
              </a:solidFill>
              <a:latin typeface="Helvetica" panose="020B0504020202030204" pitchFamily="34" charset="0"/>
            </a:endParaRPr>
          </a:p>
          <a:p>
            <a:pPr algn="ctr"/>
            <a:endParaRPr lang="en-US" altLang="ko-KR" sz="4000" b="1" dirty="0">
              <a:solidFill>
                <a:schemeClr val="bg1"/>
              </a:solidFill>
              <a:latin typeface="Helvetica" panose="020B0504020202030204" pitchFamily="34" charset="0"/>
            </a:endParaRPr>
          </a:p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Helvetica" panose="020B0504020202030204" pitchFamily="34" charset="0"/>
              </a:rPr>
              <a:t>Week3</a:t>
            </a:r>
            <a:endParaRPr lang="ko-KR" altLang="en-US" sz="4000" b="1" dirty="0">
              <a:solidFill>
                <a:schemeClr val="bg1"/>
              </a:solidFill>
              <a:latin typeface="Helvetica" panose="020B05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56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4009" y="152402"/>
            <a:ext cx="9770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Helvetica" panose="020B0504020202030204" pitchFamily="34" charset="0"/>
              </a:rPr>
              <a:t>Prerequisites for QA system</a:t>
            </a:r>
            <a:endParaRPr lang="ko-KR" altLang="en-US" sz="3200" b="1" dirty="0">
              <a:solidFill>
                <a:schemeClr val="bg1"/>
              </a:solidFill>
              <a:latin typeface="Helvetica" panose="020B0504020202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2733" y="1955800"/>
            <a:ext cx="42079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Helvetica" panose="020B0504020202030204" pitchFamily="34" charset="0"/>
              </a:rPr>
              <a:t>Basics of neural network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Helvetica" panose="020B0504020202030204" pitchFamily="34" charset="0"/>
              </a:rPr>
              <a:t>Word embedding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Helvetica" panose="020B0504020202030204" pitchFamily="34" charset="0"/>
              </a:rPr>
              <a:t>Sequence embedding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Helvetica" panose="020B0504020202030204" pitchFamily="34" charset="0"/>
              </a:rPr>
              <a:t>Question answering system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Helvetica" panose="020B0504020202030204" pitchFamily="34" charset="0"/>
              </a:rPr>
              <a:t>Set the goal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Helvetica" panose="020B0504020202030204" pitchFamily="34" charset="0"/>
              </a:rPr>
              <a:t>Understand the dataset</a:t>
            </a:r>
            <a:endParaRPr lang="en-US" altLang="ko-KR" b="1" dirty="0">
              <a:latin typeface="Helvetica" panose="020B0504020202030204" pitchFamily="34" charset="0"/>
            </a:endParaRPr>
          </a:p>
        </p:txBody>
      </p:sp>
      <p:sp>
        <p:nvSpPr>
          <p:cNvPr id="3" name="갈매기형 수장 2"/>
          <p:cNvSpPr/>
          <p:nvPr/>
        </p:nvSpPr>
        <p:spPr>
          <a:xfrm>
            <a:off x="4910667" y="2209800"/>
            <a:ext cx="1651000" cy="299720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0" name="Picture 2" descr="programming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708" y="3373946"/>
            <a:ext cx="4146193" cy="183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94575" y="2209800"/>
            <a:ext cx="4340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Helvetica" panose="020B0504020202030204" pitchFamily="34" charset="0"/>
              </a:rPr>
              <a:t>Start implementation!</a:t>
            </a:r>
            <a:endParaRPr lang="ko-KR" altLang="en-US" sz="3200" b="1" dirty="0">
              <a:latin typeface="Helvetica" panose="020B05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53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4010" y="152402"/>
            <a:ext cx="5596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Schedule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805474"/>
              </p:ext>
            </p:extLst>
          </p:nvPr>
        </p:nvGraphicFramePr>
        <p:xfrm>
          <a:off x="1126068" y="2523068"/>
          <a:ext cx="964612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0259">
                  <a:extLst>
                    <a:ext uri="{9D8B030D-6E8A-4147-A177-3AD203B41FA5}">
                      <a16:colId xmlns:a16="http://schemas.microsoft.com/office/drawing/2014/main" val="2150193385"/>
                    </a:ext>
                  </a:extLst>
                </a:gridCol>
                <a:gridCol w="869483">
                  <a:extLst>
                    <a:ext uri="{9D8B030D-6E8A-4147-A177-3AD203B41FA5}">
                      <a16:colId xmlns:a16="http://schemas.microsoft.com/office/drawing/2014/main" val="4180839699"/>
                    </a:ext>
                  </a:extLst>
                </a:gridCol>
                <a:gridCol w="869483">
                  <a:extLst>
                    <a:ext uri="{9D8B030D-6E8A-4147-A177-3AD203B41FA5}">
                      <a16:colId xmlns:a16="http://schemas.microsoft.com/office/drawing/2014/main" val="1160859209"/>
                    </a:ext>
                  </a:extLst>
                </a:gridCol>
                <a:gridCol w="869483">
                  <a:extLst>
                    <a:ext uri="{9D8B030D-6E8A-4147-A177-3AD203B41FA5}">
                      <a16:colId xmlns:a16="http://schemas.microsoft.com/office/drawing/2014/main" val="3665247616"/>
                    </a:ext>
                  </a:extLst>
                </a:gridCol>
                <a:gridCol w="869483">
                  <a:extLst>
                    <a:ext uri="{9D8B030D-6E8A-4147-A177-3AD203B41FA5}">
                      <a16:colId xmlns:a16="http://schemas.microsoft.com/office/drawing/2014/main" val="4148195750"/>
                    </a:ext>
                  </a:extLst>
                </a:gridCol>
                <a:gridCol w="869483">
                  <a:extLst>
                    <a:ext uri="{9D8B030D-6E8A-4147-A177-3AD203B41FA5}">
                      <a16:colId xmlns:a16="http://schemas.microsoft.com/office/drawing/2014/main" val="2759156006"/>
                    </a:ext>
                  </a:extLst>
                </a:gridCol>
                <a:gridCol w="869483">
                  <a:extLst>
                    <a:ext uri="{9D8B030D-6E8A-4147-A177-3AD203B41FA5}">
                      <a16:colId xmlns:a16="http://schemas.microsoft.com/office/drawing/2014/main" val="379054987"/>
                    </a:ext>
                  </a:extLst>
                </a:gridCol>
                <a:gridCol w="869483">
                  <a:extLst>
                    <a:ext uri="{9D8B030D-6E8A-4147-A177-3AD203B41FA5}">
                      <a16:colId xmlns:a16="http://schemas.microsoft.com/office/drawing/2014/main" val="2707756483"/>
                    </a:ext>
                  </a:extLst>
                </a:gridCol>
                <a:gridCol w="869483">
                  <a:extLst>
                    <a:ext uri="{9D8B030D-6E8A-4147-A177-3AD203B41FA5}">
                      <a16:colId xmlns:a16="http://schemas.microsoft.com/office/drawing/2014/main" val="3864632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week1</a:t>
                      </a:r>
                      <a:endParaRPr lang="ko-KR" altLang="en-US" sz="16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week2</a:t>
                      </a:r>
                      <a:endParaRPr lang="ko-KR" altLang="en-US" sz="1600" dirty="0" smtClean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week3</a:t>
                      </a:r>
                      <a:endParaRPr lang="ko-KR" altLang="en-US" sz="1600" dirty="0" smtClean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week4</a:t>
                      </a:r>
                      <a:endParaRPr lang="ko-KR" altLang="en-US" sz="1600" dirty="0" smtClean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week5</a:t>
                      </a:r>
                      <a:endParaRPr lang="ko-KR" altLang="en-US" sz="1600" dirty="0" smtClean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week6</a:t>
                      </a:r>
                      <a:endParaRPr lang="ko-KR" altLang="en-US" sz="1600" dirty="0" smtClean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week7</a:t>
                      </a:r>
                      <a:endParaRPr lang="ko-KR" altLang="en-US" sz="1600" dirty="0" smtClean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week8</a:t>
                      </a:r>
                      <a:endParaRPr lang="ko-KR" altLang="en-US" sz="1600" dirty="0" smtClean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272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Word embedding</a:t>
                      </a:r>
                      <a:endParaRPr lang="ko-KR" altLang="en-US" sz="16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634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Sequence embedding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80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Question Answering</a:t>
                      </a:r>
                      <a:endParaRPr lang="ko-KR" altLang="en-US" sz="16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69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Goal setting</a:t>
                      </a:r>
                      <a:endParaRPr lang="ko-KR" altLang="en-US" sz="16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050823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050823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050823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45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Dataset</a:t>
                      </a:r>
                      <a:endParaRPr lang="ko-KR" altLang="en-US" sz="16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15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Implementation</a:t>
                      </a:r>
                      <a:endParaRPr lang="ko-KR" altLang="en-US" sz="16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88146"/>
                  </a:ext>
                </a:extLst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3807422" y="2172165"/>
            <a:ext cx="6964769" cy="338554"/>
            <a:chOff x="3536484" y="2570093"/>
            <a:chExt cx="6964769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3536484" y="2570093"/>
              <a:ext cx="3456983" cy="338554"/>
            </a:xfrm>
            <a:prstGeom prst="rect">
              <a:avLst/>
            </a:prstGeom>
            <a:solidFill>
              <a:srgbClr val="050823"/>
            </a:solidFill>
            <a:ln>
              <a:solidFill>
                <a:srgbClr val="05082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latin typeface="Helvetica" panose="020B0504020202030204" pitchFamily="34" charset="0"/>
                </a:rPr>
                <a:t>Training</a:t>
              </a:r>
              <a:endParaRPr lang="ko-KR" altLang="en-US" sz="1600" b="1" dirty="0">
                <a:solidFill>
                  <a:schemeClr val="bg1"/>
                </a:solidFill>
                <a:latin typeface="Helvetica" panose="020B050402020203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93467" y="2570093"/>
              <a:ext cx="3507786" cy="338554"/>
            </a:xfrm>
            <a:prstGeom prst="rect">
              <a:avLst/>
            </a:prstGeom>
            <a:solidFill>
              <a:srgbClr val="050823"/>
            </a:solidFill>
            <a:ln>
              <a:solidFill>
                <a:srgbClr val="05082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latin typeface="Helvetica" panose="020B0504020202030204" pitchFamily="34" charset="0"/>
                </a:rPr>
                <a:t>Implementation</a:t>
              </a:r>
              <a:endParaRPr lang="ko-KR" altLang="en-US" sz="1600" b="1" dirty="0">
                <a:solidFill>
                  <a:schemeClr val="bg1"/>
                </a:solidFill>
                <a:latin typeface="Helvetica" panose="020B0504020202030204" pitchFamily="34" charset="0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7018868" y="2570093"/>
              <a:ext cx="0" cy="33855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458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10" y="152402"/>
            <a:ext cx="5596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478056"/>
              </p:ext>
            </p:extLst>
          </p:nvPr>
        </p:nvGraphicFramePr>
        <p:xfrm>
          <a:off x="973666" y="1851022"/>
          <a:ext cx="2690259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0259">
                  <a:extLst>
                    <a:ext uri="{9D8B030D-6E8A-4147-A177-3AD203B41FA5}">
                      <a16:colId xmlns:a16="http://schemas.microsoft.com/office/drawing/2014/main" val="315233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Word embedding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96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Sequence embedding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60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Question Answering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600" dirty="0">
                        <a:latin typeface="Helvetica" panose="020B0504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73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Goal setting</a:t>
                      </a:r>
                      <a:endParaRPr lang="ko-KR" altLang="en-US" sz="1600" dirty="0">
                        <a:latin typeface="Helvetica" panose="020B0504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099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Dataset</a:t>
                      </a:r>
                      <a:endParaRPr lang="ko-KR" altLang="en-US" sz="1600" dirty="0">
                        <a:latin typeface="Helvetica" panose="020B0504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48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QA</a:t>
                      </a:r>
                      <a:r>
                        <a:rPr lang="en-US" altLang="ko-KR" sz="1600" baseline="0" dirty="0" smtClean="0">
                          <a:latin typeface="Helvetica" panose="020B0504020202030204" pitchFamily="34" charset="0"/>
                        </a:rPr>
                        <a:t> </a:t>
                      </a:r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Implementation</a:t>
                      </a:r>
                      <a:endParaRPr lang="ko-KR" altLang="en-US" sz="1600" dirty="0">
                        <a:latin typeface="Helvetica" panose="020B0504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61189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2008"/>
              </p:ext>
            </p:extLst>
          </p:nvPr>
        </p:nvGraphicFramePr>
        <p:xfrm>
          <a:off x="3750728" y="1851022"/>
          <a:ext cx="6849533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9533">
                  <a:extLst>
                    <a:ext uri="{9D8B030D-6E8A-4147-A177-3AD203B41FA5}">
                      <a16:colId xmlns:a16="http://schemas.microsoft.com/office/drawing/2014/main" val="315233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600" i="1" u="sng" dirty="0" smtClean="0">
                          <a:solidFill>
                            <a:srgbClr val="0070C0"/>
                          </a:solidFill>
                          <a:latin typeface="Helvetica" panose="020B0504020202030204" pitchFamily="34" charset="0"/>
                        </a:rPr>
                        <a:t>Word2vec: Skip-gram,</a:t>
                      </a:r>
                      <a:r>
                        <a:rPr lang="en-US" altLang="ko-KR" sz="1600" i="1" u="sng" baseline="0" dirty="0" smtClean="0">
                          <a:solidFill>
                            <a:srgbClr val="0070C0"/>
                          </a:solidFill>
                          <a:latin typeface="Helvetica" panose="020B0504020202030204" pitchFamily="34" charset="0"/>
                        </a:rPr>
                        <a:t> CBOW, </a:t>
                      </a:r>
                      <a:r>
                        <a:rPr lang="en-US" altLang="ko-KR" sz="1600" i="1" u="sng" baseline="0" dirty="0" err="1" smtClean="0">
                          <a:solidFill>
                            <a:srgbClr val="0070C0"/>
                          </a:solidFill>
                          <a:latin typeface="Helvetica" panose="020B0504020202030204" pitchFamily="34" charset="0"/>
                        </a:rPr>
                        <a:t>GloVe</a:t>
                      </a:r>
                      <a:endParaRPr lang="en-US" altLang="ko-KR" sz="1600" i="1" u="sng" dirty="0" smtClean="0">
                        <a:solidFill>
                          <a:srgbClr val="0070C0"/>
                        </a:solidFill>
                        <a:latin typeface="Helvetica" panose="020B0504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96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600" dirty="0" smtClean="0">
                          <a:solidFill>
                            <a:srgbClr val="0070C0"/>
                          </a:solidFill>
                          <a:latin typeface="Helvetica" panose="020B0504020202030204" pitchFamily="34" charset="0"/>
                        </a:rPr>
                        <a:t>RNN,</a:t>
                      </a:r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  <a:latin typeface="Helvetica" panose="020B0504020202030204" pitchFamily="34" charset="0"/>
                        </a:rPr>
                        <a:t> GRU, LSTM, </a:t>
                      </a:r>
                      <a:r>
                        <a:rPr lang="en-US" altLang="ko-KR" sz="1600" i="1" u="sng" baseline="0" dirty="0" smtClean="0">
                          <a:solidFill>
                            <a:srgbClr val="0070C0"/>
                          </a:solidFill>
                          <a:latin typeface="Helvetica" panose="020B0504020202030204" pitchFamily="34" charset="0"/>
                        </a:rPr>
                        <a:t>seq2seq</a:t>
                      </a:r>
                      <a:endParaRPr lang="en-US" altLang="ko-KR" sz="1600" i="1" u="sng" dirty="0" smtClean="0">
                        <a:solidFill>
                          <a:srgbClr val="0070C0"/>
                        </a:solidFill>
                        <a:latin typeface="Helvetica" panose="020B0504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60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Helvetica" panose="020B0504020202030204" pitchFamily="34" charset="0"/>
                        </a:rPr>
                        <a:t>Baseline(GRU,LSTM,seq2seq), end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Helvetica" panose="020B0504020202030204" pitchFamily="34" charset="0"/>
                        </a:rPr>
                        <a:t> to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Helvetica" panose="020B0504020202030204" pitchFamily="34" charset="0"/>
                        </a:rPr>
                        <a:t>end memory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Helvetica" panose="020B0504020202030204" pitchFamily="34" charset="0"/>
                        </a:rPr>
                        <a:t>network,</a:t>
                      </a:r>
                      <a:endParaRPr lang="en-US" altLang="ko-KR" sz="1600" baseline="0" dirty="0" smtClean="0">
                        <a:solidFill>
                          <a:schemeClr val="tx1"/>
                        </a:solidFill>
                        <a:latin typeface="Helvetica" panose="020B0504020202030204" pitchFamily="34" charset="0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Helvetica" panose="020B0504020202030204" pitchFamily="34" charset="0"/>
                        </a:rPr>
                        <a:t>subgraph embedding, </a:t>
                      </a:r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dynamic </a:t>
                      </a:r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memory network</a:t>
                      </a:r>
                      <a:endParaRPr lang="ko-KR" altLang="en-US" sz="1600" dirty="0">
                        <a:latin typeface="Helvetica" panose="020B0504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73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On going</a:t>
                      </a:r>
                      <a:endParaRPr lang="ko-KR" altLang="en-US" sz="16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99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Not Yet</a:t>
                      </a:r>
                      <a:endParaRPr lang="ko-KR" altLang="en-US" sz="1600" dirty="0" smtClean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48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600" dirty="0" smtClean="0">
                          <a:latin typeface="Helvetica" panose="020B0504020202030204" pitchFamily="34" charset="0"/>
                        </a:rPr>
                        <a:t>Not</a:t>
                      </a:r>
                      <a:r>
                        <a:rPr lang="en-US" altLang="ko-KR" sz="1600" baseline="0" dirty="0" smtClean="0">
                          <a:latin typeface="Helvetica" panose="020B0504020202030204" pitchFamily="34" charset="0"/>
                        </a:rPr>
                        <a:t> Yet</a:t>
                      </a:r>
                      <a:endParaRPr lang="ko-KR" altLang="en-US" sz="16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611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82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10" y="152402"/>
            <a:ext cx="5596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Contents: week3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255" y="2016046"/>
            <a:ext cx="3037976" cy="17248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03" y="4608572"/>
            <a:ext cx="4652963" cy="1666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4010" y="1221205"/>
            <a:ext cx="378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elvetica" panose="020B0504020202030204" pitchFamily="34" charset="0"/>
              </a:rPr>
              <a:t>Study 1 paper, 1 video lecture</a:t>
            </a:r>
            <a:endParaRPr lang="ko-KR" altLang="en-US" dirty="0">
              <a:latin typeface="Helvetica" panose="020B050402020203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299" y="2201440"/>
            <a:ext cx="2039103" cy="14426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60289" y="1860276"/>
            <a:ext cx="2713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/>
              <a:t>Deep learning for question answering</a:t>
            </a:r>
            <a:endParaRPr lang="ko-KR" altLang="en-US" sz="105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54009" y="3941688"/>
            <a:ext cx="673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Code level implementation: seq2seq, word2vec optimization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0320" y="4511842"/>
            <a:ext cx="940938" cy="220058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5568" y="4608572"/>
            <a:ext cx="4366116" cy="173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4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10" y="152402"/>
            <a:ext cx="5596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Plan: week4 ?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4242" y="2249904"/>
            <a:ext cx="9294395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Study basic QA systems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Consolidate ideas for QA 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Find and get to know about proper datasets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Try basic QA systems on code level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895" y="2156691"/>
            <a:ext cx="3122195" cy="17264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140" r="4224"/>
          <a:stretch/>
        </p:blipFill>
        <p:spPr>
          <a:xfrm>
            <a:off x="8205537" y="4146297"/>
            <a:ext cx="1870909" cy="15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86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10" y="152402"/>
            <a:ext cx="5596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Brainstorming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3609" y="5847350"/>
            <a:ext cx="3350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Closed QA problems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0357" y="5847350"/>
            <a:ext cx="297769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Open QA problems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06186" y="5847350"/>
            <a:ext cx="297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Visual QA problems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78" y="1858881"/>
            <a:ext cx="2561057" cy="1681162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965532" y="4344811"/>
            <a:ext cx="2646947" cy="820554"/>
            <a:chOff x="1008478" y="3795440"/>
            <a:chExt cx="2646947" cy="820554"/>
          </a:xfrm>
        </p:grpSpPr>
        <p:sp>
          <p:nvSpPr>
            <p:cNvPr id="8" name="TextBox 7"/>
            <p:cNvSpPr txBox="1"/>
            <p:nvPr/>
          </p:nvSpPr>
          <p:spPr>
            <a:xfrm>
              <a:off x="1008478" y="3795440"/>
              <a:ext cx="1096757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Story</a:t>
              </a:r>
              <a:endParaRPr lang="ko-KR" alt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08478" y="4308217"/>
              <a:ext cx="1096757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Question</a:t>
              </a:r>
              <a:endParaRPr lang="ko-KR" altLang="en-US" sz="1400" dirty="0"/>
            </a:p>
          </p:txBody>
        </p:sp>
        <p:cxnSp>
          <p:nvCxnSpPr>
            <p:cNvPr id="11" name="직선 화살표 연결선 10"/>
            <p:cNvCxnSpPr>
              <a:stCxn id="8" idx="3"/>
              <a:endCxn id="14" idx="1"/>
            </p:cNvCxnSpPr>
            <p:nvPr/>
          </p:nvCxnSpPr>
          <p:spPr>
            <a:xfrm>
              <a:off x="2105235" y="3949329"/>
              <a:ext cx="453433" cy="11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>
              <a:stCxn id="9" idx="3"/>
              <a:endCxn id="14" idx="1"/>
            </p:cNvCxnSpPr>
            <p:nvPr/>
          </p:nvCxnSpPr>
          <p:spPr>
            <a:xfrm flipV="1">
              <a:off x="2105235" y="3950479"/>
              <a:ext cx="453433" cy="51162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558668" y="3796590"/>
              <a:ext cx="1096757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Answer</a:t>
              </a:r>
              <a:endParaRPr lang="ko-KR" altLang="en-US" sz="14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81551" y="4344811"/>
            <a:ext cx="2646948" cy="933497"/>
            <a:chOff x="1008477" y="3682497"/>
            <a:chExt cx="2646948" cy="933497"/>
          </a:xfrm>
        </p:grpSpPr>
        <p:sp>
          <p:nvSpPr>
            <p:cNvPr id="21" name="TextBox 20"/>
            <p:cNvSpPr txBox="1"/>
            <p:nvPr/>
          </p:nvSpPr>
          <p:spPr>
            <a:xfrm>
              <a:off x="1008477" y="3682497"/>
              <a:ext cx="1096757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Knowledge</a:t>
              </a:r>
              <a:br>
                <a:rPr lang="en-US" altLang="ko-KR" sz="1400" dirty="0" smtClean="0"/>
              </a:br>
              <a:r>
                <a:rPr lang="en-US" altLang="ko-KR" sz="1400" dirty="0" smtClean="0"/>
                <a:t>Base</a:t>
              </a:r>
              <a:endParaRPr lang="ko-KR" alt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08478" y="4308217"/>
              <a:ext cx="1096757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Question</a:t>
              </a:r>
              <a:endParaRPr lang="ko-KR" altLang="en-US" sz="1400" dirty="0"/>
            </a:p>
          </p:txBody>
        </p:sp>
        <p:cxnSp>
          <p:nvCxnSpPr>
            <p:cNvPr id="23" name="직선 화살표 연결선 22"/>
            <p:cNvCxnSpPr>
              <a:stCxn id="21" idx="3"/>
              <a:endCxn id="25" idx="1"/>
            </p:cNvCxnSpPr>
            <p:nvPr/>
          </p:nvCxnSpPr>
          <p:spPr>
            <a:xfrm>
              <a:off x="2105234" y="3944107"/>
              <a:ext cx="453434" cy="63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22" idx="3"/>
              <a:endCxn id="25" idx="1"/>
            </p:cNvCxnSpPr>
            <p:nvPr/>
          </p:nvCxnSpPr>
          <p:spPr>
            <a:xfrm flipV="1">
              <a:off x="2105235" y="3950479"/>
              <a:ext cx="453433" cy="51162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558668" y="3796590"/>
              <a:ext cx="1096757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Answer</a:t>
              </a:r>
              <a:endParaRPr lang="ko-KR" altLang="en-US" sz="14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8571559" y="4344811"/>
            <a:ext cx="2646948" cy="819404"/>
            <a:chOff x="1008477" y="3796590"/>
            <a:chExt cx="2646948" cy="819404"/>
          </a:xfrm>
        </p:grpSpPr>
        <p:sp>
          <p:nvSpPr>
            <p:cNvPr id="28" name="TextBox 27"/>
            <p:cNvSpPr txBox="1"/>
            <p:nvPr/>
          </p:nvSpPr>
          <p:spPr>
            <a:xfrm>
              <a:off x="1008477" y="3797164"/>
              <a:ext cx="1096757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Image</a:t>
              </a:r>
              <a:endParaRPr lang="ko-KR" alt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08478" y="4308217"/>
              <a:ext cx="1096757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Question</a:t>
              </a:r>
              <a:endParaRPr lang="ko-KR" altLang="en-US" sz="1400" dirty="0"/>
            </a:p>
          </p:txBody>
        </p:sp>
        <p:cxnSp>
          <p:nvCxnSpPr>
            <p:cNvPr id="30" name="직선 화살표 연결선 29"/>
            <p:cNvCxnSpPr>
              <a:stCxn id="28" idx="3"/>
              <a:endCxn id="32" idx="1"/>
            </p:cNvCxnSpPr>
            <p:nvPr/>
          </p:nvCxnSpPr>
          <p:spPr>
            <a:xfrm flipV="1">
              <a:off x="2105234" y="3950479"/>
              <a:ext cx="453434" cy="5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30"/>
            <p:cNvCxnSpPr>
              <a:stCxn id="29" idx="3"/>
              <a:endCxn id="32" idx="1"/>
            </p:cNvCxnSpPr>
            <p:nvPr/>
          </p:nvCxnSpPr>
          <p:spPr>
            <a:xfrm flipV="1">
              <a:off x="2105235" y="3950479"/>
              <a:ext cx="453433" cy="51162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558668" y="3796590"/>
              <a:ext cx="1096757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Answer</a:t>
              </a:r>
              <a:endParaRPr lang="ko-KR" altLang="en-US" sz="1400" dirty="0"/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559" y="1858881"/>
            <a:ext cx="2604001" cy="176273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4"/>
          <a:srcRect l="27295" r="30045"/>
          <a:stretch/>
        </p:blipFill>
        <p:spPr>
          <a:xfrm>
            <a:off x="4781551" y="1858881"/>
            <a:ext cx="1195072" cy="1269670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6105024" y="1858881"/>
            <a:ext cx="1533027" cy="12696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What is the name of Barack Obama’s wife?</a:t>
            </a:r>
          </a:p>
          <a:p>
            <a:pPr algn="just"/>
            <a:endParaRPr lang="en-US" altLang="ko-KR" sz="1050" dirty="0" smtClean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050" dirty="0"/>
              <a:t>When did </a:t>
            </a:r>
            <a:r>
              <a:rPr lang="en-US" altLang="ko-KR" sz="1050" dirty="0" smtClean="0"/>
              <a:t>the</a:t>
            </a:r>
            <a:br>
              <a:rPr lang="en-US" altLang="ko-KR" sz="1050" dirty="0" smtClean="0"/>
            </a:br>
            <a:r>
              <a:rPr lang="en-US" altLang="ko-KR" sz="1050" dirty="0" smtClean="0"/>
              <a:t>Great Depression happen?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284246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http://cdn1.knowyourmobile.com/sites/knowyourmobilecom/files/2016/05/siri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184123"/>
            <a:ext cx="12192000" cy="267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" y="0"/>
            <a:ext cx="12191999" cy="4184123"/>
          </a:xfrm>
          <a:prstGeom prst="rect">
            <a:avLst/>
          </a:prstGeom>
          <a:solidFill>
            <a:srgbClr val="0507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328334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</a:rPr>
              <a:t>Thank you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18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181</Words>
  <Application>Microsoft Office PowerPoint</Application>
  <PresentationFormat>와이드스크린</PresentationFormat>
  <Paragraphs>75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김준식</dc:creator>
  <cp:lastModifiedBy>김준식</cp:lastModifiedBy>
  <cp:revision>36</cp:revision>
  <dcterms:created xsi:type="dcterms:W3CDTF">2017-07-17T22:06:19Z</dcterms:created>
  <dcterms:modified xsi:type="dcterms:W3CDTF">2017-07-18T09:33:21Z</dcterms:modified>
</cp:coreProperties>
</file>