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1" r:id="rId3"/>
    <p:sldId id="256" r:id="rId4"/>
    <p:sldId id="257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3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4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5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1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9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58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1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8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7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5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8BC4-DA4A-44A4-9672-B212A933395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E6C1-719B-41D7-AD99-DCE61E0B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E02AF2C-8AC0-4FC0-82FF-7C4B807789F3}"/>
              </a:ext>
            </a:extLst>
          </p:cNvPr>
          <p:cNvSpPr/>
          <p:nvPr/>
        </p:nvSpPr>
        <p:spPr>
          <a:xfrm>
            <a:off x="3067050" y="2981325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3E69D3-5086-4CA2-B6F7-666FD57CF75E}"/>
              </a:ext>
            </a:extLst>
          </p:cNvPr>
          <p:cNvSpPr/>
          <p:nvPr/>
        </p:nvSpPr>
        <p:spPr>
          <a:xfrm>
            <a:off x="3219450" y="3590925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DDE9C3D-084C-48ED-8CD2-D92DCB7B0EE0}"/>
              </a:ext>
            </a:extLst>
          </p:cNvPr>
          <p:cNvSpPr/>
          <p:nvPr/>
        </p:nvSpPr>
        <p:spPr>
          <a:xfrm>
            <a:off x="3676650" y="3209925"/>
            <a:ext cx="16192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73C14A-6753-4856-9723-3B071877F95C}"/>
              </a:ext>
            </a:extLst>
          </p:cNvPr>
          <p:cNvSpPr/>
          <p:nvPr/>
        </p:nvSpPr>
        <p:spPr>
          <a:xfrm>
            <a:off x="3343274" y="3133725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7A92D4-F1BB-46D2-B347-E68D4A684BCD}"/>
              </a:ext>
            </a:extLst>
          </p:cNvPr>
          <p:cNvSpPr/>
          <p:nvPr/>
        </p:nvSpPr>
        <p:spPr>
          <a:xfrm>
            <a:off x="3676650" y="3590925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3A88CF1-C15A-4756-BA80-5A5CE72EB975}"/>
              </a:ext>
            </a:extLst>
          </p:cNvPr>
          <p:cNvSpPr/>
          <p:nvPr/>
        </p:nvSpPr>
        <p:spPr>
          <a:xfrm>
            <a:off x="4248149" y="3562350"/>
            <a:ext cx="16192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A500EB2-F66D-4FDE-AACA-499F5A8B18BE}"/>
              </a:ext>
            </a:extLst>
          </p:cNvPr>
          <p:cNvSpPr/>
          <p:nvPr/>
        </p:nvSpPr>
        <p:spPr>
          <a:xfrm>
            <a:off x="3181349" y="3895725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FA100AD-D4CA-47D8-89FA-353F3D46A1C0}"/>
              </a:ext>
            </a:extLst>
          </p:cNvPr>
          <p:cNvSpPr/>
          <p:nvPr/>
        </p:nvSpPr>
        <p:spPr>
          <a:xfrm>
            <a:off x="4248149" y="3076575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27457C-3D4E-44B5-8B2F-FDF2345093C4}"/>
              </a:ext>
            </a:extLst>
          </p:cNvPr>
          <p:cNvSpPr/>
          <p:nvPr/>
        </p:nvSpPr>
        <p:spPr>
          <a:xfrm>
            <a:off x="3459956" y="4048125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9C1A98B-7E84-4924-ACFF-D44865D1EC45}"/>
              </a:ext>
            </a:extLst>
          </p:cNvPr>
          <p:cNvSpPr/>
          <p:nvPr/>
        </p:nvSpPr>
        <p:spPr>
          <a:xfrm>
            <a:off x="4086224" y="4124325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A15A212-8A0E-45E7-8EE6-DCDD93AE1D32}"/>
              </a:ext>
            </a:extLst>
          </p:cNvPr>
          <p:cNvSpPr/>
          <p:nvPr/>
        </p:nvSpPr>
        <p:spPr>
          <a:xfrm>
            <a:off x="3838575" y="2752725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4A6465C-A7D7-459A-8EAB-7F6C55DD3E8D}"/>
              </a:ext>
            </a:extLst>
          </p:cNvPr>
          <p:cNvSpPr/>
          <p:nvPr/>
        </p:nvSpPr>
        <p:spPr>
          <a:xfrm>
            <a:off x="3943349" y="3800475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6BF356-1258-41EC-8AD2-7C507AC2F486}"/>
              </a:ext>
            </a:extLst>
          </p:cNvPr>
          <p:cNvSpPr/>
          <p:nvPr/>
        </p:nvSpPr>
        <p:spPr>
          <a:xfrm>
            <a:off x="4433885" y="3924300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79FE07A-FC5F-4DC7-985B-0A1C7363334B}"/>
              </a:ext>
            </a:extLst>
          </p:cNvPr>
          <p:cNvSpPr/>
          <p:nvPr/>
        </p:nvSpPr>
        <p:spPr>
          <a:xfrm>
            <a:off x="4595810" y="3295650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B3F44F4-0484-4A4B-AC04-7871D5FC04D7}"/>
              </a:ext>
            </a:extLst>
          </p:cNvPr>
          <p:cNvSpPr/>
          <p:nvPr/>
        </p:nvSpPr>
        <p:spPr>
          <a:xfrm>
            <a:off x="4329111" y="2762250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7533A35-3448-4261-AF86-D24EC041C384}"/>
              </a:ext>
            </a:extLst>
          </p:cNvPr>
          <p:cNvSpPr/>
          <p:nvPr/>
        </p:nvSpPr>
        <p:spPr>
          <a:xfrm>
            <a:off x="6734180" y="2971800"/>
            <a:ext cx="16192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CFEE89C-4FB0-4CA9-B398-45B5F54FC350}"/>
              </a:ext>
            </a:extLst>
          </p:cNvPr>
          <p:cNvSpPr/>
          <p:nvPr/>
        </p:nvSpPr>
        <p:spPr>
          <a:xfrm>
            <a:off x="6886580" y="3581400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B67A231-F87A-4557-938A-6C4F19E15CDA}"/>
              </a:ext>
            </a:extLst>
          </p:cNvPr>
          <p:cNvSpPr/>
          <p:nvPr/>
        </p:nvSpPr>
        <p:spPr>
          <a:xfrm>
            <a:off x="7343780" y="3200400"/>
            <a:ext cx="16192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B80AD7B-E0CF-437F-BB8E-DD26348B9AC4}"/>
              </a:ext>
            </a:extLst>
          </p:cNvPr>
          <p:cNvSpPr/>
          <p:nvPr/>
        </p:nvSpPr>
        <p:spPr>
          <a:xfrm>
            <a:off x="7010404" y="3124200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691D08F-2DDC-4E47-A3BD-43F4A122A2FB}"/>
              </a:ext>
            </a:extLst>
          </p:cNvPr>
          <p:cNvSpPr/>
          <p:nvPr/>
        </p:nvSpPr>
        <p:spPr>
          <a:xfrm>
            <a:off x="7343780" y="3581400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DD7970F-A3B5-432D-9500-4AFB0F09EFF2}"/>
              </a:ext>
            </a:extLst>
          </p:cNvPr>
          <p:cNvSpPr/>
          <p:nvPr/>
        </p:nvSpPr>
        <p:spPr>
          <a:xfrm>
            <a:off x="7915279" y="3552825"/>
            <a:ext cx="16192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9CE30F3-7529-48DB-9CC8-F070026D5EBE}"/>
              </a:ext>
            </a:extLst>
          </p:cNvPr>
          <p:cNvSpPr/>
          <p:nvPr/>
        </p:nvSpPr>
        <p:spPr>
          <a:xfrm>
            <a:off x="6848479" y="3886200"/>
            <a:ext cx="16192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95CDF58-B508-4FF8-8A26-0A427E48A7DE}"/>
              </a:ext>
            </a:extLst>
          </p:cNvPr>
          <p:cNvSpPr/>
          <p:nvPr/>
        </p:nvSpPr>
        <p:spPr>
          <a:xfrm>
            <a:off x="7915279" y="3067050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CB56209-CD45-49CE-928E-631E31C3BA21}"/>
              </a:ext>
            </a:extLst>
          </p:cNvPr>
          <p:cNvSpPr/>
          <p:nvPr/>
        </p:nvSpPr>
        <p:spPr>
          <a:xfrm>
            <a:off x="7127086" y="4038600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2A8300C-3FB0-4634-B4E0-82B315AC7505}"/>
              </a:ext>
            </a:extLst>
          </p:cNvPr>
          <p:cNvSpPr/>
          <p:nvPr/>
        </p:nvSpPr>
        <p:spPr>
          <a:xfrm>
            <a:off x="7753354" y="4114800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1902EA0-E5CF-4695-A656-D5429F2D9F6B}"/>
              </a:ext>
            </a:extLst>
          </p:cNvPr>
          <p:cNvSpPr/>
          <p:nvPr/>
        </p:nvSpPr>
        <p:spPr>
          <a:xfrm>
            <a:off x="7505705" y="2743200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FAAA3C-E733-47F7-877B-25EAAFCADBA2}"/>
              </a:ext>
            </a:extLst>
          </p:cNvPr>
          <p:cNvSpPr/>
          <p:nvPr/>
        </p:nvSpPr>
        <p:spPr>
          <a:xfrm>
            <a:off x="7610479" y="3790950"/>
            <a:ext cx="16192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C7A67BD-9E59-493B-865D-9F34287132E9}"/>
              </a:ext>
            </a:extLst>
          </p:cNvPr>
          <p:cNvSpPr/>
          <p:nvPr/>
        </p:nvSpPr>
        <p:spPr>
          <a:xfrm>
            <a:off x="8101015" y="3914775"/>
            <a:ext cx="16192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45295FB-E2A4-4D00-B92D-D2918C1CCAE5}"/>
              </a:ext>
            </a:extLst>
          </p:cNvPr>
          <p:cNvSpPr/>
          <p:nvPr/>
        </p:nvSpPr>
        <p:spPr>
          <a:xfrm>
            <a:off x="8262940" y="3286125"/>
            <a:ext cx="16192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76CAEB8-5B54-440C-B2AE-D16A775EEF78}"/>
              </a:ext>
            </a:extLst>
          </p:cNvPr>
          <p:cNvSpPr/>
          <p:nvPr/>
        </p:nvSpPr>
        <p:spPr>
          <a:xfrm>
            <a:off x="7996241" y="2752725"/>
            <a:ext cx="16192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2BC5DF-C357-491B-8DCE-E3CBCC713577}"/>
              </a:ext>
            </a:extLst>
          </p:cNvPr>
          <p:cNvSpPr/>
          <p:nvPr/>
        </p:nvSpPr>
        <p:spPr>
          <a:xfrm>
            <a:off x="2600325" y="2257425"/>
            <a:ext cx="2638422" cy="2590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2DC640A-C178-4809-A7BA-467A8FA6160A}"/>
              </a:ext>
            </a:extLst>
          </p:cNvPr>
          <p:cNvSpPr/>
          <p:nvPr/>
        </p:nvSpPr>
        <p:spPr>
          <a:xfrm>
            <a:off x="6329358" y="2257425"/>
            <a:ext cx="2638422" cy="2590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9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303F92-554E-435C-872A-33153A70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28378"/>
              </p:ext>
            </p:extLst>
          </p:nvPr>
        </p:nvGraphicFramePr>
        <p:xfrm>
          <a:off x="1085850" y="2657475"/>
          <a:ext cx="4714876" cy="32918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3230454141"/>
                    </a:ext>
                  </a:extLst>
                </a:gridCol>
                <a:gridCol w="2009776">
                  <a:extLst>
                    <a:ext uri="{9D8B030D-6E8A-4147-A177-3AD203B41FA5}">
                      <a16:colId xmlns:a16="http://schemas.microsoft.com/office/drawing/2014/main" val="395553532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预测为离职的概率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该概率下样本数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56241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r>
                        <a:rPr lang="en-US" altLang="zh-CN" dirty="0"/>
                        <a:t>0.080146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07917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r>
                        <a:rPr lang="en-US" altLang="zh-CN" dirty="0"/>
                        <a:t>0.143266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116089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r>
                        <a:rPr lang="en-US" altLang="zh-CN" dirty="0"/>
                        <a:t>0.173432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553832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r>
                        <a:rPr lang="en-US" altLang="zh-CN" dirty="0"/>
                        <a:t>0.015873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2534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r>
                        <a:rPr lang="en-US" altLang="zh-CN" dirty="0"/>
                        <a:t>0.670588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078116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r>
                        <a:rPr lang="en-US" altLang="zh-CN" dirty="0"/>
                        <a:t>0.362069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187899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r>
                        <a:rPr lang="en-US" altLang="zh-CN" dirty="0"/>
                        <a:t>0.466667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42768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r>
                        <a:rPr lang="en-US" altLang="zh-CN" dirty="0"/>
                        <a:t>1.000000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792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7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ADF0993-AD75-4A6B-8ACE-BC034A4D6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527"/>
            <a:ext cx="12192000" cy="46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0E7A1E40-A00E-40D0-97EC-DFEB96ED729E}"/>
              </a:ext>
            </a:extLst>
          </p:cNvPr>
          <p:cNvGrpSpPr/>
          <p:nvPr/>
        </p:nvGrpSpPr>
        <p:grpSpPr>
          <a:xfrm>
            <a:off x="64007" y="1178897"/>
            <a:ext cx="12063986" cy="4702571"/>
            <a:chOff x="64007" y="1178897"/>
            <a:chExt cx="12063986" cy="470257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7A6F1F4-2C1A-49EC-B9B4-7FA11C53804C}"/>
                </a:ext>
              </a:extLst>
            </p:cNvPr>
            <p:cNvSpPr/>
            <p:nvPr/>
          </p:nvSpPr>
          <p:spPr>
            <a:xfrm>
              <a:off x="5361998" y="1178897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1470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1233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237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5635929-3D1D-473D-8D67-7EC16CAD3C53}"/>
                </a:ext>
              </a:extLst>
            </p:cNvPr>
            <p:cNvSpPr/>
            <p:nvPr/>
          </p:nvSpPr>
          <p:spPr>
            <a:xfrm>
              <a:off x="3845141" y="2461614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1054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944  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他的年纪不满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岁吗？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45E918-EDB2-4676-A11F-765EE912B666}"/>
                </a:ext>
              </a:extLst>
            </p:cNvPr>
            <p:cNvSpPr/>
            <p:nvPr/>
          </p:nvSpPr>
          <p:spPr>
            <a:xfrm>
              <a:off x="6961856" y="2461614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1054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289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127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他的月薪低于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A22440-1B8C-4D3B-AE38-F943F161543D}"/>
                </a:ext>
              </a:extLst>
            </p:cNvPr>
            <p:cNvSpPr/>
            <p:nvPr/>
          </p:nvSpPr>
          <p:spPr>
            <a:xfrm>
              <a:off x="1594077" y="3773105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他年纪不满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379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315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64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他的月薪低于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2060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849C945-FBA0-4026-8993-84DD91F97A5E}"/>
                </a:ext>
              </a:extLst>
            </p:cNvPr>
            <p:cNvSpPr/>
            <p:nvPr/>
          </p:nvSpPr>
          <p:spPr>
            <a:xfrm>
              <a:off x="3842200" y="3746983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675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629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46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他的月薪低于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13026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8D733C-C29E-4946-A056-9E072EEAB5DF}"/>
                </a:ext>
              </a:extLst>
            </p:cNvPr>
            <p:cNvSpPr/>
            <p:nvPr/>
          </p:nvSpPr>
          <p:spPr>
            <a:xfrm>
              <a:off x="1594077" y="5033762"/>
              <a:ext cx="1377724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他年纪不满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他的月薪高于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2059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349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299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8C91FE1-13E2-4974-A835-3DFCE17DAC61}"/>
                </a:ext>
              </a:extLst>
            </p:cNvPr>
            <p:cNvSpPr/>
            <p:nvPr/>
          </p:nvSpPr>
          <p:spPr>
            <a:xfrm>
              <a:off x="64007" y="5041030"/>
              <a:ext cx="1298449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他年纪不满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他的月薪低于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2059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59FFB67-A258-4C68-8B28-2C7F26B4FB49}"/>
                </a:ext>
              </a:extLst>
            </p:cNvPr>
            <p:cNvSpPr/>
            <p:nvPr/>
          </p:nvSpPr>
          <p:spPr>
            <a:xfrm>
              <a:off x="3202000" y="5041030"/>
              <a:ext cx="1377724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他的月薪低于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13026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549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505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44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EBC748-8368-474F-9B9C-D2C83369A484}"/>
                </a:ext>
              </a:extLst>
            </p:cNvPr>
            <p:cNvSpPr/>
            <p:nvPr/>
          </p:nvSpPr>
          <p:spPr>
            <a:xfrm>
              <a:off x="4788235" y="5033762"/>
              <a:ext cx="1377725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他的月薪高于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13026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126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124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BD71AB-37AD-4BFC-B389-3021BEA117F9}"/>
                </a:ext>
              </a:extLst>
            </p:cNvPr>
            <p:cNvSpPr/>
            <p:nvPr/>
          </p:nvSpPr>
          <p:spPr>
            <a:xfrm>
              <a:off x="9270313" y="3758313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他月薪高于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273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223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49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他的年纪不满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岁吗？</a:t>
              </a:r>
              <a:endParaRPr lang="en-US" altLang="zh-CN" sz="1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4B2999-BC9C-451C-8756-B865667DADDE}"/>
                </a:ext>
              </a:extLst>
            </p:cNvPr>
            <p:cNvSpPr/>
            <p:nvPr/>
          </p:nvSpPr>
          <p:spPr>
            <a:xfrm>
              <a:off x="7005625" y="3758313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他月薪低于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143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78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他的年纪不满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34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岁吗？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75DEB12-8A3E-4939-97FC-E5BACAFF23DA}"/>
                </a:ext>
              </a:extLst>
            </p:cNvPr>
            <p:cNvSpPr/>
            <p:nvPr/>
          </p:nvSpPr>
          <p:spPr>
            <a:xfrm>
              <a:off x="7858399" y="5033762"/>
              <a:ext cx="1313033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他月薪低于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A03D6B3-D2A5-47FC-8C06-57099EE54AAA}"/>
                </a:ext>
              </a:extLst>
            </p:cNvPr>
            <p:cNvSpPr/>
            <p:nvPr/>
          </p:nvSpPr>
          <p:spPr>
            <a:xfrm>
              <a:off x="6315873" y="5041030"/>
              <a:ext cx="1377724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他月薪低于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他年纪不满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57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21464D5-6853-4ED4-B047-755AEA6A6C03}"/>
                </a:ext>
              </a:extLst>
            </p:cNvPr>
            <p:cNvSpPr/>
            <p:nvPr/>
          </p:nvSpPr>
          <p:spPr>
            <a:xfrm>
              <a:off x="9386036" y="5033762"/>
              <a:ext cx="121188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他月薪高于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他年纪不满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EC1A87-618B-4DE7-8CEC-6163FA2FB3E1}"/>
                </a:ext>
              </a:extLst>
            </p:cNvPr>
            <p:cNvSpPr/>
            <p:nvPr/>
          </p:nvSpPr>
          <p:spPr>
            <a:xfrm>
              <a:off x="10770566" y="5041030"/>
              <a:ext cx="135742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他月薪高于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224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47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0A77A11-3A4B-4464-A8F3-D8F3D4B9FF49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 flipH="1">
              <a:off x="4630815" y="2019335"/>
              <a:ext cx="1516857" cy="44227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0A68F12-325D-448F-B727-9353F4E23A2B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>
              <a:off x="6147672" y="2019335"/>
              <a:ext cx="1599858" cy="44227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887C109-69A0-43DF-AF0E-C7CA968E405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165425" y="3302052"/>
              <a:ext cx="1465390" cy="47105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FE0D18A-C79C-4EEC-8815-E9EDD742BCDA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4627874" y="3302052"/>
              <a:ext cx="2941" cy="44493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DC72AFA-AB71-49C5-8D66-CDAE526C5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9966" y="4613543"/>
              <a:ext cx="1042467" cy="42021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272A21D-9D4B-4428-B04E-A89DD5DBE025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890862" y="4598751"/>
              <a:ext cx="731622" cy="44227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6B5BB91-F3B3-43F9-B41B-FCA35F637FB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4630815" y="4578699"/>
              <a:ext cx="846283" cy="45506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1CD4479-6570-47F1-88FA-39CBF4124BE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791298" y="3302052"/>
              <a:ext cx="2264689" cy="45626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DEE1C1D-D319-4D9E-B599-12F1CDB7A17F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2282939" y="4609481"/>
              <a:ext cx="111410" cy="42428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DBD3F83-8999-47C1-91FB-EEDB3FDFB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1298" y="3292999"/>
              <a:ext cx="2941" cy="44493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4975BDA-0512-45A3-B720-92ECD31927E5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7004735" y="4598751"/>
              <a:ext cx="786564" cy="44227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9CB04A7-3AB3-4C83-95AA-CC0623C7191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7794240" y="4613543"/>
              <a:ext cx="720676" cy="42021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93DF169-1699-4413-B449-83FFB265FD55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9991980" y="4598751"/>
              <a:ext cx="64007" cy="43501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C70062A-5B32-4351-AE9F-8EF8E4B29EC7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10055987" y="4598751"/>
              <a:ext cx="1393293" cy="44227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A27215F-B417-4B45-B2A0-60ADD29E66EC}"/>
                </a:ext>
              </a:extLst>
            </p:cNvPr>
            <p:cNvSpPr/>
            <p:nvPr/>
          </p:nvSpPr>
          <p:spPr>
            <a:xfrm>
              <a:off x="4920851" y="1867114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588F7E6-2B11-432D-B43A-A735366EC334}"/>
                </a:ext>
              </a:extLst>
            </p:cNvPr>
            <p:cNvSpPr/>
            <p:nvPr/>
          </p:nvSpPr>
          <p:spPr>
            <a:xfrm>
              <a:off x="7309729" y="3283569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0E9D54E-0293-4EB7-B5E5-AC60ACF31AE8}"/>
                </a:ext>
              </a:extLst>
            </p:cNvPr>
            <p:cNvSpPr/>
            <p:nvPr/>
          </p:nvSpPr>
          <p:spPr>
            <a:xfrm>
              <a:off x="1341500" y="4576597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9C13A72-EF35-4323-8D49-4D9DA8703443}"/>
                </a:ext>
              </a:extLst>
            </p:cNvPr>
            <p:cNvSpPr/>
            <p:nvPr/>
          </p:nvSpPr>
          <p:spPr>
            <a:xfrm>
              <a:off x="3689755" y="3281264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B1A86E2-55A7-4917-A167-4A88FBA6BF23}"/>
                </a:ext>
              </a:extLst>
            </p:cNvPr>
            <p:cNvSpPr/>
            <p:nvPr/>
          </p:nvSpPr>
          <p:spPr>
            <a:xfrm>
              <a:off x="9596923" y="457466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FA47CA0-02D6-4ABE-B079-04790F9D5BCB}"/>
                </a:ext>
              </a:extLst>
            </p:cNvPr>
            <p:cNvSpPr/>
            <p:nvPr/>
          </p:nvSpPr>
          <p:spPr>
            <a:xfrm>
              <a:off x="6906538" y="457466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1BB6C7E-C9B6-414C-BB1E-C22BB350704A}"/>
                </a:ext>
              </a:extLst>
            </p:cNvPr>
            <p:cNvSpPr/>
            <p:nvPr/>
          </p:nvSpPr>
          <p:spPr>
            <a:xfrm>
              <a:off x="3802621" y="455868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82C2E6A-688F-4BC3-8493-3026D583CFB8}"/>
                </a:ext>
              </a:extLst>
            </p:cNvPr>
            <p:cNvSpPr/>
            <p:nvPr/>
          </p:nvSpPr>
          <p:spPr>
            <a:xfrm>
              <a:off x="6909885" y="1879932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07F5458-F9A1-4EC1-BF03-0773FB2084C5}"/>
                </a:ext>
              </a:extLst>
            </p:cNvPr>
            <p:cNvSpPr/>
            <p:nvPr/>
          </p:nvSpPr>
          <p:spPr>
            <a:xfrm>
              <a:off x="8138020" y="456075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84EAB3F-6468-4BC6-9FFA-76E6DAB731BB}"/>
                </a:ext>
              </a:extLst>
            </p:cNvPr>
            <p:cNvSpPr/>
            <p:nvPr/>
          </p:nvSpPr>
          <p:spPr>
            <a:xfrm>
              <a:off x="10532059" y="457466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7F6055-6345-4709-A544-9202AA6A2801}"/>
                </a:ext>
              </a:extLst>
            </p:cNvPr>
            <p:cNvSpPr/>
            <p:nvPr/>
          </p:nvSpPr>
          <p:spPr>
            <a:xfrm>
              <a:off x="8682111" y="3302052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67DDF9B-1377-436F-9E42-5F8536CA145C}"/>
                </a:ext>
              </a:extLst>
            </p:cNvPr>
            <p:cNvSpPr/>
            <p:nvPr/>
          </p:nvSpPr>
          <p:spPr>
            <a:xfrm>
              <a:off x="4622484" y="3281264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03F27E0-71D5-4D27-8161-424C2F955278}"/>
                </a:ext>
              </a:extLst>
            </p:cNvPr>
            <p:cNvSpPr/>
            <p:nvPr/>
          </p:nvSpPr>
          <p:spPr>
            <a:xfrm>
              <a:off x="5119187" y="455868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BC5B453-5E42-4C92-9AE1-8DCB2236F3C7}"/>
                </a:ext>
              </a:extLst>
            </p:cNvPr>
            <p:cNvSpPr/>
            <p:nvPr/>
          </p:nvSpPr>
          <p:spPr>
            <a:xfrm>
              <a:off x="2367708" y="457466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92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E06EFCE-7A65-41D8-84A6-631B529B3F30}"/>
              </a:ext>
            </a:extLst>
          </p:cNvPr>
          <p:cNvSpPr/>
          <p:nvPr/>
        </p:nvSpPr>
        <p:spPr>
          <a:xfrm>
            <a:off x="0" y="4850701"/>
            <a:ext cx="12192000" cy="11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A15E2C-ECBB-4461-9A59-81C8B62D2DFB}"/>
              </a:ext>
            </a:extLst>
          </p:cNvPr>
          <p:cNvSpPr/>
          <p:nvPr/>
        </p:nvSpPr>
        <p:spPr>
          <a:xfrm>
            <a:off x="555976" y="604611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3E2721-B6E7-46A9-B8BD-BC2FAA554FDB}"/>
              </a:ext>
            </a:extLst>
          </p:cNvPr>
          <p:cNvSpPr/>
          <p:nvPr/>
        </p:nvSpPr>
        <p:spPr>
          <a:xfrm>
            <a:off x="2125684" y="6055702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631D82-3CCF-457B-B3ED-FB1BD8E08DBA}"/>
              </a:ext>
            </a:extLst>
          </p:cNvPr>
          <p:cNvSpPr/>
          <p:nvPr/>
        </p:nvSpPr>
        <p:spPr>
          <a:xfrm>
            <a:off x="8419717" y="604611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EE092C-770D-49B1-8344-58EB82D47148}"/>
              </a:ext>
            </a:extLst>
          </p:cNvPr>
          <p:cNvSpPr/>
          <p:nvPr/>
        </p:nvSpPr>
        <p:spPr>
          <a:xfrm>
            <a:off x="3740865" y="6057929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5C555FA-D42A-4401-8DD1-E2D63B98D109}"/>
              </a:ext>
            </a:extLst>
          </p:cNvPr>
          <p:cNvSpPr/>
          <p:nvPr/>
        </p:nvSpPr>
        <p:spPr>
          <a:xfrm>
            <a:off x="6907392" y="6046118"/>
            <a:ext cx="3145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92D8090-E98B-4B9E-B675-1CCC46351F38}"/>
              </a:ext>
            </a:extLst>
          </p:cNvPr>
          <p:cNvSpPr/>
          <p:nvPr/>
        </p:nvSpPr>
        <p:spPr>
          <a:xfrm>
            <a:off x="5294925" y="604611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F99477B-50A1-498D-924F-7C93158F9D8B}"/>
              </a:ext>
            </a:extLst>
          </p:cNvPr>
          <p:cNvSpPr/>
          <p:nvPr/>
        </p:nvSpPr>
        <p:spPr>
          <a:xfrm>
            <a:off x="11420933" y="6055702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389E74-B2B4-4FC9-92CB-86A26F3AD294}"/>
              </a:ext>
            </a:extLst>
          </p:cNvPr>
          <p:cNvSpPr/>
          <p:nvPr/>
        </p:nvSpPr>
        <p:spPr>
          <a:xfrm>
            <a:off x="9898731" y="6055702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B30C0DB-96C9-4C67-BC2C-29CD16F352CD}"/>
              </a:ext>
            </a:extLst>
          </p:cNvPr>
          <p:cNvSpPr/>
          <p:nvPr/>
        </p:nvSpPr>
        <p:spPr>
          <a:xfrm>
            <a:off x="555976" y="6055702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168B7F1-FD07-4CBB-B98C-EC7378FE8B40}"/>
              </a:ext>
            </a:extLst>
          </p:cNvPr>
          <p:cNvSpPr/>
          <p:nvPr/>
        </p:nvSpPr>
        <p:spPr>
          <a:xfrm>
            <a:off x="8419717" y="6055702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BB663A3-BA08-43CD-867A-0A4705B24629}"/>
              </a:ext>
            </a:extLst>
          </p:cNvPr>
          <p:cNvSpPr/>
          <p:nvPr/>
        </p:nvSpPr>
        <p:spPr>
          <a:xfrm>
            <a:off x="3740865" y="6055702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991234-3990-4951-8286-1480A19ED47E}"/>
              </a:ext>
            </a:extLst>
          </p:cNvPr>
          <p:cNvSpPr/>
          <p:nvPr/>
        </p:nvSpPr>
        <p:spPr>
          <a:xfrm>
            <a:off x="6907392" y="6055702"/>
            <a:ext cx="3145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5AD6B37-A64A-4660-AF47-ED59DE1B7ABB}"/>
              </a:ext>
            </a:extLst>
          </p:cNvPr>
          <p:cNvSpPr/>
          <p:nvPr/>
        </p:nvSpPr>
        <p:spPr>
          <a:xfrm>
            <a:off x="5294925" y="6055702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BAF4A5-199C-4B72-BFCF-B7CA66DD8B14}"/>
              </a:ext>
            </a:extLst>
          </p:cNvPr>
          <p:cNvGrpSpPr/>
          <p:nvPr/>
        </p:nvGrpSpPr>
        <p:grpSpPr>
          <a:xfrm>
            <a:off x="64007" y="1178897"/>
            <a:ext cx="12063986" cy="4702571"/>
            <a:chOff x="64007" y="1178897"/>
            <a:chExt cx="12063986" cy="470257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FC8DB23-1113-491E-89EA-65625DDEB231}"/>
                </a:ext>
              </a:extLst>
            </p:cNvPr>
            <p:cNvSpPr/>
            <p:nvPr/>
          </p:nvSpPr>
          <p:spPr>
            <a:xfrm>
              <a:off x="5361998" y="1178897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1470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1233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237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3D81D18-8E9D-478C-9418-BE6951BD75AF}"/>
                </a:ext>
              </a:extLst>
            </p:cNvPr>
            <p:cNvSpPr/>
            <p:nvPr/>
          </p:nvSpPr>
          <p:spPr>
            <a:xfrm>
              <a:off x="3845141" y="2461614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1054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944  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他的年纪不满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岁吗？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A2A4034-01FF-43E6-AFE1-E69C1A850814}"/>
                </a:ext>
              </a:extLst>
            </p:cNvPr>
            <p:cNvSpPr/>
            <p:nvPr/>
          </p:nvSpPr>
          <p:spPr>
            <a:xfrm>
              <a:off x="6961856" y="2461614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1054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289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127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他的月薪低于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4DA1D5F-CEDC-4157-A9EC-32A3E5C1D21E}"/>
                </a:ext>
              </a:extLst>
            </p:cNvPr>
            <p:cNvSpPr/>
            <p:nvPr/>
          </p:nvSpPr>
          <p:spPr>
            <a:xfrm>
              <a:off x="1594077" y="3773105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他年纪不满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379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315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64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他的月薪低于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2060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636D893-0826-4A94-8125-3AC995318575}"/>
                </a:ext>
              </a:extLst>
            </p:cNvPr>
            <p:cNvSpPr/>
            <p:nvPr/>
          </p:nvSpPr>
          <p:spPr>
            <a:xfrm>
              <a:off x="3842200" y="3746983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675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629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46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他的月薪低于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13026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363E938-9C9D-4594-A0DE-81E7AF07E1DB}"/>
                </a:ext>
              </a:extLst>
            </p:cNvPr>
            <p:cNvSpPr/>
            <p:nvPr/>
          </p:nvSpPr>
          <p:spPr>
            <a:xfrm>
              <a:off x="1594077" y="5033762"/>
              <a:ext cx="1377724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他年纪不满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他的月薪高于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2059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349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299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D619CB1-E95B-4D98-8F52-9C5F5C481B09}"/>
                </a:ext>
              </a:extLst>
            </p:cNvPr>
            <p:cNvSpPr/>
            <p:nvPr/>
          </p:nvSpPr>
          <p:spPr>
            <a:xfrm>
              <a:off x="64007" y="5041030"/>
              <a:ext cx="1298449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他年纪不满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他的月薪低于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2059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9E629C6-CA5E-4D6C-BB56-D48B4BB4BCCA}"/>
                </a:ext>
              </a:extLst>
            </p:cNvPr>
            <p:cNvSpPr/>
            <p:nvPr/>
          </p:nvSpPr>
          <p:spPr>
            <a:xfrm>
              <a:off x="3202000" y="5041030"/>
              <a:ext cx="1377724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他的月薪低于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13026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549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505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44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CF6F566-8D6E-4101-9BA1-B3D7BF5FBDA4}"/>
                </a:ext>
              </a:extLst>
            </p:cNvPr>
            <p:cNvSpPr/>
            <p:nvPr/>
          </p:nvSpPr>
          <p:spPr>
            <a:xfrm>
              <a:off x="4788235" y="5033762"/>
              <a:ext cx="1377725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他不加班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他的月薪高于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13026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126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124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3F86B21-8199-4813-8923-051C680E8F32}"/>
                </a:ext>
              </a:extLst>
            </p:cNvPr>
            <p:cNvSpPr/>
            <p:nvPr/>
          </p:nvSpPr>
          <p:spPr>
            <a:xfrm>
              <a:off x="9270313" y="3758313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他月薪高于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273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223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49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他的年纪不满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岁吗？</a:t>
              </a:r>
              <a:endParaRPr lang="en-US" altLang="zh-CN" sz="1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72F9465-7AE4-4B86-AA1B-0754FE17FDCF}"/>
                </a:ext>
              </a:extLst>
            </p:cNvPr>
            <p:cNvSpPr/>
            <p:nvPr/>
          </p:nvSpPr>
          <p:spPr>
            <a:xfrm>
              <a:off x="7005625" y="3758313"/>
              <a:ext cx="157134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他月薪低于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143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78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他的年纪不满</a:t>
              </a:r>
              <a:r>
                <a: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34</a:t>
              </a:r>
              <a:r>
                <a:rPr lang="zh-CN" altLang="en-US" sz="1000" dirty="0">
                  <a:solidFill>
                    <a:schemeClr val="tx1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岁吗？</a:t>
              </a:r>
              <a:endParaRPr lang="en-US" altLang="zh-CN" sz="1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DCE583B-DC8A-4310-9E7A-36BD7E57405A}"/>
                </a:ext>
              </a:extLst>
            </p:cNvPr>
            <p:cNvSpPr/>
            <p:nvPr/>
          </p:nvSpPr>
          <p:spPr>
            <a:xfrm>
              <a:off x="7858399" y="5033762"/>
              <a:ext cx="1313033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他月薪低于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0BFA0D8-B83B-4F16-9CD8-4E3AD6501432}"/>
                </a:ext>
              </a:extLst>
            </p:cNvPr>
            <p:cNvSpPr/>
            <p:nvPr/>
          </p:nvSpPr>
          <p:spPr>
            <a:xfrm>
              <a:off x="6315873" y="5041030"/>
              <a:ext cx="1377724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他月薪低于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他年纪不满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57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7FCEFED-DFE8-499E-87B3-53EC38028234}"/>
                </a:ext>
              </a:extLst>
            </p:cNvPr>
            <p:cNvSpPr/>
            <p:nvPr/>
          </p:nvSpPr>
          <p:spPr>
            <a:xfrm>
              <a:off x="9386036" y="5033762"/>
              <a:ext cx="121188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他月薪高于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他年纪不满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BCB0567-2EB7-4D00-B917-899B6E47C95E}"/>
                </a:ext>
              </a:extLst>
            </p:cNvPr>
            <p:cNvSpPr/>
            <p:nvPr/>
          </p:nvSpPr>
          <p:spPr>
            <a:xfrm>
              <a:off x="10770566" y="5041030"/>
              <a:ext cx="1357427" cy="84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他加班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他月薪高于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3752</a:t>
              </a:r>
            </a:p>
            <a:p>
              <a:pPr algn="ctr"/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他年满</a:t>
              </a:r>
              <a:r>
                <a:rPr lang="en-US" altLang="zh-CN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r>
                <a:rPr lang="zh-CN" altLang="en-US" sz="10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endPara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员工数：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在职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224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47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BF614A4-80FE-4D2C-8502-4728D8F9CAA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 flipH="1">
              <a:off x="4630815" y="2019335"/>
              <a:ext cx="1516857" cy="44227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E85CBF7-8197-4FBB-83F3-32EC3F73014D}"/>
                </a:ext>
              </a:extLst>
            </p:cNvPr>
            <p:cNvCxnSpPr>
              <a:stCxn id="50" idx="2"/>
              <a:endCxn id="53" idx="0"/>
            </p:cNvCxnSpPr>
            <p:nvPr/>
          </p:nvCxnSpPr>
          <p:spPr>
            <a:xfrm>
              <a:off x="6147672" y="2019335"/>
              <a:ext cx="1599858" cy="44227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99D02F06-15CC-4171-9309-134DD66D9ADB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3165425" y="3302052"/>
              <a:ext cx="1465390" cy="47105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C8DF17D-C68A-4B37-815C-0321445FCF72}"/>
                </a:ext>
              </a:extLst>
            </p:cNvPr>
            <p:cNvCxnSpPr>
              <a:cxnSpLocks/>
              <a:stCxn id="52" idx="2"/>
              <a:endCxn id="55" idx="0"/>
            </p:cNvCxnSpPr>
            <p:nvPr/>
          </p:nvCxnSpPr>
          <p:spPr>
            <a:xfrm flipH="1">
              <a:off x="4627874" y="3302052"/>
              <a:ext cx="2941" cy="44493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A9D40A4-F02E-4F27-9F3F-8EBBBD4F3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9966" y="4613543"/>
              <a:ext cx="1042467" cy="42021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684BB13-E1FA-4195-922D-9174468D1171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>
              <a:off x="3890862" y="4598751"/>
              <a:ext cx="731622" cy="44227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392148C-4BA3-45A9-8BF3-8B8A56AF0D83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4630815" y="4578699"/>
              <a:ext cx="846283" cy="45506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F321041-EE87-4159-A093-C1F4ECC832FB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7791298" y="3302052"/>
              <a:ext cx="2264689" cy="45626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54B9EA31-4041-4B63-A31C-A95B037279BB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2282939" y="4609481"/>
              <a:ext cx="111410" cy="42428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F3A6AA8-D920-41BC-B0F2-515DB3022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1298" y="3292999"/>
              <a:ext cx="2941" cy="44493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D942A00C-2237-4051-88A9-CDC4BC984079}"/>
                </a:ext>
              </a:extLst>
            </p:cNvPr>
            <p:cNvCxnSpPr>
              <a:cxnSpLocks/>
              <a:stCxn id="61" idx="2"/>
              <a:endCxn id="63" idx="0"/>
            </p:cNvCxnSpPr>
            <p:nvPr/>
          </p:nvCxnSpPr>
          <p:spPr>
            <a:xfrm flipH="1">
              <a:off x="7004735" y="4598751"/>
              <a:ext cx="786564" cy="44227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9ACAAA4-1272-4FC2-A401-9CCA98B7EF27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7794240" y="4613543"/>
              <a:ext cx="720676" cy="42021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F6A1143A-5C8B-431D-BA74-8C79F2AB1729}"/>
                </a:ext>
              </a:extLst>
            </p:cNvPr>
            <p:cNvCxnSpPr>
              <a:cxnSpLocks/>
              <a:stCxn id="60" idx="2"/>
              <a:endCxn id="64" idx="0"/>
            </p:cNvCxnSpPr>
            <p:nvPr/>
          </p:nvCxnSpPr>
          <p:spPr>
            <a:xfrm flipH="1">
              <a:off x="9991980" y="4598751"/>
              <a:ext cx="64007" cy="43501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8FFAEF3-9CEA-46E3-B81B-9D5A4ABE3498}"/>
                </a:ext>
              </a:extLst>
            </p:cNvPr>
            <p:cNvCxnSpPr>
              <a:cxnSpLocks/>
              <a:stCxn id="60" idx="2"/>
              <a:endCxn id="65" idx="0"/>
            </p:cNvCxnSpPr>
            <p:nvPr/>
          </p:nvCxnSpPr>
          <p:spPr>
            <a:xfrm>
              <a:off x="10055987" y="4598751"/>
              <a:ext cx="1393293" cy="44227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DA64501-08A4-4A5B-A2F7-5A6F20C79353}"/>
                </a:ext>
              </a:extLst>
            </p:cNvPr>
            <p:cNvSpPr/>
            <p:nvPr/>
          </p:nvSpPr>
          <p:spPr>
            <a:xfrm>
              <a:off x="4920851" y="1867114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EC18C97-EAA7-484A-A518-619F94F0CBE7}"/>
                </a:ext>
              </a:extLst>
            </p:cNvPr>
            <p:cNvSpPr/>
            <p:nvPr/>
          </p:nvSpPr>
          <p:spPr>
            <a:xfrm>
              <a:off x="7309729" y="3283569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196C323-EB36-49FD-9B44-9D833448021E}"/>
                </a:ext>
              </a:extLst>
            </p:cNvPr>
            <p:cNvSpPr/>
            <p:nvPr/>
          </p:nvSpPr>
          <p:spPr>
            <a:xfrm>
              <a:off x="1341500" y="4576597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0C06A78-C41A-4480-8DD9-42D6E0C053E5}"/>
                </a:ext>
              </a:extLst>
            </p:cNvPr>
            <p:cNvSpPr/>
            <p:nvPr/>
          </p:nvSpPr>
          <p:spPr>
            <a:xfrm>
              <a:off x="3689755" y="3281264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504464E-6212-4DAB-A899-B4BEDEB2D5A4}"/>
                </a:ext>
              </a:extLst>
            </p:cNvPr>
            <p:cNvSpPr/>
            <p:nvPr/>
          </p:nvSpPr>
          <p:spPr>
            <a:xfrm>
              <a:off x="9596923" y="457466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E9C088-8C97-4FA4-BF5D-74DC85A15B1B}"/>
                </a:ext>
              </a:extLst>
            </p:cNvPr>
            <p:cNvSpPr/>
            <p:nvPr/>
          </p:nvSpPr>
          <p:spPr>
            <a:xfrm>
              <a:off x="6906538" y="457466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C405C94-B84B-4F7E-B08C-A31071A1CC71}"/>
                </a:ext>
              </a:extLst>
            </p:cNvPr>
            <p:cNvSpPr/>
            <p:nvPr/>
          </p:nvSpPr>
          <p:spPr>
            <a:xfrm>
              <a:off x="3802621" y="455868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</a:t>
              </a:r>
              <a:endParaRPr lang="zh-CN" altLang="en-US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979DF2C-117C-46F0-A85A-B5FC86295EAB}"/>
                </a:ext>
              </a:extLst>
            </p:cNvPr>
            <p:cNvSpPr/>
            <p:nvPr/>
          </p:nvSpPr>
          <p:spPr>
            <a:xfrm>
              <a:off x="6909885" y="1879932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DFFFC4-F81A-43DA-BDA4-4BA1EEE2E49F}"/>
                </a:ext>
              </a:extLst>
            </p:cNvPr>
            <p:cNvSpPr/>
            <p:nvPr/>
          </p:nvSpPr>
          <p:spPr>
            <a:xfrm>
              <a:off x="8138020" y="456075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F39552F-A8F3-4B6A-A4FB-48D8E22116D8}"/>
                </a:ext>
              </a:extLst>
            </p:cNvPr>
            <p:cNvSpPr/>
            <p:nvPr/>
          </p:nvSpPr>
          <p:spPr>
            <a:xfrm>
              <a:off x="10532059" y="457466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E7806D1-BEB0-41B8-8E48-56414E4A0E68}"/>
                </a:ext>
              </a:extLst>
            </p:cNvPr>
            <p:cNvSpPr/>
            <p:nvPr/>
          </p:nvSpPr>
          <p:spPr>
            <a:xfrm>
              <a:off x="8682111" y="3302052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D9BD832-73D3-4C54-B8AF-E8C6E2089297}"/>
                </a:ext>
              </a:extLst>
            </p:cNvPr>
            <p:cNvSpPr/>
            <p:nvPr/>
          </p:nvSpPr>
          <p:spPr>
            <a:xfrm>
              <a:off x="4622484" y="3281264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E497CB3-5665-4B84-9C9F-C3C089516DEA}"/>
                </a:ext>
              </a:extLst>
            </p:cNvPr>
            <p:cNvSpPr/>
            <p:nvPr/>
          </p:nvSpPr>
          <p:spPr>
            <a:xfrm>
              <a:off x="5119187" y="455868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143CFC6-8BF4-4510-A18E-7CF5BAE2F987}"/>
                </a:ext>
              </a:extLst>
            </p:cNvPr>
            <p:cNvSpPr/>
            <p:nvPr/>
          </p:nvSpPr>
          <p:spPr>
            <a:xfrm>
              <a:off x="2367708" y="4574668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否</a:t>
              </a:r>
              <a:endPara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8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672BF1-4F3D-4F00-A6BF-B6F91B1654E3}"/>
              </a:ext>
            </a:extLst>
          </p:cNvPr>
          <p:cNvSpPr/>
          <p:nvPr/>
        </p:nvSpPr>
        <p:spPr>
          <a:xfrm>
            <a:off x="609982" y="650005"/>
            <a:ext cx="1298449" cy="84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他不加班</a:t>
            </a:r>
            <a:endParaRPr lang="en-US" altLang="zh-CN" sz="1000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他年纪不满</a:t>
            </a:r>
            <a:r>
              <a: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en-US" altLang="zh-CN" sz="1000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他的月薪低于</a:t>
            </a:r>
            <a:r>
              <a:rPr lang="en-US" altLang="zh-CN" sz="10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2059</a:t>
            </a: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员工数：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在职</a:t>
            </a:r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离职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55E346-85C7-4A9D-84AD-031E76B54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7977"/>
              </p:ext>
            </p:extLst>
          </p:nvPr>
        </p:nvGraphicFramePr>
        <p:xfrm>
          <a:off x="2771774" y="699384"/>
          <a:ext cx="8848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933">
                  <a:extLst>
                    <a:ext uri="{9D8B030D-6E8A-4147-A177-3AD203B41FA5}">
                      <a16:colId xmlns:a16="http://schemas.microsoft.com/office/drawing/2014/main" val="3824047063"/>
                    </a:ext>
                  </a:extLst>
                </a:gridCol>
                <a:gridCol w="1013581">
                  <a:extLst>
                    <a:ext uri="{9D8B030D-6E8A-4147-A177-3AD203B41FA5}">
                      <a16:colId xmlns:a16="http://schemas.microsoft.com/office/drawing/2014/main" val="2983611895"/>
                    </a:ext>
                  </a:extLst>
                </a:gridCol>
                <a:gridCol w="2060427">
                  <a:extLst>
                    <a:ext uri="{9D8B030D-6E8A-4147-A177-3AD203B41FA5}">
                      <a16:colId xmlns:a16="http://schemas.microsoft.com/office/drawing/2014/main" val="3128898086"/>
                    </a:ext>
                  </a:extLst>
                </a:gridCol>
                <a:gridCol w="2080776">
                  <a:extLst>
                    <a:ext uri="{9D8B030D-6E8A-4147-A177-3AD203B41FA5}">
                      <a16:colId xmlns:a16="http://schemas.microsoft.com/office/drawing/2014/main" val="3861830191"/>
                    </a:ext>
                  </a:extLst>
                </a:gridCol>
                <a:gridCol w="2217008">
                  <a:extLst>
                    <a:ext uri="{9D8B030D-6E8A-4147-A177-3AD203B41FA5}">
                      <a16:colId xmlns:a16="http://schemas.microsoft.com/office/drawing/2014/main" val="368645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叶子结点编号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总样本数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正样本数（离职人数）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负样本数（在职人数）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该节点属于正样本概率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31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37775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CE26873C-096E-41ED-992F-15860DEA2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98099"/>
              </p:ext>
            </p:extLst>
          </p:nvPr>
        </p:nvGraphicFramePr>
        <p:xfrm>
          <a:off x="2771773" y="2147184"/>
          <a:ext cx="884872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933">
                  <a:extLst>
                    <a:ext uri="{9D8B030D-6E8A-4147-A177-3AD203B41FA5}">
                      <a16:colId xmlns:a16="http://schemas.microsoft.com/office/drawing/2014/main" val="3824047063"/>
                    </a:ext>
                  </a:extLst>
                </a:gridCol>
                <a:gridCol w="1013581">
                  <a:extLst>
                    <a:ext uri="{9D8B030D-6E8A-4147-A177-3AD203B41FA5}">
                      <a16:colId xmlns:a16="http://schemas.microsoft.com/office/drawing/2014/main" val="2983611895"/>
                    </a:ext>
                  </a:extLst>
                </a:gridCol>
                <a:gridCol w="2060427">
                  <a:extLst>
                    <a:ext uri="{9D8B030D-6E8A-4147-A177-3AD203B41FA5}">
                      <a16:colId xmlns:a16="http://schemas.microsoft.com/office/drawing/2014/main" val="3128898086"/>
                    </a:ext>
                  </a:extLst>
                </a:gridCol>
                <a:gridCol w="2080776">
                  <a:extLst>
                    <a:ext uri="{9D8B030D-6E8A-4147-A177-3AD203B41FA5}">
                      <a16:colId xmlns:a16="http://schemas.microsoft.com/office/drawing/2014/main" val="3861830191"/>
                    </a:ext>
                  </a:extLst>
                </a:gridCol>
                <a:gridCol w="2217008">
                  <a:extLst>
                    <a:ext uri="{9D8B030D-6E8A-4147-A177-3AD203B41FA5}">
                      <a16:colId xmlns:a16="http://schemas.microsoft.com/office/drawing/2014/main" val="368645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叶子结点编号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总样本数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正样本数（离职人数）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负样本数（在职人数）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该节点属于正样本概率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31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3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3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3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8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6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94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38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1C009-CDF0-4968-B89A-6C7E7517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EA7A6-DE6C-4731-A464-282ED044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、预测为正的概率十分相似甚至完全一致的两个样本，他们各个特征的值也会十分相似吗？</a:t>
            </a:r>
            <a:endParaRPr lang="en-US" altLang="zh-CN" dirty="0"/>
          </a:p>
          <a:p>
            <a:r>
              <a:rPr lang="zh-CN" altLang="en-US" dirty="0"/>
              <a:t>不一定，因为具有相同概率的两个样本可能来自不同的叶子结点。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、如何针对性的检验树模型的鲁棒性（健壮性）</a:t>
            </a:r>
            <a:endParaRPr lang="en-US" altLang="zh-CN" dirty="0"/>
          </a:p>
          <a:p>
            <a:r>
              <a:rPr lang="zh-CN" altLang="en-US" dirty="0"/>
              <a:t>针对样本较少的节点，添加额外符合该节点要求的训练样本，减少因为训练数据局限性导致的偶然性</a:t>
            </a:r>
          </a:p>
        </p:txBody>
      </p:sp>
    </p:spTree>
    <p:extLst>
      <p:ext uri="{BB962C8B-B14F-4D97-AF65-F5344CB8AC3E}">
        <p14:creationId xmlns:p14="http://schemas.microsoft.com/office/powerpoint/2010/main" val="423441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2905</TotalTime>
  <Words>919</Words>
  <Application>Microsoft Office PowerPoint</Application>
  <PresentationFormat>宽屏</PresentationFormat>
  <Paragraphs>291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海翔</dc:creator>
  <cp:lastModifiedBy>李 海翔</cp:lastModifiedBy>
  <cp:revision>9</cp:revision>
  <dcterms:created xsi:type="dcterms:W3CDTF">2021-12-28T07:03:48Z</dcterms:created>
  <dcterms:modified xsi:type="dcterms:W3CDTF">2021-12-30T07:29:38Z</dcterms:modified>
</cp:coreProperties>
</file>