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FD0C-FFB3-4C29-8DBE-8C892B16A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5652D-EC70-47FA-824C-5CDBBE7E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D62C-B7E7-46E6-B049-2BD33E34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82853-24B6-4573-AED9-6C9536BA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BF155-F852-41DF-8D13-44DA7F2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7E902-BEC4-4951-A001-44F6BD5F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1FD69-353F-4A15-B8B5-D8B08868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B6E9F-BD2F-4AD4-9A1F-0C9235A7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27F62-EBB3-403E-8281-51060BB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94B5C-EC63-4AFB-B43D-359EB2E6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293BB-5B6F-484A-8528-8193FA0C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888D8-32F2-4426-9D6F-7E4E1AA1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F397D-7847-4CF6-AAE8-55016AB9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D230-600D-4B54-A1EA-1732124D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A323-EDB0-48D9-8C28-EF6CFB2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15C5-58CB-4D7F-8BD1-FE009410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DDABF-7C56-4BC5-A451-841A3003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33213-D7CC-456A-97A7-85FC22A5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BE4FF-8D37-4D30-8DD6-1424C45A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6D54-D14D-4482-8632-81544D9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D5D94-2993-4083-9404-B4D17CEF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1902-E85A-4F45-9042-12313962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37007-815C-49AB-BE63-F280F948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6884-95AA-4570-AC3B-F56ADD77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F59B2-FD46-447E-97B7-15A27323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1219-52F7-4106-A164-548DBC3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99235-A8E9-4924-882C-3BB37346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A41A9-C8DE-4EB4-8C8B-5FEFA104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C5139-69EB-4D05-8094-F4F053DB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9F0DF-91F8-44E1-81A8-31790C5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E6A4A-EDDD-4378-83B9-FAB0D93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B5A3A-ECB2-4485-B190-B03CB457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99636-5864-4CA9-9AB0-1D426554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7B34A-0B83-4D01-A35B-01B2DCE75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870C3-B9B6-4165-962A-B0FF0AF9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7B2B9-82D2-4B64-8159-8C393FCF4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49DE2-B45E-4026-840B-76790402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4A9305-A6EA-450F-9903-76C2954A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A6889-89F0-4BCE-858D-4D0F1CF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CCF56-EB46-41F0-BB17-A9BA2C70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75B40-A663-45E3-BECB-B347912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A3A48-4D28-41B3-97A7-0C860B2C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41466-7EBB-4FA7-835A-6A36F728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77D6E-BB94-470F-8D1F-55A6D0D4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474469-5238-47E7-86AD-901776F5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9D88F-432C-482F-924D-F3CF2B7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A213B-1EA5-418C-910A-10EFF029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BD39A-DDD8-4F11-AB3B-C8FC0708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CE483-A078-4CE1-8E1B-68CCF225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58FEC-57A0-4577-AD2A-E2E26D90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D0033-F6FF-4563-8E2F-6F248450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3DFB1-E5F2-432E-8962-C99DA6F5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89D-15A9-4BD0-BF7E-5D88361E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B706A-5F3B-4895-9501-AC364BCEB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6B2A7-DF11-4723-9F28-EE6E6AE8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28D9C-2C0A-499C-BF5E-CFBBB7B3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6156-E387-48DA-AE5F-3CF28C2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6C700-E25F-49D9-A72E-106648D4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9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68858F-4B4E-4A60-AD03-9DA816B7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856CB-95C6-4BAE-8322-43EE6CD5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C501-8B71-47BF-8460-F5AAB2A07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A5BA-F96A-4709-81DF-0D2CF344800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2F7BA-2956-465C-BC1E-BBCBD92A6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01C8F-0857-4A2C-AE87-FC9635A4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D5D4-CE87-4F0E-B91C-9A5F95E8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536E3C-84CB-4CCF-9220-8C5B59E75DAB}"/>
              </a:ext>
            </a:extLst>
          </p:cNvPr>
          <p:cNvSpPr/>
          <p:nvPr/>
        </p:nvSpPr>
        <p:spPr>
          <a:xfrm>
            <a:off x="0" y="3009900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ACDC hardware control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B25B0-0D5A-4417-BC22-DD7B948DAA81}"/>
              </a:ext>
            </a:extLst>
          </p:cNvPr>
          <p:cNvCxnSpPr/>
          <p:nvPr/>
        </p:nvCxnSpPr>
        <p:spPr>
          <a:xfrm>
            <a:off x="0" y="3476625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2CEA38-A5A2-4A4B-85DC-96E9EED46BB4}"/>
              </a:ext>
            </a:extLst>
          </p:cNvPr>
          <p:cNvSpPr/>
          <p:nvPr/>
        </p:nvSpPr>
        <p:spPr>
          <a:xfrm>
            <a:off x="4638675" y="3453765"/>
            <a:ext cx="2895600" cy="457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BFD601-49E8-4797-9AAC-8F7F2C45EED7}"/>
              </a:ext>
            </a:extLst>
          </p:cNvPr>
          <p:cNvSpPr/>
          <p:nvPr/>
        </p:nvSpPr>
        <p:spPr>
          <a:xfrm>
            <a:off x="0" y="3522344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2019.10.28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742397B-D291-4FDA-83C8-0D2742669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41067"/>
              </p:ext>
            </p:extLst>
          </p:nvPr>
        </p:nvGraphicFramePr>
        <p:xfrm>
          <a:off x="673100" y="512763"/>
          <a:ext cx="5289550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0552320" imgH="6590160" progId="Photoshop.Image.20">
                  <p:embed/>
                </p:oleObj>
              </mc:Choice>
              <mc:Fallback>
                <p:oleObj name="Image" r:id="rId3" imgW="10552320" imgH="6590160" progId="Photoshop.Image.20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512763"/>
                        <a:ext cx="5289550" cy="330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8DC77916-7981-4681-8207-360118CFD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62704"/>
              </p:ext>
            </p:extLst>
          </p:nvPr>
        </p:nvGraphicFramePr>
        <p:xfrm>
          <a:off x="6229350" y="512763"/>
          <a:ext cx="5289550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5" imgW="10552320" imgH="6590160" progId="Photoshop.Image.20">
                  <p:embed/>
                </p:oleObj>
              </mc:Choice>
              <mc:Fallback>
                <p:oleObj name="Image" r:id="rId5" imgW="10552320" imgH="6590160" progId="Photoshop.Image.20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9350" y="512763"/>
                        <a:ext cx="5289550" cy="330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C30EA5A-5714-437F-A049-B60C72027929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96DDCBC-F0A1-49B2-87F4-9A532ED628F7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7180DD-280D-4275-9CB8-10C1B04253FF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29270B-2CFE-411C-94F8-A7D45224C2AA}"/>
              </a:ext>
            </a:extLst>
          </p:cNvPr>
          <p:cNvSpPr txBox="1"/>
          <p:nvPr/>
        </p:nvSpPr>
        <p:spPr>
          <a:xfrm>
            <a:off x="136187" y="19776"/>
            <a:ext cx="16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ACDC lighting</a:t>
            </a:r>
          </a:p>
        </p:txBody>
      </p:sp>
      <p:pic>
        <p:nvPicPr>
          <p:cNvPr id="10" name="그림 9" descr="모니터이(가) 표시된 사진&#10;&#10;자동 생성된 설명">
            <a:extLst>
              <a:ext uri="{FF2B5EF4-FFF2-40B4-BE49-F238E27FC236}">
                <a16:creationId xmlns:a16="http://schemas.microsoft.com/office/drawing/2014/main" id="{7BF37F21-573A-492A-A1A4-7E5D2DE9E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" y="3706584"/>
            <a:ext cx="5289204" cy="2975178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4CA6B29-4123-4FF5-A638-764A7599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83" y="3716012"/>
            <a:ext cx="5289202" cy="297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29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EBB328-63E8-4DE8-9916-43B4C7EAC14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EF15514-6F4D-4055-A55C-08EA95281D83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C86173-25DA-4FAA-87F6-D7391A94FDBE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2861-3A12-4A1F-B622-E1064E50E507}"/>
              </a:ext>
            </a:extLst>
          </p:cNvPr>
          <p:cNvSpPr txBox="1"/>
          <p:nvPr/>
        </p:nvSpPr>
        <p:spPr>
          <a:xfrm>
            <a:off x="136187" y="19776"/>
            <a:ext cx="33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control (ACDC Item)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766731-8336-4F7A-8037-8F1027D4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98562"/>
              </p:ext>
            </p:extLst>
          </p:nvPr>
        </p:nvGraphicFramePr>
        <p:xfrm>
          <a:off x="136187" y="558301"/>
          <a:ext cx="11930313" cy="612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367201033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536267858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977369610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51562877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3635027675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35060132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6126528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7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GUI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컬러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프로그레시브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라이팅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 (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프레임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컬러 </a:t>
                      </a:r>
                      <a:r>
                        <a:rPr lang="ko-KR" altLang="en-US" sz="6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프로그레시브</a:t>
                      </a:r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라이팅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플로어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컬러 무드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라이팅</a:t>
                      </a:r>
                      <a:endParaRPr lang="en-US" altLang="ko-KR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④ 컬러 필러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</a:rPr>
                        <a:t>라이팅</a:t>
                      </a:r>
                      <a:endParaRPr lang="en-US" altLang="ko-KR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⑤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Front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⑥ Head LAMP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⑦ CMS Turn Signal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⑧ </a:t>
                      </a:r>
                      <a:r>
                        <a:rPr lang="en-US" altLang="ko-KR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Rear 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 </a:t>
                      </a:r>
                      <a:r>
                        <a:rPr lang="en-US" altLang="ko-KR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(L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⑨ Rear Lenticular (Center)</a:t>
                      </a:r>
                      <a:endParaRPr lang="ko-KR" altLang="en-US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⑩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Side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⑪ Side kit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30321"/>
                  </a:ext>
                </a:extLst>
              </a:tr>
              <a:tr h="551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기본상태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/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/>
                        <a:t>화이트 </a:t>
                      </a:r>
                      <a:r>
                        <a:rPr lang="en-US" altLang="ko-KR" sz="800" b="0"/>
                        <a:t>(</a:t>
                      </a:r>
                      <a:r>
                        <a:rPr lang="ko-KR" altLang="en-US" sz="800" b="0"/>
                        <a:t>깜빡임</a:t>
                      </a:r>
                      <a:r>
                        <a:rPr lang="en-US" altLang="ko-KR" sz="800" b="0"/>
                        <a:t>-</a:t>
                      </a:r>
                      <a:r>
                        <a:rPr lang="ko-KR" altLang="en-US" sz="800" b="0"/>
                        <a:t>숨쉬듯</a:t>
                      </a:r>
                      <a:r>
                        <a:rPr lang="en-US" altLang="ko-KR" sz="800" b="0"/>
                        <a:t>)</a:t>
                      </a:r>
                      <a:endParaRPr lang="en-US" altLang="ko-KR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/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/>
                        <a:t>화이트 </a:t>
                      </a:r>
                      <a:r>
                        <a:rPr lang="en-US" altLang="ko-KR" sz="800" b="0"/>
                        <a:t>(</a:t>
                      </a:r>
                      <a:r>
                        <a:rPr lang="ko-KR" altLang="en-US" sz="800" b="0"/>
                        <a:t>깜빡임</a:t>
                      </a:r>
                      <a:r>
                        <a:rPr lang="en-US" altLang="ko-KR" sz="800" b="0"/>
                        <a:t>-</a:t>
                      </a:r>
                      <a:r>
                        <a:rPr lang="ko-KR" altLang="en-US" sz="800" b="0"/>
                        <a:t>숨쉬듯</a:t>
                      </a:r>
                      <a:r>
                        <a:rPr lang="en-US" altLang="ko-KR" sz="800" b="0"/>
                        <a:t>)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 dirty="0"/>
                        <a:t>화이트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깜빡임</a:t>
                      </a:r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숨쉬듯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충전중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(TOLED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 dirty="0"/>
                        <a:t>화이트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깜빡임</a:t>
                      </a:r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숨쉬듯</a:t>
                      </a:r>
                      <a:r>
                        <a:rPr lang="en-US" altLang="ko-KR" sz="800" b="0" dirty="0"/>
                        <a:t>)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웰컴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웰컴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모션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(Motion-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(Motion-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>
                          <a:solidFill>
                            <a:srgbClr val="00B0F0"/>
                          </a:solidFill>
                        </a:rPr>
                        <a:t>자율주행 </a:t>
                      </a:r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00B0F0"/>
                          </a:solidFill>
                        </a:rPr>
                        <a:t>깜빡임</a:t>
                      </a:r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ko-KR" altLang="en-US" sz="800" b="0">
                          <a:solidFill>
                            <a:srgbClr val="00B0F0"/>
                          </a:solidFill>
                        </a:rPr>
                        <a:t>숨쉬듯</a:t>
                      </a:r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 dirty="0"/>
                        <a:t>화이트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깜빡임</a:t>
                      </a:r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숨쉬듯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FF0000"/>
                          </a:solidFill>
                        </a:rPr>
                        <a:t>레드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FF0000"/>
                          </a:solidFill>
                        </a:rPr>
                        <a:t>깜빡임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>
                          <a:solidFill>
                            <a:srgbClr val="FF0000"/>
                          </a:solidFill>
                        </a:rPr>
                        <a:t>숨쉬듯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rgbClr val="00B0F0"/>
                          </a:solidFill>
                        </a:rPr>
                        <a:t>웰컴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ANI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>
                          <a:solidFill>
                            <a:srgbClr val="00B0F0"/>
                          </a:solidFill>
                        </a:rPr>
                        <a:t>자율주행 블루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목적지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AI </a:t>
                      </a:r>
                      <a:r>
                        <a:rPr lang="ko-KR" altLang="en-US" sz="800" dirty="0"/>
                        <a:t>추천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목적지 </a:t>
                      </a:r>
                      <a:r>
                        <a:rPr lang="en-US" altLang="ko-KR" sz="800" dirty="0"/>
                        <a:t>4 EA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(Motion</a:t>
                      </a: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1-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</a:rPr>
                        <a:t>앞</a:t>
                      </a: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(Motion2-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청록색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청록색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00B0F0"/>
                          </a:solidFill>
                        </a:rPr>
                        <a:t>자율주행 블루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자율주행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자율주행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좌우로 퍼지게 순차점등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천천히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 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accent2"/>
                          </a:solidFill>
                        </a:rPr>
                        <a:t>앰버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차선변경 시 깜빡임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좌우로 퍼지게 순차점등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천천히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 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50%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밝기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2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음악 </a:t>
                      </a:r>
                      <a:r>
                        <a:rPr lang="en-US" altLang="ko-KR" sz="800" dirty="0"/>
                        <a:t>Play</a:t>
                      </a:r>
                      <a:endParaRPr lang="ko-KR" altLang="en-US" sz="800" dirty="0"/>
                    </a:p>
                    <a:p>
                      <a:pPr algn="ctr" latinLnBrk="1"/>
                      <a:r>
                        <a:rPr lang="ko-KR" altLang="en-US" sz="800" dirty="0"/>
                        <a:t>사운드 볼륨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rgbClr val="7030A0"/>
                          </a:solidFill>
                        </a:rPr>
                        <a:t>트위터</a:t>
                      </a: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</a:rPr>
                        <a:t>프레임스피커</a:t>
                      </a:r>
                      <a:endParaRPr lang="en-US" altLang="ko-KR" sz="800" b="0" baseline="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_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자율주행 블루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자율주행 블루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차선변경 시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좌 또는 우측으로 순차점등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or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2865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B09A69-729B-4D80-B90B-D7C4225A6C6D}"/>
              </a:ext>
            </a:extLst>
          </p:cNvPr>
          <p:cNvCxnSpPr>
            <a:cxnSpLocks/>
          </p:cNvCxnSpPr>
          <p:nvPr/>
        </p:nvCxnSpPr>
        <p:spPr>
          <a:xfrm>
            <a:off x="495300" y="1533525"/>
            <a:ext cx="0" cy="5905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B7F991-E9CF-42FF-A251-C09499FF3D3B}"/>
              </a:ext>
            </a:extLst>
          </p:cNvPr>
          <p:cNvCxnSpPr>
            <a:cxnSpLocks/>
          </p:cNvCxnSpPr>
          <p:nvPr/>
        </p:nvCxnSpPr>
        <p:spPr>
          <a:xfrm>
            <a:off x="495300" y="2381250"/>
            <a:ext cx="0" cy="77152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1A1BF-CCC3-497B-A0AA-12DEE8A5B378}"/>
              </a:ext>
            </a:extLst>
          </p:cNvPr>
          <p:cNvCxnSpPr>
            <a:cxnSpLocks/>
          </p:cNvCxnSpPr>
          <p:nvPr/>
        </p:nvCxnSpPr>
        <p:spPr>
          <a:xfrm>
            <a:off x="495300" y="3562350"/>
            <a:ext cx="0" cy="77152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232A87-90FD-4888-AAF0-860E38BBB556}"/>
              </a:ext>
            </a:extLst>
          </p:cNvPr>
          <p:cNvCxnSpPr>
            <a:cxnSpLocks/>
          </p:cNvCxnSpPr>
          <p:nvPr/>
        </p:nvCxnSpPr>
        <p:spPr>
          <a:xfrm>
            <a:off x="495300" y="4581525"/>
            <a:ext cx="0" cy="84772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E7A892-032C-44DE-AFE0-E037733C0B5F}"/>
              </a:ext>
            </a:extLst>
          </p:cNvPr>
          <p:cNvCxnSpPr>
            <a:cxnSpLocks/>
          </p:cNvCxnSpPr>
          <p:nvPr/>
        </p:nvCxnSpPr>
        <p:spPr>
          <a:xfrm>
            <a:off x="495300" y="5686425"/>
            <a:ext cx="0" cy="8477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C17177-997F-4FB0-9337-B030F3563409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74DB882-2038-4B85-8231-E2855C3A69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99A3BD-C6BE-49D5-9F33-B7C6CBA73EBA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5C7D8A-34E5-42BB-941D-2A929E7B562F}"/>
              </a:ext>
            </a:extLst>
          </p:cNvPr>
          <p:cNvSpPr txBox="1"/>
          <p:nvPr/>
        </p:nvSpPr>
        <p:spPr>
          <a:xfrm>
            <a:off x="136187" y="19776"/>
            <a:ext cx="33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control (ACDC Item)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8B875F-8181-42B1-9272-AB919842F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10272"/>
              </p:ext>
            </p:extLst>
          </p:nvPr>
        </p:nvGraphicFramePr>
        <p:xfrm>
          <a:off x="136187" y="558301"/>
          <a:ext cx="11930313" cy="610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37786812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697321747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23525784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344626251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807246170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794704621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204332235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0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GUI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컬러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프로그레시브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라이팅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 (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프레임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컬러 </a:t>
                      </a:r>
                      <a:r>
                        <a:rPr lang="ko-KR" altLang="en-US" sz="6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프로그레시브</a:t>
                      </a:r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라이팅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플로어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컬러 무드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라이팅</a:t>
                      </a:r>
                      <a:endParaRPr lang="en-US" altLang="ko-KR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</a:rPr>
                        <a:t>④ 컬러 필러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</a:rPr>
                        <a:t>라이팅</a:t>
                      </a:r>
                      <a:endParaRPr lang="en-US" altLang="ko-KR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⑤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Front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⑥ Head LAMP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⑦ CMS Turn Signal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⑧ </a:t>
                      </a:r>
                      <a:r>
                        <a:rPr lang="en-US" altLang="ko-KR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Rear </a:t>
                      </a:r>
                      <a:r>
                        <a:rPr lang="ko-KR" altLang="en-US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 </a:t>
                      </a:r>
                      <a:r>
                        <a:rPr lang="en-US" altLang="ko-KR" sz="600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(L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⑨ Rear Lenticular (Center)</a:t>
                      </a:r>
                      <a:endParaRPr lang="ko-KR" altLang="en-US" sz="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⑩ </a:t>
                      </a:r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Side 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lt"/>
                        </a:rPr>
                        <a:t>커뮤니케이션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+mj-lt"/>
                        </a:rPr>
                        <a:t>⑪ Side kit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42647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주행모드 변경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AI</a:t>
                      </a:r>
                      <a:r>
                        <a:rPr lang="ko-KR" altLang="en-US" sz="800" baseline="0" dirty="0"/>
                        <a:t> 안내문구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baseline="0" dirty="0"/>
                    </a:p>
                    <a:p>
                      <a:pPr algn="ctr" latinLnBrk="1"/>
                      <a:r>
                        <a:rPr lang="ko-KR" altLang="en-US" sz="800" dirty="0"/>
                        <a:t>자동 → 수동 주행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(Motion1_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(Motion2_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 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좌우로 퍼지게 순차점등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 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accent2"/>
                          </a:solidFill>
                        </a:rPr>
                        <a:t>앰버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차선변경 시 깜빡임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차선변경 시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좌 또는 우측으로 순차점등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or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</a:t>
                      </a:r>
                      <a:r>
                        <a:rPr lang="en-US" altLang="ko-KR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수동</a:t>
                      </a:r>
                      <a:r>
                        <a:rPr lang="en-US" altLang="ko-KR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전환 모션</a:t>
                      </a:r>
                      <a:endParaRPr lang="en-US" altLang="ko-KR" sz="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수동주행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dirty="0"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수동 주행 시작</a:t>
                      </a:r>
                      <a:endParaRPr lang="en-US" altLang="ko-KR" sz="800" kern="100" dirty="0">
                        <a:latin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 그래픽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목적지 도착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strike="sngStrik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주행모드 종료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 그래픽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strike="noStrike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하차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OFF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(Motion-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OFF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(Motion-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뒤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OFF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 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 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화이트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숨쉬듯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Good bye 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무인파킹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청록색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깜빡임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한 방향 순차점등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보행자 유도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Or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accent2"/>
                          </a:solidFill>
                        </a:rPr>
                        <a:t>앰버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차선변경 시 깜빡임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레드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선회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차선변경 시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좌 또는 우측으로 순차점등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or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altLang="ko-KR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레드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P   &gt;&gt;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Motion1_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앞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 블루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대기상태 복귀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  <a:endParaRPr lang="en-US" altLang="ko-KR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  <a:endParaRPr lang="en-US" altLang="ko-KR" sz="800" b="0" dirty="0"/>
                    </a:p>
                    <a:p>
                      <a:pPr algn="ctr" latinLnBrk="1"/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천천히 깜빡임</a:t>
                      </a:r>
                      <a:r>
                        <a:rPr lang="en-US" altLang="ko-KR" sz="800" b="0" dirty="0"/>
                        <a:t>)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  <a:endParaRPr lang="en-US" altLang="ko-KR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ANI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충전중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(TOLED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</a:p>
                    <a:p>
                      <a:pPr algn="ctr" latinLnBrk="1"/>
                      <a:r>
                        <a:rPr lang="ko-KR" altLang="en-US" sz="800" b="0" dirty="0"/>
                        <a:t>화이트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깜빡임</a:t>
                      </a:r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숨쉬듯</a:t>
                      </a:r>
                      <a:r>
                        <a:rPr lang="en-US" altLang="ko-KR" sz="800" b="0" dirty="0"/>
                        <a:t>)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DB6B873-7A22-4758-95EF-822844548EB1}"/>
              </a:ext>
            </a:extLst>
          </p:cNvPr>
          <p:cNvCxnSpPr>
            <a:cxnSpLocks/>
          </p:cNvCxnSpPr>
          <p:nvPr/>
        </p:nvCxnSpPr>
        <p:spPr>
          <a:xfrm>
            <a:off x="495300" y="1228725"/>
            <a:ext cx="0" cy="590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83DC53-D06A-42E9-AE80-78A01EE4C198}"/>
              </a:ext>
            </a:extLst>
          </p:cNvPr>
          <p:cNvCxnSpPr>
            <a:cxnSpLocks/>
          </p:cNvCxnSpPr>
          <p:nvPr/>
        </p:nvCxnSpPr>
        <p:spPr>
          <a:xfrm>
            <a:off x="495300" y="2181225"/>
            <a:ext cx="0" cy="5524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23E1F6-ADC5-4383-BD70-BB3D1CC2B670}"/>
              </a:ext>
            </a:extLst>
          </p:cNvPr>
          <p:cNvCxnSpPr>
            <a:cxnSpLocks/>
          </p:cNvCxnSpPr>
          <p:nvPr/>
        </p:nvCxnSpPr>
        <p:spPr>
          <a:xfrm>
            <a:off x="495300" y="2962275"/>
            <a:ext cx="0" cy="4762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E44F5A-7996-486F-9BFE-32F2F6E0A4EE}"/>
              </a:ext>
            </a:extLst>
          </p:cNvPr>
          <p:cNvCxnSpPr>
            <a:cxnSpLocks/>
          </p:cNvCxnSpPr>
          <p:nvPr/>
        </p:nvCxnSpPr>
        <p:spPr>
          <a:xfrm>
            <a:off x="495300" y="3800475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E6D1FD-859B-4206-BAE4-DC83D1215FBE}"/>
              </a:ext>
            </a:extLst>
          </p:cNvPr>
          <p:cNvCxnSpPr>
            <a:cxnSpLocks/>
          </p:cNvCxnSpPr>
          <p:nvPr/>
        </p:nvCxnSpPr>
        <p:spPr>
          <a:xfrm>
            <a:off x="495300" y="4648200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71F1A9-E5C6-436C-83D1-EB13624D907B}"/>
              </a:ext>
            </a:extLst>
          </p:cNvPr>
          <p:cNvCxnSpPr>
            <a:cxnSpLocks/>
          </p:cNvCxnSpPr>
          <p:nvPr/>
        </p:nvCxnSpPr>
        <p:spPr>
          <a:xfrm>
            <a:off x="495300" y="5514975"/>
            <a:ext cx="0" cy="5524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1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C0714D-DF6D-4885-A362-AA065A85DBEF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50D8F8A-B400-40BD-BB9E-624EB24BC706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93DAD48-0F0A-42C7-B1C5-0A0C836DFB5C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33ABE0-6F6D-4176-B825-C6DF43FE2EAB}"/>
              </a:ext>
            </a:extLst>
          </p:cNvPr>
          <p:cNvSpPr txBox="1"/>
          <p:nvPr/>
        </p:nvSpPr>
        <p:spPr>
          <a:xfrm>
            <a:off x="136187" y="19776"/>
            <a:ext cx="452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 Item (lighting, turntable, POV Wall)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6590E-639C-4578-A439-A76CE1D9FFB4}"/>
              </a:ext>
            </a:extLst>
          </p:cNvPr>
          <p:cNvSpPr txBox="1"/>
          <p:nvPr/>
        </p:nvSpPr>
        <p:spPr>
          <a:xfrm>
            <a:off x="575956" y="5641346"/>
            <a:ext cx="111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en-US" altLang="ko-KR" sz="1400" b="1" dirty="0"/>
              <a:t>Stage light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57824-8512-47B7-8569-D8CCB55188B7}"/>
              </a:ext>
            </a:extLst>
          </p:cNvPr>
          <p:cNvSpPr txBox="1"/>
          <p:nvPr/>
        </p:nvSpPr>
        <p:spPr>
          <a:xfrm>
            <a:off x="575956" y="4553721"/>
            <a:ext cx="9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en-US" altLang="ko-KR" sz="1400" b="1" dirty="0"/>
              <a:t>Turntable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F0677-31ED-415A-8A7A-03662E8D1A1A}"/>
              </a:ext>
            </a:extLst>
          </p:cNvPr>
          <p:cNvSpPr txBox="1"/>
          <p:nvPr/>
        </p:nvSpPr>
        <p:spPr>
          <a:xfrm>
            <a:off x="575956" y="2375190"/>
            <a:ext cx="137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en-US" altLang="ko-KR" sz="1400" b="1" dirty="0"/>
              <a:t>POV LED Wall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DD665-ACA1-4E1D-BAE4-FD17EF0C32D8}"/>
              </a:ext>
            </a:extLst>
          </p:cNvPr>
          <p:cNvSpPr txBox="1"/>
          <p:nvPr/>
        </p:nvSpPr>
        <p:spPr>
          <a:xfrm>
            <a:off x="575956" y="3466096"/>
            <a:ext cx="1043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pPr algn="l"/>
            <a:r>
              <a:rPr lang="en-US" altLang="ko-KR" sz="1400" b="1" dirty="0"/>
              <a:t>Stage LED</a:t>
            </a:r>
            <a:endParaRPr lang="ko-KR" altLang="en-US" sz="1400" b="1" dirty="0"/>
          </a:p>
        </p:txBody>
      </p:sp>
      <p:pic>
        <p:nvPicPr>
          <p:cNvPr id="28" name="그림 27" descr="실내, 테이블, 파란색, 앉아있는이(가) 표시된 사진&#10;&#10;자동 생성된 설명">
            <a:extLst>
              <a:ext uri="{FF2B5EF4-FFF2-40B4-BE49-F238E27FC236}">
                <a16:creationId xmlns:a16="http://schemas.microsoft.com/office/drawing/2014/main" id="{813CA460-76D2-47BF-BA62-16A95812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40" y="1003606"/>
            <a:ext cx="9265304" cy="522881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395094-0716-4AC8-8C23-7B1199C091CA}"/>
              </a:ext>
            </a:extLst>
          </p:cNvPr>
          <p:cNvCxnSpPr>
            <a:cxnSpLocks/>
          </p:cNvCxnSpPr>
          <p:nvPr/>
        </p:nvCxnSpPr>
        <p:spPr>
          <a:xfrm>
            <a:off x="1948832" y="2515787"/>
            <a:ext cx="1485900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lg"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DD576D6-2F20-40A8-971A-2CC9467DA435}"/>
              </a:ext>
            </a:extLst>
          </p:cNvPr>
          <p:cNvSpPr/>
          <p:nvPr/>
        </p:nvSpPr>
        <p:spPr>
          <a:xfrm>
            <a:off x="1619640" y="3609976"/>
            <a:ext cx="3409950" cy="609599"/>
          </a:xfrm>
          <a:custGeom>
            <a:avLst/>
            <a:gdLst>
              <a:gd name="connsiteX0" fmla="*/ 0 w 3409950"/>
              <a:gd name="connsiteY0" fmla="*/ 0 h 866775"/>
              <a:gd name="connsiteX1" fmla="*/ 3409950 w 3409950"/>
              <a:gd name="connsiteY1" fmla="*/ 0 h 866775"/>
              <a:gd name="connsiteX2" fmla="*/ 3409950 w 3409950"/>
              <a:gd name="connsiteY2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950" h="866775">
                <a:moveTo>
                  <a:pt x="0" y="0"/>
                </a:moveTo>
                <a:lnTo>
                  <a:pt x="3409950" y="0"/>
                </a:lnTo>
                <a:lnTo>
                  <a:pt x="3409950" y="866775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lg"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83330B-7F8D-4A7F-9C6E-57F39441225B}"/>
              </a:ext>
            </a:extLst>
          </p:cNvPr>
          <p:cNvCxnSpPr>
            <a:cxnSpLocks/>
          </p:cNvCxnSpPr>
          <p:nvPr/>
        </p:nvCxnSpPr>
        <p:spPr>
          <a:xfrm>
            <a:off x="1568022" y="4707609"/>
            <a:ext cx="3889803" cy="26315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med" len="med"/>
            <a:tailEnd type="triangle" w="med" len="lg"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1DC8159-BF2D-4EB5-BBA6-895EE29339F6}"/>
              </a:ext>
            </a:extLst>
          </p:cNvPr>
          <p:cNvSpPr/>
          <p:nvPr/>
        </p:nvSpPr>
        <p:spPr>
          <a:xfrm>
            <a:off x="1686966" y="5210175"/>
            <a:ext cx="5114925" cy="590550"/>
          </a:xfrm>
          <a:custGeom>
            <a:avLst/>
            <a:gdLst>
              <a:gd name="connsiteX0" fmla="*/ 0 w 5114925"/>
              <a:gd name="connsiteY0" fmla="*/ 590550 h 590550"/>
              <a:gd name="connsiteX1" fmla="*/ 5114925 w 5114925"/>
              <a:gd name="connsiteY1" fmla="*/ 590550 h 590550"/>
              <a:gd name="connsiteX2" fmla="*/ 5114925 w 5114925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4925" h="590550">
                <a:moveTo>
                  <a:pt x="0" y="590550"/>
                </a:moveTo>
                <a:lnTo>
                  <a:pt x="5114925" y="590550"/>
                </a:lnTo>
                <a:lnTo>
                  <a:pt x="5114925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lg"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2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C6A706-8766-4C73-9AC1-9255E80FC83A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C426825-8D87-4F2F-B618-940DDC536580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BF1453-7242-4C0C-B726-BC9297847D8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A9EA79-88DE-4B8D-BCF3-3F641D251477}"/>
              </a:ext>
            </a:extLst>
          </p:cNvPr>
          <p:cNvSpPr txBox="1"/>
          <p:nvPr/>
        </p:nvSpPr>
        <p:spPr>
          <a:xfrm>
            <a:off x="136187" y="19776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control (Stage Item)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726A14-D9A8-48CB-9FC3-B7CB9891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3169"/>
              </p:ext>
            </p:extLst>
          </p:nvPr>
        </p:nvGraphicFramePr>
        <p:xfrm>
          <a:off x="136187" y="558301"/>
          <a:ext cx="11930310" cy="610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signal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Turntable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Stage LED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Stage Light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POV LED Wall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기본상태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none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ANI or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충전중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(TOLED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  <a:endParaRPr lang="en-US" altLang="ko-KR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메인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웰컴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체험 시작 신호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rgbClr val="00B0F0"/>
                          </a:solidFill>
                        </a:rPr>
                        <a:t>웰컴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ANI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자율주행</a:t>
                      </a:r>
                      <a:endParaRPr lang="en-US" altLang="ko-KR" sz="800" b="0" dirty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rgbClr val="00B0F0"/>
                          </a:solidFill>
                        </a:rPr>
                        <a:t>디밍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00B0F0"/>
                          </a:solidFill>
                        </a:rPr>
                        <a:t>천천히</a:t>
                      </a:r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목적지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목적지 선택 신호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진행자 멘트와 함께 자연스럽게 회전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목적지 선택 모드 진행 시 스타트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  <a:endParaRPr lang="en-US" altLang="ko-KR" sz="8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POV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POV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영상 길이와 반복 여부 확인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자율주행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 주행 방향 전환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POV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영상과 싱크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좌회전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(-15°)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우회전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(15°)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턴테이블 회전 속도 확인 필요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POV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사운드 모드 진입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그래픽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컬러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rgbClr val="7030A0"/>
                          </a:solidFill>
                        </a:rPr>
                        <a:t>트위터</a:t>
                      </a: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</a:rPr>
                        <a:t>프레임스피커</a:t>
                      </a:r>
                      <a:r>
                        <a:rPr lang="en-US" altLang="ko-KR" sz="800" b="0" baseline="0" dirty="0">
                          <a:solidFill>
                            <a:srgbClr val="7030A0"/>
                          </a:solidFill>
                        </a:rPr>
                        <a:t>_</a:t>
                      </a:r>
                      <a:r>
                        <a:rPr lang="ko-KR" altLang="en-US" sz="800" b="0" baseline="0" dirty="0">
                          <a:solidFill>
                            <a:srgbClr val="7030A0"/>
                          </a:solidFill>
                        </a:rPr>
                        <a:t>깜빡임</a:t>
                      </a:r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배경에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Sound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모드 표현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이퀄라이징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스틸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12865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F9A9757-56DC-4AB3-9E27-A4E8F7C8E8C8}"/>
              </a:ext>
            </a:extLst>
          </p:cNvPr>
          <p:cNvGrpSpPr/>
          <p:nvPr/>
        </p:nvGrpSpPr>
        <p:grpSpPr>
          <a:xfrm rot="9000000">
            <a:off x="4248756" y="1759361"/>
            <a:ext cx="538610" cy="538611"/>
            <a:chOff x="9431626" y="4453653"/>
            <a:chExt cx="1605942" cy="160594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67321B-5708-4E89-AA32-6B6067BA29E1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FD8300-8D2C-4D35-BA05-37E4F7359997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55B36AC-029C-4E7F-BB45-89F8622A1623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32181876-F9B6-46D5-9921-ABBEB699CB74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381B3B-F1A2-495B-A9A4-3FE4C7953B43}"/>
              </a:ext>
            </a:extLst>
          </p:cNvPr>
          <p:cNvGrpSpPr/>
          <p:nvPr/>
        </p:nvGrpSpPr>
        <p:grpSpPr>
          <a:xfrm>
            <a:off x="4261260" y="3055239"/>
            <a:ext cx="538610" cy="538611"/>
            <a:chOff x="9431626" y="4453653"/>
            <a:chExt cx="1605942" cy="160594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9C80F13-319B-4725-9FB6-D8F0935CC82F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8504ACF-8333-49A8-AAC7-EAA8EDC47957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B3C9FB4-251D-4C0C-800F-5C5EE6057C7E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6F1EBE0E-7E90-4516-9B3A-A48050CE8703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365B2E-0394-486E-8974-CB44B393D7A3}"/>
              </a:ext>
            </a:extLst>
          </p:cNvPr>
          <p:cNvGrpSpPr/>
          <p:nvPr/>
        </p:nvGrpSpPr>
        <p:grpSpPr>
          <a:xfrm>
            <a:off x="4212755" y="4291312"/>
            <a:ext cx="635620" cy="632755"/>
            <a:chOff x="9285203" y="4313299"/>
            <a:chExt cx="1895191" cy="1886647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53DCB83-F5A5-446A-AF49-603B887D916A}"/>
                </a:ext>
              </a:extLst>
            </p:cNvPr>
            <p:cNvSpPr/>
            <p:nvPr/>
          </p:nvSpPr>
          <p:spPr>
            <a:xfrm rot="10800000">
              <a:off x="9285203" y="4313300"/>
              <a:ext cx="1886646" cy="1886646"/>
            </a:xfrm>
            <a:prstGeom prst="arc">
              <a:avLst>
                <a:gd name="adj1" fmla="val 6137538"/>
                <a:gd name="adj2" fmla="val 9300660"/>
              </a:avLst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A9ECB7AE-E0B3-4698-AA85-37A06D1B4A85}"/>
                </a:ext>
              </a:extLst>
            </p:cNvPr>
            <p:cNvSpPr/>
            <p:nvPr/>
          </p:nvSpPr>
          <p:spPr>
            <a:xfrm rot="10800000" flipH="1">
              <a:off x="9293750" y="4313299"/>
              <a:ext cx="1886644" cy="1886646"/>
            </a:xfrm>
            <a:prstGeom prst="arc">
              <a:avLst>
                <a:gd name="adj1" fmla="val 6137538"/>
                <a:gd name="adj2" fmla="val 9300660"/>
              </a:avLst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B82D52-ECB7-45EE-B862-B469300CD7AB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9C5FD02-7319-45AB-86CE-D112DAC643B9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F235700-6A59-4B37-9C95-2DDAB945737A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5CC6ACCA-8C13-4F8A-8B24-52B347AF84AB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F087D8-6455-4652-B3DF-BFD620A16423}"/>
              </a:ext>
            </a:extLst>
          </p:cNvPr>
          <p:cNvCxnSpPr>
            <a:cxnSpLocks/>
          </p:cNvCxnSpPr>
          <p:nvPr/>
        </p:nvCxnSpPr>
        <p:spPr>
          <a:xfrm>
            <a:off x="723900" y="1266825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1CDEE4-C203-4DFC-8D6A-299FA3091D4F}"/>
              </a:ext>
            </a:extLst>
          </p:cNvPr>
          <p:cNvCxnSpPr>
            <a:cxnSpLocks/>
          </p:cNvCxnSpPr>
          <p:nvPr/>
        </p:nvCxnSpPr>
        <p:spPr>
          <a:xfrm>
            <a:off x="723900" y="2181225"/>
            <a:ext cx="0" cy="8572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3B12E3-11FC-4B79-AE65-7C33180970CE}"/>
              </a:ext>
            </a:extLst>
          </p:cNvPr>
          <p:cNvCxnSpPr>
            <a:cxnSpLocks/>
          </p:cNvCxnSpPr>
          <p:nvPr/>
        </p:nvCxnSpPr>
        <p:spPr>
          <a:xfrm>
            <a:off x="723900" y="3333750"/>
            <a:ext cx="0" cy="8572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317D18-DBF8-481D-9C7B-568A52B68C92}"/>
              </a:ext>
            </a:extLst>
          </p:cNvPr>
          <p:cNvCxnSpPr>
            <a:cxnSpLocks/>
          </p:cNvCxnSpPr>
          <p:nvPr/>
        </p:nvCxnSpPr>
        <p:spPr>
          <a:xfrm>
            <a:off x="723900" y="4476750"/>
            <a:ext cx="0" cy="8572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8D9433-A26C-4EC6-B1BC-30E5AAE50A54}"/>
              </a:ext>
            </a:extLst>
          </p:cNvPr>
          <p:cNvCxnSpPr>
            <a:cxnSpLocks/>
          </p:cNvCxnSpPr>
          <p:nvPr/>
        </p:nvCxnSpPr>
        <p:spPr>
          <a:xfrm>
            <a:off x="723900" y="5657850"/>
            <a:ext cx="0" cy="8572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9ABE8B-792F-4C42-885F-C0AF73E7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39265"/>
              </p:ext>
            </p:extLst>
          </p:nvPr>
        </p:nvGraphicFramePr>
        <p:xfrm>
          <a:off x="136187" y="558300"/>
          <a:ext cx="11930310" cy="612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flow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signal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Turntable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Stage LED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Stage Light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/>
                        <a:t>POV LED Wall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주행 모드 변경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주행 모드 변경 신호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사운드 모드 종료 시 자연스럽게 회전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차량 옆면이 관객을 향하도록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dirty="0">
                          <a:solidFill>
                            <a:srgbClr val="7030A0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rgbClr val="7030A0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rgbClr val="7030A0"/>
                          </a:solidFill>
                        </a:rPr>
                        <a:t>목적지 </a:t>
                      </a:r>
                      <a:r>
                        <a:rPr lang="en-US" altLang="ko-KR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수동</a:t>
                      </a:r>
                      <a:r>
                        <a:rPr lang="en-US" altLang="ko-KR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전환 모션</a:t>
                      </a:r>
                      <a:endParaRPr lang="en-US" altLang="ko-KR" sz="800" b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accent2"/>
                          </a:solidFill>
                        </a:rPr>
                        <a:t>디밍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천천히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POV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수동주행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baseline="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수동주행</a:t>
                      </a:r>
                      <a:r>
                        <a:rPr lang="en-US" altLang="ko-KR" sz="800" kern="100" baseline="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kern="100" baseline="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시작 신호</a:t>
                      </a:r>
                      <a:endParaRPr lang="en-US" altLang="ko-KR" sz="800" kern="1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 그래픽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컬러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목적지 도착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strike="sngStrike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주행모드 종료 신호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 그래픽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컬러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+ANI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ON</a:t>
                      </a:r>
                      <a:b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수동주행 컬러</a:t>
                      </a:r>
                      <a:endParaRPr lang="en-US" altLang="ko-KR" sz="8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하차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Good bye 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OFF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accent2"/>
                          </a:solidFill>
                        </a:rPr>
                        <a:t>디밍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accent2"/>
                          </a:solidFill>
                        </a:rPr>
                        <a:t>천천히</a:t>
                      </a:r>
                      <a:r>
                        <a:rPr lang="en-US" altLang="ko-KR" sz="800" b="0" dirty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 중계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파킹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무인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파킹 시작 신호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기본 상태로 회전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P   &gt;&gt;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00B0F0"/>
                          </a:solidFill>
                        </a:rPr>
                        <a:t>ANI</a:t>
                      </a:r>
                      <a:endParaRPr lang="ko-KR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-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메인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+mn-ea"/>
                        </a:rPr>
                        <a:t>대기상태 복귀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체험 종료 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ANI or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충전중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(TOLED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엠비언트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ON </a:t>
                      </a:r>
                      <a:r>
                        <a:rPr lang="ko-KR" altLang="en-US" sz="800" b="0" dirty="0"/>
                        <a:t>화이트</a:t>
                      </a:r>
                      <a:endParaRPr lang="en-US" altLang="ko-KR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메인 타이틀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EA87866-8CB9-4093-892E-9B4B6216D1E7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F7ADD34-33A2-40FD-A507-ECE9051BF93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22DC5F-ECD5-4753-9F30-3C207BEA0250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CB270D-C960-4065-A862-9E2A7EE5BDE2}"/>
              </a:ext>
            </a:extLst>
          </p:cNvPr>
          <p:cNvSpPr txBox="1"/>
          <p:nvPr/>
        </p:nvSpPr>
        <p:spPr>
          <a:xfrm>
            <a:off x="136187" y="19776"/>
            <a:ext cx="343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control (Stage Item)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7D22DA-8103-4C95-BD6C-0A29ADE3401D}"/>
              </a:ext>
            </a:extLst>
          </p:cNvPr>
          <p:cNvGrpSpPr/>
          <p:nvPr/>
        </p:nvGrpSpPr>
        <p:grpSpPr>
          <a:xfrm rot="5400000">
            <a:off x="4241410" y="1634979"/>
            <a:ext cx="538610" cy="538611"/>
            <a:chOff x="9431626" y="4453653"/>
            <a:chExt cx="1605942" cy="160594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9971B4B-0108-468A-B5AB-24DAB9895E3B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90C1851-50FE-4EA3-BA3F-492E4DEEE70A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10" name="사각형: 둥근 모서리 35">
                <a:extLst>
                  <a:ext uri="{FF2B5EF4-FFF2-40B4-BE49-F238E27FC236}">
                    <a16:creationId xmlns:a16="http://schemas.microsoft.com/office/drawing/2014/main" id="{090A0CC8-6341-4DC1-BBA7-02E6E8B4130D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C520F4EA-2E96-461B-BC2C-B738FEB30594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4A5691-9FD8-42C1-9D78-A972E3FA38EC}"/>
              </a:ext>
            </a:extLst>
          </p:cNvPr>
          <p:cNvGrpSpPr/>
          <p:nvPr/>
        </p:nvGrpSpPr>
        <p:grpSpPr>
          <a:xfrm rot="9000000">
            <a:off x="4241410" y="5149706"/>
            <a:ext cx="538610" cy="538611"/>
            <a:chOff x="9431626" y="4453653"/>
            <a:chExt cx="1605942" cy="160594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1F8AD5-DF77-4F2C-8E25-BA66DEB83405}"/>
                </a:ext>
              </a:extLst>
            </p:cNvPr>
            <p:cNvSpPr/>
            <p:nvPr/>
          </p:nvSpPr>
          <p:spPr>
            <a:xfrm>
              <a:off x="9431626" y="4453653"/>
              <a:ext cx="1605942" cy="16059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86993C-FA9D-4D46-B894-77EEFBB81299}"/>
                </a:ext>
              </a:extLst>
            </p:cNvPr>
            <p:cNvGrpSpPr/>
            <p:nvPr/>
          </p:nvGrpSpPr>
          <p:grpSpPr>
            <a:xfrm rot="10800000">
              <a:off x="9850417" y="4634823"/>
              <a:ext cx="773312" cy="1243602"/>
              <a:chOff x="3725991" y="3934173"/>
              <a:chExt cx="556757" cy="895350"/>
            </a:xfrm>
          </p:grpSpPr>
          <p:sp>
            <p:nvSpPr>
              <p:cNvPr id="15" name="사각형: 둥근 모서리 35">
                <a:extLst>
                  <a:ext uri="{FF2B5EF4-FFF2-40B4-BE49-F238E27FC236}">
                    <a16:creationId xmlns:a16="http://schemas.microsoft.com/office/drawing/2014/main" id="{A489D492-512F-4A48-B4F4-AA324603D1E2}"/>
                  </a:ext>
                </a:extLst>
              </p:cNvPr>
              <p:cNvSpPr/>
              <p:nvPr/>
            </p:nvSpPr>
            <p:spPr>
              <a:xfrm>
                <a:off x="3725991" y="3934173"/>
                <a:ext cx="556757" cy="895350"/>
              </a:xfrm>
              <a:prstGeom prst="roundRect">
                <a:avLst>
                  <a:gd name="adj" fmla="val 811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4A96606B-5091-4411-95EE-CC166C0B285C}"/>
                  </a:ext>
                </a:extLst>
              </p:cNvPr>
              <p:cNvSpPr/>
              <p:nvPr/>
            </p:nvSpPr>
            <p:spPr>
              <a:xfrm rot="10800000">
                <a:off x="3889978" y="4636754"/>
                <a:ext cx="253396" cy="11849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9F1BBF-3812-463D-815F-03BA424EF1FE}"/>
              </a:ext>
            </a:extLst>
          </p:cNvPr>
          <p:cNvCxnSpPr>
            <a:cxnSpLocks/>
          </p:cNvCxnSpPr>
          <p:nvPr/>
        </p:nvCxnSpPr>
        <p:spPr>
          <a:xfrm>
            <a:off x="723900" y="1006329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CC4618-1F05-484B-A30D-831AE74661BA}"/>
              </a:ext>
            </a:extLst>
          </p:cNvPr>
          <p:cNvCxnSpPr>
            <a:cxnSpLocks/>
          </p:cNvCxnSpPr>
          <p:nvPr/>
        </p:nvCxnSpPr>
        <p:spPr>
          <a:xfrm>
            <a:off x="723900" y="189215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9996A-47FC-4283-8E2E-34AFC52DF38E}"/>
              </a:ext>
            </a:extLst>
          </p:cNvPr>
          <p:cNvCxnSpPr>
            <a:cxnSpLocks/>
          </p:cNvCxnSpPr>
          <p:nvPr/>
        </p:nvCxnSpPr>
        <p:spPr>
          <a:xfrm>
            <a:off x="723900" y="276845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83DCA-2F43-402E-A232-1E5631DFFFDA}"/>
              </a:ext>
            </a:extLst>
          </p:cNvPr>
          <p:cNvCxnSpPr>
            <a:cxnSpLocks/>
          </p:cNvCxnSpPr>
          <p:nvPr/>
        </p:nvCxnSpPr>
        <p:spPr>
          <a:xfrm>
            <a:off x="723900" y="3597129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0E750C-E02B-4330-8F9A-130DF16FCAE7}"/>
              </a:ext>
            </a:extLst>
          </p:cNvPr>
          <p:cNvCxnSpPr>
            <a:cxnSpLocks/>
          </p:cNvCxnSpPr>
          <p:nvPr/>
        </p:nvCxnSpPr>
        <p:spPr>
          <a:xfrm>
            <a:off x="723900" y="4568679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9DACB0-C763-410A-B4CD-F251556C48FC}"/>
              </a:ext>
            </a:extLst>
          </p:cNvPr>
          <p:cNvCxnSpPr>
            <a:cxnSpLocks/>
          </p:cNvCxnSpPr>
          <p:nvPr/>
        </p:nvCxnSpPr>
        <p:spPr>
          <a:xfrm>
            <a:off x="723900" y="5454504"/>
            <a:ext cx="0" cy="628650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905</Words>
  <Application>Microsoft Office PowerPoint</Application>
  <PresentationFormat>와이드스크린</PresentationFormat>
  <Paragraphs>397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jeon, soil</cp:lastModifiedBy>
  <cp:revision>26</cp:revision>
  <dcterms:created xsi:type="dcterms:W3CDTF">2019-10-28T10:54:28Z</dcterms:created>
  <dcterms:modified xsi:type="dcterms:W3CDTF">2019-10-31T02:48:15Z</dcterms:modified>
</cp:coreProperties>
</file>