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80" r:id="rId21"/>
    <p:sldId id="281" r:id="rId22"/>
    <p:sldId id="282" r:id="rId23"/>
    <p:sldId id="284" r:id="rId24"/>
    <p:sldId id="283" r:id="rId25"/>
    <p:sldId id="298" r:id="rId26"/>
    <p:sldId id="299" r:id="rId27"/>
    <p:sldId id="267" r:id="rId28"/>
    <p:sldId id="301" r:id="rId29"/>
    <p:sldId id="294" r:id="rId30"/>
    <p:sldId id="296" r:id="rId31"/>
    <p:sldId id="297" r:id="rId32"/>
    <p:sldId id="300" r:id="rId33"/>
    <p:sldId id="304" r:id="rId34"/>
    <p:sldId id="303" r:id="rId35"/>
    <p:sldId id="305" r:id="rId36"/>
    <p:sldId id="306" r:id="rId37"/>
    <p:sldId id="307" r:id="rId38"/>
    <p:sldId id="308" r:id="rId39"/>
    <p:sldId id="302" r:id="rId40"/>
    <p:sldId id="269" r:id="rId41"/>
    <p:sldId id="271" r:id="rId42"/>
    <p:sldId id="270" r:id="rId4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78.199.78.207:48001/infos" TargetMode="External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78.199.78.207:48001/history:12" TargetMode="External"/><Relationship Id="rId4" Type="http://schemas.openxmlformats.org/officeDocument/2006/relationships/hyperlink" Target="http://78.199.78.207:48001/sens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78.199.78.207:48001/info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78.199.78.207:48001/senso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78.199.78.207:48001/history: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32585" y="223433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285432" y="2202976"/>
            <a:ext cx="1394027" cy="259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032585" y="161093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285432" y="1839531"/>
            <a:ext cx="1394027" cy="3634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>
            <a:normAutofit/>
          </a:bodyPr>
          <a:lstStyle/>
          <a:p>
            <a:r>
              <a:rPr lang="fr-FR" dirty="0"/>
              <a:t>Diverses Idées design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56D7ECA-0253-4BF0-A4C7-31F67501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4" y="2597596"/>
            <a:ext cx="4846041" cy="28299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775F9E-6DB1-4EAB-BDB2-932110E8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92" y="2719903"/>
            <a:ext cx="4723508" cy="320552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3805FAF-31EE-49D5-AB90-2B12CDB93720}"/>
              </a:ext>
            </a:extLst>
          </p:cNvPr>
          <p:cNvSpPr txBox="1"/>
          <p:nvPr/>
        </p:nvSpPr>
        <p:spPr>
          <a:xfrm>
            <a:off x="1543414" y="1686185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Nuances de Couleurs </a:t>
            </a:r>
          </a:p>
          <a:p>
            <a:r>
              <a:rPr lang="fr-FR" dirty="0"/>
              <a:t>pour thème jour / nuit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04B814-4CE3-4F94-8574-0370F521DEE9}"/>
              </a:ext>
            </a:extLst>
          </p:cNvPr>
          <p:cNvSpPr txBox="1"/>
          <p:nvPr/>
        </p:nvSpPr>
        <p:spPr>
          <a:xfrm>
            <a:off x="7389334" y="1963184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Idée de Graphique sexy</a:t>
            </a:r>
          </a:p>
        </p:txBody>
      </p:sp>
    </p:spTree>
    <p:extLst>
      <p:ext uri="{BB962C8B-B14F-4D97-AF65-F5344CB8AC3E}">
        <p14:creationId xmlns:p14="http://schemas.microsoft.com/office/powerpoint/2010/main" val="75049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/>
          <a:lstStyle/>
          <a:p>
            <a:r>
              <a:rPr lang="fr-FR" dirty="0"/>
              <a:t>Designs similaire d’application météo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E6C3A0-E076-4845-AB38-31C04851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03" y="1421106"/>
            <a:ext cx="4798477" cy="2489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7788DA-A21E-433B-B5E6-C01C9977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0" y="1421106"/>
            <a:ext cx="6161454" cy="4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1051560" lvl="3" indent="-228600">
              <a:buAutoNum type="arabicPeriod"/>
            </a:pPr>
            <a:r>
              <a:rPr lang="fr-FR" dirty="0"/>
              <a:t>L’</a:t>
            </a:r>
            <a:r>
              <a:rPr lang="fr-FR" dirty="0" err="1"/>
              <a:t>intéret</a:t>
            </a:r>
            <a:r>
              <a:rPr lang="fr-FR" dirty="0"/>
              <a:t> est de pouvoir profiter le plus possible des outils avancé et visuel disponible sur Windows</a:t>
            </a:r>
          </a:p>
          <a:p>
            <a:pPr marL="1051560" lvl="3" indent="-228600">
              <a:buAutoNum type="arabicPeriod"/>
            </a:pPr>
            <a:r>
              <a:rPr lang="fr-FR" dirty="0"/>
              <a:t>Et finaliser sur linux en ligne de commande ce qui ne peut être fait que sur linux</a:t>
            </a:r>
          </a:p>
          <a:p>
            <a:pPr marL="777240" lvl="2" indent="-228600">
              <a:buAutoNum type="arabicPeriod"/>
            </a:pPr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2.1 Mettre en place les diffèrent modules et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2.2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3.  Sur Linux :</a:t>
            </a:r>
          </a:p>
          <a:p>
            <a:pPr marL="822960" lvl="3" indent="0">
              <a:buNone/>
            </a:pPr>
            <a:r>
              <a:rPr lang="fr-FR" dirty="0"/>
              <a:t>3.1 Mettre au point le module du capteur et Tester le serveur en interne et externe</a:t>
            </a:r>
          </a:p>
          <a:p>
            <a:pPr marL="822960" lvl="3" indent="0">
              <a:buNone/>
            </a:pPr>
            <a:r>
              <a:rPr lang="fr-FR" dirty="0"/>
              <a:t>3.3 Installer le serveur en tant que service</a:t>
            </a:r>
          </a:p>
          <a:p>
            <a:pPr marL="548640" lvl="2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4. Résultat</a:t>
            </a:r>
          </a:p>
          <a:p>
            <a:pPr marL="822960" lvl="3" indent="0">
              <a:buNone/>
            </a:pPr>
            <a:r>
              <a:rPr lang="fr-FR" dirty="0"/>
              <a:t>4.1 : Résultat de la requête « page d’aide » : </a:t>
            </a:r>
            <a:r>
              <a:rPr lang="fr-FR" sz="1200" dirty="0">
                <a:hlinkClick r:id="rId2"/>
              </a:rPr>
              <a:t>http://78.199.78.207:48001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4.2 : Résultat de la requête « infos » : </a:t>
            </a:r>
            <a:r>
              <a:rPr lang="fr-FR" sz="1200" dirty="0">
                <a:hlinkClick r:id="rId3"/>
              </a:rPr>
              <a:t>http://78.199.78.207:48001/infos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4.3 : Résultat de la requête « mesure » : </a:t>
            </a:r>
            <a:r>
              <a:rPr lang="fr-FR" sz="1050" dirty="0">
                <a:hlinkClick r:id="rId4"/>
              </a:rPr>
              <a:t>http://78.199.78.207:48001/sensor</a:t>
            </a:r>
            <a:endParaRPr lang="fr-FR" sz="1050" dirty="0"/>
          </a:p>
          <a:p>
            <a:pPr marL="822960" lvl="3" indent="0">
              <a:buNone/>
            </a:pPr>
            <a:r>
              <a:rPr lang="fr-FR" dirty="0"/>
              <a:t>4.4 : Résultat de la requête « historique des 12 dernières mesures » : </a:t>
            </a:r>
            <a:r>
              <a:rPr lang="fr-FR" sz="1050" dirty="0">
                <a:hlinkClick r:id="rId5"/>
              </a:rPr>
              <a:t>http://78.199.78.207:48001/history:12</a:t>
            </a:r>
            <a:endParaRPr lang="fr-FR" sz="105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400" dirty="0"/>
              <a:t>1) Windows : 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593256" cy="510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Projet généré avec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des fichiers projet selon le system visé  (ici : Projet VC++ sur Windows ou </a:t>
            </a:r>
            <a:r>
              <a:rPr lang="fr-FR" dirty="0" err="1"/>
              <a:t>Makefile</a:t>
            </a:r>
            <a:r>
              <a:rPr lang="fr-FR" dirty="0"/>
              <a:t> pour Unix 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des librairies :</a:t>
            </a:r>
          </a:p>
          <a:p>
            <a:pPr lvl="1"/>
            <a:r>
              <a:rPr lang="fr-FR" dirty="0"/>
              <a:t>Driver BME 280 : </a:t>
            </a:r>
            <a:r>
              <a:rPr lang="fr-FR" dirty="0" err="1"/>
              <a:t>connection</a:t>
            </a:r>
            <a:r>
              <a:rPr lang="fr-FR" dirty="0"/>
              <a:t>/déconnection I2C au capteur matériel et récupération des données mesurées</a:t>
            </a:r>
          </a:p>
          <a:p>
            <a:pPr lvl="1"/>
            <a:r>
              <a:rPr lang="fr-FR" dirty="0" err="1"/>
              <a:t>BuildInc</a:t>
            </a:r>
            <a:r>
              <a:rPr lang="fr-FR" dirty="0"/>
              <a:t> : petit utilitaire qui permet d’incrémenter un numéro de version automatiquement a chaque compilation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la librairie C de communication réseau</a:t>
            </a:r>
          </a:p>
          <a:p>
            <a:pPr lvl="1"/>
            <a:r>
              <a:rPr lang="fr-FR" dirty="0"/>
              <a:t>SQlite3 : pilote de base de donnée embarquée</a:t>
            </a:r>
          </a:p>
          <a:p>
            <a:pPr lvl="1"/>
            <a:r>
              <a:rPr lang="fr-FR" dirty="0" err="1"/>
              <a:t>uv_cpp</a:t>
            </a:r>
            <a:r>
              <a:rPr lang="fr-FR" dirty="0"/>
              <a:t> : la surcouche </a:t>
            </a:r>
            <a:r>
              <a:rPr lang="fr-FR" dirty="0" err="1"/>
              <a:t>c++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du code utile reparti en module :</a:t>
            </a:r>
          </a:p>
          <a:p>
            <a:pPr lvl="1"/>
            <a:r>
              <a:rPr lang="fr-FR" dirty="0"/>
              <a:t>Un « module HTTP » pour gérer le serveur HTTP : réception / traitement / envoi de requête HTTP</a:t>
            </a:r>
          </a:p>
          <a:p>
            <a:pPr lvl="1"/>
            <a:r>
              <a:rPr lang="fr-FR" dirty="0"/>
              <a:t>Un « module BME280 » pour gérer le capteur BME280 : mesure du capteur et envoi des données mesurées au format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/>
              <a:t>Un « module </a:t>
            </a:r>
            <a:r>
              <a:rPr lang="fr-FR" dirty="0" err="1"/>
              <a:t>Sqlite</a:t>
            </a:r>
            <a:r>
              <a:rPr lang="fr-FR" dirty="0"/>
              <a:t> » pour gérer la base de donnée </a:t>
            </a:r>
            <a:r>
              <a:rPr lang="fr-FR" dirty="0" err="1"/>
              <a:t>Sqlite</a:t>
            </a:r>
            <a:r>
              <a:rPr lang="fr-FR" dirty="0"/>
              <a:t> : ajout de donnée / extraction sous format JSON</a:t>
            </a:r>
          </a:p>
          <a:p>
            <a:pPr lvl="1"/>
            <a:r>
              <a:rPr lang="fr-FR" dirty="0"/>
              <a:t>Un « module </a:t>
            </a:r>
            <a:r>
              <a:rPr lang="fr-FR" dirty="0" err="1"/>
              <a:t>History</a:t>
            </a:r>
            <a:r>
              <a:rPr lang="fr-FR" dirty="0"/>
              <a:t> » pour inscrire une mesure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1"/>
            <a:r>
              <a:rPr lang="fr-FR" dirty="0"/>
              <a:t>Un « module Infos » pour extraire les infos du serveur :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du « point d’entrée » du projet.</a:t>
            </a:r>
          </a:p>
          <a:p>
            <a:pPr marL="54864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610"/>
          </a:xfrm>
        </p:spPr>
        <p:txBody>
          <a:bodyPr>
            <a:normAutofit/>
          </a:bodyPr>
          <a:lstStyle/>
          <a:p>
            <a:r>
              <a:rPr lang="fr-FR" sz="2000" dirty="0"/>
              <a:t>2.1) Windows : Mise en place des différents modules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45F42-3C53-4E6C-9B2D-57B16B2D7697}"/>
              </a:ext>
            </a:extLst>
          </p:cNvPr>
          <p:cNvSpPr/>
          <p:nvPr/>
        </p:nvSpPr>
        <p:spPr>
          <a:xfrm>
            <a:off x="695503" y="1386149"/>
            <a:ext cx="1808906" cy="34620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Point </a:t>
            </a:r>
          </a:p>
          <a:p>
            <a:pPr algn="ctr"/>
            <a:r>
              <a:rPr lang="fr-FR" dirty="0"/>
              <a:t>d’entrée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6ED15A-856B-4802-8BD2-CCCE65BF5ABE}"/>
              </a:ext>
            </a:extLst>
          </p:cNvPr>
          <p:cNvSpPr/>
          <p:nvPr/>
        </p:nvSpPr>
        <p:spPr>
          <a:xfrm>
            <a:off x="2699999" y="1399433"/>
            <a:ext cx="3727335" cy="48292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HTTP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DA7FF2-5773-4991-92E4-0D6C988598A0}"/>
              </a:ext>
            </a:extLst>
          </p:cNvPr>
          <p:cNvSpPr/>
          <p:nvPr/>
        </p:nvSpPr>
        <p:spPr>
          <a:xfrm>
            <a:off x="6685818" y="1395516"/>
            <a:ext cx="1881223" cy="4442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Infos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681C46-218A-4FED-A4AE-D5BF6F20A47C}"/>
              </a:ext>
            </a:extLst>
          </p:cNvPr>
          <p:cNvSpPr/>
          <p:nvPr/>
        </p:nvSpPr>
        <p:spPr>
          <a:xfrm>
            <a:off x="8756966" y="1399102"/>
            <a:ext cx="1808906" cy="19948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BD (Base de donnée)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5C723C-1C87-4C0B-9CDA-6D2331F0FD4A}"/>
              </a:ext>
            </a:extLst>
          </p:cNvPr>
          <p:cNvSpPr/>
          <p:nvPr/>
        </p:nvSpPr>
        <p:spPr>
          <a:xfrm>
            <a:off x="8756966" y="3465814"/>
            <a:ext cx="1808906" cy="1310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BME280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942C4E-521C-4234-987F-E29A8D0A0470}"/>
              </a:ext>
            </a:extLst>
          </p:cNvPr>
          <p:cNvSpPr/>
          <p:nvPr/>
        </p:nvSpPr>
        <p:spPr>
          <a:xfrm>
            <a:off x="8998193" y="2304757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Lecture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DE2EEE-3083-4146-A956-D78540F6D803}"/>
              </a:ext>
            </a:extLst>
          </p:cNvPr>
          <p:cNvSpPr/>
          <p:nvPr/>
        </p:nvSpPr>
        <p:spPr>
          <a:xfrm>
            <a:off x="8998192" y="2654203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Ecriture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F59CD3-BB6B-4FBF-85FC-C3461389E45B}"/>
              </a:ext>
            </a:extLst>
          </p:cNvPr>
          <p:cNvSpPr/>
          <p:nvPr/>
        </p:nvSpPr>
        <p:spPr>
          <a:xfrm>
            <a:off x="8898447" y="4156601"/>
            <a:ext cx="1521580" cy="467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Lecture</a:t>
            </a:r>
          </a:p>
          <a:p>
            <a:pPr algn="ctr"/>
            <a:r>
              <a:rPr lang="fr-FR" sz="1200" dirty="0"/>
              <a:t>Des données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21230-3FE4-4600-B492-14BF15DB05EF}"/>
              </a:ext>
            </a:extLst>
          </p:cNvPr>
          <p:cNvSpPr/>
          <p:nvPr/>
        </p:nvSpPr>
        <p:spPr>
          <a:xfrm>
            <a:off x="6927271" y="2099011"/>
            <a:ext cx="1411168" cy="262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7E029-317D-4CF5-ACF7-53DA2D4DD68C}"/>
              </a:ext>
            </a:extLst>
          </p:cNvPr>
          <p:cNvSpPr/>
          <p:nvPr/>
        </p:nvSpPr>
        <p:spPr>
          <a:xfrm>
            <a:off x="6927271" y="2455660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Base de donnée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A2486A-A777-4EA6-B694-50E5497110F8}"/>
              </a:ext>
            </a:extLst>
          </p:cNvPr>
          <p:cNvSpPr/>
          <p:nvPr/>
        </p:nvSpPr>
        <p:spPr>
          <a:xfrm>
            <a:off x="6927271" y="3020614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de l’application serveur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2C4F3-211B-43DF-80F3-28DADADDE89E}"/>
              </a:ext>
            </a:extLst>
          </p:cNvPr>
          <p:cNvSpPr/>
          <p:nvPr/>
        </p:nvSpPr>
        <p:spPr>
          <a:xfrm>
            <a:off x="6927271" y="3759132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Nombre d’entrée dans la BD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BA0309-0175-4A80-9948-2A1BCF6389DA}"/>
              </a:ext>
            </a:extLst>
          </p:cNvPr>
          <p:cNvSpPr/>
          <p:nvPr/>
        </p:nvSpPr>
        <p:spPr>
          <a:xfrm>
            <a:off x="9006197" y="2998410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67BA6E-5D50-4EE0-945C-DA5BE86096F5}"/>
              </a:ext>
            </a:extLst>
          </p:cNvPr>
          <p:cNvSpPr/>
          <p:nvPr/>
        </p:nvSpPr>
        <p:spPr>
          <a:xfrm>
            <a:off x="6919764" y="4484031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Chemin du fichier de BD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E6AAF4-948A-48A6-AC92-38D8E8344F8A}"/>
              </a:ext>
            </a:extLst>
          </p:cNvPr>
          <p:cNvSpPr/>
          <p:nvPr/>
        </p:nvSpPr>
        <p:spPr>
          <a:xfrm>
            <a:off x="6919764" y="5049184"/>
            <a:ext cx="1411168" cy="6527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Paramètres de ligne de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409C62-7977-4EB5-9CA2-F9FCF58110F3}"/>
              </a:ext>
            </a:extLst>
          </p:cNvPr>
          <p:cNvSpPr/>
          <p:nvPr/>
        </p:nvSpPr>
        <p:spPr>
          <a:xfrm>
            <a:off x="2756799" y="201174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Ecoute sur port HTTP (80)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E6048E-E049-4661-AD2D-88768E5A5606}"/>
              </a:ext>
            </a:extLst>
          </p:cNvPr>
          <p:cNvSpPr/>
          <p:nvPr/>
        </p:nvSpPr>
        <p:spPr>
          <a:xfrm>
            <a:off x="2756799" y="2784451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des requêtes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B163EE-A3A5-48EC-8A1D-E8C10C85DB97}"/>
              </a:ext>
            </a:extLst>
          </p:cNvPr>
          <p:cNvSpPr/>
          <p:nvPr/>
        </p:nvSpPr>
        <p:spPr>
          <a:xfrm>
            <a:off x="3078730" y="3609699"/>
            <a:ext cx="1194508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91E4A3-EA40-450A-AC4F-93B153645443}"/>
              </a:ext>
            </a:extLst>
          </p:cNvPr>
          <p:cNvSpPr/>
          <p:nvPr/>
        </p:nvSpPr>
        <p:spPr>
          <a:xfrm>
            <a:off x="3078729" y="4162072"/>
            <a:ext cx="117755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sensor</a:t>
            </a:r>
            <a:endParaRPr lang="fr-FR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9EBF6-5936-4F14-B620-F10AE2E41F7A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80D035-70D1-457A-BA98-C427167EFEC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82CF61-EA9E-40B8-AD3C-97342015566B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AE2629-A780-46F0-98D4-7103E3705DE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2EC63A-BE9D-4105-8FFB-56AFA0326BC5}"/>
              </a:ext>
            </a:extLst>
          </p:cNvPr>
          <p:cNvSpPr/>
          <p:nvPr/>
        </p:nvSpPr>
        <p:spPr>
          <a:xfrm>
            <a:off x="10824356" y="1501785"/>
            <a:ext cx="925644" cy="38628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Point d’entrée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43A22F-2BD8-4037-9853-8BACEE692C31}"/>
              </a:ext>
            </a:extLst>
          </p:cNvPr>
          <p:cNvSpPr/>
          <p:nvPr/>
        </p:nvSpPr>
        <p:spPr>
          <a:xfrm>
            <a:off x="3078729" y="4701757"/>
            <a:ext cx="1178023" cy="65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history:N</a:t>
            </a:r>
            <a:endParaRPr lang="fr-FR" sz="1100" dirty="0"/>
          </a:p>
          <a:p>
            <a:pPr algn="ctr"/>
            <a:r>
              <a:rPr lang="fr-FR" sz="1100" dirty="0"/>
              <a:t>(N =&gt; nombre en 1 et 1</a:t>
            </a:r>
            <a:r>
              <a:rPr lang="fr-FR" sz="1100" baseline="30000" dirty="0"/>
              <a:t>e7)</a:t>
            </a:r>
            <a:endParaRPr lang="fr-FR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3756A4-746C-4EA2-96B6-F1AB407C76BE}"/>
              </a:ext>
            </a:extLst>
          </p:cNvPr>
          <p:cNvSpPr/>
          <p:nvPr/>
        </p:nvSpPr>
        <p:spPr>
          <a:xfrm>
            <a:off x="3090014" y="5454829"/>
            <a:ext cx="1178023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/infos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7A0A1D-F7E3-4D65-BD04-45A9B7044EED}"/>
              </a:ext>
            </a:extLst>
          </p:cNvPr>
          <p:cNvSpPr/>
          <p:nvPr/>
        </p:nvSpPr>
        <p:spPr>
          <a:xfrm>
            <a:off x="839947" y="2078012"/>
            <a:ext cx="1517501" cy="307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Aide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E1F1E-CB58-4203-A457-C8982826141D}"/>
              </a:ext>
            </a:extLst>
          </p:cNvPr>
          <p:cNvSpPr/>
          <p:nvPr/>
        </p:nvSpPr>
        <p:spPr>
          <a:xfrm>
            <a:off x="8756966" y="4848159"/>
            <a:ext cx="1808906" cy="1635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4D472-076F-48E2-98F2-7FD0939392D2}"/>
              </a:ext>
            </a:extLst>
          </p:cNvPr>
          <p:cNvSpPr/>
          <p:nvPr/>
        </p:nvSpPr>
        <p:spPr>
          <a:xfrm>
            <a:off x="835822" y="3544266"/>
            <a:ext cx="1517501" cy="5245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HTTP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4981D8-3048-47F9-8230-42A8619C4DEC}"/>
              </a:ext>
            </a:extLst>
          </p:cNvPr>
          <p:cNvSpPr/>
          <p:nvPr/>
        </p:nvSpPr>
        <p:spPr>
          <a:xfrm>
            <a:off x="835822" y="4180255"/>
            <a:ext cx="1517501" cy="5205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</a:t>
            </a:r>
            <a:r>
              <a:rPr lang="fr-FR" sz="1400" dirty="0" err="1"/>
              <a:t>History</a:t>
            </a:r>
            <a:endParaRPr lang="fr-FR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7A9BE9-A2D0-421E-8914-AA5E9C6BAB20}"/>
              </a:ext>
            </a:extLst>
          </p:cNvPr>
          <p:cNvSpPr/>
          <p:nvPr/>
        </p:nvSpPr>
        <p:spPr>
          <a:xfrm>
            <a:off x="4646303" y="3020614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d’une page d’aide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A48156-32C2-4907-9430-C1A93A9C6D02}"/>
              </a:ext>
            </a:extLst>
          </p:cNvPr>
          <p:cNvSpPr/>
          <p:nvPr/>
        </p:nvSpPr>
        <p:spPr>
          <a:xfrm>
            <a:off x="4646303" y="3587692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 donnée depuis</a:t>
            </a:r>
          </a:p>
          <a:p>
            <a:pPr algn="ctr"/>
            <a:r>
              <a:rPr lang="fr-FR" sz="1200" dirty="0"/>
              <a:t>le module BME280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DA3986-EC5B-4B77-893F-0A608425D5EB}"/>
              </a:ext>
            </a:extLst>
          </p:cNvPr>
          <p:cNvSpPr/>
          <p:nvPr/>
        </p:nvSpPr>
        <p:spPr>
          <a:xfrm>
            <a:off x="4646302" y="4558445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Reponse</a:t>
            </a:r>
            <a:r>
              <a:rPr lang="fr-FR" sz="1200" dirty="0"/>
              <a:t> de l’historique depuis le module </a:t>
            </a:r>
            <a:r>
              <a:rPr lang="fr-FR" sz="1200" dirty="0" err="1"/>
              <a:t>history</a:t>
            </a:r>
            <a:endParaRPr lang="fr-FR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F5DA7-3F01-4F11-896F-312AF47DC3B2}"/>
              </a:ext>
            </a:extLst>
          </p:cNvPr>
          <p:cNvSpPr/>
          <p:nvPr/>
        </p:nvSpPr>
        <p:spPr>
          <a:xfrm>
            <a:off x="4646301" y="552511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depuis le module infos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A725C31-B44D-4C11-87D9-4C3A5BF56AC3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 flipV="1">
            <a:off x="4273238" y="3250670"/>
            <a:ext cx="373065" cy="589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A2F24620-8BFD-4BF0-A03A-CD164442473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444865" y="2455587"/>
            <a:ext cx="4898" cy="3288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841947E-DBDC-4BAC-A0C2-7F59D2181FFF}"/>
              </a:ext>
            </a:extLst>
          </p:cNvPr>
          <p:cNvCxnSpPr>
            <a:cxnSpLocks/>
          </p:cNvCxnSpPr>
          <p:nvPr/>
        </p:nvCxnSpPr>
        <p:spPr>
          <a:xfrm>
            <a:off x="2871566" y="3839755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116121-8103-45FC-88B8-E986112C6785}"/>
              </a:ext>
            </a:extLst>
          </p:cNvPr>
          <p:cNvSpPr/>
          <p:nvPr/>
        </p:nvSpPr>
        <p:spPr>
          <a:xfrm>
            <a:off x="8945771" y="5234858"/>
            <a:ext cx="1411168" cy="1156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Ajout d’une mesure depuis le module BME280 dans la BD toute les heure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371ABCD-808B-4623-9DFC-E0D4AF8B8621}"/>
              </a:ext>
            </a:extLst>
          </p:cNvPr>
          <p:cNvCxnSpPr>
            <a:cxnSpLocks/>
          </p:cNvCxnSpPr>
          <p:nvPr/>
        </p:nvCxnSpPr>
        <p:spPr>
          <a:xfrm>
            <a:off x="2871567" y="3242744"/>
            <a:ext cx="11572" cy="251511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09E4F92-A387-44C4-A873-183ED984649B}"/>
              </a:ext>
            </a:extLst>
          </p:cNvPr>
          <p:cNvCxnSpPr>
            <a:cxnSpLocks/>
          </p:cNvCxnSpPr>
          <p:nvPr/>
        </p:nvCxnSpPr>
        <p:spPr>
          <a:xfrm>
            <a:off x="2871566" y="4383202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7AF851E-FB13-4A36-A437-38B25491B7FF}"/>
              </a:ext>
            </a:extLst>
          </p:cNvPr>
          <p:cNvCxnSpPr>
            <a:cxnSpLocks/>
          </p:cNvCxnSpPr>
          <p:nvPr/>
        </p:nvCxnSpPr>
        <p:spPr>
          <a:xfrm>
            <a:off x="2871566" y="5027041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2A9BEE7A-6498-4248-85F5-EBEB9507A85D}"/>
              </a:ext>
            </a:extLst>
          </p:cNvPr>
          <p:cNvCxnSpPr>
            <a:cxnSpLocks/>
          </p:cNvCxnSpPr>
          <p:nvPr/>
        </p:nvCxnSpPr>
        <p:spPr>
          <a:xfrm>
            <a:off x="2894024" y="5721373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C1C8FB4-53C5-42F6-A8B2-851AF79B6FFF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256288" y="4013619"/>
            <a:ext cx="390015" cy="378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15C67B1-5D71-4C19-B031-B02420760408}"/>
              </a:ext>
            </a:extLst>
          </p:cNvPr>
          <p:cNvCxnSpPr>
            <a:cxnSpLocks/>
            <a:stCxn id="78" idx="3"/>
            <a:endCxn id="95" idx="1"/>
          </p:cNvCxnSpPr>
          <p:nvPr/>
        </p:nvCxnSpPr>
        <p:spPr>
          <a:xfrm flipV="1">
            <a:off x="4256752" y="4984372"/>
            <a:ext cx="389550" cy="45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3441D95-61F8-4DA0-9ECA-7FE9042235E3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68037" y="5684885"/>
            <a:ext cx="378264" cy="70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E40AEB-AD6E-43FF-B161-BDBD860B6483}"/>
              </a:ext>
            </a:extLst>
          </p:cNvPr>
          <p:cNvSpPr/>
          <p:nvPr/>
        </p:nvSpPr>
        <p:spPr>
          <a:xfrm>
            <a:off x="4887592" y="2011747"/>
            <a:ext cx="148324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Envoi réponse sur port HTTP (80)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929F34EE-3638-4365-871B-CC5CB0E24629}"/>
              </a:ext>
            </a:extLst>
          </p:cNvPr>
          <p:cNvCxnSpPr>
            <a:cxnSpLocks/>
          </p:cNvCxnSpPr>
          <p:nvPr/>
        </p:nvCxnSpPr>
        <p:spPr>
          <a:xfrm>
            <a:off x="6299360" y="2471859"/>
            <a:ext cx="1" cy="328331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CADFDE26-8259-4DAB-A070-D632445E7C1D}"/>
              </a:ext>
            </a:extLst>
          </p:cNvPr>
          <p:cNvCxnSpPr>
            <a:cxnSpLocks/>
          </p:cNvCxnSpPr>
          <p:nvPr/>
        </p:nvCxnSpPr>
        <p:spPr>
          <a:xfrm>
            <a:off x="6032228" y="3270718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1203AB3-779F-41C6-97DA-41374FB0C3E1}"/>
              </a:ext>
            </a:extLst>
          </p:cNvPr>
          <p:cNvCxnSpPr>
            <a:cxnSpLocks/>
          </p:cNvCxnSpPr>
          <p:nvPr/>
        </p:nvCxnSpPr>
        <p:spPr>
          <a:xfrm>
            <a:off x="6032227" y="4013618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8D1D5D3-417E-4158-9372-052ED2A53A0A}"/>
              </a:ext>
            </a:extLst>
          </p:cNvPr>
          <p:cNvCxnSpPr>
            <a:cxnSpLocks/>
          </p:cNvCxnSpPr>
          <p:nvPr/>
        </p:nvCxnSpPr>
        <p:spPr>
          <a:xfrm>
            <a:off x="6032227" y="4971209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36DBFC02-3975-4E4E-B719-2335A5DC1311}"/>
              </a:ext>
            </a:extLst>
          </p:cNvPr>
          <p:cNvCxnSpPr>
            <a:cxnSpLocks/>
          </p:cNvCxnSpPr>
          <p:nvPr/>
        </p:nvCxnSpPr>
        <p:spPr>
          <a:xfrm>
            <a:off x="6032227" y="5755173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17FB8D-A5AB-4F47-951C-BF19644D1ADF}"/>
              </a:ext>
            </a:extLst>
          </p:cNvPr>
          <p:cNvSpPr/>
          <p:nvPr/>
        </p:nvSpPr>
        <p:spPr>
          <a:xfrm>
            <a:off x="839947" y="2476030"/>
            <a:ext cx="1517501" cy="9591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Analyse des options de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2.2) Windows : Mettre au point les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u="sng" dirty="0"/>
              <a:t>Les modules qui peuvent être mis au point et testé sur Windows sont :</a:t>
            </a:r>
          </a:p>
          <a:p>
            <a:r>
              <a:rPr lang="fr-FR" sz="1100" dirty="0"/>
              <a:t>Module HTTP : </a:t>
            </a:r>
          </a:p>
          <a:p>
            <a:pPr lvl="1"/>
            <a:r>
              <a:rPr lang="fr-FR" sz="1100" dirty="0"/>
              <a:t>Démarrage de l’écoute du port 80 et test avec un navigateur sur IP localhost (127.0.0.1)</a:t>
            </a:r>
          </a:p>
          <a:p>
            <a:pPr lvl="1"/>
            <a:r>
              <a:rPr lang="fr-FR" sz="1100" dirty="0"/>
              <a:t>Génération de la bonne réponse en correspondance a une requête </a:t>
            </a:r>
          </a:p>
          <a:p>
            <a:r>
              <a:rPr lang="fr-FR" sz="1100" dirty="0"/>
              <a:t>Module de base de donnée avec SQLite : </a:t>
            </a:r>
          </a:p>
          <a:p>
            <a:pPr lvl="1"/>
            <a:r>
              <a:rPr lang="fr-FR" sz="1100" dirty="0"/>
              <a:t>Vérification de l’écriture du fichier de base de donnée, du contenu, que la table est bien créé et contient les bonnes données</a:t>
            </a:r>
          </a:p>
          <a:p>
            <a:pPr lvl="1"/>
            <a:r>
              <a:rPr lang="fr-FR" sz="1100" dirty="0"/>
              <a:t>Mise au point de requête SQL</a:t>
            </a:r>
          </a:p>
          <a:p>
            <a:r>
              <a:rPr lang="fr-FR" sz="1100" dirty="0"/>
              <a:t>Module </a:t>
            </a:r>
            <a:r>
              <a:rPr lang="fr-FR" sz="1100" dirty="0" err="1"/>
              <a:t>History</a:t>
            </a:r>
            <a:r>
              <a:rPr lang="fr-FR" sz="1100" dirty="0"/>
              <a:t> : </a:t>
            </a:r>
          </a:p>
          <a:p>
            <a:pPr lvl="1"/>
            <a:r>
              <a:rPr lang="fr-FR" sz="1100" dirty="0"/>
              <a:t>Vérifier que la tache est bien déclenchée toutes X minutes</a:t>
            </a:r>
          </a:p>
          <a:p>
            <a:pPr lvl="1"/>
            <a:r>
              <a:rPr lang="fr-FR" sz="1100" dirty="0"/>
              <a:t>Vérifier que la tache déclenche bien l’écriture des donnée du capteur dans la base de donnée</a:t>
            </a:r>
          </a:p>
          <a:p>
            <a:pPr marL="274320" lvl="1" indent="0">
              <a:buNone/>
            </a:pPr>
            <a:r>
              <a:rPr lang="fr-FR" sz="1100" dirty="0"/>
              <a:t>	en revanche la mesure du capteur ne peut pas être testée sur Windows</a:t>
            </a:r>
          </a:p>
          <a:p>
            <a:r>
              <a:rPr lang="fr-FR" sz="1300" dirty="0"/>
              <a:t>Module Infos :</a:t>
            </a:r>
          </a:p>
          <a:p>
            <a:pPr lvl="1"/>
            <a:r>
              <a:rPr lang="fr-FR" sz="1100" dirty="0"/>
              <a:t>Vérifier que les infos renvoyées sont correctes.</a:t>
            </a:r>
          </a:p>
          <a:p>
            <a:pPr lvl="1"/>
            <a:r>
              <a:rPr lang="fr-FR" sz="1100" dirty="0"/>
              <a:t>Seules les infos de base de données et de version de l’app peuvent être renvoyé sur Windows. Les autres concernent linux</a:t>
            </a:r>
          </a:p>
          <a:p>
            <a:r>
              <a:rPr lang="fr-FR" sz="1300" dirty="0"/>
              <a:t>Le point d’entrée :</a:t>
            </a:r>
          </a:p>
          <a:p>
            <a:pPr lvl="1"/>
            <a:r>
              <a:rPr lang="fr-FR" sz="1100" dirty="0"/>
              <a:t>Vérifier que l’analyse des options de ligne de commande sont bon et bien appliqués dans les modules</a:t>
            </a:r>
          </a:p>
          <a:p>
            <a:pPr lvl="1"/>
            <a:r>
              <a:rPr lang="fr-FR" sz="1100" dirty="0"/>
              <a:t>Vérifier que l’aide est bien affiché dans le cas ou c’est voulu et dans le cas ou les options sont mal </a:t>
            </a:r>
            <a:r>
              <a:rPr lang="fr-FR" sz="1100" dirty="0" err="1"/>
              <a:t>ecrites</a:t>
            </a:r>
            <a:endParaRPr lang="fr-FR" sz="1100" dirty="0"/>
          </a:p>
          <a:p>
            <a:pPr lvl="1"/>
            <a:endParaRPr lang="fr-FR" sz="1100" dirty="0"/>
          </a:p>
          <a:p>
            <a:pPr marL="0" indent="0">
              <a:buNone/>
            </a:pPr>
            <a:r>
              <a:rPr lang="fr-FR" sz="1300" u="sng" dirty="0"/>
              <a:t>Le module BME280 ne peut être fait que sur linux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1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645674" cy="55681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3.1) Linux : Mettre au point du module du capteur et Tester le serveur en interne et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529190" cy="5042210"/>
          </a:xfrm>
        </p:spPr>
        <p:txBody>
          <a:bodyPr>
            <a:normAutofit/>
          </a:bodyPr>
          <a:lstStyle/>
          <a:p>
            <a:r>
              <a:rPr lang="fr-FR" sz="1200" dirty="0"/>
              <a:t>Connection en SSH sur le Raspberry PI</a:t>
            </a:r>
          </a:p>
          <a:p>
            <a:r>
              <a:rPr lang="fr-FR" sz="1200" dirty="0"/>
              <a:t>Vérifier que les outils de </a:t>
            </a:r>
            <a:r>
              <a:rPr lang="fr-FR" sz="1200" dirty="0" err="1"/>
              <a:t>Build</a:t>
            </a:r>
            <a:r>
              <a:rPr lang="fr-FR" sz="1200" dirty="0"/>
              <a:t> sont installée et que le module I2C est chargé et démarre bien automatiquement avec le Raspberry pi </a:t>
            </a:r>
          </a:p>
          <a:p>
            <a:r>
              <a:rPr lang="fr-FR" sz="1200" dirty="0"/>
              <a:t>Module BME280 :</a:t>
            </a:r>
          </a:p>
          <a:p>
            <a:pPr lvl="1"/>
            <a:r>
              <a:rPr lang="fr-FR" sz="1200" dirty="0"/>
              <a:t>Vérification que la mesure ce fait et que le retour est conforme au script python fourni par AJC en référence</a:t>
            </a:r>
          </a:p>
          <a:p>
            <a:pPr lvl="1"/>
            <a:r>
              <a:rPr lang="fr-FR" sz="1200" dirty="0"/>
              <a:t>Vérification que le format JSON est correct</a:t>
            </a:r>
          </a:p>
          <a:p>
            <a:pPr lvl="1"/>
            <a:endParaRPr lang="fr-FR" sz="1200" dirty="0"/>
          </a:p>
          <a:p>
            <a:r>
              <a:rPr lang="fr-FR" sz="1400" dirty="0"/>
              <a:t>Vérification que le programme fonctionne correctement :</a:t>
            </a:r>
          </a:p>
          <a:p>
            <a:pPr lvl="1"/>
            <a:r>
              <a:rPr lang="fr-FR" sz="1200" dirty="0"/>
              <a:t>Démarrage de l’écoute du port 80 et test avec un navigateur sur IP localhost (127.0.0.1)</a:t>
            </a:r>
          </a:p>
          <a:p>
            <a:pPr lvl="2"/>
            <a:r>
              <a:rPr lang="fr-FR" dirty="0"/>
              <a:t>Le port HTTP par default a savoir le 80 étant un port protégé ( ports de 0 à 1024), </a:t>
            </a:r>
          </a:p>
          <a:p>
            <a:pPr marL="822960" lvl="3" indent="0">
              <a:buNone/>
            </a:pPr>
            <a:r>
              <a:rPr lang="fr-FR" sz="1200" dirty="0"/>
              <a:t>	   il faut démarrer le serveur avec les privilèges </a:t>
            </a:r>
            <a:r>
              <a:rPr lang="fr-FR" dirty="0"/>
              <a:t>Administrateur</a:t>
            </a:r>
            <a:r>
              <a:rPr lang="fr-FR" sz="1200" dirty="0"/>
              <a:t>.</a:t>
            </a:r>
          </a:p>
          <a:p>
            <a:pPr lvl="2"/>
            <a:r>
              <a:rPr lang="fr-FR" sz="1100" dirty="0"/>
              <a:t>Connection a l’url </a:t>
            </a:r>
            <a:r>
              <a:rPr lang="fr-FR" sz="1100" dirty="0">
                <a:hlinkClick r:id="rId2"/>
              </a:rPr>
              <a:t>http://78.199.78.207:48001</a:t>
            </a:r>
            <a:endParaRPr lang="fr-FR" sz="1100" dirty="0"/>
          </a:p>
          <a:p>
            <a:pPr lvl="2"/>
            <a:r>
              <a:rPr lang="fr-FR" sz="1100" dirty="0"/>
              <a:t>Vérification que les différente url renvoient bien le bon contenu</a:t>
            </a:r>
          </a:p>
          <a:p>
            <a:pPr lvl="1"/>
            <a:r>
              <a:rPr lang="fr-FR" sz="1200" dirty="0"/>
              <a:t>Validation de la partie base de donnée :</a:t>
            </a:r>
          </a:p>
          <a:p>
            <a:pPr lvl="2"/>
            <a:r>
              <a:rPr lang="fr-FR" sz="1100" dirty="0"/>
              <a:t>Vérification que le fichier de BD est bien créé au bon endroit</a:t>
            </a:r>
          </a:p>
          <a:p>
            <a:pPr lvl="1"/>
            <a:r>
              <a:rPr lang="fr-FR" sz="1200" dirty="0"/>
              <a:t>Test des différentes options du serveur en ligne de commandes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3.1) Linux : Installation du serveur en tant que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F48D2-6ACC-4A0B-8D01-3187A07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9676"/>
            <a:ext cx="10058400" cy="4683068"/>
          </a:xfrm>
        </p:spPr>
        <p:txBody>
          <a:bodyPr/>
          <a:lstStyle/>
          <a:p>
            <a:r>
              <a:rPr lang="fr-FR" dirty="0"/>
              <a:t>Ecriture du fichier BME280Server.service pour l’ordonnanceur de tache </a:t>
            </a:r>
            <a:r>
              <a:rPr lang="fr-FR" dirty="0" err="1"/>
              <a:t>SystemD</a:t>
            </a:r>
            <a:endParaRPr lang="fr-FR" dirty="0"/>
          </a:p>
          <a:p>
            <a:r>
              <a:rPr lang="fr-FR" dirty="0"/>
              <a:t>Si le serveur crash, il sera redémarré automatiquement</a:t>
            </a:r>
          </a:p>
          <a:p>
            <a:r>
              <a:rPr lang="fr-FR" dirty="0"/>
              <a:t>Si l’os redémarre, le serveur démarrera automatiquement au démarrage</a:t>
            </a:r>
          </a:p>
          <a:p>
            <a:r>
              <a:rPr lang="fr-FR" dirty="0"/>
              <a:t>Démarrage du service</a:t>
            </a:r>
          </a:p>
          <a:p>
            <a:r>
              <a:rPr lang="fr-FR" dirty="0"/>
              <a:t>Vérification que le service est bien démarré et écoute sur le port HTTP</a:t>
            </a:r>
          </a:p>
          <a:p>
            <a:r>
              <a:rPr lang="fr-FR" dirty="0"/>
              <a:t>Inspection des journaux de log avec la commande </a:t>
            </a:r>
            <a:r>
              <a:rPr lang="fr-FR" dirty="0" err="1"/>
              <a:t>journalctl</a:t>
            </a:r>
            <a:r>
              <a:rPr lang="fr-FR" dirty="0"/>
              <a:t> qui permet de consulter les journaux générer pas les service </a:t>
            </a:r>
            <a:r>
              <a:rPr lang="fr-FR" dirty="0" err="1"/>
              <a:t>systemD</a:t>
            </a:r>
            <a:r>
              <a:rPr lang="fr-FR" dirty="0"/>
              <a:t>, pour vérifier qu’il n’y a pas eu d’erreurs au démarrage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page d’aide » : </a:t>
            </a:r>
            <a:r>
              <a:rPr lang="fr-FR" sz="2200" dirty="0">
                <a:hlinkClick r:id="rId2"/>
              </a:rPr>
              <a:t>http://78.199.78.207:48001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EE5EE3-6407-4D45-9F50-DA07489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38" y="1269676"/>
            <a:ext cx="2893471" cy="49010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D44826-D9D7-4D83-8555-EAA0708A669C}"/>
              </a:ext>
            </a:extLst>
          </p:cNvPr>
          <p:cNvSpPr txBox="1"/>
          <p:nvPr/>
        </p:nvSpPr>
        <p:spPr>
          <a:xfrm>
            <a:off x="4857135" y="1315557"/>
            <a:ext cx="6550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l’utilisateur ne connait pas les possibilité du serveur,</a:t>
            </a:r>
          </a:p>
          <a:p>
            <a:r>
              <a:rPr lang="fr-FR" dirty="0"/>
              <a:t>La connexion sur </a:t>
            </a:r>
            <a:r>
              <a:rPr lang="fr-FR" dirty="0" err="1"/>
              <a:t>l’ip</a:t>
            </a:r>
            <a:r>
              <a:rPr lang="fr-FR" dirty="0"/>
              <a:t> du serveur donne une page d’aide </a:t>
            </a:r>
          </a:p>
          <a:p>
            <a:r>
              <a:rPr lang="fr-FR" dirty="0"/>
              <a:t>Qui donne des explication sur le but du serveur </a:t>
            </a:r>
          </a:p>
          <a:p>
            <a:r>
              <a:rPr lang="fr-FR" dirty="0"/>
              <a:t>et les services disponible.</a:t>
            </a:r>
          </a:p>
          <a:p>
            <a:endParaRPr lang="fr-FR" dirty="0"/>
          </a:p>
          <a:p>
            <a:r>
              <a:rPr lang="fr-FR" dirty="0"/>
              <a:t>Seulement écrit en anglais.</a:t>
            </a:r>
          </a:p>
          <a:p>
            <a:r>
              <a:rPr lang="fr-FR" dirty="0"/>
              <a:t>Une piste d’amélioration serait de pouvoir </a:t>
            </a:r>
          </a:p>
          <a:p>
            <a:r>
              <a:rPr lang="fr-FR" dirty="0"/>
              <a:t>proposer d’autres langue</a:t>
            </a:r>
          </a:p>
        </p:txBody>
      </p:sp>
    </p:spTree>
    <p:extLst>
      <p:ext uri="{BB962C8B-B14F-4D97-AF65-F5344CB8AC3E}">
        <p14:creationId xmlns:p14="http://schemas.microsoft.com/office/powerpoint/2010/main" val="3657963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infos » : </a:t>
            </a:r>
            <a:r>
              <a:rPr lang="fr-FR" sz="2200" dirty="0">
                <a:hlinkClick r:id="rId2"/>
              </a:rPr>
              <a:t>http://78.199.78.207:48001/infos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78115-F0F1-4967-88AE-4B642F51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58" y="2023219"/>
            <a:ext cx="6424158" cy="40118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BF723-B5D5-4416-842C-66874E9E3EFB}"/>
              </a:ext>
            </a:extLst>
          </p:cNvPr>
          <p:cNvSpPr txBox="1"/>
          <p:nvPr/>
        </p:nvSpPr>
        <p:spPr>
          <a:xfrm>
            <a:off x="2096260" y="1461781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 sur le serveur et le system hôte</a:t>
            </a:r>
          </a:p>
        </p:txBody>
      </p:sp>
    </p:spTree>
    <p:extLst>
      <p:ext uri="{BB962C8B-B14F-4D97-AF65-F5344CB8AC3E}">
        <p14:creationId xmlns:p14="http://schemas.microsoft.com/office/powerpoint/2010/main" val="3486339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mesure » : </a:t>
            </a:r>
            <a:r>
              <a:rPr lang="fr-FR" sz="2200" dirty="0">
                <a:hlinkClick r:id="rId2"/>
              </a:rPr>
              <a:t>http://78.199.78.207:48001/sensor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D26BDE-5E08-4DF9-8CCE-1471B3B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7" y="2093892"/>
            <a:ext cx="6252279" cy="34274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7DB84A-4E35-4102-A7CE-A21BA60816C4}"/>
              </a:ext>
            </a:extLst>
          </p:cNvPr>
          <p:cNvSpPr txBox="1"/>
          <p:nvPr/>
        </p:nvSpPr>
        <p:spPr>
          <a:xfrm>
            <a:off x="2633101" y="159870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Déclenchement d’une mesure du capteur BME280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historique des 12 dernières mesures » : 	</a:t>
            </a:r>
            <a:r>
              <a:rPr lang="fr-FR" sz="2200" dirty="0">
                <a:hlinkClick r:id="rId2"/>
              </a:rPr>
              <a:t>http://78.199.78.207:48001/history:12</a:t>
            </a:r>
            <a:br>
              <a:rPr lang="fr-FR" sz="1800" dirty="0"/>
            </a:b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1D6ED5-1EDF-4B47-8C7E-7EEA2A82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6" y="2210179"/>
            <a:ext cx="2520857" cy="4184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0AAF31-6401-4DEC-B2EF-768C227F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6" y="2642238"/>
            <a:ext cx="3063437" cy="3709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F7F367-011D-4785-AD3B-E5846130A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128" y="2611335"/>
            <a:ext cx="3864553" cy="24376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C1B8A5-25F8-4D33-BB55-B947DF42B0D1}"/>
              </a:ext>
            </a:extLst>
          </p:cNvPr>
          <p:cNvSpPr txBox="1"/>
          <p:nvPr/>
        </p:nvSpPr>
        <p:spPr>
          <a:xfrm>
            <a:off x="922179" y="180990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299F9-494B-4C9A-A310-36860F8CAFF4}"/>
              </a:ext>
            </a:extLst>
          </p:cNvPr>
          <p:cNvSpPr txBox="1"/>
          <p:nvPr/>
        </p:nvSpPr>
        <p:spPr>
          <a:xfrm>
            <a:off x="4298570" y="1856066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B01816-49C3-4FEF-8E9D-26DC2108588F}"/>
              </a:ext>
            </a:extLst>
          </p:cNvPr>
          <p:cNvSpPr txBox="1"/>
          <p:nvPr/>
        </p:nvSpPr>
        <p:spPr>
          <a:xfrm>
            <a:off x="8478190" y="1887013"/>
            <a:ext cx="609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30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6944A9-8AB8-44A4-8CC0-C405ACBE94C4}"/>
              </a:ext>
            </a:extLst>
          </p:cNvPr>
          <p:cNvSpPr txBox="1"/>
          <p:nvPr/>
        </p:nvSpPr>
        <p:spPr>
          <a:xfrm>
            <a:off x="1770136" y="1258888"/>
            <a:ext cx="86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 l’historique des X dernières mesures faites toutes les heures</a:t>
            </a:r>
          </a:p>
        </p:txBody>
      </p:sp>
    </p:spTree>
    <p:extLst>
      <p:ext uri="{BB962C8B-B14F-4D97-AF65-F5344CB8AC3E}">
        <p14:creationId xmlns:p14="http://schemas.microsoft.com/office/powerpoint/2010/main" val="3950508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</a:t>
            </a:r>
            <a:r>
              <a:rPr lang="fr-FR" dirty="0" err="1"/>
              <a:t>implementation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1189</TotalTime>
  <Words>2923</Words>
  <Application>Microsoft Office PowerPoint</Application>
  <PresentationFormat>Grand écran</PresentationFormat>
  <Paragraphs>491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Serveur WEB</vt:lpstr>
      <vt:lpstr>Capteur BME280</vt:lpstr>
      <vt:lpstr>Serveur WEB</vt:lpstr>
      <vt:lpstr>Format de donnée d’échanges</vt:lpstr>
      <vt:lpstr>App client</vt:lpstr>
      <vt:lpstr>Diverses Idées design</vt:lpstr>
      <vt:lpstr>Designs similaire d’application météo</vt:lpstr>
      <vt:lpstr>CONCEPTION MISE AU POINT</vt:lpstr>
      <vt:lpstr>Conception du Serveur</vt:lpstr>
      <vt:lpstr>Conception du Serveur : les grande étapes</vt:lpstr>
      <vt:lpstr>1) Windows : Création d’un projet cross platform UNIX/WINDOWS</vt:lpstr>
      <vt:lpstr>2.1) Windows : Mise en place des différents modules </vt:lpstr>
      <vt:lpstr>2.2) Windows : Mettre au point les modules</vt:lpstr>
      <vt:lpstr>3.1) Linux : Mettre au point du module du capteur et Tester le serveur en interne et externe</vt:lpstr>
      <vt:lpstr>3.1) Linux : Installation du serveur en tant que service</vt:lpstr>
      <vt:lpstr>4.1) Résultat de la requête « page d’aide » : http://78.199.78.207:48001</vt:lpstr>
      <vt:lpstr>4.1) Résultat de la requête « infos » : http://78.199.78.207:48001/infos</vt:lpstr>
      <vt:lpstr>4.1) Résultat de la requête « mesure » : http://78.199.78.207:48001/sensor</vt:lpstr>
      <vt:lpstr>4.1) Résultat de la requête « historique des 12 dernières mesures » :  http://78.199.78.207:48001/history:12 </vt:lpstr>
      <vt:lpstr>Conception dU Client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81</cp:revision>
  <dcterms:created xsi:type="dcterms:W3CDTF">2021-06-21T06:35:34Z</dcterms:created>
  <dcterms:modified xsi:type="dcterms:W3CDTF">2021-06-22T12:24:19Z</dcterms:modified>
</cp:coreProperties>
</file>