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1"/>
  </p:notesMasterIdLst>
  <p:handoutMasterIdLst>
    <p:handoutMasterId r:id="rId32"/>
  </p:handoutMasterIdLst>
  <p:sldIdLst>
    <p:sldId id="257" r:id="rId2"/>
    <p:sldId id="263" r:id="rId3"/>
    <p:sldId id="285" r:id="rId4"/>
    <p:sldId id="287" r:id="rId5"/>
    <p:sldId id="286" r:id="rId6"/>
    <p:sldId id="288" r:id="rId7"/>
    <p:sldId id="289" r:id="rId8"/>
    <p:sldId id="265" r:id="rId9"/>
    <p:sldId id="272" r:id="rId10"/>
    <p:sldId id="273" r:id="rId11"/>
    <p:sldId id="277" r:id="rId12"/>
    <p:sldId id="278" r:id="rId13"/>
    <p:sldId id="274" r:id="rId14"/>
    <p:sldId id="264" r:id="rId15"/>
    <p:sldId id="290" r:id="rId16"/>
    <p:sldId id="275" r:id="rId17"/>
    <p:sldId id="276" r:id="rId18"/>
    <p:sldId id="266" r:id="rId19"/>
    <p:sldId id="279" r:id="rId20"/>
    <p:sldId id="280" r:id="rId21"/>
    <p:sldId id="281" r:id="rId22"/>
    <p:sldId id="282" r:id="rId23"/>
    <p:sldId id="284" r:id="rId24"/>
    <p:sldId id="283" r:id="rId25"/>
    <p:sldId id="267" r:id="rId26"/>
    <p:sldId id="291" r:id="rId27"/>
    <p:sldId id="269" r:id="rId28"/>
    <p:sldId id="271" r:id="rId29"/>
    <p:sldId id="270" r:id="rId3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22/06/2021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22/06/2021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22/06/2021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22/06/2021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06073"/>
            <a:ext cx="4775075" cy="672753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S</a:t>
            </a:r>
            <a:r>
              <a:rPr lang="fr-FR" sz="4400" dirty="0">
                <a:solidFill>
                  <a:schemeClr val="tx1"/>
                </a:solidFill>
              </a:rPr>
              <a:t>t</a:t>
            </a:r>
            <a:r>
              <a:rPr lang="fr" sz="4400" dirty="0">
                <a:solidFill>
                  <a:schemeClr val="tx1"/>
                </a:solidFill>
              </a:rPr>
              <a:t>ation Meteo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2861954"/>
            <a:ext cx="4775075" cy="1941616"/>
          </a:xfrm>
        </p:spPr>
        <p:txBody>
          <a:bodyPr rtlCol="0">
            <a:normAutofit fontScale="92500" lnSpcReduction="10000"/>
          </a:bodyPr>
          <a:lstStyle/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RESKILLING C/C++ Developpeur Embarqué 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pour AKKA TECHNOLOGIES</a:t>
            </a:r>
            <a:br>
              <a:rPr lang="fr" sz="1200" dirty="0">
                <a:solidFill>
                  <a:schemeClr val="tx1"/>
                </a:solidFill>
              </a:rPr>
            </a:br>
            <a:r>
              <a:rPr lang="fr" sz="1200" dirty="0">
                <a:solidFill>
                  <a:schemeClr val="tx1"/>
                </a:solidFill>
              </a:rPr>
              <a:t>Via AJC Formation</a:t>
            </a:r>
          </a:p>
          <a:p>
            <a:pPr rtl="0">
              <a:spcAft>
                <a:spcPts val="600"/>
              </a:spcAft>
            </a:pPr>
            <a:endParaRPr lang="fr" sz="10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fr" sz="1600" dirty="0">
                <a:solidFill>
                  <a:schemeClr val="tx1"/>
                </a:solidFill>
              </a:rPr>
              <a:t>Participants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Lucas SANER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Mickael ANTHEAUME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Stephane CUILLERDIER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du Client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81E90-4BC6-4C59-AEB5-D22533FC85F4}"/>
              </a:ext>
            </a:extLst>
          </p:cNvPr>
          <p:cNvSpPr/>
          <p:nvPr/>
        </p:nvSpPr>
        <p:spPr>
          <a:xfrm>
            <a:off x="3679459" y="2976310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Paramètres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E1275-B289-4709-8B70-DA21455DA602}"/>
              </a:ext>
            </a:extLst>
          </p:cNvPr>
          <p:cNvSpPr/>
          <p:nvPr/>
        </p:nvSpPr>
        <p:spPr>
          <a:xfrm>
            <a:off x="832349" y="4002482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CF147-4B51-44BA-9A8A-E4FAA7605157}"/>
              </a:ext>
            </a:extLst>
          </p:cNvPr>
          <p:cNvSpPr/>
          <p:nvPr/>
        </p:nvSpPr>
        <p:spPr>
          <a:xfrm>
            <a:off x="3679459" y="1974376"/>
            <a:ext cx="162692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a jour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AE6FE-E203-4354-862C-51149D821924}"/>
              </a:ext>
            </a:extLst>
          </p:cNvPr>
          <p:cNvSpPr/>
          <p:nvPr/>
        </p:nvSpPr>
        <p:spPr>
          <a:xfrm>
            <a:off x="5945170" y="191240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Requête aux serveur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D768EF-CE2E-45C2-9209-996700D55D0F}"/>
              </a:ext>
            </a:extLst>
          </p:cNvPr>
          <p:cNvSpPr/>
          <p:nvPr/>
        </p:nvSpPr>
        <p:spPr>
          <a:xfrm>
            <a:off x="9107297" y="1912408"/>
            <a:ext cx="1624940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Mer (Raspberry PI)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D31922-3CC8-40D4-89B8-EB89F3B568AE}"/>
              </a:ext>
            </a:extLst>
          </p:cNvPr>
          <p:cNvSpPr/>
          <p:nvPr/>
        </p:nvSpPr>
        <p:spPr>
          <a:xfrm>
            <a:off x="9107297" y="2892598"/>
            <a:ext cx="1624941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ville</a:t>
            </a:r>
          </a:p>
          <a:p>
            <a:pPr algn="ctr"/>
            <a:r>
              <a:rPr lang="fr-FR" sz="1400" dirty="0"/>
              <a:t>(l’API WEB)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6ACFFF-721C-46F3-880A-5F15AF93C2F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572090" y="2208238"/>
            <a:ext cx="153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0D7AF06-C75B-458B-8F8D-0BBD3601A2B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572090" y="2208238"/>
            <a:ext cx="1535207" cy="98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602ED5D-9600-4F8E-BDA1-0474B28C0A5A}"/>
              </a:ext>
            </a:extLst>
          </p:cNvPr>
          <p:cNvCxnSpPr>
            <a:cxnSpLocks/>
            <a:stCxn id="9" idx="1"/>
            <a:endCxn id="331" idx="3"/>
          </p:cNvCxnSpPr>
          <p:nvPr/>
        </p:nvCxnSpPr>
        <p:spPr>
          <a:xfrm flipH="1">
            <a:off x="7572090" y="2208238"/>
            <a:ext cx="1535207" cy="98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D9441-9C01-43C1-80A6-CA361A41D928}"/>
              </a:ext>
            </a:extLst>
          </p:cNvPr>
          <p:cNvSpPr/>
          <p:nvPr/>
        </p:nvSpPr>
        <p:spPr>
          <a:xfrm>
            <a:off x="1019385" y="1974376"/>
            <a:ext cx="1252847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Utilisateur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0E81E4C-5507-4C99-864C-36F993950822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2272232" y="2202976"/>
            <a:ext cx="140722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9732262-BDBA-4A76-AE27-B6962128D6E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306379" y="2202976"/>
            <a:ext cx="638791" cy="5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C760CA2-0A14-42F9-8A14-5E76812D4724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4585449" y="4534880"/>
            <a:ext cx="2173181" cy="11891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6113-677E-4DF3-A3C6-7C6DD1AA4FEF}"/>
              </a:ext>
            </a:extLst>
          </p:cNvPr>
          <p:cNvSpPr/>
          <p:nvPr/>
        </p:nvSpPr>
        <p:spPr>
          <a:xfrm>
            <a:off x="832349" y="3242817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De la date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1F156A80-5FDC-488E-B79C-55A44555FD68}"/>
              </a:ext>
            </a:extLst>
          </p:cNvPr>
          <p:cNvCxnSpPr>
            <a:cxnSpLocks/>
            <a:stCxn id="10" idx="1"/>
            <a:endCxn id="331" idx="3"/>
          </p:cNvCxnSpPr>
          <p:nvPr/>
        </p:nvCxnSpPr>
        <p:spPr>
          <a:xfrm flipH="1">
            <a:off x="7572090" y="3188428"/>
            <a:ext cx="153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F0965605-72E9-48FA-ADD4-C8BEABFF2C38}"/>
              </a:ext>
            </a:extLst>
          </p:cNvPr>
          <p:cNvCxnSpPr>
            <a:cxnSpLocks/>
          </p:cNvCxnSpPr>
          <p:nvPr/>
        </p:nvCxnSpPr>
        <p:spPr>
          <a:xfrm flipH="1">
            <a:off x="4085200" y="2454996"/>
            <a:ext cx="4699" cy="5213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A33560E6-77A3-4F48-9B43-CAE0A1BBA374}"/>
              </a:ext>
            </a:extLst>
          </p:cNvPr>
          <p:cNvCxnSpPr>
            <a:cxnSpLocks/>
          </p:cNvCxnSpPr>
          <p:nvPr/>
        </p:nvCxnSpPr>
        <p:spPr>
          <a:xfrm flipV="1">
            <a:off x="4940223" y="2438222"/>
            <a:ext cx="11627" cy="5380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C1D6F2-4B11-4619-A623-8411E7510C0D}"/>
              </a:ext>
            </a:extLst>
          </p:cNvPr>
          <p:cNvSpPr/>
          <p:nvPr/>
        </p:nvSpPr>
        <p:spPr>
          <a:xfrm>
            <a:off x="5945170" y="3943221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Remplissage du model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FC5F517-CAF9-4939-920D-99C7374C9854}"/>
              </a:ext>
            </a:extLst>
          </p:cNvPr>
          <p:cNvSpPr/>
          <p:nvPr/>
        </p:nvSpPr>
        <p:spPr>
          <a:xfrm>
            <a:off x="3771989" y="5724078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Mer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31F50A2-C321-44E5-B0BD-4F55AF5A107F}"/>
              </a:ext>
            </a:extLst>
          </p:cNvPr>
          <p:cNvSpPr/>
          <p:nvPr/>
        </p:nvSpPr>
        <p:spPr>
          <a:xfrm>
            <a:off x="5597325" y="5717432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Ville</a:t>
            </a: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0159195C-0DDA-4887-B7D5-9C368039F39A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 flipH="1">
            <a:off x="6410785" y="4534880"/>
            <a:ext cx="347845" cy="1182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E141A9B-17F7-415F-BE28-12FC81B4C33D}"/>
              </a:ext>
            </a:extLst>
          </p:cNvPr>
          <p:cNvSpPr/>
          <p:nvPr/>
        </p:nvSpPr>
        <p:spPr>
          <a:xfrm>
            <a:off x="3679459" y="3948353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a jour de la vue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14E07D0B-1C27-44E5-97B7-CA664B2D74AD}"/>
              </a:ext>
            </a:extLst>
          </p:cNvPr>
          <p:cNvCxnSpPr>
            <a:cxnSpLocks/>
            <a:stCxn id="131" idx="1"/>
            <a:endCxn id="152" idx="3"/>
          </p:cNvCxnSpPr>
          <p:nvPr/>
        </p:nvCxnSpPr>
        <p:spPr>
          <a:xfrm flipH="1">
            <a:off x="5306379" y="4239051"/>
            <a:ext cx="638791" cy="51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FDF8A203-568C-4493-BD6F-4C9D537AFBB2}"/>
              </a:ext>
            </a:extLst>
          </p:cNvPr>
          <p:cNvCxnSpPr>
            <a:cxnSpLocks/>
            <a:stCxn id="152" idx="1"/>
            <a:endCxn id="5" idx="3"/>
          </p:cNvCxnSpPr>
          <p:nvPr/>
        </p:nvCxnSpPr>
        <p:spPr>
          <a:xfrm flipH="1">
            <a:off x="2459269" y="4244183"/>
            <a:ext cx="1220190" cy="393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92C54F09-A01B-4DDC-A4BC-F540C1F7238E}"/>
              </a:ext>
            </a:extLst>
          </p:cNvPr>
          <p:cNvCxnSpPr>
            <a:cxnSpLocks/>
            <a:stCxn id="152" idx="1"/>
            <a:endCxn id="6" idx="3"/>
          </p:cNvCxnSpPr>
          <p:nvPr/>
        </p:nvCxnSpPr>
        <p:spPr>
          <a:xfrm flipH="1">
            <a:off x="2459269" y="4244183"/>
            <a:ext cx="1220190" cy="7986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27D8EA42-387F-4C7F-BBEF-89007C3CBAED}"/>
              </a:ext>
            </a:extLst>
          </p:cNvPr>
          <p:cNvCxnSpPr>
            <a:cxnSpLocks/>
            <a:stCxn id="152" idx="1"/>
            <a:endCxn id="78" idx="3"/>
          </p:cNvCxnSpPr>
          <p:nvPr/>
        </p:nvCxnSpPr>
        <p:spPr>
          <a:xfrm flipH="1" flipV="1">
            <a:off x="2459269" y="3523867"/>
            <a:ext cx="1220190" cy="7203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9" name="Connecteur droit avec flèche 208">
            <a:extLst>
              <a:ext uri="{FF2B5EF4-FFF2-40B4-BE49-F238E27FC236}">
                <a16:creationId xmlns:a16="http://schemas.microsoft.com/office/drawing/2014/main" id="{20D3B913-3F95-4A5B-BF59-D0357DC6D247}"/>
              </a:ext>
            </a:extLst>
          </p:cNvPr>
          <p:cNvCxnSpPr>
            <a:cxnSpLocks/>
            <a:stCxn id="132" idx="0"/>
            <a:endCxn id="152" idx="2"/>
          </p:cNvCxnSpPr>
          <p:nvPr/>
        </p:nvCxnSpPr>
        <p:spPr>
          <a:xfrm flipH="1" flipV="1">
            <a:off x="4492919" y="4540012"/>
            <a:ext cx="92530" cy="11840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>
            <a:extLst>
              <a:ext uri="{FF2B5EF4-FFF2-40B4-BE49-F238E27FC236}">
                <a16:creationId xmlns:a16="http://schemas.microsoft.com/office/drawing/2014/main" id="{18CE0237-1A45-4593-9086-20C100C5F2D6}"/>
              </a:ext>
            </a:extLst>
          </p:cNvPr>
          <p:cNvCxnSpPr>
            <a:cxnSpLocks/>
            <a:stCxn id="133" idx="0"/>
            <a:endCxn id="152" idx="2"/>
          </p:cNvCxnSpPr>
          <p:nvPr/>
        </p:nvCxnSpPr>
        <p:spPr>
          <a:xfrm flipH="1" flipV="1">
            <a:off x="4492919" y="4540012"/>
            <a:ext cx="1917866" cy="11774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>
            <a:extLst>
              <a:ext uri="{FF2B5EF4-FFF2-40B4-BE49-F238E27FC236}">
                <a16:creationId xmlns:a16="http://schemas.microsoft.com/office/drawing/2014/main" id="{2E1F1EFB-ED5A-433B-B087-23B478EE2934}"/>
              </a:ext>
            </a:extLst>
          </p:cNvPr>
          <p:cNvCxnSpPr>
            <a:cxnSpLocks/>
          </p:cNvCxnSpPr>
          <p:nvPr/>
        </p:nvCxnSpPr>
        <p:spPr>
          <a:xfrm flipV="1">
            <a:off x="4085200" y="3353500"/>
            <a:ext cx="0" cy="5882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8" name="Connecteur droit avec flèche 267">
            <a:extLst>
              <a:ext uri="{FF2B5EF4-FFF2-40B4-BE49-F238E27FC236}">
                <a16:creationId xmlns:a16="http://schemas.microsoft.com/office/drawing/2014/main" id="{F6D7BCAE-383F-43A0-88EF-B874CFB176C5}"/>
              </a:ext>
            </a:extLst>
          </p:cNvPr>
          <p:cNvCxnSpPr>
            <a:cxnSpLocks/>
          </p:cNvCxnSpPr>
          <p:nvPr/>
        </p:nvCxnSpPr>
        <p:spPr>
          <a:xfrm>
            <a:off x="4951850" y="3353499"/>
            <a:ext cx="0" cy="5882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148A2F-2858-48AE-8C7A-5FEFBFCE4B6F}"/>
              </a:ext>
            </a:extLst>
          </p:cNvPr>
          <p:cNvSpPr/>
          <p:nvPr/>
        </p:nvSpPr>
        <p:spPr>
          <a:xfrm>
            <a:off x="832349" y="4784601"/>
            <a:ext cx="1626920" cy="5164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Ville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CE68542-F3FB-4877-9366-2917D96B97E3}"/>
              </a:ext>
            </a:extLst>
          </p:cNvPr>
          <p:cNvSpPr/>
          <p:nvPr/>
        </p:nvSpPr>
        <p:spPr>
          <a:xfrm>
            <a:off x="10824357" y="405862"/>
            <a:ext cx="925644" cy="2430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1248087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Serveur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A9B2BD7-6092-4409-8862-1BEB0C969865}"/>
              </a:ext>
            </a:extLst>
          </p:cNvPr>
          <p:cNvSpPr/>
          <p:nvPr/>
        </p:nvSpPr>
        <p:spPr>
          <a:xfrm>
            <a:off x="5945170" y="289259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Réponses des serveurs</a:t>
            </a:r>
          </a:p>
        </p:txBody>
      </p:sp>
      <p:cxnSp>
        <p:nvCxnSpPr>
          <p:cNvPr id="344" name="Connecteur droit avec flèche 343">
            <a:extLst>
              <a:ext uri="{FF2B5EF4-FFF2-40B4-BE49-F238E27FC236}">
                <a16:creationId xmlns:a16="http://schemas.microsoft.com/office/drawing/2014/main" id="{D2533261-6D2B-4E32-8D3B-AB6B6B37188D}"/>
              </a:ext>
            </a:extLst>
          </p:cNvPr>
          <p:cNvCxnSpPr>
            <a:cxnSpLocks/>
            <a:stCxn id="331" idx="2"/>
            <a:endCxn id="131" idx="0"/>
          </p:cNvCxnSpPr>
          <p:nvPr/>
        </p:nvCxnSpPr>
        <p:spPr>
          <a:xfrm>
            <a:off x="6758630" y="3484257"/>
            <a:ext cx="0" cy="4589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0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sur Raspberry PI : </a:t>
            </a:r>
            <a:br>
              <a:rPr lang="fr-FR" sz="3200" dirty="0"/>
            </a:br>
            <a:r>
              <a:rPr lang="fr-FR" sz="3200" dirty="0"/>
              <a:t> Réception/Envois via Requête Web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409940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D9E85-AB59-4590-87F4-12A1E2F04275}"/>
              </a:ext>
            </a:extLst>
          </p:cNvPr>
          <p:cNvSpPr/>
          <p:nvPr/>
        </p:nvSpPr>
        <p:spPr>
          <a:xfrm>
            <a:off x="805533" y="1536329"/>
            <a:ext cx="1207005" cy="5667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Réception Requête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C8CF81-3185-45FB-B834-E3AA3B25E9DA}"/>
              </a:ext>
            </a:extLst>
          </p:cNvPr>
          <p:cNvSpPr/>
          <p:nvPr/>
        </p:nvSpPr>
        <p:spPr>
          <a:xfrm>
            <a:off x="10221235" y="3163612"/>
            <a:ext cx="1310010" cy="9750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Préparation des données au format JSON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7573CE-2D75-4C5A-ABD7-ED850431BBFE}"/>
              </a:ext>
            </a:extLst>
          </p:cNvPr>
          <p:cNvSpPr/>
          <p:nvPr/>
        </p:nvSpPr>
        <p:spPr>
          <a:xfrm>
            <a:off x="10317270" y="5321888"/>
            <a:ext cx="1117940" cy="5974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de la réponse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4789234" y="1524354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64711D-EBA3-43E1-AC0B-EED7FE84EECF}"/>
              </a:ext>
            </a:extLst>
          </p:cNvPr>
          <p:cNvSpPr/>
          <p:nvPr/>
        </p:nvSpPr>
        <p:spPr>
          <a:xfrm>
            <a:off x="6676026" y="1465904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7250613" y="4438478"/>
            <a:ext cx="1177107" cy="797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 SQLite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24356" y="1237398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AA27AB-63E8-40E6-9DEC-C23C30FF6EDD}"/>
              </a:ext>
            </a:extLst>
          </p:cNvPr>
          <p:cNvSpPr/>
          <p:nvPr/>
        </p:nvSpPr>
        <p:spPr>
          <a:xfrm>
            <a:off x="7213619" y="2467002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8E7B02-76AF-414F-9FC4-24815E133B45}"/>
              </a:ext>
            </a:extLst>
          </p:cNvPr>
          <p:cNvSpPr/>
          <p:nvPr/>
        </p:nvSpPr>
        <p:spPr>
          <a:xfrm>
            <a:off x="550213" y="3343656"/>
            <a:ext cx="1717644" cy="7243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Analyse de la requête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26903F-647D-436D-99DA-A60B934DE888}"/>
              </a:ext>
            </a:extLst>
          </p:cNvPr>
          <p:cNvSpPr/>
          <p:nvPr/>
        </p:nvSpPr>
        <p:spPr>
          <a:xfrm>
            <a:off x="2977013" y="3239849"/>
            <a:ext cx="1217638" cy="9320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2</a:t>
            </a:r>
          </a:p>
          <a:p>
            <a:pPr algn="ctr"/>
            <a:r>
              <a:rPr lang="fr-FR" sz="1400" dirty="0"/>
              <a:t>Historique du capteur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55EE06-D93B-4D72-9304-FAA504BD473D}"/>
              </a:ext>
            </a:extLst>
          </p:cNvPr>
          <p:cNvSpPr/>
          <p:nvPr/>
        </p:nvSpPr>
        <p:spPr>
          <a:xfrm>
            <a:off x="2966821" y="5507873"/>
            <a:ext cx="1163853" cy="7336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3</a:t>
            </a:r>
          </a:p>
          <a:p>
            <a:pPr algn="ctr"/>
            <a:r>
              <a:rPr lang="fr-FR" sz="1400" dirty="0"/>
              <a:t>Infos du serveur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E0FE8CA-A176-42CE-BB2A-27ADDC79D1DC}"/>
              </a:ext>
            </a:extLst>
          </p:cNvPr>
          <p:cNvCxnSpPr>
            <a:cxnSpLocks/>
            <a:stCxn id="11" idx="2"/>
            <a:endCxn id="63" idx="0"/>
          </p:cNvCxnSpPr>
          <p:nvPr/>
        </p:nvCxnSpPr>
        <p:spPr>
          <a:xfrm flipH="1">
            <a:off x="1409035" y="2103101"/>
            <a:ext cx="1" cy="124055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B4F06D-5F18-4303-9C4E-ED469E94EBCE}"/>
              </a:ext>
            </a:extLst>
          </p:cNvPr>
          <p:cNvCxnSpPr>
            <a:cxnSpLocks/>
            <a:stCxn id="63" idx="3"/>
            <a:endCxn id="143" idx="1"/>
          </p:cNvCxnSpPr>
          <p:nvPr/>
        </p:nvCxnSpPr>
        <p:spPr>
          <a:xfrm flipV="1">
            <a:off x="2267857" y="1808545"/>
            <a:ext cx="698964" cy="18973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D944234-5FD6-424C-86C5-02A33C860722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2267857" y="3705854"/>
            <a:ext cx="70915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81048CD6-47D3-4E9A-A00F-FF18CB966ACE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2267857" y="3705854"/>
            <a:ext cx="698964" cy="21688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>
            <a:off x="5998134" y="1807740"/>
            <a:ext cx="677892" cy="13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40589979-DB7B-4845-B225-E06C6397511A}"/>
              </a:ext>
            </a:extLst>
          </p:cNvPr>
          <p:cNvCxnSpPr>
            <a:cxnSpLocks/>
            <a:stCxn id="58" idx="3"/>
            <a:endCxn id="42" idx="1"/>
          </p:cNvCxnSpPr>
          <p:nvPr/>
        </p:nvCxnSpPr>
        <p:spPr>
          <a:xfrm>
            <a:off x="8906715" y="1809129"/>
            <a:ext cx="1314520" cy="18420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143" idx="3"/>
            <a:endCxn id="44" idx="1"/>
          </p:cNvCxnSpPr>
          <p:nvPr/>
        </p:nvCxnSpPr>
        <p:spPr>
          <a:xfrm flipV="1">
            <a:off x="4175721" y="1807740"/>
            <a:ext cx="613513" cy="8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9573B3D9-37CC-45C7-B553-3D7742C65E99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7789622" y="2152353"/>
            <a:ext cx="1749" cy="314649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6EDB143-48F0-4383-AD73-A3385158FA66}"/>
              </a:ext>
            </a:extLst>
          </p:cNvPr>
          <p:cNvSpPr/>
          <p:nvPr/>
        </p:nvSpPr>
        <p:spPr>
          <a:xfrm>
            <a:off x="2966821" y="1358918"/>
            <a:ext cx="1208900" cy="8992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1</a:t>
            </a:r>
          </a:p>
          <a:p>
            <a:pPr algn="ctr"/>
            <a:r>
              <a:rPr lang="fr-FR" sz="1400" dirty="0"/>
              <a:t>Mesure du capteur</a:t>
            </a:r>
          </a:p>
        </p:txBody>
      </p: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431A40AE-BBC3-4EF6-A7FE-C3F7E6A3C301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0876240" y="4138701"/>
            <a:ext cx="0" cy="11831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CBDDF9-8E9A-4CD3-86CA-28A6D99F2CF3}"/>
              </a:ext>
            </a:extLst>
          </p:cNvPr>
          <p:cNvSpPr/>
          <p:nvPr/>
        </p:nvSpPr>
        <p:spPr>
          <a:xfrm>
            <a:off x="6723822" y="3346996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la BD</a:t>
            </a:r>
          </a:p>
        </p:txBody>
      </p: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3F773B26-92EE-4884-9C24-C6CECC721D85}"/>
              </a:ext>
            </a:extLst>
          </p:cNvPr>
          <p:cNvCxnSpPr>
            <a:cxnSpLocks/>
            <a:stCxn id="65" idx="3"/>
            <a:endCxn id="160" idx="1"/>
          </p:cNvCxnSpPr>
          <p:nvPr/>
        </p:nvCxnSpPr>
        <p:spPr>
          <a:xfrm flipV="1">
            <a:off x="4194651" y="3690221"/>
            <a:ext cx="2529171" cy="156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67D04230-B3D1-4D55-B087-13046321DDC2}"/>
              </a:ext>
            </a:extLst>
          </p:cNvPr>
          <p:cNvCxnSpPr>
            <a:cxnSpLocks/>
            <a:stCxn id="59" idx="0"/>
            <a:endCxn id="160" idx="2"/>
          </p:cNvCxnSpPr>
          <p:nvPr/>
        </p:nvCxnSpPr>
        <p:spPr>
          <a:xfrm flipV="1">
            <a:off x="7839167" y="4033445"/>
            <a:ext cx="0" cy="4050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C71F12F-6A51-4999-B1E3-F4DE070D67E1}"/>
              </a:ext>
            </a:extLst>
          </p:cNvPr>
          <p:cNvCxnSpPr>
            <a:cxnSpLocks/>
            <a:stCxn id="160" idx="3"/>
            <a:endCxn id="42" idx="1"/>
          </p:cNvCxnSpPr>
          <p:nvPr/>
        </p:nvCxnSpPr>
        <p:spPr>
          <a:xfrm flipV="1">
            <a:off x="8954511" y="3651157"/>
            <a:ext cx="1266724" cy="390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FA57665-3521-4723-87F5-C342BA4AB723}"/>
              </a:ext>
            </a:extLst>
          </p:cNvPr>
          <p:cNvSpPr/>
          <p:nvPr/>
        </p:nvSpPr>
        <p:spPr>
          <a:xfrm>
            <a:off x="6723822" y="5531471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Infos du serveur</a:t>
            </a:r>
          </a:p>
        </p:txBody>
      </p: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CC740B90-37F3-46C0-BD38-CA3E07B1E49D}"/>
              </a:ext>
            </a:extLst>
          </p:cNvPr>
          <p:cNvCxnSpPr>
            <a:cxnSpLocks/>
            <a:stCxn id="66" idx="3"/>
            <a:endCxn id="171" idx="1"/>
          </p:cNvCxnSpPr>
          <p:nvPr/>
        </p:nvCxnSpPr>
        <p:spPr>
          <a:xfrm>
            <a:off x="4130674" y="5874696"/>
            <a:ext cx="25931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D6C97069-6317-40EC-B5C5-EDEB4B74B0CA}"/>
              </a:ext>
            </a:extLst>
          </p:cNvPr>
          <p:cNvCxnSpPr>
            <a:cxnSpLocks/>
            <a:stCxn id="171" idx="3"/>
            <a:endCxn id="42" idx="1"/>
          </p:cNvCxnSpPr>
          <p:nvPr/>
        </p:nvCxnSpPr>
        <p:spPr>
          <a:xfrm flipV="1">
            <a:off x="8954511" y="3651157"/>
            <a:ext cx="1266724" cy="22235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7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06" y="536355"/>
            <a:ext cx="9949498" cy="731952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sur Raspberry PI : Création/Lecture de l’Historique des mesures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409940"/>
            <a:ext cx="925644" cy="2430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3441821" y="2886647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9467097" y="4180096"/>
            <a:ext cx="1177107" cy="797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 SQLite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24356" y="1237398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800378-3C91-43F0-B8AF-EC305B2A45DE}"/>
              </a:ext>
            </a:extLst>
          </p:cNvPr>
          <p:cNvSpPr/>
          <p:nvPr/>
        </p:nvSpPr>
        <p:spPr>
          <a:xfrm>
            <a:off x="927458" y="2867637"/>
            <a:ext cx="1565434" cy="590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Action une fois par heure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64" idx="1"/>
          </p:cNvCxnSpPr>
          <p:nvPr/>
        </p:nvCxnSpPr>
        <p:spPr>
          <a:xfrm flipV="1">
            <a:off x="4650721" y="3162919"/>
            <a:ext cx="1021789" cy="71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62" idx="3"/>
            <a:endCxn id="44" idx="1"/>
          </p:cNvCxnSpPr>
          <p:nvPr/>
        </p:nvCxnSpPr>
        <p:spPr>
          <a:xfrm>
            <a:off x="2492892" y="3162919"/>
            <a:ext cx="948929" cy="71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7" name="Rectangle 406">
            <a:extLst>
              <a:ext uri="{FF2B5EF4-FFF2-40B4-BE49-F238E27FC236}">
                <a16:creationId xmlns:a16="http://schemas.microsoft.com/office/drawing/2014/main" id="{4C1F294C-CD62-4252-9D88-FD85EA81CF98}"/>
              </a:ext>
            </a:extLst>
          </p:cNvPr>
          <p:cNvSpPr/>
          <p:nvPr/>
        </p:nvSpPr>
        <p:spPr>
          <a:xfrm>
            <a:off x="8939746" y="2826809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Stockage dans</a:t>
            </a:r>
          </a:p>
          <a:p>
            <a:pPr algn="ctr"/>
            <a:r>
              <a:rPr lang="fr-FR" sz="1400" dirty="0"/>
              <a:t> la base de donnée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3813DE96-376B-4BDF-96EE-23887F3AF0D5}"/>
              </a:ext>
            </a:extLst>
          </p:cNvPr>
          <p:cNvCxnSpPr>
            <a:cxnSpLocks/>
            <a:stCxn id="407" idx="2"/>
            <a:endCxn id="59" idx="0"/>
          </p:cNvCxnSpPr>
          <p:nvPr/>
        </p:nvCxnSpPr>
        <p:spPr>
          <a:xfrm>
            <a:off x="10055091" y="3513258"/>
            <a:ext cx="560" cy="66683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D9BEC52-1CB6-490F-BCFE-274DCB03664D}"/>
              </a:ext>
            </a:extLst>
          </p:cNvPr>
          <p:cNvSpPr/>
          <p:nvPr/>
        </p:nvSpPr>
        <p:spPr>
          <a:xfrm>
            <a:off x="5672510" y="2819694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363308-1137-499E-9683-764C0549A73B}"/>
              </a:ext>
            </a:extLst>
          </p:cNvPr>
          <p:cNvSpPr/>
          <p:nvPr/>
        </p:nvSpPr>
        <p:spPr>
          <a:xfrm>
            <a:off x="6211851" y="4262299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BEC5797-9820-486F-AC2F-66A9466C198D}"/>
              </a:ext>
            </a:extLst>
          </p:cNvPr>
          <p:cNvCxnSpPr>
            <a:cxnSpLocks/>
            <a:stCxn id="67" idx="0"/>
            <a:endCxn id="64" idx="2"/>
          </p:cNvCxnSpPr>
          <p:nvPr/>
        </p:nvCxnSpPr>
        <p:spPr>
          <a:xfrm flipV="1">
            <a:off x="6787854" y="3506143"/>
            <a:ext cx="1" cy="756156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CC497B66-AC58-4109-ACFD-D320E7CE110D}"/>
              </a:ext>
            </a:extLst>
          </p:cNvPr>
          <p:cNvCxnSpPr>
            <a:cxnSpLocks/>
            <a:stCxn id="64" idx="3"/>
            <a:endCxn id="407" idx="1"/>
          </p:cNvCxnSpPr>
          <p:nvPr/>
        </p:nvCxnSpPr>
        <p:spPr>
          <a:xfrm>
            <a:off x="7903199" y="3162919"/>
            <a:ext cx="1036547" cy="71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2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722A4-E90F-41FF-85C0-2B8A0F6F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81175"/>
          </a:xfrm>
        </p:spPr>
        <p:txBody>
          <a:bodyPr/>
          <a:lstStyle/>
          <a:p>
            <a:r>
              <a:rPr lang="fr-FR" dirty="0"/>
              <a:t>?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B8B9F2-2652-4A90-8751-F175BCE4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87361-6729-4522-9367-CA9670AA2BCC}"/>
              </a:ext>
            </a:extLst>
          </p:cNvPr>
          <p:cNvSpPr/>
          <p:nvPr/>
        </p:nvSpPr>
        <p:spPr>
          <a:xfrm>
            <a:off x="1435100" y="2222516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0C427-2AA6-4C97-88BD-412265E54EFD}"/>
              </a:ext>
            </a:extLst>
          </p:cNvPr>
          <p:cNvSpPr/>
          <p:nvPr/>
        </p:nvSpPr>
        <p:spPr>
          <a:xfrm>
            <a:off x="1291435" y="3949716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Serveur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4AEACD9-4F51-41E1-8A0D-92791299562E}"/>
              </a:ext>
            </a:extLst>
          </p:cNvPr>
          <p:cNvCxnSpPr>
            <a:cxnSpLocks/>
          </p:cNvCxnSpPr>
          <p:nvPr/>
        </p:nvCxnSpPr>
        <p:spPr>
          <a:xfrm>
            <a:off x="1866900" y="2959116"/>
            <a:ext cx="0" cy="990600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BC01062-0F86-489E-9F7E-A7A32DFB91B0}"/>
              </a:ext>
            </a:extLst>
          </p:cNvPr>
          <p:cNvCxnSpPr>
            <a:cxnSpLocks/>
          </p:cNvCxnSpPr>
          <p:nvPr/>
        </p:nvCxnSpPr>
        <p:spPr>
          <a:xfrm flipV="1">
            <a:off x="2476500" y="2959116"/>
            <a:ext cx="0" cy="990600"/>
          </a:xfrm>
          <a:prstGeom prst="straightConnector1">
            <a:avLst/>
          </a:prstGeom>
          <a:ln w="28575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D7ADD3A-C374-4E09-968C-7092B1836103}"/>
              </a:ext>
            </a:extLst>
          </p:cNvPr>
          <p:cNvSpPr/>
          <p:nvPr/>
        </p:nvSpPr>
        <p:spPr>
          <a:xfrm>
            <a:off x="1066800" y="3695715"/>
            <a:ext cx="4696406" cy="2519691"/>
          </a:xfrm>
          <a:prstGeom prst="rect">
            <a:avLst/>
          </a:prstGeom>
          <a:noFill/>
          <a:ln w="19050">
            <a:solidFill>
              <a:srgbClr val="A60A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06CDBF-AB8D-4457-8779-031C3614E46A}"/>
              </a:ext>
            </a:extLst>
          </p:cNvPr>
          <p:cNvSpPr txBox="1"/>
          <p:nvPr/>
        </p:nvSpPr>
        <p:spPr>
          <a:xfrm>
            <a:off x="1061060" y="5876852"/>
            <a:ext cx="1030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A60AA6"/>
                </a:solidFill>
              </a:rPr>
              <a:t>Raspberry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ED7391-ED43-462B-A167-459E75111D3A}"/>
              </a:ext>
            </a:extLst>
          </p:cNvPr>
          <p:cNvSpPr/>
          <p:nvPr/>
        </p:nvSpPr>
        <p:spPr>
          <a:xfrm>
            <a:off x="3695354" y="5242259"/>
            <a:ext cx="1600200" cy="736600"/>
          </a:xfrm>
          <a:prstGeom prst="rect">
            <a:avLst/>
          </a:prstGeom>
          <a:solidFill>
            <a:srgbClr val="A60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Capteur BME280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CCDD629-EE97-4F77-B567-0AB160EABB0A}"/>
              </a:ext>
            </a:extLst>
          </p:cNvPr>
          <p:cNvCxnSpPr>
            <a:cxnSpLocks/>
          </p:cNvCxnSpPr>
          <p:nvPr/>
        </p:nvCxnSpPr>
        <p:spPr>
          <a:xfrm flipH="1">
            <a:off x="2901624" y="4085226"/>
            <a:ext cx="770677" cy="1"/>
          </a:xfrm>
          <a:prstGeom prst="straightConnector1">
            <a:avLst/>
          </a:prstGeom>
          <a:ln w="28575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FF97F6F-CFA7-4C2C-AC5E-A2088788E2F3}"/>
              </a:ext>
            </a:extLst>
          </p:cNvPr>
          <p:cNvSpPr/>
          <p:nvPr/>
        </p:nvSpPr>
        <p:spPr>
          <a:xfrm>
            <a:off x="3695354" y="3941194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capteur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23E5E3B-4A14-4575-886E-94254CCE3784}"/>
              </a:ext>
            </a:extLst>
          </p:cNvPr>
          <p:cNvCxnSpPr>
            <a:cxnSpLocks/>
          </p:cNvCxnSpPr>
          <p:nvPr/>
        </p:nvCxnSpPr>
        <p:spPr>
          <a:xfrm>
            <a:off x="2901624" y="4488452"/>
            <a:ext cx="770677" cy="0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72942-688D-4B2F-BDED-4A0973B74861}"/>
              </a:ext>
            </a:extLst>
          </p:cNvPr>
          <p:cNvSpPr/>
          <p:nvPr/>
        </p:nvSpPr>
        <p:spPr>
          <a:xfrm>
            <a:off x="8375459" y="2235794"/>
            <a:ext cx="1037534" cy="467677"/>
          </a:xfrm>
          <a:prstGeom prst="rect">
            <a:avLst/>
          </a:prstGeom>
          <a:solidFill>
            <a:srgbClr val="A60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Matériel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91627D-CF84-4366-9B99-8E5ED66EDC4E}"/>
              </a:ext>
            </a:extLst>
          </p:cNvPr>
          <p:cNvSpPr/>
          <p:nvPr/>
        </p:nvSpPr>
        <p:spPr>
          <a:xfrm>
            <a:off x="8375459" y="2703471"/>
            <a:ext cx="1037533" cy="4676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Logiciel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62914F7-1C89-4417-8418-260F479F224C}"/>
              </a:ext>
            </a:extLst>
          </p:cNvPr>
          <p:cNvCxnSpPr>
            <a:cxnSpLocks/>
          </p:cNvCxnSpPr>
          <p:nvPr/>
        </p:nvCxnSpPr>
        <p:spPr>
          <a:xfrm>
            <a:off x="4285904" y="4677794"/>
            <a:ext cx="0" cy="564465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D75F946-8733-4F5F-8C76-D8C4AA32F424}"/>
              </a:ext>
            </a:extLst>
          </p:cNvPr>
          <p:cNvCxnSpPr>
            <a:cxnSpLocks/>
          </p:cNvCxnSpPr>
          <p:nvPr/>
        </p:nvCxnSpPr>
        <p:spPr>
          <a:xfrm flipV="1">
            <a:off x="4682799" y="4686316"/>
            <a:ext cx="0" cy="555943"/>
          </a:xfrm>
          <a:prstGeom prst="straightConnector1">
            <a:avLst/>
          </a:prstGeom>
          <a:ln w="28575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C2A11B8-72A4-438D-BC8C-ECF6BE2B8B5A}"/>
              </a:ext>
            </a:extLst>
          </p:cNvPr>
          <p:cNvSpPr/>
          <p:nvPr/>
        </p:nvSpPr>
        <p:spPr>
          <a:xfrm>
            <a:off x="4682799" y="2219117"/>
            <a:ext cx="1600200" cy="736600"/>
          </a:xfrm>
          <a:prstGeom prst="rect">
            <a:avLst/>
          </a:prstGeom>
          <a:solidFill>
            <a:srgbClr val="3D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web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C70DC38-AB66-4A85-A3C2-688218353266}"/>
              </a:ext>
            </a:extLst>
          </p:cNvPr>
          <p:cNvCxnSpPr>
            <a:cxnSpLocks/>
          </p:cNvCxnSpPr>
          <p:nvPr/>
        </p:nvCxnSpPr>
        <p:spPr>
          <a:xfrm>
            <a:off x="3029149" y="2381266"/>
            <a:ext cx="1653650" cy="0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72AD73F-7162-48EB-8CD0-B52C4547FC99}"/>
              </a:ext>
            </a:extLst>
          </p:cNvPr>
          <p:cNvCxnSpPr>
            <a:cxnSpLocks/>
          </p:cNvCxnSpPr>
          <p:nvPr/>
        </p:nvCxnSpPr>
        <p:spPr>
          <a:xfrm flipH="1">
            <a:off x="3029149" y="2800366"/>
            <a:ext cx="1653651" cy="0"/>
          </a:xfrm>
          <a:prstGeom prst="straightConnector1">
            <a:avLst/>
          </a:prstGeom>
          <a:ln w="28575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AD39835-7BA2-4915-AEEE-9C2AFEC71AE0}"/>
              </a:ext>
            </a:extLst>
          </p:cNvPr>
          <p:cNvSpPr/>
          <p:nvPr/>
        </p:nvSpPr>
        <p:spPr>
          <a:xfrm>
            <a:off x="8375458" y="3168315"/>
            <a:ext cx="1037534" cy="467677"/>
          </a:xfrm>
          <a:prstGeom prst="rect">
            <a:avLst/>
          </a:prstGeom>
          <a:solidFill>
            <a:srgbClr val="3D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Service web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8C07296-CEC8-4E6F-9FBB-B478F205E7AF}"/>
              </a:ext>
            </a:extLst>
          </p:cNvPr>
          <p:cNvCxnSpPr>
            <a:cxnSpLocks/>
          </p:cNvCxnSpPr>
          <p:nvPr/>
        </p:nvCxnSpPr>
        <p:spPr>
          <a:xfrm>
            <a:off x="8375458" y="3792272"/>
            <a:ext cx="476101" cy="0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47674E7D-F572-4E5A-B61B-DAE99FF962DF}"/>
              </a:ext>
            </a:extLst>
          </p:cNvPr>
          <p:cNvSpPr txBox="1"/>
          <p:nvPr/>
        </p:nvSpPr>
        <p:spPr>
          <a:xfrm>
            <a:off x="8894225" y="3639171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1FBB3D"/>
                </a:solidFill>
              </a:rPr>
              <a:t>Requête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8DCFF0B-0F69-48D8-90D0-8E3CD1CCA3C5}"/>
              </a:ext>
            </a:extLst>
          </p:cNvPr>
          <p:cNvCxnSpPr>
            <a:cxnSpLocks/>
          </p:cNvCxnSpPr>
          <p:nvPr/>
        </p:nvCxnSpPr>
        <p:spPr>
          <a:xfrm>
            <a:off x="8375972" y="3976717"/>
            <a:ext cx="476101" cy="0"/>
          </a:xfrm>
          <a:prstGeom prst="straightConnector1">
            <a:avLst/>
          </a:prstGeom>
          <a:ln w="28575">
            <a:solidFill>
              <a:srgbClr val="FF2D2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FD9E9D23-3DB9-4976-8288-62145456F116}"/>
              </a:ext>
            </a:extLst>
          </p:cNvPr>
          <p:cNvSpPr txBox="1"/>
          <p:nvPr/>
        </p:nvSpPr>
        <p:spPr>
          <a:xfrm>
            <a:off x="8894739" y="3823616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FF0000"/>
                </a:solidFill>
              </a:rPr>
              <a:t>Envoi</a:t>
            </a:r>
          </a:p>
        </p:txBody>
      </p:sp>
    </p:spTree>
    <p:extLst>
      <p:ext uri="{BB962C8B-B14F-4D97-AF65-F5344CB8AC3E}">
        <p14:creationId xmlns:p14="http://schemas.microsoft.com/office/powerpoint/2010/main" val="158458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L’EQUIPE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/ ROLE / REPARTITION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6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32F61-8D3F-4E92-A9CE-32F8F43E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Participants au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BCDB-C0C7-481A-9C2E-9AAFC703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35034"/>
            <a:ext cx="10058400" cy="4717710"/>
          </a:xfrm>
        </p:spPr>
        <p:txBody>
          <a:bodyPr/>
          <a:lstStyle/>
          <a:p>
            <a:r>
              <a:rPr lang="fr-FR" dirty="0"/>
              <a:t>Lucas SANER</a:t>
            </a:r>
          </a:p>
          <a:p>
            <a:endParaRPr lang="fr-FR" dirty="0"/>
          </a:p>
          <a:p>
            <a:r>
              <a:rPr lang="fr-FR" dirty="0"/>
              <a:t>Mickael ANTHEAUNE</a:t>
            </a:r>
          </a:p>
          <a:p>
            <a:endParaRPr lang="fr-FR" dirty="0"/>
          </a:p>
          <a:p>
            <a:r>
              <a:rPr lang="fr-FR" dirty="0" err="1"/>
              <a:t>Stephane</a:t>
            </a:r>
            <a:r>
              <a:rPr lang="fr-FR" dirty="0"/>
              <a:t> CUILLERDIER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EE8EA-E2AE-4308-AA65-A6F288BC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MATERIELS / OUTILS / PLATEFORMES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AC4AE-8D39-4824-B880-28876067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/ Libraire / Framework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F39AB8-EF9A-4118-9E31-C04863F5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813AD7-6B44-42D3-A8CE-3128C310F88E}"/>
              </a:ext>
            </a:extLst>
          </p:cNvPr>
          <p:cNvSpPr txBox="1"/>
          <p:nvPr/>
        </p:nvSpPr>
        <p:spPr>
          <a:xfrm>
            <a:off x="2529444" y="2381003"/>
            <a:ext cx="60789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Discord</a:t>
            </a:r>
          </a:p>
          <a:p>
            <a:r>
              <a:rPr lang="fr-FR" dirty="0"/>
              <a:t>Powerpoint</a:t>
            </a:r>
          </a:p>
          <a:p>
            <a:r>
              <a:rPr lang="fr-FR" dirty="0"/>
              <a:t>Framework QT</a:t>
            </a:r>
          </a:p>
          <a:p>
            <a:r>
              <a:rPr lang="fr-FR" dirty="0"/>
              <a:t>QT Creator / Visual Studio</a:t>
            </a:r>
          </a:p>
          <a:p>
            <a:r>
              <a:rPr lang="fr-FR" dirty="0" err="1"/>
              <a:t>Cmake</a:t>
            </a:r>
            <a:endParaRPr lang="fr-FR" dirty="0"/>
          </a:p>
          <a:p>
            <a:r>
              <a:rPr lang="fr-FR" dirty="0" err="1"/>
              <a:t>Autotools</a:t>
            </a:r>
            <a:r>
              <a:rPr lang="fr-FR" dirty="0"/>
              <a:t> : </a:t>
            </a:r>
            <a:r>
              <a:rPr lang="fr-FR" dirty="0" err="1"/>
              <a:t>AutoMake</a:t>
            </a:r>
            <a:r>
              <a:rPr lang="fr-FR" dirty="0"/>
              <a:t> / </a:t>
            </a:r>
            <a:r>
              <a:rPr lang="fr-FR" dirty="0" err="1"/>
              <a:t>AutoConf</a:t>
            </a:r>
            <a:endParaRPr lang="fr-FR" dirty="0"/>
          </a:p>
          <a:p>
            <a:r>
              <a:rPr lang="fr-FR" dirty="0" err="1"/>
              <a:t>Libuv</a:t>
            </a:r>
            <a:r>
              <a:rPr lang="fr-FR" dirty="0"/>
              <a:t> : Serveur HTTP</a:t>
            </a:r>
          </a:p>
          <a:p>
            <a:r>
              <a:rPr lang="fr-FR" dirty="0"/>
              <a:t>Sqlite3</a:t>
            </a:r>
          </a:p>
          <a:p>
            <a:r>
              <a:rPr lang="fr-FR" dirty="0"/>
              <a:t>Raspberry PI 3</a:t>
            </a:r>
          </a:p>
          <a:p>
            <a:r>
              <a:rPr lang="fr-FR" dirty="0"/>
              <a:t>Capteur BME280 : Température / Pression / Humidité</a:t>
            </a:r>
          </a:p>
        </p:txBody>
      </p:sp>
    </p:spTree>
    <p:extLst>
      <p:ext uri="{BB962C8B-B14F-4D97-AF65-F5344CB8AC3E}">
        <p14:creationId xmlns:p14="http://schemas.microsoft.com/office/powerpoint/2010/main" val="222471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RECHERCHE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LIBRAIRIE / API / TECHNOLOGIES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0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7FC69-8C2D-4CBF-82E8-9C7E40BE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38EC2-B499-41DE-8BC6-64EDA7DC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Comparatif des api web</a:t>
            </a:r>
          </a:p>
          <a:p>
            <a:r>
              <a:rPr lang="fr-FR" dirty="0"/>
              <a:t>l’api web doit pouvoir nous donner :</a:t>
            </a:r>
          </a:p>
          <a:p>
            <a:pPr lvl="1"/>
            <a:r>
              <a:rPr lang="fr-FR" dirty="0"/>
              <a:t>Des donnée température / humidité / pression en </a:t>
            </a:r>
            <a:r>
              <a:rPr lang="fr-FR" dirty="0" err="1"/>
              <a:t>celsius</a:t>
            </a:r>
            <a:endParaRPr lang="fr-FR" dirty="0"/>
          </a:p>
          <a:p>
            <a:pPr lvl="1"/>
            <a:r>
              <a:rPr lang="fr-FR" dirty="0"/>
              <a:t>Temps / icone</a:t>
            </a:r>
          </a:p>
          <a:p>
            <a:pPr lvl="1"/>
            <a:r>
              <a:rPr lang="fr-FR" dirty="0" err="1"/>
              <a:t>Previsions</a:t>
            </a:r>
            <a:r>
              <a:rPr lang="fr-FR" dirty="0"/>
              <a:t> 5 jours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9DC34-F5FA-4B1A-ACC6-0FF1EB3A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SPECIFICATION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DU PROJET / LES PREREQUIS ET FINALITE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6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Serveur NGINX + App CGI : trop lourd pour ce qu’il y a faire, pas besoin du HTTPS</a:t>
            </a:r>
          </a:p>
          <a:p>
            <a:r>
              <a:rPr lang="fr-FR" dirty="0"/>
              <a:t>HTTP ou TCP</a:t>
            </a:r>
          </a:p>
          <a:p>
            <a:pPr lvl="1"/>
            <a:r>
              <a:rPr lang="fr-FR" dirty="0"/>
              <a:t>TCP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) c’est plus pour une app temp réel : plus complexe coté serveur et client</a:t>
            </a:r>
          </a:p>
          <a:p>
            <a:pPr lvl="1"/>
            <a:r>
              <a:rPr lang="fr-FR" dirty="0"/>
              <a:t>HTTP (high </a:t>
            </a:r>
            <a:r>
              <a:rPr lang="fr-FR" dirty="0" err="1"/>
              <a:t>level</a:t>
            </a:r>
            <a:r>
              <a:rPr lang="fr-FR" dirty="0"/>
              <a:t> surcouche du </a:t>
            </a:r>
            <a:r>
              <a:rPr lang="fr-FR" dirty="0" err="1"/>
              <a:t>tcp</a:t>
            </a:r>
            <a:r>
              <a:rPr lang="fr-FR" dirty="0"/>
              <a:t>) c’est pour un service sur requête : </a:t>
            </a:r>
          </a:p>
          <a:p>
            <a:pPr lvl="2"/>
            <a:r>
              <a:rPr lang="fr-FR" dirty="0"/>
              <a:t>plus simple a mettre en place coté client et serveur</a:t>
            </a:r>
          </a:p>
          <a:p>
            <a:r>
              <a:rPr lang="fr-FR" dirty="0"/>
              <a:t>application autonome + Lib HTTP simple : 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forte communauté car fait pour </a:t>
            </a:r>
            <a:r>
              <a:rPr lang="fr-FR" dirty="0" err="1"/>
              <a:t>nodejs</a:t>
            </a:r>
            <a:endParaRPr lang="fr-FR" dirty="0"/>
          </a:p>
          <a:p>
            <a:pPr lvl="2"/>
            <a:r>
              <a:rPr lang="fr-FR" dirty="0"/>
              <a:t>fait en C donc </a:t>
            </a:r>
            <a:r>
              <a:rPr lang="fr-FR" dirty="0" err="1"/>
              <a:t>tres</a:t>
            </a:r>
            <a:r>
              <a:rPr lang="fr-FR" dirty="0"/>
              <a:t> rapide</a:t>
            </a:r>
          </a:p>
          <a:p>
            <a:pPr lvl="2"/>
            <a:r>
              <a:rPr lang="fr-FR" dirty="0"/>
              <a:t>disponibilité de package sur </a:t>
            </a:r>
            <a:r>
              <a:rPr lang="fr-FR" dirty="0" err="1"/>
              <a:t>debianUv-cpp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Uv-cpp</a:t>
            </a:r>
            <a:r>
              <a:rPr lang="fr-FR" dirty="0"/>
              <a:t> :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 err="1"/>
              <a:t>Disponbilité</a:t>
            </a:r>
            <a:r>
              <a:rPr lang="fr-FR" dirty="0"/>
              <a:t> d’exemple tout fait</a:t>
            </a:r>
          </a:p>
          <a:p>
            <a:pPr lvl="2"/>
            <a:r>
              <a:rPr lang="fr-FR" dirty="0"/>
              <a:t>Fonctionnement moderne </a:t>
            </a:r>
            <a:r>
              <a:rPr lang="fr-FR" dirty="0" err="1"/>
              <a:t>asynchorne</a:t>
            </a:r>
            <a:endParaRPr lang="fr-FR" dirty="0"/>
          </a:p>
          <a:p>
            <a:pPr lvl="2"/>
            <a:r>
              <a:rPr lang="fr-FR" dirty="0"/>
              <a:t>Fonction lambda pour les callback</a:t>
            </a:r>
          </a:p>
          <a:p>
            <a:pPr lvl="1"/>
            <a:r>
              <a:rPr lang="fr-FR" dirty="0" err="1"/>
              <a:t>Asio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dependant</a:t>
            </a:r>
            <a:r>
              <a:rPr lang="fr-FR" dirty="0"/>
              <a:t> de boost</a:t>
            </a:r>
          </a:p>
          <a:p>
            <a:pPr lvl="2"/>
            <a:r>
              <a:rPr lang="fr-FR" dirty="0"/>
              <a:t>Avantage : pas de lib</a:t>
            </a:r>
          </a:p>
          <a:p>
            <a:pPr lvl="2"/>
            <a:r>
              <a:rPr lang="fr-FR" dirty="0"/>
              <a:t>Con : utilisation abusive des </a:t>
            </a:r>
            <a:r>
              <a:rPr lang="fr-FR" dirty="0" err="1"/>
              <a:t>templates</a:t>
            </a:r>
            <a:r>
              <a:rPr lang="fr-FR" dirty="0"/>
              <a:t>, temps de compilation rallongé, usine a gaz</a:t>
            </a:r>
          </a:p>
          <a:p>
            <a:pPr lvl="2"/>
            <a:r>
              <a:rPr lang="fr-FR" dirty="0"/>
              <a:t>empreinte mémoire non </a:t>
            </a:r>
            <a:r>
              <a:rPr lang="fr-FR" dirty="0" err="1"/>
              <a:t>negligeable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2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capteur BME280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144285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Driver </a:t>
            </a:r>
            <a:r>
              <a:rPr lang="fr-FR" dirty="0" err="1"/>
              <a:t>bosch</a:t>
            </a:r>
            <a:r>
              <a:rPr lang="fr-FR" dirty="0"/>
              <a:t> officiel fait en C : </a:t>
            </a:r>
          </a:p>
          <a:p>
            <a:pPr lvl="1"/>
            <a:r>
              <a:rPr lang="fr-FR" dirty="0"/>
              <a:t>livré avec des </a:t>
            </a:r>
            <a:r>
              <a:rPr lang="fr-FR" dirty="0" err="1"/>
              <a:t>examples</a:t>
            </a:r>
            <a:endParaRPr lang="fr-FR" dirty="0"/>
          </a:p>
          <a:p>
            <a:pPr lvl="1"/>
            <a:r>
              <a:rPr lang="fr-FR" dirty="0" err="1"/>
              <a:t>Fiabilté</a:t>
            </a:r>
            <a:r>
              <a:rPr lang="fr-FR" dirty="0"/>
              <a:t> maximale car driver officiel</a:t>
            </a:r>
          </a:p>
          <a:p>
            <a:pPr lvl="1"/>
            <a:r>
              <a:rPr lang="fr-FR" dirty="0" err="1"/>
              <a:t>Facielment</a:t>
            </a:r>
            <a:r>
              <a:rPr lang="fr-FR" dirty="0"/>
              <a:t> </a:t>
            </a:r>
            <a:r>
              <a:rPr lang="fr-FR" dirty="0" err="1"/>
              <a:t>integrable</a:t>
            </a:r>
            <a:r>
              <a:rPr lang="fr-FR" dirty="0"/>
              <a:t> dans app 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Script python livré par </a:t>
            </a:r>
            <a:r>
              <a:rPr lang="fr-FR" dirty="0" err="1"/>
              <a:t>ajc</a:t>
            </a:r>
            <a:r>
              <a:rPr lang="fr-FR" dirty="0"/>
              <a:t> pour tester le capteur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C4F49AC-031B-4060-9AAA-5CDBCA2BC818}"/>
              </a:ext>
            </a:extLst>
          </p:cNvPr>
          <p:cNvSpPr txBox="1">
            <a:spLocks/>
          </p:cNvSpPr>
          <p:nvPr/>
        </p:nvSpPr>
        <p:spPr>
          <a:xfrm>
            <a:off x="1066800" y="2938490"/>
            <a:ext cx="10058400" cy="54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Sauvegarde non volatile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8B875CC-8596-4233-9174-EAA240906591}"/>
              </a:ext>
            </a:extLst>
          </p:cNvPr>
          <p:cNvSpPr txBox="1">
            <a:spLocks/>
          </p:cNvSpPr>
          <p:nvPr/>
        </p:nvSpPr>
        <p:spPr>
          <a:xfrm>
            <a:off x="1066800" y="3483427"/>
            <a:ext cx="10058400" cy="310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but est de garder les données </a:t>
            </a:r>
            <a:r>
              <a:rPr lang="fr-FR" dirty="0" err="1"/>
              <a:t>meme</a:t>
            </a:r>
            <a:r>
              <a:rPr lang="fr-FR" dirty="0"/>
              <a:t> </a:t>
            </a:r>
            <a:r>
              <a:rPr lang="fr-FR" dirty="0" err="1"/>
              <a:t>apres</a:t>
            </a:r>
            <a:r>
              <a:rPr lang="fr-FR" dirty="0"/>
              <a:t> un crash du serveur ou un reboot de l’os</a:t>
            </a:r>
          </a:p>
          <a:p>
            <a:r>
              <a:rPr lang="fr-FR" dirty="0" err="1"/>
              <a:t>Sqlite</a:t>
            </a:r>
            <a:r>
              <a:rPr lang="fr-FR" dirty="0"/>
              <a:t> 3 : </a:t>
            </a:r>
          </a:p>
          <a:p>
            <a:pPr lvl="1"/>
            <a:r>
              <a:rPr lang="fr-FR" dirty="0"/>
              <a:t>lib en C sans </a:t>
            </a:r>
            <a:r>
              <a:rPr lang="fr-FR" dirty="0" err="1"/>
              <a:t>dependance</a:t>
            </a:r>
            <a:endParaRPr lang="fr-FR" dirty="0"/>
          </a:p>
          <a:p>
            <a:pPr lvl="1"/>
            <a:r>
              <a:rPr lang="fr-FR" dirty="0"/>
              <a:t>disponible </a:t>
            </a:r>
            <a:r>
              <a:rPr lang="fr-FR" dirty="0" err="1"/>
              <a:t>pre</a:t>
            </a:r>
            <a:r>
              <a:rPr lang="fr-FR" dirty="0"/>
              <a:t> compile pour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/>
              <a:t>Faible empreinte mémoire</a:t>
            </a:r>
          </a:p>
          <a:p>
            <a:pPr lvl="1"/>
            <a:r>
              <a:rPr lang="fr-FR" dirty="0"/>
              <a:t>bd relationnelle  </a:t>
            </a:r>
            <a:r>
              <a:rPr lang="fr-FR" dirty="0" err="1"/>
              <a:t>langae</a:t>
            </a:r>
            <a:r>
              <a:rPr lang="fr-FR" dirty="0"/>
              <a:t> de </a:t>
            </a:r>
            <a:r>
              <a:rPr lang="fr-FR" dirty="0" err="1"/>
              <a:t>requte</a:t>
            </a:r>
            <a:r>
              <a:rPr lang="fr-FR" dirty="0"/>
              <a:t> SQL</a:t>
            </a:r>
          </a:p>
          <a:p>
            <a:pPr lvl="1"/>
            <a:r>
              <a:rPr lang="fr-FR" dirty="0"/>
              <a:t>Optimisée pour </a:t>
            </a:r>
            <a:r>
              <a:rPr lang="fr-FR" dirty="0" err="1"/>
              <a:t>acces</a:t>
            </a:r>
            <a:r>
              <a:rPr lang="fr-FR" dirty="0"/>
              <a:t> rapide en lecture/</a:t>
            </a:r>
            <a:r>
              <a:rPr lang="fr-FR" dirty="0" err="1"/>
              <a:t>ecriture</a:t>
            </a:r>
            <a:endParaRPr lang="fr-FR" dirty="0"/>
          </a:p>
          <a:p>
            <a:pPr lvl="1"/>
            <a:r>
              <a:rPr lang="fr-FR" dirty="0" err="1"/>
              <a:t>Integrable</a:t>
            </a:r>
            <a:r>
              <a:rPr lang="fr-FR" dirty="0"/>
              <a:t> </a:t>
            </a:r>
            <a:r>
              <a:rPr lang="fr-FR" dirty="0" err="1"/>
              <a:t>faiclement</a:t>
            </a:r>
            <a:r>
              <a:rPr lang="fr-FR" dirty="0"/>
              <a:t> dans une application</a:t>
            </a:r>
          </a:p>
          <a:p>
            <a:pPr lvl="1"/>
            <a:r>
              <a:rPr lang="fr-FR" dirty="0"/>
              <a:t>Logic client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544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Serveur NGINX + App CGI : trop lourd pour ce qu’il y a faire, pas besoin du HTTPS</a:t>
            </a:r>
          </a:p>
          <a:p>
            <a:r>
              <a:rPr lang="fr-FR" dirty="0"/>
              <a:t>HTTP ou TCP</a:t>
            </a:r>
          </a:p>
          <a:p>
            <a:pPr lvl="1"/>
            <a:r>
              <a:rPr lang="fr-FR" dirty="0"/>
              <a:t>TCP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) c’est plus pour une app temp réel : plus complexe coté serveur et client</a:t>
            </a:r>
          </a:p>
          <a:p>
            <a:pPr lvl="1"/>
            <a:r>
              <a:rPr lang="fr-FR" dirty="0"/>
              <a:t>HTTP (high </a:t>
            </a:r>
            <a:r>
              <a:rPr lang="fr-FR" dirty="0" err="1"/>
              <a:t>level</a:t>
            </a:r>
            <a:r>
              <a:rPr lang="fr-FR" dirty="0"/>
              <a:t> surcouche du </a:t>
            </a:r>
            <a:r>
              <a:rPr lang="fr-FR" dirty="0" err="1"/>
              <a:t>tcp</a:t>
            </a:r>
            <a:r>
              <a:rPr lang="fr-FR" dirty="0"/>
              <a:t>) c’est pour un service sur requête : </a:t>
            </a:r>
          </a:p>
          <a:p>
            <a:pPr lvl="2"/>
            <a:r>
              <a:rPr lang="fr-FR" dirty="0"/>
              <a:t>plus simple a mettre en place coté client et serveur</a:t>
            </a:r>
          </a:p>
          <a:p>
            <a:r>
              <a:rPr lang="fr-FR" dirty="0"/>
              <a:t>application autonome + Lib HTTP simple : 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forte communauté car fait pour </a:t>
            </a:r>
            <a:r>
              <a:rPr lang="fr-FR" dirty="0" err="1"/>
              <a:t>nodejs</a:t>
            </a:r>
            <a:endParaRPr lang="fr-FR" dirty="0"/>
          </a:p>
          <a:p>
            <a:pPr lvl="2"/>
            <a:r>
              <a:rPr lang="fr-FR" dirty="0"/>
              <a:t>fait en C donc </a:t>
            </a:r>
            <a:r>
              <a:rPr lang="fr-FR" dirty="0" err="1"/>
              <a:t>tres</a:t>
            </a:r>
            <a:r>
              <a:rPr lang="fr-FR" dirty="0"/>
              <a:t> rapide</a:t>
            </a:r>
          </a:p>
          <a:p>
            <a:pPr lvl="2"/>
            <a:r>
              <a:rPr lang="fr-FR" dirty="0"/>
              <a:t>disponibilité de package sur </a:t>
            </a:r>
            <a:r>
              <a:rPr lang="fr-FR" dirty="0" err="1"/>
              <a:t>debianUv-cpp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Uv-cpp</a:t>
            </a:r>
            <a:r>
              <a:rPr lang="fr-FR" dirty="0"/>
              <a:t> :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 err="1"/>
              <a:t>Dispoiltié</a:t>
            </a:r>
            <a:r>
              <a:rPr lang="fr-FR" dirty="0"/>
              <a:t> </a:t>
            </a:r>
            <a:r>
              <a:rPr lang="fr-FR" dirty="0" err="1"/>
              <a:t>d’example</a:t>
            </a:r>
            <a:r>
              <a:rPr lang="fr-FR" dirty="0"/>
              <a:t> tout fait</a:t>
            </a:r>
          </a:p>
          <a:p>
            <a:pPr lvl="2"/>
            <a:r>
              <a:rPr lang="fr-FR" dirty="0" err="1"/>
              <a:t>Fonctionnment</a:t>
            </a:r>
            <a:r>
              <a:rPr lang="fr-FR" dirty="0"/>
              <a:t> moderne </a:t>
            </a:r>
            <a:r>
              <a:rPr lang="fr-FR" dirty="0" err="1"/>
              <a:t>asynchorne</a:t>
            </a:r>
            <a:endParaRPr lang="fr-FR" dirty="0"/>
          </a:p>
          <a:p>
            <a:pPr lvl="2"/>
            <a:r>
              <a:rPr lang="fr-FR" dirty="0"/>
              <a:t>Fonction lambda pour les </a:t>
            </a:r>
            <a:r>
              <a:rPr lang="fr-FR" dirty="0" err="1"/>
              <a:t>cakllback</a:t>
            </a:r>
            <a:endParaRPr lang="fr-FR" dirty="0"/>
          </a:p>
          <a:p>
            <a:pPr lvl="1"/>
            <a:r>
              <a:rPr lang="fr-FR" dirty="0" err="1"/>
              <a:t>Asio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dependant</a:t>
            </a:r>
            <a:r>
              <a:rPr lang="fr-FR" dirty="0"/>
              <a:t> de boost</a:t>
            </a:r>
          </a:p>
          <a:p>
            <a:pPr lvl="2"/>
            <a:r>
              <a:rPr lang="fr-FR" dirty="0"/>
              <a:t>Avantage : pas de lib</a:t>
            </a:r>
          </a:p>
          <a:p>
            <a:pPr lvl="2"/>
            <a:r>
              <a:rPr lang="fr-FR" dirty="0"/>
              <a:t>Con : utilisation abusive des </a:t>
            </a:r>
            <a:r>
              <a:rPr lang="fr-FR" dirty="0" err="1"/>
              <a:t>templates</a:t>
            </a:r>
            <a:r>
              <a:rPr lang="fr-FR" dirty="0"/>
              <a:t>, temps de compilation rallongé, usine a gaz,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6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Format de donnée d’</a:t>
            </a:r>
            <a:r>
              <a:rPr lang="fr-FR" dirty="0" err="1"/>
              <a:t>echanges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Qt sait lire facilement du xml et du JSON</a:t>
            </a:r>
          </a:p>
          <a:p>
            <a:r>
              <a:rPr lang="fr-FR" dirty="0"/>
              <a:t>XML :</a:t>
            </a:r>
          </a:p>
          <a:p>
            <a:pPr lvl="1"/>
            <a:r>
              <a:rPr lang="fr-FR" dirty="0"/>
              <a:t>orienté document</a:t>
            </a:r>
          </a:p>
          <a:p>
            <a:pPr lvl="1"/>
            <a:r>
              <a:rPr lang="fr-FR" dirty="0"/>
              <a:t>Plus Compliqué a génèrera et a analyser</a:t>
            </a:r>
          </a:p>
          <a:p>
            <a:pPr lvl="1"/>
            <a:r>
              <a:rPr lang="fr-FR" dirty="0"/>
              <a:t>Trop verbeux =&gt; plus de mémoire</a:t>
            </a:r>
          </a:p>
          <a:p>
            <a:pPr lvl="1"/>
            <a:r>
              <a:rPr lang="fr-FR" dirty="0"/>
              <a:t>Format ASCII</a:t>
            </a:r>
          </a:p>
          <a:p>
            <a:r>
              <a:rPr lang="fr-FR" dirty="0"/>
              <a:t>JSON :</a:t>
            </a:r>
          </a:p>
          <a:p>
            <a:pPr lvl="1"/>
            <a:r>
              <a:rPr lang="fr-FR" dirty="0"/>
              <a:t>Orienté données</a:t>
            </a:r>
          </a:p>
          <a:p>
            <a:pPr lvl="1"/>
            <a:r>
              <a:rPr lang="fr-FR" dirty="0"/>
              <a:t>Plus facile a générer et a analyser</a:t>
            </a:r>
          </a:p>
          <a:p>
            <a:pPr lvl="1"/>
            <a:r>
              <a:rPr lang="fr-FR" dirty="0"/>
              <a:t>Format ASCII</a:t>
            </a:r>
          </a:p>
          <a:p>
            <a:pPr lvl="1"/>
            <a:r>
              <a:rPr lang="fr-FR" dirty="0"/>
              <a:t>Très peu verbeux, laisse plus la place aux donnée que XML : </a:t>
            </a:r>
          </a:p>
          <a:p>
            <a:pPr lvl="2"/>
            <a:r>
              <a:rPr lang="fr-FR" dirty="0"/>
              <a:t>Beaucoup moins de mémoire pour plus de données</a:t>
            </a:r>
          </a:p>
          <a:p>
            <a:r>
              <a:rPr lang="fr-FR" dirty="0"/>
              <a:t>BSON :</a:t>
            </a:r>
          </a:p>
          <a:p>
            <a:pPr lvl="1"/>
            <a:r>
              <a:rPr lang="fr-FR" dirty="0"/>
              <a:t>JSON formaté binaire</a:t>
            </a:r>
          </a:p>
          <a:p>
            <a:pPr lvl="1"/>
            <a:r>
              <a:rPr lang="fr-FR" dirty="0"/>
              <a:t>Ratio « donnée/empreinte mémoire » maximum</a:t>
            </a:r>
          </a:p>
          <a:p>
            <a:pPr lvl="2"/>
            <a:r>
              <a:rPr lang="fr-FR" dirty="0"/>
              <a:t>Con : Qt ne sait pas le lire en natif</a:t>
            </a:r>
          </a:p>
          <a:p>
            <a:pPr lvl="2"/>
            <a:r>
              <a:rPr lang="fr-FR" dirty="0"/>
              <a:t>Pas vraiment utile vu la quantité de donné a échanger par le réseau.</a:t>
            </a:r>
          </a:p>
          <a:p>
            <a:pPr lvl="2"/>
            <a:r>
              <a:rPr lang="fr-FR" dirty="0"/>
              <a:t>Peu être une voie d’amélioration future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77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App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/>
          </a:bodyPr>
          <a:lstStyle/>
          <a:p>
            <a:r>
              <a:rPr lang="fr-FR" dirty="0"/>
              <a:t>Envoi/</a:t>
            </a:r>
            <a:r>
              <a:rPr lang="fr-FR" dirty="0" err="1"/>
              <a:t>reception</a:t>
            </a:r>
            <a:r>
              <a:rPr lang="fr-FR" dirty="0"/>
              <a:t> </a:t>
            </a:r>
            <a:r>
              <a:rPr lang="fr-FR" dirty="0" err="1"/>
              <a:t>requete</a:t>
            </a:r>
            <a:r>
              <a:rPr lang="fr-FR" dirty="0"/>
              <a:t> a un serveur web :</a:t>
            </a:r>
          </a:p>
          <a:p>
            <a:pPr lvl="1"/>
            <a:r>
              <a:rPr lang="fr-FR" dirty="0"/>
              <a:t>QT network : supporte la communication synchrone / asynchrone</a:t>
            </a:r>
          </a:p>
          <a:p>
            <a:r>
              <a:rPr lang="fr-FR" dirty="0"/>
              <a:t>Support de </a:t>
            </a:r>
            <a:r>
              <a:rPr lang="fr-FR" dirty="0" err="1"/>
              <a:t>different</a:t>
            </a:r>
            <a:r>
              <a:rPr lang="fr-FR" dirty="0"/>
              <a:t> langage </a:t>
            </a:r>
            <a:r>
              <a:rPr lang="fr-FR" dirty="0" err="1"/>
              <a:t>francais</a:t>
            </a:r>
            <a:r>
              <a:rPr lang="fr-FR" dirty="0"/>
              <a:t> / anglais</a:t>
            </a:r>
          </a:p>
          <a:p>
            <a:pPr lvl="1"/>
            <a:r>
              <a:rPr lang="fr-FR" dirty="0"/>
              <a:t>QT </a:t>
            </a:r>
            <a:r>
              <a:rPr lang="fr-FR" dirty="0" err="1"/>
              <a:t>trnanslator</a:t>
            </a:r>
            <a:r>
              <a:rPr lang="fr-FR" dirty="0"/>
              <a:t> : support </a:t>
            </a:r>
            <a:r>
              <a:rPr lang="fr-FR" dirty="0" err="1"/>
              <a:t>faiclita</a:t>
            </a:r>
            <a:r>
              <a:rPr lang="fr-FR" dirty="0"/>
              <a:t> via </a:t>
            </a:r>
            <a:r>
              <a:rPr lang="fr-FR" dirty="0" err="1"/>
              <a:t>Qtlinguist</a:t>
            </a:r>
            <a:r>
              <a:rPr lang="fr-FR" dirty="0"/>
              <a:t>, </a:t>
            </a:r>
            <a:r>
              <a:rPr lang="fr-FR" dirty="0" err="1"/>
              <a:t>tres</a:t>
            </a:r>
            <a:r>
              <a:rPr lang="fr-FR" dirty="0"/>
              <a:t> facile a mettre en place</a:t>
            </a:r>
          </a:p>
          <a:p>
            <a:r>
              <a:rPr lang="fr-FR" dirty="0"/>
              <a:t>Affichage de graphique :</a:t>
            </a:r>
          </a:p>
          <a:p>
            <a:pPr lvl="1"/>
            <a:r>
              <a:rPr lang="fr-FR" dirty="0"/>
              <a:t>QT charts : plein de possibilité mais ne supporte pas tout les styles et </a:t>
            </a:r>
            <a:r>
              <a:rPr lang="fr-FR" dirty="0" err="1"/>
              <a:t>apres</a:t>
            </a:r>
            <a:r>
              <a:rPr lang="fr-FR" dirty="0"/>
              <a:t> plusieurs test ne semble pas </a:t>
            </a:r>
            <a:r>
              <a:rPr lang="fr-FR" dirty="0" err="1"/>
              <a:t>pres</a:t>
            </a:r>
            <a:r>
              <a:rPr lang="fr-FR" dirty="0"/>
              <a:t> a tout faire, ex, ne sait pas afficher de gradient, difficulté de placer les labels ou on veut</a:t>
            </a:r>
          </a:p>
          <a:p>
            <a:pPr lvl="1"/>
            <a:r>
              <a:rPr lang="fr-FR" dirty="0"/>
              <a:t>Création d’un composant perso avec </a:t>
            </a:r>
            <a:r>
              <a:rPr lang="fr-FR" dirty="0" err="1"/>
              <a:t>QPainter</a:t>
            </a:r>
            <a:r>
              <a:rPr lang="fr-FR" dirty="0"/>
              <a:t> : avantage on pourra faire ce qu’on veut, peut </a:t>
            </a:r>
            <a:r>
              <a:rPr lang="fr-FR" dirty="0" err="1"/>
              <a:t>etre</a:t>
            </a:r>
            <a:r>
              <a:rPr lang="fr-FR" dirty="0"/>
              <a:t> difficile a mettre en œuvre</a:t>
            </a:r>
          </a:p>
          <a:p>
            <a:pPr lvl="1"/>
            <a:r>
              <a:rPr lang="fr-FR" dirty="0"/>
              <a:t>Autre lib a usage plus scientifique : semble capable de tout faire, mais moins joli visuellement</a:t>
            </a:r>
          </a:p>
          <a:p>
            <a:pPr lvl="1"/>
            <a:r>
              <a:rPr lang="fr-FR" dirty="0"/>
              <a:t>Via un </a:t>
            </a:r>
            <a:r>
              <a:rPr lang="fr-FR" dirty="0" err="1"/>
              <a:t>shader</a:t>
            </a:r>
            <a:r>
              <a:rPr lang="fr-FR" dirty="0"/>
              <a:t>, </a:t>
            </a:r>
            <a:r>
              <a:rPr lang="fr-FR" dirty="0" err="1"/>
              <a:t>qvec</a:t>
            </a:r>
            <a:r>
              <a:rPr lang="fr-FR" dirty="0"/>
              <a:t> un </a:t>
            </a:r>
            <a:r>
              <a:rPr lang="fr-FR" dirty="0" err="1"/>
              <a:t>QOpenglWIdget</a:t>
            </a:r>
            <a:r>
              <a:rPr lang="fr-FR" dirty="0"/>
              <a:t> : </a:t>
            </a:r>
            <a:r>
              <a:rPr lang="fr-FR" dirty="0" err="1"/>
              <a:t>necessite</a:t>
            </a:r>
            <a:r>
              <a:rPr lang="fr-FR" dirty="0"/>
              <a:t> un </a:t>
            </a:r>
            <a:r>
              <a:rPr lang="fr-FR" dirty="0" err="1"/>
              <a:t>gpu</a:t>
            </a:r>
            <a:r>
              <a:rPr lang="fr-FR" dirty="0"/>
              <a:t> donc une carte 3d avec </a:t>
            </a:r>
            <a:r>
              <a:rPr lang="fr-FR" dirty="0" err="1"/>
              <a:t>opengl</a:t>
            </a:r>
            <a:r>
              <a:rPr lang="fr-FR" dirty="0"/>
              <a:t>, supporte les animations poussées temps </a:t>
            </a:r>
            <a:r>
              <a:rPr lang="fr-FR" dirty="0" err="1"/>
              <a:t>reel</a:t>
            </a:r>
            <a:r>
              <a:rPr lang="fr-FR" dirty="0"/>
              <a:t>, mais pas de </a:t>
            </a:r>
            <a:r>
              <a:rPr lang="fr-FR" dirty="0" err="1"/>
              <a:t>debug</a:t>
            </a:r>
            <a:r>
              <a:rPr lang="fr-FR" dirty="0"/>
              <a:t> pour l’</a:t>
            </a:r>
            <a:r>
              <a:rPr lang="fr-FR" dirty="0" err="1"/>
              <a:t>ecriture</a:t>
            </a:r>
            <a:r>
              <a:rPr lang="fr-FR" dirty="0"/>
              <a:t> du </a:t>
            </a:r>
            <a:r>
              <a:rPr lang="fr-FR" dirty="0" err="1"/>
              <a:t>sahder</a:t>
            </a:r>
            <a:r>
              <a:rPr lang="fr-FR" dirty="0"/>
              <a:t> et peut </a:t>
            </a:r>
            <a:r>
              <a:rPr lang="fr-FR" dirty="0" err="1"/>
              <a:t>etre</a:t>
            </a:r>
            <a:r>
              <a:rPr lang="fr-FR" dirty="0"/>
              <a:t> difficile a </a:t>
            </a:r>
            <a:r>
              <a:rPr lang="fr-FR" dirty="0" err="1"/>
              <a:t>mettte</a:t>
            </a:r>
            <a:r>
              <a:rPr lang="fr-FR" dirty="0"/>
              <a:t> en place</a:t>
            </a:r>
          </a:p>
          <a:p>
            <a:r>
              <a:rPr lang="fr-FR" dirty="0"/>
              <a:t>Support des style visuel jour / nuit</a:t>
            </a:r>
          </a:p>
          <a:p>
            <a:pPr lvl="1"/>
            <a:r>
              <a:rPr lang="fr-FR" dirty="0"/>
              <a:t>QT Style </a:t>
            </a:r>
            <a:r>
              <a:rPr lang="fr-FR" dirty="0" err="1"/>
              <a:t>sheet</a:t>
            </a:r>
            <a:r>
              <a:rPr lang="fr-FR" dirty="0"/>
              <a:t> : affecte tout l’application avec une syntaxe similaire au CSS</a:t>
            </a:r>
          </a:p>
          <a:p>
            <a:pPr lvl="1"/>
            <a:r>
              <a:rPr lang="fr-FR" dirty="0"/>
              <a:t>QT Palette : peut donner une couleur a chaque widget</a:t>
            </a:r>
          </a:p>
          <a:p>
            <a:r>
              <a:rPr lang="fr-FR" dirty="0" err="1"/>
              <a:t>Creation</a:t>
            </a:r>
            <a:r>
              <a:rPr lang="fr-FR" dirty="0"/>
              <a:t> d’une interface graphique :</a:t>
            </a:r>
          </a:p>
          <a:p>
            <a:pPr lvl="1"/>
            <a:r>
              <a:rPr lang="fr-FR" dirty="0"/>
              <a:t>Qt avec son designer de composant graphique </a:t>
            </a:r>
            <a:r>
              <a:rPr lang="fr-FR" dirty="0" err="1"/>
              <a:t>integré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3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</a:t>
            </a:r>
            <a:br>
              <a:rPr lang="fr-FR" dirty="0"/>
            </a:br>
            <a:r>
              <a:rPr lang="fr-FR" dirty="0"/>
              <a:t>MISE AU POINT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IMPLEMENTATION ITERATIVE / TESTS / DEBUG / AJOUT DE FONCTIONALITES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1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Repartition</a:t>
            </a:r>
            <a:r>
              <a:rPr lang="fr-FR" dirty="0"/>
              <a:t> des taches en modules :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8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FINITION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OPTIMISATION / SIMPLIFCATION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15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DEMONSTRATION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DEMO DU LOGICIEL FINI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PROBLEMES RENCONTRES / EVOLUTIONS POSSIBLES / APPORTS PERSONNELS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7EDB9-446C-41B3-A10C-73166FAF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6190"/>
          </a:xfrm>
        </p:spPr>
        <p:txBody>
          <a:bodyPr>
            <a:normAutofit fontScale="90000"/>
          </a:bodyPr>
          <a:lstStyle/>
          <a:p>
            <a:r>
              <a:rPr lang="fr-FR" dirty="0"/>
              <a:t>Intitulé du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333BE-B370-432F-84E0-6BD6FEE6E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58784"/>
            <a:ext cx="10058400" cy="4693960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L’objectif de ce projet est de concevoir une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Cette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 permettra de fournir certaines informations.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On souhaite afficher sur cette station Météo des informations météorologiques de 2 points géographiques différents: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en mer, ce qu’on appellera dans la suite du projet la Balise Mer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d'une ville choisie, ce qu’on appellera dans la suite du projet la Balise Ville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4DE4B-8C07-4B00-924C-42A26DD6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3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/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Cette balise positionnée en plein cœur de la Mer est équipée des éléments suivants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Raspberry Pi 3 Model B+: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Marque: U:Create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Processeur: ARM</a:t>
            </a:r>
            <a:endParaRPr lang="fr-FR" dirty="0">
              <a:latin typeface="Courier New" panose="02070309020205020404" pitchFamily="49" charset="0"/>
            </a:endParaRP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Vitesse du processeur: 1.40 GHz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cœurs: 4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Taille de la mémoire vive: 1GB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Type de technologie sans fil: 802.11bgn, 802.11ac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ports USB 2.0: 4</a:t>
            </a:r>
          </a:p>
          <a:p>
            <a:pPr lvl="1"/>
            <a:endParaRPr lang="fr-FR" dirty="0"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51EB0D-F8B1-448D-A8D1-64C4145D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596" y="2553318"/>
            <a:ext cx="34480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0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>
            <a:normAutofit/>
          </a:bodyPr>
          <a:lstStyle/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Capteurs d'humidité BME280: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capteur environnemental intégré développé spécifiquement pour les applications mobiles </a:t>
            </a:r>
          </a:p>
          <a:p>
            <a:pPr marL="822960" lvl="3" indent="0">
              <a:buNone/>
            </a:pPr>
            <a:r>
              <a:rPr lang="fr-FR" dirty="0">
                <a:effectLst/>
                <a:latin typeface="Arial" panose="020B0604020202020204" pitchFamily="34" charset="0"/>
              </a:rPr>
              <a:t>(où la taille et la faible consommation d'énergie sont des contraintes de conception essentielles) :</a:t>
            </a:r>
          </a:p>
          <a:p>
            <a:pPr marL="822960" lvl="3" indent="0">
              <a:buNone/>
            </a:pPr>
            <a:endParaRPr lang="it-IT" dirty="0"/>
          </a:p>
          <a:p>
            <a:pPr lvl="2"/>
            <a:r>
              <a:rPr lang="it-IT" dirty="0"/>
              <a:t>Capteur de temperature :</a:t>
            </a:r>
          </a:p>
          <a:p>
            <a:pPr lvl="3"/>
            <a:r>
              <a:rPr lang="it-IT" dirty="0"/>
              <a:t>Temperature: -40…85°C </a:t>
            </a:r>
          </a:p>
          <a:p>
            <a:pPr lvl="3"/>
            <a:r>
              <a:rPr lang="it-IT" dirty="0"/>
              <a:t>Precision : 0,01°C</a:t>
            </a:r>
            <a:endParaRPr lang="fr-FR" dirty="0"/>
          </a:p>
          <a:p>
            <a:pPr lvl="2"/>
            <a:r>
              <a:rPr lang="it-IT" dirty="0"/>
              <a:t>Capteur d’humidite</a:t>
            </a:r>
          </a:p>
          <a:p>
            <a:pPr lvl="3"/>
            <a:r>
              <a:rPr lang="it-IT" dirty="0"/>
              <a:t>Humidité : 0...100%</a:t>
            </a:r>
          </a:p>
          <a:p>
            <a:pPr lvl="3"/>
            <a:r>
              <a:rPr lang="it-IT" dirty="0"/>
              <a:t>Temps de réponse </a:t>
            </a:r>
            <a:r>
              <a:rPr lang="fr-FR" dirty="0"/>
              <a:t>: </a:t>
            </a:r>
            <a:r>
              <a:rPr lang="it-IT" dirty="0"/>
              <a:t>1 s</a:t>
            </a:r>
            <a:endParaRPr lang="fr-FR" dirty="0"/>
          </a:p>
          <a:p>
            <a:pPr lvl="3"/>
            <a:r>
              <a:rPr lang="it-IT" dirty="0"/>
              <a:t>Precision : </a:t>
            </a:r>
            <a:r>
              <a:rPr lang="fr-FR" dirty="0"/>
              <a:t>±3% d’humidité relative</a:t>
            </a:r>
            <a:endParaRPr lang="it-IT" dirty="0"/>
          </a:p>
          <a:p>
            <a:pPr lvl="2"/>
            <a:r>
              <a:rPr lang="it-IT" dirty="0"/>
              <a:t>Capteur de pression</a:t>
            </a:r>
          </a:p>
          <a:p>
            <a:pPr lvl="3"/>
            <a:r>
              <a:rPr lang="it-IT" dirty="0"/>
              <a:t>Pression: 300...1100 hPa</a:t>
            </a:r>
          </a:p>
          <a:p>
            <a:pPr lvl="3"/>
            <a:r>
              <a:rPr lang="it-IT" dirty="0"/>
              <a:t>Bruit de emsure : </a:t>
            </a:r>
            <a:r>
              <a:rPr lang="fr-FR" dirty="0"/>
              <a:t>0.2Pa</a:t>
            </a:r>
          </a:p>
          <a:p>
            <a:pPr lvl="2"/>
            <a:r>
              <a:rPr lang="it-IT" dirty="0"/>
              <a:t>Interface  : I</a:t>
            </a:r>
            <a:r>
              <a:rPr lang="fr-FR" dirty="0"/>
              <a:t>2C</a:t>
            </a:r>
            <a:endParaRPr lang="fr-FR" dirty="0">
              <a:effectLst/>
              <a:latin typeface="Arial" panose="020B0604020202020204" pitchFamily="34" charset="0"/>
            </a:endParaRPr>
          </a:p>
          <a:p>
            <a:pPr lvl="3"/>
            <a:r>
              <a:rPr lang="fr-FR" dirty="0"/>
              <a:t>Adresse </a:t>
            </a:r>
            <a:r>
              <a:rPr lang="fr-FR" dirty="0" err="1"/>
              <a:t>low</a:t>
            </a:r>
            <a:r>
              <a:rPr lang="fr-FR" dirty="0"/>
              <a:t> : 0x76</a:t>
            </a:r>
          </a:p>
          <a:p>
            <a:pPr lvl="3"/>
            <a:r>
              <a:rPr lang="fr-FR" dirty="0"/>
              <a:t>Adresse High : 0x77</a:t>
            </a:r>
            <a:endParaRPr lang="it-IT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170EEF-85D6-4105-A065-BFB23D8A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751" y="2196192"/>
            <a:ext cx="4637438" cy="11235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9A4E4C4-EF2E-4351-8DE6-DDAF3A30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410" y="3396006"/>
            <a:ext cx="3276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6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application graphique Station Météo qui permettra d’afficher les données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Affichage de l'heure et de la date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Mer: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minutes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Taux d’humidité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Pression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Ville 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 minutes 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Gestion de l’affichage de pictogrammes associés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Affichage de la Ville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Graphique prévisionnel pour les 5 jours suivants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3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partie d’administration permettant de configurer certaine </a:t>
            </a:r>
            <a:r>
              <a:rPr lang="fr-FR" dirty="0" err="1">
                <a:effectLst/>
                <a:latin typeface="Arial" panose="020B0604020202020204" pitchFamily="34" charset="0"/>
              </a:rPr>
              <a:t>parametres</a:t>
            </a:r>
            <a:r>
              <a:rPr lang="fr-FR" dirty="0">
                <a:effectLst/>
                <a:latin typeface="Arial" panose="020B0604020202020204" pitchFamily="34" charset="0"/>
              </a:rPr>
              <a:t>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Section Affichage: 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Format de l’heure 12 ou 24H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Choix de la Ville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Unité de Température Fahrenheit ou Celsius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Possibilité de choisir les styles d’affichage: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Famille de Police 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Couleur </a:t>
            </a:r>
            <a:r>
              <a:rPr lang="fr-FR" dirty="0">
                <a:latin typeface="Courier New" panose="02070309020205020404" pitchFamily="49" charset="0"/>
              </a:rPr>
              <a:t>:(</a:t>
            </a:r>
            <a:r>
              <a:rPr lang="fr-FR" dirty="0">
                <a:effectLst/>
                <a:latin typeface="Arial" panose="020B0604020202020204" pitchFamily="34" charset="0"/>
              </a:rPr>
              <a:t>Chaque style sera décliné en Mode Jour/Nuit)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Choix de la langue •: Anglais </a:t>
            </a:r>
            <a:r>
              <a:rPr lang="fr-FR" dirty="0">
                <a:latin typeface="Arial" panose="020B0604020202020204" pitchFamily="34" charset="0"/>
              </a:rPr>
              <a:t>/ </a:t>
            </a:r>
            <a:r>
              <a:rPr lang="fr-FR" dirty="0">
                <a:effectLst/>
                <a:latin typeface="Arial" panose="020B0604020202020204" pitchFamily="34" charset="0"/>
              </a:rPr>
              <a:t>Français</a:t>
            </a:r>
          </a:p>
          <a:p>
            <a:pPr lvl="1"/>
            <a:endParaRPr lang="fr-FR" dirty="0"/>
          </a:p>
          <a:p>
            <a:r>
              <a:rPr lang="fr-FR" dirty="0">
                <a:effectLst/>
                <a:latin typeface="Arial" panose="020B0604020202020204" pitchFamily="34" charset="0"/>
              </a:rPr>
              <a:t>Facultatif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S'il vous reste du temps, vous enregistrerez toutes les heures les informations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de la balise au sein d'une base de données.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Le but sera d'afficher la température moyenne des 12 dernières heures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et de l'afficher au sein de votre station.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L’ARCHITECTURE</a:t>
            </a:r>
            <a:br>
              <a:rPr lang="fr-FR" dirty="0"/>
            </a:br>
            <a:r>
              <a:rPr lang="fr-FR" dirty="0"/>
              <a:t>DU PROJET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MVC / SCHEMAS LOGIQUE / FONCTIONNEMENT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9377D1F-C1DB-4901-B076-C2F5619BE2C9}"/>
              </a:ext>
            </a:extLst>
          </p:cNvPr>
          <p:cNvSpPr/>
          <p:nvPr/>
        </p:nvSpPr>
        <p:spPr>
          <a:xfrm>
            <a:off x="2149434" y="2131621"/>
            <a:ext cx="3526971" cy="4037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52A6A1-8910-4D15-8619-42AFEF1A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120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MVC : Model-Vue-Contrôleur</a:t>
            </a:r>
            <a:br>
              <a:rPr lang="fr-FR" dirty="0"/>
            </a:br>
            <a:r>
              <a:rPr lang="fr-FR" dirty="0"/>
              <a:t>dans un contexte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F446E-33D5-4B09-B6E5-E3CDDB1A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33208-94CB-4F25-BE46-F6489EDD000D}"/>
              </a:ext>
            </a:extLst>
          </p:cNvPr>
          <p:cNvSpPr/>
          <p:nvPr/>
        </p:nvSpPr>
        <p:spPr>
          <a:xfrm>
            <a:off x="3739757" y="3933701"/>
            <a:ext cx="1540823" cy="5581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983CE-1874-4127-81BB-2115253A653F}"/>
              </a:ext>
            </a:extLst>
          </p:cNvPr>
          <p:cNvSpPr/>
          <p:nvPr/>
        </p:nvSpPr>
        <p:spPr>
          <a:xfrm>
            <a:off x="2650197" y="2606634"/>
            <a:ext cx="1089561" cy="55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10067-D17D-4887-BD9C-A0DCD555E1C5}"/>
              </a:ext>
            </a:extLst>
          </p:cNvPr>
          <p:cNvSpPr/>
          <p:nvPr/>
        </p:nvSpPr>
        <p:spPr>
          <a:xfrm>
            <a:off x="2650197" y="5260769"/>
            <a:ext cx="1089560" cy="5581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62EC7C-FCCC-4D32-9274-51F7EE3B4094}"/>
              </a:ext>
            </a:extLst>
          </p:cNvPr>
          <p:cNvSpPr/>
          <p:nvPr/>
        </p:nvSpPr>
        <p:spPr>
          <a:xfrm>
            <a:off x="7062869" y="3933700"/>
            <a:ext cx="1540823" cy="5581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B2B583-4389-4E0C-BB52-173166F3C125}"/>
              </a:ext>
            </a:extLst>
          </p:cNvPr>
          <p:cNvCxnSpPr/>
          <p:nvPr/>
        </p:nvCxnSpPr>
        <p:spPr>
          <a:xfrm flipH="1" flipV="1">
            <a:off x="3390405" y="3164775"/>
            <a:ext cx="617517" cy="76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9BF5C83-87DC-4172-AE96-7F8B603AE232}"/>
              </a:ext>
            </a:extLst>
          </p:cNvPr>
          <p:cNvCxnSpPr>
            <a:cxnSpLocks/>
          </p:cNvCxnSpPr>
          <p:nvPr/>
        </p:nvCxnSpPr>
        <p:spPr>
          <a:xfrm flipH="1">
            <a:off x="3479471" y="4491841"/>
            <a:ext cx="528451" cy="76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B1623CD-4FD0-4676-B0E3-C0D572592CD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3739757" y="4491842"/>
            <a:ext cx="770412" cy="104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629EC33-8FC9-48AA-999E-9183CAFBD0A5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3739758" y="2885705"/>
            <a:ext cx="770411" cy="104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0BAEC9-1382-4242-9519-450D0AB3F025}"/>
              </a:ext>
            </a:extLst>
          </p:cNvPr>
          <p:cNvCxnSpPr>
            <a:cxnSpLocks/>
          </p:cNvCxnSpPr>
          <p:nvPr/>
        </p:nvCxnSpPr>
        <p:spPr>
          <a:xfrm>
            <a:off x="5280581" y="4031673"/>
            <a:ext cx="178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442EC6F-D1B7-4604-99B7-06C7887D8CE8}"/>
              </a:ext>
            </a:extLst>
          </p:cNvPr>
          <p:cNvCxnSpPr>
            <a:cxnSpLocks/>
          </p:cNvCxnSpPr>
          <p:nvPr/>
        </p:nvCxnSpPr>
        <p:spPr>
          <a:xfrm flipH="1">
            <a:off x="5280580" y="4387933"/>
            <a:ext cx="1782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D8CF116A-0629-4BE6-ABFD-B919DDADEF49}"/>
              </a:ext>
            </a:extLst>
          </p:cNvPr>
          <p:cNvSpPr txBox="1"/>
          <p:nvPr/>
        </p:nvSpPr>
        <p:spPr>
          <a:xfrm>
            <a:off x="4690753" y="215240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18749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{AFCB2019-BA94-404F-96FA-0911D432BE9A}tf78438558_win32</Template>
  <TotalTime>798</TotalTime>
  <Words>1559</Words>
  <Application>Microsoft Office PowerPoint</Application>
  <PresentationFormat>Grand écran</PresentationFormat>
  <Paragraphs>312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Courier New</vt:lpstr>
      <vt:lpstr>Garamond</vt:lpstr>
      <vt:lpstr>SavonVTI</vt:lpstr>
      <vt:lpstr>Station Meteo</vt:lpstr>
      <vt:lpstr>LA SPECIFICATION</vt:lpstr>
      <vt:lpstr>Intitulé du projet :</vt:lpstr>
      <vt:lpstr>Matériel mis a disposition :</vt:lpstr>
      <vt:lpstr>Matériel mis a disposition :</vt:lpstr>
      <vt:lpstr>Fonctionnalité attendue :</vt:lpstr>
      <vt:lpstr>Fonctionnalité attendue :</vt:lpstr>
      <vt:lpstr>L’ARCHITECTURE DU PROJET</vt:lpstr>
      <vt:lpstr>MVC : Model-Vue-Contrôleur dans un contexte Client-Serveur</vt:lpstr>
      <vt:lpstr>Architecture du Client</vt:lpstr>
      <vt:lpstr>Architecture du Serveur sur Raspberry PI :   Réception/Envois via Requête Web</vt:lpstr>
      <vt:lpstr>Architecture du Serveur sur Raspberry PI : Création/Lecture de l’Historique des mesures</vt:lpstr>
      <vt:lpstr>?</vt:lpstr>
      <vt:lpstr>L’EQUIPE</vt:lpstr>
      <vt:lpstr>Participants au projet :</vt:lpstr>
      <vt:lpstr>CHOIX TECHNIQUES</vt:lpstr>
      <vt:lpstr>Outils / Libraire / Framework</vt:lpstr>
      <vt:lpstr>LA RECHERCHE</vt:lpstr>
      <vt:lpstr>Api web</vt:lpstr>
      <vt:lpstr>Serveur WEB</vt:lpstr>
      <vt:lpstr>capteur BME280</vt:lpstr>
      <vt:lpstr>Serveur WEB</vt:lpstr>
      <vt:lpstr>Format de donnée d’echanges</vt:lpstr>
      <vt:lpstr>App client</vt:lpstr>
      <vt:lpstr>CONCEPTION MISE AU POINT</vt:lpstr>
      <vt:lpstr>Conception du Serveur</vt:lpstr>
      <vt:lpstr>LA FINITION</vt:lpstr>
      <vt:lpstr>DEMONSTRATION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Meteo</dc:title>
  <dc:creator>aiekick</dc:creator>
  <cp:lastModifiedBy>aiekick</cp:lastModifiedBy>
  <cp:revision>43</cp:revision>
  <dcterms:created xsi:type="dcterms:W3CDTF">2021-06-21T06:35:34Z</dcterms:created>
  <dcterms:modified xsi:type="dcterms:W3CDTF">2021-06-22T05:46:40Z</dcterms:modified>
</cp:coreProperties>
</file>