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2"/>
  </p:notesMasterIdLst>
  <p:handoutMasterIdLst>
    <p:handoutMasterId r:id="rId53"/>
  </p:handoutMasterIdLst>
  <p:sldIdLst>
    <p:sldId id="257" r:id="rId2"/>
    <p:sldId id="319" r:id="rId3"/>
    <p:sldId id="320" r:id="rId4"/>
    <p:sldId id="263" r:id="rId5"/>
    <p:sldId id="285" r:id="rId6"/>
    <p:sldId id="287" r:id="rId7"/>
    <p:sldId id="264" r:id="rId8"/>
    <p:sldId id="290" r:id="rId9"/>
    <p:sldId id="265" r:id="rId10"/>
    <p:sldId id="272" r:id="rId11"/>
    <p:sldId id="273" r:id="rId12"/>
    <p:sldId id="277" r:id="rId13"/>
    <p:sldId id="275" r:id="rId14"/>
    <p:sldId id="299" r:id="rId15"/>
    <p:sldId id="328" r:id="rId16"/>
    <p:sldId id="280" r:id="rId17"/>
    <p:sldId id="281" r:id="rId18"/>
    <p:sldId id="276" r:id="rId19"/>
    <p:sldId id="267" r:id="rId20"/>
    <p:sldId id="301" r:id="rId21"/>
    <p:sldId id="321" r:id="rId22"/>
    <p:sldId id="339" r:id="rId23"/>
    <p:sldId id="307" r:id="rId24"/>
    <p:sldId id="322" r:id="rId25"/>
    <p:sldId id="302" r:id="rId26"/>
    <p:sldId id="298" r:id="rId27"/>
    <p:sldId id="338" r:id="rId28"/>
    <p:sldId id="305" r:id="rId29"/>
    <p:sldId id="306" r:id="rId30"/>
    <p:sldId id="304" r:id="rId31"/>
    <p:sldId id="332" r:id="rId32"/>
    <p:sldId id="297" r:id="rId33"/>
    <p:sldId id="342" r:id="rId34"/>
    <p:sldId id="343" r:id="rId35"/>
    <p:sldId id="344" r:id="rId36"/>
    <p:sldId id="303" r:id="rId37"/>
    <p:sldId id="345" r:id="rId38"/>
    <p:sldId id="346" r:id="rId39"/>
    <p:sldId id="325" r:id="rId40"/>
    <p:sldId id="323" r:id="rId41"/>
    <p:sldId id="340" r:id="rId42"/>
    <p:sldId id="309" r:id="rId43"/>
    <p:sldId id="310" r:id="rId44"/>
    <p:sldId id="308" r:id="rId45"/>
    <p:sldId id="326" r:id="rId46"/>
    <p:sldId id="324" r:id="rId47"/>
    <p:sldId id="270" r:id="rId48"/>
    <p:sldId id="327" r:id="rId49"/>
    <p:sldId id="341" r:id="rId50"/>
    <p:sldId id="271" r:id="rId51"/>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574F790-5A3E-47E0-AE13-78F2F5C52328}">
          <p14:sldIdLst>
            <p14:sldId id="257"/>
            <p14:sldId id="319"/>
            <p14:sldId id="320"/>
            <p14:sldId id="263"/>
            <p14:sldId id="285"/>
            <p14:sldId id="287"/>
            <p14:sldId id="264"/>
            <p14:sldId id="290"/>
            <p14:sldId id="265"/>
            <p14:sldId id="272"/>
            <p14:sldId id="273"/>
            <p14:sldId id="277"/>
            <p14:sldId id="275"/>
            <p14:sldId id="299"/>
            <p14:sldId id="328"/>
            <p14:sldId id="280"/>
            <p14:sldId id="281"/>
            <p14:sldId id="276"/>
            <p14:sldId id="267"/>
            <p14:sldId id="301"/>
            <p14:sldId id="321"/>
            <p14:sldId id="339"/>
            <p14:sldId id="307"/>
            <p14:sldId id="322"/>
            <p14:sldId id="302"/>
            <p14:sldId id="298"/>
            <p14:sldId id="338"/>
            <p14:sldId id="305"/>
            <p14:sldId id="306"/>
            <p14:sldId id="304"/>
            <p14:sldId id="332"/>
            <p14:sldId id="297"/>
            <p14:sldId id="342"/>
            <p14:sldId id="343"/>
            <p14:sldId id="344"/>
            <p14:sldId id="303"/>
            <p14:sldId id="345"/>
            <p14:sldId id="346"/>
            <p14:sldId id="325"/>
            <p14:sldId id="323"/>
            <p14:sldId id="340"/>
            <p14:sldId id="309"/>
            <p14:sldId id="310"/>
            <p14:sldId id="308"/>
            <p14:sldId id="326"/>
            <p14:sldId id="324"/>
            <p14:sldId id="270"/>
            <p14:sldId id="327"/>
            <p14:sldId id="341"/>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52" autoAdjust="0"/>
    <p:restoredTop sz="97469" autoAdjust="0"/>
  </p:normalViewPr>
  <p:slideViewPr>
    <p:cSldViewPr snapToGrid="0">
      <p:cViewPr>
        <p:scale>
          <a:sx n="300" d="100"/>
          <a:sy n="300" d="100"/>
        </p:scale>
        <p:origin x="216" y="216"/>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 d="1"/>
        <a:sy n="1" d="1"/>
      </p:scale>
      <p:origin x="0" y="0"/>
    </p:cViewPr>
  </p:notesTextViewPr>
  <p:sorterViewPr>
    <p:cViewPr>
      <p:scale>
        <a:sx n="100" d="100"/>
        <a:sy n="100" d="100"/>
      </p:scale>
      <p:origin x="0" y="-4068"/>
    </p:cViewPr>
  </p:sorterViewPr>
  <p:notesViewPr>
    <p:cSldViewPr snapToGrid="0">
      <p:cViewPr varScale="1">
        <p:scale>
          <a:sx n="125" d="100"/>
          <a:sy n="125" d="100"/>
        </p:scale>
        <p:origin x="49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20.xml"/><Relationship Id="rId3" Type="http://schemas.openxmlformats.org/officeDocument/2006/relationships/slide" Target="slides/slide3.xml"/><Relationship Id="rId21" Type="http://schemas.openxmlformats.org/officeDocument/2006/relationships/slide" Target="slides/slide25.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9.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23.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7.xml"/><Relationship Id="rId23" Type="http://schemas.openxmlformats.org/officeDocument/2006/relationships/slide" Target="slides/slide50.xml"/><Relationship Id="rId10" Type="http://schemas.openxmlformats.org/officeDocument/2006/relationships/slide" Target="slides/slide10.xml"/><Relationship Id="rId19" Type="http://schemas.openxmlformats.org/officeDocument/2006/relationships/slide" Target="slides/slide2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6.xml"/><Relationship Id="rId22"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541C455-0541-42CB-85F2-EF2EB726E407}" type="datetime1">
              <a:rPr lang="fr-FR" smtClean="0"/>
              <a:t>24/06/2021</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39F4AB6-716B-4E95-AAD2-DB349D9AC9BA}" type="datetime1">
              <a:rPr lang="fr-FR" smtClean="0"/>
              <a:t>24/06/2021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a:t>
            </a:fld>
            <a:endParaRPr lang="en-US"/>
          </a:p>
        </p:txBody>
      </p:sp>
    </p:spTree>
    <p:extLst>
      <p:ext uri="{BB962C8B-B14F-4D97-AF65-F5344CB8AC3E}">
        <p14:creationId xmlns:p14="http://schemas.microsoft.com/office/powerpoint/2010/main" val="3049923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10</a:t>
            </a:fld>
            <a:endParaRPr lang="en-US"/>
          </a:p>
        </p:txBody>
      </p:sp>
    </p:spTree>
    <p:extLst>
      <p:ext uri="{BB962C8B-B14F-4D97-AF65-F5344CB8AC3E}">
        <p14:creationId xmlns:p14="http://schemas.microsoft.com/office/powerpoint/2010/main" val="2624014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11</a:t>
            </a:fld>
            <a:endParaRPr lang="en-US"/>
          </a:p>
        </p:txBody>
      </p:sp>
    </p:spTree>
    <p:extLst>
      <p:ext uri="{BB962C8B-B14F-4D97-AF65-F5344CB8AC3E}">
        <p14:creationId xmlns:p14="http://schemas.microsoft.com/office/powerpoint/2010/main" val="107898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12</a:t>
            </a:fld>
            <a:endParaRPr lang="en-US"/>
          </a:p>
        </p:txBody>
      </p:sp>
    </p:spTree>
    <p:extLst>
      <p:ext uri="{BB962C8B-B14F-4D97-AF65-F5344CB8AC3E}">
        <p14:creationId xmlns:p14="http://schemas.microsoft.com/office/powerpoint/2010/main" val="1673746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13</a:t>
            </a:fld>
            <a:endParaRPr lang="en-US"/>
          </a:p>
        </p:txBody>
      </p:sp>
    </p:spTree>
    <p:extLst>
      <p:ext uri="{BB962C8B-B14F-4D97-AF65-F5344CB8AC3E}">
        <p14:creationId xmlns:p14="http://schemas.microsoft.com/office/powerpoint/2010/main" val="383583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16</a:t>
            </a:fld>
            <a:endParaRPr lang="en-US"/>
          </a:p>
        </p:txBody>
      </p:sp>
    </p:spTree>
    <p:extLst>
      <p:ext uri="{BB962C8B-B14F-4D97-AF65-F5344CB8AC3E}">
        <p14:creationId xmlns:p14="http://schemas.microsoft.com/office/powerpoint/2010/main" val="2256315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17</a:t>
            </a:fld>
            <a:endParaRPr lang="en-US"/>
          </a:p>
        </p:txBody>
      </p:sp>
    </p:spTree>
    <p:extLst>
      <p:ext uri="{BB962C8B-B14F-4D97-AF65-F5344CB8AC3E}">
        <p14:creationId xmlns:p14="http://schemas.microsoft.com/office/powerpoint/2010/main" val="2142878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18</a:t>
            </a:fld>
            <a:endParaRPr lang="en-US"/>
          </a:p>
        </p:txBody>
      </p:sp>
    </p:spTree>
    <p:extLst>
      <p:ext uri="{BB962C8B-B14F-4D97-AF65-F5344CB8AC3E}">
        <p14:creationId xmlns:p14="http://schemas.microsoft.com/office/powerpoint/2010/main" val="2839574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21</a:t>
            </a:fld>
            <a:endParaRPr lang="en-US"/>
          </a:p>
        </p:txBody>
      </p:sp>
    </p:spTree>
    <p:extLst>
      <p:ext uri="{BB962C8B-B14F-4D97-AF65-F5344CB8AC3E}">
        <p14:creationId xmlns:p14="http://schemas.microsoft.com/office/powerpoint/2010/main" val="3915882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Lors de la connexion au serveur, celui-ci procède à une mesure et affiche ensuite les données sous forme d’un fichier JSON</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28</a:t>
            </a:fld>
            <a:endParaRPr lang="en-US"/>
          </a:p>
        </p:txBody>
      </p:sp>
    </p:spTree>
    <p:extLst>
      <p:ext uri="{BB962C8B-B14F-4D97-AF65-F5344CB8AC3E}">
        <p14:creationId xmlns:p14="http://schemas.microsoft.com/office/powerpoint/2010/main" val="2800881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algorithmes de notre application récupères ces informations pour ensuite les afficher dans l’interface graphique après les avoir traitées (calcul de la température moyenne, arrondis </a:t>
            </a:r>
            <a:r>
              <a:rPr lang="fr-FR" dirty="0" err="1"/>
              <a:t>nécéssaires</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29</a:t>
            </a:fld>
            <a:endParaRPr lang="en-US"/>
          </a:p>
        </p:txBody>
      </p:sp>
    </p:spTree>
    <p:extLst>
      <p:ext uri="{BB962C8B-B14F-4D97-AF65-F5344CB8AC3E}">
        <p14:creationId xmlns:p14="http://schemas.microsoft.com/office/powerpoint/2010/main" val="1414904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a:t>
            </a:fld>
            <a:endParaRPr lang="en-US"/>
          </a:p>
        </p:txBody>
      </p:sp>
    </p:spTree>
    <p:extLst>
      <p:ext uri="{BB962C8B-B14F-4D97-AF65-F5344CB8AC3E}">
        <p14:creationId xmlns:p14="http://schemas.microsoft.com/office/powerpoint/2010/main" val="3024339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se basant sur le fonctionnement d’un baromètre traditionnel, on peut extrapoler de la même manière le temps qu’il fait en fonction de la pression. Ainsi, en définissant des intervalles de pression, on peut choisir d’afficher l’icône correspondante ce qui rend notre application plus visuelle.</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30</a:t>
            </a:fld>
            <a:endParaRPr lang="en-US"/>
          </a:p>
        </p:txBody>
      </p:sp>
    </p:spTree>
    <p:extLst>
      <p:ext uri="{BB962C8B-B14F-4D97-AF65-F5344CB8AC3E}">
        <p14:creationId xmlns:p14="http://schemas.microsoft.com/office/powerpoint/2010/main" val="1492101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Création de graphiques pour une lecture rapide et informative de la tendance de chaque paramètres.</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31</a:t>
            </a:fld>
            <a:endParaRPr lang="en-US"/>
          </a:p>
        </p:txBody>
      </p:sp>
    </p:spTree>
    <p:extLst>
      <p:ext uri="{BB962C8B-B14F-4D97-AF65-F5344CB8AC3E}">
        <p14:creationId xmlns:p14="http://schemas.microsoft.com/office/powerpoint/2010/main" val="1122376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40</a:t>
            </a:fld>
            <a:endParaRPr lang="en-US"/>
          </a:p>
        </p:txBody>
      </p:sp>
    </p:spTree>
    <p:extLst>
      <p:ext uri="{BB962C8B-B14F-4D97-AF65-F5344CB8AC3E}">
        <p14:creationId xmlns:p14="http://schemas.microsoft.com/office/powerpoint/2010/main" val="3380745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41</a:t>
            </a:fld>
            <a:endParaRPr lang="en-US"/>
          </a:p>
        </p:txBody>
      </p:sp>
    </p:spTree>
    <p:extLst>
      <p:ext uri="{BB962C8B-B14F-4D97-AF65-F5344CB8AC3E}">
        <p14:creationId xmlns:p14="http://schemas.microsoft.com/office/powerpoint/2010/main" val="10551857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effectuer la traduction, nous avons utilisé </a:t>
            </a:r>
            <a:r>
              <a:rPr lang="fr-FR" dirty="0" err="1"/>
              <a:t>QtLinguist</a:t>
            </a:r>
            <a:r>
              <a:rPr lang="fr-FR" dirty="0"/>
              <a:t> et ainsi que les fonctions de traductions préexistantes disponible avec le Framework Qt.</a:t>
            </a:r>
          </a:p>
          <a:p>
            <a:r>
              <a:rPr lang="fr-FR" dirty="0"/>
              <a:t>Concrètement, cela consiste à signaler les variable de notre code contenant du texte à afficher à l’écran. </a:t>
            </a:r>
          </a:p>
          <a:p>
            <a:endParaRPr lang="fr-FR" dirty="0"/>
          </a:p>
          <a:p>
            <a:r>
              <a:rPr lang="fr-FR" dirty="0"/>
              <a:t>Exemple à l’écran : ligne de code qui ne sera pas traduite vs ligne de code signalée et traduisible.</a:t>
            </a:r>
          </a:p>
          <a:p>
            <a:r>
              <a:rPr lang="fr-FR" dirty="0"/>
              <a:t>De cette </a:t>
            </a:r>
            <a:r>
              <a:rPr lang="fr-FR" dirty="0" err="1"/>
              <a:t>facon</a:t>
            </a:r>
            <a:r>
              <a:rPr lang="fr-FR" dirty="0"/>
              <a:t>, il suffit de lancer un utilitaire qui va scanner notre code et préparer un fichier de traduction que nous pourrons ensuite éditer avec </a:t>
            </a:r>
            <a:r>
              <a:rPr lang="fr-FR" dirty="0" err="1"/>
              <a:t>QTLinguist</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42</a:t>
            </a:fld>
            <a:endParaRPr lang="en-US"/>
          </a:p>
        </p:txBody>
      </p:sp>
    </p:spTree>
    <p:extLst>
      <p:ext uri="{BB962C8B-B14F-4D97-AF65-F5344CB8AC3E}">
        <p14:creationId xmlns:p14="http://schemas.microsoft.com/office/powerpoint/2010/main" val="1261564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QtLinguist</a:t>
            </a:r>
            <a:r>
              <a:rPr lang="fr-FR" dirty="0"/>
              <a:t> affiche donc toutes les variable à traduire que nous avons signalés. On choisit alors la variable (1) puis on entre sa traduction (2) et le logiciel nous affiche directement un aperçu dans l’application (3).</a:t>
            </a:r>
          </a:p>
          <a:p>
            <a:r>
              <a:rPr lang="fr-FR" dirty="0"/>
              <a:t>En recompilant le programme, les fichiers de traductions seront mis à jour.</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43</a:t>
            </a:fld>
            <a:endParaRPr lang="en-US"/>
          </a:p>
        </p:txBody>
      </p:sp>
    </p:spTree>
    <p:extLst>
      <p:ext uri="{BB962C8B-B14F-4D97-AF65-F5344CB8AC3E}">
        <p14:creationId xmlns:p14="http://schemas.microsoft.com/office/powerpoint/2010/main" val="217707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L’algorithme de notre application scanne le répertoire ou sont placé les fichiers de traductions. Il est maintenant possible de sélectionner la langue désirée de l’interface graphique et de l’appliquer.</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44</a:t>
            </a:fld>
            <a:endParaRPr lang="en-US"/>
          </a:p>
        </p:txBody>
      </p:sp>
    </p:spTree>
    <p:extLst>
      <p:ext uri="{BB962C8B-B14F-4D97-AF65-F5344CB8AC3E}">
        <p14:creationId xmlns:p14="http://schemas.microsoft.com/office/powerpoint/2010/main" val="39987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a:t>
            </a:fld>
            <a:endParaRPr lang="en-US"/>
          </a:p>
        </p:txBody>
      </p:sp>
    </p:spTree>
    <p:extLst>
      <p:ext uri="{BB962C8B-B14F-4D97-AF65-F5344CB8AC3E}">
        <p14:creationId xmlns:p14="http://schemas.microsoft.com/office/powerpoint/2010/main" val="97834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a:t>
            </a:fld>
            <a:endParaRPr lang="en-US"/>
          </a:p>
        </p:txBody>
      </p:sp>
    </p:spTree>
    <p:extLst>
      <p:ext uri="{BB962C8B-B14F-4D97-AF65-F5344CB8AC3E}">
        <p14:creationId xmlns:p14="http://schemas.microsoft.com/office/powerpoint/2010/main" val="325763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5</a:t>
            </a:fld>
            <a:endParaRPr lang="en-US"/>
          </a:p>
        </p:txBody>
      </p:sp>
    </p:spTree>
    <p:extLst>
      <p:ext uri="{BB962C8B-B14F-4D97-AF65-F5344CB8AC3E}">
        <p14:creationId xmlns:p14="http://schemas.microsoft.com/office/powerpoint/2010/main" val="4088751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6</a:t>
            </a:fld>
            <a:endParaRPr lang="en-US"/>
          </a:p>
        </p:txBody>
      </p:sp>
    </p:spTree>
    <p:extLst>
      <p:ext uri="{BB962C8B-B14F-4D97-AF65-F5344CB8AC3E}">
        <p14:creationId xmlns:p14="http://schemas.microsoft.com/office/powerpoint/2010/main" val="1143918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7</a:t>
            </a:fld>
            <a:endParaRPr lang="en-US"/>
          </a:p>
        </p:txBody>
      </p:sp>
    </p:spTree>
    <p:extLst>
      <p:ext uri="{BB962C8B-B14F-4D97-AF65-F5344CB8AC3E}">
        <p14:creationId xmlns:p14="http://schemas.microsoft.com/office/powerpoint/2010/main" val="283800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8</a:t>
            </a:fld>
            <a:endParaRPr lang="en-US"/>
          </a:p>
        </p:txBody>
      </p:sp>
    </p:spTree>
    <p:extLst>
      <p:ext uri="{BB962C8B-B14F-4D97-AF65-F5344CB8AC3E}">
        <p14:creationId xmlns:p14="http://schemas.microsoft.com/office/powerpoint/2010/main" val="3733022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9</a:t>
            </a:fld>
            <a:endParaRPr lang="en-US"/>
          </a:p>
        </p:txBody>
      </p:sp>
    </p:spTree>
    <p:extLst>
      <p:ext uri="{BB962C8B-B14F-4D97-AF65-F5344CB8AC3E}">
        <p14:creationId xmlns:p14="http://schemas.microsoft.com/office/powerpoint/2010/main" val="51234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en-US"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3B6331D-8BD5-4AF5-97EE-8FB3C79FE924}" type="datetime1">
              <a:rPr lang="fr-FR" smtClean="0"/>
              <a:t>24/06/2021</a:t>
            </a:fld>
            <a:endParaRPr lang="en-US"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C09D1B91-EF9C-42FB-BBE2-597FDE1B14D7}" type="datetime1">
              <a:rPr lang="fr-FR" smtClean="0"/>
              <a:t>24/06/2021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2F733226-97BF-4FE9-8F44-80542C0EB53C}" type="datetime1">
              <a:rPr lang="fr-FR" smtClean="0"/>
              <a:t>24/06/2021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802FE938-1586-4780-B61A-DD3B60BAB93C}" type="datetime1">
              <a:rPr lang="fr-FR" smtClean="0"/>
              <a:t>24/06/2021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57CE27EF-4081-4F92-AC85-8FD255C3955B}" type="datetime1">
              <a:rPr lang="fr-FR" smtClean="0"/>
              <a:t>24/06/2021</a:t>
            </a:fld>
            <a:endParaRPr lang="en-US"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22E52E25-1182-4E86-836C-7D703787597C}" type="datetime1">
              <a:rPr lang="fr-FR" smtClean="0"/>
              <a:t>24/06/2021</a:t>
            </a:fld>
            <a:endParaRPr lang="en-US"/>
          </a:p>
        </p:txBody>
      </p:sp>
      <p:sp>
        <p:nvSpPr>
          <p:cNvPr id="6" name="Espace réservé du pied de page 5"/>
          <p:cNvSpPr>
            <a:spLocks noGrp="1"/>
          </p:cNvSpPr>
          <p:nvPr>
            <p:ph type="ftr" sz="quarter" idx="11"/>
          </p:nvPr>
        </p:nvSpPr>
        <p:spPr/>
        <p:txBody>
          <a:bodyPr rtlCol="0"/>
          <a:lstStyle/>
          <a:p>
            <a:pPr rtl="0"/>
            <a:endParaRPr lang="en-US"/>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7" name="Espace réservé de la date 6"/>
          <p:cNvSpPr>
            <a:spLocks noGrp="1"/>
          </p:cNvSpPr>
          <p:nvPr>
            <p:ph type="dt" sz="half" idx="10"/>
          </p:nvPr>
        </p:nvSpPr>
        <p:spPr/>
        <p:txBody>
          <a:bodyPr rtlCol="0"/>
          <a:lstStyle/>
          <a:p>
            <a:pPr rtl="0"/>
            <a:fld id="{007B49E2-AD49-4B10-A213-CF194D4A25A3}" type="datetime1">
              <a:rPr lang="fr-FR" smtClean="0"/>
              <a:t>24/06/2021</a:t>
            </a:fld>
            <a:endParaRPr lang="en-US"/>
          </a:p>
        </p:txBody>
      </p:sp>
      <p:sp>
        <p:nvSpPr>
          <p:cNvPr id="8" name="Espace réservé du pied de page 7"/>
          <p:cNvSpPr>
            <a:spLocks noGrp="1"/>
          </p:cNvSpPr>
          <p:nvPr>
            <p:ph type="ftr" sz="quarter" idx="11"/>
          </p:nvPr>
        </p:nvSpPr>
        <p:spPr/>
        <p:txBody>
          <a:bodyPr rtlCol="0"/>
          <a:lstStyle/>
          <a:p>
            <a:pPr rtl="0"/>
            <a:endParaRPr lang="en-US"/>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25FB4F25-64BB-460E-8192-B4AC51BA66FC}" type="datetime1">
              <a:rPr lang="fr-FR" smtClean="0"/>
              <a:t>24/06/2021</a:t>
            </a:fld>
            <a:endParaRPr lang="en-US"/>
          </a:p>
        </p:txBody>
      </p:sp>
      <p:sp>
        <p:nvSpPr>
          <p:cNvPr id="4" name="Espace réservé du pied de page 3"/>
          <p:cNvSpPr>
            <a:spLocks noGrp="1"/>
          </p:cNvSpPr>
          <p:nvPr>
            <p:ph type="ftr" sz="quarter" idx="11"/>
          </p:nvPr>
        </p:nvSpPr>
        <p:spPr/>
        <p:txBody>
          <a:bodyPr rtlCol="0"/>
          <a:lstStyle/>
          <a:p>
            <a:pPr rtl="0"/>
            <a:endParaRPr lang="en-US"/>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2BD66AC7-6890-4F0E-B000-A39D822B7C00}" type="datetime1">
              <a:rPr lang="fr-FR" smtClean="0"/>
              <a:t>24/06/2021</a:t>
            </a:fld>
            <a:endParaRPr lang="en-US"/>
          </a:p>
        </p:txBody>
      </p:sp>
      <p:sp>
        <p:nvSpPr>
          <p:cNvPr id="3" name="Espace réservé du pied de page 2"/>
          <p:cNvSpPr>
            <a:spLocks noGrp="1"/>
          </p:cNvSpPr>
          <p:nvPr>
            <p:ph type="ftr" sz="quarter" idx="11"/>
          </p:nvPr>
        </p:nvSpPr>
        <p:spPr/>
        <p:txBody>
          <a:bodyPr rtlCol="0"/>
          <a:lstStyle/>
          <a:p>
            <a:pPr rtl="0"/>
            <a:endParaRPr lang="en-US"/>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a:t>Modifiez le style du titre</a:t>
            </a:r>
            <a:endParaRPr lang="en-US"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7B0F5FB-B743-44F1-84BA-99C248DB6023}" type="datetime1">
              <a:rPr lang="fr-FR" smtClean="0"/>
              <a:t>24/06/2021</a:t>
            </a:fld>
            <a:endParaRPr lang="en-US"/>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 dirty="0"/>
              <a:t>Cliquez sur l’icône pour ajouter une image</a:t>
            </a:r>
            <a:endParaRPr lang="en-US"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C80E5F3D-7A62-48B1-A43E-C6091B37429D}" type="datetime1">
              <a:rPr lang="fr-FR" smtClean="0"/>
              <a:t>24/06/2021</a:t>
            </a:fld>
            <a:endParaRPr lang="en-US"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020D9D58-8984-498B-A4DA-61EAC8A72DD8}" type="datetime1">
              <a:rPr lang="fr-FR" smtClean="0"/>
              <a:t>24/06/2021</a:t>
            </a:fld>
            <a:endParaRPr lang="en-US"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Zoom sur un logo&#10;&#10;Description générée automatiquement">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106073"/>
            <a:ext cx="4775075" cy="672753"/>
          </a:xfrm>
        </p:spPr>
        <p:txBody>
          <a:bodyPr rtlCol="0">
            <a:normAutofit/>
          </a:bodyPr>
          <a:lstStyle/>
          <a:p>
            <a:pPr rtl="0"/>
            <a:r>
              <a:rPr lang="fr" sz="4400" dirty="0">
                <a:solidFill>
                  <a:schemeClr val="tx1"/>
                </a:solidFill>
              </a:rPr>
              <a:t>S</a:t>
            </a:r>
            <a:r>
              <a:rPr lang="fr-FR" sz="4400" dirty="0">
                <a:solidFill>
                  <a:schemeClr val="tx1"/>
                </a:solidFill>
              </a:rPr>
              <a:t>t</a:t>
            </a:r>
            <a:r>
              <a:rPr lang="fr" sz="4400" dirty="0">
                <a:solidFill>
                  <a:schemeClr val="tx1"/>
                </a:solidFill>
              </a:rPr>
              <a:t>ation Meteo</a:t>
            </a: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2861954"/>
            <a:ext cx="4775075" cy="1941616"/>
          </a:xfrm>
        </p:spPr>
        <p:txBody>
          <a:bodyPr rtlCol="0">
            <a:normAutofit fontScale="92500" lnSpcReduction="10000"/>
          </a:bodyPr>
          <a:lstStyle/>
          <a:p>
            <a:pPr rtl="0">
              <a:spcAft>
                <a:spcPts val="600"/>
              </a:spcAft>
            </a:pPr>
            <a:r>
              <a:rPr lang="fr" sz="1200" dirty="0">
                <a:solidFill>
                  <a:schemeClr val="tx1"/>
                </a:solidFill>
              </a:rPr>
              <a:t>RESKILLING C/C++ Developpeur Embarqué </a:t>
            </a:r>
          </a:p>
          <a:p>
            <a:pPr rtl="0">
              <a:spcAft>
                <a:spcPts val="600"/>
              </a:spcAft>
            </a:pPr>
            <a:r>
              <a:rPr lang="fr" sz="1200" dirty="0">
                <a:solidFill>
                  <a:schemeClr val="tx1"/>
                </a:solidFill>
              </a:rPr>
              <a:t>pour AKKA TECHNOLOGIES</a:t>
            </a:r>
            <a:br>
              <a:rPr lang="fr" sz="1200" dirty="0">
                <a:solidFill>
                  <a:schemeClr val="tx1"/>
                </a:solidFill>
              </a:rPr>
            </a:br>
            <a:r>
              <a:rPr lang="fr" sz="1200" dirty="0">
                <a:solidFill>
                  <a:schemeClr val="tx1"/>
                </a:solidFill>
              </a:rPr>
              <a:t>Via AJC Formation</a:t>
            </a:r>
          </a:p>
          <a:p>
            <a:pPr rtl="0">
              <a:spcAft>
                <a:spcPts val="600"/>
              </a:spcAft>
            </a:pPr>
            <a:endParaRPr lang="fr" sz="1000" dirty="0">
              <a:solidFill>
                <a:schemeClr val="tx1"/>
              </a:solidFill>
            </a:endParaRPr>
          </a:p>
          <a:p>
            <a:pPr rtl="0">
              <a:spcAft>
                <a:spcPts val="600"/>
              </a:spcAft>
            </a:pPr>
            <a:r>
              <a:rPr lang="fr" sz="1600" dirty="0">
                <a:solidFill>
                  <a:schemeClr val="tx1"/>
                </a:solidFill>
              </a:rPr>
              <a:t>Participants</a:t>
            </a:r>
          </a:p>
          <a:p>
            <a:pPr rtl="0">
              <a:spcAft>
                <a:spcPts val="600"/>
              </a:spcAft>
            </a:pPr>
            <a:r>
              <a:rPr lang="fr" sz="1200" dirty="0">
                <a:solidFill>
                  <a:schemeClr val="tx1"/>
                </a:solidFill>
              </a:rPr>
              <a:t>Lucas SANER</a:t>
            </a:r>
          </a:p>
          <a:p>
            <a:pPr rtl="0">
              <a:spcAft>
                <a:spcPts val="600"/>
              </a:spcAft>
            </a:pPr>
            <a:r>
              <a:rPr lang="fr" sz="1200" dirty="0">
                <a:solidFill>
                  <a:schemeClr val="tx1"/>
                </a:solidFill>
              </a:rPr>
              <a:t>Mickael ANTHEAUME</a:t>
            </a:r>
          </a:p>
          <a:p>
            <a:pPr rtl="0">
              <a:spcAft>
                <a:spcPts val="600"/>
              </a:spcAft>
            </a:pPr>
            <a:r>
              <a:rPr lang="fr" sz="1200" dirty="0">
                <a:solidFill>
                  <a:schemeClr val="tx1"/>
                </a:solidFill>
              </a:rPr>
              <a:t>Stephane CUILLERDIER</a:t>
            </a:r>
          </a:p>
        </p:txBody>
      </p:sp>
      <p:sp>
        <p:nvSpPr>
          <p:cNvPr id="10" name="Rectangle 9">
            <a:extLst>
              <a:ext uri="{FF2B5EF4-FFF2-40B4-BE49-F238E27FC236}">
                <a16:creationId xmlns:a16="http://schemas.microsoft.com/office/drawing/2014/main" id="{BFB103E8-557F-40E5-BDAF-04ED8DF8E3D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1" name="Rectangle 10">
            <a:extLst>
              <a:ext uri="{FF2B5EF4-FFF2-40B4-BE49-F238E27FC236}">
                <a16:creationId xmlns:a16="http://schemas.microsoft.com/office/drawing/2014/main" id="{D65D08F8-0083-46EA-A7AF-0C286B191548}"/>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2" name="Rectangle 11">
            <a:extLst>
              <a:ext uri="{FF2B5EF4-FFF2-40B4-BE49-F238E27FC236}">
                <a16:creationId xmlns:a16="http://schemas.microsoft.com/office/drawing/2014/main" id="{883C540E-220E-4AD1-A3F6-7E525ABE6D09}"/>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9377D1F-C1DB-4901-B076-C2F5619BE2C9}"/>
              </a:ext>
            </a:extLst>
          </p:cNvPr>
          <p:cNvSpPr/>
          <p:nvPr/>
        </p:nvSpPr>
        <p:spPr>
          <a:xfrm>
            <a:off x="2149434" y="2131621"/>
            <a:ext cx="3526971" cy="403761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C</a:t>
            </a:r>
          </a:p>
        </p:txBody>
      </p:sp>
      <p:sp>
        <p:nvSpPr>
          <p:cNvPr id="2" name="Titre 1">
            <a:extLst>
              <a:ext uri="{FF2B5EF4-FFF2-40B4-BE49-F238E27FC236}">
                <a16:creationId xmlns:a16="http://schemas.microsoft.com/office/drawing/2014/main" id="{9F52A6A1-8910-4D15-8619-42AFEF1A7C7B}"/>
              </a:ext>
            </a:extLst>
          </p:cNvPr>
          <p:cNvSpPr>
            <a:spLocks noGrp="1"/>
          </p:cNvSpPr>
          <p:nvPr>
            <p:ph type="title"/>
          </p:nvPr>
        </p:nvSpPr>
        <p:spPr>
          <a:xfrm>
            <a:off x="1066800" y="642594"/>
            <a:ext cx="10058400" cy="1091201"/>
          </a:xfrm>
        </p:spPr>
        <p:txBody>
          <a:bodyPr>
            <a:normAutofit fontScale="90000"/>
          </a:bodyPr>
          <a:lstStyle/>
          <a:p>
            <a:pPr algn="ctr"/>
            <a:r>
              <a:rPr lang="fr-FR" dirty="0"/>
              <a:t>MVC : Model-Vue-Contrôleur</a:t>
            </a:r>
            <a:br>
              <a:rPr lang="fr-FR" dirty="0"/>
            </a:br>
            <a:r>
              <a:rPr lang="fr-FR" dirty="0"/>
              <a:t>dans un contexte Client-Serveur</a:t>
            </a:r>
          </a:p>
        </p:txBody>
      </p:sp>
      <p:sp>
        <p:nvSpPr>
          <p:cNvPr id="4" name="Espace réservé de la date 3">
            <a:extLst>
              <a:ext uri="{FF2B5EF4-FFF2-40B4-BE49-F238E27FC236}">
                <a16:creationId xmlns:a16="http://schemas.microsoft.com/office/drawing/2014/main" id="{997F446E-33D5-4B09-B6E5-E3CDDB1A0E5E}"/>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Rectangle 5">
            <a:extLst>
              <a:ext uri="{FF2B5EF4-FFF2-40B4-BE49-F238E27FC236}">
                <a16:creationId xmlns:a16="http://schemas.microsoft.com/office/drawing/2014/main" id="{58C33208-94CB-4F25-BE46-F6489EDD000D}"/>
              </a:ext>
            </a:extLst>
          </p:cNvPr>
          <p:cNvSpPr/>
          <p:nvPr/>
        </p:nvSpPr>
        <p:spPr>
          <a:xfrm>
            <a:off x="3739757" y="3933701"/>
            <a:ext cx="1540823" cy="5581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Contrôleur</a:t>
            </a:r>
          </a:p>
        </p:txBody>
      </p:sp>
      <p:sp>
        <p:nvSpPr>
          <p:cNvPr id="7" name="Rectangle 6">
            <a:extLst>
              <a:ext uri="{FF2B5EF4-FFF2-40B4-BE49-F238E27FC236}">
                <a16:creationId xmlns:a16="http://schemas.microsoft.com/office/drawing/2014/main" id="{1EF983CE-1874-4127-81BB-2115253A653F}"/>
              </a:ext>
            </a:extLst>
          </p:cNvPr>
          <p:cNvSpPr/>
          <p:nvPr/>
        </p:nvSpPr>
        <p:spPr>
          <a:xfrm>
            <a:off x="2650197" y="2606634"/>
            <a:ext cx="1089561"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Model</a:t>
            </a:r>
          </a:p>
        </p:txBody>
      </p:sp>
      <p:sp>
        <p:nvSpPr>
          <p:cNvPr id="8" name="Rectangle 7">
            <a:extLst>
              <a:ext uri="{FF2B5EF4-FFF2-40B4-BE49-F238E27FC236}">
                <a16:creationId xmlns:a16="http://schemas.microsoft.com/office/drawing/2014/main" id="{D7310067-D17D-4887-BD9C-A0DCD555E1C5}"/>
              </a:ext>
            </a:extLst>
          </p:cNvPr>
          <p:cNvSpPr/>
          <p:nvPr/>
        </p:nvSpPr>
        <p:spPr>
          <a:xfrm>
            <a:off x="2650197" y="5260769"/>
            <a:ext cx="1089560" cy="558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Vue</a:t>
            </a:r>
          </a:p>
        </p:txBody>
      </p:sp>
      <p:sp>
        <p:nvSpPr>
          <p:cNvPr id="9" name="Rectangle 8">
            <a:extLst>
              <a:ext uri="{FF2B5EF4-FFF2-40B4-BE49-F238E27FC236}">
                <a16:creationId xmlns:a16="http://schemas.microsoft.com/office/drawing/2014/main" id="{3462EC7C-FCCC-4D32-9274-51F7EE3B4094}"/>
              </a:ext>
            </a:extLst>
          </p:cNvPr>
          <p:cNvSpPr/>
          <p:nvPr/>
        </p:nvSpPr>
        <p:spPr>
          <a:xfrm>
            <a:off x="7062869" y="3933700"/>
            <a:ext cx="1540823" cy="5581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Serveur</a:t>
            </a:r>
          </a:p>
        </p:txBody>
      </p:sp>
      <p:cxnSp>
        <p:nvCxnSpPr>
          <p:cNvPr id="11" name="Connecteur droit avec flèche 10">
            <a:extLst>
              <a:ext uri="{FF2B5EF4-FFF2-40B4-BE49-F238E27FC236}">
                <a16:creationId xmlns:a16="http://schemas.microsoft.com/office/drawing/2014/main" id="{02B2B583-4389-4E0C-BB52-173166F3C125}"/>
              </a:ext>
            </a:extLst>
          </p:cNvPr>
          <p:cNvCxnSpPr/>
          <p:nvPr/>
        </p:nvCxnSpPr>
        <p:spPr>
          <a:xfrm flipH="1" flipV="1">
            <a:off x="3390405" y="3164775"/>
            <a:ext cx="617517" cy="768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9BF5C83-87DC-4172-AE96-7F8B603AE232}"/>
              </a:ext>
            </a:extLst>
          </p:cNvPr>
          <p:cNvCxnSpPr>
            <a:cxnSpLocks/>
          </p:cNvCxnSpPr>
          <p:nvPr/>
        </p:nvCxnSpPr>
        <p:spPr>
          <a:xfrm flipH="1">
            <a:off x="3479471" y="4491841"/>
            <a:ext cx="528451" cy="768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DB1623CD-4FD0-4676-B0E3-C0D572592CDD}"/>
              </a:ext>
            </a:extLst>
          </p:cNvPr>
          <p:cNvCxnSpPr>
            <a:cxnSpLocks/>
            <a:stCxn id="8" idx="3"/>
            <a:endCxn id="6" idx="2"/>
          </p:cNvCxnSpPr>
          <p:nvPr/>
        </p:nvCxnSpPr>
        <p:spPr>
          <a:xfrm flipV="1">
            <a:off x="3739757" y="4491842"/>
            <a:ext cx="770412" cy="1047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5629EC33-8FC9-48AA-999E-9183CAFBD0A5}"/>
              </a:ext>
            </a:extLst>
          </p:cNvPr>
          <p:cNvCxnSpPr>
            <a:cxnSpLocks/>
            <a:stCxn id="7" idx="3"/>
            <a:endCxn id="6" idx="0"/>
          </p:cNvCxnSpPr>
          <p:nvPr/>
        </p:nvCxnSpPr>
        <p:spPr>
          <a:xfrm>
            <a:off x="3739758" y="2885705"/>
            <a:ext cx="770411" cy="1047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260BAEC9-1382-4242-9519-450D0AB3F025}"/>
              </a:ext>
            </a:extLst>
          </p:cNvPr>
          <p:cNvCxnSpPr>
            <a:cxnSpLocks/>
          </p:cNvCxnSpPr>
          <p:nvPr/>
        </p:nvCxnSpPr>
        <p:spPr>
          <a:xfrm>
            <a:off x="5280581" y="4031673"/>
            <a:ext cx="1782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6442EC6F-D1B7-4604-99B7-06C7887D8CE8}"/>
              </a:ext>
            </a:extLst>
          </p:cNvPr>
          <p:cNvCxnSpPr>
            <a:cxnSpLocks/>
          </p:cNvCxnSpPr>
          <p:nvPr/>
        </p:nvCxnSpPr>
        <p:spPr>
          <a:xfrm flipH="1">
            <a:off x="5280580" y="4387933"/>
            <a:ext cx="1782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D8CF116A-0629-4BE6-ABFD-B919DDADEF49}"/>
              </a:ext>
            </a:extLst>
          </p:cNvPr>
          <p:cNvSpPr txBox="1"/>
          <p:nvPr/>
        </p:nvSpPr>
        <p:spPr>
          <a:xfrm>
            <a:off x="4690753" y="2152403"/>
            <a:ext cx="925253" cy="369332"/>
          </a:xfrm>
          <a:prstGeom prst="rect">
            <a:avLst/>
          </a:prstGeom>
          <a:noFill/>
        </p:spPr>
        <p:txBody>
          <a:bodyPr wrap="none" rtlCol="0">
            <a:spAutoFit/>
          </a:bodyPr>
          <a:lstStyle/>
          <a:p>
            <a:r>
              <a:rPr lang="fr-FR" dirty="0"/>
              <a:t>CLIENT</a:t>
            </a:r>
          </a:p>
        </p:txBody>
      </p:sp>
      <p:sp>
        <p:nvSpPr>
          <p:cNvPr id="16" name="Rectangle 15">
            <a:extLst>
              <a:ext uri="{FF2B5EF4-FFF2-40B4-BE49-F238E27FC236}">
                <a16:creationId xmlns:a16="http://schemas.microsoft.com/office/drawing/2014/main" id="{005BA854-CFC4-4A02-8ACC-4CD8C01265D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7" name="Rectangle 16">
            <a:extLst>
              <a:ext uri="{FF2B5EF4-FFF2-40B4-BE49-F238E27FC236}">
                <a16:creationId xmlns:a16="http://schemas.microsoft.com/office/drawing/2014/main" id="{90274523-420E-4F72-A79D-357A8ABDE0EE}"/>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9" name="Rectangle 18">
            <a:extLst>
              <a:ext uri="{FF2B5EF4-FFF2-40B4-BE49-F238E27FC236}">
                <a16:creationId xmlns:a16="http://schemas.microsoft.com/office/drawing/2014/main" id="{A733D016-6E51-4D55-A935-E2DAE8F64135}"/>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18749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3653A15-0793-493A-9AA6-BB06FC462216}"/>
              </a:ext>
            </a:extLst>
          </p:cNvPr>
          <p:cNvSpPr/>
          <p:nvPr/>
        </p:nvSpPr>
        <p:spPr>
          <a:xfrm>
            <a:off x="8565409" y="1142924"/>
            <a:ext cx="2030873" cy="2580417"/>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Serveurs</a:t>
            </a:r>
          </a:p>
        </p:txBody>
      </p:sp>
      <p:sp>
        <p:nvSpPr>
          <p:cNvPr id="44" name="Rectangle 43">
            <a:extLst>
              <a:ext uri="{FF2B5EF4-FFF2-40B4-BE49-F238E27FC236}">
                <a16:creationId xmlns:a16="http://schemas.microsoft.com/office/drawing/2014/main" id="{E4EA5430-BBDB-42D6-BE86-E1FEB515B52E}"/>
              </a:ext>
            </a:extLst>
          </p:cNvPr>
          <p:cNvSpPr/>
          <p:nvPr/>
        </p:nvSpPr>
        <p:spPr>
          <a:xfrm>
            <a:off x="3270028" y="1149424"/>
            <a:ext cx="4837673" cy="5251376"/>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Logique Interne</a:t>
            </a:r>
          </a:p>
          <a:p>
            <a:pPr algn="ctr"/>
            <a:r>
              <a:rPr lang="fr-FR" sz="1600" dirty="0"/>
              <a:t>(Backend)</a:t>
            </a:r>
          </a:p>
        </p:txBody>
      </p:sp>
      <p:sp>
        <p:nvSpPr>
          <p:cNvPr id="11" name="Rectangle 10">
            <a:extLst>
              <a:ext uri="{FF2B5EF4-FFF2-40B4-BE49-F238E27FC236}">
                <a16:creationId xmlns:a16="http://schemas.microsoft.com/office/drawing/2014/main" id="{EAAC3B0F-0DF6-4AD1-B237-992064B4C696}"/>
              </a:ext>
            </a:extLst>
          </p:cNvPr>
          <p:cNvSpPr/>
          <p:nvPr/>
        </p:nvSpPr>
        <p:spPr>
          <a:xfrm>
            <a:off x="600288" y="1146959"/>
            <a:ext cx="2468338" cy="4570473"/>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Interface Visuelle / IHM</a:t>
            </a:r>
          </a:p>
          <a:p>
            <a:pPr algn="ctr"/>
            <a:r>
              <a:rPr lang="fr-FR" sz="1600" dirty="0"/>
              <a:t>(Frontend)</a:t>
            </a:r>
          </a:p>
        </p:txBody>
      </p:sp>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rmAutofit fontScale="90000"/>
          </a:bodyPr>
          <a:lstStyle/>
          <a:p>
            <a:r>
              <a:rPr lang="fr-FR" dirty="0"/>
              <a:t>Architecture du Client (Coté utilisateur)</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4" name="Rectangle 3">
            <a:extLst>
              <a:ext uri="{FF2B5EF4-FFF2-40B4-BE49-F238E27FC236}">
                <a16:creationId xmlns:a16="http://schemas.microsoft.com/office/drawing/2014/main" id="{37281E90-4BC6-4C59-AEB5-D22533FC85F4}"/>
              </a:ext>
            </a:extLst>
          </p:cNvPr>
          <p:cNvSpPr/>
          <p:nvPr/>
        </p:nvSpPr>
        <p:spPr>
          <a:xfrm>
            <a:off x="3679459" y="2976310"/>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Paramètres</a:t>
            </a:r>
          </a:p>
        </p:txBody>
      </p:sp>
      <p:sp>
        <p:nvSpPr>
          <p:cNvPr id="5" name="Rectangle 4">
            <a:extLst>
              <a:ext uri="{FF2B5EF4-FFF2-40B4-BE49-F238E27FC236}">
                <a16:creationId xmlns:a16="http://schemas.microsoft.com/office/drawing/2014/main" id="{68BE1275-B289-4709-8B70-DA21455DA602}"/>
              </a:ext>
            </a:extLst>
          </p:cNvPr>
          <p:cNvSpPr/>
          <p:nvPr/>
        </p:nvSpPr>
        <p:spPr>
          <a:xfrm>
            <a:off x="1003485" y="4245912"/>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Mer</a:t>
            </a:r>
          </a:p>
        </p:txBody>
      </p:sp>
      <p:sp>
        <p:nvSpPr>
          <p:cNvPr id="7" name="Rectangle 6">
            <a:extLst>
              <a:ext uri="{FF2B5EF4-FFF2-40B4-BE49-F238E27FC236}">
                <a16:creationId xmlns:a16="http://schemas.microsoft.com/office/drawing/2014/main" id="{5F4CF147-4B51-44BA-9A8A-E4FAA7605157}"/>
              </a:ext>
            </a:extLst>
          </p:cNvPr>
          <p:cNvSpPr/>
          <p:nvPr/>
        </p:nvSpPr>
        <p:spPr>
          <a:xfrm>
            <a:off x="3679459" y="1974376"/>
            <a:ext cx="162692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à jour</a:t>
            </a:r>
          </a:p>
        </p:txBody>
      </p:sp>
      <p:sp>
        <p:nvSpPr>
          <p:cNvPr id="8" name="Rectangle 7">
            <a:extLst>
              <a:ext uri="{FF2B5EF4-FFF2-40B4-BE49-F238E27FC236}">
                <a16:creationId xmlns:a16="http://schemas.microsoft.com/office/drawing/2014/main" id="{AA6AE6FE-E203-4354-862C-51149D821924}"/>
              </a:ext>
            </a:extLst>
          </p:cNvPr>
          <p:cNvSpPr/>
          <p:nvPr/>
        </p:nvSpPr>
        <p:spPr>
          <a:xfrm>
            <a:off x="5945170" y="191240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 Requêtes aux serveurs</a:t>
            </a:r>
          </a:p>
        </p:txBody>
      </p:sp>
      <p:sp>
        <p:nvSpPr>
          <p:cNvPr id="9" name="Rectangle 8">
            <a:extLst>
              <a:ext uri="{FF2B5EF4-FFF2-40B4-BE49-F238E27FC236}">
                <a16:creationId xmlns:a16="http://schemas.microsoft.com/office/drawing/2014/main" id="{13D768EF-CE2E-45C2-9209-996700D55D0F}"/>
              </a:ext>
            </a:extLst>
          </p:cNvPr>
          <p:cNvSpPr/>
          <p:nvPr/>
        </p:nvSpPr>
        <p:spPr>
          <a:xfrm>
            <a:off x="8790544" y="1907146"/>
            <a:ext cx="1624940"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Mer (Raspberry PI)</a:t>
            </a:r>
          </a:p>
        </p:txBody>
      </p:sp>
      <p:sp>
        <p:nvSpPr>
          <p:cNvPr id="10" name="Rectangle 9">
            <a:extLst>
              <a:ext uri="{FF2B5EF4-FFF2-40B4-BE49-F238E27FC236}">
                <a16:creationId xmlns:a16="http://schemas.microsoft.com/office/drawing/2014/main" id="{7CD31922-3CC8-40D4-89B8-EB89F3B568AE}"/>
              </a:ext>
            </a:extLst>
          </p:cNvPr>
          <p:cNvSpPr/>
          <p:nvPr/>
        </p:nvSpPr>
        <p:spPr>
          <a:xfrm>
            <a:off x="8790544" y="2887336"/>
            <a:ext cx="1624941"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ville</a:t>
            </a:r>
          </a:p>
          <a:p>
            <a:pPr algn="ctr"/>
            <a:r>
              <a:rPr lang="fr-FR" sz="1400" dirty="0"/>
              <a:t>(l’API WEB)</a:t>
            </a:r>
          </a:p>
        </p:txBody>
      </p:sp>
      <p:cxnSp>
        <p:nvCxnSpPr>
          <p:cNvPr id="14" name="Connecteur droit avec flèche 13">
            <a:extLst>
              <a:ext uri="{FF2B5EF4-FFF2-40B4-BE49-F238E27FC236}">
                <a16:creationId xmlns:a16="http://schemas.microsoft.com/office/drawing/2014/main" id="{B76ACFFF-721C-46F3-880A-5F15AF93C2FC}"/>
              </a:ext>
            </a:extLst>
          </p:cNvPr>
          <p:cNvCxnSpPr>
            <a:cxnSpLocks/>
            <a:stCxn id="8" idx="3"/>
            <a:endCxn id="9" idx="1"/>
          </p:cNvCxnSpPr>
          <p:nvPr/>
        </p:nvCxnSpPr>
        <p:spPr>
          <a:xfrm flipV="1">
            <a:off x="7572090" y="220297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5" name="Connecteur droit avec flèche 14">
            <a:extLst>
              <a:ext uri="{FF2B5EF4-FFF2-40B4-BE49-F238E27FC236}">
                <a16:creationId xmlns:a16="http://schemas.microsoft.com/office/drawing/2014/main" id="{B0D7AF06-C75B-458B-8F8D-0BBD3601A2BD}"/>
              </a:ext>
            </a:extLst>
          </p:cNvPr>
          <p:cNvCxnSpPr>
            <a:cxnSpLocks/>
            <a:stCxn id="8" idx="3"/>
            <a:endCxn id="10" idx="1"/>
          </p:cNvCxnSpPr>
          <p:nvPr/>
        </p:nvCxnSpPr>
        <p:spPr>
          <a:xfrm>
            <a:off x="7572090" y="2208238"/>
            <a:ext cx="1218454" cy="974928"/>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8" name="Connecteur droit avec flèche 17">
            <a:extLst>
              <a:ext uri="{FF2B5EF4-FFF2-40B4-BE49-F238E27FC236}">
                <a16:creationId xmlns:a16="http://schemas.microsoft.com/office/drawing/2014/main" id="{D602ED5D-9600-4F8E-BDA1-0474B28C0A5A}"/>
              </a:ext>
            </a:extLst>
          </p:cNvPr>
          <p:cNvCxnSpPr>
            <a:cxnSpLocks/>
            <a:stCxn id="9" idx="1"/>
            <a:endCxn id="331" idx="3"/>
          </p:cNvCxnSpPr>
          <p:nvPr/>
        </p:nvCxnSpPr>
        <p:spPr>
          <a:xfrm flipH="1">
            <a:off x="7572090" y="2202976"/>
            <a:ext cx="1218454" cy="98545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
        <p:nvSpPr>
          <p:cNvPr id="23" name="Rectangle 22">
            <a:extLst>
              <a:ext uri="{FF2B5EF4-FFF2-40B4-BE49-F238E27FC236}">
                <a16:creationId xmlns:a16="http://schemas.microsoft.com/office/drawing/2014/main" id="{39CD9441-9C01-43C1-80A6-CA361A41D928}"/>
              </a:ext>
            </a:extLst>
          </p:cNvPr>
          <p:cNvSpPr/>
          <p:nvPr/>
        </p:nvSpPr>
        <p:spPr>
          <a:xfrm>
            <a:off x="1203721" y="2477766"/>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Utilisateur</a:t>
            </a:r>
          </a:p>
        </p:txBody>
      </p:sp>
      <p:cxnSp>
        <p:nvCxnSpPr>
          <p:cNvPr id="26" name="Connecteur droit avec flèche 25">
            <a:extLst>
              <a:ext uri="{FF2B5EF4-FFF2-40B4-BE49-F238E27FC236}">
                <a16:creationId xmlns:a16="http://schemas.microsoft.com/office/drawing/2014/main" id="{90E81E4C-5507-4C99-864C-36F993950822}"/>
              </a:ext>
            </a:extLst>
          </p:cNvPr>
          <p:cNvCxnSpPr>
            <a:cxnSpLocks/>
            <a:stCxn id="23" idx="3"/>
            <a:endCxn id="7" idx="1"/>
          </p:cNvCxnSpPr>
          <p:nvPr/>
        </p:nvCxnSpPr>
        <p:spPr>
          <a:xfrm flipV="1">
            <a:off x="2456568" y="2202976"/>
            <a:ext cx="1222891" cy="50339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9" name="Connecteur droit avec flèche 28">
            <a:extLst>
              <a:ext uri="{FF2B5EF4-FFF2-40B4-BE49-F238E27FC236}">
                <a16:creationId xmlns:a16="http://schemas.microsoft.com/office/drawing/2014/main" id="{C9732262-BDBA-4A76-AE27-B6962128D6E7}"/>
              </a:ext>
            </a:extLst>
          </p:cNvPr>
          <p:cNvCxnSpPr>
            <a:cxnSpLocks/>
            <a:stCxn id="7" idx="3"/>
            <a:endCxn id="8" idx="1"/>
          </p:cNvCxnSpPr>
          <p:nvPr/>
        </p:nvCxnSpPr>
        <p:spPr>
          <a:xfrm>
            <a:off x="5306379" y="2202976"/>
            <a:ext cx="638791" cy="526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32" name="Connecteur droit avec flèche 31">
            <a:extLst>
              <a:ext uri="{FF2B5EF4-FFF2-40B4-BE49-F238E27FC236}">
                <a16:creationId xmlns:a16="http://schemas.microsoft.com/office/drawing/2014/main" id="{1C760CA2-0A14-42F9-8A14-5E76812D4724}"/>
              </a:ext>
            </a:extLst>
          </p:cNvPr>
          <p:cNvCxnSpPr>
            <a:cxnSpLocks/>
            <a:stCxn id="131" idx="2"/>
            <a:endCxn id="132" idx="0"/>
          </p:cNvCxnSpPr>
          <p:nvPr/>
        </p:nvCxnSpPr>
        <p:spPr>
          <a:xfrm flipH="1">
            <a:off x="4585449" y="4534880"/>
            <a:ext cx="2173181" cy="11891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78" name="Rectangle 77">
            <a:extLst>
              <a:ext uri="{FF2B5EF4-FFF2-40B4-BE49-F238E27FC236}">
                <a16:creationId xmlns:a16="http://schemas.microsoft.com/office/drawing/2014/main" id="{66186113-677E-4DF3-A3C6-7C6DD1AA4FEF}"/>
              </a:ext>
            </a:extLst>
          </p:cNvPr>
          <p:cNvSpPr/>
          <p:nvPr/>
        </p:nvSpPr>
        <p:spPr>
          <a:xfrm>
            <a:off x="1003485" y="3486247"/>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De la date</a:t>
            </a:r>
          </a:p>
        </p:txBody>
      </p:sp>
      <p:cxnSp>
        <p:nvCxnSpPr>
          <p:cNvPr id="92" name="Connecteur droit avec flèche 91">
            <a:extLst>
              <a:ext uri="{FF2B5EF4-FFF2-40B4-BE49-F238E27FC236}">
                <a16:creationId xmlns:a16="http://schemas.microsoft.com/office/drawing/2014/main" id="{1F156A80-5FDC-488E-B79C-55A44555FD68}"/>
              </a:ext>
            </a:extLst>
          </p:cNvPr>
          <p:cNvCxnSpPr>
            <a:cxnSpLocks/>
            <a:stCxn id="10" idx="1"/>
            <a:endCxn id="331" idx="3"/>
          </p:cNvCxnSpPr>
          <p:nvPr/>
        </p:nvCxnSpPr>
        <p:spPr>
          <a:xfrm flipH="1">
            <a:off x="7572090" y="318316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22" name="Connecteur droit avec flèche 121">
            <a:extLst>
              <a:ext uri="{FF2B5EF4-FFF2-40B4-BE49-F238E27FC236}">
                <a16:creationId xmlns:a16="http://schemas.microsoft.com/office/drawing/2014/main" id="{F0965605-72E9-48FA-ADD4-C8BEABFF2C38}"/>
              </a:ext>
            </a:extLst>
          </p:cNvPr>
          <p:cNvCxnSpPr>
            <a:cxnSpLocks/>
          </p:cNvCxnSpPr>
          <p:nvPr/>
        </p:nvCxnSpPr>
        <p:spPr>
          <a:xfrm flipH="1">
            <a:off x="4085200" y="2454996"/>
            <a:ext cx="4699" cy="52131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26" name="Connecteur droit avec flèche 125">
            <a:extLst>
              <a:ext uri="{FF2B5EF4-FFF2-40B4-BE49-F238E27FC236}">
                <a16:creationId xmlns:a16="http://schemas.microsoft.com/office/drawing/2014/main" id="{A33560E6-77A3-4F48-9B43-CAE0A1BBA374}"/>
              </a:ext>
            </a:extLst>
          </p:cNvPr>
          <p:cNvCxnSpPr>
            <a:cxnSpLocks/>
          </p:cNvCxnSpPr>
          <p:nvPr/>
        </p:nvCxnSpPr>
        <p:spPr>
          <a:xfrm flipV="1">
            <a:off x="4940223" y="2438222"/>
            <a:ext cx="11627" cy="53808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31" name="Rectangle 130">
            <a:extLst>
              <a:ext uri="{FF2B5EF4-FFF2-40B4-BE49-F238E27FC236}">
                <a16:creationId xmlns:a16="http://schemas.microsoft.com/office/drawing/2014/main" id="{3FC1D6F2-4B11-4619-A623-8411E7510C0D}"/>
              </a:ext>
            </a:extLst>
          </p:cNvPr>
          <p:cNvSpPr/>
          <p:nvPr/>
        </p:nvSpPr>
        <p:spPr>
          <a:xfrm>
            <a:off x="5945170" y="3943221"/>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Remplissage du modèle</a:t>
            </a:r>
          </a:p>
        </p:txBody>
      </p:sp>
      <p:sp>
        <p:nvSpPr>
          <p:cNvPr id="132" name="Rectangle 131">
            <a:extLst>
              <a:ext uri="{FF2B5EF4-FFF2-40B4-BE49-F238E27FC236}">
                <a16:creationId xmlns:a16="http://schemas.microsoft.com/office/drawing/2014/main" id="{BFC5F517-CAF9-4939-920D-99C7374C9854}"/>
              </a:ext>
            </a:extLst>
          </p:cNvPr>
          <p:cNvSpPr/>
          <p:nvPr/>
        </p:nvSpPr>
        <p:spPr>
          <a:xfrm>
            <a:off x="3771989" y="5724078"/>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Mer</a:t>
            </a:r>
          </a:p>
        </p:txBody>
      </p:sp>
      <p:sp>
        <p:nvSpPr>
          <p:cNvPr id="133" name="Rectangle 132">
            <a:extLst>
              <a:ext uri="{FF2B5EF4-FFF2-40B4-BE49-F238E27FC236}">
                <a16:creationId xmlns:a16="http://schemas.microsoft.com/office/drawing/2014/main" id="{031F50A2-C321-44E5-B0BD-4F55AF5A107F}"/>
              </a:ext>
            </a:extLst>
          </p:cNvPr>
          <p:cNvSpPr/>
          <p:nvPr/>
        </p:nvSpPr>
        <p:spPr>
          <a:xfrm>
            <a:off x="5597325" y="5717432"/>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Ville</a:t>
            </a:r>
          </a:p>
        </p:txBody>
      </p:sp>
      <p:cxnSp>
        <p:nvCxnSpPr>
          <p:cNvPr id="136" name="Connecteur droit avec flèche 135">
            <a:extLst>
              <a:ext uri="{FF2B5EF4-FFF2-40B4-BE49-F238E27FC236}">
                <a16:creationId xmlns:a16="http://schemas.microsoft.com/office/drawing/2014/main" id="{0159195C-0DDA-4887-B7D5-9C368039F39A}"/>
              </a:ext>
            </a:extLst>
          </p:cNvPr>
          <p:cNvCxnSpPr>
            <a:cxnSpLocks/>
            <a:stCxn id="131" idx="2"/>
            <a:endCxn id="133" idx="0"/>
          </p:cNvCxnSpPr>
          <p:nvPr/>
        </p:nvCxnSpPr>
        <p:spPr>
          <a:xfrm flipH="1">
            <a:off x="6410785" y="4534880"/>
            <a:ext cx="347845" cy="118255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52" name="Rectangle 151">
            <a:extLst>
              <a:ext uri="{FF2B5EF4-FFF2-40B4-BE49-F238E27FC236}">
                <a16:creationId xmlns:a16="http://schemas.microsoft.com/office/drawing/2014/main" id="{1E141A9B-17F7-415F-BE28-12FC81B4C33D}"/>
              </a:ext>
            </a:extLst>
          </p:cNvPr>
          <p:cNvSpPr/>
          <p:nvPr/>
        </p:nvSpPr>
        <p:spPr>
          <a:xfrm>
            <a:off x="3679459" y="3948353"/>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a jour de la vue</a:t>
            </a:r>
          </a:p>
        </p:txBody>
      </p:sp>
      <p:cxnSp>
        <p:nvCxnSpPr>
          <p:cNvPr id="153" name="Connecteur droit avec flèche 152">
            <a:extLst>
              <a:ext uri="{FF2B5EF4-FFF2-40B4-BE49-F238E27FC236}">
                <a16:creationId xmlns:a16="http://schemas.microsoft.com/office/drawing/2014/main" id="{14E07D0B-1C27-44E5-97B7-CA664B2D74AD}"/>
              </a:ext>
            </a:extLst>
          </p:cNvPr>
          <p:cNvCxnSpPr>
            <a:cxnSpLocks/>
            <a:stCxn id="131" idx="1"/>
            <a:endCxn id="152" idx="3"/>
          </p:cNvCxnSpPr>
          <p:nvPr/>
        </p:nvCxnSpPr>
        <p:spPr>
          <a:xfrm flipH="1">
            <a:off x="5306379" y="4239051"/>
            <a:ext cx="638791" cy="513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56" name="Connecteur droit avec flèche 155">
            <a:extLst>
              <a:ext uri="{FF2B5EF4-FFF2-40B4-BE49-F238E27FC236}">
                <a16:creationId xmlns:a16="http://schemas.microsoft.com/office/drawing/2014/main" id="{FDF8A203-568C-4493-BD6F-4C9D537AFBB2}"/>
              </a:ext>
            </a:extLst>
          </p:cNvPr>
          <p:cNvCxnSpPr>
            <a:cxnSpLocks/>
            <a:stCxn id="152" idx="1"/>
            <a:endCxn id="5" idx="3"/>
          </p:cNvCxnSpPr>
          <p:nvPr/>
        </p:nvCxnSpPr>
        <p:spPr>
          <a:xfrm flipH="1">
            <a:off x="2630405" y="4244183"/>
            <a:ext cx="1049054" cy="282779"/>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59" name="Connecteur droit avec flèche 158">
            <a:extLst>
              <a:ext uri="{FF2B5EF4-FFF2-40B4-BE49-F238E27FC236}">
                <a16:creationId xmlns:a16="http://schemas.microsoft.com/office/drawing/2014/main" id="{92C54F09-A01B-4DDC-A4BC-F540C1F7238E}"/>
              </a:ext>
            </a:extLst>
          </p:cNvPr>
          <p:cNvCxnSpPr>
            <a:cxnSpLocks/>
            <a:stCxn id="152" idx="1"/>
            <a:endCxn id="6" idx="3"/>
          </p:cNvCxnSpPr>
          <p:nvPr/>
        </p:nvCxnSpPr>
        <p:spPr>
          <a:xfrm flipH="1">
            <a:off x="2630405" y="4244183"/>
            <a:ext cx="1049054" cy="1042073"/>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62" name="Connecteur droit avec flèche 161">
            <a:extLst>
              <a:ext uri="{FF2B5EF4-FFF2-40B4-BE49-F238E27FC236}">
                <a16:creationId xmlns:a16="http://schemas.microsoft.com/office/drawing/2014/main" id="{27D8EA42-387F-4C7F-BBEF-89007C3CBAED}"/>
              </a:ext>
            </a:extLst>
          </p:cNvPr>
          <p:cNvCxnSpPr>
            <a:cxnSpLocks/>
            <a:stCxn id="152" idx="1"/>
            <a:endCxn id="78" idx="3"/>
          </p:cNvCxnSpPr>
          <p:nvPr/>
        </p:nvCxnSpPr>
        <p:spPr>
          <a:xfrm flipH="1" flipV="1">
            <a:off x="2630405" y="3767297"/>
            <a:ext cx="1049054" cy="476886"/>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09" name="Connecteur droit avec flèche 208">
            <a:extLst>
              <a:ext uri="{FF2B5EF4-FFF2-40B4-BE49-F238E27FC236}">
                <a16:creationId xmlns:a16="http://schemas.microsoft.com/office/drawing/2014/main" id="{20D3B913-3F95-4A5B-BF59-D0357DC6D247}"/>
              </a:ext>
            </a:extLst>
          </p:cNvPr>
          <p:cNvCxnSpPr>
            <a:cxnSpLocks/>
            <a:stCxn id="132" idx="0"/>
            <a:endCxn id="152" idx="2"/>
          </p:cNvCxnSpPr>
          <p:nvPr/>
        </p:nvCxnSpPr>
        <p:spPr>
          <a:xfrm flipH="1" flipV="1">
            <a:off x="4492919" y="4540012"/>
            <a:ext cx="92530" cy="118406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12" name="Connecteur droit avec flèche 211">
            <a:extLst>
              <a:ext uri="{FF2B5EF4-FFF2-40B4-BE49-F238E27FC236}">
                <a16:creationId xmlns:a16="http://schemas.microsoft.com/office/drawing/2014/main" id="{18CE0237-1A45-4593-9086-20C100C5F2D6}"/>
              </a:ext>
            </a:extLst>
          </p:cNvPr>
          <p:cNvCxnSpPr>
            <a:cxnSpLocks/>
            <a:stCxn id="133" idx="0"/>
            <a:endCxn id="152" idx="2"/>
          </p:cNvCxnSpPr>
          <p:nvPr/>
        </p:nvCxnSpPr>
        <p:spPr>
          <a:xfrm flipH="1" flipV="1">
            <a:off x="4492919" y="4540012"/>
            <a:ext cx="1917866" cy="117742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2E1F1EFB-ED5A-433B-B087-23B478EE2934}"/>
              </a:ext>
            </a:extLst>
          </p:cNvPr>
          <p:cNvCxnSpPr>
            <a:cxnSpLocks/>
          </p:cNvCxnSpPr>
          <p:nvPr/>
        </p:nvCxnSpPr>
        <p:spPr>
          <a:xfrm flipV="1">
            <a:off x="4085200" y="3353500"/>
            <a:ext cx="0" cy="5882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268" name="Connecteur droit avec flèche 267">
            <a:extLst>
              <a:ext uri="{FF2B5EF4-FFF2-40B4-BE49-F238E27FC236}">
                <a16:creationId xmlns:a16="http://schemas.microsoft.com/office/drawing/2014/main" id="{F6D7BCAE-383F-43A0-88EF-B874CFB176C5}"/>
              </a:ext>
            </a:extLst>
          </p:cNvPr>
          <p:cNvCxnSpPr>
            <a:cxnSpLocks/>
          </p:cNvCxnSpPr>
          <p:nvPr/>
        </p:nvCxnSpPr>
        <p:spPr>
          <a:xfrm>
            <a:off x="4951850" y="3353499"/>
            <a:ext cx="0" cy="58820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85148A2F-2858-48AE-8C7A-5FEFBFCE4B6F}"/>
              </a:ext>
            </a:extLst>
          </p:cNvPr>
          <p:cNvSpPr/>
          <p:nvPr/>
        </p:nvSpPr>
        <p:spPr>
          <a:xfrm>
            <a:off x="1003485" y="5028031"/>
            <a:ext cx="1626920" cy="51645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Ville</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a:t>Model</a:t>
            </a:r>
          </a:p>
        </p:txBody>
      </p:sp>
      <p:sp>
        <p:nvSpPr>
          <p:cNvPr id="313" name="Rectangle 312">
            <a:extLst>
              <a:ext uri="{FF2B5EF4-FFF2-40B4-BE49-F238E27FC236}">
                <a16:creationId xmlns:a16="http://schemas.microsoft.com/office/drawing/2014/main" id="{DCE68542-F3FB-4877-9366-2917D96B97E3}"/>
              </a:ext>
            </a:extLst>
          </p:cNvPr>
          <p:cNvSpPr/>
          <p:nvPr/>
        </p:nvSpPr>
        <p:spPr>
          <a:xfrm>
            <a:off x="10824357" y="405862"/>
            <a:ext cx="925644" cy="24304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Vue</a:t>
            </a:r>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1248087"/>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Serveur</a:t>
            </a:r>
          </a:p>
        </p:txBody>
      </p:sp>
      <p:sp>
        <p:nvSpPr>
          <p:cNvPr id="331" name="Rectangle 330">
            <a:extLst>
              <a:ext uri="{FF2B5EF4-FFF2-40B4-BE49-F238E27FC236}">
                <a16:creationId xmlns:a16="http://schemas.microsoft.com/office/drawing/2014/main" id="{5A9B2BD7-6092-4409-8862-1BEB0C969865}"/>
              </a:ext>
            </a:extLst>
          </p:cNvPr>
          <p:cNvSpPr/>
          <p:nvPr/>
        </p:nvSpPr>
        <p:spPr>
          <a:xfrm>
            <a:off x="5945170" y="289259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Réponses des serveurs</a:t>
            </a:r>
          </a:p>
        </p:txBody>
      </p:sp>
      <p:cxnSp>
        <p:nvCxnSpPr>
          <p:cNvPr id="344" name="Connecteur droit avec flèche 343">
            <a:extLst>
              <a:ext uri="{FF2B5EF4-FFF2-40B4-BE49-F238E27FC236}">
                <a16:creationId xmlns:a16="http://schemas.microsoft.com/office/drawing/2014/main" id="{D2533261-6D2B-4E32-8D3B-AB6B6B37188D}"/>
              </a:ext>
            </a:extLst>
          </p:cNvPr>
          <p:cNvCxnSpPr>
            <a:cxnSpLocks/>
            <a:stCxn id="331" idx="2"/>
            <a:endCxn id="131" idx="0"/>
          </p:cNvCxnSpPr>
          <p:nvPr/>
        </p:nvCxnSpPr>
        <p:spPr>
          <a:xfrm>
            <a:off x="6758630" y="3484257"/>
            <a:ext cx="0" cy="45896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41" name="Rectangle 40">
            <a:extLst>
              <a:ext uri="{FF2B5EF4-FFF2-40B4-BE49-F238E27FC236}">
                <a16:creationId xmlns:a16="http://schemas.microsoft.com/office/drawing/2014/main" id="{AC0BC03B-925E-407D-A35B-85CBDFD57E55}"/>
              </a:ext>
            </a:extLst>
          </p:cNvPr>
          <p:cNvSpPr/>
          <p:nvPr/>
        </p:nvSpPr>
        <p:spPr>
          <a:xfrm>
            <a:off x="1203721" y="1854361"/>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err="1"/>
              <a:t>Timer</a:t>
            </a:r>
            <a:endParaRPr lang="fr-FR" sz="1400" dirty="0"/>
          </a:p>
        </p:txBody>
      </p:sp>
      <p:cxnSp>
        <p:nvCxnSpPr>
          <p:cNvPr id="42" name="Connecteur droit avec flèche 41">
            <a:extLst>
              <a:ext uri="{FF2B5EF4-FFF2-40B4-BE49-F238E27FC236}">
                <a16:creationId xmlns:a16="http://schemas.microsoft.com/office/drawing/2014/main" id="{5CAFDB9D-9EF1-4262-8B1F-54769015BCBF}"/>
              </a:ext>
            </a:extLst>
          </p:cNvPr>
          <p:cNvCxnSpPr>
            <a:cxnSpLocks/>
            <a:stCxn id="41" idx="3"/>
            <a:endCxn id="7" idx="1"/>
          </p:cNvCxnSpPr>
          <p:nvPr/>
        </p:nvCxnSpPr>
        <p:spPr>
          <a:xfrm>
            <a:off x="2456568" y="2082961"/>
            <a:ext cx="1222891" cy="120015"/>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
        <p:nvSpPr>
          <p:cNvPr id="46" name="Rectangle 45">
            <a:extLst>
              <a:ext uri="{FF2B5EF4-FFF2-40B4-BE49-F238E27FC236}">
                <a16:creationId xmlns:a16="http://schemas.microsoft.com/office/drawing/2014/main" id="{1085103E-884A-4566-A75C-B582B506EED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47" name="Rectangle 46">
            <a:extLst>
              <a:ext uri="{FF2B5EF4-FFF2-40B4-BE49-F238E27FC236}">
                <a16:creationId xmlns:a16="http://schemas.microsoft.com/office/drawing/2014/main" id="{4558A4B0-623F-4068-9070-3B66620CD819}"/>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48" name="Rectangle 47">
            <a:extLst>
              <a:ext uri="{FF2B5EF4-FFF2-40B4-BE49-F238E27FC236}">
                <a16:creationId xmlns:a16="http://schemas.microsoft.com/office/drawing/2014/main" id="{06A55794-E527-4232-B5EE-42AA0ED1EAB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71200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673835" y="5674758"/>
            <a:ext cx="1513997" cy="51181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Réception de la Requête</a:t>
            </a:r>
          </a:p>
        </p:txBody>
      </p:sp>
      <p:sp>
        <p:nvSpPr>
          <p:cNvPr id="42" name="Rectangle 41">
            <a:extLst>
              <a:ext uri="{FF2B5EF4-FFF2-40B4-BE49-F238E27FC236}">
                <a16:creationId xmlns:a16="http://schemas.microsoft.com/office/drawing/2014/main" id="{56C8CF81-3185-45FB-B834-E3AA3B25E9DA}"/>
              </a:ext>
            </a:extLst>
          </p:cNvPr>
          <p:cNvSpPr/>
          <p:nvPr/>
        </p:nvSpPr>
        <p:spPr>
          <a:xfrm>
            <a:off x="10221235" y="3926011"/>
            <a:ext cx="1310010"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Préparation des données au format JSON</a:t>
            </a:r>
          </a:p>
        </p:txBody>
      </p:sp>
      <p:sp>
        <p:nvSpPr>
          <p:cNvPr id="43" name="Rectangle 42">
            <a:extLst>
              <a:ext uri="{FF2B5EF4-FFF2-40B4-BE49-F238E27FC236}">
                <a16:creationId xmlns:a16="http://schemas.microsoft.com/office/drawing/2014/main" id="{FC7573CE-2D75-4C5A-ABD7-ED850431BBFE}"/>
              </a:ext>
            </a:extLst>
          </p:cNvPr>
          <p:cNvSpPr/>
          <p:nvPr/>
        </p:nvSpPr>
        <p:spPr>
          <a:xfrm>
            <a:off x="10317270" y="5654717"/>
            <a:ext cx="1117940" cy="5974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Envoi de la réponse</a:t>
            </a:r>
          </a:p>
        </p:txBody>
      </p:sp>
      <p:sp>
        <p:nvSpPr>
          <p:cNvPr id="44" name="Rectangle 43">
            <a:extLst>
              <a:ext uri="{FF2B5EF4-FFF2-40B4-BE49-F238E27FC236}">
                <a16:creationId xmlns:a16="http://schemas.microsoft.com/office/drawing/2014/main" id="{EE2A45C9-876F-4E3A-86DC-3C4AB90DAC32}"/>
              </a:ext>
            </a:extLst>
          </p:cNvPr>
          <p:cNvSpPr/>
          <p:nvPr/>
        </p:nvSpPr>
        <p:spPr>
          <a:xfrm>
            <a:off x="4858829" y="3625183"/>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745621" y="3566733"/>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272412" y="5857234"/>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572012" y="4150327"/>
            <a:ext cx="1717644"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998812" y="4658605"/>
            <a:ext cx="1217638"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a:t>
            </a:r>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30834" y="4874722"/>
            <a:ext cx="0" cy="800036"/>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289656" y="3909374"/>
            <a:ext cx="717894" cy="60315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289656" y="4512525"/>
            <a:ext cx="709156" cy="61208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067729" y="3908569"/>
            <a:ext cx="677892" cy="138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8976310" y="3909958"/>
            <a:ext cx="1244925" cy="5035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flipV="1">
            <a:off x="4216450" y="3908569"/>
            <a:ext cx="642379" cy="80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3007550" y="3459747"/>
            <a:ext cx="1208900"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1</a:t>
            </a:r>
          </a:p>
          <a:p>
            <a:pPr algn="ctr"/>
            <a:r>
              <a:rPr lang="fr-FR" sz="1400" dirty="0"/>
              <a:t>Mesure du capteur</a:t>
            </a:r>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a:off x="10876240" y="4901100"/>
            <a:ext cx="0" cy="7536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745621" y="476575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flipV="1">
            <a:off x="4216450" y="5108977"/>
            <a:ext cx="2529171" cy="1563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7860966" y="5452201"/>
            <a:ext cx="0" cy="40503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8976310" y="4413556"/>
            <a:ext cx="1244925" cy="69542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824729" y="2632660"/>
            <a:ext cx="1152005" cy="6335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Capteur BME280</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606250"/>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6976734" y="2949431"/>
            <a:ext cx="884232" cy="617302"/>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0" name="Rectangle 39">
            <a:extLst>
              <a:ext uri="{FF2B5EF4-FFF2-40B4-BE49-F238E27FC236}">
                <a16:creationId xmlns:a16="http://schemas.microsoft.com/office/drawing/2014/main" id="{9378A44B-0F22-46B8-957D-39344498A1BC}"/>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41" name="Rectangle 40">
            <a:extLst>
              <a:ext uri="{FF2B5EF4-FFF2-40B4-BE49-F238E27FC236}">
                <a16:creationId xmlns:a16="http://schemas.microsoft.com/office/drawing/2014/main" id="{A8D16194-4261-49B3-B10D-792255C4BF5E}"/>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45" name="Rectangle 44">
            <a:extLst>
              <a:ext uri="{FF2B5EF4-FFF2-40B4-BE49-F238E27FC236}">
                <a16:creationId xmlns:a16="http://schemas.microsoft.com/office/drawing/2014/main" id="{3A9D88B9-05D7-4EE2-A014-94614C7250A3}"/>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08977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CHOIX TECHNIQUES</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MATERIELS / OUTILS / PLATEFORMES</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3E043CF8-B5F1-4494-92C0-FE6A75B0405D}"/>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D4BEBAA0-A1E6-4EBE-A6CB-F10C1453CC53}"/>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39129A79-1164-427F-8908-AC3E0DBD3843}"/>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82859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25E72A9-A4C8-4B08-9A24-7FB9CCF518A7}"/>
              </a:ext>
            </a:extLst>
          </p:cNvPr>
          <p:cNvSpPr>
            <a:spLocks noGrp="1"/>
          </p:cNvSpPr>
          <p:nvPr>
            <p:ph type="dt" sz="half" idx="10"/>
          </p:nvPr>
        </p:nvSpPr>
        <p:spPr/>
        <p:txBody>
          <a:bodyPr/>
          <a:lstStyle/>
          <a:p>
            <a:pPr rtl="0"/>
            <a:fld id="{2BD66AC7-6890-4F0E-B000-A39D822B7C00}" type="datetime1">
              <a:rPr lang="fr-FR" smtClean="0"/>
              <a:t>24/06/2021</a:t>
            </a:fld>
            <a:endParaRPr lang="en-US"/>
          </a:p>
        </p:txBody>
      </p:sp>
      <p:graphicFrame>
        <p:nvGraphicFramePr>
          <p:cNvPr id="3" name="Tableau 3">
            <a:extLst>
              <a:ext uri="{FF2B5EF4-FFF2-40B4-BE49-F238E27FC236}">
                <a16:creationId xmlns:a16="http://schemas.microsoft.com/office/drawing/2014/main" id="{E7A42634-4AB7-4EC1-A0F3-F834C6251628}"/>
              </a:ext>
            </a:extLst>
          </p:cNvPr>
          <p:cNvGraphicFramePr>
            <a:graphicFrameLocks noGrp="1"/>
          </p:cNvGraphicFramePr>
          <p:nvPr>
            <p:extLst>
              <p:ext uri="{D42A27DB-BD31-4B8C-83A1-F6EECF244321}">
                <p14:modId xmlns:p14="http://schemas.microsoft.com/office/powerpoint/2010/main" val="841098438"/>
              </p:ext>
            </p:extLst>
          </p:nvPr>
        </p:nvGraphicFramePr>
        <p:xfrm>
          <a:off x="1475173" y="1034158"/>
          <a:ext cx="9241654" cy="5288576"/>
        </p:xfrm>
        <a:graphic>
          <a:graphicData uri="http://schemas.openxmlformats.org/drawingml/2006/table">
            <a:tbl>
              <a:tblPr firstRow="1" bandRow="1">
                <a:tableStyleId>{5C22544A-7EE6-4342-B048-85BDC9FD1C3A}</a:tableStyleId>
              </a:tblPr>
              <a:tblGrid>
                <a:gridCol w="1540276">
                  <a:extLst>
                    <a:ext uri="{9D8B030D-6E8A-4147-A177-3AD203B41FA5}">
                      <a16:colId xmlns:a16="http://schemas.microsoft.com/office/drawing/2014/main" val="2833450209"/>
                    </a:ext>
                  </a:extLst>
                </a:gridCol>
                <a:gridCol w="1540276">
                  <a:extLst>
                    <a:ext uri="{9D8B030D-6E8A-4147-A177-3AD203B41FA5}">
                      <a16:colId xmlns:a16="http://schemas.microsoft.com/office/drawing/2014/main" val="2155564734"/>
                    </a:ext>
                  </a:extLst>
                </a:gridCol>
                <a:gridCol w="1540276">
                  <a:extLst>
                    <a:ext uri="{9D8B030D-6E8A-4147-A177-3AD203B41FA5}">
                      <a16:colId xmlns:a16="http://schemas.microsoft.com/office/drawing/2014/main" val="1070110226"/>
                    </a:ext>
                  </a:extLst>
                </a:gridCol>
                <a:gridCol w="1540276">
                  <a:extLst>
                    <a:ext uri="{9D8B030D-6E8A-4147-A177-3AD203B41FA5}">
                      <a16:colId xmlns:a16="http://schemas.microsoft.com/office/drawing/2014/main" val="1983054916"/>
                    </a:ext>
                  </a:extLst>
                </a:gridCol>
                <a:gridCol w="1575863">
                  <a:extLst>
                    <a:ext uri="{9D8B030D-6E8A-4147-A177-3AD203B41FA5}">
                      <a16:colId xmlns:a16="http://schemas.microsoft.com/office/drawing/2014/main" val="2491461219"/>
                    </a:ext>
                  </a:extLst>
                </a:gridCol>
                <a:gridCol w="1504687">
                  <a:extLst>
                    <a:ext uri="{9D8B030D-6E8A-4147-A177-3AD203B41FA5}">
                      <a16:colId xmlns:a16="http://schemas.microsoft.com/office/drawing/2014/main" val="195823074"/>
                    </a:ext>
                  </a:extLst>
                </a:gridCol>
              </a:tblGrid>
              <a:tr h="566633">
                <a:tc>
                  <a:txBody>
                    <a:bodyPr/>
                    <a:lstStyle/>
                    <a:p>
                      <a:r>
                        <a:rPr lang="fr-FR" sz="1400" dirty="0"/>
                        <a:t>APIS:</a:t>
                      </a:r>
                      <a:endParaRPr lang="en-US" sz="1400" dirty="0"/>
                    </a:p>
                  </a:txBody>
                  <a:tcPr/>
                </a:tc>
                <a:tc>
                  <a:txBody>
                    <a:bodyPr/>
                    <a:lstStyle/>
                    <a:p>
                      <a:r>
                        <a:rPr lang="fr-FR" sz="1400" dirty="0" err="1"/>
                        <a:t>infoclimat</a:t>
                      </a:r>
                      <a:endParaRPr lang="en-US" sz="1400" dirty="0"/>
                    </a:p>
                  </a:txBody>
                  <a:tcPr/>
                </a:tc>
                <a:tc>
                  <a:txBody>
                    <a:bodyPr/>
                    <a:lstStyle/>
                    <a:p>
                      <a:r>
                        <a:rPr lang="fr-FR" sz="1400" dirty="0" err="1"/>
                        <a:t>meteomatics</a:t>
                      </a:r>
                      <a:endParaRPr lang="en-US" sz="1400" dirty="0"/>
                    </a:p>
                  </a:txBody>
                  <a:tcPr/>
                </a:tc>
                <a:tc>
                  <a:txBody>
                    <a:bodyPr/>
                    <a:lstStyle/>
                    <a:p>
                      <a:r>
                        <a:rPr lang="fr-FR" sz="1400" dirty="0" err="1"/>
                        <a:t>accuweather</a:t>
                      </a:r>
                      <a:endParaRPr lang="en-US" sz="1400" dirty="0"/>
                    </a:p>
                  </a:txBody>
                  <a:tcPr/>
                </a:tc>
                <a:tc>
                  <a:txBody>
                    <a:bodyPr/>
                    <a:lstStyle/>
                    <a:p>
                      <a:r>
                        <a:rPr lang="fr-FR" sz="1400" dirty="0" err="1"/>
                        <a:t>openweathermap</a:t>
                      </a:r>
                      <a:endParaRPr lang="fr-FR" sz="1400" dirty="0"/>
                    </a:p>
                  </a:txBody>
                  <a:tcPr>
                    <a:solidFill>
                      <a:schemeClr val="accent1"/>
                    </a:solidFill>
                  </a:tcPr>
                </a:tc>
                <a:tc>
                  <a:txBody>
                    <a:bodyPr/>
                    <a:lstStyle/>
                    <a:p>
                      <a:r>
                        <a:rPr lang="fr-FR" sz="1400" dirty="0" err="1"/>
                        <a:t>meteoconcept</a:t>
                      </a:r>
                      <a:endParaRPr lang="en-US" sz="1400" dirty="0"/>
                    </a:p>
                  </a:txBody>
                  <a:tcPr/>
                </a:tc>
                <a:extLst>
                  <a:ext uri="{0D108BD9-81ED-4DB2-BD59-A6C34878D82A}">
                    <a16:rowId xmlns:a16="http://schemas.microsoft.com/office/drawing/2014/main" val="1010668616"/>
                  </a:ext>
                </a:extLst>
              </a:tr>
              <a:tr h="944389">
                <a:tc>
                  <a:txBody>
                    <a:bodyPr/>
                    <a:lstStyle/>
                    <a:p>
                      <a:r>
                        <a:rPr lang="fr-FR" sz="1400" dirty="0"/>
                        <a:t>Nombre d’appel serveur autorisé</a:t>
                      </a:r>
                      <a:endParaRPr lang="en-US" sz="1400" dirty="0"/>
                    </a:p>
                  </a:txBody>
                  <a:tcPr>
                    <a:solidFill>
                      <a:schemeClr val="bg1">
                        <a:lumMod val="85000"/>
                      </a:schemeClr>
                    </a:solidFill>
                  </a:tcPr>
                </a:tc>
                <a:tc>
                  <a:txBody>
                    <a:bodyPr/>
                    <a:lstStyle/>
                    <a:p>
                      <a:r>
                        <a:rPr lang="fr-FR" sz="1400" dirty="0"/>
                        <a:t>5000/jr</a:t>
                      </a:r>
                      <a:endParaRPr lang="en-US" sz="1400" dirty="0"/>
                    </a:p>
                  </a:txBody>
                  <a:tcPr>
                    <a:solidFill>
                      <a:schemeClr val="bg1">
                        <a:lumMod val="85000"/>
                      </a:schemeClr>
                    </a:solidFill>
                  </a:tcPr>
                </a:tc>
                <a:tc>
                  <a:txBody>
                    <a:bodyPr/>
                    <a:lstStyle/>
                    <a:p>
                      <a:r>
                        <a:rPr lang="fr-FR" sz="1400" dirty="0"/>
                        <a:t>1000/14jr</a:t>
                      </a:r>
                    </a:p>
                    <a:p>
                      <a:r>
                        <a:rPr lang="fr-FR" sz="1400" dirty="0"/>
                        <a:t>(version d’essai 14jr )</a:t>
                      </a:r>
                      <a:endParaRPr lang="en-US" sz="1400" dirty="0"/>
                    </a:p>
                  </a:txBody>
                  <a:tcPr>
                    <a:solidFill>
                      <a:schemeClr val="bg1">
                        <a:lumMod val="85000"/>
                      </a:schemeClr>
                    </a:solidFill>
                  </a:tcPr>
                </a:tc>
                <a:tc>
                  <a:txBody>
                    <a:bodyPr/>
                    <a:lstStyle/>
                    <a:p>
                      <a:r>
                        <a:rPr lang="fr-FR" sz="1400" dirty="0"/>
                        <a:t>50 appels /jr</a:t>
                      </a:r>
                      <a:endParaRPr lang="en-US" sz="1400" dirty="0"/>
                    </a:p>
                  </a:txBody>
                  <a:tcPr>
                    <a:solidFill>
                      <a:schemeClr val="bg1">
                        <a:lumMod val="85000"/>
                      </a:schemeClr>
                    </a:solidFill>
                  </a:tcPr>
                </a:tc>
                <a:tc>
                  <a:txBody>
                    <a:bodyPr/>
                    <a:lstStyle/>
                    <a:p>
                      <a:r>
                        <a:rPr lang="fr-FR" sz="1400" dirty="0"/>
                        <a:t>1000/jr</a:t>
                      </a:r>
                    </a:p>
                  </a:txBody>
                  <a:tcPr>
                    <a:solidFill>
                      <a:schemeClr val="bg1">
                        <a:lumMod val="85000"/>
                      </a:schemeClr>
                    </a:solidFill>
                  </a:tcPr>
                </a:tc>
                <a:tc>
                  <a:txBody>
                    <a:bodyPr/>
                    <a:lstStyle/>
                    <a:p>
                      <a:r>
                        <a:rPr lang="fr-FR" sz="1400" dirty="0"/>
                        <a:t>500/jr</a:t>
                      </a:r>
                      <a:endParaRPr lang="en-US" sz="1400" dirty="0"/>
                    </a:p>
                  </a:txBody>
                  <a:tcPr>
                    <a:solidFill>
                      <a:schemeClr val="bg1">
                        <a:lumMod val="85000"/>
                      </a:schemeClr>
                    </a:solidFill>
                  </a:tcPr>
                </a:tc>
                <a:extLst>
                  <a:ext uri="{0D108BD9-81ED-4DB2-BD59-A6C34878D82A}">
                    <a16:rowId xmlns:a16="http://schemas.microsoft.com/office/drawing/2014/main" val="3091589803"/>
                  </a:ext>
                </a:extLst>
              </a:tr>
              <a:tr h="728528">
                <a:tc>
                  <a:txBody>
                    <a:bodyPr/>
                    <a:lstStyle/>
                    <a:p>
                      <a:r>
                        <a:rPr lang="fr-FR" sz="1400" dirty="0"/>
                        <a:t> gratuité service</a:t>
                      </a:r>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Payant (essai 14jr)</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3227354043"/>
                  </a:ext>
                </a:extLst>
              </a:tr>
              <a:tr h="1376109">
                <a:tc>
                  <a:txBody>
                    <a:bodyPr/>
                    <a:lstStyle/>
                    <a:p>
                      <a:r>
                        <a:rPr lang="fr-FR" sz="1400" dirty="0"/>
                        <a:t>Type de recherche(par ville……)</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Ville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code postal</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Ville/code postal/coordonnées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3530081094"/>
                  </a:ext>
                </a:extLst>
              </a:tr>
              <a:tr h="1160249">
                <a:tc>
                  <a:txBody>
                    <a:bodyPr/>
                    <a:lstStyle/>
                    <a:p>
                      <a:r>
                        <a:rPr lang="fr-FR" sz="1400" dirty="0"/>
                        <a:t>Données:</a:t>
                      </a:r>
                    </a:p>
                    <a:p>
                      <a:r>
                        <a:rPr lang="fr-FR" sz="1400" dirty="0"/>
                        <a:t>Température/pression humidité/icone</a:t>
                      </a:r>
                      <a:endParaRPr lang="en-US" sz="1400" dirty="0"/>
                    </a:p>
                  </a:txBody>
                  <a:tcPr>
                    <a:solidFill>
                      <a:schemeClr val="bg1">
                        <a:lumMod val="95000"/>
                      </a:schemeClr>
                    </a:solidFill>
                  </a:tcPr>
                </a:tc>
                <a:tc>
                  <a:txBody>
                    <a:bodyPr/>
                    <a:lstStyle/>
                    <a:p>
                      <a:r>
                        <a:rPr lang="fr-FR" sz="1400" dirty="0"/>
                        <a:t>Pas de logo</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4129156486"/>
                  </a:ext>
                </a:extLst>
              </a:tr>
              <a:tr h="512668">
                <a:tc>
                  <a:txBody>
                    <a:bodyPr/>
                    <a:lstStyle/>
                    <a:p>
                      <a:r>
                        <a:rPr lang="fr-FR" sz="1400" dirty="0" err="1"/>
                        <a:t>Forecast</a:t>
                      </a:r>
                      <a:r>
                        <a:rPr lang="fr-FR" sz="1400" dirty="0"/>
                        <a:t> 5 jours</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4217557654"/>
                  </a:ext>
                </a:extLst>
              </a:tr>
            </a:tbl>
          </a:graphicData>
        </a:graphic>
      </p:graphicFrame>
      <p:sp>
        <p:nvSpPr>
          <p:cNvPr id="4" name="ZoneTexte 3">
            <a:extLst>
              <a:ext uri="{FF2B5EF4-FFF2-40B4-BE49-F238E27FC236}">
                <a16:creationId xmlns:a16="http://schemas.microsoft.com/office/drawing/2014/main" id="{07A48BC1-9E5F-4443-8916-2319DE665E7F}"/>
              </a:ext>
            </a:extLst>
          </p:cNvPr>
          <p:cNvSpPr txBox="1"/>
          <p:nvPr/>
        </p:nvSpPr>
        <p:spPr>
          <a:xfrm>
            <a:off x="905522" y="535266"/>
            <a:ext cx="10244831" cy="369332"/>
          </a:xfrm>
          <a:prstGeom prst="rect">
            <a:avLst/>
          </a:prstGeom>
          <a:noFill/>
        </p:spPr>
        <p:txBody>
          <a:bodyPr wrap="square" rtlCol="0">
            <a:spAutoFit/>
          </a:bodyPr>
          <a:lstStyle/>
          <a:p>
            <a:r>
              <a:rPr lang="fr-FR" dirty="0"/>
              <a:t>			Comparaison des apis web trouvées:  </a:t>
            </a:r>
            <a:endParaRPr lang="en-US" dirty="0"/>
          </a:p>
        </p:txBody>
      </p:sp>
      <p:sp>
        <p:nvSpPr>
          <p:cNvPr id="5" name="Rectangle 4">
            <a:extLst>
              <a:ext uri="{FF2B5EF4-FFF2-40B4-BE49-F238E27FC236}">
                <a16:creationId xmlns:a16="http://schemas.microsoft.com/office/drawing/2014/main" id="{31CEA617-3BC5-4E42-87EC-4823235E2B06}"/>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119764AC-AEA0-4F3D-8C6F-3657281F1030}"/>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0249323C-BCF2-43B2-8329-EE247B36C9F3}"/>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84299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368F992-BB9C-4C25-BA4E-CC5424546B14}"/>
              </a:ext>
            </a:extLst>
          </p:cNvPr>
          <p:cNvSpPr>
            <a:spLocks noGrp="1"/>
          </p:cNvSpPr>
          <p:nvPr>
            <p:ph type="dt" sz="half" idx="10"/>
          </p:nvPr>
        </p:nvSpPr>
        <p:spPr/>
        <p:txBody>
          <a:bodyPr/>
          <a:lstStyle/>
          <a:p>
            <a:pPr rtl="0"/>
            <a:fld id="{2BD66AC7-6890-4F0E-B000-A39D822B7C00}" type="datetime1">
              <a:rPr lang="fr-FR" smtClean="0"/>
              <a:t>24/06/2021</a:t>
            </a:fld>
            <a:endParaRPr lang="en-US"/>
          </a:p>
        </p:txBody>
      </p:sp>
      <p:graphicFrame>
        <p:nvGraphicFramePr>
          <p:cNvPr id="3" name="Tableau 2">
            <a:extLst>
              <a:ext uri="{FF2B5EF4-FFF2-40B4-BE49-F238E27FC236}">
                <a16:creationId xmlns:a16="http://schemas.microsoft.com/office/drawing/2014/main" id="{02F3B1E4-9C60-4A05-A6A0-7674AE352BF2}"/>
              </a:ext>
            </a:extLst>
          </p:cNvPr>
          <p:cNvGraphicFramePr>
            <a:graphicFrameLocks noGrp="1"/>
          </p:cNvGraphicFramePr>
          <p:nvPr/>
        </p:nvGraphicFramePr>
        <p:xfrm>
          <a:off x="1475173" y="1109232"/>
          <a:ext cx="9241654" cy="5291568"/>
        </p:xfrm>
        <a:graphic>
          <a:graphicData uri="http://schemas.openxmlformats.org/drawingml/2006/table">
            <a:tbl>
              <a:tblPr firstRow="1" bandRow="1">
                <a:tableStyleId>{5C22544A-7EE6-4342-B048-85BDC9FD1C3A}</a:tableStyleId>
              </a:tblPr>
              <a:tblGrid>
                <a:gridCol w="1540276">
                  <a:extLst>
                    <a:ext uri="{9D8B030D-6E8A-4147-A177-3AD203B41FA5}">
                      <a16:colId xmlns:a16="http://schemas.microsoft.com/office/drawing/2014/main" val="3240192661"/>
                    </a:ext>
                  </a:extLst>
                </a:gridCol>
                <a:gridCol w="1540276">
                  <a:extLst>
                    <a:ext uri="{9D8B030D-6E8A-4147-A177-3AD203B41FA5}">
                      <a16:colId xmlns:a16="http://schemas.microsoft.com/office/drawing/2014/main" val="2251775464"/>
                    </a:ext>
                  </a:extLst>
                </a:gridCol>
                <a:gridCol w="1540276">
                  <a:extLst>
                    <a:ext uri="{9D8B030D-6E8A-4147-A177-3AD203B41FA5}">
                      <a16:colId xmlns:a16="http://schemas.microsoft.com/office/drawing/2014/main" val="3799859698"/>
                    </a:ext>
                  </a:extLst>
                </a:gridCol>
                <a:gridCol w="1540276">
                  <a:extLst>
                    <a:ext uri="{9D8B030D-6E8A-4147-A177-3AD203B41FA5}">
                      <a16:colId xmlns:a16="http://schemas.microsoft.com/office/drawing/2014/main" val="4023681584"/>
                    </a:ext>
                  </a:extLst>
                </a:gridCol>
                <a:gridCol w="1575863">
                  <a:extLst>
                    <a:ext uri="{9D8B030D-6E8A-4147-A177-3AD203B41FA5}">
                      <a16:colId xmlns:a16="http://schemas.microsoft.com/office/drawing/2014/main" val="302933585"/>
                    </a:ext>
                  </a:extLst>
                </a:gridCol>
                <a:gridCol w="1504687">
                  <a:extLst>
                    <a:ext uri="{9D8B030D-6E8A-4147-A177-3AD203B41FA5}">
                      <a16:colId xmlns:a16="http://schemas.microsoft.com/office/drawing/2014/main" val="1773705038"/>
                    </a:ext>
                  </a:extLst>
                </a:gridCol>
              </a:tblGrid>
              <a:tr h="566633">
                <a:tc>
                  <a:txBody>
                    <a:bodyPr/>
                    <a:lstStyle/>
                    <a:p>
                      <a:r>
                        <a:rPr lang="fr-FR" sz="1400" dirty="0"/>
                        <a:t>APIS:</a:t>
                      </a:r>
                      <a:endParaRPr lang="en-US" sz="1400" dirty="0"/>
                    </a:p>
                  </a:txBody>
                  <a:tcPr/>
                </a:tc>
                <a:tc>
                  <a:txBody>
                    <a:bodyPr/>
                    <a:lstStyle/>
                    <a:p>
                      <a:r>
                        <a:rPr lang="fr-FR" sz="1400" dirty="0" err="1"/>
                        <a:t>infoclimat</a:t>
                      </a:r>
                      <a:endParaRPr lang="en-US" sz="1400" dirty="0"/>
                    </a:p>
                  </a:txBody>
                  <a:tcPr/>
                </a:tc>
                <a:tc>
                  <a:txBody>
                    <a:bodyPr/>
                    <a:lstStyle/>
                    <a:p>
                      <a:r>
                        <a:rPr lang="fr-FR" sz="1400" dirty="0" err="1"/>
                        <a:t>meteomatics</a:t>
                      </a:r>
                      <a:endParaRPr lang="en-US" sz="1400" dirty="0"/>
                    </a:p>
                  </a:txBody>
                  <a:tcPr/>
                </a:tc>
                <a:tc>
                  <a:txBody>
                    <a:bodyPr/>
                    <a:lstStyle/>
                    <a:p>
                      <a:r>
                        <a:rPr lang="fr-FR" sz="1400" dirty="0" err="1"/>
                        <a:t>accuweather</a:t>
                      </a:r>
                      <a:endParaRPr lang="en-US" sz="1400" dirty="0"/>
                    </a:p>
                  </a:txBody>
                  <a:tcPr/>
                </a:tc>
                <a:tc>
                  <a:txBody>
                    <a:bodyPr/>
                    <a:lstStyle/>
                    <a:p>
                      <a:r>
                        <a:rPr lang="fr-FR" sz="1400" dirty="0" err="1"/>
                        <a:t>openweathermap</a:t>
                      </a:r>
                      <a:endParaRPr lang="fr-FR" sz="1400" dirty="0"/>
                    </a:p>
                  </a:txBody>
                  <a:tcPr>
                    <a:solidFill>
                      <a:schemeClr val="accent1"/>
                    </a:solidFill>
                  </a:tcPr>
                </a:tc>
                <a:tc>
                  <a:txBody>
                    <a:bodyPr/>
                    <a:lstStyle/>
                    <a:p>
                      <a:r>
                        <a:rPr lang="fr-FR" sz="1400" dirty="0" err="1"/>
                        <a:t>meteoconcept</a:t>
                      </a:r>
                      <a:endParaRPr lang="en-US" sz="1400" dirty="0"/>
                    </a:p>
                  </a:txBody>
                  <a:tcPr/>
                </a:tc>
                <a:extLst>
                  <a:ext uri="{0D108BD9-81ED-4DB2-BD59-A6C34878D82A}">
                    <a16:rowId xmlns:a16="http://schemas.microsoft.com/office/drawing/2014/main" val="2944910342"/>
                  </a:ext>
                </a:extLst>
              </a:tr>
              <a:tr h="944389">
                <a:tc>
                  <a:txBody>
                    <a:bodyPr/>
                    <a:lstStyle/>
                    <a:p>
                      <a:r>
                        <a:rPr lang="fr-FR" sz="1400" dirty="0"/>
                        <a:t>Nombre d’appel serveur autorisé</a:t>
                      </a:r>
                      <a:endParaRPr lang="en-US" sz="1400" dirty="0"/>
                    </a:p>
                  </a:txBody>
                  <a:tcPr>
                    <a:solidFill>
                      <a:schemeClr val="bg1">
                        <a:lumMod val="85000"/>
                      </a:schemeClr>
                    </a:solidFill>
                  </a:tcPr>
                </a:tc>
                <a:tc>
                  <a:txBody>
                    <a:bodyPr/>
                    <a:lstStyle/>
                    <a:p>
                      <a:r>
                        <a:rPr lang="fr-FR" sz="1400" dirty="0"/>
                        <a:t>5000/jr</a:t>
                      </a:r>
                      <a:endParaRPr lang="en-US" sz="1400" dirty="0"/>
                    </a:p>
                  </a:txBody>
                  <a:tcPr>
                    <a:solidFill>
                      <a:schemeClr val="bg1">
                        <a:lumMod val="85000"/>
                      </a:schemeClr>
                    </a:solidFill>
                  </a:tcPr>
                </a:tc>
                <a:tc>
                  <a:txBody>
                    <a:bodyPr/>
                    <a:lstStyle/>
                    <a:p>
                      <a:r>
                        <a:rPr lang="fr-FR" sz="1400" dirty="0"/>
                        <a:t>1000/14jr</a:t>
                      </a:r>
                    </a:p>
                    <a:p>
                      <a:r>
                        <a:rPr lang="fr-FR" sz="1400" dirty="0"/>
                        <a:t>(version d’essai 14jr )</a:t>
                      </a:r>
                      <a:endParaRPr lang="en-US" sz="1400" dirty="0"/>
                    </a:p>
                  </a:txBody>
                  <a:tcPr>
                    <a:solidFill>
                      <a:schemeClr val="bg1">
                        <a:lumMod val="85000"/>
                      </a:schemeClr>
                    </a:solidFill>
                  </a:tcPr>
                </a:tc>
                <a:tc>
                  <a:txBody>
                    <a:bodyPr/>
                    <a:lstStyle/>
                    <a:p>
                      <a:r>
                        <a:rPr lang="fr-FR" sz="1400" dirty="0"/>
                        <a:t>50 appels /jr</a:t>
                      </a:r>
                      <a:endParaRPr lang="en-US" sz="1400" dirty="0"/>
                    </a:p>
                  </a:txBody>
                  <a:tcPr>
                    <a:solidFill>
                      <a:schemeClr val="bg1">
                        <a:lumMod val="85000"/>
                      </a:schemeClr>
                    </a:solidFill>
                  </a:tcPr>
                </a:tc>
                <a:tc>
                  <a:txBody>
                    <a:bodyPr/>
                    <a:lstStyle/>
                    <a:p>
                      <a:r>
                        <a:rPr lang="fr-FR" sz="1400" dirty="0"/>
                        <a:t>1000/jr</a:t>
                      </a:r>
                    </a:p>
                  </a:txBody>
                  <a:tcPr>
                    <a:solidFill>
                      <a:schemeClr val="accent1"/>
                    </a:solidFill>
                  </a:tcPr>
                </a:tc>
                <a:tc>
                  <a:txBody>
                    <a:bodyPr/>
                    <a:lstStyle/>
                    <a:p>
                      <a:r>
                        <a:rPr lang="fr-FR" sz="1400" dirty="0"/>
                        <a:t>500/jr</a:t>
                      </a:r>
                      <a:endParaRPr lang="en-US" sz="1400" dirty="0"/>
                    </a:p>
                  </a:txBody>
                  <a:tcPr>
                    <a:solidFill>
                      <a:schemeClr val="bg1">
                        <a:lumMod val="85000"/>
                      </a:schemeClr>
                    </a:solidFill>
                  </a:tcPr>
                </a:tc>
                <a:extLst>
                  <a:ext uri="{0D108BD9-81ED-4DB2-BD59-A6C34878D82A}">
                    <a16:rowId xmlns:a16="http://schemas.microsoft.com/office/drawing/2014/main" val="1998436434"/>
                  </a:ext>
                </a:extLst>
              </a:tr>
              <a:tr h="728528">
                <a:tc>
                  <a:txBody>
                    <a:bodyPr/>
                    <a:lstStyle/>
                    <a:p>
                      <a:r>
                        <a:rPr lang="fr-FR" sz="1400" dirty="0"/>
                        <a:t> gratuité service</a:t>
                      </a:r>
                    </a:p>
                    <a:p>
                      <a:endParaRPr lang="fr-FR"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Payant (essai 14jr)</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accent1"/>
                    </a:solidFill>
                  </a:tcPr>
                </a:tc>
                <a:tc>
                  <a:txBody>
                    <a:bodyPr/>
                    <a:lstStyle/>
                    <a:p>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1453746175"/>
                  </a:ext>
                </a:extLst>
              </a:tr>
              <a:tr h="1376109">
                <a:tc>
                  <a:txBody>
                    <a:bodyPr/>
                    <a:lstStyle/>
                    <a:p>
                      <a:r>
                        <a:rPr lang="fr-FR" sz="1400" dirty="0"/>
                        <a:t>Type de recherche(par ville……)</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Ville/code postal/coordonnées géographiques(</a:t>
                      </a:r>
                      <a:r>
                        <a:rPr lang="fr-FR" sz="1400" dirty="0" err="1"/>
                        <a:t>lat</a:t>
                      </a:r>
                      <a:r>
                        <a:rPr lang="fr-FR" sz="1400" dirty="0"/>
                        <a:t>-long)</a:t>
                      </a:r>
                      <a:endParaRPr lang="en-US" sz="1400" dirty="0"/>
                    </a:p>
                    <a:p>
                      <a:endParaRPr lang="en-US" sz="1400" dirty="0"/>
                    </a:p>
                  </a:txBody>
                  <a:tcPr>
                    <a:solidFill>
                      <a:schemeClr val="bg1">
                        <a:lumMod val="85000"/>
                      </a:schemeClr>
                    </a:solidFill>
                  </a:tcPr>
                </a:tc>
                <a:tc>
                  <a:txBody>
                    <a:bodyPr/>
                    <a:lstStyle/>
                    <a:p>
                      <a:r>
                        <a:rPr lang="fr-FR" sz="1400" dirty="0"/>
                        <a:t>Ville/code postal/coordonnées géographiques(</a:t>
                      </a:r>
                      <a:r>
                        <a:rPr lang="fr-FR" sz="1400" dirty="0" err="1"/>
                        <a:t>lat</a:t>
                      </a:r>
                      <a:r>
                        <a:rPr lang="fr-FR" sz="1400" dirty="0"/>
                        <a:t>-long)</a:t>
                      </a:r>
                      <a:endParaRPr lang="en-US" sz="1400" dirty="0"/>
                    </a:p>
                  </a:txBody>
                  <a:tcPr>
                    <a:solidFill>
                      <a:schemeClr val="accent1"/>
                    </a:solidFill>
                  </a:tcPr>
                </a:tc>
                <a:tc>
                  <a:txBody>
                    <a:bodyPr/>
                    <a:lstStyle/>
                    <a:p>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1715047256"/>
                  </a:ext>
                </a:extLst>
              </a:tr>
              <a:tr h="1160249">
                <a:tc>
                  <a:txBody>
                    <a:bodyPr/>
                    <a:lstStyle/>
                    <a:p>
                      <a:r>
                        <a:rPr lang="fr-FR" sz="1400" dirty="0"/>
                        <a:t>Données:</a:t>
                      </a:r>
                    </a:p>
                    <a:p>
                      <a:r>
                        <a:rPr lang="fr-FR" sz="1400" dirty="0"/>
                        <a:t>Température/pression humidité/icone</a:t>
                      </a:r>
                      <a:endParaRPr lang="en-US" sz="1400" dirty="0"/>
                    </a:p>
                  </a:txBody>
                  <a:tcPr>
                    <a:solidFill>
                      <a:schemeClr val="bg1">
                        <a:lumMod val="95000"/>
                      </a:schemeClr>
                    </a:solidFill>
                  </a:tcPr>
                </a:tc>
                <a:tc>
                  <a:txBody>
                    <a:bodyPr/>
                    <a:lstStyle/>
                    <a:p>
                      <a:r>
                        <a:rPr lang="fr-FR" sz="1400" dirty="0"/>
                        <a:t>Pas de logo</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accent1"/>
                    </a:solidFill>
                  </a:tcPr>
                </a:tc>
                <a:tc>
                  <a:txBody>
                    <a:bodyPr/>
                    <a:lstStyle/>
                    <a:p>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1870328775"/>
                  </a:ext>
                </a:extLst>
              </a:tr>
              <a:tr h="512668">
                <a:tc>
                  <a:txBody>
                    <a:bodyPr/>
                    <a:lstStyle/>
                    <a:p>
                      <a:r>
                        <a:rPr lang="fr-FR" sz="1400" dirty="0" err="1"/>
                        <a:t>Forecast</a:t>
                      </a:r>
                      <a:r>
                        <a:rPr lang="fr-FR" sz="1400" dirty="0"/>
                        <a:t> 5 jours</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accent1"/>
                    </a:solidFill>
                  </a:tcPr>
                </a:tc>
                <a:tc>
                  <a:txBody>
                    <a:bodyPr/>
                    <a:lstStyle/>
                    <a:p>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393589623"/>
                  </a:ext>
                </a:extLst>
              </a:tr>
            </a:tbl>
          </a:graphicData>
        </a:graphic>
      </p:graphicFrame>
      <p:sp>
        <p:nvSpPr>
          <p:cNvPr id="4" name="ZoneTexte 3">
            <a:extLst>
              <a:ext uri="{FF2B5EF4-FFF2-40B4-BE49-F238E27FC236}">
                <a16:creationId xmlns:a16="http://schemas.microsoft.com/office/drawing/2014/main" id="{EA2BF738-43BD-4B51-91C2-4F08D2DA022A}"/>
              </a:ext>
            </a:extLst>
          </p:cNvPr>
          <p:cNvSpPr txBox="1"/>
          <p:nvPr/>
        </p:nvSpPr>
        <p:spPr>
          <a:xfrm>
            <a:off x="1688237" y="497150"/>
            <a:ext cx="9241654" cy="369332"/>
          </a:xfrm>
          <a:prstGeom prst="rect">
            <a:avLst/>
          </a:prstGeom>
          <a:noFill/>
        </p:spPr>
        <p:txBody>
          <a:bodyPr wrap="square" rtlCol="0">
            <a:spAutoFit/>
          </a:bodyPr>
          <a:lstStyle/>
          <a:p>
            <a:r>
              <a:rPr lang="fr-FR" dirty="0">
                <a:solidFill>
                  <a:prstClr val="black"/>
                </a:solidFill>
              </a:rPr>
              <a:t>			Comparaison des apis web trouvées:</a:t>
            </a:r>
            <a:endParaRPr lang="en-US" dirty="0"/>
          </a:p>
        </p:txBody>
      </p:sp>
      <p:sp>
        <p:nvSpPr>
          <p:cNvPr id="5" name="Rectangle 4">
            <a:extLst>
              <a:ext uri="{FF2B5EF4-FFF2-40B4-BE49-F238E27FC236}">
                <a16:creationId xmlns:a16="http://schemas.microsoft.com/office/drawing/2014/main" id="{56994625-8B50-4336-A9FE-F398D0925D2B}"/>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B17E25DE-8B4E-40BE-9815-447FA48B168C}"/>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4E747880-CDAC-42A1-9BAE-0267C16F086E}"/>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94254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4FB35-62CD-4DC9-A01D-686743CE13DF}"/>
              </a:ext>
            </a:extLst>
          </p:cNvPr>
          <p:cNvSpPr>
            <a:spLocks noGrp="1"/>
          </p:cNvSpPr>
          <p:nvPr>
            <p:ph type="title"/>
          </p:nvPr>
        </p:nvSpPr>
        <p:spPr>
          <a:xfrm>
            <a:off x="1066800" y="642594"/>
            <a:ext cx="10058400" cy="544938"/>
          </a:xfrm>
        </p:spPr>
        <p:txBody>
          <a:bodyPr>
            <a:normAutofit fontScale="90000"/>
          </a:bodyPr>
          <a:lstStyle/>
          <a:p>
            <a:r>
              <a:rPr lang="fr-FR" dirty="0"/>
              <a:t>Choix du Serveur WEB HTTP</a:t>
            </a:r>
          </a:p>
        </p:txBody>
      </p:sp>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a:xfrm>
            <a:off x="8835154" y="6032526"/>
            <a:ext cx="2893045" cy="365760"/>
          </a:xfrm>
        </p:spPr>
        <p:txBody>
          <a:bodyPr/>
          <a:lstStyle/>
          <a:p>
            <a:pPr rtl="0"/>
            <a:fld id="{802FE938-1586-4780-B61A-DD3B60BAB93C}" type="datetime1">
              <a:rPr lang="fr-FR" smtClean="0"/>
              <a:t>24/06/2021</a:t>
            </a:fld>
            <a:endParaRPr lang="en-US" dirty="0"/>
          </a:p>
        </p:txBody>
      </p:sp>
      <p:sp>
        <p:nvSpPr>
          <p:cNvPr id="5" name="Rectangle 4">
            <a:extLst>
              <a:ext uri="{FF2B5EF4-FFF2-40B4-BE49-F238E27FC236}">
                <a16:creationId xmlns:a16="http://schemas.microsoft.com/office/drawing/2014/main" id="{2CE5CB61-9FF0-4139-BD81-E69C0E251A99}"/>
              </a:ext>
            </a:extLst>
          </p:cNvPr>
          <p:cNvSpPr/>
          <p:nvPr/>
        </p:nvSpPr>
        <p:spPr>
          <a:xfrm>
            <a:off x="2117099" y="1757355"/>
            <a:ext cx="2201549"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SERVEURS</a:t>
            </a:r>
            <a:br>
              <a:rPr lang="fr-FR" dirty="0"/>
            </a:br>
            <a:r>
              <a:rPr lang="fr-FR" dirty="0"/>
              <a:t>NGINX/APACHE2</a:t>
            </a:r>
          </a:p>
          <a:p>
            <a:pPr algn="ctr"/>
            <a:r>
              <a:rPr lang="fr-FR" dirty="0"/>
              <a:t>+</a:t>
            </a:r>
          </a:p>
          <a:p>
            <a:pPr algn="ctr"/>
            <a:r>
              <a:rPr lang="fr-FR" dirty="0"/>
              <a:t>APPLICATION </a:t>
            </a:r>
          </a:p>
          <a:p>
            <a:pPr algn="ctr"/>
            <a:r>
              <a:rPr lang="fr-FR" dirty="0"/>
              <a:t>CGI</a:t>
            </a:r>
          </a:p>
        </p:txBody>
      </p:sp>
      <p:sp>
        <p:nvSpPr>
          <p:cNvPr id="6" name="Rectangle 5">
            <a:extLst>
              <a:ext uri="{FF2B5EF4-FFF2-40B4-BE49-F238E27FC236}">
                <a16:creationId xmlns:a16="http://schemas.microsoft.com/office/drawing/2014/main" id="{54EBB3A6-3161-43B0-972F-6B3A8F94C3FF}"/>
              </a:ext>
            </a:extLst>
          </p:cNvPr>
          <p:cNvSpPr/>
          <p:nvPr/>
        </p:nvSpPr>
        <p:spPr>
          <a:xfrm>
            <a:off x="7357910" y="1757355"/>
            <a:ext cx="2201549"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APPLICATION</a:t>
            </a:r>
          </a:p>
          <a:p>
            <a:pPr algn="ctr"/>
            <a:r>
              <a:rPr lang="fr-FR" dirty="0"/>
              <a:t>+</a:t>
            </a:r>
          </a:p>
          <a:p>
            <a:pPr algn="ctr"/>
            <a:r>
              <a:rPr lang="fr-FR" dirty="0" err="1"/>
              <a:t>Libuv</a:t>
            </a:r>
            <a:r>
              <a:rPr lang="fr-FR" dirty="0"/>
              <a:t> / </a:t>
            </a:r>
            <a:r>
              <a:rPr lang="fr-FR" dirty="0" err="1"/>
              <a:t>uv-cpp</a:t>
            </a:r>
            <a:r>
              <a:rPr lang="fr-FR" dirty="0"/>
              <a:t> (Librairie HTTP)</a:t>
            </a:r>
          </a:p>
        </p:txBody>
      </p:sp>
      <p:sp>
        <p:nvSpPr>
          <p:cNvPr id="7" name="Rectangle 6">
            <a:extLst>
              <a:ext uri="{FF2B5EF4-FFF2-40B4-BE49-F238E27FC236}">
                <a16:creationId xmlns:a16="http://schemas.microsoft.com/office/drawing/2014/main" id="{7026E814-FEED-4109-B3C7-AF9C0DC8C94C}"/>
              </a:ext>
            </a:extLst>
          </p:cNvPr>
          <p:cNvSpPr/>
          <p:nvPr/>
        </p:nvSpPr>
        <p:spPr>
          <a:xfrm>
            <a:off x="1318212" y="4199646"/>
            <a:ext cx="3799322"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Trop lourd pour notre besoin</a:t>
            </a:r>
          </a:p>
          <a:p>
            <a:pPr algn="ctr"/>
            <a:br>
              <a:rPr lang="fr-FR" dirty="0"/>
            </a:br>
            <a:r>
              <a:rPr lang="fr-FR" dirty="0"/>
              <a:t>Pas besoin de sécurité vu la nature des données</a:t>
            </a:r>
          </a:p>
        </p:txBody>
      </p:sp>
      <p:sp>
        <p:nvSpPr>
          <p:cNvPr id="8" name="Rectangle 7">
            <a:extLst>
              <a:ext uri="{FF2B5EF4-FFF2-40B4-BE49-F238E27FC236}">
                <a16:creationId xmlns:a16="http://schemas.microsoft.com/office/drawing/2014/main" id="{76DB4F9A-BCA6-4F6C-A3E3-8DCB16D0F2D0}"/>
              </a:ext>
            </a:extLst>
          </p:cNvPr>
          <p:cNvSpPr/>
          <p:nvPr/>
        </p:nvSpPr>
        <p:spPr>
          <a:xfrm>
            <a:off x="6559024" y="4142375"/>
            <a:ext cx="3799322"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Très léger </a:t>
            </a:r>
          </a:p>
          <a:p>
            <a:pPr algn="ctr"/>
            <a:endParaRPr lang="fr-FR" dirty="0"/>
          </a:p>
          <a:p>
            <a:pPr algn="ctr"/>
            <a:r>
              <a:rPr lang="fr-FR" dirty="0"/>
              <a:t>Facilement déployable</a:t>
            </a:r>
          </a:p>
        </p:txBody>
      </p:sp>
      <p:cxnSp>
        <p:nvCxnSpPr>
          <p:cNvPr id="9" name="Connecteur droit avec flèche 8">
            <a:extLst>
              <a:ext uri="{FF2B5EF4-FFF2-40B4-BE49-F238E27FC236}">
                <a16:creationId xmlns:a16="http://schemas.microsoft.com/office/drawing/2014/main" id="{0175839D-9E50-4525-83EB-7A2B557DC6F8}"/>
              </a:ext>
            </a:extLst>
          </p:cNvPr>
          <p:cNvCxnSpPr>
            <a:cxnSpLocks/>
            <a:stCxn id="5" idx="2"/>
            <a:endCxn id="7" idx="0"/>
          </p:cNvCxnSpPr>
          <p:nvPr/>
        </p:nvCxnSpPr>
        <p:spPr>
          <a:xfrm flipH="1">
            <a:off x="3217873" y="3341539"/>
            <a:ext cx="1" cy="858107"/>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Connecteur droit avec flèche 12">
            <a:extLst>
              <a:ext uri="{FF2B5EF4-FFF2-40B4-BE49-F238E27FC236}">
                <a16:creationId xmlns:a16="http://schemas.microsoft.com/office/drawing/2014/main" id="{66CF1911-E28D-4B15-896D-4FD7FB03DCFE}"/>
              </a:ext>
            </a:extLst>
          </p:cNvPr>
          <p:cNvCxnSpPr>
            <a:cxnSpLocks/>
            <a:stCxn id="6" idx="2"/>
            <a:endCxn id="8" idx="0"/>
          </p:cNvCxnSpPr>
          <p:nvPr/>
        </p:nvCxnSpPr>
        <p:spPr>
          <a:xfrm>
            <a:off x="8458685" y="3341539"/>
            <a:ext cx="0" cy="800836"/>
          </a:xfrm>
          <a:prstGeom prst="straightConnector1">
            <a:avLst/>
          </a:prstGeom>
          <a:ln w="76200">
            <a:solidFill>
              <a:srgbClr val="92D050"/>
            </a:solidFill>
            <a:tailEnd type="triangle"/>
          </a:ln>
        </p:spPr>
        <p:style>
          <a:lnRef idx="3">
            <a:schemeClr val="accent2"/>
          </a:lnRef>
          <a:fillRef idx="0">
            <a:schemeClr val="accent2"/>
          </a:fillRef>
          <a:effectRef idx="2">
            <a:schemeClr val="accent2"/>
          </a:effectRef>
          <a:fontRef idx="minor">
            <a:schemeClr val="tx1"/>
          </a:fontRef>
        </p:style>
      </p:cxnSp>
      <p:sp>
        <p:nvSpPr>
          <p:cNvPr id="10" name="Rectangle 9">
            <a:extLst>
              <a:ext uri="{FF2B5EF4-FFF2-40B4-BE49-F238E27FC236}">
                <a16:creationId xmlns:a16="http://schemas.microsoft.com/office/drawing/2014/main" id="{452F02B4-085D-4194-BE07-CB6E84002C54}"/>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1" name="Rectangle 10">
            <a:extLst>
              <a:ext uri="{FF2B5EF4-FFF2-40B4-BE49-F238E27FC236}">
                <a16:creationId xmlns:a16="http://schemas.microsoft.com/office/drawing/2014/main" id="{E60545CA-74EA-47D8-B832-555A831204B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2" name="Rectangle 11">
            <a:extLst>
              <a:ext uri="{FF2B5EF4-FFF2-40B4-BE49-F238E27FC236}">
                <a16:creationId xmlns:a16="http://schemas.microsoft.com/office/drawing/2014/main" id="{800A3175-2138-487A-8C93-768FF7865066}"/>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760529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Titre 1">
            <a:extLst>
              <a:ext uri="{FF2B5EF4-FFF2-40B4-BE49-F238E27FC236}">
                <a16:creationId xmlns:a16="http://schemas.microsoft.com/office/drawing/2014/main" id="{6BFAB49C-8937-442E-991E-700392CEA6C7}"/>
              </a:ext>
            </a:extLst>
          </p:cNvPr>
          <p:cNvSpPr>
            <a:spLocks noGrp="1"/>
          </p:cNvSpPr>
          <p:nvPr>
            <p:ph type="title"/>
          </p:nvPr>
        </p:nvSpPr>
        <p:spPr>
          <a:xfrm>
            <a:off x="1066800" y="642594"/>
            <a:ext cx="10058400" cy="544938"/>
          </a:xfrm>
        </p:spPr>
        <p:txBody>
          <a:bodyPr>
            <a:normAutofit fontScale="90000"/>
          </a:bodyPr>
          <a:lstStyle/>
          <a:p>
            <a:r>
              <a:rPr lang="fr-FR" dirty="0"/>
              <a:t>Choix par fonctionnalité</a:t>
            </a:r>
          </a:p>
        </p:txBody>
      </p:sp>
      <p:sp>
        <p:nvSpPr>
          <p:cNvPr id="2" name="ZoneTexte 1">
            <a:extLst>
              <a:ext uri="{FF2B5EF4-FFF2-40B4-BE49-F238E27FC236}">
                <a16:creationId xmlns:a16="http://schemas.microsoft.com/office/drawing/2014/main" id="{F1E10FC7-5676-421B-9312-5C552876FDAA}"/>
              </a:ext>
            </a:extLst>
          </p:cNvPr>
          <p:cNvSpPr txBox="1"/>
          <p:nvPr/>
        </p:nvSpPr>
        <p:spPr>
          <a:xfrm>
            <a:off x="990600" y="1470660"/>
            <a:ext cx="7808548" cy="6463308"/>
          </a:xfrm>
          <a:prstGeom prst="rect">
            <a:avLst/>
          </a:prstGeom>
          <a:noFill/>
        </p:spPr>
        <p:txBody>
          <a:bodyPr wrap="none" rtlCol="0">
            <a:spAutoFit/>
          </a:bodyPr>
          <a:lstStyle/>
          <a:p>
            <a:pPr marL="285750" indent="-285750">
              <a:buFont typeface="Arial" panose="020B0604020202020204" pitchFamily="34" charset="0"/>
              <a:buChar char="•"/>
            </a:pPr>
            <a:r>
              <a:rPr lang="fr-FR" dirty="0"/>
              <a:t>Contrôle du Capteur BME280 : Driver officiel Bosch</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Base de données : </a:t>
            </a:r>
            <a:r>
              <a:rPr lang="fr-FR" dirty="0" err="1"/>
              <a:t>Sqlite</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Format de donnée pour les échanges HTPP : JSON</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Envoi/Réception de requêtes HTTP : </a:t>
            </a:r>
            <a:r>
              <a:rPr lang="fr-FR" dirty="0" err="1"/>
              <a:t>libUV</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Système Multilingue : QT Translator</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Affichage de graphique : Création d’un Composant personnalisé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Gestion des thèmes visuel : QT </a:t>
            </a:r>
            <a:r>
              <a:rPr lang="fr-FR" dirty="0" err="1"/>
              <a:t>Stylesheet</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Interface graphique : QT + Designer intégré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Chargement / Sauvegarde des paramètres : fichier INI</a:t>
            </a:r>
          </a:p>
          <a:p>
            <a:endParaRPr lang="fr-FR" dirty="0"/>
          </a:p>
          <a:p>
            <a:endParaRPr lang="fr-FR" dirty="0"/>
          </a:p>
          <a:p>
            <a:endParaRPr lang="fr-FR" dirty="0"/>
          </a:p>
          <a:p>
            <a:r>
              <a:rPr lang="fr-FR" dirty="0"/>
              <a:t> </a:t>
            </a:r>
          </a:p>
          <a:p>
            <a:pPr algn="ctr"/>
            <a:endParaRPr lang="fr-FR" dirty="0"/>
          </a:p>
          <a:p>
            <a:endParaRPr lang="fr-FR" dirty="0"/>
          </a:p>
        </p:txBody>
      </p:sp>
      <p:sp>
        <p:nvSpPr>
          <p:cNvPr id="5" name="Rectangle 4">
            <a:extLst>
              <a:ext uri="{FF2B5EF4-FFF2-40B4-BE49-F238E27FC236}">
                <a16:creationId xmlns:a16="http://schemas.microsoft.com/office/drawing/2014/main" id="{D0E1521F-2C0B-4E74-AB75-B9BE951D0D93}"/>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7" name="Rectangle 6">
            <a:extLst>
              <a:ext uri="{FF2B5EF4-FFF2-40B4-BE49-F238E27FC236}">
                <a16:creationId xmlns:a16="http://schemas.microsoft.com/office/drawing/2014/main" id="{BCAE309C-A347-4C81-8031-C6A712EC71C5}"/>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8" name="Rectangle 7">
            <a:extLst>
              <a:ext uri="{FF2B5EF4-FFF2-40B4-BE49-F238E27FC236}">
                <a16:creationId xmlns:a16="http://schemas.microsoft.com/office/drawing/2014/main" id="{06315882-5D73-4351-979F-B1945C928CCE}"/>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76544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4AE-8D39-4824-B880-288760677335}"/>
              </a:ext>
            </a:extLst>
          </p:cNvPr>
          <p:cNvSpPr>
            <a:spLocks noGrp="1"/>
          </p:cNvSpPr>
          <p:nvPr>
            <p:ph type="title"/>
          </p:nvPr>
        </p:nvSpPr>
        <p:spPr/>
        <p:txBody>
          <a:bodyPr/>
          <a:lstStyle/>
          <a:p>
            <a:r>
              <a:rPr lang="fr-FR" dirty="0"/>
              <a:t>Outils / Libraire / Framework</a:t>
            </a:r>
          </a:p>
        </p:txBody>
      </p:sp>
      <p:sp>
        <p:nvSpPr>
          <p:cNvPr id="4" name="Espace réservé de la date 3">
            <a:extLst>
              <a:ext uri="{FF2B5EF4-FFF2-40B4-BE49-F238E27FC236}">
                <a16:creationId xmlns:a16="http://schemas.microsoft.com/office/drawing/2014/main" id="{F4F39AB8-EF9A-4118-9E31-C04863F52C1E}"/>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ZoneTexte 4">
            <a:extLst>
              <a:ext uri="{FF2B5EF4-FFF2-40B4-BE49-F238E27FC236}">
                <a16:creationId xmlns:a16="http://schemas.microsoft.com/office/drawing/2014/main" id="{9D813AD7-6B44-42D3-A8CE-3128C310F88E}"/>
              </a:ext>
            </a:extLst>
          </p:cNvPr>
          <p:cNvSpPr txBox="1"/>
          <p:nvPr/>
        </p:nvSpPr>
        <p:spPr>
          <a:xfrm>
            <a:off x="1269313" y="2153483"/>
            <a:ext cx="3600666" cy="2862322"/>
          </a:xfrm>
          <a:prstGeom prst="rect">
            <a:avLst/>
          </a:prstGeom>
          <a:noFill/>
        </p:spPr>
        <p:txBody>
          <a:bodyPr wrap="none" rtlCol="0">
            <a:spAutoFit/>
          </a:bodyPr>
          <a:lstStyle/>
          <a:p>
            <a:r>
              <a:rPr lang="fr-FR" dirty="0" err="1"/>
              <a:t>Github</a:t>
            </a:r>
            <a:endParaRPr lang="fr-FR" dirty="0"/>
          </a:p>
          <a:p>
            <a:endParaRPr lang="fr-FR" dirty="0"/>
          </a:p>
          <a:p>
            <a:r>
              <a:rPr lang="fr-FR" dirty="0"/>
              <a:t>Discord</a:t>
            </a:r>
          </a:p>
          <a:p>
            <a:endParaRPr lang="fr-FR" dirty="0"/>
          </a:p>
          <a:p>
            <a:r>
              <a:rPr lang="fr-FR" dirty="0"/>
              <a:t>Powerpoint</a:t>
            </a:r>
          </a:p>
          <a:p>
            <a:endParaRPr lang="fr-FR" dirty="0"/>
          </a:p>
          <a:p>
            <a:r>
              <a:rPr lang="fr-FR" dirty="0" err="1"/>
              <a:t>Mobaxterm</a:t>
            </a:r>
            <a:r>
              <a:rPr lang="fr-FR" dirty="0"/>
              <a:t> : connexion en </a:t>
            </a:r>
            <a:r>
              <a:rPr lang="fr-FR" dirty="0" err="1"/>
              <a:t>ssh</a:t>
            </a:r>
            <a:endParaRPr lang="fr-FR" dirty="0"/>
          </a:p>
          <a:p>
            <a:endParaRPr lang="fr-FR" dirty="0"/>
          </a:p>
          <a:p>
            <a:endParaRPr lang="fr-FR" dirty="0"/>
          </a:p>
          <a:p>
            <a:endParaRPr lang="fr-FR" dirty="0"/>
          </a:p>
        </p:txBody>
      </p:sp>
      <p:pic>
        <p:nvPicPr>
          <p:cNvPr id="6" name="Image 5">
            <a:extLst>
              <a:ext uri="{FF2B5EF4-FFF2-40B4-BE49-F238E27FC236}">
                <a16:creationId xmlns:a16="http://schemas.microsoft.com/office/drawing/2014/main" id="{944869B7-3568-42A9-8A28-83CCD0B2C8B5}"/>
              </a:ext>
            </a:extLst>
          </p:cNvPr>
          <p:cNvPicPr>
            <a:picLocks noChangeAspect="1"/>
          </p:cNvPicPr>
          <p:nvPr/>
        </p:nvPicPr>
        <p:blipFill>
          <a:blip r:embed="rId3"/>
          <a:stretch>
            <a:fillRect/>
          </a:stretch>
        </p:blipFill>
        <p:spPr>
          <a:xfrm>
            <a:off x="633044" y="2101893"/>
            <a:ext cx="549353" cy="501423"/>
          </a:xfrm>
          <a:prstGeom prst="rect">
            <a:avLst/>
          </a:prstGeom>
        </p:spPr>
      </p:pic>
      <p:pic>
        <p:nvPicPr>
          <p:cNvPr id="8" name="Image 7">
            <a:extLst>
              <a:ext uri="{FF2B5EF4-FFF2-40B4-BE49-F238E27FC236}">
                <a16:creationId xmlns:a16="http://schemas.microsoft.com/office/drawing/2014/main" id="{686547CC-3426-4815-9707-1CE08C004B24}"/>
              </a:ext>
            </a:extLst>
          </p:cNvPr>
          <p:cNvPicPr>
            <a:picLocks noChangeAspect="1"/>
          </p:cNvPicPr>
          <p:nvPr/>
        </p:nvPicPr>
        <p:blipFill>
          <a:blip r:embed="rId4"/>
          <a:stretch>
            <a:fillRect/>
          </a:stretch>
        </p:blipFill>
        <p:spPr>
          <a:xfrm>
            <a:off x="744027" y="2681438"/>
            <a:ext cx="438370" cy="501423"/>
          </a:xfrm>
          <a:prstGeom prst="rect">
            <a:avLst/>
          </a:prstGeom>
        </p:spPr>
      </p:pic>
      <p:pic>
        <p:nvPicPr>
          <p:cNvPr id="10" name="Image 9">
            <a:extLst>
              <a:ext uri="{FF2B5EF4-FFF2-40B4-BE49-F238E27FC236}">
                <a16:creationId xmlns:a16="http://schemas.microsoft.com/office/drawing/2014/main" id="{E54918AB-D21E-4135-9D21-14216436EAC0}"/>
              </a:ext>
            </a:extLst>
          </p:cNvPr>
          <p:cNvPicPr>
            <a:picLocks noChangeAspect="1"/>
          </p:cNvPicPr>
          <p:nvPr/>
        </p:nvPicPr>
        <p:blipFill>
          <a:blip r:embed="rId5"/>
          <a:stretch>
            <a:fillRect/>
          </a:stretch>
        </p:blipFill>
        <p:spPr>
          <a:xfrm>
            <a:off x="6313959" y="1979080"/>
            <a:ext cx="456321" cy="501422"/>
          </a:xfrm>
          <a:prstGeom prst="rect">
            <a:avLst/>
          </a:prstGeom>
        </p:spPr>
      </p:pic>
      <p:pic>
        <p:nvPicPr>
          <p:cNvPr id="12" name="Image 11">
            <a:extLst>
              <a:ext uri="{FF2B5EF4-FFF2-40B4-BE49-F238E27FC236}">
                <a16:creationId xmlns:a16="http://schemas.microsoft.com/office/drawing/2014/main" id="{9C89080B-4EF1-4A0E-A755-19876F9CF939}"/>
              </a:ext>
            </a:extLst>
          </p:cNvPr>
          <p:cNvPicPr>
            <a:picLocks noChangeAspect="1"/>
          </p:cNvPicPr>
          <p:nvPr/>
        </p:nvPicPr>
        <p:blipFill>
          <a:blip r:embed="rId6"/>
          <a:stretch>
            <a:fillRect/>
          </a:stretch>
        </p:blipFill>
        <p:spPr>
          <a:xfrm>
            <a:off x="653761" y="3247562"/>
            <a:ext cx="532975" cy="506590"/>
          </a:xfrm>
          <a:prstGeom prst="rect">
            <a:avLst/>
          </a:prstGeom>
        </p:spPr>
      </p:pic>
      <p:pic>
        <p:nvPicPr>
          <p:cNvPr id="14" name="Image 13">
            <a:extLst>
              <a:ext uri="{FF2B5EF4-FFF2-40B4-BE49-F238E27FC236}">
                <a16:creationId xmlns:a16="http://schemas.microsoft.com/office/drawing/2014/main" id="{AA3B0FB5-B6B7-42F0-83F8-671DA0250C36}"/>
              </a:ext>
            </a:extLst>
          </p:cNvPr>
          <p:cNvPicPr>
            <a:picLocks noChangeAspect="1"/>
          </p:cNvPicPr>
          <p:nvPr/>
        </p:nvPicPr>
        <p:blipFill>
          <a:blip r:embed="rId7"/>
          <a:stretch>
            <a:fillRect/>
          </a:stretch>
        </p:blipFill>
        <p:spPr>
          <a:xfrm>
            <a:off x="6101114" y="2533811"/>
            <a:ext cx="659878" cy="496609"/>
          </a:xfrm>
          <a:prstGeom prst="rect">
            <a:avLst/>
          </a:prstGeom>
        </p:spPr>
      </p:pic>
      <p:pic>
        <p:nvPicPr>
          <p:cNvPr id="16" name="Image 15">
            <a:extLst>
              <a:ext uri="{FF2B5EF4-FFF2-40B4-BE49-F238E27FC236}">
                <a16:creationId xmlns:a16="http://schemas.microsoft.com/office/drawing/2014/main" id="{DE4A12CC-C69B-44FA-8296-D8EB17101CE6}"/>
              </a:ext>
            </a:extLst>
          </p:cNvPr>
          <p:cNvPicPr>
            <a:picLocks noChangeAspect="1"/>
          </p:cNvPicPr>
          <p:nvPr/>
        </p:nvPicPr>
        <p:blipFill>
          <a:blip r:embed="rId8"/>
          <a:stretch>
            <a:fillRect/>
          </a:stretch>
        </p:blipFill>
        <p:spPr>
          <a:xfrm>
            <a:off x="5825537" y="3670940"/>
            <a:ext cx="983481" cy="496609"/>
          </a:xfrm>
          <a:prstGeom prst="rect">
            <a:avLst/>
          </a:prstGeom>
        </p:spPr>
      </p:pic>
      <p:pic>
        <p:nvPicPr>
          <p:cNvPr id="18" name="Image 17">
            <a:extLst>
              <a:ext uri="{FF2B5EF4-FFF2-40B4-BE49-F238E27FC236}">
                <a16:creationId xmlns:a16="http://schemas.microsoft.com/office/drawing/2014/main" id="{AB67DF13-72E0-4E3E-A608-A416FA370990}"/>
              </a:ext>
            </a:extLst>
          </p:cNvPr>
          <p:cNvPicPr>
            <a:picLocks noChangeAspect="1"/>
          </p:cNvPicPr>
          <p:nvPr/>
        </p:nvPicPr>
        <p:blipFill>
          <a:blip r:embed="rId9"/>
          <a:stretch>
            <a:fillRect/>
          </a:stretch>
        </p:blipFill>
        <p:spPr>
          <a:xfrm>
            <a:off x="1616361" y="5350756"/>
            <a:ext cx="399375" cy="506590"/>
          </a:xfrm>
          <a:prstGeom prst="rect">
            <a:avLst/>
          </a:prstGeom>
        </p:spPr>
      </p:pic>
      <p:pic>
        <p:nvPicPr>
          <p:cNvPr id="20" name="Image 19">
            <a:extLst>
              <a:ext uri="{FF2B5EF4-FFF2-40B4-BE49-F238E27FC236}">
                <a16:creationId xmlns:a16="http://schemas.microsoft.com/office/drawing/2014/main" id="{D2870F1F-E0F8-457F-9921-70522F43B4C2}"/>
              </a:ext>
            </a:extLst>
          </p:cNvPr>
          <p:cNvPicPr>
            <a:picLocks noChangeAspect="1"/>
          </p:cNvPicPr>
          <p:nvPr/>
        </p:nvPicPr>
        <p:blipFill>
          <a:blip r:embed="rId10"/>
          <a:stretch>
            <a:fillRect/>
          </a:stretch>
        </p:blipFill>
        <p:spPr>
          <a:xfrm>
            <a:off x="6256325" y="3084083"/>
            <a:ext cx="513955" cy="533194"/>
          </a:xfrm>
          <a:prstGeom prst="rect">
            <a:avLst/>
          </a:prstGeom>
        </p:spPr>
      </p:pic>
      <p:pic>
        <p:nvPicPr>
          <p:cNvPr id="7" name="Image 6">
            <a:extLst>
              <a:ext uri="{FF2B5EF4-FFF2-40B4-BE49-F238E27FC236}">
                <a16:creationId xmlns:a16="http://schemas.microsoft.com/office/drawing/2014/main" id="{915F1532-9E35-4B1D-9504-485F04EDCCEB}"/>
              </a:ext>
            </a:extLst>
          </p:cNvPr>
          <p:cNvPicPr>
            <a:picLocks noChangeAspect="1"/>
          </p:cNvPicPr>
          <p:nvPr/>
        </p:nvPicPr>
        <p:blipFill>
          <a:blip r:embed="rId11"/>
          <a:stretch>
            <a:fillRect/>
          </a:stretch>
        </p:blipFill>
        <p:spPr>
          <a:xfrm>
            <a:off x="594401" y="3818853"/>
            <a:ext cx="590550" cy="571500"/>
          </a:xfrm>
          <a:prstGeom prst="rect">
            <a:avLst/>
          </a:prstGeom>
        </p:spPr>
      </p:pic>
      <p:sp>
        <p:nvSpPr>
          <p:cNvPr id="17" name="ZoneTexte 16">
            <a:extLst>
              <a:ext uri="{FF2B5EF4-FFF2-40B4-BE49-F238E27FC236}">
                <a16:creationId xmlns:a16="http://schemas.microsoft.com/office/drawing/2014/main" id="{79E75286-A2D8-4BC0-97BE-D3E577E5F11A}"/>
              </a:ext>
            </a:extLst>
          </p:cNvPr>
          <p:cNvSpPr txBox="1"/>
          <p:nvPr/>
        </p:nvSpPr>
        <p:spPr>
          <a:xfrm>
            <a:off x="6809018" y="2101893"/>
            <a:ext cx="6096000" cy="3139321"/>
          </a:xfrm>
          <a:prstGeom prst="rect">
            <a:avLst/>
          </a:prstGeom>
          <a:noFill/>
        </p:spPr>
        <p:txBody>
          <a:bodyPr wrap="square">
            <a:spAutoFit/>
          </a:bodyPr>
          <a:lstStyle/>
          <a:p>
            <a:r>
              <a:rPr lang="fr-FR" dirty="0"/>
              <a:t>c/</a:t>
            </a:r>
            <a:r>
              <a:rPr lang="fr-FR" dirty="0" err="1"/>
              <a:t>c++</a:t>
            </a:r>
            <a:endParaRPr lang="fr-FR" dirty="0"/>
          </a:p>
          <a:p>
            <a:endParaRPr lang="fr-FR" dirty="0"/>
          </a:p>
          <a:p>
            <a:r>
              <a:rPr lang="fr-FR" dirty="0"/>
              <a:t>Framework QT fait </a:t>
            </a:r>
            <a:r>
              <a:rPr lang="fr-FR" dirty="0" err="1"/>
              <a:t>c++</a:t>
            </a:r>
            <a:endParaRPr lang="fr-FR" dirty="0"/>
          </a:p>
          <a:p>
            <a:endParaRPr lang="fr-FR" dirty="0"/>
          </a:p>
          <a:p>
            <a:r>
              <a:rPr lang="fr-FR" dirty="0" err="1"/>
              <a:t>Libuv</a:t>
            </a:r>
            <a:r>
              <a:rPr lang="fr-FR" dirty="0"/>
              <a:t> : Serveur HTTP</a:t>
            </a:r>
          </a:p>
          <a:p>
            <a:endParaRPr lang="fr-FR" dirty="0"/>
          </a:p>
          <a:p>
            <a:r>
              <a:rPr lang="fr-FR" dirty="0"/>
              <a:t>Sqlite3</a:t>
            </a:r>
          </a:p>
          <a:p>
            <a:endParaRPr lang="fr-FR" dirty="0"/>
          </a:p>
          <a:p>
            <a:r>
              <a:rPr lang="fr-FR" dirty="0"/>
              <a:t>Open </a:t>
            </a:r>
            <a:r>
              <a:rPr lang="fr-FR" dirty="0" err="1"/>
              <a:t>Weather</a:t>
            </a:r>
            <a:r>
              <a:rPr lang="fr-FR" dirty="0"/>
              <a:t> </a:t>
            </a:r>
            <a:r>
              <a:rPr lang="fr-FR" dirty="0" err="1"/>
              <a:t>Map</a:t>
            </a:r>
            <a:r>
              <a:rPr lang="fr-FR" dirty="0"/>
              <a:t> (Api Web)</a:t>
            </a:r>
          </a:p>
          <a:p>
            <a:endParaRPr lang="fr-FR" dirty="0"/>
          </a:p>
          <a:p>
            <a:r>
              <a:rPr lang="fr-FR" dirty="0" err="1"/>
              <a:t>Json</a:t>
            </a:r>
            <a:endParaRPr lang="fr-FR" dirty="0"/>
          </a:p>
        </p:txBody>
      </p:sp>
      <p:pic>
        <p:nvPicPr>
          <p:cNvPr id="13" name="Image 12">
            <a:extLst>
              <a:ext uri="{FF2B5EF4-FFF2-40B4-BE49-F238E27FC236}">
                <a16:creationId xmlns:a16="http://schemas.microsoft.com/office/drawing/2014/main" id="{7CD54903-3D73-455C-B3AA-F09AF9D35290}"/>
              </a:ext>
            </a:extLst>
          </p:cNvPr>
          <p:cNvPicPr>
            <a:picLocks noChangeAspect="1"/>
          </p:cNvPicPr>
          <p:nvPr/>
        </p:nvPicPr>
        <p:blipFill>
          <a:blip r:embed="rId12"/>
          <a:stretch>
            <a:fillRect/>
          </a:stretch>
        </p:blipFill>
        <p:spPr>
          <a:xfrm>
            <a:off x="5732693" y="4240523"/>
            <a:ext cx="1076325" cy="476250"/>
          </a:xfrm>
          <a:prstGeom prst="rect">
            <a:avLst/>
          </a:prstGeom>
        </p:spPr>
      </p:pic>
      <p:sp>
        <p:nvSpPr>
          <p:cNvPr id="15" name="ZoneTexte 14">
            <a:extLst>
              <a:ext uri="{FF2B5EF4-FFF2-40B4-BE49-F238E27FC236}">
                <a16:creationId xmlns:a16="http://schemas.microsoft.com/office/drawing/2014/main" id="{DBCF44BD-FDB1-4C75-B91C-C2A4E5084E89}"/>
              </a:ext>
            </a:extLst>
          </p:cNvPr>
          <p:cNvSpPr txBox="1"/>
          <p:nvPr/>
        </p:nvSpPr>
        <p:spPr>
          <a:xfrm>
            <a:off x="2076696" y="5419385"/>
            <a:ext cx="1550424" cy="369332"/>
          </a:xfrm>
          <a:prstGeom prst="rect">
            <a:avLst/>
          </a:prstGeom>
          <a:noFill/>
        </p:spPr>
        <p:txBody>
          <a:bodyPr wrap="none" rtlCol="0">
            <a:spAutoFit/>
          </a:bodyPr>
          <a:lstStyle/>
          <a:p>
            <a:r>
              <a:rPr lang="fr-FR" dirty="0"/>
              <a:t>Raspberry PI</a:t>
            </a:r>
          </a:p>
        </p:txBody>
      </p:sp>
      <p:pic>
        <p:nvPicPr>
          <p:cNvPr id="21" name="Image 20">
            <a:extLst>
              <a:ext uri="{FF2B5EF4-FFF2-40B4-BE49-F238E27FC236}">
                <a16:creationId xmlns:a16="http://schemas.microsoft.com/office/drawing/2014/main" id="{34000110-EE92-4D7F-B8A4-06C8E13B88DB}"/>
              </a:ext>
            </a:extLst>
          </p:cNvPr>
          <p:cNvPicPr>
            <a:picLocks noChangeAspect="1"/>
          </p:cNvPicPr>
          <p:nvPr/>
        </p:nvPicPr>
        <p:blipFill>
          <a:blip r:embed="rId13"/>
          <a:stretch>
            <a:fillRect/>
          </a:stretch>
        </p:blipFill>
        <p:spPr>
          <a:xfrm>
            <a:off x="6117925" y="4789579"/>
            <a:ext cx="705254" cy="708986"/>
          </a:xfrm>
          <a:prstGeom prst="rect">
            <a:avLst/>
          </a:prstGeom>
        </p:spPr>
      </p:pic>
      <p:sp>
        <p:nvSpPr>
          <p:cNvPr id="19" name="Rectangle 18">
            <a:extLst>
              <a:ext uri="{FF2B5EF4-FFF2-40B4-BE49-F238E27FC236}">
                <a16:creationId xmlns:a16="http://schemas.microsoft.com/office/drawing/2014/main" id="{B18B0C07-6CEB-4E86-BE35-154F811098AC}"/>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22" name="Rectangle 21">
            <a:extLst>
              <a:ext uri="{FF2B5EF4-FFF2-40B4-BE49-F238E27FC236}">
                <a16:creationId xmlns:a16="http://schemas.microsoft.com/office/drawing/2014/main" id="{5F4E0A2B-4910-41EE-A941-221370B003D5}"/>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23" name="Rectangle 22">
            <a:extLst>
              <a:ext uri="{FF2B5EF4-FFF2-40B4-BE49-F238E27FC236}">
                <a16:creationId xmlns:a16="http://schemas.microsoft.com/office/drawing/2014/main" id="{3A0C718E-3C81-4EDB-A399-C1BAB99F9A0C}"/>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224713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REALISATION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IMPLEMENTATION ITERATIVE / TESTS / DEBUG / AJOUT DE FONCTIONALITES</a:t>
            </a:r>
          </a:p>
          <a:p>
            <a:endParaRPr lang="fr-FR" dirty="0"/>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43B64B37-A2C7-421E-ABF1-7292730DC5B4}"/>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EF302751-F82E-4E07-87C8-EDE1E13075A8}"/>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34EF972F-DBC2-42E2-8640-0D059069B0CC}"/>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408193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Timing (temporaire)</a:t>
            </a:r>
          </a:p>
        </p:txBody>
      </p:sp>
      <p:sp>
        <p:nvSpPr>
          <p:cNvPr id="3" name="Espace réservé du contenu 2">
            <a:extLst>
              <a:ext uri="{FF2B5EF4-FFF2-40B4-BE49-F238E27FC236}">
                <a16:creationId xmlns:a16="http://schemas.microsoft.com/office/drawing/2014/main" id="{411640DD-4D3F-447C-96B6-1746DF76FA17}"/>
              </a:ext>
            </a:extLst>
          </p:cNvPr>
          <p:cNvSpPr>
            <a:spLocks noGrp="1"/>
          </p:cNvSpPr>
          <p:nvPr>
            <p:ph idx="1"/>
          </p:nvPr>
        </p:nvSpPr>
        <p:spPr/>
        <p:txBody>
          <a:bodyPr/>
          <a:lstStyle/>
          <a:p>
            <a:r>
              <a:rPr lang="fr-FR" dirty="0"/>
              <a:t>1/3 </a:t>
            </a:r>
            <a:r>
              <a:rPr lang="fr-FR" dirty="0" err="1"/>
              <a:t>spec</a:t>
            </a:r>
            <a:r>
              <a:rPr lang="fr-FR" dirty="0"/>
              <a:t> / recherche / </a:t>
            </a:r>
            <a:r>
              <a:rPr lang="fr-FR" dirty="0" err="1"/>
              <a:t>equipe</a:t>
            </a:r>
            <a:r>
              <a:rPr lang="fr-FR" dirty="0"/>
              <a:t> / choix technique : 10 min</a:t>
            </a:r>
          </a:p>
          <a:p>
            <a:r>
              <a:rPr lang="fr-FR" dirty="0"/>
              <a:t>1/3 architecture / conception serveur : 10 min</a:t>
            </a:r>
          </a:p>
          <a:p>
            <a:r>
              <a:rPr lang="fr-FR" dirty="0"/>
              <a:t>1/3 conception client / </a:t>
            </a:r>
            <a:r>
              <a:rPr lang="fr-FR" dirty="0" err="1"/>
              <a:t>demo</a:t>
            </a:r>
            <a:r>
              <a:rPr lang="fr-FR" dirty="0"/>
              <a:t> : 10 min</a:t>
            </a:r>
          </a:p>
          <a:p>
            <a:endParaRPr lang="fr-FR" dirty="0"/>
          </a:p>
        </p:txBody>
      </p:sp>
      <p:sp>
        <p:nvSpPr>
          <p:cNvPr id="4" name="Espace réservé de la date 3">
            <a:extLst>
              <a:ext uri="{FF2B5EF4-FFF2-40B4-BE49-F238E27FC236}">
                <a16:creationId xmlns:a16="http://schemas.microsoft.com/office/drawing/2014/main" id="{CCCC0FDC-E604-49B9-830D-B153351F900B}"/>
              </a:ext>
            </a:extLst>
          </p:cNvPr>
          <p:cNvSpPr>
            <a:spLocks noGrp="1"/>
          </p:cNvSpPr>
          <p:nvPr>
            <p:ph type="dt" sz="half" idx="10"/>
          </p:nvPr>
        </p:nvSpPr>
        <p:spPr/>
        <p:txBody>
          <a:bodyPr/>
          <a:lstStyle/>
          <a:p>
            <a:pPr rtl="0"/>
            <a:fld id="{802FE938-1586-4780-B61A-DD3B60BAB93C}" type="datetime1">
              <a:rPr lang="fr-FR" smtClean="0"/>
              <a:t>24/06/2021</a:t>
            </a:fld>
            <a:endParaRPr lang="en-US"/>
          </a:p>
        </p:txBody>
      </p:sp>
    </p:spTree>
    <p:extLst>
      <p:ext uri="{BB962C8B-B14F-4D97-AF65-F5344CB8AC3E}">
        <p14:creationId xmlns:p14="http://schemas.microsoft.com/office/powerpoint/2010/main" val="1289859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du Serveur</a:t>
            </a:r>
          </a:p>
        </p:txBody>
      </p:sp>
      <p:sp>
        <p:nvSpPr>
          <p:cNvPr id="7" name="Espace réservé du texte 6">
            <a:extLst>
              <a:ext uri="{FF2B5EF4-FFF2-40B4-BE49-F238E27FC236}">
                <a16:creationId xmlns:a16="http://schemas.microsoft.com/office/drawing/2014/main" id="{20C697DF-1E44-4814-A10D-46B212D46301}"/>
              </a:ext>
            </a:extLst>
          </p:cNvPr>
          <p:cNvSpPr>
            <a:spLocks noGrp="1"/>
          </p:cNvSpPr>
          <p:nvPr>
            <p:ph type="body" idx="1"/>
          </p:nvPr>
        </p:nvSpPr>
        <p:spPr/>
        <p:txBody>
          <a:bodyPr/>
          <a:lstStyle/>
          <a:p>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68C57BE3-281C-4E98-9E21-9DF392EB0B38}"/>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C98CBD68-AA57-4979-9C7C-35E505C43340}"/>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8" name="Rectangle 7">
            <a:extLst>
              <a:ext uri="{FF2B5EF4-FFF2-40B4-BE49-F238E27FC236}">
                <a16:creationId xmlns:a16="http://schemas.microsoft.com/office/drawing/2014/main" id="{8B89EF85-587F-49D4-ADE7-E79988A80B60}"/>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794723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440879" y="5830263"/>
            <a:ext cx="1967764" cy="55581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Ecoute sur port HTTP</a:t>
            </a:r>
          </a:p>
          <a:p>
            <a:pPr algn="ctr"/>
            <a:r>
              <a:rPr lang="fr-FR" sz="1400" dirty="0"/>
              <a:t>Avec UV-CPP</a:t>
            </a:r>
          </a:p>
        </p:txBody>
      </p:sp>
      <p:sp>
        <p:nvSpPr>
          <p:cNvPr id="42" name="Rectangle 41">
            <a:extLst>
              <a:ext uri="{FF2B5EF4-FFF2-40B4-BE49-F238E27FC236}">
                <a16:creationId xmlns:a16="http://schemas.microsoft.com/office/drawing/2014/main" id="{56C8CF81-3185-45FB-B834-E3AA3B25E9DA}"/>
              </a:ext>
            </a:extLst>
          </p:cNvPr>
          <p:cNvSpPr/>
          <p:nvPr/>
        </p:nvSpPr>
        <p:spPr>
          <a:xfrm>
            <a:off x="9777985" y="3894370"/>
            <a:ext cx="1972016"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43" name="Rectangle 42">
            <a:extLst>
              <a:ext uri="{FF2B5EF4-FFF2-40B4-BE49-F238E27FC236}">
                <a16:creationId xmlns:a16="http://schemas.microsoft.com/office/drawing/2014/main" id="{FC7573CE-2D75-4C5A-ABD7-ED850431BBFE}"/>
              </a:ext>
            </a:extLst>
          </p:cNvPr>
          <p:cNvSpPr/>
          <p:nvPr/>
        </p:nvSpPr>
        <p:spPr>
          <a:xfrm>
            <a:off x="9980708" y="5682617"/>
            <a:ext cx="1600146" cy="68644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Mise a dispo sur le port HTTP via UV-CPP</a:t>
            </a:r>
          </a:p>
        </p:txBody>
      </p:sp>
      <p:sp>
        <p:nvSpPr>
          <p:cNvPr id="44" name="Rectangle 43">
            <a:extLst>
              <a:ext uri="{FF2B5EF4-FFF2-40B4-BE49-F238E27FC236}">
                <a16:creationId xmlns:a16="http://schemas.microsoft.com/office/drawing/2014/main" id="{EE2A45C9-876F-4E3A-86DC-3C4AB90DAC32}"/>
              </a:ext>
            </a:extLst>
          </p:cNvPr>
          <p:cNvSpPr/>
          <p:nvPr/>
        </p:nvSpPr>
        <p:spPr>
          <a:xfrm>
            <a:off x="5491550" y="3637696"/>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953761" y="3579788"/>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489291" y="5851643"/>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739590" y="4145064"/>
            <a:ext cx="1370341"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617696" y="4658605"/>
            <a:ext cx="3360922"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 sur 12 valeurs</a:t>
            </a:r>
          </a:p>
          <a:p>
            <a:pPr algn="ctr"/>
            <a:endParaRPr lang="fr-FR" sz="1400" dirty="0"/>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24761" y="4869459"/>
            <a:ext cx="0" cy="960804"/>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109931" y="3909374"/>
            <a:ext cx="507764" cy="59788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109931" y="4507262"/>
            <a:ext cx="507765" cy="6173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700450" y="3921082"/>
            <a:ext cx="253311" cy="193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9184450" y="3923013"/>
            <a:ext cx="593535" cy="45890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a:off x="5215267" y="3909374"/>
            <a:ext cx="276283" cy="117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2617695" y="3459747"/>
            <a:ext cx="2597572"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Requête 1</a:t>
            </a:r>
          </a:p>
          <a:p>
            <a:pPr algn="ctr"/>
            <a:r>
              <a:rPr lang="fr-FR" sz="1200" dirty="0"/>
              <a:t>Mesure du capteur</a:t>
            </a:r>
          </a:p>
          <a:p>
            <a:pPr algn="ctr"/>
            <a:endParaRPr lang="fr-FR" sz="1200" dirty="0"/>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a:off x="10763993" y="4869459"/>
            <a:ext cx="16788" cy="81315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962500" y="4783107"/>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a:off x="5978618" y="5124610"/>
            <a:ext cx="983882" cy="172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8077845" y="5469556"/>
            <a:ext cx="0" cy="382087"/>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9193189" y="4381915"/>
            <a:ext cx="584796" cy="7444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285388" y="2344667"/>
            <a:ext cx="2230688" cy="1008052"/>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r>
              <a:rPr lang="fr-FR" sz="1400" dirty="0"/>
              <a:t>Driver        Temps</a:t>
            </a:r>
          </a:p>
          <a:p>
            <a:r>
              <a:rPr lang="fr-FR" sz="1400" dirty="0"/>
              <a:t>Bosch        </a:t>
            </a:r>
            <a:r>
              <a:rPr lang="fr-FR" sz="1400" dirty="0" err="1"/>
              <a:t>Temperature</a:t>
            </a:r>
            <a:endParaRPr lang="fr-FR" sz="1400" dirty="0"/>
          </a:p>
          <a:p>
            <a:r>
              <a:rPr lang="fr-FR" sz="1400" dirty="0"/>
              <a:t>BME280     Pression</a:t>
            </a:r>
          </a:p>
          <a:p>
            <a:r>
              <a:rPr lang="fr-FR" sz="1400" dirty="0"/>
              <a:t>                  Humidité</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318257"/>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7516076" y="2848693"/>
            <a:ext cx="553030" cy="731095"/>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pic>
        <p:nvPicPr>
          <p:cNvPr id="6" name="Image 5">
            <a:extLst>
              <a:ext uri="{FF2B5EF4-FFF2-40B4-BE49-F238E27FC236}">
                <a16:creationId xmlns:a16="http://schemas.microsoft.com/office/drawing/2014/main" id="{AD70A912-F200-4CCC-A4B1-65EDACBF42D3}"/>
              </a:ext>
            </a:extLst>
          </p:cNvPr>
          <p:cNvPicPr>
            <a:picLocks noChangeAspect="1"/>
          </p:cNvPicPr>
          <p:nvPr/>
        </p:nvPicPr>
        <p:blipFill>
          <a:blip r:embed="rId3"/>
          <a:stretch>
            <a:fillRect/>
          </a:stretch>
        </p:blipFill>
        <p:spPr>
          <a:xfrm>
            <a:off x="3100527" y="5241814"/>
            <a:ext cx="2447925" cy="276225"/>
          </a:xfrm>
          <a:prstGeom prst="rect">
            <a:avLst/>
          </a:prstGeom>
        </p:spPr>
      </p:pic>
      <p:pic>
        <p:nvPicPr>
          <p:cNvPr id="8" name="Image 7">
            <a:extLst>
              <a:ext uri="{FF2B5EF4-FFF2-40B4-BE49-F238E27FC236}">
                <a16:creationId xmlns:a16="http://schemas.microsoft.com/office/drawing/2014/main" id="{AE5FD504-39CC-4E66-A5E4-7D520F305B82}"/>
              </a:ext>
            </a:extLst>
          </p:cNvPr>
          <p:cNvPicPr>
            <a:picLocks noChangeAspect="1"/>
          </p:cNvPicPr>
          <p:nvPr/>
        </p:nvPicPr>
        <p:blipFill>
          <a:blip r:embed="rId4"/>
          <a:stretch>
            <a:fillRect/>
          </a:stretch>
        </p:blipFill>
        <p:spPr>
          <a:xfrm>
            <a:off x="2917570" y="4038388"/>
            <a:ext cx="2105025" cy="219075"/>
          </a:xfrm>
          <a:prstGeom prst="rect">
            <a:avLst/>
          </a:prstGeom>
        </p:spPr>
      </p:pic>
      <p:pic>
        <p:nvPicPr>
          <p:cNvPr id="10" name="Image 9">
            <a:extLst>
              <a:ext uri="{FF2B5EF4-FFF2-40B4-BE49-F238E27FC236}">
                <a16:creationId xmlns:a16="http://schemas.microsoft.com/office/drawing/2014/main" id="{0FBFFA80-D86C-411A-8A57-22154ABC581C}"/>
              </a:ext>
            </a:extLst>
          </p:cNvPr>
          <p:cNvPicPr>
            <a:picLocks noChangeAspect="1"/>
          </p:cNvPicPr>
          <p:nvPr/>
        </p:nvPicPr>
        <p:blipFill>
          <a:blip r:embed="rId5"/>
          <a:stretch>
            <a:fillRect/>
          </a:stretch>
        </p:blipFill>
        <p:spPr>
          <a:xfrm>
            <a:off x="9845507" y="4007444"/>
            <a:ext cx="1847850" cy="781050"/>
          </a:xfrm>
          <a:prstGeom prst="rect">
            <a:avLst/>
          </a:prstGeom>
        </p:spPr>
      </p:pic>
      <p:sp>
        <p:nvSpPr>
          <p:cNvPr id="45" name="Rectangle 44">
            <a:extLst>
              <a:ext uri="{FF2B5EF4-FFF2-40B4-BE49-F238E27FC236}">
                <a16:creationId xmlns:a16="http://schemas.microsoft.com/office/drawing/2014/main" id="{526E8881-06AD-4372-8E47-AD6823577486}"/>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46" name="Rectangle 45">
            <a:extLst>
              <a:ext uri="{FF2B5EF4-FFF2-40B4-BE49-F238E27FC236}">
                <a16:creationId xmlns:a16="http://schemas.microsoft.com/office/drawing/2014/main" id="{B47A2795-2784-43F3-BC29-7BB895CAAD03}"/>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47" name="Rectangle 46">
            <a:extLst>
              <a:ext uri="{FF2B5EF4-FFF2-40B4-BE49-F238E27FC236}">
                <a16:creationId xmlns:a16="http://schemas.microsoft.com/office/drawing/2014/main" id="{4C3A6CE9-E15A-4F63-83C9-57F812AB6DE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607850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797BB1-C591-4AD1-A2D9-8FA0D4B9E89B}"/>
              </a:ext>
            </a:extLst>
          </p:cNvPr>
          <p:cNvSpPr>
            <a:spLocks noGrp="1"/>
          </p:cNvSpPr>
          <p:nvPr>
            <p:ph type="title"/>
          </p:nvPr>
        </p:nvSpPr>
        <p:spPr>
          <a:xfrm>
            <a:off x="1066800" y="642594"/>
            <a:ext cx="10058400" cy="625374"/>
          </a:xfrm>
        </p:spPr>
        <p:txBody>
          <a:bodyPr>
            <a:normAutofit fontScale="90000"/>
          </a:bodyPr>
          <a:lstStyle/>
          <a:p>
            <a:r>
              <a:rPr lang="fr-FR" dirty="0"/>
              <a:t>Extraction depuis la base de données</a:t>
            </a:r>
          </a:p>
        </p:txBody>
      </p:sp>
      <p:sp>
        <p:nvSpPr>
          <p:cNvPr id="3" name="Espace réservé de la date 2">
            <a:extLst>
              <a:ext uri="{FF2B5EF4-FFF2-40B4-BE49-F238E27FC236}">
                <a16:creationId xmlns:a16="http://schemas.microsoft.com/office/drawing/2014/main" id="{AFA7D950-3CA3-49EB-8A95-44DACA29410D}"/>
              </a:ext>
            </a:extLst>
          </p:cNvPr>
          <p:cNvSpPr>
            <a:spLocks noGrp="1"/>
          </p:cNvSpPr>
          <p:nvPr>
            <p:ph type="dt" sz="half" idx="10"/>
          </p:nvPr>
        </p:nvSpPr>
        <p:spPr/>
        <p:txBody>
          <a:bodyPr/>
          <a:lstStyle/>
          <a:p>
            <a:pPr rtl="0"/>
            <a:fld id="{25FB4F25-64BB-460E-8192-B4AC51BA66FC}" type="datetime1">
              <a:rPr lang="fr-FR" smtClean="0"/>
              <a:t>24/06/2021</a:t>
            </a:fld>
            <a:endParaRPr lang="en-US"/>
          </a:p>
        </p:txBody>
      </p:sp>
      <p:pic>
        <p:nvPicPr>
          <p:cNvPr id="5" name="Image 4">
            <a:extLst>
              <a:ext uri="{FF2B5EF4-FFF2-40B4-BE49-F238E27FC236}">
                <a16:creationId xmlns:a16="http://schemas.microsoft.com/office/drawing/2014/main" id="{0CCF45CE-7E3D-4A58-B50B-96A215B9E5A5}"/>
              </a:ext>
            </a:extLst>
          </p:cNvPr>
          <p:cNvPicPr>
            <a:picLocks noChangeAspect="1"/>
          </p:cNvPicPr>
          <p:nvPr/>
        </p:nvPicPr>
        <p:blipFill>
          <a:blip r:embed="rId2"/>
          <a:stretch>
            <a:fillRect/>
          </a:stretch>
        </p:blipFill>
        <p:spPr>
          <a:xfrm>
            <a:off x="688831" y="2704786"/>
            <a:ext cx="4931682" cy="2185207"/>
          </a:xfrm>
          <a:prstGeom prst="rect">
            <a:avLst/>
          </a:prstGeom>
        </p:spPr>
      </p:pic>
      <p:sp>
        <p:nvSpPr>
          <p:cNvPr id="6" name="ZoneTexte 5">
            <a:extLst>
              <a:ext uri="{FF2B5EF4-FFF2-40B4-BE49-F238E27FC236}">
                <a16:creationId xmlns:a16="http://schemas.microsoft.com/office/drawing/2014/main" id="{D3B9A1E5-6B7B-41E3-B97B-CE48312D5210}"/>
              </a:ext>
            </a:extLst>
          </p:cNvPr>
          <p:cNvSpPr txBox="1"/>
          <p:nvPr/>
        </p:nvSpPr>
        <p:spPr>
          <a:xfrm>
            <a:off x="615696" y="1543353"/>
            <a:ext cx="6386685" cy="646331"/>
          </a:xfrm>
          <a:prstGeom prst="rect">
            <a:avLst/>
          </a:prstGeom>
          <a:noFill/>
        </p:spPr>
        <p:txBody>
          <a:bodyPr wrap="none" rtlCol="0">
            <a:spAutoFit/>
          </a:bodyPr>
          <a:lstStyle/>
          <a:p>
            <a:r>
              <a:rPr lang="fr-FR" sz="1200" dirty="0"/>
              <a:t>Requête SQL pour extraire les 12 dernière mesures depuis </a:t>
            </a:r>
            <a:r>
              <a:rPr lang="fr-FR" sz="1200" dirty="0" err="1"/>
              <a:t>Sqlite</a:t>
            </a:r>
            <a:r>
              <a:rPr lang="fr-FR" sz="1200" dirty="0"/>
              <a:t> :</a:t>
            </a:r>
          </a:p>
          <a:p>
            <a:endParaRPr lang="fr-FR" sz="1200" dirty="0"/>
          </a:p>
          <a:p>
            <a:r>
              <a:rPr lang="en-US" sz="1200" dirty="0">
                <a:solidFill>
                  <a:srgbClr val="A31515"/>
                </a:solidFill>
                <a:latin typeface="Consolas" panose="020B0609020204030204" pitchFamily="49" charset="0"/>
              </a:rPr>
              <a:t>select * from tbl_bme280_sensor_history order by </a:t>
            </a:r>
            <a:r>
              <a:rPr lang="en-US" sz="1200" dirty="0" err="1">
                <a:solidFill>
                  <a:srgbClr val="A31515"/>
                </a:solidFill>
                <a:latin typeface="Consolas" panose="020B0609020204030204" pitchFamily="49" charset="0"/>
              </a:rPr>
              <a:t>epoc_time</a:t>
            </a:r>
            <a:r>
              <a:rPr lang="en-US" sz="1200" dirty="0">
                <a:solidFill>
                  <a:srgbClr val="A31515"/>
                </a:solidFill>
                <a:latin typeface="Consolas" panose="020B0609020204030204" pitchFamily="49" charset="0"/>
              </a:rPr>
              <a:t> desc limit 12;</a:t>
            </a:r>
            <a:endParaRPr lang="fr-FR" sz="1200" dirty="0"/>
          </a:p>
        </p:txBody>
      </p:sp>
      <p:sp>
        <p:nvSpPr>
          <p:cNvPr id="7" name="Flèche : droite 6">
            <a:extLst>
              <a:ext uri="{FF2B5EF4-FFF2-40B4-BE49-F238E27FC236}">
                <a16:creationId xmlns:a16="http://schemas.microsoft.com/office/drawing/2014/main" id="{9C5E712F-0FF7-4293-90F6-7914AA14DD48}"/>
              </a:ext>
            </a:extLst>
          </p:cNvPr>
          <p:cNvSpPr/>
          <p:nvPr/>
        </p:nvSpPr>
        <p:spPr>
          <a:xfrm>
            <a:off x="5907024" y="3328416"/>
            <a:ext cx="1139952"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F4799185-6A65-4A2A-B4F6-42D1448D8BB1}"/>
              </a:ext>
            </a:extLst>
          </p:cNvPr>
          <p:cNvPicPr>
            <a:picLocks noChangeAspect="1"/>
          </p:cNvPicPr>
          <p:nvPr/>
        </p:nvPicPr>
        <p:blipFill>
          <a:blip r:embed="rId3"/>
          <a:stretch>
            <a:fillRect/>
          </a:stretch>
        </p:blipFill>
        <p:spPr>
          <a:xfrm>
            <a:off x="7506462" y="3083972"/>
            <a:ext cx="3862578" cy="2562028"/>
          </a:xfrm>
          <a:prstGeom prst="rect">
            <a:avLst/>
          </a:prstGeom>
        </p:spPr>
      </p:pic>
      <p:sp>
        <p:nvSpPr>
          <p:cNvPr id="10" name="ZoneTexte 9">
            <a:extLst>
              <a:ext uri="{FF2B5EF4-FFF2-40B4-BE49-F238E27FC236}">
                <a16:creationId xmlns:a16="http://schemas.microsoft.com/office/drawing/2014/main" id="{69C2DB9C-AF42-4F83-AB5E-2ADF86BEAE68}"/>
              </a:ext>
            </a:extLst>
          </p:cNvPr>
          <p:cNvSpPr txBox="1"/>
          <p:nvPr/>
        </p:nvSpPr>
        <p:spPr>
          <a:xfrm>
            <a:off x="7172299" y="2520120"/>
            <a:ext cx="4031873" cy="369332"/>
          </a:xfrm>
          <a:prstGeom prst="rect">
            <a:avLst/>
          </a:prstGeom>
          <a:noFill/>
        </p:spPr>
        <p:txBody>
          <a:bodyPr wrap="none" rtlCol="0">
            <a:spAutoFit/>
          </a:bodyPr>
          <a:lstStyle/>
          <a:p>
            <a:r>
              <a:rPr lang="fr-FR" dirty="0"/>
              <a:t>Envoi des données par le port http</a:t>
            </a:r>
          </a:p>
        </p:txBody>
      </p:sp>
      <p:sp>
        <p:nvSpPr>
          <p:cNvPr id="11" name="Rectangle 10">
            <a:extLst>
              <a:ext uri="{FF2B5EF4-FFF2-40B4-BE49-F238E27FC236}">
                <a16:creationId xmlns:a16="http://schemas.microsoft.com/office/drawing/2014/main" id="{C7A73D7E-1363-44DD-A18B-C0FB298A5848}"/>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2" name="Rectangle 11">
            <a:extLst>
              <a:ext uri="{FF2B5EF4-FFF2-40B4-BE49-F238E27FC236}">
                <a16:creationId xmlns:a16="http://schemas.microsoft.com/office/drawing/2014/main" id="{667B9DA9-EA9A-4FEF-B472-E1185C453BF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3" name="Rectangle 12">
            <a:extLst>
              <a:ext uri="{FF2B5EF4-FFF2-40B4-BE49-F238E27FC236}">
                <a16:creationId xmlns:a16="http://schemas.microsoft.com/office/drawing/2014/main" id="{D379144F-A01C-4562-B898-2CF4767DE6DA}"/>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555342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A63239B3-03E2-4871-83D9-61381DBCC3A4}"/>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Rectangle 5">
            <a:extLst>
              <a:ext uri="{FF2B5EF4-FFF2-40B4-BE49-F238E27FC236}">
                <a16:creationId xmlns:a16="http://schemas.microsoft.com/office/drawing/2014/main" id="{62708063-6A8A-47B2-8E21-FB693FECB166}"/>
              </a:ext>
            </a:extLst>
          </p:cNvPr>
          <p:cNvSpPr/>
          <p:nvPr/>
        </p:nvSpPr>
        <p:spPr>
          <a:xfrm>
            <a:off x="1708253" y="1733006"/>
            <a:ext cx="2450356"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http://ip:port/sensor</a:t>
            </a:r>
            <a:endParaRPr lang="fr-FR" dirty="0"/>
          </a:p>
        </p:txBody>
      </p:sp>
      <p:sp>
        <p:nvSpPr>
          <p:cNvPr id="8" name="Rectangle 7">
            <a:extLst>
              <a:ext uri="{FF2B5EF4-FFF2-40B4-BE49-F238E27FC236}">
                <a16:creationId xmlns:a16="http://schemas.microsoft.com/office/drawing/2014/main" id="{B0544AAA-C612-4646-AC99-F38FB77CDB64}"/>
              </a:ext>
            </a:extLst>
          </p:cNvPr>
          <p:cNvSpPr/>
          <p:nvPr/>
        </p:nvSpPr>
        <p:spPr>
          <a:xfrm>
            <a:off x="6738594" y="1594115"/>
            <a:ext cx="3729320" cy="69613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http://ip:port/history:N</a:t>
            </a:r>
          </a:p>
          <a:p>
            <a:pPr algn="ctr"/>
            <a:r>
              <a:rPr lang="en-US" dirty="0"/>
              <a:t>(n </a:t>
            </a:r>
            <a:r>
              <a:rPr lang="en-US" dirty="0" err="1"/>
              <a:t>est</a:t>
            </a:r>
            <a:r>
              <a:rPr lang="en-US" dirty="0"/>
              <a:t> un </a:t>
            </a:r>
            <a:r>
              <a:rPr lang="en-US" dirty="0" err="1"/>
              <a:t>nombre</a:t>
            </a:r>
            <a:r>
              <a:rPr lang="en-US" dirty="0"/>
              <a:t> de 1..1e6)</a:t>
            </a:r>
          </a:p>
        </p:txBody>
      </p:sp>
      <p:sp>
        <p:nvSpPr>
          <p:cNvPr id="11" name="Titre 1">
            <a:extLst>
              <a:ext uri="{FF2B5EF4-FFF2-40B4-BE49-F238E27FC236}">
                <a16:creationId xmlns:a16="http://schemas.microsoft.com/office/drawing/2014/main" id="{FE7DB6FD-975A-4086-BAA5-23AAE6882B39}"/>
              </a:ext>
            </a:extLst>
          </p:cNvPr>
          <p:cNvSpPr txBox="1">
            <a:spLocks/>
          </p:cNvSpPr>
          <p:nvPr/>
        </p:nvSpPr>
        <p:spPr>
          <a:xfrm>
            <a:off x="1066800" y="642594"/>
            <a:ext cx="10058400" cy="6961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sz="2800" dirty="0" err="1"/>
              <a:t>Url’s</a:t>
            </a:r>
            <a:r>
              <a:rPr lang="fr-FR" sz="2800" dirty="0"/>
              <a:t> HTTP disponibles</a:t>
            </a:r>
          </a:p>
        </p:txBody>
      </p:sp>
      <p:pic>
        <p:nvPicPr>
          <p:cNvPr id="13" name="Image 12">
            <a:extLst>
              <a:ext uri="{FF2B5EF4-FFF2-40B4-BE49-F238E27FC236}">
                <a16:creationId xmlns:a16="http://schemas.microsoft.com/office/drawing/2014/main" id="{D7DA1A44-7890-4C6D-898C-FD0E0C51E19C}"/>
              </a:ext>
            </a:extLst>
          </p:cNvPr>
          <p:cNvPicPr>
            <a:picLocks noChangeAspect="1"/>
          </p:cNvPicPr>
          <p:nvPr/>
        </p:nvPicPr>
        <p:blipFill>
          <a:blip r:embed="rId2"/>
          <a:stretch>
            <a:fillRect/>
          </a:stretch>
        </p:blipFill>
        <p:spPr>
          <a:xfrm>
            <a:off x="573742" y="2669713"/>
            <a:ext cx="4719378" cy="1044654"/>
          </a:xfrm>
          <a:prstGeom prst="rect">
            <a:avLst/>
          </a:prstGeom>
        </p:spPr>
      </p:pic>
      <p:pic>
        <p:nvPicPr>
          <p:cNvPr id="14" name="Image 13">
            <a:extLst>
              <a:ext uri="{FF2B5EF4-FFF2-40B4-BE49-F238E27FC236}">
                <a16:creationId xmlns:a16="http://schemas.microsoft.com/office/drawing/2014/main" id="{A9AE1F70-EE28-4887-B490-6839E938C49A}"/>
              </a:ext>
            </a:extLst>
          </p:cNvPr>
          <p:cNvPicPr>
            <a:picLocks noChangeAspect="1"/>
          </p:cNvPicPr>
          <p:nvPr/>
        </p:nvPicPr>
        <p:blipFill>
          <a:blip r:embed="rId3"/>
          <a:stretch>
            <a:fillRect/>
          </a:stretch>
        </p:blipFill>
        <p:spPr>
          <a:xfrm>
            <a:off x="6438457" y="2943825"/>
            <a:ext cx="4791331" cy="3022224"/>
          </a:xfrm>
          <a:prstGeom prst="rect">
            <a:avLst/>
          </a:prstGeom>
        </p:spPr>
      </p:pic>
      <p:sp>
        <p:nvSpPr>
          <p:cNvPr id="15" name="ZoneTexte 14">
            <a:extLst>
              <a:ext uri="{FF2B5EF4-FFF2-40B4-BE49-F238E27FC236}">
                <a16:creationId xmlns:a16="http://schemas.microsoft.com/office/drawing/2014/main" id="{E68B8EE2-C305-404F-9EF8-46B6E4148D96}"/>
              </a:ext>
            </a:extLst>
          </p:cNvPr>
          <p:cNvSpPr txBox="1"/>
          <p:nvPr/>
        </p:nvSpPr>
        <p:spPr>
          <a:xfrm>
            <a:off x="7301663" y="2485047"/>
            <a:ext cx="3166251" cy="369332"/>
          </a:xfrm>
          <a:prstGeom prst="rect">
            <a:avLst/>
          </a:prstGeom>
          <a:noFill/>
        </p:spPr>
        <p:txBody>
          <a:bodyPr wrap="none" rtlCol="0">
            <a:spAutoFit/>
          </a:bodyPr>
          <a:lstStyle/>
          <a:p>
            <a:r>
              <a:rPr lang="fr-FR" dirty="0"/>
              <a:t>Ici les 12 dernières mesures</a:t>
            </a:r>
          </a:p>
        </p:txBody>
      </p:sp>
      <p:sp>
        <p:nvSpPr>
          <p:cNvPr id="9" name="Rectangle 8">
            <a:extLst>
              <a:ext uri="{FF2B5EF4-FFF2-40B4-BE49-F238E27FC236}">
                <a16:creationId xmlns:a16="http://schemas.microsoft.com/office/drawing/2014/main" id="{E6E4BFD4-7BA0-47C8-B06A-15CE3868FEF1}"/>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0" name="Rectangle 9">
            <a:extLst>
              <a:ext uri="{FF2B5EF4-FFF2-40B4-BE49-F238E27FC236}">
                <a16:creationId xmlns:a16="http://schemas.microsoft.com/office/drawing/2014/main" id="{DF9D8BF9-9A85-43E5-ACC2-69BE931D511D}"/>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2" name="Rectangle 11">
            <a:extLst>
              <a:ext uri="{FF2B5EF4-FFF2-40B4-BE49-F238E27FC236}">
                <a16:creationId xmlns:a16="http://schemas.microsoft.com/office/drawing/2014/main" id="{5F5607A1-56F8-40EC-9131-79C0F598FDCE}"/>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765237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511424-5CA3-41D8-9395-406C0CD338B4}"/>
              </a:ext>
            </a:extLst>
          </p:cNvPr>
          <p:cNvSpPr>
            <a:spLocks noGrp="1"/>
          </p:cNvSpPr>
          <p:nvPr>
            <p:ph type="title"/>
          </p:nvPr>
        </p:nvSpPr>
        <p:spPr>
          <a:xfrm>
            <a:off x="1066800" y="642594"/>
            <a:ext cx="10058400" cy="696135"/>
          </a:xfrm>
        </p:spPr>
        <p:txBody>
          <a:bodyPr>
            <a:normAutofit/>
          </a:bodyPr>
          <a:lstStyle/>
          <a:p>
            <a:r>
              <a:rPr lang="fr-FR" sz="2800" dirty="0" err="1"/>
              <a:t>Url’s</a:t>
            </a:r>
            <a:r>
              <a:rPr lang="fr-FR" sz="2800" dirty="0"/>
              <a:t> HTTP disponibles</a:t>
            </a:r>
          </a:p>
        </p:txBody>
      </p:sp>
      <p:sp>
        <p:nvSpPr>
          <p:cNvPr id="3" name="Espace réservé de la date 2">
            <a:extLst>
              <a:ext uri="{FF2B5EF4-FFF2-40B4-BE49-F238E27FC236}">
                <a16:creationId xmlns:a16="http://schemas.microsoft.com/office/drawing/2014/main" id="{3189CF58-2801-4C14-AB9F-0C3ED9297C2C}"/>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8" name="Rectangle 7">
            <a:extLst>
              <a:ext uri="{FF2B5EF4-FFF2-40B4-BE49-F238E27FC236}">
                <a16:creationId xmlns:a16="http://schemas.microsoft.com/office/drawing/2014/main" id="{123925C8-9AE5-4E5D-940E-7E77A38CE78E}"/>
              </a:ext>
            </a:extLst>
          </p:cNvPr>
          <p:cNvSpPr/>
          <p:nvPr/>
        </p:nvSpPr>
        <p:spPr>
          <a:xfrm>
            <a:off x="1123575" y="1464234"/>
            <a:ext cx="1816849"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a:t>
            </a:r>
            <a:endParaRPr lang="fr-FR" dirty="0"/>
          </a:p>
        </p:txBody>
      </p:sp>
      <p:sp>
        <p:nvSpPr>
          <p:cNvPr id="9" name="Rectangle 8">
            <a:extLst>
              <a:ext uri="{FF2B5EF4-FFF2-40B4-BE49-F238E27FC236}">
                <a16:creationId xmlns:a16="http://schemas.microsoft.com/office/drawing/2014/main" id="{13E2F601-1585-40D6-BF10-8509FDFD5697}"/>
              </a:ext>
            </a:extLst>
          </p:cNvPr>
          <p:cNvSpPr/>
          <p:nvPr/>
        </p:nvSpPr>
        <p:spPr>
          <a:xfrm>
            <a:off x="6780304" y="1464233"/>
            <a:ext cx="2288992"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http://ip:port/infos</a:t>
            </a:r>
            <a:endParaRPr lang="fr-FR" dirty="0"/>
          </a:p>
        </p:txBody>
      </p:sp>
      <p:pic>
        <p:nvPicPr>
          <p:cNvPr id="12" name="Image 11">
            <a:extLst>
              <a:ext uri="{FF2B5EF4-FFF2-40B4-BE49-F238E27FC236}">
                <a16:creationId xmlns:a16="http://schemas.microsoft.com/office/drawing/2014/main" id="{CC52D1E6-FE2D-477A-BC3E-041FAB273F3E}"/>
              </a:ext>
            </a:extLst>
          </p:cNvPr>
          <p:cNvPicPr>
            <a:picLocks noChangeAspect="1"/>
          </p:cNvPicPr>
          <p:nvPr/>
        </p:nvPicPr>
        <p:blipFill>
          <a:blip r:embed="rId2"/>
          <a:stretch>
            <a:fillRect/>
          </a:stretch>
        </p:blipFill>
        <p:spPr>
          <a:xfrm>
            <a:off x="757899" y="2008092"/>
            <a:ext cx="2548199" cy="4316234"/>
          </a:xfrm>
          <a:prstGeom prst="rect">
            <a:avLst/>
          </a:prstGeom>
        </p:spPr>
      </p:pic>
      <p:pic>
        <p:nvPicPr>
          <p:cNvPr id="13" name="Image 12">
            <a:extLst>
              <a:ext uri="{FF2B5EF4-FFF2-40B4-BE49-F238E27FC236}">
                <a16:creationId xmlns:a16="http://schemas.microsoft.com/office/drawing/2014/main" id="{4A8F2FC0-99C4-473B-B531-4D51AD6AA86C}"/>
              </a:ext>
            </a:extLst>
          </p:cNvPr>
          <p:cNvPicPr>
            <a:picLocks noChangeAspect="1"/>
          </p:cNvPicPr>
          <p:nvPr/>
        </p:nvPicPr>
        <p:blipFill>
          <a:blip r:embed="rId3"/>
          <a:stretch>
            <a:fillRect/>
          </a:stretch>
        </p:blipFill>
        <p:spPr>
          <a:xfrm>
            <a:off x="5831478" y="2264667"/>
            <a:ext cx="5437005" cy="3395353"/>
          </a:xfrm>
          <a:prstGeom prst="rect">
            <a:avLst/>
          </a:prstGeom>
        </p:spPr>
      </p:pic>
      <p:sp>
        <p:nvSpPr>
          <p:cNvPr id="10" name="Rectangle 9">
            <a:extLst>
              <a:ext uri="{FF2B5EF4-FFF2-40B4-BE49-F238E27FC236}">
                <a16:creationId xmlns:a16="http://schemas.microsoft.com/office/drawing/2014/main" id="{C21C1468-F7ED-46B3-8824-4E8C12BA6F5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1" name="Rectangle 10">
            <a:extLst>
              <a:ext uri="{FF2B5EF4-FFF2-40B4-BE49-F238E27FC236}">
                <a16:creationId xmlns:a16="http://schemas.microsoft.com/office/drawing/2014/main" id="{B0F57F4E-EAA1-4EA6-9328-39615D247B77}"/>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4" name="Rectangle 13">
            <a:extLst>
              <a:ext uri="{FF2B5EF4-FFF2-40B4-BE49-F238E27FC236}">
                <a16:creationId xmlns:a16="http://schemas.microsoft.com/office/drawing/2014/main" id="{381EA2CA-E2DF-4F73-9BAC-B2090126C014}"/>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032081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a:t>
            </a:r>
            <a:r>
              <a:rPr lang="fr-FR" dirty="0" err="1"/>
              <a:t>dU</a:t>
            </a:r>
            <a:r>
              <a:rPr lang="fr-FR" dirty="0"/>
              <a:t> Client</a:t>
            </a:r>
          </a:p>
        </p:txBody>
      </p:sp>
      <p:sp>
        <p:nvSpPr>
          <p:cNvPr id="7" name="Espace réservé du texte 6">
            <a:extLst>
              <a:ext uri="{FF2B5EF4-FFF2-40B4-BE49-F238E27FC236}">
                <a16:creationId xmlns:a16="http://schemas.microsoft.com/office/drawing/2014/main" id="{20C697DF-1E44-4814-A10D-46B212D46301}"/>
              </a:ext>
            </a:extLst>
          </p:cNvPr>
          <p:cNvSpPr>
            <a:spLocks noGrp="1"/>
          </p:cNvSpPr>
          <p:nvPr>
            <p:ph type="body" idx="1"/>
          </p:nvPr>
        </p:nvSpPr>
        <p:spPr/>
        <p:txBody>
          <a:bodyPr/>
          <a:lstStyle/>
          <a:p>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28D5AD63-4AEA-4B4F-BEEC-E6B62569484E}"/>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09B51015-DCD5-476E-B71D-AA12AADE7DCA}"/>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8" name="Rectangle 7">
            <a:extLst>
              <a:ext uri="{FF2B5EF4-FFF2-40B4-BE49-F238E27FC236}">
                <a16:creationId xmlns:a16="http://schemas.microsoft.com/office/drawing/2014/main" id="{86309D13-ACFB-4485-B5B5-5B1543806604}"/>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4284754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e 20">
            <a:extLst>
              <a:ext uri="{FF2B5EF4-FFF2-40B4-BE49-F238E27FC236}">
                <a16:creationId xmlns:a16="http://schemas.microsoft.com/office/drawing/2014/main" id="{907CD3DF-D086-4F74-97DF-145DA0C7AE15}"/>
              </a:ext>
            </a:extLst>
          </p:cNvPr>
          <p:cNvGrpSpPr/>
          <p:nvPr/>
        </p:nvGrpSpPr>
        <p:grpSpPr>
          <a:xfrm>
            <a:off x="6175828" y="3998806"/>
            <a:ext cx="5394560" cy="2296160"/>
            <a:chOff x="3074127" y="1169851"/>
            <a:chExt cx="5394560" cy="2296160"/>
          </a:xfrm>
          <a:solidFill>
            <a:srgbClr val="00B0F0"/>
          </a:solidFill>
        </p:grpSpPr>
        <p:sp>
          <p:nvSpPr>
            <p:cNvPr id="14" name="Rectangle 13">
              <a:extLst>
                <a:ext uri="{FF2B5EF4-FFF2-40B4-BE49-F238E27FC236}">
                  <a16:creationId xmlns:a16="http://schemas.microsoft.com/office/drawing/2014/main" id="{65DED3FD-2E74-40BF-8418-037C451D4E0C}"/>
                </a:ext>
              </a:extLst>
            </p:cNvPr>
            <p:cNvSpPr/>
            <p:nvPr/>
          </p:nvSpPr>
          <p:spPr>
            <a:xfrm>
              <a:off x="3074127" y="1169851"/>
              <a:ext cx="5394560" cy="229616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Interface Graphique Ville</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5" name="Rectangle 14">
              <a:extLst>
                <a:ext uri="{FF2B5EF4-FFF2-40B4-BE49-F238E27FC236}">
                  <a16:creationId xmlns:a16="http://schemas.microsoft.com/office/drawing/2014/main" id="{8563E393-A133-44D9-8AC0-AA808D7CFB4B}"/>
                </a:ext>
              </a:extLst>
            </p:cNvPr>
            <p:cNvSpPr/>
            <p:nvPr/>
          </p:nvSpPr>
          <p:spPr>
            <a:xfrm>
              <a:off x="6397996" y="2282583"/>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6" name="Rectangle 15">
              <a:extLst>
                <a:ext uri="{FF2B5EF4-FFF2-40B4-BE49-F238E27FC236}">
                  <a16:creationId xmlns:a16="http://schemas.microsoft.com/office/drawing/2014/main" id="{1776CF20-28E4-4065-A6F4-0800CFDF7018}"/>
                </a:ext>
              </a:extLst>
            </p:cNvPr>
            <p:cNvSpPr/>
            <p:nvPr/>
          </p:nvSpPr>
          <p:spPr>
            <a:xfrm>
              <a:off x="5204146" y="1654629"/>
              <a:ext cx="1193849" cy="520725"/>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7" name="Rectangle 16">
              <a:extLst>
                <a:ext uri="{FF2B5EF4-FFF2-40B4-BE49-F238E27FC236}">
                  <a16:creationId xmlns:a16="http://schemas.microsoft.com/office/drawing/2014/main" id="{2706B0E9-3AC7-4B1A-BC1B-6CB8AD3707D8}"/>
                </a:ext>
              </a:extLst>
            </p:cNvPr>
            <p:cNvSpPr/>
            <p:nvPr/>
          </p:nvSpPr>
          <p:spPr>
            <a:xfrm>
              <a:off x="7440219"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8" name="Rectangle 17">
              <a:extLst>
                <a:ext uri="{FF2B5EF4-FFF2-40B4-BE49-F238E27FC236}">
                  <a16:creationId xmlns:a16="http://schemas.microsoft.com/office/drawing/2014/main" id="{87F4901E-E913-4A7D-86E0-0E7A22782BEB}"/>
                </a:ext>
              </a:extLst>
            </p:cNvPr>
            <p:cNvSpPr/>
            <p:nvPr/>
          </p:nvSpPr>
          <p:spPr>
            <a:xfrm>
              <a:off x="5355773"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9" name="Rectangle 18">
              <a:extLst>
                <a:ext uri="{FF2B5EF4-FFF2-40B4-BE49-F238E27FC236}">
                  <a16:creationId xmlns:a16="http://schemas.microsoft.com/office/drawing/2014/main" id="{9BBB7345-19EF-41CB-80EE-B345B0C97360}"/>
                </a:ext>
              </a:extLst>
            </p:cNvPr>
            <p:cNvSpPr/>
            <p:nvPr/>
          </p:nvSpPr>
          <p:spPr>
            <a:xfrm>
              <a:off x="4313550"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20" name="Rectangle 19">
              <a:extLst>
                <a:ext uri="{FF2B5EF4-FFF2-40B4-BE49-F238E27FC236}">
                  <a16:creationId xmlns:a16="http://schemas.microsoft.com/office/drawing/2014/main" id="{E5D97BFA-E6A1-4071-9E91-CD727B65138E}"/>
                </a:ext>
              </a:extLst>
            </p:cNvPr>
            <p:cNvSpPr/>
            <p:nvPr/>
          </p:nvSpPr>
          <p:spPr>
            <a:xfrm>
              <a:off x="3271327"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grpSp>
      <p:grpSp>
        <p:nvGrpSpPr>
          <p:cNvPr id="69" name="Groupe 68">
            <a:extLst>
              <a:ext uri="{FF2B5EF4-FFF2-40B4-BE49-F238E27FC236}">
                <a16:creationId xmlns:a16="http://schemas.microsoft.com/office/drawing/2014/main" id="{100581AA-148B-4207-A8F5-462EB9242CED}"/>
              </a:ext>
            </a:extLst>
          </p:cNvPr>
          <p:cNvGrpSpPr/>
          <p:nvPr/>
        </p:nvGrpSpPr>
        <p:grpSpPr>
          <a:xfrm>
            <a:off x="1323703" y="3998806"/>
            <a:ext cx="3477197" cy="2296160"/>
            <a:chOff x="580997" y="3998806"/>
            <a:chExt cx="3477197" cy="2296160"/>
          </a:xfrm>
        </p:grpSpPr>
        <p:sp>
          <p:nvSpPr>
            <p:cNvPr id="24" name="Rectangle 23">
              <a:extLst>
                <a:ext uri="{FF2B5EF4-FFF2-40B4-BE49-F238E27FC236}">
                  <a16:creationId xmlns:a16="http://schemas.microsoft.com/office/drawing/2014/main" id="{D0C2C1CD-8C25-4AAE-80DF-400A1DE3D63D}"/>
                </a:ext>
              </a:extLst>
            </p:cNvPr>
            <p:cNvSpPr/>
            <p:nvPr/>
          </p:nvSpPr>
          <p:spPr>
            <a:xfrm>
              <a:off x="580997" y="3998806"/>
              <a:ext cx="3477197" cy="229616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Interface Graphique Mer</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30" name="Rectangle 29">
              <a:extLst>
                <a:ext uri="{FF2B5EF4-FFF2-40B4-BE49-F238E27FC236}">
                  <a16:creationId xmlns:a16="http://schemas.microsoft.com/office/drawing/2014/main" id="{336F2FCF-B455-435C-971D-E32D795F96AE}"/>
                </a:ext>
              </a:extLst>
            </p:cNvPr>
            <p:cNvSpPr/>
            <p:nvPr/>
          </p:nvSpPr>
          <p:spPr>
            <a:xfrm>
              <a:off x="783212" y="4759697"/>
              <a:ext cx="1747289"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6" name="Rectangle 65">
              <a:extLst>
                <a:ext uri="{FF2B5EF4-FFF2-40B4-BE49-F238E27FC236}">
                  <a16:creationId xmlns:a16="http://schemas.microsoft.com/office/drawing/2014/main" id="{1B4808DC-CA58-4002-B49A-2A1C6F911E2D}"/>
                </a:ext>
              </a:extLst>
            </p:cNvPr>
            <p:cNvSpPr/>
            <p:nvPr/>
          </p:nvSpPr>
          <p:spPr>
            <a:xfrm>
              <a:off x="780015" y="5461604"/>
              <a:ext cx="1747289"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7" name="Rectangle 66">
              <a:extLst>
                <a:ext uri="{FF2B5EF4-FFF2-40B4-BE49-F238E27FC236}">
                  <a16:creationId xmlns:a16="http://schemas.microsoft.com/office/drawing/2014/main" id="{A51BE971-7A62-4396-89B0-2FA47AB2A9DD}"/>
                </a:ext>
              </a:extLst>
            </p:cNvPr>
            <p:cNvSpPr/>
            <p:nvPr/>
          </p:nvSpPr>
          <p:spPr>
            <a:xfrm>
              <a:off x="2688959" y="4743946"/>
              <a:ext cx="750928"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8" name="Rectangle 67">
              <a:extLst>
                <a:ext uri="{FF2B5EF4-FFF2-40B4-BE49-F238E27FC236}">
                  <a16:creationId xmlns:a16="http://schemas.microsoft.com/office/drawing/2014/main" id="{C53D3CA5-71CF-4D61-A564-9C5939C07058}"/>
                </a:ext>
              </a:extLst>
            </p:cNvPr>
            <p:cNvSpPr/>
            <p:nvPr/>
          </p:nvSpPr>
          <p:spPr>
            <a:xfrm>
              <a:off x="2688959" y="5461604"/>
              <a:ext cx="750928"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grpSp>
      <p:grpSp>
        <p:nvGrpSpPr>
          <p:cNvPr id="42" name="Groupe 41">
            <a:extLst>
              <a:ext uri="{FF2B5EF4-FFF2-40B4-BE49-F238E27FC236}">
                <a16:creationId xmlns:a16="http://schemas.microsoft.com/office/drawing/2014/main" id="{894852D4-6977-4228-8833-263A616B3113}"/>
              </a:ext>
            </a:extLst>
          </p:cNvPr>
          <p:cNvGrpSpPr/>
          <p:nvPr/>
        </p:nvGrpSpPr>
        <p:grpSpPr>
          <a:xfrm>
            <a:off x="730922" y="1722916"/>
            <a:ext cx="2123340" cy="1752382"/>
            <a:chOff x="8927838" y="3805270"/>
            <a:chExt cx="2123340" cy="1752382"/>
          </a:xfrm>
        </p:grpSpPr>
        <p:sp>
          <p:nvSpPr>
            <p:cNvPr id="43" name="Rectangle 42">
              <a:extLst>
                <a:ext uri="{FF2B5EF4-FFF2-40B4-BE49-F238E27FC236}">
                  <a16:creationId xmlns:a16="http://schemas.microsoft.com/office/drawing/2014/main" id="{867C7D19-0CD0-48F4-A126-005D8330D5E4}"/>
                </a:ext>
              </a:extLst>
            </p:cNvPr>
            <p:cNvSpPr/>
            <p:nvPr/>
          </p:nvSpPr>
          <p:spPr>
            <a:xfrm>
              <a:off x="8927838" y="3805270"/>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Mer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44" name="Rectangle 43">
              <a:extLst>
                <a:ext uri="{FF2B5EF4-FFF2-40B4-BE49-F238E27FC236}">
                  <a16:creationId xmlns:a16="http://schemas.microsoft.com/office/drawing/2014/main" id="{F26DF2F7-C1FE-40EC-94AD-B0D864DF9336}"/>
                </a:ext>
              </a:extLst>
            </p:cNvPr>
            <p:cNvSpPr/>
            <p:nvPr/>
          </p:nvSpPr>
          <p:spPr>
            <a:xfrm>
              <a:off x="8998359" y="4745497"/>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‘mer</a:t>
              </a:r>
              <a:r>
                <a:rPr lang="fr-FR" sz="1400" dirty="0"/>
                <a:t>’</a:t>
              </a:r>
            </a:p>
          </p:txBody>
        </p:sp>
      </p:grp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Architecture de l’application</a:t>
            </a:r>
          </a:p>
        </p:txBody>
      </p:sp>
      <p:grpSp>
        <p:nvGrpSpPr>
          <p:cNvPr id="22" name="Groupe 21">
            <a:extLst>
              <a:ext uri="{FF2B5EF4-FFF2-40B4-BE49-F238E27FC236}">
                <a16:creationId xmlns:a16="http://schemas.microsoft.com/office/drawing/2014/main" id="{011CB31F-12CC-466E-87D5-45501E63BBFD}"/>
              </a:ext>
            </a:extLst>
          </p:cNvPr>
          <p:cNvGrpSpPr/>
          <p:nvPr/>
        </p:nvGrpSpPr>
        <p:grpSpPr>
          <a:xfrm>
            <a:off x="8618297" y="1761734"/>
            <a:ext cx="2123340" cy="1752382"/>
            <a:chOff x="8927838" y="3805270"/>
            <a:chExt cx="2123340" cy="1752382"/>
          </a:xfrm>
        </p:grpSpPr>
        <p:sp>
          <p:nvSpPr>
            <p:cNvPr id="12" name="Rectangle 11">
              <a:extLst>
                <a:ext uri="{FF2B5EF4-FFF2-40B4-BE49-F238E27FC236}">
                  <a16:creationId xmlns:a16="http://schemas.microsoft.com/office/drawing/2014/main" id="{8C798A64-BD74-481B-B704-21A9C7205347}"/>
                </a:ext>
              </a:extLst>
            </p:cNvPr>
            <p:cNvSpPr/>
            <p:nvPr/>
          </p:nvSpPr>
          <p:spPr>
            <a:xfrm>
              <a:off x="8927838" y="3805270"/>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Ville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3" name="Rectangle 12">
              <a:extLst>
                <a:ext uri="{FF2B5EF4-FFF2-40B4-BE49-F238E27FC236}">
                  <a16:creationId xmlns:a16="http://schemas.microsoft.com/office/drawing/2014/main" id="{7F02E698-FE32-499E-93CF-39B06C51382B}"/>
                </a:ext>
              </a:extLst>
            </p:cNvPr>
            <p:cNvSpPr/>
            <p:nvPr/>
          </p:nvSpPr>
          <p:spPr>
            <a:xfrm>
              <a:off x="8998359" y="4745497"/>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‘ville</a:t>
              </a:r>
              <a:r>
                <a:rPr lang="fr-FR" sz="1400" dirty="0"/>
                <a:t>’</a:t>
              </a:r>
            </a:p>
          </p:txBody>
        </p:sp>
      </p:gr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cxnSp>
        <p:nvCxnSpPr>
          <p:cNvPr id="34" name="Connecteur droit avec flèche 33">
            <a:extLst>
              <a:ext uri="{FF2B5EF4-FFF2-40B4-BE49-F238E27FC236}">
                <a16:creationId xmlns:a16="http://schemas.microsoft.com/office/drawing/2014/main" id="{E1238A3E-2788-4A6F-BD23-C81077F79FCD}"/>
              </a:ext>
            </a:extLst>
          </p:cNvPr>
          <p:cNvCxnSpPr>
            <a:cxnSpLocks/>
            <a:stCxn id="12" idx="2"/>
            <a:endCxn id="35" idx="2"/>
          </p:cNvCxnSpPr>
          <p:nvPr/>
        </p:nvCxnSpPr>
        <p:spPr>
          <a:xfrm>
            <a:off x="9679967" y="3514116"/>
            <a:ext cx="1149149" cy="993144"/>
          </a:xfrm>
          <a:prstGeom prst="straightConnector1">
            <a:avLst/>
          </a:prstGeom>
          <a:ln w="57150">
            <a:solidFill>
              <a:srgbClr val="00CC99"/>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5" name="Rectangle 34">
            <a:extLst>
              <a:ext uri="{FF2B5EF4-FFF2-40B4-BE49-F238E27FC236}">
                <a16:creationId xmlns:a16="http://schemas.microsoft.com/office/drawing/2014/main" id="{1F0BDDA5-C603-4343-BBD3-2C063B38E80B}"/>
              </a:ext>
            </a:extLst>
          </p:cNvPr>
          <p:cNvSpPr/>
          <p:nvPr/>
        </p:nvSpPr>
        <p:spPr>
          <a:xfrm>
            <a:off x="10678901" y="4217290"/>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52" name="Connecteur droit avec flèche 51">
            <a:extLst>
              <a:ext uri="{FF2B5EF4-FFF2-40B4-BE49-F238E27FC236}">
                <a16:creationId xmlns:a16="http://schemas.microsoft.com/office/drawing/2014/main" id="{8C2B8B90-BC27-474C-A997-0CFE288C85A2}"/>
              </a:ext>
            </a:extLst>
          </p:cNvPr>
          <p:cNvCxnSpPr>
            <a:cxnSpLocks/>
            <a:stCxn id="10" idx="1"/>
            <a:endCxn id="53" idx="3"/>
          </p:cNvCxnSpPr>
          <p:nvPr/>
        </p:nvCxnSpPr>
        <p:spPr>
          <a:xfrm flipH="1">
            <a:off x="2696795" y="2100600"/>
            <a:ext cx="1911810" cy="256162"/>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3" name="Rectangle 52">
            <a:extLst>
              <a:ext uri="{FF2B5EF4-FFF2-40B4-BE49-F238E27FC236}">
                <a16:creationId xmlns:a16="http://schemas.microsoft.com/office/drawing/2014/main" id="{8B240426-A8D9-4C78-9C8D-44D834D60724}"/>
              </a:ext>
            </a:extLst>
          </p:cNvPr>
          <p:cNvSpPr/>
          <p:nvPr/>
        </p:nvSpPr>
        <p:spPr>
          <a:xfrm>
            <a:off x="2396365" y="2211777"/>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10" name="Rectangle 9">
            <a:extLst>
              <a:ext uri="{FF2B5EF4-FFF2-40B4-BE49-F238E27FC236}">
                <a16:creationId xmlns:a16="http://schemas.microsoft.com/office/drawing/2014/main" id="{808B615E-8374-4F8A-8ABE-9D618708DE52}"/>
              </a:ext>
            </a:extLst>
          </p:cNvPr>
          <p:cNvSpPr/>
          <p:nvPr/>
        </p:nvSpPr>
        <p:spPr>
          <a:xfrm>
            <a:off x="4608605" y="1300348"/>
            <a:ext cx="2390275" cy="160050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Datas Météo »</a:t>
            </a:r>
          </a:p>
          <a:p>
            <a:pPr algn="ctr"/>
            <a:r>
              <a:rPr lang="fr-FR" sz="1400" dirty="0"/>
              <a:t>- Ville</a:t>
            </a:r>
          </a:p>
          <a:p>
            <a:pPr algn="ctr"/>
            <a:r>
              <a:rPr lang="fr-FR" sz="1400" dirty="0"/>
              <a:t>- Humidité</a:t>
            </a:r>
          </a:p>
          <a:p>
            <a:pPr algn="ctr"/>
            <a:r>
              <a:rPr lang="fr-FR" sz="1400" dirty="0"/>
              <a:t>- Temps</a:t>
            </a:r>
          </a:p>
          <a:p>
            <a:pPr algn="ctr"/>
            <a:r>
              <a:rPr lang="fr-FR" sz="1400" dirty="0"/>
              <a:t>- Pression</a:t>
            </a:r>
          </a:p>
          <a:p>
            <a:pPr algn="ctr"/>
            <a:r>
              <a:rPr lang="fr-FR" sz="1400" dirty="0"/>
              <a:t>- Température</a:t>
            </a:r>
          </a:p>
          <a:p>
            <a:pPr algn="ctr"/>
            <a:r>
              <a:rPr lang="fr-FR" sz="1400" dirty="0"/>
              <a:t>- Icone</a:t>
            </a:r>
          </a:p>
        </p:txBody>
      </p:sp>
      <p:cxnSp>
        <p:nvCxnSpPr>
          <p:cNvPr id="59" name="Connecteur droit avec flèche 58">
            <a:extLst>
              <a:ext uri="{FF2B5EF4-FFF2-40B4-BE49-F238E27FC236}">
                <a16:creationId xmlns:a16="http://schemas.microsoft.com/office/drawing/2014/main" id="{21ECB9B7-D80B-402A-A385-A1DDADE75A6B}"/>
              </a:ext>
            </a:extLst>
          </p:cNvPr>
          <p:cNvCxnSpPr>
            <a:cxnSpLocks/>
            <a:stCxn id="43" idx="2"/>
          </p:cNvCxnSpPr>
          <p:nvPr/>
        </p:nvCxnSpPr>
        <p:spPr>
          <a:xfrm flipH="1">
            <a:off x="1603191" y="3475298"/>
            <a:ext cx="189401" cy="951517"/>
          </a:xfrm>
          <a:prstGeom prst="straightConnector1">
            <a:avLst/>
          </a:prstGeom>
          <a:ln w="57150">
            <a:solidFill>
              <a:srgbClr val="00CC99"/>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60" name="Rectangle 59">
            <a:extLst>
              <a:ext uri="{FF2B5EF4-FFF2-40B4-BE49-F238E27FC236}">
                <a16:creationId xmlns:a16="http://schemas.microsoft.com/office/drawing/2014/main" id="{80EDDAA9-817D-49A5-AD7F-E1E7AC721059}"/>
              </a:ext>
            </a:extLst>
          </p:cNvPr>
          <p:cNvSpPr/>
          <p:nvPr/>
        </p:nvSpPr>
        <p:spPr>
          <a:xfrm>
            <a:off x="1443557" y="4246937"/>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9" name="Connecteur droit avec flèche 8">
            <a:extLst>
              <a:ext uri="{FF2B5EF4-FFF2-40B4-BE49-F238E27FC236}">
                <a16:creationId xmlns:a16="http://schemas.microsoft.com/office/drawing/2014/main" id="{7B580AA9-2694-4B63-B561-E1BF178CC4DD}"/>
              </a:ext>
            </a:extLst>
          </p:cNvPr>
          <p:cNvCxnSpPr>
            <a:cxnSpLocks/>
            <a:stCxn id="10" idx="3"/>
            <a:endCxn id="33" idx="1"/>
          </p:cNvCxnSpPr>
          <p:nvPr/>
        </p:nvCxnSpPr>
        <p:spPr>
          <a:xfrm>
            <a:off x="6998880" y="2100600"/>
            <a:ext cx="1822910" cy="336106"/>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3" name="Rectangle 32">
            <a:extLst>
              <a:ext uri="{FF2B5EF4-FFF2-40B4-BE49-F238E27FC236}">
                <a16:creationId xmlns:a16="http://schemas.microsoft.com/office/drawing/2014/main" id="{527E7D78-1064-4CC8-8839-C60ADC6AA286}"/>
              </a:ext>
            </a:extLst>
          </p:cNvPr>
          <p:cNvSpPr/>
          <p:nvPr/>
        </p:nvSpPr>
        <p:spPr>
          <a:xfrm>
            <a:off x="8821790" y="2291721"/>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36" name="Rectangle 35">
            <a:extLst>
              <a:ext uri="{FF2B5EF4-FFF2-40B4-BE49-F238E27FC236}">
                <a16:creationId xmlns:a16="http://schemas.microsoft.com/office/drawing/2014/main" id="{98C611AE-CE6A-428B-BE8D-15DAA5539986}"/>
              </a:ext>
            </a:extLst>
          </p:cNvPr>
          <p:cNvSpPr/>
          <p:nvPr/>
        </p:nvSpPr>
        <p:spPr>
          <a:xfrm>
            <a:off x="4612233" y="3181043"/>
            <a:ext cx="2390275" cy="37067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Paramètres</a:t>
            </a:r>
          </a:p>
        </p:txBody>
      </p:sp>
      <p:cxnSp>
        <p:nvCxnSpPr>
          <p:cNvPr id="37" name="Connecteur droit avec flèche 36">
            <a:extLst>
              <a:ext uri="{FF2B5EF4-FFF2-40B4-BE49-F238E27FC236}">
                <a16:creationId xmlns:a16="http://schemas.microsoft.com/office/drawing/2014/main" id="{2C6E7C8A-29A1-4830-A18B-28C785045036}"/>
              </a:ext>
            </a:extLst>
          </p:cNvPr>
          <p:cNvCxnSpPr>
            <a:cxnSpLocks/>
            <a:stCxn id="36" idx="1"/>
            <a:endCxn id="53" idx="3"/>
          </p:cNvCxnSpPr>
          <p:nvPr/>
        </p:nvCxnSpPr>
        <p:spPr>
          <a:xfrm flipH="1" flipV="1">
            <a:off x="2696795" y="2356762"/>
            <a:ext cx="1915438" cy="1009618"/>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41" name="Connecteur droit avec flèche 40">
            <a:extLst>
              <a:ext uri="{FF2B5EF4-FFF2-40B4-BE49-F238E27FC236}">
                <a16:creationId xmlns:a16="http://schemas.microsoft.com/office/drawing/2014/main" id="{F65F0C6A-D844-43A4-B1C2-8850622B86B2}"/>
              </a:ext>
            </a:extLst>
          </p:cNvPr>
          <p:cNvCxnSpPr>
            <a:cxnSpLocks/>
            <a:stCxn id="36" idx="3"/>
            <a:endCxn id="33" idx="1"/>
          </p:cNvCxnSpPr>
          <p:nvPr/>
        </p:nvCxnSpPr>
        <p:spPr>
          <a:xfrm flipV="1">
            <a:off x="7002508" y="2436706"/>
            <a:ext cx="1819282" cy="929674"/>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8" name="Rectangle 37">
            <a:extLst>
              <a:ext uri="{FF2B5EF4-FFF2-40B4-BE49-F238E27FC236}">
                <a16:creationId xmlns:a16="http://schemas.microsoft.com/office/drawing/2014/main" id="{810977C0-C04C-455D-824A-68C902BF1FF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39" name="Rectangle 38">
            <a:extLst>
              <a:ext uri="{FF2B5EF4-FFF2-40B4-BE49-F238E27FC236}">
                <a16:creationId xmlns:a16="http://schemas.microsoft.com/office/drawing/2014/main" id="{EE42F890-FF9A-458F-BED2-CD36C0D6F5B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40" name="Rectangle 39">
            <a:extLst>
              <a:ext uri="{FF2B5EF4-FFF2-40B4-BE49-F238E27FC236}">
                <a16:creationId xmlns:a16="http://schemas.microsoft.com/office/drawing/2014/main" id="{1D4D56C0-0ACA-4693-8A5D-BCF89D3638D0}"/>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310772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AC6FC9-41DC-415D-AB91-A7D3EE322719}"/>
              </a:ext>
            </a:extLst>
          </p:cNvPr>
          <p:cNvSpPr>
            <a:spLocks noGrp="1"/>
          </p:cNvSpPr>
          <p:nvPr>
            <p:ph type="title"/>
          </p:nvPr>
        </p:nvSpPr>
        <p:spPr>
          <a:xfrm>
            <a:off x="1066800" y="642594"/>
            <a:ext cx="10058400" cy="607562"/>
          </a:xfrm>
          <a:noFill/>
          <a:ln>
            <a:noFill/>
          </a:ln>
        </p:spPr>
        <p:style>
          <a:lnRef idx="2">
            <a:schemeClr val="accent1"/>
          </a:lnRef>
          <a:fillRef idx="1">
            <a:schemeClr val="lt1"/>
          </a:fillRef>
          <a:effectRef idx="0">
            <a:schemeClr val="accent1"/>
          </a:effectRef>
          <a:fontRef idx="minor">
            <a:schemeClr val="dk1"/>
          </a:fontRef>
        </p:style>
        <p:txBody>
          <a:bodyPr>
            <a:normAutofit fontScale="90000"/>
          </a:bodyPr>
          <a:lstStyle/>
          <a:p>
            <a:r>
              <a:rPr lang="fr-FR" dirty="0"/>
              <a:t>Zones de l‘interface graphique</a:t>
            </a:r>
          </a:p>
        </p:txBody>
      </p:sp>
      <p:sp>
        <p:nvSpPr>
          <p:cNvPr id="4" name="Espace réservé de la date 3">
            <a:extLst>
              <a:ext uri="{FF2B5EF4-FFF2-40B4-BE49-F238E27FC236}">
                <a16:creationId xmlns:a16="http://schemas.microsoft.com/office/drawing/2014/main" id="{51EFF9B3-241B-4E09-B5B3-D5852C29D3A0}"/>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6" name="Image 5">
            <a:extLst>
              <a:ext uri="{FF2B5EF4-FFF2-40B4-BE49-F238E27FC236}">
                <a16:creationId xmlns:a16="http://schemas.microsoft.com/office/drawing/2014/main" id="{1CA01088-3B88-4EA5-8AC7-8BEDECB28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161" y="1486244"/>
            <a:ext cx="3670566" cy="4729162"/>
          </a:xfrm>
          <a:prstGeom prst="rect">
            <a:avLst/>
          </a:prstGeom>
        </p:spPr>
      </p:pic>
      <p:sp>
        <p:nvSpPr>
          <p:cNvPr id="7" name="Rectangle 6">
            <a:extLst>
              <a:ext uri="{FF2B5EF4-FFF2-40B4-BE49-F238E27FC236}">
                <a16:creationId xmlns:a16="http://schemas.microsoft.com/office/drawing/2014/main" id="{11206FF5-31C9-47A6-B058-CA0CE7986E20}"/>
              </a:ext>
            </a:extLst>
          </p:cNvPr>
          <p:cNvSpPr/>
          <p:nvPr/>
        </p:nvSpPr>
        <p:spPr>
          <a:xfrm>
            <a:off x="2070737" y="2107406"/>
            <a:ext cx="3629977" cy="1364456"/>
          </a:xfrm>
          <a:prstGeom prst="rect">
            <a:avLst/>
          </a:prstGeom>
          <a:noFill/>
          <a:ln>
            <a:solidFill>
              <a:schemeClr val="accent3">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BAFA88ED-B9A2-4752-9F13-4F8244DD60F9}"/>
              </a:ext>
            </a:extLst>
          </p:cNvPr>
          <p:cNvSpPr/>
          <p:nvPr/>
        </p:nvSpPr>
        <p:spPr>
          <a:xfrm>
            <a:off x="2071688" y="3529013"/>
            <a:ext cx="3629026" cy="2557461"/>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9" name="Rectangle 8">
            <a:extLst>
              <a:ext uri="{FF2B5EF4-FFF2-40B4-BE49-F238E27FC236}">
                <a16:creationId xmlns:a16="http://schemas.microsoft.com/office/drawing/2014/main" id="{54A11563-321F-48B0-9AF2-4C30BDC9F172}"/>
              </a:ext>
            </a:extLst>
          </p:cNvPr>
          <p:cNvSpPr/>
          <p:nvPr/>
        </p:nvSpPr>
        <p:spPr>
          <a:xfrm>
            <a:off x="7407833" y="2521743"/>
            <a:ext cx="1878806" cy="53578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Balise Mer</a:t>
            </a:r>
          </a:p>
        </p:txBody>
      </p:sp>
      <p:sp>
        <p:nvSpPr>
          <p:cNvPr id="11" name="Rectangle 10">
            <a:extLst>
              <a:ext uri="{FF2B5EF4-FFF2-40B4-BE49-F238E27FC236}">
                <a16:creationId xmlns:a16="http://schemas.microsoft.com/office/drawing/2014/main" id="{D8F5DC9F-0EFC-403E-B66E-425DE4FE4CFD}"/>
              </a:ext>
            </a:extLst>
          </p:cNvPr>
          <p:cNvSpPr/>
          <p:nvPr/>
        </p:nvSpPr>
        <p:spPr>
          <a:xfrm>
            <a:off x="7407833" y="4431982"/>
            <a:ext cx="1878806" cy="535781"/>
          </a:xfrm>
          <a:prstGeom prst="rect">
            <a:avLst/>
          </a:prstGeom>
          <a:solidFill>
            <a:srgbClr val="FCF7F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Balise Ville</a:t>
            </a:r>
          </a:p>
        </p:txBody>
      </p:sp>
      <p:sp>
        <p:nvSpPr>
          <p:cNvPr id="12" name="Flèche : droite 11">
            <a:extLst>
              <a:ext uri="{FF2B5EF4-FFF2-40B4-BE49-F238E27FC236}">
                <a16:creationId xmlns:a16="http://schemas.microsoft.com/office/drawing/2014/main" id="{0013F971-1B28-4A9E-80A4-CE26D9BD71F0}"/>
              </a:ext>
            </a:extLst>
          </p:cNvPr>
          <p:cNvSpPr/>
          <p:nvPr/>
        </p:nvSpPr>
        <p:spPr>
          <a:xfrm>
            <a:off x="6049502" y="2607469"/>
            <a:ext cx="1021556" cy="385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3" name="Flèche : droite 12">
            <a:extLst>
              <a:ext uri="{FF2B5EF4-FFF2-40B4-BE49-F238E27FC236}">
                <a16:creationId xmlns:a16="http://schemas.microsoft.com/office/drawing/2014/main" id="{9634FD9E-A5E6-43B4-9251-2946CAC0ABE3}"/>
              </a:ext>
            </a:extLst>
          </p:cNvPr>
          <p:cNvSpPr/>
          <p:nvPr/>
        </p:nvSpPr>
        <p:spPr>
          <a:xfrm>
            <a:off x="6049502" y="4506992"/>
            <a:ext cx="1021556" cy="38576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240C9105-9D7A-4C84-96F8-D1108C81555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5" name="Rectangle 14">
            <a:extLst>
              <a:ext uri="{FF2B5EF4-FFF2-40B4-BE49-F238E27FC236}">
                <a16:creationId xmlns:a16="http://schemas.microsoft.com/office/drawing/2014/main" id="{F2487D80-9E8B-408A-9BC7-9993168A9BB5}"/>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6" name="Rectangle 15">
            <a:extLst>
              <a:ext uri="{FF2B5EF4-FFF2-40B4-BE49-F238E27FC236}">
                <a16:creationId xmlns:a16="http://schemas.microsoft.com/office/drawing/2014/main" id="{BD311DFD-CBA3-4250-AC67-DEB8A1D9B86A}"/>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587613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necteur droit avec flèche 19">
            <a:extLst>
              <a:ext uri="{FF2B5EF4-FFF2-40B4-BE49-F238E27FC236}">
                <a16:creationId xmlns:a16="http://schemas.microsoft.com/office/drawing/2014/main" id="{8D7001E5-86EB-414D-AB52-37D2C49AA368}"/>
              </a:ext>
            </a:extLst>
          </p:cNvPr>
          <p:cNvCxnSpPr>
            <a:cxnSpLocks/>
          </p:cNvCxnSpPr>
          <p:nvPr/>
        </p:nvCxnSpPr>
        <p:spPr>
          <a:xfrm flipV="1">
            <a:off x="2884714" y="3483232"/>
            <a:ext cx="2841172" cy="82751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Balise Mer : Récupération des mesures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1214846" y="3062634"/>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Envoie requête serveur</a:t>
            </a:r>
          </a:p>
        </p:txBody>
      </p:sp>
      <p:pic>
        <p:nvPicPr>
          <p:cNvPr id="26" name="Image 25">
            <a:extLst>
              <a:ext uri="{FF2B5EF4-FFF2-40B4-BE49-F238E27FC236}">
                <a16:creationId xmlns:a16="http://schemas.microsoft.com/office/drawing/2014/main" id="{B7F60D9A-7D06-4A4A-9F09-291677CAC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821" y="2443636"/>
            <a:ext cx="5391902" cy="1486107"/>
          </a:xfrm>
          <a:prstGeom prst="rect">
            <a:avLst/>
          </a:prstGeom>
        </p:spPr>
      </p:pic>
      <p:sp>
        <p:nvSpPr>
          <p:cNvPr id="29" name="Rectangle 28">
            <a:extLst>
              <a:ext uri="{FF2B5EF4-FFF2-40B4-BE49-F238E27FC236}">
                <a16:creationId xmlns:a16="http://schemas.microsoft.com/office/drawing/2014/main" id="{B2C9A16F-16AF-4CA0-8B9F-00EB27D7884C}"/>
              </a:ext>
            </a:extLst>
          </p:cNvPr>
          <p:cNvSpPr/>
          <p:nvPr/>
        </p:nvSpPr>
        <p:spPr>
          <a:xfrm>
            <a:off x="1214233" y="3062634"/>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
        <p:nvSpPr>
          <p:cNvPr id="9" name="Rectangle 8">
            <a:extLst>
              <a:ext uri="{FF2B5EF4-FFF2-40B4-BE49-F238E27FC236}">
                <a16:creationId xmlns:a16="http://schemas.microsoft.com/office/drawing/2014/main" id="{3430360F-BE17-46FC-8EAB-3E433F73EDC9}"/>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0" name="Rectangle 9">
            <a:extLst>
              <a:ext uri="{FF2B5EF4-FFF2-40B4-BE49-F238E27FC236}">
                <a16:creationId xmlns:a16="http://schemas.microsoft.com/office/drawing/2014/main" id="{9160F740-EA41-4F96-87D7-366A33D4310F}"/>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1" name="Rectangle 10">
            <a:extLst>
              <a:ext uri="{FF2B5EF4-FFF2-40B4-BE49-F238E27FC236}">
                <a16:creationId xmlns:a16="http://schemas.microsoft.com/office/drawing/2014/main" id="{03745484-52C4-4AF0-89DD-A0A767009A0A}"/>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562142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5D24852D-1542-4788-9B4E-A237FBDD8E6C}"/>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777681" y="2066002"/>
            <a:ext cx="6697010" cy="3886742"/>
          </a:xfrm>
          <a:prstGeom prst="rect">
            <a:avLst/>
          </a:prstGeom>
        </p:spPr>
      </p:pic>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Balise Mer : Récupération des mesures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717922" y="2431262"/>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a:p>
            <a:pPr algn="ctr"/>
            <a:r>
              <a:rPr lang="fr-FR" sz="1400" dirty="0"/>
              <a:t>Traitement des infos pour affichage</a:t>
            </a:r>
          </a:p>
        </p:txBody>
      </p:sp>
      <p:cxnSp>
        <p:nvCxnSpPr>
          <p:cNvPr id="20" name="Connecteur droit avec flèche 19">
            <a:extLst>
              <a:ext uri="{FF2B5EF4-FFF2-40B4-BE49-F238E27FC236}">
                <a16:creationId xmlns:a16="http://schemas.microsoft.com/office/drawing/2014/main" id="{8D7001E5-86EB-414D-AB52-37D2C49AA368}"/>
              </a:ext>
            </a:extLst>
          </p:cNvPr>
          <p:cNvCxnSpPr>
            <a:cxnSpLocks/>
            <a:stCxn id="8" idx="3"/>
          </p:cNvCxnSpPr>
          <p:nvPr/>
        </p:nvCxnSpPr>
        <p:spPr>
          <a:xfrm>
            <a:off x="2517309" y="2716237"/>
            <a:ext cx="3350091"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21" name="Image 20">
            <a:extLst>
              <a:ext uri="{FF2B5EF4-FFF2-40B4-BE49-F238E27FC236}">
                <a16:creationId xmlns:a16="http://schemas.microsoft.com/office/drawing/2014/main" id="{2B895285-85CF-44CF-9602-032F2376C96B}"/>
              </a:ext>
            </a:extLst>
          </p:cNvPr>
          <p:cNvPicPr>
            <a:picLocks noChangeAspect="1"/>
          </p:cNvPicPr>
          <p:nvPr/>
        </p:nvPicPr>
        <p:blipFill rotWithShape="1">
          <a:blip r:embed="rId3">
            <a:extLst>
              <a:ext uri="{28A0092B-C50C-407E-A947-70E740481C1C}">
                <a14:useLocalDpi xmlns:a14="http://schemas.microsoft.com/office/drawing/2010/main" val="0"/>
              </a:ext>
            </a:extLst>
          </a:blip>
          <a:srcRect l="14812" t="72489" r="41666" b="19811"/>
          <a:stretch/>
        </p:blipFill>
        <p:spPr>
          <a:xfrm>
            <a:off x="5789943" y="4889939"/>
            <a:ext cx="291465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2" name="Image 21">
            <a:extLst>
              <a:ext uri="{FF2B5EF4-FFF2-40B4-BE49-F238E27FC236}">
                <a16:creationId xmlns:a16="http://schemas.microsoft.com/office/drawing/2014/main" id="{7B97F3E1-B338-4C4A-A690-0D7BD9A9BCD5}"/>
              </a:ext>
            </a:extLst>
          </p:cNvPr>
          <p:cNvPicPr>
            <a:picLocks noChangeAspect="1"/>
          </p:cNvPicPr>
          <p:nvPr/>
        </p:nvPicPr>
        <p:blipFill rotWithShape="1">
          <a:blip r:embed="rId3">
            <a:extLst>
              <a:ext uri="{28A0092B-C50C-407E-A947-70E740481C1C}">
                <a14:useLocalDpi xmlns:a14="http://schemas.microsoft.com/office/drawing/2010/main" val="0"/>
              </a:ext>
            </a:extLst>
          </a:blip>
          <a:srcRect l="73020" t="37553" r="4637" b="54746"/>
          <a:stretch/>
        </p:blipFill>
        <p:spPr>
          <a:xfrm>
            <a:off x="9695527" y="3526123"/>
            <a:ext cx="149631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3" name="Image 22">
            <a:extLst>
              <a:ext uri="{FF2B5EF4-FFF2-40B4-BE49-F238E27FC236}">
                <a16:creationId xmlns:a16="http://schemas.microsoft.com/office/drawing/2014/main" id="{448C1E3B-4DA4-4FD0-B56C-464FF2F21258}"/>
              </a:ext>
            </a:extLst>
          </p:cNvPr>
          <p:cNvPicPr>
            <a:picLocks noChangeAspect="1"/>
          </p:cNvPicPr>
          <p:nvPr/>
        </p:nvPicPr>
        <p:blipFill rotWithShape="1">
          <a:blip r:embed="rId3">
            <a:extLst>
              <a:ext uri="{28A0092B-C50C-407E-A947-70E740481C1C}">
                <a14:useLocalDpi xmlns:a14="http://schemas.microsoft.com/office/drawing/2010/main" val="0"/>
              </a:ext>
            </a:extLst>
          </a:blip>
          <a:srcRect l="74406" t="72296" r="5398" b="20004"/>
          <a:stretch/>
        </p:blipFill>
        <p:spPr>
          <a:xfrm>
            <a:off x="9782174" y="4872988"/>
            <a:ext cx="1352551" cy="299296"/>
          </a:xfrm>
          <a:prstGeom prst="roundRect">
            <a:avLst>
              <a:gd name="adj" fmla="val 16667"/>
            </a:avLst>
          </a:prstGeom>
          <a:ln>
            <a:noFill/>
          </a:ln>
          <a:effectLst>
            <a:outerShdw blurRad="76200" dist="38100" dir="7800000" algn="tl" rotWithShape="0">
              <a:srgbClr val="000000">
                <a:alpha val="40000"/>
              </a:srgbClr>
            </a:outerShdw>
          </a:effectLst>
        </p:spPr>
      </p:pic>
      <p:cxnSp>
        <p:nvCxnSpPr>
          <p:cNvPr id="24" name="Connecteur droit avec flèche 23">
            <a:extLst>
              <a:ext uri="{FF2B5EF4-FFF2-40B4-BE49-F238E27FC236}">
                <a16:creationId xmlns:a16="http://schemas.microsoft.com/office/drawing/2014/main" id="{7E8630C6-4A01-452C-954A-0189F8FE2F27}"/>
              </a:ext>
            </a:extLst>
          </p:cNvPr>
          <p:cNvCxnSpPr>
            <a:cxnSpLocks/>
            <a:endCxn id="21" idx="1"/>
          </p:cNvCxnSpPr>
          <p:nvPr/>
        </p:nvCxnSpPr>
        <p:spPr>
          <a:xfrm>
            <a:off x="2517309" y="2745421"/>
            <a:ext cx="3272634" cy="2294166"/>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27" name="Connecteur droit avec flèche 26">
            <a:extLst>
              <a:ext uri="{FF2B5EF4-FFF2-40B4-BE49-F238E27FC236}">
                <a16:creationId xmlns:a16="http://schemas.microsoft.com/office/drawing/2014/main" id="{5BFE0B3C-E11D-498D-8D4D-C48AE5612BA4}"/>
              </a:ext>
            </a:extLst>
          </p:cNvPr>
          <p:cNvCxnSpPr>
            <a:cxnSpLocks/>
            <a:stCxn id="8" idx="3"/>
          </p:cNvCxnSpPr>
          <p:nvPr/>
        </p:nvCxnSpPr>
        <p:spPr>
          <a:xfrm>
            <a:off x="2517309" y="2716237"/>
            <a:ext cx="7157382"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30" name="Connecteur droit avec flèche 29">
            <a:extLst>
              <a:ext uri="{FF2B5EF4-FFF2-40B4-BE49-F238E27FC236}">
                <a16:creationId xmlns:a16="http://schemas.microsoft.com/office/drawing/2014/main" id="{6FFB37B7-710A-48D6-ADD3-6821BF2DCD8C}"/>
              </a:ext>
            </a:extLst>
          </p:cNvPr>
          <p:cNvCxnSpPr>
            <a:cxnSpLocks/>
            <a:endCxn id="23" idx="1"/>
          </p:cNvCxnSpPr>
          <p:nvPr/>
        </p:nvCxnSpPr>
        <p:spPr>
          <a:xfrm>
            <a:off x="2529305" y="2716237"/>
            <a:ext cx="7252869" cy="230639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9" name="Image 18">
            <a:extLst>
              <a:ext uri="{FF2B5EF4-FFF2-40B4-BE49-F238E27FC236}">
                <a16:creationId xmlns:a16="http://schemas.microsoft.com/office/drawing/2014/main" id="{1AF7C73B-EEDD-4037-924B-F8527EA4F1A0}"/>
              </a:ext>
            </a:extLst>
          </p:cNvPr>
          <p:cNvPicPr>
            <a:picLocks noChangeAspect="1"/>
          </p:cNvPicPr>
          <p:nvPr/>
        </p:nvPicPr>
        <p:blipFill rotWithShape="1">
          <a:blip r:embed="rId3">
            <a:extLst>
              <a:ext uri="{28A0092B-C50C-407E-A947-70E740481C1C}">
                <a14:useLocalDpi xmlns:a14="http://schemas.microsoft.com/office/drawing/2010/main" val="0"/>
              </a:ext>
            </a:extLst>
          </a:blip>
          <a:srcRect l="18060" t="39990" r="59597" b="35649"/>
          <a:stretch/>
        </p:blipFill>
        <p:spPr>
          <a:xfrm>
            <a:off x="5994171" y="3626546"/>
            <a:ext cx="1496311" cy="946879"/>
          </a:xfrm>
          <a:prstGeom prst="roundRect">
            <a:avLst>
              <a:gd name="adj" fmla="val 16667"/>
            </a:avLst>
          </a:prstGeom>
          <a:ln>
            <a:noFill/>
          </a:ln>
          <a:effectLst>
            <a:outerShdw blurRad="76200" dist="38100" dir="7800000" algn="tl" rotWithShape="0">
              <a:srgbClr val="000000">
                <a:alpha val="40000"/>
              </a:srgbClr>
            </a:outerShdw>
          </a:effectLst>
        </p:spPr>
      </p:pic>
      <p:sp>
        <p:nvSpPr>
          <p:cNvPr id="8" name="Rectangle 7">
            <a:extLst>
              <a:ext uri="{FF2B5EF4-FFF2-40B4-BE49-F238E27FC236}">
                <a16:creationId xmlns:a16="http://schemas.microsoft.com/office/drawing/2014/main" id="{F15C2FC2-8BA9-4F01-A1BB-F0B9EFAB6787}"/>
              </a:ext>
            </a:extLst>
          </p:cNvPr>
          <p:cNvSpPr/>
          <p:nvPr/>
        </p:nvSpPr>
        <p:spPr>
          <a:xfrm>
            <a:off x="717309" y="2431262"/>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
        <p:nvSpPr>
          <p:cNvPr id="16" name="Rectangle 15">
            <a:extLst>
              <a:ext uri="{FF2B5EF4-FFF2-40B4-BE49-F238E27FC236}">
                <a16:creationId xmlns:a16="http://schemas.microsoft.com/office/drawing/2014/main" id="{9694461B-F503-403B-A338-07CF03157957}"/>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7" name="Rectangle 16">
            <a:extLst>
              <a:ext uri="{FF2B5EF4-FFF2-40B4-BE49-F238E27FC236}">
                <a16:creationId xmlns:a16="http://schemas.microsoft.com/office/drawing/2014/main" id="{5B0F80C5-B6B2-4128-9FE7-AFF7E831CC9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8" name="Rectangle 17">
            <a:extLst>
              <a:ext uri="{FF2B5EF4-FFF2-40B4-BE49-F238E27FC236}">
                <a16:creationId xmlns:a16="http://schemas.microsoft.com/office/drawing/2014/main" id="{8B1CD7E5-6D53-4E59-969E-D43655CF9636}"/>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883169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411640DD-4D3F-447C-96B6-1746DF76FA17}"/>
              </a:ext>
            </a:extLst>
          </p:cNvPr>
          <p:cNvSpPr>
            <a:spLocks noGrp="1"/>
          </p:cNvSpPr>
          <p:nvPr>
            <p:ph idx="1"/>
          </p:nvPr>
        </p:nvSpPr>
        <p:spPr/>
        <p:txBody>
          <a:bodyPr/>
          <a:lstStyle/>
          <a:p>
            <a:endParaRPr lang="fr-FR" dirty="0"/>
          </a:p>
        </p:txBody>
      </p:sp>
      <p:sp>
        <p:nvSpPr>
          <p:cNvPr id="4" name="Espace réservé de la date 3">
            <a:extLst>
              <a:ext uri="{FF2B5EF4-FFF2-40B4-BE49-F238E27FC236}">
                <a16:creationId xmlns:a16="http://schemas.microsoft.com/office/drawing/2014/main" id="{CCCC0FDC-E604-49B9-830D-B153351F900B}"/>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F5A7DFE4-FC15-446E-8878-D0EDE8C93CA5}"/>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8F666035-38DF-4226-A118-AB46C2CB09B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DEF10958-E530-43ED-BEF2-9845F3467F6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951997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854271" y="162327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Exploitation des données de pression</a:t>
            </a:r>
          </a:p>
          <a:p>
            <a:pPr marL="822960" lvl="3" indent="0">
              <a:buNone/>
            </a:pPr>
            <a:endParaRPr lang="fr-FR" sz="1500" dirty="0">
              <a:solidFill>
                <a:prstClr val="black"/>
              </a:solidFill>
            </a:endParaRPr>
          </a:p>
          <a:p>
            <a:pPr marL="0" indent="0">
              <a:buNone/>
            </a:pPr>
            <a:endParaRPr lang="fr-FR" dirty="0"/>
          </a:p>
        </p:txBody>
      </p:sp>
      <p:grpSp>
        <p:nvGrpSpPr>
          <p:cNvPr id="3" name="Groupe 2">
            <a:extLst>
              <a:ext uri="{FF2B5EF4-FFF2-40B4-BE49-F238E27FC236}">
                <a16:creationId xmlns:a16="http://schemas.microsoft.com/office/drawing/2014/main" id="{A7FCF875-4181-4A73-903C-CCA951D75A2E}"/>
              </a:ext>
            </a:extLst>
          </p:cNvPr>
          <p:cNvGrpSpPr/>
          <p:nvPr/>
        </p:nvGrpSpPr>
        <p:grpSpPr>
          <a:xfrm>
            <a:off x="1066800" y="2208864"/>
            <a:ext cx="3240000" cy="3240000"/>
            <a:chOff x="1066800" y="1904619"/>
            <a:chExt cx="4048125" cy="4048125"/>
          </a:xfrm>
        </p:grpSpPr>
        <p:pic>
          <p:nvPicPr>
            <p:cNvPr id="1026" name="Picture 2" descr="XLTWKK Thermomètre mural maison hygromètre baromètre baromètre marin  baromètre famille baromètre ménage mural: Amazon.fr: Sports et Loisirs">
              <a:extLst>
                <a:ext uri="{FF2B5EF4-FFF2-40B4-BE49-F238E27FC236}">
                  <a16:creationId xmlns:a16="http://schemas.microsoft.com/office/drawing/2014/main" id="{C58F336D-D5C3-4F0C-AA8F-A100A0D0E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353" b="98588" l="1412" r="98353">
                          <a14:foregroundMark x1="8252" y1="25228" x2="1176" y2="45647"/>
                          <a14:foregroundMark x1="1176" y1="45647" x2="1125" y2="51403"/>
                          <a14:foregroundMark x1="16785" y1="86095" x2="45412" y2="97882"/>
                          <a14:foregroundMark x1="45412" y1="97882" x2="54439" y2="98566"/>
                          <a14:foregroundMark x1="88117" y1="80668" x2="96160" y2="58509"/>
                          <a14:foregroundMark x1="97119" y1="42759" x2="97027" y2="38887"/>
                          <a14:foregroundMark x1="70607" y1="5904" x2="38118" y2="2588"/>
                          <a14:foregroundMark x1="38118" y1="2588" x2="25527" y2="7649"/>
                          <a14:foregroundMark x1="19294" y1="12706" x2="19294" y2="12706"/>
                          <a14:foregroundMark x1="21176" y1="11529" x2="21176" y2="11529"/>
                          <a14:foregroundMark x1="90588" y1="28471" x2="90588" y2="28471"/>
                          <a14:foregroundMark x1="92941" y1="33412" x2="92941" y2="33412"/>
                          <a14:foregroundMark x1="93647" y1="39059" x2="93647" y2="39059"/>
                          <a14:foregroundMark x1="94824" y1="44000" x2="94824" y2="44000"/>
                          <a14:foregroundMark x1="96000" y1="63765" x2="96000" y2="63765"/>
                          <a14:foregroundMark x1="81412" y1="84000" x2="81412" y2="84000"/>
                          <a14:foregroundMark x1="69412" y1="92000" x2="69412" y2="92000"/>
                          <a14:foregroundMark x1="56000" y1="93412" x2="56000" y2="93412"/>
                          <a14:foregroundMark x1="50353" y1="95294" x2="50353" y2="95294"/>
                          <a14:foregroundMark x1="18588" y1="82353" x2="18588" y2="82353"/>
                          <a14:foregroundMark x1="10588" y1="70118" x2="10588" y2="70118"/>
                          <a14:foregroundMark x1="8000" y1="66353" x2="8000" y2="66353"/>
                          <a14:foregroundMark x1="21176" y1="11294" x2="21176" y2="11294"/>
                          <a14:foregroundMark x1="21539" y1="10959" x2="20706" y2="12000"/>
                          <a14:foregroundMark x1="21176" y1="11294" x2="16000" y2="17176"/>
                          <a14:foregroundMark x1="76706" y1="9647" x2="83294" y2="15294"/>
                          <a14:foregroundMark x1="97882" y1="43294" x2="98118" y2="51059"/>
                          <a14:foregroundMark x1="98588" y1="49882" x2="97176" y2="59765"/>
                          <a14:foregroundMark x1="41647" y1="98118" x2="53412" y2="98588"/>
                          <a14:foregroundMark x1="63684" y1="96355" x2="64235" y2="96235"/>
                          <a14:foregroundMark x1="53412" y1="98588" x2="54315" y2="98392"/>
                          <a14:foregroundMark x1="26353" y1="7294" x2="20706" y2="11294"/>
                          <a14:foregroundMark x1="14353" y1="16941" x2="11811" y2="19737"/>
                          <a14:backgroundMark x1="13318" y1="16177" x2="13981" y2="15719"/>
                          <a14:backgroundMark x1="15069" y1="12205" x2="9412" y2="13647"/>
                          <a14:backgroundMark x1="9412" y1="13647" x2="10346" y2="15431"/>
                          <a14:backgroundMark x1="1647" y1="68000" x2="1647" y2="68000"/>
                          <a14:backgroundMark x1="235" y1="62118" x2="4471" y2="77647"/>
                          <a14:backgroundMark x1="4941" y1="76941" x2="13176" y2="84941"/>
                          <a14:backgroundMark x1="13647" y1="85176" x2="14824" y2="86118"/>
                          <a14:backgroundMark x1="14588" y1="84706" x2="14588" y2="84706"/>
                          <a14:backgroundMark x1="14353" y1="84706" x2="14353" y2="84706"/>
                          <a14:backgroundMark x1="63128" y1="98212" x2="86118" y2="87529"/>
                          <a14:backgroundMark x1="86118" y1="87529" x2="89647" y2="84471"/>
                          <a14:backgroundMark x1="88706" y1="83059" x2="85882" y2="84706"/>
                          <a14:backgroundMark x1="84286" y1="14439" x2="91294" y2="20235"/>
                          <a14:backgroundMark x1="72235" y1="4471" x2="77581" y2="8893"/>
                          <a14:backgroundMark x1="91294" y1="20235" x2="99765" y2="37647"/>
                          <a14:backgroundMark x1="92235" y1="20471" x2="92235" y2="20471"/>
                          <a14:backgroundMark x1="471" y1="55765" x2="1882" y2="63059"/>
                          <a14:backgroundMark x1="8991" y1="21634" x2="6824" y2="24235"/>
                          <a14:backgroundMark x1="92235" y1="20000" x2="92235" y2="20000"/>
                          <a14:backgroundMark x1="91529" y1="18824" x2="92471" y2="21176"/>
                          <a14:backgroundMark x1="99294" y1="42824" x2="99281" y2="43252"/>
                          <a14:backgroundMark x1="64941" y1="98118" x2="55294" y2="99765"/>
                          <a14:backgroundMark x1="88706" y1="80941" x2="87529" y2="83294"/>
                          <a14:backgroundMark x1="13176" y1="84706" x2="16000" y2="86824"/>
                          <a14:backgroundMark x1="11059" y1="19294" x2="8235" y2="23529"/>
                          <a14:backgroundMark x1="235" y1="51529" x2="1412" y2="59765"/>
                        </a14:backgroundRemoval>
                      </a14:imgEffect>
                    </a14:imgLayer>
                  </a14:imgProps>
                </a:ext>
                <a:ext uri="{28A0092B-C50C-407E-A947-70E740481C1C}">
                  <a14:useLocalDpi xmlns:a14="http://schemas.microsoft.com/office/drawing/2010/main" val="0"/>
                </a:ext>
              </a:extLst>
            </a:blip>
            <a:srcRect/>
            <a:stretch>
              <a:fillRect/>
            </a:stretch>
          </p:blipFill>
          <p:spPr bwMode="auto">
            <a:xfrm>
              <a:off x="1066800" y="1904619"/>
              <a:ext cx="4048125" cy="4048125"/>
            </a:xfrm>
            <a:prstGeom prst="rect">
              <a:avLst/>
            </a:prstGeom>
            <a:noFill/>
            <a:extLst>
              <a:ext uri="{909E8E84-426E-40DD-AFC4-6F175D3DCCD1}">
                <a14:hiddenFill xmlns:a14="http://schemas.microsoft.com/office/drawing/2010/main">
                  <a:solidFill>
                    <a:srgbClr val="FFFFFF"/>
                  </a:solidFill>
                </a14:hiddenFill>
              </a:ext>
            </a:extLst>
          </p:spPr>
        </p:pic>
        <p:sp>
          <p:nvSpPr>
            <p:cNvPr id="2" name="Arc 1">
              <a:extLst>
                <a:ext uri="{FF2B5EF4-FFF2-40B4-BE49-F238E27FC236}">
                  <a16:creationId xmlns:a16="http://schemas.microsoft.com/office/drawing/2014/main" id="{00BEC3AA-8F15-48CB-89EC-5B218ADF0DF9}"/>
                </a:ext>
              </a:extLst>
            </p:cNvPr>
            <p:cNvSpPr/>
            <p:nvPr/>
          </p:nvSpPr>
          <p:spPr>
            <a:xfrm>
              <a:off x="1699480" y="2521461"/>
              <a:ext cx="2772000" cy="2772000"/>
            </a:xfrm>
            <a:prstGeom prst="arc">
              <a:avLst>
                <a:gd name="adj1" fmla="val 8092805"/>
                <a:gd name="adj2" fmla="val 14514872"/>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a:extLst>
                <a:ext uri="{FF2B5EF4-FFF2-40B4-BE49-F238E27FC236}">
                  <a16:creationId xmlns:a16="http://schemas.microsoft.com/office/drawing/2014/main" id="{FC423597-CA8D-412D-8138-B8ADE58AFC93}"/>
                </a:ext>
              </a:extLst>
            </p:cNvPr>
            <p:cNvSpPr/>
            <p:nvPr/>
          </p:nvSpPr>
          <p:spPr>
            <a:xfrm>
              <a:off x="1718530" y="2530986"/>
              <a:ext cx="2772000" cy="2772000"/>
            </a:xfrm>
            <a:prstGeom prst="arc">
              <a:avLst>
                <a:gd name="adj1" fmla="val 14556024"/>
                <a:gd name="adj2" fmla="val 17752038"/>
              </a:avLst>
            </a:prstGeom>
            <a:ln w="571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B7A5C65C-9344-4088-A8EF-7EB68EF12D55}"/>
                </a:ext>
              </a:extLst>
            </p:cNvPr>
            <p:cNvSpPr/>
            <p:nvPr/>
          </p:nvSpPr>
          <p:spPr>
            <a:xfrm>
              <a:off x="1728055" y="2530986"/>
              <a:ext cx="2772000" cy="2772000"/>
            </a:xfrm>
            <a:prstGeom prst="arc">
              <a:avLst>
                <a:gd name="adj1" fmla="val 17719475"/>
                <a:gd name="adj2" fmla="val 2692175"/>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Illustration fonction de la pression</a:t>
            </a:r>
          </a:p>
        </p:txBody>
      </p:sp>
      <p:sp>
        <p:nvSpPr>
          <p:cNvPr id="21" name="Forme libre : forme 20">
            <a:extLst>
              <a:ext uri="{FF2B5EF4-FFF2-40B4-BE49-F238E27FC236}">
                <a16:creationId xmlns:a16="http://schemas.microsoft.com/office/drawing/2014/main" id="{0B8F4146-3DB6-4E35-BD3F-87342E3C655F}"/>
              </a:ext>
            </a:extLst>
          </p:cNvPr>
          <p:cNvSpPr/>
          <p:nvPr/>
        </p:nvSpPr>
        <p:spPr>
          <a:xfrm>
            <a:off x="2436648" y="1690467"/>
            <a:ext cx="8176923" cy="1303104"/>
          </a:xfrm>
          <a:custGeom>
            <a:avLst/>
            <a:gdLst>
              <a:gd name="connsiteX0" fmla="*/ 8176923 w 8176923"/>
              <a:gd name="connsiteY0" fmla="*/ 1303104 h 1303104"/>
              <a:gd name="connsiteX1" fmla="*/ 4236295 w 8176923"/>
              <a:gd name="connsiteY1" fmla="*/ 83904 h 1303104"/>
              <a:gd name="connsiteX2" fmla="*/ 654895 w 8176923"/>
              <a:gd name="connsiteY2" fmla="*/ 192762 h 1303104"/>
              <a:gd name="connsiteX3" fmla="*/ 12638 w 8176923"/>
              <a:gd name="connsiteY3" fmla="*/ 889447 h 1303104"/>
            </a:gdLst>
            <a:ahLst/>
            <a:cxnLst>
              <a:cxn ang="0">
                <a:pos x="connsiteX0" y="connsiteY0"/>
              </a:cxn>
              <a:cxn ang="0">
                <a:pos x="connsiteX1" y="connsiteY1"/>
              </a:cxn>
              <a:cxn ang="0">
                <a:pos x="connsiteX2" y="connsiteY2"/>
              </a:cxn>
              <a:cxn ang="0">
                <a:pos x="connsiteX3" y="connsiteY3"/>
              </a:cxn>
            </a:cxnLst>
            <a:rect l="l" t="t" r="r" b="b"/>
            <a:pathLst>
              <a:path w="8176923" h="1303104">
                <a:moveTo>
                  <a:pt x="8176923" y="1303104"/>
                </a:moveTo>
                <a:cubicBezTo>
                  <a:pt x="6833444" y="786032"/>
                  <a:pt x="5489966" y="268961"/>
                  <a:pt x="4236295" y="83904"/>
                </a:cubicBezTo>
                <a:cubicBezTo>
                  <a:pt x="2982624" y="-101153"/>
                  <a:pt x="1358838" y="58505"/>
                  <a:pt x="654895" y="192762"/>
                </a:cubicBezTo>
                <a:cubicBezTo>
                  <a:pt x="-49048" y="327019"/>
                  <a:pt x="-18205" y="608233"/>
                  <a:pt x="12638" y="88944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rme libre : forme 21">
            <a:extLst>
              <a:ext uri="{FF2B5EF4-FFF2-40B4-BE49-F238E27FC236}">
                <a16:creationId xmlns:a16="http://schemas.microsoft.com/office/drawing/2014/main" id="{61ADC78A-5FF4-4140-BC67-7538CE60DE7D}"/>
              </a:ext>
            </a:extLst>
          </p:cNvPr>
          <p:cNvSpPr/>
          <p:nvPr/>
        </p:nvSpPr>
        <p:spPr>
          <a:xfrm>
            <a:off x="3067050" y="2667000"/>
            <a:ext cx="1896836" cy="566057"/>
          </a:xfrm>
          <a:custGeom>
            <a:avLst/>
            <a:gdLst>
              <a:gd name="connsiteX0" fmla="*/ 0 w 2046515"/>
              <a:gd name="connsiteY0" fmla="*/ 0 h 566057"/>
              <a:gd name="connsiteX1" fmla="*/ 1621972 w 2046515"/>
              <a:gd name="connsiteY1" fmla="*/ 359229 h 566057"/>
              <a:gd name="connsiteX2" fmla="*/ 2046515 w 2046515"/>
              <a:gd name="connsiteY2" fmla="*/ 566057 h 566057"/>
            </a:gdLst>
            <a:ahLst/>
            <a:cxnLst>
              <a:cxn ang="0">
                <a:pos x="connsiteX0" y="connsiteY0"/>
              </a:cxn>
              <a:cxn ang="0">
                <a:pos x="connsiteX1" y="connsiteY1"/>
              </a:cxn>
              <a:cxn ang="0">
                <a:pos x="connsiteX2" y="connsiteY2"/>
              </a:cxn>
            </a:cxnLst>
            <a:rect l="l" t="t" r="r" b="b"/>
            <a:pathLst>
              <a:path w="2046515" h="566057">
                <a:moveTo>
                  <a:pt x="0" y="0"/>
                </a:moveTo>
                <a:cubicBezTo>
                  <a:pt x="640443" y="132443"/>
                  <a:pt x="1280886" y="264886"/>
                  <a:pt x="1621972" y="359229"/>
                </a:cubicBezTo>
                <a:cubicBezTo>
                  <a:pt x="1963058" y="453572"/>
                  <a:pt x="2004786" y="509814"/>
                  <a:pt x="2046515" y="56605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 24">
            <a:extLst>
              <a:ext uri="{FF2B5EF4-FFF2-40B4-BE49-F238E27FC236}">
                <a16:creationId xmlns:a16="http://schemas.microsoft.com/office/drawing/2014/main" id="{D2CA2C5E-79F7-4902-9F7B-A641F13A90E3}"/>
              </a:ext>
            </a:extLst>
          </p:cNvPr>
          <p:cNvPicPr>
            <a:picLocks noChangeAspect="1"/>
          </p:cNvPicPr>
          <p:nvPr/>
        </p:nvPicPr>
        <p:blipFill rotWithShape="1">
          <a:blip r:embed="rId3">
            <a:extLst>
              <a:ext uri="{28A0092B-C50C-407E-A947-70E740481C1C}">
                <a14:useLocalDpi xmlns:a14="http://schemas.microsoft.com/office/drawing/2010/main" val="0"/>
              </a:ext>
            </a:extLst>
          </a:blip>
          <a:srcRect l="3530" t="38265" r="81300" b="34921"/>
          <a:stretch/>
        </p:blipFill>
        <p:spPr>
          <a:xfrm>
            <a:off x="5137289" y="3175258"/>
            <a:ext cx="1001486" cy="1054980"/>
          </a:xfrm>
          <a:prstGeom prst="roundRect">
            <a:avLst>
              <a:gd name="adj" fmla="val 16667"/>
            </a:avLst>
          </a:prstGeom>
          <a:ln>
            <a:noFill/>
          </a:ln>
          <a:effectLst>
            <a:outerShdw blurRad="76200" dist="38100" dir="7800000" algn="tl" rotWithShape="0">
              <a:srgbClr val="000000">
                <a:alpha val="40000"/>
              </a:srgbClr>
            </a:outerShdw>
          </a:effectLst>
        </p:spPr>
      </p:pic>
      <p:pic>
        <p:nvPicPr>
          <p:cNvPr id="26" name="Image 25">
            <a:extLst>
              <a:ext uri="{FF2B5EF4-FFF2-40B4-BE49-F238E27FC236}">
                <a16:creationId xmlns:a16="http://schemas.microsoft.com/office/drawing/2014/main" id="{7E228D52-949F-4E90-BB9C-057847B15209}"/>
              </a:ext>
            </a:extLst>
          </p:cNvPr>
          <p:cNvPicPr>
            <a:picLocks noChangeAspect="1"/>
          </p:cNvPicPr>
          <p:nvPr/>
        </p:nvPicPr>
        <p:blipFill rotWithShape="1">
          <a:blip r:embed="rId3">
            <a:extLst>
              <a:ext uri="{28A0092B-C50C-407E-A947-70E740481C1C}">
                <a14:useLocalDpi xmlns:a14="http://schemas.microsoft.com/office/drawing/2010/main" val="0"/>
              </a:ext>
            </a:extLst>
          </a:blip>
          <a:srcRect l="66984" t="36813" r="3104" b="54012"/>
          <a:stretch/>
        </p:blipFill>
        <p:spPr>
          <a:xfrm>
            <a:off x="9258996" y="3083625"/>
            <a:ext cx="1974677" cy="360996"/>
          </a:xfrm>
          <a:prstGeom prst="roundRect">
            <a:avLst>
              <a:gd name="adj" fmla="val 16667"/>
            </a:avLst>
          </a:prstGeom>
          <a:ln>
            <a:noFill/>
          </a:ln>
          <a:effectLst>
            <a:outerShdw blurRad="76200" dist="38100" dir="7800000" algn="tl" rotWithShape="0">
              <a:srgbClr val="000000">
                <a:alpha val="40000"/>
              </a:srgbClr>
            </a:outerShdw>
          </a:effectLst>
        </p:spPr>
      </p:pic>
      <p:sp>
        <p:nvSpPr>
          <p:cNvPr id="16" name="Rectangle 15">
            <a:extLst>
              <a:ext uri="{FF2B5EF4-FFF2-40B4-BE49-F238E27FC236}">
                <a16:creationId xmlns:a16="http://schemas.microsoft.com/office/drawing/2014/main" id="{353131D3-5CEC-46B7-890F-D2BFA01F691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8" name="Rectangle 17">
            <a:extLst>
              <a:ext uri="{FF2B5EF4-FFF2-40B4-BE49-F238E27FC236}">
                <a16:creationId xmlns:a16="http://schemas.microsoft.com/office/drawing/2014/main" id="{B5FFA209-FC2B-429B-A4AA-86615CC029B0}"/>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9" name="Rectangle 18">
            <a:extLst>
              <a:ext uri="{FF2B5EF4-FFF2-40B4-BE49-F238E27FC236}">
                <a16:creationId xmlns:a16="http://schemas.microsoft.com/office/drawing/2014/main" id="{EAB98CD1-6906-464F-8B05-D423053DD62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57121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2590042" y="194984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Représentation graphique des données</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Graph des mesures</a:t>
            </a:r>
          </a:p>
        </p:txBody>
      </p:sp>
      <p:pic>
        <p:nvPicPr>
          <p:cNvPr id="16" name="Image 15">
            <a:extLst>
              <a:ext uri="{FF2B5EF4-FFF2-40B4-BE49-F238E27FC236}">
                <a16:creationId xmlns:a16="http://schemas.microsoft.com/office/drawing/2014/main" id="{784436BD-E730-43CC-88C0-F08B262E43A4}"/>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938" t="71631" r="34401" b="2465"/>
          <a:stretch/>
        </p:blipFill>
        <p:spPr>
          <a:xfrm>
            <a:off x="2751148" y="4778998"/>
            <a:ext cx="4136716" cy="1019176"/>
          </a:xfrm>
          <a:prstGeom prst="roundRect">
            <a:avLst>
              <a:gd name="adj" fmla="val 16667"/>
            </a:avLst>
          </a:prstGeom>
          <a:ln>
            <a:noFill/>
          </a:ln>
          <a:effectLst>
            <a:outerShdw blurRad="76200" dist="38100" dir="7800000" algn="tl" rotWithShape="0">
              <a:srgbClr val="000000">
                <a:alpha val="40000"/>
              </a:srgbClr>
            </a:outerShdw>
          </a:effectLst>
        </p:spPr>
      </p:pic>
      <p:pic>
        <p:nvPicPr>
          <p:cNvPr id="18" name="Image 17">
            <a:extLst>
              <a:ext uri="{FF2B5EF4-FFF2-40B4-BE49-F238E27FC236}">
                <a16:creationId xmlns:a16="http://schemas.microsoft.com/office/drawing/2014/main" id="{E36D3A34-4777-4574-98C5-53CE90F1734E}"/>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818" t="71640" r="2162" b="2457"/>
          <a:stretch/>
        </p:blipFill>
        <p:spPr>
          <a:xfrm>
            <a:off x="7003597" y="4767019"/>
            <a:ext cx="2047875" cy="1019177"/>
          </a:xfrm>
          <a:prstGeom prst="roundRect">
            <a:avLst>
              <a:gd name="adj" fmla="val 16667"/>
            </a:avLst>
          </a:prstGeom>
          <a:ln>
            <a:noFill/>
          </a:ln>
          <a:effectLst>
            <a:outerShdw blurRad="76200" dist="38100" dir="7800000" algn="tl" rotWithShape="0">
              <a:srgbClr val="000000">
                <a:alpha val="40000"/>
              </a:srgbClr>
            </a:outerShdw>
          </a:effectLst>
        </p:spPr>
      </p:pic>
      <p:pic>
        <p:nvPicPr>
          <p:cNvPr id="19" name="Image 18">
            <a:extLst>
              <a:ext uri="{FF2B5EF4-FFF2-40B4-BE49-F238E27FC236}">
                <a16:creationId xmlns:a16="http://schemas.microsoft.com/office/drawing/2014/main" id="{4C3C9AC4-B550-4CB7-8A4C-81B16368DFB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907" t="37399" r="1820" b="30281"/>
          <a:stretch/>
        </p:blipFill>
        <p:spPr>
          <a:xfrm>
            <a:off x="6990897" y="3419216"/>
            <a:ext cx="2064544" cy="1271587"/>
          </a:xfrm>
          <a:prstGeom prst="roundRect">
            <a:avLst>
              <a:gd name="adj" fmla="val 16667"/>
            </a:avLst>
          </a:prstGeom>
          <a:ln>
            <a:noFill/>
          </a:ln>
          <a:effectLst>
            <a:outerShdw blurRad="76200" dist="38100" dir="7800000" algn="tl" rotWithShape="0">
              <a:srgbClr val="000000">
                <a:alpha val="40000"/>
              </a:srgbClr>
            </a:outerShdw>
          </a:effectLst>
        </p:spPr>
      </p:pic>
      <p:sp>
        <p:nvSpPr>
          <p:cNvPr id="9" name="Rectangle 8">
            <a:extLst>
              <a:ext uri="{FF2B5EF4-FFF2-40B4-BE49-F238E27FC236}">
                <a16:creationId xmlns:a16="http://schemas.microsoft.com/office/drawing/2014/main" id="{37961503-735F-4F88-8E1C-3681745D310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0" name="Rectangle 9">
            <a:extLst>
              <a:ext uri="{FF2B5EF4-FFF2-40B4-BE49-F238E27FC236}">
                <a16:creationId xmlns:a16="http://schemas.microsoft.com/office/drawing/2014/main" id="{922F8ED8-D1DC-49E4-A0BD-D433CC6B3D3B}"/>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1" name="Rectangle 10">
            <a:extLst>
              <a:ext uri="{FF2B5EF4-FFF2-40B4-BE49-F238E27FC236}">
                <a16:creationId xmlns:a16="http://schemas.microsoft.com/office/drawing/2014/main" id="{1282B1C4-C0FA-4BC8-B79E-4DA017496EF5}"/>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785771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66DA7D-18FF-43FA-9114-735D5287AF90}"/>
              </a:ext>
            </a:extLst>
          </p:cNvPr>
          <p:cNvSpPr>
            <a:spLocks noGrp="1"/>
          </p:cNvSpPr>
          <p:nvPr>
            <p:ph type="title"/>
          </p:nvPr>
        </p:nvSpPr>
        <p:spPr>
          <a:xfrm>
            <a:off x="1442621" y="364713"/>
            <a:ext cx="10316110" cy="839977"/>
          </a:xfrm>
        </p:spPr>
        <p:txBody>
          <a:bodyPr>
            <a:normAutofit fontScale="90000"/>
          </a:bodyPr>
          <a:lstStyle/>
          <a:p>
            <a:r>
              <a:rPr lang="fr-FR" dirty="0"/>
              <a:t>Balise Ville : </a:t>
            </a:r>
            <a:r>
              <a:rPr lang="fr-FR" sz="4000" dirty="0" err="1"/>
              <a:t>Forecast</a:t>
            </a:r>
            <a:r>
              <a:rPr lang="fr-FR" sz="4000" dirty="0"/>
              <a:t> et mesures instantanées</a:t>
            </a:r>
            <a:endParaRPr lang="fr-FR" dirty="0"/>
          </a:p>
        </p:txBody>
      </p:sp>
      <p:sp>
        <p:nvSpPr>
          <p:cNvPr id="3" name="Espace réservé du contenu 2">
            <a:extLst>
              <a:ext uri="{FF2B5EF4-FFF2-40B4-BE49-F238E27FC236}">
                <a16:creationId xmlns:a16="http://schemas.microsoft.com/office/drawing/2014/main" id="{6723A642-3FB2-484D-AF95-A8E825D7B1AB}"/>
              </a:ext>
            </a:extLst>
          </p:cNvPr>
          <p:cNvSpPr>
            <a:spLocks noGrp="1"/>
          </p:cNvSpPr>
          <p:nvPr>
            <p:ph idx="1"/>
          </p:nvPr>
        </p:nvSpPr>
        <p:spPr>
          <a:xfrm>
            <a:off x="1066800" y="2056115"/>
            <a:ext cx="10058400" cy="3849624"/>
          </a:xfrm>
        </p:spPr>
        <p:txBody>
          <a:bodyPr/>
          <a:lstStyle/>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marL="0" lvl="0" indent="0">
              <a:lnSpc>
                <a:spcPct val="100000"/>
              </a:lnSpc>
              <a:spcBef>
                <a:spcPts val="0"/>
              </a:spcBef>
              <a:buClrTx/>
              <a:buNone/>
            </a:pPr>
            <a:endParaRPr lang="fr-FR" sz="1800" dirty="0">
              <a:solidFill>
                <a:prstClr val="black"/>
              </a:solidFill>
            </a:endParaRPr>
          </a:p>
          <a:p>
            <a:pPr>
              <a:lnSpc>
                <a:spcPct val="100000"/>
              </a:lnSpc>
              <a:spcBef>
                <a:spcPts val="0"/>
              </a:spcBef>
              <a:buClrTx/>
            </a:pPr>
            <a:endParaRPr lang="fr-FR" sz="1800" dirty="0">
              <a:solidFill>
                <a:prstClr val="black"/>
              </a:solidFill>
            </a:endParaRPr>
          </a:p>
          <a:p>
            <a:endParaRPr lang="fr-FR" dirty="0"/>
          </a:p>
        </p:txBody>
      </p:sp>
      <p:sp>
        <p:nvSpPr>
          <p:cNvPr id="4" name="Espace réservé de la date 3">
            <a:extLst>
              <a:ext uri="{FF2B5EF4-FFF2-40B4-BE49-F238E27FC236}">
                <a16:creationId xmlns:a16="http://schemas.microsoft.com/office/drawing/2014/main" id="{C69CF264-999B-4AE6-86E6-38F9278562E7}"/>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ZoneTexte 5">
            <a:extLst>
              <a:ext uri="{FF2B5EF4-FFF2-40B4-BE49-F238E27FC236}">
                <a16:creationId xmlns:a16="http://schemas.microsoft.com/office/drawing/2014/main" id="{A5BC0ACF-C29E-41B2-A840-DE21FA9E6545}"/>
              </a:ext>
            </a:extLst>
          </p:cNvPr>
          <p:cNvSpPr txBox="1"/>
          <p:nvPr/>
        </p:nvSpPr>
        <p:spPr>
          <a:xfrm>
            <a:off x="3235910" y="1071019"/>
            <a:ext cx="8265111" cy="461665"/>
          </a:xfrm>
          <a:prstGeom prst="rect">
            <a:avLst/>
          </a:prstGeom>
          <a:noFill/>
        </p:spPr>
        <p:txBody>
          <a:bodyPr wrap="square" rtlCol="0">
            <a:spAutoFit/>
          </a:bodyPr>
          <a:lstStyle/>
          <a:p>
            <a:r>
              <a:rPr lang="fr-FR" sz="2400" dirty="0"/>
              <a:t>	</a:t>
            </a:r>
            <a:endParaRPr lang="en-US" sz="2400" dirty="0"/>
          </a:p>
        </p:txBody>
      </p:sp>
      <p:pic>
        <p:nvPicPr>
          <p:cNvPr id="9" name="Image 8">
            <a:extLst>
              <a:ext uri="{FF2B5EF4-FFF2-40B4-BE49-F238E27FC236}">
                <a16:creationId xmlns:a16="http://schemas.microsoft.com/office/drawing/2014/main" id="{85D06068-8202-4668-8C56-5F7B33600798}"/>
              </a:ext>
            </a:extLst>
          </p:cNvPr>
          <p:cNvPicPr>
            <a:picLocks noChangeAspect="1"/>
          </p:cNvPicPr>
          <p:nvPr/>
        </p:nvPicPr>
        <p:blipFill>
          <a:blip r:embed="rId2"/>
          <a:stretch>
            <a:fillRect/>
          </a:stretch>
        </p:blipFill>
        <p:spPr>
          <a:xfrm>
            <a:off x="2054302" y="1805068"/>
            <a:ext cx="4041698" cy="2949046"/>
          </a:xfrm>
          <a:prstGeom prst="rect">
            <a:avLst/>
          </a:prstGeom>
        </p:spPr>
      </p:pic>
      <p:sp>
        <p:nvSpPr>
          <p:cNvPr id="10" name="ZoneTexte 9">
            <a:extLst>
              <a:ext uri="{FF2B5EF4-FFF2-40B4-BE49-F238E27FC236}">
                <a16:creationId xmlns:a16="http://schemas.microsoft.com/office/drawing/2014/main" id="{DC509965-200A-4882-9F8A-69C5849F1892}"/>
              </a:ext>
            </a:extLst>
          </p:cNvPr>
          <p:cNvSpPr txBox="1"/>
          <p:nvPr/>
        </p:nvSpPr>
        <p:spPr>
          <a:xfrm>
            <a:off x="6442228" y="1890151"/>
            <a:ext cx="3258105" cy="369332"/>
          </a:xfrm>
          <a:prstGeom prst="rect">
            <a:avLst/>
          </a:prstGeom>
          <a:noFill/>
        </p:spPr>
        <p:txBody>
          <a:bodyPr wrap="square" rtlCol="0">
            <a:spAutoFit/>
          </a:bodyPr>
          <a:lstStyle/>
          <a:p>
            <a:r>
              <a:rPr lang="fr-FR" dirty="0"/>
              <a:t>Mesures instantanées</a:t>
            </a:r>
            <a:endParaRPr lang="en-US" dirty="0"/>
          </a:p>
        </p:txBody>
      </p:sp>
      <p:sp>
        <p:nvSpPr>
          <p:cNvPr id="12" name="ZoneTexte 11">
            <a:extLst>
              <a:ext uri="{FF2B5EF4-FFF2-40B4-BE49-F238E27FC236}">
                <a16:creationId xmlns:a16="http://schemas.microsoft.com/office/drawing/2014/main" id="{34CB8E99-0548-4CA3-A9C5-6FA023D17795}"/>
              </a:ext>
            </a:extLst>
          </p:cNvPr>
          <p:cNvSpPr txBox="1"/>
          <p:nvPr/>
        </p:nvSpPr>
        <p:spPr>
          <a:xfrm>
            <a:off x="6914816" y="3393416"/>
            <a:ext cx="2716567" cy="369332"/>
          </a:xfrm>
          <a:prstGeom prst="rect">
            <a:avLst/>
          </a:prstGeom>
          <a:noFill/>
        </p:spPr>
        <p:txBody>
          <a:bodyPr wrap="square" rtlCol="0">
            <a:spAutoFit/>
          </a:bodyPr>
          <a:lstStyle/>
          <a:p>
            <a:r>
              <a:rPr lang="fr-FR" dirty="0"/>
              <a:t>  prévisionnel</a:t>
            </a:r>
            <a:endParaRPr lang="en-US" dirty="0"/>
          </a:p>
        </p:txBody>
      </p:sp>
      <p:cxnSp>
        <p:nvCxnSpPr>
          <p:cNvPr id="14" name="Connecteur droit avec flèche 13">
            <a:extLst>
              <a:ext uri="{FF2B5EF4-FFF2-40B4-BE49-F238E27FC236}">
                <a16:creationId xmlns:a16="http://schemas.microsoft.com/office/drawing/2014/main" id="{8DE55405-0A71-401F-B98B-DBDD78778FE3}"/>
              </a:ext>
            </a:extLst>
          </p:cNvPr>
          <p:cNvCxnSpPr>
            <a:stCxn id="12" idx="1"/>
          </p:cNvCxnSpPr>
          <p:nvPr/>
        </p:nvCxnSpPr>
        <p:spPr>
          <a:xfrm flipH="1" flipV="1">
            <a:off x="6096000" y="3573500"/>
            <a:ext cx="818816" cy="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C14501A8-052F-4DE4-B088-5C717D40249E}"/>
              </a:ext>
            </a:extLst>
          </p:cNvPr>
          <p:cNvCxnSpPr>
            <a:cxnSpLocks/>
          </p:cNvCxnSpPr>
          <p:nvPr/>
        </p:nvCxnSpPr>
        <p:spPr>
          <a:xfrm flipH="1">
            <a:off x="6096000" y="2266717"/>
            <a:ext cx="470515" cy="6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8DE10CCD-6B4F-43A8-B46E-5442D1A0405B}"/>
              </a:ext>
            </a:extLst>
          </p:cNvPr>
          <p:cNvSpPr txBox="1"/>
          <p:nvPr/>
        </p:nvSpPr>
        <p:spPr>
          <a:xfrm>
            <a:off x="1442621" y="5145260"/>
            <a:ext cx="7633317" cy="369332"/>
          </a:xfrm>
          <a:prstGeom prst="rect">
            <a:avLst/>
          </a:prstGeom>
          <a:noFill/>
        </p:spPr>
        <p:txBody>
          <a:bodyPr wrap="square" rtlCol="0">
            <a:spAutoFit/>
          </a:bodyPr>
          <a:lstStyle/>
          <a:p>
            <a:r>
              <a:rPr lang="fr-FR" dirty="0"/>
              <a:t>Nous utilisons un url par fonction</a:t>
            </a:r>
            <a:endParaRPr lang="en-US" dirty="0"/>
          </a:p>
        </p:txBody>
      </p:sp>
      <p:sp>
        <p:nvSpPr>
          <p:cNvPr id="13" name="Rectangle 12">
            <a:extLst>
              <a:ext uri="{FF2B5EF4-FFF2-40B4-BE49-F238E27FC236}">
                <a16:creationId xmlns:a16="http://schemas.microsoft.com/office/drawing/2014/main" id="{130D9CBA-15D6-4652-BD97-9B787C39685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5" name="Rectangle 14">
            <a:extLst>
              <a:ext uri="{FF2B5EF4-FFF2-40B4-BE49-F238E27FC236}">
                <a16:creationId xmlns:a16="http://schemas.microsoft.com/office/drawing/2014/main" id="{944EEEC6-4509-4538-BAFE-E7E796042D2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8" name="Rectangle 17">
            <a:extLst>
              <a:ext uri="{FF2B5EF4-FFF2-40B4-BE49-F238E27FC236}">
                <a16:creationId xmlns:a16="http://schemas.microsoft.com/office/drawing/2014/main" id="{E417800A-21F2-49F7-B4EC-14C9133AE6E0}"/>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371592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DEF73-FC03-4836-B6D2-CFF480C8D9F4}"/>
              </a:ext>
            </a:extLst>
          </p:cNvPr>
          <p:cNvSpPr>
            <a:spLocks noGrp="1"/>
          </p:cNvSpPr>
          <p:nvPr>
            <p:ph type="title"/>
          </p:nvPr>
        </p:nvSpPr>
        <p:spPr/>
        <p:txBody>
          <a:bodyPr/>
          <a:lstStyle/>
          <a:p>
            <a:r>
              <a:rPr lang="fr-FR" dirty="0"/>
              <a:t>	Balise Ville : Descriptif url</a:t>
            </a:r>
            <a:endParaRPr lang="en-US" dirty="0"/>
          </a:p>
        </p:txBody>
      </p:sp>
      <p:sp>
        <p:nvSpPr>
          <p:cNvPr id="3" name="Espace réservé du contenu 2">
            <a:extLst>
              <a:ext uri="{FF2B5EF4-FFF2-40B4-BE49-F238E27FC236}">
                <a16:creationId xmlns:a16="http://schemas.microsoft.com/office/drawing/2014/main" id="{DAA47BD6-78EE-4ED2-A6CE-3E625547DD75}"/>
              </a:ext>
            </a:extLst>
          </p:cNvPr>
          <p:cNvSpPr>
            <a:spLocks noGrp="1"/>
          </p:cNvSpPr>
          <p:nvPr>
            <p:ph idx="1"/>
          </p:nvPr>
        </p:nvSpPr>
        <p:spPr/>
        <p:txBody>
          <a:bodyPr/>
          <a:lstStyle/>
          <a:p>
            <a:r>
              <a:rPr lang="en-US" sz="3000" dirty="0" err="1"/>
              <a:t>url</a:t>
            </a:r>
            <a:r>
              <a:rPr lang="en-US" sz="3000" dirty="0"/>
              <a:t>  </a:t>
            </a:r>
            <a:r>
              <a:rPr lang="en-US" sz="3000" dirty="0" err="1"/>
              <a:t>mesures</a:t>
            </a:r>
            <a:r>
              <a:rPr lang="en-US" sz="3000" dirty="0"/>
              <a:t> </a:t>
            </a:r>
            <a:r>
              <a:rPr lang="en-US" sz="3000" dirty="0" err="1"/>
              <a:t>actuelles</a:t>
            </a:r>
            <a:r>
              <a:rPr lang="en-US" sz="3000" dirty="0"/>
              <a:t>:</a:t>
            </a:r>
          </a:p>
          <a:p>
            <a:r>
              <a:rPr lang="en-US" dirty="0"/>
              <a:t>https://api.openweathermap.org/data/2.5/</a:t>
            </a:r>
            <a:r>
              <a:rPr lang="en-US" dirty="0">
                <a:solidFill>
                  <a:srgbClr val="7030A0"/>
                </a:solidFill>
              </a:rPr>
              <a:t>weather?</a:t>
            </a:r>
            <a:r>
              <a:rPr lang="en-US" dirty="0">
                <a:solidFill>
                  <a:srgbClr val="FF0000"/>
                </a:solidFill>
              </a:rPr>
              <a:t>q=paris</a:t>
            </a:r>
            <a:r>
              <a:rPr lang="en-US" dirty="0"/>
              <a:t>,</a:t>
            </a:r>
            <a:r>
              <a:rPr lang="en-US" dirty="0">
                <a:solidFill>
                  <a:srgbClr val="FF0000"/>
                </a:solidFill>
              </a:rPr>
              <a:t>fr</a:t>
            </a:r>
            <a:r>
              <a:rPr lang="en-US" dirty="0">
                <a:solidFill>
                  <a:srgbClr val="00B050"/>
                </a:solidFill>
              </a:rPr>
              <a:t>&amp;appid=58e08b52cadfc9c96fc8354666cec712</a:t>
            </a:r>
            <a:r>
              <a:rPr lang="en-US" dirty="0">
                <a:solidFill>
                  <a:srgbClr val="0070C0"/>
                </a:solidFill>
              </a:rPr>
              <a:t>&amp;lang=fr</a:t>
            </a:r>
          </a:p>
          <a:p>
            <a:endParaRPr lang="en-US" dirty="0"/>
          </a:p>
          <a:p>
            <a:endParaRPr lang="en-US" dirty="0"/>
          </a:p>
          <a:p>
            <a:endParaRPr lang="en-US" dirty="0"/>
          </a:p>
          <a:p>
            <a:r>
              <a:rPr lang="en-US" sz="3000" dirty="0" err="1"/>
              <a:t>url</a:t>
            </a:r>
            <a:r>
              <a:rPr lang="en-US" sz="3000" dirty="0"/>
              <a:t>  </a:t>
            </a:r>
            <a:r>
              <a:rPr lang="en-US" sz="3000" dirty="0" err="1"/>
              <a:t>previsionnel</a:t>
            </a:r>
            <a:endParaRPr lang="en-US" sz="3000" dirty="0"/>
          </a:p>
          <a:p>
            <a:r>
              <a:rPr lang="en-US" dirty="0"/>
              <a:t>https://api.openweathermap.org/data/2.5/</a:t>
            </a:r>
            <a:r>
              <a:rPr lang="en-US" dirty="0">
                <a:solidFill>
                  <a:srgbClr val="7030A0"/>
                </a:solidFill>
              </a:rPr>
              <a:t>forecast?</a:t>
            </a:r>
            <a:r>
              <a:rPr lang="en-US" dirty="0">
                <a:solidFill>
                  <a:srgbClr val="FF0000"/>
                </a:solidFill>
              </a:rPr>
              <a:t>q=paris,fr</a:t>
            </a:r>
            <a:r>
              <a:rPr lang="en-US" dirty="0">
                <a:solidFill>
                  <a:srgbClr val="00B050"/>
                </a:solidFill>
              </a:rPr>
              <a:t>&amp;appid=58e08b52cadfc9c96fc8354666cec712</a:t>
            </a:r>
            <a:r>
              <a:rPr lang="en-US" dirty="0">
                <a:solidFill>
                  <a:srgbClr val="0070C0"/>
                </a:solidFill>
              </a:rPr>
              <a:t>&amp;lang=fr</a:t>
            </a:r>
          </a:p>
        </p:txBody>
      </p:sp>
      <p:sp>
        <p:nvSpPr>
          <p:cNvPr id="4" name="Espace réservé de la date 3">
            <a:extLst>
              <a:ext uri="{FF2B5EF4-FFF2-40B4-BE49-F238E27FC236}">
                <a16:creationId xmlns:a16="http://schemas.microsoft.com/office/drawing/2014/main" id="{09A1C0C1-9CC5-4752-9923-17075AAA778E}"/>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FA5D50B8-F59B-4FD2-9C0E-DA989CA8EDD4}"/>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B76502C6-EB94-4A32-B872-E32BF9CE434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1BDBBF02-E3D8-4F33-BF06-DEAC8EECD102}"/>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400703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BB2168-D7FA-4331-A888-9959DAB2AD69}"/>
              </a:ext>
            </a:extLst>
          </p:cNvPr>
          <p:cNvSpPr>
            <a:spLocks noGrp="1"/>
          </p:cNvSpPr>
          <p:nvPr>
            <p:ph type="title"/>
          </p:nvPr>
        </p:nvSpPr>
        <p:spPr>
          <a:xfrm>
            <a:off x="1066800" y="457200"/>
            <a:ext cx="10058400" cy="1015258"/>
          </a:xfrm>
          <a:ln>
            <a:noFill/>
          </a:ln>
        </p:spPr>
        <p:txBody>
          <a:bodyPr>
            <a:normAutofit fontScale="90000"/>
          </a:bodyPr>
          <a:lstStyle/>
          <a:p>
            <a:r>
              <a:rPr lang="fr-FR" dirty="0"/>
              <a:t> 	Balise Ville : Descriptif fichier </a:t>
            </a:r>
            <a:r>
              <a:rPr lang="fr-FR" dirty="0" err="1"/>
              <a:t>json</a:t>
            </a:r>
            <a:r>
              <a:rPr lang="fr-FR" dirty="0"/>
              <a:t> de l’api</a:t>
            </a:r>
            <a:endParaRPr lang="en-US" dirty="0"/>
          </a:p>
        </p:txBody>
      </p:sp>
      <p:sp>
        <p:nvSpPr>
          <p:cNvPr id="4" name="Espace réservé de la date 3">
            <a:extLst>
              <a:ext uri="{FF2B5EF4-FFF2-40B4-BE49-F238E27FC236}">
                <a16:creationId xmlns:a16="http://schemas.microsoft.com/office/drawing/2014/main" id="{2633B18D-4AFB-405F-BA6F-9F4DE6B1B8A5}"/>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46" name="Image 45">
            <a:extLst>
              <a:ext uri="{FF2B5EF4-FFF2-40B4-BE49-F238E27FC236}">
                <a16:creationId xmlns:a16="http://schemas.microsoft.com/office/drawing/2014/main" id="{EAD4F7D0-0F72-4A54-8FE5-B6475DCCAF64}"/>
              </a:ext>
            </a:extLst>
          </p:cNvPr>
          <p:cNvPicPr>
            <a:picLocks noChangeAspect="1"/>
          </p:cNvPicPr>
          <p:nvPr/>
        </p:nvPicPr>
        <p:blipFill>
          <a:blip r:embed="rId2"/>
          <a:stretch>
            <a:fillRect/>
          </a:stretch>
        </p:blipFill>
        <p:spPr>
          <a:xfrm>
            <a:off x="5423820" y="2602212"/>
            <a:ext cx="3933302" cy="980778"/>
          </a:xfrm>
          <a:prstGeom prst="rect">
            <a:avLst/>
          </a:prstGeom>
        </p:spPr>
      </p:pic>
      <p:pic>
        <p:nvPicPr>
          <p:cNvPr id="53" name="Espace réservé du contenu 52">
            <a:extLst>
              <a:ext uri="{FF2B5EF4-FFF2-40B4-BE49-F238E27FC236}">
                <a16:creationId xmlns:a16="http://schemas.microsoft.com/office/drawing/2014/main" id="{670AB7E2-21C6-4C0E-A56C-102EE7A6FA63}"/>
              </a:ext>
            </a:extLst>
          </p:cNvPr>
          <p:cNvPicPr>
            <a:picLocks noGrp="1" noChangeAspect="1"/>
          </p:cNvPicPr>
          <p:nvPr>
            <p:ph idx="1"/>
          </p:nvPr>
        </p:nvPicPr>
        <p:blipFill>
          <a:blip r:embed="rId3"/>
          <a:stretch>
            <a:fillRect/>
          </a:stretch>
        </p:blipFill>
        <p:spPr>
          <a:xfrm>
            <a:off x="571246" y="1429305"/>
            <a:ext cx="1865247" cy="4900305"/>
          </a:xfrm>
          <a:prstGeom prst="rect">
            <a:avLst/>
          </a:prstGeom>
        </p:spPr>
      </p:pic>
      <p:sp>
        <p:nvSpPr>
          <p:cNvPr id="10" name="Rectangle 9">
            <a:extLst>
              <a:ext uri="{FF2B5EF4-FFF2-40B4-BE49-F238E27FC236}">
                <a16:creationId xmlns:a16="http://schemas.microsoft.com/office/drawing/2014/main" id="{351CB501-E5B0-45A9-9711-F84E32D8D77A}"/>
              </a:ext>
            </a:extLst>
          </p:cNvPr>
          <p:cNvSpPr/>
          <p:nvPr/>
        </p:nvSpPr>
        <p:spPr>
          <a:xfrm>
            <a:off x="953428" y="2627790"/>
            <a:ext cx="630315" cy="19531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494D9C02-5842-4C10-B51F-80DB6155D422}"/>
              </a:ext>
            </a:extLst>
          </p:cNvPr>
          <p:cNvSpPr/>
          <p:nvPr/>
        </p:nvSpPr>
        <p:spPr>
          <a:xfrm>
            <a:off x="751642" y="3922432"/>
            <a:ext cx="630315" cy="152538"/>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77E39CF3-1361-4660-B3E6-8E0BAD9D1515}"/>
              </a:ext>
            </a:extLst>
          </p:cNvPr>
          <p:cNvSpPr/>
          <p:nvPr/>
        </p:nvSpPr>
        <p:spPr>
          <a:xfrm>
            <a:off x="718970" y="4074970"/>
            <a:ext cx="695658" cy="184978"/>
          </a:xfrm>
          <a:prstGeom prst="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1D3C8F0-C9BE-4D9A-ADB9-CF70DA2E77ED}"/>
              </a:ext>
            </a:extLst>
          </p:cNvPr>
          <p:cNvSpPr/>
          <p:nvPr/>
        </p:nvSpPr>
        <p:spPr>
          <a:xfrm>
            <a:off x="638270" y="5816992"/>
            <a:ext cx="630315" cy="176174"/>
          </a:xfrm>
          <a:prstGeom prst="rect">
            <a:avLst/>
          </a:pr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4" name="Connecteur droit avec flèche 13">
            <a:extLst>
              <a:ext uri="{FF2B5EF4-FFF2-40B4-BE49-F238E27FC236}">
                <a16:creationId xmlns:a16="http://schemas.microsoft.com/office/drawing/2014/main" id="{B759803A-01B7-46CE-832B-DC63AD35496C}"/>
              </a:ext>
            </a:extLst>
          </p:cNvPr>
          <p:cNvCxnSpPr>
            <a:cxnSpLocks/>
          </p:cNvCxnSpPr>
          <p:nvPr/>
        </p:nvCxnSpPr>
        <p:spPr>
          <a:xfrm flipH="1" flipV="1">
            <a:off x="1583744" y="2707924"/>
            <a:ext cx="5882376" cy="6102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Connecteur droit avec flèche 18">
            <a:extLst>
              <a:ext uri="{FF2B5EF4-FFF2-40B4-BE49-F238E27FC236}">
                <a16:creationId xmlns:a16="http://schemas.microsoft.com/office/drawing/2014/main" id="{D03DFD54-F4C8-460E-A8A6-8C063E7C7F63}"/>
              </a:ext>
            </a:extLst>
          </p:cNvPr>
          <p:cNvCxnSpPr>
            <a:cxnSpLocks/>
          </p:cNvCxnSpPr>
          <p:nvPr/>
        </p:nvCxnSpPr>
        <p:spPr>
          <a:xfrm flipH="1">
            <a:off x="1503870" y="3092601"/>
            <a:ext cx="6104293" cy="91930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3F65D1B8-174F-4F43-AB97-BA4768ED78A7}"/>
              </a:ext>
            </a:extLst>
          </p:cNvPr>
          <p:cNvCxnSpPr>
            <a:cxnSpLocks/>
          </p:cNvCxnSpPr>
          <p:nvPr/>
        </p:nvCxnSpPr>
        <p:spPr>
          <a:xfrm flipH="1">
            <a:off x="1460316" y="2928812"/>
            <a:ext cx="6147847" cy="124521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203753A8-07B7-4911-A5D7-A98A7001E98F}"/>
              </a:ext>
            </a:extLst>
          </p:cNvPr>
          <p:cNvCxnSpPr>
            <a:cxnSpLocks/>
            <a:endCxn id="23" idx="3"/>
          </p:cNvCxnSpPr>
          <p:nvPr/>
        </p:nvCxnSpPr>
        <p:spPr>
          <a:xfrm flipH="1">
            <a:off x="1268585" y="2733613"/>
            <a:ext cx="6339578" cy="317146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8312612C-B465-443B-BA84-70B711B2E065}"/>
              </a:ext>
            </a:extLst>
          </p:cNvPr>
          <p:cNvSpPr/>
          <p:nvPr/>
        </p:nvSpPr>
        <p:spPr>
          <a:xfrm>
            <a:off x="825623" y="3273828"/>
            <a:ext cx="300919" cy="15253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68" name="Connecteur droit avec flèche 67">
            <a:extLst>
              <a:ext uri="{FF2B5EF4-FFF2-40B4-BE49-F238E27FC236}">
                <a16:creationId xmlns:a16="http://schemas.microsoft.com/office/drawing/2014/main" id="{57C521A6-C095-40DB-84B0-30671F58FFBE}"/>
              </a:ext>
            </a:extLst>
          </p:cNvPr>
          <p:cNvCxnSpPr>
            <a:cxnSpLocks/>
            <a:endCxn id="66" idx="3"/>
          </p:cNvCxnSpPr>
          <p:nvPr/>
        </p:nvCxnSpPr>
        <p:spPr>
          <a:xfrm flipH="1">
            <a:off x="1126542" y="3048254"/>
            <a:ext cx="5061194" cy="301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274B0734-5E21-467F-BE79-64F743DBA24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8" name="Rectangle 17">
            <a:extLst>
              <a:ext uri="{FF2B5EF4-FFF2-40B4-BE49-F238E27FC236}">
                <a16:creationId xmlns:a16="http://schemas.microsoft.com/office/drawing/2014/main" id="{42F2413F-2642-4E40-A537-D688AA05C37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21" name="Rectangle 20">
            <a:extLst>
              <a:ext uri="{FF2B5EF4-FFF2-40B4-BE49-F238E27FC236}">
                <a16:creationId xmlns:a16="http://schemas.microsoft.com/office/drawing/2014/main" id="{5A066A5B-DDE3-4A92-B2C3-DC10E1D7E252}"/>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837315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6F74D-5B9E-4B54-867B-3886887367AA}"/>
              </a:ext>
            </a:extLst>
          </p:cNvPr>
          <p:cNvSpPr>
            <a:spLocks noGrp="1"/>
          </p:cNvSpPr>
          <p:nvPr>
            <p:ph type="title"/>
          </p:nvPr>
        </p:nvSpPr>
        <p:spPr/>
        <p:txBody>
          <a:bodyPr/>
          <a:lstStyle/>
          <a:p>
            <a:r>
              <a:rPr lang="fr-FR" dirty="0"/>
              <a:t>Balise Ville : changement de ville</a:t>
            </a:r>
            <a:endParaRPr lang="en-US" dirty="0"/>
          </a:p>
        </p:txBody>
      </p:sp>
      <p:sp>
        <p:nvSpPr>
          <p:cNvPr id="3" name="Espace réservé du contenu 2">
            <a:extLst>
              <a:ext uri="{FF2B5EF4-FFF2-40B4-BE49-F238E27FC236}">
                <a16:creationId xmlns:a16="http://schemas.microsoft.com/office/drawing/2014/main" id="{1682D351-0804-4D8E-9613-77DAD2AEF7BF}"/>
              </a:ext>
            </a:extLst>
          </p:cNvPr>
          <p:cNvSpPr>
            <a:spLocks noGrp="1"/>
          </p:cNvSpPr>
          <p:nvPr>
            <p:ph idx="1"/>
          </p:nvPr>
        </p:nvSpPr>
        <p:spPr>
          <a:xfrm>
            <a:off x="2034466" y="1661163"/>
            <a:ext cx="10058400" cy="3849624"/>
          </a:xfrm>
        </p:spPr>
        <p:txBody>
          <a:bodyPr/>
          <a:lstStyle/>
          <a:p>
            <a:pPr marL="0" indent="0">
              <a:buNone/>
            </a:pPr>
            <a:r>
              <a:rPr lang="fr-FR" dirty="0"/>
              <a:t>Grace  au paramètre de changement de ville disponible dans notre url .</a:t>
            </a:r>
          </a:p>
          <a:p>
            <a:pPr marL="0" indent="0">
              <a:buNone/>
            </a:pPr>
            <a:r>
              <a:rPr lang="fr-FR" dirty="0"/>
              <a:t>Nous avons  rajoute une option de changement de  ville</a:t>
            </a:r>
          </a:p>
          <a:p>
            <a:pPr marL="0" indent="0">
              <a:buNone/>
            </a:pPr>
            <a:r>
              <a:rPr lang="fr-FR" dirty="0"/>
              <a:t>dans notre menu paramètre qui viendra changer la ville recherche </a:t>
            </a:r>
          </a:p>
          <a:p>
            <a:pPr marL="0" indent="0">
              <a:buNone/>
            </a:pPr>
            <a:r>
              <a:rPr lang="fr-FR" dirty="0"/>
              <a:t>dans l’adresse url afin d’en afficher les mesures,</a:t>
            </a:r>
            <a:endParaRPr lang="en-US" dirty="0"/>
          </a:p>
        </p:txBody>
      </p:sp>
      <p:sp>
        <p:nvSpPr>
          <p:cNvPr id="4" name="Espace réservé de la date 3">
            <a:extLst>
              <a:ext uri="{FF2B5EF4-FFF2-40B4-BE49-F238E27FC236}">
                <a16:creationId xmlns:a16="http://schemas.microsoft.com/office/drawing/2014/main" id="{6B3AD7D1-CE65-4130-9F16-4C48F896C6E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6" name="Image 5">
            <a:extLst>
              <a:ext uri="{FF2B5EF4-FFF2-40B4-BE49-F238E27FC236}">
                <a16:creationId xmlns:a16="http://schemas.microsoft.com/office/drawing/2014/main" id="{14706B24-C03E-400B-9485-CB66A3BA9314}"/>
              </a:ext>
            </a:extLst>
          </p:cNvPr>
          <p:cNvPicPr>
            <a:picLocks noChangeAspect="1"/>
          </p:cNvPicPr>
          <p:nvPr/>
        </p:nvPicPr>
        <p:blipFill>
          <a:blip r:embed="rId2">
            <a:alphaModFix amt="50000"/>
          </a:blip>
          <a:stretch>
            <a:fillRect/>
          </a:stretch>
        </p:blipFill>
        <p:spPr>
          <a:xfrm>
            <a:off x="4737748" y="3099153"/>
            <a:ext cx="2685176" cy="31194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 4">
            <a:extLst>
              <a:ext uri="{FF2B5EF4-FFF2-40B4-BE49-F238E27FC236}">
                <a16:creationId xmlns:a16="http://schemas.microsoft.com/office/drawing/2014/main" id="{17DAF447-E8B7-409E-9509-B2EFA9555BE7}"/>
              </a:ext>
            </a:extLst>
          </p:cNvPr>
          <p:cNvPicPr>
            <a:picLocks noChangeAspect="1"/>
          </p:cNvPicPr>
          <p:nvPr/>
        </p:nvPicPr>
        <p:blipFill>
          <a:blip r:embed="rId3"/>
          <a:stretch>
            <a:fillRect/>
          </a:stretch>
        </p:blipFill>
        <p:spPr>
          <a:xfrm>
            <a:off x="4751275" y="5410857"/>
            <a:ext cx="2658122" cy="199859"/>
          </a:xfrm>
          <a:prstGeom prst="rect">
            <a:avLst/>
          </a:prstGeom>
        </p:spPr>
      </p:pic>
      <p:pic>
        <p:nvPicPr>
          <p:cNvPr id="7" name="Image 6">
            <a:extLst>
              <a:ext uri="{FF2B5EF4-FFF2-40B4-BE49-F238E27FC236}">
                <a16:creationId xmlns:a16="http://schemas.microsoft.com/office/drawing/2014/main" id="{5EC131D1-38E5-43B4-AE5A-AF449371260B}"/>
              </a:ext>
            </a:extLst>
          </p:cNvPr>
          <p:cNvPicPr>
            <a:picLocks noChangeAspect="1"/>
          </p:cNvPicPr>
          <p:nvPr/>
        </p:nvPicPr>
        <p:blipFill>
          <a:blip r:embed="rId4"/>
          <a:stretch>
            <a:fillRect/>
          </a:stretch>
        </p:blipFill>
        <p:spPr>
          <a:xfrm>
            <a:off x="718583" y="3289870"/>
            <a:ext cx="3140763" cy="2788959"/>
          </a:xfrm>
          <a:prstGeom prst="rect">
            <a:avLst/>
          </a:prstGeom>
        </p:spPr>
      </p:pic>
      <p:sp>
        <p:nvSpPr>
          <p:cNvPr id="8" name="Flèche : droite 7">
            <a:extLst>
              <a:ext uri="{FF2B5EF4-FFF2-40B4-BE49-F238E27FC236}">
                <a16:creationId xmlns:a16="http://schemas.microsoft.com/office/drawing/2014/main" id="{4096C5C2-8FB1-4F06-AF49-4E772E5753FB}"/>
              </a:ext>
            </a:extLst>
          </p:cNvPr>
          <p:cNvSpPr/>
          <p:nvPr/>
        </p:nvSpPr>
        <p:spPr>
          <a:xfrm>
            <a:off x="3914092" y="4439942"/>
            <a:ext cx="758712" cy="638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CB40A3F1-4C2F-4F9B-BCA6-761EF04D7384}"/>
              </a:ext>
            </a:extLst>
          </p:cNvPr>
          <p:cNvPicPr>
            <a:picLocks noChangeAspect="1"/>
          </p:cNvPicPr>
          <p:nvPr/>
        </p:nvPicPr>
        <p:blipFill>
          <a:blip r:embed="rId5"/>
          <a:stretch>
            <a:fillRect/>
          </a:stretch>
        </p:blipFill>
        <p:spPr>
          <a:xfrm>
            <a:off x="8234751" y="3235730"/>
            <a:ext cx="3212422" cy="2846309"/>
          </a:xfrm>
          <a:prstGeom prst="rect">
            <a:avLst/>
          </a:prstGeom>
        </p:spPr>
      </p:pic>
      <p:sp>
        <p:nvSpPr>
          <p:cNvPr id="10" name="Flèche : droite 9">
            <a:extLst>
              <a:ext uri="{FF2B5EF4-FFF2-40B4-BE49-F238E27FC236}">
                <a16:creationId xmlns:a16="http://schemas.microsoft.com/office/drawing/2014/main" id="{78B3B687-1E20-4403-B03C-1C2ECDCB6984}"/>
              </a:ext>
            </a:extLst>
          </p:cNvPr>
          <p:cNvSpPr/>
          <p:nvPr/>
        </p:nvSpPr>
        <p:spPr>
          <a:xfrm>
            <a:off x="7487868" y="4431879"/>
            <a:ext cx="746883" cy="646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5EC890A-B728-4444-A66B-AD49CB4D7B27}"/>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2" name="Rectangle 11">
            <a:extLst>
              <a:ext uri="{FF2B5EF4-FFF2-40B4-BE49-F238E27FC236}">
                <a16:creationId xmlns:a16="http://schemas.microsoft.com/office/drawing/2014/main" id="{707C9ADB-8447-4032-A46E-E8F185F3EEF5}"/>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3" name="Rectangle 12">
            <a:extLst>
              <a:ext uri="{FF2B5EF4-FFF2-40B4-BE49-F238E27FC236}">
                <a16:creationId xmlns:a16="http://schemas.microsoft.com/office/drawing/2014/main" id="{142E2CE5-B6F1-4784-9500-40C80897CED0}"/>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019531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705894-634C-4D43-86CC-728BE73B0FCF}"/>
              </a:ext>
            </a:extLst>
          </p:cNvPr>
          <p:cNvSpPr>
            <a:spLocks noGrp="1"/>
          </p:cNvSpPr>
          <p:nvPr>
            <p:ph type="title"/>
          </p:nvPr>
        </p:nvSpPr>
        <p:spPr/>
        <p:txBody>
          <a:bodyPr/>
          <a:lstStyle/>
          <a:p>
            <a:r>
              <a:rPr lang="fr-FR" dirty="0"/>
              <a:t>			</a:t>
            </a:r>
            <a:endParaRPr lang="en-US" dirty="0"/>
          </a:p>
        </p:txBody>
      </p:sp>
      <p:sp>
        <p:nvSpPr>
          <p:cNvPr id="3" name="Espace réservé du contenu 2">
            <a:extLst>
              <a:ext uri="{FF2B5EF4-FFF2-40B4-BE49-F238E27FC236}">
                <a16:creationId xmlns:a16="http://schemas.microsoft.com/office/drawing/2014/main" id="{A92C99E3-2AE4-4202-B09D-98788D698EE2}"/>
              </a:ext>
            </a:extLst>
          </p:cNvPr>
          <p:cNvSpPr>
            <a:spLocks noGrp="1"/>
          </p:cNvSpPr>
          <p:nvPr>
            <p:ph idx="1"/>
          </p:nvPr>
        </p:nvSpPr>
        <p:spPr>
          <a:xfrm>
            <a:off x="1066800" y="1750688"/>
            <a:ext cx="10058400" cy="3849624"/>
          </a:xfrm>
        </p:spPr>
        <p:txBody>
          <a:bodyPr/>
          <a:lstStyle/>
          <a:p>
            <a:pPr>
              <a:lnSpc>
                <a:spcPct val="100000"/>
              </a:lnSpc>
              <a:spcBef>
                <a:spcPts val="0"/>
              </a:spcBef>
              <a:buClrTx/>
            </a:pPr>
            <a:endParaRPr lang="fr-FR" sz="1600" dirty="0">
              <a:solidFill>
                <a:prstClr val="black"/>
              </a:solidFill>
            </a:endParaRPr>
          </a:p>
          <a:p>
            <a:pPr>
              <a:lnSpc>
                <a:spcPct val="100000"/>
              </a:lnSpc>
              <a:spcBef>
                <a:spcPts val="0"/>
              </a:spcBef>
              <a:buClrTx/>
            </a:pPr>
            <a:endParaRPr lang="fr-FR" sz="1600" dirty="0">
              <a:solidFill>
                <a:prstClr val="black"/>
              </a:solidFill>
            </a:endParaRPr>
          </a:p>
          <a:p>
            <a:pPr algn="ctr">
              <a:lnSpc>
                <a:spcPct val="100000"/>
              </a:lnSpc>
              <a:spcBef>
                <a:spcPts val="0"/>
              </a:spcBef>
              <a:buClrTx/>
            </a:pPr>
            <a:endParaRPr lang="fr-FR" sz="1600" dirty="0">
              <a:solidFill>
                <a:prstClr val="black"/>
              </a:solidFill>
            </a:endParaRPr>
          </a:p>
          <a:p>
            <a:pPr marL="0" indent="0" algn="ctr">
              <a:lnSpc>
                <a:spcPct val="100000"/>
              </a:lnSpc>
              <a:spcBef>
                <a:spcPts val="0"/>
              </a:spcBef>
              <a:buClrTx/>
              <a:buNone/>
            </a:pPr>
            <a:r>
              <a:rPr lang="fr-FR" sz="1600" dirty="0">
                <a:solidFill>
                  <a:prstClr val="black"/>
                </a:solidFill>
              </a:rPr>
              <a:t>L’api que nous avons choisi  nous renvoie des codes icones</a:t>
            </a:r>
          </a:p>
          <a:p>
            <a:pPr marL="0" indent="0" algn="ctr">
              <a:lnSpc>
                <a:spcPct val="100000"/>
              </a:lnSpc>
              <a:spcBef>
                <a:spcPts val="0"/>
              </a:spcBef>
              <a:buClrTx/>
              <a:buNone/>
            </a:pPr>
            <a:r>
              <a:rPr lang="fr-FR" sz="1600" dirty="0">
                <a:solidFill>
                  <a:prstClr val="black"/>
                </a:solidFill>
              </a:rPr>
              <a:t> et des descriptions afin  de connaitre le temps  </a:t>
            </a:r>
            <a:r>
              <a:rPr lang="fr-FR" sz="1600" dirty="0" err="1">
                <a:solidFill>
                  <a:prstClr val="black"/>
                </a:solidFill>
              </a:rPr>
              <a:t>quil</a:t>
            </a:r>
            <a:r>
              <a:rPr lang="fr-FR" sz="1600" dirty="0">
                <a:solidFill>
                  <a:prstClr val="black"/>
                </a:solidFill>
              </a:rPr>
              <a:t> fait </a:t>
            </a:r>
          </a:p>
          <a:p>
            <a:pPr marL="0" indent="0" algn="ctr">
              <a:lnSpc>
                <a:spcPct val="100000"/>
              </a:lnSpc>
              <a:spcBef>
                <a:spcPts val="0"/>
              </a:spcBef>
              <a:buClrTx/>
              <a:buNone/>
            </a:pPr>
            <a:r>
              <a:rPr lang="fr-FR" sz="1600" dirty="0">
                <a:solidFill>
                  <a:prstClr val="black"/>
                </a:solidFill>
              </a:rPr>
              <a:t>	durant chacune de ses mesures (couvert ensoleillé…)</a:t>
            </a:r>
          </a:p>
          <a:p>
            <a:pPr marL="0" indent="0" algn="ctr">
              <a:lnSpc>
                <a:spcPct val="100000"/>
              </a:lnSpc>
              <a:spcBef>
                <a:spcPts val="0"/>
              </a:spcBef>
              <a:buClrTx/>
              <a:buNone/>
            </a:pPr>
            <a:r>
              <a:rPr lang="fr-FR" sz="1600" dirty="0">
                <a:solidFill>
                  <a:prstClr val="black"/>
                </a:solidFill>
              </a:rPr>
              <a:t>Nous avons donc </a:t>
            </a:r>
            <a:r>
              <a:rPr lang="fr-FR" sz="1600" dirty="0" err="1">
                <a:solidFill>
                  <a:prstClr val="black"/>
                </a:solidFill>
              </a:rPr>
              <a:t>recuperer</a:t>
            </a:r>
            <a:r>
              <a:rPr lang="fr-FR" sz="1600" dirty="0">
                <a:solidFill>
                  <a:prstClr val="black"/>
                </a:solidFill>
              </a:rPr>
              <a:t> des icones</a:t>
            </a:r>
          </a:p>
          <a:p>
            <a:pPr marL="0" indent="0" algn="ctr">
              <a:lnSpc>
                <a:spcPct val="100000"/>
              </a:lnSpc>
              <a:spcBef>
                <a:spcPts val="0"/>
              </a:spcBef>
              <a:buClrTx/>
              <a:buNone/>
            </a:pPr>
            <a:r>
              <a:rPr lang="fr-FR" sz="1600" dirty="0">
                <a:solidFill>
                  <a:prstClr val="black"/>
                </a:solidFill>
              </a:rPr>
              <a:t> puis les avons lie a ces codes au niveau du  programme  afin  de le utiliser .</a:t>
            </a:r>
          </a:p>
        </p:txBody>
      </p:sp>
      <p:sp>
        <p:nvSpPr>
          <p:cNvPr id="4" name="Espace réservé de la date 3">
            <a:extLst>
              <a:ext uri="{FF2B5EF4-FFF2-40B4-BE49-F238E27FC236}">
                <a16:creationId xmlns:a16="http://schemas.microsoft.com/office/drawing/2014/main" id="{1C1A01F6-5CA0-498E-A66C-7A000DB6567A}"/>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6" name="Image 5">
            <a:extLst>
              <a:ext uri="{FF2B5EF4-FFF2-40B4-BE49-F238E27FC236}">
                <a16:creationId xmlns:a16="http://schemas.microsoft.com/office/drawing/2014/main" id="{35C8FCAA-DABB-4D65-874E-303855DFE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631" y="1466725"/>
            <a:ext cx="1609843" cy="1609843"/>
          </a:xfrm>
          <a:prstGeom prst="rect">
            <a:avLst/>
          </a:prstGeom>
        </p:spPr>
      </p:pic>
      <p:pic>
        <p:nvPicPr>
          <p:cNvPr id="8" name="Image 7" descr="Une image contenant texte, signe, graphiques vectoriels&#10;&#10;Description générée automatiquement">
            <a:extLst>
              <a:ext uri="{FF2B5EF4-FFF2-40B4-BE49-F238E27FC236}">
                <a16:creationId xmlns:a16="http://schemas.microsoft.com/office/drawing/2014/main" id="{2954B670-1432-4971-878C-1614247F1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357" y="4104036"/>
            <a:ext cx="1772575" cy="1780239"/>
          </a:xfrm>
          <a:prstGeom prst="rect">
            <a:avLst/>
          </a:prstGeom>
        </p:spPr>
      </p:pic>
      <p:pic>
        <p:nvPicPr>
          <p:cNvPr id="10" name="Image 9">
            <a:extLst>
              <a:ext uri="{FF2B5EF4-FFF2-40B4-BE49-F238E27FC236}">
                <a16:creationId xmlns:a16="http://schemas.microsoft.com/office/drawing/2014/main" id="{EA16224B-6756-4CB4-B934-5116C9983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425" y="1577284"/>
            <a:ext cx="1588528" cy="1588528"/>
          </a:xfrm>
          <a:prstGeom prst="rect">
            <a:avLst/>
          </a:prstGeom>
        </p:spPr>
      </p:pic>
      <p:pic>
        <p:nvPicPr>
          <p:cNvPr id="12" name="Image 11">
            <a:extLst>
              <a:ext uri="{FF2B5EF4-FFF2-40B4-BE49-F238E27FC236}">
                <a16:creationId xmlns:a16="http://schemas.microsoft.com/office/drawing/2014/main" id="{D69845D6-7C16-402B-8D4C-8DD5E23227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9264" y="3956673"/>
            <a:ext cx="1772575" cy="1772575"/>
          </a:xfrm>
          <a:prstGeom prst="rect">
            <a:avLst/>
          </a:prstGeom>
        </p:spPr>
      </p:pic>
      <p:sp>
        <p:nvSpPr>
          <p:cNvPr id="15" name="ZoneTexte 14">
            <a:extLst>
              <a:ext uri="{FF2B5EF4-FFF2-40B4-BE49-F238E27FC236}">
                <a16:creationId xmlns:a16="http://schemas.microsoft.com/office/drawing/2014/main" id="{F6B3B7BF-59B2-4236-8F00-00463E4A86D1}"/>
              </a:ext>
            </a:extLst>
          </p:cNvPr>
          <p:cNvSpPr txBox="1"/>
          <p:nvPr/>
        </p:nvSpPr>
        <p:spPr>
          <a:xfrm>
            <a:off x="3045041" y="642594"/>
            <a:ext cx="5948039" cy="646331"/>
          </a:xfrm>
          <a:prstGeom prst="rect">
            <a:avLst/>
          </a:prstGeom>
          <a:noFill/>
        </p:spPr>
        <p:txBody>
          <a:bodyPr wrap="square" rtlCol="0">
            <a:spAutoFit/>
          </a:bodyPr>
          <a:lstStyle/>
          <a:p>
            <a:r>
              <a:rPr lang="fr-FR" sz="3600" dirty="0"/>
              <a:t> Balise Ville : </a:t>
            </a:r>
            <a:r>
              <a:rPr lang="fr-FR" sz="2800" dirty="0"/>
              <a:t>logos/icones </a:t>
            </a:r>
            <a:endParaRPr lang="en-US" sz="2800" dirty="0"/>
          </a:p>
        </p:txBody>
      </p:sp>
      <p:sp>
        <p:nvSpPr>
          <p:cNvPr id="11" name="Rectangle 10">
            <a:extLst>
              <a:ext uri="{FF2B5EF4-FFF2-40B4-BE49-F238E27FC236}">
                <a16:creationId xmlns:a16="http://schemas.microsoft.com/office/drawing/2014/main" id="{5381B071-E17C-472F-A976-FEE73631ED0A}"/>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3" name="Rectangle 12">
            <a:extLst>
              <a:ext uri="{FF2B5EF4-FFF2-40B4-BE49-F238E27FC236}">
                <a16:creationId xmlns:a16="http://schemas.microsoft.com/office/drawing/2014/main" id="{CFE77C74-AE5C-4B3F-AF32-679B0F7FA89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4" name="Rectangle 13">
            <a:extLst>
              <a:ext uri="{FF2B5EF4-FFF2-40B4-BE49-F238E27FC236}">
                <a16:creationId xmlns:a16="http://schemas.microsoft.com/office/drawing/2014/main" id="{4ADE56FD-B500-48CD-AF28-5C628249DEA8}"/>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464873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3A383CC-876A-4EAD-BD24-7812EFEF61D1}"/>
              </a:ext>
            </a:extLst>
          </p:cNvPr>
          <p:cNvSpPr>
            <a:spLocks noGrp="1"/>
          </p:cNvSpPr>
          <p:nvPr>
            <p:ph type="dt" sz="half" idx="10"/>
          </p:nvPr>
        </p:nvSpPr>
        <p:spPr/>
        <p:txBody>
          <a:bodyPr/>
          <a:lstStyle/>
          <a:p>
            <a:pPr rtl="0"/>
            <a:fld id="{2BD66AC7-6890-4F0E-B000-A39D822B7C00}" type="datetime1">
              <a:rPr lang="fr-FR" smtClean="0"/>
              <a:t>24/06/2021</a:t>
            </a:fld>
            <a:endParaRPr lang="en-US"/>
          </a:p>
        </p:txBody>
      </p:sp>
      <p:sp>
        <p:nvSpPr>
          <p:cNvPr id="5" name="ZoneTexte 4">
            <a:extLst>
              <a:ext uri="{FF2B5EF4-FFF2-40B4-BE49-F238E27FC236}">
                <a16:creationId xmlns:a16="http://schemas.microsoft.com/office/drawing/2014/main" id="{630A75B3-2574-4629-BADA-7580092F65B0}"/>
              </a:ext>
            </a:extLst>
          </p:cNvPr>
          <p:cNvSpPr txBox="1"/>
          <p:nvPr/>
        </p:nvSpPr>
        <p:spPr>
          <a:xfrm>
            <a:off x="1464815" y="1745020"/>
            <a:ext cx="9792070" cy="1200329"/>
          </a:xfrm>
          <a:prstGeom prst="rect">
            <a:avLst/>
          </a:prstGeom>
          <a:noFill/>
        </p:spPr>
        <p:txBody>
          <a:bodyPr wrap="square" rtlCol="0">
            <a:spAutoFit/>
          </a:bodyPr>
          <a:lstStyle/>
          <a:p>
            <a:pPr algn="ctr"/>
            <a:r>
              <a:rPr lang="fr-FR" dirty="0"/>
              <a:t>Notre API nous permet de modifier la langue (par </a:t>
            </a:r>
            <a:r>
              <a:rPr lang="fr-FR" dirty="0" err="1"/>
              <a:t>defaut</a:t>
            </a:r>
            <a:r>
              <a:rPr lang="fr-FR"/>
              <a:t> anglaise)</a:t>
            </a:r>
          </a:p>
          <a:p>
            <a:pPr algn="ctr"/>
            <a:r>
              <a:rPr lang="fr-FR"/>
              <a:t>des </a:t>
            </a:r>
            <a:r>
              <a:rPr lang="fr-FR" dirty="0"/>
              <a:t>descriptions </a:t>
            </a:r>
            <a:r>
              <a:rPr lang="fr-FR" dirty="0" err="1"/>
              <a:t>meteo</a:t>
            </a:r>
            <a:r>
              <a:rPr lang="fr-FR" dirty="0"/>
              <a:t>  reçues,</a:t>
            </a:r>
          </a:p>
          <a:p>
            <a:pPr algn="ctr"/>
            <a:r>
              <a:rPr lang="fr-FR" dirty="0"/>
              <a:t>Nous avons donc utilisé cette fonction dans notre  programme </a:t>
            </a:r>
          </a:p>
          <a:p>
            <a:pPr algn="ctr"/>
            <a:r>
              <a:rPr lang="fr-FR" dirty="0"/>
              <a:t>Cette fonction sera utilise lorsque nous modifierons la langue dans le menu  </a:t>
            </a:r>
            <a:r>
              <a:rPr lang="fr-FR" dirty="0" err="1"/>
              <a:t>parametre</a:t>
            </a:r>
            <a:endParaRPr lang="en-US" dirty="0"/>
          </a:p>
        </p:txBody>
      </p:sp>
      <p:pic>
        <p:nvPicPr>
          <p:cNvPr id="6" name="Image 5">
            <a:extLst>
              <a:ext uri="{FF2B5EF4-FFF2-40B4-BE49-F238E27FC236}">
                <a16:creationId xmlns:a16="http://schemas.microsoft.com/office/drawing/2014/main" id="{CC62729A-65EB-412F-82FB-BCA41BAB654F}"/>
              </a:ext>
            </a:extLst>
          </p:cNvPr>
          <p:cNvPicPr>
            <a:picLocks noChangeAspect="1"/>
          </p:cNvPicPr>
          <p:nvPr/>
        </p:nvPicPr>
        <p:blipFill>
          <a:blip r:embed="rId2"/>
          <a:stretch>
            <a:fillRect/>
          </a:stretch>
        </p:blipFill>
        <p:spPr>
          <a:xfrm>
            <a:off x="9016314" y="3120829"/>
            <a:ext cx="965446" cy="1200329"/>
          </a:xfrm>
          <a:prstGeom prst="rect">
            <a:avLst/>
          </a:prstGeom>
        </p:spPr>
      </p:pic>
      <p:pic>
        <p:nvPicPr>
          <p:cNvPr id="8" name="Image 7">
            <a:extLst>
              <a:ext uri="{FF2B5EF4-FFF2-40B4-BE49-F238E27FC236}">
                <a16:creationId xmlns:a16="http://schemas.microsoft.com/office/drawing/2014/main" id="{5E202826-23EB-4106-B8AE-9A6C7EB4486C}"/>
              </a:ext>
            </a:extLst>
          </p:cNvPr>
          <p:cNvPicPr>
            <a:picLocks noChangeAspect="1"/>
          </p:cNvPicPr>
          <p:nvPr/>
        </p:nvPicPr>
        <p:blipFill>
          <a:blip r:embed="rId3"/>
          <a:stretch>
            <a:fillRect/>
          </a:stretch>
        </p:blipFill>
        <p:spPr>
          <a:xfrm>
            <a:off x="2185457" y="3124737"/>
            <a:ext cx="914400" cy="1196421"/>
          </a:xfrm>
          <a:prstGeom prst="rect">
            <a:avLst/>
          </a:prstGeom>
        </p:spPr>
      </p:pic>
      <p:sp>
        <p:nvSpPr>
          <p:cNvPr id="9" name="ZoneTexte 8">
            <a:extLst>
              <a:ext uri="{FF2B5EF4-FFF2-40B4-BE49-F238E27FC236}">
                <a16:creationId xmlns:a16="http://schemas.microsoft.com/office/drawing/2014/main" id="{4FB499BC-08FA-4DB4-9EAB-674B335050A5}"/>
              </a:ext>
            </a:extLst>
          </p:cNvPr>
          <p:cNvSpPr txBox="1"/>
          <p:nvPr/>
        </p:nvSpPr>
        <p:spPr>
          <a:xfrm>
            <a:off x="2414726" y="843379"/>
            <a:ext cx="7253056" cy="584775"/>
          </a:xfrm>
          <a:prstGeom prst="rect">
            <a:avLst/>
          </a:prstGeom>
          <a:noFill/>
        </p:spPr>
        <p:txBody>
          <a:bodyPr wrap="square" rtlCol="0">
            <a:spAutoFit/>
          </a:bodyPr>
          <a:lstStyle/>
          <a:p>
            <a:r>
              <a:rPr lang="fr-FR" sz="3200" dirty="0"/>
              <a:t>Balise Ville : </a:t>
            </a:r>
            <a:r>
              <a:rPr lang="fr-FR" sz="3000" dirty="0"/>
              <a:t>changement de langue:</a:t>
            </a:r>
            <a:endParaRPr lang="en-US" sz="3000" dirty="0"/>
          </a:p>
        </p:txBody>
      </p:sp>
      <p:pic>
        <p:nvPicPr>
          <p:cNvPr id="3" name="Image 2">
            <a:extLst>
              <a:ext uri="{FF2B5EF4-FFF2-40B4-BE49-F238E27FC236}">
                <a16:creationId xmlns:a16="http://schemas.microsoft.com/office/drawing/2014/main" id="{06BD29C2-9588-4867-97F3-FDF18B230947}"/>
              </a:ext>
            </a:extLst>
          </p:cNvPr>
          <p:cNvPicPr>
            <a:picLocks noChangeAspect="1"/>
          </p:cNvPicPr>
          <p:nvPr/>
        </p:nvPicPr>
        <p:blipFill>
          <a:blip r:embed="rId4">
            <a:alphaModFix amt="70000"/>
          </a:blip>
          <a:stretch>
            <a:fillRect/>
          </a:stretch>
        </p:blipFill>
        <p:spPr>
          <a:xfrm>
            <a:off x="5059232" y="3124737"/>
            <a:ext cx="2480430" cy="2985810"/>
          </a:xfrm>
          <a:prstGeom prst="rect">
            <a:avLst/>
          </a:prstGeom>
        </p:spPr>
      </p:pic>
      <p:pic>
        <p:nvPicPr>
          <p:cNvPr id="12" name="Image 11">
            <a:extLst>
              <a:ext uri="{FF2B5EF4-FFF2-40B4-BE49-F238E27FC236}">
                <a16:creationId xmlns:a16="http://schemas.microsoft.com/office/drawing/2014/main" id="{95B0ABB3-8A77-45A4-97C9-8C3D01966524}"/>
              </a:ext>
            </a:extLst>
          </p:cNvPr>
          <p:cNvPicPr>
            <a:picLocks noChangeAspect="1"/>
          </p:cNvPicPr>
          <p:nvPr/>
        </p:nvPicPr>
        <p:blipFill>
          <a:blip r:embed="rId5"/>
          <a:stretch>
            <a:fillRect/>
          </a:stretch>
        </p:blipFill>
        <p:spPr>
          <a:xfrm>
            <a:off x="5416860" y="4114045"/>
            <a:ext cx="2002463" cy="129481"/>
          </a:xfrm>
          <a:prstGeom prst="rect">
            <a:avLst/>
          </a:prstGeom>
        </p:spPr>
      </p:pic>
      <p:sp>
        <p:nvSpPr>
          <p:cNvPr id="10" name="Rectangle 9">
            <a:extLst>
              <a:ext uri="{FF2B5EF4-FFF2-40B4-BE49-F238E27FC236}">
                <a16:creationId xmlns:a16="http://schemas.microsoft.com/office/drawing/2014/main" id="{78A8A42F-1C5D-416D-9C2D-F7037AF08101}"/>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1" name="Rectangle 10">
            <a:extLst>
              <a:ext uri="{FF2B5EF4-FFF2-40B4-BE49-F238E27FC236}">
                <a16:creationId xmlns:a16="http://schemas.microsoft.com/office/drawing/2014/main" id="{5A4B1DE6-8E73-4E1F-A13E-6BF21A7A3233}"/>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3" name="Rectangle 12">
            <a:extLst>
              <a:ext uri="{FF2B5EF4-FFF2-40B4-BE49-F238E27FC236}">
                <a16:creationId xmlns:a16="http://schemas.microsoft.com/office/drawing/2014/main" id="{72D8D6CB-D71E-4F8D-B627-D881E3C94308}"/>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430933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A377F-A30B-44CB-8261-D5D5F3BA2FB4}"/>
              </a:ext>
            </a:extLst>
          </p:cNvPr>
          <p:cNvSpPr>
            <a:spLocks noGrp="1"/>
          </p:cNvSpPr>
          <p:nvPr>
            <p:ph type="title"/>
          </p:nvPr>
        </p:nvSpPr>
        <p:spPr>
          <a:xfrm>
            <a:off x="960268" y="340132"/>
            <a:ext cx="10058400" cy="1371600"/>
          </a:xfrm>
        </p:spPr>
        <p:txBody>
          <a:bodyPr/>
          <a:lstStyle/>
          <a:p>
            <a:r>
              <a:rPr lang="fr-FR" dirty="0"/>
              <a:t>	   </a:t>
            </a:r>
            <a:r>
              <a:rPr lang="fr-FR" sz="4000" dirty="0"/>
              <a:t>Balise Ville : </a:t>
            </a:r>
            <a:r>
              <a:rPr lang="fr-FR" dirty="0"/>
              <a:t>Affichage jour</a:t>
            </a:r>
            <a:endParaRPr lang="en-US" dirty="0"/>
          </a:p>
        </p:txBody>
      </p:sp>
      <p:sp>
        <p:nvSpPr>
          <p:cNvPr id="3" name="Espace réservé du contenu 2">
            <a:extLst>
              <a:ext uri="{FF2B5EF4-FFF2-40B4-BE49-F238E27FC236}">
                <a16:creationId xmlns:a16="http://schemas.microsoft.com/office/drawing/2014/main" id="{121191D1-0818-4113-8C4B-77075C31981F}"/>
              </a:ext>
            </a:extLst>
          </p:cNvPr>
          <p:cNvSpPr>
            <a:spLocks noGrp="1"/>
          </p:cNvSpPr>
          <p:nvPr>
            <p:ph idx="1"/>
          </p:nvPr>
        </p:nvSpPr>
        <p:spPr>
          <a:xfrm>
            <a:off x="1066800" y="1504188"/>
            <a:ext cx="10058400" cy="3849624"/>
          </a:xfrm>
        </p:spPr>
        <p:txBody>
          <a:bodyPr/>
          <a:lstStyle/>
          <a:p>
            <a:pPr marL="0" indent="0">
              <a:buNone/>
            </a:pPr>
            <a:r>
              <a:rPr lang="fr-FR" dirty="0"/>
              <a:t> Dans les infos renvoyées par l’api nous avons bien sur la date de chaque mesures qui nous est transmise</a:t>
            </a:r>
          </a:p>
          <a:p>
            <a:pPr marL="0" indent="0">
              <a:buNone/>
            </a:pPr>
            <a:r>
              <a:rPr lang="fr-FR" dirty="0"/>
              <a:t>Grace a elles ci et a la fonction </a:t>
            </a:r>
            <a:r>
              <a:rPr lang="fr-FR" dirty="0" err="1"/>
              <a:t>Qdate</a:t>
            </a:r>
            <a:r>
              <a:rPr lang="fr-FR" dirty="0"/>
              <a:t> nous avons eu la possibilité d’afficher le jour correspondant et a le traduire selon la langue sélectionnée</a:t>
            </a:r>
          </a:p>
          <a:p>
            <a:pPr marL="0" indent="0">
              <a:buNone/>
            </a:pPr>
            <a:r>
              <a:rPr lang="fr-FR" dirty="0"/>
              <a:t>Afin d’afficher des mesures  les plus précises au niveau des prévisions nous avons optes pour l’affichage de la température minimale et de la maximale plutôt qu’une moyenne journalière</a:t>
            </a:r>
            <a:endParaRPr lang="en-US" dirty="0"/>
          </a:p>
          <a:p>
            <a:pPr marL="0" indent="0">
              <a:buNone/>
            </a:pPr>
            <a:endParaRPr lang="en-US" dirty="0"/>
          </a:p>
        </p:txBody>
      </p:sp>
      <p:sp>
        <p:nvSpPr>
          <p:cNvPr id="4" name="Espace réservé de la date 3">
            <a:extLst>
              <a:ext uri="{FF2B5EF4-FFF2-40B4-BE49-F238E27FC236}">
                <a16:creationId xmlns:a16="http://schemas.microsoft.com/office/drawing/2014/main" id="{81B96284-0688-44A3-B2A8-8843A7A4F3F3}"/>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8" name="Image 7">
            <a:extLst>
              <a:ext uri="{FF2B5EF4-FFF2-40B4-BE49-F238E27FC236}">
                <a16:creationId xmlns:a16="http://schemas.microsoft.com/office/drawing/2014/main" id="{4A4796EC-B2EC-42FF-BA60-72E3822FA8A9}"/>
              </a:ext>
            </a:extLst>
          </p:cNvPr>
          <p:cNvPicPr>
            <a:picLocks noChangeAspect="1"/>
          </p:cNvPicPr>
          <p:nvPr/>
        </p:nvPicPr>
        <p:blipFill>
          <a:blip r:embed="rId2"/>
          <a:stretch>
            <a:fillRect/>
          </a:stretch>
        </p:blipFill>
        <p:spPr>
          <a:xfrm>
            <a:off x="5989468" y="3429000"/>
            <a:ext cx="4722135" cy="2536376"/>
          </a:xfrm>
          <a:prstGeom prst="rect">
            <a:avLst/>
          </a:prstGeom>
        </p:spPr>
      </p:pic>
      <p:sp>
        <p:nvSpPr>
          <p:cNvPr id="5" name="ZoneTexte 4">
            <a:extLst>
              <a:ext uri="{FF2B5EF4-FFF2-40B4-BE49-F238E27FC236}">
                <a16:creationId xmlns:a16="http://schemas.microsoft.com/office/drawing/2014/main" id="{036F8D21-4D35-4658-ABCA-BFDD2B26B69E}"/>
              </a:ext>
            </a:extLst>
          </p:cNvPr>
          <p:cNvSpPr txBox="1"/>
          <p:nvPr/>
        </p:nvSpPr>
        <p:spPr>
          <a:xfrm>
            <a:off x="4465469" y="3622089"/>
            <a:ext cx="1447060" cy="646331"/>
          </a:xfrm>
          <a:prstGeom prst="rect">
            <a:avLst/>
          </a:prstGeom>
          <a:noFill/>
        </p:spPr>
        <p:txBody>
          <a:bodyPr wrap="square" rtlCol="0">
            <a:spAutoFit/>
          </a:bodyPr>
          <a:lstStyle/>
          <a:p>
            <a:r>
              <a:rPr lang="fr-FR"/>
              <a:t>Minimale:</a:t>
            </a:r>
          </a:p>
          <a:p>
            <a:r>
              <a:rPr lang="fr-FR"/>
              <a:t>Maximale:</a:t>
            </a:r>
            <a:endParaRPr lang="en-US" dirty="0"/>
          </a:p>
        </p:txBody>
      </p:sp>
      <p:sp>
        <p:nvSpPr>
          <p:cNvPr id="7" name="Rectangle 6">
            <a:extLst>
              <a:ext uri="{FF2B5EF4-FFF2-40B4-BE49-F238E27FC236}">
                <a16:creationId xmlns:a16="http://schemas.microsoft.com/office/drawing/2014/main" id="{C70E9624-8391-4215-9768-386F856C1761}"/>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9" name="Rectangle 8">
            <a:extLst>
              <a:ext uri="{FF2B5EF4-FFF2-40B4-BE49-F238E27FC236}">
                <a16:creationId xmlns:a16="http://schemas.microsoft.com/office/drawing/2014/main" id="{3C2605C1-A6CD-4FD4-AA7C-C25B0A3FDA32}"/>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0" name="Rectangle 9">
            <a:extLst>
              <a:ext uri="{FF2B5EF4-FFF2-40B4-BE49-F238E27FC236}">
                <a16:creationId xmlns:a16="http://schemas.microsoft.com/office/drawing/2014/main" id="{07029537-9869-462F-8EFA-6EA212E951BF}"/>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909718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Fonctionnalité : Interface D’administration</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2088665" y="1567421"/>
            <a:ext cx="3535194" cy="4717274"/>
          </a:xfrm>
          <a:prstGeom prst="rect">
            <a:avLst/>
          </a:prstGeom>
        </p:spPr>
      </p:pic>
      <p:sp>
        <p:nvSpPr>
          <p:cNvPr id="12" name="Rectangle 11">
            <a:extLst>
              <a:ext uri="{FF2B5EF4-FFF2-40B4-BE49-F238E27FC236}">
                <a16:creationId xmlns:a16="http://schemas.microsoft.com/office/drawing/2014/main" id="{7841F0E1-E4D6-4C48-8706-16D7B2030508}"/>
              </a:ext>
            </a:extLst>
          </p:cNvPr>
          <p:cNvSpPr/>
          <p:nvPr/>
        </p:nvSpPr>
        <p:spPr>
          <a:xfrm>
            <a:off x="2491789" y="1744444"/>
            <a:ext cx="358987" cy="27560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nvGrpSpPr>
          <p:cNvPr id="3" name="Groupe 2">
            <a:extLst>
              <a:ext uri="{FF2B5EF4-FFF2-40B4-BE49-F238E27FC236}">
                <a16:creationId xmlns:a16="http://schemas.microsoft.com/office/drawing/2014/main" id="{F7A352F6-0D7F-402F-B1EB-B8AAF1E7F237}"/>
              </a:ext>
            </a:extLst>
          </p:cNvPr>
          <p:cNvGrpSpPr/>
          <p:nvPr/>
        </p:nvGrpSpPr>
        <p:grpSpPr>
          <a:xfrm>
            <a:off x="6737425" y="2139576"/>
            <a:ext cx="2759186" cy="3580405"/>
            <a:chOff x="5255260" y="3041175"/>
            <a:chExt cx="2146487" cy="2750524"/>
          </a:xfrm>
        </p:grpSpPr>
        <p:pic>
          <p:nvPicPr>
            <p:cNvPr id="35" name="Image 34">
              <a:extLst>
                <a:ext uri="{FF2B5EF4-FFF2-40B4-BE49-F238E27FC236}">
                  <a16:creationId xmlns:a16="http://schemas.microsoft.com/office/drawing/2014/main" id="{4F24CB0A-9F43-4C76-9838-EF590F2864E6}"/>
                </a:ext>
              </a:extLst>
            </p:cNvPr>
            <p:cNvPicPr>
              <a:picLocks noChangeAspect="1"/>
            </p:cNvPicPr>
            <p:nvPr/>
          </p:nvPicPr>
          <p:blipFill>
            <a:blip r:embed="rId3"/>
            <a:stretch>
              <a:fillRect/>
            </a:stretch>
          </p:blipFill>
          <p:spPr>
            <a:xfrm>
              <a:off x="5255260" y="3041175"/>
              <a:ext cx="2146487" cy="2750524"/>
            </a:xfrm>
            <a:prstGeom prst="rect">
              <a:avLst/>
            </a:prstGeom>
          </p:spPr>
        </p:pic>
        <p:sp>
          <p:nvSpPr>
            <p:cNvPr id="13" name="Rectangle 12">
              <a:extLst>
                <a:ext uri="{FF2B5EF4-FFF2-40B4-BE49-F238E27FC236}">
                  <a16:creationId xmlns:a16="http://schemas.microsoft.com/office/drawing/2014/main" id="{C8F5A510-45DB-454B-BACF-0F96533A22CF}"/>
                </a:ext>
              </a:extLst>
            </p:cNvPr>
            <p:cNvSpPr/>
            <p:nvPr/>
          </p:nvSpPr>
          <p:spPr>
            <a:xfrm>
              <a:off x="5255260" y="3041175"/>
              <a:ext cx="2146487" cy="27505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cxnSp>
        <p:nvCxnSpPr>
          <p:cNvPr id="6" name="Connecteur droit 5">
            <a:extLst>
              <a:ext uri="{FF2B5EF4-FFF2-40B4-BE49-F238E27FC236}">
                <a16:creationId xmlns:a16="http://schemas.microsoft.com/office/drawing/2014/main" id="{486A39BA-B9B5-4292-B997-B1A5A8716801}"/>
              </a:ext>
            </a:extLst>
          </p:cNvPr>
          <p:cNvCxnSpPr>
            <a:cxnSpLocks/>
          </p:cNvCxnSpPr>
          <p:nvPr/>
        </p:nvCxnSpPr>
        <p:spPr>
          <a:xfrm>
            <a:off x="2850776" y="1744444"/>
            <a:ext cx="6645835" cy="395132"/>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Connecteur droit 7">
            <a:extLst>
              <a:ext uri="{FF2B5EF4-FFF2-40B4-BE49-F238E27FC236}">
                <a16:creationId xmlns:a16="http://schemas.microsoft.com/office/drawing/2014/main" id="{B8B2EBEC-77C0-4050-9203-ABCCE4CD2F35}"/>
              </a:ext>
            </a:extLst>
          </p:cNvPr>
          <p:cNvCxnSpPr>
            <a:cxnSpLocks/>
          </p:cNvCxnSpPr>
          <p:nvPr/>
        </p:nvCxnSpPr>
        <p:spPr>
          <a:xfrm>
            <a:off x="2491789" y="2020047"/>
            <a:ext cx="4245636" cy="3699934"/>
          </a:xfrm>
          <a:prstGeom prst="line">
            <a:avLst/>
          </a:prstGeom>
        </p:spPr>
        <p:style>
          <a:lnRef idx="1">
            <a:schemeClr val="accent2"/>
          </a:lnRef>
          <a:fillRef idx="0">
            <a:schemeClr val="accent2"/>
          </a:fillRef>
          <a:effectRef idx="0">
            <a:schemeClr val="accent2"/>
          </a:effectRef>
          <a:fontRef idx="minor">
            <a:schemeClr val="tx1"/>
          </a:fontRef>
        </p:style>
      </p:cxnSp>
      <p:sp>
        <p:nvSpPr>
          <p:cNvPr id="14" name="Rectangle 13">
            <a:extLst>
              <a:ext uri="{FF2B5EF4-FFF2-40B4-BE49-F238E27FC236}">
                <a16:creationId xmlns:a16="http://schemas.microsoft.com/office/drawing/2014/main" id="{B790FEDA-9364-4A70-9213-CCAA9F9A83D3}"/>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5" name="Rectangle 14">
            <a:extLst>
              <a:ext uri="{FF2B5EF4-FFF2-40B4-BE49-F238E27FC236}">
                <a16:creationId xmlns:a16="http://schemas.microsoft.com/office/drawing/2014/main" id="{DABA6D88-E79E-41B1-AC9D-BA8084E0E734}"/>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6" name="Rectangle 15">
            <a:extLst>
              <a:ext uri="{FF2B5EF4-FFF2-40B4-BE49-F238E27FC236}">
                <a16:creationId xmlns:a16="http://schemas.microsoft.com/office/drawing/2014/main" id="{338313CA-CDDB-4556-9627-2E905D630E5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461651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 SPECIFICATION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PRESENTATION DU PROJET / LES PREREQUIS ET FINALITE</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dirty="0"/>
          </a:p>
        </p:txBody>
      </p:sp>
      <p:sp>
        <p:nvSpPr>
          <p:cNvPr id="2" name="Rectangle 1">
            <a:extLst>
              <a:ext uri="{FF2B5EF4-FFF2-40B4-BE49-F238E27FC236}">
                <a16:creationId xmlns:a16="http://schemas.microsoft.com/office/drawing/2014/main" id="{75F094CA-1132-4304-8734-4459E35CC76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7" name="Rectangle 6">
            <a:extLst>
              <a:ext uri="{FF2B5EF4-FFF2-40B4-BE49-F238E27FC236}">
                <a16:creationId xmlns:a16="http://schemas.microsoft.com/office/drawing/2014/main" id="{4BD320E1-D5D4-4FE8-9029-969E4999BE70}"/>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8" name="Rectangle 7">
            <a:extLst>
              <a:ext uri="{FF2B5EF4-FFF2-40B4-BE49-F238E27FC236}">
                <a16:creationId xmlns:a16="http://schemas.microsoft.com/office/drawing/2014/main" id="{5949C3C6-E512-47D2-B55E-B286B02316E5}"/>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033363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3600" dirty="0"/>
              <a:t>General : changement de thème Jour / Nuit</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grpSp>
        <p:nvGrpSpPr>
          <p:cNvPr id="18" name="Groupe 17">
            <a:extLst>
              <a:ext uri="{FF2B5EF4-FFF2-40B4-BE49-F238E27FC236}">
                <a16:creationId xmlns:a16="http://schemas.microsoft.com/office/drawing/2014/main" id="{F805CD22-F30F-45E5-8F79-D4260FD7ECA3}"/>
              </a:ext>
            </a:extLst>
          </p:cNvPr>
          <p:cNvGrpSpPr/>
          <p:nvPr/>
        </p:nvGrpSpPr>
        <p:grpSpPr>
          <a:xfrm>
            <a:off x="484169" y="1452159"/>
            <a:ext cx="4423111" cy="4049481"/>
            <a:chOff x="6056531" y="1356659"/>
            <a:chExt cx="5502604" cy="4763247"/>
          </a:xfrm>
          <a:gradFill flip="none" rotWithShape="1">
            <a:gsLst>
              <a:gs pos="0">
                <a:schemeClr val="accent3">
                  <a:lumMod val="20000"/>
                  <a:lumOff val="80000"/>
                </a:schemeClr>
              </a:gs>
              <a:gs pos="100000">
                <a:schemeClr val="accent1">
                  <a:tint val="23500"/>
                  <a:satMod val="160000"/>
                </a:schemeClr>
              </a:gs>
            </a:gsLst>
            <a:lin ang="2700000" scaled="1"/>
            <a:tileRect/>
          </a:gradFill>
        </p:grpSpPr>
        <p:sp>
          <p:nvSpPr>
            <p:cNvPr id="17" name="Rectangle 16">
              <a:extLst>
                <a:ext uri="{FF2B5EF4-FFF2-40B4-BE49-F238E27FC236}">
                  <a16:creationId xmlns:a16="http://schemas.microsoft.com/office/drawing/2014/main" id="{ADC04906-DE73-4F8B-B4BB-2829CC7023DD}"/>
                </a:ext>
              </a:extLst>
            </p:cNvPr>
            <p:cNvSpPr/>
            <p:nvPr/>
          </p:nvSpPr>
          <p:spPr>
            <a:xfrm>
              <a:off x="6056531"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Jour</a:t>
              </a:r>
            </a:p>
          </p:txBody>
        </p:sp>
        <p:pic>
          <p:nvPicPr>
            <p:cNvPr id="6" name="Image 5">
              <a:extLst>
                <a:ext uri="{FF2B5EF4-FFF2-40B4-BE49-F238E27FC236}">
                  <a16:creationId xmlns:a16="http://schemas.microsoft.com/office/drawing/2014/main" id="{B8993EE8-B8EA-4B1A-9E83-9D849F8EB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138" y="1909483"/>
              <a:ext cx="2984271" cy="3935507"/>
            </a:xfrm>
            <a:prstGeom prst="rect">
              <a:avLst/>
            </a:prstGeom>
            <a:grpFill/>
          </p:spPr>
        </p:pic>
        <p:pic>
          <p:nvPicPr>
            <p:cNvPr id="12" name="Image 11">
              <a:extLst>
                <a:ext uri="{FF2B5EF4-FFF2-40B4-BE49-F238E27FC236}">
                  <a16:creationId xmlns:a16="http://schemas.microsoft.com/office/drawing/2014/main" id="{7EE8C8EB-FCC9-475D-97E8-FA4822DB0C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5189" y="3536579"/>
              <a:ext cx="1992945" cy="2308411"/>
            </a:xfrm>
            <a:prstGeom prst="rect">
              <a:avLst/>
            </a:prstGeom>
            <a:grpFill/>
          </p:spPr>
        </p:pic>
        <p:sp>
          <p:nvSpPr>
            <p:cNvPr id="13" name="Rectangle 12">
              <a:extLst>
                <a:ext uri="{FF2B5EF4-FFF2-40B4-BE49-F238E27FC236}">
                  <a16:creationId xmlns:a16="http://schemas.microsoft.com/office/drawing/2014/main" id="{AB1A1038-41E2-4446-8B89-A2BD222DD812}"/>
                </a:ext>
              </a:extLst>
            </p:cNvPr>
            <p:cNvSpPr/>
            <p:nvPr/>
          </p:nvSpPr>
          <p:spPr>
            <a:xfrm>
              <a:off x="9614107" y="4225366"/>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grpSp>
        <p:nvGrpSpPr>
          <p:cNvPr id="16" name="Groupe 15">
            <a:extLst>
              <a:ext uri="{FF2B5EF4-FFF2-40B4-BE49-F238E27FC236}">
                <a16:creationId xmlns:a16="http://schemas.microsoft.com/office/drawing/2014/main" id="{791D80F1-F52D-4480-952A-D42CDE2CC548}"/>
              </a:ext>
            </a:extLst>
          </p:cNvPr>
          <p:cNvGrpSpPr/>
          <p:nvPr/>
        </p:nvGrpSpPr>
        <p:grpSpPr>
          <a:xfrm>
            <a:off x="5043332" y="1452159"/>
            <a:ext cx="4306408" cy="4049481"/>
            <a:chOff x="442259" y="1356659"/>
            <a:chExt cx="5502604" cy="4763247"/>
          </a:xfrm>
          <a:gradFill>
            <a:gsLst>
              <a:gs pos="0">
                <a:schemeClr val="accent3">
                  <a:lumMod val="20000"/>
                  <a:lumOff val="80000"/>
                </a:schemeClr>
              </a:gs>
              <a:gs pos="100000">
                <a:schemeClr val="accent1">
                  <a:tint val="23500"/>
                  <a:satMod val="160000"/>
                </a:schemeClr>
              </a:gs>
            </a:gsLst>
            <a:lin ang="2700000" scaled="1"/>
          </a:gradFill>
        </p:grpSpPr>
        <p:sp>
          <p:nvSpPr>
            <p:cNvPr id="15" name="Rectangle 14">
              <a:extLst>
                <a:ext uri="{FF2B5EF4-FFF2-40B4-BE49-F238E27FC236}">
                  <a16:creationId xmlns:a16="http://schemas.microsoft.com/office/drawing/2014/main" id="{1FA6A9D2-173A-4A92-8555-25BBB20D36D0}"/>
                </a:ext>
              </a:extLst>
            </p:cNvPr>
            <p:cNvSpPr/>
            <p:nvPr/>
          </p:nvSpPr>
          <p:spPr>
            <a:xfrm>
              <a:off x="442259"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Nuit</a:t>
              </a:r>
            </a:p>
          </p:txBody>
        </p:sp>
        <p:pic>
          <p:nvPicPr>
            <p:cNvPr id="10" name="Image 9">
              <a:extLst>
                <a:ext uri="{FF2B5EF4-FFF2-40B4-BE49-F238E27FC236}">
                  <a16:creationId xmlns:a16="http://schemas.microsoft.com/office/drawing/2014/main" id="{B7AB994C-9FEA-48ED-8203-40742411E3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910" y="1909484"/>
              <a:ext cx="2984270" cy="3935506"/>
            </a:xfrm>
            <a:prstGeom prst="rect">
              <a:avLst/>
            </a:prstGeom>
            <a:grpFill/>
          </p:spPr>
        </p:pic>
        <p:pic>
          <p:nvPicPr>
            <p:cNvPr id="8" name="Image 7">
              <a:extLst>
                <a:ext uri="{FF2B5EF4-FFF2-40B4-BE49-F238E27FC236}">
                  <a16:creationId xmlns:a16="http://schemas.microsoft.com/office/drawing/2014/main" id="{DC6A2804-0C47-49A1-918C-D39A713B96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2207" y="3536579"/>
              <a:ext cx="1992945" cy="2308411"/>
            </a:xfrm>
            <a:prstGeom prst="rect">
              <a:avLst/>
            </a:prstGeom>
            <a:grpFill/>
          </p:spPr>
        </p:pic>
        <p:sp>
          <p:nvSpPr>
            <p:cNvPr id="14" name="Rectangle 13">
              <a:extLst>
                <a:ext uri="{FF2B5EF4-FFF2-40B4-BE49-F238E27FC236}">
                  <a16:creationId xmlns:a16="http://schemas.microsoft.com/office/drawing/2014/main" id="{DF26BA7D-467B-4B2C-8343-6DB667736E34}"/>
                </a:ext>
              </a:extLst>
            </p:cNvPr>
            <p:cNvSpPr/>
            <p:nvPr/>
          </p:nvSpPr>
          <p:spPr>
            <a:xfrm>
              <a:off x="4063586" y="4213414"/>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pic>
        <p:nvPicPr>
          <p:cNvPr id="5" name="Image 4">
            <a:extLst>
              <a:ext uri="{FF2B5EF4-FFF2-40B4-BE49-F238E27FC236}">
                <a16:creationId xmlns:a16="http://schemas.microsoft.com/office/drawing/2014/main" id="{86A3627F-A030-4119-B3E3-B631F822AD9F}"/>
              </a:ext>
            </a:extLst>
          </p:cNvPr>
          <p:cNvPicPr>
            <a:picLocks noChangeAspect="1"/>
          </p:cNvPicPr>
          <p:nvPr/>
        </p:nvPicPr>
        <p:blipFill>
          <a:blip r:embed="rId7"/>
          <a:stretch>
            <a:fillRect/>
          </a:stretch>
        </p:blipFill>
        <p:spPr>
          <a:xfrm>
            <a:off x="9457296" y="2098490"/>
            <a:ext cx="2312548" cy="3292765"/>
          </a:xfrm>
          <a:prstGeom prst="rect">
            <a:avLst/>
          </a:prstGeom>
        </p:spPr>
      </p:pic>
      <p:sp>
        <p:nvSpPr>
          <p:cNvPr id="7" name="ZoneTexte 6">
            <a:extLst>
              <a:ext uri="{FF2B5EF4-FFF2-40B4-BE49-F238E27FC236}">
                <a16:creationId xmlns:a16="http://schemas.microsoft.com/office/drawing/2014/main" id="{C98FD8D5-E863-46A7-9A85-B219660DDC64}"/>
              </a:ext>
            </a:extLst>
          </p:cNvPr>
          <p:cNvSpPr txBox="1"/>
          <p:nvPr/>
        </p:nvSpPr>
        <p:spPr>
          <a:xfrm>
            <a:off x="9437133" y="1452159"/>
            <a:ext cx="2302233" cy="646331"/>
          </a:xfrm>
          <a:prstGeom prst="rect">
            <a:avLst/>
          </a:prstGeom>
          <a:noFill/>
        </p:spPr>
        <p:txBody>
          <a:bodyPr wrap="none" rtlCol="0">
            <a:spAutoFit/>
          </a:bodyPr>
          <a:lstStyle/>
          <a:p>
            <a:r>
              <a:rPr lang="fr-FR" dirty="0"/>
              <a:t>Configuration par </a:t>
            </a:r>
          </a:p>
          <a:p>
            <a:r>
              <a:rPr lang="fr-FR" dirty="0"/>
              <a:t>fichier de style QSS</a:t>
            </a:r>
          </a:p>
        </p:txBody>
      </p:sp>
      <p:sp>
        <p:nvSpPr>
          <p:cNvPr id="19" name="Rectangle 18">
            <a:extLst>
              <a:ext uri="{FF2B5EF4-FFF2-40B4-BE49-F238E27FC236}">
                <a16:creationId xmlns:a16="http://schemas.microsoft.com/office/drawing/2014/main" id="{9A905224-2434-40FB-B6DA-FBDF59FB5F58}"/>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20" name="Rectangle 19">
            <a:extLst>
              <a:ext uri="{FF2B5EF4-FFF2-40B4-BE49-F238E27FC236}">
                <a16:creationId xmlns:a16="http://schemas.microsoft.com/office/drawing/2014/main" id="{5B6BDD9A-7E34-4891-B0AF-7A67CDE7D26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21" name="Rectangle 20">
            <a:extLst>
              <a:ext uri="{FF2B5EF4-FFF2-40B4-BE49-F238E27FC236}">
                <a16:creationId xmlns:a16="http://schemas.microsoft.com/office/drawing/2014/main" id="{CC41ECB8-DDE2-406C-8C20-124E8D4C4AAF}"/>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0912600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General : Chargement / Sauvegarde des paramètres</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9" name="Image 8">
            <a:extLst>
              <a:ext uri="{FF2B5EF4-FFF2-40B4-BE49-F238E27FC236}">
                <a16:creationId xmlns:a16="http://schemas.microsoft.com/office/drawing/2014/main" id="{588B3C69-D37D-4EB7-ABB6-BD301C97673F}"/>
              </a:ext>
            </a:extLst>
          </p:cNvPr>
          <p:cNvPicPr>
            <a:picLocks noChangeAspect="1"/>
          </p:cNvPicPr>
          <p:nvPr/>
        </p:nvPicPr>
        <p:blipFill>
          <a:blip r:embed="rId3"/>
          <a:stretch>
            <a:fillRect/>
          </a:stretch>
        </p:blipFill>
        <p:spPr>
          <a:xfrm>
            <a:off x="655320" y="4194884"/>
            <a:ext cx="4373880" cy="2084522"/>
          </a:xfrm>
          <a:prstGeom prst="rect">
            <a:avLst/>
          </a:prstGeom>
        </p:spPr>
      </p:pic>
      <p:pic>
        <p:nvPicPr>
          <p:cNvPr id="19" name="Image 18">
            <a:extLst>
              <a:ext uri="{FF2B5EF4-FFF2-40B4-BE49-F238E27FC236}">
                <a16:creationId xmlns:a16="http://schemas.microsoft.com/office/drawing/2014/main" id="{7D25B42A-721B-4708-BD53-9F2E3F3976B9}"/>
              </a:ext>
            </a:extLst>
          </p:cNvPr>
          <p:cNvPicPr>
            <a:picLocks noChangeAspect="1"/>
          </p:cNvPicPr>
          <p:nvPr/>
        </p:nvPicPr>
        <p:blipFill>
          <a:blip r:embed="rId4"/>
          <a:stretch>
            <a:fillRect/>
          </a:stretch>
        </p:blipFill>
        <p:spPr>
          <a:xfrm>
            <a:off x="655320" y="1689735"/>
            <a:ext cx="6484147" cy="1891665"/>
          </a:xfrm>
          <a:prstGeom prst="rect">
            <a:avLst/>
          </a:prstGeom>
        </p:spPr>
      </p:pic>
      <p:sp>
        <p:nvSpPr>
          <p:cNvPr id="20" name="ZoneTexte 19">
            <a:extLst>
              <a:ext uri="{FF2B5EF4-FFF2-40B4-BE49-F238E27FC236}">
                <a16:creationId xmlns:a16="http://schemas.microsoft.com/office/drawing/2014/main" id="{83431540-F42A-4108-830B-72E4356FA9CC}"/>
              </a:ext>
            </a:extLst>
          </p:cNvPr>
          <p:cNvSpPr txBox="1"/>
          <p:nvPr/>
        </p:nvSpPr>
        <p:spPr>
          <a:xfrm>
            <a:off x="655320" y="1320403"/>
            <a:ext cx="3866764" cy="369332"/>
          </a:xfrm>
          <a:prstGeom prst="rect">
            <a:avLst/>
          </a:prstGeom>
          <a:noFill/>
        </p:spPr>
        <p:txBody>
          <a:bodyPr wrap="none" rtlCol="0">
            <a:spAutoFit/>
          </a:bodyPr>
          <a:lstStyle/>
          <a:p>
            <a:r>
              <a:rPr lang="fr-FR" dirty="0"/>
              <a:t>Chargement depuis un fichier INI</a:t>
            </a:r>
          </a:p>
        </p:txBody>
      </p:sp>
      <p:sp>
        <p:nvSpPr>
          <p:cNvPr id="21" name="ZoneTexte 20">
            <a:extLst>
              <a:ext uri="{FF2B5EF4-FFF2-40B4-BE49-F238E27FC236}">
                <a16:creationId xmlns:a16="http://schemas.microsoft.com/office/drawing/2014/main" id="{EF8A8F35-0F2F-41E3-9FD2-8A4D6E8503D8}"/>
              </a:ext>
            </a:extLst>
          </p:cNvPr>
          <p:cNvSpPr txBox="1"/>
          <p:nvPr/>
        </p:nvSpPr>
        <p:spPr>
          <a:xfrm>
            <a:off x="655320" y="3813481"/>
            <a:ext cx="3605474" cy="369332"/>
          </a:xfrm>
          <a:prstGeom prst="rect">
            <a:avLst/>
          </a:prstGeom>
          <a:noFill/>
        </p:spPr>
        <p:txBody>
          <a:bodyPr wrap="none" rtlCol="0">
            <a:spAutoFit/>
          </a:bodyPr>
          <a:lstStyle/>
          <a:p>
            <a:r>
              <a:rPr lang="fr-FR" dirty="0"/>
              <a:t>Sauvegarde dans un fichier INI</a:t>
            </a:r>
          </a:p>
        </p:txBody>
      </p:sp>
      <p:pic>
        <p:nvPicPr>
          <p:cNvPr id="23" name="Image 22">
            <a:extLst>
              <a:ext uri="{FF2B5EF4-FFF2-40B4-BE49-F238E27FC236}">
                <a16:creationId xmlns:a16="http://schemas.microsoft.com/office/drawing/2014/main" id="{D1FDAFAF-9689-494E-8E4B-7384E9CE8A78}"/>
              </a:ext>
            </a:extLst>
          </p:cNvPr>
          <p:cNvPicPr>
            <a:picLocks noChangeAspect="1"/>
          </p:cNvPicPr>
          <p:nvPr/>
        </p:nvPicPr>
        <p:blipFill>
          <a:blip r:embed="rId5"/>
          <a:stretch>
            <a:fillRect/>
          </a:stretch>
        </p:blipFill>
        <p:spPr>
          <a:xfrm>
            <a:off x="7606665" y="2917059"/>
            <a:ext cx="3790950" cy="2162175"/>
          </a:xfrm>
          <a:prstGeom prst="rect">
            <a:avLst/>
          </a:prstGeom>
        </p:spPr>
      </p:pic>
      <p:sp>
        <p:nvSpPr>
          <p:cNvPr id="24" name="ZoneTexte 23">
            <a:extLst>
              <a:ext uri="{FF2B5EF4-FFF2-40B4-BE49-F238E27FC236}">
                <a16:creationId xmlns:a16="http://schemas.microsoft.com/office/drawing/2014/main" id="{1DC2CB7D-C161-4371-A26E-CF90553D6EAF}"/>
              </a:ext>
            </a:extLst>
          </p:cNvPr>
          <p:cNvSpPr txBox="1"/>
          <p:nvPr/>
        </p:nvSpPr>
        <p:spPr>
          <a:xfrm>
            <a:off x="7911658" y="2547727"/>
            <a:ext cx="2903359" cy="369332"/>
          </a:xfrm>
          <a:prstGeom prst="rect">
            <a:avLst/>
          </a:prstGeom>
          <a:noFill/>
        </p:spPr>
        <p:txBody>
          <a:bodyPr wrap="none" rtlCol="0">
            <a:spAutoFit/>
          </a:bodyPr>
          <a:lstStyle/>
          <a:p>
            <a:r>
              <a:rPr lang="fr-FR" dirty="0"/>
              <a:t>Le contenu du fichier INI</a:t>
            </a:r>
          </a:p>
        </p:txBody>
      </p:sp>
      <p:sp>
        <p:nvSpPr>
          <p:cNvPr id="10" name="Rectangle 9">
            <a:extLst>
              <a:ext uri="{FF2B5EF4-FFF2-40B4-BE49-F238E27FC236}">
                <a16:creationId xmlns:a16="http://schemas.microsoft.com/office/drawing/2014/main" id="{2B6319F9-F7E4-48FF-9456-84D7103F929F}"/>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1" name="Rectangle 10">
            <a:extLst>
              <a:ext uri="{FF2B5EF4-FFF2-40B4-BE49-F238E27FC236}">
                <a16:creationId xmlns:a16="http://schemas.microsoft.com/office/drawing/2014/main" id="{FDAA0903-7D61-485C-ADE5-4B2C505B423A}"/>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2" name="Rectangle 11">
            <a:extLst>
              <a:ext uri="{FF2B5EF4-FFF2-40B4-BE49-F238E27FC236}">
                <a16:creationId xmlns:a16="http://schemas.microsoft.com/office/drawing/2014/main" id="{0518D2CB-AE9D-4F01-A801-B4C18159A1DE}"/>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361466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2" name="Image 1">
            <a:extLst>
              <a:ext uri="{FF2B5EF4-FFF2-40B4-BE49-F238E27FC236}">
                <a16:creationId xmlns:a16="http://schemas.microsoft.com/office/drawing/2014/main" id="{D53EBD7B-5FA0-486F-A41C-F4E602D6CFB8}"/>
              </a:ext>
            </a:extLst>
          </p:cNvPr>
          <p:cNvPicPr>
            <a:picLocks noChangeAspect="1"/>
          </p:cNvPicPr>
          <p:nvPr/>
        </p:nvPicPr>
        <p:blipFill rotWithShape="1">
          <a:blip r:embed="rId3"/>
          <a:srcRect l="11582" t="48829" r="73581" b="46758"/>
          <a:stretch/>
        </p:blipFill>
        <p:spPr>
          <a:xfrm>
            <a:off x="1638298" y="2238375"/>
            <a:ext cx="8086725" cy="790575"/>
          </a:xfrm>
          <a:prstGeom prst="roundRect">
            <a:avLst>
              <a:gd name="adj" fmla="val 16667"/>
            </a:avLst>
          </a:prstGeom>
          <a:ln>
            <a:noFill/>
          </a:ln>
          <a:effectLst>
            <a:outerShdw blurRad="76200" dist="38100" dir="7800000" algn="tl" rotWithShape="0">
              <a:srgbClr val="000000">
                <a:alpha val="40000"/>
              </a:srgbClr>
            </a:outerShdw>
          </a:effectLst>
        </p:spPr>
      </p:pic>
      <p:pic>
        <p:nvPicPr>
          <p:cNvPr id="10" name="Image 9">
            <a:extLst>
              <a:ext uri="{FF2B5EF4-FFF2-40B4-BE49-F238E27FC236}">
                <a16:creationId xmlns:a16="http://schemas.microsoft.com/office/drawing/2014/main" id="{8BF03331-E0C9-480C-84E3-80EAF35390C8}"/>
              </a:ext>
            </a:extLst>
          </p:cNvPr>
          <p:cNvPicPr>
            <a:picLocks noChangeAspect="1"/>
          </p:cNvPicPr>
          <p:nvPr/>
        </p:nvPicPr>
        <p:blipFill rotWithShape="1">
          <a:blip r:embed="rId3">
            <a:alphaModFix amt="50000"/>
          </a:blip>
          <a:srcRect l="11582" t="51859" r="73581" b="43728"/>
          <a:stretch/>
        </p:blipFill>
        <p:spPr>
          <a:xfrm>
            <a:off x="1638297" y="4252727"/>
            <a:ext cx="8086725" cy="790576"/>
          </a:xfrm>
          <a:prstGeom prst="roundRect">
            <a:avLst>
              <a:gd name="adj" fmla="val 16667"/>
            </a:avLst>
          </a:prstGeom>
          <a:ln>
            <a:noFill/>
          </a:ln>
          <a:effectLst>
            <a:outerShdw blurRad="76200" dist="38100" dir="7800000" algn="tl" rotWithShape="0">
              <a:srgbClr val="000000">
                <a:alpha val="40000"/>
              </a:srgbClr>
            </a:outerShdw>
          </a:effectLst>
        </p:spPr>
      </p:pic>
      <p:cxnSp>
        <p:nvCxnSpPr>
          <p:cNvPr id="11" name="Connecteur droit avec flèche 10">
            <a:extLst>
              <a:ext uri="{FF2B5EF4-FFF2-40B4-BE49-F238E27FC236}">
                <a16:creationId xmlns:a16="http://schemas.microsoft.com/office/drawing/2014/main" id="{64E2A127-8E3B-4357-A312-1491E05D70E5}"/>
              </a:ext>
            </a:extLst>
          </p:cNvPr>
          <p:cNvCxnSpPr>
            <a:cxnSpLocks/>
            <a:stCxn id="2" idx="2"/>
            <a:endCxn id="10" idx="0"/>
          </p:cNvCxnSpPr>
          <p:nvPr/>
        </p:nvCxnSpPr>
        <p:spPr>
          <a:xfrm flipH="1">
            <a:off x="5681660" y="3028950"/>
            <a:ext cx="1" cy="1223777"/>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4" name="Image 13">
            <a:extLst>
              <a:ext uri="{FF2B5EF4-FFF2-40B4-BE49-F238E27FC236}">
                <a16:creationId xmlns:a16="http://schemas.microsoft.com/office/drawing/2014/main" id="{1E860D4E-9B86-4472-BFBE-A1AD485A5E42}"/>
              </a:ext>
            </a:extLst>
          </p:cNvPr>
          <p:cNvPicPr>
            <a:picLocks noChangeAspect="1"/>
          </p:cNvPicPr>
          <p:nvPr/>
        </p:nvPicPr>
        <p:blipFill rotWithShape="1">
          <a:blip r:embed="rId3"/>
          <a:srcRect l="20364" t="51859" r="77229" b="43728"/>
          <a:stretch/>
        </p:blipFill>
        <p:spPr>
          <a:xfrm>
            <a:off x="6424613" y="4255009"/>
            <a:ext cx="1312067" cy="790576"/>
          </a:xfrm>
          <a:prstGeom prst="roundRect">
            <a:avLst>
              <a:gd name="adj" fmla="val 16667"/>
            </a:avLst>
          </a:prstGeom>
          <a:ln>
            <a:noFill/>
          </a:ln>
          <a:effectLst>
            <a:outerShdw blurRad="76200" dist="38100" dir="7800000" algn="tl" rotWithShape="0">
              <a:srgbClr val="000000">
                <a:alpha val="40000"/>
              </a:srgbClr>
            </a:outerShdw>
          </a:effectLst>
        </p:spPr>
      </p:pic>
      <p:sp>
        <p:nvSpPr>
          <p:cNvPr id="9" name="Rectangle 8">
            <a:extLst>
              <a:ext uri="{FF2B5EF4-FFF2-40B4-BE49-F238E27FC236}">
                <a16:creationId xmlns:a16="http://schemas.microsoft.com/office/drawing/2014/main" id="{DC1E01B1-2972-466B-9C68-373A7D461D6C}"/>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2" name="Rectangle 11">
            <a:extLst>
              <a:ext uri="{FF2B5EF4-FFF2-40B4-BE49-F238E27FC236}">
                <a16:creationId xmlns:a16="http://schemas.microsoft.com/office/drawing/2014/main" id="{1D985C21-8A8C-4257-84A6-D1C1B1A70890}"/>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3" name="Rectangle 12">
            <a:extLst>
              <a:ext uri="{FF2B5EF4-FFF2-40B4-BE49-F238E27FC236}">
                <a16:creationId xmlns:a16="http://schemas.microsoft.com/office/drawing/2014/main" id="{8482703F-39B2-4DF7-979E-4FDB5F408416}"/>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443869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60039D6-B929-4185-A623-AB6994D06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063" y="1780212"/>
            <a:ext cx="7030431" cy="4172532"/>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sp>
        <p:nvSpPr>
          <p:cNvPr id="4" name="ZoneTexte 3">
            <a:extLst>
              <a:ext uri="{FF2B5EF4-FFF2-40B4-BE49-F238E27FC236}">
                <a16:creationId xmlns:a16="http://schemas.microsoft.com/office/drawing/2014/main" id="{EF8A00E5-45E1-445C-8B9D-FE611AD06996}"/>
              </a:ext>
            </a:extLst>
          </p:cNvPr>
          <p:cNvSpPr txBox="1"/>
          <p:nvPr/>
        </p:nvSpPr>
        <p:spPr>
          <a:xfrm>
            <a:off x="4733925" y="2895600"/>
            <a:ext cx="423514" cy="307777"/>
          </a:xfrm>
          <a:prstGeom prst="rect">
            <a:avLst/>
          </a:prstGeom>
          <a:noFill/>
        </p:spPr>
        <p:txBody>
          <a:bodyPr wrap="none" rtlCol="0">
            <a:spAutoFit/>
          </a:bodyPr>
          <a:lstStyle/>
          <a:p>
            <a:r>
              <a:rPr lang="fr-FR" sz="1400" b="1" i="1" dirty="0">
                <a:solidFill>
                  <a:srgbClr val="0170C3"/>
                </a:solidFill>
              </a:rPr>
              <a:t>(1)</a:t>
            </a:r>
            <a:endParaRPr lang="en-US" sz="1400" b="1" i="1" dirty="0">
              <a:solidFill>
                <a:srgbClr val="0170C3"/>
              </a:solidFill>
            </a:endParaRPr>
          </a:p>
        </p:txBody>
      </p:sp>
      <p:sp>
        <p:nvSpPr>
          <p:cNvPr id="12" name="ZoneTexte 11">
            <a:extLst>
              <a:ext uri="{FF2B5EF4-FFF2-40B4-BE49-F238E27FC236}">
                <a16:creationId xmlns:a16="http://schemas.microsoft.com/office/drawing/2014/main" id="{B35188DD-51F7-4DA7-B795-9C6BE87FC788}"/>
              </a:ext>
            </a:extLst>
          </p:cNvPr>
          <p:cNvSpPr txBox="1"/>
          <p:nvPr/>
        </p:nvSpPr>
        <p:spPr>
          <a:xfrm>
            <a:off x="4522168" y="5644967"/>
            <a:ext cx="423514" cy="307777"/>
          </a:xfrm>
          <a:prstGeom prst="rect">
            <a:avLst/>
          </a:prstGeom>
          <a:noFill/>
        </p:spPr>
        <p:txBody>
          <a:bodyPr wrap="none" rtlCol="0">
            <a:spAutoFit/>
          </a:bodyPr>
          <a:lstStyle/>
          <a:p>
            <a:r>
              <a:rPr lang="fr-FR" sz="1400" b="1" i="1" dirty="0">
                <a:solidFill>
                  <a:srgbClr val="0170C3"/>
                </a:solidFill>
              </a:rPr>
              <a:t>(2)</a:t>
            </a:r>
            <a:endParaRPr lang="en-US" sz="1400" b="1" i="1" dirty="0">
              <a:solidFill>
                <a:srgbClr val="0170C3"/>
              </a:solidFill>
            </a:endParaRPr>
          </a:p>
        </p:txBody>
      </p:sp>
      <p:sp>
        <p:nvSpPr>
          <p:cNvPr id="13" name="ZoneTexte 12">
            <a:extLst>
              <a:ext uri="{FF2B5EF4-FFF2-40B4-BE49-F238E27FC236}">
                <a16:creationId xmlns:a16="http://schemas.microsoft.com/office/drawing/2014/main" id="{5C230002-F92E-4DC2-A0E9-376546B8BA8C}"/>
              </a:ext>
            </a:extLst>
          </p:cNvPr>
          <p:cNvSpPr txBox="1"/>
          <p:nvPr/>
        </p:nvSpPr>
        <p:spPr>
          <a:xfrm>
            <a:off x="6466236" y="2712278"/>
            <a:ext cx="423514" cy="307777"/>
          </a:xfrm>
          <a:prstGeom prst="rect">
            <a:avLst/>
          </a:prstGeom>
          <a:noFill/>
        </p:spPr>
        <p:txBody>
          <a:bodyPr wrap="none" rtlCol="0">
            <a:spAutoFit/>
          </a:bodyPr>
          <a:lstStyle/>
          <a:p>
            <a:r>
              <a:rPr lang="fr-FR" sz="1400" b="1" i="1" dirty="0">
                <a:solidFill>
                  <a:srgbClr val="0170C3"/>
                </a:solidFill>
              </a:rPr>
              <a:t>(3)</a:t>
            </a:r>
            <a:endParaRPr lang="en-US" sz="1400" b="1" i="1" dirty="0">
              <a:solidFill>
                <a:srgbClr val="0170C3"/>
              </a:solidFill>
            </a:endParaRPr>
          </a:p>
        </p:txBody>
      </p:sp>
      <p:sp>
        <p:nvSpPr>
          <p:cNvPr id="9" name="Rectangle 8">
            <a:extLst>
              <a:ext uri="{FF2B5EF4-FFF2-40B4-BE49-F238E27FC236}">
                <a16:creationId xmlns:a16="http://schemas.microsoft.com/office/drawing/2014/main" id="{21B8262C-6163-441C-9163-5A5C9154030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0" name="Rectangle 9">
            <a:extLst>
              <a:ext uri="{FF2B5EF4-FFF2-40B4-BE49-F238E27FC236}">
                <a16:creationId xmlns:a16="http://schemas.microsoft.com/office/drawing/2014/main" id="{FFB8E713-3AD2-4892-8EA4-60EE5B722A75}"/>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1" name="Rectangle 10">
            <a:extLst>
              <a:ext uri="{FF2B5EF4-FFF2-40B4-BE49-F238E27FC236}">
                <a16:creationId xmlns:a16="http://schemas.microsoft.com/office/drawing/2014/main" id="{FC89788D-0C57-47BF-919C-A07970EDA1D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547935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4" name="Image 3">
            <a:extLst>
              <a:ext uri="{FF2B5EF4-FFF2-40B4-BE49-F238E27FC236}">
                <a16:creationId xmlns:a16="http://schemas.microsoft.com/office/drawing/2014/main" id="{461345C6-3D6F-418D-9D50-71F7DB8C452F}"/>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818783" y="1785663"/>
            <a:ext cx="3820058" cy="4429743"/>
          </a:xfrm>
          <a:prstGeom prst="rect">
            <a:avLst/>
          </a:prstGeom>
        </p:spPr>
      </p:pic>
      <p:pic>
        <p:nvPicPr>
          <p:cNvPr id="8" name="Image 7">
            <a:extLst>
              <a:ext uri="{FF2B5EF4-FFF2-40B4-BE49-F238E27FC236}">
                <a16:creationId xmlns:a16="http://schemas.microsoft.com/office/drawing/2014/main" id="{96296870-4CF0-44DB-B44D-F10AC1B76667}"/>
              </a:ext>
            </a:extLst>
          </p:cNvPr>
          <p:cNvPicPr>
            <a:picLocks noChangeAspect="1"/>
          </p:cNvPicPr>
          <p:nvPr/>
        </p:nvPicPr>
        <p:blipFill rotWithShape="1">
          <a:blip r:embed="rId4">
            <a:extLst>
              <a:ext uri="{28A0092B-C50C-407E-A947-70E740481C1C}">
                <a14:useLocalDpi xmlns:a14="http://schemas.microsoft.com/office/drawing/2010/main" val="0"/>
              </a:ext>
            </a:extLst>
          </a:blip>
          <a:srcRect l="12696" t="32827" r="3562" b="60740"/>
          <a:stretch/>
        </p:blipFill>
        <p:spPr>
          <a:xfrm>
            <a:off x="1328636" y="3247159"/>
            <a:ext cx="3166801" cy="283369"/>
          </a:xfrm>
          <a:prstGeom prst="roundRect">
            <a:avLst>
              <a:gd name="adj" fmla="val 16667"/>
            </a:avLst>
          </a:prstGeom>
          <a:ln>
            <a:noFill/>
          </a:ln>
          <a:effectLst>
            <a:outerShdw blurRad="76200" dist="38100" dir="7800000" algn="tl" rotWithShape="0">
              <a:srgbClr val="000000">
                <a:alpha val="40000"/>
              </a:srgbClr>
            </a:outerShdw>
          </a:effectLst>
        </p:spPr>
      </p:pic>
      <p:pic>
        <p:nvPicPr>
          <p:cNvPr id="13" name="Image 12">
            <a:extLst>
              <a:ext uri="{FF2B5EF4-FFF2-40B4-BE49-F238E27FC236}">
                <a16:creationId xmlns:a16="http://schemas.microsoft.com/office/drawing/2014/main" id="{25D96AE5-760A-44CE-8D68-F7A4BAEBA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5905" y="1785663"/>
            <a:ext cx="3819600" cy="4471074"/>
          </a:xfrm>
          <a:prstGeom prst="rect">
            <a:avLst/>
          </a:prstGeom>
        </p:spPr>
      </p:pic>
      <p:cxnSp>
        <p:nvCxnSpPr>
          <p:cNvPr id="20" name="Connecteur droit avec flèche 19">
            <a:extLst>
              <a:ext uri="{FF2B5EF4-FFF2-40B4-BE49-F238E27FC236}">
                <a16:creationId xmlns:a16="http://schemas.microsoft.com/office/drawing/2014/main" id="{85B5C9DE-0414-4479-ABFA-018986248A95}"/>
              </a:ext>
            </a:extLst>
          </p:cNvPr>
          <p:cNvCxnSpPr>
            <a:cxnSpLocks/>
            <a:stCxn id="4" idx="3"/>
            <a:endCxn id="13" idx="1"/>
          </p:cNvCxnSpPr>
          <p:nvPr/>
        </p:nvCxnSpPr>
        <p:spPr>
          <a:xfrm>
            <a:off x="4638841" y="4000535"/>
            <a:ext cx="2017064" cy="20665"/>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sp>
        <p:nvSpPr>
          <p:cNvPr id="9" name="Rectangle 8">
            <a:extLst>
              <a:ext uri="{FF2B5EF4-FFF2-40B4-BE49-F238E27FC236}">
                <a16:creationId xmlns:a16="http://schemas.microsoft.com/office/drawing/2014/main" id="{578863FB-5EB3-48F5-AE69-1E584CFDE889}"/>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0" name="Rectangle 9">
            <a:extLst>
              <a:ext uri="{FF2B5EF4-FFF2-40B4-BE49-F238E27FC236}">
                <a16:creationId xmlns:a16="http://schemas.microsoft.com/office/drawing/2014/main" id="{6D9EDCE4-6731-49D5-84E4-7A4008A1B27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1" name="Rectangle 10">
            <a:extLst>
              <a:ext uri="{FF2B5EF4-FFF2-40B4-BE49-F238E27FC236}">
                <a16:creationId xmlns:a16="http://schemas.microsoft.com/office/drawing/2014/main" id="{9733D23C-CF4E-4F46-B37B-626CA038DFA8}"/>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4254067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641806" cy="630394"/>
          </a:xfrm>
        </p:spPr>
        <p:txBody>
          <a:bodyPr>
            <a:noAutofit/>
          </a:bodyPr>
          <a:lstStyle/>
          <a:p>
            <a:r>
              <a:rPr lang="fr-FR" sz="3600" dirty="0"/>
              <a:t>General : Changement de l’unité des mesures</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a:xfrm>
            <a:off x="7535980" y="6032526"/>
            <a:ext cx="2893045" cy="365760"/>
          </a:xfrm>
        </p:spPr>
        <p:txBody>
          <a:bodyPr/>
          <a:lstStyle/>
          <a:p>
            <a:pPr rtl="0"/>
            <a:fld id="{802FE938-1586-4780-B61A-DD3B60BAB93C}" type="datetime1">
              <a:rPr lang="fr-FR" smtClean="0"/>
              <a:t>24/06/2021</a:t>
            </a:fld>
            <a:endParaRPr lang="en-US"/>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1066800" y="2994250"/>
            <a:ext cx="2551034" cy="3404036"/>
          </a:xfrm>
          <a:prstGeom prst="rect">
            <a:avLst/>
          </a:prstGeom>
        </p:spPr>
      </p:pic>
      <p:pic>
        <p:nvPicPr>
          <p:cNvPr id="10" name="Image 9">
            <a:extLst>
              <a:ext uri="{FF2B5EF4-FFF2-40B4-BE49-F238E27FC236}">
                <a16:creationId xmlns:a16="http://schemas.microsoft.com/office/drawing/2014/main" id="{7B845EA3-5504-4492-AAB0-51DC68B7113D}"/>
              </a:ext>
            </a:extLst>
          </p:cNvPr>
          <p:cNvPicPr>
            <a:picLocks noChangeAspect="1"/>
          </p:cNvPicPr>
          <p:nvPr/>
        </p:nvPicPr>
        <p:blipFill>
          <a:blip r:embed="rId3"/>
          <a:stretch>
            <a:fillRect/>
          </a:stretch>
        </p:blipFill>
        <p:spPr>
          <a:xfrm>
            <a:off x="4461910" y="2994250"/>
            <a:ext cx="2551034" cy="3404036"/>
          </a:xfrm>
          <a:prstGeom prst="rect">
            <a:avLst/>
          </a:prstGeom>
        </p:spPr>
      </p:pic>
      <p:pic>
        <p:nvPicPr>
          <p:cNvPr id="15" name="Image 14">
            <a:extLst>
              <a:ext uri="{FF2B5EF4-FFF2-40B4-BE49-F238E27FC236}">
                <a16:creationId xmlns:a16="http://schemas.microsoft.com/office/drawing/2014/main" id="{0E1DC08E-3E68-421B-BFD0-587096381284}"/>
              </a:ext>
            </a:extLst>
          </p:cNvPr>
          <p:cNvPicPr>
            <a:picLocks noChangeAspect="1"/>
          </p:cNvPicPr>
          <p:nvPr/>
        </p:nvPicPr>
        <p:blipFill>
          <a:blip r:embed="rId4"/>
          <a:stretch>
            <a:fillRect/>
          </a:stretch>
        </p:blipFill>
        <p:spPr>
          <a:xfrm>
            <a:off x="7877991" y="2994250"/>
            <a:ext cx="2551034" cy="3404036"/>
          </a:xfrm>
          <a:prstGeom prst="rect">
            <a:avLst/>
          </a:prstGeom>
        </p:spPr>
      </p:pic>
      <p:grpSp>
        <p:nvGrpSpPr>
          <p:cNvPr id="19" name="Groupe 18">
            <a:extLst>
              <a:ext uri="{FF2B5EF4-FFF2-40B4-BE49-F238E27FC236}">
                <a16:creationId xmlns:a16="http://schemas.microsoft.com/office/drawing/2014/main" id="{1FED8C94-D646-4B2B-BE5F-6A770115043E}"/>
              </a:ext>
            </a:extLst>
          </p:cNvPr>
          <p:cNvGrpSpPr/>
          <p:nvPr/>
        </p:nvGrpSpPr>
        <p:grpSpPr>
          <a:xfrm>
            <a:off x="4285844" y="1316761"/>
            <a:ext cx="2903165" cy="984871"/>
            <a:chOff x="4285844" y="1316761"/>
            <a:chExt cx="2903165" cy="984871"/>
          </a:xfrm>
        </p:grpSpPr>
        <p:pic>
          <p:nvPicPr>
            <p:cNvPr id="7" name="Image 6">
              <a:extLst>
                <a:ext uri="{FF2B5EF4-FFF2-40B4-BE49-F238E27FC236}">
                  <a16:creationId xmlns:a16="http://schemas.microsoft.com/office/drawing/2014/main" id="{B36A2D46-4E13-4606-85C8-ADA1AA4D44F8}"/>
                </a:ext>
              </a:extLst>
            </p:cNvPr>
            <p:cNvPicPr>
              <a:picLocks noChangeAspect="1"/>
            </p:cNvPicPr>
            <p:nvPr/>
          </p:nvPicPr>
          <p:blipFill>
            <a:blip r:embed="rId5"/>
            <a:stretch>
              <a:fillRect/>
            </a:stretch>
          </p:blipFill>
          <p:spPr>
            <a:xfrm>
              <a:off x="4285844" y="1316761"/>
              <a:ext cx="2903165" cy="984871"/>
            </a:xfrm>
            <a:prstGeom prst="rect">
              <a:avLst/>
            </a:prstGeom>
          </p:spPr>
        </p:pic>
        <p:sp>
          <p:nvSpPr>
            <p:cNvPr id="17" name="Rectangle 16">
              <a:extLst>
                <a:ext uri="{FF2B5EF4-FFF2-40B4-BE49-F238E27FC236}">
                  <a16:creationId xmlns:a16="http://schemas.microsoft.com/office/drawing/2014/main" id="{1DCEB4D9-8704-4C73-BE20-2CD63476FD9F}"/>
                </a:ext>
              </a:extLst>
            </p:cNvPr>
            <p:cNvSpPr/>
            <p:nvPr/>
          </p:nvSpPr>
          <p:spPr>
            <a:xfrm>
              <a:off x="4388523" y="1967699"/>
              <a:ext cx="2483733" cy="1919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16" name="ZoneTexte 15">
            <a:extLst>
              <a:ext uri="{FF2B5EF4-FFF2-40B4-BE49-F238E27FC236}">
                <a16:creationId xmlns:a16="http://schemas.microsoft.com/office/drawing/2014/main" id="{1D409822-9B41-44A8-9462-5719AFEA6289}"/>
              </a:ext>
            </a:extLst>
          </p:cNvPr>
          <p:cNvSpPr txBox="1"/>
          <p:nvPr/>
        </p:nvSpPr>
        <p:spPr>
          <a:xfrm>
            <a:off x="1126564" y="2347919"/>
            <a:ext cx="2472152" cy="646331"/>
          </a:xfrm>
          <a:prstGeom prst="rect">
            <a:avLst/>
          </a:prstGeom>
          <a:noFill/>
        </p:spPr>
        <p:txBody>
          <a:bodyPr wrap="none" rtlCol="0">
            <a:spAutoFit/>
          </a:bodyPr>
          <a:lstStyle/>
          <a:p>
            <a:r>
              <a:rPr lang="fr-FR" dirty="0"/>
              <a:t>Affichage en Celsius</a:t>
            </a:r>
          </a:p>
          <a:p>
            <a:pPr algn="ctr"/>
            <a:r>
              <a:rPr lang="fr-FR" dirty="0"/>
              <a:t>(default)</a:t>
            </a:r>
          </a:p>
        </p:txBody>
      </p:sp>
      <p:sp>
        <p:nvSpPr>
          <p:cNvPr id="21" name="ZoneTexte 20">
            <a:extLst>
              <a:ext uri="{FF2B5EF4-FFF2-40B4-BE49-F238E27FC236}">
                <a16:creationId xmlns:a16="http://schemas.microsoft.com/office/drawing/2014/main" id="{DF729CEA-32C4-4248-B689-F5955BF17459}"/>
              </a:ext>
            </a:extLst>
          </p:cNvPr>
          <p:cNvSpPr txBox="1"/>
          <p:nvPr/>
        </p:nvSpPr>
        <p:spPr>
          <a:xfrm>
            <a:off x="4285844" y="2436941"/>
            <a:ext cx="2908168" cy="369332"/>
          </a:xfrm>
          <a:prstGeom prst="rect">
            <a:avLst/>
          </a:prstGeom>
          <a:noFill/>
        </p:spPr>
        <p:txBody>
          <a:bodyPr wrap="none" rtlCol="0">
            <a:spAutoFit/>
          </a:bodyPr>
          <a:lstStyle/>
          <a:p>
            <a:r>
              <a:rPr lang="fr-FR" dirty="0"/>
              <a:t>Affichage en Fahrenheit</a:t>
            </a:r>
          </a:p>
        </p:txBody>
      </p:sp>
      <p:sp>
        <p:nvSpPr>
          <p:cNvPr id="22" name="ZoneTexte 21">
            <a:extLst>
              <a:ext uri="{FF2B5EF4-FFF2-40B4-BE49-F238E27FC236}">
                <a16:creationId xmlns:a16="http://schemas.microsoft.com/office/drawing/2014/main" id="{535D216A-C062-425C-928F-7B6F1B65E173}"/>
              </a:ext>
            </a:extLst>
          </p:cNvPr>
          <p:cNvSpPr txBox="1"/>
          <p:nvPr/>
        </p:nvSpPr>
        <p:spPr>
          <a:xfrm>
            <a:off x="7966878" y="2426668"/>
            <a:ext cx="2369559" cy="369332"/>
          </a:xfrm>
          <a:prstGeom prst="rect">
            <a:avLst/>
          </a:prstGeom>
          <a:noFill/>
        </p:spPr>
        <p:txBody>
          <a:bodyPr wrap="none" rtlCol="0">
            <a:spAutoFit/>
          </a:bodyPr>
          <a:lstStyle/>
          <a:p>
            <a:r>
              <a:rPr lang="fr-FR" dirty="0"/>
              <a:t>Affichage en Kelvin</a:t>
            </a:r>
          </a:p>
        </p:txBody>
      </p:sp>
      <p:sp>
        <p:nvSpPr>
          <p:cNvPr id="13" name="Rectangle 12">
            <a:extLst>
              <a:ext uri="{FF2B5EF4-FFF2-40B4-BE49-F238E27FC236}">
                <a16:creationId xmlns:a16="http://schemas.microsoft.com/office/drawing/2014/main" id="{FBF7D209-D841-4BB9-AAF4-9995B96C8E3C}"/>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4" name="Rectangle 13">
            <a:extLst>
              <a:ext uri="{FF2B5EF4-FFF2-40B4-BE49-F238E27FC236}">
                <a16:creationId xmlns:a16="http://schemas.microsoft.com/office/drawing/2014/main" id="{12E03321-C8D6-47C1-927A-100FC9E67309}"/>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8" name="Rectangle 17">
            <a:extLst>
              <a:ext uri="{FF2B5EF4-FFF2-40B4-BE49-F238E27FC236}">
                <a16:creationId xmlns:a16="http://schemas.microsoft.com/office/drawing/2014/main" id="{BDBB0DE8-B710-4914-90A8-FFEF8D790B03}"/>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5827837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427431"/>
            <a:ext cx="10058400" cy="630394"/>
          </a:xfrm>
        </p:spPr>
        <p:txBody>
          <a:bodyPr>
            <a:normAutofit/>
          </a:bodyPr>
          <a:lstStyle/>
          <a:p>
            <a:r>
              <a:rPr lang="fr-FR" sz="3600" dirty="0"/>
              <a:t>General : changement de police</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27" name="Image 26">
            <a:extLst>
              <a:ext uri="{FF2B5EF4-FFF2-40B4-BE49-F238E27FC236}">
                <a16:creationId xmlns:a16="http://schemas.microsoft.com/office/drawing/2014/main" id="{DB916E40-5860-48EC-BE6D-CE7825324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81" y="1272989"/>
            <a:ext cx="3865166" cy="5157580"/>
          </a:xfrm>
          <a:prstGeom prst="rect">
            <a:avLst/>
          </a:prstGeom>
        </p:spPr>
      </p:pic>
      <p:pic>
        <p:nvPicPr>
          <p:cNvPr id="33" name="Image 32">
            <a:extLst>
              <a:ext uri="{FF2B5EF4-FFF2-40B4-BE49-F238E27FC236}">
                <a16:creationId xmlns:a16="http://schemas.microsoft.com/office/drawing/2014/main" id="{A1B317F7-A6FA-4130-BF75-E8D9573440E7}"/>
              </a:ext>
            </a:extLst>
          </p:cNvPr>
          <p:cNvPicPr>
            <a:picLocks noChangeAspect="1"/>
          </p:cNvPicPr>
          <p:nvPr/>
        </p:nvPicPr>
        <p:blipFill>
          <a:blip r:embed="rId3"/>
          <a:stretch>
            <a:fillRect/>
          </a:stretch>
        </p:blipFill>
        <p:spPr>
          <a:xfrm>
            <a:off x="437179" y="1257322"/>
            <a:ext cx="3865166" cy="5157580"/>
          </a:xfrm>
          <a:prstGeom prst="rect">
            <a:avLst/>
          </a:prstGeom>
        </p:spPr>
      </p:pic>
      <p:sp>
        <p:nvSpPr>
          <p:cNvPr id="37" name="ZoneTexte 36">
            <a:extLst>
              <a:ext uri="{FF2B5EF4-FFF2-40B4-BE49-F238E27FC236}">
                <a16:creationId xmlns:a16="http://schemas.microsoft.com/office/drawing/2014/main" id="{C0E04C42-996A-4ABE-BF03-76F7CC8A9EC2}"/>
              </a:ext>
            </a:extLst>
          </p:cNvPr>
          <p:cNvSpPr txBox="1"/>
          <p:nvPr/>
        </p:nvSpPr>
        <p:spPr>
          <a:xfrm>
            <a:off x="4335937" y="2383430"/>
            <a:ext cx="3408305" cy="369332"/>
          </a:xfrm>
          <a:prstGeom prst="rect">
            <a:avLst/>
          </a:prstGeom>
          <a:noFill/>
        </p:spPr>
        <p:txBody>
          <a:bodyPr wrap="none" rtlCol="0">
            <a:spAutoFit/>
          </a:bodyPr>
          <a:lstStyle/>
          <a:p>
            <a:r>
              <a:rPr lang="fr-FR" dirty="0"/>
              <a:t>Sélection de la police Mistral</a:t>
            </a:r>
          </a:p>
        </p:txBody>
      </p:sp>
      <p:grpSp>
        <p:nvGrpSpPr>
          <p:cNvPr id="42" name="Groupe 41">
            <a:extLst>
              <a:ext uri="{FF2B5EF4-FFF2-40B4-BE49-F238E27FC236}">
                <a16:creationId xmlns:a16="http://schemas.microsoft.com/office/drawing/2014/main" id="{5F5B2525-A1F6-4316-A886-C12E963E31C7}"/>
              </a:ext>
            </a:extLst>
          </p:cNvPr>
          <p:cNvGrpSpPr/>
          <p:nvPr/>
        </p:nvGrpSpPr>
        <p:grpSpPr>
          <a:xfrm>
            <a:off x="4449895" y="3062652"/>
            <a:ext cx="2146487" cy="2750524"/>
            <a:chOff x="9475946" y="3275191"/>
            <a:chExt cx="2146487" cy="2750524"/>
          </a:xfrm>
        </p:grpSpPr>
        <p:pic>
          <p:nvPicPr>
            <p:cNvPr id="29" name="Image 28">
              <a:extLst>
                <a:ext uri="{FF2B5EF4-FFF2-40B4-BE49-F238E27FC236}">
                  <a16:creationId xmlns:a16="http://schemas.microsoft.com/office/drawing/2014/main" id="{55C6581E-8EF5-4113-BF02-091630557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5946" y="3275191"/>
              <a:ext cx="2146487" cy="2750524"/>
            </a:xfrm>
            <a:prstGeom prst="rect">
              <a:avLst/>
            </a:prstGeom>
          </p:spPr>
        </p:pic>
        <p:sp>
          <p:nvSpPr>
            <p:cNvPr id="38" name="Rectangle 37">
              <a:extLst>
                <a:ext uri="{FF2B5EF4-FFF2-40B4-BE49-F238E27FC236}">
                  <a16:creationId xmlns:a16="http://schemas.microsoft.com/office/drawing/2014/main" id="{31268565-B97C-4A71-A19A-87A3F0840E3A}"/>
                </a:ext>
              </a:extLst>
            </p:cNvPr>
            <p:cNvSpPr/>
            <p:nvPr/>
          </p:nvSpPr>
          <p:spPr>
            <a:xfrm>
              <a:off x="9774119" y="3919870"/>
              <a:ext cx="1748406" cy="14326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44" name="Flèche : droite 43">
            <a:extLst>
              <a:ext uri="{FF2B5EF4-FFF2-40B4-BE49-F238E27FC236}">
                <a16:creationId xmlns:a16="http://schemas.microsoft.com/office/drawing/2014/main" id="{B2E80F0A-9035-4879-B348-F0CDA5182B60}"/>
              </a:ext>
            </a:extLst>
          </p:cNvPr>
          <p:cNvSpPr/>
          <p:nvPr/>
        </p:nvSpPr>
        <p:spPr>
          <a:xfrm>
            <a:off x="6755227" y="3707331"/>
            <a:ext cx="999709" cy="800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1568AE95-25D1-4A24-9A3E-2590B12A8FDF}"/>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2" name="Rectangle 11">
            <a:extLst>
              <a:ext uri="{FF2B5EF4-FFF2-40B4-BE49-F238E27FC236}">
                <a16:creationId xmlns:a16="http://schemas.microsoft.com/office/drawing/2014/main" id="{417B4A95-10A5-4862-B0AF-A3461C420BBF}"/>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3" name="Rectangle 12">
            <a:extLst>
              <a:ext uri="{FF2B5EF4-FFF2-40B4-BE49-F238E27FC236}">
                <a16:creationId xmlns:a16="http://schemas.microsoft.com/office/drawing/2014/main" id="{439FD770-4000-44CC-AE1E-1D4603E4B6F6}"/>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386213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CONCLUSION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normAutofit fontScale="92500"/>
          </a:bodyPr>
          <a:lstStyle/>
          <a:p>
            <a:r>
              <a:rPr lang="fr-FR" dirty="0"/>
              <a:t>PROBLEMES RENCONTRES / EVOLUTIONS POSSIBLES / APPORTS PERSONNELS </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40C53901-65DE-4F02-9B4E-C3B04CE1DF53}"/>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F95ADC60-3F3B-4966-92C2-E7DD5EEF7A85}"/>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E8021E37-34C3-469E-A33B-1E57300FAE84}"/>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08550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title"/>
          </p:nvPr>
        </p:nvSpPr>
        <p:spPr/>
        <p:txBody>
          <a:bodyPr/>
          <a:lstStyle/>
          <a:p>
            <a:r>
              <a:rPr lang="fr-FR" dirty="0"/>
              <a:t>Conclusion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idx="1"/>
          </p:nvPr>
        </p:nvSpPr>
        <p:spPr/>
        <p:txBody>
          <a:bodyPr/>
          <a:lstStyle/>
          <a:p>
            <a:r>
              <a:rPr lang="fr-FR" dirty="0"/>
              <a:t>Evolutions possible :</a:t>
            </a:r>
          </a:p>
          <a:p>
            <a:pPr lvl="1"/>
            <a:r>
              <a:rPr lang="fr-FR" dirty="0"/>
              <a:t>Convertir les requêtes serveur en asynchrone</a:t>
            </a:r>
          </a:p>
          <a:p>
            <a:pPr lvl="1"/>
            <a:r>
              <a:rPr lang="fr-FR" dirty="0"/>
              <a:t>Rajouter d’autres langues</a:t>
            </a:r>
          </a:p>
          <a:p>
            <a:pPr lvl="1"/>
            <a:r>
              <a:rPr lang="fr-FR" dirty="0"/>
              <a:t>pouvoir proposer a la lecture + de paramètres sur l’api web</a:t>
            </a:r>
          </a:p>
          <a:p>
            <a:pPr lvl="1"/>
            <a:r>
              <a:rPr lang="fr-FR" dirty="0"/>
              <a:t>Proposer un graphique prévisionnel des 5 jours</a:t>
            </a:r>
          </a:p>
          <a:p>
            <a:pPr lvl="1"/>
            <a:r>
              <a:rPr lang="fr-FR" dirty="0"/>
              <a:t>Pouvoir ce connecter a plus d’un </a:t>
            </a:r>
            <a:r>
              <a:rPr lang="fr-FR" dirty="0" err="1"/>
              <a:t>ip</a:t>
            </a:r>
            <a:r>
              <a:rPr lang="fr-FR" dirty="0"/>
              <a:t> dans le cas de la balise mer</a:t>
            </a:r>
          </a:p>
          <a:p>
            <a:pPr lvl="1"/>
            <a:r>
              <a:rPr lang="fr-FR" dirty="0"/>
              <a:t>Customisation du thème par l’utilisateur</a:t>
            </a:r>
          </a:p>
          <a:p>
            <a:pPr lvl="1"/>
            <a:endParaRPr lang="fr-FR" dirty="0"/>
          </a:p>
          <a:p>
            <a:pPr marL="274320" lvl="1" indent="0">
              <a:buNone/>
            </a:pPr>
            <a:endParaRPr lang="fr-FR" dirty="0"/>
          </a:p>
          <a:p>
            <a:pPr marL="274320" lvl="1" indent="0">
              <a:buNone/>
            </a:pPr>
            <a:endParaRPr lang="fr-FR" dirty="0"/>
          </a:p>
          <a:p>
            <a:pPr lvl="1"/>
            <a:endParaRPr lang="fr-FR" dirty="0"/>
          </a:p>
        </p:txBody>
      </p:sp>
      <p:sp>
        <p:nvSpPr>
          <p:cNvPr id="4" name="Espace réservé de la date 3">
            <a:extLst>
              <a:ext uri="{FF2B5EF4-FFF2-40B4-BE49-F238E27FC236}">
                <a16:creationId xmlns:a16="http://schemas.microsoft.com/office/drawing/2014/main" id="{6874C3E2-3D6D-4FF6-B682-3CFE2733C0B4}"/>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16B0993B-4F8A-4DA8-9D95-9DB5EE273D41}"/>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55B0F3D5-5EB7-4B74-A179-DDD1DCD082F8}"/>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2F0FDC41-EAF7-40F8-A999-FDD877972368}"/>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341859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title"/>
          </p:nvPr>
        </p:nvSpPr>
        <p:spPr/>
        <p:txBody>
          <a:bodyPr/>
          <a:lstStyle/>
          <a:p>
            <a:r>
              <a:rPr lang="fr-FR" dirty="0"/>
              <a:t>Remerciements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idx="1"/>
          </p:nvPr>
        </p:nvSpPr>
        <p:spPr>
          <a:xfrm>
            <a:off x="1066800" y="1737360"/>
            <a:ext cx="10058400" cy="4215384"/>
          </a:xfrm>
        </p:spPr>
        <p:txBody>
          <a:bodyPr/>
          <a:lstStyle/>
          <a:p>
            <a:pPr lvl="1"/>
            <a:endParaRPr lang="fr-FR" dirty="0"/>
          </a:p>
          <a:p>
            <a:pPr marL="274320" lvl="1" indent="0">
              <a:buNone/>
            </a:pPr>
            <a:endParaRPr lang="fr-FR" dirty="0"/>
          </a:p>
          <a:p>
            <a:pPr marL="274320" lvl="1" indent="0">
              <a:buNone/>
            </a:pPr>
            <a:endParaRPr lang="fr-FR" dirty="0"/>
          </a:p>
          <a:p>
            <a:pPr lvl="1"/>
            <a:endParaRPr lang="fr-FR" dirty="0"/>
          </a:p>
        </p:txBody>
      </p:sp>
      <p:sp>
        <p:nvSpPr>
          <p:cNvPr id="4" name="Espace réservé de la date 3">
            <a:extLst>
              <a:ext uri="{FF2B5EF4-FFF2-40B4-BE49-F238E27FC236}">
                <a16:creationId xmlns:a16="http://schemas.microsoft.com/office/drawing/2014/main" id="{6874C3E2-3D6D-4FF6-B682-3CFE2733C0B4}"/>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E0A30936-9F5A-448B-B7A3-AABCF410CEA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A8017E68-04CD-46AA-845E-5B9E93ECBB7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7EC1515C-BA7E-4D5A-BCEE-0DE4250AD66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403593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F7EDB9-446C-41B3-A10C-73166FAF2FDA}"/>
              </a:ext>
            </a:extLst>
          </p:cNvPr>
          <p:cNvSpPr>
            <a:spLocks noGrp="1"/>
          </p:cNvSpPr>
          <p:nvPr>
            <p:ph type="title"/>
          </p:nvPr>
        </p:nvSpPr>
        <p:spPr>
          <a:xfrm>
            <a:off x="1066800" y="642594"/>
            <a:ext cx="10058400" cy="616190"/>
          </a:xfrm>
        </p:spPr>
        <p:txBody>
          <a:bodyPr>
            <a:normAutofit fontScale="90000"/>
          </a:bodyPr>
          <a:lstStyle/>
          <a:p>
            <a:r>
              <a:rPr lang="fr-FR" dirty="0"/>
              <a:t>Intitulé du projet :</a:t>
            </a:r>
          </a:p>
        </p:txBody>
      </p:sp>
      <p:sp>
        <p:nvSpPr>
          <p:cNvPr id="3" name="Espace réservé du contenu 2">
            <a:extLst>
              <a:ext uri="{FF2B5EF4-FFF2-40B4-BE49-F238E27FC236}">
                <a16:creationId xmlns:a16="http://schemas.microsoft.com/office/drawing/2014/main" id="{689333BE-B370-432F-84E0-6BD6FEE6E8F0}"/>
              </a:ext>
            </a:extLst>
          </p:cNvPr>
          <p:cNvSpPr>
            <a:spLocks noGrp="1"/>
          </p:cNvSpPr>
          <p:nvPr>
            <p:ph idx="1"/>
          </p:nvPr>
        </p:nvSpPr>
        <p:spPr>
          <a:xfrm>
            <a:off x="373720" y="1212191"/>
            <a:ext cx="5029200" cy="4693960"/>
          </a:xfrm>
        </p:spPr>
        <p:txBody>
          <a:bodyPr>
            <a:normAutofit/>
          </a:bodyPr>
          <a:lstStyle/>
          <a:p>
            <a:endParaRPr lang="fr-FR" dirty="0">
              <a:effectLst/>
              <a:latin typeface="Arial" panose="020B0604020202020204" pitchFamily="34" charset="0"/>
            </a:endParaRPr>
          </a:p>
          <a:p>
            <a:r>
              <a:rPr lang="fr-FR" sz="1200" dirty="0">
                <a:effectLst/>
                <a:latin typeface="Arial" panose="020B0604020202020204" pitchFamily="34" charset="0"/>
              </a:rPr>
              <a:t>L’objectif de ce projet est de concevoir une application PC Station Météo. </a:t>
            </a:r>
          </a:p>
          <a:p>
            <a:r>
              <a:rPr lang="fr-FR" sz="1200" dirty="0">
                <a:effectLst/>
                <a:latin typeface="Arial" panose="020B0604020202020204" pitchFamily="34" charset="0"/>
              </a:rPr>
              <a:t>On souhaite afficher sur cette station Météo des informations météorologiques de 2 points géographiques différents:</a:t>
            </a:r>
          </a:p>
          <a:p>
            <a:pPr lvl="1"/>
            <a:r>
              <a:rPr lang="fr-FR" sz="1200" dirty="0">
                <a:effectLst/>
                <a:latin typeface="Arial" panose="020B0604020202020204" pitchFamily="34" charset="0"/>
              </a:rPr>
              <a:t>en mer, ce qu’on appellera la « Balise Mer » </a:t>
            </a:r>
          </a:p>
          <a:p>
            <a:pPr lvl="2"/>
            <a:r>
              <a:rPr lang="fr-FR" dirty="0">
                <a:effectLst/>
                <a:latin typeface="Arial" panose="020B0604020202020204" pitchFamily="34" charset="0"/>
              </a:rPr>
              <a:t>Température en °C/°F de -40°C à 50°C</a:t>
            </a:r>
          </a:p>
          <a:p>
            <a:pPr lvl="2"/>
            <a:r>
              <a:rPr lang="fr-FR" dirty="0">
                <a:effectLst/>
                <a:latin typeface="Arial" panose="020B0604020202020204" pitchFamily="34" charset="0"/>
              </a:rPr>
              <a:t>Résolution : 0.1°C relevé toutes les 10 minutes</a:t>
            </a:r>
          </a:p>
          <a:p>
            <a:pPr lvl="2"/>
            <a:r>
              <a:rPr lang="fr-FR" dirty="0">
                <a:effectLst/>
                <a:latin typeface="Arial" panose="020B0604020202020204" pitchFamily="34" charset="0"/>
              </a:rPr>
              <a:t>Taux d’humidité</a:t>
            </a:r>
            <a:endParaRPr lang="fr-FR" dirty="0">
              <a:latin typeface="Courier New" panose="02070309020205020404" pitchFamily="49" charset="0"/>
            </a:endParaRPr>
          </a:p>
          <a:p>
            <a:pPr lvl="2"/>
            <a:r>
              <a:rPr lang="fr-FR" dirty="0">
                <a:effectLst/>
                <a:latin typeface="Arial" panose="020B0604020202020204" pitchFamily="34" charset="0"/>
              </a:rPr>
              <a:t>Pression </a:t>
            </a:r>
          </a:p>
          <a:p>
            <a:pPr lvl="1"/>
            <a:r>
              <a:rPr lang="fr-FR" sz="1200" dirty="0">
                <a:effectLst/>
                <a:latin typeface="Arial" panose="020B0604020202020204" pitchFamily="34" charset="0"/>
              </a:rPr>
              <a:t>d'une ville choisie, ce qu’on appelle la « Balise Ville »</a:t>
            </a:r>
          </a:p>
          <a:p>
            <a:pPr lvl="2"/>
            <a:r>
              <a:rPr lang="fr-FR" dirty="0">
                <a:effectLst/>
                <a:latin typeface="Arial" panose="020B0604020202020204" pitchFamily="34" charset="0"/>
              </a:rPr>
              <a:t>Température en °C/°F de -40°C à 50°C</a:t>
            </a:r>
            <a:endParaRPr lang="fr-FR" dirty="0">
              <a:latin typeface="Courier New" panose="02070309020205020404" pitchFamily="49" charset="0"/>
            </a:endParaRPr>
          </a:p>
          <a:p>
            <a:pPr lvl="2"/>
            <a:r>
              <a:rPr lang="fr-FR" dirty="0">
                <a:effectLst/>
                <a:latin typeface="Arial" panose="020B0604020202020204" pitchFamily="34" charset="0"/>
              </a:rPr>
              <a:t>Résolution : 0.1°C relevé toutes les 10 minutes </a:t>
            </a:r>
            <a:endParaRPr lang="fr-FR" dirty="0">
              <a:latin typeface="Courier New" panose="02070309020205020404" pitchFamily="49" charset="0"/>
            </a:endParaRPr>
          </a:p>
          <a:p>
            <a:pPr lvl="2"/>
            <a:r>
              <a:rPr lang="fr-FR" dirty="0">
                <a:effectLst/>
                <a:latin typeface="Arial" panose="020B0604020202020204" pitchFamily="34" charset="0"/>
              </a:rPr>
              <a:t>Gestion de l’affichage de pictogrammes associés</a:t>
            </a:r>
            <a:endParaRPr lang="fr-FR" dirty="0">
              <a:latin typeface="Courier New" panose="02070309020205020404" pitchFamily="49" charset="0"/>
            </a:endParaRPr>
          </a:p>
          <a:p>
            <a:pPr lvl="2"/>
            <a:r>
              <a:rPr lang="fr-FR" dirty="0">
                <a:effectLst/>
                <a:latin typeface="Arial" panose="020B0604020202020204" pitchFamily="34" charset="0"/>
              </a:rPr>
              <a:t>Affichage de la Ville</a:t>
            </a:r>
            <a:endParaRPr lang="fr-FR" dirty="0">
              <a:latin typeface="Courier New" panose="02070309020205020404" pitchFamily="49" charset="0"/>
            </a:endParaRPr>
          </a:p>
          <a:p>
            <a:pPr lvl="2"/>
            <a:r>
              <a:rPr lang="fr-FR" dirty="0">
                <a:effectLst/>
                <a:latin typeface="Arial" panose="020B0604020202020204" pitchFamily="34" charset="0"/>
              </a:rPr>
              <a:t>Graphique prévisionnel pour les 5 jours suivants</a:t>
            </a:r>
          </a:p>
          <a:p>
            <a:pPr lvl="1"/>
            <a:r>
              <a:rPr lang="fr-FR" sz="1200" dirty="0">
                <a:effectLst/>
                <a:latin typeface="Arial" panose="020B0604020202020204" pitchFamily="34" charset="0"/>
              </a:rPr>
              <a:t>Ainsi que l’Affichage de l'heure et de la date </a:t>
            </a:r>
            <a:endParaRPr lang="fr-FR" sz="1200" dirty="0">
              <a:latin typeface="Arial" panose="020B0604020202020204" pitchFamily="34" charset="0"/>
            </a:endParaRPr>
          </a:p>
          <a:p>
            <a:pPr marL="0" indent="0">
              <a:buNone/>
            </a:pPr>
            <a:endParaRPr lang="fr-FR" dirty="0"/>
          </a:p>
        </p:txBody>
      </p:sp>
      <p:sp>
        <p:nvSpPr>
          <p:cNvPr id="4" name="Espace réservé de la date 3">
            <a:extLst>
              <a:ext uri="{FF2B5EF4-FFF2-40B4-BE49-F238E27FC236}">
                <a16:creationId xmlns:a16="http://schemas.microsoft.com/office/drawing/2014/main" id="{E8D4DE4B-8C07-4B00-924C-42A26DD6A3E3}"/>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ZoneTexte 6">
            <a:extLst>
              <a:ext uri="{FF2B5EF4-FFF2-40B4-BE49-F238E27FC236}">
                <a16:creationId xmlns:a16="http://schemas.microsoft.com/office/drawing/2014/main" id="{20061F79-7E6F-4983-A610-EBF56706150F}"/>
              </a:ext>
            </a:extLst>
          </p:cNvPr>
          <p:cNvSpPr txBox="1"/>
          <p:nvPr/>
        </p:nvSpPr>
        <p:spPr>
          <a:xfrm>
            <a:off x="5575220" y="1631533"/>
            <a:ext cx="6095028" cy="2677656"/>
          </a:xfrm>
          <a:prstGeom prst="rect">
            <a:avLst/>
          </a:prstGeom>
          <a:noFill/>
        </p:spPr>
        <p:txBody>
          <a:bodyPr wrap="square">
            <a:spAutoFit/>
          </a:bodyPr>
          <a:lstStyle/>
          <a:p>
            <a:r>
              <a:rPr lang="fr-FR" sz="1200" dirty="0">
                <a:effectLst/>
                <a:latin typeface="Arial" panose="020B0604020202020204" pitchFamily="34" charset="0"/>
              </a:rPr>
              <a:t>Il faudra aussi créer une partie d’administration permettant de configurer certaine paramètres :</a:t>
            </a:r>
          </a:p>
          <a:p>
            <a:pPr marL="171450" indent="-171450">
              <a:buFont typeface="Arial" panose="020B0604020202020204" pitchFamily="34" charset="0"/>
              <a:buChar char="•"/>
            </a:pPr>
            <a:r>
              <a:rPr lang="fr-FR" sz="1200" dirty="0">
                <a:effectLst/>
                <a:latin typeface="Arial" panose="020B0604020202020204" pitchFamily="34" charset="0"/>
              </a:rPr>
              <a:t>Format de l’heure 12H ou 24H</a:t>
            </a:r>
          </a:p>
          <a:p>
            <a:pPr marL="171450" indent="-171450">
              <a:buFont typeface="Arial" panose="020B0604020202020204" pitchFamily="34" charset="0"/>
              <a:buChar char="•"/>
            </a:pPr>
            <a:r>
              <a:rPr lang="fr-FR" sz="1200" dirty="0">
                <a:effectLst/>
                <a:latin typeface="Arial" panose="020B0604020202020204" pitchFamily="34" charset="0"/>
              </a:rPr>
              <a:t>Choix de la Ville</a:t>
            </a:r>
          </a:p>
          <a:p>
            <a:pPr marL="171450" indent="-171450">
              <a:buFont typeface="Arial" panose="020B0604020202020204" pitchFamily="34" charset="0"/>
              <a:buChar char="•"/>
            </a:pPr>
            <a:r>
              <a:rPr lang="fr-FR" sz="1200" dirty="0">
                <a:effectLst/>
                <a:latin typeface="Arial" panose="020B0604020202020204" pitchFamily="34" charset="0"/>
              </a:rPr>
              <a:t>Unité de Température Fahrenheit ou Celsius</a:t>
            </a:r>
          </a:p>
          <a:p>
            <a:pPr marL="171450" indent="-171450">
              <a:buFont typeface="Arial" panose="020B0604020202020204" pitchFamily="34" charset="0"/>
              <a:buChar char="•"/>
            </a:pPr>
            <a:r>
              <a:rPr lang="fr-FR" sz="1200" dirty="0">
                <a:effectLst/>
                <a:latin typeface="Arial" panose="020B0604020202020204" pitchFamily="34" charset="0"/>
              </a:rPr>
              <a:t>Possibilité de choisir les styles d’affichages :</a:t>
            </a:r>
          </a:p>
          <a:p>
            <a:pPr marL="628650" lvl="1" indent="-171450">
              <a:buFont typeface="Arial" panose="020B0604020202020204" pitchFamily="34" charset="0"/>
              <a:buChar char="•"/>
            </a:pPr>
            <a:r>
              <a:rPr lang="fr-FR" sz="1200" dirty="0">
                <a:effectLst/>
                <a:latin typeface="Arial" panose="020B0604020202020204" pitchFamily="34" charset="0"/>
              </a:rPr>
              <a:t>Famille de Police </a:t>
            </a:r>
          </a:p>
          <a:p>
            <a:pPr marL="628650" lvl="1" indent="-171450">
              <a:buFont typeface="Arial" panose="020B0604020202020204" pitchFamily="34" charset="0"/>
              <a:buChar char="•"/>
            </a:pPr>
            <a:r>
              <a:rPr lang="fr-FR" sz="1200" dirty="0">
                <a:effectLst/>
                <a:latin typeface="Arial" panose="020B0604020202020204" pitchFamily="34" charset="0"/>
              </a:rPr>
              <a:t>Couleur </a:t>
            </a:r>
            <a:r>
              <a:rPr lang="fr-FR" sz="1200" dirty="0">
                <a:latin typeface="Courier New" panose="02070309020205020404" pitchFamily="49" charset="0"/>
              </a:rPr>
              <a:t>:(</a:t>
            </a:r>
            <a:r>
              <a:rPr lang="fr-FR" sz="1200" dirty="0">
                <a:effectLst/>
                <a:latin typeface="Arial" panose="020B0604020202020204" pitchFamily="34" charset="0"/>
              </a:rPr>
              <a:t>Chaque style sera décliné en Mode Jour/Nuit)</a:t>
            </a:r>
          </a:p>
          <a:p>
            <a:pPr marL="628650" lvl="1" indent="-171450">
              <a:buFont typeface="Arial" panose="020B0604020202020204" pitchFamily="34" charset="0"/>
              <a:buChar char="•"/>
            </a:pPr>
            <a:r>
              <a:rPr lang="fr-FR" sz="1200" dirty="0">
                <a:effectLst/>
                <a:latin typeface="Arial" panose="020B0604020202020204" pitchFamily="34" charset="0"/>
              </a:rPr>
              <a:t>Choix de la langue •: Anglais </a:t>
            </a:r>
            <a:r>
              <a:rPr lang="fr-FR" sz="1200" dirty="0">
                <a:latin typeface="Arial" panose="020B0604020202020204" pitchFamily="34" charset="0"/>
              </a:rPr>
              <a:t>/ </a:t>
            </a:r>
            <a:r>
              <a:rPr lang="fr-FR" sz="1200" dirty="0">
                <a:effectLst/>
                <a:latin typeface="Arial" panose="020B0604020202020204" pitchFamily="34" charset="0"/>
              </a:rPr>
              <a:t>Français</a:t>
            </a:r>
          </a:p>
          <a:p>
            <a:pPr lvl="1"/>
            <a:endParaRPr lang="fr-FR" sz="1200" dirty="0"/>
          </a:p>
          <a:p>
            <a:r>
              <a:rPr lang="fr-FR" sz="1200" dirty="0">
                <a:effectLst/>
                <a:latin typeface="Arial" panose="020B0604020202020204" pitchFamily="34" charset="0"/>
              </a:rPr>
              <a:t>Une partie </a:t>
            </a:r>
            <a:r>
              <a:rPr lang="fr-FR" sz="1200" dirty="0">
                <a:latin typeface="Arial" panose="020B0604020202020204" pitchFamily="34" charset="0"/>
              </a:rPr>
              <a:t>f</a:t>
            </a:r>
            <a:r>
              <a:rPr lang="fr-FR" sz="1200" dirty="0">
                <a:effectLst/>
                <a:latin typeface="Arial" panose="020B0604020202020204" pitchFamily="34" charset="0"/>
              </a:rPr>
              <a:t>acultative, S'il reste du temps :</a:t>
            </a:r>
          </a:p>
          <a:p>
            <a:pPr marL="171450" indent="-171450">
              <a:buFont typeface="Arial" panose="020B0604020202020204" pitchFamily="34" charset="0"/>
              <a:buChar char="•"/>
            </a:pPr>
            <a:r>
              <a:rPr lang="fr-FR" sz="1200" dirty="0">
                <a:effectLst/>
                <a:latin typeface="Arial" panose="020B0604020202020204" pitchFamily="34" charset="0"/>
              </a:rPr>
              <a:t>vous enregistrerez toutes les heures les informations de la balise au sein d'une base de données. Le but sera d'afficher la température moyenne des 12 dernières heures et de l'afficher au sein de votre station.</a:t>
            </a:r>
            <a:endParaRPr lang="fr-FR" sz="1200" dirty="0"/>
          </a:p>
        </p:txBody>
      </p:sp>
      <p:cxnSp>
        <p:nvCxnSpPr>
          <p:cNvPr id="9" name="Connecteur droit 8">
            <a:extLst>
              <a:ext uri="{FF2B5EF4-FFF2-40B4-BE49-F238E27FC236}">
                <a16:creationId xmlns:a16="http://schemas.microsoft.com/office/drawing/2014/main" id="{F173CA20-912A-4F18-8A0C-4A251DFAB1BB}"/>
              </a:ext>
            </a:extLst>
          </p:cNvPr>
          <p:cNvCxnSpPr/>
          <p:nvPr/>
        </p:nvCxnSpPr>
        <p:spPr>
          <a:xfrm flipH="1">
            <a:off x="5241783" y="1631533"/>
            <a:ext cx="52418" cy="4274618"/>
          </a:xfrm>
          <a:prstGeom prst="line">
            <a:avLst/>
          </a:prstGeom>
          <a:ln w="28575"/>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C5AD8131-B9EB-4BB4-AB27-4E0C1A8274C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0" name="Rectangle 9">
            <a:extLst>
              <a:ext uri="{FF2B5EF4-FFF2-40B4-BE49-F238E27FC236}">
                <a16:creationId xmlns:a16="http://schemas.microsoft.com/office/drawing/2014/main" id="{F2F45966-7C08-4BE1-836D-C8EF33416C0E}"/>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1" name="Rectangle 10">
            <a:extLst>
              <a:ext uri="{FF2B5EF4-FFF2-40B4-BE49-F238E27FC236}">
                <a16:creationId xmlns:a16="http://schemas.microsoft.com/office/drawing/2014/main" id="{BD9DDBD4-17F4-47B1-BDB0-05078316205A}"/>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953630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DEMONSTRATION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DEMO DU LOGICIEL FINI</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5788A78C-5A2D-47FF-BF3D-8854926AB2B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B360839B-7F43-4FFF-9D17-1E6ED638B740}"/>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F129A79B-ADE0-422E-BEC3-9D6F156F6A83}"/>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96228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5DA61-EC78-41EE-B417-06987B4BD671}"/>
              </a:ext>
            </a:extLst>
          </p:cNvPr>
          <p:cNvSpPr>
            <a:spLocks noGrp="1"/>
          </p:cNvSpPr>
          <p:nvPr>
            <p:ph type="title"/>
          </p:nvPr>
        </p:nvSpPr>
        <p:spPr>
          <a:xfrm>
            <a:off x="1066800" y="642594"/>
            <a:ext cx="10058400" cy="622128"/>
          </a:xfrm>
        </p:spPr>
        <p:txBody>
          <a:bodyPr>
            <a:normAutofit fontScale="90000"/>
          </a:bodyPr>
          <a:lstStyle/>
          <a:p>
            <a:r>
              <a:rPr lang="fr-FR" dirty="0"/>
              <a:t>Matériel mis a disposition :</a:t>
            </a:r>
          </a:p>
        </p:txBody>
      </p:sp>
      <p:sp>
        <p:nvSpPr>
          <p:cNvPr id="3" name="Espace réservé du contenu 2">
            <a:extLst>
              <a:ext uri="{FF2B5EF4-FFF2-40B4-BE49-F238E27FC236}">
                <a16:creationId xmlns:a16="http://schemas.microsoft.com/office/drawing/2014/main" id="{093F67FE-3CF5-4E3D-9C78-2C72C52249EA}"/>
              </a:ext>
            </a:extLst>
          </p:cNvPr>
          <p:cNvSpPr>
            <a:spLocks noGrp="1"/>
          </p:cNvSpPr>
          <p:nvPr>
            <p:ph idx="1"/>
          </p:nvPr>
        </p:nvSpPr>
        <p:spPr>
          <a:xfrm>
            <a:off x="1066800" y="1448790"/>
            <a:ext cx="10058400" cy="4503954"/>
          </a:xfrm>
        </p:spPr>
        <p:txBody>
          <a:bodyPr/>
          <a:lstStyle/>
          <a:p>
            <a:r>
              <a:rPr lang="fr-FR" dirty="0">
                <a:effectLst/>
                <a:latin typeface="Arial" panose="020B0604020202020204" pitchFamily="34" charset="0"/>
              </a:rPr>
              <a:t>La balise Mer (en plein cœur de la mer) ce compose : </a:t>
            </a:r>
          </a:p>
          <a:p>
            <a:pPr lvl="1"/>
            <a:r>
              <a:rPr lang="fr-FR" dirty="0">
                <a:effectLst/>
                <a:latin typeface="Arial" panose="020B0604020202020204" pitchFamily="34" charset="0"/>
              </a:rPr>
              <a:t>Raspberry Pi 3 Model B+:</a:t>
            </a:r>
          </a:p>
          <a:p>
            <a:pPr lvl="1"/>
            <a:r>
              <a:rPr lang="fr-FR" dirty="0">
                <a:effectLst/>
                <a:latin typeface="Arial" panose="020B0604020202020204" pitchFamily="34" charset="0"/>
              </a:rPr>
              <a:t>Marque: U:Create</a:t>
            </a:r>
          </a:p>
          <a:p>
            <a:pPr lvl="1"/>
            <a:r>
              <a:rPr lang="fr-FR" dirty="0">
                <a:effectLst/>
                <a:latin typeface="Arial" panose="020B0604020202020204" pitchFamily="34" charset="0"/>
              </a:rPr>
              <a:t>Processeur: ARM</a:t>
            </a:r>
            <a:endParaRPr lang="fr-FR" dirty="0">
              <a:latin typeface="Courier New" panose="02070309020205020404" pitchFamily="49" charset="0"/>
            </a:endParaRPr>
          </a:p>
          <a:p>
            <a:pPr lvl="1"/>
            <a:r>
              <a:rPr lang="fr-FR" dirty="0">
                <a:effectLst/>
                <a:latin typeface="Arial" panose="020B0604020202020204" pitchFamily="34" charset="0"/>
              </a:rPr>
              <a:t>Vitesse du processeur: 1.40 GHz</a:t>
            </a:r>
          </a:p>
          <a:p>
            <a:pPr lvl="1"/>
            <a:r>
              <a:rPr lang="fr-FR" dirty="0">
                <a:effectLst/>
                <a:latin typeface="Arial" panose="020B0604020202020204" pitchFamily="34" charset="0"/>
              </a:rPr>
              <a:t>Nombre de cœurs: 4</a:t>
            </a:r>
          </a:p>
          <a:p>
            <a:pPr lvl="1"/>
            <a:r>
              <a:rPr lang="fr-FR" dirty="0">
                <a:effectLst/>
                <a:latin typeface="Arial" panose="020B0604020202020204" pitchFamily="34" charset="0"/>
              </a:rPr>
              <a:t>Taille de la mémoire vive: 1GB</a:t>
            </a:r>
          </a:p>
          <a:p>
            <a:pPr lvl="1"/>
            <a:r>
              <a:rPr lang="fr-FR" dirty="0">
                <a:effectLst/>
                <a:latin typeface="Arial" panose="020B0604020202020204" pitchFamily="34" charset="0"/>
              </a:rPr>
              <a:t>Type de technologie sans fil: 802.11bgn, 802.11ac</a:t>
            </a:r>
          </a:p>
          <a:p>
            <a:pPr lvl="1"/>
            <a:r>
              <a:rPr lang="fr-FR" dirty="0">
                <a:effectLst/>
                <a:latin typeface="Arial" panose="020B0604020202020204" pitchFamily="34" charset="0"/>
              </a:rPr>
              <a:t>Nombre de ports USB 2.0: 4</a:t>
            </a:r>
            <a:endParaRPr lang="fr-FR" dirty="0">
              <a:latin typeface="Arial" panose="020B0604020202020204" pitchFamily="34" charset="0"/>
            </a:endParaRPr>
          </a:p>
          <a:p>
            <a:pPr lvl="1"/>
            <a:r>
              <a:rPr lang="fr-FR" dirty="0">
                <a:latin typeface="Arial" panose="020B0604020202020204" pitchFamily="34" charset="0"/>
              </a:rPr>
              <a:t>Accès en TCP ou HTTP</a:t>
            </a:r>
            <a:endParaRPr lang="fr-FR" dirty="0"/>
          </a:p>
        </p:txBody>
      </p:sp>
      <p:pic>
        <p:nvPicPr>
          <p:cNvPr id="6" name="Image 5">
            <a:extLst>
              <a:ext uri="{FF2B5EF4-FFF2-40B4-BE49-F238E27FC236}">
                <a16:creationId xmlns:a16="http://schemas.microsoft.com/office/drawing/2014/main" id="{6C51EB0D-F8B1-448D-A8D1-64C4145D1C2B}"/>
              </a:ext>
            </a:extLst>
          </p:cNvPr>
          <p:cNvPicPr>
            <a:picLocks noChangeAspect="1"/>
          </p:cNvPicPr>
          <p:nvPr/>
        </p:nvPicPr>
        <p:blipFill>
          <a:blip r:embed="rId3"/>
          <a:stretch>
            <a:fillRect/>
          </a:stretch>
        </p:blipFill>
        <p:spPr>
          <a:xfrm>
            <a:off x="1124070" y="4288510"/>
            <a:ext cx="3251227" cy="2065696"/>
          </a:xfrm>
          <a:prstGeom prst="rect">
            <a:avLst/>
          </a:prstGeom>
        </p:spPr>
      </p:pic>
      <p:sp>
        <p:nvSpPr>
          <p:cNvPr id="7" name="ZoneTexte 6">
            <a:extLst>
              <a:ext uri="{FF2B5EF4-FFF2-40B4-BE49-F238E27FC236}">
                <a16:creationId xmlns:a16="http://schemas.microsoft.com/office/drawing/2014/main" id="{5A500494-54CD-4B40-A49C-4BE86E0508D7}"/>
              </a:ext>
            </a:extLst>
          </p:cNvPr>
          <p:cNvSpPr txBox="1"/>
          <p:nvPr/>
        </p:nvSpPr>
        <p:spPr>
          <a:xfrm>
            <a:off x="6596779" y="1481695"/>
            <a:ext cx="6095028" cy="3323987"/>
          </a:xfrm>
          <a:prstGeom prst="rect">
            <a:avLst/>
          </a:prstGeom>
          <a:noFill/>
        </p:spPr>
        <p:txBody>
          <a:bodyPr wrap="square">
            <a:spAutoFit/>
          </a:bodyPr>
          <a:lstStyle/>
          <a:p>
            <a:pPr lvl="1"/>
            <a:r>
              <a:rPr lang="fr-FR" sz="1400" dirty="0">
                <a:effectLst/>
                <a:latin typeface="Arial" panose="020B0604020202020204" pitchFamily="34" charset="0"/>
              </a:rPr>
              <a:t>Et d’un Capteurs d'humidité BME280:</a:t>
            </a:r>
          </a:p>
          <a:p>
            <a:pPr lvl="1"/>
            <a:endParaRPr lang="it-IT" sz="1400" dirty="0"/>
          </a:p>
          <a:p>
            <a:pPr lvl="2"/>
            <a:r>
              <a:rPr lang="it-IT" sz="1400" dirty="0"/>
              <a:t>Capteur de temperature :</a:t>
            </a:r>
          </a:p>
          <a:p>
            <a:pPr lvl="3"/>
            <a:r>
              <a:rPr lang="it-IT" sz="1400" dirty="0"/>
              <a:t>Temperature: -40…85°C </a:t>
            </a:r>
          </a:p>
          <a:p>
            <a:pPr lvl="3"/>
            <a:r>
              <a:rPr lang="it-IT" sz="1400" dirty="0"/>
              <a:t>Precision : 0,01°C</a:t>
            </a:r>
            <a:endParaRPr lang="fr-FR" sz="1400" dirty="0"/>
          </a:p>
          <a:p>
            <a:pPr lvl="2"/>
            <a:r>
              <a:rPr lang="it-IT" sz="1400" dirty="0"/>
              <a:t>Capteur d’humidité</a:t>
            </a:r>
          </a:p>
          <a:p>
            <a:pPr lvl="3"/>
            <a:r>
              <a:rPr lang="it-IT" sz="1400" dirty="0"/>
              <a:t>Humidité : 0...100%</a:t>
            </a:r>
          </a:p>
          <a:p>
            <a:pPr lvl="3"/>
            <a:r>
              <a:rPr lang="it-IT" sz="1400" dirty="0"/>
              <a:t>Temps de réponse </a:t>
            </a:r>
            <a:r>
              <a:rPr lang="fr-FR" sz="1400" dirty="0"/>
              <a:t>: </a:t>
            </a:r>
            <a:r>
              <a:rPr lang="it-IT" sz="1400" dirty="0"/>
              <a:t>1 s</a:t>
            </a:r>
            <a:endParaRPr lang="fr-FR" sz="1400" dirty="0"/>
          </a:p>
          <a:p>
            <a:pPr lvl="3"/>
            <a:r>
              <a:rPr lang="it-IT" sz="1400" dirty="0"/>
              <a:t>Precision : </a:t>
            </a:r>
            <a:r>
              <a:rPr lang="fr-FR" sz="1400" dirty="0"/>
              <a:t>±3%</a:t>
            </a:r>
          </a:p>
          <a:p>
            <a:pPr lvl="2"/>
            <a:r>
              <a:rPr lang="it-IT" sz="1400" dirty="0"/>
              <a:t>Capteur de pression</a:t>
            </a:r>
          </a:p>
          <a:p>
            <a:pPr lvl="3"/>
            <a:r>
              <a:rPr lang="it-IT" sz="1400" dirty="0"/>
              <a:t>Pression: 300...1100 hPa</a:t>
            </a:r>
          </a:p>
          <a:p>
            <a:pPr lvl="3"/>
            <a:r>
              <a:rPr lang="it-IT" sz="1400" dirty="0"/>
              <a:t>Bruit de mesure : </a:t>
            </a:r>
            <a:r>
              <a:rPr lang="fr-FR" sz="1400" dirty="0"/>
              <a:t>0.2 Pa</a:t>
            </a:r>
          </a:p>
          <a:p>
            <a:pPr lvl="2"/>
            <a:r>
              <a:rPr lang="it-IT" sz="1400" dirty="0"/>
              <a:t>Interface : I</a:t>
            </a:r>
            <a:r>
              <a:rPr lang="fr-FR" sz="1400" dirty="0"/>
              <a:t>2C</a:t>
            </a:r>
            <a:endParaRPr lang="fr-FR" sz="1400" dirty="0">
              <a:effectLst/>
              <a:latin typeface="Arial" panose="020B0604020202020204" pitchFamily="34" charset="0"/>
            </a:endParaRPr>
          </a:p>
          <a:p>
            <a:pPr lvl="3"/>
            <a:r>
              <a:rPr lang="fr-FR" sz="1400" dirty="0"/>
              <a:t>Adresse </a:t>
            </a:r>
            <a:r>
              <a:rPr lang="fr-FR" sz="1400" dirty="0" err="1"/>
              <a:t>low</a:t>
            </a:r>
            <a:r>
              <a:rPr lang="fr-FR" sz="1400" dirty="0"/>
              <a:t> : 0x76</a:t>
            </a:r>
          </a:p>
          <a:p>
            <a:pPr lvl="3"/>
            <a:r>
              <a:rPr lang="fr-FR" sz="1400" dirty="0"/>
              <a:t>Adresse High : 0x77</a:t>
            </a:r>
          </a:p>
        </p:txBody>
      </p:sp>
      <p:pic>
        <p:nvPicPr>
          <p:cNvPr id="8" name="Image 7">
            <a:extLst>
              <a:ext uri="{FF2B5EF4-FFF2-40B4-BE49-F238E27FC236}">
                <a16:creationId xmlns:a16="http://schemas.microsoft.com/office/drawing/2014/main" id="{94D8F259-2359-4BEE-AED7-8F37769751BD}"/>
              </a:ext>
            </a:extLst>
          </p:cNvPr>
          <p:cNvPicPr>
            <a:picLocks noChangeAspect="1"/>
          </p:cNvPicPr>
          <p:nvPr/>
        </p:nvPicPr>
        <p:blipFill>
          <a:blip r:embed="rId4"/>
          <a:stretch>
            <a:fillRect/>
          </a:stretch>
        </p:blipFill>
        <p:spPr>
          <a:xfrm>
            <a:off x="7283033" y="5022655"/>
            <a:ext cx="2361260" cy="572087"/>
          </a:xfrm>
          <a:prstGeom prst="rect">
            <a:avLst/>
          </a:prstGeom>
        </p:spPr>
      </p:pic>
      <p:pic>
        <p:nvPicPr>
          <p:cNvPr id="9" name="Image 8">
            <a:extLst>
              <a:ext uri="{FF2B5EF4-FFF2-40B4-BE49-F238E27FC236}">
                <a16:creationId xmlns:a16="http://schemas.microsoft.com/office/drawing/2014/main" id="{3DCA973B-69F0-42DD-A973-A4F26A833E7F}"/>
              </a:ext>
            </a:extLst>
          </p:cNvPr>
          <p:cNvPicPr>
            <a:picLocks noChangeAspect="1"/>
          </p:cNvPicPr>
          <p:nvPr/>
        </p:nvPicPr>
        <p:blipFill>
          <a:blip r:embed="rId5"/>
          <a:stretch>
            <a:fillRect/>
          </a:stretch>
        </p:blipFill>
        <p:spPr>
          <a:xfrm>
            <a:off x="9822454" y="4416991"/>
            <a:ext cx="1857534" cy="1598344"/>
          </a:xfrm>
          <a:prstGeom prst="rect">
            <a:avLst/>
          </a:prstGeom>
        </p:spPr>
      </p:pic>
      <p:sp>
        <p:nvSpPr>
          <p:cNvPr id="13" name="Rectangle 12">
            <a:extLst>
              <a:ext uri="{FF2B5EF4-FFF2-40B4-BE49-F238E27FC236}">
                <a16:creationId xmlns:a16="http://schemas.microsoft.com/office/drawing/2014/main" id="{33AC6342-6881-4A88-9C3D-CB4FAB708A1D}"/>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4" name="Rectangle 13">
            <a:extLst>
              <a:ext uri="{FF2B5EF4-FFF2-40B4-BE49-F238E27FC236}">
                <a16:creationId xmlns:a16="http://schemas.microsoft.com/office/drawing/2014/main" id="{914921A1-1880-4301-882E-FFC000418549}"/>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5" name="Rectangle 14">
            <a:extLst>
              <a:ext uri="{FF2B5EF4-FFF2-40B4-BE49-F238E27FC236}">
                <a16:creationId xmlns:a16="http://schemas.microsoft.com/office/drawing/2014/main" id="{27A147D3-B527-4E98-8428-466C0D374B1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41870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L’EQUIPE</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PRESENTATION / ROLE / REPARTITION</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1414D3CA-DAA6-49B3-95CD-ECE74CBDC0A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270AB36B-22A2-4964-8A30-59582A075C4B}"/>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BF0F5B57-1F9A-4057-A5BD-21029EFD7B3D}"/>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12116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A32F61-8D3F-4E92-A9CE-32F8F43E1AF3}"/>
              </a:ext>
            </a:extLst>
          </p:cNvPr>
          <p:cNvSpPr>
            <a:spLocks noGrp="1"/>
          </p:cNvSpPr>
          <p:nvPr>
            <p:ph type="title"/>
          </p:nvPr>
        </p:nvSpPr>
        <p:spPr>
          <a:xfrm>
            <a:off x="1066800" y="642594"/>
            <a:ext cx="10058400" cy="544938"/>
          </a:xfrm>
        </p:spPr>
        <p:txBody>
          <a:bodyPr>
            <a:normAutofit fontScale="90000"/>
          </a:bodyPr>
          <a:lstStyle/>
          <a:p>
            <a:r>
              <a:rPr lang="fr-FR" dirty="0"/>
              <a:t>Participants au projet :</a:t>
            </a:r>
          </a:p>
        </p:txBody>
      </p:sp>
      <p:sp>
        <p:nvSpPr>
          <p:cNvPr id="3" name="Espace réservé du contenu 2">
            <a:extLst>
              <a:ext uri="{FF2B5EF4-FFF2-40B4-BE49-F238E27FC236}">
                <a16:creationId xmlns:a16="http://schemas.microsoft.com/office/drawing/2014/main" id="{F519BCDB-C0C7-481A-9C2E-9AAFC703F8CE}"/>
              </a:ext>
            </a:extLst>
          </p:cNvPr>
          <p:cNvSpPr>
            <a:spLocks noGrp="1"/>
          </p:cNvSpPr>
          <p:nvPr>
            <p:ph idx="1"/>
          </p:nvPr>
        </p:nvSpPr>
        <p:spPr>
          <a:xfrm>
            <a:off x="1066800" y="1235034"/>
            <a:ext cx="10058400" cy="4717710"/>
          </a:xfrm>
        </p:spPr>
        <p:txBody>
          <a:bodyPr/>
          <a:lstStyle/>
          <a:p>
            <a:endParaRPr lang="fr-FR" dirty="0"/>
          </a:p>
          <a:p>
            <a:r>
              <a:rPr lang="fr-FR" dirty="0"/>
              <a:t>Lucas SANER</a:t>
            </a:r>
          </a:p>
          <a:p>
            <a:endParaRPr lang="fr-FR" dirty="0"/>
          </a:p>
          <a:p>
            <a:r>
              <a:rPr lang="fr-FR" dirty="0"/>
              <a:t>Mickael ANTHEAUME</a:t>
            </a:r>
          </a:p>
          <a:p>
            <a:endParaRPr lang="fr-FR" dirty="0"/>
          </a:p>
          <a:p>
            <a:r>
              <a:rPr lang="fr-FR" dirty="0"/>
              <a:t>Stéphane CUILLERDIER</a:t>
            </a:r>
          </a:p>
        </p:txBody>
      </p:sp>
      <p:sp>
        <p:nvSpPr>
          <p:cNvPr id="4" name="Espace réservé de la date 3">
            <a:extLst>
              <a:ext uri="{FF2B5EF4-FFF2-40B4-BE49-F238E27FC236}">
                <a16:creationId xmlns:a16="http://schemas.microsoft.com/office/drawing/2014/main" id="{11CEE8EA-E2AE-4308-AA65-A6F288BCF6DD}"/>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216B6E26-05AB-48A7-9BF0-92F17507A3B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AB1C23E7-413F-42C1-9E2B-D6B3459ED67C}"/>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679DCE85-FEA7-4DFB-980F-03FB69CBCA1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27357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L’ARCHITECTURE</a:t>
            </a:r>
            <a:br>
              <a:rPr lang="fr-FR" dirty="0"/>
            </a:br>
            <a:r>
              <a:rPr lang="fr-FR" dirty="0"/>
              <a:t>DU PROJET</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MVC / SCHEMAS LOGIQUES / FONCTIONNEMENT CLIENT-SERVEUR</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15B31F94-63E1-4B16-823D-79516306879D}"/>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AE85C1DE-B08E-4ED5-A280-1538AA9B6A7F}"/>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0589D7DB-3AD1-4C18-B74C-165C7A7A233C}"/>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661024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64_TF78438558" id="{D9EAB963-68A7-41B0-84AC-6DCEBA0B29E9}" vid="{8501B65A-0E3C-4167-83F9-AC76A6F729D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2133</TotalTime>
  <Words>2401</Words>
  <Application>Microsoft Office PowerPoint</Application>
  <PresentationFormat>Grand écran</PresentationFormat>
  <Paragraphs>727</Paragraphs>
  <Slides>50</Slides>
  <Notes>26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50</vt:i4>
      </vt:variant>
    </vt:vector>
  </HeadingPairs>
  <TitlesOfParts>
    <vt:vector size="57" baseType="lpstr">
      <vt:lpstr>Arial</vt:lpstr>
      <vt:lpstr>Calibri</vt:lpstr>
      <vt:lpstr>Century Gothic</vt:lpstr>
      <vt:lpstr>Consolas</vt:lpstr>
      <vt:lpstr>Courier New</vt:lpstr>
      <vt:lpstr>Garamond</vt:lpstr>
      <vt:lpstr>SavonVTI</vt:lpstr>
      <vt:lpstr>Station Meteo</vt:lpstr>
      <vt:lpstr>Timing (temporaire)</vt:lpstr>
      <vt:lpstr>Sommaire</vt:lpstr>
      <vt:lpstr>LA SPECIFICATION</vt:lpstr>
      <vt:lpstr>Intitulé du projet :</vt:lpstr>
      <vt:lpstr>Matériel mis a disposition :</vt:lpstr>
      <vt:lpstr>L’EQUIPE</vt:lpstr>
      <vt:lpstr>Participants au projet :</vt:lpstr>
      <vt:lpstr>L’ARCHITECTURE DU PROJET</vt:lpstr>
      <vt:lpstr>MVC : Model-Vue-Contrôleur dans un contexte Client-Serveur</vt:lpstr>
      <vt:lpstr>Architecture du Client (Coté utilisateur)</vt:lpstr>
      <vt:lpstr>Architecture du Serveur  (Coté Raspberry PI)</vt:lpstr>
      <vt:lpstr>CHOIX TECHNIQUES</vt:lpstr>
      <vt:lpstr>Présentation PowerPoint</vt:lpstr>
      <vt:lpstr>Présentation PowerPoint</vt:lpstr>
      <vt:lpstr>Choix du Serveur WEB HTTP</vt:lpstr>
      <vt:lpstr>Choix par fonctionnalité</vt:lpstr>
      <vt:lpstr>Outils / Libraire / Framework</vt:lpstr>
      <vt:lpstr>REALISATION</vt:lpstr>
      <vt:lpstr>Conception du Serveur</vt:lpstr>
      <vt:lpstr>Architecture du Serveur  (Coté Raspberry PI)</vt:lpstr>
      <vt:lpstr>Extraction depuis la base de données</vt:lpstr>
      <vt:lpstr>Présentation PowerPoint</vt:lpstr>
      <vt:lpstr>Url’s HTTP disponibles</vt:lpstr>
      <vt:lpstr>Conception dU Client</vt:lpstr>
      <vt:lpstr>Architecture de l’application</vt:lpstr>
      <vt:lpstr>Zones de l‘interface graphique</vt:lpstr>
      <vt:lpstr>Balise Mer : Récupération des mesures</vt:lpstr>
      <vt:lpstr>Balise Mer : Récupération des mesures</vt:lpstr>
      <vt:lpstr>Présentation PowerPoint</vt:lpstr>
      <vt:lpstr>Présentation PowerPoint</vt:lpstr>
      <vt:lpstr>Balise Ville : Forecast et mesures instantanées</vt:lpstr>
      <vt:lpstr> Balise Ville : Descriptif url</vt:lpstr>
      <vt:lpstr>  Balise Ville : Descriptif fichier json de l’api</vt:lpstr>
      <vt:lpstr>Balise Ville : changement de ville</vt:lpstr>
      <vt:lpstr>   </vt:lpstr>
      <vt:lpstr>Présentation PowerPoint</vt:lpstr>
      <vt:lpstr>    Balise Ville : Affichage jour</vt:lpstr>
      <vt:lpstr>Fonctionnalité : Interface D’administration</vt:lpstr>
      <vt:lpstr>General : changement de thème Jour / Nuit</vt:lpstr>
      <vt:lpstr>General : Chargement / Sauvegarde des paramètres</vt:lpstr>
      <vt:lpstr>Présentation PowerPoint</vt:lpstr>
      <vt:lpstr>Présentation PowerPoint</vt:lpstr>
      <vt:lpstr>Présentation PowerPoint</vt:lpstr>
      <vt:lpstr>General : Changement de l’unité des mesures</vt:lpstr>
      <vt:lpstr>General : changement de police</vt:lpstr>
      <vt:lpstr>CONCLUSION</vt:lpstr>
      <vt:lpstr>Conclusion </vt:lpstr>
      <vt:lpstr>Remerciements </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STation Meteo</dc:title>
  <dc:creator>aiekick</dc:creator>
  <cp:lastModifiedBy>aiekick</cp:lastModifiedBy>
  <cp:revision>137</cp:revision>
  <dcterms:created xsi:type="dcterms:W3CDTF">2021-06-21T06:35:34Z</dcterms:created>
  <dcterms:modified xsi:type="dcterms:W3CDTF">2021-06-24T05:39:02Z</dcterms:modified>
</cp:coreProperties>
</file>