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5"/>
  </p:notesMasterIdLst>
  <p:handoutMasterIdLst>
    <p:handoutMasterId r:id="rId46"/>
  </p:handoutMasterIdLst>
  <p:sldIdLst>
    <p:sldId id="257" r:id="rId2"/>
    <p:sldId id="263" r:id="rId3"/>
    <p:sldId id="285" r:id="rId4"/>
    <p:sldId id="287" r:id="rId5"/>
    <p:sldId id="286" r:id="rId6"/>
    <p:sldId id="288" r:id="rId7"/>
    <p:sldId id="289" r:id="rId8"/>
    <p:sldId id="265" r:id="rId9"/>
    <p:sldId id="272" r:id="rId10"/>
    <p:sldId id="274" r:id="rId11"/>
    <p:sldId id="273" r:id="rId12"/>
    <p:sldId id="277" r:id="rId13"/>
    <p:sldId id="278" r:id="rId14"/>
    <p:sldId id="264" r:id="rId15"/>
    <p:sldId id="290" r:id="rId16"/>
    <p:sldId id="275" r:id="rId17"/>
    <p:sldId id="276" r:id="rId18"/>
    <p:sldId id="266" r:id="rId19"/>
    <p:sldId id="279" r:id="rId20"/>
    <p:sldId id="280" r:id="rId21"/>
    <p:sldId id="281" r:id="rId22"/>
    <p:sldId id="282" r:id="rId23"/>
    <p:sldId id="284" r:id="rId24"/>
    <p:sldId id="283" r:id="rId25"/>
    <p:sldId id="298" r:id="rId26"/>
    <p:sldId id="299" r:id="rId27"/>
    <p:sldId id="267" r:id="rId28"/>
    <p:sldId id="301" r:id="rId29"/>
    <p:sldId id="294" r:id="rId30"/>
    <p:sldId id="296" r:id="rId31"/>
    <p:sldId id="297" r:id="rId32"/>
    <p:sldId id="300" r:id="rId33"/>
    <p:sldId id="309" r:id="rId34"/>
    <p:sldId id="304" r:id="rId35"/>
    <p:sldId id="303" r:id="rId36"/>
    <p:sldId id="305" r:id="rId37"/>
    <p:sldId id="306" r:id="rId38"/>
    <p:sldId id="307" r:id="rId39"/>
    <p:sldId id="308" r:id="rId40"/>
    <p:sldId id="302" r:id="rId41"/>
    <p:sldId id="269" r:id="rId42"/>
    <p:sldId id="271" r:id="rId43"/>
    <p:sldId id="270" r:id="rId4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22/06/2021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22/06/2021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22/06/2021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78.199.78.207:48001/infos" TargetMode="External"/><Relationship Id="rId2" Type="http://schemas.openxmlformats.org/officeDocument/2006/relationships/hyperlink" Target="http://78.199.78.207:4800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78.199.78.207:48001/history:12" TargetMode="External"/><Relationship Id="rId4" Type="http://schemas.openxmlformats.org/officeDocument/2006/relationships/hyperlink" Target="http://78.199.78.207:48001/sens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78.199.78.207:48001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78.199.78.207:48001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78.199.78.207:48001/info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78.199.78.207:48001/senso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78.199.78.207:48001/history:1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06073"/>
            <a:ext cx="4775075" cy="672753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S</a:t>
            </a:r>
            <a:r>
              <a:rPr lang="fr-FR" sz="4400" dirty="0">
                <a:solidFill>
                  <a:schemeClr val="tx1"/>
                </a:solidFill>
              </a:rPr>
              <a:t>t</a:t>
            </a:r>
            <a:r>
              <a:rPr lang="fr" sz="4400" dirty="0">
                <a:solidFill>
                  <a:schemeClr val="tx1"/>
                </a:solidFill>
              </a:rPr>
              <a:t>ation Meteo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861954"/>
            <a:ext cx="4775075" cy="1941616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RESKILLING C/C++ Developpeur Embarqué 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pour AKKA TECHNOLOGIES</a:t>
            </a:r>
            <a:br>
              <a:rPr lang="fr" sz="1200" dirty="0">
                <a:solidFill>
                  <a:schemeClr val="tx1"/>
                </a:solidFill>
              </a:rPr>
            </a:br>
            <a:r>
              <a:rPr lang="fr" sz="1200" dirty="0">
                <a:solidFill>
                  <a:schemeClr val="tx1"/>
                </a:solidFill>
              </a:rPr>
              <a:t>Via AJC Formation</a:t>
            </a:r>
          </a:p>
          <a:p>
            <a:pPr rtl="0">
              <a:spcAft>
                <a:spcPts val="600"/>
              </a:spcAft>
            </a:pPr>
            <a:endParaRPr lang="fr" sz="10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fr" sz="1600" dirty="0">
                <a:solidFill>
                  <a:schemeClr val="tx1"/>
                </a:solidFill>
              </a:rPr>
              <a:t>Participants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Lucas SANER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Mickael ANTHEAUME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Stephane CUILLERDIER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722A4-E90F-41FF-85C0-2B8A0F6F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2072"/>
          </a:xfrm>
        </p:spPr>
        <p:txBody>
          <a:bodyPr>
            <a:normAutofit fontScale="90000"/>
          </a:bodyPr>
          <a:lstStyle/>
          <a:p>
            <a:r>
              <a:rPr lang="fr-FR" dirty="0"/>
              <a:t>? A retravailler pour introduire les slides suivant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B8B9F2-2652-4A90-8751-F175BCE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87361-6729-4522-9367-CA9670AA2BCC}"/>
              </a:ext>
            </a:extLst>
          </p:cNvPr>
          <p:cNvSpPr/>
          <p:nvPr/>
        </p:nvSpPr>
        <p:spPr>
          <a:xfrm>
            <a:off x="4635500" y="1445322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0C427-2AA6-4C97-88BD-412265E54EFD}"/>
              </a:ext>
            </a:extLst>
          </p:cNvPr>
          <p:cNvSpPr/>
          <p:nvPr/>
        </p:nvSpPr>
        <p:spPr>
          <a:xfrm>
            <a:off x="1291435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Serveur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4AEACD9-4F51-41E1-8A0D-92791299562E}"/>
              </a:ext>
            </a:extLst>
          </p:cNvPr>
          <p:cNvCxnSpPr>
            <a:cxnSpLocks/>
          </p:cNvCxnSpPr>
          <p:nvPr/>
        </p:nvCxnSpPr>
        <p:spPr>
          <a:xfrm flipH="1">
            <a:off x="1866900" y="2181922"/>
            <a:ext cx="2996045" cy="1767794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BC01062-0F86-489E-9F7E-A7A32DFB91B0}"/>
              </a:ext>
            </a:extLst>
          </p:cNvPr>
          <p:cNvCxnSpPr>
            <a:cxnSpLocks/>
          </p:cNvCxnSpPr>
          <p:nvPr/>
        </p:nvCxnSpPr>
        <p:spPr>
          <a:xfrm flipV="1">
            <a:off x="2551978" y="2181922"/>
            <a:ext cx="2588987" cy="1767794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7ADD3A-C374-4E09-968C-7092B1836103}"/>
              </a:ext>
            </a:extLst>
          </p:cNvPr>
          <p:cNvSpPr/>
          <p:nvPr/>
        </p:nvSpPr>
        <p:spPr>
          <a:xfrm>
            <a:off x="1066800" y="3695715"/>
            <a:ext cx="4696406" cy="2519691"/>
          </a:xfrm>
          <a:prstGeom prst="rect">
            <a:avLst/>
          </a:prstGeom>
          <a:noFill/>
          <a:ln w="19050">
            <a:solidFill>
              <a:srgbClr val="A60A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06CDBF-AB8D-4457-8779-031C3614E46A}"/>
              </a:ext>
            </a:extLst>
          </p:cNvPr>
          <p:cNvSpPr txBox="1"/>
          <p:nvPr/>
        </p:nvSpPr>
        <p:spPr>
          <a:xfrm>
            <a:off x="1061060" y="5876852"/>
            <a:ext cx="1030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A60AA6"/>
                </a:solidFill>
              </a:rPr>
              <a:t>Raspberry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72942-688D-4B2F-BDED-4A0973B74861}"/>
              </a:ext>
            </a:extLst>
          </p:cNvPr>
          <p:cNvSpPr/>
          <p:nvPr/>
        </p:nvSpPr>
        <p:spPr>
          <a:xfrm>
            <a:off x="10238133" y="1751440"/>
            <a:ext cx="1037534" cy="467677"/>
          </a:xfrm>
          <a:prstGeom prst="rect">
            <a:avLst/>
          </a:prstGeom>
          <a:solidFill>
            <a:srgbClr val="A60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Matériel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1627D-CF84-4366-9B99-8E5ED66EDC4E}"/>
              </a:ext>
            </a:extLst>
          </p:cNvPr>
          <p:cNvSpPr/>
          <p:nvPr/>
        </p:nvSpPr>
        <p:spPr>
          <a:xfrm>
            <a:off x="10238134" y="2210793"/>
            <a:ext cx="1037533" cy="467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Logiciel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A11B8-72A4-438D-BC8C-ECF6BE2B8B5A}"/>
              </a:ext>
            </a:extLst>
          </p:cNvPr>
          <p:cNvSpPr/>
          <p:nvPr/>
        </p:nvSpPr>
        <p:spPr>
          <a:xfrm>
            <a:off x="6428795" y="3682270"/>
            <a:ext cx="3419263" cy="2519691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web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C70DC38-AB66-4A85-A3C2-68821835326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869334" y="2181922"/>
            <a:ext cx="2269093" cy="1500348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72AD73F-7162-48EB-8CD0-B52C4547FC99}"/>
              </a:ext>
            </a:extLst>
          </p:cNvPr>
          <p:cNvCxnSpPr>
            <a:cxnSpLocks/>
          </p:cNvCxnSpPr>
          <p:nvPr/>
        </p:nvCxnSpPr>
        <p:spPr>
          <a:xfrm flipH="1" flipV="1">
            <a:off x="5591314" y="2181922"/>
            <a:ext cx="1795138" cy="1500348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39835-7BA2-4915-AEEE-9C2AFEC71AE0}"/>
              </a:ext>
            </a:extLst>
          </p:cNvPr>
          <p:cNvSpPr/>
          <p:nvPr/>
        </p:nvSpPr>
        <p:spPr>
          <a:xfrm>
            <a:off x="10238133" y="2675637"/>
            <a:ext cx="1037534" cy="467677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 web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C07296-CEC8-4E6F-9FBB-B478F205E7AF}"/>
              </a:ext>
            </a:extLst>
          </p:cNvPr>
          <p:cNvCxnSpPr>
            <a:cxnSpLocks/>
          </p:cNvCxnSpPr>
          <p:nvPr/>
        </p:nvCxnSpPr>
        <p:spPr>
          <a:xfrm>
            <a:off x="10238133" y="3299594"/>
            <a:ext cx="476101" cy="0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7674E7D-F572-4E5A-B61B-DAE99FF962DF}"/>
              </a:ext>
            </a:extLst>
          </p:cNvPr>
          <p:cNvSpPr txBox="1"/>
          <p:nvPr/>
        </p:nvSpPr>
        <p:spPr>
          <a:xfrm>
            <a:off x="10756900" y="3146493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1FBB3D"/>
                </a:solidFill>
              </a:rPr>
              <a:t>Requête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8DCFF0B-0F69-48D8-90D0-8E3CD1CCA3C5}"/>
              </a:ext>
            </a:extLst>
          </p:cNvPr>
          <p:cNvCxnSpPr>
            <a:cxnSpLocks/>
          </p:cNvCxnSpPr>
          <p:nvPr/>
        </p:nvCxnSpPr>
        <p:spPr>
          <a:xfrm>
            <a:off x="10238647" y="3484039"/>
            <a:ext cx="476101" cy="0"/>
          </a:xfrm>
          <a:prstGeom prst="straightConnector1">
            <a:avLst/>
          </a:prstGeom>
          <a:ln w="28575">
            <a:solidFill>
              <a:srgbClr val="FF2D2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FD9E9D23-3DB9-4976-8288-62145456F116}"/>
              </a:ext>
            </a:extLst>
          </p:cNvPr>
          <p:cNvSpPr txBox="1"/>
          <p:nvPr/>
        </p:nvSpPr>
        <p:spPr>
          <a:xfrm>
            <a:off x="10757414" y="333093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FF0000"/>
                </a:solidFill>
              </a:rPr>
              <a:t>Envoi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45C7C-1418-4ABC-AEDD-A457390362ED}"/>
              </a:ext>
            </a:extLst>
          </p:cNvPr>
          <p:cNvSpPr/>
          <p:nvPr/>
        </p:nvSpPr>
        <p:spPr>
          <a:xfrm>
            <a:off x="3426872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Historique des mesure</a:t>
            </a:r>
          </a:p>
        </p:txBody>
      </p:sp>
    </p:spTree>
    <p:extLst>
      <p:ext uri="{BB962C8B-B14F-4D97-AF65-F5344CB8AC3E}">
        <p14:creationId xmlns:p14="http://schemas.microsoft.com/office/powerpoint/2010/main" val="15845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Client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1E90-4BC6-4C59-AEB5-D22533FC85F4}"/>
              </a:ext>
            </a:extLst>
          </p:cNvPr>
          <p:cNvSpPr/>
          <p:nvPr/>
        </p:nvSpPr>
        <p:spPr>
          <a:xfrm>
            <a:off x="3679459" y="2976310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Paramètres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E1275-B289-4709-8B70-DA21455DA602}"/>
              </a:ext>
            </a:extLst>
          </p:cNvPr>
          <p:cNvSpPr/>
          <p:nvPr/>
        </p:nvSpPr>
        <p:spPr>
          <a:xfrm>
            <a:off x="832349" y="4002482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CF147-4B51-44BA-9A8A-E4FAA7605157}"/>
              </a:ext>
            </a:extLst>
          </p:cNvPr>
          <p:cNvSpPr/>
          <p:nvPr/>
        </p:nvSpPr>
        <p:spPr>
          <a:xfrm>
            <a:off x="3679459" y="1974376"/>
            <a:ext cx="162692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à jour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AE6FE-E203-4354-862C-51149D821924}"/>
              </a:ext>
            </a:extLst>
          </p:cNvPr>
          <p:cNvSpPr/>
          <p:nvPr/>
        </p:nvSpPr>
        <p:spPr>
          <a:xfrm>
            <a:off x="5945170" y="191240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Requête aux serveurs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768EF-CE2E-45C2-9209-996700D55D0F}"/>
              </a:ext>
            </a:extLst>
          </p:cNvPr>
          <p:cNvSpPr/>
          <p:nvPr/>
        </p:nvSpPr>
        <p:spPr>
          <a:xfrm>
            <a:off x="9107297" y="1912408"/>
            <a:ext cx="1624940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Mer (Raspberry PI)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31922-3CC8-40D4-89B8-EB89F3B568AE}"/>
              </a:ext>
            </a:extLst>
          </p:cNvPr>
          <p:cNvSpPr/>
          <p:nvPr/>
        </p:nvSpPr>
        <p:spPr>
          <a:xfrm>
            <a:off x="9107297" y="2892598"/>
            <a:ext cx="1624941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ville</a:t>
            </a:r>
          </a:p>
          <a:p>
            <a:pPr algn="ctr"/>
            <a:r>
              <a:rPr lang="fr-FR" sz="1400" dirty="0"/>
              <a:t>(l’API WEB)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6ACFFF-721C-46F3-880A-5F15AF93C2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72090" y="220823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0D7AF06-C75B-458B-8F8D-0BBD3601A2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02ED5D-9600-4F8E-BDA1-0474B28C0A5A}"/>
              </a:ext>
            </a:extLst>
          </p:cNvPr>
          <p:cNvCxnSpPr>
            <a:cxnSpLocks/>
            <a:stCxn id="9" idx="1"/>
            <a:endCxn id="331" idx="3"/>
          </p:cNvCxnSpPr>
          <p:nvPr/>
        </p:nvCxnSpPr>
        <p:spPr>
          <a:xfrm flipH="1"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D9441-9C01-43C1-80A6-CA361A41D928}"/>
              </a:ext>
            </a:extLst>
          </p:cNvPr>
          <p:cNvSpPr/>
          <p:nvPr/>
        </p:nvSpPr>
        <p:spPr>
          <a:xfrm>
            <a:off x="1032585" y="2234336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0E81E4C-5507-4C99-864C-36F99395082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2285432" y="2202976"/>
            <a:ext cx="1394027" cy="2599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9732262-BDBA-4A76-AE27-B6962128D6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06379" y="2202976"/>
            <a:ext cx="638791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C760CA2-0A14-42F9-8A14-5E76812D472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4585449" y="4534880"/>
            <a:ext cx="2173181" cy="11891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6113-677E-4DF3-A3C6-7C6DD1AA4FEF}"/>
              </a:ext>
            </a:extLst>
          </p:cNvPr>
          <p:cNvSpPr/>
          <p:nvPr/>
        </p:nvSpPr>
        <p:spPr>
          <a:xfrm>
            <a:off x="832349" y="3242817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De la date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F156A80-5FDC-488E-B79C-55A44555FD68}"/>
              </a:ext>
            </a:extLst>
          </p:cNvPr>
          <p:cNvCxnSpPr>
            <a:cxnSpLocks/>
            <a:stCxn id="10" idx="1"/>
            <a:endCxn id="331" idx="3"/>
          </p:cNvCxnSpPr>
          <p:nvPr/>
        </p:nvCxnSpPr>
        <p:spPr>
          <a:xfrm flipH="1">
            <a:off x="7572090" y="318842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F0965605-72E9-48FA-ADD4-C8BEABFF2C38}"/>
              </a:ext>
            </a:extLst>
          </p:cNvPr>
          <p:cNvCxnSpPr>
            <a:cxnSpLocks/>
          </p:cNvCxnSpPr>
          <p:nvPr/>
        </p:nvCxnSpPr>
        <p:spPr>
          <a:xfrm flipH="1">
            <a:off x="4085200" y="2454996"/>
            <a:ext cx="4699" cy="5213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33560E6-77A3-4F48-9B43-CAE0A1BBA374}"/>
              </a:ext>
            </a:extLst>
          </p:cNvPr>
          <p:cNvCxnSpPr>
            <a:cxnSpLocks/>
          </p:cNvCxnSpPr>
          <p:nvPr/>
        </p:nvCxnSpPr>
        <p:spPr>
          <a:xfrm flipV="1">
            <a:off x="4940223" y="2438222"/>
            <a:ext cx="11627" cy="5380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C1D6F2-4B11-4619-A623-8411E7510C0D}"/>
              </a:ext>
            </a:extLst>
          </p:cNvPr>
          <p:cNvSpPr/>
          <p:nvPr/>
        </p:nvSpPr>
        <p:spPr>
          <a:xfrm>
            <a:off x="5945170" y="3943221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Remplissage du model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C5F517-CAF9-4939-920D-99C7374C9854}"/>
              </a:ext>
            </a:extLst>
          </p:cNvPr>
          <p:cNvSpPr/>
          <p:nvPr/>
        </p:nvSpPr>
        <p:spPr>
          <a:xfrm>
            <a:off x="3771989" y="5724078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1F50A2-C321-44E5-B0BD-4F55AF5A107F}"/>
              </a:ext>
            </a:extLst>
          </p:cNvPr>
          <p:cNvSpPr/>
          <p:nvPr/>
        </p:nvSpPr>
        <p:spPr>
          <a:xfrm>
            <a:off x="5597325" y="5717432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Ville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159195C-0DDA-4887-B7D5-9C368039F39A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6410785" y="4534880"/>
            <a:ext cx="347845" cy="1182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141A9B-17F7-415F-BE28-12FC81B4C33D}"/>
              </a:ext>
            </a:extLst>
          </p:cNvPr>
          <p:cNvSpPr/>
          <p:nvPr/>
        </p:nvSpPr>
        <p:spPr>
          <a:xfrm>
            <a:off x="3679459" y="3948353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jour de la vue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14E07D0B-1C27-44E5-97B7-CA664B2D74AD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>
            <a:off x="5306379" y="4239051"/>
            <a:ext cx="638791" cy="51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FDF8A203-568C-4493-BD6F-4C9D537AFBB2}"/>
              </a:ext>
            </a:extLst>
          </p:cNvPr>
          <p:cNvCxnSpPr>
            <a:cxnSpLocks/>
            <a:stCxn id="152" idx="1"/>
            <a:endCxn id="5" idx="3"/>
          </p:cNvCxnSpPr>
          <p:nvPr/>
        </p:nvCxnSpPr>
        <p:spPr>
          <a:xfrm flipH="1">
            <a:off x="2459269" y="4244183"/>
            <a:ext cx="1220190" cy="393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2C54F09-A01B-4DDC-A4BC-F540C1F7238E}"/>
              </a:ext>
            </a:extLst>
          </p:cNvPr>
          <p:cNvCxnSpPr>
            <a:cxnSpLocks/>
            <a:stCxn id="152" idx="1"/>
            <a:endCxn id="6" idx="3"/>
          </p:cNvCxnSpPr>
          <p:nvPr/>
        </p:nvCxnSpPr>
        <p:spPr>
          <a:xfrm flipH="1">
            <a:off x="2459269" y="4244183"/>
            <a:ext cx="1220190" cy="7986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7D8EA42-387F-4C7F-BBEF-89007C3CBAED}"/>
              </a:ext>
            </a:extLst>
          </p:cNvPr>
          <p:cNvCxnSpPr>
            <a:cxnSpLocks/>
            <a:stCxn id="152" idx="1"/>
            <a:endCxn id="78" idx="3"/>
          </p:cNvCxnSpPr>
          <p:nvPr/>
        </p:nvCxnSpPr>
        <p:spPr>
          <a:xfrm flipH="1" flipV="1">
            <a:off x="2459269" y="3523867"/>
            <a:ext cx="1220190" cy="720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20D3B913-3F95-4A5B-BF59-D0357DC6D247}"/>
              </a:ext>
            </a:extLst>
          </p:cNvPr>
          <p:cNvCxnSpPr>
            <a:cxnSpLocks/>
            <a:stCxn id="132" idx="0"/>
            <a:endCxn id="152" idx="2"/>
          </p:cNvCxnSpPr>
          <p:nvPr/>
        </p:nvCxnSpPr>
        <p:spPr>
          <a:xfrm flipH="1" flipV="1">
            <a:off x="4492919" y="4540012"/>
            <a:ext cx="92530" cy="11840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18CE0237-1A45-4593-9086-20C100C5F2D6}"/>
              </a:ext>
            </a:extLst>
          </p:cNvPr>
          <p:cNvCxnSpPr>
            <a:cxnSpLocks/>
            <a:stCxn id="133" idx="0"/>
            <a:endCxn id="152" idx="2"/>
          </p:cNvCxnSpPr>
          <p:nvPr/>
        </p:nvCxnSpPr>
        <p:spPr>
          <a:xfrm flipH="1" flipV="1">
            <a:off x="4492919" y="4540012"/>
            <a:ext cx="1917866" cy="11774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2E1F1EFB-ED5A-433B-B087-23B478EE2934}"/>
              </a:ext>
            </a:extLst>
          </p:cNvPr>
          <p:cNvCxnSpPr>
            <a:cxnSpLocks/>
          </p:cNvCxnSpPr>
          <p:nvPr/>
        </p:nvCxnSpPr>
        <p:spPr>
          <a:xfrm flipV="1">
            <a:off x="4085200" y="3353500"/>
            <a:ext cx="0" cy="588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F6D7BCAE-383F-43A0-88EF-B874CFB176C5}"/>
              </a:ext>
            </a:extLst>
          </p:cNvPr>
          <p:cNvCxnSpPr>
            <a:cxnSpLocks/>
          </p:cNvCxnSpPr>
          <p:nvPr/>
        </p:nvCxnSpPr>
        <p:spPr>
          <a:xfrm>
            <a:off x="4951850" y="3353499"/>
            <a:ext cx="0" cy="588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148A2F-2858-48AE-8C7A-5FEFBFCE4B6F}"/>
              </a:ext>
            </a:extLst>
          </p:cNvPr>
          <p:cNvSpPr/>
          <p:nvPr/>
        </p:nvSpPr>
        <p:spPr>
          <a:xfrm>
            <a:off x="832349" y="4784601"/>
            <a:ext cx="1626920" cy="516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Ville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E68542-F3FB-4877-9366-2917D96B97E3}"/>
              </a:ext>
            </a:extLst>
          </p:cNvPr>
          <p:cNvSpPr/>
          <p:nvPr/>
        </p:nvSpPr>
        <p:spPr>
          <a:xfrm>
            <a:off x="10824357" y="405862"/>
            <a:ext cx="925644" cy="2430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1248087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A9B2BD7-6092-4409-8862-1BEB0C969865}"/>
              </a:ext>
            </a:extLst>
          </p:cNvPr>
          <p:cNvSpPr/>
          <p:nvPr/>
        </p:nvSpPr>
        <p:spPr>
          <a:xfrm>
            <a:off x="5945170" y="289259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Réponses des serveurs</a:t>
            </a:r>
          </a:p>
        </p:txBody>
      </p: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D2533261-6D2B-4E32-8D3B-AB6B6B37188D}"/>
              </a:ext>
            </a:extLst>
          </p:cNvPr>
          <p:cNvCxnSpPr>
            <a:cxnSpLocks/>
            <a:stCxn id="331" idx="2"/>
            <a:endCxn id="131" idx="0"/>
          </p:cNvCxnSpPr>
          <p:nvPr/>
        </p:nvCxnSpPr>
        <p:spPr>
          <a:xfrm>
            <a:off x="6758630" y="3484257"/>
            <a:ext cx="0" cy="4589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C0BC03B-925E-407D-A35B-85CBDFD57E55}"/>
              </a:ext>
            </a:extLst>
          </p:cNvPr>
          <p:cNvSpPr/>
          <p:nvPr/>
        </p:nvSpPr>
        <p:spPr>
          <a:xfrm>
            <a:off x="1032585" y="1610931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Timer</a:t>
            </a:r>
            <a:endParaRPr lang="fr-FR" sz="1400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CAFDB9D-9EF1-4262-8B1F-54769015BCBF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>
            <a:off x="2285432" y="1839531"/>
            <a:ext cx="1394027" cy="3634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0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</a:t>
            </a:r>
            <a:br>
              <a:rPr lang="fr-FR" sz="3200" dirty="0"/>
            </a:br>
            <a:r>
              <a:rPr lang="fr-FR" sz="3200" dirty="0"/>
              <a:t> Réception/Envois via Requête Web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805533" y="1536329"/>
            <a:ext cx="1207005" cy="5667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Réception Requête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10221235" y="3163612"/>
            <a:ext cx="1310010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Préparation des données au format JSON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10317270" y="5321888"/>
            <a:ext cx="1117940" cy="597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de la réponse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4789234" y="1524354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676026" y="146590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250613" y="4438478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AA27AB-63E8-40E6-9DEC-C23C30FF6EDD}"/>
              </a:ext>
            </a:extLst>
          </p:cNvPr>
          <p:cNvSpPr/>
          <p:nvPr/>
        </p:nvSpPr>
        <p:spPr>
          <a:xfrm>
            <a:off x="7213619" y="2467002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550213" y="3343656"/>
            <a:ext cx="1717644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977013" y="3239849"/>
            <a:ext cx="1217638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55EE06-D93B-4D72-9304-FAA504BD473D}"/>
              </a:ext>
            </a:extLst>
          </p:cNvPr>
          <p:cNvSpPr/>
          <p:nvPr/>
        </p:nvSpPr>
        <p:spPr>
          <a:xfrm>
            <a:off x="2966821" y="5507873"/>
            <a:ext cx="1163853" cy="7336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3</a:t>
            </a:r>
          </a:p>
          <a:p>
            <a:pPr algn="ctr"/>
            <a:r>
              <a:rPr lang="fr-FR" sz="1400" dirty="0"/>
              <a:t>Infos du serveur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 flipH="1">
            <a:off x="1409035" y="2103101"/>
            <a:ext cx="1" cy="12405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267857" y="1808545"/>
            <a:ext cx="698964" cy="1897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267857" y="3705854"/>
            <a:ext cx="7091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81048CD6-47D3-4E9A-A00F-FF18CB966ACE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2267857" y="3705854"/>
            <a:ext cx="698964" cy="21688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5998134" y="1807740"/>
            <a:ext cx="677892" cy="1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8906715" y="1809129"/>
            <a:ext cx="1314520" cy="18420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 flipV="1">
            <a:off x="4175721" y="1807740"/>
            <a:ext cx="613513" cy="8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9573B3D9-37CC-45C7-B553-3D7742C65E99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7789622" y="2152353"/>
            <a:ext cx="1749" cy="31464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2966821" y="1358918"/>
            <a:ext cx="1208900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1</a:t>
            </a:r>
          </a:p>
          <a:p>
            <a:pPr algn="ctr"/>
            <a:r>
              <a:rPr lang="fr-FR" sz="1400" dirty="0"/>
              <a:t>Mesure du capteur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876240" y="4138701"/>
            <a:ext cx="0" cy="1183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723822" y="3346996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de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 flipV="1">
            <a:off x="4194651" y="3690221"/>
            <a:ext cx="2529171" cy="156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7839167" y="4033445"/>
            <a:ext cx="0" cy="4050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8954511" y="3651157"/>
            <a:ext cx="1266724" cy="390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FA57665-3521-4723-87F5-C342BA4AB723}"/>
              </a:ext>
            </a:extLst>
          </p:cNvPr>
          <p:cNvSpPr/>
          <p:nvPr/>
        </p:nvSpPr>
        <p:spPr>
          <a:xfrm>
            <a:off x="6723822" y="553147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Infos du serveur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CC740B90-37F3-46C0-BD38-CA3E07B1E49D}"/>
              </a:ext>
            </a:extLst>
          </p:cNvPr>
          <p:cNvCxnSpPr>
            <a:cxnSpLocks/>
            <a:stCxn id="66" idx="3"/>
            <a:endCxn id="171" idx="1"/>
          </p:cNvCxnSpPr>
          <p:nvPr/>
        </p:nvCxnSpPr>
        <p:spPr>
          <a:xfrm>
            <a:off x="4130674" y="5874696"/>
            <a:ext cx="25931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D6C97069-6317-40EC-B5C5-EDEB4B74B0CA}"/>
              </a:ext>
            </a:extLst>
          </p:cNvPr>
          <p:cNvCxnSpPr>
            <a:cxnSpLocks/>
            <a:stCxn id="171" idx="3"/>
            <a:endCxn id="42" idx="1"/>
          </p:cNvCxnSpPr>
          <p:nvPr/>
        </p:nvCxnSpPr>
        <p:spPr>
          <a:xfrm flipV="1">
            <a:off x="8954511" y="3651157"/>
            <a:ext cx="1266724" cy="22235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6" y="536355"/>
            <a:ext cx="9949498" cy="731952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Création/Lecture de l’Historique des mesures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30296" y="750806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30294" y="472268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3441821" y="2886647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9467097" y="4180096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30294" y="1025266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800378-3C91-43F0-B8AF-EC305B2A45DE}"/>
              </a:ext>
            </a:extLst>
          </p:cNvPr>
          <p:cNvSpPr/>
          <p:nvPr/>
        </p:nvSpPr>
        <p:spPr>
          <a:xfrm>
            <a:off x="927458" y="2867637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4650721" y="3162919"/>
            <a:ext cx="102178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62" idx="3"/>
            <a:endCxn id="44" idx="1"/>
          </p:cNvCxnSpPr>
          <p:nvPr/>
        </p:nvCxnSpPr>
        <p:spPr>
          <a:xfrm>
            <a:off x="2492892" y="3162919"/>
            <a:ext cx="94892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7" name="Rectangle 406">
            <a:extLst>
              <a:ext uri="{FF2B5EF4-FFF2-40B4-BE49-F238E27FC236}">
                <a16:creationId xmlns:a16="http://schemas.microsoft.com/office/drawing/2014/main" id="{4C1F294C-CD62-4252-9D88-FD85EA81CF98}"/>
              </a:ext>
            </a:extLst>
          </p:cNvPr>
          <p:cNvSpPr/>
          <p:nvPr/>
        </p:nvSpPr>
        <p:spPr>
          <a:xfrm>
            <a:off x="8939746" y="2826809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3813DE96-376B-4BDF-96EE-23887F3AF0D5}"/>
              </a:ext>
            </a:extLst>
          </p:cNvPr>
          <p:cNvCxnSpPr>
            <a:cxnSpLocks/>
            <a:stCxn id="407" idx="2"/>
            <a:endCxn id="59" idx="0"/>
          </p:cNvCxnSpPr>
          <p:nvPr/>
        </p:nvCxnSpPr>
        <p:spPr>
          <a:xfrm>
            <a:off x="10055091" y="3513258"/>
            <a:ext cx="560" cy="6668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D9BEC52-1CB6-490F-BCFE-274DCB03664D}"/>
              </a:ext>
            </a:extLst>
          </p:cNvPr>
          <p:cNvSpPr/>
          <p:nvPr/>
        </p:nvSpPr>
        <p:spPr>
          <a:xfrm>
            <a:off x="5672510" y="281969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363308-1137-499E-9683-764C0549A73B}"/>
              </a:ext>
            </a:extLst>
          </p:cNvPr>
          <p:cNvSpPr/>
          <p:nvPr/>
        </p:nvSpPr>
        <p:spPr>
          <a:xfrm>
            <a:off x="6211851" y="4262299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BEC5797-9820-486F-AC2F-66A9466C198D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flipV="1">
            <a:off x="6787854" y="3506143"/>
            <a:ext cx="1" cy="75615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C497B66-AC58-4109-ACFD-D320E7CE110D}"/>
              </a:ext>
            </a:extLst>
          </p:cNvPr>
          <p:cNvCxnSpPr>
            <a:cxnSpLocks/>
            <a:stCxn id="64" idx="3"/>
            <a:endCxn id="407" idx="1"/>
          </p:cNvCxnSpPr>
          <p:nvPr/>
        </p:nvCxnSpPr>
        <p:spPr>
          <a:xfrm>
            <a:off x="7903199" y="3162919"/>
            <a:ext cx="1036547" cy="7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2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L’EQUIPE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/ ROLE / REPARTITION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2F61-8D3F-4E92-A9CE-32F8F43E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Participants au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BCDB-C0C7-481A-9C2E-9AAFC70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5034"/>
            <a:ext cx="10058400" cy="471771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Lucas SANER</a:t>
            </a:r>
          </a:p>
          <a:p>
            <a:endParaRPr lang="fr-FR" dirty="0"/>
          </a:p>
          <a:p>
            <a:r>
              <a:rPr lang="fr-FR" dirty="0"/>
              <a:t>Mickael ANTHEAUNE</a:t>
            </a:r>
          </a:p>
          <a:p>
            <a:endParaRPr lang="fr-FR" dirty="0"/>
          </a:p>
          <a:p>
            <a:r>
              <a:rPr lang="fr-FR" dirty="0" err="1"/>
              <a:t>Stephane</a:t>
            </a:r>
            <a:r>
              <a:rPr lang="fr-FR" dirty="0"/>
              <a:t> CUILLERDIER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EE8EA-E2AE-4308-AA65-A6F288B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MATERIELS / OUTILS / PLATEFORMES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C4AE-8D39-4824-B880-28876067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/ Libraire / Framework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39AB8-EF9A-4118-9E31-C04863F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813AD7-6B44-42D3-A8CE-3128C310F88E}"/>
              </a:ext>
            </a:extLst>
          </p:cNvPr>
          <p:cNvSpPr txBox="1"/>
          <p:nvPr/>
        </p:nvSpPr>
        <p:spPr>
          <a:xfrm>
            <a:off x="2036618" y="1941616"/>
            <a:ext cx="60003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Discord</a:t>
            </a:r>
          </a:p>
          <a:p>
            <a:r>
              <a:rPr lang="fr-FR" dirty="0"/>
              <a:t>c/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Powerpoint</a:t>
            </a:r>
          </a:p>
          <a:p>
            <a:r>
              <a:rPr lang="fr-FR" dirty="0"/>
              <a:t>Framework QT fait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QT Creator / Visual Studio</a:t>
            </a:r>
          </a:p>
          <a:p>
            <a:r>
              <a:rPr lang="fr-FR" dirty="0" err="1"/>
              <a:t>Cmake</a:t>
            </a:r>
            <a:endParaRPr lang="fr-FR" dirty="0"/>
          </a:p>
          <a:p>
            <a:r>
              <a:rPr lang="fr-FR" dirty="0" err="1"/>
              <a:t>Autotools</a:t>
            </a:r>
            <a:r>
              <a:rPr lang="fr-FR" dirty="0"/>
              <a:t> : </a:t>
            </a:r>
            <a:r>
              <a:rPr lang="fr-FR" dirty="0" err="1"/>
              <a:t>AutoMake</a:t>
            </a:r>
            <a:r>
              <a:rPr lang="fr-FR" dirty="0"/>
              <a:t> / </a:t>
            </a:r>
            <a:r>
              <a:rPr lang="fr-FR" dirty="0" err="1"/>
              <a:t>AutoConf</a:t>
            </a:r>
            <a:endParaRPr lang="fr-FR" dirty="0"/>
          </a:p>
          <a:p>
            <a:r>
              <a:rPr lang="fr-FR" dirty="0" err="1"/>
              <a:t>Libuv</a:t>
            </a:r>
            <a:r>
              <a:rPr lang="fr-FR" dirty="0"/>
              <a:t> : Serveur HTTP</a:t>
            </a:r>
          </a:p>
          <a:p>
            <a:r>
              <a:rPr lang="fr-FR" dirty="0"/>
              <a:t>Sqlite3</a:t>
            </a:r>
          </a:p>
          <a:p>
            <a:r>
              <a:rPr lang="fr-FR" dirty="0"/>
              <a:t>Raspberry PI 3</a:t>
            </a:r>
          </a:p>
          <a:p>
            <a:r>
              <a:rPr lang="fr-FR" dirty="0" err="1"/>
              <a:t>Mobaxterm</a:t>
            </a:r>
            <a:r>
              <a:rPr lang="fr-FR" dirty="0"/>
              <a:t> : connexion en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Capteur BME280 : Température / Pression / Humidité</a:t>
            </a:r>
          </a:p>
          <a:p>
            <a:r>
              <a:rPr lang="fr-FR" dirty="0" err="1"/>
              <a:t>Api’s</a:t>
            </a:r>
            <a:r>
              <a:rPr lang="fr-FR" dirty="0"/>
              <a:t> Web</a:t>
            </a:r>
          </a:p>
          <a:p>
            <a:r>
              <a:rPr lang="fr-FR" dirty="0" err="1"/>
              <a:t>Communciation</a:t>
            </a:r>
            <a:r>
              <a:rPr lang="fr-FR" dirty="0"/>
              <a:t> HTTP (HyperText Transfer Protocol)</a:t>
            </a:r>
          </a:p>
        </p:txBody>
      </p:sp>
    </p:spTree>
    <p:extLst>
      <p:ext uri="{BB962C8B-B14F-4D97-AF65-F5344CB8AC3E}">
        <p14:creationId xmlns:p14="http://schemas.microsoft.com/office/powerpoint/2010/main" val="222471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RECHERCHE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LIBRAIRIE / API / TECHNOLOGIES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8EC2-B499-41DE-8BC6-64EDA7DC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Comparatif des api web</a:t>
            </a:r>
          </a:p>
          <a:p>
            <a:r>
              <a:rPr lang="fr-FR" dirty="0"/>
              <a:t>l’api web doit pouvoir nous donner :</a:t>
            </a:r>
          </a:p>
          <a:p>
            <a:pPr lvl="1"/>
            <a:r>
              <a:rPr lang="fr-FR" dirty="0"/>
              <a:t>Des donnée température / humidité / pression</a:t>
            </a:r>
          </a:p>
          <a:p>
            <a:pPr lvl="1"/>
            <a:r>
              <a:rPr lang="fr-FR" dirty="0"/>
              <a:t>Temps / icone</a:t>
            </a:r>
          </a:p>
          <a:p>
            <a:pPr lvl="1"/>
            <a:r>
              <a:rPr lang="fr-FR" dirty="0"/>
              <a:t>Prévisions 5 jours</a:t>
            </a:r>
          </a:p>
          <a:p>
            <a:pPr lvl="1"/>
            <a:r>
              <a:rPr lang="fr-FR" dirty="0"/>
              <a:t>Choix de la ville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SPECIFICATION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/ LES PREREQUIS ET FINALITE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NGINX/APACHE2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node-js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 err="1"/>
              <a:t>Disponbilité</a:t>
            </a:r>
            <a:r>
              <a:rPr lang="fr-FR" dirty="0"/>
              <a:t> d’exemple tout fait</a:t>
            </a:r>
          </a:p>
          <a:p>
            <a:pPr lvl="2"/>
            <a:r>
              <a:rPr lang="fr-FR" dirty="0"/>
              <a:t>Fonctionnement moderne </a:t>
            </a:r>
            <a:r>
              <a:rPr lang="fr-FR" dirty="0" err="1"/>
              <a:t>asynchorne</a:t>
            </a:r>
            <a:endParaRPr lang="fr-FR" dirty="0"/>
          </a:p>
          <a:p>
            <a:pPr lvl="2"/>
            <a:r>
              <a:rPr lang="fr-FR" dirty="0"/>
              <a:t>Fonction lambda pour les callback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dependant</a:t>
            </a:r>
            <a:r>
              <a:rPr lang="fr-FR" dirty="0"/>
              <a:t>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</a:t>
            </a:r>
          </a:p>
          <a:p>
            <a:pPr lvl="2"/>
            <a:r>
              <a:rPr lang="fr-FR" dirty="0"/>
              <a:t>empreinte mémoire non </a:t>
            </a:r>
            <a:r>
              <a:rPr lang="fr-FR" dirty="0" err="1"/>
              <a:t>negligeable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Capteur BME280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144285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Driver </a:t>
            </a:r>
            <a:r>
              <a:rPr lang="fr-FR" dirty="0" err="1"/>
              <a:t>bosch</a:t>
            </a:r>
            <a:r>
              <a:rPr lang="fr-FR" dirty="0"/>
              <a:t> officiel fait en C : </a:t>
            </a:r>
          </a:p>
          <a:p>
            <a:pPr lvl="1"/>
            <a:r>
              <a:rPr lang="fr-FR" dirty="0"/>
              <a:t>livré avec des </a:t>
            </a:r>
            <a:r>
              <a:rPr lang="fr-FR" dirty="0" err="1"/>
              <a:t>examples</a:t>
            </a:r>
            <a:endParaRPr lang="fr-FR" dirty="0"/>
          </a:p>
          <a:p>
            <a:pPr lvl="1"/>
            <a:r>
              <a:rPr lang="fr-FR" dirty="0" err="1"/>
              <a:t>Fiabilté</a:t>
            </a:r>
            <a:r>
              <a:rPr lang="fr-FR" dirty="0"/>
              <a:t> maximale car driver officiel</a:t>
            </a:r>
          </a:p>
          <a:p>
            <a:pPr lvl="1"/>
            <a:r>
              <a:rPr lang="fr-FR" dirty="0" err="1"/>
              <a:t>Facielment</a:t>
            </a:r>
            <a:r>
              <a:rPr lang="fr-FR" dirty="0"/>
              <a:t> </a:t>
            </a:r>
            <a:r>
              <a:rPr lang="fr-FR" dirty="0" err="1"/>
              <a:t>integrable</a:t>
            </a:r>
            <a:r>
              <a:rPr lang="fr-FR" dirty="0"/>
              <a:t> dans app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Script python livré par </a:t>
            </a:r>
            <a:r>
              <a:rPr lang="fr-FR" dirty="0" err="1"/>
              <a:t>ajc</a:t>
            </a:r>
            <a:r>
              <a:rPr lang="fr-FR" dirty="0"/>
              <a:t> pour tester le capteur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C4F49AC-031B-4060-9AAA-5CDBCA2BC818}"/>
              </a:ext>
            </a:extLst>
          </p:cNvPr>
          <p:cNvSpPr txBox="1">
            <a:spLocks/>
          </p:cNvSpPr>
          <p:nvPr/>
        </p:nvSpPr>
        <p:spPr>
          <a:xfrm>
            <a:off x="1066800" y="2938490"/>
            <a:ext cx="10058400" cy="54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Sauvegarde non volatile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8B875CC-8596-4233-9174-EAA240906591}"/>
              </a:ext>
            </a:extLst>
          </p:cNvPr>
          <p:cNvSpPr txBox="1">
            <a:spLocks/>
          </p:cNvSpPr>
          <p:nvPr/>
        </p:nvSpPr>
        <p:spPr>
          <a:xfrm>
            <a:off x="1066800" y="3483427"/>
            <a:ext cx="10058400" cy="310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but est de garder les données </a:t>
            </a:r>
            <a:r>
              <a:rPr lang="fr-FR" dirty="0" err="1"/>
              <a:t>meme</a:t>
            </a:r>
            <a:r>
              <a:rPr lang="fr-FR" dirty="0"/>
              <a:t> </a:t>
            </a:r>
            <a:r>
              <a:rPr lang="fr-FR" dirty="0" err="1"/>
              <a:t>apres</a:t>
            </a:r>
            <a:r>
              <a:rPr lang="fr-FR" dirty="0"/>
              <a:t> un crash du serveur ou un reboot de l’os</a:t>
            </a:r>
          </a:p>
          <a:p>
            <a:r>
              <a:rPr lang="fr-FR" dirty="0" err="1"/>
              <a:t>Sqlite</a:t>
            </a:r>
            <a:r>
              <a:rPr lang="fr-FR" dirty="0"/>
              <a:t> 3 : </a:t>
            </a:r>
          </a:p>
          <a:p>
            <a:pPr lvl="1"/>
            <a:r>
              <a:rPr lang="fr-FR" dirty="0"/>
              <a:t>lib en C sans </a:t>
            </a:r>
            <a:r>
              <a:rPr lang="fr-FR" dirty="0" err="1"/>
              <a:t>dependance</a:t>
            </a:r>
            <a:endParaRPr lang="fr-FR" dirty="0"/>
          </a:p>
          <a:p>
            <a:pPr lvl="1"/>
            <a:r>
              <a:rPr lang="fr-FR" dirty="0"/>
              <a:t>disponible </a:t>
            </a:r>
            <a:r>
              <a:rPr lang="fr-FR" dirty="0" err="1"/>
              <a:t>pre</a:t>
            </a:r>
            <a:r>
              <a:rPr lang="fr-FR" dirty="0"/>
              <a:t> compile pour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/>
              <a:t>Faible empreinte mémoire</a:t>
            </a:r>
          </a:p>
          <a:p>
            <a:pPr lvl="1"/>
            <a:r>
              <a:rPr lang="fr-FR" dirty="0"/>
              <a:t>bd relationnelle  </a:t>
            </a:r>
            <a:r>
              <a:rPr lang="fr-FR" dirty="0" err="1"/>
              <a:t>langae</a:t>
            </a:r>
            <a:r>
              <a:rPr lang="fr-FR" dirty="0"/>
              <a:t> de </a:t>
            </a:r>
            <a:r>
              <a:rPr lang="fr-FR" dirty="0" err="1"/>
              <a:t>requte</a:t>
            </a:r>
            <a:r>
              <a:rPr lang="fr-FR" dirty="0"/>
              <a:t> SQL</a:t>
            </a:r>
          </a:p>
          <a:p>
            <a:pPr lvl="1"/>
            <a:r>
              <a:rPr lang="fr-FR" dirty="0"/>
              <a:t>Optimisée pour </a:t>
            </a:r>
            <a:r>
              <a:rPr lang="fr-FR" dirty="0" err="1"/>
              <a:t>acces</a:t>
            </a:r>
            <a:r>
              <a:rPr lang="fr-FR" dirty="0"/>
              <a:t> rapide en lecture/</a:t>
            </a:r>
            <a:r>
              <a:rPr lang="fr-FR" dirty="0" err="1"/>
              <a:t>ecriture</a:t>
            </a:r>
            <a:endParaRPr lang="fr-FR" dirty="0"/>
          </a:p>
          <a:p>
            <a:pPr lvl="1"/>
            <a:r>
              <a:rPr lang="fr-FR" dirty="0" err="1"/>
              <a:t>Integrable</a:t>
            </a:r>
            <a:r>
              <a:rPr lang="fr-FR" dirty="0"/>
              <a:t> </a:t>
            </a:r>
            <a:r>
              <a:rPr lang="fr-FR" dirty="0" err="1"/>
              <a:t>faiclement</a:t>
            </a:r>
            <a:r>
              <a:rPr lang="fr-FR" dirty="0"/>
              <a:t> dans une application</a:t>
            </a:r>
          </a:p>
          <a:p>
            <a:pPr lvl="1"/>
            <a:r>
              <a:rPr lang="fr-FR" dirty="0"/>
              <a:t>Logic client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44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Disponibilité </a:t>
            </a:r>
            <a:r>
              <a:rPr lang="fr-FR" dirty="0" err="1"/>
              <a:t>d’example</a:t>
            </a:r>
            <a:r>
              <a:rPr lang="fr-FR" dirty="0"/>
              <a:t> tout fait</a:t>
            </a:r>
          </a:p>
          <a:p>
            <a:pPr lvl="2"/>
            <a:r>
              <a:rPr lang="fr-FR" dirty="0"/>
              <a:t>Fonctionnement moderne asynchrone (? Doit on mettre ces termes ou les expliquer)</a:t>
            </a:r>
          </a:p>
          <a:p>
            <a:pPr lvl="2"/>
            <a:r>
              <a:rPr lang="fr-FR" dirty="0"/>
              <a:t>Fonction lambda pour les callback (? Doit on mettre ces termes ou les expliquer)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dépendant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gaz. (? Doit on mettre ces termes ou les expliquer, pas très objectif)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6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Format de donnée d’échanges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Qt sait lire facilement du xml et du JSON</a:t>
            </a:r>
          </a:p>
          <a:p>
            <a:r>
              <a:rPr lang="fr-FR" dirty="0"/>
              <a:t>XML :</a:t>
            </a:r>
          </a:p>
          <a:p>
            <a:pPr lvl="1"/>
            <a:r>
              <a:rPr lang="fr-FR" dirty="0"/>
              <a:t>orienté document</a:t>
            </a:r>
          </a:p>
          <a:p>
            <a:pPr lvl="1"/>
            <a:r>
              <a:rPr lang="fr-FR" dirty="0"/>
              <a:t>Plus Compliqué a </a:t>
            </a:r>
            <a:r>
              <a:rPr lang="fr-FR" dirty="0" err="1"/>
              <a:t>génèrer</a:t>
            </a:r>
            <a:r>
              <a:rPr lang="fr-FR" dirty="0"/>
              <a:t> et a analyser</a:t>
            </a:r>
          </a:p>
          <a:p>
            <a:pPr lvl="1"/>
            <a:r>
              <a:rPr lang="fr-FR" dirty="0"/>
              <a:t>Trop verbeux =&gt; plus de mémoire</a:t>
            </a:r>
          </a:p>
          <a:p>
            <a:pPr lvl="1"/>
            <a:r>
              <a:rPr lang="fr-FR" dirty="0"/>
              <a:t>Format ASCII / Texte</a:t>
            </a:r>
          </a:p>
          <a:p>
            <a:r>
              <a:rPr lang="fr-FR" dirty="0"/>
              <a:t>JSON : </a:t>
            </a:r>
          </a:p>
          <a:p>
            <a:pPr lvl="1"/>
            <a:r>
              <a:rPr lang="fr-FR" dirty="0"/>
              <a:t>Orienté données </a:t>
            </a:r>
          </a:p>
          <a:p>
            <a:pPr lvl="1"/>
            <a:r>
              <a:rPr lang="fr-FR" dirty="0"/>
              <a:t>Plus facile a générer et a analyser</a:t>
            </a:r>
          </a:p>
          <a:p>
            <a:pPr lvl="1"/>
            <a:r>
              <a:rPr lang="fr-FR" dirty="0"/>
              <a:t>Format ASCII / Texte</a:t>
            </a:r>
          </a:p>
          <a:p>
            <a:pPr lvl="1"/>
            <a:r>
              <a:rPr lang="fr-FR" dirty="0"/>
              <a:t>Très peu verbeux, laisse plus la place aux donnée que XML : </a:t>
            </a:r>
          </a:p>
          <a:p>
            <a:pPr lvl="2"/>
            <a:r>
              <a:rPr lang="fr-FR" dirty="0"/>
              <a:t>Beaucoup moins de mémoire pour plus de données</a:t>
            </a:r>
          </a:p>
          <a:p>
            <a:r>
              <a:rPr lang="fr-FR" dirty="0"/>
              <a:t>BSON :</a:t>
            </a:r>
          </a:p>
          <a:p>
            <a:pPr lvl="1"/>
            <a:r>
              <a:rPr lang="fr-FR" dirty="0"/>
              <a:t>JSON formaté binaire</a:t>
            </a:r>
          </a:p>
          <a:p>
            <a:pPr lvl="1"/>
            <a:r>
              <a:rPr lang="fr-FR" dirty="0"/>
              <a:t>Ratio « donnée/empreinte mémoire » maximum</a:t>
            </a:r>
          </a:p>
          <a:p>
            <a:pPr lvl="2"/>
            <a:r>
              <a:rPr lang="fr-FR" dirty="0"/>
              <a:t>Con : Qt ne sait pas le lire en natif</a:t>
            </a:r>
          </a:p>
          <a:p>
            <a:pPr lvl="2"/>
            <a:r>
              <a:rPr lang="fr-FR" dirty="0"/>
              <a:t>Pas vraiment utile vu la quantité de donnée a échanger par le réseau dans notre cas</a:t>
            </a:r>
          </a:p>
          <a:p>
            <a:pPr lvl="2"/>
            <a:r>
              <a:rPr lang="fr-FR" dirty="0"/>
              <a:t>Peu être une voie d’amélioration future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7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App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/>
          </a:bodyPr>
          <a:lstStyle/>
          <a:p>
            <a:r>
              <a:rPr lang="fr-FR" dirty="0"/>
              <a:t>Envoi/Réception requête a un serveur web :</a:t>
            </a:r>
          </a:p>
          <a:p>
            <a:pPr lvl="1"/>
            <a:r>
              <a:rPr lang="fr-FR" dirty="0"/>
              <a:t>Module QT Network : supporte la communication synchrone / asynchrone</a:t>
            </a:r>
          </a:p>
          <a:p>
            <a:r>
              <a:rPr lang="fr-FR" dirty="0"/>
              <a:t>Support de diffèrent langage français / anglais</a:t>
            </a:r>
          </a:p>
          <a:p>
            <a:pPr lvl="1"/>
            <a:r>
              <a:rPr lang="fr-FR" dirty="0"/>
              <a:t>Module QT Translator : support facile via </a:t>
            </a:r>
            <a:r>
              <a:rPr lang="fr-FR" dirty="0" err="1"/>
              <a:t>QtLinguist</a:t>
            </a:r>
            <a:r>
              <a:rPr lang="fr-FR" dirty="0"/>
              <a:t> (logiciel pour gérer les traductions), très facile a mettre en place</a:t>
            </a:r>
          </a:p>
          <a:p>
            <a:r>
              <a:rPr lang="fr-FR" dirty="0"/>
              <a:t>Affichage de graphique :</a:t>
            </a:r>
          </a:p>
          <a:p>
            <a:pPr lvl="1"/>
            <a:r>
              <a:rPr lang="fr-FR" dirty="0"/>
              <a:t>QT charts : plein de possibilité mais ne supporte pas tout les styles et après plusieurs test ne semble pas près a tout faire, ex, ne sait pas afficher de gradient, difficulté de placer les labels ou on veut</a:t>
            </a:r>
          </a:p>
          <a:p>
            <a:pPr lvl="1"/>
            <a:r>
              <a:rPr lang="fr-FR" dirty="0"/>
              <a:t>Création d’un composant perso avec </a:t>
            </a:r>
            <a:r>
              <a:rPr lang="fr-FR" dirty="0" err="1"/>
              <a:t>QPainter</a:t>
            </a:r>
            <a:r>
              <a:rPr lang="fr-FR" dirty="0"/>
              <a:t> : avantage on pourra faire ce qu’on veut, peut être difficile a mettre en œuvre</a:t>
            </a:r>
          </a:p>
          <a:p>
            <a:pPr lvl="1"/>
            <a:r>
              <a:rPr lang="fr-FR" dirty="0"/>
              <a:t>Autre lib a usage plus scientifique QWT : semble capable de tout faire, mais moins joli visuellement</a:t>
            </a:r>
          </a:p>
          <a:p>
            <a:pPr lvl="1"/>
            <a:r>
              <a:rPr lang="fr-FR" dirty="0"/>
              <a:t>Via un </a:t>
            </a:r>
            <a:r>
              <a:rPr lang="fr-FR" dirty="0" err="1"/>
              <a:t>Shader</a:t>
            </a:r>
            <a:r>
              <a:rPr lang="fr-FR" dirty="0"/>
              <a:t>, </a:t>
            </a:r>
            <a:r>
              <a:rPr lang="fr-FR" dirty="0" err="1"/>
              <a:t>qvec</a:t>
            </a:r>
            <a:r>
              <a:rPr lang="fr-FR" dirty="0"/>
              <a:t> un </a:t>
            </a:r>
            <a:r>
              <a:rPr lang="fr-FR" dirty="0" err="1"/>
              <a:t>QOpenglWIdget</a:t>
            </a:r>
            <a:r>
              <a:rPr lang="fr-FR" dirty="0"/>
              <a:t> : </a:t>
            </a:r>
            <a:r>
              <a:rPr lang="fr-FR" dirty="0" err="1"/>
              <a:t>nécéssite</a:t>
            </a:r>
            <a:r>
              <a:rPr lang="fr-FR" dirty="0"/>
              <a:t> un </a:t>
            </a:r>
            <a:r>
              <a:rPr lang="fr-FR" dirty="0" err="1"/>
              <a:t>gpu</a:t>
            </a:r>
            <a:r>
              <a:rPr lang="fr-FR" dirty="0"/>
              <a:t> donc une carte 3d avec </a:t>
            </a:r>
            <a:r>
              <a:rPr lang="fr-FR" dirty="0" err="1"/>
              <a:t>opengl</a:t>
            </a:r>
            <a:r>
              <a:rPr lang="fr-FR" dirty="0"/>
              <a:t>, supporte les animations poussées temps réel, mais pas de </a:t>
            </a:r>
            <a:r>
              <a:rPr lang="fr-FR" dirty="0" err="1"/>
              <a:t>débug</a:t>
            </a:r>
            <a:r>
              <a:rPr lang="fr-FR" dirty="0"/>
              <a:t> pour l’écriture du </a:t>
            </a:r>
            <a:r>
              <a:rPr lang="fr-FR" dirty="0" err="1"/>
              <a:t>shader</a:t>
            </a:r>
            <a:r>
              <a:rPr lang="fr-FR" dirty="0"/>
              <a:t> et peut être difficile a mettre en place</a:t>
            </a:r>
          </a:p>
          <a:p>
            <a:r>
              <a:rPr lang="fr-FR" dirty="0"/>
              <a:t>Support des style visuel jour / nuit</a:t>
            </a:r>
          </a:p>
          <a:p>
            <a:pPr lvl="1"/>
            <a:r>
              <a:rPr lang="fr-FR" dirty="0"/>
              <a:t>QT Style </a:t>
            </a:r>
            <a:r>
              <a:rPr lang="fr-FR" dirty="0" err="1"/>
              <a:t>sheet</a:t>
            </a:r>
            <a:r>
              <a:rPr lang="fr-FR" dirty="0"/>
              <a:t> : affecte tout l’application avec une syntaxe similaire au CSS</a:t>
            </a:r>
          </a:p>
          <a:p>
            <a:pPr lvl="1"/>
            <a:r>
              <a:rPr lang="fr-FR" dirty="0"/>
              <a:t>QT Palette : peut donner une couleur a chaque widget</a:t>
            </a:r>
          </a:p>
          <a:p>
            <a:r>
              <a:rPr lang="fr-FR" dirty="0"/>
              <a:t>Création d’une interface graphique :</a:t>
            </a:r>
          </a:p>
          <a:p>
            <a:pPr lvl="1"/>
            <a:r>
              <a:rPr lang="fr-FR" dirty="0"/>
              <a:t>Qt avec son designer de composant graphique intégré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78512"/>
          </a:xfrm>
        </p:spPr>
        <p:txBody>
          <a:bodyPr>
            <a:normAutofit/>
          </a:bodyPr>
          <a:lstStyle/>
          <a:p>
            <a:r>
              <a:rPr lang="fr-FR" dirty="0"/>
              <a:t>Diverses Idées design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56D7ECA-0253-4BF0-A4C7-31F67501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4" y="2597596"/>
            <a:ext cx="4846041" cy="282994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7775F9E-6DB1-4EAB-BDB2-932110E8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692" y="2719903"/>
            <a:ext cx="4723508" cy="320552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3805FAF-31EE-49D5-AB90-2B12CDB93720}"/>
              </a:ext>
            </a:extLst>
          </p:cNvPr>
          <p:cNvSpPr txBox="1"/>
          <p:nvPr/>
        </p:nvSpPr>
        <p:spPr>
          <a:xfrm>
            <a:off x="1543414" y="1686185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Nuances de Couleurs </a:t>
            </a:r>
          </a:p>
          <a:p>
            <a:r>
              <a:rPr lang="fr-FR" dirty="0"/>
              <a:t>pour thème jour / nuit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204B814-4CE3-4F94-8574-0370F521DEE9}"/>
              </a:ext>
            </a:extLst>
          </p:cNvPr>
          <p:cNvSpPr txBox="1"/>
          <p:nvPr/>
        </p:nvSpPr>
        <p:spPr>
          <a:xfrm>
            <a:off x="7389334" y="1963184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Idée de Graphique sexy</a:t>
            </a:r>
          </a:p>
        </p:txBody>
      </p:sp>
    </p:spTree>
    <p:extLst>
      <p:ext uri="{BB962C8B-B14F-4D97-AF65-F5344CB8AC3E}">
        <p14:creationId xmlns:p14="http://schemas.microsoft.com/office/powerpoint/2010/main" val="750494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78512"/>
          </a:xfrm>
        </p:spPr>
        <p:txBody>
          <a:bodyPr/>
          <a:lstStyle/>
          <a:p>
            <a:r>
              <a:rPr lang="fr-FR" dirty="0"/>
              <a:t>Designs similaire d’application météo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E6C3A0-E076-4845-AB38-31C04851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03" y="1421106"/>
            <a:ext cx="4798477" cy="2489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67788DA-A21E-433B-B5E6-C01C99779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00" y="1421106"/>
            <a:ext cx="6161454" cy="49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3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r>
              <a:rPr lang="fr-FR" dirty="0"/>
              <a:t>MISE AU POINT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IMPLEMENTATION ITERATIVE / TESTS / DEBUG / AJOUT DE FONCTIONALITES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1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 du Serveur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0C697DF-1E44-4814-A10D-46B212D46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3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 lnSpcReduction="10000"/>
          </a:bodyPr>
          <a:lstStyle/>
          <a:p>
            <a:pPr lvl="2"/>
            <a:endParaRPr lang="fr-FR" dirty="0"/>
          </a:p>
          <a:p>
            <a:pPr marL="777240" lvl="2" indent="-228600">
              <a:buAutoNum type="arabicPeriod"/>
            </a:pPr>
            <a:r>
              <a:rPr lang="fr-FR" dirty="0"/>
              <a:t>Création d’un projet cross platform UNIX/WINDOWS</a:t>
            </a:r>
          </a:p>
          <a:p>
            <a:pPr marL="1051560" lvl="3" indent="-228600">
              <a:buAutoNum type="arabicPeriod"/>
            </a:pPr>
            <a:r>
              <a:rPr lang="fr-FR" dirty="0"/>
              <a:t>L’</a:t>
            </a:r>
            <a:r>
              <a:rPr lang="fr-FR" dirty="0" err="1"/>
              <a:t>intéret</a:t>
            </a:r>
            <a:r>
              <a:rPr lang="fr-FR" dirty="0"/>
              <a:t> est de pouvoir profiter le plus possible des outils avancé et visuel disponible sur Windows</a:t>
            </a:r>
          </a:p>
          <a:p>
            <a:pPr marL="1051560" lvl="3" indent="-228600">
              <a:buAutoNum type="arabicPeriod"/>
            </a:pPr>
            <a:r>
              <a:rPr lang="fr-FR" dirty="0"/>
              <a:t>Et finaliser sur linux en ligne de commande ce qui ne peut être fait que sur linux</a:t>
            </a:r>
          </a:p>
          <a:p>
            <a:pPr marL="777240" lvl="2" indent="-228600">
              <a:buAutoNum type="arabicPeriod"/>
            </a:pPr>
            <a:endParaRPr lang="fr-FR" dirty="0"/>
          </a:p>
          <a:p>
            <a:pPr marL="777240" lvl="2" indent="-228600">
              <a:buAutoNum type="arabicPeriod"/>
            </a:pPr>
            <a:r>
              <a:rPr lang="fr-FR" dirty="0"/>
              <a:t>Sur Windows :</a:t>
            </a:r>
          </a:p>
          <a:p>
            <a:pPr marL="822960" lvl="3" indent="0">
              <a:buNone/>
            </a:pPr>
            <a:r>
              <a:rPr lang="fr-FR" dirty="0"/>
              <a:t>2.1 Mettre en place les diffèrent modules et Créer la logique d’interconnexion des différents modules</a:t>
            </a:r>
          </a:p>
          <a:p>
            <a:pPr marL="822960" lvl="3" indent="0">
              <a:buNone/>
            </a:pPr>
            <a:r>
              <a:rPr lang="fr-FR" dirty="0"/>
              <a:t>2.2 Mettre au point les modules possible (le capteur n’est pas dispo sur Windows) avec navigateurs externe en IP locale</a:t>
            </a:r>
          </a:p>
          <a:p>
            <a:pPr marL="822960" lvl="3" indent="0">
              <a:buNone/>
            </a:pPr>
            <a:r>
              <a:rPr lang="fr-FR" dirty="0"/>
              <a:t>2,3 Mettre au point le point d’entrée du programme serveur</a:t>
            </a:r>
          </a:p>
          <a:p>
            <a:pPr marL="822960" lvl="3" indent="0">
              <a:buNone/>
            </a:pPr>
            <a:endParaRPr lang="fr-FR" dirty="0"/>
          </a:p>
          <a:p>
            <a:pPr marL="548640" lvl="2" indent="0">
              <a:buNone/>
            </a:pPr>
            <a:r>
              <a:rPr lang="fr-FR" dirty="0"/>
              <a:t>3.  Sur Linux :</a:t>
            </a:r>
          </a:p>
          <a:p>
            <a:pPr marL="822960" lvl="3" indent="0">
              <a:buNone/>
            </a:pPr>
            <a:r>
              <a:rPr lang="fr-FR" dirty="0"/>
              <a:t>3.1 Mettre au point le module du capteur et Tester le serveur en interne et externe</a:t>
            </a:r>
          </a:p>
          <a:p>
            <a:pPr marL="822960" lvl="3" indent="0">
              <a:buNone/>
            </a:pPr>
            <a:r>
              <a:rPr lang="fr-FR" dirty="0"/>
              <a:t>3.3 Installer le serveur en tant que service</a:t>
            </a:r>
          </a:p>
          <a:p>
            <a:pPr marL="548640" lvl="2" indent="0">
              <a:buNone/>
            </a:pPr>
            <a:endParaRPr lang="fr-FR" dirty="0"/>
          </a:p>
          <a:p>
            <a:pPr marL="548640" lvl="2" indent="0">
              <a:buNone/>
            </a:pPr>
            <a:r>
              <a:rPr lang="fr-FR" dirty="0"/>
              <a:t>4. Résultat</a:t>
            </a:r>
          </a:p>
          <a:p>
            <a:pPr marL="822960" lvl="3" indent="0">
              <a:buNone/>
            </a:pPr>
            <a:r>
              <a:rPr lang="fr-FR" dirty="0"/>
              <a:t>4.1 : Résultat de la requête « page d’aide » : </a:t>
            </a:r>
            <a:r>
              <a:rPr lang="fr-FR" sz="1200" dirty="0">
                <a:hlinkClick r:id="rId2"/>
              </a:rPr>
              <a:t>http://78.199.78.207:48001</a:t>
            </a:r>
            <a:endParaRPr lang="fr-FR" sz="1200" dirty="0"/>
          </a:p>
          <a:p>
            <a:pPr marL="822960" lvl="3" indent="0">
              <a:buNone/>
            </a:pPr>
            <a:r>
              <a:rPr lang="fr-FR" dirty="0"/>
              <a:t>4.2 : Résultat de la requête « infos » : </a:t>
            </a:r>
            <a:r>
              <a:rPr lang="fr-FR" sz="1200" dirty="0">
                <a:hlinkClick r:id="rId3"/>
              </a:rPr>
              <a:t>http://78.199.78.207:48001/infos</a:t>
            </a:r>
            <a:endParaRPr lang="fr-FR" sz="1200" dirty="0"/>
          </a:p>
          <a:p>
            <a:pPr marL="822960" lvl="3" indent="0">
              <a:buNone/>
            </a:pPr>
            <a:r>
              <a:rPr lang="fr-FR" dirty="0"/>
              <a:t>4.3 : Résultat de la requête « mesure » : </a:t>
            </a:r>
            <a:r>
              <a:rPr lang="fr-FR" sz="1050" dirty="0">
                <a:hlinkClick r:id="rId4"/>
              </a:rPr>
              <a:t>http://78.199.78.207:48001/sensor</a:t>
            </a:r>
            <a:endParaRPr lang="fr-FR" sz="1050" dirty="0"/>
          </a:p>
          <a:p>
            <a:pPr marL="822960" lvl="3" indent="0">
              <a:buNone/>
            </a:pPr>
            <a:r>
              <a:rPr lang="fr-FR" dirty="0"/>
              <a:t>4.4 : Résultat de la requête « historique des 12 dernières mesures » : </a:t>
            </a:r>
            <a:r>
              <a:rPr lang="fr-FR" sz="1050" dirty="0">
                <a:hlinkClick r:id="rId5"/>
              </a:rPr>
              <a:t>http://78.199.78.207:48001/history:12</a:t>
            </a:r>
            <a:endParaRPr lang="fr-FR" sz="1050" dirty="0"/>
          </a:p>
          <a:p>
            <a:pPr marL="822960" lvl="3" indent="0">
              <a:buNone/>
            </a:pPr>
            <a:endParaRPr lang="fr-FR" sz="1200" dirty="0"/>
          </a:p>
          <a:p>
            <a:pPr marL="822960" lvl="3" indent="0">
              <a:buNone/>
            </a:pPr>
            <a:endParaRPr lang="fr-FR" sz="1200" dirty="0"/>
          </a:p>
          <a:p>
            <a:pPr marL="822960" lvl="3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</p:spTree>
    <p:extLst>
      <p:ext uri="{BB962C8B-B14F-4D97-AF65-F5344CB8AC3E}">
        <p14:creationId xmlns:p14="http://schemas.microsoft.com/office/powerpoint/2010/main" val="255509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7EDB9-446C-41B3-A10C-73166FA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190"/>
          </a:xfrm>
        </p:spPr>
        <p:txBody>
          <a:bodyPr>
            <a:normAutofit fontScale="90000"/>
          </a:bodyPr>
          <a:lstStyle/>
          <a:p>
            <a:r>
              <a:rPr lang="fr-FR" dirty="0"/>
              <a:t>Intitulé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333BE-B370-432F-84E0-6BD6FEE6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8784"/>
            <a:ext cx="10058400" cy="4693960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L’objectif de ce projet est de concevoir une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Cette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 permettra de fournir certaines informations.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On souhaite afficher sur cette station Météo des informations météorologiques de 2 points géographiques différents: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en mer, ce qu’on appellera dans la suite du projet la Balise Mer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d'une ville choisie, ce qu’on appellera dans la suite du projet la Balise Ville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4DE4B-8C07-4B00-924C-42A26DD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400" dirty="0"/>
              <a:t>1) Windows : Création d’un projet cross platform UNIX/WINDOWS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99408"/>
            <a:ext cx="10593256" cy="5100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Projet généré avec </a:t>
            </a:r>
            <a:r>
              <a:rPr lang="fr-FR" dirty="0" err="1"/>
              <a:t>Cmake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Utilisation d’un fichier de configuration qui décrit les composant du projet</a:t>
            </a:r>
          </a:p>
          <a:p>
            <a:pPr lvl="1"/>
            <a:r>
              <a:rPr lang="fr-FR" dirty="0"/>
              <a:t>Puis génération des fichiers projet selon le system visé  (ici : Projet VC++ sur Windows ou </a:t>
            </a:r>
            <a:r>
              <a:rPr lang="fr-FR" dirty="0" err="1"/>
              <a:t>Makefile</a:t>
            </a:r>
            <a:r>
              <a:rPr lang="fr-FR" dirty="0"/>
              <a:t> pour Unix 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Ajout dans le projet des librairies :</a:t>
            </a:r>
          </a:p>
          <a:p>
            <a:pPr lvl="1"/>
            <a:r>
              <a:rPr lang="fr-FR" dirty="0"/>
              <a:t>Driver BME 280 : </a:t>
            </a:r>
            <a:r>
              <a:rPr lang="fr-FR" dirty="0" err="1"/>
              <a:t>connection</a:t>
            </a:r>
            <a:r>
              <a:rPr lang="fr-FR" dirty="0"/>
              <a:t>/déconnection I2C au capteur matériel et récupération des données mesurées</a:t>
            </a:r>
          </a:p>
          <a:p>
            <a:pPr lvl="1"/>
            <a:r>
              <a:rPr lang="fr-FR" dirty="0" err="1"/>
              <a:t>BuildInc</a:t>
            </a:r>
            <a:r>
              <a:rPr lang="fr-FR" dirty="0"/>
              <a:t> : petit utilitaire qui permet d’incrémenter un numéro de version automatiquement a chaque compilation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la librairie C de communication réseau</a:t>
            </a:r>
          </a:p>
          <a:p>
            <a:pPr lvl="1"/>
            <a:r>
              <a:rPr lang="fr-FR" dirty="0"/>
              <a:t>SQlite3 : pilote de base de donnée embarquée</a:t>
            </a:r>
          </a:p>
          <a:p>
            <a:pPr lvl="1"/>
            <a:r>
              <a:rPr lang="fr-FR" dirty="0" err="1"/>
              <a:t>uv_cpp</a:t>
            </a:r>
            <a:r>
              <a:rPr lang="fr-FR" dirty="0"/>
              <a:t> : la surcouche </a:t>
            </a:r>
            <a:r>
              <a:rPr lang="fr-FR" dirty="0" err="1"/>
              <a:t>c++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Ajout dans le projet du code utile reparti en module :</a:t>
            </a:r>
          </a:p>
          <a:p>
            <a:pPr lvl="1"/>
            <a:r>
              <a:rPr lang="fr-FR" dirty="0"/>
              <a:t>Un « module HTTP » pour gérer le serveur HTTP : réception / traitement / envoi de requête HTTP</a:t>
            </a:r>
          </a:p>
          <a:p>
            <a:pPr lvl="1"/>
            <a:r>
              <a:rPr lang="fr-FR" dirty="0"/>
              <a:t>Un « module BME280 » pour gérer le capteur BME280 : mesure du capteur et envoi des données mesurées au format </a:t>
            </a:r>
            <a:r>
              <a:rPr lang="fr-FR" dirty="0" err="1"/>
              <a:t>json</a:t>
            </a:r>
            <a:endParaRPr lang="fr-FR" dirty="0"/>
          </a:p>
          <a:p>
            <a:pPr lvl="1"/>
            <a:r>
              <a:rPr lang="fr-FR" dirty="0"/>
              <a:t>Un « module </a:t>
            </a:r>
            <a:r>
              <a:rPr lang="fr-FR" dirty="0" err="1"/>
              <a:t>Sqlite</a:t>
            </a:r>
            <a:r>
              <a:rPr lang="fr-FR" dirty="0"/>
              <a:t> » pour gérer la base de donnée </a:t>
            </a:r>
            <a:r>
              <a:rPr lang="fr-FR" dirty="0" err="1"/>
              <a:t>Sqlite</a:t>
            </a:r>
            <a:r>
              <a:rPr lang="fr-FR" dirty="0"/>
              <a:t> : ajout de donnée / extraction sous format JSON</a:t>
            </a:r>
          </a:p>
          <a:p>
            <a:pPr lvl="1"/>
            <a:r>
              <a:rPr lang="fr-FR" dirty="0"/>
              <a:t>Un « module </a:t>
            </a:r>
            <a:r>
              <a:rPr lang="fr-FR" dirty="0" err="1"/>
              <a:t>History</a:t>
            </a:r>
            <a:r>
              <a:rPr lang="fr-FR" dirty="0"/>
              <a:t> » pour inscrire une mesure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1"/>
            <a:r>
              <a:rPr lang="fr-FR" dirty="0"/>
              <a:t>Un « module Infos » pour extraire les infos du serveur : 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Ajout du « point d’entrée » du projet.</a:t>
            </a:r>
          </a:p>
          <a:p>
            <a:pPr marL="548640" lvl="2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27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6DA7D-18FF-43FA-9114-735D5287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09610"/>
          </a:xfrm>
        </p:spPr>
        <p:txBody>
          <a:bodyPr>
            <a:normAutofit/>
          </a:bodyPr>
          <a:lstStyle/>
          <a:p>
            <a:r>
              <a:rPr lang="fr-FR" sz="2000" dirty="0"/>
              <a:t>2.1) Windows : Mise en place des différents modules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CF264-999B-4AE6-86E6-38F92785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E45F42-3C53-4E6C-9B2D-57B16B2D7697}"/>
              </a:ext>
            </a:extLst>
          </p:cNvPr>
          <p:cNvSpPr/>
          <p:nvPr/>
        </p:nvSpPr>
        <p:spPr>
          <a:xfrm>
            <a:off x="695503" y="1386149"/>
            <a:ext cx="1808906" cy="34620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Point </a:t>
            </a:r>
          </a:p>
          <a:p>
            <a:pPr algn="ctr"/>
            <a:r>
              <a:rPr lang="fr-FR" dirty="0"/>
              <a:t>d’entrée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6ED15A-856B-4802-8BD2-CCCE65BF5ABE}"/>
              </a:ext>
            </a:extLst>
          </p:cNvPr>
          <p:cNvSpPr/>
          <p:nvPr/>
        </p:nvSpPr>
        <p:spPr>
          <a:xfrm>
            <a:off x="2699999" y="1399433"/>
            <a:ext cx="3727335" cy="48292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</a:p>
          <a:p>
            <a:pPr algn="ctr"/>
            <a:r>
              <a:rPr lang="fr-FR" dirty="0"/>
              <a:t>HTTP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DA7FF2-5773-4991-92E4-0D6C988598A0}"/>
              </a:ext>
            </a:extLst>
          </p:cNvPr>
          <p:cNvSpPr/>
          <p:nvPr/>
        </p:nvSpPr>
        <p:spPr>
          <a:xfrm>
            <a:off x="6685818" y="1395516"/>
            <a:ext cx="1881223" cy="44422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</a:p>
          <a:p>
            <a:pPr algn="ctr"/>
            <a:r>
              <a:rPr lang="fr-FR" dirty="0"/>
              <a:t>Infos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681C46-218A-4FED-A4AE-D5BF6F20A47C}"/>
              </a:ext>
            </a:extLst>
          </p:cNvPr>
          <p:cNvSpPr/>
          <p:nvPr/>
        </p:nvSpPr>
        <p:spPr>
          <a:xfrm>
            <a:off x="8756966" y="1399102"/>
            <a:ext cx="1808906" cy="19948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</a:p>
          <a:p>
            <a:pPr algn="ctr"/>
            <a:r>
              <a:rPr lang="fr-FR" dirty="0"/>
              <a:t>BD (Base de donnée)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5C723C-1C87-4C0B-9CDA-6D2331F0FD4A}"/>
              </a:ext>
            </a:extLst>
          </p:cNvPr>
          <p:cNvSpPr/>
          <p:nvPr/>
        </p:nvSpPr>
        <p:spPr>
          <a:xfrm>
            <a:off x="8756966" y="3465814"/>
            <a:ext cx="1808906" cy="1310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BME280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942C4E-521C-4234-987F-E29A8D0A0470}"/>
              </a:ext>
            </a:extLst>
          </p:cNvPr>
          <p:cNvSpPr/>
          <p:nvPr/>
        </p:nvSpPr>
        <p:spPr>
          <a:xfrm>
            <a:off x="8998193" y="2304757"/>
            <a:ext cx="1310445" cy="250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Lecture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DE2EEE-3083-4146-A956-D78540F6D803}"/>
              </a:ext>
            </a:extLst>
          </p:cNvPr>
          <p:cNvSpPr/>
          <p:nvPr/>
        </p:nvSpPr>
        <p:spPr>
          <a:xfrm>
            <a:off x="8998192" y="2654203"/>
            <a:ext cx="1310445" cy="250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Ecriture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F59CD3-BB6B-4FBF-85FC-C3461389E45B}"/>
              </a:ext>
            </a:extLst>
          </p:cNvPr>
          <p:cNvSpPr/>
          <p:nvPr/>
        </p:nvSpPr>
        <p:spPr>
          <a:xfrm>
            <a:off x="8898447" y="4156601"/>
            <a:ext cx="1521580" cy="4676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Lecture</a:t>
            </a:r>
          </a:p>
          <a:p>
            <a:pPr algn="ctr"/>
            <a:r>
              <a:rPr lang="fr-FR" sz="1200" dirty="0"/>
              <a:t>Des données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521230-3FE4-4600-B492-14BF15DB05EF}"/>
              </a:ext>
            </a:extLst>
          </p:cNvPr>
          <p:cNvSpPr/>
          <p:nvPr/>
        </p:nvSpPr>
        <p:spPr>
          <a:xfrm>
            <a:off x="6927271" y="2099011"/>
            <a:ext cx="1411168" cy="262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Version OS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D7E029-317D-4CF5-ACF7-53DA2D4DD68C}"/>
              </a:ext>
            </a:extLst>
          </p:cNvPr>
          <p:cNvSpPr/>
          <p:nvPr/>
        </p:nvSpPr>
        <p:spPr>
          <a:xfrm>
            <a:off x="6927271" y="2455660"/>
            <a:ext cx="1411168" cy="4566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Version Base de donnée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A2486A-A777-4EA6-B694-50E5497110F8}"/>
              </a:ext>
            </a:extLst>
          </p:cNvPr>
          <p:cNvSpPr/>
          <p:nvPr/>
        </p:nvSpPr>
        <p:spPr>
          <a:xfrm>
            <a:off x="6927271" y="3020614"/>
            <a:ext cx="1411168" cy="6301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Version de l’application serveur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12C4F3-211B-43DF-80F3-28DADADDE89E}"/>
              </a:ext>
            </a:extLst>
          </p:cNvPr>
          <p:cNvSpPr/>
          <p:nvPr/>
        </p:nvSpPr>
        <p:spPr>
          <a:xfrm>
            <a:off x="6927271" y="3759132"/>
            <a:ext cx="1411168" cy="6301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Nombre d’entrée dans la BD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BA0309-0175-4A80-9948-2A1BCF6389DA}"/>
              </a:ext>
            </a:extLst>
          </p:cNvPr>
          <p:cNvSpPr/>
          <p:nvPr/>
        </p:nvSpPr>
        <p:spPr>
          <a:xfrm>
            <a:off x="9006197" y="2998410"/>
            <a:ext cx="1310445" cy="250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Infos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C67BA6E-5D50-4EE0-945C-DA5BE86096F5}"/>
              </a:ext>
            </a:extLst>
          </p:cNvPr>
          <p:cNvSpPr/>
          <p:nvPr/>
        </p:nvSpPr>
        <p:spPr>
          <a:xfrm>
            <a:off x="6919764" y="4484031"/>
            <a:ext cx="1411168" cy="4566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Chemin du fichier de BD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FE6AAF4-948A-48A6-AC92-38D8E8344F8A}"/>
              </a:ext>
            </a:extLst>
          </p:cNvPr>
          <p:cNvSpPr/>
          <p:nvPr/>
        </p:nvSpPr>
        <p:spPr>
          <a:xfrm>
            <a:off x="6919764" y="5049184"/>
            <a:ext cx="1411168" cy="6527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Paramètres de ligne de commande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409C62-7977-4EB5-9CA2-F9FCF58110F3}"/>
              </a:ext>
            </a:extLst>
          </p:cNvPr>
          <p:cNvSpPr/>
          <p:nvPr/>
        </p:nvSpPr>
        <p:spPr>
          <a:xfrm>
            <a:off x="2756799" y="2011747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Ecoute sur port HTTP (80)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E6048E-E049-4661-AD2D-88768E5A5606}"/>
              </a:ext>
            </a:extLst>
          </p:cNvPr>
          <p:cNvSpPr/>
          <p:nvPr/>
        </p:nvSpPr>
        <p:spPr>
          <a:xfrm>
            <a:off x="2756799" y="2784451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Analyse des requêtes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B163EE-A3A5-48EC-8A1D-E8C10C85DB97}"/>
              </a:ext>
            </a:extLst>
          </p:cNvPr>
          <p:cNvSpPr/>
          <p:nvPr/>
        </p:nvSpPr>
        <p:spPr>
          <a:xfrm>
            <a:off x="3078730" y="3609699"/>
            <a:ext cx="1194508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391E4A3-EA40-450A-AC4F-93B153645443}"/>
              </a:ext>
            </a:extLst>
          </p:cNvPr>
          <p:cNvSpPr/>
          <p:nvPr/>
        </p:nvSpPr>
        <p:spPr>
          <a:xfrm>
            <a:off x="3078729" y="4162072"/>
            <a:ext cx="1177559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</a:t>
            </a:r>
            <a:r>
              <a:rPr lang="fr-FR" sz="1100" dirty="0" err="1"/>
              <a:t>sensor</a:t>
            </a:r>
            <a:endParaRPr lang="fr-FR" sz="11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89EBF6-5936-4F14-B620-F10AE2E41F7A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80D035-70D1-457A-BA98-C427167EFEC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82CF61-EA9E-40B8-AD3C-97342015566B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AE2629-A780-46F0-98D4-7103E3705DE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2EC63A-BE9D-4105-8FFB-56AFA0326BC5}"/>
              </a:ext>
            </a:extLst>
          </p:cNvPr>
          <p:cNvSpPr/>
          <p:nvPr/>
        </p:nvSpPr>
        <p:spPr>
          <a:xfrm>
            <a:off x="10824356" y="1501785"/>
            <a:ext cx="925644" cy="38628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Point d’entrée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43A22F-2BD8-4037-9853-8BACEE692C31}"/>
              </a:ext>
            </a:extLst>
          </p:cNvPr>
          <p:cNvSpPr/>
          <p:nvPr/>
        </p:nvSpPr>
        <p:spPr>
          <a:xfrm>
            <a:off x="3078729" y="4701757"/>
            <a:ext cx="1178023" cy="6565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</a:t>
            </a:r>
            <a:r>
              <a:rPr lang="fr-FR" sz="1100" dirty="0" err="1"/>
              <a:t>history:N</a:t>
            </a:r>
            <a:endParaRPr lang="fr-FR" sz="1100" dirty="0"/>
          </a:p>
          <a:p>
            <a:pPr algn="ctr"/>
            <a:r>
              <a:rPr lang="fr-FR" sz="1100" dirty="0"/>
              <a:t>(N =&gt; nombre en 1 et 1</a:t>
            </a:r>
            <a:r>
              <a:rPr lang="fr-FR" sz="1100" baseline="30000" dirty="0"/>
              <a:t>e7)</a:t>
            </a:r>
            <a:endParaRPr lang="fr-FR" sz="11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3756A4-746C-4EA2-96B6-F1AB407C76BE}"/>
              </a:ext>
            </a:extLst>
          </p:cNvPr>
          <p:cNvSpPr/>
          <p:nvPr/>
        </p:nvSpPr>
        <p:spPr>
          <a:xfrm>
            <a:off x="3090014" y="5454829"/>
            <a:ext cx="1178023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dirty="0"/>
              <a:t>url /infos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7A0A1D-F7E3-4D65-BD04-45A9B7044EED}"/>
              </a:ext>
            </a:extLst>
          </p:cNvPr>
          <p:cNvSpPr/>
          <p:nvPr/>
        </p:nvSpPr>
        <p:spPr>
          <a:xfrm>
            <a:off x="839947" y="2078012"/>
            <a:ext cx="1517501" cy="3076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Aide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FE1F1E-CB58-4203-A457-C8982826141D}"/>
              </a:ext>
            </a:extLst>
          </p:cNvPr>
          <p:cNvSpPr/>
          <p:nvPr/>
        </p:nvSpPr>
        <p:spPr>
          <a:xfrm>
            <a:off x="8756966" y="4848159"/>
            <a:ext cx="1808906" cy="16358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Module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4D472-076F-48E2-98F2-7FD0939392D2}"/>
              </a:ext>
            </a:extLst>
          </p:cNvPr>
          <p:cNvSpPr/>
          <p:nvPr/>
        </p:nvSpPr>
        <p:spPr>
          <a:xfrm>
            <a:off x="835822" y="3544266"/>
            <a:ext cx="1517501" cy="5245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Exécution du module HTTP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04981D8-3048-47F9-8230-42A8619C4DEC}"/>
              </a:ext>
            </a:extLst>
          </p:cNvPr>
          <p:cNvSpPr/>
          <p:nvPr/>
        </p:nvSpPr>
        <p:spPr>
          <a:xfrm>
            <a:off x="835822" y="4180255"/>
            <a:ext cx="1517501" cy="5205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Exécution du Module </a:t>
            </a:r>
            <a:r>
              <a:rPr lang="fr-FR" sz="1400" dirty="0" err="1"/>
              <a:t>History</a:t>
            </a:r>
            <a:endParaRPr lang="fr-FR" sz="1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87A9BE9-A2D0-421E-8914-AA5E9C6BAB20}"/>
              </a:ext>
            </a:extLst>
          </p:cNvPr>
          <p:cNvSpPr/>
          <p:nvPr/>
        </p:nvSpPr>
        <p:spPr>
          <a:xfrm>
            <a:off x="4646303" y="3020614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Réponse d’une page d’aide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A48156-32C2-4907-9430-C1A93A9C6D02}"/>
              </a:ext>
            </a:extLst>
          </p:cNvPr>
          <p:cNvSpPr/>
          <p:nvPr/>
        </p:nvSpPr>
        <p:spPr>
          <a:xfrm>
            <a:off x="4646303" y="3587692"/>
            <a:ext cx="1385927" cy="8518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Réponse de donnée depuis</a:t>
            </a:r>
          </a:p>
          <a:p>
            <a:pPr algn="ctr"/>
            <a:r>
              <a:rPr lang="fr-FR" sz="1200" dirty="0"/>
              <a:t>le module BME280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ADA3986-EC5B-4B77-893F-0A608425D5EB}"/>
              </a:ext>
            </a:extLst>
          </p:cNvPr>
          <p:cNvSpPr/>
          <p:nvPr/>
        </p:nvSpPr>
        <p:spPr>
          <a:xfrm>
            <a:off x="4646302" y="4558445"/>
            <a:ext cx="1385927" cy="8518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Reponse</a:t>
            </a:r>
            <a:r>
              <a:rPr lang="fr-FR" sz="1200" dirty="0"/>
              <a:t> de l’historique depuis le module </a:t>
            </a:r>
            <a:r>
              <a:rPr lang="fr-FR" sz="1200" dirty="0" err="1"/>
              <a:t>history</a:t>
            </a:r>
            <a:endParaRPr lang="fr-FR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F2F5DA7-3F01-4F11-896F-312AF47DC3B2}"/>
              </a:ext>
            </a:extLst>
          </p:cNvPr>
          <p:cNvSpPr/>
          <p:nvPr/>
        </p:nvSpPr>
        <p:spPr>
          <a:xfrm>
            <a:off x="4646301" y="5525117"/>
            <a:ext cx="1385927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Réponse depuis le module infos</a:t>
            </a:r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A725C31-B44D-4C11-87D9-4C3A5BF56AC3}"/>
              </a:ext>
            </a:extLst>
          </p:cNvPr>
          <p:cNvCxnSpPr>
            <a:cxnSpLocks/>
            <a:stCxn id="70" idx="3"/>
            <a:endCxn id="93" idx="1"/>
          </p:cNvCxnSpPr>
          <p:nvPr/>
        </p:nvCxnSpPr>
        <p:spPr>
          <a:xfrm flipV="1">
            <a:off x="4273238" y="3250670"/>
            <a:ext cx="373065" cy="5890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A2F24620-8BFD-4BF0-A03A-CD164442473F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444865" y="2455587"/>
            <a:ext cx="4898" cy="3288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841947E-DBDC-4BAC-A0C2-7F59D2181FFF}"/>
              </a:ext>
            </a:extLst>
          </p:cNvPr>
          <p:cNvCxnSpPr>
            <a:cxnSpLocks/>
          </p:cNvCxnSpPr>
          <p:nvPr/>
        </p:nvCxnSpPr>
        <p:spPr>
          <a:xfrm>
            <a:off x="2871566" y="3839755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3116121-8103-45FC-88B8-E986112C6785}"/>
              </a:ext>
            </a:extLst>
          </p:cNvPr>
          <p:cNvSpPr/>
          <p:nvPr/>
        </p:nvSpPr>
        <p:spPr>
          <a:xfrm>
            <a:off x="8945771" y="5234858"/>
            <a:ext cx="1411168" cy="1156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Ajout d’une mesure depuis le module BME280 dans la BD toute les heure</a:t>
            </a:r>
          </a:p>
        </p:txBody>
      </p: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C371ABCD-808B-4623-9DFC-E0D4AF8B8621}"/>
              </a:ext>
            </a:extLst>
          </p:cNvPr>
          <p:cNvCxnSpPr>
            <a:cxnSpLocks/>
          </p:cNvCxnSpPr>
          <p:nvPr/>
        </p:nvCxnSpPr>
        <p:spPr>
          <a:xfrm>
            <a:off x="2871567" y="3242744"/>
            <a:ext cx="11572" cy="2515118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B09E4F92-A387-44C4-A873-183ED984649B}"/>
              </a:ext>
            </a:extLst>
          </p:cNvPr>
          <p:cNvCxnSpPr>
            <a:cxnSpLocks/>
          </p:cNvCxnSpPr>
          <p:nvPr/>
        </p:nvCxnSpPr>
        <p:spPr>
          <a:xfrm>
            <a:off x="2871566" y="4383202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7AF851E-FB13-4A36-A437-38B25491B7FF}"/>
              </a:ext>
            </a:extLst>
          </p:cNvPr>
          <p:cNvCxnSpPr>
            <a:cxnSpLocks/>
          </p:cNvCxnSpPr>
          <p:nvPr/>
        </p:nvCxnSpPr>
        <p:spPr>
          <a:xfrm>
            <a:off x="2871566" y="5027041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2A9BEE7A-6498-4248-85F5-EBEB9507A85D}"/>
              </a:ext>
            </a:extLst>
          </p:cNvPr>
          <p:cNvCxnSpPr>
            <a:cxnSpLocks/>
          </p:cNvCxnSpPr>
          <p:nvPr/>
        </p:nvCxnSpPr>
        <p:spPr>
          <a:xfrm>
            <a:off x="2894024" y="5721373"/>
            <a:ext cx="2184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7C1C8FB4-53C5-42F6-A8B2-851AF79B6FFF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 flipV="1">
            <a:off x="4256288" y="4013619"/>
            <a:ext cx="390015" cy="3785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915C67B1-5D71-4C19-B031-B02420760408}"/>
              </a:ext>
            </a:extLst>
          </p:cNvPr>
          <p:cNvCxnSpPr>
            <a:cxnSpLocks/>
            <a:stCxn id="78" idx="3"/>
            <a:endCxn id="95" idx="1"/>
          </p:cNvCxnSpPr>
          <p:nvPr/>
        </p:nvCxnSpPr>
        <p:spPr>
          <a:xfrm flipV="1">
            <a:off x="4256752" y="4984372"/>
            <a:ext cx="389550" cy="456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F3441D95-61F8-4DA0-9ECA-7FE9042235E3}"/>
              </a:ext>
            </a:extLst>
          </p:cNvPr>
          <p:cNvCxnSpPr>
            <a:cxnSpLocks/>
            <a:stCxn id="79" idx="3"/>
            <a:endCxn id="96" idx="1"/>
          </p:cNvCxnSpPr>
          <p:nvPr/>
        </p:nvCxnSpPr>
        <p:spPr>
          <a:xfrm>
            <a:off x="4268037" y="5684885"/>
            <a:ext cx="378264" cy="702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AE40AEB-AD6E-43FF-B161-BDBD860B6483}"/>
              </a:ext>
            </a:extLst>
          </p:cNvPr>
          <p:cNvSpPr/>
          <p:nvPr/>
        </p:nvSpPr>
        <p:spPr>
          <a:xfrm>
            <a:off x="4887592" y="2011747"/>
            <a:ext cx="1483249" cy="4601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Envoi réponse sur port HTTP (80)</a:t>
            </a:r>
          </a:p>
        </p:txBody>
      </p: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929F34EE-3638-4365-871B-CC5CB0E24629}"/>
              </a:ext>
            </a:extLst>
          </p:cNvPr>
          <p:cNvCxnSpPr>
            <a:cxnSpLocks/>
          </p:cNvCxnSpPr>
          <p:nvPr/>
        </p:nvCxnSpPr>
        <p:spPr>
          <a:xfrm>
            <a:off x="6299360" y="2471859"/>
            <a:ext cx="1" cy="3283314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CADFDE26-8259-4DAB-A070-D632445E7C1D}"/>
              </a:ext>
            </a:extLst>
          </p:cNvPr>
          <p:cNvCxnSpPr>
            <a:cxnSpLocks/>
          </p:cNvCxnSpPr>
          <p:nvPr/>
        </p:nvCxnSpPr>
        <p:spPr>
          <a:xfrm>
            <a:off x="6032228" y="3270718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21203AB3-779F-41C6-97DA-41374FB0C3E1}"/>
              </a:ext>
            </a:extLst>
          </p:cNvPr>
          <p:cNvCxnSpPr>
            <a:cxnSpLocks/>
          </p:cNvCxnSpPr>
          <p:nvPr/>
        </p:nvCxnSpPr>
        <p:spPr>
          <a:xfrm>
            <a:off x="6032227" y="4013618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48D1D5D3-417E-4158-9372-052ED2A53A0A}"/>
              </a:ext>
            </a:extLst>
          </p:cNvPr>
          <p:cNvCxnSpPr>
            <a:cxnSpLocks/>
          </p:cNvCxnSpPr>
          <p:nvPr/>
        </p:nvCxnSpPr>
        <p:spPr>
          <a:xfrm>
            <a:off x="6032227" y="4971209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36DBFC02-3975-4E4E-B719-2335A5DC1311}"/>
              </a:ext>
            </a:extLst>
          </p:cNvPr>
          <p:cNvCxnSpPr>
            <a:cxnSpLocks/>
          </p:cNvCxnSpPr>
          <p:nvPr/>
        </p:nvCxnSpPr>
        <p:spPr>
          <a:xfrm>
            <a:off x="6032227" y="5755173"/>
            <a:ext cx="2671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C17FB8D-A5AB-4F47-951C-BF19644D1ADF}"/>
              </a:ext>
            </a:extLst>
          </p:cNvPr>
          <p:cNvSpPr/>
          <p:nvPr/>
        </p:nvSpPr>
        <p:spPr>
          <a:xfrm>
            <a:off x="839947" y="2476030"/>
            <a:ext cx="1517501" cy="9591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/>
              <a:t>Analyse des options de ligne de commande</a:t>
            </a:r>
          </a:p>
        </p:txBody>
      </p:sp>
    </p:spTree>
    <p:extLst>
      <p:ext uri="{BB962C8B-B14F-4D97-AF65-F5344CB8AC3E}">
        <p14:creationId xmlns:p14="http://schemas.microsoft.com/office/powerpoint/2010/main" val="3371592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000" dirty="0"/>
              <a:t>2.2) Windows : Mettre au point les 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9265338" cy="504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100" u="sng" dirty="0"/>
              <a:t>Les modules qui peuvent être mis au point et testé sur Windows sont :</a:t>
            </a:r>
          </a:p>
          <a:p>
            <a:r>
              <a:rPr lang="fr-FR" sz="1100" dirty="0"/>
              <a:t>Module HTTP : </a:t>
            </a:r>
          </a:p>
          <a:p>
            <a:pPr lvl="1"/>
            <a:r>
              <a:rPr lang="fr-FR" sz="1100" dirty="0"/>
              <a:t>Démarrage de l’écoute du port 80 et test avec un navigateur sur IP localhost (127.0.0.1)</a:t>
            </a:r>
          </a:p>
          <a:p>
            <a:pPr lvl="1"/>
            <a:r>
              <a:rPr lang="fr-FR" sz="1100" dirty="0"/>
              <a:t>Génération de la bonne réponse en correspondance a une requête </a:t>
            </a:r>
          </a:p>
          <a:p>
            <a:r>
              <a:rPr lang="fr-FR" sz="1100" dirty="0"/>
              <a:t>Module de base de donnée avec SQLite : </a:t>
            </a:r>
          </a:p>
          <a:p>
            <a:pPr lvl="1"/>
            <a:r>
              <a:rPr lang="fr-FR" sz="1100" dirty="0"/>
              <a:t>Vérification de l’écriture du fichier de base de donnée, du contenu, que la table est bien créé et contient les bonnes données</a:t>
            </a:r>
          </a:p>
          <a:p>
            <a:pPr lvl="1"/>
            <a:r>
              <a:rPr lang="fr-FR" sz="1100" dirty="0"/>
              <a:t>Mise au point de requête SQL</a:t>
            </a:r>
          </a:p>
          <a:p>
            <a:r>
              <a:rPr lang="fr-FR" sz="1100" dirty="0"/>
              <a:t>Module </a:t>
            </a:r>
            <a:r>
              <a:rPr lang="fr-FR" sz="1100" dirty="0" err="1"/>
              <a:t>History</a:t>
            </a:r>
            <a:r>
              <a:rPr lang="fr-FR" sz="1100" dirty="0"/>
              <a:t> : </a:t>
            </a:r>
          </a:p>
          <a:p>
            <a:pPr lvl="1"/>
            <a:r>
              <a:rPr lang="fr-FR" sz="1100" dirty="0"/>
              <a:t>Vérifier que la tache est bien déclenchée toutes X minutes</a:t>
            </a:r>
          </a:p>
          <a:p>
            <a:pPr lvl="1"/>
            <a:r>
              <a:rPr lang="fr-FR" sz="1100" dirty="0"/>
              <a:t>Vérifier que la tache déclenche bien l’écriture des donnée du capteur dans la base de donnée</a:t>
            </a:r>
          </a:p>
          <a:p>
            <a:pPr marL="274320" lvl="1" indent="0">
              <a:buNone/>
            </a:pPr>
            <a:r>
              <a:rPr lang="fr-FR" sz="1100" dirty="0"/>
              <a:t>	en revanche la mesure du capteur ne peut pas être testée sur Windows</a:t>
            </a:r>
          </a:p>
          <a:p>
            <a:r>
              <a:rPr lang="fr-FR" sz="1300" dirty="0"/>
              <a:t>Module Infos :</a:t>
            </a:r>
          </a:p>
          <a:p>
            <a:pPr lvl="1"/>
            <a:r>
              <a:rPr lang="fr-FR" sz="1100" dirty="0"/>
              <a:t>Vérifier que les infos renvoyées sont correctes.</a:t>
            </a:r>
          </a:p>
          <a:p>
            <a:pPr lvl="1"/>
            <a:r>
              <a:rPr lang="fr-FR" sz="1100" dirty="0"/>
              <a:t>Seules les infos de base de données et de version de l’app peuvent être renvoyé sur Windows. Les autres concernent linux</a:t>
            </a:r>
          </a:p>
          <a:p>
            <a:r>
              <a:rPr lang="fr-FR" sz="1300" dirty="0"/>
              <a:t>Le point d’entrée :</a:t>
            </a:r>
          </a:p>
          <a:p>
            <a:pPr lvl="1"/>
            <a:r>
              <a:rPr lang="fr-FR" sz="1100" dirty="0"/>
              <a:t>Vérifier que l’analyse des options de ligne de commande sont bon et bien appliqués dans les modules</a:t>
            </a:r>
          </a:p>
          <a:p>
            <a:pPr lvl="1"/>
            <a:r>
              <a:rPr lang="fr-FR" sz="1100" dirty="0"/>
              <a:t>Vérifier que l’aide est bien affiché dans le cas ou c’est voulu et dans le cas ou les options sont mal </a:t>
            </a:r>
            <a:r>
              <a:rPr lang="fr-FR" sz="1100" dirty="0" err="1"/>
              <a:t>ecrites</a:t>
            </a:r>
            <a:endParaRPr lang="fr-FR" sz="1100" dirty="0"/>
          </a:p>
          <a:p>
            <a:pPr lvl="1"/>
            <a:endParaRPr lang="fr-FR" sz="1100" dirty="0"/>
          </a:p>
          <a:p>
            <a:pPr marL="0" indent="0">
              <a:buNone/>
            </a:pPr>
            <a:r>
              <a:rPr lang="fr-FR" sz="1300" u="sng" dirty="0"/>
              <a:t>Le module BME280 ne peut être fait que sur linux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81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000" dirty="0"/>
              <a:t>2.3) </a:t>
            </a:r>
            <a:r>
              <a:rPr lang="fr-FR" sz="2200" dirty="0"/>
              <a:t>Windows : point le point d’entrée du programme serveur</a:t>
            </a: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9265338" cy="5042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300" u="sng" dirty="0"/>
              <a:t>Point d’entrée :</a:t>
            </a:r>
          </a:p>
          <a:p>
            <a:r>
              <a:rPr lang="fr-FR" sz="1300" dirty="0"/>
              <a:t>Le point d’entrée est le 1</a:t>
            </a:r>
            <a:r>
              <a:rPr lang="fr-FR" sz="1300" baseline="30000" dirty="0"/>
              <a:t>er</a:t>
            </a:r>
            <a:r>
              <a:rPr lang="fr-FR" sz="1300" dirty="0"/>
              <a:t> code exécuté au démarrage </a:t>
            </a:r>
            <a:r>
              <a:rPr lang="fr-FR" sz="1300"/>
              <a:t>du programme</a:t>
            </a:r>
            <a:endParaRPr lang="fr-FR" sz="1300" dirty="0"/>
          </a:p>
          <a:p>
            <a:r>
              <a:rPr lang="fr-FR" sz="1300" dirty="0"/>
              <a:t>Il contient un certain nombre d’option de ligne de commande pour pouvoir changer de configuration dans devoir recompiler</a:t>
            </a:r>
          </a:p>
          <a:p>
            <a:pPr marL="0" indent="0">
              <a:buNone/>
            </a:pPr>
            <a:endParaRPr lang="fr-FR" sz="13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29DE19-AFCE-4976-B964-DC763D49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84" y="2513566"/>
            <a:ext cx="6796845" cy="38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25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645674" cy="556814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3.1) Linux : Mettre au point du module du capteur et Tester le serveur en interne et externe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529190" cy="5042210"/>
          </a:xfrm>
        </p:spPr>
        <p:txBody>
          <a:bodyPr>
            <a:normAutofit/>
          </a:bodyPr>
          <a:lstStyle/>
          <a:p>
            <a:r>
              <a:rPr lang="fr-FR" sz="1200" dirty="0"/>
              <a:t>Connection en SSH sur le Raspberry PI</a:t>
            </a:r>
          </a:p>
          <a:p>
            <a:r>
              <a:rPr lang="fr-FR" sz="1200" dirty="0"/>
              <a:t>Vérifier que les outils de </a:t>
            </a:r>
            <a:r>
              <a:rPr lang="fr-FR" sz="1200" dirty="0" err="1"/>
              <a:t>Build</a:t>
            </a:r>
            <a:r>
              <a:rPr lang="fr-FR" sz="1200" dirty="0"/>
              <a:t> sont installée et que le module I2C est chargé et démarre bien automatiquement avec le Raspberry pi </a:t>
            </a:r>
          </a:p>
          <a:p>
            <a:r>
              <a:rPr lang="fr-FR" sz="1200" dirty="0"/>
              <a:t>Module BME280 :</a:t>
            </a:r>
          </a:p>
          <a:p>
            <a:pPr lvl="1"/>
            <a:r>
              <a:rPr lang="fr-FR" sz="1200" dirty="0"/>
              <a:t>Vérification que la mesure ce fait et que le retour est conforme au script python fourni par AJC en référence</a:t>
            </a:r>
          </a:p>
          <a:p>
            <a:pPr lvl="1"/>
            <a:r>
              <a:rPr lang="fr-FR" sz="1200" dirty="0"/>
              <a:t>Vérification que le format JSON est correct</a:t>
            </a:r>
          </a:p>
          <a:p>
            <a:pPr lvl="1"/>
            <a:endParaRPr lang="fr-FR" sz="1200" dirty="0"/>
          </a:p>
          <a:p>
            <a:r>
              <a:rPr lang="fr-FR" sz="1400" dirty="0"/>
              <a:t>Vérification que le programme fonctionne correctement :</a:t>
            </a:r>
          </a:p>
          <a:p>
            <a:pPr lvl="1"/>
            <a:r>
              <a:rPr lang="fr-FR" sz="1200" dirty="0"/>
              <a:t>Démarrage de l’écoute du port 80 et test avec un navigateur sur IP localhost (127.0.0.1)</a:t>
            </a:r>
          </a:p>
          <a:p>
            <a:pPr lvl="2"/>
            <a:r>
              <a:rPr lang="fr-FR" dirty="0"/>
              <a:t>Le port HTTP par default a savoir le 80 étant un port protégé ( ports de 0 à 1024), </a:t>
            </a:r>
          </a:p>
          <a:p>
            <a:pPr marL="822960" lvl="3" indent="0">
              <a:buNone/>
            </a:pPr>
            <a:r>
              <a:rPr lang="fr-FR" sz="1200" dirty="0"/>
              <a:t>	   il faut démarrer le serveur avec les privilèges </a:t>
            </a:r>
            <a:r>
              <a:rPr lang="fr-FR" dirty="0"/>
              <a:t>Administrateur</a:t>
            </a:r>
            <a:r>
              <a:rPr lang="fr-FR" sz="1200" dirty="0"/>
              <a:t>.</a:t>
            </a:r>
          </a:p>
          <a:p>
            <a:pPr lvl="2"/>
            <a:r>
              <a:rPr lang="fr-FR" sz="1100" dirty="0"/>
              <a:t>Connection a l’url </a:t>
            </a:r>
            <a:r>
              <a:rPr lang="fr-FR" sz="1100" dirty="0">
                <a:hlinkClick r:id="rId2"/>
              </a:rPr>
              <a:t>http://78.199.78.207:48001</a:t>
            </a:r>
            <a:endParaRPr lang="fr-FR" sz="1100" dirty="0"/>
          </a:p>
          <a:p>
            <a:pPr lvl="2"/>
            <a:r>
              <a:rPr lang="fr-FR" sz="1100" dirty="0"/>
              <a:t>Vérification que les différente url renvoient bien le bon contenu</a:t>
            </a:r>
          </a:p>
          <a:p>
            <a:pPr lvl="1"/>
            <a:r>
              <a:rPr lang="fr-FR" sz="1200" dirty="0"/>
              <a:t>Validation de la partie base de donnée :</a:t>
            </a:r>
          </a:p>
          <a:p>
            <a:pPr lvl="2"/>
            <a:r>
              <a:rPr lang="fr-FR" sz="1100" dirty="0"/>
              <a:t>Vérification que le fichier de BD est bien créé au bon endroit</a:t>
            </a:r>
          </a:p>
          <a:p>
            <a:pPr lvl="1"/>
            <a:r>
              <a:rPr lang="fr-FR" sz="1200" dirty="0"/>
              <a:t>Test des différentes options du serveur en ligne de commandes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3.1) Linux : Installation du serveur en tant que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F48D2-6ACC-4A0B-8D01-3187A073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69676"/>
            <a:ext cx="10058400" cy="4683068"/>
          </a:xfrm>
        </p:spPr>
        <p:txBody>
          <a:bodyPr/>
          <a:lstStyle/>
          <a:p>
            <a:r>
              <a:rPr lang="fr-FR" dirty="0"/>
              <a:t>Ecriture du fichier BME280Server.service pour l’ordonnanceur de tache </a:t>
            </a:r>
            <a:r>
              <a:rPr lang="fr-FR" dirty="0" err="1"/>
              <a:t>SystemD</a:t>
            </a:r>
            <a:endParaRPr lang="fr-FR" dirty="0"/>
          </a:p>
          <a:p>
            <a:r>
              <a:rPr lang="fr-FR" dirty="0"/>
              <a:t>Si le serveur crash, il sera redémarré automatiquement</a:t>
            </a:r>
          </a:p>
          <a:p>
            <a:r>
              <a:rPr lang="fr-FR" dirty="0"/>
              <a:t>Si l’os redémarre, le serveur démarrera automatiquement au démarrage</a:t>
            </a:r>
          </a:p>
          <a:p>
            <a:r>
              <a:rPr lang="fr-FR" dirty="0"/>
              <a:t>Démarrage du service</a:t>
            </a:r>
          </a:p>
          <a:p>
            <a:r>
              <a:rPr lang="fr-FR" dirty="0"/>
              <a:t>Vérification que le service est bien démarré et écoute sur le port HTTP</a:t>
            </a:r>
          </a:p>
          <a:p>
            <a:r>
              <a:rPr lang="fr-FR" dirty="0"/>
              <a:t>Inspection des journaux de log avec la commande </a:t>
            </a:r>
            <a:r>
              <a:rPr lang="fr-FR" dirty="0" err="1"/>
              <a:t>journalctl</a:t>
            </a:r>
            <a:r>
              <a:rPr lang="fr-FR" dirty="0"/>
              <a:t> qui permet de consulter les journaux générer pas les service </a:t>
            </a:r>
            <a:r>
              <a:rPr lang="fr-FR" dirty="0" err="1"/>
              <a:t>systemD</a:t>
            </a:r>
            <a:r>
              <a:rPr lang="fr-FR" dirty="0"/>
              <a:t>, pour vérifier qu’il n’y a pas eu d’erreurs au démarrage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6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page d’aide » : </a:t>
            </a:r>
            <a:r>
              <a:rPr lang="fr-FR" sz="2200" dirty="0">
                <a:hlinkClick r:id="rId2"/>
              </a:rPr>
              <a:t>http://78.199.78.207:48001</a:t>
            </a: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8EE5EE3-6407-4D45-9F50-DA074893C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38" y="1269676"/>
            <a:ext cx="2893471" cy="490106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0D44826-D9D7-4D83-8555-EAA0708A669C}"/>
              </a:ext>
            </a:extLst>
          </p:cNvPr>
          <p:cNvSpPr txBox="1"/>
          <p:nvPr/>
        </p:nvSpPr>
        <p:spPr>
          <a:xfrm>
            <a:off x="4857135" y="1315557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Si l’utilisateur ne connait pas les possibilité du serveur,</a:t>
            </a:r>
          </a:p>
          <a:p>
            <a:r>
              <a:rPr lang="fr-FR" sz="1400" dirty="0"/>
              <a:t>La connexion sur </a:t>
            </a:r>
            <a:r>
              <a:rPr lang="fr-FR" sz="1400" dirty="0" err="1"/>
              <a:t>l’ip</a:t>
            </a:r>
            <a:r>
              <a:rPr lang="fr-FR" sz="1400" dirty="0"/>
              <a:t> du serveur donne une page d’aide </a:t>
            </a:r>
          </a:p>
          <a:p>
            <a:r>
              <a:rPr lang="fr-FR" sz="1400" dirty="0"/>
              <a:t>Qui donne des explications sur le but du serveur </a:t>
            </a:r>
          </a:p>
          <a:p>
            <a:r>
              <a:rPr lang="fr-FR" sz="1400" dirty="0"/>
              <a:t>et les services disponible.</a:t>
            </a:r>
          </a:p>
          <a:p>
            <a:endParaRPr lang="fr-FR" sz="1400" dirty="0"/>
          </a:p>
          <a:p>
            <a:r>
              <a:rPr lang="fr-FR" sz="1400" dirty="0"/>
              <a:t>Seulement écrit en anglais.</a:t>
            </a:r>
          </a:p>
          <a:p>
            <a:r>
              <a:rPr lang="fr-FR" sz="1400" dirty="0"/>
              <a:t>Une piste d’amélioration serait de pouvoir </a:t>
            </a:r>
          </a:p>
          <a:p>
            <a:r>
              <a:rPr lang="fr-FR" sz="1400" dirty="0"/>
              <a:t>proposer d’autres langues</a:t>
            </a:r>
          </a:p>
        </p:txBody>
      </p:sp>
    </p:spTree>
    <p:extLst>
      <p:ext uri="{BB962C8B-B14F-4D97-AF65-F5344CB8AC3E}">
        <p14:creationId xmlns:p14="http://schemas.microsoft.com/office/powerpoint/2010/main" val="3657963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infos » : </a:t>
            </a:r>
            <a:r>
              <a:rPr lang="fr-FR" sz="2200" dirty="0">
                <a:hlinkClick r:id="rId2"/>
              </a:rPr>
              <a:t>http://78.199.78.207:48001/infos</a:t>
            </a: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A78115-F0F1-4967-88AE-4B642F51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58" y="2023219"/>
            <a:ext cx="6424158" cy="401182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7BF723-B5D5-4416-842C-66874E9E3EFB}"/>
              </a:ext>
            </a:extLst>
          </p:cNvPr>
          <p:cNvSpPr txBox="1"/>
          <p:nvPr/>
        </p:nvSpPr>
        <p:spPr>
          <a:xfrm>
            <a:off x="2096260" y="1461781"/>
            <a:ext cx="692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des information sur le serveur et le system hôte</a:t>
            </a:r>
          </a:p>
        </p:txBody>
      </p:sp>
    </p:spTree>
    <p:extLst>
      <p:ext uri="{BB962C8B-B14F-4D97-AF65-F5344CB8AC3E}">
        <p14:creationId xmlns:p14="http://schemas.microsoft.com/office/powerpoint/2010/main" val="3486339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mesure » : </a:t>
            </a:r>
            <a:r>
              <a:rPr lang="fr-FR" sz="2200" dirty="0">
                <a:hlinkClick r:id="rId2"/>
              </a:rPr>
              <a:t>http://78.199.78.207:48001/sensor</a:t>
            </a: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D26BDE-5E08-4DF9-8CCE-1471B3BA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037" y="2093892"/>
            <a:ext cx="6252279" cy="342745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57DB84A-4E35-4102-A7CE-A21BA60816C4}"/>
              </a:ext>
            </a:extLst>
          </p:cNvPr>
          <p:cNvSpPr txBox="1"/>
          <p:nvPr/>
        </p:nvSpPr>
        <p:spPr>
          <a:xfrm>
            <a:off x="2633101" y="1598704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Déclenchement d’une mesure du capteur BME280</a:t>
            </a:r>
          </a:p>
        </p:txBody>
      </p:sp>
    </p:spTree>
    <p:extLst>
      <p:ext uri="{BB962C8B-B14F-4D97-AF65-F5344CB8AC3E}">
        <p14:creationId xmlns:p14="http://schemas.microsoft.com/office/powerpoint/2010/main" val="3765237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CA6-3E7C-430A-930C-EAE90E84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082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4.1</a:t>
            </a:r>
            <a:r>
              <a:rPr lang="fr-FR" sz="2200" dirty="0"/>
              <a:t>) Résultat de la requête « historique des 12 dernières mesures » : 	</a:t>
            </a:r>
            <a:r>
              <a:rPr lang="fr-FR" sz="2200" dirty="0">
                <a:hlinkClick r:id="rId2"/>
              </a:rPr>
              <a:t>http://78.199.78.207:48001/history:12</a:t>
            </a:r>
            <a:br>
              <a:rPr lang="fr-FR" sz="1800" dirty="0"/>
            </a:br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1D6ED5-1EDF-4B47-8C7E-7EEA2A821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6" y="2210179"/>
            <a:ext cx="2520857" cy="41847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0AAF31-6401-4DEC-B2EF-768C227F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606" y="2642238"/>
            <a:ext cx="3063437" cy="37090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CF7F367-011D-4785-AD3B-E5846130A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128" y="2611335"/>
            <a:ext cx="3864553" cy="243764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3C1B8A5-25F8-4D33-BB55-B947DF42B0D1}"/>
              </a:ext>
            </a:extLst>
          </p:cNvPr>
          <p:cNvSpPr txBox="1"/>
          <p:nvPr/>
        </p:nvSpPr>
        <p:spPr>
          <a:xfrm>
            <a:off x="922179" y="180990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12 valeurs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6299F9-494B-4C9A-A310-36860F8CAFF4}"/>
              </a:ext>
            </a:extLst>
          </p:cNvPr>
          <p:cNvSpPr txBox="1"/>
          <p:nvPr/>
        </p:nvSpPr>
        <p:spPr>
          <a:xfrm>
            <a:off x="4298570" y="1856066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12 valeurs </a:t>
            </a:r>
          </a:p>
          <a:p>
            <a:r>
              <a:rPr lang="fr-FR" dirty="0"/>
              <a:t>en affichage brut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4B01816-49C3-4FEF-8E9D-26DC2108588F}"/>
              </a:ext>
            </a:extLst>
          </p:cNvPr>
          <p:cNvSpPr txBox="1"/>
          <p:nvPr/>
        </p:nvSpPr>
        <p:spPr>
          <a:xfrm>
            <a:off x="8478190" y="1887013"/>
            <a:ext cx="609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Avec 30 valeurs </a:t>
            </a:r>
          </a:p>
          <a:p>
            <a:r>
              <a:rPr lang="fr-FR" dirty="0"/>
              <a:t>en affichage brut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56944A9-8AB8-44A4-8CC0-C405ACBE94C4}"/>
              </a:ext>
            </a:extLst>
          </p:cNvPr>
          <p:cNvSpPr txBox="1"/>
          <p:nvPr/>
        </p:nvSpPr>
        <p:spPr>
          <a:xfrm>
            <a:off x="1770136" y="1258888"/>
            <a:ext cx="865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de l’historique des X dernières mesures faites toutes les heures</a:t>
            </a:r>
          </a:p>
        </p:txBody>
      </p:sp>
    </p:spTree>
    <p:extLst>
      <p:ext uri="{BB962C8B-B14F-4D97-AF65-F5344CB8AC3E}">
        <p14:creationId xmlns:p14="http://schemas.microsoft.com/office/powerpoint/2010/main" val="395050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Cette balise positionnée en plein cœur de la Mer est équipée des éléments suivants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Raspberry Pi 3 Model B+: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Marque: U:Create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Processeur: ARM</a:t>
            </a:r>
            <a:endParaRPr lang="fr-FR" dirty="0">
              <a:latin typeface="Courier New" panose="02070309020205020404" pitchFamily="49" charset="0"/>
            </a:endParaRP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Vitesse du processeur: 1.40 GHz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cœurs: 4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Taille de la mémoire vive: 1GB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Type de technologie sans fil: 802.11bgn, 802.11ac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ports USB 2.0: 4</a:t>
            </a:r>
            <a:endParaRPr lang="fr-FR" dirty="0">
              <a:latin typeface="Arial" panose="020B0604020202020204" pitchFamily="34" charset="0"/>
            </a:endParaRPr>
          </a:p>
          <a:p>
            <a:pPr lvl="1"/>
            <a:r>
              <a:rPr lang="fr-FR" dirty="0">
                <a:latin typeface="Arial" panose="020B0604020202020204" pitchFamily="34" charset="0"/>
              </a:rPr>
              <a:t>Accès en TCP ou HTTP via passerelle AJC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et redirection par port 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1EB0D-F8B1-448D-A8D1-64C4145D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0" y="2286123"/>
            <a:ext cx="5653751" cy="3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 </a:t>
            </a:r>
            <a:r>
              <a:rPr lang="fr-FR" dirty="0" err="1"/>
              <a:t>dU</a:t>
            </a:r>
            <a:r>
              <a:rPr lang="fr-FR" dirty="0"/>
              <a:t> Client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0C697DF-1E44-4814-A10D-46B212D46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54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FINITION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OPTIMISATION / SIMPLIFCATION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5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DEMO DU LOGICIEL FINI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PROBLEMES RENCONTRES / EVOLUTIONS POSSIBLES / APPORTS PERSONNELS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Capteurs d'humidité BME280: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capteur environnemental intégré développé spécifiquement pour les applications mobiles </a:t>
            </a:r>
          </a:p>
          <a:p>
            <a:pPr marL="822960" lvl="3" indent="0"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(où la taille et la faible consommation d'énergie sont des contraintes de conception essentielles) :</a:t>
            </a:r>
          </a:p>
          <a:p>
            <a:pPr marL="822960" lvl="3" indent="0">
              <a:buNone/>
            </a:pPr>
            <a:endParaRPr lang="it-IT" dirty="0"/>
          </a:p>
          <a:p>
            <a:pPr lvl="2"/>
            <a:r>
              <a:rPr lang="it-IT" dirty="0"/>
              <a:t>Capteur de temperature :</a:t>
            </a:r>
          </a:p>
          <a:p>
            <a:pPr lvl="3"/>
            <a:r>
              <a:rPr lang="it-IT" dirty="0"/>
              <a:t>Temperature: -40…85°C </a:t>
            </a:r>
          </a:p>
          <a:p>
            <a:pPr lvl="3"/>
            <a:r>
              <a:rPr lang="it-IT" dirty="0"/>
              <a:t>Precision : 0,01°C</a:t>
            </a:r>
            <a:endParaRPr lang="fr-FR" dirty="0"/>
          </a:p>
          <a:p>
            <a:pPr lvl="2"/>
            <a:r>
              <a:rPr lang="it-IT" dirty="0"/>
              <a:t>Capteur d’humidité</a:t>
            </a:r>
          </a:p>
          <a:p>
            <a:pPr lvl="3"/>
            <a:r>
              <a:rPr lang="it-IT" dirty="0"/>
              <a:t>Humidité : 0...100%</a:t>
            </a:r>
          </a:p>
          <a:p>
            <a:pPr lvl="3"/>
            <a:r>
              <a:rPr lang="it-IT" dirty="0"/>
              <a:t>Temps de réponse </a:t>
            </a:r>
            <a:r>
              <a:rPr lang="fr-FR" dirty="0"/>
              <a:t>: </a:t>
            </a:r>
            <a:r>
              <a:rPr lang="it-IT" dirty="0"/>
              <a:t>1 s</a:t>
            </a:r>
            <a:endParaRPr lang="fr-FR" dirty="0"/>
          </a:p>
          <a:p>
            <a:pPr lvl="3"/>
            <a:r>
              <a:rPr lang="it-IT" dirty="0"/>
              <a:t>Precision : </a:t>
            </a:r>
            <a:r>
              <a:rPr lang="fr-FR" dirty="0"/>
              <a:t>±3%</a:t>
            </a:r>
          </a:p>
          <a:p>
            <a:pPr lvl="2"/>
            <a:r>
              <a:rPr lang="it-IT" dirty="0"/>
              <a:t>Capteur de pression</a:t>
            </a:r>
          </a:p>
          <a:p>
            <a:pPr lvl="3"/>
            <a:r>
              <a:rPr lang="it-IT" dirty="0"/>
              <a:t>Pression: 300...1100 hPa</a:t>
            </a:r>
          </a:p>
          <a:p>
            <a:pPr lvl="3"/>
            <a:r>
              <a:rPr lang="it-IT" dirty="0"/>
              <a:t>Bruit de mesure : </a:t>
            </a:r>
            <a:r>
              <a:rPr lang="fr-FR" dirty="0"/>
              <a:t>0.2 Pa</a:t>
            </a:r>
          </a:p>
          <a:p>
            <a:pPr lvl="2"/>
            <a:r>
              <a:rPr lang="it-IT" dirty="0"/>
              <a:t>Interface : I</a:t>
            </a:r>
            <a:r>
              <a:rPr lang="fr-FR" dirty="0"/>
              <a:t>2C</a:t>
            </a:r>
            <a:endParaRPr lang="fr-FR" dirty="0">
              <a:effectLst/>
              <a:latin typeface="Arial" panose="020B0604020202020204" pitchFamily="34" charset="0"/>
            </a:endParaRPr>
          </a:p>
          <a:p>
            <a:pPr lvl="3"/>
            <a:r>
              <a:rPr lang="fr-FR" dirty="0"/>
              <a:t>Adresse </a:t>
            </a:r>
            <a:r>
              <a:rPr lang="fr-FR" dirty="0" err="1"/>
              <a:t>low</a:t>
            </a:r>
            <a:r>
              <a:rPr lang="fr-FR" dirty="0"/>
              <a:t> : 0x76</a:t>
            </a:r>
          </a:p>
          <a:p>
            <a:pPr lvl="3"/>
            <a:r>
              <a:rPr lang="fr-FR" dirty="0"/>
              <a:t>Adresse High : 0x77</a:t>
            </a:r>
          </a:p>
          <a:p>
            <a:pPr lvl="3"/>
            <a:endParaRPr lang="fr-FR" dirty="0"/>
          </a:p>
          <a:p>
            <a:pPr marL="274320" lvl="1" indent="0">
              <a:buNone/>
            </a:pPr>
            <a:r>
              <a:rPr lang="fr-FR" dirty="0"/>
              <a:t>Un script python a été fourni par AJC qui permet </a:t>
            </a:r>
          </a:p>
          <a:p>
            <a:pPr marL="274320" lvl="1" indent="0">
              <a:buNone/>
            </a:pPr>
            <a:r>
              <a:rPr lang="fr-FR" dirty="0"/>
              <a:t>de vérifier que le capteur fonctionne correctement</a:t>
            </a:r>
          </a:p>
          <a:p>
            <a:pPr marL="274320" lvl="1" indent="0">
              <a:buNone/>
            </a:pPr>
            <a:r>
              <a:rPr lang="fr-FR" dirty="0"/>
              <a:t>et de pouvoir comparer les donnée avec notre futur </a:t>
            </a:r>
            <a:r>
              <a:rPr lang="fr-FR" dirty="0" err="1"/>
              <a:t>implementation</a:t>
            </a:r>
            <a:endParaRPr lang="it-IT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170EEF-85D6-4105-A065-BFB23D8A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51" y="2196192"/>
            <a:ext cx="4637438" cy="11235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E4C4-EF2E-4351-8DE6-DDAF3A30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10" y="3396006"/>
            <a:ext cx="327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application graphique Station Météo qui permettra d’afficher les données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Affichage de l'heure et de la date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Mer: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10? minutes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Taux d’humidité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Pression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Ville 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 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Gestion de l’affichage de pictogrammes associés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Affichage de la Ville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Graphique prévisionnel pour les 5 jours suivants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partie d’administration permettant de configurer certaine paramètres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Section Affichage: 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Format de l’heure 12 ou 24H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Choix de la Ville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Unité de Température Fahrenheit ou Celsius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Possibilité de choisir les styles d’affichage: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Famille de Police 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Couleur </a:t>
            </a:r>
            <a:r>
              <a:rPr lang="fr-FR" dirty="0">
                <a:latin typeface="Courier New" panose="02070309020205020404" pitchFamily="49" charset="0"/>
              </a:rPr>
              <a:t>:(</a:t>
            </a:r>
            <a:r>
              <a:rPr lang="fr-FR" dirty="0">
                <a:effectLst/>
                <a:latin typeface="Arial" panose="020B0604020202020204" pitchFamily="34" charset="0"/>
              </a:rPr>
              <a:t>Chaque style sera décliné en Mode Jour/Nuit)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Choix de la langue •: Anglais </a:t>
            </a:r>
            <a:r>
              <a:rPr lang="fr-FR" dirty="0">
                <a:latin typeface="Arial" panose="020B0604020202020204" pitchFamily="34" charset="0"/>
              </a:rPr>
              <a:t>/ </a:t>
            </a:r>
            <a:r>
              <a:rPr lang="fr-FR" dirty="0">
                <a:effectLst/>
                <a:latin typeface="Arial" panose="020B0604020202020204" pitchFamily="34" charset="0"/>
              </a:rPr>
              <a:t>Français</a:t>
            </a:r>
          </a:p>
          <a:p>
            <a:pPr lvl="1"/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Facultatif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S'il vous reste du temps, vous enregistrerez toutes les heures les informations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de la balise au sein d'une base de données.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Le but sera d'afficher la température moyenne des 12 dernières heures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et de l'afficher au sein de votre station.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L’ARCHITECTURE</a:t>
            </a:r>
            <a:br>
              <a:rPr lang="fr-FR" dirty="0"/>
            </a:br>
            <a:r>
              <a:rPr lang="fr-FR" dirty="0"/>
              <a:t>DU PROJET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MVC / SCHEMAS LOGIQUE / FONCTIONNEMENT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9377D1F-C1DB-4901-B076-C2F5619BE2C9}"/>
              </a:ext>
            </a:extLst>
          </p:cNvPr>
          <p:cNvSpPr/>
          <p:nvPr/>
        </p:nvSpPr>
        <p:spPr>
          <a:xfrm>
            <a:off x="2149434" y="2131621"/>
            <a:ext cx="3526971" cy="4037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52A6A1-8910-4D15-8619-42AFEF1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12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MVC : Model-Vue-Contrôleur</a:t>
            </a:r>
            <a:br>
              <a:rPr lang="fr-FR" dirty="0"/>
            </a:br>
            <a:r>
              <a:rPr lang="fr-FR" dirty="0"/>
              <a:t>dans un contexte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F446E-33D5-4B09-B6E5-E3CDDB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33208-94CB-4F25-BE46-F6489EDD000D}"/>
              </a:ext>
            </a:extLst>
          </p:cNvPr>
          <p:cNvSpPr/>
          <p:nvPr/>
        </p:nvSpPr>
        <p:spPr>
          <a:xfrm>
            <a:off x="3739757" y="3933701"/>
            <a:ext cx="1540823" cy="558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83CE-1874-4127-81BB-2115253A653F}"/>
              </a:ext>
            </a:extLst>
          </p:cNvPr>
          <p:cNvSpPr/>
          <p:nvPr/>
        </p:nvSpPr>
        <p:spPr>
          <a:xfrm>
            <a:off x="2650197" y="2606634"/>
            <a:ext cx="108956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0067-D17D-4887-BD9C-A0DCD555E1C5}"/>
              </a:ext>
            </a:extLst>
          </p:cNvPr>
          <p:cNvSpPr/>
          <p:nvPr/>
        </p:nvSpPr>
        <p:spPr>
          <a:xfrm>
            <a:off x="2650197" y="5260769"/>
            <a:ext cx="1089560" cy="558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2EC7C-FCCC-4D32-9274-51F7EE3B4094}"/>
              </a:ext>
            </a:extLst>
          </p:cNvPr>
          <p:cNvSpPr/>
          <p:nvPr/>
        </p:nvSpPr>
        <p:spPr>
          <a:xfrm>
            <a:off x="7062869" y="3933700"/>
            <a:ext cx="1540823" cy="558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B583-4389-4E0C-BB52-173166F3C125}"/>
              </a:ext>
            </a:extLst>
          </p:cNvPr>
          <p:cNvCxnSpPr/>
          <p:nvPr/>
        </p:nvCxnSpPr>
        <p:spPr>
          <a:xfrm flipH="1" flipV="1">
            <a:off x="3390405" y="3164775"/>
            <a:ext cx="617517" cy="7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9BF5C83-87DC-4172-AE96-7F8B603AE232}"/>
              </a:ext>
            </a:extLst>
          </p:cNvPr>
          <p:cNvCxnSpPr>
            <a:cxnSpLocks/>
          </p:cNvCxnSpPr>
          <p:nvPr/>
        </p:nvCxnSpPr>
        <p:spPr>
          <a:xfrm flipH="1">
            <a:off x="3479471" y="4491841"/>
            <a:ext cx="528451" cy="7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1623CD-4FD0-4676-B0E3-C0D572592C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3739757" y="4491842"/>
            <a:ext cx="770412" cy="10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29EC33-8FC9-48AA-999E-9183CAFBD0A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3739758" y="2885705"/>
            <a:ext cx="770411" cy="10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0BAEC9-1382-4242-9519-450D0AB3F025}"/>
              </a:ext>
            </a:extLst>
          </p:cNvPr>
          <p:cNvCxnSpPr>
            <a:cxnSpLocks/>
          </p:cNvCxnSpPr>
          <p:nvPr/>
        </p:nvCxnSpPr>
        <p:spPr>
          <a:xfrm>
            <a:off x="5280581" y="4031673"/>
            <a:ext cx="178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42EC6F-D1B7-4604-99B7-06C7887D8CE8}"/>
              </a:ext>
            </a:extLst>
          </p:cNvPr>
          <p:cNvCxnSpPr>
            <a:cxnSpLocks/>
          </p:cNvCxnSpPr>
          <p:nvPr/>
        </p:nvCxnSpPr>
        <p:spPr>
          <a:xfrm flipH="1">
            <a:off x="5280580" y="4387933"/>
            <a:ext cx="178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8CF116A-0629-4BE6-ABFD-B919DDADEF49}"/>
              </a:ext>
            </a:extLst>
          </p:cNvPr>
          <p:cNvSpPr txBox="1"/>
          <p:nvPr/>
        </p:nvSpPr>
        <p:spPr>
          <a:xfrm>
            <a:off x="4690753" y="21524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8749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{AFCB2019-BA94-404F-96FA-0911D432BE9A}tf78438558_win32</Template>
  <TotalTime>1207</TotalTime>
  <Words>2978</Words>
  <Application>Microsoft Office PowerPoint</Application>
  <PresentationFormat>Grand écran</PresentationFormat>
  <Paragraphs>497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Century Gothic</vt:lpstr>
      <vt:lpstr>Courier New</vt:lpstr>
      <vt:lpstr>Garamond</vt:lpstr>
      <vt:lpstr>SavonVTI</vt:lpstr>
      <vt:lpstr>Station Meteo</vt:lpstr>
      <vt:lpstr>LA SPECIFICATION</vt:lpstr>
      <vt:lpstr>Intitulé du projet :</vt:lpstr>
      <vt:lpstr>Matériel mis a disposition :</vt:lpstr>
      <vt:lpstr>Matériel mis a disposition :</vt:lpstr>
      <vt:lpstr>Fonctionnalité attendue :</vt:lpstr>
      <vt:lpstr>Fonctionnalité attendue :</vt:lpstr>
      <vt:lpstr>L’ARCHITECTURE DU PROJET</vt:lpstr>
      <vt:lpstr>MVC : Model-Vue-Contrôleur dans un contexte Client-Serveur</vt:lpstr>
      <vt:lpstr>? A retravailler pour introduire les slides suivant </vt:lpstr>
      <vt:lpstr>Architecture du Client</vt:lpstr>
      <vt:lpstr>Architecture du Serveur sur Raspberry PI :   Réception/Envois via Requête Web</vt:lpstr>
      <vt:lpstr>Architecture du Serveur sur Raspberry PI : Création/Lecture de l’Historique des mesures</vt:lpstr>
      <vt:lpstr>L’EQUIPE</vt:lpstr>
      <vt:lpstr>Participants au projet :</vt:lpstr>
      <vt:lpstr>CHOIX TECHNIQUES</vt:lpstr>
      <vt:lpstr>Outils / Libraire / Framework</vt:lpstr>
      <vt:lpstr>LA RECHERCHE</vt:lpstr>
      <vt:lpstr>Api web</vt:lpstr>
      <vt:lpstr>Serveur WEB</vt:lpstr>
      <vt:lpstr>Capteur BME280</vt:lpstr>
      <vt:lpstr>Serveur WEB</vt:lpstr>
      <vt:lpstr>Format de donnée d’échanges</vt:lpstr>
      <vt:lpstr>App client</vt:lpstr>
      <vt:lpstr>Diverses Idées design</vt:lpstr>
      <vt:lpstr>Designs similaire d’application météo</vt:lpstr>
      <vt:lpstr>CONCEPTION MISE AU POINT</vt:lpstr>
      <vt:lpstr>Conception du Serveur</vt:lpstr>
      <vt:lpstr>Conception du Serveur : les grande étapes</vt:lpstr>
      <vt:lpstr>1) Windows : Création d’un projet cross platform UNIX/WINDOWS</vt:lpstr>
      <vt:lpstr>2.1) Windows : Mise en place des différents modules </vt:lpstr>
      <vt:lpstr>2.2) Windows : Mettre au point les modules</vt:lpstr>
      <vt:lpstr>2.3) Windows : point le point d’entrée du programme serveur</vt:lpstr>
      <vt:lpstr>3.1) Linux : Mettre au point du module du capteur et Tester le serveur en interne et externe</vt:lpstr>
      <vt:lpstr>3.1) Linux : Installation du serveur en tant que service</vt:lpstr>
      <vt:lpstr>4.1) Résultat de la requête « page d’aide » : http://78.199.78.207:48001</vt:lpstr>
      <vt:lpstr>4.1) Résultat de la requête « infos » : http://78.199.78.207:48001/infos</vt:lpstr>
      <vt:lpstr>4.1) Résultat de la requête « mesure » : http://78.199.78.207:48001/sensor</vt:lpstr>
      <vt:lpstr>4.1) Résultat de la requête « historique des 12 dernières mesures » :  http://78.199.78.207:48001/history:12 </vt:lpstr>
      <vt:lpstr>Conception dU Client</vt:lpstr>
      <vt:lpstr>LA FINITION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Meteo</dc:title>
  <dc:creator>aiekick</dc:creator>
  <cp:lastModifiedBy>aiekick</cp:lastModifiedBy>
  <cp:revision>84</cp:revision>
  <dcterms:created xsi:type="dcterms:W3CDTF">2021-06-21T06:35:34Z</dcterms:created>
  <dcterms:modified xsi:type="dcterms:W3CDTF">2021-06-22T12:45:20Z</dcterms:modified>
</cp:coreProperties>
</file>