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7"/>
  </p:notesMasterIdLst>
  <p:handoutMasterIdLst>
    <p:handoutMasterId r:id="rId48"/>
  </p:handoutMasterIdLst>
  <p:sldIdLst>
    <p:sldId id="257" r:id="rId2"/>
    <p:sldId id="263" r:id="rId3"/>
    <p:sldId id="285" r:id="rId4"/>
    <p:sldId id="287" r:id="rId5"/>
    <p:sldId id="286" r:id="rId6"/>
    <p:sldId id="288" r:id="rId7"/>
    <p:sldId id="289" r:id="rId8"/>
    <p:sldId id="265" r:id="rId9"/>
    <p:sldId id="272" r:id="rId10"/>
    <p:sldId id="274" r:id="rId11"/>
    <p:sldId id="273" r:id="rId12"/>
    <p:sldId id="277" r:id="rId13"/>
    <p:sldId id="278" r:id="rId14"/>
    <p:sldId id="264" r:id="rId15"/>
    <p:sldId id="290" r:id="rId16"/>
    <p:sldId id="275" r:id="rId17"/>
    <p:sldId id="276" r:id="rId18"/>
    <p:sldId id="266" r:id="rId19"/>
    <p:sldId id="279" r:id="rId20"/>
    <p:sldId id="299" r:id="rId21"/>
    <p:sldId id="301" r:id="rId22"/>
    <p:sldId id="300" r:id="rId23"/>
    <p:sldId id="302" r:id="rId24"/>
    <p:sldId id="280" r:id="rId25"/>
    <p:sldId id="281" r:id="rId26"/>
    <p:sldId id="282" r:id="rId27"/>
    <p:sldId id="284" r:id="rId28"/>
    <p:sldId id="283" r:id="rId29"/>
    <p:sldId id="267" r:id="rId30"/>
    <p:sldId id="294" r:id="rId31"/>
    <p:sldId id="296" r:id="rId32"/>
    <p:sldId id="297" r:id="rId33"/>
    <p:sldId id="307" r:id="rId34"/>
    <p:sldId id="303" r:id="rId35"/>
    <p:sldId id="304" r:id="rId36"/>
    <p:sldId id="305" r:id="rId37"/>
    <p:sldId id="308" r:id="rId38"/>
    <p:sldId id="306" r:id="rId39"/>
    <p:sldId id="295" r:id="rId40"/>
    <p:sldId id="291" r:id="rId41"/>
    <p:sldId id="292" r:id="rId42"/>
    <p:sldId id="293" r:id="rId43"/>
    <p:sldId id="269" r:id="rId44"/>
    <p:sldId id="271" r:id="rId45"/>
    <p:sldId id="270" r:id="rId4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60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6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41C455-0541-42CB-85F2-EF2EB726E407}" type="datetime1">
              <a:rPr lang="fr-FR" smtClean="0"/>
              <a:t>22/06/2021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F4AB6-716B-4E95-AAD2-DB349D9AC9BA}" type="datetime1">
              <a:rPr lang="fr-FR" smtClean="0"/>
              <a:t>22/06/2021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3B6331D-8BD5-4AF5-97EE-8FB3C79FE924}" type="datetime1">
              <a:rPr lang="fr-FR" smtClean="0"/>
              <a:t>22/06/2021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D1B91-EF9C-42FB-BBE2-597FDE1B14D7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33226-97BF-4FE9-8F44-80542C0EB53C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7CE27EF-4081-4F92-AC85-8FD255C3955B}" type="datetime1">
              <a:rPr lang="fr-FR" smtClean="0"/>
              <a:t>22/06/2021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52E25-1182-4E86-836C-7D703787597C}" type="datetime1">
              <a:rPr lang="fr-FR" smtClean="0"/>
              <a:t>22/06/2021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B49E2-AD49-4B10-A213-CF194D4A25A3}" type="datetime1">
              <a:rPr lang="fr-FR" smtClean="0"/>
              <a:t>22/06/2021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4F25-64BB-460E-8192-B4AC51BA66FC}" type="datetime1">
              <a:rPr lang="fr-FR" smtClean="0"/>
              <a:t>22/06/2021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66AC7-6890-4F0E-B000-A39D822B7C00}" type="datetime1">
              <a:rPr lang="fr-FR" smtClean="0"/>
              <a:t>22/06/2021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B0F5FB-B743-44F1-84BA-99C248DB6023}" type="datetime1">
              <a:rPr lang="fr-FR" smtClean="0"/>
              <a:t>22/06/2021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80E5F3D-7A62-48B1-A43E-C6091B37429D}" type="datetime1">
              <a:rPr lang="fr-FR" smtClean="0"/>
              <a:t>22/06/2021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22/06/2021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106073"/>
            <a:ext cx="4775075" cy="672753"/>
          </a:xfrm>
        </p:spPr>
        <p:txBody>
          <a:bodyPr rtlCol="0">
            <a:normAutofit/>
          </a:bodyPr>
          <a:lstStyle/>
          <a:p>
            <a:pPr rtl="0"/>
            <a:r>
              <a:rPr lang="fr" sz="4400" dirty="0">
                <a:solidFill>
                  <a:schemeClr val="tx1"/>
                </a:solidFill>
              </a:rPr>
              <a:t>S</a:t>
            </a:r>
            <a:r>
              <a:rPr lang="fr-FR" sz="4400" dirty="0">
                <a:solidFill>
                  <a:schemeClr val="tx1"/>
                </a:solidFill>
              </a:rPr>
              <a:t>t</a:t>
            </a:r>
            <a:r>
              <a:rPr lang="fr" sz="4400" dirty="0">
                <a:solidFill>
                  <a:schemeClr val="tx1"/>
                </a:solidFill>
              </a:rPr>
              <a:t>ation Meteo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2861954"/>
            <a:ext cx="4775075" cy="1941616"/>
          </a:xfrm>
        </p:spPr>
        <p:txBody>
          <a:bodyPr rtlCol="0">
            <a:normAutofit fontScale="92500" lnSpcReduction="10000"/>
          </a:bodyPr>
          <a:lstStyle/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RESKILLING C/C++ Developpeur Embarqué 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pour AKKA TECHNOLOGIES</a:t>
            </a:r>
            <a:br>
              <a:rPr lang="fr" sz="1200" dirty="0">
                <a:solidFill>
                  <a:schemeClr val="tx1"/>
                </a:solidFill>
              </a:rPr>
            </a:br>
            <a:r>
              <a:rPr lang="fr" sz="1200" dirty="0">
                <a:solidFill>
                  <a:schemeClr val="tx1"/>
                </a:solidFill>
              </a:rPr>
              <a:t>Via AJC Formation</a:t>
            </a:r>
          </a:p>
          <a:p>
            <a:pPr rtl="0">
              <a:spcAft>
                <a:spcPts val="600"/>
              </a:spcAft>
            </a:pPr>
            <a:endParaRPr lang="fr" sz="1000" dirty="0">
              <a:solidFill>
                <a:schemeClr val="tx1"/>
              </a:solidFill>
            </a:endParaRPr>
          </a:p>
          <a:p>
            <a:pPr rtl="0">
              <a:spcAft>
                <a:spcPts val="600"/>
              </a:spcAft>
            </a:pPr>
            <a:r>
              <a:rPr lang="fr" sz="1600" dirty="0">
                <a:solidFill>
                  <a:schemeClr val="tx1"/>
                </a:solidFill>
              </a:rPr>
              <a:t>Participants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Lucas SANER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Mickael ANTHEAUME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Stephane CUILLERDIER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722A4-E90F-41FF-85C0-2B8A0F6F1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02072"/>
          </a:xfrm>
        </p:spPr>
        <p:txBody>
          <a:bodyPr>
            <a:normAutofit fontScale="90000"/>
          </a:bodyPr>
          <a:lstStyle/>
          <a:p>
            <a:r>
              <a:rPr lang="fr-FR" dirty="0"/>
              <a:t>? A retravailler pour introduire les slides suivant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B8B9F2-2652-4A90-8751-F175BCE4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22/06/2021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A87361-6729-4522-9367-CA9670AA2BCC}"/>
              </a:ext>
            </a:extLst>
          </p:cNvPr>
          <p:cNvSpPr/>
          <p:nvPr/>
        </p:nvSpPr>
        <p:spPr>
          <a:xfrm>
            <a:off x="4635500" y="1445322"/>
            <a:ext cx="1600200" cy="73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 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0C427-2AA6-4C97-88BD-412265E54EFD}"/>
              </a:ext>
            </a:extLst>
          </p:cNvPr>
          <p:cNvSpPr/>
          <p:nvPr/>
        </p:nvSpPr>
        <p:spPr>
          <a:xfrm>
            <a:off x="1291435" y="3949716"/>
            <a:ext cx="1600200" cy="73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 Serveur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4AEACD9-4F51-41E1-8A0D-92791299562E}"/>
              </a:ext>
            </a:extLst>
          </p:cNvPr>
          <p:cNvCxnSpPr>
            <a:cxnSpLocks/>
          </p:cNvCxnSpPr>
          <p:nvPr/>
        </p:nvCxnSpPr>
        <p:spPr>
          <a:xfrm flipH="1">
            <a:off x="1866900" y="2181922"/>
            <a:ext cx="2996045" cy="1767794"/>
          </a:xfrm>
          <a:prstGeom prst="straightConnector1">
            <a:avLst/>
          </a:prstGeom>
          <a:ln w="28575">
            <a:solidFill>
              <a:srgbClr val="1FBB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BC01062-0F86-489E-9F7E-A7A32DFB91B0}"/>
              </a:ext>
            </a:extLst>
          </p:cNvPr>
          <p:cNvCxnSpPr>
            <a:cxnSpLocks/>
          </p:cNvCxnSpPr>
          <p:nvPr/>
        </p:nvCxnSpPr>
        <p:spPr>
          <a:xfrm flipV="1">
            <a:off x="2551978" y="2181922"/>
            <a:ext cx="2588987" cy="1767794"/>
          </a:xfrm>
          <a:prstGeom prst="straightConnector1">
            <a:avLst/>
          </a:prstGeom>
          <a:ln w="28575">
            <a:solidFill>
              <a:srgbClr val="FF2D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D7ADD3A-C374-4E09-968C-7092B1836103}"/>
              </a:ext>
            </a:extLst>
          </p:cNvPr>
          <p:cNvSpPr/>
          <p:nvPr/>
        </p:nvSpPr>
        <p:spPr>
          <a:xfrm>
            <a:off x="1066800" y="3695715"/>
            <a:ext cx="4696406" cy="2519691"/>
          </a:xfrm>
          <a:prstGeom prst="rect">
            <a:avLst/>
          </a:prstGeom>
          <a:noFill/>
          <a:ln w="19050">
            <a:solidFill>
              <a:srgbClr val="A60A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06CDBF-AB8D-4457-8779-031C3614E46A}"/>
              </a:ext>
            </a:extLst>
          </p:cNvPr>
          <p:cNvSpPr txBox="1"/>
          <p:nvPr/>
        </p:nvSpPr>
        <p:spPr>
          <a:xfrm>
            <a:off x="1061060" y="5876852"/>
            <a:ext cx="1030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A60AA6"/>
                </a:solidFill>
              </a:rPr>
              <a:t>Raspberry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B72942-688D-4B2F-BDED-4A0973B74861}"/>
              </a:ext>
            </a:extLst>
          </p:cNvPr>
          <p:cNvSpPr/>
          <p:nvPr/>
        </p:nvSpPr>
        <p:spPr>
          <a:xfrm>
            <a:off x="10238133" y="1751440"/>
            <a:ext cx="1037534" cy="467677"/>
          </a:xfrm>
          <a:prstGeom prst="rect">
            <a:avLst/>
          </a:prstGeom>
          <a:solidFill>
            <a:srgbClr val="A60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Matériel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91627D-CF84-4366-9B99-8E5ED66EDC4E}"/>
              </a:ext>
            </a:extLst>
          </p:cNvPr>
          <p:cNvSpPr/>
          <p:nvPr/>
        </p:nvSpPr>
        <p:spPr>
          <a:xfrm>
            <a:off x="10238134" y="2210793"/>
            <a:ext cx="1037533" cy="4676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Logiciel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2A11B8-72A4-438D-BC8C-ECF6BE2B8B5A}"/>
              </a:ext>
            </a:extLst>
          </p:cNvPr>
          <p:cNvSpPr/>
          <p:nvPr/>
        </p:nvSpPr>
        <p:spPr>
          <a:xfrm>
            <a:off x="6428795" y="3682270"/>
            <a:ext cx="3419263" cy="2519691"/>
          </a:xfrm>
          <a:prstGeom prst="rect">
            <a:avLst/>
          </a:prstGeom>
          <a:solidFill>
            <a:srgbClr val="3DC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web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C70DC38-AB66-4A85-A3C2-688218353266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869334" y="2181922"/>
            <a:ext cx="2269093" cy="1500348"/>
          </a:xfrm>
          <a:prstGeom prst="straightConnector1">
            <a:avLst/>
          </a:prstGeom>
          <a:ln w="28575">
            <a:solidFill>
              <a:srgbClr val="1FBB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72AD73F-7162-48EB-8CD0-B52C4547FC99}"/>
              </a:ext>
            </a:extLst>
          </p:cNvPr>
          <p:cNvCxnSpPr>
            <a:cxnSpLocks/>
          </p:cNvCxnSpPr>
          <p:nvPr/>
        </p:nvCxnSpPr>
        <p:spPr>
          <a:xfrm flipH="1" flipV="1">
            <a:off x="5591314" y="2181922"/>
            <a:ext cx="1795138" cy="1500348"/>
          </a:xfrm>
          <a:prstGeom prst="straightConnector1">
            <a:avLst/>
          </a:prstGeom>
          <a:ln w="28575">
            <a:solidFill>
              <a:srgbClr val="FF2D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AD39835-7BA2-4915-AEEE-9C2AFEC71AE0}"/>
              </a:ext>
            </a:extLst>
          </p:cNvPr>
          <p:cNvSpPr/>
          <p:nvPr/>
        </p:nvSpPr>
        <p:spPr>
          <a:xfrm>
            <a:off x="10238133" y="2675637"/>
            <a:ext cx="1037534" cy="467677"/>
          </a:xfrm>
          <a:prstGeom prst="rect">
            <a:avLst/>
          </a:prstGeom>
          <a:solidFill>
            <a:srgbClr val="3DC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Service web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8C07296-CEC8-4E6F-9FBB-B478F205E7AF}"/>
              </a:ext>
            </a:extLst>
          </p:cNvPr>
          <p:cNvCxnSpPr>
            <a:cxnSpLocks/>
          </p:cNvCxnSpPr>
          <p:nvPr/>
        </p:nvCxnSpPr>
        <p:spPr>
          <a:xfrm>
            <a:off x="10238133" y="3299594"/>
            <a:ext cx="476101" cy="0"/>
          </a:xfrm>
          <a:prstGeom prst="straightConnector1">
            <a:avLst/>
          </a:prstGeom>
          <a:ln w="28575">
            <a:solidFill>
              <a:srgbClr val="1FBB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47674E7D-F572-4E5A-B61B-DAE99FF962DF}"/>
              </a:ext>
            </a:extLst>
          </p:cNvPr>
          <p:cNvSpPr txBox="1"/>
          <p:nvPr/>
        </p:nvSpPr>
        <p:spPr>
          <a:xfrm>
            <a:off x="10756900" y="3146493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1FBB3D"/>
                </a:solidFill>
              </a:rPr>
              <a:t>Requête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8DCFF0B-0F69-48D8-90D0-8E3CD1CCA3C5}"/>
              </a:ext>
            </a:extLst>
          </p:cNvPr>
          <p:cNvCxnSpPr>
            <a:cxnSpLocks/>
          </p:cNvCxnSpPr>
          <p:nvPr/>
        </p:nvCxnSpPr>
        <p:spPr>
          <a:xfrm>
            <a:off x="10238647" y="3484039"/>
            <a:ext cx="476101" cy="0"/>
          </a:xfrm>
          <a:prstGeom prst="straightConnector1">
            <a:avLst/>
          </a:prstGeom>
          <a:ln w="28575">
            <a:solidFill>
              <a:srgbClr val="FF2D2D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FD9E9D23-3DB9-4976-8288-62145456F116}"/>
              </a:ext>
            </a:extLst>
          </p:cNvPr>
          <p:cNvSpPr txBox="1"/>
          <p:nvPr/>
        </p:nvSpPr>
        <p:spPr>
          <a:xfrm>
            <a:off x="10757414" y="3330938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FF0000"/>
                </a:solidFill>
              </a:rPr>
              <a:t>Envoi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445C7C-1418-4ABC-AEDD-A457390362ED}"/>
              </a:ext>
            </a:extLst>
          </p:cNvPr>
          <p:cNvSpPr/>
          <p:nvPr/>
        </p:nvSpPr>
        <p:spPr>
          <a:xfrm>
            <a:off x="3426872" y="3949716"/>
            <a:ext cx="1600200" cy="73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Historique des mesure</a:t>
            </a:r>
          </a:p>
        </p:txBody>
      </p:sp>
    </p:spTree>
    <p:extLst>
      <p:ext uri="{BB962C8B-B14F-4D97-AF65-F5344CB8AC3E}">
        <p14:creationId xmlns:p14="http://schemas.microsoft.com/office/powerpoint/2010/main" val="1584584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ABAF4-16BB-455B-A989-DDDA21C0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6355"/>
            <a:ext cx="10058400" cy="523296"/>
          </a:xfrm>
        </p:spPr>
        <p:txBody>
          <a:bodyPr>
            <a:normAutofit fontScale="90000"/>
          </a:bodyPr>
          <a:lstStyle/>
          <a:p>
            <a:r>
              <a:rPr lang="fr-FR" dirty="0"/>
              <a:t>Architecture du Client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7B8CBC-ADCA-47D7-A3C3-28F62BF0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22/06/2021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281E90-4BC6-4C59-AEB5-D22533FC85F4}"/>
              </a:ext>
            </a:extLst>
          </p:cNvPr>
          <p:cNvSpPr/>
          <p:nvPr/>
        </p:nvSpPr>
        <p:spPr>
          <a:xfrm>
            <a:off x="3679459" y="2976310"/>
            <a:ext cx="1626920" cy="3800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Paramètres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BE1275-B289-4709-8B70-DA21455DA602}"/>
              </a:ext>
            </a:extLst>
          </p:cNvPr>
          <p:cNvSpPr/>
          <p:nvPr/>
        </p:nvSpPr>
        <p:spPr>
          <a:xfrm>
            <a:off x="832349" y="4002482"/>
            <a:ext cx="1626920" cy="5620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Affichage</a:t>
            </a:r>
          </a:p>
          <a:p>
            <a:pPr algn="ctr"/>
            <a:r>
              <a:rPr lang="fr-FR" sz="1400" dirty="0"/>
              <a:t>Balise 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4CF147-4B51-44BA-9A8A-E4FAA7605157}"/>
              </a:ext>
            </a:extLst>
          </p:cNvPr>
          <p:cNvSpPr/>
          <p:nvPr/>
        </p:nvSpPr>
        <p:spPr>
          <a:xfrm>
            <a:off x="3679459" y="1974376"/>
            <a:ext cx="162692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Mise à jour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6AE6FE-E203-4354-862C-51149D821924}"/>
              </a:ext>
            </a:extLst>
          </p:cNvPr>
          <p:cNvSpPr/>
          <p:nvPr/>
        </p:nvSpPr>
        <p:spPr>
          <a:xfrm>
            <a:off x="5945170" y="1912408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Envoi Requête aux serveurs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D768EF-CE2E-45C2-9209-996700D55D0F}"/>
              </a:ext>
            </a:extLst>
          </p:cNvPr>
          <p:cNvSpPr/>
          <p:nvPr/>
        </p:nvSpPr>
        <p:spPr>
          <a:xfrm>
            <a:off x="9107297" y="1912408"/>
            <a:ext cx="1624940" cy="5916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Serveur Mer (Raspberry PI)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D31922-3CC8-40D4-89B8-EB89F3B568AE}"/>
              </a:ext>
            </a:extLst>
          </p:cNvPr>
          <p:cNvSpPr/>
          <p:nvPr/>
        </p:nvSpPr>
        <p:spPr>
          <a:xfrm>
            <a:off x="9107297" y="2892598"/>
            <a:ext cx="1624941" cy="5916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Serveur ville</a:t>
            </a:r>
          </a:p>
          <a:p>
            <a:pPr algn="ctr"/>
            <a:r>
              <a:rPr lang="fr-FR" sz="1400" dirty="0"/>
              <a:t>(l’API WEB)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76ACFFF-721C-46F3-880A-5F15AF93C2F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572090" y="2208238"/>
            <a:ext cx="153520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0D7AF06-C75B-458B-8F8D-0BBD3601A2B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7572090" y="2208238"/>
            <a:ext cx="1535207" cy="98019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602ED5D-9600-4F8E-BDA1-0474B28C0A5A}"/>
              </a:ext>
            </a:extLst>
          </p:cNvPr>
          <p:cNvCxnSpPr>
            <a:cxnSpLocks/>
            <a:stCxn id="9" idx="1"/>
            <a:endCxn id="331" idx="3"/>
          </p:cNvCxnSpPr>
          <p:nvPr/>
        </p:nvCxnSpPr>
        <p:spPr>
          <a:xfrm flipH="1">
            <a:off x="7572090" y="2208238"/>
            <a:ext cx="1535207" cy="98019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9CD9441-9C01-43C1-80A6-CA361A41D928}"/>
              </a:ext>
            </a:extLst>
          </p:cNvPr>
          <p:cNvSpPr/>
          <p:nvPr/>
        </p:nvSpPr>
        <p:spPr>
          <a:xfrm>
            <a:off x="1019385" y="1974376"/>
            <a:ext cx="1252847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Utilisateur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0E81E4C-5507-4C99-864C-36F993950822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>
            <a:off x="2272232" y="2202976"/>
            <a:ext cx="140722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9732262-BDBA-4A76-AE27-B6962128D6E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306379" y="2202976"/>
            <a:ext cx="638791" cy="52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1C760CA2-0A14-42F9-8A14-5E76812D4724}"/>
              </a:ext>
            </a:extLst>
          </p:cNvPr>
          <p:cNvCxnSpPr>
            <a:cxnSpLocks/>
            <a:stCxn id="131" idx="2"/>
            <a:endCxn id="132" idx="0"/>
          </p:cNvCxnSpPr>
          <p:nvPr/>
        </p:nvCxnSpPr>
        <p:spPr>
          <a:xfrm flipH="1">
            <a:off x="4585449" y="4534880"/>
            <a:ext cx="2173181" cy="118919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6186113-677E-4DF3-A3C6-7C6DD1AA4FEF}"/>
              </a:ext>
            </a:extLst>
          </p:cNvPr>
          <p:cNvSpPr/>
          <p:nvPr/>
        </p:nvSpPr>
        <p:spPr>
          <a:xfrm>
            <a:off x="832349" y="3242817"/>
            <a:ext cx="1626920" cy="5620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Affichage</a:t>
            </a:r>
          </a:p>
          <a:p>
            <a:pPr algn="ctr"/>
            <a:r>
              <a:rPr lang="fr-FR" sz="1400" dirty="0"/>
              <a:t>De la date</a:t>
            </a:r>
          </a:p>
        </p:txBody>
      </p: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1F156A80-5FDC-488E-B79C-55A44555FD68}"/>
              </a:ext>
            </a:extLst>
          </p:cNvPr>
          <p:cNvCxnSpPr>
            <a:cxnSpLocks/>
            <a:stCxn id="10" idx="1"/>
            <a:endCxn id="331" idx="3"/>
          </p:cNvCxnSpPr>
          <p:nvPr/>
        </p:nvCxnSpPr>
        <p:spPr>
          <a:xfrm flipH="1">
            <a:off x="7572090" y="3188428"/>
            <a:ext cx="153520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F0965605-72E9-48FA-ADD4-C8BEABFF2C38}"/>
              </a:ext>
            </a:extLst>
          </p:cNvPr>
          <p:cNvCxnSpPr>
            <a:cxnSpLocks/>
          </p:cNvCxnSpPr>
          <p:nvPr/>
        </p:nvCxnSpPr>
        <p:spPr>
          <a:xfrm flipH="1">
            <a:off x="4085200" y="2454996"/>
            <a:ext cx="4699" cy="5213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A33560E6-77A3-4F48-9B43-CAE0A1BBA374}"/>
              </a:ext>
            </a:extLst>
          </p:cNvPr>
          <p:cNvCxnSpPr>
            <a:cxnSpLocks/>
          </p:cNvCxnSpPr>
          <p:nvPr/>
        </p:nvCxnSpPr>
        <p:spPr>
          <a:xfrm flipV="1">
            <a:off x="4940223" y="2438222"/>
            <a:ext cx="11627" cy="5380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FC1D6F2-4B11-4619-A623-8411E7510C0D}"/>
              </a:ext>
            </a:extLst>
          </p:cNvPr>
          <p:cNvSpPr/>
          <p:nvPr/>
        </p:nvSpPr>
        <p:spPr>
          <a:xfrm>
            <a:off x="5945170" y="3943221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Remplissage du model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FC5F517-CAF9-4939-920D-99C7374C9854}"/>
              </a:ext>
            </a:extLst>
          </p:cNvPr>
          <p:cNvSpPr/>
          <p:nvPr/>
        </p:nvSpPr>
        <p:spPr>
          <a:xfrm>
            <a:off x="3771989" y="5724078"/>
            <a:ext cx="1626920" cy="3800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 Mer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31F50A2-C321-44E5-B0BD-4F55AF5A107F}"/>
              </a:ext>
            </a:extLst>
          </p:cNvPr>
          <p:cNvSpPr/>
          <p:nvPr/>
        </p:nvSpPr>
        <p:spPr>
          <a:xfrm>
            <a:off x="5597325" y="5717432"/>
            <a:ext cx="1626920" cy="3800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 Ville</a:t>
            </a:r>
          </a:p>
        </p:txBody>
      </p: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0159195C-0DDA-4887-B7D5-9C368039F39A}"/>
              </a:ext>
            </a:extLst>
          </p:cNvPr>
          <p:cNvCxnSpPr>
            <a:cxnSpLocks/>
            <a:stCxn id="131" idx="2"/>
            <a:endCxn id="133" idx="0"/>
          </p:cNvCxnSpPr>
          <p:nvPr/>
        </p:nvCxnSpPr>
        <p:spPr>
          <a:xfrm flipH="1">
            <a:off x="6410785" y="4534880"/>
            <a:ext cx="347845" cy="11825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E141A9B-17F7-415F-BE28-12FC81B4C33D}"/>
              </a:ext>
            </a:extLst>
          </p:cNvPr>
          <p:cNvSpPr/>
          <p:nvPr/>
        </p:nvSpPr>
        <p:spPr>
          <a:xfrm>
            <a:off x="3679459" y="3948353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Mise a jour de la vue</a:t>
            </a:r>
          </a:p>
        </p:txBody>
      </p: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14E07D0B-1C27-44E5-97B7-CA664B2D74AD}"/>
              </a:ext>
            </a:extLst>
          </p:cNvPr>
          <p:cNvCxnSpPr>
            <a:cxnSpLocks/>
            <a:stCxn id="131" idx="1"/>
            <a:endCxn id="152" idx="3"/>
          </p:cNvCxnSpPr>
          <p:nvPr/>
        </p:nvCxnSpPr>
        <p:spPr>
          <a:xfrm flipH="1">
            <a:off x="5306379" y="4239051"/>
            <a:ext cx="638791" cy="51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6" name="Connecteur droit avec flèche 155">
            <a:extLst>
              <a:ext uri="{FF2B5EF4-FFF2-40B4-BE49-F238E27FC236}">
                <a16:creationId xmlns:a16="http://schemas.microsoft.com/office/drawing/2014/main" id="{FDF8A203-568C-4493-BD6F-4C9D537AFBB2}"/>
              </a:ext>
            </a:extLst>
          </p:cNvPr>
          <p:cNvCxnSpPr>
            <a:cxnSpLocks/>
            <a:stCxn id="152" idx="1"/>
            <a:endCxn id="5" idx="3"/>
          </p:cNvCxnSpPr>
          <p:nvPr/>
        </p:nvCxnSpPr>
        <p:spPr>
          <a:xfrm flipH="1">
            <a:off x="2459269" y="4244183"/>
            <a:ext cx="1220190" cy="393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92C54F09-A01B-4DDC-A4BC-F540C1F7238E}"/>
              </a:ext>
            </a:extLst>
          </p:cNvPr>
          <p:cNvCxnSpPr>
            <a:cxnSpLocks/>
            <a:stCxn id="152" idx="1"/>
            <a:endCxn id="6" idx="3"/>
          </p:cNvCxnSpPr>
          <p:nvPr/>
        </p:nvCxnSpPr>
        <p:spPr>
          <a:xfrm flipH="1">
            <a:off x="2459269" y="4244183"/>
            <a:ext cx="1220190" cy="79864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27D8EA42-387F-4C7F-BBEF-89007C3CBAED}"/>
              </a:ext>
            </a:extLst>
          </p:cNvPr>
          <p:cNvCxnSpPr>
            <a:cxnSpLocks/>
            <a:stCxn id="152" idx="1"/>
            <a:endCxn id="78" idx="3"/>
          </p:cNvCxnSpPr>
          <p:nvPr/>
        </p:nvCxnSpPr>
        <p:spPr>
          <a:xfrm flipH="1" flipV="1">
            <a:off x="2459269" y="3523867"/>
            <a:ext cx="1220190" cy="72031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9" name="Connecteur droit avec flèche 208">
            <a:extLst>
              <a:ext uri="{FF2B5EF4-FFF2-40B4-BE49-F238E27FC236}">
                <a16:creationId xmlns:a16="http://schemas.microsoft.com/office/drawing/2014/main" id="{20D3B913-3F95-4A5B-BF59-D0357DC6D247}"/>
              </a:ext>
            </a:extLst>
          </p:cNvPr>
          <p:cNvCxnSpPr>
            <a:cxnSpLocks/>
            <a:stCxn id="132" idx="0"/>
            <a:endCxn id="152" idx="2"/>
          </p:cNvCxnSpPr>
          <p:nvPr/>
        </p:nvCxnSpPr>
        <p:spPr>
          <a:xfrm flipH="1" flipV="1">
            <a:off x="4492919" y="4540012"/>
            <a:ext cx="92530" cy="11840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avec flèche 211">
            <a:extLst>
              <a:ext uri="{FF2B5EF4-FFF2-40B4-BE49-F238E27FC236}">
                <a16:creationId xmlns:a16="http://schemas.microsoft.com/office/drawing/2014/main" id="{18CE0237-1A45-4593-9086-20C100C5F2D6}"/>
              </a:ext>
            </a:extLst>
          </p:cNvPr>
          <p:cNvCxnSpPr>
            <a:cxnSpLocks/>
            <a:stCxn id="133" idx="0"/>
            <a:endCxn id="152" idx="2"/>
          </p:cNvCxnSpPr>
          <p:nvPr/>
        </p:nvCxnSpPr>
        <p:spPr>
          <a:xfrm flipH="1" flipV="1">
            <a:off x="4492919" y="4540012"/>
            <a:ext cx="1917866" cy="117742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avec flèche 264">
            <a:extLst>
              <a:ext uri="{FF2B5EF4-FFF2-40B4-BE49-F238E27FC236}">
                <a16:creationId xmlns:a16="http://schemas.microsoft.com/office/drawing/2014/main" id="{2E1F1EFB-ED5A-433B-B087-23B478EE2934}"/>
              </a:ext>
            </a:extLst>
          </p:cNvPr>
          <p:cNvCxnSpPr>
            <a:cxnSpLocks/>
          </p:cNvCxnSpPr>
          <p:nvPr/>
        </p:nvCxnSpPr>
        <p:spPr>
          <a:xfrm flipV="1">
            <a:off x="4085200" y="3353500"/>
            <a:ext cx="0" cy="58820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8" name="Connecteur droit avec flèche 267">
            <a:extLst>
              <a:ext uri="{FF2B5EF4-FFF2-40B4-BE49-F238E27FC236}">
                <a16:creationId xmlns:a16="http://schemas.microsoft.com/office/drawing/2014/main" id="{F6D7BCAE-383F-43A0-88EF-B874CFB176C5}"/>
              </a:ext>
            </a:extLst>
          </p:cNvPr>
          <p:cNvCxnSpPr>
            <a:cxnSpLocks/>
          </p:cNvCxnSpPr>
          <p:nvPr/>
        </p:nvCxnSpPr>
        <p:spPr>
          <a:xfrm>
            <a:off x="4951850" y="3353499"/>
            <a:ext cx="0" cy="5882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148A2F-2858-48AE-8C7A-5FEFBFCE4B6F}"/>
              </a:ext>
            </a:extLst>
          </p:cNvPr>
          <p:cNvSpPr/>
          <p:nvPr/>
        </p:nvSpPr>
        <p:spPr>
          <a:xfrm>
            <a:off x="832349" y="4784601"/>
            <a:ext cx="1626920" cy="5164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Affichage</a:t>
            </a:r>
          </a:p>
          <a:p>
            <a:pPr algn="ctr"/>
            <a:r>
              <a:rPr lang="fr-FR" sz="1400" dirty="0"/>
              <a:t>Balise Ville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20C17B98-C34D-4FA2-ACC4-AD3C7E98A27E}"/>
              </a:ext>
            </a:extLst>
          </p:cNvPr>
          <p:cNvSpPr/>
          <p:nvPr/>
        </p:nvSpPr>
        <p:spPr>
          <a:xfrm>
            <a:off x="10824358" y="962938"/>
            <a:ext cx="925644" cy="243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Contrôleur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645C789-F2E9-4783-8750-9625A8C98EFB}"/>
              </a:ext>
            </a:extLst>
          </p:cNvPr>
          <p:cNvSpPr/>
          <p:nvPr/>
        </p:nvSpPr>
        <p:spPr>
          <a:xfrm>
            <a:off x="10824356" y="684400"/>
            <a:ext cx="925645" cy="2430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Model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DCE68542-F3FB-4877-9366-2917D96B97E3}"/>
              </a:ext>
            </a:extLst>
          </p:cNvPr>
          <p:cNvSpPr/>
          <p:nvPr/>
        </p:nvSpPr>
        <p:spPr>
          <a:xfrm>
            <a:off x="10824357" y="405862"/>
            <a:ext cx="925644" cy="24304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Vue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E0A4216-081A-46EF-85A6-0008E988A272}"/>
              </a:ext>
            </a:extLst>
          </p:cNvPr>
          <p:cNvSpPr/>
          <p:nvPr/>
        </p:nvSpPr>
        <p:spPr>
          <a:xfrm>
            <a:off x="10824356" y="1248087"/>
            <a:ext cx="925644" cy="2430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Serveur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A9B2BD7-6092-4409-8862-1BEB0C969865}"/>
              </a:ext>
            </a:extLst>
          </p:cNvPr>
          <p:cNvSpPr/>
          <p:nvPr/>
        </p:nvSpPr>
        <p:spPr>
          <a:xfrm>
            <a:off x="5945170" y="2892598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Réponses des serveurs</a:t>
            </a:r>
          </a:p>
        </p:txBody>
      </p:sp>
      <p:cxnSp>
        <p:nvCxnSpPr>
          <p:cNvPr id="344" name="Connecteur droit avec flèche 343">
            <a:extLst>
              <a:ext uri="{FF2B5EF4-FFF2-40B4-BE49-F238E27FC236}">
                <a16:creationId xmlns:a16="http://schemas.microsoft.com/office/drawing/2014/main" id="{D2533261-6D2B-4E32-8D3B-AB6B6B37188D}"/>
              </a:ext>
            </a:extLst>
          </p:cNvPr>
          <p:cNvCxnSpPr>
            <a:cxnSpLocks/>
            <a:stCxn id="331" idx="2"/>
            <a:endCxn id="131" idx="0"/>
          </p:cNvCxnSpPr>
          <p:nvPr/>
        </p:nvCxnSpPr>
        <p:spPr>
          <a:xfrm>
            <a:off x="6758630" y="3484257"/>
            <a:ext cx="0" cy="4589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007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ABAF4-16BB-455B-A989-DDDA21C0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6355"/>
            <a:ext cx="10058400" cy="523296"/>
          </a:xfrm>
        </p:spPr>
        <p:txBody>
          <a:bodyPr>
            <a:noAutofit/>
          </a:bodyPr>
          <a:lstStyle/>
          <a:p>
            <a:r>
              <a:rPr lang="fr-FR" sz="3200" dirty="0"/>
              <a:t>Architecture du Serveur sur Raspberry PI : </a:t>
            </a:r>
            <a:br>
              <a:rPr lang="fr-FR" sz="3200" dirty="0"/>
            </a:br>
            <a:r>
              <a:rPr lang="fr-FR" sz="3200" dirty="0"/>
              <a:t> Réception/Envois via Requête Web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7B8CBC-ADCA-47D7-A3C3-28F62BF0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22/06/2021</a:t>
            </a:fld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20C17B98-C34D-4FA2-ACC4-AD3C7E98A27E}"/>
              </a:ext>
            </a:extLst>
          </p:cNvPr>
          <p:cNvSpPr/>
          <p:nvPr/>
        </p:nvSpPr>
        <p:spPr>
          <a:xfrm>
            <a:off x="10824358" y="962938"/>
            <a:ext cx="925644" cy="243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Contrôleur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645C789-F2E9-4783-8750-9625A8C98EFB}"/>
              </a:ext>
            </a:extLst>
          </p:cNvPr>
          <p:cNvSpPr/>
          <p:nvPr/>
        </p:nvSpPr>
        <p:spPr>
          <a:xfrm>
            <a:off x="10824356" y="684400"/>
            <a:ext cx="925645" cy="2430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Model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E0A4216-081A-46EF-85A6-0008E988A272}"/>
              </a:ext>
            </a:extLst>
          </p:cNvPr>
          <p:cNvSpPr/>
          <p:nvPr/>
        </p:nvSpPr>
        <p:spPr>
          <a:xfrm>
            <a:off x="10824356" y="409940"/>
            <a:ext cx="925644" cy="2430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4D9E85-AB59-4590-87F4-12A1E2F04275}"/>
              </a:ext>
            </a:extLst>
          </p:cNvPr>
          <p:cNvSpPr/>
          <p:nvPr/>
        </p:nvSpPr>
        <p:spPr>
          <a:xfrm>
            <a:off x="805533" y="1536329"/>
            <a:ext cx="1207005" cy="5667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Réception Requête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C8CF81-3185-45FB-B834-E3AA3B25E9DA}"/>
              </a:ext>
            </a:extLst>
          </p:cNvPr>
          <p:cNvSpPr/>
          <p:nvPr/>
        </p:nvSpPr>
        <p:spPr>
          <a:xfrm>
            <a:off x="10221235" y="3163612"/>
            <a:ext cx="1310010" cy="9750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Préparation des données au format JSON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7573CE-2D75-4C5A-ABD7-ED850431BBFE}"/>
              </a:ext>
            </a:extLst>
          </p:cNvPr>
          <p:cNvSpPr/>
          <p:nvPr/>
        </p:nvSpPr>
        <p:spPr>
          <a:xfrm>
            <a:off x="10317270" y="5321888"/>
            <a:ext cx="1117940" cy="5974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Envoi de la réponse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2A45C9-876F-4E3A-86DC-3C4AB90DAC32}"/>
              </a:ext>
            </a:extLst>
          </p:cNvPr>
          <p:cNvSpPr/>
          <p:nvPr/>
        </p:nvSpPr>
        <p:spPr>
          <a:xfrm>
            <a:off x="4789234" y="1524354"/>
            <a:ext cx="1208900" cy="56677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Déclencher une mesure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C64711D-EBA3-43E1-AC0B-EED7FE84EECF}"/>
              </a:ext>
            </a:extLst>
          </p:cNvPr>
          <p:cNvSpPr/>
          <p:nvPr/>
        </p:nvSpPr>
        <p:spPr>
          <a:xfrm>
            <a:off x="6676026" y="1465904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du Hardware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F2C640-D791-4AB5-B48B-51CFFBA169A6}"/>
              </a:ext>
            </a:extLst>
          </p:cNvPr>
          <p:cNvSpPr/>
          <p:nvPr/>
        </p:nvSpPr>
        <p:spPr>
          <a:xfrm>
            <a:off x="7250613" y="4438478"/>
            <a:ext cx="1177107" cy="797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Base de donnée SQLite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B31F97-B060-40B6-8FB4-7D1C5EB65A59}"/>
              </a:ext>
            </a:extLst>
          </p:cNvPr>
          <p:cNvSpPr/>
          <p:nvPr/>
        </p:nvSpPr>
        <p:spPr>
          <a:xfrm>
            <a:off x="10824356" y="1237398"/>
            <a:ext cx="925644" cy="243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Hardware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CAA27AB-63E8-40E6-9DEC-C23C30FF6EDD}"/>
              </a:ext>
            </a:extLst>
          </p:cNvPr>
          <p:cNvSpPr/>
          <p:nvPr/>
        </p:nvSpPr>
        <p:spPr>
          <a:xfrm>
            <a:off x="7213619" y="2467002"/>
            <a:ext cx="1152005" cy="6335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Capteur BME280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38E7B02-76AF-414F-9FC4-24815E133B45}"/>
              </a:ext>
            </a:extLst>
          </p:cNvPr>
          <p:cNvSpPr/>
          <p:nvPr/>
        </p:nvSpPr>
        <p:spPr>
          <a:xfrm>
            <a:off x="550213" y="3343656"/>
            <a:ext cx="1717644" cy="72439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Analyse de la requête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B26903F-647D-436D-99DA-A60B934DE888}"/>
              </a:ext>
            </a:extLst>
          </p:cNvPr>
          <p:cNvSpPr/>
          <p:nvPr/>
        </p:nvSpPr>
        <p:spPr>
          <a:xfrm>
            <a:off x="2977013" y="3239849"/>
            <a:ext cx="1217638" cy="9320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Requête 2</a:t>
            </a:r>
          </a:p>
          <a:p>
            <a:pPr algn="ctr"/>
            <a:r>
              <a:rPr lang="fr-FR" sz="1400" dirty="0"/>
              <a:t>Historique du capteur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E55EE06-D93B-4D72-9304-FAA504BD473D}"/>
              </a:ext>
            </a:extLst>
          </p:cNvPr>
          <p:cNvSpPr/>
          <p:nvPr/>
        </p:nvSpPr>
        <p:spPr>
          <a:xfrm>
            <a:off x="2966821" y="5507873"/>
            <a:ext cx="1163853" cy="73364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Requête 3</a:t>
            </a:r>
          </a:p>
          <a:p>
            <a:pPr algn="ctr"/>
            <a:r>
              <a:rPr lang="fr-FR" sz="1400" dirty="0"/>
              <a:t>Infos du serveur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E0FE8CA-A176-42CE-BB2A-27ADDC79D1DC}"/>
              </a:ext>
            </a:extLst>
          </p:cNvPr>
          <p:cNvCxnSpPr>
            <a:cxnSpLocks/>
            <a:stCxn id="11" idx="2"/>
            <a:endCxn id="63" idx="0"/>
          </p:cNvCxnSpPr>
          <p:nvPr/>
        </p:nvCxnSpPr>
        <p:spPr>
          <a:xfrm flipH="1">
            <a:off x="1409035" y="2103101"/>
            <a:ext cx="1" cy="124055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9B4F06D-5F18-4303-9C4E-ED469E94EBCE}"/>
              </a:ext>
            </a:extLst>
          </p:cNvPr>
          <p:cNvCxnSpPr>
            <a:cxnSpLocks/>
            <a:stCxn id="63" idx="3"/>
            <a:endCxn id="143" idx="1"/>
          </p:cNvCxnSpPr>
          <p:nvPr/>
        </p:nvCxnSpPr>
        <p:spPr>
          <a:xfrm flipV="1">
            <a:off x="2267857" y="1808545"/>
            <a:ext cx="698964" cy="18973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AD944234-5FD6-424C-86C5-02A33C860722}"/>
              </a:ext>
            </a:extLst>
          </p:cNvPr>
          <p:cNvCxnSpPr>
            <a:cxnSpLocks/>
            <a:stCxn id="63" idx="3"/>
            <a:endCxn id="65" idx="1"/>
          </p:cNvCxnSpPr>
          <p:nvPr/>
        </p:nvCxnSpPr>
        <p:spPr>
          <a:xfrm>
            <a:off x="2267857" y="3705854"/>
            <a:ext cx="70915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81048CD6-47D3-4E9A-A00F-FF18CB966ACE}"/>
              </a:ext>
            </a:extLst>
          </p:cNvPr>
          <p:cNvCxnSpPr>
            <a:cxnSpLocks/>
            <a:stCxn id="63" idx="3"/>
            <a:endCxn id="66" idx="1"/>
          </p:cNvCxnSpPr>
          <p:nvPr/>
        </p:nvCxnSpPr>
        <p:spPr>
          <a:xfrm>
            <a:off x="2267857" y="3705854"/>
            <a:ext cx="698964" cy="21688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A43DCBAC-A7A8-4177-8E2F-8F918190436D}"/>
              </a:ext>
            </a:extLst>
          </p:cNvPr>
          <p:cNvCxnSpPr>
            <a:cxnSpLocks/>
            <a:stCxn id="44" idx="3"/>
            <a:endCxn id="58" idx="1"/>
          </p:cNvCxnSpPr>
          <p:nvPr/>
        </p:nvCxnSpPr>
        <p:spPr>
          <a:xfrm>
            <a:off x="5998134" y="1807740"/>
            <a:ext cx="677892" cy="13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40589979-DB7B-4845-B225-E06C6397511A}"/>
              </a:ext>
            </a:extLst>
          </p:cNvPr>
          <p:cNvCxnSpPr>
            <a:cxnSpLocks/>
            <a:stCxn id="58" idx="3"/>
            <a:endCxn id="42" idx="1"/>
          </p:cNvCxnSpPr>
          <p:nvPr/>
        </p:nvCxnSpPr>
        <p:spPr>
          <a:xfrm>
            <a:off x="8906715" y="1809129"/>
            <a:ext cx="1314520" cy="18420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57980A6F-B94C-4FC9-A1AD-D8DA3117B382}"/>
              </a:ext>
            </a:extLst>
          </p:cNvPr>
          <p:cNvCxnSpPr>
            <a:cxnSpLocks/>
            <a:stCxn id="143" idx="3"/>
            <a:endCxn id="44" idx="1"/>
          </p:cNvCxnSpPr>
          <p:nvPr/>
        </p:nvCxnSpPr>
        <p:spPr>
          <a:xfrm flipV="1">
            <a:off x="4175721" y="1807740"/>
            <a:ext cx="613513" cy="8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9573B3D9-37CC-45C7-B553-3D7742C65E99}"/>
              </a:ext>
            </a:extLst>
          </p:cNvPr>
          <p:cNvCxnSpPr>
            <a:cxnSpLocks/>
            <a:stCxn id="61" idx="0"/>
            <a:endCxn id="58" idx="2"/>
          </p:cNvCxnSpPr>
          <p:nvPr/>
        </p:nvCxnSpPr>
        <p:spPr>
          <a:xfrm flipV="1">
            <a:off x="7789622" y="2152353"/>
            <a:ext cx="1749" cy="314649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6EDB143-48F0-4383-AD73-A3385158FA66}"/>
              </a:ext>
            </a:extLst>
          </p:cNvPr>
          <p:cNvSpPr/>
          <p:nvPr/>
        </p:nvSpPr>
        <p:spPr>
          <a:xfrm>
            <a:off x="2966821" y="1358918"/>
            <a:ext cx="1208900" cy="8992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Requête 1</a:t>
            </a:r>
          </a:p>
          <a:p>
            <a:pPr algn="ctr"/>
            <a:r>
              <a:rPr lang="fr-FR" sz="1400" dirty="0"/>
              <a:t>Mesure du capteur</a:t>
            </a:r>
          </a:p>
        </p:txBody>
      </p:sp>
      <p:cxnSp>
        <p:nvCxnSpPr>
          <p:cNvPr id="149" name="Connecteur droit avec flèche 148">
            <a:extLst>
              <a:ext uri="{FF2B5EF4-FFF2-40B4-BE49-F238E27FC236}">
                <a16:creationId xmlns:a16="http://schemas.microsoft.com/office/drawing/2014/main" id="{431A40AE-BBC3-4EF6-A7FE-C3F7E6A3C301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10876240" y="4138701"/>
            <a:ext cx="0" cy="118318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BCBDDF9-8E9A-4CD3-86CA-28A6D99F2CF3}"/>
              </a:ext>
            </a:extLst>
          </p:cNvPr>
          <p:cNvSpPr/>
          <p:nvPr/>
        </p:nvSpPr>
        <p:spPr>
          <a:xfrm>
            <a:off x="6723822" y="3346996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de la BD</a:t>
            </a:r>
          </a:p>
        </p:txBody>
      </p:sp>
      <p:cxnSp>
        <p:nvCxnSpPr>
          <p:cNvPr id="161" name="Connecteur droit avec flèche 160">
            <a:extLst>
              <a:ext uri="{FF2B5EF4-FFF2-40B4-BE49-F238E27FC236}">
                <a16:creationId xmlns:a16="http://schemas.microsoft.com/office/drawing/2014/main" id="{3F773B26-92EE-4884-9C24-C6CECC721D85}"/>
              </a:ext>
            </a:extLst>
          </p:cNvPr>
          <p:cNvCxnSpPr>
            <a:cxnSpLocks/>
            <a:stCxn id="65" idx="3"/>
            <a:endCxn id="160" idx="1"/>
          </p:cNvCxnSpPr>
          <p:nvPr/>
        </p:nvCxnSpPr>
        <p:spPr>
          <a:xfrm flipV="1">
            <a:off x="4194651" y="3690221"/>
            <a:ext cx="2529171" cy="156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Connecteur droit avec flèche 163">
            <a:extLst>
              <a:ext uri="{FF2B5EF4-FFF2-40B4-BE49-F238E27FC236}">
                <a16:creationId xmlns:a16="http://schemas.microsoft.com/office/drawing/2014/main" id="{67D04230-B3D1-4D55-B087-13046321DDC2}"/>
              </a:ext>
            </a:extLst>
          </p:cNvPr>
          <p:cNvCxnSpPr>
            <a:cxnSpLocks/>
            <a:stCxn id="59" idx="0"/>
            <a:endCxn id="160" idx="2"/>
          </p:cNvCxnSpPr>
          <p:nvPr/>
        </p:nvCxnSpPr>
        <p:spPr>
          <a:xfrm flipV="1">
            <a:off x="7839167" y="4033445"/>
            <a:ext cx="0" cy="4050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C71F12F-6A51-4999-B1E3-F4DE070D67E1}"/>
              </a:ext>
            </a:extLst>
          </p:cNvPr>
          <p:cNvCxnSpPr>
            <a:cxnSpLocks/>
            <a:stCxn id="160" idx="3"/>
            <a:endCxn id="42" idx="1"/>
          </p:cNvCxnSpPr>
          <p:nvPr/>
        </p:nvCxnSpPr>
        <p:spPr>
          <a:xfrm flipV="1">
            <a:off x="8954511" y="3651157"/>
            <a:ext cx="1266724" cy="390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FA57665-3521-4723-87F5-C342BA4AB723}"/>
              </a:ext>
            </a:extLst>
          </p:cNvPr>
          <p:cNvSpPr/>
          <p:nvPr/>
        </p:nvSpPr>
        <p:spPr>
          <a:xfrm>
            <a:off x="6723822" y="5531471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Infos du serveur</a:t>
            </a:r>
          </a:p>
        </p:txBody>
      </p:sp>
      <p:cxnSp>
        <p:nvCxnSpPr>
          <p:cNvPr id="174" name="Connecteur droit avec flèche 173">
            <a:extLst>
              <a:ext uri="{FF2B5EF4-FFF2-40B4-BE49-F238E27FC236}">
                <a16:creationId xmlns:a16="http://schemas.microsoft.com/office/drawing/2014/main" id="{CC740B90-37F3-46C0-BD38-CA3E07B1E49D}"/>
              </a:ext>
            </a:extLst>
          </p:cNvPr>
          <p:cNvCxnSpPr>
            <a:cxnSpLocks/>
            <a:stCxn id="66" idx="3"/>
            <a:endCxn id="171" idx="1"/>
          </p:cNvCxnSpPr>
          <p:nvPr/>
        </p:nvCxnSpPr>
        <p:spPr>
          <a:xfrm>
            <a:off x="4130674" y="5874696"/>
            <a:ext cx="25931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9" name="Connecteur droit avec flèche 178">
            <a:extLst>
              <a:ext uri="{FF2B5EF4-FFF2-40B4-BE49-F238E27FC236}">
                <a16:creationId xmlns:a16="http://schemas.microsoft.com/office/drawing/2014/main" id="{D6C97069-6317-40EC-B5C5-EDEB4B74B0CA}"/>
              </a:ext>
            </a:extLst>
          </p:cNvPr>
          <p:cNvCxnSpPr>
            <a:cxnSpLocks/>
            <a:stCxn id="171" idx="3"/>
            <a:endCxn id="42" idx="1"/>
          </p:cNvCxnSpPr>
          <p:nvPr/>
        </p:nvCxnSpPr>
        <p:spPr>
          <a:xfrm flipV="1">
            <a:off x="8954511" y="3651157"/>
            <a:ext cx="1266724" cy="222353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778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ABAF4-16BB-455B-A989-DDDA21C0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06" y="536355"/>
            <a:ext cx="9949498" cy="731952"/>
          </a:xfrm>
        </p:spPr>
        <p:txBody>
          <a:bodyPr>
            <a:noAutofit/>
          </a:bodyPr>
          <a:lstStyle/>
          <a:p>
            <a:r>
              <a:rPr lang="fr-FR" sz="3200" dirty="0"/>
              <a:t>Architecture du Serveur sur Raspberry PI : Création/Lecture de l’Historique des mesures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7B8CBC-ADCA-47D7-A3C3-28F62BF0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22/06/2021</a:t>
            </a:fld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20C17B98-C34D-4FA2-ACC4-AD3C7E98A27E}"/>
              </a:ext>
            </a:extLst>
          </p:cNvPr>
          <p:cNvSpPr/>
          <p:nvPr/>
        </p:nvSpPr>
        <p:spPr>
          <a:xfrm>
            <a:off x="10830296" y="750806"/>
            <a:ext cx="925644" cy="243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Contrôleur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645C789-F2E9-4783-8750-9625A8C98EFB}"/>
              </a:ext>
            </a:extLst>
          </p:cNvPr>
          <p:cNvSpPr/>
          <p:nvPr/>
        </p:nvSpPr>
        <p:spPr>
          <a:xfrm>
            <a:off x="10830294" y="472268"/>
            <a:ext cx="925645" cy="2430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Model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2A45C9-876F-4E3A-86DC-3C4AB90DAC32}"/>
              </a:ext>
            </a:extLst>
          </p:cNvPr>
          <p:cNvSpPr/>
          <p:nvPr/>
        </p:nvSpPr>
        <p:spPr>
          <a:xfrm>
            <a:off x="3441821" y="2886647"/>
            <a:ext cx="1208900" cy="56677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Déclencher une mesure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F2C640-D791-4AB5-B48B-51CFFBA169A6}"/>
              </a:ext>
            </a:extLst>
          </p:cNvPr>
          <p:cNvSpPr/>
          <p:nvPr/>
        </p:nvSpPr>
        <p:spPr>
          <a:xfrm>
            <a:off x="9467097" y="4180096"/>
            <a:ext cx="1177107" cy="797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Base de donnée SQLite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B31F97-B060-40B6-8FB4-7D1C5EB65A59}"/>
              </a:ext>
            </a:extLst>
          </p:cNvPr>
          <p:cNvSpPr/>
          <p:nvPr/>
        </p:nvSpPr>
        <p:spPr>
          <a:xfrm>
            <a:off x="10830294" y="1025266"/>
            <a:ext cx="925644" cy="243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Hardware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0800378-3C91-43F0-B8AF-EC305B2A45DE}"/>
              </a:ext>
            </a:extLst>
          </p:cNvPr>
          <p:cNvSpPr/>
          <p:nvPr/>
        </p:nvSpPr>
        <p:spPr>
          <a:xfrm>
            <a:off x="927458" y="2867637"/>
            <a:ext cx="1565434" cy="590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Action une fois par heure</a:t>
            </a:r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A43DCBAC-A7A8-4177-8E2F-8F918190436D}"/>
              </a:ext>
            </a:extLst>
          </p:cNvPr>
          <p:cNvCxnSpPr>
            <a:cxnSpLocks/>
            <a:stCxn id="44" idx="3"/>
            <a:endCxn id="64" idx="1"/>
          </p:cNvCxnSpPr>
          <p:nvPr/>
        </p:nvCxnSpPr>
        <p:spPr>
          <a:xfrm flipV="1">
            <a:off x="4650721" y="3162919"/>
            <a:ext cx="1021789" cy="71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57980A6F-B94C-4FC9-A1AD-D8DA3117B382}"/>
              </a:ext>
            </a:extLst>
          </p:cNvPr>
          <p:cNvCxnSpPr>
            <a:cxnSpLocks/>
            <a:stCxn id="62" idx="3"/>
            <a:endCxn id="44" idx="1"/>
          </p:cNvCxnSpPr>
          <p:nvPr/>
        </p:nvCxnSpPr>
        <p:spPr>
          <a:xfrm>
            <a:off x="2492892" y="3162919"/>
            <a:ext cx="948929" cy="71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7" name="Rectangle 406">
            <a:extLst>
              <a:ext uri="{FF2B5EF4-FFF2-40B4-BE49-F238E27FC236}">
                <a16:creationId xmlns:a16="http://schemas.microsoft.com/office/drawing/2014/main" id="{4C1F294C-CD62-4252-9D88-FD85EA81CF98}"/>
              </a:ext>
            </a:extLst>
          </p:cNvPr>
          <p:cNvSpPr/>
          <p:nvPr/>
        </p:nvSpPr>
        <p:spPr>
          <a:xfrm>
            <a:off x="8939746" y="2826809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Stockage dans</a:t>
            </a:r>
          </a:p>
          <a:p>
            <a:pPr algn="ctr"/>
            <a:r>
              <a:rPr lang="fr-FR" sz="1400" dirty="0"/>
              <a:t> la base de donnée</a:t>
            </a: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3813DE96-376B-4BDF-96EE-23887F3AF0D5}"/>
              </a:ext>
            </a:extLst>
          </p:cNvPr>
          <p:cNvCxnSpPr>
            <a:cxnSpLocks/>
            <a:stCxn id="407" idx="2"/>
            <a:endCxn id="59" idx="0"/>
          </p:cNvCxnSpPr>
          <p:nvPr/>
        </p:nvCxnSpPr>
        <p:spPr>
          <a:xfrm>
            <a:off x="10055091" y="3513258"/>
            <a:ext cx="560" cy="66683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1D9BEC52-1CB6-490F-BCFE-274DCB03664D}"/>
              </a:ext>
            </a:extLst>
          </p:cNvPr>
          <p:cNvSpPr/>
          <p:nvPr/>
        </p:nvSpPr>
        <p:spPr>
          <a:xfrm>
            <a:off x="5672510" y="2819694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du Hardware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B363308-1137-499E-9683-764C0549A73B}"/>
              </a:ext>
            </a:extLst>
          </p:cNvPr>
          <p:cNvSpPr/>
          <p:nvPr/>
        </p:nvSpPr>
        <p:spPr>
          <a:xfrm>
            <a:off x="6211851" y="4262299"/>
            <a:ext cx="1152005" cy="6335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Capteur BME280</a:t>
            </a:r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DBEC5797-9820-486F-AC2F-66A9466C198D}"/>
              </a:ext>
            </a:extLst>
          </p:cNvPr>
          <p:cNvCxnSpPr>
            <a:cxnSpLocks/>
            <a:stCxn id="67" idx="0"/>
            <a:endCxn id="64" idx="2"/>
          </p:cNvCxnSpPr>
          <p:nvPr/>
        </p:nvCxnSpPr>
        <p:spPr>
          <a:xfrm flipV="1">
            <a:off x="6787854" y="3506143"/>
            <a:ext cx="1" cy="756156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CC497B66-AC58-4109-ACFD-D320E7CE110D}"/>
              </a:ext>
            </a:extLst>
          </p:cNvPr>
          <p:cNvCxnSpPr>
            <a:cxnSpLocks/>
            <a:stCxn id="64" idx="3"/>
            <a:endCxn id="407" idx="1"/>
          </p:cNvCxnSpPr>
          <p:nvPr/>
        </p:nvCxnSpPr>
        <p:spPr>
          <a:xfrm>
            <a:off x="7903199" y="3162919"/>
            <a:ext cx="1036547" cy="711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922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L’EQUIPE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PRESENTATION / ROLE / REPARTITION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63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32F61-8D3F-4E92-A9CE-32F8F43E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Participants au projet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19BCDB-C0C7-481A-9C2E-9AAFC703F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35034"/>
            <a:ext cx="10058400" cy="4717710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Lucas SANER</a:t>
            </a:r>
          </a:p>
          <a:p>
            <a:endParaRPr lang="fr-FR" dirty="0"/>
          </a:p>
          <a:p>
            <a:r>
              <a:rPr lang="fr-FR" dirty="0"/>
              <a:t>Mickael ANTHEAUNE</a:t>
            </a:r>
          </a:p>
          <a:p>
            <a:endParaRPr lang="fr-FR" dirty="0"/>
          </a:p>
          <a:p>
            <a:r>
              <a:rPr lang="fr-FR" dirty="0" err="1"/>
              <a:t>Stephane</a:t>
            </a:r>
            <a:r>
              <a:rPr lang="fr-FR" dirty="0"/>
              <a:t> CUILLERDIER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CEE8EA-E2AE-4308-AA65-A6F288BC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71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CHOIX TECHNIQUES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MATERIELS / OUTILS / PLATEFORMES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92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AC4AE-8D39-4824-B880-28876067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/ Libraire / Framework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F39AB8-EF9A-4118-9E31-C04863F5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813AD7-6B44-42D3-A8CE-3128C310F88E}"/>
              </a:ext>
            </a:extLst>
          </p:cNvPr>
          <p:cNvSpPr txBox="1"/>
          <p:nvPr/>
        </p:nvSpPr>
        <p:spPr>
          <a:xfrm>
            <a:off x="2036618" y="1941616"/>
            <a:ext cx="600036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Github</a:t>
            </a:r>
            <a:endParaRPr lang="fr-FR" dirty="0"/>
          </a:p>
          <a:p>
            <a:r>
              <a:rPr lang="fr-FR" dirty="0"/>
              <a:t>Discord</a:t>
            </a:r>
          </a:p>
          <a:p>
            <a:r>
              <a:rPr lang="fr-FR" dirty="0"/>
              <a:t>Powerpoint</a:t>
            </a:r>
          </a:p>
          <a:p>
            <a:r>
              <a:rPr lang="fr-FR" dirty="0"/>
              <a:t>Framework QT</a:t>
            </a:r>
          </a:p>
          <a:p>
            <a:r>
              <a:rPr lang="fr-FR" dirty="0"/>
              <a:t>QT Creator / Visual Studio</a:t>
            </a:r>
          </a:p>
          <a:p>
            <a:r>
              <a:rPr lang="fr-FR" dirty="0" err="1"/>
              <a:t>Cmake</a:t>
            </a:r>
            <a:endParaRPr lang="fr-FR" dirty="0"/>
          </a:p>
          <a:p>
            <a:r>
              <a:rPr lang="fr-FR" dirty="0" err="1"/>
              <a:t>Autotools</a:t>
            </a:r>
            <a:r>
              <a:rPr lang="fr-FR" dirty="0"/>
              <a:t> : </a:t>
            </a:r>
            <a:r>
              <a:rPr lang="fr-FR" dirty="0" err="1"/>
              <a:t>AutoMake</a:t>
            </a:r>
            <a:r>
              <a:rPr lang="fr-FR" dirty="0"/>
              <a:t> / </a:t>
            </a:r>
            <a:r>
              <a:rPr lang="fr-FR" dirty="0" err="1"/>
              <a:t>AutoConf</a:t>
            </a:r>
            <a:endParaRPr lang="fr-FR" dirty="0"/>
          </a:p>
          <a:p>
            <a:r>
              <a:rPr lang="fr-FR" dirty="0" err="1"/>
              <a:t>Libuv</a:t>
            </a:r>
            <a:r>
              <a:rPr lang="fr-FR" dirty="0"/>
              <a:t> : Serveur HTTP</a:t>
            </a:r>
          </a:p>
          <a:p>
            <a:r>
              <a:rPr lang="fr-FR" dirty="0"/>
              <a:t>Sqlite3</a:t>
            </a:r>
          </a:p>
          <a:p>
            <a:r>
              <a:rPr lang="fr-FR" dirty="0"/>
              <a:t>Raspberry PI 3</a:t>
            </a:r>
          </a:p>
          <a:p>
            <a:r>
              <a:rPr lang="fr-FR" dirty="0" err="1"/>
              <a:t>Mobaxterm</a:t>
            </a:r>
            <a:r>
              <a:rPr lang="fr-FR" dirty="0"/>
              <a:t> : connexion en </a:t>
            </a:r>
            <a:r>
              <a:rPr lang="fr-FR" dirty="0" err="1"/>
              <a:t>ssh</a:t>
            </a:r>
            <a:endParaRPr lang="fr-FR" dirty="0"/>
          </a:p>
          <a:p>
            <a:r>
              <a:rPr lang="fr-FR" dirty="0"/>
              <a:t>Capteur BME280 : Température / Pression / Humidité</a:t>
            </a:r>
          </a:p>
          <a:p>
            <a:r>
              <a:rPr lang="fr-FR" dirty="0" err="1"/>
              <a:t>Api’s</a:t>
            </a:r>
            <a:r>
              <a:rPr lang="fr-FR" dirty="0"/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2224713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RECHERCHE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DESIGN / LIBRAIRIE / API / TECHNOLOGIES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20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7FC69-8C2D-4CBF-82E8-9C7E40BE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438EC2-B499-41DE-8BC6-64EDA7DC4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Comparatif des api web</a:t>
            </a:r>
          </a:p>
          <a:p>
            <a:r>
              <a:rPr lang="fr-FR" dirty="0"/>
              <a:t>l’api web doit pouvoir nous donner :</a:t>
            </a:r>
          </a:p>
          <a:p>
            <a:pPr lvl="1"/>
            <a:r>
              <a:rPr lang="fr-FR" dirty="0"/>
              <a:t>Des donnée température / humidité / pression</a:t>
            </a:r>
          </a:p>
          <a:p>
            <a:pPr lvl="1"/>
            <a:r>
              <a:rPr lang="fr-FR" dirty="0"/>
              <a:t>Temps / icone</a:t>
            </a:r>
          </a:p>
          <a:p>
            <a:pPr lvl="1"/>
            <a:r>
              <a:rPr lang="fr-FR" dirty="0"/>
              <a:t>Prévisions 5 jours</a:t>
            </a:r>
          </a:p>
          <a:p>
            <a:pPr lvl="1"/>
            <a:r>
              <a:rPr lang="fr-FR" dirty="0"/>
              <a:t>Choix de la ville</a:t>
            </a:r>
          </a:p>
          <a:p>
            <a:pPr lvl="1"/>
            <a:r>
              <a:rPr lang="fr-FR" dirty="0"/>
              <a:t>Nombre de réponse maximale viable pour  travailler</a:t>
            </a:r>
          </a:p>
          <a:p>
            <a:pPr lvl="1"/>
            <a:r>
              <a:rPr lang="fr-FR" dirty="0"/>
              <a:t>Un service gratuit  </a:t>
            </a:r>
          </a:p>
          <a:p>
            <a:pPr lvl="1"/>
            <a:endParaRPr lang="fr-FR" dirty="0"/>
          </a:p>
          <a:p>
            <a:pPr marL="27432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19DC34-F5FA-4B1A-ACC6-0FF1EB3A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SPECIFICATION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PRESENTATION DU PROJET / LES PREREQUIS ET FINALITE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63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5E72A9-A4C8-4B08-9A24-7FB9CCF5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D66AC7-6890-4F0E-B000-A39D822B7C00}" type="datetime1">
              <a:rPr lang="fr-FR" smtClean="0"/>
              <a:t>22/06/2021</a:t>
            </a:fld>
            <a:endParaRPr lang="en-US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7A42634-4AB7-4EC1-A0F3-F834C6251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122104"/>
              </p:ext>
            </p:extLst>
          </p:nvPr>
        </p:nvGraphicFramePr>
        <p:xfrm>
          <a:off x="1475173" y="1034158"/>
          <a:ext cx="9241654" cy="5288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276">
                  <a:extLst>
                    <a:ext uri="{9D8B030D-6E8A-4147-A177-3AD203B41FA5}">
                      <a16:colId xmlns:a16="http://schemas.microsoft.com/office/drawing/2014/main" val="2833450209"/>
                    </a:ext>
                  </a:extLst>
                </a:gridCol>
                <a:gridCol w="1540276">
                  <a:extLst>
                    <a:ext uri="{9D8B030D-6E8A-4147-A177-3AD203B41FA5}">
                      <a16:colId xmlns:a16="http://schemas.microsoft.com/office/drawing/2014/main" val="2155564734"/>
                    </a:ext>
                  </a:extLst>
                </a:gridCol>
                <a:gridCol w="1540276">
                  <a:extLst>
                    <a:ext uri="{9D8B030D-6E8A-4147-A177-3AD203B41FA5}">
                      <a16:colId xmlns:a16="http://schemas.microsoft.com/office/drawing/2014/main" val="1070110226"/>
                    </a:ext>
                  </a:extLst>
                </a:gridCol>
                <a:gridCol w="1540276">
                  <a:extLst>
                    <a:ext uri="{9D8B030D-6E8A-4147-A177-3AD203B41FA5}">
                      <a16:colId xmlns:a16="http://schemas.microsoft.com/office/drawing/2014/main" val="1983054916"/>
                    </a:ext>
                  </a:extLst>
                </a:gridCol>
                <a:gridCol w="1575863">
                  <a:extLst>
                    <a:ext uri="{9D8B030D-6E8A-4147-A177-3AD203B41FA5}">
                      <a16:colId xmlns:a16="http://schemas.microsoft.com/office/drawing/2014/main" val="2491461219"/>
                    </a:ext>
                  </a:extLst>
                </a:gridCol>
                <a:gridCol w="1504687">
                  <a:extLst>
                    <a:ext uri="{9D8B030D-6E8A-4147-A177-3AD203B41FA5}">
                      <a16:colId xmlns:a16="http://schemas.microsoft.com/office/drawing/2014/main" val="195823074"/>
                    </a:ext>
                  </a:extLst>
                </a:gridCol>
              </a:tblGrid>
              <a:tr h="566633">
                <a:tc>
                  <a:txBody>
                    <a:bodyPr/>
                    <a:lstStyle/>
                    <a:p>
                      <a:r>
                        <a:rPr lang="fr-FR" sz="1400" dirty="0"/>
                        <a:t>APIS: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infoclimat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meteomatics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accuweather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openweathermap</a:t>
                      </a:r>
                      <a:endParaRPr lang="fr-FR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meteoconcept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68616"/>
                  </a:ext>
                </a:extLst>
              </a:tr>
              <a:tr h="944389">
                <a:tc>
                  <a:txBody>
                    <a:bodyPr/>
                    <a:lstStyle/>
                    <a:p>
                      <a:r>
                        <a:rPr lang="fr-FR" sz="1400" dirty="0"/>
                        <a:t>Nombre d’appel serveur autorisé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5000/jr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1000/14jr</a:t>
                      </a:r>
                    </a:p>
                    <a:p>
                      <a:r>
                        <a:rPr lang="fr-FR" sz="1400" dirty="0"/>
                        <a:t>(version d’essai 14jr 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50 appels /jr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1000/jr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500/jr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589803"/>
                  </a:ext>
                </a:extLst>
              </a:tr>
              <a:tr h="728528">
                <a:tc>
                  <a:txBody>
                    <a:bodyPr/>
                    <a:lstStyle/>
                    <a:p>
                      <a:r>
                        <a:rPr lang="fr-FR" sz="1400" dirty="0"/>
                        <a:t> gratuité service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gratuit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Payant (essai 14jr)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gratuit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gratuit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gratuit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354043"/>
                  </a:ext>
                </a:extLst>
              </a:tr>
              <a:tr h="1376109">
                <a:tc>
                  <a:txBody>
                    <a:bodyPr/>
                    <a:lstStyle/>
                    <a:p>
                      <a:r>
                        <a:rPr lang="fr-FR" sz="1400" dirty="0"/>
                        <a:t>Type de recherche(par ville……)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Coordonnées géographiques(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-long)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Coordonnées géographiques(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-long)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Ville/code postal/coordonnées géographiques(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-long)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Ville/code postal/coordonnées géographiques(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-long)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ville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081094"/>
                  </a:ext>
                </a:extLst>
              </a:tr>
              <a:tr h="1160249">
                <a:tc>
                  <a:txBody>
                    <a:bodyPr/>
                    <a:lstStyle/>
                    <a:p>
                      <a:r>
                        <a:rPr lang="fr-FR" sz="1400" dirty="0"/>
                        <a:t>Données:</a:t>
                      </a:r>
                    </a:p>
                    <a:p>
                      <a:r>
                        <a:rPr lang="fr-FR" sz="1400" dirty="0"/>
                        <a:t>Température/pression humidité/icone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Pas de logo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156486"/>
                  </a:ext>
                </a:extLst>
              </a:tr>
              <a:tr h="512668">
                <a:tc>
                  <a:txBody>
                    <a:bodyPr/>
                    <a:lstStyle/>
                    <a:p>
                      <a:r>
                        <a:rPr lang="fr-FR" sz="1400" dirty="0" err="1"/>
                        <a:t>Forecast</a:t>
                      </a:r>
                      <a:r>
                        <a:rPr lang="fr-FR" sz="1400" dirty="0"/>
                        <a:t> 5 jours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557654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07A48BC1-9E5F-4443-8916-2319DE665E7F}"/>
              </a:ext>
            </a:extLst>
          </p:cNvPr>
          <p:cNvSpPr txBox="1"/>
          <p:nvPr/>
        </p:nvSpPr>
        <p:spPr>
          <a:xfrm>
            <a:off x="905522" y="535266"/>
            <a:ext cx="1024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		Comparaison des apis web trouvées: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999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368F992-BB9C-4C25-BA4E-CC542454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D66AC7-6890-4F0E-B000-A39D822B7C00}" type="datetime1">
              <a:rPr lang="fr-FR" smtClean="0"/>
              <a:t>22/06/2021</a:t>
            </a:fld>
            <a:endParaRPr lang="en-US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02F3B1E4-9C60-4A05-A6A0-7674AE352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800038"/>
              </p:ext>
            </p:extLst>
          </p:nvPr>
        </p:nvGraphicFramePr>
        <p:xfrm>
          <a:off x="1475173" y="1109232"/>
          <a:ext cx="9241654" cy="5291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276">
                  <a:extLst>
                    <a:ext uri="{9D8B030D-6E8A-4147-A177-3AD203B41FA5}">
                      <a16:colId xmlns:a16="http://schemas.microsoft.com/office/drawing/2014/main" val="3240192661"/>
                    </a:ext>
                  </a:extLst>
                </a:gridCol>
                <a:gridCol w="1540276">
                  <a:extLst>
                    <a:ext uri="{9D8B030D-6E8A-4147-A177-3AD203B41FA5}">
                      <a16:colId xmlns:a16="http://schemas.microsoft.com/office/drawing/2014/main" val="2251775464"/>
                    </a:ext>
                  </a:extLst>
                </a:gridCol>
                <a:gridCol w="1540276">
                  <a:extLst>
                    <a:ext uri="{9D8B030D-6E8A-4147-A177-3AD203B41FA5}">
                      <a16:colId xmlns:a16="http://schemas.microsoft.com/office/drawing/2014/main" val="3799859698"/>
                    </a:ext>
                  </a:extLst>
                </a:gridCol>
                <a:gridCol w="1540276">
                  <a:extLst>
                    <a:ext uri="{9D8B030D-6E8A-4147-A177-3AD203B41FA5}">
                      <a16:colId xmlns:a16="http://schemas.microsoft.com/office/drawing/2014/main" val="4023681584"/>
                    </a:ext>
                  </a:extLst>
                </a:gridCol>
                <a:gridCol w="1575863">
                  <a:extLst>
                    <a:ext uri="{9D8B030D-6E8A-4147-A177-3AD203B41FA5}">
                      <a16:colId xmlns:a16="http://schemas.microsoft.com/office/drawing/2014/main" val="302933585"/>
                    </a:ext>
                  </a:extLst>
                </a:gridCol>
                <a:gridCol w="1504687">
                  <a:extLst>
                    <a:ext uri="{9D8B030D-6E8A-4147-A177-3AD203B41FA5}">
                      <a16:colId xmlns:a16="http://schemas.microsoft.com/office/drawing/2014/main" val="1773705038"/>
                    </a:ext>
                  </a:extLst>
                </a:gridCol>
              </a:tblGrid>
              <a:tr h="566633">
                <a:tc>
                  <a:txBody>
                    <a:bodyPr/>
                    <a:lstStyle/>
                    <a:p>
                      <a:r>
                        <a:rPr lang="fr-FR" sz="1400" dirty="0"/>
                        <a:t>APIS: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infoclimat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meteomatics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accuweather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openweathermap</a:t>
                      </a:r>
                      <a:endParaRPr lang="fr-FR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meteoconcept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910342"/>
                  </a:ext>
                </a:extLst>
              </a:tr>
              <a:tr h="944389">
                <a:tc>
                  <a:txBody>
                    <a:bodyPr/>
                    <a:lstStyle/>
                    <a:p>
                      <a:r>
                        <a:rPr lang="fr-FR" sz="1400" dirty="0"/>
                        <a:t>Nombre d’appel serveur autorisé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5000/jr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1000/14jr</a:t>
                      </a:r>
                    </a:p>
                    <a:p>
                      <a:r>
                        <a:rPr lang="fr-FR" sz="1400" dirty="0"/>
                        <a:t>(version d’essai 14jr 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50 appels /jr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1000/jr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500/jr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436434"/>
                  </a:ext>
                </a:extLst>
              </a:tr>
              <a:tr h="728528">
                <a:tc>
                  <a:txBody>
                    <a:bodyPr/>
                    <a:lstStyle/>
                    <a:p>
                      <a:r>
                        <a:rPr lang="fr-FR" sz="1400" dirty="0"/>
                        <a:t> gratuité service</a:t>
                      </a:r>
                    </a:p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gratuit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Payant (essai 14jr)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gratuit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gratuit</a:t>
                      </a:r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gratuit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746175"/>
                  </a:ext>
                </a:extLst>
              </a:tr>
              <a:tr h="1376109">
                <a:tc>
                  <a:txBody>
                    <a:bodyPr/>
                    <a:lstStyle/>
                    <a:p>
                      <a:r>
                        <a:rPr lang="fr-FR" sz="1400" dirty="0"/>
                        <a:t>Type de recherche(par ville……)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Coordonnées géographiques(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-long)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Coordonnées géographiques(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-long)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Ville/code postal/coordonnées géographiques(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-long)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Ville/code postal/coordonnées géographiques(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-long)</a:t>
                      </a:r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ville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047256"/>
                  </a:ext>
                </a:extLst>
              </a:tr>
              <a:tr h="1160249">
                <a:tc>
                  <a:txBody>
                    <a:bodyPr/>
                    <a:lstStyle/>
                    <a:p>
                      <a:r>
                        <a:rPr lang="fr-FR" sz="1400" dirty="0"/>
                        <a:t>Données:</a:t>
                      </a:r>
                    </a:p>
                    <a:p>
                      <a:r>
                        <a:rPr lang="fr-FR" sz="1400" dirty="0"/>
                        <a:t>Température/pression humidité/icone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Pas de logo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328775"/>
                  </a:ext>
                </a:extLst>
              </a:tr>
              <a:tr h="512668">
                <a:tc>
                  <a:txBody>
                    <a:bodyPr/>
                    <a:lstStyle/>
                    <a:p>
                      <a:r>
                        <a:rPr lang="fr-FR" sz="1400" dirty="0" err="1"/>
                        <a:t>Forecast</a:t>
                      </a:r>
                      <a:r>
                        <a:rPr lang="fr-FR" sz="1400" dirty="0"/>
                        <a:t> 5 jours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oui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89623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EA2BF738-43BD-4B51-91C2-4F08D2DA022A}"/>
              </a:ext>
            </a:extLst>
          </p:cNvPr>
          <p:cNvSpPr txBox="1"/>
          <p:nvPr/>
        </p:nvSpPr>
        <p:spPr>
          <a:xfrm>
            <a:off x="1688237" y="497150"/>
            <a:ext cx="924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</a:rPr>
              <a:t>			Comparaison des apis web trouvées: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47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FBCD744-9291-4845-A1E4-504AB3A1D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D66AC7-6890-4F0E-B000-A39D822B7C00}" type="datetime1">
              <a:rPr lang="fr-FR" smtClean="0"/>
              <a:t>22/06/2021</a:t>
            </a:fld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F68D1FE-D4EB-440B-81C6-2E3F50E31843}"/>
              </a:ext>
            </a:extLst>
          </p:cNvPr>
          <p:cNvSpPr txBox="1"/>
          <p:nvPr/>
        </p:nvSpPr>
        <p:spPr>
          <a:xfrm>
            <a:off x="933061" y="839755"/>
            <a:ext cx="10450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Notre choix s’est alors porté sur l’api </a:t>
            </a:r>
            <a:r>
              <a:rPr lang="fr-FR" dirty="0" err="1"/>
              <a:t>openweathermap</a:t>
            </a:r>
            <a:r>
              <a:rPr lang="fr-FR" dirty="0"/>
              <a:t>  </a:t>
            </a:r>
          </a:p>
          <a:p>
            <a:r>
              <a:rPr lang="fr-FR" dirty="0"/>
              <a:t>Pour son nombre d’appel  et le fait de  la possibilité de  pouvoir rechercher  la météo par ville.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30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5EC86D-8792-42C4-9427-1CD22ED2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D66AC7-6890-4F0E-B000-A39D822B7C00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01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Serveur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476521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Serveur NGINX/APACHE2 + App CGI : trop lourd pour ce qu’il y a faire, pas besoin du HTTPS</a:t>
            </a:r>
          </a:p>
          <a:p>
            <a:r>
              <a:rPr lang="fr-FR" dirty="0"/>
              <a:t>HTTP ou TCP</a:t>
            </a:r>
          </a:p>
          <a:p>
            <a:pPr lvl="1"/>
            <a:r>
              <a:rPr lang="fr-FR" dirty="0"/>
              <a:t>TCP (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) c’est plus pour une app temp réel : plus complexe coté serveur et client</a:t>
            </a:r>
          </a:p>
          <a:p>
            <a:pPr lvl="1"/>
            <a:r>
              <a:rPr lang="fr-FR" dirty="0"/>
              <a:t>HTTP (high </a:t>
            </a:r>
            <a:r>
              <a:rPr lang="fr-FR" dirty="0" err="1"/>
              <a:t>level</a:t>
            </a:r>
            <a:r>
              <a:rPr lang="fr-FR" dirty="0"/>
              <a:t> surcouche du </a:t>
            </a:r>
            <a:r>
              <a:rPr lang="fr-FR" dirty="0" err="1"/>
              <a:t>tcp</a:t>
            </a:r>
            <a:r>
              <a:rPr lang="fr-FR" dirty="0"/>
              <a:t>) c’est pour un service sur requête : </a:t>
            </a:r>
          </a:p>
          <a:p>
            <a:pPr lvl="2"/>
            <a:r>
              <a:rPr lang="fr-FR" dirty="0"/>
              <a:t>plus simple a mettre en place coté client et serveur</a:t>
            </a:r>
          </a:p>
          <a:p>
            <a:r>
              <a:rPr lang="fr-FR" dirty="0"/>
              <a:t>application autonome + Lib HTTP simple : </a:t>
            </a:r>
          </a:p>
          <a:p>
            <a:pPr lvl="1"/>
            <a:r>
              <a:rPr lang="fr-FR" dirty="0" err="1"/>
              <a:t>Libuv</a:t>
            </a:r>
            <a:r>
              <a:rPr lang="fr-FR" dirty="0"/>
              <a:t> : </a:t>
            </a:r>
          </a:p>
          <a:p>
            <a:pPr lvl="2"/>
            <a:r>
              <a:rPr lang="fr-FR" dirty="0"/>
              <a:t>forte communauté car fait pour </a:t>
            </a:r>
            <a:r>
              <a:rPr lang="fr-FR" dirty="0" err="1"/>
              <a:t>node-js</a:t>
            </a:r>
            <a:endParaRPr lang="fr-FR" dirty="0"/>
          </a:p>
          <a:p>
            <a:pPr lvl="2"/>
            <a:r>
              <a:rPr lang="fr-FR" dirty="0"/>
              <a:t>fait en C donc </a:t>
            </a:r>
            <a:r>
              <a:rPr lang="fr-FR" dirty="0" err="1"/>
              <a:t>tres</a:t>
            </a:r>
            <a:r>
              <a:rPr lang="fr-FR" dirty="0"/>
              <a:t> rapide</a:t>
            </a:r>
          </a:p>
          <a:p>
            <a:pPr lvl="2"/>
            <a:r>
              <a:rPr lang="fr-FR" dirty="0"/>
              <a:t>disponibilité de package sur </a:t>
            </a:r>
            <a:r>
              <a:rPr lang="fr-FR" dirty="0" err="1"/>
              <a:t>debian</a:t>
            </a:r>
            <a:endParaRPr lang="fr-FR" dirty="0"/>
          </a:p>
          <a:p>
            <a:pPr lvl="1"/>
            <a:r>
              <a:rPr lang="fr-FR" dirty="0" err="1"/>
              <a:t>Uv-cpp</a:t>
            </a:r>
            <a:r>
              <a:rPr lang="fr-FR" dirty="0"/>
              <a:t> :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cpp</a:t>
            </a:r>
            <a:r>
              <a:rPr lang="fr-FR" dirty="0"/>
              <a:t> pour </a:t>
            </a:r>
            <a:r>
              <a:rPr lang="fr-FR" dirty="0" err="1"/>
              <a:t>libuv</a:t>
            </a:r>
            <a:endParaRPr lang="fr-FR" dirty="0"/>
          </a:p>
          <a:p>
            <a:pPr lvl="2"/>
            <a:r>
              <a:rPr lang="fr-FR" dirty="0" err="1"/>
              <a:t>Disponbilité</a:t>
            </a:r>
            <a:r>
              <a:rPr lang="fr-FR" dirty="0"/>
              <a:t> d’exemple tout fait</a:t>
            </a:r>
          </a:p>
          <a:p>
            <a:pPr lvl="2"/>
            <a:r>
              <a:rPr lang="fr-FR" dirty="0"/>
              <a:t>Fonctionnement moderne </a:t>
            </a:r>
            <a:r>
              <a:rPr lang="fr-FR" dirty="0" err="1"/>
              <a:t>asynchorne</a:t>
            </a:r>
            <a:endParaRPr lang="fr-FR" dirty="0"/>
          </a:p>
          <a:p>
            <a:pPr lvl="2"/>
            <a:r>
              <a:rPr lang="fr-FR" dirty="0"/>
              <a:t>Fonction lambda pour les callback</a:t>
            </a:r>
          </a:p>
          <a:p>
            <a:pPr lvl="1"/>
            <a:r>
              <a:rPr lang="fr-FR" dirty="0" err="1"/>
              <a:t>Asio</a:t>
            </a:r>
            <a:r>
              <a:rPr lang="fr-FR" dirty="0"/>
              <a:t> : </a:t>
            </a:r>
          </a:p>
          <a:p>
            <a:pPr lvl="2"/>
            <a:r>
              <a:rPr lang="fr-FR" dirty="0" err="1"/>
              <a:t>dependant</a:t>
            </a:r>
            <a:r>
              <a:rPr lang="fr-FR" dirty="0"/>
              <a:t> de boost</a:t>
            </a:r>
          </a:p>
          <a:p>
            <a:pPr lvl="2"/>
            <a:r>
              <a:rPr lang="fr-FR" dirty="0"/>
              <a:t>Avantage : pas de lib</a:t>
            </a:r>
          </a:p>
          <a:p>
            <a:pPr lvl="2"/>
            <a:r>
              <a:rPr lang="fr-FR" dirty="0"/>
              <a:t>Con : utilisation abusive des </a:t>
            </a:r>
            <a:r>
              <a:rPr lang="fr-FR" dirty="0" err="1"/>
              <a:t>templates</a:t>
            </a:r>
            <a:r>
              <a:rPr lang="fr-FR" dirty="0"/>
              <a:t>, temps de compilation rallongé, usine a gaz</a:t>
            </a:r>
          </a:p>
          <a:p>
            <a:pPr lvl="2"/>
            <a:r>
              <a:rPr lang="fr-FR" dirty="0"/>
              <a:t>empreinte mémoire non </a:t>
            </a:r>
            <a:r>
              <a:rPr lang="fr-FR" dirty="0" err="1"/>
              <a:t>negligeable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29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Capteur BME280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144285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Driver </a:t>
            </a:r>
            <a:r>
              <a:rPr lang="fr-FR" dirty="0" err="1"/>
              <a:t>bosch</a:t>
            </a:r>
            <a:r>
              <a:rPr lang="fr-FR" dirty="0"/>
              <a:t> officiel fait en C : </a:t>
            </a:r>
          </a:p>
          <a:p>
            <a:pPr lvl="1"/>
            <a:r>
              <a:rPr lang="fr-FR" dirty="0"/>
              <a:t>livré avec des </a:t>
            </a:r>
            <a:r>
              <a:rPr lang="fr-FR" dirty="0" err="1"/>
              <a:t>examples</a:t>
            </a:r>
            <a:endParaRPr lang="fr-FR" dirty="0"/>
          </a:p>
          <a:p>
            <a:pPr lvl="1"/>
            <a:r>
              <a:rPr lang="fr-FR" dirty="0" err="1"/>
              <a:t>Fiabilté</a:t>
            </a:r>
            <a:r>
              <a:rPr lang="fr-FR" dirty="0"/>
              <a:t> maximale car driver officiel</a:t>
            </a:r>
          </a:p>
          <a:p>
            <a:pPr lvl="1"/>
            <a:r>
              <a:rPr lang="fr-FR" dirty="0" err="1"/>
              <a:t>Facielment</a:t>
            </a:r>
            <a:r>
              <a:rPr lang="fr-FR" dirty="0"/>
              <a:t> </a:t>
            </a:r>
            <a:r>
              <a:rPr lang="fr-FR" dirty="0" err="1"/>
              <a:t>integrable</a:t>
            </a:r>
            <a:r>
              <a:rPr lang="fr-FR" dirty="0"/>
              <a:t> dans app </a:t>
            </a:r>
            <a:r>
              <a:rPr lang="fr-FR" dirty="0" err="1"/>
              <a:t>c++</a:t>
            </a:r>
            <a:endParaRPr lang="fr-FR" dirty="0"/>
          </a:p>
          <a:p>
            <a:r>
              <a:rPr lang="fr-FR" dirty="0"/>
              <a:t>Script python livré par </a:t>
            </a:r>
            <a:r>
              <a:rPr lang="fr-FR" dirty="0" err="1"/>
              <a:t>ajc</a:t>
            </a:r>
            <a:r>
              <a:rPr lang="fr-FR" dirty="0"/>
              <a:t> pour tester le capteur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C4F49AC-031B-4060-9AAA-5CDBCA2BC818}"/>
              </a:ext>
            </a:extLst>
          </p:cNvPr>
          <p:cNvSpPr txBox="1">
            <a:spLocks/>
          </p:cNvSpPr>
          <p:nvPr/>
        </p:nvSpPr>
        <p:spPr>
          <a:xfrm>
            <a:off x="1066800" y="2938490"/>
            <a:ext cx="10058400" cy="544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dirty="0"/>
              <a:t>Sauvegarde non volatile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8B875CC-8596-4233-9174-EAA240906591}"/>
              </a:ext>
            </a:extLst>
          </p:cNvPr>
          <p:cNvSpPr txBox="1">
            <a:spLocks/>
          </p:cNvSpPr>
          <p:nvPr/>
        </p:nvSpPr>
        <p:spPr>
          <a:xfrm>
            <a:off x="1066800" y="3483427"/>
            <a:ext cx="10058400" cy="3103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 but est de garder les données </a:t>
            </a:r>
            <a:r>
              <a:rPr lang="fr-FR" dirty="0" err="1"/>
              <a:t>meme</a:t>
            </a:r>
            <a:r>
              <a:rPr lang="fr-FR" dirty="0"/>
              <a:t> </a:t>
            </a:r>
            <a:r>
              <a:rPr lang="fr-FR" dirty="0" err="1"/>
              <a:t>apres</a:t>
            </a:r>
            <a:r>
              <a:rPr lang="fr-FR" dirty="0"/>
              <a:t> un crash du serveur ou un reboot de l’os</a:t>
            </a:r>
          </a:p>
          <a:p>
            <a:r>
              <a:rPr lang="fr-FR" dirty="0" err="1"/>
              <a:t>Sqlite</a:t>
            </a:r>
            <a:r>
              <a:rPr lang="fr-FR" dirty="0"/>
              <a:t> 3 : </a:t>
            </a:r>
          </a:p>
          <a:p>
            <a:pPr lvl="1"/>
            <a:r>
              <a:rPr lang="fr-FR" dirty="0"/>
              <a:t>lib en C sans </a:t>
            </a:r>
            <a:r>
              <a:rPr lang="fr-FR" dirty="0" err="1"/>
              <a:t>dependance</a:t>
            </a:r>
            <a:endParaRPr lang="fr-FR" dirty="0"/>
          </a:p>
          <a:p>
            <a:pPr lvl="1"/>
            <a:r>
              <a:rPr lang="fr-FR" dirty="0"/>
              <a:t>disponible </a:t>
            </a:r>
            <a:r>
              <a:rPr lang="fr-FR" dirty="0" err="1"/>
              <a:t>pre</a:t>
            </a:r>
            <a:r>
              <a:rPr lang="fr-FR" dirty="0"/>
              <a:t> compile pour </a:t>
            </a:r>
            <a:r>
              <a:rPr lang="fr-FR" dirty="0" err="1"/>
              <a:t>debian</a:t>
            </a:r>
            <a:endParaRPr lang="fr-FR" dirty="0"/>
          </a:p>
          <a:p>
            <a:pPr lvl="1"/>
            <a:r>
              <a:rPr lang="fr-FR" dirty="0"/>
              <a:t>Faible empreinte mémoire</a:t>
            </a:r>
          </a:p>
          <a:p>
            <a:pPr lvl="1"/>
            <a:r>
              <a:rPr lang="fr-FR" dirty="0"/>
              <a:t>bd relationnelle  </a:t>
            </a:r>
            <a:r>
              <a:rPr lang="fr-FR" dirty="0" err="1"/>
              <a:t>langae</a:t>
            </a:r>
            <a:r>
              <a:rPr lang="fr-FR" dirty="0"/>
              <a:t> de </a:t>
            </a:r>
            <a:r>
              <a:rPr lang="fr-FR" dirty="0" err="1"/>
              <a:t>requte</a:t>
            </a:r>
            <a:r>
              <a:rPr lang="fr-FR" dirty="0"/>
              <a:t> SQL</a:t>
            </a:r>
          </a:p>
          <a:p>
            <a:pPr lvl="1"/>
            <a:r>
              <a:rPr lang="fr-FR" dirty="0"/>
              <a:t>Optimisée pour </a:t>
            </a:r>
            <a:r>
              <a:rPr lang="fr-FR" dirty="0" err="1"/>
              <a:t>acces</a:t>
            </a:r>
            <a:r>
              <a:rPr lang="fr-FR" dirty="0"/>
              <a:t> rapide en lecture/</a:t>
            </a:r>
            <a:r>
              <a:rPr lang="fr-FR" dirty="0" err="1"/>
              <a:t>ecriture</a:t>
            </a:r>
            <a:endParaRPr lang="fr-FR" dirty="0"/>
          </a:p>
          <a:p>
            <a:pPr lvl="1"/>
            <a:r>
              <a:rPr lang="fr-FR" dirty="0" err="1"/>
              <a:t>Integrable</a:t>
            </a:r>
            <a:r>
              <a:rPr lang="fr-FR" dirty="0"/>
              <a:t> </a:t>
            </a:r>
            <a:r>
              <a:rPr lang="fr-FR" dirty="0" err="1"/>
              <a:t>faiclement</a:t>
            </a:r>
            <a:r>
              <a:rPr lang="fr-FR" dirty="0"/>
              <a:t> dans une application</a:t>
            </a:r>
          </a:p>
          <a:p>
            <a:pPr lvl="1"/>
            <a:r>
              <a:rPr lang="fr-FR" dirty="0"/>
              <a:t>Logic client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5445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Serveur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476521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Serveur NGINX + App CGI : trop lourd pour ce qu’il y a faire, pas besoin du HTTPS</a:t>
            </a:r>
          </a:p>
          <a:p>
            <a:r>
              <a:rPr lang="fr-FR" dirty="0"/>
              <a:t>HTTP ou TCP</a:t>
            </a:r>
          </a:p>
          <a:p>
            <a:pPr lvl="1"/>
            <a:r>
              <a:rPr lang="fr-FR" dirty="0"/>
              <a:t>TCP (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) c’est plus pour une app temp réel : plus complexe coté serveur et client</a:t>
            </a:r>
          </a:p>
          <a:p>
            <a:pPr lvl="1"/>
            <a:r>
              <a:rPr lang="fr-FR" dirty="0"/>
              <a:t>HTTP (high </a:t>
            </a:r>
            <a:r>
              <a:rPr lang="fr-FR" dirty="0" err="1"/>
              <a:t>level</a:t>
            </a:r>
            <a:r>
              <a:rPr lang="fr-FR" dirty="0"/>
              <a:t> surcouche du </a:t>
            </a:r>
            <a:r>
              <a:rPr lang="fr-FR" dirty="0" err="1"/>
              <a:t>tcp</a:t>
            </a:r>
            <a:r>
              <a:rPr lang="fr-FR" dirty="0"/>
              <a:t>) c’est pour un service sur requête : </a:t>
            </a:r>
          </a:p>
          <a:p>
            <a:pPr lvl="2"/>
            <a:r>
              <a:rPr lang="fr-FR" dirty="0"/>
              <a:t>plus simple a mettre en place coté client et serveur</a:t>
            </a:r>
          </a:p>
          <a:p>
            <a:r>
              <a:rPr lang="fr-FR" dirty="0"/>
              <a:t>application autonome + Lib HTTP simple : </a:t>
            </a:r>
          </a:p>
          <a:p>
            <a:pPr lvl="1"/>
            <a:r>
              <a:rPr lang="fr-FR" dirty="0" err="1"/>
              <a:t>Libuv</a:t>
            </a:r>
            <a:r>
              <a:rPr lang="fr-FR" dirty="0"/>
              <a:t> : </a:t>
            </a:r>
          </a:p>
          <a:p>
            <a:pPr lvl="2"/>
            <a:r>
              <a:rPr lang="fr-FR" dirty="0"/>
              <a:t>forte communauté car fait pour </a:t>
            </a:r>
            <a:r>
              <a:rPr lang="fr-FR" dirty="0" err="1"/>
              <a:t>nodejs</a:t>
            </a:r>
            <a:endParaRPr lang="fr-FR" dirty="0"/>
          </a:p>
          <a:p>
            <a:pPr lvl="2"/>
            <a:r>
              <a:rPr lang="fr-FR" dirty="0"/>
              <a:t>fait en C donc </a:t>
            </a:r>
            <a:r>
              <a:rPr lang="fr-FR" dirty="0" err="1"/>
              <a:t>tres</a:t>
            </a:r>
            <a:r>
              <a:rPr lang="fr-FR" dirty="0"/>
              <a:t> rapide</a:t>
            </a:r>
          </a:p>
          <a:p>
            <a:pPr lvl="2"/>
            <a:r>
              <a:rPr lang="fr-FR" dirty="0"/>
              <a:t>disponibilité de package sur </a:t>
            </a:r>
            <a:r>
              <a:rPr lang="fr-FR" dirty="0" err="1"/>
              <a:t>debian</a:t>
            </a:r>
            <a:endParaRPr lang="fr-FR" dirty="0"/>
          </a:p>
          <a:p>
            <a:pPr lvl="1"/>
            <a:r>
              <a:rPr lang="fr-FR" dirty="0" err="1"/>
              <a:t>Uv-cpp</a:t>
            </a:r>
            <a:r>
              <a:rPr lang="fr-FR" dirty="0"/>
              <a:t> :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cpp</a:t>
            </a:r>
            <a:r>
              <a:rPr lang="fr-FR" dirty="0"/>
              <a:t> pour </a:t>
            </a:r>
            <a:r>
              <a:rPr lang="fr-FR" dirty="0" err="1"/>
              <a:t>libuv</a:t>
            </a:r>
            <a:endParaRPr lang="fr-FR" dirty="0"/>
          </a:p>
          <a:p>
            <a:pPr lvl="2"/>
            <a:r>
              <a:rPr lang="fr-FR" dirty="0"/>
              <a:t>Disponibilité </a:t>
            </a:r>
            <a:r>
              <a:rPr lang="fr-FR" dirty="0" err="1"/>
              <a:t>d’example</a:t>
            </a:r>
            <a:r>
              <a:rPr lang="fr-FR" dirty="0"/>
              <a:t> tout fait</a:t>
            </a:r>
          </a:p>
          <a:p>
            <a:pPr lvl="2"/>
            <a:r>
              <a:rPr lang="fr-FR" dirty="0"/>
              <a:t>Fonctionnement moderne asynchrone (? Doit on mettre ces termes ou les expliquer)</a:t>
            </a:r>
          </a:p>
          <a:p>
            <a:pPr lvl="2"/>
            <a:r>
              <a:rPr lang="fr-FR" dirty="0"/>
              <a:t>Fonction lambda pour les callback (? Doit on mettre ces termes ou les expliquer)</a:t>
            </a:r>
          </a:p>
          <a:p>
            <a:pPr lvl="1"/>
            <a:r>
              <a:rPr lang="fr-FR" dirty="0" err="1"/>
              <a:t>Asio</a:t>
            </a:r>
            <a:r>
              <a:rPr lang="fr-FR" dirty="0"/>
              <a:t> : </a:t>
            </a:r>
          </a:p>
          <a:p>
            <a:pPr lvl="2"/>
            <a:r>
              <a:rPr lang="fr-FR" dirty="0"/>
              <a:t>dépendant de boost</a:t>
            </a:r>
          </a:p>
          <a:p>
            <a:pPr lvl="2"/>
            <a:r>
              <a:rPr lang="fr-FR" dirty="0"/>
              <a:t>Avantage : pas de lib</a:t>
            </a:r>
          </a:p>
          <a:p>
            <a:pPr lvl="2"/>
            <a:r>
              <a:rPr lang="fr-FR" dirty="0"/>
              <a:t>Con : utilisation abusive des </a:t>
            </a:r>
            <a:r>
              <a:rPr lang="fr-FR" dirty="0" err="1"/>
              <a:t>templates</a:t>
            </a:r>
            <a:r>
              <a:rPr lang="fr-FR" dirty="0"/>
              <a:t>, temps de compilation rallongé, usine a gaz. (? Doit on mettre ces termes ou les expliquer, pas très objectif)</a:t>
            </a:r>
          </a:p>
          <a:p>
            <a:pPr lvl="2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26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Format de donnée d’échanges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476521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Qt sait lire facilement du xml et du JSON</a:t>
            </a:r>
          </a:p>
          <a:p>
            <a:r>
              <a:rPr lang="fr-FR" dirty="0"/>
              <a:t>XML :</a:t>
            </a:r>
          </a:p>
          <a:p>
            <a:pPr lvl="1"/>
            <a:r>
              <a:rPr lang="fr-FR" dirty="0"/>
              <a:t>orienté document</a:t>
            </a:r>
          </a:p>
          <a:p>
            <a:pPr lvl="1"/>
            <a:r>
              <a:rPr lang="fr-FR" dirty="0"/>
              <a:t>Plus Compliqué a </a:t>
            </a:r>
            <a:r>
              <a:rPr lang="fr-FR" dirty="0" err="1"/>
              <a:t>génèrer</a:t>
            </a:r>
            <a:r>
              <a:rPr lang="fr-FR" dirty="0"/>
              <a:t> et a analyser</a:t>
            </a:r>
          </a:p>
          <a:p>
            <a:pPr lvl="1"/>
            <a:r>
              <a:rPr lang="fr-FR" dirty="0"/>
              <a:t>Trop verbeux =&gt; plus de mémoire</a:t>
            </a:r>
          </a:p>
          <a:p>
            <a:pPr lvl="1"/>
            <a:r>
              <a:rPr lang="fr-FR" dirty="0"/>
              <a:t>Format ASCII / Texte</a:t>
            </a:r>
          </a:p>
          <a:p>
            <a:r>
              <a:rPr lang="fr-FR" dirty="0"/>
              <a:t>JSON : </a:t>
            </a:r>
          </a:p>
          <a:p>
            <a:pPr lvl="1"/>
            <a:r>
              <a:rPr lang="fr-FR" dirty="0"/>
              <a:t>Orienté données </a:t>
            </a:r>
          </a:p>
          <a:p>
            <a:pPr lvl="1"/>
            <a:r>
              <a:rPr lang="fr-FR" dirty="0"/>
              <a:t>Plus facile a générer et a analyser</a:t>
            </a:r>
          </a:p>
          <a:p>
            <a:pPr lvl="1"/>
            <a:r>
              <a:rPr lang="fr-FR" dirty="0"/>
              <a:t>Format ASCII / Texte</a:t>
            </a:r>
          </a:p>
          <a:p>
            <a:pPr lvl="1"/>
            <a:r>
              <a:rPr lang="fr-FR" dirty="0"/>
              <a:t>Très peu verbeux, laisse plus la place aux donnée que XML : </a:t>
            </a:r>
          </a:p>
          <a:p>
            <a:pPr lvl="2"/>
            <a:r>
              <a:rPr lang="fr-FR" dirty="0"/>
              <a:t>Beaucoup moins de mémoire pour plus de données</a:t>
            </a:r>
          </a:p>
          <a:p>
            <a:r>
              <a:rPr lang="fr-FR" dirty="0"/>
              <a:t>BSON :</a:t>
            </a:r>
          </a:p>
          <a:p>
            <a:pPr lvl="1"/>
            <a:r>
              <a:rPr lang="fr-FR" dirty="0"/>
              <a:t>JSON formaté binaire</a:t>
            </a:r>
          </a:p>
          <a:p>
            <a:pPr lvl="1"/>
            <a:r>
              <a:rPr lang="fr-FR" dirty="0"/>
              <a:t>Ratio « donnée/empreinte mémoire » maximum</a:t>
            </a:r>
          </a:p>
          <a:p>
            <a:pPr lvl="2"/>
            <a:r>
              <a:rPr lang="fr-FR" dirty="0"/>
              <a:t>Con : Qt ne sait pas le lire en natif</a:t>
            </a:r>
          </a:p>
          <a:p>
            <a:pPr lvl="2"/>
            <a:r>
              <a:rPr lang="fr-FR" dirty="0"/>
              <a:t>Pas vraiment utile vu la quantité de donnée a échanger par le réseau dans notre cas</a:t>
            </a:r>
          </a:p>
          <a:p>
            <a:pPr lvl="2"/>
            <a:r>
              <a:rPr lang="fr-FR" dirty="0"/>
              <a:t>Peu être une voie d’amélioration future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77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App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4765212"/>
          </a:xfrm>
        </p:spPr>
        <p:txBody>
          <a:bodyPr>
            <a:normAutofit/>
          </a:bodyPr>
          <a:lstStyle/>
          <a:p>
            <a:r>
              <a:rPr lang="fr-FR" dirty="0"/>
              <a:t>Envoi/Réception requête a un serveur web :</a:t>
            </a:r>
          </a:p>
          <a:p>
            <a:pPr lvl="1"/>
            <a:r>
              <a:rPr lang="fr-FR" dirty="0"/>
              <a:t>Module QT Network : supporte la communication synchrone / asynchrone</a:t>
            </a:r>
          </a:p>
          <a:p>
            <a:r>
              <a:rPr lang="fr-FR" dirty="0"/>
              <a:t>Support de diffèrent langage français / anglais</a:t>
            </a:r>
          </a:p>
          <a:p>
            <a:pPr lvl="1"/>
            <a:r>
              <a:rPr lang="fr-FR" dirty="0"/>
              <a:t>Module QT Translator : support facile via </a:t>
            </a:r>
            <a:r>
              <a:rPr lang="fr-FR" dirty="0" err="1"/>
              <a:t>QtLinguist</a:t>
            </a:r>
            <a:r>
              <a:rPr lang="fr-FR" dirty="0"/>
              <a:t> (logiciel pour gérer les traductions), très facile a mettre en place</a:t>
            </a:r>
          </a:p>
          <a:p>
            <a:r>
              <a:rPr lang="fr-FR" dirty="0"/>
              <a:t>Affichage de graphique :</a:t>
            </a:r>
          </a:p>
          <a:p>
            <a:pPr lvl="1"/>
            <a:r>
              <a:rPr lang="fr-FR" dirty="0"/>
              <a:t>QT charts : plein de possibilité mais ne supporte pas tout les styles et après plusieurs test ne semble pas près a tout faire, ex, ne sait pas afficher de gradient, difficulté de placer les labels ou on veut</a:t>
            </a:r>
          </a:p>
          <a:p>
            <a:pPr lvl="1"/>
            <a:r>
              <a:rPr lang="fr-FR" dirty="0"/>
              <a:t>Création d’un composant perso avec </a:t>
            </a:r>
            <a:r>
              <a:rPr lang="fr-FR" dirty="0" err="1"/>
              <a:t>QPainter</a:t>
            </a:r>
            <a:r>
              <a:rPr lang="fr-FR" dirty="0"/>
              <a:t> : avantage on pourra faire ce qu’on veut, peut être difficile a mettre en œuvre</a:t>
            </a:r>
          </a:p>
          <a:p>
            <a:pPr lvl="1"/>
            <a:r>
              <a:rPr lang="fr-FR" dirty="0"/>
              <a:t>Autre lib a usage plus scientifique QWT : semble capable de tout faire, mais moins joli visuellement</a:t>
            </a:r>
          </a:p>
          <a:p>
            <a:pPr lvl="1"/>
            <a:r>
              <a:rPr lang="fr-FR" dirty="0"/>
              <a:t>Via un </a:t>
            </a:r>
            <a:r>
              <a:rPr lang="fr-FR" dirty="0" err="1"/>
              <a:t>Shader</a:t>
            </a:r>
            <a:r>
              <a:rPr lang="fr-FR" dirty="0"/>
              <a:t>, </a:t>
            </a:r>
            <a:r>
              <a:rPr lang="fr-FR" dirty="0" err="1"/>
              <a:t>qvec</a:t>
            </a:r>
            <a:r>
              <a:rPr lang="fr-FR" dirty="0"/>
              <a:t> un </a:t>
            </a:r>
            <a:r>
              <a:rPr lang="fr-FR" dirty="0" err="1"/>
              <a:t>QOpenglWIdget</a:t>
            </a:r>
            <a:r>
              <a:rPr lang="fr-FR" dirty="0"/>
              <a:t> : </a:t>
            </a:r>
            <a:r>
              <a:rPr lang="fr-FR" dirty="0" err="1"/>
              <a:t>nécéssite</a:t>
            </a:r>
            <a:r>
              <a:rPr lang="fr-FR" dirty="0"/>
              <a:t> un </a:t>
            </a:r>
            <a:r>
              <a:rPr lang="fr-FR" dirty="0" err="1"/>
              <a:t>gpu</a:t>
            </a:r>
            <a:r>
              <a:rPr lang="fr-FR" dirty="0"/>
              <a:t> donc une carte 3d avec </a:t>
            </a:r>
            <a:r>
              <a:rPr lang="fr-FR" dirty="0" err="1"/>
              <a:t>opengl</a:t>
            </a:r>
            <a:r>
              <a:rPr lang="fr-FR" dirty="0"/>
              <a:t>, supporte les animations poussées temps réel, mais pas de </a:t>
            </a:r>
            <a:r>
              <a:rPr lang="fr-FR" dirty="0" err="1"/>
              <a:t>débug</a:t>
            </a:r>
            <a:r>
              <a:rPr lang="fr-FR" dirty="0"/>
              <a:t> pour l’écriture du </a:t>
            </a:r>
            <a:r>
              <a:rPr lang="fr-FR" dirty="0" err="1"/>
              <a:t>shader</a:t>
            </a:r>
            <a:r>
              <a:rPr lang="fr-FR" dirty="0"/>
              <a:t> et peut être difficile a mettre en place</a:t>
            </a:r>
          </a:p>
          <a:p>
            <a:r>
              <a:rPr lang="fr-FR" dirty="0"/>
              <a:t>Support des style visuel jour / nuit</a:t>
            </a:r>
          </a:p>
          <a:p>
            <a:pPr lvl="1"/>
            <a:r>
              <a:rPr lang="fr-FR" dirty="0"/>
              <a:t>QT Style </a:t>
            </a:r>
            <a:r>
              <a:rPr lang="fr-FR" dirty="0" err="1"/>
              <a:t>sheet</a:t>
            </a:r>
            <a:r>
              <a:rPr lang="fr-FR" dirty="0"/>
              <a:t> : affecte tout l’application avec une syntaxe similaire au CSS</a:t>
            </a:r>
          </a:p>
          <a:p>
            <a:pPr lvl="1"/>
            <a:r>
              <a:rPr lang="fr-FR" dirty="0"/>
              <a:t>QT Palette : peut donner une couleur a chaque widget</a:t>
            </a:r>
          </a:p>
          <a:p>
            <a:r>
              <a:rPr lang="fr-FR" dirty="0"/>
              <a:t>Création d’une interface graphique :</a:t>
            </a:r>
          </a:p>
          <a:p>
            <a:pPr lvl="1"/>
            <a:r>
              <a:rPr lang="fr-FR" dirty="0"/>
              <a:t>Qt avec son designer de composant graphique intégré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38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CONCEPTION</a:t>
            </a:r>
            <a:br>
              <a:rPr lang="fr-FR" dirty="0"/>
            </a:br>
            <a:r>
              <a:rPr lang="fr-FR" dirty="0"/>
              <a:t>MISE AU POINT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IMPLEMENTATION ITERATIVE / TESTS / DEBUG / AJOUT DE FONCTIONALITES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3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7EDB9-446C-41B3-A10C-73166FAF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16190"/>
          </a:xfrm>
        </p:spPr>
        <p:txBody>
          <a:bodyPr>
            <a:normAutofit fontScale="90000"/>
          </a:bodyPr>
          <a:lstStyle/>
          <a:p>
            <a:r>
              <a:rPr lang="fr-FR" dirty="0"/>
              <a:t>Intitulé du projet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9333BE-B370-432F-84E0-6BD6FEE6E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58784"/>
            <a:ext cx="10058400" cy="4693960"/>
          </a:xfrm>
        </p:spPr>
        <p:txBody>
          <a:bodyPr/>
          <a:lstStyle/>
          <a:p>
            <a:endParaRPr lang="fr-FR" dirty="0">
              <a:effectLst/>
              <a:latin typeface="Arial" panose="020B0604020202020204" pitchFamily="34" charset="0"/>
            </a:endParaRPr>
          </a:p>
          <a:p>
            <a:r>
              <a:rPr lang="fr-FR" dirty="0">
                <a:effectLst/>
                <a:latin typeface="Arial" panose="020B0604020202020204" pitchFamily="34" charset="0"/>
              </a:rPr>
              <a:t>L’objectif de ce projet est de concevoir une </a:t>
            </a:r>
            <a:r>
              <a:rPr lang="fr-FR" dirty="0" err="1">
                <a:effectLst/>
                <a:latin typeface="Arial" panose="020B0604020202020204" pitchFamily="34" charset="0"/>
              </a:rPr>
              <a:t>StationMétéo</a:t>
            </a:r>
            <a:r>
              <a:rPr lang="fr-FR" dirty="0"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fr-FR" dirty="0">
                <a:effectLst/>
                <a:latin typeface="Arial" panose="020B0604020202020204" pitchFamily="34" charset="0"/>
              </a:rPr>
              <a:t>Cette </a:t>
            </a:r>
            <a:r>
              <a:rPr lang="fr-FR" dirty="0" err="1">
                <a:effectLst/>
                <a:latin typeface="Arial" panose="020B0604020202020204" pitchFamily="34" charset="0"/>
              </a:rPr>
              <a:t>StationMétéo</a:t>
            </a:r>
            <a:r>
              <a:rPr lang="fr-FR" dirty="0">
                <a:effectLst/>
                <a:latin typeface="Arial" panose="020B0604020202020204" pitchFamily="34" charset="0"/>
              </a:rPr>
              <a:t> permettra de fournir certaines informations. </a:t>
            </a:r>
          </a:p>
          <a:p>
            <a:r>
              <a:rPr lang="fr-FR" dirty="0">
                <a:effectLst/>
                <a:latin typeface="Arial" panose="020B0604020202020204" pitchFamily="34" charset="0"/>
              </a:rPr>
              <a:t>On souhaite afficher sur cette station Météo des informations météorologiques de 2 points géographiques différents: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en mer, ce qu’on appellera dans la suite du projet la Balise Mer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d'une ville choisie, ce qu’on appellera dans la suite du projet la Balise Ville</a:t>
            </a:r>
          </a:p>
          <a:p>
            <a:endParaRPr lang="fr-FR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D4DE4B-8C07-4B00-924C-42A26DD6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30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lvl="2"/>
            <a:endParaRPr lang="fr-FR" dirty="0"/>
          </a:p>
          <a:p>
            <a:pPr marL="777240" lvl="2" indent="-228600">
              <a:buFont typeface="+mj-lt"/>
              <a:buAutoNum type="arabicPeriod"/>
            </a:pPr>
            <a:r>
              <a:rPr lang="fr-FR" dirty="0"/>
              <a:t>Création d’un projet cross platform UNIX/WINDOWS</a:t>
            </a:r>
          </a:p>
          <a:p>
            <a:pPr marL="777240" lvl="2" indent="-228600">
              <a:buFont typeface="+mj-lt"/>
              <a:buAutoNum type="arabicPeriod"/>
            </a:pPr>
            <a:r>
              <a:rPr lang="fr-FR" dirty="0"/>
              <a:t>Tester le déploiement coté </a:t>
            </a:r>
            <a:r>
              <a:rPr lang="fr-FR" dirty="0" err="1"/>
              <a:t>Window</a:t>
            </a:r>
            <a:r>
              <a:rPr lang="fr-FR" dirty="0"/>
              <a:t> et Linux pour valider la viabilité projet</a:t>
            </a:r>
          </a:p>
          <a:p>
            <a:pPr marL="777240" lvl="2" indent="-228600">
              <a:buFont typeface="+mj-lt"/>
              <a:buAutoNum type="arabicPeriod"/>
            </a:pPr>
            <a:r>
              <a:rPr lang="fr-FR" dirty="0"/>
              <a:t>Sur Windows :</a:t>
            </a:r>
          </a:p>
          <a:p>
            <a:pPr marL="822960" lvl="3" indent="0">
              <a:buNone/>
            </a:pPr>
            <a:r>
              <a:rPr lang="fr-FR" dirty="0"/>
              <a:t>3.1 Mettre en place les diffèrent modules </a:t>
            </a:r>
          </a:p>
          <a:p>
            <a:pPr marL="822960" lvl="3" indent="0">
              <a:buNone/>
            </a:pPr>
            <a:r>
              <a:rPr lang="fr-FR" dirty="0"/>
              <a:t>3.2 Créer la logique d’interconnexion des différents modules</a:t>
            </a:r>
          </a:p>
          <a:p>
            <a:pPr marL="822960" lvl="3" indent="0">
              <a:buNone/>
            </a:pPr>
            <a:r>
              <a:rPr lang="fr-FR" dirty="0"/>
              <a:t>3.3 Mettre au point les modules possible (le capteur n’est pas dispo sur Windows) avec navigateurs externe en IP locale</a:t>
            </a:r>
          </a:p>
          <a:p>
            <a:pPr marL="822960" lvl="3" indent="0">
              <a:buNone/>
            </a:pPr>
            <a:r>
              <a:rPr lang="fr-FR" dirty="0"/>
              <a:t>3.4 Identifier les cas possible de mise en échec.</a:t>
            </a:r>
          </a:p>
          <a:p>
            <a:pPr marL="822960" lvl="3" indent="0">
              <a:buNone/>
            </a:pPr>
            <a:r>
              <a:rPr lang="fr-FR" dirty="0"/>
              <a:t>3.5 Mettre en place les système de récupération/traitement d’erreurs</a:t>
            </a:r>
          </a:p>
          <a:p>
            <a:pPr marL="822960" lvl="3" indent="0">
              <a:buNone/>
            </a:pPr>
            <a:r>
              <a:rPr lang="fr-FR" dirty="0"/>
              <a:t>3.6 Profilage / analyse des fuites mémoire</a:t>
            </a:r>
          </a:p>
          <a:p>
            <a:pPr marL="548640" lvl="2" indent="0">
              <a:buNone/>
            </a:pPr>
            <a:r>
              <a:rPr lang="fr-FR" dirty="0"/>
              <a:t>4. Sur Linux :</a:t>
            </a:r>
          </a:p>
          <a:p>
            <a:pPr marL="822960" lvl="3" indent="0">
              <a:buNone/>
            </a:pPr>
            <a:r>
              <a:rPr lang="fr-FR" dirty="0"/>
              <a:t>4.1 Mettre au point le module du capteur</a:t>
            </a:r>
          </a:p>
          <a:p>
            <a:pPr marL="822960" lvl="3" indent="0">
              <a:buNone/>
            </a:pPr>
            <a:r>
              <a:rPr lang="fr-FR" dirty="0"/>
              <a:t>4.2 Tester l’accès au données depuis l’extérieur du Raspberry pi</a:t>
            </a:r>
          </a:p>
          <a:p>
            <a:pPr marL="822960" lvl="3" indent="0">
              <a:buNone/>
            </a:pPr>
            <a:r>
              <a:rPr lang="fr-FR" dirty="0"/>
              <a:t>4.3 Tester l’utilisation du serveur via la ligne de commande</a:t>
            </a:r>
          </a:p>
          <a:p>
            <a:pPr marL="822960" lvl="3" indent="0">
              <a:buNone/>
            </a:pPr>
            <a:r>
              <a:rPr lang="fr-FR" dirty="0"/>
              <a:t>4.4 Installer le serveur en tant que service</a:t>
            </a:r>
          </a:p>
          <a:p>
            <a:pPr lvl="3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Conception du Serveur : les grande étapes</a:t>
            </a:r>
          </a:p>
        </p:txBody>
      </p:sp>
    </p:spTree>
    <p:extLst>
      <p:ext uri="{BB962C8B-B14F-4D97-AF65-F5344CB8AC3E}">
        <p14:creationId xmlns:p14="http://schemas.microsoft.com/office/powerpoint/2010/main" val="2555099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/>
          </a:bodyPr>
          <a:lstStyle/>
          <a:p>
            <a:r>
              <a:rPr lang="fr-FR" sz="2800" dirty="0"/>
              <a:t>Création d’un projet cross platform UNIX/WINDOWS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99408"/>
            <a:ext cx="10058400" cy="51004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Utilisation du générateur de projet </a:t>
            </a:r>
            <a:r>
              <a:rPr lang="fr-FR" dirty="0" err="1"/>
              <a:t>Cmake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Utilisation d’un fichier de configuration qui décrit les composant du projet</a:t>
            </a:r>
          </a:p>
          <a:p>
            <a:pPr lvl="1"/>
            <a:r>
              <a:rPr lang="fr-FR" dirty="0"/>
              <a:t>Puis génération avec des fichier projet selon le system visé </a:t>
            </a:r>
          </a:p>
          <a:p>
            <a:pPr lvl="2"/>
            <a:r>
              <a:rPr lang="fr-FR" dirty="0"/>
              <a:t>Ici : Projet VC++ sur Windows ou </a:t>
            </a:r>
            <a:r>
              <a:rPr lang="fr-FR" dirty="0" err="1"/>
              <a:t>Makefile</a:t>
            </a:r>
            <a:r>
              <a:rPr lang="fr-FR" dirty="0"/>
              <a:t> pour Unix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Ajout dans le projet de tierces parties :</a:t>
            </a:r>
          </a:p>
          <a:p>
            <a:pPr lvl="2"/>
            <a:r>
              <a:rPr lang="fr-FR" dirty="0"/>
              <a:t>Du code source du Driver BME 280</a:t>
            </a:r>
          </a:p>
          <a:p>
            <a:pPr lvl="2"/>
            <a:r>
              <a:rPr lang="fr-FR" dirty="0"/>
              <a:t>Du code source de </a:t>
            </a:r>
            <a:r>
              <a:rPr lang="fr-FR" dirty="0" err="1"/>
              <a:t>BuildInc</a:t>
            </a:r>
            <a:r>
              <a:rPr lang="fr-FR" dirty="0"/>
              <a:t> : petit utilitaire perso qui permet d’</a:t>
            </a:r>
            <a:r>
              <a:rPr lang="fr-FR" dirty="0" err="1"/>
              <a:t>incrementer</a:t>
            </a:r>
            <a:r>
              <a:rPr lang="fr-FR" dirty="0"/>
              <a:t> un numéro de </a:t>
            </a:r>
            <a:r>
              <a:rPr lang="fr-FR" dirty="0" err="1"/>
              <a:t>build</a:t>
            </a:r>
            <a:r>
              <a:rPr lang="fr-FR" dirty="0"/>
              <a:t> a chaque </a:t>
            </a:r>
            <a:r>
              <a:rPr lang="fr-FR" dirty="0" err="1"/>
              <a:t>build</a:t>
            </a:r>
            <a:endParaRPr lang="fr-FR" dirty="0"/>
          </a:p>
          <a:p>
            <a:pPr lvl="2"/>
            <a:r>
              <a:rPr lang="fr-FR" dirty="0"/>
              <a:t>Du code source de </a:t>
            </a:r>
            <a:r>
              <a:rPr lang="fr-FR" dirty="0" err="1"/>
              <a:t>libuv</a:t>
            </a:r>
            <a:r>
              <a:rPr lang="fr-FR" dirty="0"/>
              <a:t> : la libraire de communication réseau</a:t>
            </a:r>
          </a:p>
          <a:p>
            <a:pPr lvl="2"/>
            <a:r>
              <a:rPr lang="fr-FR" dirty="0"/>
              <a:t>Du code source de SQlite3 : </a:t>
            </a:r>
            <a:r>
              <a:rPr lang="fr-FR" dirty="0" err="1"/>
              <a:t>piltoe</a:t>
            </a:r>
            <a:r>
              <a:rPr lang="fr-FR" dirty="0"/>
              <a:t> de base de </a:t>
            </a:r>
            <a:r>
              <a:rPr lang="fr-FR" dirty="0" err="1"/>
              <a:t>donéne</a:t>
            </a:r>
            <a:r>
              <a:rPr lang="fr-FR" dirty="0"/>
              <a:t> embarquée</a:t>
            </a:r>
          </a:p>
          <a:p>
            <a:pPr lvl="2"/>
            <a:r>
              <a:rPr lang="fr-FR" dirty="0"/>
              <a:t>Du code source de </a:t>
            </a:r>
            <a:r>
              <a:rPr lang="fr-FR" dirty="0" err="1"/>
              <a:t>uv_cpp</a:t>
            </a:r>
            <a:r>
              <a:rPr lang="fr-FR" dirty="0"/>
              <a:t> : le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cpp</a:t>
            </a:r>
            <a:r>
              <a:rPr lang="fr-FR" dirty="0"/>
              <a:t> pour </a:t>
            </a:r>
            <a:r>
              <a:rPr lang="fr-FR" dirty="0" err="1"/>
              <a:t>libuv</a:t>
            </a:r>
            <a:endParaRPr lang="fr-FR" dirty="0"/>
          </a:p>
          <a:p>
            <a:pPr lvl="1"/>
            <a:r>
              <a:rPr lang="fr-FR" dirty="0"/>
              <a:t>Ajout dans le projet du code utile reparti en module :</a:t>
            </a:r>
          </a:p>
          <a:p>
            <a:pPr lvl="2"/>
            <a:r>
              <a:rPr lang="fr-FR" dirty="0"/>
              <a:t>Un module pour gérer le serveur HTTP : réception / traitement / envoi de requête HTTP</a:t>
            </a:r>
          </a:p>
          <a:p>
            <a:pPr lvl="2"/>
            <a:r>
              <a:rPr lang="fr-FR" dirty="0"/>
              <a:t>Un module pour gérer le capteur : mesure du capteur et envoi des données mesurées</a:t>
            </a:r>
          </a:p>
          <a:p>
            <a:pPr lvl="2"/>
            <a:r>
              <a:rPr lang="fr-FR" dirty="0"/>
              <a:t>Un module pour gérer la base de donnée : ajout de donnée / extraction sous forme JSON</a:t>
            </a:r>
          </a:p>
          <a:p>
            <a:pPr lvl="2"/>
            <a:r>
              <a:rPr lang="fr-FR" dirty="0"/>
              <a:t>Un module pour piloter la mesure et l’inscription dans la base de donnée suivant un </a:t>
            </a:r>
            <a:r>
              <a:rPr lang="fr-FR" dirty="0" err="1"/>
              <a:t>timer</a:t>
            </a:r>
            <a:r>
              <a:rPr lang="fr-FR" dirty="0"/>
              <a:t>. Ici toute les heures</a:t>
            </a:r>
          </a:p>
          <a:p>
            <a:pPr lvl="2"/>
            <a:r>
              <a:rPr lang="fr-FR" dirty="0"/>
              <a:t>Un module pour extraire les infos du serveur : </a:t>
            </a:r>
          </a:p>
          <a:p>
            <a:pPr lvl="3"/>
            <a:r>
              <a:rPr lang="fr-FR" dirty="0"/>
              <a:t>Infos de l’os : version, </a:t>
            </a:r>
            <a:r>
              <a:rPr lang="fr-FR" dirty="0" err="1"/>
              <a:t>cpu</a:t>
            </a:r>
            <a:endParaRPr lang="fr-FR" dirty="0"/>
          </a:p>
          <a:p>
            <a:pPr lvl="3"/>
            <a:r>
              <a:rPr lang="fr-FR" dirty="0"/>
              <a:t>Infos sur la bd : nombre d’enregistrements, version de la bd, chemin de la bd</a:t>
            </a:r>
          </a:p>
          <a:p>
            <a:pPr lvl="3"/>
            <a:r>
              <a:rPr lang="fr-FR" dirty="0"/>
              <a:t>Infos sur le serveur : version, ligne de commande utilisé</a:t>
            </a:r>
          </a:p>
          <a:p>
            <a:pPr lvl="2"/>
            <a:r>
              <a:rPr lang="fr-FR" dirty="0"/>
              <a:t>Ajout du point d’entrée du projet :</a:t>
            </a:r>
          </a:p>
          <a:p>
            <a:pPr lvl="3"/>
            <a:r>
              <a:rPr lang="fr-FR" dirty="0"/>
              <a:t>Ajout d’une interface de ligne de commande configurable dans la logique des commande UNIX</a:t>
            </a:r>
          </a:p>
          <a:p>
            <a:pPr lvl="3"/>
            <a:r>
              <a:rPr lang="fr-FR" dirty="0"/>
              <a:t>Ajout du flux logique principal</a:t>
            </a:r>
          </a:p>
          <a:p>
            <a:pPr lvl="3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27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66DA7D-18FF-43FA-9114-735D5287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39977"/>
          </a:xfrm>
        </p:spPr>
        <p:txBody>
          <a:bodyPr/>
          <a:lstStyle/>
          <a:p>
            <a:r>
              <a:rPr lang="fr-FR" dirty="0"/>
              <a:t>	  Fonctionnalités partie ville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23A642-3FB2-484D-AF95-A8E825D7B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lang="fr-FR" sz="1800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lang="fr-FR" sz="1800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lang="fr-FR" sz="1800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fr-FR" sz="1800" dirty="0">
                <a:solidFill>
                  <a:prstClr val="black"/>
                </a:solidFill>
              </a:rPr>
              <a:t>Pour notre programme nous avons besoin d’ afficher des </a:t>
            </a:r>
            <a:r>
              <a:rPr lang="fr-FR" sz="1800" dirty="0" err="1">
                <a:solidFill>
                  <a:prstClr val="black"/>
                </a:solidFill>
              </a:rPr>
              <a:t>previsions</a:t>
            </a:r>
            <a:r>
              <a:rPr lang="fr-FR" sz="1800" dirty="0">
                <a:solidFill>
                  <a:prstClr val="black"/>
                </a:solidFill>
              </a:rPr>
              <a:t> sur 5 jour ainsi que des mesures instantanées pour  le jour actuel nous avons  donc opte pour l'utilisation de deux  URLs différentes,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fr-FR" sz="18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fr-FR" sz="1800" dirty="0">
                <a:solidFill>
                  <a:prstClr val="black"/>
                </a:solidFill>
              </a:rPr>
              <a:t>Une qui nous donne  des mesures en temps </a:t>
            </a:r>
            <a:r>
              <a:rPr lang="fr-FR" sz="1800" dirty="0" err="1">
                <a:solidFill>
                  <a:prstClr val="black"/>
                </a:solidFill>
              </a:rPr>
              <a:t>reel</a:t>
            </a:r>
            <a:r>
              <a:rPr lang="fr-FR" sz="1800" dirty="0">
                <a:solidFill>
                  <a:prstClr val="black"/>
                </a:solidFill>
              </a:rPr>
              <a:t>  et une des prévisions  sur  5 jours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fr-FR" sz="1800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lang="fr-FR" sz="1800" dirty="0">
              <a:solidFill>
                <a:prstClr val="black"/>
              </a:solidFill>
            </a:endParaRP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9CF264-999B-4AE6-86E6-38F92785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5BC0ACF-C29E-41B2-A840-DE21FA9E6545}"/>
              </a:ext>
            </a:extLst>
          </p:cNvPr>
          <p:cNvSpPr txBox="1"/>
          <p:nvPr/>
        </p:nvSpPr>
        <p:spPr>
          <a:xfrm>
            <a:off x="3021070" y="1825361"/>
            <a:ext cx="8265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Forecast</a:t>
            </a:r>
            <a:r>
              <a:rPr lang="fr-FR" sz="2400" dirty="0"/>
              <a:t> et mesures instantanées</a:t>
            </a:r>
            <a:r>
              <a:rPr lang="fr-FR" sz="2400" b="1" dirty="0"/>
              <a:t>:</a:t>
            </a:r>
            <a:r>
              <a:rPr lang="fr-FR" sz="2400" dirty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1592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06F74D-5B9E-4B54-867B-38868873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 :changement de ville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82D351-0804-4D8E-9613-77DAD2AEF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45995"/>
            <a:ext cx="10058400" cy="384962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Grace  au paramètre de changement de ville disponible dans notre url .</a:t>
            </a:r>
          </a:p>
          <a:p>
            <a:pPr marL="0" indent="0">
              <a:buNone/>
            </a:pPr>
            <a:r>
              <a:rPr lang="fr-FR" dirty="0"/>
              <a:t>Nous avons  rajoute une option de changement de  ville  dans notre programme qui </a:t>
            </a:r>
            <a:r>
              <a:rPr lang="fr-FR" dirty="0" err="1"/>
              <a:t>vienda</a:t>
            </a:r>
            <a:r>
              <a:rPr lang="fr-FR" dirty="0"/>
              <a:t> changer la ville recherche dans l’adresse url afin d’en afficher les mesures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3AD7D1-CE65-4130-9F16-4C48F896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DAF447-E8B7-409E-9509-B2EFA9555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906" y="3885057"/>
            <a:ext cx="38004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31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705894-634C-4D43-86CC-728BE73B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	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2C99E3-2AE4-4202-B09D-98788D698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50688"/>
            <a:ext cx="10058400" cy="384962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lang="fr-FR" sz="1600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lang="fr-FR" sz="1600" dirty="0">
              <a:solidFill>
                <a:prstClr val="black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ClrTx/>
            </a:pPr>
            <a:endParaRPr lang="fr-FR" sz="1600" dirty="0">
              <a:solidFill>
                <a:prstClr val="black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fr-FR" sz="1600" dirty="0">
                <a:solidFill>
                  <a:prstClr val="black"/>
                </a:solidFill>
              </a:rPr>
              <a:t>L’api que nous avons choisi  nous renvoie des codes icones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fr-FR" sz="1600" dirty="0">
                <a:solidFill>
                  <a:prstClr val="black"/>
                </a:solidFill>
              </a:rPr>
              <a:t> et des descriptions afin  de connaitre le temps  </a:t>
            </a:r>
            <a:r>
              <a:rPr lang="fr-FR" sz="1600" dirty="0" err="1">
                <a:solidFill>
                  <a:prstClr val="black"/>
                </a:solidFill>
              </a:rPr>
              <a:t>quil</a:t>
            </a:r>
            <a:r>
              <a:rPr lang="fr-FR" sz="1600" dirty="0">
                <a:solidFill>
                  <a:prstClr val="black"/>
                </a:solidFill>
              </a:rPr>
              <a:t> fait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fr-FR" sz="1600" dirty="0">
                <a:solidFill>
                  <a:prstClr val="black"/>
                </a:solidFill>
              </a:rPr>
              <a:t>	durant chacune de ses mesures (couvert ensoleillé…)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fr-FR" sz="1600" dirty="0">
                <a:solidFill>
                  <a:prstClr val="black"/>
                </a:solidFill>
              </a:rPr>
              <a:t>Nous avons donc </a:t>
            </a:r>
            <a:r>
              <a:rPr lang="fr-FR" sz="1600" dirty="0" err="1">
                <a:solidFill>
                  <a:prstClr val="black"/>
                </a:solidFill>
              </a:rPr>
              <a:t>recuperer</a:t>
            </a:r>
            <a:r>
              <a:rPr lang="fr-FR" sz="1600" dirty="0">
                <a:solidFill>
                  <a:prstClr val="black"/>
                </a:solidFill>
              </a:rPr>
              <a:t> des icones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fr-FR" sz="1600" dirty="0">
                <a:solidFill>
                  <a:prstClr val="black"/>
                </a:solidFill>
              </a:rPr>
              <a:t> puis les avons lie a ces codes au niveau du  programme  afin  de le utiliser 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A01F6-5CA0-498E-A66C-7A000DB6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5C8FCAA-DABB-4D65-874E-303855DFE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631" y="1466725"/>
            <a:ext cx="1609843" cy="1609843"/>
          </a:xfrm>
          <a:prstGeom prst="rect">
            <a:avLst/>
          </a:prstGeom>
        </p:spPr>
      </p:pic>
      <p:pic>
        <p:nvPicPr>
          <p:cNvPr id="8" name="Image 7" descr="Une image contenant texte, signe, graphiques vectoriels&#10;&#10;Description générée automatiquement">
            <a:extLst>
              <a:ext uri="{FF2B5EF4-FFF2-40B4-BE49-F238E27FC236}">
                <a16:creationId xmlns:a16="http://schemas.microsoft.com/office/drawing/2014/main" id="{2954B670-1432-4971-878C-1614247F1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57" y="4104036"/>
            <a:ext cx="1772575" cy="178023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A16224B-6756-4CB4-B934-5116C99838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25" y="1577284"/>
            <a:ext cx="1588528" cy="158852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69845D6-7C16-402B-8D4C-8DD5E23227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264" y="3956673"/>
            <a:ext cx="1772575" cy="177257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F6B3B7BF-59B2-4236-8F00-00463E4A86D1}"/>
              </a:ext>
            </a:extLst>
          </p:cNvPr>
          <p:cNvSpPr txBox="1"/>
          <p:nvPr/>
        </p:nvSpPr>
        <p:spPr>
          <a:xfrm>
            <a:off x="3045041" y="642594"/>
            <a:ext cx="594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     Fonctionnalité : logos/icones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4873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3A383CC-876A-4EAD-BD24-7812EFEF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D66AC7-6890-4F0E-B000-A39D822B7C00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30A75B3-2574-4629-BADA-7580092F65B0}"/>
              </a:ext>
            </a:extLst>
          </p:cNvPr>
          <p:cNvSpPr txBox="1"/>
          <p:nvPr/>
        </p:nvSpPr>
        <p:spPr>
          <a:xfrm>
            <a:off x="1740023" y="2405848"/>
            <a:ext cx="9792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Notre API nous permet de modifier la langue des descriptions </a:t>
            </a:r>
            <a:r>
              <a:rPr lang="fr-FR" dirty="0" err="1"/>
              <a:t>meteo</a:t>
            </a:r>
            <a:r>
              <a:rPr lang="fr-FR" dirty="0"/>
              <a:t>  reçues,</a:t>
            </a:r>
          </a:p>
          <a:p>
            <a:r>
              <a:rPr lang="fr-FR" dirty="0"/>
              <a:t>Nous avons donc utilisé cette fonction dans notre  programme </a:t>
            </a:r>
          </a:p>
          <a:p>
            <a:r>
              <a:rPr lang="fr-FR" dirty="0"/>
              <a:t>Cette fonction sera utilise lorsque nous modifierons la langue dans les </a:t>
            </a:r>
            <a:r>
              <a:rPr lang="fr-FR" dirty="0" err="1"/>
              <a:t>parametre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C62729A-65EB-412F-82FB-BCA41BAB6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124" y="3371480"/>
            <a:ext cx="965446" cy="12382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E202826-23EB-4106-B8AE-9A6C7EB44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003" y="3352430"/>
            <a:ext cx="914400" cy="12573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FB499BC-08FA-4DB4-9EAB-674B335050A5}"/>
              </a:ext>
            </a:extLst>
          </p:cNvPr>
          <p:cNvSpPr txBox="1"/>
          <p:nvPr/>
        </p:nvSpPr>
        <p:spPr>
          <a:xfrm>
            <a:off x="2414726" y="843379"/>
            <a:ext cx="7253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Fonction changement de langue:</a:t>
            </a:r>
            <a:endParaRPr lang="en-US" sz="30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C2E19F8-4D5B-46B4-AE0A-60A11DA6D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537" y="5519168"/>
            <a:ext cx="3590925" cy="2286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5B0ABB3-8A77-45A4-97C9-8C3D01966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3138" y="5795852"/>
            <a:ext cx="3590925" cy="21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33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F9FEC-3988-4850-8F94-B78D7442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		</a:t>
            </a:r>
            <a:r>
              <a:rPr lang="fr-FR" dirty="0" err="1"/>
              <a:t>temperatures</a:t>
            </a:r>
            <a:r>
              <a:rPr lang="fr-FR" dirty="0"/>
              <a:t> min/max: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A2D316-F71D-4E30-94F2-5A70458CC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Afin d’afficher des mesures  les plus précises au niveau des prévisions nous avons optes pour l’affichage de la température minimale et de la maximale plutôt qu’une moyenne journalière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3E9339-A82B-41AF-AC50-A6CB9A65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364F912-67F5-49B5-9BF9-E2C1E8582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502" y="3017714"/>
            <a:ext cx="1238250" cy="282892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245B6F6-6D13-415A-AB73-94DAC14A56EB}"/>
              </a:ext>
            </a:extLst>
          </p:cNvPr>
          <p:cNvSpPr txBox="1"/>
          <p:nvPr/>
        </p:nvSpPr>
        <p:spPr>
          <a:xfrm>
            <a:off x="3657600" y="3017714"/>
            <a:ext cx="141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Minimale:</a:t>
            </a:r>
          </a:p>
          <a:p>
            <a:r>
              <a:rPr lang="fr-FR" dirty="0"/>
              <a:t>Maximale: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548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A6ACC6-2C7F-47F6-B26A-F09E2683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68363A-8835-46D0-9E25-A5A6E7BE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5E3828-2F95-4D98-A2A9-3D58FDE4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00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DA377F-A30B-44CB-8261-D5D5F3BA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	Affichage jour: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1191D1-0818-4113-8C4B-77075C319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Dans les infos renvoyées par l’api nous avons bien sur la date de chaque mesures qui nous est transmise</a:t>
            </a:r>
          </a:p>
          <a:p>
            <a:pPr marL="0" indent="0">
              <a:buNone/>
            </a:pPr>
            <a:r>
              <a:rPr lang="fr-FR" dirty="0"/>
              <a:t>Grace a elles ci et a la fonction </a:t>
            </a:r>
            <a:r>
              <a:rPr lang="fr-FR" dirty="0" err="1"/>
              <a:t>Qdate</a:t>
            </a:r>
            <a:r>
              <a:rPr lang="fr-FR" dirty="0"/>
              <a:t> nous avons eu la possibilité d’afficher le jour correspondant et a le traduire selon la langue sélectionnée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B96284-0688-44A3-B2A8-8843A7A4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A4796EC-B2EC-42FF-BA60-72E3822FA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37" y="3082309"/>
            <a:ext cx="60293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18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Conception du Serveur : les grande étapes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lvl="2"/>
            <a:endParaRPr lang="fr-FR" dirty="0"/>
          </a:p>
          <a:p>
            <a:pPr lvl="2"/>
            <a:r>
              <a:rPr lang="fr-FR" dirty="0"/>
              <a:t>Création d’un projet cross platform UNIX/WINDOWS</a:t>
            </a:r>
          </a:p>
          <a:p>
            <a:pPr lvl="2"/>
            <a:r>
              <a:rPr lang="fr-FR" dirty="0"/>
              <a:t>Mettre en place les diffèrent modules </a:t>
            </a:r>
          </a:p>
          <a:p>
            <a:pPr lvl="3"/>
            <a:r>
              <a:rPr lang="fr-FR" dirty="0"/>
              <a:t>Serveur HTTP</a:t>
            </a:r>
          </a:p>
          <a:p>
            <a:pPr lvl="3"/>
            <a:r>
              <a:rPr lang="fr-FR" dirty="0"/>
              <a:t>Base de donnée</a:t>
            </a:r>
          </a:p>
          <a:p>
            <a:pPr lvl="3"/>
            <a:r>
              <a:rPr lang="fr-FR" dirty="0"/>
              <a:t>Mesure capteur</a:t>
            </a:r>
          </a:p>
          <a:p>
            <a:pPr lvl="3"/>
            <a:r>
              <a:rPr lang="fr-FR" dirty="0"/>
              <a:t>Historique des mesures</a:t>
            </a:r>
          </a:p>
          <a:p>
            <a:pPr lvl="3"/>
            <a:r>
              <a:rPr lang="fr-FR" dirty="0"/>
              <a:t>Infos serveur</a:t>
            </a:r>
          </a:p>
          <a:p>
            <a:pPr lvl="2"/>
            <a:r>
              <a:rPr lang="fr-FR" dirty="0"/>
              <a:t>Créer la logique d’interconnexion des différents modules</a:t>
            </a:r>
          </a:p>
          <a:p>
            <a:pPr lvl="2"/>
            <a:r>
              <a:rPr lang="fr-FR" dirty="0"/>
              <a:t>Mettre au point les modules possible sous Windows :</a:t>
            </a:r>
          </a:p>
          <a:p>
            <a:pPr lvl="3"/>
            <a:r>
              <a:rPr lang="fr-FR" dirty="0"/>
              <a:t>Serveur HTTP</a:t>
            </a:r>
          </a:p>
          <a:p>
            <a:pPr lvl="3"/>
            <a:r>
              <a:rPr lang="fr-FR" dirty="0" err="1"/>
              <a:t>Pilotega</a:t>
            </a:r>
            <a:r>
              <a:rPr lang="fr-FR" dirty="0"/>
              <a:t> de la </a:t>
            </a:r>
            <a:r>
              <a:rPr lang="fr-FR" dirty="0" err="1"/>
              <a:t>abse</a:t>
            </a:r>
            <a:r>
              <a:rPr lang="fr-FR" dirty="0"/>
              <a:t> de donnée</a:t>
            </a:r>
          </a:p>
          <a:p>
            <a:pPr lvl="3"/>
            <a:endParaRPr lang="fr-FR" dirty="0"/>
          </a:p>
          <a:p>
            <a:pPr lvl="3"/>
            <a:endParaRPr lang="fr-FR" dirty="0"/>
          </a:p>
          <a:p>
            <a:pPr lvl="2"/>
            <a:r>
              <a:rPr lang="fr-FR" dirty="0"/>
              <a:t> </a:t>
            </a:r>
            <a:r>
              <a:rPr lang="fr-FR" dirty="0" err="1"/>
              <a:t>etau</a:t>
            </a:r>
            <a:r>
              <a:rPr lang="fr-FR" dirty="0"/>
              <a:t> point et </a:t>
            </a:r>
            <a:r>
              <a:rPr lang="fr-FR" dirty="0" err="1"/>
              <a:t>tetser</a:t>
            </a:r>
            <a:r>
              <a:rPr lang="fr-FR" dirty="0"/>
              <a:t> les </a:t>
            </a:r>
            <a:r>
              <a:rPr lang="fr-FR" dirty="0" err="1"/>
              <a:t>different</a:t>
            </a:r>
            <a:r>
              <a:rPr lang="fr-FR" dirty="0"/>
              <a:t> composant possible </a:t>
            </a:r>
            <a:r>
              <a:rPr lang="fr-FR" dirty="0" err="1"/>
              <a:t>ctoé</a:t>
            </a:r>
            <a:r>
              <a:rPr lang="fr-FR" dirty="0"/>
              <a:t> </a:t>
            </a:r>
            <a:r>
              <a:rPr lang="fr-FR" dirty="0" err="1"/>
              <a:t>window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3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6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5DA61-EC78-41EE-B417-06987B4B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Matériel mis a disposition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F67FE-3CF5-4E3D-9C78-2C72C5224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8790"/>
            <a:ext cx="10058400" cy="4503954"/>
          </a:xfrm>
        </p:spPr>
        <p:txBody>
          <a:bodyPr/>
          <a:lstStyle/>
          <a:p>
            <a:r>
              <a:rPr lang="fr-FR" dirty="0">
                <a:effectLst/>
                <a:latin typeface="Arial" panose="020B0604020202020204" pitchFamily="34" charset="0"/>
              </a:rPr>
              <a:t>Cette balise positionnée en plein cœur de la Mer est équipée des éléments suivants :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Raspberry Pi 3 Model B+: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Marque: U:Create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Processeur: ARM</a:t>
            </a:r>
            <a:endParaRPr lang="fr-FR" dirty="0">
              <a:latin typeface="Courier New" panose="02070309020205020404" pitchFamily="49" charset="0"/>
            </a:endParaRP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Vitesse du processeur: 1.40 GHz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Nombre de cœurs: 4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Taille de la mémoire vive: 1GB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Type de technologie sans fil: 802.11bgn, 802.11ac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Nombre de ports USB 2.0: 4</a:t>
            </a:r>
            <a:endParaRPr lang="fr-FR" dirty="0">
              <a:latin typeface="Arial" panose="020B0604020202020204" pitchFamily="34" charset="0"/>
            </a:endParaRPr>
          </a:p>
          <a:p>
            <a:pPr lvl="1"/>
            <a:r>
              <a:rPr lang="fr-FR" dirty="0">
                <a:latin typeface="Arial" panose="020B0604020202020204" pitchFamily="34" charset="0"/>
              </a:rPr>
              <a:t>Accès en TCP ou HTTP via passerelle AJC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et redirection par port 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BE0AD8-C123-479C-814A-F226AB33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C51EB0D-F8B1-448D-A8D1-64C4145D1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440" y="2286123"/>
            <a:ext cx="5653751" cy="35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09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Conception du Serveur : 1 étape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lvl="2"/>
            <a:r>
              <a:rPr lang="fr-FR" dirty="0"/>
              <a:t>Création d’un projet cross platform UNIX/WINDOWS avec CMAKE </a:t>
            </a:r>
          </a:p>
          <a:p>
            <a:pPr lvl="3"/>
            <a:r>
              <a:rPr lang="fr-FR" dirty="0"/>
              <a:t>L’idée était de :</a:t>
            </a:r>
          </a:p>
          <a:p>
            <a:pPr lvl="4"/>
            <a:r>
              <a:rPr lang="fr-FR" dirty="0"/>
              <a:t>faire le plus gros du projet sous </a:t>
            </a:r>
            <a:r>
              <a:rPr lang="fr-FR" dirty="0" err="1"/>
              <a:t>windows</a:t>
            </a:r>
            <a:endParaRPr lang="fr-FR" dirty="0"/>
          </a:p>
          <a:p>
            <a:pPr lvl="4"/>
            <a:r>
              <a:rPr lang="fr-FR" dirty="0"/>
              <a:t>Faire le déploiement, derniers test, et configuration serveurs sur la machine linux</a:t>
            </a:r>
          </a:p>
          <a:p>
            <a:pPr lvl="3"/>
            <a:endParaRPr lang="fr-FR" dirty="0"/>
          </a:p>
          <a:p>
            <a:pPr lvl="3"/>
            <a:r>
              <a:rPr lang="fr-FR" dirty="0"/>
              <a:t>Les  + de développer sous Windows : </a:t>
            </a:r>
          </a:p>
          <a:p>
            <a:pPr lvl="4"/>
            <a:r>
              <a:rPr lang="fr-FR" dirty="0"/>
              <a:t>Pouvoir faciliter la mise au point et le </a:t>
            </a:r>
            <a:r>
              <a:rPr lang="fr-FR" dirty="0" err="1"/>
              <a:t>debug</a:t>
            </a:r>
            <a:r>
              <a:rPr lang="fr-FR" dirty="0"/>
              <a:t> avec les outils visuel de </a:t>
            </a:r>
            <a:r>
              <a:rPr lang="fr-FR" dirty="0" err="1"/>
              <a:t>visual</a:t>
            </a:r>
            <a:r>
              <a:rPr lang="fr-FR" dirty="0"/>
              <a:t> studio 2019 :</a:t>
            </a:r>
          </a:p>
          <a:p>
            <a:pPr lvl="5"/>
            <a:r>
              <a:rPr lang="fr-FR" dirty="0"/>
              <a:t>Debugger</a:t>
            </a:r>
          </a:p>
          <a:p>
            <a:pPr lvl="5"/>
            <a:r>
              <a:rPr lang="fr-FR" dirty="0"/>
              <a:t>Profiler</a:t>
            </a:r>
          </a:p>
          <a:p>
            <a:pPr lvl="5"/>
            <a:r>
              <a:rPr lang="fr-FR" dirty="0"/>
              <a:t>Analyseur de fuite mémoire</a:t>
            </a:r>
          </a:p>
          <a:p>
            <a:pPr lvl="5"/>
            <a:r>
              <a:rPr lang="fr-FR" dirty="0" err="1"/>
              <a:t>Refactoring</a:t>
            </a:r>
            <a:endParaRPr lang="fr-FR" dirty="0"/>
          </a:p>
          <a:p>
            <a:pPr lvl="5"/>
            <a:r>
              <a:rPr lang="fr-FR" dirty="0"/>
              <a:t>Test du serveur avec Firefox/Chrome</a:t>
            </a:r>
          </a:p>
          <a:p>
            <a:pPr lvl="5"/>
            <a:endParaRPr lang="fr-FR" dirty="0"/>
          </a:p>
          <a:p>
            <a:pPr lvl="3"/>
            <a:r>
              <a:rPr lang="fr-FR" dirty="0"/>
              <a:t>Les - de développer sous Windows :</a:t>
            </a:r>
          </a:p>
          <a:p>
            <a:pPr lvl="4"/>
            <a:r>
              <a:rPr lang="fr-FR" dirty="0"/>
              <a:t>Pas accès au capteur BME280.</a:t>
            </a:r>
          </a:p>
          <a:p>
            <a:pPr marL="0" indent="0">
              <a:buNone/>
            </a:pPr>
            <a:endParaRPr lang="fr-FR" dirty="0"/>
          </a:p>
          <a:p>
            <a:pPr lvl="3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080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Conception du Serveur : 2eme étape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Mise au point sous Windows avec Visual studio :</a:t>
            </a:r>
          </a:p>
          <a:p>
            <a:pPr lvl="1"/>
            <a:r>
              <a:rPr lang="fr-FR" dirty="0"/>
              <a:t>Création d’un projet cross platform UNIX/WINDOWS avec CMAKE :</a:t>
            </a:r>
          </a:p>
          <a:p>
            <a:pPr lvl="2"/>
            <a:r>
              <a:rPr lang="fr-FR" dirty="0"/>
              <a:t>Ajout dans le projet de tierce partie :</a:t>
            </a:r>
          </a:p>
          <a:p>
            <a:pPr lvl="3"/>
            <a:r>
              <a:rPr lang="fr-FR" dirty="0"/>
              <a:t>Du code source du Driver BME 280</a:t>
            </a:r>
          </a:p>
          <a:p>
            <a:pPr lvl="3"/>
            <a:r>
              <a:rPr lang="fr-FR" dirty="0"/>
              <a:t>Du code source de </a:t>
            </a:r>
            <a:r>
              <a:rPr lang="fr-FR" dirty="0" err="1"/>
              <a:t>BuildInc</a:t>
            </a:r>
            <a:r>
              <a:rPr lang="fr-FR" dirty="0"/>
              <a:t> : petit utilitaire qui permet d’</a:t>
            </a:r>
            <a:r>
              <a:rPr lang="fr-FR" dirty="0" err="1"/>
              <a:t>incrementer</a:t>
            </a:r>
            <a:r>
              <a:rPr lang="fr-FR" dirty="0"/>
              <a:t> un numéro de </a:t>
            </a:r>
            <a:r>
              <a:rPr lang="fr-FR" dirty="0" err="1"/>
              <a:t>build</a:t>
            </a:r>
            <a:r>
              <a:rPr lang="fr-FR" dirty="0"/>
              <a:t> a chaque </a:t>
            </a:r>
            <a:r>
              <a:rPr lang="fr-FR" dirty="0" err="1"/>
              <a:t>build</a:t>
            </a:r>
            <a:endParaRPr lang="fr-FR" dirty="0"/>
          </a:p>
          <a:p>
            <a:pPr lvl="3"/>
            <a:r>
              <a:rPr lang="fr-FR" dirty="0"/>
              <a:t>Du code source de </a:t>
            </a:r>
            <a:r>
              <a:rPr lang="fr-FR" dirty="0" err="1"/>
              <a:t>libuv</a:t>
            </a:r>
            <a:r>
              <a:rPr lang="fr-FR" dirty="0"/>
              <a:t> : la libraire de communication réseau</a:t>
            </a:r>
          </a:p>
          <a:p>
            <a:pPr lvl="3"/>
            <a:r>
              <a:rPr lang="fr-FR" dirty="0"/>
              <a:t>Du code source de SQlite3</a:t>
            </a:r>
          </a:p>
          <a:p>
            <a:pPr lvl="3"/>
            <a:r>
              <a:rPr lang="fr-FR" dirty="0"/>
              <a:t>Du code source de </a:t>
            </a:r>
            <a:r>
              <a:rPr lang="fr-FR" dirty="0" err="1"/>
              <a:t>uv_cpp</a:t>
            </a:r>
            <a:r>
              <a:rPr lang="fr-FR" dirty="0"/>
              <a:t> : le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cpp</a:t>
            </a:r>
            <a:r>
              <a:rPr lang="fr-FR" dirty="0"/>
              <a:t> pour </a:t>
            </a:r>
            <a:r>
              <a:rPr lang="fr-FR" dirty="0" err="1"/>
              <a:t>libuv</a:t>
            </a:r>
            <a:endParaRPr lang="fr-FR" dirty="0"/>
          </a:p>
          <a:p>
            <a:pPr lvl="2"/>
            <a:r>
              <a:rPr lang="fr-FR" dirty="0"/>
              <a:t>Ajout dans le projet du code utile reparti en module :</a:t>
            </a:r>
          </a:p>
          <a:p>
            <a:pPr lvl="3"/>
            <a:r>
              <a:rPr lang="fr-FR" dirty="0"/>
              <a:t>Un module pour gérer le serveur HTTP : réception / traitement / envoi de requête HTTP</a:t>
            </a:r>
          </a:p>
          <a:p>
            <a:pPr lvl="3"/>
            <a:r>
              <a:rPr lang="fr-FR" dirty="0"/>
              <a:t>Un module pour gérer le capteur : mesure du capteur et formatage des données mesurées</a:t>
            </a:r>
          </a:p>
          <a:p>
            <a:pPr lvl="3"/>
            <a:r>
              <a:rPr lang="fr-FR" dirty="0"/>
              <a:t>Un module pour gérer la base de donnée : ajout de donnée / extraction sous forme JSON</a:t>
            </a:r>
          </a:p>
          <a:p>
            <a:pPr lvl="3"/>
            <a:r>
              <a:rPr lang="fr-FR" dirty="0"/>
              <a:t>Un module pour piloter la mesure et l’inscription dans la base de donnée suivant un </a:t>
            </a:r>
            <a:r>
              <a:rPr lang="fr-FR" dirty="0" err="1"/>
              <a:t>timer</a:t>
            </a:r>
            <a:r>
              <a:rPr lang="fr-FR" dirty="0"/>
              <a:t>. Ici toute les heures</a:t>
            </a:r>
          </a:p>
          <a:p>
            <a:pPr lvl="3"/>
            <a:r>
              <a:rPr lang="fr-FR" dirty="0"/>
              <a:t>Un module pour extraire les infos du serveur : </a:t>
            </a:r>
          </a:p>
          <a:p>
            <a:pPr lvl="4"/>
            <a:r>
              <a:rPr lang="fr-FR" dirty="0"/>
              <a:t>Infos de l’os : version, </a:t>
            </a:r>
            <a:r>
              <a:rPr lang="fr-FR" dirty="0" err="1"/>
              <a:t>cpu</a:t>
            </a:r>
            <a:endParaRPr lang="fr-FR" dirty="0"/>
          </a:p>
          <a:p>
            <a:pPr lvl="4"/>
            <a:r>
              <a:rPr lang="fr-FR" dirty="0"/>
              <a:t>Infos sur la bd : nombre d’enregistrements, version de la bd, chemin de la bd</a:t>
            </a:r>
          </a:p>
          <a:p>
            <a:pPr lvl="4"/>
            <a:r>
              <a:rPr lang="fr-FR" dirty="0"/>
              <a:t>Infos sur le serveur : version, ligne de commande utilisé</a:t>
            </a:r>
          </a:p>
          <a:p>
            <a:pPr lvl="3"/>
            <a:r>
              <a:rPr lang="fr-FR" dirty="0"/>
              <a:t>Ajout de l’</a:t>
            </a:r>
            <a:r>
              <a:rPr lang="fr-FR" dirty="0" err="1"/>
              <a:t>nty</a:t>
            </a:r>
            <a:r>
              <a:rPr lang="fr-FR" dirty="0"/>
              <a:t> point du projet :</a:t>
            </a:r>
          </a:p>
          <a:p>
            <a:pPr lvl="3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173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Conception du Serveur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Mise au point sous Windows avec Visual studio :</a:t>
            </a:r>
          </a:p>
          <a:p>
            <a:pPr lvl="1"/>
            <a:r>
              <a:rPr lang="fr-FR" dirty="0"/>
              <a:t>Création d’un projet cross platform UNIX/WINDOWS avec CMAKE :</a:t>
            </a:r>
          </a:p>
          <a:p>
            <a:pPr lvl="2"/>
            <a:r>
              <a:rPr lang="fr-FR" dirty="0"/>
              <a:t>Ajout dans le projet de tierce partie :</a:t>
            </a:r>
          </a:p>
          <a:p>
            <a:pPr lvl="3"/>
            <a:r>
              <a:rPr lang="fr-FR" dirty="0"/>
              <a:t>Du code source du Driver BME 280</a:t>
            </a:r>
          </a:p>
          <a:p>
            <a:pPr lvl="3"/>
            <a:r>
              <a:rPr lang="fr-FR" dirty="0"/>
              <a:t>Du code source de </a:t>
            </a:r>
            <a:r>
              <a:rPr lang="fr-FR" dirty="0" err="1"/>
              <a:t>BuildInc</a:t>
            </a:r>
            <a:r>
              <a:rPr lang="fr-FR" dirty="0"/>
              <a:t> : petit utilitaire qui permet d’</a:t>
            </a:r>
            <a:r>
              <a:rPr lang="fr-FR" dirty="0" err="1"/>
              <a:t>incrementer</a:t>
            </a:r>
            <a:r>
              <a:rPr lang="fr-FR" dirty="0"/>
              <a:t> un numéro de </a:t>
            </a:r>
            <a:r>
              <a:rPr lang="fr-FR" dirty="0" err="1"/>
              <a:t>build</a:t>
            </a:r>
            <a:r>
              <a:rPr lang="fr-FR" dirty="0"/>
              <a:t> a chaque </a:t>
            </a:r>
            <a:r>
              <a:rPr lang="fr-FR" dirty="0" err="1"/>
              <a:t>build</a:t>
            </a:r>
            <a:endParaRPr lang="fr-FR" dirty="0"/>
          </a:p>
          <a:p>
            <a:pPr lvl="3"/>
            <a:r>
              <a:rPr lang="fr-FR" dirty="0"/>
              <a:t>Du code source de </a:t>
            </a:r>
            <a:r>
              <a:rPr lang="fr-FR" dirty="0" err="1"/>
              <a:t>libuv</a:t>
            </a:r>
            <a:r>
              <a:rPr lang="fr-FR" dirty="0"/>
              <a:t> : la libraire de communication réseau</a:t>
            </a:r>
          </a:p>
          <a:p>
            <a:pPr lvl="3"/>
            <a:r>
              <a:rPr lang="fr-FR" dirty="0"/>
              <a:t>Du code source de SQlite3</a:t>
            </a:r>
          </a:p>
          <a:p>
            <a:pPr lvl="3"/>
            <a:r>
              <a:rPr lang="fr-FR" dirty="0"/>
              <a:t>Du code source de </a:t>
            </a:r>
            <a:r>
              <a:rPr lang="fr-FR" dirty="0" err="1"/>
              <a:t>uv_cpp</a:t>
            </a:r>
            <a:r>
              <a:rPr lang="fr-FR" dirty="0"/>
              <a:t> : le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cpp</a:t>
            </a:r>
            <a:r>
              <a:rPr lang="fr-FR" dirty="0"/>
              <a:t> pour </a:t>
            </a:r>
            <a:r>
              <a:rPr lang="fr-FR" dirty="0" err="1"/>
              <a:t>libuv</a:t>
            </a:r>
            <a:endParaRPr lang="fr-FR" dirty="0"/>
          </a:p>
          <a:p>
            <a:pPr lvl="2"/>
            <a:r>
              <a:rPr lang="fr-FR" dirty="0"/>
              <a:t>Ajout dans le projet du code utile reparti en module :</a:t>
            </a:r>
          </a:p>
          <a:p>
            <a:pPr lvl="3"/>
            <a:r>
              <a:rPr lang="fr-FR" dirty="0"/>
              <a:t>Un module pour gérer le serveur HTTP : réception / traitement / envoi de requête HTTP</a:t>
            </a:r>
          </a:p>
          <a:p>
            <a:pPr lvl="3"/>
            <a:r>
              <a:rPr lang="fr-FR" dirty="0"/>
              <a:t>Un module pour gérer le capteur : mesure du capteur et formatage des données mesurées</a:t>
            </a:r>
          </a:p>
          <a:p>
            <a:pPr lvl="3"/>
            <a:r>
              <a:rPr lang="fr-FR" dirty="0"/>
              <a:t>Un module pour gérer la base de donnée : ajout de donnée / extraction sous forme JSON</a:t>
            </a:r>
          </a:p>
          <a:p>
            <a:pPr lvl="3"/>
            <a:r>
              <a:rPr lang="fr-FR" dirty="0"/>
              <a:t>Un module pour piloter la mesure et l’inscription dans la base de donnée suivant un </a:t>
            </a:r>
            <a:r>
              <a:rPr lang="fr-FR" dirty="0" err="1"/>
              <a:t>timer</a:t>
            </a:r>
            <a:r>
              <a:rPr lang="fr-FR" dirty="0"/>
              <a:t>. Ici toute les heures</a:t>
            </a:r>
          </a:p>
          <a:p>
            <a:pPr lvl="3"/>
            <a:r>
              <a:rPr lang="fr-FR" dirty="0"/>
              <a:t>Un module pour extraire les infos du serveur : </a:t>
            </a:r>
          </a:p>
          <a:p>
            <a:pPr lvl="4"/>
            <a:r>
              <a:rPr lang="fr-FR" dirty="0"/>
              <a:t>Infos de l’os : version, </a:t>
            </a:r>
            <a:r>
              <a:rPr lang="fr-FR" dirty="0" err="1"/>
              <a:t>cpu</a:t>
            </a:r>
            <a:endParaRPr lang="fr-FR" dirty="0"/>
          </a:p>
          <a:p>
            <a:pPr lvl="4"/>
            <a:r>
              <a:rPr lang="fr-FR" dirty="0"/>
              <a:t>Infos sur la bd : nombre d’enregistrements, version de la bd, chemin de la bd</a:t>
            </a:r>
          </a:p>
          <a:p>
            <a:pPr lvl="4"/>
            <a:r>
              <a:rPr lang="fr-FR" dirty="0"/>
              <a:t>Infos sur le serveur : version, ligne de commande utilisé</a:t>
            </a:r>
          </a:p>
          <a:p>
            <a:pPr lvl="3"/>
            <a:r>
              <a:rPr lang="fr-FR" dirty="0"/>
              <a:t>Ajout du point d’entrée du projet :</a:t>
            </a:r>
          </a:p>
          <a:p>
            <a:pPr lvl="4"/>
            <a:r>
              <a:rPr lang="fr-FR" dirty="0"/>
              <a:t>Ajout d’une interface de ligne de commande configurable dans la logique des commande UNIX</a:t>
            </a:r>
          </a:p>
          <a:p>
            <a:pPr lvl="3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321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FINITION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DESIGN / OPTIMISATION / SIMPLIFCATION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158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DEMONSTRATION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DEMO DU LOGICIEL FINI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878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PROBLEMES RENCONTRES / EVOLUTIONS POSSIBLES / APPORTS PERSONNELS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0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5DA61-EC78-41EE-B417-06987B4B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Matériel mis a disposition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F67FE-3CF5-4E3D-9C78-2C72C5224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8790"/>
            <a:ext cx="10058400" cy="4503954"/>
          </a:xfrm>
        </p:spPr>
        <p:txBody>
          <a:bodyPr>
            <a:normAutofit/>
          </a:bodyPr>
          <a:lstStyle/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Capteurs d'humidité BME280: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capteur environnemental intégré développé spécifiquement pour les applications mobiles </a:t>
            </a:r>
          </a:p>
          <a:p>
            <a:pPr marL="822960" lvl="3" indent="0">
              <a:buNone/>
            </a:pPr>
            <a:r>
              <a:rPr lang="fr-FR" dirty="0">
                <a:effectLst/>
                <a:latin typeface="Arial" panose="020B0604020202020204" pitchFamily="34" charset="0"/>
              </a:rPr>
              <a:t>(où la taille et la faible consommation d'énergie sont des contraintes de conception essentielles) :</a:t>
            </a:r>
          </a:p>
          <a:p>
            <a:pPr marL="822960" lvl="3" indent="0">
              <a:buNone/>
            </a:pPr>
            <a:endParaRPr lang="it-IT" dirty="0"/>
          </a:p>
          <a:p>
            <a:pPr lvl="2"/>
            <a:r>
              <a:rPr lang="it-IT" dirty="0"/>
              <a:t>Capteur de temperature :</a:t>
            </a:r>
          </a:p>
          <a:p>
            <a:pPr lvl="3"/>
            <a:r>
              <a:rPr lang="it-IT" dirty="0"/>
              <a:t>Temperature: -40…85°C </a:t>
            </a:r>
          </a:p>
          <a:p>
            <a:pPr lvl="3"/>
            <a:r>
              <a:rPr lang="it-IT" dirty="0"/>
              <a:t>Precision : 0,01°C</a:t>
            </a:r>
            <a:endParaRPr lang="fr-FR" dirty="0"/>
          </a:p>
          <a:p>
            <a:pPr lvl="2"/>
            <a:r>
              <a:rPr lang="it-IT" dirty="0"/>
              <a:t>Capteur d’humidité</a:t>
            </a:r>
          </a:p>
          <a:p>
            <a:pPr lvl="3"/>
            <a:r>
              <a:rPr lang="it-IT" dirty="0"/>
              <a:t>Humidité : 0...100%</a:t>
            </a:r>
          </a:p>
          <a:p>
            <a:pPr lvl="3"/>
            <a:r>
              <a:rPr lang="it-IT" dirty="0"/>
              <a:t>Temps de réponse </a:t>
            </a:r>
            <a:r>
              <a:rPr lang="fr-FR" dirty="0"/>
              <a:t>: </a:t>
            </a:r>
            <a:r>
              <a:rPr lang="it-IT" dirty="0"/>
              <a:t>1 s</a:t>
            </a:r>
            <a:endParaRPr lang="fr-FR" dirty="0"/>
          </a:p>
          <a:p>
            <a:pPr lvl="3"/>
            <a:r>
              <a:rPr lang="it-IT" dirty="0"/>
              <a:t>Precision : </a:t>
            </a:r>
            <a:r>
              <a:rPr lang="fr-FR" dirty="0"/>
              <a:t>±3%</a:t>
            </a:r>
          </a:p>
          <a:p>
            <a:pPr lvl="2"/>
            <a:r>
              <a:rPr lang="it-IT" dirty="0"/>
              <a:t>Capteur de pression</a:t>
            </a:r>
          </a:p>
          <a:p>
            <a:pPr lvl="3"/>
            <a:r>
              <a:rPr lang="it-IT" dirty="0"/>
              <a:t>Pression: 300...1100 hPa</a:t>
            </a:r>
          </a:p>
          <a:p>
            <a:pPr lvl="3"/>
            <a:r>
              <a:rPr lang="it-IT" dirty="0"/>
              <a:t>Bruit de mesure : </a:t>
            </a:r>
            <a:r>
              <a:rPr lang="fr-FR" dirty="0"/>
              <a:t>0.2 Pa</a:t>
            </a:r>
          </a:p>
          <a:p>
            <a:pPr lvl="2"/>
            <a:r>
              <a:rPr lang="it-IT" dirty="0"/>
              <a:t>Interface : I</a:t>
            </a:r>
            <a:r>
              <a:rPr lang="fr-FR" dirty="0"/>
              <a:t>2C</a:t>
            </a:r>
            <a:endParaRPr lang="fr-FR" dirty="0">
              <a:effectLst/>
              <a:latin typeface="Arial" panose="020B0604020202020204" pitchFamily="34" charset="0"/>
            </a:endParaRPr>
          </a:p>
          <a:p>
            <a:pPr lvl="3"/>
            <a:r>
              <a:rPr lang="fr-FR" dirty="0"/>
              <a:t>Adresse </a:t>
            </a:r>
            <a:r>
              <a:rPr lang="fr-FR" dirty="0" err="1"/>
              <a:t>low</a:t>
            </a:r>
            <a:r>
              <a:rPr lang="fr-FR" dirty="0"/>
              <a:t> : 0x76</a:t>
            </a:r>
          </a:p>
          <a:p>
            <a:pPr lvl="3"/>
            <a:r>
              <a:rPr lang="fr-FR" dirty="0"/>
              <a:t>Adresse High : 0x77</a:t>
            </a:r>
            <a:endParaRPr lang="it-IT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BE0AD8-C123-479C-814A-F226AB33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C170EEF-85D6-4105-A065-BFB23D8AC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751" y="2196192"/>
            <a:ext cx="4637438" cy="112356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9A4E4C4-EF2E-4351-8DE6-DDAF3A300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410" y="3396006"/>
            <a:ext cx="3276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6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BC86D-732A-4018-A9F6-1EB3DC3B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Fonctionnalité attendue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9AB76D-AD98-45A5-8BDD-7D4F9B843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17221"/>
            <a:ext cx="10058400" cy="4735523"/>
          </a:xfrm>
        </p:spPr>
        <p:txBody>
          <a:bodyPr/>
          <a:lstStyle/>
          <a:p>
            <a:endParaRPr lang="fr-FR" dirty="0">
              <a:effectLst/>
              <a:latin typeface="Arial" panose="020B0604020202020204" pitchFamily="34" charset="0"/>
            </a:endParaRPr>
          </a:p>
          <a:p>
            <a:r>
              <a:rPr lang="fr-FR" dirty="0">
                <a:effectLst/>
                <a:latin typeface="Arial" panose="020B0604020202020204" pitchFamily="34" charset="0"/>
              </a:rPr>
              <a:t>Création d’une application graphique Station Météo qui permettra d’afficher les données 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Affichage de l'heure et de la date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Au niveau de la Balise Mer: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Température en °C/°F de -40°C à 50°C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Résolution : 0.1°C relevé toutes les 10? minutes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Taux d’humidité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Pression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Au niveau de la Balise Ville :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Température en °C/°F de -40°C à 50°C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Résolution : 0.1°C relevé toutes les 10 minutes 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Gestion de l’affichage de pictogrammes associés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Affichage de la Ville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Graphique prévisionnel pour les 5 jours suivants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C47E46-4E88-463C-9AAF-D198561E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3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BC86D-732A-4018-A9F6-1EB3DC3B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Fonctionnalité attendue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9AB76D-AD98-45A5-8BDD-7D4F9B843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17221"/>
            <a:ext cx="10058400" cy="4735523"/>
          </a:xfrm>
        </p:spPr>
        <p:txBody>
          <a:bodyPr/>
          <a:lstStyle/>
          <a:p>
            <a:endParaRPr lang="fr-FR" dirty="0">
              <a:effectLst/>
              <a:latin typeface="Arial" panose="020B0604020202020204" pitchFamily="34" charset="0"/>
            </a:endParaRPr>
          </a:p>
          <a:p>
            <a:r>
              <a:rPr lang="fr-FR" dirty="0">
                <a:effectLst/>
                <a:latin typeface="Arial" panose="020B0604020202020204" pitchFamily="34" charset="0"/>
              </a:rPr>
              <a:t>Création d’une partie d’administration permettant de configurer certaine paramètres 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Section Affichage: 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Format de l’heure 12 ou 24H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Choix de la Ville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Unité de Température Fahrenheit ou Celsius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Possibilité de choisir les styles d’affichage:</a:t>
            </a:r>
          </a:p>
          <a:p>
            <a:pPr lvl="3"/>
            <a:r>
              <a:rPr lang="fr-FR" dirty="0">
                <a:effectLst/>
                <a:latin typeface="Arial" panose="020B0604020202020204" pitchFamily="34" charset="0"/>
              </a:rPr>
              <a:t>Famille de Police </a:t>
            </a:r>
          </a:p>
          <a:p>
            <a:pPr lvl="3"/>
            <a:r>
              <a:rPr lang="fr-FR" dirty="0">
                <a:effectLst/>
                <a:latin typeface="Arial" panose="020B0604020202020204" pitchFamily="34" charset="0"/>
              </a:rPr>
              <a:t>Couleur </a:t>
            </a:r>
            <a:r>
              <a:rPr lang="fr-FR" dirty="0">
                <a:latin typeface="Courier New" panose="02070309020205020404" pitchFamily="49" charset="0"/>
              </a:rPr>
              <a:t>:(</a:t>
            </a:r>
            <a:r>
              <a:rPr lang="fr-FR" dirty="0">
                <a:effectLst/>
                <a:latin typeface="Arial" panose="020B0604020202020204" pitchFamily="34" charset="0"/>
              </a:rPr>
              <a:t>Chaque style sera décliné en Mode Jour/Nuit)</a:t>
            </a:r>
          </a:p>
          <a:p>
            <a:pPr lvl="3"/>
            <a:r>
              <a:rPr lang="fr-FR" dirty="0">
                <a:effectLst/>
                <a:latin typeface="Arial" panose="020B0604020202020204" pitchFamily="34" charset="0"/>
              </a:rPr>
              <a:t>Choix de la langue •: Anglais </a:t>
            </a:r>
            <a:r>
              <a:rPr lang="fr-FR" dirty="0">
                <a:latin typeface="Arial" panose="020B0604020202020204" pitchFamily="34" charset="0"/>
              </a:rPr>
              <a:t>/ </a:t>
            </a:r>
            <a:r>
              <a:rPr lang="fr-FR" dirty="0">
                <a:effectLst/>
                <a:latin typeface="Arial" panose="020B0604020202020204" pitchFamily="34" charset="0"/>
              </a:rPr>
              <a:t>Français</a:t>
            </a:r>
          </a:p>
          <a:p>
            <a:pPr lvl="1"/>
            <a:endParaRPr lang="fr-FR" dirty="0"/>
          </a:p>
          <a:p>
            <a:r>
              <a:rPr lang="fr-FR" dirty="0">
                <a:effectLst/>
                <a:latin typeface="Arial" panose="020B0604020202020204" pitchFamily="34" charset="0"/>
              </a:rPr>
              <a:t>Facultatif :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S'il vous reste du temps, vous enregistrerez toutes les heures les informations 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	</a:t>
            </a:r>
            <a:r>
              <a:rPr lang="fr-FR" dirty="0">
                <a:effectLst/>
                <a:latin typeface="Arial" panose="020B0604020202020204" pitchFamily="34" charset="0"/>
              </a:rPr>
              <a:t>de la balise au sein d'une base de données. 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	</a:t>
            </a:r>
            <a:r>
              <a:rPr lang="fr-FR" dirty="0">
                <a:effectLst/>
                <a:latin typeface="Arial" panose="020B0604020202020204" pitchFamily="34" charset="0"/>
              </a:rPr>
              <a:t>Le but sera d'afficher la température moyenne des 12 dernières heures 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	</a:t>
            </a:r>
            <a:r>
              <a:rPr lang="fr-FR" dirty="0">
                <a:effectLst/>
                <a:latin typeface="Arial" panose="020B0604020202020204" pitchFamily="34" charset="0"/>
              </a:rPr>
              <a:t>et de l'afficher au sein de votre station.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C47E46-4E88-463C-9AAF-D198561E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6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L’ARCHITECTURE</a:t>
            </a:r>
            <a:br>
              <a:rPr lang="fr-FR" dirty="0"/>
            </a:br>
            <a:r>
              <a:rPr lang="fr-FR" dirty="0"/>
              <a:t>DU PROJET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MVC / SCHEMAS LOGIQUE / FONCTIONNEMENT CLIENT-SERVEUR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2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9377D1F-C1DB-4901-B076-C2F5619BE2C9}"/>
              </a:ext>
            </a:extLst>
          </p:cNvPr>
          <p:cNvSpPr/>
          <p:nvPr/>
        </p:nvSpPr>
        <p:spPr>
          <a:xfrm>
            <a:off x="2149434" y="2131621"/>
            <a:ext cx="3526971" cy="4037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52A6A1-8910-4D15-8619-42AFEF1A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9120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MVC : Model-Vue-Contrôleur</a:t>
            </a:r>
            <a:br>
              <a:rPr lang="fr-FR" dirty="0"/>
            </a:br>
            <a:r>
              <a:rPr lang="fr-FR" dirty="0"/>
              <a:t>dans un contexte Client-Serveur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7F446E-33D5-4B09-B6E5-E3CDDB1A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33208-94CB-4F25-BE46-F6489EDD000D}"/>
              </a:ext>
            </a:extLst>
          </p:cNvPr>
          <p:cNvSpPr/>
          <p:nvPr/>
        </p:nvSpPr>
        <p:spPr>
          <a:xfrm>
            <a:off x="3739757" y="3933701"/>
            <a:ext cx="1540823" cy="5581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Contrôleur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F983CE-1874-4127-81BB-2115253A653F}"/>
              </a:ext>
            </a:extLst>
          </p:cNvPr>
          <p:cNvSpPr/>
          <p:nvPr/>
        </p:nvSpPr>
        <p:spPr>
          <a:xfrm>
            <a:off x="2650197" y="2606634"/>
            <a:ext cx="1089561" cy="55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310067-D17D-4887-BD9C-A0DCD555E1C5}"/>
              </a:ext>
            </a:extLst>
          </p:cNvPr>
          <p:cNvSpPr/>
          <p:nvPr/>
        </p:nvSpPr>
        <p:spPr>
          <a:xfrm>
            <a:off x="2650197" y="5260769"/>
            <a:ext cx="1089560" cy="5581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62EC7C-FCCC-4D32-9274-51F7EE3B4094}"/>
              </a:ext>
            </a:extLst>
          </p:cNvPr>
          <p:cNvSpPr/>
          <p:nvPr/>
        </p:nvSpPr>
        <p:spPr>
          <a:xfrm>
            <a:off x="7062869" y="3933700"/>
            <a:ext cx="1540823" cy="5581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Serveur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2B2B583-4389-4E0C-BB52-173166F3C125}"/>
              </a:ext>
            </a:extLst>
          </p:cNvPr>
          <p:cNvCxnSpPr/>
          <p:nvPr/>
        </p:nvCxnSpPr>
        <p:spPr>
          <a:xfrm flipH="1" flipV="1">
            <a:off x="3390405" y="3164775"/>
            <a:ext cx="617517" cy="76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9BF5C83-87DC-4172-AE96-7F8B603AE232}"/>
              </a:ext>
            </a:extLst>
          </p:cNvPr>
          <p:cNvCxnSpPr>
            <a:cxnSpLocks/>
          </p:cNvCxnSpPr>
          <p:nvPr/>
        </p:nvCxnSpPr>
        <p:spPr>
          <a:xfrm flipH="1">
            <a:off x="3479471" y="4491841"/>
            <a:ext cx="528451" cy="768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B1623CD-4FD0-4676-B0E3-C0D572592CDD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 flipV="1">
            <a:off x="3739757" y="4491842"/>
            <a:ext cx="770412" cy="104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629EC33-8FC9-48AA-999E-9183CAFBD0A5}"/>
              </a:ext>
            </a:extLst>
          </p:cNvPr>
          <p:cNvCxnSpPr>
            <a:cxnSpLocks/>
            <a:stCxn id="7" idx="3"/>
            <a:endCxn id="6" idx="0"/>
          </p:cNvCxnSpPr>
          <p:nvPr/>
        </p:nvCxnSpPr>
        <p:spPr>
          <a:xfrm>
            <a:off x="3739758" y="2885705"/>
            <a:ext cx="770411" cy="104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60BAEC9-1382-4242-9519-450D0AB3F025}"/>
              </a:ext>
            </a:extLst>
          </p:cNvPr>
          <p:cNvCxnSpPr>
            <a:cxnSpLocks/>
          </p:cNvCxnSpPr>
          <p:nvPr/>
        </p:nvCxnSpPr>
        <p:spPr>
          <a:xfrm>
            <a:off x="5280581" y="4031673"/>
            <a:ext cx="178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442EC6F-D1B7-4604-99B7-06C7887D8CE8}"/>
              </a:ext>
            </a:extLst>
          </p:cNvPr>
          <p:cNvCxnSpPr>
            <a:cxnSpLocks/>
          </p:cNvCxnSpPr>
          <p:nvPr/>
        </p:nvCxnSpPr>
        <p:spPr>
          <a:xfrm flipH="1">
            <a:off x="5280580" y="4387933"/>
            <a:ext cx="1782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D8CF116A-0629-4BE6-ABFD-B919DDADEF49}"/>
              </a:ext>
            </a:extLst>
          </p:cNvPr>
          <p:cNvSpPr txBox="1"/>
          <p:nvPr/>
        </p:nvSpPr>
        <p:spPr>
          <a:xfrm>
            <a:off x="4690753" y="215240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187493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{AFCB2019-BA94-404F-96FA-0911D432BE9A}tf78438558_win32</Template>
  <TotalTime>2381</TotalTime>
  <Words>3040</Words>
  <Application>Microsoft Office PowerPoint</Application>
  <PresentationFormat>Grand écran</PresentationFormat>
  <Paragraphs>561</Paragraphs>
  <Slides>45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Century Gothic</vt:lpstr>
      <vt:lpstr>Courier New</vt:lpstr>
      <vt:lpstr>Garamond</vt:lpstr>
      <vt:lpstr>SavonVTI</vt:lpstr>
      <vt:lpstr>Station Meteo</vt:lpstr>
      <vt:lpstr>LA SPECIFICATION</vt:lpstr>
      <vt:lpstr>Intitulé du projet :</vt:lpstr>
      <vt:lpstr>Matériel mis a disposition :</vt:lpstr>
      <vt:lpstr>Matériel mis a disposition :</vt:lpstr>
      <vt:lpstr>Fonctionnalité attendue :</vt:lpstr>
      <vt:lpstr>Fonctionnalité attendue :</vt:lpstr>
      <vt:lpstr>L’ARCHITECTURE DU PROJET</vt:lpstr>
      <vt:lpstr>MVC : Model-Vue-Contrôleur dans un contexte Client-Serveur</vt:lpstr>
      <vt:lpstr>? A retravailler pour introduire les slides suivant </vt:lpstr>
      <vt:lpstr>Architecture du Client</vt:lpstr>
      <vt:lpstr>Architecture du Serveur sur Raspberry PI :   Réception/Envois via Requête Web</vt:lpstr>
      <vt:lpstr>Architecture du Serveur sur Raspberry PI : Création/Lecture de l’Historique des mesures</vt:lpstr>
      <vt:lpstr>L’EQUIPE</vt:lpstr>
      <vt:lpstr>Participants au projet :</vt:lpstr>
      <vt:lpstr>CHOIX TECHNIQUES</vt:lpstr>
      <vt:lpstr>Outils / Libraire / Framework</vt:lpstr>
      <vt:lpstr>LA RECHERCHE</vt:lpstr>
      <vt:lpstr>Api web</vt:lpstr>
      <vt:lpstr>Présentation PowerPoint</vt:lpstr>
      <vt:lpstr>Présentation PowerPoint</vt:lpstr>
      <vt:lpstr>Présentation PowerPoint</vt:lpstr>
      <vt:lpstr>Présentation PowerPoint</vt:lpstr>
      <vt:lpstr>Serveur WEB</vt:lpstr>
      <vt:lpstr>Capteur BME280</vt:lpstr>
      <vt:lpstr>Serveur WEB</vt:lpstr>
      <vt:lpstr>Format de donnée d’échanges</vt:lpstr>
      <vt:lpstr>App client</vt:lpstr>
      <vt:lpstr>CONCEPTION MISE AU POINT</vt:lpstr>
      <vt:lpstr>Conception du Serveur : les grande étapes</vt:lpstr>
      <vt:lpstr>Création d’un projet cross platform UNIX/WINDOWS</vt:lpstr>
      <vt:lpstr>   Fonctionnalités partie ville :</vt:lpstr>
      <vt:lpstr>Fonctionnalité :changement de ville</vt:lpstr>
      <vt:lpstr>   </vt:lpstr>
      <vt:lpstr>Présentation PowerPoint</vt:lpstr>
      <vt:lpstr>   temperatures min/max:</vt:lpstr>
      <vt:lpstr>    </vt:lpstr>
      <vt:lpstr>   Affichage jour:</vt:lpstr>
      <vt:lpstr>Conception du Serveur : les grande étapes</vt:lpstr>
      <vt:lpstr>Conception du Serveur : 1 étape</vt:lpstr>
      <vt:lpstr>Conception du Serveur : 2eme étape</vt:lpstr>
      <vt:lpstr>Conception du Serveur</vt:lpstr>
      <vt:lpstr>LA FINITION</vt:lpstr>
      <vt:lpstr>DEMONSTRATION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STation Meteo</dc:title>
  <dc:creator>aiekick</dc:creator>
  <cp:lastModifiedBy>ANTHEAUME Mickael</cp:lastModifiedBy>
  <cp:revision>101</cp:revision>
  <dcterms:created xsi:type="dcterms:W3CDTF">2021-06-21T06:35:34Z</dcterms:created>
  <dcterms:modified xsi:type="dcterms:W3CDTF">2021-06-23T10:11:48Z</dcterms:modified>
</cp:coreProperties>
</file>