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4"/>
  </p:notesMasterIdLst>
  <p:handoutMasterIdLst>
    <p:handoutMasterId r:id="rId55"/>
  </p:handoutMasterIdLst>
  <p:sldIdLst>
    <p:sldId id="257" r:id="rId2"/>
    <p:sldId id="319" r:id="rId3"/>
    <p:sldId id="320" r:id="rId4"/>
    <p:sldId id="263" r:id="rId5"/>
    <p:sldId id="285" r:id="rId6"/>
    <p:sldId id="287" r:id="rId7"/>
    <p:sldId id="286" r:id="rId8"/>
    <p:sldId id="288" r:id="rId9"/>
    <p:sldId id="289" r:id="rId10"/>
    <p:sldId id="265" r:id="rId11"/>
    <p:sldId id="272" r:id="rId12"/>
    <p:sldId id="273" r:id="rId13"/>
    <p:sldId id="277" r:id="rId14"/>
    <p:sldId id="264" r:id="rId15"/>
    <p:sldId id="290" r:id="rId16"/>
    <p:sldId id="275" r:id="rId17"/>
    <p:sldId id="276" r:id="rId18"/>
    <p:sldId id="266" r:id="rId19"/>
    <p:sldId id="279" r:id="rId20"/>
    <p:sldId id="299" r:id="rId21"/>
    <p:sldId id="328" r:id="rId22"/>
    <p:sldId id="280" r:id="rId23"/>
    <p:sldId id="281" r:id="rId24"/>
    <p:sldId id="283" r:id="rId25"/>
    <p:sldId id="267" r:id="rId26"/>
    <p:sldId id="301" r:id="rId27"/>
    <p:sldId id="321" r:id="rId28"/>
    <p:sldId id="322" r:id="rId29"/>
    <p:sldId id="307" r:id="rId30"/>
    <p:sldId id="302" r:id="rId31"/>
    <p:sldId id="298" r:id="rId32"/>
    <p:sldId id="325" r:id="rId33"/>
    <p:sldId id="338" r:id="rId34"/>
    <p:sldId id="305" r:id="rId35"/>
    <p:sldId id="306" r:id="rId36"/>
    <p:sldId id="304" r:id="rId37"/>
    <p:sldId id="332" r:id="rId38"/>
    <p:sldId id="297" r:id="rId39"/>
    <p:sldId id="333" r:id="rId40"/>
    <p:sldId id="303" r:id="rId41"/>
    <p:sldId id="334" r:id="rId42"/>
    <p:sldId id="335" r:id="rId43"/>
    <p:sldId id="337" r:id="rId44"/>
    <p:sldId id="309" r:id="rId45"/>
    <p:sldId id="310" r:id="rId46"/>
    <p:sldId id="308" r:id="rId47"/>
    <p:sldId id="326" r:id="rId48"/>
    <p:sldId id="324" r:id="rId49"/>
    <p:sldId id="323" r:id="rId50"/>
    <p:sldId id="270" r:id="rId51"/>
    <p:sldId id="327" r:id="rId52"/>
    <p:sldId id="271" r:id="rId5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86"/>
            <p14:sldId id="288"/>
            <p14:sldId id="289"/>
            <p14:sldId id="265"/>
            <p14:sldId id="272"/>
            <p14:sldId id="273"/>
            <p14:sldId id="277"/>
            <p14:sldId id="264"/>
            <p14:sldId id="290"/>
            <p14:sldId id="275"/>
            <p14:sldId id="276"/>
            <p14:sldId id="266"/>
            <p14:sldId id="279"/>
            <p14:sldId id="299"/>
            <p14:sldId id="328"/>
            <p14:sldId id="280"/>
            <p14:sldId id="281"/>
            <p14:sldId id="283"/>
            <p14:sldId id="267"/>
            <p14:sldId id="301"/>
            <p14:sldId id="321"/>
            <p14:sldId id="322"/>
            <p14:sldId id="307"/>
            <p14:sldId id="302"/>
            <p14:sldId id="298"/>
            <p14:sldId id="325"/>
            <p14:sldId id="338"/>
            <p14:sldId id="305"/>
            <p14:sldId id="306"/>
            <p14:sldId id="304"/>
            <p14:sldId id="332"/>
            <p14:sldId id="297"/>
            <p14:sldId id="333"/>
            <p14:sldId id="303"/>
            <p14:sldId id="334"/>
            <p14:sldId id="335"/>
            <p14:sldId id="337"/>
            <p14:sldId id="309"/>
            <p14:sldId id="310"/>
            <p14:sldId id="308"/>
            <p14:sldId id="326"/>
            <p14:sldId id="324"/>
            <p14:sldId id="323"/>
            <p14:sldId id="270"/>
            <p14:sldId id="327"/>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0" autoAdjust="0"/>
    <p:restoredTop sz="81848" autoAdjust="0"/>
  </p:normalViewPr>
  <p:slideViewPr>
    <p:cSldViewPr snapToGrid="0">
      <p:cViewPr varScale="1">
        <p:scale>
          <a:sx n="134" d="100"/>
          <a:sy n="134" d="100"/>
        </p:scale>
        <p:origin x="1500" y="13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 d="1"/>
        <a:sy n="1" d="1"/>
      </p:scale>
      <p:origin x="0" y="0"/>
    </p:cViewPr>
  </p:notesTextViewPr>
  <p:sorterViewPr>
    <p:cViewPr>
      <p:scale>
        <a:sx n="100" d="100"/>
        <a:sy n="100" d="100"/>
      </p:scale>
      <p:origin x="0" y="-4068"/>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30.xml"/><Relationship Id="rId3" Type="http://schemas.openxmlformats.org/officeDocument/2006/relationships/slide" Target="slides/slide3.xml"/><Relationship Id="rId21" Type="http://schemas.openxmlformats.org/officeDocument/2006/relationships/slide" Target="slides/slide2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9.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7.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6.xml"/><Relationship Id="rId28" Type="http://schemas.openxmlformats.org/officeDocument/2006/relationships/slide" Target="slides/slide52.xml"/><Relationship Id="rId10" Type="http://schemas.openxmlformats.org/officeDocument/2006/relationships/slide" Target="slides/slide10.xml"/><Relationship Id="rId19" Type="http://schemas.openxmlformats.org/officeDocument/2006/relationships/slide" Target="slides/slide2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5.xml"/><Relationship Id="rId27"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23/06/2021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23/06/2021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51234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14</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15</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356186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23</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27</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34</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35</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36</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37</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45</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46</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49</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173669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2224466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203931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23/06/2021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23/06/2021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23/06/2021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23/06/2021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23/06/2021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23/06/2021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23/06/2021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23/06/2021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23/06/2021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66102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Tree>
    <p:extLst>
      <p:ext uri="{BB962C8B-B14F-4D97-AF65-F5344CB8AC3E}">
        <p14:creationId xmlns:p14="http://schemas.microsoft.com/office/powerpoint/2010/main" val="318749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a:t>
            </a:r>
            <a:r>
              <a:rPr lang="fr-FR" sz="1400" dirty="0" err="1"/>
              <a:t>modele</a:t>
            </a:r>
            <a:endParaRPr lang="fr-FR" sz="1400" dirty="0"/>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1200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8977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12116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ANTHEAUNE</a:t>
            </a:r>
          </a:p>
          <a:p>
            <a:endParaRPr lang="fr-FR" dirty="0"/>
          </a:p>
          <a:p>
            <a:r>
              <a:rPr lang="fr-FR" dirty="0" err="1"/>
              <a:t>Stephane</a:t>
            </a:r>
            <a:r>
              <a:rPr lang="fr-FR" dirty="0"/>
              <a:t>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273571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82859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p:txBody>
          <a:bodyPr/>
          <a:lstStyle/>
          <a:p>
            <a:r>
              <a:rPr lang="fr-FR" dirty="0"/>
              <a:t>Outils / Libraire / Framework</a:t>
            </a:r>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2036618" y="1941616"/>
            <a:ext cx="6000361" cy="3693319"/>
          </a:xfrm>
          <a:prstGeom prst="rect">
            <a:avLst/>
          </a:prstGeom>
          <a:noFill/>
        </p:spPr>
        <p:txBody>
          <a:bodyPr wrap="none" rtlCol="0">
            <a:spAutoFit/>
          </a:bodyPr>
          <a:lstStyle/>
          <a:p>
            <a:r>
              <a:rPr lang="fr-FR" dirty="0" err="1"/>
              <a:t>Github</a:t>
            </a:r>
            <a:endParaRPr lang="fr-FR" dirty="0"/>
          </a:p>
          <a:p>
            <a:r>
              <a:rPr lang="fr-FR" dirty="0"/>
              <a:t>Discord</a:t>
            </a:r>
          </a:p>
          <a:p>
            <a:r>
              <a:rPr lang="fr-FR" dirty="0"/>
              <a:t>c/</a:t>
            </a:r>
            <a:r>
              <a:rPr lang="fr-FR" dirty="0" err="1"/>
              <a:t>c++</a:t>
            </a:r>
            <a:endParaRPr lang="fr-FR" dirty="0"/>
          </a:p>
          <a:p>
            <a:r>
              <a:rPr lang="fr-FR" dirty="0"/>
              <a:t>Powerpoint</a:t>
            </a:r>
          </a:p>
          <a:p>
            <a:r>
              <a:rPr lang="fr-FR" dirty="0"/>
              <a:t>Framework QT fait </a:t>
            </a:r>
            <a:r>
              <a:rPr lang="fr-FR" dirty="0" err="1"/>
              <a:t>c++</a:t>
            </a:r>
            <a:endParaRPr lang="fr-FR" dirty="0"/>
          </a:p>
          <a:p>
            <a:r>
              <a:rPr lang="fr-FR" dirty="0"/>
              <a:t>QT Creator / Visual Studio</a:t>
            </a:r>
          </a:p>
          <a:p>
            <a:r>
              <a:rPr lang="fr-FR" dirty="0" err="1"/>
              <a:t>Libuv</a:t>
            </a:r>
            <a:r>
              <a:rPr lang="fr-FR" dirty="0"/>
              <a:t> : Serveur HTTP</a:t>
            </a:r>
          </a:p>
          <a:p>
            <a:r>
              <a:rPr lang="fr-FR" dirty="0"/>
              <a:t>Sqlite3</a:t>
            </a:r>
          </a:p>
          <a:p>
            <a:r>
              <a:rPr lang="fr-FR" dirty="0"/>
              <a:t>Raspberry PI 3</a:t>
            </a:r>
          </a:p>
          <a:p>
            <a:r>
              <a:rPr lang="fr-FR" dirty="0" err="1"/>
              <a:t>Mobaxterm</a:t>
            </a:r>
            <a:r>
              <a:rPr lang="fr-FR" dirty="0"/>
              <a:t> : connexion en </a:t>
            </a:r>
            <a:r>
              <a:rPr lang="fr-FR" dirty="0" err="1"/>
              <a:t>ssh</a:t>
            </a:r>
            <a:endParaRPr lang="fr-FR" dirty="0"/>
          </a:p>
          <a:p>
            <a:r>
              <a:rPr lang="fr-FR" dirty="0"/>
              <a:t>Capteur BME280 : Température / Pression / Humidité</a:t>
            </a:r>
          </a:p>
          <a:p>
            <a:r>
              <a:rPr lang="fr-FR" dirty="0" err="1"/>
              <a:t>Api’s</a:t>
            </a:r>
            <a:r>
              <a:rPr lang="fr-FR" dirty="0"/>
              <a:t> Web</a:t>
            </a:r>
          </a:p>
          <a:p>
            <a:r>
              <a:rPr lang="fr-FR" dirty="0" err="1"/>
              <a:t>Communciation</a:t>
            </a:r>
            <a:r>
              <a:rPr lang="fr-FR" dirty="0"/>
              <a:t> HTTP (HyperText Transfer Protocol)</a:t>
            </a:r>
          </a:p>
        </p:txBody>
      </p:sp>
    </p:spTree>
    <p:extLst>
      <p:ext uri="{BB962C8B-B14F-4D97-AF65-F5344CB8AC3E}">
        <p14:creationId xmlns:p14="http://schemas.microsoft.com/office/powerpoint/2010/main" val="222471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RECHERCHE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DESIGN / LIBRAIRIE / API / TECHNOLOGIES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64962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7FC69-8C2D-4CBF-82E8-9C7E40BE696B}"/>
              </a:ext>
            </a:extLst>
          </p:cNvPr>
          <p:cNvSpPr>
            <a:spLocks noGrp="1"/>
          </p:cNvSpPr>
          <p:nvPr>
            <p:ph type="title"/>
          </p:nvPr>
        </p:nvSpPr>
        <p:spPr/>
        <p:txBody>
          <a:bodyPr/>
          <a:lstStyle/>
          <a:p>
            <a:r>
              <a:rPr lang="fr-FR" dirty="0"/>
              <a:t>Api web</a:t>
            </a:r>
          </a:p>
        </p:txBody>
      </p:sp>
      <p:sp>
        <p:nvSpPr>
          <p:cNvPr id="3" name="Espace réservé du contenu 2">
            <a:extLst>
              <a:ext uri="{FF2B5EF4-FFF2-40B4-BE49-F238E27FC236}">
                <a16:creationId xmlns:a16="http://schemas.microsoft.com/office/drawing/2014/main" id="{71438EC2-B499-41DE-8BC6-64EDA7DC4BE4}"/>
              </a:ext>
            </a:extLst>
          </p:cNvPr>
          <p:cNvSpPr>
            <a:spLocks noGrp="1"/>
          </p:cNvSpPr>
          <p:nvPr>
            <p:ph idx="1"/>
          </p:nvPr>
        </p:nvSpPr>
        <p:spPr/>
        <p:txBody>
          <a:bodyPr/>
          <a:lstStyle/>
          <a:p>
            <a:r>
              <a:rPr lang="fr-FR" dirty="0"/>
              <a:t>Comparatif des api web</a:t>
            </a:r>
          </a:p>
          <a:p>
            <a:r>
              <a:rPr lang="fr-FR" dirty="0"/>
              <a:t>l’api web doit pouvoir nous donner :</a:t>
            </a:r>
          </a:p>
          <a:p>
            <a:pPr lvl="1"/>
            <a:r>
              <a:rPr lang="fr-FR" dirty="0"/>
              <a:t>Des donnée température / humidité / pression</a:t>
            </a:r>
          </a:p>
          <a:p>
            <a:pPr lvl="1"/>
            <a:r>
              <a:rPr lang="fr-FR" dirty="0"/>
              <a:t>Temps / icone</a:t>
            </a:r>
          </a:p>
          <a:p>
            <a:pPr lvl="1"/>
            <a:r>
              <a:rPr lang="fr-FR" dirty="0"/>
              <a:t>Prévisions 5 jours</a:t>
            </a:r>
          </a:p>
          <a:p>
            <a:pPr lvl="1"/>
            <a:r>
              <a:rPr lang="fr-FR" dirty="0"/>
              <a:t>Choix de la ville</a:t>
            </a:r>
          </a:p>
          <a:p>
            <a:pPr lvl="1"/>
            <a:r>
              <a:rPr lang="fr-FR" dirty="0"/>
              <a:t>Nombre de réponse maximale viable pour  travailler</a:t>
            </a:r>
          </a:p>
          <a:p>
            <a:pPr lvl="1"/>
            <a:r>
              <a:rPr lang="fr-FR" dirty="0"/>
              <a:t>Un service gratuit  </a:t>
            </a:r>
          </a:p>
          <a:p>
            <a:pPr lvl="1"/>
            <a:endParaRPr lang="fr-FR" dirty="0"/>
          </a:p>
          <a:p>
            <a:pPr marL="274320" lvl="1" indent="0">
              <a:buNone/>
            </a:pPr>
            <a:endParaRPr lang="fr-FR" dirty="0"/>
          </a:p>
          <a:p>
            <a:pPr lvl="1"/>
            <a:endParaRPr lang="fr-FR" dirty="0"/>
          </a:p>
          <a:p>
            <a:pPr lvl="1"/>
            <a:endParaRPr lang="fr-FR" dirty="0"/>
          </a:p>
          <a:p>
            <a:pPr lvl="1"/>
            <a:endParaRPr lang="fr-FR" dirty="0"/>
          </a:p>
        </p:txBody>
      </p:sp>
      <p:sp>
        <p:nvSpPr>
          <p:cNvPr id="4" name="Espace réservé de la date 3">
            <a:extLst>
              <a:ext uri="{FF2B5EF4-FFF2-40B4-BE49-F238E27FC236}">
                <a16:creationId xmlns:a16="http://schemas.microsoft.com/office/drawing/2014/main" id="{5819DC34-F5FA-4B1A-ACC6-0FF1EB3AD45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7301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23/06/2021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Tree>
    <p:extLst>
      <p:ext uri="{BB962C8B-B14F-4D97-AF65-F5344CB8AC3E}">
        <p14:creationId xmlns:p14="http://schemas.microsoft.com/office/powerpoint/2010/main" val="284299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23/06/2021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Tree>
    <p:extLst>
      <p:ext uri="{BB962C8B-B14F-4D97-AF65-F5344CB8AC3E}">
        <p14:creationId xmlns:p14="http://schemas.microsoft.com/office/powerpoint/2010/main" val="394254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23/06/2021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0529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7" name="Rectangle 6">
            <a:extLst>
              <a:ext uri="{FF2B5EF4-FFF2-40B4-BE49-F238E27FC236}">
                <a16:creationId xmlns:a16="http://schemas.microsoft.com/office/drawing/2014/main" id="{5CBC41A4-35DC-42CB-84DF-620D0DC38310}"/>
              </a:ext>
            </a:extLst>
          </p:cNvPr>
          <p:cNvSpPr/>
          <p:nvPr/>
        </p:nvSpPr>
        <p:spPr>
          <a:xfrm>
            <a:off x="1795795" y="753645"/>
            <a:ext cx="8862497" cy="15527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Contrôle du Capteur BME2800</a:t>
            </a:r>
          </a:p>
          <a:p>
            <a:pPr algn="ctr"/>
            <a:endParaRPr lang="fr-FR" dirty="0"/>
          </a:p>
          <a:p>
            <a:pPr algn="ctr"/>
            <a:r>
              <a:rPr lang="fr-FR" dirty="0"/>
              <a:t>Pilote BOSHC officiel</a:t>
            </a:r>
          </a:p>
          <a:p>
            <a:pPr algn="ctr"/>
            <a:endParaRPr lang="fr-FR" dirty="0"/>
          </a:p>
          <a:p>
            <a:pPr algn="ctr"/>
            <a:r>
              <a:rPr lang="fr-FR" dirty="0"/>
              <a:t>Fiable et facilement intégrable dans notre code</a:t>
            </a:r>
          </a:p>
        </p:txBody>
      </p:sp>
      <p:sp>
        <p:nvSpPr>
          <p:cNvPr id="8" name="Rectangle 7">
            <a:extLst>
              <a:ext uri="{FF2B5EF4-FFF2-40B4-BE49-F238E27FC236}">
                <a16:creationId xmlns:a16="http://schemas.microsoft.com/office/drawing/2014/main" id="{F8B6A085-46D8-4A8C-93A5-54AC2A90D43E}"/>
              </a:ext>
            </a:extLst>
          </p:cNvPr>
          <p:cNvSpPr/>
          <p:nvPr/>
        </p:nvSpPr>
        <p:spPr>
          <a:xfrm>
            <a:off x="1795795" y="2447148"/>
            <a:ext cx="8862497" cy="177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Sauvegarde non volatile</a:t>
            </a:r>
          </a:p>
          <a:p>
            <a:pPr algn="ctr"/>
            <a:endParaRPr lang="fr-FR" dirty="0"/>
          </a:p>
          <a:p>
            <a:pPr algn="ctr"/>
            <a:r>
              <a:rPr lang="fr-FR" dirty="0"/>
              <a:t>( Conservation des données après un crash ou un reboot)</a:t>
            </a:r>
          </a:p>
          <a:p>
            <a:pPr algn="ctr"/>
            <a:endParaRPr lang="fr-FR" dirty="0"/>
          </a:p>
          <a:p>
            <a:pPr algn="ctr"/>
            <a:r>
              <a:rPr lang="fr-FR" dirty="0"/>
              <a:t>SQLITE car c’est le Standard de l’industrie</a:t>
            </a:r>
          </a:p>
          <a:p>
            <a:pPr algn="ctr"/>
            <a:r>
              <a:rPr lang="fr-FR" dirty="0"/>
              <a:t>Fiable et facilement intégrable dans notre code</a:t>
            </a:r>
          </a:p>
        </p:txBody>
      </p:sp>
      <p:sp>
        <p:nvSpPr>
          <p:cNvPr id="14" name="Rectangle 13">
            <a:extLst>
              <a:ext uri="{FF2B5EF4-FFF2-40B4-BE49-F238E27FC236}">
                <a16:creationId xmlns:a16="http://schemas.microsoft.com/office/drawing/2014/main" id="{00DD6631-E97E-45CC-98AB-09BF88F7DFED}"/>
              </a:ext>
            </a:extLst>
          </p:cNvPr>
          <p:cNvSpPr/>
          <p:nvPr/>
        </p:nvSpPr>
        <p:spPr>
          <a:xfrm>
            <a:off x="1795794" y="4363311"/>
            <a:ext cx="8862497" cy="177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Format de donnée pour l’échange client-serveur</a:t>
            </a:r>
          </a:p>
          <a:p>
            <a:pPr algn="ctr"/>
            <a:endParaRPr lang="fr-FR" dirty="0"/>
          </a:p>
          <a:p>
            <a:pPr algn="ctr"/>
            <a:r>
              <a:rPr lang="fr-FR" dirty="0"/>
              <a:t>JSON car c’est le Standard de l’industrie</a:t>
            </a:r>
          </a:p>
          <a:p>
            <a:pPr algn="ctr"/>
            <a:r>
              <a:rPr lang="fr-FR" dirty="0"/>
              <a:t>C’est un Format orienté donnée</a:t>
            </a:r>
          </a:p>
        </p:txBody>
      </p:sp>
    </p:spTree>
    <p:extLst>
      <p:ext uri="{BB962C8B-B14F-4D97-AF65-F5344CB8AC3E}">
        <p14:creationId xmlns:p14="http://schemas.microsoft.com/office/powerpoint/2010/main" val="3765445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C7098-994B-4CE7-977B-8BF2D78395AF}"/>
              </a:ext>
            </a:extLst>
          </p:cNvPr>
          <p:cNvSpPr/>
          <p:nvPr/>
        </p:nvSpPr>
        <p:spPr>
          <a:xfrm>
            <a:off x="1664747" y="499674"/>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Envoi/Réception requête HTTP</a:t>
            </a:r>
          </a:p>
          <a:p>
            <a:pPr algn="ctr"/>
            <a:endParaRPr lang="fr-FR" dirty="0"/>
          </a:p>
          <a:p>
            <a:pPr algn="ctr"/>
            <a:r>
              <a:rPr lang="fr-FR" dirty="0"/>
              <a:t>Module Network du Framework QT</a:t>
            </a:r>
          </a:p>
        </p:txBody>
      </p:sp>
      <p:sp>
        <p:nvSpPr>
          <p:cNvPr id="6" name="Rectangle 5">
            <a:extLst>
              <a:ext uri="{FF2B5EF4-FFF2-40B4-BE49-F238E27FC236}">
                <a16:creationId xmlns:a16="http://schemas.microsoft.com/office/drawing/2014/main" id="{2F2D5CC2-FDBE-41C0-B22A-9CB5A641E5B6}"/>
              </a:ext>
            </a:extLst>
          </p:cNvPr>
          <p:cNvSpPr/>
          <p:nvPr/>
        </p:nvSpPr>
        <p:spPr>
          <a:xfrm>
            <a:off x="1664746" y="1670794"/>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Système Multi langage</a:t>
            </a:r>
          </a:p>
          <a:p>
            <a:pPr algn="ctr"/>
            <a:endParaRPr lang="fr-FR" dirty="0"/>
          </a:p>
          <a:p>
            <a:pPr algn="ctr"/>
            <a:r>
              <a:rPr lang="fr-FR" dirty="0"/>
              <a:t>Module Translator du Framework QT</a:t>
            </a:r>
          </a:p>
        </p:txBody>
      </p:sp>
      <p:sp>
        <p:nvSpPr>
          <p:cNvPr id="7" name="Rectangle 6">
            <a:extLst>
              <a:ext uri="{FF2B5EF4-FFF2-40B4-BE49-F238E27FC236}">
                <a16:creationId xmlns:a16="http://schemas.microsoft.com/office/drawing/2014/main" id="{5685145C-C5E1-47F3-9FE2-10D0DF6D4445}"/>
              </a:ext>
            </a:extLst>
          </p:cNvPr>
          <p:cNvSpPr/>
          <p:nvPr/>
        </p:nvSpPr>
        <p:spPr>
          <a:xfrm>
            <a:off x="1664746" y="2841914"/>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Affichage de graphique de valeurs</a:t>
            </a:r>
          </a:p>
          <a:p>
            <a:pPr algn="ctr"/>
            <a:endParaRPr lang="fr-FR" dirty="0"/>
          </a:p>
          <a:p>
            <a:pPr algn="ctr"/>
            <a:r>
              <a:rPr lang="fr-FR" dirty="0"/>
              <a:t>Il y a les Module </a:t>
            </a:r>
            <a:r>
              <a:rPr lang="fr-FR" dirty="0" err="1"/>
              <a:t>QTCharts</a:t>
            </a:r>
            <a:r>
              <a:rPr lang="fr-FR" dirty="0"/>
              <a:t> / QWT du Framework QT</a:t>
            </a:r>
          </a:p>
          <a:p>
            <a:pPr algn="ctr"/>
            <a:r>
              <a:rPr lang="fr-FR" dirty="0"/>
              <a:t>Nous avons fait notre widget car nous n’obtenions pas le résultat souhaité</a:t>
            </a:r>
          </a:p>
        </p:txBody>
      </p:sp>
      <p:sp>
        <p:nvSpPr>
          <p:cNvPr id="8" name="Rectangle 7">
            <a:extLst>
              <a:ext uri="{FF2B5EF4-FFF2-40B4-BE49-F238E27FC236}">
                <a16:creationId xmlns:a16="http://schemas.microsoft.com/office/drawing/2014/main" id="{50991D96-BE65-433D-A2CE-6D9F8F294684}"/>
              </a:ext>
            </a:extLst>
          </p:cNvPr>
          <p:cNvSpPr/>
          <p:nvPr/>
        </p:nvSpPr>
        <p:spPr>
          <a:xfrm>
            <a:off x="1664746" y="4010009"/>
            <a:ext cx="8862497" cy="10576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Support de thèmes de couleurs</a:t>
            </a:r>
          </a:p>
          <a:p>
            <a:pPr algn="ctr"/>
            <a:r>
              <a:rPr lang="fr-FR" dirty="0"/>
              <a:t>Module </a:t>
            </a:r>
            <a:r>
              <a:rPr lang="fr-FR" dirty="0" err="1"/>
              <a:t>StyleSheet</a:t>
            </a:r>
            <a:r>
              <a:rPr lang="fr-FR" dirty="0"/>
              <a:t> du Framework QT</a:t>
            </a:r>
          </a:p>
        </p:txBody>
      </p:sp>
      <p:sp>
        <p:nvSpPr>
          <p:cNvPr id="9" name="Rectangle 8">
            <a:extLst>
              <a:ext uri="{FF2B5EF4-FFF2-40B4-BE49-F238E27FC236}">
                <a16:creationId xmlns:a16="http://schemas.microsoft.com/office/drawing/2014/main" id="{234A9195-685C-4C79-94E3-36189D4981C9}"/>
              </a:ext>
            </a:extLst>
          </p:cNvPr>
          <p:cNvSpPr/>
          <p:nvPr/>
        </p:nvSpPr>
        <p:spPr>
          <a:xfrm>
            <a:off x="1664745" y="5160237"/>
            <a:ext cx="8862497" cy="11980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Interface graphique</a:t>
            </a:r>
          </a:p>
          <a:p>
            <a:pPr algn="ctr"/>
            <a:endParaRPr lang="fr-FR" dirty="0"/>
          </a:p>
          <a:p>
            <a:pPr algn="ctr"/>
            <a:r>
              <a:rPr lang="fr-FR" dirty="0"/>
              <a:t>Le module Widget du Framework QT</a:t>
            </a:r>
          </a:p>
          <a:p>
            <a:pPr algn="ctr"/>
            <a:r>
              <a:rPr lang="fr-FR" dirty="0"/>
              <a:t>Qui nous offre aussi un designer intégré</a:t>
            </a:r>
          </a:p>
        </p:txBody>
      </p:sp>
    </p:spTree>
    <p:extLst>
      <p:ext uri="{BB962C8B-B14F-4D97-AF65-F5344CB8AC3E}">
        <p14:creationId xmlns:p14="http://schemas.microsoft.com/office/powerpoint/2010/main" val="106273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CONCEPTION</a:t>
            </a:r>
            <a:br>
              <a:rPr lang="fr-FR" dirty="0"/>
            </a:br>
            <a:r>
              <a:rPr lang="fr-FR" dirty="0"/>
              <a:t>MISE AU POINT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08193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794723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920941" y="3894370"/>
            <a:ext cx="1719681"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JSON</a:t>
            </a:r>
          </a:p>
          <a:p>
            <a:pPr algn="ctr"/>
            <a:r>
              <a:rPr lang="fr-FR" sz="1400" dirty="0"/>
              <a:t>{ « temp » : 25,6,</a:t>
            </a:r>
          </a:p>
          <a:p>
            <a:pPr algn="ctr"/>
            <a:r>
              <a:rPr lang="fr-FR" sz="1400" dirty="0"/>
              <a:t>24.2,24.8,25.2,}</a:t>
            </a:r>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r>
              <a:rPr lang="fr-FR" sz="1400" dirty="0"/>
              <a:t>http://xxx.xxx.xxx.xxx/history:12</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736491"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r>
              <a:rPr lang="fr-FR" sz="1200" dirty="0"/>
              <a:t>http://xxx.xxx.xxx.xxx/sensor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flipH="1">
            <a:off x="10780781" y="4869459"/>
            <a:ext cx="1"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727752"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492416"/>
            <a:ext cx="1152005" cy="773786"/>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Driver</a:t>
            </a:r>
          </a:p>
          <a:p>
            <a:pPr algn="ctr"/>
            <a:r>
              <a:rPr lang="fr-FR" sz="1400" dirty="0"/>
              <a:t>Bosch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466006"/>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879309"/>
            <a:ext cx="1092372" cy="700479"/>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07850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Tree>
    <p:extLst>
      <p:ext uri="{BB962C8B-B14F-4D97-AF65-F5344CB8AC3E}">
        <p14:creationId xmlns:p14="http://schemas.microsoft.com/office/powerpoint/2010/main" val="2032081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a:t>Url’s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Tree>
    <p:extLst>
      <p:ext uri="{BB962C8B-B14F-4D97-AF65-F5344CB8AC3E}">
        <p14:creationId xmlns:p14="http://schemas.microsoft.com/office/powerpoint/2010/main" val="376523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284754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10772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61651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7613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562142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188316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571211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3785771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066800" y="642594"/>
            <a:ext cx="10058400" cy="839977"/>
          </a:xfrm>
        </p:spPr>
        <p:txBody>
          <a:bodyPr>
            <a:normAutofit/>
          </a:bodyPr>
          <a:lstStyle/>
          <a:p>
            <a:r>
              <a:rPr lang="fr-FR" dirty="0"/>
              <a:t>	 Balise Ville : </a:t>
            </a:r>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r>
              <a:rPr lang="fr-FR" sz="1800" dirty="0">
                <a:solidFill>
                  <a:prstClr val="black"/>
                </a:solidFill>
              </a:rPr>
              <a:t>Pour notre programme nous avons besoin d’ afficher des </a:t>
            </a:r>
            <a:r>
              <a:rPr lang="fr-FR" sz="1800" dirty="0" err="1">
                <a:solidFill>
                  <a:prstClr val="black"/>
                </a:solidFill>
              </a:rPr>
              <a:t>previsions</a:t>
            </a:r>
            <a:r>
              <a:rPr lang="fr-FR" sz="1800" dirty="0">
                <a:solidFill>
                  <a:prstClr val="black"/>
                </a:solidFill>
              </a:rPr>
              <a:t> sur 5 jour ainsi que des mesures instantanées pour  le jour actuel nous avons  donc opte pour l'utilisation de deux  URLs différentes,</a:t>
            </a:r>
          </a:p>
          <a:p>
            <a:pPr marL="0" lvl="0" indent="0">
              <a:lnSpc>
                <a:spcPct val="100000"/>
              </a:lnSpc>
              <a:spcBef>
                <a:spcPts val="0"/>
              </a:spcBef>
              <a:buClrTx/>
              <a:buNone/>
            </a:pPr>
            <a:endParaRPr lang="fr-FR" sz="1800" dirty="0">
              <a:solidFill>
                <a:prstClr val="black"/>
              </a:solidFill>
            </a:endParaRPr>
          </a:p>
          <a:p>
            <a:pPr marL="0" lvl="0" indent="0">
              <a:lnSpc>
                <a:spcPct val="100000"/>
              </a:lnSpc>
              <a:spcBef>
                <a:spcPts val="0"/>
              </a:spcBef>
              <a:buClrTx/>
              <a:buNone/>
            </a:pPr>
            <a:r>
              <a:rPr lang="fr-FR" sz="1800" dirty="0">
                <a:solidFill>
                  <a:prstClr val="black"/>
                </a:solidFill>
              </a:rPr>
              <a:t>Une qui nous donne  des mesures en temps </a:t>
            </a:r>
            <a:r>
              <a:rPr lang="fr-FR" sz="1800" dirty="0" err="1">
                <a:solidFill>
                  <a:prstClr val="black"/>
                </a:solidFill>
              </a:rPr>
              <a:t>reel</a:t>
            </a:r>
            <a:r>
              <a:rPr lang="fr-FR" sz="1800" dirty="0">
                <a:solidFill>
                  <a:prstClr val="black"/>
                </a:solidFill>
              </a:rPr>
              <a:t>  et une des prévisions  sur  5 jours </a:t>
            </a: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021070" y="1825361"/>
            <a:ext cx="8265111" cy="461665"/>
          </a:xfrm>
          <a:prstGeom prst="rect">
            <a:avLst/>
          </a:prstGeom>
          <a:noFill/>
        </p:spPr>
        <p:txBody>
          <a:bodyPr wrap="square" rtlCol="0">
            <a:spAutoFit/>
          </a:bodyPr>
          <a:lstStyle/>
          <a:p>
            <a:r>
              <a:rPr lang="fr-FR" sz="2400" dirty="0" err="1"/>
              <a:t>Forecast</a:t>
            </a:r>
            <a:r>
              <a:rPr lang="fr-FR" sz="2400" dirty="0"/>
              <a:t> et mesures instantanées </a:t>
            </a:r>
            <a:r>
              <a:rPr lang="fr-FR" sz="2400" b="1" dirty="0"/>
              <a:t>:</a:t>
            </a:r>
            <a:r>
              <a:rPr lang="fr-FR" sz="2400" dirty="0"/>
              <a:t>	</a:t>
            </a:r>
            <a:endParaRPr lang="en-US" sz="2400" dirty="0"/>
          </a:p>
        </p:txBody>
      </p:sp>
      <p:pic>
        <p:nvPicPr>
          <p:cNvPr id="7" name="Image 6">
            <a:extLst>
              <a:ext uri="{FF2B5EF4-FFF2-40B4-BE49-F238E27FC236}">
                <a16:creationId xmlns:a16="http://schemas.microsoft.com/office/drawing/2014/main" id="{6D806FCD-761C-4C8C-B62C-25E113C45155}"/>
              </a:ext>
            </a:extLst>
          </p:cNvPr>
          <p:cNvPicPr>
            <a:picLocks noChangeAspect="1"/>
          </p:cNvPicPr>
          <p:nvPr/>
        </p:nvPicPr>
        <p:blipFill>
          <a:blip r:embed="rId2"/>
          <a:stretch>
            <a:fillRect/>
          </a:stretch>
        </p:blipFill>
        <p:spPr>
          <a:xfrm>
            <a:off x="576263" y="2021500"/>
            <a:ext cx="5924550" cy="4229100"/>
          </a:xfrm>
          <a:prstGeom prst="rect">
            <a:avLst/>
          </a:prstGeom>
        </p:spPr>
      </p:pic>
    </p:spTree>
    <p:extLst>
      <p:ext uri="{BB962C8B-B14F-4D97-AF65-F5344CB8AC3E}">
        <p14:creationId xmlns:p14="http://schemas.microsoft.com/office/powerpoint/2010/main" val="3371592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Fonctionnalité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1066800" y="2245995"/>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  dans notre programme qui </a:t>
            </a:r>
            <a:r>
              <a:rPr lang="fr-FR" dirty="0" err="1"/>
              <a:t>vienda</a:t>
            </a:r>
            <a:r>
              <a:rPr lang="fr-FR" dirty="0"/>
              <a:t> changer la ville recherche 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2"/>
          <a:stretch>
            <a:fillRect/>
          </a:stretch>
        </p:blipFill>
        <p:spPr>
          <a:xfrm>
            <a:off x="4257906" y="3885057"/>
            <a:ext cx="3800475" cy="285750"/>
          </a:xfrm>
          <a:prstGeom prst="rect">
            <a:avLst/>
          </a:prstGeom>
        </p:spPr>
      </p:pic>
    </p:spTree>
    <p:extLst>
      <p:ext uri="{BB962C8B-B14F-4D97-AF65-F5344CB8AC3E}">
        <p14:creationId xmlns:p14="http://schemas.microsoft.com/office/powerpoint/2010/main" val="201953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dirty="0"/>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523220"/>
          </a:xfrm>
          <a:prstGeom prst="rect">
            <a:avLst/>
          </a:prstGeom>
          <a:noFill/>
        </p:spPr>
        <p:txBody>
          <a:bodyPr wrap="square" rtlCol="0">
            <a:spAutoFit/>
          </a:bodyPr>
          <a:lstStyle/>
          <a:p>
            <a:r>
              <a:rPr lang="fr-FR" sz="2800" dirty="0"/>
              <a:t>     Fonctionnalité : logos/icones </a:t>
            </a:r>
            <a:endParaRPr lang="en-US" sz="2800" dirty="0"/>
          </a:p>
        </p:txBody>
      </p:sp>
    </p:spTree>
    <p:extLst>
      <p:ext uri="{BB962C8B-B14F-4D97-AF65-F5344CB8AC3E}">
        <p14:creationId xmlns:p14="http://schemas.microsoft.com/office/powerpoint/2010/main" val="2464873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23/06/2021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740023" y="2405848"/>
            <a:ext cx="9792070" cy="923330"/>
          </a:xfrm>
          <a:prstGeom prst="rect">
            <a:avLst/>
          </a:prstGeom>
          <a:noFill/>
        </p:spPr>
        <p:txBody>
          <a:bodyPr wrap="square" rtlCol="0">
            <a:spAutoFit/>
          </a:bodyPr>
          <a:lstStyle/>
          <a:p>
            <a:r>
              <a:rPr lang="fr-FR" dirty="0"/>
              <a:t>Notre API nous permet de modifier la langue des descriptions </a:t>
            </a:r>
            <a:r>
              <a:rPr lang="fr-FR" dirty="0" err="1"/>
              <a:t>meteo</a:t>
            </a:r>
            <a:r>
              <a:rPr lang="fr-FR" dirty="0"/>
              <a:t>  reçues,</a:t>
            </a:r>
          </a:p>
          <a:p>
            <a:r>
              <a:rPr lang="fr-FR" dirty="0"/>
              <a:t>Nous avons donc utilisé cette fonction dans notre  programme </a:t>
            </a:r>
          </a:p>
          <a:p>
            <a:r>
              <a:rPr lang="fr-FR" dirty="0"/>
              <a:t>Cette fonction sera utilise lorsque nous modifierons la langue dans les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3420124" y="3371480"/>
            <a:ext cx="965446" cy="1238250"/>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7148003" y="3352430"/>
            <a:ext cx="914400" cy="1257300"/>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53998"/>
          </a:xfrm>
          <a:prstGeom prst="rect">
            <a:avLst/>
          </a:prstGeom>
          <a:noFill/>
        </p:spPr>
        <p:txBody>
          <a:bodyPr wrap="square" rtlCol="0">
            <a:spAutoFit/>
          </a:bodyPr>
          <a:lstStyle/>
          <a:p>
            <a:r>
              <a:rPr lang="fr-FR" sz="3000" dirty="0"/>
              <a:t>Fonction changement de langue:</a:t>
            </a:r>
            <a:endParaRPr lang="en-US" sz="3000" dirty="0"/>
          </a:p>
        </p:txBody>
      </p:sp>
      <p:pic>
        <p:nvPicPr>
          <p:cNvPr id="11" name="Image 10">
            <a:extLst>
              <a:ext uri="{FF2B5EF4-FFF2-40B4-BE49-F238E27FC236}">
                <a16:creationId xmlns:a16="http://schemas.microsoft.com/office/drawing/2014/main" id="{2C2E19F8-4D5B-46B4-AE0A-60A11DA6D9FE}"/>
              </a:ext>
            </a:extLst>
          </p:cNvPr>
          <p:cNvPicPr>
            <a:picLocks noChangeAspect="1"/>
          </p:cNvPicPr>
          <p:nvPr/>
        </p:nvPicPr>
        <p:blipFill>
          <a:blip r:embed="rId4"/>
          <a:stretch>
            <a:fillRect/>
          </a:stretch>
        </p:blipFill>
        <p:spPr>
          <a:xfrm>
            <a:off x="4300537" y="5519168"/>
            <a:ext cx="3590925" cy="22860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4293138" y="5795852"/>
            <a:ext cx="3590925" cy="218770"/>
          </a:xfrm>
          <a:prstGeom prst="rect">
            <a:avLst/>
          </a:prstGeom>
        </p:spPr>
      </p:pic>
    </p:spTree>
    <p:extLst>
      <p:ext uri="{BB962C8B-B14F-4D97-AF65-F5344CB8AC3E}">
        <p14:creationId xmlns:p14="http://schemas.microsoft.com/office/powerpoint/2010/main" val="1430933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F9FEC-3988-4850-8F94-B78D74427A79}"/>
              </a:ext>
            </a:extLst>
          </p:cNvPr>
          <p:cNvSpPr>
            <a:spLocks noGrp="1"/>
          </p:cNvSpPr>
          <p:nvPr>
            <p:ph type="title"/>
          </p:nvPr>
        </p:nvSpPr>
        <p:spPr/>
        <p:txBody>
          <a:bodyPr/>
          <a:lstStyle/>
          <a:p>
            <a:r>
              <a:rPr lang="fr-FR" dirty="0"/>
              <a:t> 		</a:t>
            </a:r>
            <a:r>
              <a:rPr lang="fr-FR" dirty="0" err="1"/>
              <a:t>temperatures</a:t>
            </a:r>
            <a:r>
              <a:rPr lang="fr-FR" dirty="0"/>
              <a:t> min/max:</a:t>
            </a:r>
            <a:endParaRPr lang="en-US" dirty="0"/>
          </a:p>
        </p:txBody>
      </p:sp>
      <p:sp>
        <p:nvSpPr>
          <p:cNvPr id="3" name="Espace réservé du contenu 2">
            <a:extLst>
              <a:ext uri="{FF2B5EF4-FFF2-40B4-BE49-F238E27FC236}">
                <a16:creationId xmlns:a16="http://schemas.microsoft.com/office/drawing/2014/main" id="{27A2D316-F71D-4E30-94F2-5A70458CC373}"/>
              </a:ext>
            </a:extLst>
          </p:cNvPr>
          <p:cNvSpPr>
            <a:spLocks noGrp="1"/>
          </p:cNvSpPr>
          <p:nvPr>
            <p:ph idx="1"/>
          </p:nvPr>
        </p:nvSpPr>
        <p:spPr/>
        <p:txBody>
          <a:bodyPr/>
          <a:lstStyle/>
          <a:p>
            <a:r>
              <a:rPr lang="fr-FR" dirty="0"/>
              <a:t>Afin d’afficher des mesures  les plus précises au niveau des prévisions nous avons optes pour l’affichage de la température minimale et de la maximale plutôt qu’une moyenne journalière</a:t>
            </a:r>
            <a:endParaRPr lang="en-US" dirty="0"/>
          </a:p>
        </p:txBody>
      </p:sp>
      <p:sp>
        <p:nvSpPr>
          <p:cNvPr id="4" name="Espace réservé de la date 3">
            <a:extLst>
              <a:ext uri="{FF2B5EF4-FFF2-40B4-BE49-F238E27FC236}">
                <a16:creationId xmlns:a16="http://schemas.microsoft.com/office/drawing/2014/main" id="{7C3E9339-A82B-41AF-AC50-A6CB9A65C8A7}"/>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E364F912-67F5-49B5-9BF9-E2C1E8582034}"/>
              </a:ext>
            </a:extLst>
          </p:cNvPr>
          <p:cNvPicPr>
            <a:picLocks noChangeAspect="1"/>
          </p:cNvPicPr>
          <p:nvPr/>
        </p:nvPicPr>
        <p:blipFill>
          <a:blip r:embed="rId2"/>
          <a:stretch>
            <a:fillRect/>
          </a:stretch>
        </p:blipFill>
        <p:spPr>
          <a:xfrm>
            <a:off x="5068502" y="3017714"/>
            <a:ext cx="1238250" cy="2828925"/>
          </a:xfrm>
          <a:prstGeom prst="rect">
            <a:avLst/>
          </a:prstGeom>
        </p:spPr>
      </p:pic>
      <p:sp>
        <p:nvSpPr>
          <p:cNvPr id="7" name="ZoneTexte 6">
            <a:extLst>
              <a:ext uri="{FF2B5EF4-FFF2-40B4-BE49-F238E27FC236}">
                <a16:creationId xmlns:a16="http://schemas.microsoft.com/office/drawing/2014/main" id="{D245B6F6-6D13-415A-AB73-94DAC14A56EB}"/>
              </a:ext>
            </a:extLst>
          </p:cNvPr>
          <p:cNvSpPr txBox="1"/>
          <p:nvPr/>
        </p:nvSpPr>
        <p:spPr>
          <a:xfrm>
            <a:off x="3657600" y="3017714"/>
            <a:ext cx="1410902" cy="646331"/>
          </a:xfrm>
          <a:prstGeom prst="rect">
            <a:avLst/>
          </a:prstGeom>
          <a:noFill/>
        </p:spPr>
        <p:txBody>
          <a:bodyPr wrap="square" rtlCol="0">
            <a:spAutoFit/>
          </a:bodyPr>
          <a:lstStyle/>
          <a:p>
            <a:r>
              <a:rPr lang="fr-FR" dirty="0"/>
              <a:t>Minimale:</a:t>
            </a:r>
          </a:p>
          <a:p>
            <a:r>
              <a:rPr lang="fr-FR" dirty="0"/>
              <a:t>Maximale:</a:t>
            </a:r>
            <a:endParaRPr lang="en-US" dirty="0"/>
          </a:p>
        </p:txBody>
      </p:sp>
    </p:spTree>
    <p:extLst>
      <p:ext uri="{BB962C8B-B14F-4D97-AF65-F5344CB8AC3E}">
        <p14:creationId xmlns:p14="http://schemas.microsoft.com/office/powerpoint/2010/main" val="2941854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p:txBody>
          <a:bodyPr/>
          <a:lstStyle/>
          <a:p>
            <a:r>
              <a:rPr lang="fr-FR" dirty="0"/>
              <a:t>			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3081337" y="3082309"/>
            <a:ext cx="6029325" cy="3238500"/>
          </a:xfrm>
          <a:prstGeom prst="rect">
            <a:avLst/>
          </a:prstGeom>
        </p:spPr>
      </p:pic>
    </p:spTree>
    <p:extLst>
      <p:ext uri="{BB962C8B-B14F-4D97-AF65-F5344CB8AC3E}">
        <p14:creationId xmlns:p14="http://schemas.microsoft.com/office/powerpoint/2010/main" val="2909718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2443869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Tree>
    <p:extLst>
      <p:ext uri="{BB962C8B-B14F-4D97-AF65-F5344CB8AC3E}">
        <p14:creationId xmlns:p14="http://schemas.microsoft.com/office/powerpoint/2010/main" val="547935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54067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Tree>
    <p:extLst>
      <p:ext uri="{BB962C8B-B14F-4D97-AF65-F5344CB8AC3E}">
        <p14:creationId xmlns:p14="http://schemas.microsoft.com/office/powerpoint/2010/main" val="3582783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86213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65601" y="1422573"/>
            <a:ext cx="5502604" cy="4763247"/>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666"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69583" y="4225366"/>
              <a:ext cx="935374" cy="89648"/>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6137462" y="1422573"/>
            <a:ext cx="5502604" cy="4763247"/>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Tree>
    <p:extLst>
      <p:ext uri="{BB962C8B-B14F-4D97-AF65-F5344CB8AC3E}">
        <p14:creationId xmlns:p14="http://schemas.microsoft.com/office/powerpoint/2010/main" val="109126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1066800" y="1258784"/>
            <a:ext cx="10058400" cy="4693960"/>
          </a:xfrm>
        </p:spPr>
        <p:txBody>
          <a:bodyPr/>
          <a:lstStyle/>
          <a:p>
            <a:endParaRPr lang="fr-FR" dirty="0">
              <a:effectLst/>
              <a:latin typeface="Arial" panose="020B0604020202020204" pitchFamily="34" charset="0"/>
            </a:endParaRPr>
          </a:p>
          <a:p>
            <a:r>
              <a:rPr lang="fr-FR" dirty="0">
                <a:effectLst/>
                <a:latin typeface="Arial" panose="020B0604020202020204" pitchFamily="34" charset="0"/>
              </a:rPr>
              <a:t>L’objectif de ce projet est de concevoir une </a:t>
            </a:r>
            <a:r>
              <a:rPr lang="fr-FR" dirty="0" err="1">
                <a:effectLst/>
                <a:latin typeface="Arial" panose="020B0604020202020204" pitchFamily="34" charset="0"/>
              </a:rPr>
              <a:t>StationMétéo</a:t>
            </a:r>
            <a:r>
              <a:rPr lang="fr-FR" dirty="0">
                <a:effectLst/>
                <a:latin typeface="Arial" panose="020B0604020202020204" pitchFamily="34" charset="0"/>
              </a:rPr>
              <a:t>. </a:t>
            </a:r>
          </a:p>
          <a:p>
            <a:r>
              <a:rPr lang="fr-FR" dirty="0">
                <a:effectLst/>
                <a:latin typeface="Arial" panose="020B0604020202020204" pitchFamily="34" charset="0"/>
              </a:rPr>
              <a:t>On souhaite afficher sur cette station Météo des informations météorologiques de 2 points géographiques différents:</a:t>
            </a:r>
          </a:p>
          <a:p>
            <a:pPr lvl="1"/>
            <a:r>
              <a:rPr lang="fr-FR" dirty="0">
                <a:effectLst/>
                <a:latin typeface="Arial" panose="020B0604020202020204" pitchFamily="34" charset="0"/>
              </a:rPr>
              <a:t>en mer, ce qu’on appellera la « Balise Mer » </a:t>
            </a:r>
          </a:p>
          <a:p>
            <a:pPr lvl="1"/>
            <a:r>
              <a:rPr lang="fr-FR" dirty="0">
                <a:effectLst/>
                <a:latin typeface="Arial" panose="020B0604020202020204" pitchFamily="34" charset="0"/>
              </a:rPr>
              <a:t>d'une ville choisie, ce qu’on appelle la « Balise Ville »</a:t>
            </a:r>
          </a:p>
          <a:p>
            <a:endParaRPr lang="fr-FR"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95363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2085507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341859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9622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Cette balise positionnée en plein cœur de la Mer est équipée des éléments suivants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sp>
        <p:nvSpPr>
          <p:cNvPr id="4" name="Espace réservé de la date 3">
            <a:extLst>
              <a:ext uri="{FF2B5EF4-FFF2-40B4-BE49-F238E27FC236}">
                <a16:creationId xmlns:a16="http://schemas.microsoft.com/office/drawing/2014/main" id="{6EBE0AD8-C123-479C-814A-F226AB339575}"/>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5876440" y="2286123"/>
            <a:ext cx="5653751" cy="3592162"/>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normAutofit fontScale="92500" lnSpcReduction="20000"/>
          </a:bodyPr>
          <a:lstStyle/>
          <a:p>
            <a:pPr lvl="1"/>
            <a:r>
              <a:rPr lang="fr-FR" dirty="0">
                <a:effectLst/>
                <a:latin typeface="Arial" panose="020B0604020202020204" pitchFamily="34" charset="0"/>
              </a:rPr>
              <a:t>Capteurs d'humidité BME280:</a:t>
            </a:r>
            <a:endParaRPr lang="fr-FR" dirty="0">
              <a:latin typeface="Courier New" panose="02070309020205020404" pitchFamily="49" charset="0"/>
            </a:endParaRPr>
          </a:p>
          <a:p>
            <a:pPr lvl="2"/>
            <a:r>
              <a:rPr lang="fr-FR" dirty="0">
                <a:effectLst/>
                <a:latin typeface="Arial" panose="020B0604020202020204" pitchFamily="34" charset="0"/>
              </a:rPr>
              <a:t>capteur environnemental intégré développé spécifiquement pour les applications mobiles </a:t>
            </a:r>
          </a:p>
          <a:p>
            <a:pPr marL="822960" lvl="3" indent="0">
              <a:buNone/>
            </a:pPr>
            <a:r>
              <a:rPr lang="fr-FR" dirty="0">
                <a:effectLst/>
                <a:latin typeface="Arial" panose="020B0604020202020204" pitchFamily="34" charset="0"/>
              </a:rPr>
              <a:t>(où la taille et la faible consommation d'énergie sont des contraintes de conception essentielles) :</a:t>
            </a:r>
          </a:p>
          <a:p>
            <a:pPr marL="822960" lvl="3" indent="0">
              <a:buNone/>
            </a:pPr>
            <a:endParaRPr lang="it-IT" dirty="0"/>
          </a:p>
          <a:p>
            <a:pPr lvl="2"/>
            <a:r>
              <a:rPr lang="it-IT" dirty="0"/>
              <a:t>Capteur de temperature :</a:t>
            </a:r>
          </a:p>
          <a:p>
            <a:pPr lvl="3"/>
            <a:r>
              <a:rPr lang="it-IT" dirty="0"/>
              <a:t>Temperature: -40…85°C </a:t>
            </a:r>
          </a:p>
          <a:p>
            <a:pPr lvl="3"/>
            <a:r>
              <a:rPr lang="it-IT" dirty="0"/>
              <a:t>Precision : 0,01°C</a:t>
            </a:r>
            <a:endParaRPr lang="fr-FR" dirty="0"/>
          </a:p>
          <a:p>
            <a:pPr lvl="2"/>
            <a:r>
              <a:rPr lang="it-IT" dirty="0"/>
              <a:t>Capteur d’humidité</a:t>
            </a:r>
          </a:p>
          <a:p>
            <a:pPr lvl="3"/>
            <a:r>
              <a:rPr lang="it-IT" dirty="0"/>
              <a:t>Humidité : 0...100%</a:t>
            </a:r>
          </a:p>
          <a:p>
            <a:pPr lvl="3"/>
            <a:r>
              <a:rPr lang="it-IT" dirty="0"/>
              <a:t>Temps de réponse </a:t>
            </a:r>
            <a:r>
              <a:rPr lang="fr-FR" dirty="0"/>
              <a:t>: </a:t>
            </a:r>
            <a:r>
              <a:rPr lang="it-IT" dirty="0"/>
              <a:t>1 s</a:t>
            </a:r>
            <a:endParaRPr lang="fr-FR" dirty="0"/>
          </a:p>
          <a:p>
            <a:pPr lvl="3"/>
            <a:r>
              <a:rPr lang="it-IT" dirty="0"/>
              <a:t>Precision : </a:t>
            </a:r>
            <a:r>
              <a:rPr lang="fr-FR" dirty="0"/>
              <a:t>±3%</a:t>
            </a:r>
          </a:p>
          <a:p>
            <a:pPr lvl="2"/>
            <a:r>
              <a:rPr lang="it-IT" dirty="0"/>
              <a:t>Capteur de pression</a:t>
            </a:r>
          </a:p>
          <a:p>
            <a:pPr lvl="3"/>
            <a:r>
              <a:rPr lang="it-IT" dirty="0"/>
              <a:t>Pression: 300...1100 hPa</a:t>
            </a:r>
          </a:p>
          <a:p>
            <a:pPr lvl="3"/>
            <a:r>
              <a:rPr lang="it-IT" dirty="0"/>
              <a:t>Bruit de mesure : </a:t>
            </a:r>
            <a:r>
              <a:rPr lang="fr-FR" dirty="0"/>
              <a:t>0.2 Pa</a:t>
            </a:r>
          </a:p>
          <a:p>
            <a:pPr lvl="2"/>
            <a:r>
              <a:rPr lang="it-IT" dirty="0"/>
              <a:t>Interface : I</a:t>
            </a:r>
            <a:r>
              <a:rPr lang="fr-FR" dirty="0"/>
              <a:t>2C</a:t>
            </a:r>
            <a:endParaRPr lang="fr-FR" dirty="0">
              <a:effectLst/>
              <a:latin typeface="Arial" panose="020B0604020202020204" pitchFamily="34" charset="0"/>
            </a:endParaRPr>
          </a:p>
          <a:p>
            <a:pPr lvl="3"/>
            <a:r>
              <a:rPr lang="fr-FR" dirty="0"/>
              <a:t>Adresse </a:t>
            </a:r>
            <a:r>
              <a:rPr lang="fr-FR" dirty="0" err="1"/>
              <a:t>low</a:t>
            </a:r>
            <a:r>
              <a:rPr lang="fr-FR" dirty="0"/>
              <a:t> : 0x76</a:t>
            </a:r>
          </a:p>
          <a:p>
            <a:pPr lvl="3"/>
            <a:r>
              <a:rPr lang="fr-FR" dirty="0"/>
              <a:t>Adresse High : 0x77</a:t>
            </a:r>
          </a:p>
          <a:p>
            <a:pPr lvl="3"/>
            <a:endParaRPr lang="fr-FR" dirty="0"/>
          </a:p>
          <a:p>
            <a:pPr marL="274320" lvl="1" indent="0">
              <a:buNone/>
            </a:pPr>
            <a:r>
              <a:rPr lang="fr-FR" dirty="0"/>
              <a:t>Un script python a été fourni par AJC qui permet </a:t>
            </a:r>
          </a:p>
          <a:p>
            <a:pPr marL="274320" lvl="1" indent="0">
              <a:buNone/>
            </a:pPr>
            <a:r>
              <a:rPr lang="fr-FR" dirty="0"/>
              <a:t>de vérifier que le capteur fonctionne correctement</a:t>
            </a:r>
          </a:p>
          <a:p>
            <a:pPr marL="274320" lvl="1" indent="0">
              <a:buNone/>
            </a:pPr>
            <a:r>
              <a:rPr lang="fr-FR" dirty="0"/>
              <a:t>et de pouvoir comparer les donnée avec notre futur implémentation</a:t>
            </a:r>
            <a:endParaRPr lang="it-IT" dirty="0"/>
          </a:p>
        </p:txBody>
      </p:sp>
      <p:sp>
        <p:nvSpPr>
          <p:cNvPr id="4" name="Espace réservé de la date 3">
            <a:extLst>
              <a:ext uri="{FF2B5EF4-FFF2-40B4-BE49-F238E27FC236}">
                <a16:creationId xmlns:a16="http://schemas.microsoft.com/office/drawing/2014/main" id="{6EBE0AD8-C123-479C-814A-F226AB339575}"/>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9C170EEF-85D6-4105-A065-BFB23D8AC3BE}"/>
              </a:ext>
            </a:extLst>
          </p:cNvPr>
          <p:cNvPicPr>
            <a:picLocks noChangeAspect="1"/>
          </p:cNvPicPr>
          <p:nvPr/>
        </p:nvPicPr>
        <p:blipFill>
          <a:blip r:embed="rId3"/>
          <a:stretch>
            <a:fillRect/>
          </a:stretch>
        </p:blipFill>
        <p:spPr>
          <a:xfrm>
            <a:off x="6881751" y="2196192"/>
            <a:ext cx="4637438" cy="1123560"/>
          </a:xfrm>
          <a:prstGeom prst="rect">
            <a:avLst/>
          </a:prstGeom>
        </p:spPr>
      </p:pic>
      <p:pic>
        <p:nvPicPr>
          <p:cNvPr id="13" name="Image 12">
            <a:extLst>
              <a:ext uri="{FF2B5EF4-FFF2-40B4-BE49-F238E27FC236}">
                <a16:creationId xmlns:a16="http://schemas.microsoft.com/office/drawing/2014/main" id="{E9A4E4C4-EF2E-4351-8DE6-DDAF3A300088}"/>
              </a:ext>
            </a:extLst>
          </p:cNvPr>
          <p:cNvPicPr>
            <a:picLocks noChangeAspect="1"/>
          </p:cNvPicPr>
          <p:nvPr/>
        </p:nvPicPr>
        <p:blipFill>
          <a:blip r:embed="rId4"/>
          <a:stretch>
            <a:fillRect/>
          </a:stretch>
        </p:blipFill>
        <p:spPr>
          <a:xfrm>
            <a:off x="7789410" y="3396006"/>
            <a:ext cx="3276600" cy="2819400"/>
          </a:xfrm>
          <a:prstGeom prst="rect">
            <a:avLst/>
          </a:prstGeom>
        </p:spPr>
      </p:pic>
    </p:spTree>
    <p:extLst>
      <p:ext uri="{BB962C8B-B14F-4D97-AF65-F5344CB8AC3E}">
        <p14:creationId xmlns:p14="http://schemas.microsoft.com/office/powerpoint/2010/main" val="205466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C86D-732A-4018-A9F6-1EB3DC3B2592}"/>
              </a:ext>
            </a:extLst>
          </p:cNvPr>
          <p:cNvSpPr>
            <a:spLocks noGrp="1"/>
          </p:cNvSpPr>
          <p:nvPr>
            <p:ph type="title"/>
          </p:nvPr>
        </p:nvSpPr>
        <p:spPr>
          <a:xfrm>
            <a:off x="1066800" y="642594"/>
            <a:ext cx="10058400" cy="622128"/>
          </a:xfrm>
        </p:spPr>
        <p:txBody>
          <a:bodyPr>
            <a:normAutofit fontScale="90000"/>
          </a:bodyPr>
          <a:lstStyle/>
          <a:p>
            <a:r>
              <a:rPr lang="fr-FR" dirty="0"/>
              <a:t>Fonctionnalité attendue :</a:t>
            </a:r>
          </a:p>
        </p:txBody>
      </p:sp>
      <p:sp>
        <p:nvSpPr>
          <p:cNvPr id="3" name="Espace réservé du contenu 2">
            <a:extLst>
              <a:ext uri="{FF2B5EF4-FFF2-40B4-BE49-F238E27FC236}">
                <a16:creationId xmlns:a16="http://schemas.microsoft.com/office/drawing/2014/main" id="{699AB76D-AD98-45A5-8BDD-7D4F9B8437C1}"/>
              </a:ext>
            </a:extLst>
          </p:cNvPr>
          <p:cNvSpPr>
            <a:spLocks noGrp="1"/>
          </p:cNvSpPr>
          <p:nvPr>
            <p:ph idx="1"/>
          </p:nvPr>
        </p:nvSpPr>
        <p:spPr>
          <a:xfrm>
            <a:off x="1066800" y="1217221"/>
            <a:ext cx="10058400" cy="4735523"/>
          </a:xfrm>
        </p:spPr>
        <p:txBody>
          <a:bodyPr/>
          <a:lstStyle/>
          <a:p>
            <a:endParaRPr lang="fr-FR" dirty="0">
              <a:effectLst/>
              <a:latin typeface="Arial" panose="020B0604020202020204" pitchFamily="34" charset="0"/>
            </a:endParaRPr>
          </a:p>
          <a:p>
            <a:r>
              <a:rPr lang="fr-FR" dirty="0">
                <a:effectLst/>
                <a:latin typeface="Arial" panose="020B0604020202020204" pitchFamily="34" charset="0"/>
              </a:rPr>
              <a:t>Création d’une application graphique Station Météo qui permettra d’afficher les données :</a:t>
            </a:r>
          </a:p>
          <a:p>
            <a:pPr lvl="1"/>
            <a:r>
              <a:rPr lang="fr-FR" dirty="0">
                <a:effectLst/>
                <a:latin typeface="Arial" panose="020B0604020202020204" pitchFamily="34" charset="0"/>
              </a:rPr>
              <a:t>Affichage de l'heure et de la date </a:t>
            </a:r>
          </a:p>
          <a:p>
            <a:pPr lvl="1"/>
            <a:r>
              <a:rPr lang="fr-FR" dirty="0">
                <a:effectLst/>
                <a:latin typeface="Arial" panose="020B0604020202020204" pitchFamily="34" charset="0"/>
              </a:rPr>
              <a:t>Au niveau de la Balise Mer:</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dirty="0">
                <a:effectLst/>
                <a:latin typeface="Arial" panose="020B0604020202020204" pitchFamily="34" charset="0"/>
              </a:rPr>
              <a:t>Au niveau de la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endParaRPr lang="fr-FR" dirty="0"/>
          </a:p>
        </p:txBody>
      </p:sp>
      <p:sp>
        <p:nvSpPr>
          <p:cNvPr id="4" name="Espace réservé de la date 3">
            <a:extLst>
              <a:ext uri="{FF2B5EF4-FFF2-40B4-BE49-F238E27FC236}">
                <a16:creationId xmlns:a16="http://schemas.microsoft.com/office/drawing/2014/main" id="{E3C47E46-4E88-463C-9AAF-D198561E76D0}"/>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11743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C86D-732A-4018-A9F6-1EB3DC3B2592}"/>
              </a:ext>
            </a:extLst>
          </p:cNvPr>
          <p:cNvSpPr>
            <a:spLocks noGrp="1"/>
          </p:cNvSpPr>
          <p:nvPr>
            <p:ph type="title"/>
          </p:nvPr>
        </p:nvSpPr>
        <p:spPr>
          <a:xfrm>
            <a:off x="1066800" y="642594"/>
            <a:ext cx="10058400" cy="622128"/>
          </a:xfrm>
        </p:spPr>
        <p:txBody>
          <a:bodyPr>
            <a:normAutofit fontScale="90000"/>
          </a:bodyPr>
          <a:lstStyle/>
          <a:p>
            <a:r>
              <a:rPr lang="fr-FR" dirty="0"/>
              <a:t>Fonctionnalité attendue :</a:t>
            </a:r>
          </a:p>
        </p:txBody>
      </p:sp>
      <p:sp>
        <p:nvSpPr>
          <p:cNvPr id="3" name="Espace réservé du contenu 2">
            <a:extLst>
              <a:ext uri="{FF2B5EF4-FFF2-40B4-BE49-F238E27FC236}">
                <a16:creationId xmlns:a16="http://schemas.microsoft.com/office/drawing/2014/main" id="{699AB76D-AD98-45A5-8BDD-7D4F9B8437C1}"/>
              </a:ext>
            </a:extLst>
          </p:cNvPr>
          <p:cNvSpPr>
            <a:spLocks noGrp="1"/>
          </p:cNvSpPr>
          <p:nvPr>
            <p:ph idx="1"/>
          </p:nvPr>
        </p:nvSpPr>
        <p:spPr>
          <a:xfrm>
            <a:off x="1066800" y="1217221"/>
            <a:ext cx="10058400" cy="4735523"/>
          </a:xfrm>
        </p:spPr>
        <p:txBody>
          <a:bodyPr/>
          <a:lstStyle/>
          <a:p>
            <a:endParaRPr lang="fr-FR" dirty="0">
              <a:effectLst/>
              <a:latin typeface="Arial" panose="020B0604020202020204" pitchFamily="34" charset="0"/>
            </a:endParaRPr>
          </a:p>
          <a:p>
            <a:r>
              <a:rPr lang="fr-FR" dirty="0">
                <a:effectLst/>
                <a:latin typeface="Arial" panose="020B0604020202020204" pitchFamily="34" charset="0"/>
              </a:rPr>
              <a:t>Création d’une partie d’administration permettant de configurer certaine paramètres :</a:t>
            </a:r>
          </a:p>
          <a:p>
            <a:pPr lvl="1"/>
            <a:r>
              <a:rPr lang="fr-FR" dirty="0">
                <a:effectLst/>
                <a:latin typeface="Arial" panose="020B0604020202020204" pitchFamily="34" charset="0"/>
              </a:rPr>
              <a:t>Section Affichage: </a:t>
            </a:r>
          </a:p>
          <a:p>
            <a:pPr lvl="2"/>
            <a:r>
              <a:rPr lang="fr-FR" dirty="0">
                <a:effectLst/>
                <a:latin typeface="Arial" panose="020B0604020202020204" pitchFamily="34" charset="0"/>
              </a:rPr>
              <a:t>Format de l’heure 12 ou 24H</a:t>
            </a:r>
          </a:p>
          <a:p>
            <a:pPr lvl="2"/>
            <a:r>
              <a:rPr lang="fr-FR" dirty="0">
                <a:effectLst/>
                <a:latin typeface="Arial" panose="020B0604020202020204" pitchFamily="34" charset="0"/>
              </a:rPr>
              <a:t>Choix de la Ville</a:t>
            </a:r>
          </a:p>
          <a:p>
            <a:pPr lvl="2"/>
            <a:r>
              <a:rPr lang="fr-FR" dirty="0">
                <a:effectLst/>
                <a:latin typeface="Arial" panose="020B0604020202020204" pitchFamily="34" charset="0"/>
              </a:rPr>
              <a:t>Unité de Température Fahrenheit ou Celsius</a:t>
            </a:r>
          </a:p>
          <a:p>
            <a:pPr lvl="2"/>
            <a:r>
              <a:rPr lang="fr-FR" dirty="0">
                <a:effectLst/>
                <a:latin typeface="Arial" panose="020B0604020202020204" pitchFamily="34" charset="0"/>
              </a:rPr>
              <a:t>Possibilité de choisir les styles d’affichage:</a:t>
            </a:r>
          </a:p>
          <a:p>
            <a:pPr lvl="3"/>
            <a:r>
              <a:rPr lang="fr-FR" dirty="0">
                <a:effectLst/>
                <a:latin typeface="Arial" panose="020B0604020202020204" pitchFamily="34" charset="0"/>
              </a:rPr>
              <a:t>Famille de Police </a:t>
            </a:r>
          </a:p>
          <a:p>
            <a:pPr lvl="3"/>
            <a:r>
              <a:rPr lang="fr-FR" dirty="0">
                <a:effectLst/>
                <a:latin typeface="Arial" panose="020B0604020202020204" pitchFamily="34" charset="0"/>
              </a:rPr>
              <a:t>Couleur </a:t>
            </a:r>
            <a:r>
              <a:rPr lang="fr-FR" dirty="0">
                <a:latin typeface="Courier New" panose="02070309020205020404" pitchFamily="49" charset="0"/>
              </a:rPr>
              <a:t>:(</a:t>
            </a:r>
            <a:r>
              <a:rPr lang="fr-FR" dirty="0">
                <a:effectLst/>
                <a:latin typeface="Arial" panose="020B0604020202020204" pitchFamily="34" charset="0"/>
              </a:rPr>
              <a:t>Chaque style sera décliné en Mode Jour/Nuit)</a:t>
            </a:r>
          </a:p>
          <a:p>
            <a:pPr lvl="3"/>
            <a:r>
              <a:rPr lang="fr-FR" dirty="0">
                <a:effectLst/>
                <a:latin typeface="Arial" panose="020B0604020202020204" pitchFamily="34" charset="0"/>
              </a:rPr>
              <a:t>Choix de la langue •: Anglais </a:t>
            </a:r>
            <a:r>
              <a:rPr lang="fr-FR" dirty="0">
                <a:latin typeface="Arial" panose="020B0604020202020204" pitchFamily="34" charset="0"/>
              </a:rPr>
              <a:t>/ </a:t>
            </a:r>
            <a:r>
              <a:rPr lang="fr-FR" dirty="0">
                <a:effectLst/>
                <a:latin typeface="Arial" panose="020B0604020202020204" pitchFamily="34" charset="0"/>
              </a:rPr>
              <a:t>Français</a:t>
            </a:r>
          </a:p>
          <a:p>
            <a:pPr lvl="1"/>
            <a:endParaRPr lang="fr-FR" dirty="0"/>
          </a:p>
          <a:p>
            <a:r>
              <a:rPr lang="fr-FR" dirty="0">
                <a:effectLst/>
                <a:latin typeface="Arial" panose="020B0604020202020204" pitchFamily="34" charset="0"/>
              </a:rPr>
              <a:t>Facultatif : </a:t>
            </a:r>
          </a:p>
          <a:p>
            <a:pPr lvl="1"/>
            <a:r>
              <a:rPr lang="fr-FR" dirty="0">
                <a:effectLst/>
                <a:latin typeface="Arial" panose="020B0604020202020204" pitchFamily="34" charset="0"/>
              </a:rPr>
              <a:t>S'il vous reste du temps, vous enregistrerez toutes les heures les informations </a:t>
            </a:r>
          </a:p>
          <a:p>
            <a:pPr marL="274320" lvl="1" indent="0">
              <a:buNone/>
            </a:pPr>
            <a:r>
              <a:rPr lang="fr-FR" dirty="0">
                <a:latin typeface="Arial" panose="020B0604020202020204" pitchFamily="34" charset="0"/>
              </a:rPr>
              <a:t>	</a:t>
            </a:r>
            <a:r>
              <a:rPr lang="fr-FR" dirty="0">
                <a:effectLst/>
                <a:latin typeface="Arial" panose="020B0604020202020204" pitchFamily="34" charset="0"/>
              </a:rPr>
              <a:t>de la balise au sein d'une base de données. </a:t>
            </a:r>
          </a:p>
          <a:p>
            <a:pPr marL="274320" lvl="1" indent="0">
              <a:buNone/>
            </a:pPr>
            <a:r>
              <a:rPr lang="fr-FR" dirty="0">
                <a:latin typeface="Arial" panose="020B0604020202020204" pitchFamily="34" charset="0"/>
              </a:rPr>
              <a:t>	</a:t>
            </a:r>
            <a:r>
              <a:rPr lang="fr-FR" dirty="0">
                <a:effectLst/>
                <a:latin typeface="Arial" panose="020B0604020202020204" pitchFamily="34" charset="0"/>
              </a:rPr>
              <a:t>Le but sera d'afficher la température moyenne des 12 dernières heures </a:t>
            </a:r>
          </a:p>
          <a:p>
            <a:pPr marL="274320" lvl="1" indent="0">
              <a:buNone/>
            </a:pPr>
            <a:r>
              <a:rPr lang="fr-FR" dirty="0">
                <a:latin typeface="Arial" panose="020B0604020202020204" pitchFamily="34" charset="0"/>
              </a:rPr>
              <a:t>	</a:t>
            </a:r>
            <a:r>
              <a:rPr lang="fr-FR" dirty="0">
                <a:effectLst/>
                <a:latin typeface="Arial" panose="020B0604020202020204" pitchFamily="34" charset="0"/>
              </a:rPr>
              <a:t>et de l'afficher au sein de votre station.</a:t>
            </a:r>
            <a:endParaRPr lang="fr-FR" dirty="0"/>
          </a:p>
        </p:txBody>
      </p:sp>
      <p:sp>
        <p:nvSpPr>
          <p:cNvPr id="4" name="Espace réservé de la date 3">
            <a:extLst>
              <a:ext uri="{FF2B5EF4-FFF2-40B4-BE49-F238E27FC236}">
                <a16:creationId xmlns:a16="http://schemas.microsoft.com/office/drawing/2014/main" id="{E3C47E46-4E88-463C-9AAF-D198561E76D0}"/>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509460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{AFCB2019-BA94-404F-96FA-0911D432BE9A}tf78438558_win32</Template>
  <TotalTime>1713</TotalTime>
  <Words>2397</Words>
  <Application>Microsoft Office PowerPoint</Application>
  <PresentationFormat>Grand écran</PresentationFormat>
  <Paragraphs>600</Paragraphs>
  <Slides>52</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52</vt:i4>
      </vt:variant>
    </vt:vector>
  </HeadingPairs>
  <TitlesOfParts>
    <vt:vector size="58" baseType="lpstr">
      <vt:lpstr>Arial</vt:lpstr>
      <vt:lpstr>Calibri</vt:lpstr>
      <vt:lpstr>Century Gothic</vt:lpstr>
      <vt:lpstr>Courier New</vt:lpstr>
      <vt:lpstr>Garamond</vt:lpstr>
      <vt:lpstr>SavonVTI</vt:lpstr>
      <vt:lpstr>Station Meteo</vt:lpstr>
      <vt:lpstr>Timing (temporaire)</vt:lpstr>
      <vt:lpstr>Sommaire</vt:lpstr>
      <vt:lpstr>LA SPECIFICATION</vt:lpstr>
      <vt:lpstr>Intitulé du projet :</vt:lpstr>
      <vt:lpstr>Matériel mis a disposition :</vt:lpstr>
      <vt:lpstr>Matériel mis a disposition :</vt:lpstr>
      <vt:lpstr>Fonctionnalité attendue :</vt:lpstr>
      <vt:lpstr>Fonctionnalité attendue :</vt:lpstr>
      <vt:lpstr>L’ARCHITECTURE DU PROJET</vt:lpstr>
      <vt:lpstr>MVC : Model-Vue-Contrôleur dans un contexte Client-Serveur</vt:lpstr>
      <vt:lpstr>Architecture du Client (Coté utilisateur)</vt:lpstr>
      <vt:lpstr>Architecture du Serveur  (Coté Raspberry PI)</vt:lpstr>
      <vt:lpstr>L’EQUIPE</vt:lpstr>
      <vt:lpstr>Participants au projet :</vt:lpstr>
      <vt:lpstr>CHOIX TECHNIQUES</vt:lpstr>
      <vt:lpstr>Outils / Libraire / Framework</vt:lpstr>
      <vt:lpstr>LA RECHERCHE</vt:lpstr>
      <vt:lpstr>Api web</vt:lpstr>
      <vt:lpstr>Présentation PowerPoint</vt:lpstr>
      <vt:lpstr>Présentation PowerPoint</vt:lpstr>
      <vt:lpstr>Choix du Serveur WEB HTTP</vt:lpstr>
      <vt:lpstr>Présentation PowerPoint</vt:lpstr>
      <vt:lpstr>Présentation PowerPoint</vt:lpstr>
      <vt:lpstr>CONCEPTION MISE AU POINT</vt:lpstr>
      <vt:lpstr>Conception du Serveur</vt:lpstr>
      <vt:lpstr>Architecture du Serveur  (Coté Raspberry PI)</vt:lpstr>
      <vt:lpstr>Url’s HTTP disponibles</vt:lpstr>
      <vt:lpstr>Présentation PowerPoint</vt:lpstr>
      <vt:lpstr>Conception dU Client</vt:lpstr>
      <vt:lpstr>Architecture de l’application</vt:lpstr>
      <vt:lpstr>Fonctionnalité : Interface D’administration</vt:lpstr>
      <vt:lpstr>Zones de l‘interface graphique</vt:lpstr>
      <vt:lpstr>Balise Mer : Récupération des mesures</vt:lpstr>
      <vt:lpstr>Balise Mer : Récupération des mesures</vt:lpstr>
      <vt:lpstr>Présentation PowerPoint</vt:lpstr>
      <vt:lpstr>Présentation PowerPoint</vt:lpstr>
      <vt:lpstr>  Balise Ville : </vt:lpstr>
      <vt:lpstr>Fonctionnalité :changement de ville</vt:lpstr>
      <vt:lpstr>   </vt:lpstr>
      <vt:lpstr>Présentation PowerPoint</vt:lpstr>
      <vt:lpstr>   temperatures min/max:</vt:lpstr>
      <vt:lpstr>   Affichage jour:</vt:lpstr>
      <vt:lpstr>Présentation PowerPoint</vt:lpstr>
      <vt:lpstr>Présentation PowerPoint</vt:lpstr>
      <vt:lpstr>Présentation PowerPoint</vt:lpstr>
      <vt:lpstr>General : Changement de l’unité des mesures</vt:lpstr>
      <vt:lpstr>General : changement de police</vt:lpstr>
      <vt:lpstr>General : changement de thème Jour / Nuit</vt:lpstr>
      <vt:lpstr>CONCLUSION</vt:lpstr>
      <vt:lpstr>Conclusion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120</cp:revision>
  <dcterms:created xsi:type="dcterms:W3CDTF">2021-06-21T06:35:34Z</dcterms:created>
  <dcterms:modified xsi:type="dcterms:W3CDTF">2021-06-23T12:58:12Z</dcterms:modified>
</cp:coreProperties>
</file>