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0"/>
  </p:notesMasterIdLst>
  <p:handoutMasterIdLst>
    <p:handoutMasterId r:id="rId51"/>
  </p:handoutMasterIdLst>
  <p:sldIdLst>
    <p:sldId id="257" r:id="rId2"/>
    <p:sldId id="263" r:id="rId3"/>
    <p:sldId id="285" r:id="rId4"/>
    <p:sldId id="287" r:id="rId5"/>
    <p:sldId id="286" r:id="rId6"/>
    <p:sldId id="288" r:id="rId7"/>
    <p:sldId id="289" r:id="rId8"/>
    <p:sldId id="265" r:id="rId9"/>
    <p:sldId id="272" r:id="rId10"/>
    <p:sldId id="274" r:id="rId11"/>
    <p:sldId id="273" r:id="rId12"/>
    <p:sldId id="277" r:id="rId13"/>
    <p:sldId id="278" r:id="rId14"/>
    <p:sldId id="264" r:id="rId15"/>
    <p:sldId id="290" r:id="rId16"/>
    <p:sldId id="275" r:id="rId17"/>
    <p:sldId id="276" r:id="rId18"/>
    <p:sldId id="266" r:id="rId19"/>
    <p:sldId id="279" r:id="rId20"/>
    <p:sldId id="280" r:id="rId21"/>
    <p:sldId id="281" r:id="rId22"/>
    <p:sldId id="282" r:id="rId23"/>
    <p:sldId id="284" r:id="rId24"/>
    <p:sldId id="283" r:id="rId25"/>
    <p:sldId id="267" r:id="rId26"/>
    <p:sldId id="294" r:id="rId27"/>
    <p:sldId id="296" r:id="rId28"/>
    <p:sldId id="297" r:id="rId29"/>
    <p:sldId id="295" r:id="rId30"/>
    <p:sldId id="291" r:id="rId31"/>
    <p:sldId id="292" r:id="rId32"/>
    <p:sldId id="293" r:id="rId33"/>
    <p:sldId id="298" r:id="rId34"/>
    <p:sldId id="299" r:id="rId35"/>
    <p:sldId id="300" r:id="rId36"/>
    <p:sldId id="301" r:id="rId37"/>
    <p:sldId id="302" r:id="rId38"/>
    <p:sldId id="303" r:id="rId39"/>
    <p:sldId id="305" r:id="rId40"/>
    <p:sldId id="306" r:id="rId41"/>
    <p:sldId id="304" r:id="rId42"/>
    <p:sldId id="307" r:id="rId43"/>
    <p:sldId id="309" r:id="rId44"/>
    <p:sldId id="310" r:id="rId45"/>
    <p:sldId id="308" r:id="rId46"/>
    <p:sldId id="269" r:id="rId47"/>
    <p:sldId id="271" r:id="rId48"/>
    <p:sldId id="270" r:id="rId4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3AFB352-7395-4D37-82B4-BEF628A1D9C5}">
          <p14:sldIdLst>
            <p14:sldId id="257"/>
            <p14:sldId id="263"/>
            <p14:sldId id="285"/>
            <p14:sldId id="287"/>
            <p14:sldId id="286"/>
            <p14:sldId id="288"/>
            <p14:sldId id="289"/>
            <p14:sldId id="265"/>
            <p14:sldId id="272"/>
            <p14:sldId id="274"/>
            <p14:sldId id="273"/>
            <p14:sldId id="277"/>
            <p14:sldId id="278"/>
            <p14:sldId id="264"/>
            <p14:sldId id="290"/>
            <p14:sldId id="275"/>
            <p14:sldId id="276"/>
            <p14:sldId id="266"/>
            <p14:sldId id="279"/>
            <p14:sldId id="280"/>
            <p14:sldId id="281"/>
            <p14:sldId id="282"/>
            <p14:sldId id="284"/>
            <p14:sldId id="283"/>
            <p14:sldId id="267"/>
            <p14:sldId id="294"/>
            <p14:sldId id="296"/>
            <p14:sldId id="297"/>
            <p14:sldId id="295"/>
            <p14:sldId id="291"/>
            <p14:sldId id="292"/>
            <p14:sldId id="293"/>
          </p14:sldIdLst>
        </p14:section>
        <p14:section name="Détail fonctionnement" id="{F8758BB3-7FC8-446B-A98D-CE8BEEA27943}">
          <p14:sldIdLst>
            <p14:sldId id="298"/>
            <p14:sldId id="299"/>
            <p14:sldId id="300"/>
          </p14:sldIdLst>
        </p14:section>
        <p14:section name="Ajout de fonctionnalité - Graphique" id="{2C6DE1C2-7AE7-4536-B899-BAE7307989F6}">
          <p14:sldIdLst>
            <p14:sldId id="301"/>
            <p14:sldId id="302"/>
            <p14:sldId id="303"/>
            <p14:sldId id="305"/>
            <p14:sldId id="306"/>
            <p14:sldId id="304"/>
            <p14:sldId id="307"/>
            <p14:sldId id="309"/>
            <p14:sldId id="310"/>
            <p14:sldId id="308"/>
          </p14:sldIdLst>
        </p14:section>
        <p14:section name="Section sans titre" id="{5E998F6C-49E5-4BF9-9BF2-C29AB7723E6F}">
          <p14:sldIdLst>
            <p14:sldId id="269"/>
            <p14:sldId id="271"/>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0C3"/>
    <a:srgbClr val="00AFEF"/>
    <a:srgbClr val="FF0000"/>
    <a:srgbClr val="00CC99"/>
    <a:srgbClr val="E1FFF7"/>
    <a:srgbClr val="A3FFE7"/>
    <a:srgbClr val="344529"/>
    <a:srgbClr val="2B3922"/>
    <a:srgbClr val="2E3722"/>
    <a:srgbClr val="FCF7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60" autoAdjust="0"/>
    <p:restoredTop sz="89307" autoAdjust="0"/>
  </p:normalViewPr>
  <p:slideViewPr>
    <p:cSldViewPr snapToGrid="0">
      <p:cViewPr>
        <p:scale>
          <a:sx n="100" d="100"/>
          <a:sy n="100" d="100"/>
        </p:scale>
        <p:origin x="1026" y="4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23/06/2021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23/06/2021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200" dirty="0"/>
              <a:t>Envoie de la requête au serveur</a:t>
            </a:r>
          </a:p>
          <a:p>
            <a:pPr algn="l"/>
            <a:r>
              <a:rPr lang="fr-FR" sz="1200" dirty="0"/>
              <a:t>Stockage des donnée</a:t>
            </a:r>
          </a:p>
          <a:p>
            <a:pPr algn="l"/>
            <a:endParaRPr lang="fr-FR" sz="1400" dirty="0"/>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34</a:t>
            </a:fld>
            <a:endParaRPr lang="en-US"/>
          </a:p>
        </p:txBody>
      </p:sp>
    </p:spTree>
    <p:extLst>
      <p:ext uri="{BB962C8B-B14F-4D97-AF65-F5344CB8AC3E}">
        <p14:creationId xmlns:p14="http://schemas.microsoft.com/office/powerpoint/2010/main" val="2984386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44</a:t>
            </a:fld>
            <a:endParaRPr lang="en-US"/>
          </a:p>
        </p:txBody>
      </p:sp>
    </p:spTree>
    <p:extLst>
      <p:ext uri="{BB962C8B-B14F-4D97-AF65-F5344CB8AC3E}">
        <p14:creationId xmlns:p14="http://schemas.microsoft.com/office/powerpoint/2010/main" val="2402702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45</a:t>
            </a:fld>
            <a:endParaRPr lang="en-US"/>
          </a:p>
        </p:txBody>
      </p:sp>
    </p:spTree>
    <p:extLst>
      <p:ext uri="{BB962C8B-B14F-4D97-AF65-F5344CB8AC3E}">
        <p14:creationId xmlns:p14="http://schemas.microsoft.com/office/powerpoint/2010/main" val="753093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sz="1400" dirty="0"/>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35</a:t>
            </a:fld>
            <a:endParaRPr lang="en-US"/>
          </a:p>
        </p:txBody>
      </p:sp>
    </p:spTree>
    <p:extLst>
      <p:ext uri="{BB962C8B-B14F-4D97-AF65-F5344CB8AC3E}">
        <p14:creationId xmlns:p14="http://schemas.microsoft.com/office/powerpoint/2010/main" val="2996486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Objectif de remplir l’application graphiquement car peu d’information à représenter pour la partie mer. Solution -&gt; ajouter des éléments visuel aussi bien décoratifs qu’informatif.</a:t>
            </a:r>
          </a:p>
          <a:p>
            <a:r>
              <a:rPr lang="fr-FR" dirty="0"/>
              <a:t>Graphiques cependant non conformes aux attentes: pas de légende possible sans trop réduire la courbe, pas de bornes, courbe qui « flotte » dans sons espace</a:t>
            </a:r>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37</a:t>
            </a:fld>
            <a:endParaRPr lang="en-US"/>
          </a:p>
        </p:txBody>
      </p:sp>
    </p:spTree>
    <p:extLst>
      <p:ext uri="{BB962C8B-B14F-4D97-AF65-F5344CB8AC3E}">
        <p14:creationId xmlns:p14="http://schemas.microsoft.com/office/powerpoint/2010/main" val="279213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nouveaux graphiques totalement customisés afin d’améliorer l’expérience utilisateur</a:t>
            </a:r>
            <a:r>
              <a:rPr lang="en-US" dirty="0"/>
              <a:t>.</a:t>
            </a:r>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38</a:t>
            </a:fld>
            <a:endParaRPr lang="en-US"/>
          </a:p>
        </p:txBody>
      </p:sp>
    </p:spTree>
    <p:extLst>
      <p:ext uri="{BB962C8B-B14F-4D97-AF65-F5344CB8AC3E}">
        <p14:creationId xmlns:p14="http://schemas.microsoft.com/office/powerpoint/2010/main" val="23481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39</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40</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43</a:t>
            </a:fld>
            <a:endParaRPr lang="en-US"/>
          </a:p>
        </p:txBody>
      </p:sp>
    </p:spTree>
    <p:extLst>
      <p:ext uri="{BB962C8B-B14F-4D97-AF65-F5344CB8AC3E}">
        <p14:creationId xmlns:p14="http://schemas.microsoft.com/office/powerpoint/2010/main" val="144815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23/06/2021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23/06/2021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23/06/2021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23/06/2021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23/06/2021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23/06/2021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23/06/2021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23/06/2021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23/06/2021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0722A4-E90F-41FF-85C0-2B8A0F6F1D7B}"/>
              </a:ext>
            </a:extLst>
          </p:cNvPr>
          <p:cNvSpPr>
            <a:spLocks noGrp="1"/>
          </p:cNvSpPr>
          <p:nvPr>
            <p:ph type="title"/>
          </p:nvPr>
        </p:nvSpPr>
        <p:spPr>
          <a:xfrm>
            <a:off x="1066800" y="642594"/>
            <a:ext cx="10058400" cy="1002072"/>
          </a:xfrm>
        </p:spPr>
        <p:txBody>
          <a:bodyPr>
            <a:normAutofit fontScale="90000"/>
          </a:bodyPr>
          <a:lstStyle/>
          <a:p>
            <a:r>
              <a:rPr lang="fr-FR" dirty="0"/>
              <a:t>? A retravailler pour introduire les slides suivant </a:t>
            </a:r>
          </a:p>
        </p:txBody>
      </p:sp>
      <p:sp>
        <p:nvSpPr>
          <p:cNvPr id="3" name="Espace réservé de la date 2">
            <a:extLst>
              <a:ext uri="{FF2B5EF4-FFF2-40B4-BE49-F238E27FC236}">
                <a16:creationId xmlns:a16="http://schemas.microsoft.com/office/drawing/2014/main" id="{1AB8B9F2-2652-4A90-8751-F175BCE4DB80}"/>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4" name="Rectangle 3">
            <a:extLst>
              <a:ext uri="{FF2B5EF4-FFF2-40B4-BE49-F238E27FC236}">
                <a16:creationId xmlns:a16="http://schemas.microsoft.com/office/drawing/2014/main" id="{C2A87361-6729-4522-9367-CA9670AA2BCC}"/>
              </a:ext>
            </a:extLst>
          </p:cNvPr>
          <p:cNvSpPr/>
          <p:nvPr/>
        </p:nvSpPr>
        <p:spPr>
          <a:xfrm>
            <a:off x="4635500" y="1445322"/>
            <a:ext cx="1600200" cy="73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Application Client</a:t>
            </a:r>
          </a:p>
        </p:txBody>
      </p:sp>
      <p:sp>
        <p:nvSpPr>
          <p:cNvPr id="5" name="Rectangle 4">
            <a:extLst>
              <a:ext uri="{FF2B5EF4-FFF2-40B4-BE49-F238E27FC236}">
                <a16:creationId xmlns:a16="http://schemas.microsoft.com/office/drawing/2014/main" id="{DD60C427-2AA6-4C97-88BD-412265E54EFD}"/>
              </a:ext>
            </a:extLst>
          </p:cNvPr>
          <p:cNvSpPr/>
          <p:nvPr/>
        </p:nvSpPr>
        <p:spPr>
          <a:xfrm>
            <a:off x="1291435" y="3949716"/>
            <a:ext cx="1600200" cy="73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Application Serveur</a:t>
            </a:r>
          </a:p>
        </p:txBody>
      </p:sp>
      <p:cxnSp>
        <p:nvCxnSpPr>
          <p:cNvPr id="6" name="Connecteur droit avec flèche 5">
            <a:extLst>
              <a:ext uri="{FF2B5EF4-FFF2-40B4-BE49-F238E27FC236}">
                <a16:creationId xmlns:a16="http://schemas.microsoft.com/office/drawing/2014/main" id="{C4AEACD9-4F51-41E1-8A0D-92791299562E}"/>
              </a:ext>
            </a:extLst>
          </p:cNvPr>
          <p:cNvCxnSpPr>
            <a:cxnSpLocks/>
          </p:cNvCxnSpPr>
          <p:nvPr/>
        </p:nvCxnSpPr>
        <p:spPr>
          <a:xfrm flipH="1">
            <a:off x="1866900" y="2181922"/>
            <a:ext cx="2996045" cy="1767794"/>
          </a:xfrm>
          <a:prstGeom prst="straightConnector1">
            <a:avLst/>
          </a:prstGeom>
          <a:ln w="28575">
            <a:solidFill>
              <a:srgbClr val="1FBB3D"/>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ABC01062-0F86-489E-9F7E-A7A32DFB91B0}"/>
              </a:ext>
            </a:extLst>
          </p:cNvPr>
          <p:cNvCxnSpPr>
            <a:cxnSpLocks/>
          </p:cNvCxnSpPr>
          <p:nvPr/>
        </p:nvCxnSpPr>
        <p:spPr>
          <a:xfrm flipV="1">
            <a:off x="2551978" y="2181922"/>
            <a:ext cx="2588987" cy="1767794"/>
          </a:xfrm>
          <a:prstGeom prst="straightConnector1">
            <a:avLst/>
          </a:prstGeom>
          <a:ln w="28575">
            <a:solidFill>
              <a:srgbClr val="FF2D2D"/>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D7ADD3A-C374-4E09-968C-7092B1836103}"/>
              </a:ext>
            </a:extLst>
          </p:cNvPr>
          <p:cNvSpPr/>
          <p:nvPr/>
        </p:nvSpPr>
        <p:spPr>
          <a:xfrm>
            <a:off x="1066800" y="3695715"/>
            <a:ext cx="4696406" cy="2519691"/>
          </a:xfrm>
          <a:prstGeom prst="rect">
            <a:avLst/>
          </a:prstGeom>
          <a:noFill/>
          <a:ln w="19050">
            <a:solidFill>
              <a:srgbClr val="A60AA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8606CDBF-AB8D-4457-8779-031C3614E46A}"/>
              </a:ext>
            </a:extLst>
          </p:cNvPr>
          <p:cNvSpPr txBox="1"/>
          <p:nvPr/>
        </p:nvSpPr>
        <p:spPr>
          <a:xfrm>
            <a:off x="1061060" y="5876852"/>
            <a:ext cx="1030475" cy="338554"/>
          </a:xfrm>
          <a:prstGeom prst="rect">
            <a:avLst/>
          </a:prstGeom>
          <a:noFill/>
        </p:spPr>
        <p:txBody>
          <a:bodyPr wrap="none" rtlCol="0">
            <a:spAutoFit/>
          </a:bodyPr>
          <a:lstStyle/>
          <a:p>
            <a:r>
              <a:rPr lang="fr-FR" sz="1600" dirty="0">
                <a:solidFill>
                  <a:srgbClr val="A60AA6"/>
                </a:solidFill>
              </a:rPr>
              <a:t>Raspberry</a:t>
            </a:r>
          </a:p>
        </p:txBody>
      </p:sp>
      <p:sp>
        <p:nvSpPr>
          <p:cNvPr id="14" name="Rectangle 13">
            <a:extLst>
              <a:ext uri="{FF2B5EF4-FFF2-40B4-BE49-F238E27FC236}">
                <a16:creationId xmlns:a16="http://schemas.microsoft.com/office/drawing/2014/main" id="{D5B72942-688D-4B2F-BDED-4A0973B74861}"/>
              </a:ext>
            </a:extLst>
          </p:cNvPr>
          <p:cNvSpPr/>
          <p:nvPr/>
        </p:nvSpPr>
        <p:spPr>
          <a:xfrm>
            <a:off x="10238133" y="1751440"/>
            <a:ext cx="1037534" cy="467677"/>
          </a:xfrm>
          <a:prstGeom prst="rect">
            <a:avLst/>
          </a:prstGeom>
          <a:solidFill>
            <a:srgbClr val="A60A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Matériel</a:t>
            </a:r>
          </a:p>
        </p:txBody>
      </p:sp>
      <p:sp>
        <p:nvSpPr>
          <p:cNvPr id="15" name="Rectangle 14">
            <a:extLst>
              <a:ext uri="{FF2B5EF4-FFF2-40B4-BE49-F238E27FC236}">
                <a16:creationId xmlns:a16="http://schemas.microsoft.com/office/drawing/2014/main" id="{A991627D-CF84-4366-9B99-8E5ED66EDC4E}"/>
              </a:ext>
            </a:extLst>
          </p:cNvPr>
          <p:cNvSpPr/>
          <p:nvPr/>
        </p:nvSpPr>
        <p:spPr>
          <a:xfrm>
            <a:off x="10238134" y="2210793"/>
            <a:ext cx="1037533" cy="467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Logiciel</a:t>
            </a:r>
          </a:p>
        </p:txBody>
      </p:sp>
      <p:sp>
        <p:nvSpPr>
          <p:cNvPr id="18" name="Rectangle 17">
            <a:extLst>
              <a:ext uri="{FF2B5EF4-FFF2-40B4-BE49-F238E27FC236}">
                <a16:creationId xmlns:a16="http://schemas.microsoft.com/office/drawing/2014/main" id="{FC2A11B8-72A4-438D-BC8C-ECF6BE2B8B5A}"/>
              </a:ext>
            </a:extLst>
          </p:cNvPr>
          <p:cNvSpPr/>
          <p:nvPr/>
        </p:nvSpPr>
        <p:spPr>
          <a:xfrm>
            <a:off x="6428795" y="3682270"/>
            <a:ext cx="3419263" cy="2519691"/>
          </a:xfrm>
          <a:prstGeom prst="rect">
            <a:avLst/>
          </a:prstGeom>
          <a:solidFill>
            <a:srgbClr val="3DC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API web</a:t>
            </a:r>
          </a:p>
        </p:txBody>
      </p:sp>
      <p:cxnSp>
        <p:nvCxnSpPr>
          <p:cNvPr id="19" name="Connecteur droit avec flèche 18">
            <a:extLst>
              <a:ext uri="{FF2B5EF4-FFF2-40B4-BE49-F238E27FC236}">
                <a16:creationId xmlns:a16="http://schemas.microsoft.com/office/drawing/2014/main" id="{FC70DC38-AB66-4A85-A3C2-688218353266}"/>
              </a:ext>
            </a:extLst>
          </p:cNvPr>
          <p:cNvCxnSpPr>
            <a:cxnSpLocks/>
            <a:endCxn id="18" idx="0"/>
          </p:cNvCxnSpPr>
          <p:nvPr/>
        </p:nvCxnSpPr>
        <p:spPr>
          <a:xfrm>
            <a:off x="5869334" y="2181922"/>
            <a:ext cx="2269093" cy="1500348"/>
          </a:xfrm>
          <a:prstGeom prst="straightConnector1">
            <a:avLst/>
          </a:prstGeom>
          <a:ln w="28575">
            <a:solidFill>
              <a:srgbClr val="1FBB3D"/>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A72AD73F-7162-48EB-8CD0-B52C4547FC99}"/>
              </a:ext>
            </a:extLst>
          </p:cNvPr>
          <p:cNvCxnSpPr>
            <a:cxnSpLocks/>
          </p:cNvCxnSpPr>
          <p:nvPr/>
        </p:nvCxnSpPr>
        <p:spPr>
          <a:xfrm flipH="1" flipV="1">
            <a:off x="5591314" y="2181922"/>
            <a:ext cx="1795138" cy="1500348"/>
          </a:xfrm>
          <a:prstGeom prst="straightConnector1">
            <a:avLst/>
          </a:prstGeom>
          <a:ln w="28575">
            <a:solidFill>
              <a:srgbClr val="FF2D2D"/>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AD39835-7BA2-4915-AEEE-9C2AFEC71AE0}"/>
              </a:ext>
            </a:extLst>
          </p:cNvPr>
          <p:cNvSpPr/>
          <p:nvPr/>
        </p:nvSpPr>
        <p:spPr>
          <a:xfrm>
            <a:off x="10238133" y="2675637"/>
            <a:ext cx="1037534" cy="467677"/>
          </a:xfrm>
          <a:prstGeom prst="rect">
            <a:avLst/>
          </a:prstGeom>
          <a:solidFill>
            <a:srgbClr val="3DC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Service web</a:t>
            </a:r>
          </a:p>
        </p:txBody>
      </p:sp>
      <p:cxnSp>
        <p:nvCxnSpPr>
          <p:cNvPr id="22" name="Connecteur droit avec flèche 21">
            <a:extLst>
              <a:ext uri="{FF2B5EF4-FFF2-40B4-BE49-F238E27FC236}">
                <a16:creationId xmlns:a16="http://schemas.microsoft.com/office/drawing/2014/main" id="{C8C07296-CEC8-4E6F-9FBB-B478F205E7AF}"/>
              </a:ext>
            </a:extLst>
          </p:cNvPr>
          <p:cNvCxnSpPr>
            <a:cxnSpLocks/>
          </p:cNvCxnSpPr>
          <p:nvPr/>
        </p:nvCxnSpPr>
        <p:spPr>
          <a:xfrm>
            <a:off x="10238133" y="3299594"/>
            <a:ext cx="476101" cy="0"/>
          </a:xfrm>
          <a:prstGeom prst="straightConnector1">
            <a:avLst/>
          </a:prstGeom>
          <a:ln w="28575">
            <a:solidFill>
              <a:srgbClr val="1FBB3D"/>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47674E7D-F572-4E5A-B61B-DAE99FF962DF}"/>
              </a:ext>
            </a:extLst>
          </p:cNvPr>
          <p:cNvSpPr txBox="1"/>
          <p:nvPr/>
        </p:nvSpPr>
        <p:spPr>
          <a:xfrm>
            <a:off x="10756900" y="3146493"/>
            <a:ext cx="676788" cy="261610"/>
          </a:xfrm>
          <a:prstGeom prst="rect">
            <a:avLst/>
          </a:prstGeom>
          <a:noFill/>
        </p:spPr>
        <p:txBody>
          <a:bodyPr wrap="none" rtlCol="0">
            <a:spAutoFit/>
          </a:bodyPr>
          <a:lstStyle/>
          <a:p>
            <a:r>
              <a:rPr lang="fr-FR" sz="1100" b="1" dirty="0">
                <a:solidFill>
                  <a:srgbClr val="1FBB3D"/>
                </a:solidFill>
              </a:rPr>
              <a:t>Requête</a:t>
            </a:r>
          </a:p>
        </p:txBody>
      </p:sp>
      <p:cxnSp>
        <p:nvCxnSpPr>
          <p:cNvPr id="24" name="Connecteur droit avec flèche 23">
            <a:extLst>
              <a:ext uri="{FF2B5EF4-FFF2-40B4-BE49-F238E27FC236}">
                <a16:creationId xmlns:a16="http://schemas.microsoft.com/office/drawing/2014/main" id="{C8DCFF0B-0F69-48D8-90D0-8E3CD1CCA3C5}"/>
              </a:ext>
            </a:extLst>
          </p:cNvPr>
          <p:cNvCxnSpPr>
            <a:cxnSpLocks/>
          </p:cNvCxnSpPr>
          <p:nvPr/>
        </p:nvCxnSpPr>
        <p:spPr>
          <a:xfrm>
            <a:off x="10238647" y="3484039"/>
            <a:ext cx="476101" cy="0"/>
          </a:xfrm>
          <a:prstGeom prst="straightConnector1">
            <a:avLst/>
          </a:prstGeom>
          <a:ln w="28575">
            <a:solidFill>
              <a:srgbClr val="FF2D2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FD9E9D23-3DB9-4976-8288-62145456F116}"/>
              </a:ext>
            </a:extLst>
          </p:cNvPr>
          <p:cNvSpPr txBox="1"/>
          <p:nvPr/>
        </p:nvSpPr>
        <p:spPr>
          <a:xfrm>
            <a:off x="10757414" y="3330938"/>
            <a:ext cx="506870" cy="261610"/>
          </a:xfrm>
          <a:prstGeom prst="rect">
            <a:avLst/>
          </a:prstGeom>
          <a:noFill/>
        </p:spPr>
        <p:txBody>
          <a:bodyPr wrap="none" rtlCol="0">
            <a:spAutoFit/>
          </a:bodyPr>
          <a:lstStyle/>
          <a:p>
            <a:r>
              <a:rPr lang="fr-FR" sz="1100" b="1" dirty="0">
                <a:solidFill>
                  <a:srgbClr val="FF0000"/>
                </a:solidFill>
              </a:rPr>
              <a:t>Envoi</a:t>
            </a:r>
          </a:p>
        </p:txBody>
      </p:sp>
      <p:sp>
        <p:nvSpPr>
          <p:cNvPr id="35" name="Rectangle 34">
            <a:extLst>
              <a:ext uri="{FF2B5EF4-FFF2-40B4-BE49-F238E27FC236}">
                <a16:creationId xmlns:a16="http://schemas.microsoft.com/office/drawing/2014/main" id="{26445C7C-1418-4ABC-AEDD-A457390362ED}"/>
              </a:ext>
            </a:extLst>
          </p:cNvPr>
          <p:cNvSpPr/>
          <p:nvPr/>
        </p:nvSpPr>
        <p:spPr>
          <a:xfrm>
            <a:off x="3426872" y="3949716"/>
            <a:ext cx="1600200" cy="73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Historique des mesure</a:t>
            </a:r>
          </a:p>
        </p:txBody>
      </p:sp>
    </p:spTree>
    <p:extLst>
      <p:ext uri="{BB962C8B-B14F-4D97-AF65-F5344CB8AC3E}">
        <p14:creationId xmlns:p14="http://schemas.microsoft.com/office/powerpoint/2010/main" val="158458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832349" y="400248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9107297" y="1912408"/>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9107297" y="2892598"/>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a:off x="7572090" y="2208238"/>
            <a:ext cx="1535207" cy="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535207" cy="98019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8238"/>
            <a:ext cx="1535207" cy="98019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019385" y="197437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a:off x="2272232" y="2202976"/>
            <a:ext cx="1407227" cy="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832349" y="324281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8428"/>
            <a:ext cx="1535207" cy="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model</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459269" y="4244183"/>
            <a:ext cx="1220190" cy="3934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459269" y="4244183"/>
            <a:ext cx="1220190" cy="79864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459269" y="3523867"/>
            <a:ext cx="1220190" cy="72031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832349" y="478460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120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sur Raspberry PI : </a:t>
            </a:r>
            <a:br>
              <a:rPr lang="fr-FR" sz="3200" dirty="0"/>
            </a:br>
            <a:r>
              <a:rPr lang="fr-FR" sz="3200" dirty="0"/>
              <a:t> Réception/Envois via Requête Web</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805533" y="1536329"/>
            <a:ext cx="1207005" cy="56677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163612"/>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321888"/>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789234" y="1524354"/>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676026" y="1465904"/>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50613" y="4438478"/>
            <a:ext cx="1177107" cy="79794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 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1" name="Rectangle 60">
            <a:extLst>
              <a:ext uri="{FF2B5EF4-FFF2-40B4-BE49-F238E27FC236}">
                <a16:creationId xmlns:a16="http://schemas.microsoft.com/office/drawing/2014/main" id="{6CAA27AB-63E8-40E6-9DEC-C23C30FF6EDD}"/>
              </a:ext>
            </a:extLst>
          </p:cNvPr>
          <p:cNvSpPr/>
          <p:nvPr/>
        </p:nvSpPr>
        <p:spPr>
          <a:xfrm>
            <a:off x="7213619" y="2467002"/>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sp>
        <p:nvSpPr>
          <p:cNvPr id="63" name="Rectangle 62">
            <a:extLst>
              <a:ext uri="{FF2B5EF4-FFF2-40B4-BE49-F238E27FC236}">
                <a16:creationId xmlns:a16="http://schemas.microsoft.com/office/drawing/2014/main" id="{338E7B02-76AF-414F-9FC4-24815E133B45}"/>
              </a:ext>
            </a:extLst>
          </p:cNvPr>
          <p:cNvSpPr/>
          <p:nvPr/>
        </p:nvSpPr>
        <p:spPr>
          <a:xfrm>
            <a:off x="550213" y="3343656"/>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77013" y="3239849"/>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sp>
        <p:nvSpPr>
          <p:cNvPr id="66" name="Rectangle 65">
            <a:extLst>
              <a:ext uri="{FF2B5EF4-FFF2-40B4-BE49-F238E27FC236}">
                <a16:creationId xmlns:a16="http://schemas.microsoft.com/office/drawing/2014/main" id="{9E55EE06-D93B-4D72-9304-FAA504BD473D}"/>
              </a:ext>
            </a:extLst>
          </p:cNvPr>
          <p:cNvSpPr/>
          <p:nvPr/>
        </p:nvSpPr>
        <p:spPr>
          <a:xfrm>
            <a:off x="2966821" y="5507873"/>
            <a:ext cx="1163853" cy="73364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3</a:t>
            </a:r>
          </a:p>
          <a:p>
            <a:pPr algn="ctr"/>
            <a:r>
              <a:rPr lang="fr-FR" sz="1400" dirty="0"/>
              <a:t>Infos du serveur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2"/>
            <a:endCxn id="63" idx="0"/>
          </p:cNvCxnSpPr>
          <p:nvPr/>
        </p:nvCxnSpPr>
        <p:spPr>
          <a:xfrm flipH="1">
            <a:off x="1409035" y="2103101"/>
            <a:ext cx="1" cy="124055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67857" y="1808545"/>
            <a:ext cx="698964" cy="189730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67857" y="3705854"/>
            <a:ext cx="709156" cy="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7" name="Connecteur droit avec flèche 76">
            <a:extLst>
              <a:ext uri="{FF2B5EF4-FFF2-40B4-BE49-F238E27FC236}">
                <a16:creationId xmlns:a16="http://schemas.microsoft.com/office/drawing/2014/main" id="{81048CD6-47D3-4E9A-A00F-FF18CB966ACE}"/>
              </a:ext>
            </a:extLst>
          </p:cNvPr>
          <p:cNvCxnSpPr>
            <a:cxnSpLocks/>
            <a:stCxn id="63" idx="3"/>
            <a:endCxn id="66" idx="1"/>
          </p:cNvCxnSpPr>
          <p:nvPr/>
        </p:nvCxnSpPr>
        <p:spPr>
          <a:xfrm>
            <a:off x="2267857" y="3705854"/>
            <a:ext cx="698964" cy="216884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5998134" y="1807740"/>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06715" y="1809129"/>
            <a:ext cx="1314520" cy="184202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175721" y="1807740"/>
            <a:ext cx="613513"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6" name="Connecteur droit avec flèche 75">
            <a:extLst>
              <a:ext uri="{FF2B5EF4-FFF2-40B4-BE49-F238E27FC236}">
                <a16:creationId xmlns:a16="http://schemas.microsoft.com/office/drawing/2014/main" id="{9573B3D9-37CC-45C7-B553-3D7742C65E99}"/>
              </a:ext>
            </a:extLst>
          </p:cNvPr>
          <p:cNvCxnSpPr>
            <a:cxnSpLocks/>
            <a:stCxn id="61" idx="0"/>
            <a:endCxn id="58" idx="2"/>
          </p:cNvCxnSpPr>
          <p:nvPr/>
        </p:nvCxnSpPr>
        <p:spPr>
          <a:xfrm flipV="1">
            <a:off x="7789622" y="2152353"/>
            <a:ext cx="1749" cy="314649"/>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966821" y="1358918"/>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138701"/>
            <a:ext cx="0" cy="118318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23822" y="3346996"/>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194651" y="3690221"/>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39167" y="4033445"/>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54511" y="3651157"/>
            <a:ext cx="1266724" cy="390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71" name="Rectangle 170">
            <a:extLst>
              <a:ext uri="{FF2B5EF4-FFF2-40B4-BE49-F238E27FC236}">
                <a16:creationId xmlns:a16="http://schemas.microsoft.com/office/drawing/2014/main" id="{FFA57665-3521-4723-87F5-C342BA4AB723}"/>
              </a:ext>
            </a:extLst>
          </p:cNvPr>
          <p:cNvSpPr/>
          <p:nvPr/>
        </p:nvSpPr>
        <p:spPr>
          <a:xfrm>
            <a:off x="6723822" y="553147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Infos du serveur</a:t>
            </a:r>
          </a:p>
        </p:txBody>
      </p:sp>
      <p:cxnSp>
        <p:nvCxnSpPr>
          <p:cNvPr id="174" name="Connecteur droit avec flèche 173">
            <a:extLst>
              <a:ext uri="{FF2B5EF4-FFF2-40B4-BE49-F238E27FC236}">
                <a16:creationId xmlns:a16="http://schemas.microsoft.com/office/drawing/2014/main" id="{CC740B90-37F3-46C0-BD38-CA3E07B1E49D}"/>
              </a:ext>
            </a:extLst>
          </p:cNvPr>
          <p:cNvCxnSpPr>
            <a:cxnSpLocks/>
            <a:stCxn id="66" idx="3"/>
            <a:endCxn id="171" idx="1"/>
          </p:cNvCxnSpPr>
          <p:nvPr/>
        </p:nvCxnSpPr>
        <p:spPr>
          <a:xfrm>
            <a:off x="4130674" y="5874696"/>
            <a:ext cx="2593148" cy="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79" name="Connecteur droit avec flèche 178">
            <a:extLst>
              <a:ext uri="{FF2B5EF4-FFF2-40B4-BE49-F238E27FC236}">
                <a16:creationId xmlns:a16="http://schemas.microsoft.com/office/drawing/2014/main" id="{D6C97069-6317-40EC-B5C5-EDEB4B74B0CA}"/>
              </a:ext>
            </a:extLst>
          </p:cNvPr>
          <p:cNvCxnSpPr>
            <a:cxnSpLocks/>
            <a:stCxn id="171" idx="3"/>
            <a:endCxn id="42" idx="1"/>
          </p:cNvCxnSpPr>
          <p:nvPr/>
        </p:nvCxnSpPr>
        <p:spPr>
          <a:xfrm flipV="1">
            <a:off x="8954511" y="3651157"/>
            <a:ext cx="1266724" cy="222353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897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694706" y="536355"/>
            <a:ext cx="9949498" cy="731952"/>
          </a:xfrm>
        </p:spPr>
        <p:txBody>
          <a:bodyPr>
            <a:noAutofit/>
          </a:bodyPr>
          <a:lstStyle/>
          <a:p>
            <a:r>
              <a:rPr lang="fr-FR" sz="3200" dirty="0"/>
              <a:t>Architecture du Serveur sur Raspberry PI : Création/Lecture de l’Historique des mesures</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30296" y="750806"/>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30294" y="472268"/>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44" name="Rectangle 43">
            <a:extLst>
              <a:ext uri="{FF2B5EF4-FFF2-40B4-BE49-F238E27FC236}">
                <a16:creationId xmlns:a16="http://schemas.microsoft.com/office/drawing/2014/main" id="{EE2A45C9-876F-4E3A-86DC-3C4AB90DAC32}"/>
              </a:ext>
            </a:extLst>
          </p:cNvPr>
          <p:cNvSpPr/>
          <p:nvPr/>
        </p:nvSpPr>
        <p:spPr>
          <a:xfrm>
            <a:off x="3441821" y="2886647"/>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9" name="Rectangle 58">
            <a:extLst>
              <a:ext uri="{FF2B5EF4-FFF2-40B4-BE49-F238E27FC236}">
                <a16:creationId xmlns:a16="http://schemas.microsoft.com/office/drawing/2014/main" id="{E5F2C640-D791-4AB5-B48B-51CFFBA169A6}"/>
              </a:ext>
            </a:extLst>
          </p:cNvPr>
          <p:cNvSpPr/>
          <p:nvPr/>
        </p:nvSpPr>
        <p:spPr>
          <a:xfrm>
            <a:off x="9467097" y="4180096"/>
            <a:ext cx="1177107" cy="79794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 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30294" y="1025266"/>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2" name="Rectangle 61">
            <a:extLst>
              <a:ext uri="{FF2B5EF4-FFF2-40B4-BE49-F238E27FC236}">
                <a16:creationId xmlns:a16="http://schemas.microsoft.com/office/drawing/2014/main" id="{30800378-3C91-43F0-B8AF-EC305B2A45DE}"/>
              </a:ext>
            </a:extLst>
          </p:cNvPr>
          <p:cNvSpPr/>
          <p:nvPr/>
        </p:nvSpPr>
        <p:spPr>
          <a:xfrm>
            <a:off x="927458" y="2867637"/>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64" idx="1"/>
          </p:cNvCxnSpPr>
          <p:nvPr/>
        </p:nvCxnSpPr>
        <p:spPr>
          <a:xfrm flipV="1">
            <a:off x="4650721" y="3162919"/>
            <a:ext cx="1021789" cy="71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62" idx="3"/>
            <a:endCxn id="44" idx="1"/>
          </p:cNvCxnSpPr>
          <p:nvPr/>
        </p:nvCxnSpPr>
        <p:spPr>
          <a:xfrm>
            <a:off x="2492892" y="3162919"/>
            <a:ext cx="948929" cy="71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07" name="Rectangle 406">
            <a:extLst>
              <a:ext uri="{FF2B5EF4-FFF2-40B4-BE49-F238E27FC236}">
                <a16:creationId xmlns:a16="http://schemas.microsoft.com/office/drawing/2014/main" id="{4C1F294C-CD62-4252-9D88-FD85EA81CF98}"/>
              </a:ext>
            </a:extLst>
          </p:cNvPr>
          <p:cNvSpPr/>
          <p:nvPr/>
        </p:nvSpPr>
        <p:spPr>
          <a:xfrm>
            <a:off x="8939746" y="2826809"/>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a:t>
            </a:r>
          </a:p>
        </p:txBody>
      </p:sp>
      <p:cxnSp>
        <p:nvCxnSpPr>
          <p:cNvPr id="57" name="Connecteur droit avec flèche 56">
            <a:extLst>
              <a:ext uri="{FF2B5EF4-FFF2-40B4-BE49-F238E27FC236}">
                <a16:creationId xmlns:a16="http://schemas.microsoft.com/office/drawing/2014/main" id="{3813DE96-376B-4BDF-96EE-23887F3AF0D5}"/>
              </a:ext>
            </a:extLst>
          </p:cNvPr>
          <p:cNvCxnSpPr>
            <a:cxnSpLocks/>
            <a:stCxn id="407" idx="2"/>
            <a:endCxn id="59" idx="0"/>
          </p:cNvCxnSpPr>
          <p:nvPr/>
        </p:nvCxnSpPr>
        <p:spPr>
          <a:xfrm>
            <a:off x="10055091" y="3513258"/>
            <a:ext cx="560" cy="66683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4" name="Rectangle 63">
            <a:extLst>
              <a:ext uri="{FF2B5EF4-FFF2-40B4-BE49-F238E27FC236}">
                <a16:creationId xmlns:a16="http://schemas.microsoft.com/office/drawing/2014/main" id="{1D9BEC52-1CB6-490F-BCFE-274DCB03664D}"/>
              </a:ext>
            </a:extLst>
          </p:cNvPr>
          <p:cNvSpPr/>
          <p:nvPr/>
        </p:nvSpPr>
        <p:spPr>
          <a:xfrm>
            <a:off x="5672510" y="2819694"/>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67" name="Rectangle 66">
            <a:extLst>
              <a:ext uri="{FF2B5EF4-FFF2-40B4-BE49-F238E27FC236}">
                <a16:creationId xmlns:a16="http://schemas.microsoft.com/office/drawing/2014/main" id="{1B363308-1137-499E-9683-764C0549A73B}"/>
              </a:ext>
            </a:extLst>
          </p:cNvPr>
          <p:cNvSpPr/>
          <p:nvPr/>
        </p:nvSpPr>
        <p:spPr>
          <a:xfrm>
            <a:off x="6211851" y="4262299"/>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68" name="Connecteur droit avec flèche 67">
            <a:extLst>
              <a:ext uri="{FF2B5EF4-FFF2-40B4-BE49-F238E27FC236}">
                <a16:creationId xmlns:a16="http://schemas.microsoft.com/office/drawing/2014/main" id="{DBEC5797-9820-486F-AC2F-66A9466C198D}"/>
              </a:ext>
            </a:extLst>
          </p:cNvPr>
          <p:cNvCxnSpPr>
            <a:cxnSpLocks/>
            <a:stCxn id="67" idx="0"/>
            <a:endCxn id="64" idx="2"/>
          </p:cNvCxnSpPr>
          <p:nvPr/>
        </p:nvCxnSpPr>
        <p:spPr>
          <a:xfrm flipV="1">
            <a:off x="6787854" y="3506143"/>
            <a:ext cx="1" cy="756156"/>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69" name="Connecteur droit avec flèche 68">
            <a:extLst>
              <a:ext uri="{FF2B5EF4-FFF2-40B4-BE49-F238E27FC236}">
                <a16:creationId xmlns:a16="http://schemas.microsoft.com/office/drawing/2014/main" id="{CC497B66-AC58-4109-ACFD-D320E7CE110D}"/>
              </a:ext>
            </a:extLst>
          </p:cNvPr>
          <p:cNvCxnSpPr>
            <a:cxnSpLocks/>
            <a:stCxn id="64" idx="3"/>
            <a:endCxn id="407" idx="1"/>
          </p:cNvCxnSpPr>
          <p:nvPr/>
        </p:nvCxnSpPr>
        <p:spPr>
          <a:xfrm>
            <a:off x="7903199" y="3162919"/>
            <a:ext cx="1036547" cy="711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8592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 ROLE / REPARTITION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12116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ANTHEAUNE</a:t>
            </a:r>
          </a:p>
          <a:p>
            <a:endParaRPr lang="fr-FR" dirty="0"/>
          </a:p>
          <a:p>
            <a:r>
              <a:rPr lang="fr-FR" dirty="0" err="1"/>
              <a:t>Stephane</a:t>
            </a:r>
            <a:r>
              <a:rPr lang="fr-FR" dirty="0"/>
              <a:t>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273571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MATERIELS / OUTILS / PLATEFORMES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82859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p:txBody>
          <a:bodyPr/>
          <a:lstStyle/>
          <a:p>
            <a:r>
              <a:rPr lang="fr-FR" dirty="0"/>
              <a:t>Outils / Libraire / Framework</a:t>
            </a:r>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2036618" y="1941616"/>
            <a:ext cx="6000361" cy="3693319"/>
          </a:xfrm>
          <a:prstGeom prst="rect">
            <a:avLst/>
          </a:prstGeom>
          <a:noFill/>
        </p:spPr>
        <p:txBody>
          <a:bodyPr wrap="none" rtlCol="0">
            <a:spAutoFit/>
          </a:bodyPr>
          <a:lstStyle/>
          <a:p>
            <a:r>
              <a:rPr lang="fr-FR" dirty="0" err="1"/>
              <a:t>Github</a:t>
            </a:r>
            <a:endParaRPr lang="fr-FR" dirty="0"/>
          </a:p>
          <a:p>
            <a:r>
              <a:rPr lang="fr-FR" dirty="0"/>
              <a:t>Discord</a:t>
            </a:r>
          </a:p>
          <a:p>
            <a:r>
              <a:rPr lang="fr-FR" dirty="0"/>
              <a:t>Powerpoint</a:t>
            </a:r>
          </a:p>
          <a:p>
            <a:r>
              <a:rPr lang="fr-FR" dirty="0"/>
              <a:t>Framework QT</a:t>
            </a:r>
          </a:p>
          <a:p>
            <a:r>
              <a:rPr lang="fr-FR" dirty="0"/>
              <a:t>QT Creator / Visual Studio</a:t>
            </a:r>
          </a:p>
          <a:p>
            <a:r>
              <a:rPr lang="fr-FR" dirty="0" err="1"/>
              <a:t>Cmake</a:t>
            </a:r>
            <a:endParaRPr lang="fr-FR" dirty="0"/>
          </a:p>
          <a:p>
            <a:r>
              <a:rPr lang="fr-FR" dirty="0" err="1"/>
              <a:t>Autotools</a:t>
            </a:r>
            <a:r>
              <a:rPr lang="fr-FR" dirty="0"/>
              <a:t> : </a:t>
            </a:r>
            <a:r>
              <a:rPr lang="fr-FR" dirty="0" err="1"/>
              <a:t>AutoMake</a:t>
            </a:r>
            <a:r>
              <a:rPr lang="fr-FR" dirty="0"/>
              <a:t> / </a:t>
            </a:r>
            <a:r>
              <a:rPr lang="fr-FR" dirty="0" err="1"/>
              <a:t>AutoConf</a:t>
            </a:r>
            <a:endParaRPr lang="fr-FR" dirty="0"/>
          </a:p>
          <a:p>
            <a:r>
              <a:rPr lang="fr-FR" dirty="0" err="1"/>
              <a:t>Libuv</a:t>
            </a:r>
            <a:r>
              <a:rPr lang="fr-FR" dirty="0"/>
              <a:t> : Serveur HTTP</a:t>
            </a:r>
          </a:p>
          <a:p>
            <a:r>
              <a:rPr lang="fr-FR" dirty="0"/>
              <a:t>Sqlite3</a:t>
            </a:r>
          </a:p>
          <a:p>
            <a:r>
              <a:rPr lang="fr-FR" dirty="0"/>
              <a:t>Raspberry PI 3</a:t>
            </a:r>
          </a:p>
          <a:p>
            <a:r>
              <a:rPr lang="fr-FR" dirty="0" err="1"/>
              <a:t>Mobaxterm</a:t>
            </a:r>
            <a:r>
              <a:rPr lang="fr-FR" dirty="0"/>
              <a:t> : connexion en </a:t>
            </a:r>
            <a:r>
              <a:rPr lang="fr-FR" dirty="0" err="1"/>
              <a:t>ssh</a:t>
            </a:r>
            <a:endParaRPr lang="fr-FR" dirty="0"/>
          </a:p>
          <a:p>
            <a:r>
              <a:rPr lang="fr-FR" dirty="0"/>
              <a:t>Capteur BME280 : Température / Pression / Humidité</a:t>
            </a:r>
          </a:p>
          <a:p>
            <a:r>
              <a:rPr lang="fr-FR" dirty="0" err="1"/>
              <a:t>Api’s</a:t>
            </a:r>
            <a:r>
              <a:rPr lang="fr-FR" dirty="0"/>
              <a:t> Web</a:t>
            </a:r>
          </a:p>
        </p:txBody>
      </p:sp>
    </p:spTree>
    <p:extLst>
      <p:ext uri="{BB962C8B-B14F-4D97-AF65-F5344CB8AC3E}">
        <p14:creationId xmlns:p14="http://schemas.microsoft.com/office/powerpoint/2010/main" val="222471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RECHERCHE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DESIGN / LIBRAIRIE / API / TECHNOLOGIES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64962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7FC69-8C2D-4CBF-82E8-9C7E40BE696B}"/>
              </a:ext>
            </a:extLst>
          </p:cNvPr>
          <p:cNvSpPr>
            <a:spLocks noGrp="1"/>
          </p:cNvSpPr>
          <p:nvPr>
            <p:ph type="title"/>
          </p:nvPr>
        </p:nvSpPr>
        <p:spPr/>
        <p:txBody>
          <a:bodyPr/>
          <a:lstStyle/>
          <a:p>
            <a:r>
              <a:rPr lang="fr-FR" dirty="0"/>
              <a:t>Api web</a:t>
            </a:r>
          </a:p>
        </p:txBody>
      </p:sp>
      <p:sp>
        <p:nvSpPr>
          <p:cNvPr id="3" name="Espace réservé du contenu 2">
            <a:extLst>
              <a:ext uri="{FF2B5EF4-FFF2-40B4-BE49-F238E27FC236}">
                <a16:creationId xmlns:a16="http://schemas.microsoft.com/office/drawing/2014/main" id="{71438EC2-B499-41DE-8BC6-64EDA7DC4BE4}"/>
              </a:ext>
            </a:extLst>
          </p:cNvPr>
          <p:cNvSpPr>
            <a:spLocks noGrp="1"/>
          </p:cNvSpPr>
          <p:nvPr>
            <p:ph idx="1"/>
          </p:nvPr>
        </p:nvSpPr>
        <p:spPr/>
        <p:txBody>
          <a:bodyPr/>
          <a:lstStyle/>
          <a:p>
            <a:r>
              <a:rPr lang="fr-FR" dirty="0"/>
              <a:t>Comparatif des api web</a:t>
            </a:r>
          </a:p>
          <a:p>
            <a:r>
              <a:rPr lang="fr-FR" dirty="0"/>
              <a:t>l’api web doit pouvoir nous donner :</a:t>
            </a:r>
          </a:p>
          <a:p>
            <a:pPr lvl="1"/>
            <a:r>
              <a:rPr lang="fr-FR" dirty="0"/>
              <a:t>Des donnée température / humidité / pression</a:t>
            </a:r>
          </a:p>
          <a:p>
            <a:pPr lvl="1"/>
            <a:r>
              <a:rPr lang="fr-FR" dirty="0"/>
              <a:t>Temps / icone</a:t>
            </a:r>
          </a:p>
          <a:p>
            <a:pPr lvl="1"/>
            <a:r>
              <a:rPr lang="fr-FR" dirty="0"/>
              <a:t>Prévisions 5 jours</a:t>
            </a:r>
          </a:p>
          <a:p>
            <a:pPr lvl="1"/>
            <a:r>
              <a:rPr lang="fr-FR" dirty="0"/>
              <a:t>Choix de la ville</a:t>
            </a:r>
          </a:p>
          <a:p>
            <a:pPr lvl="1"/>
            <a:endParaRPr lang="fr-FR" dirty="0"/>
          </a:p>
          <a:p>
            <a:pPr lvl="1"/>
            <a:endParaRPr lang="fr-FR" dirty="0"/>
          </a:p>
          <a:p>
            <a:pPr lvl="1"/>
            <a:endParaRPr lang="fr-FR" dirty="0"/>
          </a:p>
        </p:txBody>
      </p:sp>
      <p:sp>
        <p:nvSpPr>
          <p:cNvPr id="4" name="Espace réservé de la date 3">
            <a:extLst>
              <a:ext uri="{FF2B5EF4-FFF2-40B4-BE49-F238E27FC236}">
                <a16:creationId xmlns:a16="http://schemas.microsoft.com/office/drawing/2014/main" id="{5819DC34-F5FA-4B1A-ACC6-0FF1EB3AD454}"/>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7301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DU PROJET / LES PREREQUIS ET FINALITE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dirty="0"/>
          </a:p>
        </p:txBody>
      </p:sp>
    </p:spTree>
    <p:extLst>
      <p:ext uri="{BB962C8B-B14F-4D97-AF65-F5344CB8AC3E}">
        <p14:creationId xmlns:p14="http://schemas.microsoft.com/office/powerpoint/2010/main" val="3033363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Serveur WEB</a:t>
            </a:r>
          </a:p>
        </p:txBody>
      </p:sp>
      <p:sp>
        <p:nvSpPr>
          <p:cNvPr id="3" name="Espace réservé du contenu 2">
            <a:extLst>
              <a:ext uri="{FF2B5EF4-FFF2-40B4-BE49-F238E27FC236}">
                <a16:creationId xmlns:a16="http://schemas.microsoft.com/office/drawing/2014/main" id="{D8B13C74-0011-4D4B-98AE-E79FD41F1CE1}"/>
              </a:ext>
            </a:extLst>
          </p:cNvPr>
          <p:cNvSpPr>
            <a:spLocks noGrp="1"/>
          </p:cNvSpPr>
          <p:nvPr>
            <p:ph idx="1"/>
          </p:nvPr>
        </p:nvSpPr>
        <p:spPr>
          <a:xfrm>
            <a:off x="1066800" y="1187532"/>
            <a:ext cx="10058400" cy="4765212"/>
          </a:xfrm>
        </p:spPr>
        <p:txBody>
          <a:bodyPr>
            <a:normAutofit lnSpcReduction="10000"/>
          </a:bodyPr>
          <a:lstStyle/>
          <a:p>
            <a:r>
              <a:rPr lang="fr-FR" dirty="0"/>
              <a:t>Serveur NGINX/APACHE2 + App CGI : trop lourd pour ce qu’il y a faire, pas besoin du HTTPS</a:t>
            </a:r>
          </a:p>
          <a:p>
            <a:r>
              <a:rPr lang="fr-FR" dirty="0"/>
              <a:t>HTTP ou TCP</a:t>
            </a:r>
          </a:p>
          <a:p>
            <a:pPr lvl="1"/>
            <a:r>
              <a:rPr lang="fr-FR" dirty="0"/>
              <a:t>TCP (</a:t>
            </a:r>
            <a:r>
              <a:rPr lang="fr-FR" dirty="0" err="1"/>
              <a:t>low</a:t>
            </a:r>
            <a:r>
              <a:rPr lang="fr-FR" dirty="0"/>
              <a:t> </a:t>
            </a:r>
            <a:r>
              <a:rPr lang="fr-FR" dirty="0" err="1"/>
              <a:t>level</a:t>
            </a:r>
            <a:r>
              <a:rPr lang="fr-FR" dirty="0"/>
              <a:t>) c’est plus pour une app temp réel : plus complexe coté serveur et client</a:t>
            </a:r>
          </a:p>
          <a:p>
            <a:pPr lvl="1"/>
            <a:r>
              <a:rPr lang="fr-FR" dirty="0"/>
              <a:t>HTTP (high </a:t>
            </a:r>
            <a:r>
              <a:rPr lang="fr-FR" dirty="0" err="1"/>
              <a:t>level</a:t>
            </a:r>
            <a:r>
              <a:rPr lang="fr-FR" dirty="0"/>
              <a:t> surcouche du </a:t>
            </a:r>
            <a:r>
              <a:rPr lang="fr-FR" dirty="0" err="1"/>
              <a:t>tcp</a:t>
            </a:r>
            <a:r>
              <a:rPr lang="fr-FR" dirty="0"/>
              <a:t>) c’est pour un service sur requête : </a:t>
            </a:r>
          </a:p>
          <a:p>
            <a:pPr lvl="2"/>
            <a:r>
              <a:rPr lang="fr-FR" dirty="0"/>
              <a:t>plus simple a mettre en place coté client et serveur</a:t>
            </a:r>
          </a:p>
          <a:p>
            <a:r>
              <a:rPr lang="fr-FR" dirty="0"/>
              <a:t>application autonome + Lib HTTP simple : </a:t>
            </a:r>
          </a:p>
          <a:p>
            <a:pPr lvl="1"/>
            <a:r>
              <a:rPr lang="fr-FR" dirty="0" err="1"/>
              <a:t>Libuv</a:t>
            </a:r>
            <a:r>
              <a:rPr lang="fr-FR" dirty="0"/>
              <a:t> : </a:t>
            </a:r>
          </a:p>
          <a:p>
            <a:pPr lvl="2"/>
            <a:r>
              <a:rPr lang="fr-FR" dirty="0"/>
              <a:t>forte communauté car fait pour </a:t>
            </a:r>
            <a:r>
              <a:rPr lang="fr-FR" dirty="0" err="1"/>
              <a:t>node-js</a:t>
            </a:r>
            <a:endParaRPr lang="fr-FR" dirty="0"/>
          </a:p>
          <a:p>
            <a:pPr lvl="2"/>
            <a:r>
              <a:rPr lang="fr-FR" dirty="0"/>
              <a:t>fait en C donc </a:t>
            </a:r>
            <a:r>
              <a:rPr lang="fr-FR" dirty="0" err="1"/>
              <a:t>tres</a:t>
            </a:r>
            <a:r>
              <a:rPr lang="fr-FR" dirty="0"/>
              <a:t> rapide</a:t>
            </a:r>
          </a:p>
          <a:p>
            <a:pPr lvl="2"/>
            <a:r>
              <a:rPr lang="fr-FR" dirty="0"/>
              <a:t>disponibilité de package sur </a:t>
            </a:r>
            <a:r>
              <a:rPr lang="fr-FR" dirty="0" err="1"/>
              <a:t>debian</a:t>
            </a:r>
            <a:endParaRPr lang="fr-FR" dirty="0"/>
          </a:p>
          <a:p>
            <a:pPr lvl="1"/>
            <a:r>
              <a:rPr lang="fr-FR" dirty="0" err="1"/>
              <a:t>Uv-cpp</a:t>
            </a:r>
            <a:r>
              <a:rPr lang="fr-FR" dirty="0"/>
              <a:t> : </a:t>
            </a:r>
            <a:r>
              <a:rPr lang="fr-FR" dirty="0" err="1"/>
              <a:t>Wrapper</a:t>
            </a:r>
            <a:r>
              <a:rPr lang="fr-FR" dirty="0"/>
              <a:t> </a:t>
            </a:r>
            <a:r>
              <a:rPr lang="fr-FR" dirty="0" err="1"/>
              <a:t>cpp</a:t>
            </a:r>
            <a:r>
              <a:rPr lang="fr-FR" dirty="0"/>
              <a:t> pour </a:t>
            </a:r>
            <a:r>
              <a:rPr lang="fr-FR" dirty="0" err="1"/>
              <a:t>libuv</a:t>
            </a:r>
            <a:endParaRPr lang="fr-FR" dirty="0"/>
          </a:p>
          <a:p>
            <a:pPr lvl="2"/>
            <a:r>
              <a:rPr lang="fr-FR" dirty="0" err="1"/>
              <a:t>Disponbilité</a:t>
            </a:r>
            <a:r>
              <a:rPr lang="fr-FR" dirty="0"/>
              <a:t> d’exemple tout fait</a:t>
            </a:r>
          </a:p>
          <a:p>
            <a:pPr lvl="2"/>
            <a:r>
              <a:rPr lang="fr-FR" dirty="0"/>
              <a:t>Fonctionnement moderne </a:t>
            </a:r>
            <a:r>
              <a:rPr lang="fr-FR" dirty="0" err="1"/>
              <a:t>asynchorne</a:t>
            </a:r>
            <a:endParaRPr lang="fr-FR" dirty="0"/>
          </a:p>
          <a:p>
            <a:pPr lvl="2"/>
            <a:r>
              <a:rPr lang="fr-FR" dirty="0"/>
              <a:t>Fonction lambda pour les callback</a:t>
            </a:r>
          </a:p>
          <a:p>
            <a:pPr lvl="1"/>
            <a:r>
              <a:rPr lang="fr-FR" dirty="0" err="1"/>
              <a:t>Asio</a:t>
            </a:r>
            <a:r>
              <a:rPr lang="fr-FR" dirty="0"/>
              <a:t> : </a:t>
            </a:r>
          </a:p>
          <a:p>
            <a:pPr lvl="2"/>
            <a:r>
              <a:rPr lang="fr-FR" dirty="0" err="1"/>
              <a:t>dependant</a:t>
            </a:r>
            <a:r>
              <a:rPr lang="fr-FR" dirty="0"/>
              <a:t> de boost</a:t>
            </a:r>
          </a:p>
          <a:p>
            <a:pPr lvl="2"/>
            <a:r>
              <a:rPr lang="fr-FR" dirty="0"/>
              <a:t>Avantage : pas de lib</a:t>
            </a:r>
          </a:p>
          <a:p>
            <a:pPr lvl="2"/>
            <a:r>
              <a:rPr lang="fr-FR" dirty="0"/>
              <a:t>Con : utilisation abusive des </a:t>
            </a:r>
            <a:r>
              <a:rPr lang="fr-FR" dirty="0" err="1"/>
              <a:t>templates</a:t>
            </a:r>
            <a:r>
              <a:rPr lang="fr-FR" dirty="0"/>
              <a:t>, temps de compilation rallongé, usine a gaz</a:t>
            </a:r>
          </a:p>
          <a:p>
            <a:pPr lvl="2"/>
            <a:r>
              <a:rPr lang="fr-FR" dirty="0"/>
              <a:t>empreinte mémoire non </a:t>
            </a:r>
            <a:r>
              <a:rPr lang="fr-FR" dirty="0" err="1"/>
              <a:t>negligeable</a:t>
            </a:r>
            <a:endParaRPr lang="fr-FR" dirty="0"/>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76052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Capteur BME280</a:t>
            </a:r>
          </a:p>
        </p:txBody>
      </p:sp>
      <p:sp>
        <p:nvSpPr>
          <p:cNvPr id="3" name="Espace réservé du contenu 2">
            <a:extLst>
              <a:ext uri="{FF2B5EF4-FFF2-40B4-BE49-F238E27FC236}">
                <a16:creationId xmlns:a16="http://schemas.microsoft.com/office/drawing/2014/main" id="{D8B13C74-0011-4D4B-98AE-E79FD41F1CE1}"/>
              </a:ext>
            </a:extLst>
          </p:cNvPr>
          <p:cNvSpPr>
            <a:spLocks noGrp="1"/>
          </p:cNvSpPr>
          <p:nvPr>
            <p:ph idx="1"/>
          </p:nvPr>
        </p:nvSpPr>
        <p:spPr>
          <a:xfrm>
            <a:off x="1066800" y="1187532"/>
            <a:ext cx="10058400" cy="1442852"/>
          </a:xfrm>
        </p:spPr>
        <p:txBody>
          <a:bodyPr>
            <a:normAutofit lnSpcReduction="10000"/>
          </a:bodyPr>
          <a:lstStyle/>
          <a:p>
            <a:r>
              <a:rPr lang="fr-FR" dirty="0"/>
              <a:t>Driver </a:t>
            </a:r>
            <a:r>
              <a:rPr lang="fr-FR" dirty="0" err="1"/>
              <a:t>bosch</a:t>
            </a:r>
            <a:r>
              <a:rPr lang="fr-FR" dirty="0"/>
              <a:t> officiel fait en C : </a:t>
            </a:r>
          </a:p>
          <a:p>
            <a:pPr lvl="1"/>
            <a:r>
              <a:rPr lang="fr-FR" dirty="0"/>
              <a:t>livré avec des </a:t>
            </a:r>
            <a:r>
              <a:rPr lang="fr-FR" dirty="0" err="1"/>
              <a:t>examples</a:t>
            </a:r>
            <a:endParaRPr lang="fr-FR" dirty="0"/>
          </a:p>
          <a:p>
            <a:pPr lvl="1"/>
            <a:r>
              <a:rPr lang="fr-FR" dirty="0" err="1"/>
              <a:t>Fiabilté</a:t>
            </a:r>
            <a:r>
              <a:rPr lang="fr-FR" dirty="0"/>
              <a:t> maximale car driver officiel</a:t>
            </a:r>
          </a:p>
          <a:p>
            <a:pPr lvl="1"/>
            <a:r>
              <a:rPr lang="fr-FR" dirty="0" err="1"/>
              <a:t>Facielment</a:t>
            </a:r>
            <a:r>
              <a:rPr lang="fr-FR" dirty="0"/>
              <a:t> </a:t>
            </a:r>
            <a:r>
              <a:rPr lang="fr-FR" dirty="0" err="1"/>
              <a:t>integrable</a:t>
            </a:r>
            <a:r>
              <a:rPr lang="fr-FR" dirty="0"/>
              <a:t> dans app </a:t>
            </a:r>
            <a:r>
              <a:rPr lang="fr-FR" dirty="0" err="1"/>
              <a:t>c++</a:t>
            </a:r>
            <a:endParaRPr lang="fr-FR" dirty="0"/>
          </a:p>
          <a:p>
            <a:r>
              <a:rPr lang="fr-FR" dirty="0"/>
              <a:t>Script python livré par </a:t>
            </a:r>
            <a:r>
              <a:rPr lang="fr-FR" dirty="0" err="1"/>
              <a:t>ajc</a:t>
            </a:r>
            <a:r>
              <a:rPr lang="fr-FR" dirty="0"/>
              <a:t> pour tester le capteur</a:t>
            </a:r>
          </a:p>
          <a:p>
            <a:endParaRPr lang="fr-FR" dirty="0"/>
          </a:p>
          <a:p>
            <a:endParaRPr lang="fr-FR" dirty="0"/>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5" name="Titre 1">
            <a:extLst>
              <a:ext uri="{FF2B5EF4-FFF2-40B4-BE49-F238E27FC236}">
                <a16:creationId xmlns:a16="http://schemas.microsoft.com/office/drawing/2014/main" id="{0C4F49AC-031B-4060-9AAA-5CDBCA2BC818}"/>
              </a:ext>
            </a:extLst>
          </p:cNvPr>
          <p:cNvSpPr txBox="1">
            <a:spLocks/>
          </p:cNvSpPr>
          <p:nvPr/>
        </p:nvSpPr>
        <p:spPr>
          <a:xfrm>
            <a:off x="1066800" y="2938490"/>
            <a:ext cx="10058400" cy="54493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Sauvegarde non volatile</a:t>
            </a:r>
          </a:p>
        </p:txBody>
      </p:sp>
      <p:sp>
        <p:nvSpPr>
          <p:cNvPr id="6" name="Espace réservé du contenu 2">
            <a:extLst>
              <a:ext uri="{FF2B5EF4-FFF2-40B4-BE49-F238E27FC236}">
                <a16:creationId xmlns:a16="http://schemas.microsoft.com/office/drawing/2014/main" id="{F8B875CC-8596-4233-9174-EAA240906591}"/>
              </a:ext>
            </a:extLst>
          </p:cNvPr>
          <p:cNvSpPr txBox="1">
            <a:spLocks/>
          </p:cNvSpPr>
          <p:nvPr/>
        </p:nvSpPr>
        <p:spPr>
          <a:xfrm>
            <a:off x="1066800" y="3483427"/>
            <a:ext cx="10058400" cy="310381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dirty="0"/>
              <a:t>Le but est de garder les données </a:t>
            </a:r>
            <a:r>
              <a:rPr lang="fr-FR" dirty="0" err="1"/>
              <a:t>meme</a:t>
            </a:r>
            <a:r>
              <a:rPr lang="fr-FR" dirty="0"/>
              <a:t> </a:t>
            </a:r>
            <a:r>
              <a:rPr lang="fr-FR" dirty="0" err="1"/>
              <a:t>apres</a:t>
            </a:r>
            <a:r>
              <a:rPr lang="fr-FR" dirty="0"/>
              <a:t> un crash du serveur ou un reboot de l’os</a:t>
            </a:r>
          </a:p>
          <a:p>
            <a:r>
              <a:rPr lang="fr-FR" dirty="0" err="1"/>
              <a:t>Sqlite</a:t>
            </a:r>
            <a:r>
              <a:rPr lang="fr-FR" dirty="0"/>
              <a:t> 3 : </a:t>
            </a:r>
          </a:p>
          <a:p>
            <a:pPr lvl="1"/>
            <a:r>
              <a:rPr lang="fr-FR" dirty="0"/>
              <a:t>lib en C sans </a:t>
            </a:r>
            <a:r>
              <a:rPr lang="fr-FR" dirty="0" err="1"/>
              <a:t>dependance</a:t>
            </a:r>
            <a:endParaRPr lang="fr-FR" dirty="0"/>
          </a:p>
          <a:p>
            <a:pPr lvl="1"/>
            <a:r>
              <a:rPr lang="fr-FR" dirty="0"/>
              <a:t>disponible </a:t>
            </a:r>
            <a:r>
              <a:rPr lang="fr-FR" dirty="0" err="1"/>
              <a:t>pre</a:t>
            </a:r>
            <a:r>
              <a:rPr lang="fr-FR" dirty="0"/>
              <a:t> compile pour </a:t>
            </a:r>
            <a:r>
              <a:rPr lang="fr-FR" dirty="0" err="1"/>
              <a:t>debian</a:t>
            </a:r>
            <a:endParaRPr lang="fr-FR" dirty="0"/>
          </a:p>
          <a:p>
            <a:pPr lvl="1"/>
            <a:r>
              <a:rPr lang="fr-FR" dirty="0"/>
              <a:t>Faible empreinte mémoire</a:t>
            </a:r>
          </a:p>
          <a:p>
            <a:pPr lvl="1"/>
            <a:r>
              <a:rPr lang="fr-FR" dirty="0"/>
              <a:t>bd relationnelle  </a:t>
            </a:r>
            <a:r>
              <a:rPr lang="fr-FR" dirty="0" err="1"/>
              <a:t>langae</a:t>
            </a:r>
            <a:r>
              <a:rPr lang="fr-FR" dirty="0"/>
              <a:t> de </a:t>
            </a:r>
            <a:r>
              <a:rPr lang="fr-FR" dirty="0" err="1"/>
              <a:t>requte</a:t>
            </a:r>
            <a:r>
              <a:rPr lang="fr-FR" dirty="0"/>
              <a:t> SQL</a:t>
            </a:r>
          </a:p>
          <a:p>
            <a:pPr lvl="1"/>
            <a:r>
              <a:rPr lang="fr-FR" dirty="0"/>
              <a:t>Optimisée pour </a:t>
            </a:r>
            <a:r>
              <a:rPr lang="fr-FR" dirty="0" err="1"/>
              <a:t>acces</a:t>
            </a:r>
            <a:r>
              <a:rPr lang="fr-FR" dirty="0"/>
              <a:t> rapide en lecture/</a:t>
            </a:r>
            <a:r>
              <a:rPr lang="fr-FR" dirty="0" err="1"/>
              <a:t>ecriture</a:t>
            </a:r>
            <a:endParaRPr lang="fr-FR" dirty="0"/>
          </a:p>
          <a:p>
            <a:pPr lvl="1"/>
            <a:r>
              <a:rPr lang="fr-FR" dirty="0" err="1"/>
              <a:t>Integrable</a:t>
            </a:r>
            <a:r>
              <a:rPr lang="fr-FR" dirty="0"/>
              <a:t> </a:t>
            </a:r>
            <a:r>
              <a:rPr lang="fr-FR" dirty="0" err="1"/>
              <a:t>faiclement</a:t>
            </a:r>
            <a:r>
              <a:rPr lang="fr-FR" dirty="0"/>
              <a:t> dans une application</a:t>
            </a:r>
          </a:p>
          <a:p>
            <a:pPr lvl="1"/>
            <a:r>
              <a:rPr lang="fr-FR" dirty="0"/>
              <a:t>Logic client</a:t>
            </a:r>
          </a:p>
          <a:p>
            <a:endParaRPr lang="fr-FR" dirty="0"/>
          </a:p>
        </p:txBody>
      </p:sp>
    </p:spTree>
    <p:extLst>
      <p:ext uri="{BB962C8B-B14F-4D97-AF65-F5344CB8AC3E}">
        <p14:creationId xmlns:p14="http://schemas.microsoft.com/office/powerpoint/2010/main" val="376544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Serveur WEB</a:t>
            </a:r>
          </a:p>
        </p:txBody>
      </p:sp>
      <p:sp>
        <p:nvSpPr>
          <p:cNvPr id="3" name="Espace réservé du contenu 2">
            <a:extLst>
              <a:ext uri="{FF2B5EF4-FFF2-40B4-BE49-F238E27FC236}">
                <a16:creationId xmlns:a16="http://schemas.microsoft.com/office/drawing/2014/main" id="{D8B13C74-0011-4D4B-98AE-E79FD41F1CE1}"/>
              </a:ext>
            </a:extLst>
          </p:cNvPr>
          <p:cNvSpPr>
            <a:spLocks noGrp="1"/>
          </p:cNvSpPr>
          <p:nvPr>
            <p:ph idx="1"/>
          </p:nvPr>
        </p:nvSpPr>
        <p:spPr>
          <a:xfrm>
            <a:off x="1066800" y="1187532"/>
            <a:ext cx="10058400" cy="4765212"/>
          </a:xfrm>
        </p:spPr>
        <p:txBody>
          <a:bodyPr>
            <a:normAutofit lnSpcReduction="10000"/>
          </a:bodyPr>
          <a:lstStyle/>
          <a:p>
            <a:r>
              <a:rPr lang="fr-FR" dirty="0"/>
              <a:t>Serveur NGINX + App CGI : trop lourd pour ce qu’il y a faire, pas besoin du HTTPS</a:t>
            </a:r>
          </a:p>
          <a:p>
            <a:r>
              <a:rPr lang="fr-FR" dirty="0"/>
              <a:t>HTTP ou TCP</a:t>
            </a:r>
          </a:p>
          <a:p>
            <a:pPr lvl="1"/>
            <a:r>
              <a:rPr lang="fr-FR" dirty="0"/>
              <a:t>TCP (</a:t>
            </a:r>
            <a:r>
              <a:rPr lang="fr-FR" dirty="0" err="1"/>
              <a:t>low</a:t>
            </a:r>
            <a:r>
              <a:rPr lang="fr-FR" dirty="0"/>
              <a:t> </a:t>
            </a:r>
            <a:r>
              <a:rPr lang="fr-FR" dirty="0" err="1"/>
              <a:t>level</a:t>
            </a:r>
            <a:r>
              <a:rPr lang="fr-FR" dirty="0"/>
              <a:t>) c’est plus pour une app temp réel : plus complexe coté serveur et client</a:t>
            </a:r>
          </a:p>
          <a:p>
            <a:pPr lvl="1"/>
            <a:r>
              <a:rPr lang="fr-FR" dirty="0"/>
              <a:t>HTTP (high </a:t>
            </a:r>
            <a:r>
              <a:rPr lang="fr-FR" dirty="0" err="1"/>
              <a:t>level</a:t>
            </a:r>
            <a:r>
              <a:rPr lang="fr-FR" dirty="0"/>
              <a:t> surcouche du </a:t>
            </a:r>
            <a:r>
              <a:rPr lang="fr-FR" dirty="0" err="1"/>
              <a:t>tcp</a:t>
            </a:r>
            <a:r>
              <a:rPr lang="fr-FR" dirty="0"/>
              <a:t>) c’est pour un service sur requête : </a:t>
            </a:r>
          </a:p>
          <a:p>
            <a:pPr lvl="2"/>
            <a:r>
              <a:rPr lang="fr-FR" dirty="0"/>
              <a:t>plus simple a mettre en place coté client et serveur</a:t>
            </a:r>
          </a:p>
          <a:p>
            <a:r>
              <a:rPr lang="fr-FR" dirty="0"/>
              <a:t>application autonome + Lib HTTP simple : </a:t>
            </a:r>
          </a:p>
          <a:p>
            <a:pPr lvl="1"/>
            <a:r>
              <a:rPr lang="fr-FR" dirty="0" err="1"/>
              <a:t>Libuv</a:t>
            </a:r>
            <a:r>
              <a:rPr lang="fr-FR" dirty="0"/>
              <a:t> : </a:t>
            </a:r>
          </a:p>
          <a:p>
            <a:pPr lvl="2"/>
            <a:r>
              <a:rPr lang="fr-FR" dirty="0"/>
              <a:t>forte communauté car fait pour </a:t>
            </a:r>
            <a:r>
              <a:rPr lang="fr-FR" dirty="0" err="1"/>
              <a:t>nodejs</a:t>
            </a:r>
            <a:endParaRPr lang="fr-FR" dirty="0"/>
          </a:p>
          <a:p>
            <a:pPr lvl="2"/>
            <a:r>
              <a:rPr lang="fr-FR" dirty="0"/>
              <a:t>fait en C donc </a:t>
            </a:r>
            <a:r>
              <a:rPr lang="fr-FR" dirty="0" err="1"/>
              <a:t>tres</a:t>
            </a:r>
            <a:r>
              <a:rPr lang="fr-FR" dirty="0"/>
              <a:t> rapide</a:t>
            </a:r>
          </a:p>
          <a:p>
            <a:pPr lvl="2"/>
            <a:r>
              <a:rPr lang="fr-FR" dirty="0"/>
              <a:t>disponibilité de package sur </a:t>
            </a:r>
            <a:r>
              <a:rPr lang="fr-FR" dirty="0" err="1"/>
              <a:t>debian</a:t>
            </a:r>
            <a:endParaRPr lang="fr-FR" dirty="0"/>
          </a:p>
          <a:p>
            <a:pPr lvl="1"/>
            <a:r>
              <a:rPr lang="fr-FR" dirty="0" err="1"/>
              <a:t>Uv-cpp</a:t>
            </a:r>
            <a:r>
              <a:rPr lang="fr-FR" dirty="0"/>
              <a:t> : </a:t>
            </a:r>
            <a:r>
              <a:rPr lang="fr-FR" dirty="0" err="1"/>
              <a:t>Wrapper</a:t>
            </a:r>
            <a:r>
              <a:rPr lang="fr-FR" dirty="0"/>
              <a:t> </a:t>
            </a:r>
            <a:r>
              <a:rPr lang="fr-FR" dirty="0" err="1"/>
              <a:t>cpp</a:t>
            </a:r>
            <a:r>
              <a:rPr lang="fr-FR" dirty="0"/>
              <a:t> pour </a:t>
            </a:r>
            <a:r>
              <a:rPr lang="fr-FR" dirty="0" err="1"/>
              <a:t>libuv</a:t>
            </a:r>
            <a:endParaRPr lang="fr-FR" dirty="0"/>
          </a:p>
          <a:p>
            <a:pPr lvl="2"/>
            <a:r>
              <a:rPr lang="fr-FR" dirty="0"/>
              <a:t>Disponibilité </a:t>
            </a:r>
            <a:r>
              <a:rPr lang="fr-FR" dirty="0" err="1"/>
              <a:t>d’example</a:t>
            </a:r>
            <a:r>
              <a:rPr lang="fr-FR" dirty="0"/>
              <a:t> tout fait</a:t>
            </a:r>
          </a:p>
          <a:p>
            <a:pPr lvl="2"/>
            <a:r>
              <a:rPr lang="fr-FR" dirty="0"/>
              <a:t>Fonctionnement moderne asynchrone (? Doit on mettre ces termes ou les expliquer)</a:t>
            </a:r>
          </a:p>
          <a:p>
            <a:pPr lvl="2"/>
            <a:r>
              <a:rPr lang="fr-FR" dirty="0"/>
              <a:t>Fonction lambda pour les callback (? Doit on mettre ces termes ou les expliquer)</a:t>
            </a:r>
          </a:p>
          <a:p>
            <a:pPr lvl="1"/>
            <a:r>
              <a:rPr lang="fr-FR" dirty="0" err="1"/>
              <a:t>Asio</a:t>
            </a:r>
            <a:r>
              <a:rPr lang="fr-FR" dirty="0"/>
              <a:t> : </a:t>
            </a:r>
          </a:p>
          <a:p>
            <a:pPr lvl="2"/>
            <a:r>
              <a:rPr lang="fr-FR" dirty="0"/>
              <a:t>dépendant de boost</a:t>
            </a:r>
          </a:p>
          <a:p>
            <a:pPr lvl="2"/>
            <a:r>
              <a:rPr lang="fr-FR" dirty="0"/>
              <a:t>Avantage : pas de lib</a:t>
            </a:r>
          </a:p>
          <a:p>
            <a:pPr lvl="2"/>
            <a:r>
              <a:rPr lang="fr-FR" dirty="0"/>
              <a:t>Con : utilisation abusive des </a:t>
            </a:r>
            <a:r>
              <a:rPr lang="fr-FR" dirty="0" err="1"/>
              <a:t>templates</a:t>
            </a:r>
            <a:r>
              <a:rPr lang="fr-FR" dirty="0"/>
              <a:t>, temps de compilation rallongé, usine a gaz. (? Doit on mettre ces termes ou les expliquer, pas très objectif)</a:t>
            </a:r>
          </a:p>
          <a:p>
            <a:pPr lvl="2"/>
            <a:endParaRPr lang="fr-FR" dirty="0"/>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188826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Format de donnée d’échanges</a:t>
            </a:r>
          </a:p>
        </p:txBody>
      </p:sp>
      <p:sp>
        <p:nvSpPr>
          <p:cNvPr id="3" name="Espace réservé du contenu 2">
            <a:extLst>
              <a:ext uri="{FF2B5EF4-FFF2-40B4-BE49-F238E27FC236}">
                <a16:creationId xmlns:a16="http://schemas.microsoft.com/office/drawing/2014/main" id="{D8B13C74-0011-4D4B-98AE-E79FD41F1CE1}"/>
              </a:ext>
            </a:extLst>
          </p:cNvPr>
          <p:cNvSpPr>
            <a:spLocks noGrp="1"/>
          </p:cNvSpPr>
          <p:nvPr>
            <p:ph idx="1"/>
          </p:nvPr>
        </p:nvSpPr>
        <p:spPr>
          <a:xfrm>
            <a:off x="1066800" y="1187532"/>
            <a:ext cx="10058400" cy="4765212"/>
          </a:xfrm>
        </p:spPr>
        <p:txBody>
          <a:bodyPr>
            <a:normAutofit lnSpcReduction="10000"/>
          </a:bodyPr>
          <a:lstStyle/>
          <a:p>
            <a:r>
              <a:rPr lang="fr-FR" dirty="0"/>
              <a:t>Qt sait lire facilement du xml et du JSON</a:t>
            </a:r>
          </a:p>
          <a:p>
            <a:r>
              <a:rPr lang="fr-FR" dirty="0"/>
              <a:t>XML :</a:t>
            </a:r>
          </a:p>
          <a:p>
            <a:pPr lvl="1"/>
            <a:r>
              <a:rPr lang="fr-FR" dirty="0"/>
              <a:t>orienté document</a:t>
            </a:r>
          </a:p>
          <a:p>
            <a:pPr lvl="1"/>
            <a:r>
              <a:rPr lang="fr-FR" dirty="0"/>
              <a:t>Plus Compliqué a </a:t>
            </a:r>
            <a:r>
              <a:rPr lang="fr-FR" dirty="0" err="1"/>
              <a:t>génèrer</a:t>
            </a:r>
            <a:r>
              <a:rPr lang="fr-FR" dirty="0"/>
              <a:t> et a analyser</a:t>
            </a:r>
          </a:p>
          <a:p>
            <a:pPr lvl="1"/>
            <a:r>
              <a:rPr lang="fr-FR" dirty="0"/>
              <a:t>Trop verbeux =&gt; plus de mémoire</a:t>
            </a:r>
          </a:p>
          <a:p>
            <a:pPr lvl="1"/>
            <a:r>
              <a:rPr lang="fr-FR" dirty="0"/>
              <a:t>Format ASCII / Texte</a:t>
            </a:r>
          </a:p>
          <a:p>
            <a:r>
              <a:rPr lang="fr-FR" dirty="0"/>
              <a:t>JSON : </a:t>
            </a:r>
          </a:p>
          <a:p>
            <a:pPr lvl="1"/>
            <a:r>
              <a:rPr lang="fr-FR" dirty="0"/>
              <a:t>Orienté données </a:t>
            </a:r>
          </a:p>
          <a:p>
            <a:pPr lvl="1"/>
            <a:r>
              <a:rPr lang="fr-FR" dirty="0"/>
              <a:t>Plus facile a générer et a analyser</a:t>
            </a:r>
          </a:p>
          <a:p>
            <a:pPr lvl="1"/>
            <a:r>
              <a:rPr lang="fr-FR" dirty="0"/>
              <a:t>Format ASCII / Texte</a:t>
            </a:r>
          </a:p>
          <a:p>
            <a:pPr lvl="1"/>
            <a:r>
              <a:rPr lang="fr-FR" dirty="0"/>
              <a:t>Très peu verbeux, laisse plus la place aux donnée que XML : </a:t>
            </a:r>
          </a:p>
          <a:p>
            <a:pPr lvl="2"/>
            <a:r>
              <a:rPr lang="fr-FR" dirty="0"/>
              <a:t>Beaucoup moins de mémoire pour plus de données</a:t>
            </a:r>
          </a:p>
          <a:p>
            <a:r>
              <a:rPr lang="fr-FR" dirty="0"/>
              <a:t>BSON :</a:t>
            </a:r>
          </a:p>
          <a:p>
            <a:pPr lvl="1"/>
            <a:r>
              <a:rPr lang="fr-FR" dirty="0"/>
              <a:t>JSON formaté binaire</a:t>
            </a:r>
          </a:p>
          <a:p>
            <a:pPr lvl="1"/>
            <a:r>
              <a:rPr lang="fr-FR" dirty="0"/>
              <a:t>Ratio « donnée/empreinte mémoire » maximum</a:t>
            </a:r>
          </a:p>
          <a:p>
            <a:pPr lvl="2"/>
            <a:r>
              <a:rPr lang="fr-FR" dirty="0"/>
              <a:t>Con : Qt ne sait pas le lire en natif</a:t>
            </a:r>
          </a:p>
          <a:p>
            <a:pPr lvl="2"/>
            <a:r>
              <a:rPr lang="fr-FR" dirty="0"/>
              <a:t>Pas vraiment utile vu la quantité de donnée a échanger par le réseau dans notre cas</a:t>
            </a:r>
          </a:p>
          <a:p>
            <a:pPr lvl="2"/>
            <a:r>
              <a:rPr lang="fr-FR" dirty="0"/>
              <a:t>Peu être une voie d’amélioration future</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311477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App client</a:t>
            </a:r>
          </a:p>
        </p:txBody>
      </p:sp>
      <p:sp>
        <p:nvSpPr>
          <p:cNvPr id="3" name="Espace réservé du contenu 2">
            <a:extLst>
              <a:ext uri="{FF2B5EF4-FFF2-40B4-BE49-F238E27FC236}">
                <a16:creationId xmlns:a16="http://schemas.microsoft.com/office/drawing/2014/main" id="{D8B13C74-0011-4D4B-98AE-E79FD41F1CE1}"/>
              </a:ext>
            </a:extLst>
          </p:cNvPr>
          <p:cNvSpPr>
            <a:spLocks noGrp="1"/>
          </p:cNvSpPr>
          <p:nvPr>
            <p:ph idx="1"/>
          </p:nvPr>
        </p:nvSpPr>
        <p:spPr>
          <a:xfrm>
            <a:off x="1066800" y="1187532"/>
            <a:ext cx="10058400" cy="4765212"/>
          </a:xfrm>
        </p:spPr>
        <p:txBody>
          <a:bodyPr>
            <a:normAutofit/>
          </a:bodyPr>
          <a:lstStyle/>
          <a:p>
            <a:r>
              <a:rPr lang="fr-FR" dirty="0"/>
              <a:t>Envoi/Réception requête a un serveur web :</a:t>
            </a:r>
          </a:p>
          <a:p>
            <a:pPr lvl="1"/>
            <a:r>
              <a:rPr lang="fr-FR" dirty="0"/>
              <a:t>Module QT Network : supporte la communication synchrone / asynchrone</a:t>
            </a:r>
          </a:p>
          <a:p>
            <a:r>
              <a:rPr lang="fr-FR" dirty="0"/>
              <a:t>Support de diffèrent langage français / anglais</a:t>
            </a:r>
          </a:p>
          <a:p>
            <a:pPr lvl="1"/>
            <a:r>
              <a:rPr lang="fr-FR" dirty="0"/>
              <a:t>Module QT Translator : support facile via </a:t>
            </a:r>
            <a:r>
              <a:rPr lang="fr-FR" dirty="0" err="1"/>
              <a:t>QtLinguist</a:t>
            </a:r>
            <a:r>
              <a:rPr lang="fr-FR" dirty="0"/>
              <a:t> (logiciel pour gérer les traductions), très facile a mettre en place</a:t>
            </a:r>
          </a:p>
          <a:p>
            <a:r>
              <a:rPr lang="fr-FR" dirty="0"/>
              <a:t>Affichage de graphique :</a:t>
            </a:r>
          </a:p>
          <a:p>
            <a:pPr lvl="1"/>
            <a:r>
              <a:rPr lang="fr-FR" dirty="0"/>
              <a:t>QT charts : plein de possibilité mais ne supporte pas tout les styles et après plusieurs test ne semble pas près a tout faire, ex, ne sait pas afficher de gradient, difficulté de placer les labels ou on veut</a:t>
            </a:r>
          </a:p>
          <a:p>
            <a:pPr lvl="1"/>
            <a:r>
              <a:rPr lang="fr-FR" dirty="0"/>
              <a:t>Création d’un composant perso avec </a:t>
            </a:r>
            <a:r>
              <a:rPr lang="fr-FR" dirty="0" err="1"/>
              <a:t>QPainter</a:t>
            </a:r>
            <a:r>
              <a:rPr lang="fr-FR" dirty="0"/>
              <a:t> : avantage on pourra faire ce qu’on veut, peut être difficile a mettre en œuvre</a:t>
            </a:r>
          </a:p>
          <a:p>
            <a:pPr lvl="1"/>
            <a:r>
              <a:rPr lang="fr-FR" dirty="0"/>
              <a:t>Autre lib a usage plus scientifique QWT : semble capable de tout faire, mais moins joli visuellement</a:t>
            </a:r>
          </a:p>
          <a:p>
            <a:pPr lvl="1"/>
            <a:r>
              <a:rPr lang="fr-FR" dirty="0"/>
              <a:t>Via un </a:t>
            </a:r>
            <a:r>
              <a:rPr lang="fr-FR" dirty="0" err="1"/>
              <a:t>Shader</a:t>
            </a:r>
            <a:r>
              <a:rPr lang="fr-FR" dirty="0"/>
              <a:t>, </a:t>
            </a:r>
            <a:r>
              <a:rPr lang="fr-FR" dirty="0" err="1"/>
              <a:t>qvec</a:t>
            </a:r>
            <a:r>
              <a:rPr lang="fr-FR" dirty="0"/>
              <a:t> un </a:t>
            </a:r>
            <a:r>
              <a:rPr lang="fr-FR" dirty="0" err="1"/>
              <a:t>QOpenglWIdget</a:t>
            </a:r>
            <a:r>
              <a:rPr lang="fr-FR" dirty="0"/>
              <a:t> : </a:t>
            </a:r>
            <a:r>
              <a:rPr lang="fr-FR" dirty="0" err="1"/>
              <a:t>nécéssite</a:t>
            </a:r>
            <a:r>
              <a:rPr lang="fr-FR" dirty="0"/>
              <a:t> un </a:t>
            </a:r>
            <a:r>
              <a:rPr lang="fr-FR" dirty="0" err="1"/>
              <a:t>gpu</a:t>
            </a:r>
            <a:r>
              <a:rPr lang="fr-FR" dirty="0"/>
              <a:t> donc une carte 3d avec </a:t>
            </a:r>
            <a:r>
              <a:rPr lang="fr-FR" dirty="0" err="1"/>
              <a:t>opengl</a:t>
            </a:r>
            <a:r>
              <a:rPr lang="fr-FR" dirty="0"/>
              <a:t>, supporte les animations poussées temps réel, mais pas de </a:t>
            </a:r>
            <a:r>
              <a:rPr lang="fr-FR" dirty="0" err="1"/>
              <a:t>débug</a:t>
            </a:r>
            <a:r>
              <a:rPr lang="fr-FR" dirty="0"/>
              <a:t> pour l’écriture du </a:t>
            </a:r>
            <a:r>
              <a:rPr lang="fr-FR" dirty="0" err="1"/>
              <a:t>shader</a:t>
            </a:r>
            <a:r>
              <a:rPr lang="fr-FR" dirty="0"/>
              <a:t> et peut être difficile a mettre en place</a:t>
            </a:r>
          </a:p>
          <a:p>
            <a:r>
              <a:rPr lang="fr-FR" dirty="0"/>
              <a:t>Support des style visuel jour / nuit</a:t>
            </a:r>
          </a:p>
          <a:p>
            <a:pPr lvl="1"/>
            <a:r>
              <a:rPr lang="fr-FR" dirty="0"/>
              <a:t>QT Style </a:t>
            </a:r>
            <a:r>
              <a:rPr lang="fr-FR" dirty="0" err="1"/>
              <a:t>sheet</a:t>
            </a:r>
            <a:r>
              <a:rPr lang="fr-FR" dirty="0"/>
              <a:t> : affecte tout l’application avec une syntaxe similaire au CSS</a:t>
            </a:r>
          </a:p>
          <a:p>
            <a:pPr lvl="1"/>
            <a:r>
              <a:rPr lang="fr-FR" dirty="0"/>
              <a:t>QT Palette : peut donner une couleur a chaque widget</a:t>
            </a:r>
          </a:p>
          <a:p>
            <a:r>
              <a:rPr lang="fr-FR" dirty="0"/>
              <a:t>Création d’une interface graphique :</a:t>
            </a:r>
          </a:p>
          <a:p>
            <a:pPr lvl="1"/>
            <a:r>
              <a:rPr lang="fr-FR" dirty="0"/>
              <a:t>Qt avec son designer de composant graphique intégré</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06273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CONCEPTION</a:t>
            </a:r>
            <a:br>
              <a:rPr lang="fr-FR" dirty="0"/>
            </a:br>
            <a:r>
              <a:rPr lang="fr-FR" dirty="0"/>
              <a:t>MISE AU POINT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IMPLEMENTATION ITERATIVE / TESTS / DEBUG / AJOUT DE FONCTIONALITES</a:t>
            </a:r>
          </a:p>
          <a:p>
            <a:endParaRPr lang="fr-FR" dirty="0"/>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08193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837093E-200E-45C2-A38D-202DB399C72A}"/>
              </a:ext>
            </a:extLst>
          </p:cNvPr>
          <p:cNvSpPr>
            <a:spLocks noGrp="1"/>
          </p:cNvSpPr>
          <p:nvPr>
            <p:ph idx="1"/>
          </p:nvPr>
        </p:nvSpPr>
        <p:spPr>
          <a:xfrm>
            <a:off x="1066800" y="1300348"/>
            <a:ext cx="10058400" cy="4652396"/>
          </a:xfrm>
        </p:spPr>
        <p:txBody>
          <a:bodyPr>
            <a:normAutofit/>
          </a:bodyPr>
          <a:lstStyle/>
          <a:p>
            <a:pPr lvl="2"/>
            <a:endParaRPr lang="fr-FR" dirty="0"/>
          </a:p>
          <a:p>
            <a:pPr marL="777240" lvl="2" indent="-228600">
              <a:buFont typeface="+mj-lt"/>
              <a:buAutoNum type="arabicPeriod"/>
            </a:pPr>
            <a:r>
              <a:rPr lang="fr-FR" dirty="0"/>
              <a:t>Création d’un projet cross platform UNIX/WINDOWS</a:t>
            </a:r>
          </a:p>
          <a:p>
            <a:pPr marL="777240" lvl="2" indent="-228600">
              <a:buFont typeface="+mj-lt"/>
              <a:buAutoNum type="arabicPeriod"/>
            </a:pPr>
            <a:r>
              <a:rPr lang="fr-FR" dirty="0"/>
              <a:t>Tester le déploiement coté </a:t>
            </a:r>
            <a:r>
              <a:rPr lang="fr-FR" dirty="0" err="1"/>
              <a:t>Window</a:t>
            </a:r>
            <a:r>
              <a:rPr lang="fr-FR" dirty="0"/>
              <a:t> et Linux pour valider la viabilité projet</a:t>
            </a:r>
          </a:p>
          <a:p>
            <a:pPr marL="777240" lvl="2" indent="-228600">
              <a:buFont typeface="+mj-lt"/>
              <a:buAutoNum type="arabicPeriod"/>
            </a:pPr>
            <a:r>
              <a:rPr lang="fr-FR" dirty="0"/>
              <a:t>Sur Windows :</a:t>
            </a:r>
          </a:p>
          <a:p>
            <a:pPr marL="822960" lvl="3" indent="0">
              <a:buNone/>
            </a:pPr>
            <a:r>
              <a:rPr lang="fr-FR" dirty="0"/>
              <a:t>3.1 Mettre en place les diffèrent modules </a:t>
            </a:r>
          </a:p>
          <a:p>
            <a:pPr marL="822960" lvl="3" indent="0">
              <a:buNone/>
            </a:pPr>
            <a:r>
              <a:rPr lang="fr-FR" dirty="0"/>
              <a:t>3.2 Créer la logique d’interconnexion des différents modules</a:t>
            </a:r>
          </a:p>
          <a:p>
            <a:pPr marL="822960" lvl="3" indent="0">
              <a:buNone/>
            </a:pPr>
            <a:r>
              <a:rPr lang="fr-FR" dirty="0"/>
              <a:t>3.3 Mettre au point les modules possible (le capteur n’est pas dispo sur Windows) avec navigateurs externe en IP locale</a:t>
            </a:r>
          </a:p>
          <a:p>
            <a:pPr marL="822960" lvl="3" indent="0">
              <a:buNone/>
            </a:pPr>
            <a:r>
              <a:rPr lang="fr-FR" dirty="0"/>
              <a:t>3.4 Identifier les cas possible de mise en échec.</a:t>
            </a:r>
          </a:p>
          <a:p>
            <a:pPr marL="822960" lvl="3" indent="0">
              <a:buNone/>
            </a:pPr>
            <a:r>
              <a:rPr lang="fr-FR" dirty="0"/>
              <a:t>3.5 Mettre en place les système de récupération/traitement d’erreurs</a:t>
            </a:r>
          </a:p>
          <a:p>
            <a:pPr marL="822960" lvl="3" indent="0">
              <a:buNone/>
            </a:pPr>
            <a:r>
              <a:rPr lang="fr-FR" dirty="0"/>
              <a:t>3.6 Profilage / analyse des fuites mémoire</a:t>
            </a:r>
          </a:p>
          <a:p>
            <a:pPr marL="548640" lvl="2" indent="0">
              <a:buNone/>
            </a:pPr>
            <a:r>
              <a:rPr lang="fr-FR" dirty="0"/>
              <a:t>4. Sur Linux :</a:t>
            </a:r>
          </a:p>
          <a:p>
            <a:pPr marL="822960" lvl="3" indent="0">
              <a:buNone/>
            </a:pPr>
            <a:r>
              <a:rPr lang="fr-FR" dirty="0"/>
              <a:t>4.1 Mettre au point le module du capteur</a:t>
            </a:r>
          </a:p>
          <a:p>
            <a:pPr marL="822960" lvl="3" indent="0">
              <a:buNone/>
            </a:pPr>
            <a:r>
              <a:rPr lang="fr-FR" dirty="0"/>
              <a:t>4.2 Tester l’accès au données depuis l’extérieur du Raspberry pi</a:t>
            </a:r>
          </a:p>
          <a:p>
            <a:pPr marL="822960" lvl="3" indent="0">
              <a:buNone/>
            </a:pPr>
            <a:r>
              <a:rPr lang="fr-FR" dirty="0"/>
              <a:t>4.3 Tester l’utilisation du serveur via la ligne de commande</a:t>
            </a:r>
          </a:p>
          <a:p>
            <a:pPr marL="822960" lvl="3" indent="0">
              <a:buNone/>
            </a:pPr>
            <a:r>
              <a:rPr lang="fr-FR" dirty="0"/>
              <a:t>4.4 Installer le serveur en tant que service</a:t>
            </a:r>
          </a:p>
          <a:p>
            <a:pPr lvl="3"/>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a:xfrm>
            <a:off x="1066800" y="642594"/>
            <a:ext cx="10058400" cy="556814"/>
          </a:xfrm>
        </p:spPr>
        <p:txBody>
          <a:bodyPr>
            <a:normAutofit fontScale="90000"/>
          </a:bodyPr>
          <a:lstStyle/>
          <a:p>
            <a:r>
              <a:rPr lang="fr-FR" dirty="0"/>
              <a:t>Conception du Serveur : les grande étapes</a:t>
            </a:r>
          </a:p>
        </p:txBody>
      </p:sp>
    </p:spTree>
    <p:extLst>
      <p:ext uri="{BB962C8B-B14F-4D97-AF65-F5344CB8AC3E}">
        <p14:creationId xmlns:p14="http://schemas.microsoft.com/office/powerpoint/2010/main" val="2555099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a:xfrm>
            <a:off x="1066800" y="642594"/>
            <a:ext cx="10058400" cy="556814"/>
          </a:xfrm>
        </p:spPr>
        <p:txBody>
          <a:bodyPr>
            <a:normAutofit/>
          </a:bodyPr>
          <a:lstStyle/>
          <a:p>
            <a:r>
              <a:rPr lang="fr-FR" sz="2800" dirty="0"/>
              <a:t>Création d’un projet cross platform UNIX/WINDOWS</a:t>
            </a:r>
          </a:p>
        </p:txBody>
      </p:sp>
      <p:sp>
        <p:nvSpPr>
          <p:cNvPr id="3" name="Espace réservé du contenu 2">
            <a:extLst>
              <a:ext uri="{FF2B5EF4-FFF2-40B4-BE49-F238E27FC236}">
                <a16:creationId xmlns:a16="http://schemas.microsoft.com/office/drawing/2014/main" id="{5837093E-200E-45C2-A38D-202DB399C72A}"/>
              </a:ext>
            </a:extLst>
          </p:cNvPr>
          <p:cNvSpPr>
            <a:spLocks noGrp="1"/>
          </p:cNvSpPr>
          <p:nvPr>
            <p:ph idx="1"/>
          </p:nvPr>
        </p:nvSpPr>
        <p:spPr>
          <a:xfrm>
            <a:off x="1066800" y="1199408"/>
            <a:ext cx="10058400" cy="5100452"/>
          </a:xfrm>
        </p:spPr>
        <p:txBody>
          <a:bodyPr>
            <a:normAutofit fontScale="92500" lnSpcReduction="10000"/>
          </a:bodyPr>
          <a:lstStyle/>
          <a:p>
            <a:pPr marL="0" indent="0">
              <a:buNone/>
            </a:pPr>
            <a:r>
              <a:rPr lang="fr-FR" dirty="0"/>
              <a:t>Utilisation du générateur de projet </a:t>
            </a:r>
            <a:r>
              <a:rPr lang="fr-FR" dirty="0" err="1"/>
              <a:t>Cmake</a:t>
            </a:r>
            <a:r>
              <a:rPr lang="fr-FR" dirty="0"/>
              <a:t>.</a:t>
            </a:r>
          </a:p>
          <a:p>
            <a:pPr lvl="1"/>
            <a:r>
              <a:rPr lang="fr-FR" dirty="0"/>
              <a:t>Utilisation d’un fichier de configuration qui décrit les composant du projet</a:t>
            </a:r>
          </a:p>
          <a:p>
            <a:pPr lvl="1"/>
            <a:r>
              <a:rPr lang="fr-FR" dirty="0"/>
              <a:t>Puis génération avec des fichier projet selon le system visé </a:t>
            </a:r>
          </a:p>
          <a:p>
            <a:pPr lvl="2"/>
            <a:r>
              <a:rPr lang="fr-FR" dirty="0"/>
              <a:t>Ici : Projet VC++ sur Windows ou </a:t>
            </a:r>
            <a:r>
              <a:rPr lang="fr-FR" dirty="0" err="1"/>
              <a:t>Makefile</a:t>
            </a:r>
            <a:r>
              <a:rPr lang="fr-FR" dirty="0"/>
              <a:t> pour Unix</a:t>
            </a:r>
          </a:p>
          <a:p>
            <a:pPr lvl="1"/>
            <a:endParaRPr lang="fr-FR" dirty="0"/>
          </a:p>
          <a:p>
            <a:pPr lvl="1"/>
            <a:r>
              <a:rPr lang="fr-FR" dirty="0"/>
              <a:t>Ajout dans le projet de tierces parties :</a:t>
            </a:r>
          </a:p>
          <a:p>
            <a:pPr lvl="2"/>
            <a:r>
              <a:rPr lang="fr-FR" dirty="0"/>
              <a:t>Du code source du Driver BME 280</a:t>
            </a:r>
          </a:p>
          <a:p>
            <a:pPr lvl="2"/>
            <a:r>
              <a:rPr lang="fr-FR" dirty="0"/>
              <a:t>Du code source de </a:t>
            </a:r>
            <a:r>
              <a:rPr lang="fr-FR" dirty="0" err="1"/>
              <a:t>BuildInc</a:t>
            </a:r>
            <a:r>
              <a:rPr lang="fr-FR" dirty="0"/>
              <a:t> : petit utilitaire perso qui permet d’</a:t>
            </a:r>
            <a:r>
              <a:rPr lang="fr-FR" dirty="0" err="1"/>
              <a:t>incrementer</a:t>
            </a:r>
            <a:r>
              <a:rPr lang="fr-FR" dirty="0"/>
              <a:t> un numéro de </a:t>
            </a:r>
            <a:r>
              <a:rPr lang="fr-FR" dirty="0" err="1"/>
              <a:t>build</a:t>
            </a:r>
            <a:r>
              <a:rPr lang="fr-FR" dirty="0"/>
              <a:t> a chaque </a:t>
            </a:r>
            <a:r>
              <a:rPr lang="fr-FR" dirty="0" err="1"/>
              <a:t>build</a:t>
            </a:r>
            <a:endParaRPr lang="fr-FR" dirty="0"/>
          </a:p>
          <a:p>
            <a:pPr lvl="2"/>
            <a:r>
              <a:rPr lang="fr-FR" dirty="0"/>
              <a:t>Du code source de </a:t>
            </a:r>
            <a:r>
              <a:rPr lang="fr-FR" dirty="0" err="1"/>
              <a:t>libuv</a:t>
            </a:r>
            <a:r>
              <a:rPr lang="fr-FR" dirty="0"/>
              <a:t> : la libraire de communication réseau</a:t>
            </a:r>
          </a:p>
          <a:p>
            <a:pPr lvl="2"/>
            <a:r>
              <a:rPr lang="fr-FR" dirty="0"/>
              <a:t>Du code source de SQlite3 : </a:t>
            </a:r>
            <a:r>
              <a:rPr lang="fr-FR" dirty="0" err="1"/>
              <a:t>piltoe</a:t>
            </a:r>
            <a:r>
              <a:rPr lang="fr-FR" dirty="0"/>
              <a:t> de base de </a:t>
            </a:r>
            <a:r>
              <a:rPr lang="fr-FR" dirty="0" err="1"/>
              <a:t>donéne</a:t>
            </a:r>
            <a:r>
              <a:rPr lang="fr-FR" dirty="0"/>
              <a:t> embarquée</a:t>
            </a:r>
          </a:p>
          <a:p>
            <a:pPr lvl="2"/>
            <a:r>
              <a:rPr lang="fr-FR" dirty="0"/>
              <a:t>Du code source de </a:t>
            </a:r>
            <a:r>
              <a:rPr lang="fr-FR" dirty="0" err="1"/>
              <a:t>uv_cpp</a:t>
            </a:r>
            <a:r>
              <a:rPr lang="fr-FR" dirty="0"/>
              <a:t> : le </a:t>
            </a:r>
            <a:r>
              <a:rPr lang="fr-FR" dirty="0" err="1"/>
              <a:t>wrapper</a:t>
            </a:r>
            <a:r>
              <a:rPr lang="fr-FR" dirty="0"/>
              <a:t> </a:t>
            </a:r>
            <a:r>
              <a:rPr lang="fr-FR" dirty="0" err="1"/>
              <a:t>cpp</a:t>
            </a:r>
            <a:r>
              <a:rPr lang="fr-FR" dirty="0"/>
              <a:t> pour </a:t>
            </a:r>
            <a:r>
              <a:rPr lang="fr-FR" dirty="0" err="1"/>
              <a:t>libuv</a:t>
            </a:r>
            <a:endParaRPr lang="fr-FR" dirty="0"/>
          </a:p>
          <a:p>
            <a:pPr lvl="1"/>
            <a:r>
              <a:rPr lang="fr-FR" dirty="0"/>
              <a:t>Ajout dans le projet du code utile reparti en module :</a:t>
            </a:r>
          </a:p>
          <a:p>
            <a:pPr lvl="2"/>
            <a:r>
              <a:rPr lang="fr-FR" dirty="0"/>
              <a:t>Un module pour gérer le serveur HTTP : réception / traitement / envoi de requête HTTP</a:t>
            </a:r>
          </a:p>
          <a:p>
            <a:pPr lvl="2"/>
            <a:r>
              <a:rPr lang="fr-FR" dirty="0"/>
              <a:t>Un module pour gérer le capteur : mesure du capteur et envoi des données mesurées</a:t>
            </a:r>
          </a:p>
          <a:p>
            <a:pPr lvl="2"/>
            <a:r>
              <a:rPr lang="fr-FR" dirty="0"/>
              <a:t>Un module pour gérer la base de donnée : ajout de donnée / extraction sous forme JSON</a:t>
            </a:r>
          </a:p>
          <a:p>
            <a:pPr lvl="2"/>
            <a:r>
              <a:rPr lang="fr-FR" dirty="0"/>
              <a:t>Un module pour piloter la mesure et l’inscription dans la base de donnée suivant un </a:t>
            </a:r>
            <a:r>
              <a:rPr lang="fr-FR" dirty="0" err="1"/>
              <a:t>timer</a:t>
            </a:r>
            <a:r>
              <a:rPr lang="fr-FR" dirty="0"/>
              <a:t>. Ici toute les heures</a:t>
            </a:r>
          </a:p>
          <a:p>
            <a:pPr lvl="2"/>
            <a:r>
              <a:rPr lang="fr-FR" dirty="0"/>
              <a:t>Un module pour extraire les infos du serveur : </a:t>
            </a:r>
          </a:p>
          <a:p>
            <a:pPr lvl="3"/>
            <a:r>
              <a:rPr lang="fr-FR" dirty="0"/>
              <a:t>Infos de l’os : version, </a:t>
            </a:r>
            <a:r>
              <a:rPr lang="fr-FR" dirty="0" err="1"/>
              <a:t>cpu</a:t>
            </a:r>
            <a:endParaRPr lang="fr-FR" dirty="0"/>
          </a:p>
          <a:p>
            <a:pPr lvl="3"/>
            <a:r>
              <a:rPr lang="fr-FR" dirty="0"/>
              <a:t>Infos sur la bd : nombre d’enregistrements, version de la bd, chemin de la bd</a:t>
            </a:r>
          </a:p>
          <a:p>
            <a:pPr lvl="3"/>
            <a:r>
              <a:rPr lang="fr-FR" dirty="0"/>
              <a:t>Infos sur le serveur : version, ligne de commande utilisé</a:t>
            </a:r>
          </a:p>
          <a:p>
            <a:pPr lvl="2"/>
            <a:r>
              <a:rPr lang="fr-FR" dirty="0"/>
              <a:t>Ajout du point d’entrée du projet :</a:t>
            </a:r>
          </a:p>
          <a:p>
            <a:pPr lvl="3"/>
            <a:r>
              <a:rPr lang="fr-FR" dirty="0"/>
              <a:t>Ajout d’une interface de ligne de commande configurable dans la logique des commande UNIX</a:t>
            </a:r>
          </a:p>
          <a:p>
            <a:pPr lvl="3"/>
            <a:r>
              <a:rPr lang="fr-FR" dirty="0"/>
              <a:t>Ajout du flux logique principal</a:t>
            </a:r>
          </a:p>
          <a:p>
            <a:pPr lvl="3"/>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dirty="0"/>
          </a:p>
        </p:txBody>
      </p:sp>
    </p:spTree>
    <p:extLst>
      <p:ext uri="{BB962C8B-B14F-4D97-AF65-F5344CB8AC3E}">
        <p14:creationId xmlns:p14="http://schemas.microsoft.com/office/powerpoint/2010/main" val="2179627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371592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a:xfrm>
            <a:off x="1066800" y="642594"/>
            <a:ext cx="10058400" cy="556814"/>
          </a:xfrm>
        </p:spPr>
        <p:txBody>
          <a:bodyPr>
            <a:normAutofit fontScale="90000"/>
          </a:bodyPr>
          <a:lstStyle/>
          <a:p>
            <a:r>
              <a:rPr lang="fr-FR" dirty="0"/>
              <a:t>Conception du Serveur : les grande étapes</a:t>
            </a:r>
          </a:p>
        </p:txBody>
      </p:sp>
      <p:sp>
        <p:nvSpPr>
          <p:cNvPr id="3" name="Espace réservé du contenu 2">
            <a:extLst>
              <a:ext uri="{FF2B5EF4-FFF2-40B4-BE49-F238E27FC236}">
                <a16:creationId xmlns:a16="http://schemas.microsoft.com/office/drawing/2014/main" id="{5837093E-200E-45C2-A38D-202DB399C72A}"/>
              </a:ext>
            </a:extLst>
          </p:cNvPr>
          <p:cNvSpPr>
            <a:spLocks noGrp="1"/>
          </p:cNvSpPr>
          <p:nvPr>
            <p:ph idx="1"/>
          </p:nvPr>
        </p:nvSpPr>
        <p:spPr>
          <a:xfrm>
            <a:off x="1066800" y="1300348"/>
            <a:ext cx="10058400" cy="4652396"/>
          </a:xfrm>
        </p:spPr>
        <p:txBody>
          <a:bodyPr>
            <a:normAutofit/>
          </a:bodyPr>
          <a:lstStyle/>
          <a:p>
            <a:pPr lvl="2"/>
            <a:endParaRPr lang="fr-FR" dirty="0"/>
          </a:p>
          <a:p>
            <a:pPr lvl="2"/>
            <a:r>
              <a:rPr lang="fr-FR" dirty="0"/>
              <a:t>Création d’un projet cross platform UNIX/WINDOWS</a:t>
            </a:r>
          </a:p>
          <a:p>
            <a:pPr lvl="2"/>
            <a:r>
              <a:rPr lang="fr-FR" dirty="0"/>
              <a:t>Mettre en place les diffèrent modules </a:t>
            </a:r>
          </a:p>
          <a:p>
            <a:pPr lvl="3"/>
            <a:r>
              <a:rPr lang="fr-FR" dirty="0"/>
              <a:t>Serveur HTTP</a:t>
            </a:r>
          </a:p>
          <a:p>
            <a:pPr lvl="3"/>
            <a:r>
              <a:rPr lang="fr-FR" dirty="0"/>
              <a:t>Base de donnée</a:t>
            </a:r>
          </a:p>
          <a:p>
            <a:pPr lvl="3"/>
            <a:r>
              <a:rPr lang="fr-FR" dirty="0"/>
              <a:t>Mesure capteur</a:t>
            </a:r>
          </a:p>
          <a:p>
            <a:pPr lvl="3"/>
            <a:r>
              <a:rPr lang="fr-FR" dirty="0"/>
              <a:t>Historique des mesures</a:t>
            </a:r>
          </a:p>
          <a:p>
            <a:pPr lvl="3"/>
            <a:r>
              <a:rPr lang="fr-FR" dirty="0"/>
              <a:t>Infos serveur</a:t>
            </a:r>
          </a:p>
          <a:p>
            <a:pPr lvl="2"/>
            <a:r>
              <a:rPr lang="fr-FR" dirty="0"/>
              <a:t>Créer la logique d’interconnexion des différents modules</a:t>
            </a:r>
          </a:p>
          <a:p>
            <a:pPr lvl="2"/>
            <a:r>
              <a:rPr lang="fr-FR" dirty="0"/>
              <a:t>Mettre au point les modules possible sous Windows :</a:t>
            </a:r>
          </a:p>
          <a:p>
            <a:pPr lvl="3"/>
            <a:r>
              <a:rPr lang="fr-FR" dirty="0"/>
              <a:t>Serveur HTTP</a:t>
            </a:r>
          </a:p>
          <a:p>
            <a:pPr lvl="3"/>
            <a:r>
              <a:rPr lang="fr-FR" dirty="0" err="1"/>
              <a:t>Pilotega</a:t>
            </a:r>
            <a:r>
              <a:rPr lang="fr-FR" dirty="0"/>
              <a:t> de la </a:t>
            </a:r>
            <a:r>
              <a:rPr lang="fr-FR" dirty="0" err="1"/>
              <a:t>abse</a:t>
            </a:r>
            <a:r>
              <a:rPr lang="fr-FR" dirty="0"/>
              <a:t> de donnée</a:t>
            </a:r>
          </a:p>
          <a:p>
            <a:pPr lvl="3"/>
            <a:endParaRPr lang="fr-FR" dirty="0"/>
          </a:p>
          <a:p>
            <a:pPr lvl="3"/>
            <a:endParaRPr lang="fr-FR" dirty="0"/>
          </a:p>
          <a:p>
            <a:pPr lvl="2"/>
            <a:r>
              <a:rPr lang="fr-FR" dirty="0"/>
              <a:t> </a:t>
            </a:r>
            <a:r>
              <a:rPr lang="fr-FR" dirty="0" err="1"/>
              <a:t>etau</a:t>
            </a:r>
            <a:r>
              <a:rPr lang="fr-FR" dirty="0"/>
              <a:t> point et </a:t>
            </a:r>
            <a:r>
              <a:rPr lang="fr-FR" dirty="0" err="1"/>
              <a:t>tetser</a:t>
            </a:r>
            <a:r>
              <a:rPr lang="fr-FR" dirty="0"/>
              <a:t> les </a:t>
            </a:r>
            <a:r>
              <a:rPr lang="fr-FR" dirty="0" err="1"/>
              <a:t>different</a:t>
            </a:r>
            <a:r>
              <a:rPr lang="fr-FR" dirty="0"/>
              <a:t> composant possible </a:t>
            </a:r>
            <a:r>
              <a:rPr lang="fr-FR" dirty="0" err="1"/>
              <a:t>ctoé</a:t>
            </a:r>
            <a:r>
              <a:rPr lang="fr-FR" dirty="0"/>
              <a:t> </a:t>
            </a:r>
            <a:r>
              <a:rPr lang="fr-FR" dirty="0" err="1"/>
              <a:t>window</a:t>
            </a:r>
            <a:endParaRPr lang="fr-FR" dirty="0"/>
          </a:p>
          <a:p>
            <a:pPr marL="0" indent="0">
              <a:buNone/>
            </a:pPr>
            <a:endParaRPr lang="fr-FR" dirty="0"/>
          </a:p>
          <a:p>
            <a:pPr lvl="3"/>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216806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1066800" y="1258784"/>
            <a:ext cx="10058400" cy="4693960"/>
          </a:xfrm>
        </p:spPr>
        <p:txBody>
          <a:bodyPr/>
          <a:lstStyle/>
          <a:p>
            <a:endParaRPr lang="fr-FR" dirty="0">
              <a:effectLst/>
              <a:latin typeface="Arial" panose="020B0604020202020204" pitchFamily="34" charset="0"/>
            </a:endParaRPr>
          </a:p>
          <a:p>
            <a:r>
              <a:rPr lang="fr-FR" dirty="0">
                <a:effectLst/>
                <a:latin typeface="Arial" panose="020B0604020202020204" pitchFamily="34" charset="0"/>
              </a:rPr>
              <a:t>L’objectif de ce projet est de concevoir une </a:t>
            </a:r>
            <a:r>
              <a:rPr lang="fr-FR" dirty="0" err="1">
                <a:effectLst/>
                <a:latin typeface="Arial" panose="020B0604020202020204" pitchFamily="34" charset="0"/>
              </a:rPr>
              <a:t>StationMétéo</a:t>
            </a:r>
            <a:r>
              <a:rPr lang="fr-FR" dirty="0">
                <a:effectLst/>
                <a:latin typeface="Arial" panose="020B0604020202020204" pitchFamily="34" charset="0"/>
              </a:rPr>
              <a:t>. </a:t>
            </a:r>
          </a:p>
          <a:p>
            <a:r>
              <a:rPr lang="fr-FR" dirty="0">
                <a:effectLst/>
                <a:latin typeface="Arial" panose="020B0604020202020204" pitchFamily="34" charset="0"/>
              </a:rPr>
              <a:t>Cette </a:t>
            </a:r>
            <a:r>
              <a:rPr lang="fr-FR" dirty="0" err="1">
                <a:effectLst/>
                <a:latin typeface="Arial" panose="020B0604020202020204" pitchFamily="34" charset="0"/>
              </a:rPr>
              <a:t>StationMétéo</a:t>
            </a:r>
            <a:r>
              <a:rPr lang="fr-FR" dirty="0">
                <a:effectLst/>
                <a:latin typeface="Arial" panose="020B0604020202020204" pitchFamily="34" charset="0"/>
              </a:rPr>
              <a:t> permettra de fournir certaines informations. </a:t>
            </a:r>
          </a:p>
          <a:p>
            <a:r>
              <a:rPr lang="fr-FR" dirty="0">
                <a:effectLst/>
                <a:latin typeface="Arial" panose="020B0604020202020204" pitchFamily="34" charset="0"/>
              </a:rPr>
              <a:t>On souhaite afficher sur cette station Météo des informations météorologiques de 2 points géographiques différents:</a:t>
            </a:r>
          </a:p>
          <a:p>
            <a:pPr lvl="1"/>
            <a:r>
              <a:rPr lang="fr-FR" dirty="0">
                <a:effectLst/>
                <a:latin typeface="Arial" panose="020B0604020202020204" pitchFamily="34" charset="0"/>
              </a:rPr>
              <a:t>en mer, ce qu’on appellera dans la suite du projet la Balise Mer </a:t>
            </a:r>
          </a:p>
          <a:p>
            <a:pPr lvl="1"/>
            <a:r>
              <a:rPr lang="fr-FR" dirty="0">
                <a:effectLst/>
                <a:latin typeface="Arial" panose="020B0604020202020204" pitchFamily="34" charset="0"/>
              </a:rPr>
              <a:t>d'une ville choisie, ce qu’on appellera dans la suite du projet la Balise Ville</a:t>
            </a:r>
          </a:p>
          <a:p>
            <a:endParaRPr lang="fr-FR"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953630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a:xfrm>
            <a:off x="1066800" y="642594"/>
            <a:ext cx="10058400" cy="556814"/>
          </a:xfrm>
        </p:spPr>
        <p:txBody>
          <a:bodyPr>
            <a:normAutofit fontScale="90000"/>
          </a:bodyPr>
          <a:lstStyle/>
          <a:p>
            <a:r>
              <a:rPr lang="fr-FR" dirty="0"/>
              <a:t>Conception du Serveur : 1 étape</a:t>
            </a:r>
          </a:p>
        </p:txBody>
      </p:sp>
      <p:sp>
        <p:nvSpPr>
          <p:cNvPr id="3" name="Espace réservé du contenu 2">
            <a:extLst>
              <a:ext uri="{FF2B5EF4-FFF2-40B4-BE49-F238E27FC236}">
                <a16:creationId xmlns:a16="http://schemas.microsoft.com/office/drawing/2014/main" id="{5837093E-200E-45C2-A38D-202DB399C72A}"/>
              </a:ext>
            </a:extLst>
          </p:cNvPr>
          <p:cNvSpPr>
            <a:spLocks noGrp="1"/>
          </p:cNvSpPr>
          <p:nvPr>
            <p:ph idx="1"/>
          </p:nvPr>
        </p:nvSpPr>
        <p:spPr>
          <a:xfrm>
            <a:off x="1066800" y="1300348"/>
            <a:ext cx="10058400" cy="4652396"/>
          </a:xfrm>
        </p:spPr>
        <p:txBody>
          <a:bodyPr>
            <a:normAutofit/>
          </a:bodyPr>
          <a:lstStyle/>
          <a:p>
            <a:pPr lvl="2"/>
            <a:r>
              <a:rPr lang="fr-FR" dirty="0"/>
              <a:t>Création d’un projet cross platform UNIX/WINDOWS avec CMAKE </a:t>
            </a:r>
          </a:p>
          <a:p>
            <a:pPr lvl="3"/>
            <a:r>
              <a:rPr lang="fr-FR" dirty="0"/>
              <a:t>L’idée était de :</a:t>
            </a:r>
          </a:p>
          <a:p>
            <a:pPr lvl="4"/>
            <a:r>
              <a:rPr lang="fr-FR" dirty="0"/>
              <a:t>faire le plus gros du projet sous </a:t>
            </a:r>
            <a:r>
              <a:rPr lang="fr-FR" dirty="0" err="1"/>
              <a:t>windows</a:t>
            </a:r>
            <a:endParaRPr lang="fr-FR" dirty="0"/>
          </a:p>
          <a:p>
            <a:pPr lvl="4"/>
            <a:r>
              <a:rPr lang="fr-FR" dirty="0"/>
              <a:t>Faire le déploiement, derniers test, et configuration serveurs sur la machine linux</a:t>
            </a:r>
          </a:p>
          <a:p>
            <a:pPr lvl="3"/>
            <a:endParaRPr lang="fr-FR" dirty="0"/>
          </a:p>
          <a:p>
            <a:pPr lvl="3"/>
            <a:r>
              <a:rPr lang="fr-FR" dirty="0"/>
              <a:t>Les  + de développer sous Windows : </a:t>
            </a:r>
          </a:p>
          <a:p>
            <a:pPr lvl="4"/>
            <a:r>
              <a:rPr lang="fr-FR" dirty="0"/>
              <a:t>Pouvoir faciliter la mise au point et le </a:t>
            </a:r>
            <a:r>
              <a:rPr lang="fr-FR" dirty="0" err="1"/>
              <a:t>debug</a:t>
            </a:r>
            <a:r>
              <a:rPr lang="fr-FR" dirty="0"/>
              <a:t> avec les outils visuel de </a:t>
            </a:r>
            <a:r>
              <a:rPr lang="fr-FR" dirty="0" err="1"/>
              <a:t>visual</a:t>
            </a:r>
            <a:r>
              <a:rPr lang="fr-FR" dirty="0"/>
              <a:t> studio 2019 :</a:t>
            </a:r>
          </a:p>
          <a:p>
            <a:pPr lvl="5"/>
            <a:r>
              <a:rPr lang="fr-FR" dirty="0"/>
              <a:t>Debugger</a:t>
            </a:r>
          </a:p>
          <a:p>
            <a:pPr lvl="5"/>
            <a:r>
              <a:rPr lang="fr-FR" dirty="0"/>
              <a:t>Profiler</a:t>
            </a:r>
          </a:p>
          <a:p>
            <a:pPr lvl="5"/>
            <a:r>
              <a:rPr lang="fr-FR" dirty="0"/>
              <a:t>Analyseur de fuite mémoire</a:t>
            </a:r>
          </a:p>
          <a:p>
            <a:pPr lvl="5"/>
            <a:r>
              <a:rPr lang="fr-FR" dirty="0" err="1"/>
              <a:t>Refactoring</a:t>
            </a:r>
            <a:endParaRPr lang="fr-FR" dirty="0"/>
          </a:p>
          <a:p>
            <a:pPr lvl="5"/>
            <a:r>
              <a:rPr lang="fr-FR" dirty="0"/>
              <a:t>Test du serveur avec Firefox/Chrome</a:t>
            </a:r>
          </a:p>
          <a:p>
            <a:pPr lvl="5"/>
            <a:endParaRPr lang="fr-FR" dirty="0"/>
          </a:p>
          <a:p>
            <a:pPr lvl="3"/>
            <a:r>
              <a:rPr lang="fr-FR" dirty="0"/>
              <a:t>Les - de développer sous Windows :</a:t>
            </a:r>
          </a:p>
          <a:p>
            <a:pPr lvl="4"/>
            <a:r>
              <a:rPr lang="fr-FR" dirty="0"/>
              <a:t>Pas accès au capteur BME280.</a:t>
            </a:r>
          </a:p>
          <a:p>
            <a:pPr marL="0" indent="0">
              <a:buNone/>
            </a:pPr>
            <a:endParaRPr lang="fr-FR" dirty="0"/>
          </a:p>
          <a:p>
            <a:pPr lvl="3"/>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2089308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a:xfrm>
            <a:off x="1066800" y="642594"/>
            <a:ext cx="10058400" cy="556814"/>
          </a:xfrm>
        </p:spPr>
        <p:txBody>
          <a:bodyPr>
            <a:normAutofit fontScale="90000"/>
          </a:bodyPr>
          <a:lstStyle/>
          <a:p>
            <a:r>
              <a:rPr lang="fr-FR" dirty="0"/>
              <a:t>Conception du Serveur : 2eme étape</a:t>
            </a:r>
          </a:p>
        </p:txBody>
      </p:sp>
      <p:sp>
        <p:nvSpPr>
          <p:cNvPr id="3" name="Espace réservé du contenu 2">
            <a:extLst>
              <a:ext uri="{FF2B5EF4-FFF2-40B4-BE49-F238E27FC236}">
                <a16:creationId xmlns:a16="http://schemas.microsoft.com/office/drawing/2014/main" id="{5837093E-200E-45C2-A38D-202DB399C72A}"/>
              </a:ext>
            </a:extLst>
          </p:cNvPr>
          <p:cNvSpPr>
            <a:spLocks noGrp="1"/>
          </p:cNvSpPr>
          <p:nvPr>
            <p:ph idx="1"/>
          </p:nvPr>
        </p:nvSpPr>
        <p:spPr>
          <a:xfrm>
            <a:off x="1066800" y="1300348"/>
            <a:ext cx="10058400" cy="4652396"/>
          </a:xfrm>
        </p:spPr>
        <p:txBody>
          <a:bodyPr>
            <a:normAutofit/>
          </a:bodyPr>
          <a:lstStyle/>
          <a:p>
            <a:pPr marL="0" indent="0">
              <a:buNone/>
            </a:pPr>
            <a:r>
              <a:rPr lang="fr-FR" dirty="0"/>
              <a:t>Mise au point sous Windows avec Visual studio :</a:t>
            </a:r>
          </a:p>
          <a:p>
            <a:pPr lvl="1"/>
            <a:r>
              <a:rPr lang="fr-FR" dirty="0"/>
              <a:t>Création d’un projet cross platform UNIX/WINDOWS avec CMAKE :</a:t>
            </a:r>
          </a:p>
          <a:p>
            <a:pPr lvl="2"/>
            <a:r>
              <a:rPr lang="fr-FR" dirty="0"/>
              <a:t>Ajout dans le projet de tierce partie :</a:t>
            </a:r>
          </a:p>
          <a:p>
            <a:pPr lvl="3"/>
            <a:r>
              <a:rPr lang="fr-FR" dirty="0"/>
              <a:t>Du code source du Driver BME 280</a:t>
            </a:r>
          </a:p>
          <a:p>
            <a:pPr lvl="3"/>
            <a:r>
              <a:rPr lang="fr-FR" dirty="0"/>
              <a:t>Du code source de </a:t>
            </a:r>
            <a:r>
              <a:rPr lang="fr-FR" dirty="0" err="1"/>
              <a:t>BuildInc</a:t>
            </a:r>
            <a:r>
              <a:rPr lang="fr-FR" dirty="0"/>
              <a:t> : petit utilitaire qui permet d’</a:t>
            </a:r>
            <a:r>
              <a:rPr lang="fr-FR" dirty="0" err="1"/>
              <a:t>incrementer</a:t>
            </a:r>
            <a:r>
              <a:rPr lang="fr-FR" dirty="0"/>
              <a:t> un numéro de </a:t>
            </a:r>
            <a:r>
              <a:rPr lang="fr-FR" dirty="0" err="1"/>
              <a:t>build</a:t>
            </a:r>
            <a:r>
              <a:rPr lang="fr-FR" dirty="0"/>
              <a:t> a chaque </a:t>
            </a:r>
            <a:r>
              <a:rPr lang="fr-FR" dirty="0" err="1"/>
              <a:t>build</a:t>
            </a:r>
            <a:endParaRPr lang="fr-FR" dirty="0"/>
          </a:p>
          <a:p>
            <a:pPr lvl="3"/>
            <a:r>
              <a:rPr lang="fr-FR" dirty="0"/>
              <a:t>Du code source de </a:t>
            </a:r>
            <a:r>
              <a:rPr lang="fr-FR" dirty="0" err="1"/>
              <a:t>libuv</a:t>
            </a:r>
            <a:r>
              <a:rPr lang="fr-FR" dirty="0"/>
              <a:t> : la libraire de communication réseau</a:t>
            </a:r>
          </a:p>
          <a:p>
            <a:pPr lvl="3"/>
            <a:r>
              <a:rPr lang="fr-FR" dirty="0"/>
              <a:t>Du code source de SQlite3</a:t>
            </a:r>
          </a:p>
          <a:p>
            <a:pPr lvl="3"/>
            <a:r>
              <a:rPr lang="fr-FR" dirty="0"/>
              <a:t>Du code source de </a:t>
            </a:r>
            <a:r>
              <a:rPr lang="fr-FR" dirty="0" err="1"/>
              <a:t>uv_cpp</a:t>
            </a:r>
            <a:r>
              <a:rPr lang="fr-FR" dirty="0"/>
              <a:t> : le </a:t>
            </a:r>
            <a:r>
              <a:rPr lang="fr-FR" dirty="0" err="1"/>
              <a:t>wrapper</a:t>
            </a:r>
            <a:r>
              <a:rPr lang="fr-FR" dirty="0"/>
              <a:t> </a:t>
            </a:r>
            <a:r>
              <a:rPr lang="fr-FR" dirty="0" err="1"/>
              <a:t>cpp</a:t>
            </a:r>
            <a:r>
              <a:rPr lang="fr-FR" dirty="0"/>
              <a:t> pour </a:t>
            </a:r>
            <a:r>
              <a:rPr lang="fr-FR" dirty="0" err="1"/>
              <a:t>libuv</a:t>
            </a:r>
            <a:endParaRPr lang="fr-FR" dirty="0"/>
          </a:p>
          <a:p>
            <a:pPr lvl="2"/>
            <a:r>
              <a:rPr lang="fr-FR" dirty="0"/>
              <a:t>Ajout dans le projet du code utile reparti en module :</a:t>
            </a:r>
          </a:p>
          <a:p>
            <a:pPr lvl="3"/>
            <a:r>
              <a:rPr lang="fr-FR" dirty="0"/>
              <a:t>Un module pour gérer le serveur HTTP : réception / traitement / envoi de requête HTTP</a:t>
            </a:r>
          </a:p>
          <a:p>
            <a:pPr lvl="3"/>
            <a:r>
              <a:rPr lang="fr-FR" dirty="0"/>
              <a:t>Un module pour gérer le capteur : mesure du capteur et formatage des données mesurées</a:t>
            </a:r>
          </a:p>
          <a:p>
            <a:pPr lvl="3"/>
            <a:r>
              <a:rPr lang="fr-FR" dirty="0"/>
              <a:t>Un module pour gérer la base de donnée : ajout de donnée / extraction sous forme JSON</a:t>
            </a:r>
          </a:p>
          <a:p>
            <a:pPr lvl="3"/>
            <a:r>
              <a:rPr lang="fr-FR" dirty="0"/>
              <a:t>Un module pour piloter la mesure et l’inscription dans la base de donnée suivant un </a:t>
            </a:r>
            <a:r>
              <a:rPr lang="fr-FR" dirty="0" err="1"/>
              <a:t>timer</a:t>
            </a:r>
            <a:r>
              <a:rPr lang="fr-FR" dirty="0"/>
              <a:t>. Ici toute les heures</a:t>
            </a:r>
          </a:p>
          <a:p>
            <a:pPr lvl="3"/>
            <a:r>
              <a:rPr lang="fr-FR" dirty="0"/>
              <a:t>Un module pour extraire les infos du serveur : </a:t>
            </a:r>
          </a:p>
          <a:p>
            <a:pPr lvl="4"/>
            <a:r>
              <a:rPr lang="fr-FR" dirty="0"/>
              <a:t>Infos de l’os : version, </a:t>
            </a:r>
            <a:r>
              <a:rPr lang="fr-FR" dirty="0" err="1"/>
              <a:t>cpu</a:t>
            </a:r>
            <a:endParaRPr lang="fr-FR" dirty="0"/>
          </a:p>
          <a:p>
            <a:pPr lvl="4"/>
            <a:r>
              <a:rPr lang="fr-FR" dirty="0"/>
              <a:t>Infos sur la bd : nombre d’enregistrements, version de la bd, chemin de la bd</a:t>
            </a:r>
          </a:p>
          <a:p>
            <a:pPr lvl="4"/>
            <a:r>
              <a:rPr lang="fr-FR" dirty="0"/>
              <a:t>Infos sur le serveur : version, ligne de commande utilisé</a:t>
            </a:r>
          </a:p>
          <a:p>
            <a:pPr lvl="3"/>
            <a:r>
              <a:rPr lang="fr-FR" dirty="0"/>
              <a:t>Ajout de l’</a:t>
            </a:r>
            <a:r>
              <a:rPr lang="fr-FR" dirty="0" err="1"/>
              <a:t>nty</a:t>
            </a:r>
            <a:r>
              <a:rPr lang="fr-FR" dirty="0"/>
              <a:t> point du projet :</a:t>
            </a:r>
          </a:p>
          <a:p>
            <a:pPr lvl="3"/>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185517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a:xfrm>
            <a:off x="1066800" y="642594"/>
            <a:ext cx="10058400" cy="556814"/>
          </a:xfrm>
        </p:spPr>
        <p:txBody>
          <a:bodyPr>
            <a:normAutofit fontScale="90000"/>
          </a:bodyPr>
          <a:lstStyle/>
          <a:p>
            <a:r>
              <a:rPr lang="fr-FR" dirty="0"/>
              <a:t>Conception du Serveur</a:t>
            </a:r>
          </a:p>
        </p:txBody>
      </p:sp>
      <p:sp>
        <p:nvSpPr>
          <p:cNvPr id="3" name="Espace réservé du contenu 2">
            <a:extLst>
              <a:ext uri="{FF2B5EF4-FFF2-40B4-BE49-F238E27FC236}">
                <a16:creationId xmlns:a16="http://schemas.microsoft.com/office/drawing/2014/main" id="{5837093E-200E-45C2-A38D-202DB399C72A}"/>
              </a:ext>
            </a:extLst>
          </p:cNvPr>
          <p:cNvSpPr>
            <a:spLocks noGrp="1"/>
          </p:cNvSpPr>
          <p:nvPr>
            <p:ph idx="1"/>
          </p:nvPr>
        </p:nvSpPr>
        <p:spPr>
          <a:xfrm>
            <a:off x="1066800" y="1300348"/>
            <a:ext cx="10058400" cy="4652396"/>
          </a:xfrm>
        </p:spPr>
        <p:txBody>
          <a:bodyPr>
            <a:normAutofit lnSpcReduction="10000"/>
          </a:bodyPr>
          <a:lstStyle/>
          <a:p>
            <a:pPr marL="0" indent="0">
              <a:buNone/>
            </a:pPr>
            <a:r>
              <a:rPr lang="fr-FR" dirty="0"/>
              <a:t>Mise au point sous Windows avec Visual studio :</a:t>
            </a:r>
          </a:p>
          <a:p>
            <a:pPr lvl="1"/>
            <a:r>
              <a:rPr lang="fr-FR" dirty="0"/>
              <a:t>Création d’un projet cross platform UNIX/WINDOWS avec CMAKE :</a:t>
            </a:r>
          </a:p>
          <a:p>
            <a:pPr lvl="2"/>
            <a:r>
              <a:rPr lang="fr-FR" dirty="0"/>
              <a:t>Ajout dans le projet de tierce partie :</a:t>
            </a:r>
          </a:p>
          <a:p>
            <a:pPr lvl="3"/>
            <a:r>
              <a:rPr lang="fr-FR" dirty="0"/>
              <a:t>Du code source du Driver BME 280</a:t>
            </a:r>
          </a:p>
          <a:p>
            <a:pPr lvl="3"/>
            <a:r>
              <a:rPr lang="fr-FR" dirty="0"/>
              <a:t>Du code source de </a:t>
            </a:r>
            <a:r>
              <a:rPr lang="fr-FR" dirty="0" err="1"/>
              <a:t>BuildInc</a:t>
            </a:r>
            <a:r>
              <a:rPr lang="fr-FR" dirty="0"/>
              <a:t> : petit utilitaire qui permet d’</a:t>
            </a:r>
            <a:r>
              <a:rPr lang="fr-FR" dirty="0" err="1"/>
              <a:t>incrementer</a:t>
            </a:r>
            <a:r>
              <a:rPr lang="fr-FR" dirty="0"/>
              <a:t> un numéro de </a:t>
            </a:r>
            <a:r>
              <a:rPr lang="fr-FR" dirty="0" err="1"/>
              <a:t>build</a:t>
            </a:r>
            <a:r>
              <a:rPr lang="fr-FR" dirty="0"/>
              <a:t> a chaque </a:t>
            </a:r>
            <a:r>
              <a:rPr lang="fr-FR" dirty="0" err="1"/>
              <a:t>build</a:t>
            </a:r>
            <a:endParaRPr lang="fr-FR" dirty="0"/>
          </a:p>
          <a:p>
            <a:pPr lvl="3"/>
            <a:r>
              <a:rPr lang="fr-FR" dirty="0"/>
              <a:t>Du code source de </a:t>
            </a:r>
            <a:r>
              <a:rPr lang="fr-FR" dirty="0" err="1"/>
              <a:t>libuv</a:t>
            </a:r>
            <a:r>
              <a:rPr lang="fr-FR" dirty="0"/>
              <a:t> : la libraire de communication réseau</a:t>
            </a:r>
          </a:p>
          <a:p>
            <a:pPr lvl="3"/>
            <a:r>
              <a:rPr lang="fr-FR" dirty="0"/>
              <a:t>Du code source de SQlite3</a:t>
            </a:r>
          </a:p>
          <a:p>
            <a:pPr lvl="3"/>
            <a:r>
              <a:rPr lang="fr-FR" dirty="0"/>
              <a:t>Du code source de </a:t>
            </a:r>
            <a:r>
              <a:rPr lang="fr-FR" dirty="0" err="1"/>
              <a:t>uv_cpp</a:t>
            </a:r>
            <a:r>
              <a:rPr lang="fr-FR" dirty="0"/>
              <a:t> : le </a:t>
            </a:r>
            <a:r>
              <a:rPr lang="fr-FR" dirty="0" err="1"/>
              <a:t>wrapper</a:t>
            </a:r>
            <a:r>
              <a:rPr lang="fr-FR" dirty="0"/>
              <a:t> </a:t>
            </a:r>
            <a:r>
              <a:rPr lang="fr-FR" dirty="0" err="1"/>
              <a:t>cpp</a:t>
            </a:r>
            <a:r>
              <a:rPr lang="fr-FR" dirty="0"/>
              <a:t> pour </a:t>
            </a:r>
            <a:r>
              <a:rPr lang="fr-FR" dirty="0" err="1"/>
              <a:t>libuv</a:t>
            </a:r>
            <a:endParaRPr lang="fr-FR" dirty="0"/>
          </a:p>
          <a:p>
            <a:pPr lvl="2"/>
            <a:r>
              <a:rPr lang="fr-FR" dirty="0"/>
              <a:t>Ajout dans le projet du code utile reparti en module :</a:t>
            </a:r>
          </a:p>
          <a:p>
            <a:pPr lvl="3"/>
            <a:r>
              <a:rPr lang="fr-FR" dirty="0"/>
              <a:t>Un module pour gérer le serveur HTTP : réception / traitement / envoi de requête HTTP</a:t>
            </a:r>
          </a:p>
          <a:p>
            <a:pPr lvl="3"/>
            <a:r>
              <a:rPr lang="fr-FR" dirty="0"/>
              <a:t>Un module pour gérer le capteur : mesure du capteur et formatage des données mesurées</a:t>
            </a:r>
          </a:p>
          <a:p>
            <a:pPr lvl="3"/>
            <a:r>
              <a:rPr lang="fr-FR" dirty="0"/>
              <a:t>Un module pour gérer la base de donnée : ajout de donnée / extraction sous forme JSON</a:t>
            </a:r>
          </a:p>
          <a:p>
            <a:pPr lvl="3"/>
            <a:r>
              <a:rPr lang="fr-FR" dirty="0"/>
              <a:t>Un module pour piloter la mesure et l’inscription dans la base de donnée suivant un </a:t>
            </a:r>
            <a:r>
              <a:rPr lang="fr-FR" dirty="0" err="1"/>
              <a:t>timer</a:t>
            </a:r>
            <a:r>
              <a:rPr lang="fr-FR" dirty="0"/>
              <a:t>. Ici toute les heures</a:t>
            </a:r>
          </a:p>
          <a:p>
            <a:pPr lvl="3"/>
            <a:r>
              <a:rPr lang="fr-FR" dirty="0"/>
              <a:t>Un module pour extraire les infos du serveur : </a:t>
            </a:r>
          </a:p>
          <a:p>
            <a:pPr lvl="4"/>
            <a:r>
              <a:rPr lang="fr-FR" dirty="0"/>
              <a:t>Infos de l’os : version, </a:t>
            </a:r>
            <a:r>
              <a:rPr lang="fr-FR" dirty="0" err="1"/>
              <a:t>cpu</a:t>
            </a:r>
            <a:endParaRPr lang="fr-FR" dirty="0"/>
          </a:p>
          <a:p>
            <a:pPr lvl="4"/>
            <a:r>
              <a:rPr lang="fr-FR" dirty="0"/>
              <a:t>Infos sur la bd : nombre d’enregistrements, version de la bd, chemin de la bd</a:t>
            </a:r>
          </a:p>
          <a:p>
            <a:pPr lvl="4"/>
            <a:r>
              <a:rPr lang="fr-FR" dirty="0"/>
              <a:t>Infos sur le serveur : version, ligne de commande utilisé</a:t>
            </a:r>
          </a:p>
          <a:p>
            <a:pPr lvl="3"/>
            <a:r>
              <a:rPr lang="fr-FR" dirty="0"/>
              <a:t>Ajout du point d’entrée du projet :</a:t>
            </a:r>
          </a:p>
          <a:p>
            <a:pPr lvl="4"/>
            <a:r>
              <a:rPr lang="fr-FR" dirty="0"/>
              <a:t>Ajout d’une interface de ligne de commande configurable dans la logique des commande UNIX</a:t>
            </a:r>
          </a:p>
          <a:p>
            <a:pPr lvl="3"/>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877532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07CD3DF-D086-4F74-97DF-145DA0C7AE15}"/>
              </a:ext>
            </a:extLst>
          </p:cNvPr>
          <p:cNvGrpSpPr/>
          <p:nvPr/>
        </p:nvGrpSpPr>
        <p:grpSpPr>
          <a:xfrm>
            <a:off x="6175828" y="3998806"/>
            <a:ext cx="5394560" cy="2296160"/>
            <a:chOff x="3074127" y="1169851"/>
            <a:chExt cx="5394560" cy="2296160"/>
          </a:xfrm>
          <a:solidFill>
            <a:srgbClr val="00B0F0"/>
          </a:solidFill>
        </p:grpSpPr>
        <p:sp>
          <p:nvSpPr>
            <p:cNvPr id="14" name="Rectangle 13">
              <a:extLst>
                <a:ext uri="{FF2B5EF4-FFF2-40B4-BE49-F238E27FC236}">
                  <a16:creationId xmlns:a16="http://schemas.microsoft.com/office/drawing/2014/main" id="{65DED3FD-2E74-40BF-8418-037C451D4E0C}"/>
                </a:ext>
              </a:extLst>
            </p:cNvPr>
            <p:cNvSpPr/>
            <p:nvPr/>
          </p:nvSpPr>
          <p:spPr>
            <a:xfrm>
              <a:off x="3074127" y="1169851"/>
              <a:ext cx="5394560" cy="229616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5" name="Rectangle 14">
              <a:extLst>
                <a:ext uri="{FF2B5EF4-FFF2-40B4-BE49-F238E27FC236}">
                  <a16:creationId xmlns:a16="http://schemas.microsoft.com/office/drawing/2014/main" id="{8563E393-A133-44D9-8AC0-AA808D7CFB4B}"/>
                </a:ext>
              </a:extLst>
            </p:cNvPr>
            <p:cNvSpPr/>
            <p:nvPr/>
          </p:nvSpPr>
          <p:spPr>
            <a:xfrm>
              <a:off x="6397996" y="2282583"/>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6" name="Rectangle 15">
              <a:extLst>
                <a:ext uri="{FF2B5EF4-FFF2-40B4-BE49-F238E27FC236}">
                  <a16:creationId xmlns:a16="http://schemas.microsoft.com/office/drawing/2014/main" id="{1776CF20-28E4-4065-A6F4-0800CFDF7018}"/>
                </a:ext>
              </a:extLst>
            </p:cNvPr>
            <p:cNvSpPr/>
            <p:nvPr/>
          </p:nvSpPr>
          <p:spPr>
            <a:xfrm>
              <a:off x="5204146" y="1654629"/>
              <a:ext cx="1193849" cy="520725"/>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7" name="Rectangle 16">
              <a:extLst>
                <a:ext uri="{FF2B5EF4-FFF2-40B4-BE49-F238E27FC236}">
                  <a16:creationId xmlns:a16="http://schemas.microsoft.com/office/drawing/2014/main" id="{2706B0E9-3AC7-4B1A-BC1B-6CB8AD3707D8}"/>
                </a:ext>
              </a:extLst>
            </p:cNvPr>
            <p:cNvSpPr/>
            <p:nvPr/>
          </p:nvSpPr>
          <p:spPr>
            <a:xfrm>
              <a:off x="7440219"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8" name="Rectangle 17">
              <a:extLst>
                <a:ext uri="{FF2B5EF4-FFF2-40B4-BE49-F238E27FC236}">
                  <a16:creationId xmlns:a16="http://schemas.microsoft.com/office/drawing/2014/main" id="{87F4901E-E913-4A7D-86E0-0E7A22782BEB}"/>
                </a:ext>
              </a:extLst>
            </p:cNvPr>
            <p:cNvSpPr/>
            <p:nvPr/>
          </p:nvSpPr>
          <p:spPr>
            <a:xfrm>
              <a:off x="5355773"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9" name="Rectangle 18">
              <a:extLst>
                <a:ext uri="{FF2B5EF4-FFF2-40B4-BE49-F238E27FC236}">
                  <a16:creationId xmlns:a16="http://schemas.microsoft.com/office/drawing/2014/main" id="{9BBB7345-19EF-41CB-80EE-B345B0C97360}"/>
                </a:ext>
              </a:extLst>
            </p:cNvPr>
            <p:cNvSpPr/>
            <p:nvPr/>
          </p:nvSpPr>
          <p:spPr>
            <a:xfrm>
              <a:off x="4313550"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20" name="Rectangle 19">
              <a:extLst>
                <a:ext uri="{FF2B5EF4-FFF2-40B4-BE49-F238E27FC236}">
                  <a16:creationId xmlns:a16="http://schemas.microsoft.com/office/drawing/2014/main" id="{E5D97BFA-E6A1-4071-9E91-CD727B65138E}"/>
                </a:ext>
              </a:extLst>
            </p:cNvPr>
            <p:cNvSpPr/>
            <p:nvPr/>
          </p:nvSpPr>
          <p:spPr>
            <a:xfrm>
              <a:off x="3271327"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69" name="Groupe 68">
            <a:extLst>
              <a:ext uri="{FF2B5EF4-FFF2-40B4-BE49-F238E27FC236}">
                <a16:creationId xmlns:a16="http://schemas.microsoft.com/office/drawing/2014/main" id="{100581AA-148B-4207-A8F5-462EB9242CED}"/>
              </a:ext>
            </a:extLst>
          </p:cNvPr>
          <p:cNvGrpSpPr/>
          <p:nvPr/>
        </p:nvGrpSpPr>
        <p:grpSpPr>
          <a:xfrm>
            <a:off x="1323703" y="3998806"/>
            <a:ext cx="3477197" cy="2296160"/>
            <a:chOff x="580997" y="3998806"/>
            <a:chExt cx="3477197" cy="2296160"/>
          </a:xfrm>
        </p:grpSpPr>
        <p:sp>
          <p:nvSpPr>
            <p:cNvPr id="24" name="Rectangle 23">
              <a:extLst>
                <a:ext uri="{FF2B5EF4-FFF2-40B4-BE49-F238E27FC236}">
                  <a16:creationId xmlns:a16="http://schemas.microsoft.com/office/drawing/2014/main" id="{D0C2C1CD-8C25-4AAE-80DF-400A1DE3D63D}"/>
                </a:ext>
              </a:extLst>
            </p:cNvPr>
            <p:cNvSpPr/>
            <p:nvPr/>
          </p:nvSpPr>
          <p:spPr>
            <a:xfrm>
              <a:off x="580997" y="3998806"/>
              <a:ext cx="3477197" cy="229616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30" name="Rectangle 29">
              <a:extLst>
                <a:ext uri="{FF2B5EF4-FFF2-40B4-BE49-F238E27FC236}">
                  <a16:creationId xmlns:a16="http://schemas.microsoft.com/office/drawing/2014/main" id="{336F2FCF-B455-435C-971D-E32D795F96AE}"/>
                </a:ext>
              </a:extLst>
            </p:cNvPr>
            <p:cNvSpPr/>
            <p:nvPr/>
          </p:nvSpPr>
          <p:spPr>
            <a:xfrm>
              <a:off x="783212" y="4759697"/>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6" name="Rectangle 65">
              <a:extLst>
                <a:ext uri="{FF2B5EF4-FFF2-40B4-BE49-F238E27FC236}">
                  <a16:creationId xmlns:a16="http://schemas.microsoft.com/office/drawing/2014/main" id="{1B4808DC-CA58-4002-B49A-2A1C6F911E2D}"/>
                </a:ext>
              </a:extLst>
            </p:cNvPr>
            <p:cNvSpPr/>
            <p:nvPr/>
          </p:nvSpPr>
          <p:spPr>
            <a:xfrm>
              <a:off x="780015" y="5461604"/>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7" name="Rectangle 66">
              <a:extLst>
                <a:ext uri="{FF2B5EF4-FFF2-40B4-BE49-F238E27FC236}">
                  <a16:creationId xmlns:a16="http://schemas.microsoft.com/office/drawing/2014/main" id="{A51BE971-7A62-4396-89B0-2FA47AB2A9DD}"/>
                </a:ext>
              </a:extLst>
            </p:cNvPr>
            <p:cNvSpPr/>
            <p:nvPr/>
          </p:nvSpPr>
          <p:spPr>
            <a:xfrm>
              <a:off x="2688959" y="4743946"/>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8" name="Rectangle 67">
              <a:extLst>
                <a:ext uri="{FF2B5EF4-FFF2-40B4-BE49-F238E27FC236}">
                  <a16:creationId xmlns:a16="http://schemas.microsoft.com/office/drawing/2014/main" id="{C53D3CA5-71CF-4D61-A564-9C5939C07058}"/>
                </a:ext>
              </a:extLst>
            </p:cNvPr>
            <p:cNvSpPr/>
            <p:nvPr/>
          </p:nvSpPr>
          <p:spPr>
            <a:xfrm>
              <a:off x="2688959" y="5461604"/>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3805270"/>
            <a:chExt cx="2123340" cy="1752382"/>
          </a:xfrm>
        </p:grpSpPr>
        <p:sp>
          <p:nvSpPr>
            <p:cNvPr id="43" name="Rectangle 42">
              <a:extLst>
                <a:ext uri="{FF2B5EF4-FFF2-40B4-BE49-F238E27FC236}">
                  <a16:creationId xmlns:a16="http://schemas.microsoft.com/office/drawing/2014/main" id="{867C7D19-0CD0-48F4-A126-005D8330D5E4}"/>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Architecture de l’application</a:t>
            </a:r>
          </a:p>
        </p:txBody>
      </p:sp>
      <p:grpSp>
        <p:nvGrpSpPr>
          <p:cNvPr id="22" name="Groupe 21">
            <a:extLst>
              <a:ext uri="{FF2B5EF4-FFF2-40B4-BE49-F238E27FC236}">
                <a16:creationId xmlns:a16="http://schemas.microsoft.com/office/drawing/2014/main" id="{011CB31F-12CC-466E-87D5-45501E63BBFD}"/>
              </a:ext>
            </a:extLst>
          </p:cNvPr>
          <p:cNvGrpSpPr/>
          <p:nvPr/>
        </p:nvGrpSpPr>
        <p:grpSpPr>
          <a:xfrm>
            <a:off x="8618297" y="1761734"/>
            <a:ext cx="2123340" cy="1752382"/>
            <a:chOff x="8927838" y="3805270"/>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cxnSp>
        <p:nvCxnSpPr>
          <p:cNvPr id="34" name="Connecteur droit avec flèche 33">
            <a:extLst>
              <a:ext uri="{FF2B5EF4-FFF2-40B4-BE49-F238E27FC236}">
                <a16:creationId xmlns:a16="http://schemas.microsoft.com/office/drawing/2014/main" id="{E1238A3E-2788-4A6F-BD23-C81077F79FCD}"/>
              </a:ext>
            </a:extLst>
          </p:cNvPr>
          <p:cNvCxnSpPr>
            <a:cxnSpLocks/>
            <a:stCxn id="12" idx="2"/>
          </p:cNvCxnSpPr>
          <p:nvPr/>
        </p:nvCxnSpPr>
        <p:spPr>
          <a:xfrm>
            <a:off x="9679967" y="3514116"/>
            <a:ext cx="1188330" cy="940227"/>
          </a:xfrm>
          <a:prstGeom prst="straightConnector1">
            <a:avLst/>
          </a:prstGeom>
          <a:ln w="57150">
            <a:solidFill>
              <a:srgbClr val="00CC99"/>
            </a:solidFill>
            <a:tailEnd type="triangle"/>
          </a:ln>
        </p:spPr>
        <p:style>
          <a:lnRef idx="3">
            <a:schemeClr val="accent3"/>
          </a:lnRef>
          <a:fillRef idx="0">
            <a:schemeClr val="accent3"/>
          </a:fillRef>
          <a:effectRef idx="2">
            <a:schemeClr val="accent3"/>
          </a:effectRef>
          <a:fontRef idx="minor">
            <a:schemeClr val="tx1"/>
          </a:fontRef>
        </p:style>
      </p:cxnSp>
      <p:sp>
        <p:nvSpPr>
          <p:cNvPr id="35" name="Rectangle 34">
            <a:extLst>
              <a:ext uri="{FF2B5EF4-FFF2-40B4-BE49-F238E27FC236}">
                <a16:creationId xmlns:a16="http://schemas.microsoft.com/office/drawing/2014/main" id="{1F0BDDA5-C603-4343-BBD3-2C063B38E80B}"/>
              </a:ext>
            </a:extLst>
          </p:cNvPr>
          <p:cNvSpPr/>
          <p:nvPr/>
        </p:nvSpPr>
        <p:spPr>
          <a:xfrm>
            <a:off x="10678901" y="421729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1"/>
          </p:cNvCxnSpPr>
          <p:nvPr/>
        </p:nvCxnSpPr>
        <p:spPr>
          <a:xfrm flipH="1">
            <a:off x="2396365" y="2100600"/>
            <a:ext cx="2212240" cy="2561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10" name="Rectangle 9">
            <a:extLst>
              <a:ext uri="{FF2B5EF4-FFF2-40B4-BE49-F238E27FC236}">
                <a16:creationId xmlns:a16="http://schemas.microsoft.com/office/drawing/2014/main" id="{808B615E-8374-4F8A-8ABE-9D618708DE52}"/>
              </a:ext>
            </a:extLst>
          </p:cNvPr>
          <p:cNvSpPr/>
          <p:nvPr/>
        </p:nvSpPr>
        <p:spPr>
          <a:xfrm>
            <a:off x="4608605" y="130034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cxnSp>
        <p:nvCxnSpPr>
          <p:cNvPr id="59" name="Connecteur droit avec flèche 58">
            <a:extLst>
              <a:ext uri="{FF2B5EF4-FFF2-40B4-BE49-F238E27FC236}">
                <a16:creationId xmlns:a16="http://schemas.microsoft.com/office/drawing/2014/main" id="{21ECB9B7-D80B-402A-A385-A1DDADE75A6B}"/>
              </a:ext>
            </a:extLst>
          </p:cNvPr>
          <p:cNvCxnSpPr>
            <a:cxnSpLocks/>
            <a:stCxn id="43" idx="2"/>
          </p:cNvCxnSpPr>
          <p:nvPr/>
        </p:nvCxnSpPr>
        <p:spPr>
          <a:xfrm flipH="1">
            <a:off x="1603191" y="3475298"/>
            <a:ext cx="189401" cy="951517"/>
          </a:xfrm>
          <a:prstGeom prst="straightConnector1">
            <a:avLst/>
          </a:prstGeom>
          <a:ln w="57150">
            <a:solidFill>
              <a:srgbClr val="00CC99"/>
            </a:solidFill>
            <a:tailEnd type="triangle"/>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443557" y="4246937"/>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stCxn id="10" idx="3"/>
            <a:endCxn id="33" idx="3"/>
          </p:cNvCxnSpPr>
          <p:nvPr/>
        </p:nvCxnSpPr>
        <p:spPr>
          <a:xfrm>
            <a:off x="6998880" y="2100600"/>
            <a:ext cx="2123340" cy="336106"/>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8821790" y="2291721"/>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Tree>
    <p:extLst>
      <p:ext uri="{BB962C8B-B14F-4D97-AF65-F5344CB8AC3E}">
        <p14:creationId xmlns:p14="http://schemas.microsoft.com/office/powerpoint/2010/main" val="1310772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Traitement des données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43" name="Rectangle 42">
            <a:extLst>
              <a:ext uri="{FF2B5EF4-FFF2-40B4-BE49-F238E27FC236}">
                <a16:creationId xmlns:a16="http://schemas.microsoft.com/office/drawing/2014/main" id="{867C7D19-0CD0-48F4-A126-005D8330D5E4}"/>
              </a:ext>
            </a:extLst>
          </p:cNvPr>
          <p:cNvSpPr/>
          <p:nvPr/>
        </p:nvSpPr>
        <p:spPr>
          <a:xfrm>
            <a:off x="488185" y="1468582"/>
            <a:ext cx="3338907" cy="3233518"/>
          </a:xfrm>
          <a:prstGeom prst="rect">
            <a:avLst/>
          </a:prstGeom>
          <a:gradFill flip="none" rotWithShape="1">
            <a:gsLst>
              <a:gs pos="0">
                <a:srgbClr val="00CC99">
                  <a:tint val="66000"/>
                  <a:satMod val="160000"/>
                </a:srgbClr>
              </a:gs>
              <a:gs pos="50000">
                <a:srgbClr val="00CC99">
                  <a:tint val="44500"/>
                  <a:satMod val="160000"/>
                </a:srgbClr>
              </a:gs>
              <a:gs pos="100000">
                <a:srgbClr val="00CC99">
                  <a:tint val="23500"/>
                  <a:satMod val="160000"/>
                </a:srgbClr>
              </a:gs>
            </a:gsLst>
            <a:path path="circle">
              <a:fillToRect l="50000" t="50000" r="50000" b="50000"/>
            </a:path>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612475" y="2315339"/>
            <a:ext cx="3117120" cy="504358"/>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vers la carte Raspberry</a:t>
            </a:r>
            <a:endParaRPr lang="fr-FR" sz="1400" dirty="0"/>
          </a:p>
        </p:txBody>
      </p:sp>
      <p:sp>
        <p:nvSpPr>
          <p:cNvPr id="36" name="Rectangle 35">
            <a:extLst>
              <a:ext uri="{FF2B5EF4-FFF2-40B4-BE49-F238E27FC236}">
                <a16:creationId xmlns:a16="http://schemas.microsoft.com/office/drawing/2014/main" id="{14119440-BE71-4CBE-B3C9-0212EFAE9020}"/>
              </a:ext>
            </a:extLst>
          </p:cNvPr>
          <p:cNvSpPr/>
          <p:nvPr/>
        </p:nvSpPr>
        <p:spPr>
          <a:xfrm>
            <a:off x="612475" y="2982739"/>
            <a:ext cx="3117120" cy="504358"/>
          </a:xfrm>
          <a:prstGeom prst="rect">
            <a:avLst/>
          </a:prstGeom>
          <a:gradFill flip="none" rotWithShape="1">
            <a:gsLst>
              <a:gs pos="0">
                <a:srgbClr val="00CC99">
                  <a:tint val="66000"/>
                  <a:satMod val="160000"/>
                </a:srgbClr>
              </a:gs>
              <a:gs pos="50000">
                <a:srgbClr val="00CC99">
                  <a:tint val="44500"/>
                  <a:satMod val="160000"/>
                </a:srgbClr>
              </a:gs>
              <a:gs pos="100000">
                <a:srgbClr val="00CC99">
                  <a:tint val="23500"/>
                  <a:satMod val="160000"/>
                </a:srgbClr>
              </a:gs>
            </a:gsLst>
            <a:path path="circle">
              <a:fillToRect l="50000" t="50000" r="50000" b="50000"/>
            </a:path>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Récupération des données</a:t>
            </a:r>
            <a:endParaRPr lang="fr-FR" sz="1400" dirty="0"/>
          </a:p>
        </p:txBody>
      </p:sp>
      <p:sp>
        <p:nvSpPr>
          <p:cNvPr id="37" name="Rectangle 36">
            <a:extLst>
              <a:ext uri="{FF2B5EF4-FFF2-40B4-BE49-F238E27FC236}">
                <a16:creationId xmlns:a16="http://schemas.microsoft.com/office/drawing/2014/main" id="{14BCE1D2-7196-4079-8284-EFEEC83EC157}"/>
              </a:ext>
            </a:extLst>
          </p:cNvPr>
          <p:cNvSpPr/>
          <p:nvPr/>
        </p:nvSpPr>
        <p:spPr>
          <a:xfrm>
            <a:off x="647310" y="3696843"/>
            <a:ext cx="3117120" cy="504358"/>
          </a:xfrm>
          <a:prstGeom prst="rect">
            <a:avLst/>
          </a:prstGeom>
          <a:gradFill flip="none" rotWithShape="1">
            <a:gsLst>
              <a:gs pos="0">
                <a:srgbClr val="00CC99">
                  <a:tint val="66000"/>
                  <a:satMod val="160000"/>
                </a:srgbClr>
              </a:gs>
              <a:gs pos="50000">
                <a:srgbClr val="00CC99">
                  <a:tint val="44500"/>
                  <a:satMod val="160000"/>
                </a:srgbClr>
              </a:gs>
              <a:gs pos="100000">
                <a:srgbClr val="00CC99">
                  <a:tint val="23500"/>
                  <a:satMod val="160000"/>
                </a:srgbClr>
              </a:gs>
            </a:gsLst>
            <a:path path="circle">
              <a:fillToRect l="50000" t="50000" r="50000" b="50000"/>
            </a:path>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Traitement des données</a:t>
            </a:r>
            <a:endParaRPr lang="fr-FR" sz="1400" dirty="0"/>
          </a:p>
        </p:txBody>
      </p:sp>
      <p:pic>
        <p:nvPicPr>
          <p:cNvPr id="3" name="Image 2">
            <a:extLst>
              <a:ext uri="{FF2B5EF4-FFF2-40B4-BE49-F238E27FC236}">
                <a16:creationId xmlns:a16="http://schemas.microsoft.com/office/drawing/2014/main" id="{351C011A-4800-4800-9C9D-94B0A18F4795}"/>
              </a:ext>
            </a:extLst>
          </p:cNvPr>
          <p:cNvPicPr>
            <a:picLocks noChangeAspect="1"/>
          </p:cNvPicPr>
          <p:nvPr/>
        </p:nvPicPr>
        <p:blipFill rotWithShape="1">
          <a:blip r:embed="rId3"/>
          <a:srcRect l="10766" t="26368" r="59809" b="46231"/>
          <a:stretch/>
        </p:blipFill>
        <p:spPr>
          <a:xfrm>
            <a:off x="2876501" y="2982739"/>
            <a:ext cx="8554593" cy="2618162"/>
          </a:xfrm>
          <a:prstGeom prst="rect">
            <a:avLst/>
          </a:prstGeom>
        </p:spPr>
      </p:pic>
    </p:spTree>
    <p:extLst>
      <p:ext uri="{BB962C8B-B14F-4D97-AF65-F5344CB8AC3E}">
        <p14:creationId xmlns:p14="http://schemas.microsoft.com/office/powerpoint/2010/main" val="1318064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Traitement des données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43" name="Rectangle 42">
            <a:extLst>
              <a:ext uri="{FF2B5EF4-FFF2-40B4-BE49-F238E27FC236}">
                <a16:creationId xmlns:a16="http://schemas.microsoft.com/office/drawing/2014/main" id="{867C7D19-0CD0-48F4-A126-005D8330D5E4}"/>
              </a:ext>
            </a:extLst>
          </p:cNvPr>
          <p:cNvSpPr/>
          <p:nvPr/>
        </p:nvSpPr>
        <p:spPr>
          <a:xfrm>
            <a:off x="488185" y="1468582"/>
            <a:ext cx="3338907" cy="3233518"/>
          </a:xfrm>
          <a:prstGeom prst="rect">
            <a:avLst/>
          </a:prstGeom>
          <a:solidFill>
            <a:srgbClr val="E1FFF7"/>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612475" y="2315339"/>
            <a:ext cx="3117120" cy="504358"/>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vers la carte Raspberry</a:t>
            </a:r>
            <a:endParaRPr lang="fr-FR" sz="1400" dirty="0"/>
          </a:p>
        </p:txBody>
      </p:sp>
      <p:sp>
        <p:nvSpPr>
          <p:cNvPr id="36" name="Rectangle 35">
            <a:extLst>
              <a:ext uri="{FF2B5EF4-FFF2-40B4-BE49-F238E27FC236}">
                <a16:creationId xmlns:a16="http://schemas.microsoft.com/office/drawing/2014/main" id="{14119440-BE71-4CBE-B3C9-0212EFAE9020}"/>
              </a:ext>
            </a:extLst>
          </p:cNvPr>
          <p:cNvSpPr/>
          <p:nvPr/>
        </p:nvSpPr>
        <p:spPr>
          <a:xfrm>
            <a:off x="612475" y="2982739"/>
            <a:ext cx="3117120" cy="504358"/>
          </a:xfrm>
          <a:prstGeom prst="rect">
            <a:avLst/>
          </a:prstGeom>
          <a:solidFill>
            <a:srgbClr val="E1FFF7"/>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Récupération des données</a:t>
            </a:r>
            <a:endParaRPr lang="fr-FR" sz="1400" dirty="0"/>
          </a:p>
        </p:txBody>
      </p:sp>
      <p:sp>
        <p:nvSpPr>
          <p:cNvPr id="37" name="Rectangle 36">
            <a:extLst>
              <a:ext uri="{FF2B5EF4-FFF2-40B4-BE49-F238E27FC236}">
                <a16:creationId xmlns:a16="http://schemas.microsoft.com/office/drawing/2014/main" id="{14BCE1D2-7196-4079-8284-EFEEC83EC157}"/>
              </a:ext>
            </a:extLst>
          </p:cNvPr>
          <p:cNvSpPr/>
          <p:nvPr/>
        </p:nvSpPr>
        <p:spPr>
          <a:xfrm>
            <a:off x="647310" y="3696843"/>
            <a:ext cx="3117120" cy="504358"/>
          </a:xfrm>
          <a:prstGeom prst="rect">
            <a:avLst/>
          </a:prstGeom>
          <a:solidFill>
            <a:srgbClr val="E1FFF7"/>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Traitement des données</a:t>
            </a:r>
            <a:endParaRPr lang="fr-FR" sz="1400" dirty="0"/>
          </a:p>
        </p:txBody>
      </p:sp>
      <p:pic>
        <p:nvPicPr>
          <p:cNvPr id="3" name="Image 2">
            <a:extLst>
              <a:ext uri="{FF2B5EF4-FFF2-40B4-BE49-F238E27FC236}">
                <a16:creationId xmlns:a16="http://schemas.microsoft.com/office/drawing/2014/main" id="{351C011A-4800-4800-9C9D-94B0A18F4795}"/>
              </a:ext>
            </a:extLst>
          </p:cNvPr>
          <p:cNvPicPr>
            <a:picLocks noChangeAspect="1"/>
          </p:cNvPicPr>
          <p:nvPr/>
        </p:nvPicPr>
        <p:blipFill rotWithShape="1">
          <a:blip r:embed="rId3"/>
          <a:srcRect l="10766" t="26368" r="59809" b="61832"/>
          <a:stretch/>
        </p:blipFill>
        <p:spPr>
          <a:xfrm>
            <a:off x="2034898" y="3285493"/>
            <a:ext cx="9346314" cy="1231787"/>
          </a:xfrm>
          <a:prstGeom prst="rect">
            <a:avLst/>
          </a:prstGeom>
        </p:spPr>
      </p:pic>
    </p:spTree>
    <p:extLst>
      <p:ext uri="{BB962C8B-B14F-4D97-AF65-F5344CB8AC3E}">
        <p14:creationId xmlns:p14="http://schemas.microsoft.com/office/powerpoint/2010/main" val="3461417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Ajout de fonctionnalités - Graphiques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Concevoir une application intuitive, design et pertinente</a:t>
            </a:r>
          </a:p>
          <a:p>
            <a:pPr marL="0" lvl="0" indent="0">
              <a:buClr>
                <a:prstClr val="black">
                  <a:lumMod val="85000"/>
                  <a:lumOff val="15000"/>
                </a:prstClr>
              </a:buClr>
              <a:buNone/>
            </a:pPr>
            <a:r>
              <a:rPr lang="fr-FR" sz="1500" dirty="0">
                <a:solidFill>
                  <a:prstClr val="black"/>
                </a:solidFill>
              </a:rPr>
              <a:t>Utilisation du module Qt Charts pour l’intégration de graphiques détaillés</a:t>
            </a:r>
          </a:p>
          <a:p>
            <a:pPr marL="822960" lvl="3" indent="0">
              <a:buNone/>
            </a:pPr>
            <a:endParaRPr lang="fr-FR" sz="1500" dirty="0">
              <a:solidFill>
                <a:prstClr val="black"/>
              </a:solidFill>
            </a:endParaRPr>
          </a:p>
          <a:p>
            <a:pPr marL="0" indent="0">
              <a:buNone/>
            </a:pPr>
            <a:endParaRPr lang="fr-FR" dirty="0"/>
          </a:p>
        </p:txBody>
      </p:sp>
      <p:pic>
        <p:nvPicPr>
          <p:cNvPr id="4" name="Image 3">
            <a:extLst>
              <a:ext uri="{FF2B5EF4-FFF2-40B4-BE49-F238E27FC236}">
                <a16:creationId xmlns:a16="http://schemas.microsoft.com/office/drawing/2014/main" id="{61456438-76CF-4A9D-81E3-927803D5F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969" y="2108000"/>
            <a:ext cx="7396061" cy="4107406"/>
          </a:xfrm>
          <a:prstGeom prst="rect">
            <a:avLst/>
          </a:prstGeom>
        </p:spPr>
      </p:pic>
    </p:spTree>
    <p:extLst>
      <p:ext uri="{BB962C8B-B14F-4D97-AF65-F5344CB8AC3E}">
        <p14:creationId xmlns:p14="http://schemas.microsoft.com/office/powerpoint/2010/main" val="475171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Ajout de fonctionnalités - Graphiques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Concevoir une application intuitive, design et pertinente</a:t>
            </a:r>
          </a:p>
          <a:p>
            <a:pPr marL="0" lvl="0" indent="0">
              <a:buClr>
                <a:prstClr val="black">
                  <a:lumMod val="85000"/>
                  <a:lumOff val="15000"/>
                </a:prstClr>
              </a:buClr>
              <a:buNone/>
            </a:pPr>
            <a:r>
              <a:rPr lang="fr-FR" sz="1500" dirty="0">
                <a:solidFill>
                  <a:prstClr val="black"/>
                </a:solidFill>
              </a:rPr>
              <a:t>Utilisation du module Qt Charts pour l’intégration de graphiques complémentaires designs</a:t>
            </a:r>
          </a:p>
          <a:p>
            <a:pPr marL="822960" lvl="3" indent="0">
              <a:buNone/>
            </a:pPr>
            <a:endParaRPr lang="fr-FR" sz="1500" dirty="0">
              <a:solidFill>
                <a:prstClr val="black"/>
              </a:solidFill>
            </a:endParaRPr>
          </a:p>
          <a:p>
            <a:pPr marL="0" indent="0">
              <a:buNone/>
            </a:pPr>
            <a:endParaRPr lang="fr-FR" dirty="0"/>
          </a:p>
        </p:txBody>
      </p:sp>
      <p:pic>
        <p:nvPicPr>
          <p:cNvPr id="3" name="Image 2">
            <a:extLst>
              <a:ext uri="{FF2B5EF4-FFF2-40B4-BE49-F238E27FC236}">
                <a16:creationId xmlns:a16="http://schemas.microsoft.com/office/drawing/2014/main" id="{6D6B44FB-0E78-48E8-9E3C-1B4269BAEE7D}"/>
              </a:ext>
            </a:extLst>
          </p:cNvPr>
          <p:cNvPicPr>
            <a:picLocks noChangeAspect="1"/>
          </p:cNvPicPr>
          <p:nvPr/>
        </p:nvPicPr>
        <p:blipFill rotWithShape="1">
          <a:blip r:embed="rId3">
            <a:extLst>
              <a:ext uri="{28A0092B-C50C-407E-A947-70E740481C1C}">
                <a14:useLocalDpi xmlns:a14="http://schemas.microsoft.com/office/drawing/2010/main" val="0"/>
              </a:ext>
            </a:extLst>
          </a:blip>
          <a:srcRect l="66783" t="51803" r="2233" b="6623"/>
          <a:stretch/>
        </p:blipFill>
        <p:spPr>
          <a:xfrm>
            <a:off x="4922982" y="2702908"/>
            <a:ext cx="2346036" cy="2401893"/>
          </a:xfrm>
          <a:prstGeom prst="rect">
            <a:avLst/>
          </a:prstGeom>
        </p:spPr>
      </p:pic>
    </p:spTree>
    <p:extLst>
      <p:ext uri="{BB962C8B-B14F-4D97-AF65-F5344CB8AC3E}">
        <p14:creationId xmlns:p14="http://schemas.microsoft.com/office/powerpoint/2010/main" val="306688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Ajout de fonctionnalités - Graphiques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Concevoir une application intuitive, design et pertinente</a:t>
            </a:r>
          </a:p>
          <a:p>
            <a:pPr marL="822960" lvl="3" indent="0">
              <a:buNone/>
            </a:pPr>
            <a:endParaRPr lang="fr-FR" sz="1500" dirty="0">
              <a:solidFill>
                <a:prstClr val="black"/>
              </a:solidFill>
            </a:endParaRPr>
          </a:p>
          <a:p>
            <a:pPr marL="0" indent="0">
              <a:buNone/>
            </a:pPr>
            <a:endParaRPr lang="fr-FR" dirty="0"/>
          </a:p>
        </p:txBody>
      </p:sp>
      <p:pic>
        <p:nvPicPr>
          <p:cNvPr id="6" name="Image 5">
            <a:extLst>
              <a:ext uri="{FF2B5EF4-FFF2-40B4-BE49-F238E27FC236}">
                <a16:creationId xmlns:a16="http://schemas.microsoft.com/office/drawing/2014/main" id="{46EDC873-79C1-4C14-B4AF-57D155A977ED}"/>
              </a:ext>
            </a:extLst>
          </p:cNvPr>
          <p:cNvPicPr>
            <a:picLocks noChangeAspect="1"/>
          </p:cNvPicPr>
          <p:nvPr/>
        </p:nvPicPr>
        <p:blipFill rotWithShape="1">
          <a:blip r:embed="rId3">
            <a:extLst>
              <a:ext uri="{28A0092B-C50C-407E-A947-70E740481C1C}">
                <a14:useLocalDpi xmlns:a14="http://schemas.microsoft.com/office/drawing/2010/main" val="0"/>
              </a:ext>
            </a:extLst>
          </a:blip>
          <a:srcRect l="66651" t="53781" r="1328" b="2787"/>
          <a:stretch/>
        </p:blipFill>
        <p:spPr>
          <a:xfrm>
            <a:off x="3911861" y="2724728"/>
            <a:ext cx="4368278" cy="2161309"/>
          </a:xfrm>
          <a:prstGeom prst="rect">
            <a:avLst/>
          </a:prstGeom>
        </p:spPr>
      </p:pic>
    </p:spTree>
    <p:extLst>
      <p:ext uri="{BB962C8B-B14F-4D97-AF65-F5344CB8AC3E}">
        <p14:creationId xmlns:p14="http://schemas.microsoft.com/office/powerpoint/2010/main" val="3704093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Fonctionnalités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Tree>
    <p:extLst>
      <p:ext uri="{BB962C8B-B14F-4D97-AF65-F5344CB8AC3E}">
        <p14:creationId xmlns:p14="http://schemas.microsoft.com/office/powerpoint/2010/main" val="56214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Cette balise positionnée en plein cœur de la Mer est équipée des éléments suivants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 via passerelle AJC</a:t>
            </a:r>
          </a:p>
          <a:p>
            <a:pPr marL="274320" lvl="1" indent="0">
              <a:buNone/>
            </a:pPr>
            <a:r>
              <a:rPr lang="fr-FR" dirty="0">
                <a:latin typeface="Arial" panose="020B0604020202020204" pitchFamily="34" charset="0"/>
              </a:rPr>
              <a:t>et redirection par port </a:t>
            </a:r>
          </a:p>
          <a:p>
            <a:endParaRPr lang="fr-FR" dirty="0"/>
          </a:p>
        </p:txBody>
      </p:sp>
      <p:sp>
        <p:nvSpPr>
          <p:cNvPr id="4" name="Espace réservé de la date 3">
            <a:extLst>
              <a:ext uri="{FF2B5EF4-FFF2-40B4-BE49-F238E27FC236}">
                <a16:creationId xmlns:a16="http://schemas.microsoft.com/office/drawing/2014/main" id="{6EBE0AD8-C123-479C-814A-F226AB339575}"/>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2"/>
          <a:stretch>
            <a:fillRect/>
          </a:stretch>
        </p:blipFill>
        <p:spPr>
          <a:xfrm>
            <a:off x="5876440" y="2286123"/>
            <a:ext cx="5653751" cy="3592162"/>
          </a:xfrm>
          <a:prstGeom prst="rect">
            <a:avLst/>
          </a:prstGeom>
        </p:spPr>
      </p:pic>
    </p:spTree>
    <p:extLst>
      <p:ext uri="{BB962C8B-B14F-4D97-AF65-F5344CB8AC3E}">
        <p14:creationId xmlns:p14="http://schemas.microsoft.com/office/powerpoint/2010/main" val="2418709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Fonctionnalités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Tree>
    <p:extLst>
      <p:ext uri="{BB962C8B-B14F-4D97-AF65-F5344CB8AC3E}">
        <p14:creationId xmlns:p14="http://schemas.microsoft.com/office/powerpoint/2010/main" val="1883169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a:t>Fonctionnalités</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571211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a:t>Fonctionnalités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3785771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a:t>Fonctionnalités</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4233698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545" y="1792785"/>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a:t>Fonctionnalités</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Tree>
    <p:extLst>
      <p:ext uri="{BB962C8B-B14F-4D97-AF65-F5344CB8AC3E}">
        <p14:creationId xmlns:p14="http://schemas.microsoft.com/office/powerpoint/2010/main" val="4071063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a:t>Fonctionnalités</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46680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FINITION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DESIGN / OPTIMISATION / SIMPLIFCATION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130815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DEMO DU LOGICIEL FINI</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962287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normAutofit fontScale="92500"/>
          </a:bodyPr>
          <a:lstStyle/>
          <a:p>
            <a:r>
              <a:rPr lang="fr-FR" dirty="0"/>
              <a:t>PROBLEMES RENCONTRES / EVOLUTIONS POSSIBLES / APPORTS PERSONNELS </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208550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normAutofit/>
          </a:bodyPr>
          <a:lstStyle/>
          <a:p>
            <a:pPr lvl="1"/>
            <a:r>
              <a:rPr lang="fr-FR" dirty="0">
                <a:effectLst/>
                <a:latin typeface="Arial" panose="020B0604020202020204" pitchFamily="34" charset="0"/>
              </a:rPr>
              <a:t>Capteurs d'humidité BME280:</a:t>
            </a:r>
            <a:endParaRPr lang="fr-FR" dirty="0">
              <a:latin typeface="Courier New" panose="02070309020205020404" pitchFamily="49" charset="0"/>
            </a:endParaRPr>
          </a:p>
          <a:p>
            <a:pPr lvl="2"/>
            <a:r>
              <a:rPr lang="fr-FR" dirty="0">
                <a:effectLst/>
                <a:latin typeface="Arial" panose="020B0604020202020204" pitchFamily="34" charset="0"/>
              </a:rPr>
              <a:t>capteur environnemental intégré développé spécifiquement pour les applications mobiles </a:t>
            </a:r>
          </a:p>
          <a:p>
            <a:pPr marL="822960" lvl="3" indent="0">
              <a:buNone/>
            </a:pPr>
            <a:r>
              <a:rPr lang="fr-FR" dirty="0">
                <a:effectLst/>
                <a:latin typeface="Arial" panose="020B0604020202020204" pitchFamily="34" charset="0"/>
              </a:rPr>
              <a:t>(où la taille et la faible consommation d'énergie sont des contraintes de conception essentielles) :</a:t>
            </a:r>
          </a:p>
          <a:p>
            <a:pPr marL="822960" lvl="3" indent="0">
              <a:buNone/>
            </a:pPr>
            <a:endParaRPr lang="it-IT" dirty="0"/>
          </a:p>
          <a:p>
            <a:pPr lvl="2"/>
            <a:r>
              <a:rPr lang="it-IT" dirty="0"/>
              <a:t>Capteur de temperature :</a:t>
            </a:r>
          </a:p>
          <a:p>
            <a:pPr lvl="3"/>
            <a:r>
              <a:rPr lang="it-IT" dirty="0"/>
              <a:t>Temperature: -40…85°C </a:t>
            </a:r>
          </a:p>
          <a:p>
            <a:pPr lvl="3"/>
            <a:r>
              <a:rPr lang="it-IT" dirty="0"/>
              <a:t>Precision : 0,01°C</a:t>
            </a:r>
            <a:endParaRPr lang="fr-FR" dirty="0"/>
          </a:p>
          <a:p>
            <a:pPr lvl="2"/>
            <a:r>
              <a:rPr lang="it-IT" dirty="0"/>
              <a:t>Capteur d’humidité</a:t>
            </a:r>
          </a:p>
          <a:p>
            <a:pPr lvl="3"/>
            <a:r>
              <a:rPr lang="it-IT" dirty="0"/>
              <a:t>Humidité : 0...100%</a:t>
            </a:r>
          </a:p>
          <a:p>
            <a:pPr lvl="3"/>
            <a:r>
              <a:rPr lang="it-IT" dirty="0"/>
              <a:t>Temps de réponse </a:t>
            </a:r>
            <a:r>
              <a:rPr lang="fr-FR" dirty="0"/>
              <a:t>: </a:t>
            </a:r>
            <a:r>
              <a:rPr lang="it-IT" dirty="0"/>
              <a:t>1 s</a:t>
            </a:r>
            <a:endParaRPr lang="fr-FR" dirty="0"/>
          </a:p>
          <a:p>
            <a:pPr lvl="3"/>
            <a:r>
              <a:rPr lang="it-IT" dirty="0"/>
              <a:t>Precision : </a:t>
            </a:r>
            <a:r>
              <a:rPr lang="fr-FR" dirty="0"/>
              <a:t>±3%</a:t>
            </a:r>
          </a:p>
          <a:p>
            <a:pPr lvl="2"/>
            <a:r>
              <a:rPr lang="it-IT" dirty="0"/>
              <a:t>Capteur de pression</a:t>
            </a:r>
          </a:p>
          <a:p>
            <a:pPr lvl="3"/>
            <a:r>
              <a:rPr lang="it-IT" dirty="0"/>
              <a:t>Pression: 300...1100 hPa</a:t>
            </a:r>
          </a:p>
          <a:p>
            <a:pPr lvl="3"/>
            <a:r>
              <a:rPr lang="it-IT" dirty="0"/>
              <a:t>Bruit de mesure : </a:t>
            </a:r>
            <a:r>
              <a:rPr lang="fr-FR" dirty="0"/>
              <a:t>0.2 Pa</a:t>
            </a:r>
          </a:p>
          <a:p>
            <a:pPr lvl="2"/>
            <a:r>
              <a:rPr lang="it-IT" dirty="0"/>
              <a:t>Interface : I</a:t>
            </a:r>
            <a:r>
              <a:rPr lang="fr-FR" dirty="0"/>
              <a:t>2C</a:t>
            </a:r>
            <a:endParaRPr lang="fr-FR" dirty="0">
              <a:effectLst/>
              <a:latin typeface="Arial" panose="020B0604020202020204" pitchFamily="34" charset="0"/>
            </a:endParaRPr>
          </a:p>
          <a:p>
            <a:pPr lvl="3"/>
            <a:r>
              <a:rPr lang="fr-FR" dirty="0"/>
              <a:t>Adresse </a:t>
            </a:r>
            <a:r>
              <a:rPr lang="fr-FR" dirty="0" err="1"/>
              <a:t>low</a:t>
            </a:r>
            <a:r>
              <a:rPr lang="fr-FR" dirty="0"/>
              <a:t> : 0x76</a:t>
            </a:r>
          </a:p>
          <a:p>
            <a:pPr lvl="3"/>
            <a:r>
              <a:rPr lang="fr-FR" dirty="0"/>
              <a:t>Adresse High : 0x77</a:t>
            </a:r>
            <a:endParaRPr lang="it-IT" dirty="0"/>
          </a:p>
        </p:txBody>
      </p:sp>
      <p:sp>
        <p:nvSpPr>
          <p:cNvPr id="4" name="Espace réservé de la date 3">
            <a:extLst>
              <a:ext uri="{FF2B5EF4-FFF2-40B4-BE49-F238E27FC236}">
                <a16:creationId xmlns:a16="http://schemas.microsoft.com/office/drawing/2014/main" id="{6EBE0AD8-C123-479C-814A-F226AB339575}"/>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11" name="Image 10">
            <a:extLst>
              <a:ext uri="{FF2B5EF4-FFF2-40B4-BE49-F238E27FC236}">
                <a16:creationId xmlns:a16="http://schemas.microsoft.com/office/drawing/2014/main" id="{9C170EEF-85D6-4105-A065-BFB23D8AC3BE}"/>
              </a:ext>
            </a:extLst>
          </p:cNvPr>
          <p:cNvPicPr>
            <a:picLocks noChangeAspect="1"/>
          </p:cNvPicPr>
          <p:nvPr/>
        </p:nvPicPr>
        <p:blipFill>
          <a:blip r:embed="rId2"/>
          <a:stretch>
            <a:fillRect/>
          </a:stretch>
        </p:blipFill>
        <p:spPr>
          <a:xfrm>
            <a:off x="6881751" y="2196192"/>
            <a:ext cx="4637438" cy="1123560"/>
          </a:xfrm>
          <a:prstGeom prst="rect">
            <a:avLst/>
          </a:prstGeom>
        </p:spPr>
      </p:pic>
      <p:pic>
        <p:nvPicPr>
          <p:cNvPr id="13" name="Image 12">
            <a:extLst>
              <a:ext uri="{FF2B5EF4-FFF2-40B4-BE49-F238E27FC236}">
                <a16:creationId xmlns:a16="http://schemas.microsoft.com/office/drawing/2014/main" id="{E9A4E4C4-EF2E-4351-8DE6-DDAF3A300088}"/>
              </a:ext>
            </a:extLst>
          </p:cNvPr>
          <p:cNvPicPr>
            <a:picLocks noChangeAspect="1"/>
          </p:cNvPicPr>
          <p:nvPr/>
        </p:nvPicPr>
        <p:blipFill>
          <a:blip r:embed="rId3"/>
          <a:stretch>
            <a:fillRect/>
          </a:stretch>
        </p:blipFill>
        <p:spPr>
          <a:xfrm>
            <a:off x="7789410" y="3396006"/>
            <a:ext cx="3276600" cy="2819400"/>
          </a:xfrm>
          <a:prstGeom prst="rect">
            <a:avLst/>
          </a:prstGeom>
        </p:spPr>
      </p:pic>
    </p:spTree>
    <p:extLst>
      <p:ext uri="{BB962C8B-B14F-4D97-AF65-F5344CB8AC3E}">
        <p14:creationId xmlns:p14="http://schemas.microsoft.com/office/powerpoint/2010/main" val="205466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BC86D-732A-4018-A9F6-1EB3DC3B2592}"/>
              </a:ext>
            </a:extLst>
          </p:cNvPr>
          <p:cNvSpPr>
            <a:spLocks noGrp="1"/>
          </p:cNvSpPr>
          <p:nvPr>
            <p:ph type="title"/>
          </p:nvPr>
        </p:nvSpPr>
        <p:spPr>
          <a:xfrm>
            <a:off x="1066800" y="642594"/>
            <a:ext cx="10058400" cy="622128"/>
          </a:xfrm>
        </p:spPr>
        <p:txBody>
          <a:bodyPr>
            <a:normAutofit fontScale="90000"/>
          </a:bodyPr>
          <a:lstStyle/>
          <a:p>
            <a:r>
              <a:rPr lang="fr-FR" dirty="0"/>
              <a:t>Fonctionnalité attendue :</a:t>
            </a:r>
          </a:p>
        </p:txBody>
      </p:sp>
      <p:sp>
        <p:nvSpPr>
          <p:cNvPr id="3" name="Espace réservé du contenu 2">
            <a:extLst>
              <a:ext uri="{FF2B5EF4-FFF2-40B4-BE49-F238E27FC236}">
                <a16:creationId xmlns:a16="http://schemas.microsoft.com/office/drawing/2014/main" id="{699AB76D-AD98-45A5-8BDD-7D4F9B8437C1}"/>
              </a:ext>
            </a:extLst>
          </p:cNvPr>
          <p:cNvSpPr>
            <a:spLocks noGrp="1"/>
          </p:cNvSpPr>
          <p:nvPr>
            <p:ph idx="1"/>
          </p:nvPr>
        </p:nvSpPr>
        <p:spPr>
          <a:xfrm>
            <a:off x="1066800" y="1217221"/>
            <a:ext cx="10058400" cy="4735523"/>
          </a:xfrm>
        </p:spPr>
        <p:txBody>
          <a:bodyPr/>
          <a:lstStyle/>
          <a:p>
            <a:endParaRPr lang="fr-FR" dirty="0">
              <a:effectLst/>
              <a:latin typeface="Arial" panose="020B0604020202020204" pitchFamily="34" charset="0"/>
            </a:endParaRPr>
          </a:p>
          <a:p>
            <a:r>
              <a:rPr lang="fr-FR" dirty="0">
                <a:effectLst/>
                <a:latin typeface="Arial" panose="020B0604020202020204" pitchFamily="34" charset="0"/>
              </a:rPr>
              <a:t>Création d’une application graphique Station Météo qui permettra d’afficher les données :</a:t>
            </a:r>
          </a:p>
          <a:p>
            <a:pPr lvl="1"/>
            <a:r>
              <a:rPr lang="fr-FR" dirty="0">
                <a:effectLst/>
                <a:latin typeface="Arial" panose="020B0604020202020204" pitchFamily="34" charset="0"/>
              </a:rPr>
              <a:t>Affichage de l'heure et de la date </a:t>
            </a:r>
          </a:p>
          <a:p>
            <a:pPr lvl="1"/>
            <a:r>
              <a:rPr lang="fr-FR" dirty="0">
                <a:effectLst/>
                <a:latin typeface="Arial" panose="020B0604020202020204" pitchFamily="34" charset="0"/>
              </a:rPr>
              <a:t>Au niveau de la Balise Mer:</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dirty="0">
                <a:effectLst/>
                <a:latin typeface="Arial" panose="020B0604020202020204" pitchFamily="34" charset="0"/>
              </a:rPr>
              <a:t>Au niveau de la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endParaRPr lang="fr-FR" dirty="0"/>
          </a:p>
        </p:txBody>
      </p:sp>
      <p:sp>
        <p:nvSpPr>
          <p:cNvPr id="4" name="Espace réservé de la date 3">
            <a:extLst>
              <a:ext uri="{FF2B5EF4-FFF2-40B4-BE49-F238E27FC236}">
                <a16:creationId xmlns:a16="http://schemas.microsoft.com/office/drawing/2014/main" id="{E3C47E46-4E88-463C-9AAF-D198561E76D0}"/>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11743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BC86D-732A-4018-A9F6-1EB3DC3B2592}"/>
              </a:ext>
            </a:extLst>
          </p:cNvPr>
          <p:cNvSpPr>
            <a:spLocks noGrp="1"/>
          </p:cNvSpPr>
          <p:nvPr>
            <p:ph type="title"/>
          </p:nvPr>
        </p:nvSpPr>
        <p:spPr>
          <a:xfrm>
            <a:off x="1066800" y="642594"/>
            <a:ext cx="10058400" cy="622128"/>
          </a:xfrm>
        </p:spPr>
        <p:txBody>
          <a:bodyPr>
            <a:normAutofit fontScale="90000"/>
          </a:bodyPr>
          <a:lstStyle/>
          <a:p>
            <a:r>
              <a:rPr lang="fr-FR" dirty="0"/>
              <a:t>Fonctionnalité attendue :</a:t>
            </a:r>
          </a:p>
        </p:txBody>
      </p:sp>
      <p:sp>
        <p:nvSpPr>
          <p:cNvPr id="3" name="Espace réservé du contenu 2">
            <a:extLst>
              <a:ext uri="{FF2B5EF4-FFF2-40B4-BE49-F238E27FC236}">
                <a16:creationId xmlns:a16="http://schemas.microsoft.com/office/drawing/2014/main" id="{699AB76D-AD98-45A5-8BDD-7D4F9B8437C1}"/>
              </a:ext>
            </a:extLst>
          </p:cNvPr>
          <p:cNvSpPr>
            <a:spLocks noGrp="1"/>
          </p:cNvSpPr>
          <p:nvPr>
            <p:ph idx="1"/>
          </p:nvPr>
        </p:nvSpPr>
        <p:spPr>
          <a:xfrm>
            <a:off x="1066800" y="1217221"/>
            <a:ext cx="10058400" cy="4735523"/>
          </a:xfrm>
        </p:spPr>
        <p:txBody>
          <a:bodyPr/>
          <a:lstStyle/>
          <a:p>
            <a:endParaRPr lang="fr-FR" dirty="0">
              <a:effectLst/>
              <a:latin typeface="Arial" panose="020B0604020202020204" pitchFamily="34" charset="0"/>
            </a:endParaRPr>
          </a:p>
          <a:p>
            <a:r>
              <a:rPr lang="fr-FR" dirty="0">
                <a:effectLst/>
                <a:latin typeface="Arial" panose="020B0604020202020204" pitchFamily="34" charset="0"/>
              </a:rPr>
              <a:t>Création d’une partie d’administration permettant de configurer certaine paramètres :</a:t>
            </a:r>
          </a:p>
          <a:p>
            <a:pPr lvl="1"/>
            <a:r>
              <a:rPr lang="fr-FR" dirty="0">
                <a:effectLst/>
                <a:latin typeface="Arial" panose="020B0604020202020204" pitchFamily="34" charset="0"/>
              </a:rPr>
              <a:t>Section Affichage: </a:t>
            </a:r>
          </a:p>
          <a:p>
            <a:pPr lvl="2"/>
            <a:r>
              <a:rPr lang="fr-FR" dirty="0">
                <a:effectLst/>
                <a:latin typeface="Arial" panose="020B0604020202020204" pitchFamily="34" charset="0"/>
              </a:rPr>
              <a:t>Format de l’heure 12 ou 24H</a:t>
            </a:r>
          </a:p>
          <a:p>
            <a:pPr lvl="2"/>
            <a:r>
              <a:rPr lang="fr-FR" dirty="0">
                <a:effectLst/>
                <a:latin typeface="Arial" panose="020B0604020202020204" pitchFamily="34" charset="0"/>
              </a:rPr>
              <a:t>Choix de la Ville</a:t>
            </a:r>
          </a:p>
          <a:p>
            <a:pPr lvl="2"/>
            <a:r>
              <a:rPr lang="fr-FR" dirty="0">
                <a:effectLst/>
                <a:latin typeface="Arial" panose="020B0604020202020204" pitchFamily="34" charset="0"/>
              </a:rPr>
              <a:t>Unité de Température Fahrenheit ou Celsius</a:t>
            </a:r>
          </a:p>
          <a:p>
            <a:pPr lvl="2"/>
            <a:r>
              <a:rPr lang="fr-FR" dirty="0">
                <a:effectLst/>
                <a:latin typeface="Arial" panose="020B0604020202020204" pitchFamily="34" charset="0"/>
              </a:rPr>
              <a:t>Possibilité de choisir les styles d’affichage:</a:t>
            </a:r>
          </a:p>
          <a:p>
            <a:pPr lvl="3"/>
            <a:r>
              <a:rPr lang="fr-FR" dirty="0">
                <a:effectLst/>
                <a:latin typeface="Arial" panose="020B0604020202020204" pitchFamily="34" charset="0"/>
              </a:rPr>
              <a:t>Famille de Police </a:t>
            </a:r>
          </a:p>
          <a:p>
            <a:pPr lvl="3"/>
            <a:r>
              <a:rPr lang="fr-FR" dirty="0">
                <a:effectLst/>
                <a:latin typeface="Arial" panose="020B0604020202020204" pitchFamily="34" charset="0"/>
              </a:rPr>
              <a:t>Couleur </a:t>
            </a:r>
            <a:r>
              <a:rPr lang="fr-FR" dirty="0">
                <a:latin typeface="Courier New" panose="02070309020205020404" pitchFamily="49" charset="0"/>
              </a:rPr>
              <a:t>:(</a:t>
            </a:r>
            <a:r>
              <a:rPr lang="fr-FR" dirty="0">
                <a:effectLst/>
                <a:latin typeface="Arial" panose="020B0604020202020204" pitchFamily="34" charset="0"/>
              </a:rPr>
              <a:t>Chaque style sera décliné en Mode Jour/Nuit)</a:t>
            </a:r>
          </a:p>
          <a:p>
            <a:pPr lvl="3"/>
            <a:r>
              <a:rPr lang="fr-FR" dirty="0">
                <a:effectLst/>
                <a:latin typeface="Arial" panose="020B0604020202020204" pitchFamily="34" charset="0"/>
              </a:rPr>
              <a:t>Choix de la langue •: Anglais </a:t>
            </a:r>
            <a:r>
              <a:rPr lang="fr-FR" dirty="0">
                <a:latin typeface="Arial" panose="020B0604020202020204" pitchFamily="34" charset="0"/>
              </a:rPr>
              <a:t>/ </a:t>
            </a:r>
            <a:r>
              <a:rPr lang="fr-FR" dirty="0">
                <a:effectLst/>
                <a:latin typeface="Arial" panose="020B0604020202020204" pitchFamily="34" charset="0"/>
              </a:rPr>
              <a:t>Français</a:t>
            </a:r>
          </a:p>
          <a:p>
            <a:pPr lvl="1"/>
            <a:endParaRPr lang="fr-FR" dirty="0"/>
          </a:p>
          <a:p>
            <a:r>
              <a:rPr lang="fr-FR" dirty="0">
                <a:effectLst/>
                <a:latin typeface="Arial" panose="020B0604020202020204" pitchFamily="34" charset="0"/>
              </a:rPr>
              <a:t>Facultatif : </a:t>
            </a:r>
          </a:p>
          <a:p>
            <a:pPr lvl="1"/>
            <a:r>
              <a:rPr lang="fr-FR" dirty="0">
                <a:effectLst/>
                <a:latin typeface="Arial" panose="020B0604020202020204" pitchFamily="34" charset="0"/>
              </a:rPr>
              <a:t>S'il vous reste du temps, vous enregistrerez toutes les heures les informations </a:t>
            </a:r>
          </a:p>
          <a:p>
            <a:pPr marL="274320" lvl="1" indent="0">
              <a:buNone/>
            </a:pPr>
            <a:r>
              <a:rPr lang="fr-FR" dirty="0">
                <a:latin typeface="Arial" panose="020B0604020202020204" pitchFamily="34" charset="0"/>
              </a:rPr>
              <a:t>	</a:t>
            </a:r>
            <a:r>
              <a:rPr lang="fr-FR" dirty="0">
                <a:effectLst/>
                <a:latin typeface="Arial" panose="020B0604020202020204" pitchFamily="34" charset="0"/>
              </a:rPr>
              <a:t>de la balise au sein d'une base de données. </a:t>
            </a:r>
          </a:p>
          <a:p>
            <a:pPr marL="274320" lvl="1" indent="0">
              <a:buNone/>
            </a:pPr>
            <a:r>
              <a:rPr lang="fr-FR" dirty="0">
                <a:latin typeface="Arial" panose="020B0604020202020204" pitchFamily="34" charset="0"/>
              </a:rPr>
              <a:t>	</a:t>
            </a:r>
            <a:r>
              <a:rPr lang="fr-FR" dirty="0">
                <a:effectLst/>
                <a:latin typeface="Arial" panose="020B0604020202020204" pitchFamily="34" charset="0"/>
              </a:rPr>
              <a:t>Le but sera d'afficher la température moyenne des 12 dernières heures </a:t>
            </a:r>
          </a:p>
          <a:p>
            <a:pPr marL="274320" lvl="1" indent="0">
              <a:buNone/>
            </a:pPr>
            <a:r>
              <a:rPr lang="fr-FR" dirty="0">
                <a:latin typeface="Arial" panose="020B0604020202020204" pitchFamily="34" charset="0"/>
              </a:rPr>
              <a:t>	</a:t>
            </a:r>
            <a:r>
              <a:rPr lang="fr-FR" dirty="0">
                <a:effectLst/>
                <a:latin typeface="Arial" panose="020B0604020202020204" pitchFamily="34" charset="0"/>
              </a:rPr>
              <a:t>et de l'afficher au sein de votre station.</a:t>
            </a:r>
            <a:endParaRPr lang="fr-FR" dirty="0"/>
          </a:p>
        </p:txBody>
      </p:sp>
      <p:sp>
        <p:nvSpPr>
          <p:cNvPr id="4" name="Espace réservé de la date 3">
            <a:extLst>
              <a:ext uri="{FF2B5EF4-FFF2-40B4-BE49-F238E27FC236}">
                <a16:creationId xmlns:a16="http://schemas.microsoft.com/office/drawing/2014/main" id="{E3C47E46-4E88-463C-9AAF-D198561E76D0}"/>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50946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MVC / SCHEMAS LOGIQUE / FONCTIONNEMENT CLIENT-SERVEUR</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66102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Tree>
    <p:extLst>
      <p:ext uri="{BB962C8B-B14F-4D97-AF65-F5344CB8AC3E}">
        <p14:creationId xmlns:p14="http://schemas.microsoft.com/office/powerpoint/2010/main" val="3187493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{AFCB2019-BA94-404F-96FA-0911D432BE9A}tf78438558_win32</Template>
  <TotalTime>1191</TotalTime>
  <Words>3145</Words>
  <Application>Microsoft Office PowerPoint</Application>
  <PresentationFormat>Grand écran</PresentationFormat>
  <Paragraphs>589</Paragraphs>
  <Slides>48</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Calibri</vt:lpstr>
      <vt:lpstr>Century Gothic</vt:lpstr>
      <vt:lpstr>Courier New</vt:lpstr>
      <vt:lpstr>Garamond</vt:lpstr>
      <vt:lpstr>SavonVTI</vt:lpstr>
      <vt:lpstr>Station Meteo</vt:lpstr>
      <vt:lpstr>LA SPECIFICATION</vt:lpstr>
      <vt:lpstr>Intitulé du projet :</vt:lpstr>
      <vt:lpstr>Matériel mis a disposition :</vt:lpstr>
      <vt:lpstr>Matériel mis a disposition :</vt:lpstr>
      <vt:lpstr>Fonctionnalité attendue :</vt:lpstr>
      <vt:lpstr>Fonctionnalité attendue :</vt:lpstr>
      <vt:lpstr>L’ARCHITECTURE DU PROJET</vt:lpstr>
      <vt:lpstr>MVC : Model-Vue-Contrôleur dans un contexte Client-Serveur</vt:lpstr>
      <vt:lpstr>? A retravailler pour introduire les slides suivant </vt:lpstr>
      <vt:lpstr>Architecture du Client</vt:lpstr>
      <vt:lpstr>Architecture du Serveur sur Raspberry PI :   Réception/Envois via Requête Web</vt:lpstr>
      <vt:lpstr>Architecture du Serveur sur Raspberry PI : Création/Lecture de l’Historique des mesures</vt:lpstr>
      <vt:lpstr>L’EQUIPE</vt:lpstr>
      <vt:lpstr>Participants au projet :</vt:lpstr>
      <vt:lpstr>CHOIX TECHNIQUES</vt:lpstr>
      <vt:lpstr>Outils / Libraire / Framework</vt:lpstr>
      <vt:lpstr>LA RECHERCHE</vt:lpstr>
      <vt:lpstr>Api web</vt:lpstr>
      <vt:lpstr>Serveur WEB</vt:lpstr>
      <vt:lpstr>Capteur BME280</vt:lpstr>
      <vt:lpstr>Serveur WEB</vt:lpstr>
      <vt:lpstr>Format de donnée d’échanges</vt:lpstr>
      <vt:lpstr>App client</vt:lpstr>
      <vt:lpstr>CONCEPTION MISE AU POINT</vt:lpstr>
      <vt:lpstr>Conception du Serveur : les grande étapes</vt:lpstr>
      <vt:lpstr>Création d’un projet cross platform UNIX/WINDOWS</vt:lpstr>
      <vt:lpstr>Présentation PowerPoint</vt:lpstr>
      <vt:lpstr>Conception du Serveur : les grande étapes</vt:lpstr>
      <vt:lpstr>Conception du Serveur : 1 étape</vt:lpstr>
      <vt:lpstr>Conception du Serveur : 2eme étape</vt:lpstr>
      <vt:lpstr>Conception du Serveur</vt:lpstr>
      <vt:lpstr>Architecture de l’application</vt:lpstr>
      <vt:lpstr>Traitement des données</vt:lpstr>
      <vt:lpstr>Traitement des données</vt:lpstr>
      <vt:lpstr>Ajout de fonctionnalités - Graphiques</vt:lpstr>
      <vt:lpstr>Ajout de fonctionnalités - Graphiques</vt:lpstr>
      <vt:lpstr>Ajout de fonctionnalités - Graphiques</vt:lpstr>
      <vt:lpstr>Fonctionnalités</vt:lpstr>
      <vt:lpstr>Fonctionnalités</vt:lpstr>
      <vt:lpstr>Présentation PowerPoint</vt:lpstr>
      <vt:lpstr>Présentation PowerPoint</vt:lpstr>
      <vt:lpstr>Présentation PowerPoint</vt:lpstr>
      <vt:lpstr>Présentation PowerPoint</vt:lpstr>
      <vt:lpstr>Présentation PowerPoint</vt:lpstr>
      <vt:lpstr>LA FINITION</vt:lpstr>
      <vt:lpstr>DEMONSTRATION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SANER Lucas</cp:lastModifiedBy>
  <cp:revision>85</cp:revision>
  <dcterms:created xsi:type="dcterms:W3CDTF">2021-06-21T06:35:34Z</dcterms:created>
  <dcterms:modified xsi:type="dcterms:W3CDTF">2021-06-23T09:25:29Z</dcterms:modified>
</cp:coreProperties>
</file>