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63" r:id="rId3"/>
    <p:sldId id="285" r:id="rId4"/>
    <p:sldId id="287" r:id="rId5"/>
    <p:sldId id="286" r:id="rId6"/>
    <p:sldId id="288" r:id="rId7"/>
    <p:sldId id="289" r:id="rId8"/>
    <p:sldId id="265" r:id="rId9"/>
    <p:sldId id="272" r:id="rId10"/>
    <p:sldId id="274" r:id="rId11"/>
    <p:sldId id="273" r:id="rId12"/>
    <p:sldId id="277" r:id="rId13"/>
    <p:sldId id="278" r:id="rId14"/>
    <p:sldId id="264" r:id="rId15"/>
    <p:sldId id="290" r:id="rId16"/>
    <p:sldId id="275" r:id="rId17"/>
    <p:sldId id="276" r:id="rId18"/>
    <p:sldId id="266" r:id="rId19"/>
    <p:sldId id="279" r:id="rId20"/>
    <p:sldId id="280" r:id="rId21"/>
    <p:sldId id="281" r:id="rId22"/>
    <p:sldId id="282" r:id="rId23"/>
    <p:sldId id="284" r:id="rId24"/>
    <p:sldId id="283" r:id="rId25"/>
    <p:sldId id="267" r:id="rId26"/>
    <p:sldId id="294" r:id="rId27"/>
    <p:sldId id="296" r:id="rId28"/>
    <p:sldId id="297" r:id="rId29"/>
    <p:sldId id="295" r:id="rId30"/>
    <p:sldId id="291" r:id="rId31"/>
    <p:sldId id="292" r:id="rId32"/>
    <p:sldId id="293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69" r:id="rId41"/>
    <p:sldId id="271" r:id="rId42"/>
    <p:sldId id="270" r:id="rId4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3AFB352-7395-4D37-82B4-BEF628A1D9C5}">
          <p14:sldIdLst>
            <p14:sldId id="257"/>
            <p14:sldId id="263"/>
            <p14:sldId id="285"/>
            <p14:sldId id="287"/>
            <p14:sldId id="286"/>
            <p14:sldId id="288"/>
            <p14:sldId id="289"/>
            <p14:sldId id="265"/>
            <p14:sldId id="272"/>
            <p14:sldId id="274"/>
            <p14:sldId id="273"/>
            <p14:sldId id="277"/>
            <p14:sldId id="278"/>
            <p14:sldId id="264"/>
            <p14:sldId id="290"/>
            <p14:sldId id="275"/>
            <p14:sldId id="276"/>
            <p14:sldId id="266"/>
            <p14:sldId id="279"/>
            <p14:sldId id="280"/>
            <p14:sldId id="281"/>
            <p14:sldId id="282"/>
            <p14:sldId id="284"/>
            <p14:sldId id="283"/>
            <p14:sldId id="267"/>
            <p14:sldId id="294"/>
            <p14:sldId id="296"/>
            <p14:sldId id="297"/>
            <p14:sldId id="295"/>
            <p14:sldId id="291"/>
            <p14:sldId id="292"/>
            <p14:sldId id="293"/>
          </p14:sldIdLst>
        </p14:section>
        <p14:section name="Détail fonctionnement" id="{F8758BB3-7FC8-446B-A98D-CE8BEEA27943}">
          <p14:sldIdLst>
            <p14:sldId id="298"/>
            <p14:sldId id="299"/>
            <p14:sldId id="300"/>
          </p14:sldIdLst>
        </p14:section>
        <p14:section name="Ajout de fonctionnalité - Graphique" id="{2C6DE1C2-7AE7-4536-B899-BAE7307989F6}">
          <p14:sldIdLst>
            <p14:sldId id="301"/>
            <p14:sldId id="302"/>
            <p14:sldId id="303"/>
            <p14:sldId id="304"/>
          </p14:sldIdLst>
        </p14:section>
        <p14:section name="Section sans titre" id="{5E998F6C-49E5-4BF9-9BF2-C29AB7723E6F}">
          <p14:sldIdLst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E1FFF7"/>
    <a:srgbClr val="A3FFE7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80729" autoAdjust="0"/>
  </p:normalViewPr>
  <p:slideViewPr>
    <p:cSldViewPr snapToGrid="0">
      <p:cViewPr>
        <p:scale>
          <a:sx n="75" d="100"/>
          <a:sy n="75" d="100"/>
        </p:scale>
        <p:origin x="19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dirty="0"/>
              <a:t>Envoie de la requête au serveur</a:t>
            </a:r>
          </a:p>
          <a:p>
            <a:pPr algn="l"/>
            <a:r>
              <a:rPr lang="fr-FR" sz="1200" dirty="0"/>
              <a:t>Stockage des donnée</a:t>
            </a:r>
          </a:p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de remplir l’application graphiquement car peu d’information à représenter pour la partie mer. Solution -&gt; ajouter des éléments visuel aussi bien décoratifs qu’informatif.</a:t>
            </a:r>
          </a:p>
          <a:p>
            <a:r>
              <a:rPr lang="fr-FR" dirty="0"/>
              <a:t>Graphiques cependant non conformes aux attentes: pas de légende possible sans trop réduire la courbe, pas de bornes, courbe qui « flotte » dans sons espace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nouveaux graphiques totalement customisés afin d’améliorer l’expérience utilisateur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Affichage d’une icone météo en se basant sur la pression. Imitation d’un baromètre traditionnel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22/06/2021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22/06/2021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22/06/2021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22/06/2021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722A4-E90F-41FF-85C0-2B8A0F6F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2072"/>
          </a:xfrm>
        </p:spPr>
        <p:txBody>
          <a:bodyPr>
            <a:normAutofit fontScale="90000"/>
          </a:bodyPr>
          <a:lstStyle/>
          <a:p>
            <a:r>
              <a:rPr lang="fr-FR" dirty="0"/>
              <a:t>? A retravailler pour introduire les slides suivant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B8B9F2-2652-4A90-8751-F175BCE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87361-6729-4522-9367-CA9670AA2BCC}"/>
              </a:ext>
            </a:extLst>
          </p:cNvPr>
          <p:cNvSpPr/>
          <p:nvPr/>
        </p:nvSpPr>
        <p:spPr>
          <a:xfrm>
            <a:off x="4635500" y="1445322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0C427-2AA6-4C97-88BD-412265E54EFD}"/>
              </a:ext>
            </a:extLst>
          </p:cNvPr>
          <p:cNvSpPr/>
          <p:nvPr/>
        </p:nvSpPr>
        <p:spPr>
          <a:xfrm>
            <a:off x="1291435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Serveur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EACD9-4F51-41E1-8A0D-92791299562E}"/>
              </a:ext>
            </a:extLst>
          </p:cNvPr>
          <p:cNvCxnSpPr>
            <a:cxnSpLocks/>
          </p:cNvCxnSpPr>
          <p:nvPr/>
        </p:nvCxnSpPr>
        <p:spPr>
          <a:xfrm flipH="1">
            <a:off x="1866900" y="2181922"/>
            <a:ext cx="2996045" cy="1767794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C01062-0F86-489E-9F7E-A7A32DFB91B0}"/>
              </a:ext>
            </a:extLst>
          </p:cNvPr>
          <p:cNvCxnSpPr>
            <a:cxnSpLocks/>
          </p:cNvCxnSpPr>
          <p:nvPr/>
        </p:nvCxnSpPr>
        <p:spPr>
          <a:xfrm flipV="1">
            <a:off x="2551978" y="2181922"/>
            <a:ext cx="2588987" cy="1767794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7ADD3A-C374-4E09-968C-7092B1836103}"/>
              </a:ext>
            </a:extLst>
          </p:cNvPr>
          <p:cNvSpPr/>
          <p:nvPr/>
        </p:nvSpPr>
        <p:spPr>
          <a:xfrm>
            <a:off x="1066800" y="3695715"/>
            <a:ext cx="4696406" cy="2519691"/>
          </a:xfrm>
          <a:prstGeom prst="rect">
            <a:avLst/>
          </a:prstGeom>
          <a:noFill/>
          <a:ln w="19050">
            <a:solidFill>
              <a:srgbClr val="A60A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06CDBF-AB8D-4457-8779-031C3614E46A}"/>
              </a:ext>
            </a:extLst>
          </p:cNvPr>
          <p:cNvSpPr txBox="1"/>
          <p:nvPr/>
        </p:nvSpPr>
        <p:spPr>
          <a:xfrm>
            <a:off x="1061060" y="5876852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A60AA6"/>
                </a:solidFill>
              </a:rPr>
              <a:t>Raspberry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72942-688D-4B2F-BDED-4A0973B74861}"/>
              </a:ext>
            </a:extLst>
          </p:cNvPr>
          <p:cNvSpPr/>
          <p:nvPr/>
        </p:nvSpPr>
        <p:spPr>
          <a:xfrm>
            <a:off x="10238133" y="1751440"/>
            <a:ext cx="1037534" cy="467677"/>
          </a:xfrm>
          <a:prstGeom prst="rect">
            <a:avLst/>
          </a:prstGeom>
          <a:solidFill>
            <a:srgbClr val="A60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Matériel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1627D-CF84-4366-9B99-8E5ED66EDC4E}"/>
              </a:ext>
            </a:extLst>
          </p:cNvPr>
          <p:cNvSpPr/>
          <p:nvPr/>
        </p:nvSpPr>
        <p:spPr>
          <a:xfrm>
            <a:off x="10238134" y="2210793"/>
            <a:ext cx="1037533" cy="467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Logiciel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11B8-72A4-438D-BC8C-ECF6BE2B8B5A}"/>
              </a:ext>
            </a:extLst>
          </p:cNvPr>
          <p:cNvSpPr/>
          <p:nvPr/>
        </p:nvSpPr>
        <p:spPr>
          <a:xfrm>
            <a:off x="6428795" y="3682270"/>
            <a:ext cx="3419263" cy="2519691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web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70DC38-AB66-4A85-A3C2-68821835326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69334" y="2181922"/>
            <a:ext cx="2269093" cy="1500348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AD73F-7162-48EB-8CD0-B52C4547FC99}"/>
              </a:ext>
            </a:extLst>
          </p:cNvPr>
          <p:cNvCxnSpPr>
            <a:cxnSpLocks/>
          </p:cNvCxnSpPr>
          <p:nvPr/>
        </p:nvCxnSpPr>
        <p:spPr>
          <a:xfrm flipH="1" flipV="1">
            <a:off x="5591314" y="2181922"/>
            <a:ext cx="1795138" cy="1500348"/>
          </a:xfrm>
          <a:prstGeom prst="straightConnector1">
            <a:avLst/>
          </a:prstGeom>
          <a:ln w="28575">
            <a:solidFill>
              <a:srgbClr val="FF2D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39835-7BA2-4915-AEEE-9C2AFEC71AE0}"/>
              </a:ext>
            </a:extLst>
          </p:cNvPr>
          <p:cNvSpPr/>
          <p:nvPr/>
        </p:nvSpPr>
        <p:spPr>
          <a:xfrm>
            <a:off x="10238133" y="2675637"/>
            <a:ext cx="1037534" cy="467677"/>
          </a:xfrm>
          <a:prstGeom prst="rect">
            <a:avLst/>
          </a:prstGeom>
          <a:solidFill>
            <a:srgbClr val="3D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Service web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8C07296-CEC8-4E6F-9FBB-B478F205E7AF}"/>
              </a:ext>
            </a:extLst>
          </p:cNvPr>
          <p:cNvCxnSpPr>
            <a:cxnSpLocks/>
          </p:cNvCxnSpPr>
          <p:nvPr/>
        </p:nvCxnSpPr>
        <p:spPr>
          <a:xfrm>
            <a:off x="10238133" y="3299594"/>
            <a:ext cx="476101" cy="0"/>
          </a:xfrm>
          <a:prstGeom prst="straightConnector1">
            <a:avLst/>
          </a:prstGeom>
          <a:ln w="28575">
            <a:solidFill>
              <a:srgbClr val="1FBB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47674E7D-F572-4E5A-B61B-DAE99FF962DF}"/>
              </a:ext>
            </a:extLst>
          </p:cNvPr>
          <p:cNvSpPr txBox="1"/>
          <p:nvPr/>
        </p:nvSpPr>
        <p:spPr>
          <a:xfrm>
            <a:off x="10756900" y="3146493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FBB3D"/>
                </a:solidFill>
              </a:rPr>
              <a:t>Requête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8DCFF0B-0F69-48D8-90D0-8E3CD1CCA3C5}"/>
              </a:ext>
            </a:extLst>
          </p:cNvPr>
          <p:cNvCxnSpPr>
            <a:cxnSpLocks/>
          </p:cNvCxnSpPr>
          <p:nvPr/>
        </p:nvCxnSpPr>
        <p:spPr>
          <a:xfrm>
            <a:off x="10238647" y="3484039"/>
            <a:ext cx="476101" cy="0"/>
          </a:xfrm>
          <a:prstGeom prst="straightConnector1">
            <a:avLst/>
          </a:prstGeom>
          <a:ln w="28575">
            <a:solidFill>
              <a:srgbClr val="FF2D2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D9E9D23-3DB9-4976-8288-62145456F116}"/>
              </a:ext>
            </a:extLst>
          </p:cNvPr>
          <p:cNvSpPr txBox="1"/>
          <p:nvPr/>
        </p:nvSpPr>
        <p:spPr>
          <a:xfrm>
            <a:off x="10757414" y="3330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</a:rPr>
              <a:t>Envoi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45C7C-1418-4ABC-AEDD-A457390362ED}"/>
              </a:ext>
            </a:extLst>
          </p:cNvPr>
          <p:cNvSpPr/>
          <p:nvPr/>
        </p:nvSpPr>
        <p:spPr>
          <a:xfrm>
            <a:off x="3426872" y="3949716"/>
            <a:ext cx="1600200" cy="73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Historique des mesure</a:t>
            </a:r>
          </a:p>
        </p:txBody>
      </p:sp>
    </p:spTree>
    <p:extLst>
      <p:ext uri="{BB962C8B-B14F-4D97-AF65-F5344CB8AC3E}">
        <p14:creationId xmlns:p14="http://schemas.microsoft.com/office/powerpoint/2010/main" val="15845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832349" y="400248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9107297" y="1912408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9107297" y="2892598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2090" y="220823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8238"/>
            <a:ext cx="1535207" cy="9801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019385" y="197437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2272232" y="2202976"/>
            <a:ext cx="140722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832349" y="324281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8428"/>
            <a:ext cx="15352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459269" y="4244183"/>
            <a:ext cx="1220190" cy="393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459269" y="4244183"/>
            <a:ext cx="1220190" cy="798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459269" y="3523867"/>
            <a:ext cx="1220190" cy="720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832349" y="478460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</a:t>
            </a:r>
            <a:br>
              <a:rPr lang="fr-FR" sz="3200" dirty="0"/>
            </a:br>
            <a:r>
              <a:rPr lang="fr-FR" sz="3200" dirty="0"/>
              <a:t> Réception/Envois via Requête Web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805533" y="1536329"/>
            <a:ext cx="1207005" cy="5667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163612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321888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789234" y="1524354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676026" y="146590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50613" y="4438478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AA27AB-63E8-40E6-9DEC-C23C30FF6EDD}"/>
              </a:ext>
            </a:extLst>
          </p:cNvPr>
          <p:cNvSpPr/>
          <p:nvPr/>
        </p:nvSpPr>
        <p:spPr>
          <a:xfrm>
            <a:off x="7213619" y="2467002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50213" y="3343656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77013" y="3239849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5EE06-D93B-4D72-9304-FAA504BD473D}"/>
              </a:ext>
            </a:extLst>
          </p:cNvPr>
          <p:cNvSpPr/>
          <p:nvPr/>
        </p:nvSpPr>
        <p:spPr>
          <a:xfrm>
            <a:off x="2966821" y="5507873"/>
            <a:ext cx="1163853" cy="7336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3</a:t>
            </a:r>
          </a:p>
          <a:p>
            <a:pPr algn="ctr"/>
            <a:r>
              <a:rPr lang="fr-FR" sz="1400" dirty="0"/>
              <a:t>Infos du serveur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 flipH="1">
            <a:off x="1409035" y="2103101"/>
            <a:ext cx="1" cy="12405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67857" y="1808545"/>
            <a:ext cx="698964" cy="1897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67857" y="3705854"/>
            <a:ext cx="7091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1048CD6-47D3-4E9A-A00F-FF18CB966ACE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2267857" y="3705854"/>
            <a:ext cx="698964" cy="21688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5998134" y="1807740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06715" y="1809129"/>
            <a:ext cx="1314520" cy="18420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175721" y="1807740"/>
            <a:ext cx="613513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9573B3D9-37CC-45C7-B553-3D7742C65E99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7789622" y="2152353"/>
            <a:ext cx="1749" cy="314649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966821" y="1358918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138701"/>
            <a:ext cx="0" cy="1183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23822" y="3346996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194651" y="3690221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39167" y="4033445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54511" y="3651157"/>
            <a:ext cx="1266724" cy="390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A57665-3521-4723-87F5-C342BA4AB723}"/>
              </a:ext>
            </a:extLst>
          </p:cNvPr>
          <p:cNvSpPr/>
          <p:nvPr/>
        </p:nvSpPr>
        <p:spPr>
          <a:xfrm>
            <a:off x="6723822" y="553147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Infos du serveur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C740B90-37F3-46C0-BD38-CA3E07B1E49D}"/>
              </a:ext>
            </a:extLst>
          </p:cNvPr>
          <p:cNvCxnSpPr>
            <a:cxnSpLocks/>
            <a:stCxn id="66" idx="3"/>
            <a:endCxn id="171" idx="1"/>
          </p:cNvCxnSpPr>
          <p:nvPr/>
        </p:nvCxnSpPr>
        <p:spPr>
          <a:xfrm>
            <a:off x="4130674" y="5874696"/>
            <a:ext cx="259314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D6C97069-6317-40EC-B5C5-EDEB4B74B0CA}"/>
              </a:ext>
            </a:extLst>
          </p:cNvPr>
          <p:cNvCxnSpPr>
            <a:cxnSpLocks/>
            <a:stCxn id="171" idx="3"/>
            <a:endCxn id="42" idx="1"/>
          </p:cNvCxnSpPr>
          <p:nvPr/>
        </p:nvCxnSpPr>
        <p:spPr>
          <a:xfrm flipV="1">
            <a:off x="8954511" y="3651157"/>
            <a:ext cx="1266724" cy="22235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06" y="536355"/>
            <a:ext cx="9949498" cy="731952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sur Raspberry PI : Création/Lecture de l’Historique des mesures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22/06/2021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30296" y="750806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30294" y="472268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3441821" y="2886647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9467097" y="4180096"/>
            <a:ext cx="1177107" cy="797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 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30294" y="1025266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800378-3C91-43F0-B8AF-EC305B2A45DE}"/>
              </a:ext>
            </a:extLst>
          </p:cNvPr>
          <p:cNvSpPr/>
          <p:nvPr/>
        </p:nvSpPr>
        <p:spPr>
          <a:xfrm>
            <a:off x="927458" y="2867637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4650721" y="3162919"/>
            <a:ext cx="102178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2492892" y="3162919"/>
            <a:ext cx="948929" cy="7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C1F294C-CD62-4252-9D88-FD85EA81CF98}"/>
              </a:ext>
            </a:extLst>
          </p:cNvPr>
          <p:cNvSpPr/>
          <p:nvPr/>
        </p:nvSpPr>
        <p:spPr>
          <a:xfrm>
            <a:off x="8939746" y="2826809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813DE96-376B-4BDF-96EE-23887F3AF0D5}"/>
              </a:ext>
            </a:extLst>
          </p:cNvPr>
          <p:cNvCxnSpPr>
            <a:cxnSpLocks/>
            <a:stCxn id="407" idx="2"/>
            <a:endCxn id="59" idx="0"/>
          </p:cNvCxnSpPr>
          <p:nvPr/>
        </p:nvCxnSpPr>
        <p:spPr>
          <a:xfrm>
            <a:off x="10055091" y="3513258"/>
            <a:ext cx="560" cy="6668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D9BEC52-1CB6-490F-BCFE-274DCB03664D}"/>
              </a:ext>
            </a:extLst>
          </p:cNvPr>
          <p:cNvSpPr/>
          <p:nvPr/>
        </p:nvSpPr>
        <p:spPr>
          <a:xfrm>
            <a:off x="5672510" y="2819694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363308-1137-499E-9683-764C0549A73B}"/>
              </a:ext>
            </a:extLst>
          </p:cNvPr>
          <p:cNvSpPr/>
          <p:nvPr/>
        </p:nvSpPr>
        <p:spPr>
          <a:xfrm>
            <a:off x="6211851" y="4262299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BEC5797-9820-486F-AC2F-66A9466C198D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6787854" y="3506143"/>
            <a:ext cx="1" cy="75615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C497B66-AC58-4109-ACFD-D320E7CE110D}"/>
              </a:ext>
            </a:extLst>
          </p:cNvPr>
          <p:cNvCxnSpPr>
            <a:cxnSpLocks/>
            <a:stCxn id="64" idx="3"/>
            <a:endCxn id="407" idx="1"/>
          </p:cNvCxnSpPr>
          <p:nvPr/>
        </p:nvCxnSpPr>
        <p:spPr>
          <a:xfrm>
            <a:off x="7903199" y="3162919"/>
            <a:ext cx="1036547" cy="7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2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</a:t>
            </a:r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NGINX/APACHE2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node-js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 err="1"/>
              <a:t>Disponbilité</a:t>
            </a:r>
            <a:r>
              <a:rPr lang="fr-FR" dirty="0"/>
              <a:t> d’exemple tout fait</a:t>
            </a:r>
          </a:p>
          <a:p>
            <a:pPr lvl="2"/>
            <a:r>
              <a:rPr lang="fr-FR" dirty="0"/>
              <a:t>Fonctionnement moderne </a:t>
            </a:r>
            <a:r>
              <a:rPr lang="fr-FR" dirty="0" err="1"/>
              <a:t>asynchorne</a:t>
            </a:r>
            <a:endParaRPr lang="fr-FR" dirty="0"/>
          </a:p>
          <a:p>
            <a:pPr lvl="2"/>
            <a:r>
              <a:rPr lang="fr-FR" dirty="0"/>
              <a:t>Fonction lambda pour les callback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dependant</a:t>
            </a:r>
            <a:r>
              <a:rPr lang="fr-FR" dirty="0"/>
              <a:t>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</a:t>
            </a:r>
          </a:p>
          <a:p>
            <a:pPr lvl="2"/>
            <a:r>
              <a:rPr lang="fr-FR" dirty="0"/>
              <a:t>empreinte mémoire non </a:t>
            </a:r>
            <a:r>
              <a:rPr lang="fr-FR" dirty="0" err="1"/>
              <a:t>negligeable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Capteur BME280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144285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Driver </a:t>
            </a:r>
            <a:r>
              <a:rPr lang="fr-FR" dirty="0" err="1"/>
              <a:t>bosch</a:t>
            </a:r>
            <a:r>
              <a:rPr lang="fr-FR" dirty="0"/>
              <a:t> officiel fait en C : </a:t>
            </a:r>
          </a:p>
          <a:p>
            <a:pPr lvl="1"/>
            <a:r>
              <a:rPr lang="fr-FR" dirty="0"/>
              <a:t>livré avec des </a:t>
            </a:r>
            <a:r>
              <a:rPr lang="fr-FR" dirty="0" err="1"/>
              <a:t>examples</a:t>
            </a:r>
            <a:endParaRPr lang="fr-FR" dirty="0"/>
          </a:p>
          <a:p>
            <a:pPr lvl="1"/>
            <a:r>
              <a:rPr lang="fr-FR" dirty="0" err="1"/>
              <a:t>Fiabilté</a:t>
            </a:r>
            <a:r>
              <a:rPr lang="fr-FR" dirty="0"/>
              <a:t> maximale car driver officiel</a:t>
            </a:r>
          </a:p>
          <a:p>
            <a:pPr lvl="1"/>
            <a:r>
              <a:rPr lang="fr-FR" dirty="0" err="1"/>
              <a:t>Facielment</a:t>
            </a:r>
            <a:r>
              <a:rPr lang="fr-FR" dirty="0"/>
              <a:t> </a:t>
            </a:r>
            <a:r>
              <a:rPr lang="fr-FR" dirty="0" err="1"/>
              <a:t>integrable</a:t>
            </a:r>
            <a:r>
              <a:rPr lang="fr-FR" dirty="0"/>
              <a:t> dans app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Script python livré par </a:t>
            </a:r>
            <a:r>
              <a:rPr lang="fr-FR" dirty="0" err="1"/>
              <a:t>ajc</a:t>
            </a:r>
            <a:r>
              <a:rPr lang="fr-FR" dirty="0"/>
              <a:t> pour tester le capteur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C4F49AC-031B-4060-9AAA-5CDBCA2BC818}"/>
              </a:ext>
            </a:extLst>
          </p:cNvPr>
          <p:cNvSpPr txBox="1">
            <a:spLocks/>
          </p:cNvSpPr>
          <p:nvPr/>
        </p:nvSpPr>
        <p:spPr>
          <a:xfrm>
            <a:off x="1066800" y="2938490"/>
            <a:ext cx="10058400" cy="54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Sauvegarde non volatile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8B875CC-8596-4233-9174-EAA240906591}"/>
              </a:ext>
            </a:extLst>
          </p:cNvPr>
          <p:cNvSpPr txBox="1">
            <a:spLocks/>
          </p:cNvSpPr>
          <p:nvPr/>
        </p:nvSpPr>
        <p:spPr>
          <a:xfrm>
            <a:off x="1066800" y="3483427"/>
            <a:ext cx="10058400" cy="310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 but est de garder les données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 crash du serveur ou un reboot de l’os</a:t>
            </a:r>
          </a:p>
          <a:p>
            <a:r>
              <a:rPr lang="fr-FR" dirty="0" err="1"/>
              <a:t>Sqlite</a:t>
            </a:r>
            <a:r>
              <a:rPr lang="fr-FR" dirty="0"/>
              <a:t> 3 : </a:t>
            </a:r>
          </a:p>
          <a:p>
            <a:pPr lvl="1"/>
            <a:r>
              <a:rPr lang="fr-FR" dirty="0"/>
              <a:t>lib en C sans </a:t>
            </a:r>
            <a:r>
              <a:rPr lang="fr-FR" dirty="0" err="1"/>
              <a:t>dependance</a:t>
            </a:r>
            <a:endParaRPr lang="fr-FR" dirty="0"/>
          </a:p>
          <a:p>
            <a:pPr lvl="1"/>
            <a:r>
              <a:rPr lang="fr-FR" dirty="0"/>
              <a:t>disponible </a:t>
            </a:r>
            <a:r>
              <a:rPr lang="fr-FR" dirty="0" err="1"/>
              <a:t>pre</a:t>
            </a:r>
            <a:r>
              <a:rPr lang="fr-FR" dirty="0"/>
              <a:t> compile pour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/>
              <a:t>Faible empreinte mémoire</a:t>
            </a:r>
          </a:p>
          <a:p>
            <a:pPr lvl="1"/>
            <a:r>
              <a:rPr lang="fr-FR" dirty="0"/>
              <a:t>bd relationnelle  </a:t>
            </a:r>
            <a:r>
              <a:rPr lang="fr-FR" dirty="0" err="1"/>
              <a:t>langae</a:t>
            </a:r>
            <a:r>
              <a:rPr lang="fr-FR" dirty="0"/>
              <a:t> de </a:t>
            </a:r>
            <a:r>
              <a:rPr lang="fr-FR" dirty="0" err="1"/>
              <a:t>requte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Optimisée pour </a:t>
            </a:r>
            <a:r>
              <a:rPr lang="fr-FR" dirty="0" err="1"/>
              <a:t>acces</a:t>
            </a:r>
            <a:r>
              <a:rPr lang="fr-FR" dirty="0"/>
              <a:t> rapide en lecture/</a:t>
            </a:r>
            <a:r>
              <a:rPr lang="fr-FR" dirty="0" err="1"/>
              <a:t>ecriture</a:t>
            </a:r>
            <a:endParaRPr lang="fr-FR" dirty="0"/>
          </a:p>
          <a:p>
            <a:pPr lvl="1"/>
            <a:r>
              <a:rPr lang="fr-FR" dirty="0" err="1"/>
              <a:t>Integrable</a:t>
            </a:r>
            <a:r>
              <a:rPr lang="fr-FR" dirty="0"/>
              <a:t> </a:t>
            </a:r>
            <a:r>
              <a:rPr lang="fr-FR" dirty="0" err="1"/>
              <a:t>faiclement</a:t>
            </a:r>
            <a:r>
              <a:rPr lang="fr-FR" dirty="0"/>
              <a:t> dans une application</a:t>
            </a:r>
          </a:p>
          <a:p>
            <a:pPr lvl="1"/>
            <a:r>
              <a:rPr lang="fr-FR" dirty="0"/>
              <a:t>Logic client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Serveur NGINX + App CGI : trop lourd pour ce qu’il y a faire, pas besoin du HTTPS</a:t>
            </a:r>
          </a:p>
          <a:p>
            <a:r>
              <a:rPr lang="fr-FR" dirty="0"/>
              <a:t>HTTP ou TCP</a:t>
            </a:r>
          </a:p>
          <a:p>
            <a:pPr lvl="1"/>
            <a:r>
              <a:rPr lang="fr-FR" dirty="0"/>
              <a:t>TCP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) c’est plus pour une app temp réel : plus complexe coté serveur et client</a:t>
            </a:r>
          </a:p>
          <a:p>
            <a:pPr lvl="1"/>
            <a:r>
              <a:rPr lang="fr-FR" dirty="0"/>
              <a:t>HTTP (high </a:t>
            </a:r>
            <a:r>
              <a:rPr lang="fr-FR" dirty="0" err="1"/>
              <a:t>level</a:t>
            </a:r>
            <a:r>
              <a:rPr lang="fr-FR" dirty="0"/>
              <a:t> surcouche du </a:t>
            </a:r>
            <a:r>
              <a:rPr lang="fr-FR" dirty="0" err="1"/>
              <a:t>tcp</a:t>
            </a:r>
            <a:r>
              <a:rPr lang="fr-FR" dirty="0"/>
              <a:t>) c’est pour un service sur requête : </a:t>
            </a:r>
          </a:p>
          <a:p>
            <a:pPr lvl="2"/>
            <a:r>
              <a:rPr lang="fr-FR" dirty="0"/>
              <a:t>plus simple a mettre en place coté client et serveur</a:t>
            </a:r>
          </a:p>
          <a:p>
            <a:r>
              <a:rPr lang="fr-FR" dirty="0"/>
              <a:t>application autonome + Lib HTTP simple : </a:t>
            </a:r>
          </a:p>
          <a:p>
            <a:pPr lvl="1"/>
            <a:r>
              <a:rPr lang="fr-FR" dirty="0" err="1"/>
              <a:t>Libuv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forte communauté car fait pour </a:t>
            </a:r>
            <a:r>
              <a:rPr lang="fr-FR" dirty="0" err="1"/>
              <a:t>nodejs</a:t>
            </a:r>
            <a:endParaRPr lang="fr-FR" dirty="0"/>
          </a:p>
          <a:p>
            <a:pPr lvl="2"/>
            <a:r>
              <a:rPr lang="fr-FR" dirty="0"/>
              <a:t>fait en C donc </a:t>
            </a:r>
            <a:r>
              <a:rPr lang="fr-FR" dirty="0" err="1"/>
              <a:t>tres</a:t>
            </a:r>
            <a:r>
              <a:rPr lang="fr-FR" dirty="0"/>
              <a:t> rapide</a:t>
            </a:r>
          </a:p>
          <a:p>
            <a:pPr lvl="2"/>
            <a:r>
              <a:rPr lang="fr-FR" dirty="0"/>
              <a:t>disponibilité de package sur </a:t>
            </a:r>
            <a:r>
              <a:rPr lang="fr-FR" dirty="0" err="1"/>
              <a:t>debian</a:t>
            </a:r>
            <a:endParaRPr lang="fr-FR" dirty="0"/>
          </a:p>
          <a:p>
            <a:pPr lvl="1"/>
            <a:r>
              <a:rPr lang="fr-FR" dirty="0" err="1"/>
              <a:t>Uv-cpp</a:t>
            </a:r>
            <a:r>
              <a:rPr lang="fr-FR" dirty="0"/>
              <a:t> :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Disponibilité </a:t>
            </a:r>
            <a:r>
              <a:rPr lang="fr-FR" dirty="0" err="1"/>
              <a:t>d’example</a:t>
            </a:r>
            <a:r>
              <a:rPr lang="fr-FR" dirty="0"/>
              <a:t> tout fait</a:t>
            </a:r>
          </a:p>
          <a:p>
            <a:pPr lvl="2"/>
            <a:r>
              <a:rPr lang="fr-FR" dirty="0"/>
              <a:t>Fonctionnement moderne asynchrone (? Doit on mettre ces termes ou les expliquer)</a:t>
            </a:r>
          </a:p>
          <a:p>
            <a:pPr lvl="2"/>
            <a:r>
              <a:rPr lang="fr-FR" dirty="0"/>
              <a:t>Fonction lambda pour les callback (? Doit on mettre ces termes ou les expliquer)</a:t>
            </a:r>
          </a:p>
          <a:p>
            <a:pPr lvl="1"/>
            <a:r>
              <a:rPr lang="fr-FR" dirty="0" err="1"/>
              <a:t>Asio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dépendant de boost</a:t>
            </a:r>
          </a:p>
          <a:p>
            <a:pPr lvl="2"/>
            <a:r>
              <a:rPr lang="fr-FR" dirty="0"/>
              <a:t>Avantage : pas de lib</a:t>
            </a:r>
          </a:p>
          <a:p>
            <a:pPr lvl="2"/>
            <a:r>
              <a:rPr lang="fr-FR" dirty="0"/>
              <a:t>Con : utilisation abusive des </a:t>
            </a:r>
            <a:r>
              <a:rPr lang="fr-FR" dirty="0" err="1"/>
              <a:t>templates</a:t>
            </a:r>
            <a:r>
              <a:rPr lang="fr-FR" dirty="0"/>
              <a:t>, temps de compilation rallongé, usine a gaz. (? Doit on mettre ces termes ou les expliquer, pas très objectif)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Format de donnée d’échanges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Qt sait lire facilement du xml et du JSON</a:t>
            </a:r>
          </a:p>
          <a:p>
            <a:r>
              <a:rPr lang="fr-FR" dirty="0"/>
              <a:t>XML :</a:t>
            </a:r>
          </a:p>
          <a:p>
            <a:pPr lvl="1"/>
            <a:r>
              <a:rPr lang="fr-FR" dirty="0"/>
              <a:t>orienté document</a:t>
            </a:r>
          </a:p>
          <a:p>
            <a:pPr lvl="1"/>
            <a:r>
              <a:rPr lang="fr-FR" dirty="0"/>
              <a:t>Plus Compliqué a </a:t>
            </a:r>
            <a:r>
              <a:rPr lang="fr-FR" dirty="0" err="1"/>
              <a:t>génèrer</a:t>
            </a:r>
            <a:r>
              <a:rPr lang="fr-FR" dirty="0"/>
              <a:t> et a analyser</a:t>
            </a:r>
          </a:p>
          <a:p>
            <a:pPr lvl="1"/>
            <a:r>
              <a:rPr lang="fr-FR" dirty="0"/>
              <a:t>Trop verbeux =&gt; plus de mémoire</a:t>
            </a:r>
          </a:p>
          <a:p>
            <a:pPr lvl="1"/>
            <a:r>
              <a:rPr lang="fr-FR" dirty="0"/>
              <a:t>Format ASCII / Texte</a:t>
            </a:r>
          </a:p>
          <a:p>
            <a:r>
              <a:rPr lang="fr-FR" dirty="0"/>
              <a:t>JSON : </a:t>
            </a:r>
          </a:p>
          <a:p>
            <a:pPr lvl="1"/>
            <a:r>
              <a:rPr lang="fr-FR" dirty="0"/>
              <a:t>Orienté données </a:t>
            </a:r>
          </a:p>
          <a:p>
            <a:pPr lvl="1"/>
            <a:r>
              <a:rPr lang="fr-FR" dirty="0"/>
              <a:t>Plus facile a générer et a analyser</a:t>
            </a:r>
          </a:p>
          <a:p>
            <a:pPr lvl="1"/>
            <a:r>
              <a:rPr lang="fr-FR" dirty="0"/>
              <a:t>Format ASCII / Texte</a:t>
            </a:r>
          </a:p>
          <a:p>
            <a:pPr lvl="1"/>
            <a:r>
              <a:rPr lang="fr-FR" dirty="0"/>
              <a:t>Très peu verbeux, laisse plus la place aux donnée que XML : </a:t>
            </a:r>
          </a:p>
          <a:p>
            <a:pPr lvl="2"/>
            <a:r>
              <a:rPr lang="fr-FR" dirty="0"/>
              <a:t>Beaucoup moins de mémoire pour plus de données</a:t>
            </a:r>
          </a:p>
          <a:p>
            <a:r>
              <a:rPr lang="fr-FR" dirty="0"/>
              <a:t>BSON :</a:t>
            </a:r>
          </a:p>
          <a:p>
            <a:pPr lvl="1"/>
            <a:r>
              <a:rPr lang="fr-FR" dirty="0"/>
              <a:t>JSON formaté binaire</a:t>
            </a:r>
          </a:p>
          <a:p>
            <a:pPr lvl="1"/>
            <a:r>
              <a:rPr lang="fr-FR" dirty="0"/>
              <a:t>Ratio « donnée/empreinte mémoire » maximum</a:t>
            </a:r>
          </a:p>
          <a:p>
            <a:pPr lvl="2"/>
            <a:r>
              <a:rPr lang="fr-FR" dirty="0"/>
              <a:t>Con : Qt ne sait pas le lire en natif</a:t>
            </a:r>
          </a:p>
          <a:p>
            <a:pPr lvl="2"/>
            <a:r>
              <a:rPr lang="fr-FR" dirty="0"/>
              <a:t>Pas vraiment utile vu la quantité de donnée a échanger par le réseau dans notre cas</a:t>
            </a:r>
          </a:p>
          <a:p>
            <a:pPr lvl="2"/>
            <a:r>
              <a:rPr lang="fr-FR" dirty="0"/>
              <a:t>Peu être une voie d’amélioration future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App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3C74-0011-4D4B-98AE-E79FD41F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7532"/>
            <a:ext cx="10058400" cy="4765212"/>
          </a:xfrm>
        </p:spPr>
        <p:txBody>
          <a:bodyPr>
            <a:normAutofit/>
          </a:bodyPr>
          <a:lstStyle/>
          <a:p>
            <a:r>
              <a:rPr lang="fr-FR" dirty="0"/>
              <a:t>Envoi/Réception requête a un serveur web :</a:t>
            </a:r>
          </a:p>
          <a:p>
            <a:pPr lvl="1"/>
            <a:r>
              <a:rPr lang="fr-FR" dirty="0"/>
              <a:t>Module QT Network : supporte la communication synchrone / asynchrone</a:t>
            </a:r>
          </a:p>
          <a:p>
            <a:r>
              <a:rPr lang="fr-FR" dirty="0"/>
              <a:t>Support de diffèrent langage français / anglais</a:t>
            </a:r>
          </a:p>
          <a:p>
            <a:pPr lvl="1"/>
            <a:r>
              <a:rPr lang="fr-FR" dirty="0"/>
              <a:t>Module QT Translator : support facile via </a:t>
            </a:r>
            <a:r>
              <a:rPr lang="fr-FR" dirty="0" err="1"/>
              <a:t>QtLinguist</a:t>
            </a:r>
            <a:r>
              <a:rPr lang="fr-FR" dirty="0"/>
              <a:t> (logiciel pour gérer les traductions), très facile a mettre en place</a:t>
            </a:r>
          </a:p>
          <a:p>
            <a:r>
              <a:rPr lang="fr-FR" dirty="0"/>
              <a:t>Affichage de graphique :</a:t>
            </a:r>
          </a:p>
          <a:p>
            <a:pPr lvl="1"/>
            <a:r>
              <a:rPr lang="fr-FR" dirty="0"/>
              <a:t>QT charts : plein de possibilité mais ne supporte pas tout les styles et après plusieurs test ne semble pas près a tout faire, ex, ne sait pas afficher de gradient, difficulté de placer les labels ou on veut</a:t>
            </a:r>
          </a:p>
          <a:p>
            <a:pPr lvl="1"/>
            <a:r>
              <a:rPr lang="fr-FR" dirty="0"/>
              <a:t>Création d’un composant perso avec </a:t>
            </a:r>
            <a:r>
              <a:rPr lang="fr-FR" dirty="0" err="1"/>
              <a:t>QPainter</a:t>
            </a:r>
            <a:r>
              <a:rPr lang="fr-FR" dirty="0"/>
              <a:t> : avantage on pourra faire ce qu’on veut, peut être difficile a mettre en œuvre</a:t>
            </a:r>
          </a:p>
          <a:p>
            <a:pPr lvl="1"/>
            <a:r>
              <a:rPr lang="fr-FR" dirty="0"/>
              <a:t>Autre lib a usage plus scientifique QWT : semble capable de tout faire, mais moins joli visuellement</a:t>
            </a:r>
          </a:p>
          <a:p>
            <a:pPr lvl="1"/>
            <a:r>
              <a:rPr lang="fr-FR" dirty="0"/>
              <a:t>Via un </a:t>
            </a:r>
            <a:r>
              <a:rPr lang="fr-FR" dirty="0" err="1"/>
              <a:t>Shader</a:t>
            </a:r>
            <a:r>
              <a:rPr lang="fr-FR" dirty="0"/>
              <a:t>, </a:t>
            </a:r>
            <a:r>
              <a:rPr lang="fr-FR" dirty="0" err="1"/>
              <a:t>qvec</a:t>
            </a:r>
            <a:r>
              <a:rPr lang="fr-FR" dirty="0"/>
              <a:t> un </a:t>
            </a:r>
            <a:r>
              <a:rPr lang="fr-FR" dirty="0" err="1"/>
              <a:t>QOpenglWIdget</a:t>
            </a:r>
            <a:r>
              <a:rPr lang="fr-FR" dirty="0"/>
              <a:t> : </a:t>
            </a:r>
            <a:r>
              <a:rPr lang="fr-FR" dirty="0" err="1"/>
              <a:t>nécéssite</a:t>
            </a:r>
            <a:r>
              <a:rPr lang="fr-FR" dirty="0"/>
              <a:t> un </a:t>
            </a:r>
            <a:r>
              <a:rPr lang="fr-FR" dirty="0" err="1"/>
              <a:t>gpu</a:t>
            </a:r>
            <a:r>
              <a:rPr lang="fr-FR" dirty="0"/>
              <a:t> donc une carte 3d avec </a:t>
            </a:r>
            <a:r>
              <a:rPr lang="fr-FR" dirty="0" err="1"/>
              <a:t>opengl</a:t>
            </a:r>
            <a:r>
              <a:rPr lang="fr-FR" dirty="0"/>
              <a:t>, supporte les animations poussées temps réel, mais pas de </a:t>
            </a:r>
            <a:r>
              <a:rPr lang="fr-FR" dirty="0" err="1"/>
              <a:t>débug</a:t>
            </a:r>
            <a:r>
              <a:rPr lang="fr-FR" dirty="0"/>
              <a:t> pour l’écriture du </a:t>
            </a:r>
            <a:r>
              <a:rPr lang="fr-FR" dirty="0" err="1"/>
              <a:t>shader</a:t>
            </a:r>
            <a:r>
              <a:rPr lang="fr-FR" dirty="0"/>
              <a:t> et peut être difficile a mettre en place</a:t>
            </a:r>
          </a:p>
          <a:p>
            <a:r>
              <a:rPr lang="fr-FR" dirty="0"/>
              <a:t>Support des style visuel jour / nuit</a:t>
            </a:r>
          </a:p>
          <a:p>
            <a:pPr lvl="1"/>
            <a:r>
              <a:rPr lang="fr-FR" dirty="0"/>
              <a:t>QT Style </a:t>
            </a:r>
            <a:r>
              <a:rPr lang="fr-FR" dirty="0" err="1"/>
              <a:t>sheet</a:t>
            </a:r>
            <a:r>
              <a:rPr lang="fr-FR" dirty="0"/>
              <a:t> : affecte tout l’application avec une syntaxe similaire au CSS</a:t>
            </a:r>
          </a:p>
          <a:p>
            <a:pPr lvl="1"/>
            <a:r>
              <a:rPr lang="fr-FR" dirty="0"/>
              <a:t>QT Palette : peut donner une couleur a chaque widget</a:t>
            </a:r>
          </a:p>
          <a:p>
            <a:r>
              <a:rPr lang="fr-FR" dirty="0"/>
              <a:t>Création d’une interface graphique :</a:t>
            </a:r>
          </a:p>
          <a:p>
            <a:pPr lvl="1"/>
            <a:r>
              <a:rPr lang="fr-FR" dirty="0"/>
              <a:t>Qt avec son designer de composant graphique intégré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Création d’un projet cross platform UNIX/WINDOWS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Tester le déploiement coté </a:t>
            </a:r>
            <a:r>
              <a:rPr lang="fr-FR" dirty="0" err="1"/>
              <a:t>Window</a:t>
            </a:r>
            <a:r>
              <a:rPr lang="fr-FR" dirty="0"/>
              <a:t> et Linux pour valider la viabilité projet</a:t>
            </a:r>
          </a:p>
          <a:p>
            <a:pPr marL="777240" lvl="2" indent="-228600">
              <a:buFont typeface="+mj-lt"/>
              <a:buAutoNum type="arabicPeriod"/>
            </a:pPr>
            <a:r>
              <a:rPr lang="fr-FR" dirty="0"/>
              <a:t>Sur Windows :</a:t>
            </a:r>
          </a:p>
          <a:p>
            <a:pPr marL="822960" lvl="3" indent="0">
              <a:buNone/>
            </a:pPr>
            <a:r>
              <a:rPr lang="fr-FR" dirty="0"/>
              <a:t>3.1 Mettre en place les diffèrent modules </a:t>
            </a:r>
          </a:p>
          <a:p>
            <a:pPr marL="822960" lvl="3" indent="0">
              <a:buNone/>
            </a:pPr>
            <a:r>
              <a:rPr lang="fr-FR" dirty="0"/>
              <a:t>3.2 Créer la logique d’interconnexion des différents modules</a:t>
            </a:r>
          </a:p>
          <a:p>
            <a:pPr marL="822960" lvl="3" indent="0">
              <a:buNone/>
            </a:pPr>
            <a:r>
              <a:rPr lang="fr-FR" dirty="0"/>
              <a:t>3.3 Mettre au point les modules possible (le capteur n’est pas dispo sur Windows) avec navigateurs externe en IP locale</a:t>
            </a:r>
          </a:p>
          <a:p>
            <a:pPr marL="822960" lvl="3" indent="0">
              <a:buNone/>
            </a:pPr>
            <a:r>
              <a:rPr lang="fr-FR" dirty="0"/>
              <a:t>3.4 Identifier les cas possible de mise en échec.</a:t>
            </a:r>
          </a:p>
          <a:p>
            <a:pPr marL="822960" lvl="3" indent="0">
              <a:buNone/>
            </a:pPr>
            <a:r>
              <a:rPr lang="fr-FR" dirty="0"/>
              <a:t>3.5 Mettre en place les système de récupération/traitement d’erreurs</a:t>
            </a:r>
          </a:p>
          <a:p>
            <a:pPr marL="822960" lvl="3" indent="0">
              <a:buNone/>
            </a:pPr>
            <a:r>
              <a:rPr lang="fr-FR" dirty="0"/>
              <a:t>3.6 Profilage / analyse des fuites mémoire</a:t>
            </a:r>
          </a:p>
          <a:p>
            <a:pPr marL="548640" lvl="2" indent="0">
              <a:buNone/>
            </a:pPr>
            <a:r>
              <a:rPr lang="fr-FR" dirty="0"/>
              <a:t>4. Sur Linux :</a:t>
            </a:r>
          </a:p>
          <a:p>
            <a:pPr marL="822960" lvl="3" indent="0">
              <a:buNone/>
            </a:pPr>
            <a:r>
              <a:rPr lang="fr-FR" dirty="0"/>
              <a:t>4.1 Mettre au point le module du capteur</a:t>
            </a:r>
          </a:p>
          <a:p>
            <a:pPr marL="822960" lvl="3" indent="0">
              <a:buNone/>
            </a:pPr>
            <a:r>
              <a:rPr lang="fr-FR" dirty="0"/>
              <a:t>4.2 Tester l’accès au données depuis l’extérieur du Raspberry pi</a:t>
            </a:r>
          </a:p>
          <a:p>
            <a:pPr marL="822960" lvl="3" indent="0">
              <a:buNone/>
            </a:pPr>
            <a:r>
              <a:rPr lang="fr-FR" dirty="0"/>
              <a:t>4.3 Tester l’utilisation du serveur via la ligne de commande</a:t>
            </a:r>
          </a:p>
          <a:p>
            <a:pPr marL="822960" lvl="3" indent="0">
              <a:buNone/>
            </a:pPr>
            <a:r>
              <a:rPr lang="fr-FR" dirty="0"/>
              <a:t>4.4 Installer le serveur en tant que service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</p:spTree>
    <p:extLst>
      <p:ext uri="{BB962C8B-B14F-4D97-AF65-F5344CB8AC3E}">
        <p14:creationId xmlns:p14="http://schemas.microsoft.com/office/powerpoint/2010/main" val="2555099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/>
          </a:bodyPr>
          <a:lstStyle/>
          <a:p>
            <a:r>
              <a:rPr lang="fr-FR" sz="2800" dirty="0"/>
              <a:t>Création d’un projet cross platform UNIX/WINDOWS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9408"/>
            <a:ext cx="10058400" cy="510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Utilisation du générateur de projet </a:t>
            </a:r>
            <a:r>
              <a:rPr lang="fr-FR" dirty="0" err="1"/>
              <a:t>Cmake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Utilisation d’un fichier de configuration qui décrit les composant du projet</a:t>
            </a:r>
          </a:p>
          <a:p>
            <a:pPr lvl="1"/>
            <a:r>
              <a:rPr lang="fr-FR" dirty="0"/>
              <a:t>Puis génération avec des fichier projet selon le system visé </a:t>
            </a:r>
          </a:p>
          <a:p>
            <a:pPr lvl="2"/>
            <a:r>
              <a:rPr lang="fr-FR" dirty="0"/>
              <a:t>Ici : Projet VC++ sur Windows ou </a:t>
            </a:r>
            <a:r>
              <a:rPr lang="fr-FR" dirty="0" err="1"/>
              <a:t>Makefile</a:t>
            </a:r>
            <a:r>
              <a:rPr lang="fr-FR" dirty="0"/>
              <a:t> pour Unix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 dans le projet de tierces parties :</a:t>
            </a:r>
          </a:p>
          <a:p>
            <a:pPr lvl="2"/>
            <a:r>
              <a:rPr lang="fr-FR" dirty="0"/>
              <a:t>Du code source du Driver BME 280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perso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2"/>
            <a:r>
              <a:rPr lang="fr-FR" dirty="0"/>
              <a:t>Du code source de SQlite3 : </a:t>
            </a:r>
            <a:r>
              <a:rPr lang="fr-FR" dirty="0" err="1"/>
              <a:t>piltoe</a:t>
            </a:r>
            <a:r>
              <a:rPr lang="fr-FR" dirty="0"/>
              <a:t> de base de </a:t>
            </a:r>
            <a:r>
              <a:rPr lang="fr-FR" dirty="0" err="1"/>
              <a:t>donéne</a:t>
            </a:r>
            <a:r>
              <a:rPr lang="fr-FR" dirty="0"/>
              <a:t> embarquée</a:t>
            </a:r>
          </a:p>
          <a:p>
            <a:pPr lvl="2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1"/>
            <a:r>
              <a:rPr lang="fr-FR" dirty="0"/>
              <a:t>Ajout dans le projet du code utile reparti en module :</a:t>
            </a:r>
          </a:p>
          <a:p>
            <a:pPr lvl="2"/>
            <a:r>
              <a:rPr lang="fr-FR" dirty="0"/>
              <a:t>Un module pour gérer le serveur HTTP : réception / traitement / envoi de requête HTTP</a:t>
            </a:r>
          </a:p>
          <a:p>
            <a:pPr lvl="2"/>
            <a:r>
              <a:rPr lang="fr-FR" dirty="0"/>
              <a:t>Un module pour gérer le capteur : mesure du capteur et envoi des données mesurées</a:t>
            </a:r>
          </a:p>
          <a:p>
            <a:pPr lvl="2"/>
            <a:r>
              <a:rPr lang="fr-FR" dirty="0"/>
              <a:t>Un module pour gérer la base de donnée : ajout de donnée / extraction sous forme JSON</a:t>
            </a:r>
          </a:p>
          <a:p>
            <a:pPr lvl="2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2"/>
            <a:r>
              <a:rPr lang="fr-FR" dirty="0"/>
              <a:t>Un module pour extraire les infos du serveur : </a:t>
            </a:r>
          </a:p>
          <a:p>
            <a:pPr lvl="3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3"/>
            <a:r>
              <a:rPr lang="fr-FR" dirty="0"/>
              <a:t>Infos sur la bd : nombre d’enregistrements, version de la bd, chemin de la bd</a:t>
            </a:r>
          </a:p>
          <a:p>
            <a:pPr lvl="3"/>
            <a:r>
              <a:rPr lang="fr-FR" dirty="0"/>
              <a:t>Infos sur le serveur : version, ligne de commande utilisé</a:t>
            </a:r>
          </a:p>
          <a:p>
            <a:pPr lvl="2"/>
            <a:r>
              <a:rPr lang="fr-FR" dirty="0"/>
              <a:t>Ajout du point d’entrée du projet :</a:t>
            </a:r>
          </a:p>
          <a:p>
            <a:pPr lvl="3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r>
              <a:rPr lang="fr-FR" dirty="0"/>
              <a:t>Ajout du flux logique principal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2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DA7D-18FF-43FA-9114-735D5287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A642-3FB2-484D-AF95-A8E825D7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CF264-999B-4AE6-86E6-38F9278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les grande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endParaRPr lang="fr-FR" dirty="0"/>
          </a:p>
          <a:p>
            <a:pPr lvl="2"/>
            <a:r>
              <a:rPr lang="fr-FR" dirty="0"/>
              <a:t>Création d’un projet cross platform UNIX/WINDOWS</a:t>
            </a:r>
          </a:p>
          <a:p>
            <a:pPr lvl="2"/>
            <a:r>
              <a:rPr lang="fr-FR" dirty="0"/>
              <a:t>Mettre en place les diffèrent modules 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/>
              <a:t>Base de donnée</a:t>
            </a:r>
          </a:p>
          <a:p>
            <a:pPr lvl="3"/>
            <a:r>
              <a:rPr lang="fr-FR" dirty="0"/>
              <a:t>Mesure capteur</a:t>
            </a:r>
          </a:p>
          <a:p>
            <a:pPr lvl="3"/>
            <a:r>
              <a:rPr lang="fr-FR" dirty="0"/>
              <a:t>Historique des mesures</a:t>
            </a:r>
          </a:p>
          <a:p>
            <a:pPr lvl="3"/>
            <a:r>
              <a:rPr lang="fr-FR" dirty="0"/>
              <a:t>Infos serveur</a:t>
            </a:r>
          </a:p>
          <a:p>
            <a:pPr lvl="2"/>
            <a:r>
              <a:rPr lang="fr-FR" dirty="0"/>
              <a:t>Créer la logique d’interconnexion des différents modules</a:t>
            </a:r>
          </a:p>
          <a:p>
            <a:pPr lvl="2"/>
            <a:r>
              <a:rPr lang="fr-FR" dirty="0"/>
              <a:t>Mettre au point les modules possible sous Windows :</a:t>
            </a:r>
          </a:p>
          <a:p>
            <a:pPr lvl="3"/>
            <a:r>
              <a:rPr lang="fr-FR" dirty="0"/>
              <a:t>Serveur HTTP</a:t>
            </a:r>
          </a:p>
          <a:p>
            <a:pPr lvl="3"/>
            <a:r>
              <a:rPr lang="fr-FR" dirty="0" err="1"/>
              <a:t>Pilotega</a:t>
            </a:r>
            <a:r>
              <a:rPr lang="fr-FR" dirty="0"/>
              <a:t> de la </a:t>
            </a:r>
            <a:r>
              <a:rPr lang="fr-FR" dirty="0" err="1"/>
              <a:t>abse</a:t>
            </a:r>
            <a:r>
              <a:rPr lang="fr-FR" dirty="0"/>
              <a:t> de donnée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2"/>
            <a:r>
              <a:rPr lang="fr-FR" dirty="0"/>
              <a:t> </a:t>
            </a:r>
            <a:r>
              <a:rPr lang="fr-FR" dirty="0" err="1"/>
              <a:t>etau</a:t>
            </a:r>
            <a:r>
              <a:rPr lang="fr-FR" dirty="0"/>
              <a:t> point et </a:t>
            </a:r>
            <a:r>
              <a:rPr lang="fr-FR" dirty="0" err="1"/>
              <a:t>tetser</a:t>
            </a:r>
            <a:r>
              <a:rPr lang="fr-FR" dirty="0"/>
              <a:t> les </a:t>
            </a:r>
            <a:r>
              <a:rPr lang="fr-FR" dirty="0" err="1"/>
              <a:t>different</a:t>
            </a:r>
            <a:r>
              <a:rPr lang="fr-FR" dirty="0"/>
              <a:t> composant possible </a:t>
            </a:r>
            <a:r>
              <a:rPr lang="fr-FR" dirty="0" err="1"/>
              <a:t>ctoé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Cette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 permettra de fournir certaines informations.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dans la suite du projet la Balise Mer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appellera dans la suite du projet la Balise Ville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1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lvl="2"/>
            <a:r>
              <a:rPr lang="fr-FR" dirty="0"/>
              <a:t>Création d’un projet cross platform UNIX/WINDOWS avec CMAKE </a:t>
            </a:r>
          </a:p>
          <a:p>
            <a:pPr lvl="3"/>
            <a:r>
              <a:rPr lang="fr-FR" dirty="0"/>
              <a:t>L’idée était de :</a:t>
            </a:r>
          </a:p>
          <a:p>
            <a:pPr lvl="4"/>
            <a:r>
              <a:rPr lang="fr-FR" dirty="0"/>
              <a:t>faire le plus gros du projet sous </a:t>
            </a:r>
            <a:r>
              <a:rPr lang="fr-FR" dirty="0" err="1"/>
              <a:t>windows</a:t>
            </a:r>
            <a:endParaRPr lang="fr-FR" dirty="0"/>
          </a:p>
          <a:p>
            <a:pPr lvl="4"/>
            <a:r>
              <a:rPr lang="fr-FR" dirty="0"/>
              <a:t>Faire le déploiement, derniers test, et configuration serveurs sur la machine linux</a:t>
            </a:r>
          </a:p>
          <a:p>
            <a:pPr lvl="3"/>
            <a:endParaRPr lang="fr-FR" dirty="0"/>
          </a:p>
          <a:p>
            <a:pPr lvl="3"/>
            <a:r>
              <a:rPr lang="fr-FR" dirty="0"/>
              <a:t>Les  + de développer sous Windows : </a:t>
            </a:r>
          </a:p>
          <a:p>
            <a:pPr lvl="4"/>
            <a:r>
              <a:rPr lang="fr-FR" dirty="0"/>
              <a:t>Pouvoir faciliter la mise au point et le </a:t>
            </a:r>
            <a:r>
              <a:rPr lang="fr-FR" dirty="0" err="1"/>
              <a:t>debug</a:t>
            </a:r>
            <a:r>
              <a:rPr lang="fr-FR" dirty="0"/>
              <a:t> avec les outils visuel de </a:t>
            </a:r>
            <a:r>
              <a:rPr lang="fr-FR" dirty="0" err="1"/>
              <a:t>visual</a:t>
            </a:r>
            <a:r>
              <a:rPr lang="fr-FR" dirty="0"/>
              <a:t> studio 2019 :</a:t>
            </a:r>
          </a:p>
          <a:p>
            <a:pPr lvl="5"/>
            <a:r>
              <a:rPr lang="fr-FR" dirty="0"/>
              <a:t>Debugger</a:t>
            </a:r>
          </a:p>
          <a:p>
            <a:pPr lvl="5"/>
            <a:r>
              <a:rPr lang="fr-FR" dirty="0"/>
              <a:t>Profiler</a:t>
            </a:r>
          </a:p>
          <a:p>
            <a:pPr lvl="5"/>
            <a:r>
              <a:rPr lang="fr-FR" dirty="0"/>
              <a:t>Analyseur de fuite mémoire</a:t>
            </a:r>
          </a:p>
          <a:p>
            <a:pPr lvl="5"/>
            <a:r>
              <a:rPr lang="fr-FR" dirty="0" err="1"/>
              <a:t>Refactoring</a:t>
            </a:r>
            <a:endParaRPr lang="fr-FR" dirty="0"/>
          </a:p>
          <a:p>
            <a:pPr lvl="5"/>
            <a:r>
              <a:rPr lang="fr-FR" dirty="0"/>
              <a:t>Test du serveur avec Firefox/Chrome</a:t>
            </a:r>
          </a:p>
          <a:p>
            <a:pPr lvl="5"/>
            <a:endParaRPr lang="fr-FR" dirty="0"/>
          </a:p>
          <a:p>
            <a:pPr lvl="3"/>
            <a:r>
              <a:rPr lang="fr-FR" dirty="0"/>
              <a:t>Les - de développer sous Windows :</a:t>
            </a:r>
          </a:p>
          <a:p>
            <a:pPr lvl="4"/>
            <a:r>
              <a:rPr lang="fr-FR" dirty="0"/>
              <a:t>Pas accès au capteur BME280.</a:t>
            </a:r>
          </a:p>
          <a:p>
            <a:pPr marL="0" indent="0">
              <a:buNone/>
            </a:pPr>
            <a:endParaRPr lang="fr-FR" dirty="0"/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 : 2eme étape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de l’</a:t>
            </a:r>
            <a:r>
              <a:rPr lang="fr-FR" dirty="0" err="1"/>
              <a:t>nty</a:t>
            </a:r>
            <a:r>
              <a:rPr lang="fr-FR" dirty="0"/>
              <a:t> point du projet :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7093E-200E-45C2-A38D-202DB399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Mise au point sous Windows avec Visual studio :</a:t>
            </a:r>
          </a:p>
          <a:p>
            <a:pPr lvl="1"/>
            <a:r>
              <a:rPr lang="fr-FR" dirty="0"/>
              <a:t>Création d’un projet cross platform UNIX/WINDOWS avec CMAKE :</a:t>
            </a:r>
          </a:p>
          <a:p>
            <a:pPr lvl="2"/>
            <a:r>
              <a:rPr lang="fr-FR" dirty="0"/>
              <a:t>Ajout dans le projet de tierce partie :</a:t>
            </a:r>
          </a:p>
          <a:p>
            <a:pPr lvl="3"/>
            <a:r>
              <a:rPr lang="fr-FR" dirty="0"/>
              <a:t>Du code source du Driver BME 280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BuildInc</a:t>
            </a:r>
            <a:r>
              <a:rPr lang="fr-FR" dirty="0"/>
              <a:t> : petit utilitaire qui permet d’</a:t>
            </a:r>
            <a:r>
              <a:rPr lang="fr-FR" dirty="0" err="1"/>
              <a:t>incrementer</a:t>
            </a:r>
            <a:r>
              <a:rPr lang="fr-FR" dirty="0"/>
              <a:t> un numéro de </a:t>
            </a:r>
            <a:r>
              <a:rPr lang="fr-FR" dirty="0" err="1"/>
              <a:t>build</a:t>
            </a:r>
            <a:r>
              <a:rPr lang="fr-FR" dirty="0"/>
              <a:t> a chaque </a:t>
            </a:r>
            <a:r>
              <a:rPr lang="fr-FR" dirty="0" err="1"/>
              <a:t>build</a:t>
            </a:r>
            <a:endParaRPr lang="fr-FR" dirty="0"/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libuv</a:t>
            </a:r>
            <a:r>
              <a:rPr lang="fr-FR" dirty="0"/>
              <a:t> : la libraire de communication réseau</a:t>
            </a:r>
          </a:p>
          <a:p>
            <a:pPr lvl="3"/>
            <a:r>
              <a:rPr lang="fr-FR" dirty="0"/>
              <a:t>Du code source de SQlite3</a:t>
            </a:r>
          </a:p>
          <a:p>
            <a:pPr lvl="3"/>
            <a:r>
              <a:rPr lang="fr-FR" dirty="0"/>
              <a:t>Du code source de </a:t>
            </a:r>
            <a:r>
              <a:rPr lang="fr-FR" dirty="0" err="1"/>
              <a:t>uv_cpp</a:t>
            </a:r>
            <a:r>
              <a:rPr lang="fr-FR" dirty="0"/>
              <a:t> : le </a:t>
            </a:r>
            <a:r>
              <a:rPr lang="fr-FR" dirty="0" err="1"/>
              <a:t>wrapper</a:t>
            </a:r>
            <a:r>
              <a:rPr lang="fr-FR" dirty="0"/>
              <a:t> </a:t>
            </a:r>
            <a:r>
              <a:rPr lang="fr-FR" dirty="0" err="1"/>
              <a:t>cpp</a:t>
            </a:r>
            <a:r>
              <a:rPr lang="fr-FR" dirty="0"/>
              <a:t> pour </a:t>
            </a:r>
            <a:r>
              <a:rPr lang="fr-FR" dirty="0" err="1"/>
              <a:t>libuv</a:t>
            </a:r>
            <a:endParaRPr lang="fr-FR" dirty="0"/>
          </a:p>
          <a:p>
            <a:pPr lvl="2"/>
            <a:r>
              <a:rPr lang="fr-FR" dirty="0"/>
              <a:t>Ajout dans le projet du code utile reparti en module :</a:t>
            </a:r>
          </a:p>
          <a:p>
            <a:pPr lvl="3"/>
            <a:r>
              <a:rPr lang="fr-FR" dirty="0"/>
              <a:t>Un module pour gérer le serveur HTTP : réception / traitement / envoi de requête HTTP</a:t>
            </a:r>
          </a:p>
          <a:p>
            <a:pPr lvl="3"/>
            <a:r>
              <a:rPr lang="fr-FR" dirty="0"/>
              <a:t>Un module pour gérer le capteur : mesure du capteur et formatage des données mesurées</a:t>
            </a:r>
          </a:p>
          <a:p>
            <a:pPr lvl="3"/>
            <a:r>
              <a:rPr lang="fr-FR" dirty="0"/>
              <a:t>Un module pour gérer la base de donnée : ajout de donnée / extraction sous forme JSON</a:t>
            </a:r>
          </a:p>
          <a:p>
            <a:pPr lvl="3"/>
            <a:r>
              <a:rPr lang="fr-FR" dirty="0"/>
              <a:t>Un module pour piloter la mesure et l’inscription dans la base de donnée suivant un </a:t>
            </a:r>
            <a:r>
              <a:rPr lang="fr-FR" dirty="0" err="1"/>
              <a:t>timer</a:t>
            </a:r>
            <a:r>
              <a:rPr lang="fr-FR" dirty="0"/>
              <a:t>. Ici toute les heures</a:t>
            </a:r>
          </a:p>
          <a:p>
            <a:pPr lvl="3"/>
            <a:r>
              <a:rPr lang="fr-FR" dirty="0"/>
              <a:t>Un module pour extraire les infos du serveur : </a:t>
            </a:r>
          </a:p>
          <a:p>
            <a:pPr lvl="4"/>
            <a:r>
              <a:rPr lang="fr-FR" dirty="0"/>
              <a:t>Infos de l’os : version, </a:t>
            </a:r>
            <a:r>
              <a:rPr lang="fr-FR" dirty="0" err="1"/>
              <a:t>cpu</a:t>
            </a:r>
            <a:endParaRPr lang="fr-FR" dirty="0"/>
          </a:p>
          <a:p>
            <a:pPr lvl="4"/>
            <a:r>
              <a:rPr lang="fr-FR" dirty="0"/>
              <a:t>Infos sur la bd : nombre d’enregistrements, version de la bd, chemin de la bd</a:t>
            </a:r>
          </a:p>
          <a:p>
            <a:pPr lvl="4"/>
            <a:r>
              <a:rPr lang="fr-FR" dirty="0"/>
              <a:t>Infos sur le serveur : version, ligne de commande utilisé</a:t>
            </a:r>
          </a:p>
          <a:p>
            <a:pPr lvl="3"/>
            <a:r>
              <a:rPr lang="fr-FR" dirty="0"/>
              <a:t>Ajout du point d’entrée du projet :</a:t>
            </a:r>
          </a:p>
          <a:p>
            <a:pPr lvl="4"/>
            <a:r>
              <a:rPr lang="fr-FR" dirty="0"/>
              <a:t>Ajout d’une interface de ligne de commande configurable dans la logique des commande UNIX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907CD3DF-D086-4F74-97DF-145DA0C7AE15}"/>
              </a:ext>
            </a:extLst>
          </p:cNvPr>
          <p:cNvGrpSpPr/>
          <p:nvPr/>
        </p:nvGrpSpPr>
        <p:grpSpPr>
          <a:xfrm>
            <a:off x="6175828" y="3998806"/>
            <a:ext cx="5394560" cy="2296160"/>
            <a:chOff x="3074127" y="1169851"/>
            <a:chExt cx="5394560" cy="2296160"/>
          </a:xfrm>
          <a:solidFill>
            <a:srgbClr val="00B0F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ED3FD-2E74-40BF-8418-037C451D4E0C}"/>
                </a:ext>
              </a:extLst>
            </p:cNvPr>
            <p:cNvSpPr/>
            <p:nvPr/>
          </p:nvSpPr>
          <p:spPr>
            <a:xfrm>
              <a:off x="3074127" y="1169851"/>
              <a:ext cx="5394560" cy="229616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Ville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3E393-A133-44D9-8AC0-AA808D7CFB4B}"/>
                </a:ext>
              </a:extLst>
            </p:cNvPr>
            <p:cNvSpPr/>
            <p:nvPr/>
          </p:nvSpPr>
          <p:spPr>
            <a:xfrm>
              <a:off x="6397996" y="2282583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6CF20-28E4-4065-A6F4-0800CFDF7018}"/>
                </a:ext>
              </a:extLst>
            </p:cNvPr>
            <p:cNvSpPr/>
            <p:nvPr/>
          </p:nvSpPr>
          <p:spPr>
            <a:xfrm>
              <a:off x="5204146" y="1654629"/>
              <a:ext cx="1193849" cy="520725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06B0E9-3AC7-4B1A-BC1B-6CB8AD3707D8}"/>
                </a:ext>
              </a:extLst>
            </p:cNvPr>
            <p:cNvSpPr/>
            <p:nvPr/>
          </p:nvSpPr>
          <p:spPr>
            <a:xfrm>
              <a:off x="7440219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4901E-E913-4A7D-86E0-0E7A22782BEB}"/>
                </a:ext>
              </a:extLst>
            </p:cNvPr>
            <p:cNvSpPr/>
            <p:nvPr/>
          </p:nvSpPr>
          <p:spPr>
            <a:xfrm>
              <a:off x="5355773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B7345-19EF-41CB-80EE-B345B0C97360}"/>
                </a:ext>
              </a:extLst>
            </p:cNvPr>
            <p:cNvSpPr/>
            <p:nvPr/>
          </p:nvSpPr>
          <p:spPr>
            <a:xfrm>
              <a:off x="4313550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D97BFA-E6A1-4071-9E91-CD727B65138E}"/>
                </a:ext>
              </a:extLst>
            </p:cNvPr>
            <p:cNvSpPr/>
            <p:nvPr/>
          </p:nvSpPr>
          <p:spPr>
            <a:xfrm>
              <a:off x="3271327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00581AA-148B-4207-A8F5-462EB9242CED}"/>
              </a:ext>
            </a:extLst>
          </p:cNvPr>
          <p:cNvGrpSpPr/>
          <p:nvPr/>
        </p:nvGrpSpPr>
        <p:grpSpPr>
          <a:xfrm>
            <a:off x="1323703" y="3998806"/>
            <a:ext cx="3477197" cy="2296160"/>
            <a:chOff x="580997" y="3998806"/>
            <a:chExt cx="3477197" cy="2296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2C1CD-8C25-4AAE-80DF-400A1DE3D63D}"/>
                </a:ext>
              </a:extLst>
            </p:cNvPr>
            <p:cNvSpPr/>
            <p:nvPr/>
          </p:nvSpPr>
          <p:spPr>
            <a:xfrm>
              <a:off x="580997" y="3998806"/>
              <a:ext cx="3477197" cy="229616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Mer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F2FCF-B455-435C-971D-E32D795F96AE}"/>
                </a:ext>
              </a:extLst>
            </p:cNvPr>
            <p:cNvSpPr/>
            <p:nvPr/>
          </p:nvSpPr>
          <p:spPr>
            <a:xfrm>
              <a:off x="783212" y="4759697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4808DC-CA58-4002-B49A-2A1C6F911E2D}"/>
                </a:ext>
              </a:extLst>
            </p:cNvPr>
            <p:cNvSpPr/>
            <p:nvPr/>
          </p:nvSpPr>
          <p:spPr>
            <a:xfrm>
              <a:off x="780015" y="5461604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1BE971-7A62-4396-89B0-2FA47AB2A9DD}"/>
                </a:ext>
              </a:extLst>
            </p:cNvPr>
            <p:cNvSpPr/>
            <p:nvPr/>
          </p:nvSpPr>
          <p:spPr>
            <a:xfrm>
              <a:off x="2688959" y="4743946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3CA5-71CF-4D61-A564-9C5939C07058}"/>
                </a:ext>
              </a:extLst>
            </p:cNvPr>
            <p:cNvSpPr/>
            <p:nvPr/>
          </p:nvSpPr>
          <p:spPr>
            <a:xfrm>
              <a:off x="2688959" y="5461604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4852D4-6977-4228-8833-263A616B3113}"/>
              </a:ext>
            </a:extLst>
          </p:cNvPr>
          <p:cNvGrpSpPr/>
          <p:nvPr/>
        </p:nvGrpSpPr>
        <p:grpSpPr>
          <a:xfrm>
            <a:off x="730922" y="1722916"/>
            <a:ext cx="2123340" cy="1752382"/>
            <a:chOff x="8927838" y="3805270"/>
            <a:chExt cx="2123340" cy="17523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7C7D19-0CD0-48F4-A126-005D8330D5E4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Mer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DF2F7-C1FE-40EC-94AD-B0D864DF9336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‘mer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 l’application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11CB31F-12CC-466E-87D5-45501E63BBFD}"/>
              </a:ext>
            </a:extLst>
          </p:cNvPr>
          <p:cNvGrpSpPr/>
          <p:nvPr/>
        </p:nvGrpSpPr>
        <p:grpSpPr>
          <a:xfrm>
            <a:off x="8618297" y="1761734"/>
            <a:ext cx="2123340" cy="1752382"/>
            <a:chOff x="8927838" y="3805270"/>
            <a:chExt cx="2123340" cy="17523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98A64-BD74-481B-B704-21A9C7205347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Ville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02E698-FE32-499E-93CF-39B06C51382B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‘ville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238A3E-2788-4A6F-BD23-C81077F79F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79967" y="3514116"/>
            <a:ext cx="1188330" cy="94022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BDDA5-C603-4343-BBD3-2C063B38E80B}"/>
              </a:ext>
            </a:extLst>
          </p:cNvPr>
          <p:cNvSpPr/>
          <p:nvPr/>
        </p:nvSpPr>
        <p:spPr>
          <a:xfrm>
            <a:off x="10678901" y="4217290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2B8B90-BC27-474C-A997-0CFE288C85A2}"/>
              </a:ext>
            </a:extLst>
          </p:cNvPr>
          <p:cNvCxnSpPr>
            <a:cxnSpLocks/>
            <a:stCxn id="10" idx="1"/>
            <a:endCxn id="53" idx="1"/>
          </p:cNvCxnSpPr>
          <p:nvPr/>
        </p:nvCxnSpPr>
        <p:spPr>
          <a:xfrm flipH="1">
            <a:off x="2396365" y="2100600"/>
            <a:ext cx="2212240" cy="256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0426-A8D9-4C78-9C8D-44D834D60724}"/>
              </a:ext>
            </a:extLst>
          </p:cNvPr>
          <p:cNvSpPr/>
          <p:nvPr/>
        </p:nvSpPr>
        <p:spPr>
          <a:xfrm>
            <a:off x="2396365" y="2211777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615E-8374-4F8A-8ABE-9D618708DE52}"/>
              </a:ext>
            </a:extLst>
          </p:cNvPr>
          <p:cNvSpPr/>
          <p:nvPr/>
        </p:nvSpPr>
        <p:spPr>
          <a:xfrm>
            <a:off x="4608605" y="1300348"/>
            <a:ext cx="2390275" cy="16005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Datas Météo »</a:t>
            </a:r>
          </a:p>
          <a:p>
            <a:pPr algn="ctr"/>
            <a:r>
              <a:rPr lang="fr-FR" sz="1400" dirty="0"/>
              <a:t>- Ville</a:t>
            </a:r>
          </a:p>
          <a:p>
            <a:pPr algn="ctr"/>
            <a:r>
              <a:rPr lang="fr-FR" sz="1400" dirty="0"/>
              <a:t>- Humidité</a:t>
            </a:r>
          </a:p>
          <a:p>
            <a:pPr algn="ctr"/>
            <a:r>
              <a:rPr lang="fr-FR" sz="1400" dirty="0"/>
              <a:t>- Temps</a:t>
            </a:r>
          </a:p>
          <a:p>
            <a:pPr algn="ctr"/>
            <a:r>
              <a:rPr lang="fr-FR" sz="1400" dirty="0"/>
              <a:t>- Pression</a:t>
            </a:r>
          </a:p>
          <a:p>
            <a:pPr algn="ctr"/>
            <a:r>
              <a:rPr lang="fr-FR" sz="1400" dirty="0"/>
              <a:t>- Température</a:t>
            </a:r>
          </a:p>
          <a:p>
            <a:pPr algn="ctr"/>
            <a:r>
              <a:rPr lang="fr-FR" sz="1400" dirty="0"/>
              <a:t>- Icone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ECB9B7-D80B-402A-A385-A1DDADE75A6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3191" y="3475298"/>
            <a:ext cx="189401" cy="95151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0EDDAA9-817D-49A5-AD7F-E1E7AC721059}"/>
              </a:ext>
            </a:extLst>
          </p:cNvPr>
          <p:cNvSpPr/>
          <p:nvPr/>
        </p:nvSpPr>
        <p:spPr>
          <a:xfrm>
            <a:off x="1443557" y="4246937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80AA9-2694-4B63-B561-E1BF178CC4DD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>
            <a:off x="6998880" y="2100600"/>
            <a:ext cx="2123340" cy="336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E7D78-1064-4CC8-8839-C60ADC6AA286}"/>
              </a:ext>
            </a:extLst>
          </p:cNvPr>
          <p:cNvSpPr/>
          <p:nvPr/>
        </p:nvSpPr>
        <p:spPr>
          <a:xfrm>
            <a:off x="8821790" y="2291721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0772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46231"/>
          <a:stretch/>
        </p:blipFill>
        <p:spPr>
          <a:xfrm>
            <a:off x="2876501" y="2982739"/>
            <a:ext cx="8554593" cy="2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61832"/>
          <a:stretch/>
        </p:blipFill>
        <p:spPr>
          <a:xfrm>
            <a:off x="2034898" y="3285493"/>
            <a:ext cx="9346314" cy="12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détaillés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456438-76CF-4A9D-81E3-927803D5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69" y="2108000"/>
            <a:ext cx="7396061" cy="4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complémentaires designs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B44FB-0E78-48E8-9E3C-1B4269BA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t="51803" r="2233" b="6623"/>
          <a:stretch/>
        </p:blipFill>
        <p:spPr>
          <a:xfrm>
            <a:off x="4922982" y="2702908"/>
            <a:ext cx="2346036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DC873-79C1-4C14-B4AF-57D155A9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53781" r="1328" b="2787"/>
          <a:stretch/>
        </p:blipFill>
        <p:spPr>
          <a:xfrm>
            <a:off x="3911861" y="2724728"/>
            <a:ext cx="4368278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Icônes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XLTWKK Thermomètre mural maison hygromètre baromètre baromètre marin  baromètre famille baromètre ménage mural: Amazon.fr: Sports et Loisirs">
            <a:extLst>
              <a:ext uri="{FF2B5EF4-FFF2-40B4-BE49-F238E27FC236}">
                <a16:creationId xmlns:a16="http://schemas.microsoft.com/office/drawing/2014/main" id="{C58F336D-D5C3-4F0C-AA8F-A100A0D0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3" b="98588" l="1412" r="98353">
                        <a14:foregroundMark x1="8252" y1="25228" x2="1176" y2="45647"/>
                        <a14:foregroundMark x1="1176" y1="45647" x2="1125" y2="51403"/>
                        <a14:foregroundMark x1="16785" y1="86095" x2="45412" y2="97882"/>
                        <a14:foregroundMark x1="45412" y1="97882" x2="54439" y2="98566"/>
                        <a14:foregroundMark x1="88117" y1="80668" x2="96160" y2="58509"/>
                        <a14:foregroundMark x1="97119" y1="42759" x2="97027" y2="38887"/>
                        <a14:foregroundMark x1="70607" y1="5904" x2="38118" y2="2588"/>
                        <a14:foregroundMark x1="38118" y1="2588" x2="25527" y2="7649"/>
                        <a14:foregroundMark x1="19294" y1="12706" x2="19294" y2="12706"/>
                        <a14:foregroundMark x1="21176" y1="11529" x2="21176" y2="11529"/>
                        <a14:foregroundMark x1="90588" y1="28471" x2="90588" y2="28471"/>
                        <a14:foregroundMark x1="92941" y1="33412" x2="92941" y2="33412"/>
                        <a14:foregroundMark x1="93647" y1="39059" x2="93647" y2="39059"/>
                        <a14:foregroundMark x1="94824" y1="44000" x2="94824" y2="44000"/>
                        <a14:foregroundMark x1="96000" y1="63765" x2="96000" y2="63765"/>
                        <a14:foregroundMark x1="81412" y1="84000" x2="81412" y2="84000"/>
                        <a14:foregroundMark x1="69412" y1="92000" x2="69412" y2="92000"/>
                        <a14:foregroundMark x1="56000" y1="93412" x2="56000" y2="93412"/>
                        <a14:foregroundMark x1="50353" y1="95294" x2="50353" y2="95294"/>
                        <a14:foregroundMark x1="18588" y1="82353" x2="18588" y2="82353"/>
                        <a14:foregroundMark x1="10588" y1="70118" x2="10588" y2="70118"/>
                        <a14:foregroundMark x1="8000" y1="66353" x2="8000" y2="66353"/>
                        <a14:foregroundMark x1="21176" y1="11294" x2="21176" y2="11294"/>
                        <a14:foregroundMark x1="21539" y1="10959" x2="20706" y2="12000"/>
                        <a14:foregroundMark x1="21176" y1="11294" x2="16000" y2="17176"/>
                        <a14:foregroundMark x1="76706" y1="9647" x2="83294" y2="15294"/>
                        <a14:foregroundMark x1="97882" y1="43294" x2="98118" y2="51059"/>
                        <a14:foregroundMark x1="98588" y1="49882" x2="97176" y2="59765"/>
                        <a14:foregroundMark x1="41647" y1="98118" x2="53412" y2="98588"/>
                        <a14:foregroundMark x1="63684" y1="96355" x2="64235" y2="96235"/>
                        <a14:foregroundMark x1="53412" y1="98588" x2="54315" y2="98392"/>
                        <a14:foregroundMark x1="26353" y1="7294" x2="20706" y2="11294"/>
                        <a14:foregroundMark x1="14353" y1="16941" x2="11811" y2="19737"/>
                        <a14:backgroundMark x1="13318" y1="16177" x2="13981" y2="15719"/>
                        <a14:backgroundMark x1="15069" y1="12205" x2="9412" y2="13647"/>
                        <a14:backgroundMark x1="9412" y1="13647" x2="10346" y2="15431"/>
                        <a14:backgroundMark x1="1647" y1="68000" x2="1647" y2="68000"/>
                        <a14:backgroundMark x1="235" y1="62118" x2="4471" y2="77647"/>
                        <a14:backgroundMark x1="4941" y1="76941" x2="13176" y2="84941"/>
                        <a14:backgroundMark x1="13647" y1="85176" x2="14824" y2="86118"/>
                        <a14:backgroundMark x1="14588" y1="84706" x2="14588" y2="84706"/>
                        <a14:backgroundMark x1="14353" y1="84706" x2="14353" y2="84706"/>
                        <a14:backgroundMark x1="63128" y1="98212" x2="86118" y2="87529"/>
                        <a14:backgroundMark x1="86118" y1="87529" x2="89647" y2="84471"/>
                        <a14:backgroundMark x1="88706" y1="83059" x2="85882" y2="84706"/>
                        <a14:backgroundMark x1="84286" y1="14439" x2="91294" y2="20235"/>
                        <a14:backgroundMark x1="72235" y1="4471" x2="77581" y2="8893"/>
                        <a14:backgroundMark x1="91294" y1="20235" x2="99765" y2="37647"/>
                        <a14:backgroundMark x1="92235" y1="20471" x2="92235" y2="20471"/>
                        <a14:backgroundMark x1="471" y1="55765" x2="1882" y2="63059"/>
                        <a14:backgroundMark x1="8991" y1="21634" x2="6824" y2="24235"/>
                        <a14:backgroundMark x1="92235" y1="20000" x2="92235" y2="20000"/>
                        <a14:backgroundMark x1="91529" y1="18824" x2="92471" y2="21176"/>
                        <a14:backgroundMark x1="99294" y1="42824" x2="99281" y2="43252"/>
                        <a14:backgroundMark x1="64941" y1="98118" x2="55294" y2="99765"/>
                        <a14:backgroundMark x1="88706" y1="80941" x2="87529" y2="83294"/>
                        <a14:backgroundMark x1="13176" y1="84706" x2="16000" y2="86824"/>
                        <a14:backgroundMark x1="11059" y1="19294" x2="8235" y2="23529"/>
                        <a14:backgroundMark x1="235" y1="51529" x2="1412" y2="59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4619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0BEC3AA-8F15-48CB-89EC-5B218ADF0DF9}"/>
              </a:ext>
            </a:extLst>
          </p:cNvPr>
          <p:cNvSpPr/>
          <p:nvPr/>
        </p:nvSpPr>
        <p:spPr>
          <a:xfrm>
            <a:off x="1699480" y="2521461"/>
            <a:ext cx="2772000" cy="2772000"/>
          </a:xfrm>
          <a:prstGeom prst="arc">
            <a:avLst>
              <a:gd name="adj1" fmla="val 8092805"/>
              <a:gd name="adj2" fmla="val 145148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423597-CA8D-412D-8138-B8ADE58AFC93}"/>
              </a:ext>
            </a:extLst>
          </p:cNvPr>
          <p:cNvSpPr/>
          <p:nvPr/>
        </p:nvSpPr>
        <p:spPr>
          <a:xfrm>
            <a:off x="1718530" y="2530986"/>
            <a:ext cx="2772000" cy="2772000"/>
          </a:xfrm>
          <a:prstGeom prst="arc">
            <a:avLst>
              <a:gd name="adj1" fmla="val 14556024"/>
              <a:gd name="adj2" fmla="val 1775203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7A5C65C-9344-4088-A8EF-7EB68EF12D55}"/>
              </a:ext>
            </a:extLst>
          </p:cNvPr>
          <p:cNvSpPr/>
          <p:nvPr/>
        </p:nvSpPr>
        <p:spPr>
          <a:xfrm>
            <a:off x="1728055" y="2530986"/>
            <a:ext cx="2772000" cy="2772000"/>
          </a:xfrm>
          <a:prstGeom prst="arc">
            <a:avLst>
              <a:gd name="adj1" fmla="val 17719475"/>
              <a:gd name="adj2" fmla="val 269217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E74573-98AD-476E-B88F-21D1E7C6A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96" y="1954295"/>
            <a:ext cx="1440000" cy="144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366201-C981-4DFE-9C33-82FBBDD0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295"/>
            <a:ext cx="144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3A25302-AF31-4257-968D-FC5F37D9C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93" y="3394295"/>
            <a:ext cx="1440000" cy="1440000"/>
          </a:xfrm>
          <a:prstGeom prst="rect">
            <a:avLst/>
          </a:prstGeom>
          <a:ln>
            <a:solidFill>
              <a:srgbClr val="00CC99"/>
            </a:solidFill>
          </a:ln>
        </p:spPr>
      </p:pic>
    </p:spTree>
    <p:extLst>
      <p:ext uri="{BB962C8B-B14F-4D97-AF65-F5344CB8AC3E}">
        <p14:creationId xmlns:p14="http://schemas.microsoft.com/office/powerpoint/2010/main" val="5712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 via passerelle AJC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et redirection par port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FINITION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OPTIMISATION / SIMPLIFCATION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5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10?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22/06/2021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1086</TotalTime>
  <Words>2798</Words>
  <Application>Microsoft Office PowerPoint</Application>
  <PresentationFormat>Grand écran</PresentationFormat>
  <Paragraphs>540</Paragraphs>
  <Slides>42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? A retravailler pour introduire les slides suivant </vt:lpstr>
      <vt:lpstr>Architecture du Client</vt:lpstr>
      <vt:lpstr>Architecture du Serveur sur Raspberry PI :   Réception/Envois via Requête Web</vt:lpstr>
      <vt:lpstr>Architecture du Serveur sur Raspberry PI : Création/Lecture de l’Historique des mesures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Serveur WEB</vt:lpstr>
      <vt:lpstr>Capteur BME280</vt:lpstr>
      <vt:lpstr>Serveur WEB</vt:lpstr>
      <vt:lpstr>Format de donnée d’échanges</vt:lpstr>
      <vt:lpstr>App client</vt:lpstr>
      <vt:lpstr>CONCEPTION MISE AU POINT</vt:lpstr>
      <vt:lpstr>Conception du Serveur : les grande étapes</vt:lpstr>
      <vt:lpstr>Création d’un projet cross platform UNIX/WINDOWS</vt:lpstr>
      <vt:lpstr>Présentation PowerPoint</vt:lpstr>
      <vt:lpstr>Conception du Serveur : les grande étapes</vt:lpstr>
      <vt:lpstr>Conception du Serveur : 1 étape</vt:lpstr>
      <vt:lpstr>Conception du Serveur : 2eme étape</vt:lpstr>
      <vt:lpstr>Conception du Serveur</vt:lpstr>
      <vt:lpstr>Architecture de l’application</vt:lpstr>
      <vt:lpstr>Traitement des données</vt:lpstr>
      <vt:lpstr>Traitement des données</vt:lpstr>
      <vt:lpstr>Ajout de fonctionnalités - Graphiques</vt:lpstr>
      <vt:lpstr>Ajout de fonctionnalités - Graphiques</vt:lpstr>
      <vt:lpstr>Ajout de fonctionnalités - Graphiques</vt:lpstr>
      <vt:lpstr>Ajout de fonctionnalités - Icônes</vt:lpstr>
      <vt:lpstr>LA FINITION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SANER Lucas</cp:lastModifiedBy>
  <cp:revision>72</cp:revision>
  <dcterms:created xsi:type="dcterms:W3CDTF">2021-06-21T06:35:34Z</dcterms:created>
  <dcterms:modified xsi:type="dcterms:W3CDTF">2021-06-22T12:35:08Z</dcterms:modified>
</cp:coreProperties>
</file>