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8"/>
  </p:notesMasterIdLst>
  <p:handoutMasterIdLst>
    <p:handoutMasterId r:id="rId49"/>
  </p:handoutMasterIdLst>
  <p:sldIdLst>
    <p:sldId id="257" r:id="rId2"/>
    <p:sldId id="319" r:id="rId3"/>
    <p:sldId id="263" r:id="rId4"/>
    <p:sldId id="285" r:id="rId5"/>
    <p:sldId id="287" r:id="rId6"/>
    <p:sldId id="286" r:id="rId7"/>
    <p:sldId id="288" r:id="rId8"/>
    <p:sldId id="289" r:id="rId9"/>
    <p:sldId id="265" r:id="rId10"/>
    <p:sldId id="272" r:id="rId11"/>
    <p:sldId id="273" r:id="rId12"/>
    <p:sldId id="277" r:id="rId13"/>
    <p:sldId id="264" r:id="rId14"/>
    <p:sldId id="290" r:id="rId15"/>
    <p:sldId id="275" r:id="rId16"/>
    <p:sldId id="276" r:id="rId17"/>
    <p:sldId id="266" r:id="rId18"/>
    <p:sldId id="310" r:id="rId19"/>
    <p:sldId id="311" r:id="rId20"/>
    <p:sldId id="280" r:id="rId21"/>
    <p:sldId id="281" r:id="rId22"/>
    <p:sldId id="283" r:id="rId23"/>
    <p:sldId id="267" r:id="rId24"/>
    <p:sldId id="301" r:id="rId25"/>
    <p:sldId id="294" r:id="rId26"/>
    <p:sldId id="296" r:id="rId27"/>
    <p:sldId id="297" r:id="rId28"/>
    <p:sldId id="300" r:id="rId29"/>
    <p:sldId id="309" r:id="rId30"/>
    <p:sldId id="304" r:id="rId31"/>
    <p:sldId id="303" r:id="rId32"/>
    <p:sldId id="305" r:id="rId33"/>
    <p:sldId id="306" r:id="rId34"/>
    <p:sldId id="307" r:id="rId35"/>
    <p:sldId id="308" r:id="rId36"/>
    <p:sldId id="302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269" r:id="rId45"/>
    <p:sldId id="271" r:id="rId46"/>
    <p:sldId id="270" r:id="rId4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574F790-5A3E-47E0-AE13-78F2F5C52328}">
          <p14:sldIdLst>
            <p14:sldId id="257"/>
            <p14:sldId id="319"/>
            <p14:sldId id="263"/>
            <p14:sldId id="285"/>
            <p14:sldId id="287"/>
            <p14:sldId id="286"/>
            <p14:sldId id="288"/>
            <p14:sldId id="289"/>
            <p14:sldId id="265"/>
            <p14:sldId id="272"/>
            <p14:sldId id="273"/>
            <p14:sldId id="277"/>
            <p14:sldId id="264"/>
            <p14:sldId id="290"/>
            <p14:sldId id="275"/>
            <p14:sldId id="276"/>
            <p14:sldId id="266"/>
            <p14:sldId id="310"/>
            <p14:sldId id="311"/>
            <p14:sldId id="280"/>
            <p14:sldId id="281"/>
            <p14:sldId id="283"/>
            <p14:sldId id="267"/>
            <p14:sldId id="301"/>
            <p14:sldId id="294"/>
            <p14:sldId id="296"/>
            <p14:sldId id="297"/>
            <p14:sldId id="300"/>
            <p14:sldId id="309"/>
            <p14:sldId id="304"/>
            <p14:sldId id="303"/>
            <p14:sldId id="305"/>
            <p14:sldId id="306"/>
            <p14:sldId id="307"/>
            <p14:sldId id="308"/>
            <p14:sldId id="302"/>
            <p14:sldId id="312"/>
            <p14:sldId id="313"/>
            <p14:sldId id="314"/>
            <p14:sldId id="315"/>
            <p14:sldId id="316"/>
            <p14:sldId id="317"/>
            <p14:sldId id="318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0" autoAdjust="0"/>
    <p:restoredTop sz="97469" autoAdjust="0"/>
  </p:normalViewPr>
  <p:slideViewPr>
    <p:cSldViewPr snapToGrid="0">
      <p:cViewPr>
        <p:scale>
          <a:sx n="150" d="100"/>
          <a:sy n="150" d="100"/>
        </p:scale>
        <p:origin x="858" y="34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41" Type="http://schemas.openxmlformats.org/officeDocument/2006/relationships/slide" Target="slides/slide4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23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14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82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46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0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22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36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74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6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1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7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39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15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78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dirty="0"/>
              <a:t>Envoie de la requête au serveur</a:t>
            </a:r>
          </a:p>
          <a:p>
            <a:pPr algn="l"/>
            <a:r>
              <a:rPr lang="fr-FR" sz="1200" dirty="0"/>
              <a:t>Stockage des donnée</a:t>
            </a:r>
          </a:p>
          <a:p>
            <a:pPr algn="l"/>
            <a:endParaRPr lang="fr-FR" sz="1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6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sz="1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86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 de remplir l’application graphiquement car peu d’information à représenter pour la partie mer. Solution -&gt; ajouter des éléments visuel aussi bien décoratifs qu’informatif.</a:t>
            </a:r>
          </a:p>
          <a:p>
            <a:r>
              <a:rPr lang="fr-FR" dirty="0"/>
              <a:t>Graphiques cependant non conformes aux attentes: pas de légende possible sans trop réduire la courbe, pas de bornes, courbe qui « flotte » dans sons espace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35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Création de nouveaux graphiques totalement customisés afin d’améliorer l’expérience utilisateur</a:t>
            </a:r>
            <a:r>
              <a:rPr lang="en-US" dirty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200" dirty="0"/>
              <a:t>Affichage d’une icone météo en se basant sur la pression. Imitation d’un baromètre traditionnel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01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5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18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9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66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11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4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23/06/2021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23/06/2021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23/06/2021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78.199.78.207:48001/infos" TargetMode="External"/><Relationship Id="rId2" Type="http://schemas.openxmlformats.org/officeDocument/2006/relationships/hyperlink" Target="http://78.199.78.207:4800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78.199.78.207:48001/history:12" TargetMode="External"/><Relationship Id="rId4" Type="http://schemas.openxmlformats.org/officeDocument/2006/relationships/hyperlink" Target="http://78.199.78.207:48001/sensor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78.199.78.207:48001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78.199.78.207:48001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78.199.78.207:48001/info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78.199.78.207:48001/sensor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78.199.78.207:48001/history:1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06073"/>
            <a:ext cx="4775075" cy="672753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S</a:t>
            </a:r>
            <a:r>
              <a:rPr lang="fr-FR" sz="4400" dirty="0">
                <a:solidFill>
                  <a:schemeClr val="tx1"/>
                </a:solidFill>
              </a:rPr>
              <a:t>t</a:t>
            </a:r>
            <a:r>
              <a:rPr lang="fr" sz="4400" dirty="0">
                <a:solidFill>
                  <a:schemeClr val="tx1"/>
                </a:solidFill>
              </a:rPr>
              <a:t>ation Meteo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2861954"/>
            <a:ext cx="4775075" cy="1941616"/>
          </a:xfrm>
        </p:spPr>
        <p:txBody>
          <a:bodyPr rtlCol="0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RESKILLING C/C++ Developpeur Embarqué 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pour AKKA TECHNOLOGIES</a:t>
            </a:r>
            <a:br>
              <a:rPr lang="fr" sz="1200" dirty="0">
                <a:solidFill>
                  <a:schemeClr val="tx1"/>
                </a:solidFill>
              </a:rPr>
            </a:br>
            <a:r>
              <a:rPr lang="fr" sz="1200" dirty="0">
                <a:solidFill>
                  <a:schemeClr val="tx1"/>
                </a:solidFill>
              </a:rPr>
              <a:t>Via AJC Formation</a:t>
            </a:r>
          </a:p>
          <a:p>
            <a:pPr rtl="0">
              <a:spcAft>
                <a:spcPts val="600"/>
              </a:spcAft>
            </a:pPr>
            <a:endParaRPr lang="fr" sz="10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fr" sz="1600" dirty="0">
                <a:solidFill>
                  <a:schemeClr val="tx1"/>
                </a:solidFill>
              </a:rPr>
              <a:t>Participants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Lucas SANER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Mickael ANTHEAUME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Stephane CUILLERDIER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9377D1F-C1DB-4901-B076-C2F5619BE2C9}"/>
              </a:ext>
            </a:extLst>
          </p:cNvPr>
          <p:cNvSpPr/>
          <p:nvPr/>
        </p:nvSpPr>
        <p:spPr>
          <a:xfrm>
            <a:off x="2149434" y="2131621"/>
            <a:ext cx="3526971" cy="4037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52A6A1-8910-4D15-8619-42AFEF1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120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MVC : Model-Vue-Contrôleur</a:t>
            </a:r>
            <a:br>
              <a:rPr lang="fr-FR" dirty="0"/>
            </a:br>
            <a:r>
              <a:rPr lang="fr-FR" dirty="0"/>
              <a:t>dans un contexte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F446E-33D5-4B09-B6E5-E3CDDB1A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33208-94CB-4F25-BE46-F6489EDD000D}"/>
              </a:ext>
            </a:extLst>
          </p:cNvPr>
          <p:cNvSpPr/>
          <p:nvPr/>
        </p:nvSpPr>
        <p:spPr>
          <a:xfrm>
            <a:off x="3739757" y="3933701"/>
            <a:ext cx="1540823" cy="5581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983CE-1874-4127-81BB-2115253A653F}"/>
              </a:ext>
            </a:extLst>
          </p:cNvPr>
          <p:cNvSpPr/>
          <p:nvPr/>
        </p:nvSpPr>
        <p:spPr>
          <a:xfrm>
            <a:off x="2650197" y="2606634"/>
            <a:ext cx="1089561" cy="55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10067-D17D-4887-BD9C-A0DCD555E1C5}"/>
              </a:ext>
            </a:extLst>
          </p:cNvPr>
          <p:cNvSpPr/>
          <p:nvPr/>
        </p:nvSpPr>
        <p:spPr>
          <a:xfrm>
            <a:off x="2650197" y="5260769"/>
            <a:ext cx="1089560" cy="5581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62EC7C-FCCC-4D32-9274-51F7EE3B4094}"/>
              </a:ext>
            </a:extLst>
          </p:cNvPr>
          <p:cNvSpPr/>
          <p:nvPr/>
        </p:nvSpPr>
        <p:spPr>
          <a:xfrm>
            <a:off x="7062869" y="3933700"/>
            <a:ext cx="1540823" cy="5581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B2B583-4389-4E0C-BB52-173166F3C125}"/>
              </a:ext>
            </a:extLst>
          </p:cNvPr>
          <p:cNvCxnSpPr/>
          <p:nvPr/>
        </p:nvCxnSpPr>
        <p:spPr>
          <a:xfrm flipH="1" flipV="1">
            <a:off x="3390405" y="3164775"/>
            <a:ext cx="617517" cy="76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9BF5C83-87DC-4172-AE96-7F8B603AE232}"/>
              </a:ext>
            </a:extLst>
          </p:cNvPr>
          <p:cNvCxnSpPr>
            <a:cxnSpLocks/>
          </p:cNvCxnSpPr>
          <p:nvPr/>
        </p:nvCxnSpPr>
        <p:spPr>
          <a:xfrm flipH="1">
            <a:off x="3479471" y="4491841"/>
            <a:ext cx="528451" cy="76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B1623CD-4FD0-4676-B0E3-C0D572592CD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3739757" y="4491842"/>
            <a:ext cx="770412" cy="104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629EC33-8FC9-48AA-999E-9183CAFBD0A5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3739758" y="2885705"/>
            <a:ext cx="770411" cy="104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0BAEC9-1382-4242-9519-450D0AB3F025}"/>
              </a:ext>
            </a:extLst>
          </p:cNvPr>
          <p:cNvCxnSpPr>
            <a:cxnSpLocks/>
          </p:cNvCxnSpPr>
          <p:nvPr/>
        </p:nvCxnSpPr>
        <p:spPr>
          <a:xfrm>
            <a:off x="5280581" y="4031673"/>
            <a:ext cx="178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442EC6F-D1B7-4604-99B7-06C7887D8CE8}"/>
              </a:ext>
            </a:extLst>
          </p:cNvPr>
          <p:cNvCxnSpPr>
            <a:cxnSpLocks/>
          </p:cNvCxnSpPr>
          <p:nvPr/>
        </p:nvCxnSpPr>
        <p:spPr>
          <a:xfrm flipH="1">
            <a:off x="5280580" y="4387933"/>
            <a:ext cx="178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8CF116A-0629-4BE6-ABFD-B919DDADEF49}"/>
              </a:ext>
            </a:extLst>
          </p:cNvPr>
          <p:cNvSpPr txBox="1"/>
          <p:nvPr/>
        </p:nvSpPr>
        <p:spPr>
          <a:xfrm>
            <a:off x="4690753" y="215240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8749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du Client (Coté utilisateur)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81E90-4BC6-4C59-AEB5-D22533FC85F4}"/>
              </a:ext>
            </a:extLst>
          </p:cNvPr>
          <p:cNvSpPr/>
          <p:nvPr/>
        </p:nvSpPr>
        <p:spPr>
          <a:xfrm>
            <a:off x="3679459" y="2976310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Paramètres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E1275-B289-4709-8B70-DA21455DA602}"/>
              </a:ext>
            </a:extLst>
          </p:cNvPr>
          <p:cNvSpPr/>
          <p:nvPr/>
        </p:nvSpPr>
        <p:spPr>
          <a:xfrm>
            <a:off x="832349" y="4002482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CF147-4B51-44BA-9A8A-E4FAA7605157}"/>
              </a:ext>
            </a:extLst>
          </p:cNvPr>
          <p:cNvSpPr/>
          <p:nvPr/>
        </p:nvSpPr>
        <p:spPr>
          <a:xfrm>
            <a:off x="3679459" y="1974376"/>
            <a:ext cx="162692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à jour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AE6FE-E203-4354-862C-51149D821924}"/>
              </a:ext>
            </a:extLst>
          </p:cNvPr>
          <p:cNvSpPr/>
          <p:nvPr/>
        </p:nvSpPr>
        <p:spPr>
          <a:xfrm>
            <a:off x="5945170" y="191240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Requête aux serveurs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D768EF-CE2E-45C2-9209-996700D55D0F}"/>
              </a:ext>
            </a:extLst>
          </p:cNvPr>
          <p:cNvSpPr/>
          <p:nvPr/>
        </p:nvSpPr>
        <p:spPr>
          <a:xfrm>
            <a:off x="9107297" y="1912408"/>
            <a:ext cx="1624940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Mer (Raspberry PI)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D31922-3CC8-40D4-89B8-EB89F3B568AE}"/>
              </a:ext>
            </a:extLst>
          </p:cNvPr>
          <p:cNvSpPr/>
          <p:nvPr/>
        </p:nvSpPr>
        <p:spPr>
          <a:xfrm>
            <a:off x="9107297" y="2892598"/>
            <a:ext cx="1624941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ville</a:t>
            </a:r>
          </a:p>
          <a:p>
            <a:pPr algn="ctr"/>
            <a:r>
              <a:rPr lang="fr-FR" sz="1400" dirty="0"/>
              <a:t>(l’API WEB)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6ACFFF-721C-46F3-880A-5F15AF93C2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572090" y="220823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0D7AF06-C75B-458B-8F8D-0BBD3601A2B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602ED5D-9600-4F8E-BDA1-0474B28C0A5A}"/>
              </a:ext>
            </a:extLst>
          </p:cNvPr>
          <p:cNvCxnSpPr>
            <a:cxnSpLocks/>
            <a:stCxn id="9" idx="1"/>
            <a:endCxn id="331" idx="3"/>
          </p:cNvCxnSpPr>
          <p:nvPr/>
        </p:nvCxnSpPr>
        <p:spPr>
          <a:xfrm flipH="1"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D9441-9C01-43C1-80A6-CA361A41D928}"/>
              </a:ext>
            </a:extLst>
          </p:cNvPr>
          <p:cNvSpPr/>
          <p:nvPr/>
        </p:nvSpPr>
        <p:spPr>
          <a:xfrm>
            <a:off x="1032585" y="2234336"/>
            <a:ext cx="1252847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Utilisateur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0E81E4C-5507-4C99-864C-36F993950822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V="1">
            <a:off x="2285432" y="2202976"/>
            <a:ext cx="1394027" cy="2599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9732262-BDBA-4A76-AE27-B6962128D6E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06379" y="2202976"/>
            <a:ext cx="638791" cy="5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C760CA2-0A14-42F9-8A14-5E76812D4724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4585449" y="4534880"/>
            <a:ext cx="2173181" cy="11891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6113-677E-4DF3-A3C6-7C6DD1AA4FEF}"/>
              </a:ext>
            </a:extLst>
          </p:cNvPr>
          <p:cNvSpPr/>
          <p:nvPr/>
        </p:nvSpPr>
        <p:spPr>
          <a:xfrm>
            <a:off x="832349" y="3242817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De la date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1F156A80-5FDC-488E-B79C-55A44555FD68}"/>
              </a:ext>
            </a:extLst>
          </p:cNvPr>
          <p:cNvCxnSpPr>
            <a:cxnSpLocks/>
            <a:stCxn id="10" idx="1"/>
            <a:endCxn id="331" idx="3"/>
          </p:cNvCxnSpPr>
          <p:nvPr/>
        </p:nvCxnSpPr>
        <p:spPr>
          <a:xfrm flipH="1">
            <a:off x="7572090" y="318842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F0965605-72E9-48FA-ADD4-C8BEABFF2C38}"/>
              </a:ext>
            </a:extLst>
          </p:cNvPr>
          <p:cNvCxnSpPr>
            <a:cxnSpLocks/>
          </p:cNvCxnSpPr>
          <p:nvPr/>
        </p:nvCxnSpPr>
        <p:spPr>
          <a:xfrm flipH="1">
            <a:off x="4085200" y="2454996"/>
            <a:ext cx="4699" cy="5213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A33560E6-77A3-4F48-9B43-CAE0A1BBA374}"/>
              </a:ext>
            </a:extLst>
          </p:cNvPr>
          <p:cNvCxnSpPr>
            <a:cxnSpLocks/>
          </p:cNvCxnSpPr>
          <p:nvPr/>
        </p:nvCxnSpPr>
        <p:spPr>
          <a:xfrm flipV="1">
            <a:off x="4940223" y="2438222"/>
            <a:ext cx="11627" cy="5380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C1D6F2-4B11-4619-A623-8411E7510C0D}"/>
              </a:ext>
            </a:extLst>
          </p:cNvPr>
          <p:cNvSpPr/>
          <p:nvPr/>
        </p:nvSpPr>
        <p:spPr>
          <a:xfrm>
            <a:off x="5945170" y="3943221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Remplissage du model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FC5F517-CAF9-4939-920D-99C7374C9854}"/>
              </a:ext>
            </a:extLst>
          </p:cNvPr>
          <p:cNvSpPr/>
          <p:nvPr/>
        </p:nvSpPr>
        <p:spPr>
          <a:xfrm>
            <a:off x="3771989" y="5724078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Mer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31F50A2-C321-44E5-B0BD-4F55AF5A107F}"/>
              </a:ext>
            </a:extLst>
          </p:cNvPr>
          <p:cNvSpPr/>
          <p:nvPr/>
        </p:nvSpPr>
        <p:spPr>
          <a:xfrm>
            <a:off x="5597325" y="5717432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Ville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0159195C-0DDA-4887-B7D5-9C368039F39A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 flipH="1">
            <a:off x="6410785" y="4534880"/>
            <a:ext cx="347845" cy="1182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E141A9B-17F7-415F-BE28-12FC81B4C33D}"/>
              </a:ext>
            </a:extLst>
          </p:cNvPr>
          <p:cNvSpPr/>
          <p:nvPr/>
        </p:nvSpPr>
        <p:spPr>
          <a:xfrm>
            <a:off x="3679459" y="3948353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a jour de la vue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14E07D0B-1C27-44E5-97B7-CA664B2D74AD}"/>
              </a:ext>
            </a:extLst>
          </p:cNvPr>
          <p:cNvCxnSpPr>
            <a:cxnSpLocks/>
            <a:stCxn id="131" idx="1"/>
            <a:endCxn id="152" idx="3"/>
          </p:cNvCxnSpPr>
          <p:nvPr/>
        </p:nvCxnSpPr>
        <p:spPr>
          <a:xfrm flipH="1">
            <a:off x="5306379" y="4239051"/>
            <a:ext cx="638791" cy="51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FDF8A203-568C-4493-BD6F-4C9D537AFBB2}"/>
              </a:ext>
            </a:extLst>
          </p:cNvPr>
          <p:cNvCxnSpPr>
            <a:cxnSpLocks/>
            <a:stCxn id="152" idx="1"/>
            <a:endCxn id="5" idx="3"/>
          </p:cNvCxnSpPr>
          <p:nvPr/>
        </p:nvCxnSpPr>
        <p:spPr>
          <a:xfrm flipH="1">
            <a:off x="2459269" y="4244183"/>
            <a:ext cx="1220190" cy="393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92C54F09-A01B-4DDC-A4BC-F540C1F7238E}"/>
              </a:ext>
            </a:extLst>
          </p:cNvPr>
          <p:cNvCxnSpPr>
            <a:cxnSpLocks/>
            <a:stCxn id="152" idx="1"/>
            <a:endCxn id="6" idx="3"/>
          </p:cNvCxnSpPr>
          <p:nvPr/>
        </p:nvCxnSpPr>
        <p:spPr>
          <a:xfrm flipH="1">
            <a:off x="2459269" y="4244183"/>
            <a:ext cx="1220190" cy="7986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27D8EA42-387F-4C7F-BBEF-89007C3CBAED}"/>
              </a:ext>
            </a:extLst>
          </p:cNvPr>
          <p:cNvCxnSpPr>
            <a:cxnSpLocks/>
            <a:stCxn id="152" idx="1"/>
            <a:endCxn id="78" idx="3"/>
          </p:cNvCxnSpPr>
          <p:nvPr/>
        </p:nvCxnSpPr>
        <p:spPr>
          <a:xfrm flipH="1" flipV="1">
            <a:off x="2459269" y="3523867"/>
            <a:ext cx="1220190" cy="7203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9" name="Connecteur droit avec flèche 208">
            <a:extLst>
              <a:ext uri="{FF2B5EF4-FFF2-40B4-BE49-F238E27FC236}">
                <a16:creationId xmlns:a16="http://schemas.microsoft.com/office/drawing/2014/main" id="{20D3B913-3F95-4A5B-BF59-D0357DC6D247}"/>
              </a:ext>
            </a:extLst>
          </p:cNvPr>
          <p:cNvCxnSpPr>
            <a:cxnSpLocks/>
            <a:stCxn id="132" idx="0"/>
            <a:endCxn id="152" idx="2"/>
          </p:cNvCxnSpPr>
          <p:nvPr/>
        </p:nvCxnSpPr>
        <p:spPr>
          <a:xfrm flipH="1" flipV="1">
            <a:off x="4492919" y="4540012"/>
            <a:ext cx="92530" cy="11840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>
            <a:extLst>
              <a:ext uri="{FF2B5EF4-FFF2-40B4-BE49-F238E27FC236}">
                <a16:creationId xmlns:a16="http://schemas.microsoft.com/office/drawing/2014/main" id="{18CE0237-1A45-4593-9086-20C100C5F2D6}"/>
              </a:ext>
            </a:extLst>
          </p:cNvPr>
          <p:cNvCxnSpPr>
            <a:cxnSpLocks/>
            <a:stCxn id="133" idx="0"/>
            <a:endCxn id="152" idx="2"/>
          </p:cNvCxnSpPr>
          <p:nvPr/>
        </p:nvCxnSpPr>
        <p:spPr>
          <a:xfrm flipH="1" flipV="1">
            <a:off x="4492919" y="4540012"/>
            <a:ext cx="1917866" cy="11774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2E1F1EFB-ED5A-433B-B087-23B478EE2934}"/>
              </a:ext>
            </a:extLst>
          </p:cNvPr>
          <p:cNvCxnSpPr>
            <a:cxnSpLocks/>
          </p:cNvCxnSpPr>
          <p:nvPr/>
        </p:nvCxnSpPr>
        <p:spPr>
          <a:xfrm flipV="1">
            <a:off x="4085200" y="3353500"/>
            <a:ext cx="0" cy="5882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F6D7BCAE-383F-43A0-88EF-B874CFB176C5}"/>
              </a:ext>
            </a:extLst>
          </p:cNvPr>
          <p:cNvCxnSpPr>
            <a:cxnSpLocks/>
          </p:cNvCxnSpPr>
          <p:nvPr/>
        </p:nvCxnSpPr>
        <p:spPr>
          <a:xfrm>
            <a:off x="4951850" y="3353499"/>
            <a:ext cx="0" cy="588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148A2F-2858-48AE-8C7A-5FEFBFCE4B6F}"/>
              </a:ext>
            </a:extLst>
          </p:cNvPr>
          <p:cNvSpPr/>
          <p:nvPr/>
        </p:nvSpPr>
        <p:spPr>
          <a:xfrm>
            <a:off x="832349" y="4784601"/>
            <a:ext cx="1626920" cy="5164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Ville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CE68542-F3FB-4877-9366-2917D96B97E3}"/>
              </a:ext>
            </a:extLst>
          </p:cNvPr>
          <p:cNvSpPr/>
          <p:nvPr/>
        </p:nvSpPr>
        <p:spPr>
          <a:xfrm>
            <a:off x="10824357" y="405862"/>
            <a:ext cx="925644" cy="2430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1248087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Serveur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A9B2BD7-6092-4409-8862-1BEB0C969865}"/>
              </a:ext>
            </a:extLst>
          </p:cNvPr>
          <p:cNvSpPr/>
          <p:nvPr/>
        </p:nvSpPr>
        <p:spPr>
          <a:xfrm>
            <a:off x="5945170" y="289259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Réponses des serveurs</a:t>
            </a:r>
          </a:p>
        </p:txBody>
      </p:sp>
      <p:cxnSp>
        <p:nvCxnSpPr>
          <p:cNvPr id="344" name="Connecteur droit avec flèche 343">
            <a:extLst>
              <a:ext uri="{FF2B5EF4-FFF2-40B4-BE49-F238E27FC236}">
                <a16:creationId xmlns:a16="http://schemas.microsoft.com/office/drawing/2014/main" id="{D2533261-6D2B-4E32-8D3B-AB6B6B37188D}"/>
              </a:ext>
            </a:extLst>
          </p:cNvPr>
          <p:cNvCxnSpPr>
            <a:cxnSpLocks/>
            <a:stCxn id="331" idx="2"/>
            <a:endCxn id="131" idx="0"/>
          </p:cNvCxnSpPr>
          <p:nvPr/>
        </p:nvCxnSpPr>
        <p:spPr>
          <a:xfrm>
            <a:off x="6758630" y="3484257"/>
            <a:ext cx="0" cy="4589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C0BC03B-925E-407D-A35B-85CBDFD57E55}"/>
              </a:ext>
            </a:extLst>
          </p:cNvPr>
          <p:cNvSpPr/>
          <p:nvPr/>
        </p:nvSpPr>
        <p:spPr>
          <a:xfrm>
            <a:off x="1032585" y="1610931"/>
            <a:ext cx="1252847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Timer</a:t>
            </a:r>
            <a:endParaRPr lang="fr-FR" sz="1400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CAFDB9D-9EF1-4262-8B1F-54769015BCBF}"/>
              </a:ext>
            </a:extLst>
          </p:cNvPr>
          <p:cNvCxnSpPr>
            <a:cxnSpLocks/>
            <a:stCxn id="41" idx="3"/>
            <a:endCxn id="7" idx="1"/>
          </p:cNvCxnSpPr>
          <p:nvPr/>
        </p:nvCxnSpPr>
        <p:spPr>
          <a:xfrm>
            <a:off x="2285432" y="1839531"/>
            <a:ext cx="1394027" cy="3634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0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 (Coté Raspberry PI)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Modele</a:t>
            </a:r>
            <a:endParaRPr lang="fr-FR" sz="1100" dirty="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D9E85-AB59-4590-87F4-12A1E2F04275}"/>
              </a:ext>
            </a:extLst>
          </p:cNvPr>
          <p:cNvSpPr/>
          <p:nvPr/>
        </p:nvSpPr>
        <p:spPr>
          <a:xfrm>
            <a:off x="673835" y="5674758"/>
            <a:ext cx="1513997" cy="5118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Réception de la Requête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8CF81-3185-45FB-B834-E3AA3B25E9DA}"/>
              </a:ext>
            </a:extLst>
          </p:cNvPr>
          <p:cNvSpPr/>
          <p:nvPr/>
        </p:nvSpPr>
        <p:spPr>
          <a:xfrm>
            <a:off x="10221235" y="3926011"/>
            <a:ext cx="1310010" cy="975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Préparation des données au format JSON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7573CE-2D75-4C5A-ABD7-ED850431BBFE}"/>
              </a:ext>
            </a:extLst>
          </p:cNvPr>
          <p:cNvSpPr/>
          <p:nvPr/>
        </p:nvSpPr>
        <p:spPr>
          <a:xfrm>
            <a:off x="10317270" y="5654717"/>
            <a:ext cx="1117940" cy="597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de la réponse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4858829" y="3625183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64711D-EBA3-43E1-AC0B-EED7FE84EECF}"/>
              </a:ext>
            </a:extLst>
          </p:cNvPr>
          <p:cNvSpPr/>
          <p:nvPr/>
        </p:nvSpPr>
        <p:spPr>
          <a:xfrm>
            <a:off x="6745621" y="3566733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7272412" y="5857234"/>
            <a:ext cx="1177107" cy="4655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8E7B02-76AF-414F-9FC4-24815E133B45}"/>
              </a:ext>
            </a:extLst>
          </p:cNvPr>
          <p:cNvSpPr/>
          <p:nvPr/>
        </p:nvSpPr>
        <p:spPr>
          <a:xfrm>
            <a:off x="572012" y="4150327"/>
            <a:ext cx="1717644" cy="7243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Analyse de la requête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26903F-647D-436D-99DA-A60B934DE888}"/>
              </a:ext>
            </a:extLst>
          </p:cNvPr>
          <p:cNvSpPr/>
          <p:nvPr/>
        </p:nvSpPr>
        <p:spPr>
          <a:xfrm>
            <a:off x="2998812" y="4658605"/>
            <a:ext cx="1217638" cy="9320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2</a:t>
            </a:r>
          </a:p>
          <a:p>
            <a:pPr algn="ctr"/>
            <a:r>
              <a:rPr lang="fr-FR" sz="1400" dirty="0"/>
              <a:t>Historique du capteur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E0FE8CA-A176-42CE-BB2A-27ADDC79D1DC}"/>
              </a:ext>
            </a:extLst>
          </p:cNvPr>
          <p:cNvCxnSpPr>
            <a:cxnSpLocks/>
            <a:stCxn id="11" idx="0"/>
            <a:endCxn id="63" idx="2"/>
          </p:cNvCxnSpPr>
          <p:nvPr/>
        </p:nvCxnSpPr>
        <p:spPr>
          <a:xfrm flipV="1">
            <a:off x="1430834" y="4874722"/>
            <a:ext cx="0" cy="8000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B4F06D-5F18-4303-9C4E-ED469E94EBCE}"/>
              </a:ext>
            </a:extLst>
          </p:cNvPr>
          <p:cNvCxnSpPr>
            <a:cxnSpLocks/>
            <a:stCxn id="63" idx="3"/>
            <a:endCxn id="143" idx="1"/>
          </p:cNvCxnSpPr>
          <p:nvPr/>
        </p:nvCxnSpPr>
        <p:spPr>
          <a:xfrm flipV="1">
            <a:off x="2289656" y="3909374"/>
            <a:ext cx="717894" cy="6031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D944234-5FD6-424C-86C5-02A33C860722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2289656" y="4512525"/>
            <a:ext cx="709156" cy="6120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6067729" y="3908569"/>
            <a:ext cx="677892" cy="13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40589979-DB7B-4845-B225-E06C6397511A}"/>
              </a:ext>
            </a:extLst>
          </p:cNvPr>
          <p:cNvCxnSpPr>
            <a:cxnSpLocks/>
            <a:stCxn id="58" idx="3"/>
            <a:endCxn id="42" idx="1"/>
          </p:cNvCxnSpPr>
          <p:nvPr/>
        </p:nvCxnSpPr>
        <p:spPr>
          <a:xfrm>
            <a:off x="8976310" y="3909958"/>
            <a:ext cx="1244925" cy="5035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143" idx="3"/>
            <a:endCxn id="44" idx="1"/>
          </p:cNvCxnSpPr>
          <p:nvPr/>
        </p:nvCxnSpPr>
        <p:spPr>
          <a:xfrm flipV="1">
            <a:off x="4216450" y="3908569"/>
            <a:ext cx="642379" cy="8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6EDB143-48F0-4383-AD73-A3385158FA66}"/>
              </a:ext>
            </a:extLst>
          </p:cNvPr>
          <p:cNvSpPr/>
          <p:nvPr/>
        </p:nvSpPr>
        <p:spPr>
          <a:xfrm>
            <a:off x="3007550" y="3459747"/>
            <a:ext cx="1208900" cy="8992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1</a:t>
            </a:r>
          </a:p>
          <a:p>
            <a:pPr algn="ctr"/>
            <a:r>
              <a:rPr lang="fr-FR" sz="1400" dirty="0"/>
              <a:t>Mesure du capteur</a:t>
            </a:r>
          </a:p>
        </p:txBody>
      </p: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431A40AE-BBC3-4EF6-A7FE-C3F7E6A3C301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0876240" y="4901100"/>
            <a:ext cx="0" cy="7536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CBDDF9-8E9A-4CD3-86CA-28A6D99F2CF3}"/>
              </a:ext>
            </a:extLst>
          </p:cNvPr>
          <p:cNvSpPr/>
          <p:nvPr/>
        </p:nvSpPr>
        <p:spPr>
          <a:xfrm>
            <a:off x="6745621" y="4765752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de la BD</a:t>
            </a:r>
          </a:p>
        </p:txBody>
      </p: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3F773B26-92EE-4884-9C24-C6CECC721D85}"/>
              </a:ext>
            </a:extLst>
          </p:cNvPr>
          <p:cNvCxnSpPr>
            <a:cxnSpLocks/>
            <a:stCxn id="65" idx="3"/>
            <a:endCxn id="160" idx="1"/>
          </p:cNvCxnSpPr>
          <p:nvPr/>
        </p:nvCxnSpPr>
        <p:spPr>
          <a:xfrm flipV="1">
            <a:off x="4216450" y="5108977"/>
            <a:ext cx="2529171" cy="156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7D04230-B3D1-4D55-B087-13046321DDC2}"/>
              </a:ext>
            </a:extLst>
          </p:cNvPr>
          <p:cNvCxnSpPr>
            <a:cxnSpLocks/>
            <a:stCxn id="59" idx="0"/>
            <a:endCxn id="160" idx="2"/>
          </p:cNvCxnSpPr>
          <p:nvPr/>
        </p:nvCxnSpPr>
        <p:spPr>
          <a:xfrm flipV="1">
            <a:off x="7860966" y="5452201"/>
            <a:ext cx="0" cy="4050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C71F12F-6A51-4999-B1E3-F4DE070D67E1}"/>
              </a:ext>
            </a:extLst>
          </p:cNvPr>
          <p:cNvCxnSpPr>
            <a:cxnSpLocks/>
            <a:stCxn id="160" idx="3"/>
            <a:endCxn id="42" idx="1"/>
          </p:cNvCxnSpPr>
          <p:nvPr/>
        </p:nvCxnSpPr>
        <p:spPr>
          <a:xfrm flipV="1">
            <a:off x="8976310" y="4413556"/>
            <a:ext cx="1244925" cy="6954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78DEBC6-F562-4F01-9017-651BD09455B7}"/>
              </a:ext>
            </a:extLst>
          </p:cNvPr>
          <p:cNvSpPr/>
          <p:nvPr/>
        </p:nvSpPr>
        <p:spPr>
          <a:xfrm>
            <a:off x="3082110" y="1398522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1AFC9C-4F28-4BF0-8A03-E601E60A1155}"/>
              </a:ext>
            </a:extLst>
          </p:cNvPr>
          <p:cNvSpPr/>
          <p:nvPr/>
        </p:nvSpPr>
        <p:spPr>
          <a:xfrm>
            <a:off x="8944992" y="2478672"/>
            <a:ext cx="1177107" cy="5628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CF7CDF-B5D1-4A02-A917-D1C649C3E35C}"/>
              </a:ext>
            </a:extLst>
          </p:cNvPr>
          <p:cNvSpPr/>
          <p:nvPr/>
        </p:nvSpPr>
        <p:spPr>
          <a:xfrm>
            <a:off x="642044" y="1386874"/>
            <a:ext cx="1565434" cy="590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 une fois par heure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57CC698-4423-421C-B505-ACD0EA623A0E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>
            <a:off x="4291010" y="1681908"/>
            <a:ext cx="994378" cy="12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F366F2EC-298D-4ACF-9942-9B566AEB52D5}"/>
              </a:ext>
            </a:extLst>
          </p:cNvPr>
          <p:cNvCxnSpPr>
            <a:cxnSpLocks/>
            <a:stCxn id="52" idx="3"/>
            <a:endCxn id="50" idx="1"/>
          </p:cNvCxnSpPr>
          <p:nvPr/>
        </p:nvCxnSpPr>
        <p:spPr>
          <a:xfrm flipV="1">
            <a:off x="2207478" y="1681908"/>
            <a:ext cx="874632" cy="2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7B09BE9-A969-4FD6-A948-656F6B9C666A}"/>
              </a:ext>
            </a:extLst>
          </p:cNvPr>
          <p:cNvSpPr/>
          <p:nvPr/>
        </p:nvSpPr>
        <p:spPr>
          <a:xfrm>
            <a:off x="8418202" y="1338682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Stockage dans</a:t>
            </a:r>
          </a:p>
          <a:p>
            <a:pPr algn="ctr"/>
            <a:r>
              <a:rPr lang="fr-FR" sz="1400" dirty="0"/>
              <a:t> la base de données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7354316B-6A53-4E8F-831A-24155561C99A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flipH="1">
            <a:off x="9533546" y="2025131"/>
            <a:ext cx="1" cy="4535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493E377-D244-4E76-9211-E92CED427196}"/>
              </a:ext>
            </a:extLst>
          </p:cNvPr>
          <p:cNvSpPr/>
          <p:nvPr/>
        </p:nvSpPr>
        <p:spPr>
          <a:xfrm>
            <a:off x="5285388" y="1339961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562AA198-4D30-4EFD-990B-127658E8C99C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 flipV="1">
            <a:off x="7516077" y="1681907"/>
            <a:ext cx="902125" cy="12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524E78D-F34D-4EC5-B6FC-C236B0C86CBE}"/>
              </a:ext>
            </a:extLst>
          </p:cNvPr>
          <p:cNvSpPr/>
          <p:nvPr/>
        </p:nvSpPr>
        <p:spPr>
          <a:xfrm>
            <a:off x="5824729" y="2632660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A83903B-115E-47CE-9DC8-DEC8D4B5D8EB}"/>
              </a:ext>
            </a:extLst>
          </p:cNvPr>
          <p:cNvCxnSpPr>
            <a:cxnSpLocks/>
            <a:stCxn id="69" idx="0"/>
            <a:endCxn id="57" idx="2"/>
          </p:cNvCxnSpPr>
          <p:nvPr/>
        </p:nvCxnSpPr>
        <p:spPr>
          <a:xfrm flipV="1">
            <a:off x="6400732" y="2026410"/>
            <a:ext cx="1" cy="60625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251E699A-1442-4F79-A418-E369E8F15555}"/>
              </a:ext>
            </a:extLst>
          </p:cNvPr>
          <p:cNvCxnSpPr>
            <a:cxnSpLocks/>
            <a:stCxn id="69" idx="3"/>
            <a:endCxn id="58" idx="0"/>
          </p:cNvCxnSpPr>
          <p:nvPr/>
        </p:nvCxnSpPr>
        <p:spPr>
          <a:xfrm>
            <a:off x="6976734" y="2949431"/>
            <a:ext cx="884232" cy="617302"/>
          </a:xfrm>
          <a:prstGeom prst="curvedConnector2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7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L’EQUIPE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/ ROLE / REPARTITION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32F61-8D3F-4E92-A9CE-32F8F43E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Participants au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BCDB-C0C7-481A-9C2E-9AAFC703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35034"/>
            <a:ext cx="10058400" cy="471771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Lucas SANER</a:t>
            </a:r>
          </a:p>
          <a:p>
            <a:endParaRPr lang="fr-FR" dirty="0"/>
          </a:p>
          <a:p>
            <a:r>
              <a:rPr lang="fr-FR" dirty="0"/>
              <a:t>Mickael ANTHEAUNE</a:t>
            </a:r>
          </a:p>
          <a:p>
            <a:endParaRPr lang="fr-FR" dirty="0"/>
          </a:p>
          <a:p>
            <a:r>
              <a:rPr lang="fr-FR" dirty="0" err="1"/>
              <a:t>Stephane</a:t>
            </a:r>
            <a:r>
              <a:rPr lang="fr-FR" dirty="0"/>
              <a:t> CUILLERDIER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EE8EA-E2AE-4308-AA65-A6F288BC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1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MATERIELS / OUTILS / PLATEFORMES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2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AC4AE-8D39-4824-B880-28876067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/ Libraire / Framework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F39AB8-EF9A-4118-9E31-C04863F5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813AD7-6B44-42D3-A8CE-3128C310F88E}"/>
              </a:ext>
            </a:extLst>
          </p:cNvPr>
          <p:cNvSpPr txBox="1"/>
          <p:nvPr/>
        </p:nvSpPr>
        <p:spPr>
          <a:xfrm>
            <a:off x="2036618" y="1941616"/>
            <a:ext cx="60003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Discord</a:t>
            </a:r>
          </a:p>
          <a:p>
            <a:r>
              <a:rPr lang="fr-FR" dirty="0"/>
              <a:t>c/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Powerpoint</a:t>
            </a:r>
          </a:p>
          <a:p>
            <a:r>
              <a:rPr lang="fr-FR" dirty="0"/>
              <a:t>Framework QT fait 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QT Creator / Visual Studio</a:t>
            </a:r>
          </a:p>
          <a:p>
            <a:r>
              <a:rPr lang="fr-FR" dirty="0" err="1"/>
              <a:t>Cmake</a:t>
            </a:r>
            <a:endParaRPr lang="fr-FR" dirty="0"/>
          </a:p>
          <a:p>
            <a:r>
              <a:rPr lang="fr-FR" dirty="0" err="1"/>
              <a:t>Autotools</a:t>
            </a:r>
            <a:r>
              <a:rPr lang="fr-FR" dirty="0"/>
              <a:t> : </a:t>
            </a:r>
            <a:r>
              <a:rPr lang="fr-FR" dirty="0" err="1"/>
              <a:t>AutoMake</a:t>
            </a:r>
            <a:r>
              <a:rPr lang="fr-FR" dirty="0"/>
              <a:t> / </a:t>
            </a:r>
            <a:r>
              <a:rPr lang="fr-FR" dirty="0" err="1"/>
              <a:t>AutoConf</a:t>
            </a:r>
            <a:endParaRPr lang="fr-FR" dirty="0"/>
          </a:p>
          <a:p>
            <a:r>
              <a:rPr lang="fr-FR" dirty="0" err="1"/>
              <a:t>Libuv</a:t>
            </a:r>
            <a:r>
              <a:rPr lang="fr-FR" dirty="0"/>
              <a:t> : Serveur HTTP</a:t>
            </a:r>
          </a:p>
          <a:p>
            <a:r>
              <a:rPr lang="fr-FR" dirty="0"/>
              <a:t>Sqlite3</a:t>
            </a:r>
          </a:p>
          <a:p>
            <a:r>
              <a:rPr lang="fr-FR" dirty="0"/>
              <a:t>Raspberry PI 3</a:t>
            </a:r>
          </a:p>
          <a:p>
            <a:r>
              <a:rPr lang="fr-FR" dirty="0" err="1"/>
              <a:t>Mobaxterm</a:t>
            </a:r>
            <a:r>
              <a:rPr lang="fr-FR" dirty="0"/>
              <a:t> : connexion en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Capteur BME280 : Température / Pression / Humidité</a:t>
            </a:r>
          </a:p>
          <a:p>
            <a:r>
              <a:rPr lang="fr-FR" dirty="0" err="1"/>
              <a:t>Api’s</a:t>
            </a:r>
            <a:r>
              <a:rPr lang="fr-FR" dirty="0"/>
              <a:t> Web</a:t>
            </a:r>
          </a:p>
          <a:p>
            <a:r>
              <a:rPr lang="fr-FR" dirty="0" err="1"/>
              <a:t>Communciation</a:t>
            </a:r>
            <a:r>
              <a:rPr lang="fr-FR" dirty="0"/>
              <a:t> HTTP (HyperText Transfer Protocol)</a:t>
            </a:r>
          </a:p>
        </p:txBody>
      </p:sp>
    </p:spTree>
    <p:extLst>
      <p:ext uri="{BB962C8B-B14F-4D97-AF65-F5344CB8AC3E}">
        <p14:creationId xmlns:p14="http://schemas.microsoft.com/office/powerpoint/2010/main" val="2224713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RECHERCHE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LIBRAIRIE / API / TECHNOLOGIES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0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38EC2-B499-41DE-8BC6-64EDA7DC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Comparatif des api web</a:t>
            </a:r>
          </a:p>
          <a:p>
            <a:r>
              <a:rPr lang="fr-FR" dirty="0"/>
              <a:t>l’api web doit pouvoir nous donner :</a:t>
            </a:r>
          </a:p>
          <a:p>
            <a:pPr lvl="1"/>
            <a:r>
              <a:rPr lang="fr-FR" dirty="0"/>
              <a:t>Des donnée température / humidité / pression</a:t>
            </a:r>
          </a:p>
          <a:p>
            <a:pPr lvl="1"/>
            <a:r>
              <a:rPr lang="fr-FR" dirty="0"/>
              <a:t>Temps / icone</a:t>
            </a:r>
          </a:p>
          <a:p>
            <a:pPr lvl="1"/>
            <a:r>
              <a:rPr lang="fr-FR" dirty="0"/>
              <a:t>Prévisions 5 jours</a:t>
            </a:r>
          </a:p>
          <a:p>
            <a:pPr lvl="1"/>
            <a:r>
              <a:rPr lang="fr-FR" dirty="0"/>
              <a:t>Choix de la ville</a:t>
            </a:r>
          </a:p>
          <a:p>
            <a:pPr lvl="1"/>
            <a:r>
              <a:rPr lang="fr-FR" dirty="0"/>
              <a:t>Nombre de réponse maximale viable pour  travailler</a:t>
            </a:r>
          </a:p>
          <a:p>
            <a:pPr lvl="1"/>
            <a:r>
              <a:rPr lang="fr-FR" dirty="0"/>
              <a:t>Un service gratuit  </a:t>
            </a:r>
          </a:p>
          <a:p>
            <a:pPr lvl="1"/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05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5E72A9-A4C8-4B08-9A24-7FB9CCF5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7A42634-4AB7-4EC1-A0F3-F834C6251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985379"/>
              </p:ext>
            </p:extLst>
          </p:nvPr>
        </p:nvGraphicFramePr>
        <p:xfrm>
          <a:off x="414557" y="2374271"/>
          <a:ext cx="11362885" cy="4026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14">
                  <a:extLst>
                    <a:ext uri="{9D8B030D-6E8A-4147-A177-3AD203B41FA5}">
                      <a16:colId xmlns:a16="http://schemas.microsoft.com/office/drawing/2014/main" val="2833450209"/>
                    </a:ext>
                  </a:extLst>
                </a:gridCol>
                <a:gridCol w="1893814">
                  <a:extLst>
                    <a:ext uri="{9D8B030D-6E8A-4147-A177-3AD203B41FA5}">
                      <a16:colId xmlns:a16="http://schemas.microsoft.com/office/drawing/2014/main" val="2155564734"/>
                    </a:ext>
                  </a:extLst>
                </a:gridCol>
                <a:gridCol w="1893814">
                  <a:extLst>
                    <a:ext uri="{9D8B030D-6E8A-4147-A177-3AD203B41FA5}">
                      <a16:colId xmlns:a16="http://schemas.microsoft.com/office/drawing/2014/main" val="1070110226"/>
                    </a:ext>
                  </a:extLst>
                </a:gridCol>
                <a:gridCol w="1893814">
                  <a:extLst>
                    <a:ext uri="{9D8B030D-6E8A-4147-A177-3AD203B41FA5}">
                      <a16:colId xmlns:a16="http://schemas.microsoft.com/office/drawing/2014/main" val="1983054916"/>
                    </a:ext>
                  </a:extLst>
                </a:gridCol>
                <a:gridCol w="1937571">
                  <a:extLst>
                    <a:ext uri="{9D8B030D-6E8A-4147-A177-3AD203B41FA5}">
                      <a16:colId xmlns:a16="http://schemas.microsoft.com/office/drawing/2014/main" val="2491461219"/>
                    </a:ext>
                  </a:extLst>
                </a:gridCol>
                <a:gridCol w="1850058">
                  <a:extLst>
                    <a:ext uri="{9D8B030D-6E8A-4147-A177-3AD203B41FA5}">
                      <a16:colId xmlns:a16="http://schemas.microsoft.com/office/drawing/2014/main" val="195823074"/>
                    </a:ext>
                  </a:extLst>
                </a:gridCol>
              </a:tblGrid>
              <a:tr h="375809">
                <a:tc>
                  <a:txBody>
                    <a:bodyPr/>
                    <a:lstStyle/>
                    <a:p>
                      <a:r>
                        <a:rPr lang="fr-FR" sz="1200" dirty="0"/>
                        <a:t>APIS: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infoclimat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meteomatics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accuweather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openweathermap</a:t>
                      </a:r>
                      <a:endParaRPr lang="fr-FR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meteoconcept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68616"/>
                  </a:ext>
                </a:extLst>
              </a:tr>
              <a:tr h="697932">
                <a:tc>
                  <a:txBody>
                    <a:bodyPr/>
                    <a:lstStyle/>
                    <a:p>
                      <a:r>
                        <a:rPr lang="fr-FR" sz="1200" dirty="0"/>
                        <a:t>Nombre d’appel serveur autorisé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5000/jr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1000/14jr</a:t>
                      </a:r>
                    </a:p>
                    <a:p>
                      <a:r>
                        <a:rPr lang="fr-FR" sz="1200" dirty="0"/>
                        <a:t>(version d’essai 14jr 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50 appels /jr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1000/jr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500/jr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589803"/>
                  </a:ext>
                </a:extLst>
              </a:tr>
              <a:tr h="536871">
                <a:tc>
                  <a:txBody>
                    <a:bodyPr/>
                    <a:lstStyle/>
                    <a:p>
                      <a:r>
                        <a:rPr lang="fr-FR" sz="1200" dirty="0"/>
                        <a:t> gratuité service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gratuit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Payant (essai 14jr)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gratuit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gratuit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54043"/>
                  </a:ext>
                </a:extLst>
              </a:tr>
              <a:tr h="1181115">
                <a:tc>
                  <a:txBody>
                    <a:bodyPr/>
                    <a:lstStyle/>
                    <a:p>
                      <a:r>
                        <a:rPr lang="fr-FR" sz="1200" dirty="0"/>
                        <a:t>Type de recherche(par ville……)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Coordonnées géographiques(</a:t>
                      </a:r>
                      <a:r>
                        <a:rPr lang="fr-FR" sz="1200" dirty="0" err="1"/>
                        <a:t>lat</a:t>
                      </a:r>
                      <a:r>
                        <a:rPr lang="fr-FR" sz="1200" dirty="0"/>
                        <a:t>-long)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Coordonnées géographiques(</a:t>
                      </a:r>
                      <a:r>
                        <a:rPr lang="fr-FR" sz="1200" dirty="0" err="1"/>
                        <a:t>lat</a:t>
                      </a:r>
                      <a:r>
                        <a:rPr lang="fr-FR" sz="1200" dirty="0"/>
                        <a:t>-long)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Ville/code postal/coordonnées géographiques(</a:t>
                      </a:r>
                      <a:r>
                        <a:rPr lang="fr-FR" sz="1200" dirty="0" err="1"/>
                        <a:t>lat</a:t>
                      </a:r>
                      <a:r>
                        <a:rPr lang="fr-FR" sz="1200" dirty="0"/>
                        <a:t>-long)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Ville/code postal/coordonnées géographiques(</a:t>
                      </a:r>
                      <a:r>
                        <a:rPr lang="fr-FR" sz="1200" dirty="0" err="1"/>
                        <a:t>lat</a:t>
                      </a:r>
                      <a:r>
                        <a:rPr lang="fr-FR" sz="1200" dirty="0"/>
                        <a:t>-long)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ville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081094"/>
                  </a:ext>
                </a:extLst>
              </a:tr>
              <a:tr h="858993">
                <a:tc>
                  <a:txBody>
                    <a:bodyPr/>
                    <a:lstStyle/>
                    <a:p>
                      <a:r>
                        <a:rPr lang="fr-FR" sz="1200" dirty="0"/>
                        <a:t>Données:</a:t>
                      </a:r>
                    </a:p>
                    <a:p>
                      <a:r>
                        <a:rPr lang="fr-FR" sz="1200" dirty="0"/>
                        <a:t>Température/pression humidité/icone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Pas de logo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56486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r>
                        <a:rPr lang="fr-FR" sz="1200" dirty="0" err="1"/>
                        <a:t>Forecast</a:t>
                      </a:r>
                      <a:r>
                        <a:rPr lang="fr-FR" sz="1200" dirty="0"/>
                        <a:t> 5 jours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57654"/>
                  </a:ext>
                </a:extLst>
              </a:tr>
            </a:tbl>
          </a:graphicData>
        </a:graphic>
      </p:graphicFrame>
      <p:sp>
        <p:nvSpPr>
          <p:cNvPr id="4" name="Titre 1">
            <a:extLst>
              <a:ext uri="{FF2B5EF4-FFF2-40B4-BE49-F238E27FC236}">
                <a16:creationId xmlns:a16="http://schemas.microsoft.com/office/drawing/2014/main" id="{5D174F63-0BA4-4B88-BB0E-5A6821CE8CBD}"/>
              </a:ext>
            </a:extLst>
          </p:cNvPr>
          <p:cNvSpPr txBox="1">
            <a:spLocks/>
          </p:cNvSpPr>
          <p:nvPr/>
        </p:nvSpPr>
        <p:spPr>
          <a:xfrm>
            <a:off x="647457" y="555231"/>
            <a:ext cx="10058400" cy="720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4000" dirty="0"/>
              <a:t>Comparatif des api web météo:</a:t>
            </a:r>
          </a:p>
        </p:txBody>
      </p:sp>
    </p:spTree>
    <p:extLst>
      <p:ext uri="{BB962C8B-B14F-4D97-AF65-F5344CB8AC3E}">
        <p14:creationId xmlns:p14="http://schemas.microsoft.com/office/powerpoint/2010/main" val="284299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AF168-6164-4DF9-B9F5-5BAA67C6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1640DD-4D3F-447C-96B6-1746DF76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CC0FDC-E604-49B9-830D-B153351F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5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Choix du Serveur WEB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5154" y="6032526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E5CB61-9FF0-4139-BD81-E69C0E251A99}"/>
              </a:ext>
            </a:extLst>
          </p:cNvPr>
          <p:cNvSpPr/>
          <p:nvPr/>
        </p:nvSpPr>
        <p:spPr>
          <a:xfrm>
            <a:off x="2117099" y="1757355"/>
            <a:ext cx="2201549" cy="15841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SERVEURS</a:t>
            </a:r>
            <a:br>
              <a:rPr lang="fr-FR" dirty="0"/>
            </a:br>
            <a:r>
              <a:rPr lang="fr-FR" dirty="0"/>
              <a:t>NGINX/APACHE2</a:t>
            </a:r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/>
              <a:t>APPLICATION </a:t>
            </a:r>
          </a:p>
          <a:p>
            <a:pPr algn="ctr"/>
            <a:r>
              <a:rPr lang="fr-FR" dirty="0"/>
              <a:t>CGI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BB3A6-3161-43B0-972F-6B3A8F94C3FF}"/>
              </a:ext>
            </a:extLst>
          </p:cNvPr>
          <p:cNvSpPr/>
          <p:nvPr/>
        </p:nvSpPr>
        <p:spPr>
          <a:xfrm>
            <a:off x="7357910" y="1757355"/>
            <a:ext cx="2201549" cy="1584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 err="1"/>
              <a:t>Libuv</a:t>
            </a:r>
            <a:r>
              <a:rPr lang="fr-FR" dirty="0"/>
              <a:t> / </a:t>
            </a:r>
            <a:r>
              <a:rPr lang="fr-FR" dirty="0" err="1"/>
              <a:t>uv-cpp</a:t>
            </a:r>
            <a:r>
              <a:rPr lang="fr-FR" dirty="0"/>
              <a:t> (Librairie HTTP)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6E814-FEED-4109-B3C7-AF9C0DC8C94C}"/>
              </a:ext>
            </a:extLst>
          </p:cNvPr>
          <p:cNvSpPr/>
          <p:nvPr/>
        </p:nvSpPr>
        <p:spPr>
          <a:xfrm>
            <a:off x="1318212" y="4199646"/>
            <a:ext cx="3799322" cy="15841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Trop lourd pour notre besoin</a:t>
            </a:r>
          </a:p>
          <a:p>
            <a:pPr algn="ctr"/>
            <a:br>
              <a:rPr lang="fr-FR" dirty="0"/>
            </a:br>
            <a:r>
              <a:rPr lang="fr-FR" dirty="0"/>
              <a:t>Pas besoin de sécurité vu la nature des 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DB4F9A-BCA6-4F6C-A3E3-8DCB16D0F2D0}"/>
              </a:ext>
            </a:extLst>
          </p:cNvPr>
          <p:cNvSpPr/>
          <p:nvPr/>
        </p:nvSpPr>
        <p:spPr>
          <a:xfrm>
            <a:off x="6559024" y="4142375"/>
            <a:ext cx="3799322" cy="1584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Très léger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Facilement déployable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175839D-9E50-4525-83EB-7A2B557DC6F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217873" y="3341539"/>
            <a:ext cx="1" cy="8581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6CF1911-E28D-4B15-896D-4FD7FB03DCF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458685" y="3341539"/>
            <a:ext cx="0" cy="80083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52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C41A4-35DC-42CB-84DF-620D0DC38310}"/>
              </a:ext>
            </a:extLst>
          </p:cNvPr>
          <p:cNvSpPr/>
          <p:nvPr/>
        </p:nvSpPr>
        <p:spPr>
          <a:xfrm>
            <a:off x="1795795" y="753645"/>
            <a:ext cx="8862497" cy="1552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Contrôle du Capteur BME2800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Pilote BOSHC officiel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Fiable et facilement intégrable dans notre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B6A085-46D8-4A8C-93A5-54AC2A90D43E}"/>
              </a:ext>
            </a:extLst>
          </p:cNvPr>
          <p:cNvSpPr/>
          <p:nvPr/>
        </p:nvSpPr>
        <p:spPr>
          <a:xfrm>
            <a:off x="1795795" y="2447148"/>
            <a:ext cx="8862497" cy="177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Sauvegarde non volatile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( Conservation des données après un crash ou un reboot)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SQLITE car c’est le Standard de l’industrie</a:t>
            </a:r>
          </a:p>
          <a:p>
            <a:pPr algn="ctr"/>
            <a:r>
              <a:rPr lang="fr-FR" dirty="0"/>
              <a:t>Fiable et facilement intégrable dans notre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D6631-E97E-45CC-98AB-09BF88F7DFED}"/>
              </a:ext>
            </a:extLst>
          </p:cNvPr>
          <p:cNvSpPr/>
          <p:nvPr/>
        </p:nvSpPr>
        <p:spPr>
          <a:xfrm>
            <a:off x="1795794" y="4363311"/>
            <a:ext cx="8862497" cy="177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Format de donnée pour l’échange client-serveur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JSON car c’est le Standard de l’industrie</a:t>
            </a:r>
          </a:p>
          <a:p>
            <a:pPr algn="ctr"/>
            <a:r>
              <a:rPr lang="fr-FR" dirty="0"/>
              <a:t>C’est un Format orienté donnée</a:t>
            </a:r>
          </a:p>
        </p:txBody>
      </p:sp>
    </p:spTree>
    <p:extLst>
      <p:ext uri="{BB962C8B-B14F-4D97-AF65-F5344CB8AC3E}">
        <p14:creationId xmlns:p14="http://schemas.microsoft.com/office/powerpoint/2010/main" val="376544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1C7098-994B-4CE7-977B-8BF2D78395AF}"/>
              </a:ext>
            </a:extLst>
          </p:cNvPr>
          <p:cNvSpPr/>
          <p:nvPr/>
        </p:nvSpPr>
        <p:spPr>
          <a:xfrm>
            <a:off x="1664747" y="499674"/>
            <a:ext cx="8862497" cy="1057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Envoi/Réception requête HTTP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Module Network du Framework QT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D5CC2-FDBE-41C0-B22A-9CB5A641E5B6}"/>
              </a:ext>
            </a:extLst>
          </p:cNvPr>
          <p:cNvSpPr/>
          <p:nvPr/>
        </p:nvSpPr>
        <p:spPr>
          <a:xfrm>
            <a:off x="1664746" y="1670794"/>
            <a:ext cx="8862497" cy="1057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Multi langage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Module Translator du Framework QT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5145C-C5E1-47F3-9FE2-10D0DF6D4445}"/>
              </a:ext>
            </a:extLst>
          </p:cNvPr>
          <p:cNvSpPr/>
          <p:nvPr/>
        </p:nvSpPr>
        <p:spPr>
          <a:xfrm>
            <a:off x="1664746" y="2841914"/>
            <a:ext cx="8862497" cy="1057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Affichage de graphique de valeurs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Il y a les Module </a:t>
            </a:r>
            <a:r>
              <a:rPr lang="fr-FR" dirty="0" err="1"/>
              <a:t>QTCharts</a:t>
            </a:r>
            <a:r>
              <a:rPr lang="fr-FR" dirty="0"/>
              <a:t> / QWT du Framework QT</a:t>
            </a:r>
          </a:p>
          <a:p>
            <a:pPr algn="ctr"/>
            <a:r>
              <a:rPr lang="fr-FR" dirty="0"/>
              <a:t>Nous avons fait notre widget car nous n’obtenions pas le résultat souhaité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991D96-BE65-433D-A2CE-6D9F8F294684}"/>
              </a:ext>
            </a:extLst>
          </p:cNvPr>
          <p:cNvSpPr/>
          <p:nvPr/>
        </p:nvSpPr>
        <p:spPr>
          <a:xfrm>
            <a:off x="1664746" y="4010009"/>
            <a:ext cx="8862497" cy="1057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Support de thèmes de couleurs</a:t>
            </a:r>
          </a:p>
          <a:p>
            <a:pPr algn="ctr"/>
            <a:r>
              <a:rPr lang="fr-FR" dirty="0"/>
              <a:t>Module </a:t>
            </a:r>
            <a:r>
              <a:rPr lang="fr-FR" dirty="0" err="1"/>
              <a:t>StyleSheet</a:t>
            </a:r>
            <a:r>
              <a:rPr lang="fr-FR" dirty="0"/>
              <a:t> du Framework QT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4A9195-685C-4C79-94E3-36189D4981C9}"/>
              </a:ext>
            </a:extLst>
          </p:cNvPr>
          <p:cNvSpPr/>
          <p:nvPr/>
        </p:nvSpPr>
        <p:spPr>
          <a:xfrm>
            <a:off x="1664745" y="5160237"/>
            <a:ext cx="8862497" cy="1198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Interface graphique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Le module Widget du Framework QT</a:t>
            </a:r>
          </a:p>
          <a:p>
            <a:pPr algn="ctr"/>
            <a:r>
              <a:rPr lang="fr-FR" dirty="0"/>
              <a:t>Qui nous offre aussi un designer intégré</a:t>
            </a:r>
          </a:p>
        </p:txBody>
      </p:sp>
    </p:spTree>
    <p:extLst>
      <p:ext uri="{BB962C8B-B14F-4D97-AF65-F5344CB8AC3E}">
        <p14:creationId xmlns:p14="http://schemas.microsoft.com/office/powerpoint/2010/main" val="1062738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br>
              <a:rPr lang="fr-FR" dirty="0"/>
            </a:br>
            <a:r>
              <a:rPr lang="fr-FR" dirty="0"/>
              <a:t>MISE AU POINT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IMPLEMENTATION ITERATIVE / TESTS / DEBUG / AJOUT DE FONCTIONALITES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1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 du Serveur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0C697DF-1E44-4814-A10D-46B212D46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3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 lnSpcReduction="10000"/>
          </a:bodyPr>
          <a:lstStyle/>
          <a:p>
            <a:pPr lvl="2"/>
            <a:endParaRPr lang="fr-FR" dirty="0"/>
          </a:p>
          <a:p>
            <a:pPr marL="777240" lvl="2" indent="-228600">
              <a:buAutoNum type="arabicPeriod"/>
            </a:pPr>
            <a:r>
              <a:rPr lang="fr-FR" dirty="0"/>
              <a:t>Création d’un projet cross platform UNIX/WINDOWS</a:t>
            </a:r>
          </a:p>
          <a:p>
            <a:pPr marL="1051560" lvl="3" indent="-228600">
              <a:buAutoNum type="arabicPeriod"/>
            </a:pPr>
            <a:r>
              <a:rPr lang="fr-FR" dirty="0"/>
              <a:t>L’</a:t>
            </a:r>
            <a:r>
              <a:rPr lang="fr-FR" dirty="0" err="1"/>
              <a:t>intéret</a:t>
            </a:r>
            <a:r>
              <a:rPr lang="fr-FR" dirty="0"/>
              <a:t> est de pouvoir profiter le plus possible des outils avancé et visuel disponible sur Windows</a:t>
            </a:r>
          </a:p>
          <a:p>
            <a:pPr marL="1051560" lvl="3" indent="-228600">
              <a:buAutoNum type="arabicPeriod"/>
            </a:pPr>
            <a:r>
              <a:rPr lang="fr-FR" dirty="0"/>
              <a:t>Et finaliser sur linux en ligne de commande ce qui ne peut être fait que sur linux</a:t>
            </a:r>
          </a:p>
          <a:p>
            <a:pPr marL="777240" lvl="2" indent="-228600">
              <a:buAutoNum type="arabicPeriod"/>
            </a:pPr>
            <a:endParaRPr lang="fr-FR" dirty="0"/>
          </a:p>
          <a:p>
            <a:pPr marL="777240" lvl="2" indent="-228600">
              <a:buAutoNum type="arabicPeriod"/>
            </a:pPr>
            <a:r>
              <a:rPr lang="fr-FR" dirty="0"/>
              <a:t>Sur Windows :</a:t>
            </a:r>
          </a:p>
          <a:p>
            <a:pPr marL="822960" lvl="3" indent="0">
              <a:buNone/>
            </a:pPr>
            <a:r>
              <a:rPr lang="fr-FR" dirty="0"/>
              <a:t>2.1 Mettre en place les diffèrent modules et Créer la logique d’interconnexion des différents modules</a:t>
            </a:r>
          </a:p>
          <a:p>
            <a:pPr marL="822960" lvl="3" indent="0">
              <a:buNone/>
            </a:pPr>
            <a:r>
              <a:rPr lang="fr-FR" dirty="0"/>
              <a:t>2.2 Mettre au point les modules possible (le capteur n’est pas dispo sur Windows) avec navigateurs externe en IP locale</a:t>
            </a:r>
          </a:p>
          <a:p>
            <a:pPr marL="822960" lvl="3" indent="0">
              <a:buNone/>
            </a:pPr>
            <a:r>
              <a:rPr lang="fr-FR" dirty="0"/>
              <a:t>2,3 Mettre au point le point d’entrée du programme serveur</a:t>
            </a:r>
          </a:p>
          <a:p>
            <a:pPr marL="822960" lvl="3" indent="0">
              <a:buNone/>
            </a:pPr>
            <a:endParaRPr lang="fr-FR" dirty="0"/>
          </a:p>
          <a:p>
            <a:pPr marL="548640" lvl="2" indent="0">
              <a:buNone/>
            </a:pPr>
            <a:r>
              <a:rPr lang="fr-FR" dirty="0"/>
              <a:t>3.  Sur Linux :</a:t>
            </a:r>
          </a:p>
          <a:p>
            <a:pPr marL="822960" lvl="3" indent="0">
              <a:buNone/>
            </a:pPr>
            <a:r>
              <a:rPr lang="fr-FR" dirty="0"/>
              <a:t>3.1 Mettre au point le module du capteur et Tester le serveur en interne et externe</a:t>
            </a:r>
          </a:p>
          <a:p>
            <a:pPr marL="822960" lvl="3" indent="0">
              <a:buNone/>
            </a:pPr>
            <a:r>
              <a:rPr lang="fr-FR" dirty="0"/>
              <a:t>3.3 Installer le serveur en tant que service</a:t>
            </a:r>
          </a:p>
          <a:p>
            <a:pPr marL="548640" lvl="2" indent="0">
              <a:buNone/>
            </a:pPr>
            <a:endParaRPr lang="fr-FR" dirty="0"/>
          </a:p>
          <a:p>
            <a:pPr marL="548640" lvl="2" indent="0">
              <a:buNone/>
            </a:pPr>
            <a:r>
              <a:rPr lang="fr-FR" dirty="0"/>
              <a:t>4. Résultat</a:t>
            </a:r>
          </a:p>
          <a:p>
            <a:pPr marL="822960" lvl="3" indent="0">
              <a:buNone/>
            </a:pPr>
            <a:r>
              <a:rPr lang="fr-FR" dirty="0"/>
              <a:t>4.1 : Résultat de la requête « page d’aide » : </a:t>
            </a:r>
            <a:r>
              <a:rPr lang="fr-FR" sz="1200" dirty="0">
                <a:hlinkClick r:id="rId2"/>
              </a:rPr>
              <a:t>http://78.199.78.207:48001</a:t>
            </a:r>
            <a:endParaRPr lang="fr-FR" sz="1200" dirty="0"/>
          </a:p>
          <a:p>
            <a:pPr marL="822960" lvl="3" indent="0">
              <a:buNone/>
            </a:pPr>
            <a:r>
              <a:rPr lang="fr-FR" dirty="0"/>
              <a:t>4.2 : Résultat de la requête « infos » : </a:t>
            </a:r>
            <a:r>
              <a:rPr lang="fr-FR" sz="1200" dirty="0">
                <a:hlinkClick r:id="rId3"/>
              </a:rPr>
              <a:t>http://78.199.78.207:48001/infos</a:t>
            </a:r>
            <a:endParaRPr lang="fr-FR" sz="1200" dirty="0"/>
          </a:p>
          <a:p>
            <a:pPr marL="822960" lvl="3" indent="0">
              <a:buNone/>
            </a:pPr>
            <a:r>
              <a:rPr lang="fr-FR" dirty="0"/>
              <a:t>4.3 : Résultat de la requête « mesure » : </a:t>
            </a:r>
            <a:r>
              <a:rPr lang="fr-FR" sz="1050" dirty="0">
                <a:hlinkClick r:id="rId4"/>
              </a:rPr>
              <a:t>http://78.199.78.207:48001/sensor</a:t>
            </a:r>
            <a:endParaRPr lang="fr-FR" sz="1050" dirty="0"/>
          </a:p>
          <a:p>
            <a:pPr marL="822960" lvl="3" indent="0">
              <a:buNone/>
            </a:pPr>
            <a:r>
              <a:rPr lang="fr-FR" dirty="0"/>
              <a:t>4.4 : Résultat de la requête « historique des 12 dernières mesures » : </a:t>
            </a:r>
            <a:r>
              <a:rPr lang="fr-FR" sz="1050" dirty="0">
                <a:hlinkClick r:id="rId5"/>
              </a:rPr>
              <a:t>http://78.199.78.207:48001/history:12</a:t>
            </a:r>
            <a:endParaRPr lang="fr-FR" sz="1050" dirty="0"/>
          </a:p>
          <a:p>
            <a:pPr marL="822960" lvl="3" indent="0">
              <a:buNone/>
            </a:pPr>
            <a:endParaRPr lang="fr-FR" sz="1200" dirty="0"/>
          </a:p>
          <a:p>
            <a:pPr marL="822960" lvl="3" indent="0">
              <a:buNone/>
            </a:pPr>
            <a:endParaRPr lang="fr-FR" sz="1200" dirty="0"/>
          </a:p>
          <a:p>
            <a:pPr marL="822960" lvl="3" indent="0">
              <a:buNone/>
            </a:pPr>
            <a:endParaRPr lang="fr-FR" dirty="0"/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les grande étapes</a:t>
            </a:r>
          </a:p>
        </p:txBody>
      </p:sp>
    </p:spTree>
    <p:extLst>
      <p:ext uri="{BB962C8B-B14F-4D97-AF65-F5344CB8AC3E}">
        <p14:creationId xmlns:p14="http://schemas.microsoft.com/office/powerpoint/2010/main" val="2555099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/>
          </a:bodyPr>
          <a:lstStyle/>
          <a:p>
            <a:r>
              <a:rPr lang="fr-FR" sz="2400" dirty="0"/>
              <a:t>1) Windows : Création d’un projet cross platform UNIX/WINDOWS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99408"/>
            <a:ext cx="10593256" cy="51004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Projet généré avec </a:t>
            </a:r>
            <a:r>
              <a:rPr lang="fr-FR" dirty="0" err="1"/>
              <a:t>Cmake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Utilisation d’un fichier de configuration qui décrit les composant du projet</a:t>
            </a:r>
          </a:p>
          <a:p>
            <a:pPr lvl="1"/>
            <a:r>
              <a:rPr lang="fr-FR" dirty="0"/>
              <a:t>Puis génération des fichiers projet selon le system visé  (ici : Projet VC++ sur Windows ou </a:t>
            </a:r>
            <a:r>
              <a:rPr lang="fr-FR" dirty="0" err="1"/>
              <a:t>Makefile</a:t>
            </a:r>
            <a:r>
              <a:rPr lang="fr-FR" dirty="0"/>
              <a:t> pour Unix 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Ajout dans le projet des librairies :</a:t>
            </a:r>
          </a:p>
          <a:p>
            <a:pPr lvl="1"/>
            <a:r>
              <a:rPr lang="fr-FR" dirty="0"/>
              <a:t>Driver BME 280 : </a:t>
            </a:r>
            <a:r>
              <a:rPr lang="fr-FR" dirty="0" err="1"/>
              <a:t>connection</a:t>
            </a:r>
            <a:r>
              <a:rPr lang="fr-FR" dirty="0"/>
              <a:t>/déconnection I2C au capteur matériel et récupération des données mesurées</a:t>
            </a:r>
          </a:p>
          <a:p>
            <a:pPr lvl="1"/>
            <a:r>
              <a:rPr lang="fr-FR" dirty="0" err="1"/>
              <a:t>BuildInc</a:t>
            </a:r>
            <a:r>
              <a:rPr lang="fr-FR" dirty="0"/>
              <a:t> : petit utilitaire qui permet d’incrémenter un numéro de version automatiquement a chaque compilation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la librairie C de communication réseau</a:t>
            </a:r>
          </a:p>
          <a:p>
            <a:pPr lvl="1"/>
            <a:r>
              <a:rPr lang="fr-FR" dirty="0"/>
              <a:t>SQlite3 : pilote de base de donnée embarquée</a:t>
            </a:r>
          </a:p>
          <a:p>
            <a:pPr lvl="1"/>
            <a:r>
              <a:rPr lang="fr-FR" dirty="0" err="1"/>
              <a:t>uv_cpp</a:t>
            </a:r>
            <a:r>
              <a:rPr lang="fr-FR" dirty="0"/>
              <a:t> : la surcouche </a:t>
            </a:r>
            <a:r>
              <a:rPr lang="fr-FR" dirty="0" err="1"/>
              <a:t>c++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Ajout dans le projet du code utile reparti en module :</a:t>
            </a:r>
          </a:p>
          <a:p>
            <a:pPr lvl="1"/>
            <a:r>
              <a:rPr lang="fr-FR" dirty="0"/>
              <a:t>Un « module HTTP » pour gérer le serveur HTTP : réception / traitement / envoi de requête HTTP</a:t>
            </a:r>
          </a:p>
          <a:p>
            <a:pPr lvl="1"/>
            <a:r>
              <a:rPr lang="fr-FR" dirty="0"/>
              <a:t>Un « module BME280 » pour gérer le capteur BME280 : mesure du capteur et envoi des données mesurées au format </a:t>
            </a:r>
            <a:r>
              <a:rPr lang="fr-FR" dirty="0" err="1"/>
              <a:t>json</a:t>
            </a:r>
            <a:endParaRPr lang="fr-FR" dirty="0"/>
          </a:p>
          <a:p>
            <a:pPr lvl="1"/>
            <a:r>
              <a:rPr lang="fr-FR" dirty="0"/>
              <a:t>Un « module </a:t>
            </a:r>
            <a:r>
              <a:rPr lang="fr-FR" dirty="0" err="1"/>
              <a:t>Sqlite</a:t>
            </a:r>
            <a:r>
              <a:rPr lang="fr-FR" dirty="0"/>
              <a:t> » pour gérer la base de donnée </a:t>
            </a:r>
            <a:r>
              <a:rPr lang="fr-FR" dirty="0" err="1"/>
              <a:t>Sqlite</a:t>
            </a:r>
            <a:r>
              <a:rPr lang="fr-FR" dirty="0"/>
              <a:t> : ajout de donnée / extraction sous format JSON</a:t>
            </a:r>
          </a:p>
          <a:p>
            <a:pPr lvl="1"/>
            <a:r>
              <a:rPr lang="fr-FR" dirty="0"/>
              <a:t>Un « module </a:t>
            </a:r>
            <a:r>
              <a:rPr lang="fr-FR" dirty="0" err="1"/>
              <a:t>History</a:t>
            </a:r>
            <a:r>
              <a:rPr lang="fr-FR" dirty="0"/>
              <a:t> » pour inscrire une mesure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1"/>
            <a:r>
              <a:rPr lang="fr-FR" dirty="0"/>
              <a:t>Un « module Infos » pour extraire les infos du serveur : 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Ajout du « point d’entrée » du projet.</a:t>
            </a:r>
          </a:p>
          <a:p>
            <a:pPr marL="548640" lvl="2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27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6DA7D-18FF-43FA-9114-735D5287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09610"/>
          </a:xfrm>
        </p:spPr>
        <p:txBody>
          <a:bodyPr>
            <a:normAutofit/>
          </a:bodyPr>
          <a:lstStyle/>
          <a:p>
            <a:r>
              <a:rPr lang="fr-FR" sz="2000" dirty="0"/>
              <a:t>2.1) Windows : Mise en place des différents modules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E45F42-3C53-4E6C-9B2D-57B16B2D7697}"/>
              </a:ext>
            </a:extLst>
          </p:cNvPr>
          <p:cNvSpPr/>
          <p:nvPr/>
        </p:nvSpPr>
        <p:spPr>
          <a:xfrm>
            <a:off x="683855" y="1276592"/>
            <a:ext cx="1808906" cy="34620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Point </a:t>
            </a:r>
          </a:p>
          <a:p>
            <a:pPr algn="ctr"/>
            <a:r>
              <a:rPr lang="fr-FR" dirty="0"/>
              <a:t>d’entrée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6ED15A-856B-4802-8BD2-CCCE65BF5ABE}"/>
              </a:ext>
            </a:extLst>
          </p:cNvPr>
          <p:cNvSpPr/>
          <p:nvPr/>
        </p:nvSpPr>
        <p:spPr>
          <a:xfrm>
            <a:off x="2688351" y="1289876"/>
            <a:ext cx="3727335" cy="48292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</a:t>
            </a:r>
          </a:p>
          <a:p>
            <a:pPr algn="ctr"/>
            <a:r>
              <a:rPr lang="fr-FR" dirty="0"/>
              <a:t>HTTP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DA7FF2-5773-4991-92E4-0D6C988598A0}"/>
              </a:ext>
            </a:extLst>
          </p:cNvPr>
          <p:cNvSpPr/>
          <p:nvPr/>
        </p:nvSpPr>
        <p:spPr>
          <a:xfrm>
            <a:off x="6674170" y="1285959"/>
            <a:ext cx="1881223" cy="44422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</a:t>
            </a:r>
          </a:p>
          <a:p>
            <a:pPr algn="ctr"/>
            <a:r>
              <a:rPr lang="fr-FR" dirty="0"/>
              <a:t>Infos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681C46-218A-4FED-A4AE-D5BF6F20A47C}"/>
              </a:ext>
            </a:extLst>
          </p:cNvPr>
          <p:cNvSpPr/>
          <p:nvPr/>
        </p:nvSpPr>
        <p:spPr>
          <a:xfrm>
            <a:off x="8745318" y="1289545"/>
            <a:ext cx="1808906" cy="19948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</a:t>
            </a:r>
          </a:p>
          <a:p>
            <a:pPr algn="ctr"/>
            <a:r>
              <a:rPr lang="fr-FR" dirty="0"/>
              <a:t>BD (Base de donnée)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5C723C-1C87-4C0B-9CDA-6D2331F0FD4A}"/>
              </a:ext>
            </a:extLst>
          </p:cNvPr>
          <p:cNvSpPr/>
          <p:nvPr/>
        </p:nvSpPr>
        <p:spPr>
          <a:xfrm>
            <a:off x="8745318" y="3356257"/>
            <a:ext cx="1808906" cy="1310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BME280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942C4E-521C-4234-987F-E29A8D0A0470}"/>
              </a:ext>
            </a:extLst>
          </p:cNvPr>
          <p:cNvSpPr/>
          <p:nvPr/>
        </p:nvSpPr>
        <p:spPr>
          <a:xfrm>
            <a:off x="8986545" y="2195200"/>
            <a:ext cx="1310445" cy="250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Lecture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DE2EEE-3083-4146-A956-D78540F6D803}"/>
              </a:ext>
            </a:extLst>
          </p:cNvPr>
          <p:cNvSpPr/>
          <p:nvPr/>
        </p:nvSpPr>
        <p:spPr>
          <a:xfrm>
            <a:off x="8986544" y="2544646"/>
            <a:ext cx="1310445" cy="250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Ecriture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F59CD3-BB6B-4FBF-85FC-C3461389E45B}"/>
              </a:ext>
            </a:extLst>
          </p:cNvPr>
          <p:cNvSpPr/>
          <p:nvPr/>
        </p:nvSpPr>
        <p:spPr>
          <a:xfrm>
            <a:off x="8886799" y="4047044"/>
            <a:ext cx="1521580" cy="4676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Lecture</a:t>
            </a:r>
          </a:p>
          <a:p>
            <a:pPr algn="ctr"/>
            <a:r>
              <a:rPr lang="fr-FR" sz="1200" dirty="0"/>
              <a:t>Des données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521230-3FE4-4600-B492-14BF15DB05EF}"/>
              </a:ext>
            </a:extLst>
          </p:cNvPr>
          <p:cNvSpPr/>
          <p:nvPr/>
        </p:nvSpPr>
        <p:spPr>
          <a:xfrm>
            <a:off x="6915623" y="1989454"/>
            <a:ext cx="1411168" cy="262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Version 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D7E029-317D-4CF5-ACF7-53DA2D4DD68C}"/>
              </a:ext>
            </a:extLst>
          </p:cNvPr>
          <p:cNvSpPr/>
          <p:nvPr/>
        </p:nvSpPr>
        <p:spPr>
          <a:xfrm>
            <a:off x="6915623" y="2346103"/>
            <a:ext cx="1411168" cy="4566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Version Base de donnée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EA2486A-A777-4EA6-B694-50E5497110F8}"/>
              </a:ext>
            </a:extLst>
          </p:cNvPr>
          <p:cNvSpPr/>
          <p:nvPr/>
        </p:nvSpPr>
        <p:spPr>
          <a:xfrm>
            <a:off x="6915623" y="2911057"/>
            <a:ext cx="1411168" cy="6301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Version de l’application serveur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12C4F3-211B-43DF-80F3-28DADADDE89E}"/>
              </a:ext>
            </a:extLst>
          </p:cNvPr>
          <p:cNvSpPr/>
          <p:nvPr/>
        </p:nvSpPr>
        <p:spPr>
          <a:xfrm>
            <a:off x="6915623" y="3649575"/>
            <a:ext cx="1411168" cy="6301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Nombre d’entrée dans la BD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BA0309-0175-4A80-9948-2A1BCF6389DA}"/>
              </a:ext>
            </a:extLst>
          </p:cNvPr>
          <p:cNvSpPr/>
          <p:nvPr/>
        </p:nvSpPr>
        <p:spPr>
          <a:xfrm>
            <a:off x="8994549" y="2888853"/>
            <a:ext cx="1310445" cy="250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Infos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C67BA6E-5D50-4EE0-945C-DA5BE86096F5}"/>
              </a:ext>
            </a:extLst>
          </p:cNvPr>
          <p:cNvSpPr/>
          <p:nvPr/>
        </p:nvSpPr>
        <p:spPr>
          <a:xfrm>
            <a:off x="6908116" y="4374474"/>
            <a:ext cx="1411168" cy="4566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Chemin du fichier de BD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FE6AAF4-948A-48A6-AC92-38D8E8344F8A}"/>
              </a:ext>
            </a:extLst>
          </p:cNvPr>
          <p:cNvSpPr/>
          <p:nvPr/>
        </p:nvSpPr>
        <p:spPr>
          <a:xfrm>
            <a:off x="6908116" y="4939627"/>
            <a:ext cx="1411168" cy="6527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Paramètres de ligne de commande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409C62-7977-4EB5-9CA2-F9FCF58110F3}"/>
              </a:ext>
            </a:extLst>
          </p:cNvPr>
          <p:cNvSpPr/>
          <p:nvPr/>
        </p:nvSpPr>
        <p:spPr>
          <a:xfrm>
            <a:off x="2745151" y="1902190"/>
            <a:ext cx="1385927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Ecoute sur port HTTP (80)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E6048E-E049-4661-AD2D-88768E5A5606}"/>
              </a:ext>
            </a:extLst>
          </p:cNvPr>
          <p:cNvSpPr/>
          <p:nvPr/>
        </p:nvSpPr>
        <p:spPr>
          <a:xfrm>
            <a:off x="2745151" y="2674894"/>
            <a:ext cx="1385927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Analyse des requêtes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B163EE-A3A5-48EC-8A1D-E8C10C85DB97}"/>
              </a:ext>
            </a:extLst>
          </p:cNvPr>
          <p:cNvSpPr/>
          <p:nvPr/>
        </p:nvSpPr>
        <p:spPr>
          <a:xfrm>
            <a:off x="3067082" y="3500142"/>
            <a:ext cx="1194508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/>
              <a:t>url /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391E4A3-EA40-450A-AC4F-93B153645443}"/>
              </a:ext>
            </a:extLst>
          </p:cNvPr>
          <p:cNvSpPr/>
          <p:nvPr/>
        </p:nvSpPr>
        <p:spPr>
          <a:xfrm>
            <a:off x="3067081" y="4052515"/>
            <a:ext cx="1177559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/>
              <a:t>url /</a:t>
            </a:r>
            <a:r>
              <a:rPr lang="fr-FR" sz="1100" dirty="0" err="1"/>
              <a:t>sensor</a:t>
            </a:r>
            <a:endParaRPr lang="fr-FR" sz="11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89EBF6-5936-4F14-B620-F10AE2E41F7A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80D035-70D1-457A-BA98-C427167EFEC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C82CF61-EA9E-40B8-AD3C-97342015566B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Serveur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AE2629-A780-46F0-98D4-7103E3705DE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92EC63A-BE9D-4105-8FFB-56AFA0326BC5}"/>
              </a:ext>
            </a:extLst>
          </p:cNvPr>
          <p:cNvSpPr/>
          <p:nvPr/>
        </p:nvSpPr>
        <p:spPr>
          <a:xfrm>
            <a:off x="10824356" y="1501785"/>
            <a:ext cx="925644" cy="38628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Point d’entrée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43A22F-2BD8-4037-9853-8BACEE692C31}"/>
              </a:ext>
            </a:extLst>
          </p:cNvPr>
          <p:cNvSpPr/>
          <p:nvPr/>
        </p:nvSpPr>
        <p:spPr>
          <a:xfrm>
            <a:off x="3067081" y="4592200"/>
            <a:ext cx="1178023" cy="6565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/>
              <a:t>url /</a:t>
            </a:r>
            <a:r>
              <a:rPr lang="fr-FR" sz="1100" dirty="0" err="1"/>
              <a:t>history:N</a:t>
            </a:r>
            <a:endParaRPr lang="fr-FR" sz="1100" dirty="0"/>
          </a:p>
          <a:p>
            <a:pPr algn="ctr"/>
            <a:r>
              <a:rPr lang="fr-FR" sz="1100" dirty="0"/>
              <a:t>(N =&gt; nombre en 1 et 1</a:t>
            </a:r>
            <a:r>
              <a:rPr lang="fr-FR" sz="1100" baseline="30000" dirty="0"/>
              <a:t>e7)</a:t>
            </a:r>
            <a:endParaRPr lang="fr-FR" sz="11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3756A4-746C-4EA2-96B6-F1AB407C76BE}"/>
              </a:ext>
            </a:extLst>
          </p:cNvPr>
          <p:cNvSpPr/>
          <p:nvPr/>
        </p:nvSpPr>
        <p:spPr>
          <a:xfrm>
            <a:off x="3078366" y="5345272"/>
            <a:ext cx="1178023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/>
              <a:t>url /infos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7A0A1D-F7E3-4D65-BD04-45A9B7044EED}"/>
              </a:ext>
            </a:extLst>
          </p:cNvPr>
          <p:cNvSpPr/>
          <p:nvPr/>
        </p:nvSpPr>
        <p:spPr>
          <a:xfrm>
            <a:off x="828299" y="1968455"/>
            <a:ext cx="1517501" cy="3076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/>
              <a:t>Aide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DFE1F1E-CB58-4203-A457-C8982826141D}"/>
              </a:ext>
            </a:extLst>
          </p:cNvPr>
          <p:cNvSpPr/>
          <p:nvPr/>
        </p:nvSpPr>
        <p:spPr>
          <a:xfrm>
            <a:off x="8745318" y="4738602"/>
            <a:ext cx="1808906" cy="16358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D4D472-076F-48E2-98F2-7FD0939392D2}"/>
              </a:ext>
            </a:extLst>
          </p:cNvPr>
          <p:cNvSpPr/>
          <p:nvPr/>
        </p:nvSpPr>
        <p:spPr>
          <a:xfrm>
            <a:off x="824174" y="3434709"/>
            <a:ext cx="1517501" cy="5245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/>
              <a:t>Exécution du module HTTP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04981D8-3048-47F9-8230-42A8619C4DEC}"/>
              </a:ext>
            </a:extLst>
          </p:cNvPr>
          <p:cNvSpPr/>
          <p:nvPr/>
        </p:nvSpPr>
        <p:spPr>
          <a:xfrm>
            <a:off x="824174" y="4070698"/>
            <a:ext cx="1517501" cy="5205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/>
              <a:t>Exécution du Module </a:t>
            </a:r>
            <a:r>
              <a:rPr lang="fr-FR" sz="1400" dirty="0" err="1"/>
              <a:t>History</a:t>
            </a:r>
            <a:endParaRPr lang="fr-FR" sz="1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87A9BE9-A2D0-421E-8914-AA5E9C6BAB20}"/>
              </a:ext>
            </a:extLst>
          </p:cNvPr>
          <p:cNvSpPr/>
          <p:nvPr/>
        </p:nvSpPr>
        <p:spPr>
          <a:xfrm>
            <a:off x="4634655" y="2911057"/>
            <a:ext cx="1385927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Réponse d’une page d’aide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A48156-32C2-4907-9430-C1A93A9C6D02}"/>
              </a:ext>
            </a:extLst>
          </p:cNvPr>
          <p:cNvSpPr/>
          <p:nvPr/>
        </p:nvSpPr>
        <p:spPr>
          <a:xfrm>
            <a:off x="4634655" y="3478135"/>
            <a:ext cx="1385927" cy="8518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Réponse de donnée depuis</a:t>
            </a:r>
          </a:p>
          <a:p>
            <a:pPr algn="ctr"/>
            <a:r>
              <a:rPr lang="fr-FR" sz="1200" dirty="0"/>
              <a:t>le module BME280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ADA3986-EC5B-4B77-893F-0A608425D5EB}"/>
              </a:ext>
            </a:extLst>
          </p:cNvPr>
          <p:cNvSpPr/>
          <p:nvPr/>
        </p:nvSpPr>
        <p:spPr>
          <a:xfrm>
            <a:off x="4634654" y="4448888"/>
            <a:ext cx="1385927" cy="8518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Reponse</a:t>
            </a:r>
            <a:r>
              <a:rPr lang="fr-FR" sz="1200" dirty="0"/>
              <a:t> de l’historique depuis le module </a:t>
            </a:r>
            <a:r>
              <a:rPr lang="fr-FR" sz="1200" dirty="0" err="1"/>
              <a:t>history</a:t>
            </a:r>
            <a:endParaRPr lang="fr-FR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F2F5DA7-3F01-4F11-896F-312AF47DC3B2}"/>
              </a:ext>
            </a:extLst>
          </p:cNvPr>
          <p:cNvSpPr/>
          <p:nvPr/>
        </p:nvSpPr>
        <p:spPr>
          <a:xfrm>
            <a:off x="4634653" y="5415560"/>
            <a:ext cx="1385927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Réponse depuis le module infos</a:t>
            </a:r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A725C31-B44D-4C11-87D9-4C3A5BF56AC3}"/>
              </a:ext>
            </a:extLst>
          </p:cNvPr>
          <p:cNvCxnSpPr>
            <a:cxnSpLocks/>
            <a:stCxn id="70" idx="3"/>
            <a:endCxn id="93" idx="1"/>
          </p:cNvCxnSpPr>
          <p:nvPr/>
        </p:nvCxnSpPr>
        <p:spPr>
          <a:xfrm flipV="1">
            <a:off x="4261590" y="3141113"/>
            <a:ext cx="373065" cy="5890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A2F24620-8BFD-4BF0-A03A-CD164442473F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433217" y="2346030"/>
            <a:ext cx="4898" cy="3288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841947E-DBDC-4BAC-A0C2-7F59D2181FFF}"/>
              </a:ext>
            </a:extLst>
          </p:cNvPr>
          <p:cNvCxnSpPr>
            <a:cxnSpLocks/>
          </p:cNvCxnSpPr>
          <p:nvPr/>
        </p:nvCxnSpPr>
        <p:spPr>
          <a:xfrm>
            <a:off x="2859918" y="3730198"/>
            <a:ext cx="2184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3116121-8103-45FC-88B8-E986112C6785}"/>
              </a:ext>
            </a:extLst>
          </p:cNvPr>
          <p:cNvSpPr/>
          <p:nvPr/>
        </p:nvSpPr>
        <p:spPr>
          <a:xfrm>
            <a:off x="8934123" y="5125301"/>
            <a:ext cx="1411168" cy="1156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Ajout d’une mesure depuis le module BME280 dans la BD toute les heure</a:t>
            </a: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C371ABCD-808B-4623-9DFC-E0D4AF8B8621}"/>
              </a:ext>
            </a:extLst>
          </p:cNvPr>
          <p:cNvCxnSpPr>
            <a:cxnSpLocks/>
          </p:cNvCxnSpPr>
          <p:nvPr/>
        </p:nvCxnSpPr>
        <p:spPr>
          <a:xfrm>
            <a:off x="2859919" y="3133187"/>
            <a:ext cx="11572" cy="2515118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B09E4F92-A387-44C4-A873-183ED984649B}"/>
              </a:ext>
            </a:extLst>
          </p:cNvPr>
          <p:cNvCxnSpPr>
            <a:cxnSpLocks/>
          </p:cNvCxnSpPr>
          <p:nvPr/>
        </p:nvCxnSpPr>
        <p:spPr>
          <a:xfrm>
            <a:off x="2859918" y="4273645"/>
            <a:ext cx="2184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7AF851E-FB13-4A36-A437-38B25491B7FF}"/>
              </a:ext>
            </a:extLst>
          </p:cNvPr>
          <p:cNvCxnSpPr>
            <a:cxnSpLocks/>
          </p:cNvCxnSpPr>
          <p:nvPr/>
        </p:nvCxnSpPr>
        <p:spPr>
          <a:xfrm>
            <a:off x="2859918" y="4917484"/>
            <a:ext cx="2184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2A9BEE7A-6498-4248-85F5-EBEB9507A85D}"/>
              </a:ext>
            </a:extLst>
          </p:cNvPr>
          <p:cNvCxnSpPr>
            <a:cxnSpLocks/>
          </p:cNvCxnSpPr>
          <p:nvPr/>
        </p:nvCxnSpPr>
        <p:spPr>
          <a:xfrm>
            <a:off x="2882376" y="5611816"/>
            <a:ext cx="2184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7C1C8FB4-53C5-42F6-A8B2-851AF79B6FFF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 flipV="1">
            <a:off x="4244640" y="3904062"/>
            <a:ext cx="390015" cy="3785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915C67B1-5D71-4C19-B031-B02420760408}"/>
              </a:ext>
            </a:extLst>
          </p:cNvPr>
          <p:cNvCxnSpPr>
            <a:cxnSpLocks/>
            <a:stCxn id="78" idx="3"/>
            <a:endCxn id="95" idx="1"/>
          </p:cNvCxnSpPr>
          <p:nvPr/>
        </p:nvCxnSpPr>
        <p:spPr>
          <a:xfrm flipV="1">
            <a:off x="4245104" y="4874815"/>
            <a:ext cx="389550" cy="456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F3441D95-61F8-4DA0-9ECA-7FE9042235E3}"/>
              </a:ext>
            </a:extLst>
          </p:cNvPr>
          <p:cNvCxnSpPr>
            <a:cxnSpLocks/>
            <a:stCxn id="79" idx="3"/>
            <a:endCxn id="96" idx="1"/>
          </p:cNvCxnSpPr>
          <p:nvPr/>
        </p:nvCxnSpPr>
        <p:spPr>
          <a:xfrm>
            <a:off x="4256389" y="5575328"/>
            <a:ext cx="378264" cy="702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AE40AEB-AD6E-43FF-B161-BDBD860B6483}"/>
              </a:ext>
            </a:extLst>
          </p:cNvPr>
          <p:cNvSpPr/>
          <p:nvPr/>
        </p:nvSpPr>
        <p:spPr>
          <a:xfrm>
            <a:off x="4875944" y="1902190"/>
            <a:ext cx="1483249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Envoi réponse sur port HTTP (80)</a:t>
            </a:r>
          </a:p>
        </p:txBody>
      </p: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929F34EE-3638-4365-871B-CC5CB0E24629}"/>
              </a:ext>
            </a:extLst>
          </p:cNvPr>
          <p:cNvCxnSpPr>
            <a:cxnSpLocks/>
          </p:cNvCxnSpPr>
          <p:nvPr/>
        </p:nvCxnSpPr>
        <p:spPr>
          <a:xfrm>
            <a:off x="6287712" y="2362302"/>
            <a:ext cx="1" cy="3283314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CADFDE26-8259-4DAB-A070-D632445E7C1D}"/>
              </a:ext>
            </a:extLst>
          </p:cNvPr>
          <p:cNvCxnSpPr>
            <a:cxnSpLocks/>
          </p:cNvCxnSpPr>
          <p:nvPr/>
        </p:nvCxnSpPr>
        <p:spPr>
          <a:xfrm>
            <a:off x="6020580" y="3161161"/>
            <a:ext cx="2671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21203AB3-779F-41C6-97DA-41374FB0C3E1}"/>
              </a:ext>
            </a:extLst>
          </p:cNvPr>
          <p:cNvCxnSpPr>
            <a:cxnSpLocks/>
          </p:cNvCxnSpPr>
          <p:nvPr/>
        </p:nvCxnSpPr>
        <p:spPr>
          <a:xfrm>
            <a:off x="6020579" y="3904061"/>
            <a:ext cx="2671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48D1D5D3-417E-4158-9372-052ED2A53A0A}"/>
              </a:ext>
            </a:extLst>
          </p:cNvPr>
          <p:cNvCxnSpPr>
            <a:cxnSpLocks/>
          </p:cNvCxnSpPr>
          <p:nvPr/>
        </p:nvCxnSpPr>
        <p:spPr>
          <a:xfrm>
            <a:off x="6020579" y="4861652"/>
            <a:ext cx="2671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36DBFC02-3975-4E4E-B719-2335A5DC1311}"/>
              </a:ext>
            </a:extLst>
          </p:cNvPr>
          <p:cNvCxnSpPr>
            <a:cxnSpLocks/>
          </p:cNvCxnSpPr>
          <p:nvPr/>
        </p:nvCxnSpPr>
        <p:spPr>
          <a:xfrm>
            <a:off x="6020579" y="5645616"/>
            <a:ext cx="2671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C17FB8D-A5AB-4F47-951C-BF19644D1ADF}"/>
              </a:ext>
            </a:extLst>
          </p:cNvPr>
          <p:cNvSpPr/>
          <p:nvPr/>
        </p:nvSpPr>
        <p:spPr>
          <a:xfrm>
            <a:off x="828299" y="2366473"/>
            <a:ext cx="1517501" cy="9591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/>
              <a:t>Analyse des options de ligne de commande</a:t>
            </a:r>
          </a:p>
        </p:txBody>
      </p:sp>
    </p:spTree>
    <p:extLst>
      <p:ext uri="{BB962C8B-B14F-4D97-AF65-F5344CB8AC3E}">
        <p14:creationId xmlns:p14="http://schemas.microsoft.com/office/powerpoint/2010/main" val="3371592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/>
          </a:bodyPr>
          <a:lstStyle/>
          <a:p>
            <a:r>
              <a:rPr lang="fr-FR" sz="2000" dirty="0"/>
              <a:t>2.2) Windows : Mettre au point les modules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9265338" cy="5042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100" u="sng" dirty="0"/>
              <a:t>Les modules qui peuvent être mis au point et testé sur Windows sont :</a:t>
            </a:r>
          </a:p>
          <a:p>
            <a:r>
              <a:rPr lang="fr-FR" sz="1100" dirty="0"/>
              <a:t>Module HTTP : </a:t>
            </a:r>
          </a:p>
          <a:p>
            <a:pPr lvl="1"/>
            <a:r>
              <a:rPr lang="fr-FR" sz="1100" dirty="0"/>
              <a:t>Démarrage de l’écoute du port 80 et test avec un navigateur sur IP localhost (127.0.0.1)</a:t>
            </a:r>
          </a:p>
          <a:p>
            <a:pPr lvl="1"/>
            <a:r>
              <a:rPr lang="fr-FR" sz="1100" dirty="0"/>
              <a:t>Génération de la bonne réponse en correspondance a une requête </a:t>
            </a:r>
          </a:p>
          <a:p>
            <a:r>
              <a:rPr lang="fr-FR" sz="1100" dirty="0"/>
              <a:t>Module de base de donnée avec SQLite : </a:t>
            </a:r>
          </a:p>
          <a:p>
            <a:pPr lvl="1"/>
            <a:r>
              <a:rPr lang="fr-FR" sz="1100" dirty="0"/>
              <a:t>Vérification de l’écriture du fichier de base de donnée, du contenu, que la table est bien créé et contient les bonnes données</a:t>
            </a:r>
          </a:p>
          <a:p>
            <a:pPr lvl="1"/>
            <a:r>
              <a:rPr lang="fr-FR" sz="1100" dirty="0"/>
              <a:t>Mise au point de requête SQL</a:t>
            </a:r>
          </a:p>
          <a:p>
            <a:r>
              <a:rPr lang="fr-FR" sz="1100" dirty="0"/>
              <a:t>Module </a:t>
            </a:r>
            <a:r>
              <a:rPr lang="fr-FR" sz="1100" dirty="0" err="1"/>
              <a:t>History</a:t>
            </a:r>
            <a:r>
              <a:rPr lang="fr-FR" sz="1100" dirty="0"/>
              <a:t> : </a:t>
            </a:r>
          </a:p>
          <a:p>
            <a:pPr lvl="1"/>
            <a:r>
              <a:rPr lang="fr-FR" sz="1100" dirty="0"/>
              <a:t>Vérifier que la tache est bien déclenchée toutes X minutes</a:t>
            </a:r>
          </a:p>
          <a:p>
            <a:pPr lvl="1"/>
            <a:r>
              <a:rPr lang="fr-FR" sz="1100" dirty="0"/>
              <a:t>Vérifier que la tache déclenche bien l’écriture des donnée du capteur dans la base de donnée</a:t>
            </a:r>
          </a:p>
          <a:p>
            <a:pPr marL="274320" lvl="1" indent="0">
              <a:buNone/>
            </a:pPr>
            <a:r>
              <a:rPr lang="fr-FR" sz="1100" dirty="0"/>
              <a:t>	en revanche la mesure du capteur ne peut pas être testée sur Windows</a:t>
            </a:r>
          </a:p>
          <a:p>
            <a:r>
              <a:rPr lang="fr-FR" sz="1300" dirty="0"/>
              <a:t>Module Infos :</a:t>
            </a:r>
          </a:p>
          <a:p>
            <a:pPr lvl="1"/>
            <a:r>
              <a:rPr lang="fr-FR" sz="1100" dirty="0"/>
              <a:t>Vérifier que les infos renvoyées sont correctes.</a:t>
            </a:r>
          </a:p>
          <a:p>
            <a:pPr lvl="1"/>
            <a:r>
              <a:rPr lang="fr-FR" sz="1100" dirty="0"/>
              <a:t>Seules les infos de base de données et de version de l’app peuvent être renvoyé sur Windows. Les autres concernent linux</a:t>
            </a:r>
          </a:p>
          <a:p>
            <a:r>
              <a:rPr lang="fr-FR" sz="1300" dirty="0"/>
              <a:t>Le point d’entrée :</a:t>
            </a:r>
          </a:p>
          <a:p>
            <a:pPr lvl="1"/>
            <a:r>
              <a:rPr lang="fr-FR" sz="1100" dirty="0"/>
              <a:t>Vérifier que l’analyse des options de ligne de commande sont bon et bien appliqués dans les modules</a:t>
            </a:r>
          </a:p>
          <a:p>
            <a:pPr lvl="1"/>
            <a:r>
              <a:rPr lang="fr-FR" sz="1100" dirty="0"/>
              <a:t>Vérifier que l’aide est bien affiché dans le cas ou c’est voulu et dans le cas ou les options sont mal </a:t>
            </a:r>
            <a:r>
              <a:rPr lang="fr-FR" sz="1100" dirty="0" err="1"/>
              <a:t>ecrites</a:t>
            </a:r>
            <a:endParaRPr lang="fr-FR" sz="1100" dirty="0"/>
          </a:p>
          <a:p>
            <a:pPr lvl="1"/>
            <a:endParaRPr lang="fr-FR" sz="1100" dirty="0"/>
          </a:p>
          <a:p>
            <a:pPr marL="0" indent="0">
              <a:buNone/>
            </a:pPr>
            <a:r>
              <a:rPr lang="fr-FR" sz="1300" u="sng" dirty="0"/>
              <a:t>Le module BME280 ne peut être fait que sur linux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81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/>
          </a:bodyPr>
          <a:lstStyle/>
          <a:p>
            <a:r>
              <a:rPr lang="fr-FR" sz="2000" dirty="0"/>
              <a:t>2.3) </a:t>
            </a:r>
            <a:r>
              <a:rPr lang="fr-FR" sz="2200" dirty="0"/>
              <a:t>Windows : point le point d’entrée du programme serveur</a:t>
            </a:r>
            <a:endParaRPr lang="fr-FR" sz="2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9265338" cy="5042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300" u="sng" dirty="0"/>
              <a:t>Point d’entrée :</a:t>
            </a:r>
          </a:p>
          <a:p>
            <a:r>
              <a:rPr lang="fr-FR" sz="1300" dirty="0"/>
              <a:t>Le point d’entrée est le 1</a:t>
            </a:r>
            <a:r>
              <a:rPr lang="fr-FR" sz="1300" baseline="30000" dirty="0"/>
              <a:t>er</a:t>
            </a:r>
            <a:r>
              <a:rPr lang="fr-FR" sz="1300" dirty="0"/>
              <a:t> code exécuté au démarrage du programme</a:t>
            </a:r>
          </a:p>
          <a:p>
            <a:r>
              <a:rPr lang="fr-FR" sz="1300" dirty="0"/>
              <a:t>Il contient un certain nombre d’option de ligne de commande pour pouvoir changer de configuration dans devoir recompiler</a:t>
            </a:r>
          </a:p>
          <a:p>
            <a:pPr marL="0" indent="0">
              <a:buNone/>
            </a:pPr>
            <a:endParaRPr lang="fr-FR" sz="13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529DE19-AFCE-4976-B964-DC763D49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84" y="2513566"/>
            <a:ext cx="6796845" cy="38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2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SPECIFICATION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DU PROJET / LES PREREQUIS ET FINALITE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63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645674" cy="556814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3.1) Linux : Mettre au point du module du capteur et Tester le serveur en interne et externe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529190" cy="5042210"/>
          </a:xfrm>
        </p:spPr>
        <p:txBody>
          <a:bodyPr>
            <a:normAutofit/>
          </a:bodyPr>
          <a:lstStyle/>
          <a:p>
            <a:r>
              <a:rPr lang="fr-FR" sz="1200" dirty="0"/>
              <a:t>Connection en SSH sur le Raspberry PI</a:t>
            </a:r>
          </a:p>
          <a:p>
            <a:r>
              <a:rPr lang="fr-FR" sz="1200" dirty="0"/>
              <a:t>Vérifier que les outils de </a:t>
            </a:r>
            <a:r>
              <a:rPr lang="fr-FR" sz="1200" dirty="0" err="1"/>
              <a:t>Build</a:t>
            </a:r>
            <a:r>
              <a:rPr lang="fr-FR" sz="1200" dirty="0"/>
              <a:t> sont installée et que le module I2C est chargé et démarre bien automatiquement avec le Raspberry pi </a:t>
            </a:r>
          </a:p>
          <a:p>
            <a:r>
              <a:rPr lang="fr-FR" sz="1200" dirty="0"/>
              <a:t>Module BME280 :</a:t>
            </a:r>
          </a:p>
          <a:p>
            <a:pPr lvl="1"/>
            <a:r>
              <a:rPr lang="fr-FR" sz="1200" dirty="0"/>
              <a:t>Vérification que la mesure ce fait et que le retour est conforme au script python fourni par AJC en référence</a:t>
            </a:r>
          </a:p>
          <a:p>
            <a:pPr lvl="1"/>
            <a:r>
              <a:rPr lang="fr-FR" sz="1200" dirty="0"/>
              <a:t>Vérification que le format JSON est correct</a:t>
            </a:r>
          </a:p>
          <a:p>
            <a:pPr lvl="1"/>
            <a:endParaRPr lang="fr-FR" sz="1200" dirty="0"/>
          </a:p>
          <a:p>
            <a:r>
              <a:rPr lang="fr-FR" sz="1400" dirty="0"/>
              <a:t>Vérification que le programme fonctionne correctement :</a:t>
            </a:r>
          </a:p>
          <a:p>
            <a:pPr lvl="1"/>
            <a:r>
              <a:rPr lang="fr-FR" sz="1200" dirty="0"/>
              <a:t>Démarrage de l’écoute du port 80 et test avec un navigateur sur IP localhost (127.0.0.1)</a:t>
            </a:r>
          </a:p>
          <a:p>
            <a:pPr lvl="2"/>
            <a:r>
              <a:rPr lang="fr-FR" dirty="0"/>
              <a:t>Le port HTTP par default a savoir le 80 étant un port protégé ( ports de 0 à 1024), </a:t>
            </a:r>
          </a:p>
          <a:p>
            <a:pPr marL="822960" lvl="3" indent="0">
              <a:buNone/>
            </a:pPr>
            <a:r>
              <a:rPr lang="fr-FR" sz="1200" dirty="0"/>
              <a:t>	   il faut démarrer le serveur avec les privilèges </a:t>
            </a:r>
            <a:r>
              <a:rPr lang="fr-FR" dirty="0"/>
              <a:t>Administrateur</a:t>
            </a:r>
            <a:r>
              <a:rPr lang="fr-FR" sz="1200" dirty="0"/>
              <a:t>.</a:t>
            </a:r>
          </a:p>
          <a:p>
            <a:pPr lvl="2"/>
            <a:r>
              <a:rPr lang="fr-FR" sz="1100" dirty="0"/>
              <a:t>Connection a l’url </a:t>
            </a:r>
            <a:r>
              <a:rPr lang="fr-FR" sz="1100" dirty="0">
                <a:hlinkClick r:id="rId2"/>
              </a:rPr>
              <a:t>http://78.199.78.207:48001</a:t>
            </a:r>
            <a:endParaRPr lang="fr-FR" sz="1100" dirty="0"/>
          </a:p>
          <a:p>
            <a:pPr lvl="2"/>
            <a:r>
              <a:rPr lang="fr-FR" sz="1100" dirty="0"/>
              <a:t>Vérification que les différente url renvoient bien le bon contenu</a:t>
            </a:r>
          </a:p>
          <a:p>
            <a:pPr lvl="1"/>
            <a:r>
              <a:rPr lang="fr-FR" sz="1200" dirty="0"/>
              <a:t>Validation de la partie base de donnée :</a:t>
            </a:r>
          </a:p>
          <a:p>
            <a:pPr lvl="2"/>
            <a:r>
              <a:rPr lang="fr-FR" sz="1100" dirty="0"/>
              <a:t>Vérification que le fichier de BD est bien créé au bon endroit</a:t>
            </a:r>
          </a:p>
          <a:p>
            <a:pPr lvl="1"/>
            <a:r>
              <a:rPr lang="fr-FR" sz="1200" dirty="0"/>
              <a:t>Test des différentes options du serveur en ligne de commandes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/>
          </a:bodyPr>
          <a:lstStyle/>
          <a:p>
            <a:r>
              <a:rPr lang="fr-FR" sz="2000" dirty="0"/>
              <a:t>3.1) Linux : Installation du serveur en tant que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F48D2-6ACC-4A0B-8D01-3187A073C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69676"/>
            <a:ext cx="10058400" cy="4683068"/>
          </a:xfrm>
        </p:spPr>
        <p:txBody>
          <a:bodyPr/>
          <a:lstStyle/>
          <a:p>
            <a:r>
              <a:rPr lang="fr-FR" dirty="0"/>
              <a:t>Ecriture du fichier BME280Server.service pour l’ordonnanceur de tache </a:t>
            </a:r>
            <a:r>
              <a:rPr lang="fr-FR" dirty="0" err="1"/>
              <a:t>SystemD</a:t>
            </a:r>
            <a:endParaRPr lang="fr-FR" dirty="0"/>
          </a:p>
          <a:p>
            <a:r>
              <a:rPr lang="fr-FR" dirty="0"/>
              <a:t>Si le serveur crash, il sera redémarré automatiquement</a:t>
            </a:r>
          </a:p>
          <a:p>
            <a:r>
              <a:rPr lang="fr-FR" dirty="0"/>
              <a:t>Si l’os redémarre, le serveur démarrera automatiquement au démarrage</a:t>
            </a:r>
          </a:p>
          <a:p>
            <a:r>
              <a:rPr lang="fr-FR" dirty="0"/>
              <a:t>Démarrage du service</a:t>
            </a:r>
          </a:p>
          <a:p>
            <a:r>
              <a:rPr lang="fr-FR" dirty="0"/>
              <a:t>Vérification que le service est bien démarré et écoute sur le port HTTP</a:t>
            </a:r>
          </a:p>
          <a:p>
            <a:r>
              <a:rPr lang="fr-FR" dirty="0"/>
              <a:t>Inspection des journaux de log avec la commande </a:t>
            </a:r>
            <a:r>
              <a:rPr lang="fr-FR" dirty="0" err="1"/>
              <a:t>journalctl</a:t>
            </a:r>
            <a:r>
              <a:rPr lang="fr-FR" dirty="0"/>
              <a:t> qui permet de consulter les journaux générer pas les service </a:t>
            </a:r>
            <a:r>
              <a:rPr lang="fr-FR" dirty="0" err="1"/>
              <a:t>systemD</a:t>
            </a:r>
            <a:r>
              <a:rPr lang="fr-FR" dirty="0"/>
              <a:t>, pour vérifier qu’il n’y a pas eu d’erreurs au démarrage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6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/>
          </a:bodyPr>
          <a:lstStyle/>
          <a:p>
            <a:r>
              <a:rPr lang="fr-FR" sz="2000" dirty="0"/>
              <a:t>4.1</a:t>
            </a:r>
            <a:r>
              <a:rPr lang="fr-FR" sz="2200" dirty="0"/>
              <a:t>) Résultat de la requête « page d’aide » : </a:t>
            </a:r>
            <a:r>
              <a:rPr lang="fr-FR" sz="2200" dirty="0">
                <a:hlinkClick r:id="rId2"/>
              </a:rPr>
              <a:t>http://78.199.78.207:48001</a:t>
            </a:r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8EE5EE3-6407-4D45-9F50-DA074893C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38" y="1269676"/>
            <a:ext cx="2893471" cy="490106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0D44826-D9D7-4D83-8555-EAA0708A669C}"/>
              </a:ext>
            </a:extLst>
          </p:cNvPr>
          <p:cNvSpPr txBox="1"/>
          <p:nvPr/>
        </p:nvSpPr>
        <p:spPr>
          <a:xfrm>
            <a:off x="4857135" y="1315557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Si l’utilisateur ne connait pas les possibilité du serveur,</a:t>
            </a:r>
          </a:p>
          <a:p>
            <a:r>
              <a:rPr lang="fr-FR" sz="1400" dirty="0"/>
              <a:t>La connexion sur </a:t>
            </a:r>
            <a:r>
              <a:rPr lang="fr-FR" sz="1400" dirty="0" err="1"/>
              <a:t>l’ip</a:t>
            </a:r>
            <a:r>
              <a:rPr lang="fr-FR" sz="1400" dirty="0"/>
              <a:t> du serveur donne une page d’aide </a:t>
            </a:r>
          </a:p>
          <a:p>
            <a:r>
              <a:rPr lang="fr-FR" sz="1400" dirty="0"/>
              <a:t>Qui donne des explications sur le but du serveur </a:t>
            </a:r>
          </a:p>
          <a:p>
            <a:r>
              <a:rPr lang="fr-FR" sz="1400" dirty="0"/>
              <a:t>et les services disponible.</a:t>
            </a:r>
          </a:p>
          <a:p>
            <a:endParaRPr lang="fr-FR" sz="1400" dirty="0"/>
          </a:p>
          <a:p>
            <a:r>
              <a:rPr lang="fr-FR" sz="1400" dirty="0"/>
              <a:t>Seulement écrit en anglais.</a:t>
            </a:r>
          </a:p>
          <a:p>
            <a:r>
              <a:rPr lang="fr-FR" sz="1400" dirty="0"/>
              <a:t>Une piste d’amélioration serait de pouvoir </a:t>
            </a:r>
          </a:p>
          <a:p>
            <a:r>
              <a:rPr lang="fr-FR" sz="1400" dirty="0"/>
              <a:t>proposer d’autres langues</a:t>
            </a:r>
          </a:p>
        </p:txBody>
      </p:sp>
    </p:spTree>
    <p:extLst>
      <p:ext uri="{BB962C8B-B14F-4D97-AF65-F5344CB8AC3E}">
        <p14:creationId xmlns:p14="http://schemas.microsoft.com/office/powerpoint/2010/main" val="3657963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/>
          </a:bodyPr>
          <a:lstStyle/>
          <a:p>
            <a:r>
              <a:rPr lang="fr-FR" sz="2000" dirty="0"/>
              <a:t>4.1</a:t>
            </a:r>
            <a:r>
              <a:rPr lang="fr-FR" sz="2200" dirty="0"/>
              <a:t>) Résultat de la requête « infos » : </a:t>
            </a:r>
            <a:r>
              <a:rPr lang="fr-FR" sz="2200" dirty="0">
                <a:hlinkClick r:id="rId2"/>
              </a:rPr>
              <a:t>http://78.199.78.207:48001/infos</a:t>
            </a:r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A78115-F0F1-4967-88AE-4B642F51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158" y="2023219"/>
            <a:ext cx="6424158" cy="401182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07BF723-B5D5-4416-842C-66874E9E3EFB}"/>
              </a:ext>
            </a:extLst>
          </p:cNvPr>
          <p:cNvSpPr txBox="1"/>
          <p:nvPr/>
        </p:nvSpPr>
        <p:spPr>
          <a:xfrm>
            <a:off x="2096260" y="1461781"/>
            <a:ext cx="692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des information sur le serveur et le system hôte</a:t>
            </a:r>
          </a:p>
        </p:txBody>
      </p:sp>
    </p:spTree>
    <p:extLst>
      <p:ext uri="{BB962C8B-B14F-4D97-AF65-F5344CB8AC3E}">
        <p14:creationId xmlns:p14="http://schemas.microsoft.com/office/powerpoint/2010/main" val="3486339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/>
          </a:bodyPr>
          <a:lstStyle/>
          <a:p>
            <a:r>
              <a:rPr lang="fr-FR" sz="2000" dirty="0"/>
              <a:t>4.1</a:t>
            </a:r>
            <a:r>
              <a:rPr lang="fr-FR" sz="2200" dirty="0"/>
              <a:t>) Résultat de la requête « mesure » : </a:t>
            </a:r>
            <a:r>
              <a:rPr lang="fr-FR" sz="2200" dirty="0">
                <a:hlinkClick r:id="rId2"/>
              </a:rPr>
              <a:t>http://78.199.78.207:48001/sensor</a:t>
            </a:r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D26BDE-5E08-4DF9-8CCE-1471B3BA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037" y="2093892"/>
            <a:ext cx="6252279" cy="342745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57DB84A-4E35-4102-A7CE-A21BA60816C4}"/>
              </a:ext>
            </a:extLst>
          </p:cNvPr>
          <p:cNvSpPr txBox="1"/>
          <p:nvPr/>
        </p:nvSpPr>
        <p:spPr>
          <a:xfrm>
            <a:off x="2633101" y="1598704"/>
            <a:ext cx="588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Déclenchement d’une mesure du capteur BME280</a:t>
            </a:r>
          </a:p>
        </p:txBody>
      </p:sp>
    </p:spTree>
    <p:extLst>
      <p:ext uri="{BB962C8B-B14F-4D97-AF65-F5344CB8AC3E}">
        <p14:creationId xmlns:p14="http://schemas.microsoft.com/office/powerpoint/2010/main" val="3765237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4.1</a:t>
            </a:r>
            <a:r>
              <a:rPr lang="fr-FR" sz="2200" dirty="0"/>
              <a:t>) Résultat de la requête « historique des 12 dernières mesures » : 	</a:t>
            </a:r>
            <a:r>
              <a:rPr lang="fr-FR" sz="2200" dirty="0">
                <a:hlinkClick r:id="rId2"/>
              </a:rPr>
              <a:t>http://78.199.78.207:48001/history:12</a:t>
            </a:r>
            <a:br>
              <a:rPr lang="fr-FR" sz="1800" dirty="0"/>
            </a:br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1D6ED5-1EDF-4B47-8C7E-7EEA2A821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6" y="2210179"/>
            <a:ext cx="2520857" cy="41847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B0AAF31-6401-4DEC-B2EF-768C227F4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606" y="2642238"/>
            <a:ext cx="3063437" cy="37090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CF7F367-011D-4785-AD3B-E5846130A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128" y="2611335"/>
            <a:ext cx="3864553" cy="243764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3C1B8A5-25F8-4D33-BB55-B947DF42B0D1}"/>
              </a:ext>
            </a:extLst>
          </p:cNvPr>
          <p:cNvSpPr txBox="1"/>
          <p:nvPr/>
        </p:nvSpPr>
        <p:spPr>
          <a:xfrm>
            <a:off x="922179" y="180990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Avec 12 valeurs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16299F9-494B-4C9A-A310-36860F8CAFF4}"/>
              </a:ext>
            </a:extLst>
          </p:cNvPr>
          <p:cNvSpPr txBox="1"/>
          <p:nvPr/>
        </p:nvSpPr>
        <p:spPr>
          <a:xfrm>
            <a:off x="4298570" y="1856066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Avec 12 valeurs </a:t>
            </a:r>
          </a:p>
          <a:p>
            <a:r>
              <a:rPr lang="fr-FR" dirty="0"/>
              <a:t>en affichage brut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4B01816-49C3-4FEF-8E9D-26DC2108588F}"/>
              </a:ext>
            </a:extLst>
          </p:cNvPr>
          <p:cNvSpPr txBox="1"/>
          <p:nvPr/>
        </p:nvSpPr>
        <p:spPr>
          <a:xfrm>
            <a:off x="8478190" y="1887013"/>
            <a:ext cx="6095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Avec 30 valeurs </a:t>
            </a:r>
          </a:p>
          <a:p>
            <a:r>
              <a:rPr lang="fr-FR" dirty="0"/>
              <a:t>en affichage brut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56944A9-8AB8-44A4-8CC0-C405ACBE94C4}"/>
              </a:ext>
            </a:extLst>
          </p:cNvPr>
          <p:cNvSpPr txBox="1"/>
          <p:nvPr/>
        </p:nvSpPr>
        <p:spPr>
          <a:xfrm>
            <a:off x="1770136" y="1258888"/>
            <a:ext cx="865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de l’historique des X dernières mesures faites toutes les heures</a:t>
            </a:r>
          </a:p>
        </p:txBody>
      </p:sp>
    </p:spTree>
    <p:extLst>
      <p:ext uri="{BB962C8B-B14F-4D97-AF65-F5344CB8AC3E}">
        <p14:creationId xmlns:p14="http://schemas.microsoft.com/office/powerpoint/2010/main" val="3950508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 </a:t>
            </a:r>
            <a:r>
              <a:rPr lang="fr-FR" dirty="0" err="1"/>
              <a:t>dU</a:t>
            </a:r>
            <a:r>
              <a:rPr lang="fr-FR" dirty="0"/>
              <a:t> Client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0C697DF-1E44-4814-A10D-46B212D46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54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907CD3DF-D086-4F74-97DF-145DA0C7AE15}"/>
              </a:ext>
            </a:extLst>
          </p:cNvPr>
          <p:cNvGrpSpPr/>
          <p:nvPr/>
        </p:nvGrpSpPr>
        <p:grpSpPr>
          <a:xfrm>
            <a:off x="6175828" y="3998806"/>
            <a:ext cx="5394560" cy="2296160"/>
            <a:chOff x="3074127" y="1169851"/>
            <a:chExt cx="5394560" cy="2296160"/>
          </a:xfrm>
          <a:solidFill>
            <a:srgbClr val="00B0F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DED3FD-2E74-40BF-8418-037C451D4E0C}"/>
                </a:ext>
              </a:extLst>
            </p:cNvPr>
            <p:cNvSpPr/>
            <p:nvPr/>
          </p:nvSpPr>
          <p:spPr>
            <a:xfrm>
              <a:off x="3074127" y="1169851"/>
              <a:ext cx="5394560" cy="229616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Interface Graphique Ville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63E393-A133-44D9-8AC0-AA808D7CFB4B}"/>
                </a:ext>
              </a:extLst>
            </p:cNvPr>
            <p:cNvSpPr/>
            <p:nvPr/>
          </p:nvSpPr>
          <p:spPr>
            <a:xfrm>
              <a:off x="6397996" y="2282583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76CF20-28E4-4065-A6F4-0800CFDF7018}"/>
                </a:ext>
              </a:extLst>
            </p:cNvPr>
            <p:cNvSpPr/>
            <p:nvPr/>
          </p:nvSpPr>
          <p:spPr>
            <a:xfrm>
              <a:off x="5204146" y="1654629"/>
              <a:ext cx="1193849" cy="520725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06B0E9-3AC7-4B1A-BC1B-6CB8AD3707D8}"/>
                </a:ext>
              </a:extLst>
            </p:cNvPr>
            <p:cNvSpPr/>
            <p:nvPr/>
          </p:nvSpPr>
          <p:spPr>
            <a:xfrm>
              <a:off x="7440219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F4901E-E913-4A7D-86E0-0E7A22782BEB}"/>
                </a:ext>
              </a:extLst>
            </p:cNvPr>
            <p:cNvSpPr/>
            <p:nvPr/>
          </p:nvSpPr>
          <p:spPr>
            <a:xfrm>
              <a:off x="5355773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BB7345-19EF-41CB-80EE-B345B0C97360}"/>
                </a:ext>
              </a:extLst>
            </p:cNvPr>
            <p:cNvSpPr/>
            <p:nvPr/>
          </p:nvSpPr>
          <p:spPr>
            <a:xfrm>
              <a:off x="4313550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D97BFA-E6A1-4071-9E91-CD727B65138E}"/>
                </a:ext>
              </a:extLst>
            </p:cNvPr>
            <p:cNvSpPr/>
            <p:nvPr/>
          </p:nvSpPr>
          <p:spPr>
            <a:xfrm>
              <a:off x="3271327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00581AA-148B-4207-A8F5-462EB9242CED}"/>
              </a:ext>
            </a:extLst>
          </p:cNvPr>
          <p:cNvGrpSpPr/>
          <p:nvPr/>
        </p:nvGrpSpPr>
        <p:grpSpPr>
          <a:xfrm>
            <a:off x="1323703" y="3998806"/>
            <a:ext cx="3477197" cy="2296160"/>
            <a:chOff x="580997" y="3998806"/>
            <a:chExt cx="3477197" cy="22961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C2C1CD-8C25-4AAE-80DF-400A1DE3D63D}"/>
                </a:ext>
              </a:extLst>
            </p:cNvPr>
            <p:cNvSpPr/>
            <p:nvPr/>
          </p:nvSpPr>
          <p:spPr>
            <a:xfrm>
              <a:off x="580997" y="3998806"/>
              <a:ext cx="3477197" cy="229616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Interface Graphique Mer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6F2FCF-B455-435C-971D-E32D795F96AE}"/>
                </a:ext>
              </a:extLst>
            </p:cNvPr>
            <p:cNvSpPr/>
            <p:nvPr/>
          </p:nvSpPr>
          <p:spPr>
            <a:xfrm>
              <a:off x="783212" y="4759697"/>
              <a:ext cx="1747289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B4808DC-CA58-4002-B49A-2A1C6F911E2D}"/>
                </a:ext>
              </a:extLst>
            </p:cNvPr>
            <p:cNvSpPr/>
            <p:nvPr/>
          </p:nvSpPr>
          <p:spPr>
            <a:xfrm>
              <a:off x="780015" y="5461604"/>
              <a:ext cx="1747289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51BE971-7A62-4396-89B0-2FA47AB2A9DD}"/>
                </a:ext>
              </a:extLst>
            </p:cNvPr>
            <p:cNvSpPr/>
            <p:nvPr/>
          </p:nvSpPr>
          <p:spPr>
            <a:xfrm>
              <a:off x="2688959" y="4743946"/>
              <a:ext cx="750928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53D3CA5-71CF-4D61-A564-9C5939C07058}"/>
                </a:ext>
              </a:extLst>
            </p:cNvPr>
            <p:cNvSpPr/>
            <p:nvPr/>
          </p:nvSpPr>
          <p:spPr>
            <a:xfrm>
              <a:off x="2688959" y="5461604"/>
              <a:ext cx="750928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94852D4-6977-4228-8833-263A616B3113}"/>
              </a:ext>
            </a:extLst>
          </p:cNvPr>
          <p:cNvGrpSpPr/>
          <p:nvPr/>
        </p:nvGrpSpPr>
        <p:grpSpPr>
          <a:xfrm>
            <a:off x="730922" y="1722916"/>
            <a:ext cx="2123340" cy="1752382"/>
            <a:chOff x="8927838" y="3805270"/>
            <a:chExt cx="2123340" cy="175238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7C7D19-0CD0-48F4-A126-005D8330D5E4}"/>
                </a:ext>
              </a:extLst>
            </p:cNvPr>
            <p:cNvSpPr/>
            <p:nvPr/>
          </p:nvSpPr>
          <p:spPr>
            <a:xfrm>
              <a:off x="8927838" y="3805270"/>
              <a:ext cx="2123340" cy="1752382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Module « Balise Mer »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6DF2F7-C1FE-40EC-94AD-B0D864DF9336}"/>
                </a:ext>
              </a:extLst>
            </p:cNvPr>
            <p:cNvSpPr/>
            <p:nvPr/>
          </p:nvSpPr>
          <p:spPr>
            <a:xfrm>
              <a:off x="8998359" y="4745497"/>
              <a:ext cx="1982297" cy="273333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Envoie requête ‘mer</a:t>
              </a:r>
              <a:r>
                <a:rPr lang="fr-FR" sz="1400" dirty="0"/>
                <a:t>’</a:t>
              </a:r>
            </a:p>
          </p:txBody>
        </p:sp>
      </p:grpSp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de l’application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011CB31F-12CC-466E-87D5-45501E63BBFD}"/>
              </a:ext>
            </a:extLst>
          </p:cNvPr>
          <p:cNvGrpSpPr/>
          <p:nvPr/>
        </p:nvGrpSpPr>
        <p:grpSpPr>
          <a:xfrm>
            <a:off x="8618297" y="1761734"/>
            <a:ext cx="2123340" cy="1752382"/>
            <a:chOff x="8927838" y="3805270"/>
            <a:chExt cx="2123340" cy="17523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798A64-BD74-481B-B704-21A9C7205347}"/>
                </a:ext>
              </a:extLst>
            </p:cNvPr>
            <p:cNvSpPr/>
            <p:nvPr/>
          </p:nvSpPr>
          <p:spPr>
            <a:xfrm>
              <a:off x="8927838" y="3805270"/>
              <a:ext cx="2123340" cy="1752382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Module « Balise Ville »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02E698-FE32-499E-93CF-39B06C51382B}"/>
                </a:ext>
              </a:extLst>
            </p:cNvPr>
            <p:cNvSpPr/>
            <p:nvPr/>
          </p:nvSpPr>
          <p:spPr>
            <a:xfrm>
              <a:off x="8998359" y="4745497"/>
              <a:ext cx="1982297" cy="273333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Envoie requête ‘ville</a:t>
              </a:r>
              <a:r>
                <a:rPr lang="fr-FR" sz="1400" dirty="0"/>
                <a:t>’</a:t>
              </a:r>
            </a:p>
          </p:txBody>
        </p:sp>
      </p:grp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1238A3E-2788-4A6F-BD23-C81077F79FC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679967" y="3514116"/>
            <a:ext cx="1188330" cy="940227"/>
          </a:xfrm>
          <a:prstGeom prst="straightConnector1">
            <a:avLst/>
          </a:prstGeom>
          <a:ln w="57150">
            <a:solidFill>
              <a:srgbClr val="00CC9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F0BDDA5-C603-4343-BBD3-2C063B38E80B}"/>
              </a:ext>
            </a:extLst>
          </p:cNvPr>
          <p:cNvSpPr/>
          <p:nvPr/>
        </p:nvSpPr>
        <p:spPr>
          <a:xfrm>
            <a:off x="10678901" y="4217290"/>
            <a:ext cx="300430" cy="289970"/>
          </a:xfrm>
          <a:prstGeom prst="rect">
            <a:avLst/>
          </a:prstGeom>
          <a:solidFill>
            <a:srgbClr val="00CC99"/>
          </a:solidFill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C2B8B90-BC27-474C-A997-0CFE288C85A2}"/>
              </a:ext>
            </a:extLst>
          </p:cNvPr>
          <p:cNvCxnSpPr>
            <a:cxnSpLocks/>
            <a:stCxn id="10" idx="1"/>
            <a:endCxn id="53" idx="1"/>
          </p:cNvCxnSpPr>
          <p:nvPr/>
        </p:nvCxnSpPr>
        <p:spPr>
          <a:xfrm flipH="1">
            <a:off x="2396365" y="2100600"/>
            <a:ext cx="2212240" cy="2561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B240426-A8D9-4C78-9C8D-44D834D60724}"/>
              </a:ext>
            </a:extLst>
          </p:cNvPr>
          <p:cNvSpPr/>
          <p:nvPr/>
        </p:nvSpPr>
        <p:spPr>
          <a:xfrm>
            <a:off x="2396365" y="2211777"/>
            <a:ext cx="300430" cy="289970"/>
          </a:xfrm>
          <a:prstGeom prst="rect">
            <a:avLst/>
          </a:prstGeom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B615E-8374-4F8A-8ABE-9D618708DE52}"/>
              </a:ext>
            </a:extLst>
          </p:cNvPr>
          <p:cNvSpPr/>
          <p:nvPr/>
        </p:nvSpPr>
        <p:spPr>
          <a:xfrm>
            <a:off x="4608605" y="1300348"/>
            <a:ext cx="2390275" cy="16005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Module « Datas Météo »</a:t>
            </a:r>
          </a:p>
          <a:p>
            <a:pPr algn="ctr"/>
            <a:r>
              <a:rPr lang="fr-FR" sz="1400" dirty="0"/>
              <a:t>- Ville</a:t>
            </a:r>
          </a:p>
          <a:p>
            <a:pPr algn="ctr"/>
            <a:r>
              <a:rPr lang="fr-FR" sz="1400" dirty="0"/>
              <a:t>- Humidité</a:t>
            </a:r>
          </a:p>
          <a:p>
            <a:pPr algn="ctr"/>
            <a:r>
              <a:rPr lang="fr-FR" sz="1400" dirty="0"/>
              <a:t>- Temps</a:t>
            </a:r>
          </a:p>
          <a:p>
            <a:pPr algn="ctr"/>
            <a:r>
              <a:rPr lang="fr-FR" sz="1400" dirty="0"/>
              <a:t>- Pression</a:t>
            </a:r>
          </a:p>
          <a:p>
            <a:pPr algn="ctr"/>
            <a:r>
              <a:rPr lang="fr-FR" sz="1400" dirty="0"/>
              <a:t>- Température</a:t>
            </a:r>
          </a:p>
          <a:p>
            <a:pPr algn="ctr"/>
            <a:r>
              <a:rPr lang="fr-FR" sz="1400" dirty="0"/>
              <a:t>- Icone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21ECB9B7-D80B-402A-A385-A1DDADE75A6B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603191" y="3475298"/>
            <a:ext cx="189401" cy="951517"/>
          </a:xfrm>
          <a:prstGeom prst="straightConnector1">
            <a:avLst/>
          </a:prstGeom>
          <a:ln w="57150">
            <a:solidFill>
              <a:srgbClr val="00CC9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0EDDAA9-817D-49A5-AD7F-E1E7AC721059}"/>
              </a:ext>
            </a:extLst>
          </p:cNvPr>
          <p:cNvSpPr/>
          <p:nvPr/>
        </p:nvSpPr>
        <p:spPr>
          <a:xfrm>
            <a:off x="1443557" y="4246937"/>
            <a:ext cx="300430" cy="289970"/>
          </a:xfrm>
          <a:prstGeom prst="rect">
            <a:avLst/>
          </a:prstGeom>
          <a:solidFill>
            <a:srgbClr val="00CC99"/>
          </a:solidFill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B580AA9-2694-4B63-B561-E1BF178CC4DD}"/>
              </a:ext>
            </a:extLst>
          </p:cNvPr>
          <p:cNvCxnSpPr>
            <a:cxnSpLocks/>
            <a:stCxn id="10" idx="3"/>
            <a:endCxn id="33" idx="3"/>
          </p:cNvCxnSpPr>
          <p:nvPr/>
        </p:nvCxnSpPr>
        <p:spPr>
          <a:xfrm>
            <a:off x="6998880" y="2100600"/>
            <a:ext cx="2123340" cy="3361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27E7D78-1064-4CC8-8839-C60ADC6AA286}"/>
              </a:ext>
            </a:extLst>
          </p:cNvPr>
          <p:cNvSpPr/>
          <p:nvPr/>
        </p:nvSpPr>
        <p:spPr>
          <a:xfrm>
            <a:off x="8821790" y="2291721"/>
            <a:ext cx="300430" cy="289970"/>
          </a:xfrm>
          <a:prstGeom prst="rect">
            <a:avLst/>
          </a:prstGeom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0772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Traitement des données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7C7D19-0CD0-48F4-A126-005D8330D5E4}"/>
              </a:ext>
            </a:extLst>
          </p:cNvPr>
          <p:cNvSpPr/>
          <p:nvPr/>
        </p:nvSpPr>
        <p:spPr>
          <a:xfrm>
            <a:off x="488185" y="1468582"/>
            <a:ext cx="3338907" cy="3233518"/>
          </a:xfrm>
          <a:prstGeom prst="rect">
            <a:avLst/>
          </a:prstGeom>
          <a:gradFill flip="none" rotWithShape="1">
            <a:gsLst>
              <a:gs pos="0">
                <a:srgbClr val="00CC99">
                  <a:tint val="66000"/>
                  <a:satMod val="160000"/>
                </a:srgbClr>
              </a:gs>
              <a:gs pos="50000">
                <a:srgbClr val="00CC99">
                  <a:tint val="44500"/>
                  <a:satMod val="160000"/>
                </a:srgbClr>
              </a:gs>
              <a:gs pos="100000">
                <a:srgbClr val="00CC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Module « Balise Mer »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6DF2F7-C1FE-40EC-94AD-B0D864DF9336}"/>
              </a:ext>
            </a:extLst>
          </p:cNvPr>
          <p:cNvSpPr/>
          <p:nvPr/>
        </p:nvSpPr>
        <p:spPr>
          <a:xfrm>
            <a:off x="612475" y="2315339"/>
            <a:ext cx="3117120" cy="504358"/>
          </a:xfrm>
          <a:prstGeom prst="rect">
            <a:avLst/>
          </a:prstGeom>
          <a:solidFill>
            <a:srgbClr val="00CC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Envoie requête vers la carte Raspberry</a:t>
            </a:r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119440-BE71-4CBE-B3C9-0212EFAE9020}"/>
              </a:ext>
            </a:extLst>
          </p:cNvPr>
          <p:cNvSpPr/>
          <p:nvPr/>
        </p:nvSpPr>
        <p:spPr>
          <a:xfrm>
            <a:off x="612475" y="2982739"/>
            <a:ext cx="3117120" cy="504358"/>
          </a:xfrm>
          <a:prstGeom prst="rect">
            <a:avLst/>
          </a:prstGeom>
          <a:gradFill flip="none" rotWithShape="1">
            <a:gsLst>
              <a:gs pos="0">
                <a:srgbClr val="00CC99">
                  <a:tint val="66000"/>
                  <a:satMod val="160000"/>
                </a:srgbClr>
              </a:gs>
              <a:gs pos="50000">
                <a:srgbClr val="00CC99">
                  <a:tint val="44500"/>
                  <a:satMod val="160000"/>
                </a:srgbClr>
              </a:gs>
              <a:gs pos="100000">
                <a:srgbClr val="00CC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Récupération des données</a:t>
            </a:r>
            <a:endParaRPr lang="fr-FR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BCE1D2-7196-4079-8284-EFEEC83EC157}"/>
              </a:ext>
            </a:extLst>
          </p:cNvPr>
          <p:cNvSpPr/>
          <p:nvPr/>
        </p:nvSpPr>
        <p:spPr>
          <a:xfrm>
            <a:off x="647310" y="3696843"/>
            <a:ext cx="3117120" cy="504358"/>
          </a:xfrm>
          <a:prstGeom prst="rect">
            <a:avLst/>
          </a:prstGeom>
          <a:gradFill flip="none" rotWithShape="1">
            <a:gsLst>
              <a:gs pos="0">
                <a:srgbClr val="00CC99">
                  <a:tint val="66000"/>
                  <a:satMod val="160000"/>
                </a:srgbClr>
              </a:gs>
              <a:gs pos="50000">
                <a:srgbClr val="00CC99">
                  <a:tint val="44500"/>
                  <a:satMod val="160000"/>
                </a:srgbClr>
              </a:gs>
              <a:gs pos="100000">
                <a:srgbClr val="00CC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Traitement des données</a:t>
            </a:r>
            <a:endParaRPr lang="fr-FR" sz="1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1C011A-4800-4800-9C9D-94B0A18F4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6" t="26368" r="59809" b="46231"/>
          <a:stretch/>
        </p:blipFill>
        <p:spPr>
          <a:xfrm>
            <a:off x="4740902" y="1347682"/>
            <a:ext cx="7013350" cy="214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64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Traitement des données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7C7D19-0CD0-48F4-A126-005D8330D5E4}"/>
              </a:ext>
            </a:extLst>
          </p:cNvPr>
          <p:cNvSpPr/>
          <p:nvPr/>
        </p:nvSpPr>
        <p:spPr>
          <a:xfrm>
            <a:off x="488185" y="1468582"/>
            <a:ext cx="3338907" cy="3233518"/>
          </a:xfrm>
          <a:prstGeom prst="rect">
            <a:avLst/>
          </a:prstGeom>
          <a:solidFill>
            <a:srgbClr val="E1FFF7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Module « Balise Mer »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6DF2F7-C1FE-40EC-94AD-B0D864DF9336}"/>
              </a:ext>
            </a:extLst>
          </p:cNvPr>
          <p:cNvSpPr/>
          <p:nvPr/>
        </p:nvSpPr>
        <p:spPr>
          <a:xfrm>
            <a:off x="612475" y="2315339"/>
            <a:ext cx="3117120" cy="504358"/>
          </a:xfrm>
          <a:prstGeom prst="rect">
            <a:avLst/>
          </a:prstGeom>
          <a:solidFill>
            <a:srgbClr val="00CC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Envoie requête vers la carte Raspberry</a:t>
            </a:r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119440-BE71-4CBE-B3C9-0212EFAE9020}"/>
              </a:ext>
            </a:extLst>
          </p:cNvPr>
          <p:cNvSpPr/>
          <p:nvPr/>
        </p:nvSpPr>
        <p:spPr>
          <a:xfrm>
            <a:off x="612475" y="2982739"/>
            <a:ext cx="3117120" cy="504358"/>
          </a:xfrm>
          <a:prstGeom prst="rect">
            <a:avLst/>
          </a:prstGeom>
          <a:solidFill>
            <a:srgbClr val="E1FFF7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Récupération des données</a:t>
            </a:r>
            <a:endParaRPr lang="fr-FR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BCE1D2-7196-4079-8284-EFEEC83EC157}"/>
              </a:ext>
            </a:extLst>
          </p:cNvPr>
          <p:cNvSpPr/>
          <p:nvPr/>
        </p:nvSpPr>
        <p:spPr>
          <a:xfrm>
            <a:off x="647310" y="3696843"/>
            <a:ext cx="3117120" cy="504358"/>
          </a:xfrm>
          <a:prstGeom prst="rect">
            <a:avLst/>
          </a:prstGeom>
          <a:solidFill>
            <a:srgbClr val="E1FFF7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Traitement des données</a:t>
            </a:r>
            <a:endParaRPr lang="fr-FR" sz="1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1C011A-4800-4800-9C9D-94B0A18F4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6" t="26368" r="59809" b="61832"/>
          <a:stretch/>
        </p:blipFill>
        <p:spPr>
          <a:xfrm>
            <a:off x="1628499" y="4803253"/>
            <a:ext cx="9346314" cy="12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1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7EDB9-446C-41B3-A10C-73166FAF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6190"/>
          </a:xfrm>
        </p:spPr>
        <p:txBody>
          <a:bodyPr>
            <a:normAutofit fontScale="90000"/>
          </a:bodyPr>
          <a:lstStyle/>
          <a:p>
            <a:r>
              <a:rPr lang="fr-FR" dirty="0"/>
              <a:t>Intitulé du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333BE-B370-432F-84E0-6BD6FEE6E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58784"/>
            <a:ext cx="10058400" cy="4693960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L’objectif de ce projet est de concevoir une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On souhaite afficher sur cette station Météo des informations météorologiques de 2 points géographiques différents: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en mer, ce qu’on appellera la « Balise Mer »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d'une ville choisie, ce qu’on appelle la « Balise Ville »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4DE4B-8C07-4B00-924C-42A26DD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0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Graphiques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Utilisation du module Qt Charts pour l’intégration de graphiques détaillés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456438-76CF-4A9D-81E3-927803D5F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12" y="2035429"/>
            <a:ext cx="7396061" cy="41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71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Graphiques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Utilisation du module Qt Charts pour l’intégration de graphiques complémentaires designs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6B44FB-0E78-48E8-9E3C-1B4269BAE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3" t="51803" r="2233" b="6623"/>
          <a:stretch/>
        </p:blipFill>
        <p:spPr>
          <a:xfrm>
            <a:off x="4922982" y="2702908"/>
            <a:ext cx="2346036" cy="240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8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Graphiques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EDC873-79C1-4C14-B4AF-57D155A97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1" t="53781" r="1328" b="2787"/>
          <a:stretch/>
        </p:blipFill>
        <p:spPr>
          <a:xfrm>
            <a:off x="3911861" y="2724728"/>
            <a:ext cx="4368278" cy="2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93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Icônes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XLTWKK Thermomètre mural maison hygromètre baromètre baromètre marin  baromètre famille baromètre ménage mural: Amazon.fr: Sports et Loisirs">
            <a:extLst>
              <a:ext uri="{FF2B5EF4-FFF2-40B4-BE49-F238E27FC236}">
                <a16:creationId xmlns:a16="http://schemas.microsoft.com/office/drawing/2014/main" id="{C58F336D-D5C3-4F0C-AA8F-A100A0D0E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53" b="98588" l="1412" r="98353">
                        <a14:foregroundMark x1="8252" y1="25228" x2="1176" y2="45647"/>
                        <a14:foregroundMark x1="1176" y1="45647" x2="1125" y2="51403"/>
                        <a14:foregroundMark x1="16785" y1="86095" x2="45412" y2="97882"/>
                        <a14:foregroundMark x1="45412" y1="97882" x2="54439" y2="98566"/>
                        <a14:foregroundMark x1="88117" y1="80668" x2="96160" y2="58509"/>
                        <a14:foregroundMark x1="97119" y1="42759" x2="97027" y2="38887"/>
                        <a14:foregroundMark x1="70607" y1="5904" x2="38118" y2="2588"/>
                        <a14:foregroundMark x1="38118" y1="2588" x2="25527" y2="7649"/>
                        <a14:foregroundMark x1="19294" y1="12706" x2="19294" y2="12706"/>
                        <a14:foregroundMark x1="21176" y1="11529" x2="21176" y2="11529"/>
                        <a14:foregroundMark x1="90588" y1="28471" x2="90588" y2="28471"/>
                        <a14:foregroundMark x1="92941" y1="33412" x2="92941" y2="33412"/>
                        <a14:foregroundMark x1="93647" y1="39059" x2="93647" y2="39059"/>
                        <a14:foregroundMark x1="94824" y1="44000" x2="94824" y2="44000"/>
                        <a14:foregroundMark x1="96000" y1="63765" x2="96000" y2="63765"/>
                        <a14:foregroundMark x1="81412" y1="84000" x2="81412" y2="84000"/>
                        <a14:foregroundMark x1="69412" y1="92000" x2="69412" y2="92000"/>
                        <a14:foregroundMark x1="56000" y1="93412" x2="56000" y2="93412"/>
                        <a14:foregroundMark x1="50353" y1="95294" x2="50353" y2="95294"/>
                        <a14:foregroundMark x1="18588" y1="82353" x2="18588" y2="82353"/>
                        <a14:foregroundMark x1="10588" y1="70118" x2="10588" y2="70118"/>
                        <a14:foregroundMark x1="8000" y1="66353" x2="8000" y2="66353"/>
                        <a14:foregroundMark x1="21176" y1="11294" x2="21176" y2="11294"/>
                        <a14:foregroundMark x1="21539" y1="10959" x2="20706" y2="12000"/>
                        <a14:foregroundMark x1="21176" y1="11294" x2="16000" y2="17176"/>
                        <a14:foregroundMark x1="76706" y1="9647" x2="83294" y2="15294"/>
                        <a14:foregroundMark x1="97882" y1="43294" x2="98118" y2="51059"/>
                        <a14:foregroundMark x1="98588" y1="49882" x2="97176" y2="59765"/>
                        <a14:foregroundMark x1="41647" y1="98118" x2="53412" y2="98588"/>
                        <a14:foregroundMark x1="63684" y1="96355" x2="64235" y2="96235"/>
                        <a14:foregroundMark x1="53412" y1="98588" x2="54315" y2="98392"/>
                        <a14:foregroundMark x1="26353" y1="7294" x2="20706" y2="11294"/>
                        <a14:foregroundMark x1="14353" y1="16941" x2="11811" y2="19737"/>
                        <a14:backgroundMark x1="13318" y1="16177" x2="13981" y2="15719"/>
                        <a14:backgroundMark x1="15069" y1="12205" x2="9412" y2="13647"/>
                        <a14:backgroundMark x1="9412" y1="13647" x2="10346" y2="15431"/>
                        <a14:backgroundMark x1="1647" y1="68000" x2="1647" y2="68000"/>
                        <a14:backgroundMark x1="235" y1="62118" x2="4471" y2="77647"/>
                        <a14:backgroundMark x1="4941" y1="76941" x2="13176" y2="84941"/>
                        <a14:backgroundMark x1="13647" y1="85176" x2="14824" y2="86118"/>
                        <a14:backgroundMark x1="14588" y1="84706" x2="14588" y2="84706"/>
                        <a14:backgroundMark x1="14353" y1="84706" x2="14353" y2="84706"/>
                        <a14:backgroundMark x1="63128" y1="98212" x2="86118" y2="87529"/>
                        <a14:backgroundMark x1="86118" y1="87529" x2="89647" y2="84471"/>
                        <a14:backgroundMark x1="88706" y1="83059" x2="85882" y2="84706"/>
                        <a14:backgroundMark x1="84286" y1="14439" x2="91294" y2="20235"/>
                        <a14:backgroundMark x1="72235" y1="4471" x2="77581" y2="8893"/>
                        <a14:backgroundMark x1="91294" y1="20235" x2="99765" y2="37647"/>
                        <a14:backgroundMark x1="92235" y1="20471" x2="92235" y2="20471"/>
                        <a14:backgroundMark x1="471" y1="55765" x2="1882" y2="63059"/>
                        <a14:backgroundMark x1="8991" y1="21634" x2="6824" y2="24235"/>
                        <a14:backgroundMark x1="92235" y1="20000" x2="92235" y2="20000"/>
                        <a14:backgroundMark x1="91529" y1="18824" x2="92471" y2="21176"/>
                        <a14:backgroundMark x1="99294" y1="42824" x2="99281" y2="43252"/>
                        <a14:backgroundMark x1="64941" y1="98118" x2="55294" y2="99765"/>
                        <a14:backgroundMark x1="88706" y1="80941" x2="87529" y2="83294"/>
                        <a14:backgroundMark x1="13176" y1="84706" x2="16000" y2="86824"/>
                        <a14:backgroundMark x1="11059" y1="19294" x2="8235" y2="23529"/>
                        <a14:backgroundMark x1="235" y1="51529" x2="1412" y2="59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4619"/>
            <a:ext cx="40481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00BEC3AA-8F15-48CB-89EC-5B218ADF0DF9}"/>
              </a:ext>
            </a:extLst>
          </p:cNvPr>
          <p:cNvSpPr/>
          <p:nvPr/>
        </p:nvSpPr>
        <p:spPr>
          <a:xfrm>
            <a:off x="1699480" y="2521461"/>
            <a:ext cx="2772000" cy="2772000"/>
          </a:xfrm>
          <a:prstGeom prst="arc">
            <a:avLst>
              <a:gd name="adj1" fmla="val 8092805"/>
              <a:gd name="adj2" fmla="val 1451487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C423597-CA8D-412D-8138-B8ADE58AFC93}"/>
              </a:ext>
            </a:extLst>
          </p:cNvPr>
          <p:cNvSpPr/>
          <p:nvPr/>
        </p:nvSpPr>
        <p:spPr>
          <a:xfrm>
            <a:off x="1718530" y="2530986"/>
            <a:ext cx="2772000" cy="2772000"/>
          </a:xfrm>
          <a:prstGeom prst="arc">
            <a:avLst>
              <a:gd name="adj1" fmla="val 14556024"/>
              <a:gd name="adj2" fmla="val 17752038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B7A5C65C-9344-4088-A8EF-7EB68EF12D55}"/>
              </a:ext>
            </a:extLst>
          </p:cNvPr>
          <p:cNvSpPr/>
          <p:nvPr/>
        </p:nvSpPr>
        <p:spPr>
          <a:xfrm>
            <a:off x="1728055" y="2530986"/>
            <a:ext cx="2772000" cy="2772000"/>
          </a:xfrm>
          <a:prstGeom prst="arc">
            <a:avLst>
              <a:gd name="adj1" fmla="val 17719475"/>
              <a:gd name="adj2" fmla="val 2692175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5E74573-98AD-476E-B88F-21D1E7C6A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96" y="1954295"/>
            <a:ext cx="1440000" cy="14400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C366201-C981-4DFE-9C33-82FBBDD06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94295"/>
            <a:ext cx="1440000" cy="144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3A25302-AF31-4257-968D-FC5F37D9C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193" y="3394295"/>
            <a:ext cx="1440000" cy="1440000"/>
          </a:xfrm>
          <a:prstGeom prst="rect">
            <a:avLst/>
          </a:prstGeom>
          <a:ln>
            <a:solidFill>
              <a:srgbClr val="00CC99"/>
            </a:solidFill>
          </a:ln>
        </p:spPr>
      </p:pic>
    </p:spTree>
    <p:extLst>
      <p:ext uri="{BB962C8B-B14F-4D97-AF65-F5344CB8AC3E}">
        <p14:creationId xmlns:p14="http://schemas.microsoft.com/office/powerpoint/2010/main" val="57121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FINITION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OPTIMISATION / SIMPLIFCATION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15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DEMONSTRATION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DEMO DU LOGICIEL FINI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PROBLEMES RENCONTRES / EVOLUTIONS POSSIBLES / APPORTS PERSONNELS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/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Cette balise positionnée en plein cœur de la Mer est équipée des éléments suivants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Raspberry Pi 3 Model B+: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Marque: U:Create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Processeur: ARM</a:t>
            </a:r>
            <a:endParaRPr lang="fr-FR" dirty="0">
              <a:latin typeface="Courier New" panose="02070309020205020404" pitchFamily="49" charset="0"/>
            </a:endParaRP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Vitesse du processeur: 1.40 GHz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cœurs: 4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Taille de la mémoire vive: 1GB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Type de technologie sans fil: 802.11bgn, 802.11ac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ports USB 2.0: 4</a:t>
            </a:r>
            <a:endParaRPr lang="fr-FR" dirty="0">
              <a:latin typeface="Arial" panose="020B0604020202020204" pitchFamily="34" charset="0"/>
            </a:endParaRPr>
          </a:p>
          <a:p>
            <a:pPr lvl="1"/>
            <a:r>
              <a:rPr lang="fr-FR" dirty="0">
                <a:latin typeface="Arial" panose="020B0604020202020204" pitchFamily="34" charset="0"/>
              </a:rPr>
              <a:t>Accès en TCP ou HTTP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51EB0D-F8B1-448D-A8D1-64C4145D1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440" y="2286123"/>
            <a:ext cx="5653751" cy="35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Capteurs d'humidité BME280: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capteur environnemental intégré développé spécifiquement pour les applications mobiles </a:t>
            </a:r>
          </a:p>
          <a:p>
            <a:pPr marL="822960" lvl="3" indent="0">
              <a:buNone/>
            </a:pPr>
            <a:r>
              <a:rPr lang="fr-FR" dirty="0">
                <a:effectLst/>
                <a:latin typeface="Arial" panose="020B0604020202020204" pitchFamily="34" charset="0"/>
              </a:rPr>
              <a:t>(où la taille et la faible consommation d'énergie sont des contraintes de conception essentielles) :</a:t>
            </a:r>
          </a:p>
          <a:p>
            <a:pPr marL="822960" lvl="3" indent="0">
              <a:buNone/>
            </a:pPr>
            <a:endParaRPr lang="it-IT" dirty="0"/>
          </a:p>
          <a:p>
            <a:pPr lvl="2"/>
            <a:r>
              <a:rPr lang="it-IT" dirty="0"/>
              <a:t>Capteur de temperature :</a:t>
            </a:r>
          </a:p>
          <a:p>
            <a:pPr lvl="3"/>
            <a:r>
              <a:rPr lang="it-IT" dirty="0"/>
              <a:t>Temperature: -40…85°C </a:t>
            </a:r>
          </a:p>
          <a:p>
            <a:pPr lvl="3"/>
            <a:r>
              <a:rPr lang="it-IT" dirty="0"/>
              <a:t>Precision : 0,01°C</a:t>
            </a:r>
            <a:endParaRPr lang="fr-FR" dirty="0"/>
          </a:p>
          <a:p>
            <a:pPr lvl="2"/>
            <a:r>
              <a:rPr lang="it-IT" dirty="0"/>
              <a:t>Capteur d’humidité</a:t>
            </a:r>
          </a:p>
          <a:p>
            <a:pPr lvl="3"/>
            <a:r>
              <a:rPr lang="it-IT" dirty="0"/>
              <a:t>Humidité : 0...100%</a:t>
            </a:r>
          </a:p>
          <a:p>
            <a:pPr lvl="3"/>
            <a:r>
              <a:rPr lang="it-IT" dirty="0"/>
              <a:t>Temps de réponse </a:t>
            </a:r>
            <a:r>
              <a:rPr lang="fr-FR" dirty="0"/>
              <a:t>: </a:t>
            </a:r>
            <a:r>
              <a:rPr lang="it-IT" dirty="0"/>
              <a:t>1 s</a:t>
            </a:r>
            <a:endParaRPr lang="fr-FR" dirty="0"/>
          </a:p>
          <a:p>
            <a:pPr lvl="3"/>
            <a:r>
              <a:rPr lang="it-IT" dirty="0"/>
              <a:t>Precision : </a:t>
            </a:r>
            <a:r>
              <a:rPr lang="fr-FR" dirty="0"/>
              <a:t>±3%</a:t>
            </a:r>
          </a:p>
          <a:p>
            <a:pPr lvl="2"/>
            <a:r>
              <a:rPr lang="it-IT" dirty="0"/>
              <a:t>Capteur de pression</a:t>
            </a:r>
          </a:p>
          <a:p>
            <a:pPr lvl="3"/>
            <a:r>
              <a:rPr lang="it-IT" dirty="0"/>
              <a:t>Pression: 300...1100 hPa</a:t>
            </a:r>
          </a:p>
          <a:p>
            <a:pPr lvl="3"/>
            <a:r>
              <a:rPr lang="it-IT" dirty="0"/>
              <a:t>Bruit de mesure : </a:t>
            </a:r>
            <a:r>
              <a:rPr lang="fr-FR" dirty="0"/>
              <a:t>0.2 Pa</a:t>
            </a:r>
          </a:p>
          <a:p>
            <a:pPr lvl="2"/>
            <a:r>
              <a:rPr lang="it-IT" dirty="0"/>
              <a:t>Interface : I</a:t>
            </a:r>
            <a:r>
              <a:rPr lang="fr-FR" dirty="0"/>
              <a:t>2C</a:t>
            </a:r>
            <a:endParaRPr lang="fr-FR" dirty="0">
              <a:effectLst/>
              <a:latin typeface="Arial" panose="020B0604020202020204" pitchFamily="34" charset="0"/>
            </a:endParaRPr>
          </a:p>
          <a:p>
            <a:pPr lvl="3"/>
            <a:r>
              <a:rPr lang="fr-FR" dirty="0"/>
              <a:t>Adresse </a:t>
            </a:r>
            <a:r>
              <a:rPr lang="fr-FR" dirty="0" err="1"/>
              <a:t>low</a:t>
            </a:r>
            <a:r>
              <a:rPr lang="fr-FR" dirty="0"/>
              <a:t> : 0x76</a:t>
            </a:r>
          </a:p>
          <a:p>
            <a:pPr lvl="3"/>
            <a:r>
              <a:rPr lang="fr-FR" dirty="0"/>
              <a:t>Adresse High : 0x77</a:t>
            </a:r>
          </a:p>
          <a:p>
            <a:pPr lvl="3"/>
            <a:endParaRPr lang="fr-FR" dirty="0"/>
          </a:p>
          <a:p>
            <a:pPr marL="274320" lvl="1" indent="0">
              <a:buNone/>
            </a:pPr>
            <a:r>
              <a:rPr lang="fr-FR" dirty="0"/>
              <a:t>Un script python a été fourni par AJC qui permet </a:t>
            </a:r>
          </a:p>
          <a:p>
            <a:pPr marL="274320" lvl="1" indent="0">
              <a:buNone/>
            </a:pPr>
            <a:r>
              <a:rPr lang="fr-FR" dirty="0"/>
              <a:t>de vérifier que le capteur fonctionne correctement</a:t>
            </a:r>
          </a:p>
          <a:p>
            <a:pPr marL="274320" lvl="1" indent="0">
              <a:buNone/>
            </a:pPr>
            <a:r>
              <a:rPr lang="fr-FR" dirty="0"/>
              <a:t>et de pouvoir comparer les donnée avec notre futur implémentation</a:t>
            </a:r>
            <a:endParaRPr lang="it-IT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170EEF-85D6-4105-A065-BFB23D8AC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751" y="2196192"/>
            <a:ext cx="4637438" cy="11235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9A4E4C4-EF2E-4351-8DE6-DDAF3A30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410" y="3396006"/>
            <a:ext cx="3276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application graphique Station Météo qui permettra d’afficher les données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Affichage de l'heure et de la date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Mer: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 minutes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Taux d’humidité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Pression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Ville 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 minutes 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Gestion de l’affichage de pictogrammes associés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Affichage de la Ville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Graphique prévisionnel pour les 5 jours suivants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3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partie d’administration permettant de configurer certaine paramètres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Section Affichage: 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Format de l’heure 12 ou 24H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Choix de la Ville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Unité de Température Fahrenheit ou Celsius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Possibilité de choisir les styles d’affichage: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Famille de Police 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Couleur </a:t>
            </a:r>
            <a:r>
              <a:rPr lang="fr-FR" dirty="0">
                <a:latin typeface="Courier New" panose="02070309020205020404" pitchFamily="49" charset="0"/>
              </a:rPr>
              <a:t>:(</a:t>
            </a:r>
            <a:r>
              <a:rPr lang="fr-FR" dirty="0">
                <a:effectLst/>
                <a:latin typeface="Arial" panose="020B0604020202020204" pitchFamily="34" charset="0"/>
              </a:rPr>
              <a:t>Chaque style sera décliné en Mode Jour/Nuit)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Choix de la langue •: Anglais </a:t>
            </a:r>
            <a:r>
              <a:rPr lang="fr-FR" dirty="0">
                <a:latin typeface="Arial" panose="020B0604020202020204" pitchFamily="34" charset="0"/>
              </a:rPr>
              <a:t>/ </a:t>
            </a:r>
            <a:r>
              <a:rPr lang="fr-FR" dirty="0">
                <a:effectLst/>
                <a:latin typeface="Arial" panose="020B0604020202020204" pitchFamily="34" charset="0"/>
              </a:rPr>
              <a:t>Français</a:t>
            </a:r>
          </a:p>
          <a:p>
            <a:pPr lvl="1"/>
            <a:endParaRPr lang="fr-FR" dirty="0"/>
          </a:p>
          <a:p>
            <a:r>
              <a:rPr lang="fr-FR" dirty="0">
                <a:effectLst/>
                <a:latin typeface="Arial" panose="020B0604020202020204" pitchFamily="34" charset="0"/>
              </a:rPr>
              <a:t>Facultatif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S'il vous reste du temps, vous enregistrerez toutes les heures les informations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de la balise au sein d'une base de données.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Le but sera d'afficher la température moyenne des 12 dernières heures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et de l'afficher au sein de votre station.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L’ARCHITECTURE</a:t>
            </a:r>
            <a:br>
              <a:rPr lang="fr-FR" dirty="0"/>
            </a:br>
            <a:r>
              <a:rPr lang="fr-FR" dirty="0"/>
              <a:t>DU PROJET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MVC / SCHEMAS LOGIQUE / FONCTIONNEMENT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4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{AFCB2019-BA94-404F-96FA-0911D432BE9A}tf78438558_win32</Template>
  <TotalTime>1410</TotalTime>
  <Words>2753</Words>
  <Application>Microsoft Office PowerPoint</Application>
  <PresentationFormat>Grand écran</PresentationFormat>
  <Paragraphs>612</Paragraphs>
  <Slides>46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Century Gothic</vt:lpstr>
      <vt:lpstr>Courier New</vt:lpstr>
      <vt:lpstr>Garamond</vt:lpstr>
      <vt:lpstr>SavonVTI</vt:lpstr>
      <vt:lpstr>Station Meteo</vt:lpstr>
      <vt:lpstr>Sommaire</vt:lpstr>
      <vt:lpstr>LA SPECIFICATION</vt:lpstr>
      <vt:lpstr>Intitulé du projet :</vt:lpstr>
      <vt:lpstr>Matériel mis a disposition :</vt:lpstr>
      <vt:lpstr>Matériel mis a disposition :</vt:lpstr>
      <vt:lpstr>Fonctionnalité attendue :</vt:lpstr>
      <vt:lpstr>Fonctionnalité attendue :</vt:lpstr>
      <vt:lpstr>L’ARCHITECTURE DU PROJET</vt:lpstr>
      <vt:lpstr>MVC : Model-Vue-Contrôleur dans un contexte Client-Serveur</vt:lpstr>
      <vt:lpstr>Architecture du Client (Coté utilisateur)</vt:lpstr>
      <vt:lpstr>Architecture du Serveur  (Coté Raspberry PI)</vt:lpstr>
      <vt:lpstr>L’EQUIPE</vt:lpstr>
      <vt:lpstr>Participants au projet :</vt:lpstr>
      <vt:lpstr>CHOIX TECHNIQUES</vt:lpstr>
      <vt:lpstr>Outils / Libraire / Framework</vt:lpstr>
      <vt:lpstr>LA RECHERCHE</vt:lpstr>
      <vt:lpstr>Api web</vt:lpstr>
      <vt:lpstr>Présentation PowerPoint</vt:lpstr>
      <vt:lpstr>Choix du Serveur WEB</vt:lpstr>
      <vt:lpstr>Présentation PowerPoint</vt:lpstr>
      <vt:lpstr>Présentation PowerPoint</vt:lpstr>
      <vt:lpstr>CONCEPTION MISE AU POINT</vt:lpstr>
      <vt:lpstr>Conception du Serveur</vt:lpstr>
      <vt:lpstr>Conception du Serveur : les grande étapes</vt:lpstr>
      <vt:lpstr>1) Windows : Création d’un projet cross platform UNIX/WINDOWS</vt:lpstr>
      <vt:lpstr>2.1) Windows : Mise en place des différents modules </vt:lpstr>
      <vt:lpstr>2.2) Windows : Mettre au point les modules</vt:lpstr>
      <vt:lpstr>2.3) Windows : point le point d’entrée du programme serveur</vt:lpstr>
      <vt:lpstr>3.1) Linux : Mettre au point du module du capteur et Tester le serveur en interne et externe</vt:lpstr>
      <vt:lpstr>3.1) Linux : Installation du serveur en tant que service</vt:lpstr>
      <vt:lpstr>4.1) Résultat de la requête « page d’aide » : http://78.199.78.207:48001</vt:lpstr>
      <vt:lpstr>4.1) Résultat de la requête « infos » : http://78.199.78.207:48001/infos</vt:lpstr>
      <vt:lpstr>4.1) Résultat de la requête « mesure » : http://78.199.78.207:48001/sensor</vt:lpstr>
      <vt:lpstr>4.1) Résultat de la requête « historique des 12 dernières mesures » :  http://78.199.78.207:48001/history:12 </vt:lpstr>
      <vt:lpstr>Conception dU Client</vt:lpstr>
      <vt:lpstr>Architecture de l’application</vt:lpstr>
      <vt:lpstr>Traitement des données</vt:lpstr>
      <vt:lpstr>Traitement des données</vt:lpstr>
      <vt:lpstr>Ajout de fonctionnalités - Graphiques</vt:lpstr>
      <vt:lpstr>Ajout de fonctionnalités - Graphiques</vt:lpstr>
      <vt:lpstr>Ajout de fonctionnalités - Graphiques</vt:lpstr>
      <vt:lpstr>Ajout de fonctionnalités - Icônes</vt:lpstr>
      <vt:lpstr>LA FINITION</vt:lpstr>
      <vt:lpstr>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Meteo</dc:title>
  <dc:creator>aiekick</dc:creator>
  <cp:lastModifiedBy>aiekick</cp:lastModifiedBy>
  <cp:revision>97</cp:revision>
  <dcterms:created xsi:type="dcterms:W3CDTF">2021-06-21T06:35:34Z</dcterms:created>
  <dcterms:modified xsi:type="dcterms:W3CDTF">2021-06-23T05:45:06Z</dcterms:modified>
</cp:coreProperties>
</file>