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7" r:id="rId2"/>
    <p:sldId id="319" r:id="rId3"/>
    <p:sldId id="320" r:id="rId4"/>
    <p:sldId id="263" r:id="rId5"/>
    <p:sldId id="285" r:id="rId6"/>
    <p:sldId id="287" r:id="rId7"/>
    <p:sldId id="286" r:id="rId8"/>
    <p:sldId id="288" r:id="rId9"/>
    <p:sldId id="289" r:id="rId10"/>
    <p:sldId id="265" r:id="rId11"/>
    <p:sldId id="272" r:id="rId12"/>
    <p:sldId id="273" r:id="rId13"/>
    <p:sldId id="277" r:id="rId14"/>
    <p:sldId id="264" r:id="rId15"/>
    <p:sldId id="290" r:id="rId16"/>
    <p:sldId id="275" r:id="rId17"/>
    <p:sldId id="276" r:id="rId18"/>
    <p:sldId id="266" r:id="rId19"/>
    <p:sldId id="310" r:id="rId20"/>
    <p:sldId id="311" r:id="rId21"/>
    <p:sldId id="280" r:id="rId22"/>
    <p:sldId id="281" r:id="rId23"/>
    <p:sldId id="283" r:id="rId24"/>
    <p:sldId id="267" r:id="rId25"/>
    <p:sldId id="301" r:id="rId26"/>
    <p:sldId id="321" r:id="rId27"/>
    <p:sldId id="322" r:id="rId28"/>
    <p:sldId id="307" r:id="rId29"/>
    <p:sldId id="302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5" r:id="rId38"/>
    <p:sldId id="326" r:id="rId39"/>
    <p:sldId id="324" r:id="rId40"/>
    <p:sldId id="323" r:id="rId41"/>
    <p:sldId id="270" r:id="rId42"/>
    <p:sldId id="327" r:id="rId43"/>
    <p:sldId id="271" r:id="rId4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74F790-5A3E-47E0-AE13-78F2F5C52328}">
          <p14:sldIdLst>
            <p14:sldId id="257"/>
            <p14:sldId id="319"/>
            <p14:sldId id="320"/>
            <p14:sldId id="263"/>
            <p14:sldId id="285"/>
            <p14:sldId id="287"/>
            <p14:sldId id="286"/>
            <p14:sldId id="288"/>
            <p14:sldId id="289"/>
            <p14:sldId id="265"/>
            <p14:sldId id="272"/>
            <p14:sldId id="273"/>
            <p14:sldId id="277"/>
            <p14:sldId id="264"/>
            <p14:sldId id="290"/>
            <p14:sldId id="275"/>
            <p14:sldId id="276"/>
            <p14:sldId id="266"/>
            <p14:sldId id="310"/>
            <p14:sldId id="311"/>
            <p14:sldId id="280"/>
            <p14:sldId id="281"/>
            <p14:sldId id="283"/>
            <p14:sldId id="267"/>
            <p14:sldId id="301"/>
            <p14:sldId id="321"/>
            <p14:sldId id="322"/>
            <p14:sldId id="307"/>
            <p14:sldId id="302"/>
            <p14:sldId id="312"/>
            <p14:sldId id="313"/>
            <p14:sldId id="314"/>
            <p14:sldId id="315"/>
            <p14:sldId id="316"/>
            <p14:sldId id="317"/>
            <p14:sldId id="318"/>
            <p14:sldId id="325"/>
            <p14:sldId id="326"/>
            <p14:sldId id="324"/>
            <p14:sldId id="323"/>
            <p14:sldId id="270"/>
            <p14:sldId id="32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0" autoAdjust="0"/>
    <p:restoredTop sz="97469" autoAdjust="0"/>
  </p:normalViewPr>
  <p:slideViewPr>
    <p:cSldViewPr snapToGrid="0">
      <p:cViewPr varScale="1">
        <p:scale>
          <a:sx n="160" d="100"/>
          <a:sy n="160" d="100"/>
        </p:scale>
        <p:origin x="498" y="1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4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9.xml"/><Relationship Id="rId36" Type="http://schemas.openxmlformats.org/officeDocument/2006/relationships/slide" Target="slides/slide41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8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6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9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5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dirty="0"/>
              <a:t>Envoie de la requête au serveur</a:t>
            </a:r>
          </a:p>
          <a:p>
            <a:pPr algn="l"/>
            <a:r>
              <a:rPr lang="fr-FR" sz="1200" dirty="0"/>
              <a:t>Stockage des donnée</a:t>
            </a:r>
          </a:p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de remplir l’application graphiquement car peu d’information à représenter pour la partie mer. Solution -&gt; ajouter des éléments visuel aussi bien décoratifs qu’informatif.</a:t>
            </a:r>
          </a:p>
          <a:p>
            <a:r>
              <a:rPr lang="fr-FR" dirty="0"/>
              <a:t>Graphiques cependant non conformes aux attentes: pas de légende possible sans trop réduire la courbe, pas de bornes, courbe qui « flotte » dans sons espace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nouveaux graphiques totalement customisés afin d’améliorer l’expérience utilisateur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/>
              <a:t>Affichage d’une icone météo en se basant sur la pression. Imitation d’un baromètre traditionnel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5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3653A15-0793-493A-9AA6-BB06FC462216}"/>
              </a:ext>
            </a:extLst>
          </p:cNvPr>
          <p:cNvSpPr/>
          <p:nvPr/>
        </p:nvSpPr>
        <p:spPr>
          <a:xfrm>
            <a:off x="8565409" y="1142924"/>
            <a:ext cx="2030873" cy="25804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Serveurs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EA5430-BBDB-42D6-BE86-E1FEB515B52E}"/>
              </a:ext>
            </a:extLst>
          </p:cNvPr>
          <p:cNvSpPr/>
          <p:nvPr/>
        </p:nvSpPr>
        <p:spPr>
          <a:xfrm>
            <a:off x="3270028" y="1149424"/>
            <a:ext cx="4837673" cy="52513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Logique Interne</a:t>
            </a:r>
          </a:p>
          <a:p>
            <a:pPr algn="ctr"/>
            <a:r>
              <a:rPr lang="fr-FR" sz="1600" dirty="0"/>
              <a:t>(Backend)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C3B0F-0DF6-4AD1-B237-992064B4C696}"/>
              </a:ext>
            </a:extLst>
          </p:cNvPr>
          <p:cNvSpPr/>
          <p:nvPr/>
        </p:nvSpPr>
        <p:spPr>
          <a:xfrm>
            <a:off x="600288" y="1146959"/>
            <a:ext cx="2468338" cy="4570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Interface Visuelle / IHM</a:t>
            </a:r>
          </a:p>
          <a:p>
            <a:pPr algn="ctr"/>
            <a:r>
              <a:rPr lang="fr-FR" sz="1600" dirty="0"/>
              <a:t>(Frontend)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 (Coté utilisateur)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1003485" y="424591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8790544" y="1907146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8790544" y="2887336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572090" y="2202976"/>
            <a:ext cx="1218454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218454" cy="974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2976"/>
            <a:ext cx="1218454" cy="9854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203721" y="247776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56568" y="2202976"/>
            <a:ext cx="1222891" cy="5033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1003485" y="348624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3166"/>
            <a:ext cx="1218454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</a:t>
            </a:r>
            <a:r>
              <a:rPr lang="fr-FR" sz="1400" dirty="0" err="1"/>
              <a:t>modele</a:t>
            </a:r>
            <a:endParaRPr lang="fr-FR" sz="14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630405" y="4244183"/>
            <a:ext cx="1049054" cy="2827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630405" y="4244183"/>
            <a:ext cx="1049054" cy="10420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630405" y="3767297"/>
            <a:ext cx="1049054" cy="4768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1003485" y="502803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203721" y="185436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456568" y="2082961"/>
            <a:ext cx="1222891" cy="1200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 (Coté Raspberry PI)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Modele</a:t>
            </a:r>
            <a:endParaRPr lang="fr-FR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673835" y="5674758"/>
            <a:ext cx="1513997" cy="511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de la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926011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654717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858829" y="3625183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745621" y="3566733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72412" y="5857234"/>
            <a:ext cx="1177107" cy="465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72012" y="4150327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98812" y="4658605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V="1">
            <a:off x="1430834" y="4874722"/>
            <a:ext cx="0" cy="8000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89656" y="3909374"/>
            <a:ext cx="717894" cy="6031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89656" y="4512525"/>
            <a:ext cx="709156" cy="612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6067729" y="3908569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76310" y="3909958"/>
            <a:ext cx="1244925" cy="5035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216450" y="3908569"/>
            <a:ext cx="642379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3007550" y="3459747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901100"/>
            <a:ext cx="0" cy="7536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45621" y="476575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216450" y="5108977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60966" y="5452201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76310" y="4413556"/>
            <a:ext cx="1244925" cy="695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DEBC6-F562-4F01-9017-651BD09455B7}"/>
              </a:ext>
            </a:extLst>
          </p:cNvPr>
          <p:cNvSpPr/>
          <p:nvPr/>
        </p:nvSpPr>
        <p:spPr>
          <a:xfrm>
            <a:off x="3082110" y="1398522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AFC9C-4F28-4BF0-8A03-E601E60A1155}"/>
              </a:ext>
            </a:extLst>
          </p:cNvPr>
          <p:cNvSpPr/>
          <p:nvPr/>
        </p:nvSpPr>
        <p:spPr>
          <a:xfrm>
            <a:off x="8944992" y="2478672"/>
            <a:ext cx="1177107" cy="562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CF7CDF-B5D1-4A02-A917-D1C649C3E35C}"/>
              </a:ext>
            </a:extLst>
          </p:cNvPr>
          <p:cNvSpPr/>
          <p:nvPr/>
        </p:nvSpPr>
        <p:spPr>
          <a:xfrm>
            <a:off x="642044" y="1386874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7CC698-4423-421C-B505-ACD0EA623A0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4291010" y="1681908"/>
            <a:ext cx="994378" cy="1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366F2EC-298D-4ACF-9942-9B566AEB52D5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207478" y="1681908"/>
            <a:ext cx="874632" cy="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09BE9-A969-4FD6-A948-656F6B9C666A}"/>
              </a:ext>
            </a:extLst>
          </p:cNvPr>
          <p:cNvSpPr/>
          <p:nvPr/>
        </p:nvSpPr>
        <p:spPr>
          <a:xfrm>
            <a:off x="8418202" y="133868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354316B-6A53-4E8F-831A-24155561C99A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9533546" y="2025131"/>
            <a:ext cx="1" cy="453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E377-D244-4E76-9211-E92CED427196}"/>
              </a:ext>
            </a:extLst>
          </p:cNvPr>
          <p:cNvSpPr/>
          <p:nvPr/>
        </p:nvSpPr>
        <p:spPr>
          <a:xfrm>
            <a:off x="5285388" y="133996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62AA198-4D30-4EFD-990B-127658E8C99C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7516077" y="1681907"/>
            <a:ext cx="902125" cy="12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4E78D-F34D-4EC5-B6FC-C236B0C86CBE}"/>
              </a:ext>
            </a:extLst>
          </p:cNvPr>
          <p:cNvSpPr/>
          <p:nvPr/>
        </p:nvSpPr>
        <p:spPr>
          <a:xfrm>
            <a:off x="5824729" y="2632660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83903B-115E-47CE-9DC8-DEC8D4B5D8EB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400732" y="2026410"/>
            <a:ext cx="1" cy="60625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51E699A-1442-4F79-A418-E369E8F15555}"/>
              </a:ext>
            </a:extLst>
          </p:cNvPr>
          <p:cNvCxnSpPr>
            <a:cxnSpLocks/>
            <a:stCxn id="69" idx="3"/>
            <a:endCxn id="58" idx="0"/>
          </p:cNvCxnSpPr>
          <p:nvPr/>
        </p:nvCxnSpPr>
        <p:spPr>
          <a:xfrm>
            <a:off x="6976734" y="2949431"/>
            <a:ext cx="884232" cy="617302"/>
          </a:xfrm>
          <a:prstGeom prst="curved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F168-6164-4DF9-B9F5-5BAA67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 (temporaire)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640DD-4D3F-447C-96B6-1746DF7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1/3 </a:t>
            </a:r>
            <a:r>
              <a:rPr lang="fr-FR" dirty="0" err="1"/>
              <a:t>spec</a:t>
            </a:r>
            <a:r>
              <a:rPr lang="fr-FR" dirty="0"/>
              <a:t> / recherche / </a:t>
            </a:r>
            <a:r>
              <a:rPr lang="fr-FR" dirty="0" err="1"/>
              <a:t>equipe</a:t>
            </a:r>
            <a:r>
              <a:rPr lang="fr-FR" dirty="0"/>
              <a:t> / choix technique : 10 min</a:t>
            </a:r>
          </a:p>
          <a:p>
            <a:r>
              <a:rPr lang="fr-FR" dirty="0"/>
              <a:t>1/3 architecture / conception serveur : 10 min</a:t>
            </a:r>
          </a:p>
          <a:p>
            <a:r>
              <a:rPr lang="fr-FR" dirty="0"/>
              <a:t>1/3 conception client / </a:t>
            </a:r>
            <a:r>
              <a:rPr lang="fr-FR" dirty="0" err="1"/>
              <a:t>demo</a:t>
            </a:r>
            <a:r>
              <a:rPr lang="fr-FR" dirty="0"/>
              <a:t> : 10 min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0FDC-E604-49B9-830D-B153351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85379"/>
              </p:ext>
            </p:extLst>
          </p:nvPr>
        </p:nvGraphicFramePr>
        <p:xfrm>
          <a:off x="414557" y="2374271"/>
          <a:ext cx="11362885" cy="402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14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937571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850058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375809">
                <a:tc>
                  <a:txBody>
                    <a:bodyPr/>
                    <a:lstStyle/>
                    <a:p>
                      <a:r>
                        <a:rPr lang="fr-FR" sz="1200" dirty="0"/>
                        <a:t>APIS: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infoclimat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meteomatics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openweathermap</a:t>
                      </a:r>
                      <a:endParaRPr lang="fr-FR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meteoconcept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697932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d’appel serveur autorisé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5000/jr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1000/14jr</a:t>
                      </a:r>
                    </a:p>
                    <a:p>
                      <a:r>
                        <a:rPr lang="fr-FR" sz="1200" dirty="0"/>
                        <a:t>(version d’essai 14jr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 appels 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1000/jr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500/jr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536871">
                <a:tc>
                  <a:txBody>
                    <a:bodyPr/>
                    <a:lstStyle/>
                    <a:p>
                      <a:r>
                        <a:rPr lang="fr-FR" sz="1200" dirty="0"/>
                        <a:t> gratuité service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Payant (essai 14jr)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181115">
                <a:tc>
                  <a:txBody>
                    <a:bodyPr/>
                    <a:lstStyle/>
                    <a:p>
                      <a:r>
                        <a:rPr lang="fr-FR" sz="1200" dirty="0"/>
                        <a:t>Type de recherche(par ville……)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858993">
                <a:tc>
                  <a:txBody>
                    <a:bodyPr/>
                    <a:lstStyle/>
                    <a:p>
                      <a:r>
                        <a:rPr lang="fr-FR" sz="1200" dirty="0"/>
                        <a:t>Données:</a:t>
                      </a:r>
                    </a:p>
                    <a:p>
                      <a:r>
                        <a:rPr lang="fr-FR" sz="1200" dirty="0"/>
                        <a:t>Température/pression humidité/icone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Pas de logo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r>
                        <a:rPr lang="fr-FR" sz="1200" dirty="0" err="1"/>
                        <a:t>Forecast</a:t>
                      </a:r>
                      <a:r>
                        <a:rPr lang="fr-FR" sz="1200" dirty="0"/>
                        <a:t> 5 jours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D174F63-0BA4-4B88-BB0E-5A6821CE8CBD}"/>
              </a:ext>
            </a:extLst>
          </p:cNvPr>
          <p:cNvSpPr txBox="1">
            <a:spLocks/>
          </p:cNvSpPr>
          <p:nvPr/>
        </p:nvSpPr>
        <p:spPr>
          <a:xfrm>
            <a:off x="647457" y="555231"/>
            <a:ext cx="10058400" cy="7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4000" dirty="0"/>
              <a:t>Comparatif des api web météo:</a:t>
            </a:r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Choix du Serveur WEB HTTP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5154" y="6032526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5CB61-9FF0-4139-BD81-E69C0E251A99}"/>
              </a:ext>
            </a:extLst>
          </p:cNvPr>
          <p:cNvSpPr/>
          <p:nvPr/>
        </p:nvSpPr>
        <p:spPr>
          <a:xfrm>
            <a:off x="2117099" y="1757355"/>
            <a:ext cx="2201549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SERVEURS</a:t>
            </a:r>
            <a:br>
              <a:rPr lang="fr-FR" dirty="0"/>
            </a:br>
            <a:r>
              <a:rPr lang="fr-FR" dirty="0"/>
              <a:t>NGINX/APACHE2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APPLICATION </a:t>
            </a:r>
          </a:p>
          <a:p>
            <a:pPr algn="ctr"/>
            <a:r>
              <a:rPr lang="fr-FR" dirty="0"/>
              <a:t>CGI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BB3A6-3161-43B0-972F-6B3A8F94C3FF}"/>
              </a:ext>
            </a:extLst>
          </p:cNvPr>
          <p:cNvSpPr/>
          <p:nvPr/>
        </p:nvSpPr>
        <p:spPr>
          <a:xfrm>
            <a:off x="7357910" y="1757355"/>
            <a:ext cx="2201549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 err="1"/>
              <a:t>Libuv</a:t>
            </a:r>
            <a:r>
              <a:rPr lang="fr-FR" dirty="0"/>
              <a:t> / </a:t>
            </a:r>
            <a:r>
              <a:rPr lang="fr-FR" dirty="0" err="1"/>
              <a:t>uv-cpp</a:t>
            </a:r>
            <a:r>
              <a:rPr lang="fr-FR" dirty="0"/>
              <a:t> (Librairie HTTP)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6E814-FEED-4109-B3C7-AF9C0DC8C94C}"/>
              </a:ext>
            </a:extLst>
          </p:cNvPr>
          <p:cNvSpPr/>
          <p:nvPr/>
        </p:nvSpPr>
        <p:spPr>
          <a:xfrm>
            <a:off x="1318212" y="4199646"/>
            <a:ext cx="3799322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Trop lourd pour notre besoin</a:t>
            </a:r>
          </a:p>
          <a:p>
            <a:pPr algn="ctr"/>
            <a:br>
              <a:rPr lang="fr-FR" dirty="0"/>
            </a:br>
            <a:r>
              <a:rPr lang="fr-FR" dirty="0"/>
              <a:t>Pas besoin de sécurité vu la nature des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B4F9A-BCA6-4F6C-A3E3-8DCB16D0F2D0}"/>
              </a:ext>
            </a:extLst>
          </p:cNvPr>
          <p:cNvSpPr/>
          <p:nvPr/>
        </p:nvSpPr>
        <p:spPr>
          <a:xfrm>
            <a:off x="6559024" y="4142375"/>
            <a:ext cx="3799322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Très léger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Facilement déployable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175839D-9E50-4525-83EB-7A2B557DC6F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17873" y="3341539"/>
            <a:ext cx="1" cy="8581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CF1911-E28D-4B15-896D-4FD7FB03DC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458685" y="3341539"/>
            <a:ext cx="0" cy="80083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C41A4-35DC-42CB-84DF-620D0DC38310}"/>
              </a:ext>
            </a:extLst>
          </p:cNvPr>
          <p:cNvSpPr/>
          <p:nvPr/>
        </p:nvSpPr>
        <p:spPr>
          <a:xfrm>
            <a:off x="1795795" y="753645"/>
            <a:ext cx="8862497" cy="1552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Contrôle du Capteur BME2800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Pilote BOSHC officiel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6A085-46D8-4A8C-93A5-54AC2A90D43E}"/>
              </a:ext>
            </a:extLst>
          </p:cNvPr>
          <p:cNvSpPr/>
          <p:nvPr/>
        </p:nvSpPr>
        <p:spPr>
          <a:xfrm>
            <a:off x="1795795" y="2447148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Sauvegarde non volatile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( Conservation des données après un crash ou un reboot)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SQLITE car c’est le Standard de l’industrie</a:t>
            </a:r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6631-E97E-45CC-98AB-09BF88F7DFED}"/>
              </a:ext>
            </a:extLst>
          </p:cNvPr>
          <p:cNvSpPr/>
          <p:nvPr/>
        </p:nvSpPr>
        <p:spPr>
          <a:xfrm>
            <a:off x="1795794" y="4363311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Format de donnée pour l’échange client-serveur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JSON car c’est le Standard de l’industrie</a:t>
            </a:r>
          </a:p>
          <a:p>
            <a:pPr algn="ctr"/>
            <a:r>
              <a:rPr lang="fr-FR" dirty="0"/>
              <a:t>C’est un Format orienté donnée</a:t>
            </a:r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1C7098-994B-4CE7-977B-8BF2D78395AF}"/>
              </a:ext>
            </a:extLst>
          </p:cNvPr>
          <p:cNvSpPr/>
          <p:nvPr/>
        </p:nvSpPr>
        <p:spPr>
          <a:xfrm>
            <a:off x="1664747" y="49967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Envoi/Réception requête HTTP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Network du Framework QT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D5CC2-FDBE-41C0-B22A-9CB5A641E5B6}"/>
              </a:ext>
            </a:extLst>
          </p:cNvPr>
          <p:cNvSpPr/>
          <p:nvPr/>
        </p:nvSpPr>
        <p:spPr>
          <a:xfrm>
            <a:off x="1664746" y="167079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Multi langage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Translator du Framework QT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5145C-C5E1-47F3-9FE2-10D0DF6D4445}"/>
              </a:ext>
            </a:extLst>
          </p:cNvPr>
          <p:cNvSpPr/>
          <p:nvPr/>
        </p:nvSpPr>
        <p:spPr>
          <a:xfrm>
            <a:off x="1664746" y="284191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Affichage de graphique de valeurs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Il y a les Module </a:t>
            </a:r>
            <a:r>
              <a:rPr lang="fr-FR" dirty="0" err="1"/>
              <a:t>QTCharts</a:t>
            </a:r>
            <a:r>
              <a:rPr lang="fr-FR" dirty="0"/>
              <a:t> / QWT du Framework QT</a:t>
            </a:r>
          </a:p>
          <a:p>
            <a:pPr algn="ctr"/>
            <a:r>
              <a:rPr lang="fr-FR" dirty="0"/>
              <a:t>Nous avons fait notre widget car nous n’obtenions pas le résultat souhaité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91D96-BE65-433D-A2CE-6D9F8F294684}"/>
              </a:ext>
            </a:extLst>
          </p:cNvPr>
          <p:cNvSpPr/>
          <p:nvPr/>
        </p:nvSpPr>
        <p:spPr>
          <a:xfrm>
            <a:off x="1664746" y="4010009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Support de thèmes de couleurs</a:t>
            </a:r>
          </a:p>
          <a:p>
            <a:pPr algn="ctr"/>
            <a:r>
              <a:rPr lang="fr-FR" dirty="0"/>
              <a:t>Module </a:t>
            </a:r>
            <a:r>
              <a:rPr lang="fr-FR" dirty="0" err="1"/>
              <a:t>StyleSheet</a:t>
            </a:r>
            <a:r>
              <a:rPr lang="fr-FR" dirty="0"/>
              <a:t> du Framework QT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A9195-685C-4C79-94E3-36189D4981C9}"/>
              </a:ext>
            </a:extLst>
          </p:cNvPr>
          <p:cNvSpPr/>
          <p:nvPr/>
        </p:nvSpPr>
        <p:spPr>
          <a:xfrm>
            <a:off x="1664745" y="5160237"/>
            <a:ext cx="8862497" cy="1198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Interface graphique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 module Widget du Framework QT</a:t>
            </a:r>
          </a:p>
          <a:p>
            <a:pPr algn="ctr"/>
            <a:r>
              <a:rPr lang="fr-FR" dirty="0"/>
              <a:t>Qui nous offre aussi un designer intégré</a:t>
            </a:r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 (Coté Raspberry PI)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Modele</a:t>
            </a:r>
            <a:endParaRPr lang="fr-FR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440879" y="5830263"/>
            <a:ext cx="1967764" cy="5558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Ecoute sur port HTTP</a:t>
            </a:r>
          </a:p>
          <a:p>
            <a:pPr algn="ctr"/>
            <a:r>
              <a:rPr lang="fr-FR" sz="1400" dirty="0"/>
              <a:t>Avec UV-CPP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9920941" y="3894370"/>
            <a:ext cx="1719681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JSON</a:t>
            </a:r>
          </a:p>
          <a:p>
            <a:pPr algn="ctr"/>
            <a:r>
              <a:rPr lang="fr-FR" sz="1400" dirty="0"/>
              <a:t>{ « temp » : 25,6,</a:t>
            </a:r>
          </a:p>
          <a:p>
            <a:pPr algn="ctr"/>
            <a:r>
              <a:rPr lang="fr-FR" sz="1400" dirty="0"/>
              <a:t>24.2,24.8,25.2,}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9980708" y="5682617"/>
            <a:ext cx="1600146" cy="6864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dispo sur le port HTTP via UV-CPP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5491550" y="3637696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953761" y="3579788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489291" y="5851643"/>
            <a:ext cx="1177107" cy="465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739590" y="4145064"/>
            <a:ext cx="1370341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617696" y="4658605"/>
            <a:ext cx="3360922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 sur 12 valeurs</a:t>
            </a:r>
          </a:p>
          <a:p>
            <a:pPr algn="ctr"/>
            <a:r>
              <a:rPr lang="fr-FR" sz="1400" dirty="0"/>
              <a:t>http://xxx.xxx.xxx.xxx/history:12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V="1">
            <a:off x="1424761" y="4869459"/>
            <a:ext cx="0" cy="9608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109931" y="3909374"/>
            <a:ext cx="507764" cy="5978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109931" y="4507262"/>
            <a:ext cx="507765" cy="617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6700450" y="3921082"/>
            <a:ext cx="253311" cy="19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9184450" y="3923013"/>
            <a:ext cx="736491" cy="4589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>
            <a:off x="5215267" y="3909374"/>
            <a:ext cx="276283" cy="117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617695" y="3459747"/>
            <a:ext cx="2597572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Requête 1</a:t>
            </a:r>
          </a:p>
          <a:p>
            <a:pPr algn="ctr"/>
            <a:r>
              <a:rPr lang="fr-FR" sz="1200" dirty="0"/>
              <a:t>Mesure du capteur</a:t>
            </a:r>
          </a:p>
          <a:p>
            <a:pPr algn="ctr"/>
            <a:r>
              <a:rPr lang="fr-FR" sz="1200" dirty="0"/>
              <a:t>http://xxx.xxx.xxx.xxx/sensor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10780781" y="4869459"/>
            <a:ext cx="1" cy="8131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962500" y="4783107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>
            <a:off x="5978618" y="5124610"/>
            <a:ext cx="983882" cy="17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8077845" y="5469556"/>
            <a:ext cx="0" cy="382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9193189" y="4381915"/>
            <a:ext cx="727752" cy="744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DEBC6-F562-4F01-9017-651BD09455B7}"/>
              </a:ext>
            </a:extLst>
          </p:cNvPr>
          <p:cNvSpPr/>
          <p:nvPr/>
        </p:nvSpPr>
        <p:spPr>
          <a:xfrm>
            <a:off x="3082110" y="1398522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AFC9C-4F28-4BF0-8A03-E601E60A1155}"/>
              </a:ext>
            </a:extLst>
          </p:cNvPr>
          <p:cNvSpPr/>
          <p:nvPr/>
        </p:nvSpPr>
        <p:spPr>
          <a:xfrm>
            <a:off x="8944992" y="2478672"/>
            <a:ext cx="1177107" cy="562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SQLITE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CF7CDF-B5D1-4A02-A917-D1C649C3E35C}"/>
              </a:ext>
            </a:extLst>
          </p:cNvPr>
          <p:cNvSpPr/>
          <p:nvPr/>
        </p:nvSpPr>
        <p:spPr>
          <a:xfrm>
            <a:off x="642044" y="1386874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7CC698-4423-421C-B505-ACD0EA623A0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4291010" y="1681908"/>
            <a:ext cx="994378" cy="1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366F2EC-298D-4ACF-9942-9B566AEB52D5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207478" y="1681908"/>
            <a:ext cx="874632" cy="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09BE9-A969-4FD6-A948-656F6B9C666A}"/>
              </a:ext>
            </a:extLst>
          </p:cNvPr>
          <p:cNvSpPr/>
          <p:nvPr/>
        </p:nvSpPr>
        <p:spPr>
          <a:xfrm>
            <a:off x="8418202" y="133868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354316B-6A53-4E8F-831A-24155561C99A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9533546" y="2025131"/>
            <a:ext cx="1" cy="453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E377-D244-4E76-9211-E92CED427196}"/>
              </a:ext>
            </a:extLst>
          </p:cNvPr>
          <p:cNvSpPr/>
          <p:nvPr/>
        </p:nvSpPr>
        <p:spPr>
          <a:xfrm>
            <a:off x="5285388" y="133996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62AA198-4D30-4EFD-990B-127658E8C99C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7516077" y="1681907"/>
            <a:ext cx="902125" cy="12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4E78D-F34D-4EC5-B6FC-C236B0C86CBE}"/>
              </a:ext>
            </a:extLst>
          </p:cNvPr>
          <p:cNvSpPr/>
          <p:nvPr/>
        </p:nvSpPr>
        <p:spPr>
          <a:xfrm>
            <a:off x="5824729" y="2492416"/>
            <a:ext cx="1152005" cy="773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Driver</a:t>
            </a:r>
          </a:p>
          <a:p>
            <a:pPr algn="ctr"/>
            <a:r>
              <a:rPr lang="fr-FR" sz="1400" dirty="0"/>
              <a:t>Bosch BME280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83903B-115E-47CE-9DC8-DEC8D4B5D8EB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400732" y="2026410"/>
            <a:ext cx="1" cy="46600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51E699A-1442-4F79-A418-E369E8F15555}"/>
              </a:ext>
            </a:extLst>
          </p:cNvPr>
          <p:cNvCxnSpPr>
            <a:cxnSpLocks/>
            <a:stCxn id="69" idx="3"/>
            <a:endCxn id="58" idx="0"/>
          </p:cNvCxnSpPr>
          <p:nvPr/>
        </p:nvCxnSpPr>
        <p:spPr>
          <a:xfrm>
            <a:off x="6976734" y="2879309"/>
            <a:ext cx="1092372" cy="700479"/>
          </a:xfrm>
          <a:prstGeom prst="curved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5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11424-5CA3-41D8-9395-406C0CD3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135"/>
          </a:xfrm>
        </p:spPr>
        <p:txBody>
          <a:bodyPr>
            <a:normAutofit/>
          </a:bodyPr>
          <a:lstStyle/>
          <a:p>
            <a:r>
              <a:rPr lang="fr-FR" sz="2800" dirty="0" err="1"/>
              <a:t>Url’s</a:t>
            </a:r>
            <a:r>
              <a:rPr lang="fr-FR" sz="2800" dirty="0"/>
              <a:t> HTTP disponibles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89CF58-2801-4C14-AB9F-0C3ED92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925C8-9AE5-4E5D-940E-7E77A38CE78E}"/>
              </a:ext>
            </a:extLst>
          </p:cNvPr>
          <p:cNvSpPr/>
          <p:nvPr/>
        </p:nvSpPr>
        <p:spPr>
          <a:xfrm>
            <a:off x="1123575" y="1464234"/>
            <a:ext cx="1816849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2F601-1585-40D6-BF10-8509FDFD5697}"/>
              </a:ext>
            </a:extLst>
          </p:cNvPr>
          <p:cNvSpPr/>
          <p:nvPr/>
        </p:nvSpPr>
        <p:spPr>
          <a:xfrm>
            <a:off x="6780304" y="1464233"/>
            <a:ext cx="2288992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http://ip:port/infos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52D1E6-FE2D-477A-BC3E-041FAB27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9" y="2008092"/>
            <a:ext cx="2548199" cy="43162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8F2FC0-99C4-473B-B531-4D51AD6A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78" y="2264667"/>
            <a:ext cx="4186643" cy="26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8063-6A8A-47B2-8E21-FB693FECB166}"/>
              </a:ext>
            </a:extLst>
          </p:cNvPr>
          <p:cNvSpPr/>
          <p:nvPr/>
        </p:nvSpPr>
        <p:spPr>
          <a:xfrm>
            <a:off x="1708253" y="1733006"/>
            <a:ext cx="2450356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http://ip:port/sensor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44AAA-C612-4646-AC99-F38FB77CDB64}"/>
              </a:ext>
            </a:extLst>
          </p:cNvPr>
          <p:cNvSpPr/>
          <p:nvPr/>
        </p:nvSpPr>
        <p:spPr>
          <a:xfrm>
            <a:off x="6738594" y="1594115"/>
            <a:ext cx="3729320" cy="69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http://ip:port/history:N</a:t>
            </a:r>
          </a:p>
          <a:p>
            <a:pPr algn="ctr"/>
            <a:r>
              <a:rPr lang="en-US" dirty="0"/>
              <a:t>(n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de 1..1e6)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E7DB6FD-975A-4086-BAA5-23AAE6882B39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69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800"/>
              <a:t>Url’s HTTP disponibles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DA1A44-7890-4C6D-898C-FD0E0C51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2" y="2669713"/>
            <a:ext cx="4719378" cy="10446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9AE1F70-EE28-4887-B490-6839E938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57" y="2943825"/>
            <a:ext cx="4791331" cy="302222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68B8EE2-C305-404F-9EF8-46B6E4148D96}"/>
              </a:ext>
            </a:extLst>
          </p:cNvPr>
          <p:cNvSpPr txBox="1"/>
          <p:nvPr/>
        </p:nvSpPr>
        <p:spPr>
          <a:xfrm>
            <a:off x="7301663" y="24850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les 12 dernières mesures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F168-6164-4DF9-B9F5-5BAA67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640DD-4D3F-447C-96B6-1746DF7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0FDC-E604-49B9-830D-B153351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7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907CD3DF-D086-4F74-97DF-145DA0C7AE15}"/>
              </a:ext>
            </a:extLst>
          </p:cNvPr>
          <p:cNvGrpSpPr/>
          <p:nvPr/>
        </p:nvGrpSpPr>
        <p:grpSpPr>
          <a:xfrm>
            <a:off x="6175828" y="3998806"/>
            <a:ext cx="5394560" cy="2296160"/>
            <a:chOff x="3074127" y="1169851"/>
            <a:chExt cx="5394560" cy="2296160"/>
          </a:xfrm>
          <a:solidFill>
            <a:srgbClr val="00B0F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ED3FD-2E74-40BF-8418-037C451D4E0C}"/>
                </a:ext>
              </a:extLst>
            </p:cNvPr>
            <p:cNvSpPr/>
            <p:nvPr/>
          </p:nvSpPr>
          <p:spPr>
            <a:xfrm>
              <a:off x="3074127" y="1169851"/>
              <a:ext cx="5394560" cy="229616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Ville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3E393-A133-44D9-8AC0-AA808D7CFB4B}"/>
                </a:ext>
              </a:extLst>
            </p:cNvPr>
            <p:cNvSpPr/>
            <p:nvPr/>
          </p:nvSpPr>
          <p:spPr>
            <a:xfrm>
              <a:off x="6397996" y="2282583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6CF20-28E4-4065-A6F4-0800CFDF7018}"/>
                </a:ext>
              </a:extLst>
            </p:cNvPr>
            <p:cNvSpPr/>
            <p:nvPr/>
          </p:nvSpPr>
          <p:spPr>
            <a:xfrm>
              <a:off x="5204146" y="1654629"/>
              <a:ext cx="1193849" cy="520725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06B0E9-3AC7-4B1A-BC1B-6CB8AD3707D8}"/>
                </a:ext>
              </a:extLst>
            </p:cNvPr>
            <p:cNvSpPr/>
            <p:nvPr/>
          </p:nvSpPr>
          <p:spPr>
            <a:xfrm>
              <a:off x="7440219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4901E-E913-4A7D-86E0-0E7A22782BEB}"/>
                </a:ext>
              </a:extLst>
            </p:cNvPr>
            <p:cNvSpPr/>
            <p:nvPr/>
          </p:nvSpPr>
          <p:spPr>
            <a:xfrm>
              <a:off x="5355773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B7345-19EF-41CB-80EE-B345B0C97360}"/>
                </a:ext>
              </a:extLst>
            </p:cNvPr>
            <p:cNvSpPr/>
            <p:nvPr/>
          </p:nvSpPr>
          <p:spPr>
            <a:xfrm>
              <a:off x="4313550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D97BFA-E6A1-4071-9E91-CD727B65138E}"/>
                </a:ext>
              </a:extLst>
            </p:cNvPr>
            <p:cNvSpPr/>
            <p:nvPr/>
          </p:nvSpPr>
          <p:spPr>
            <a:xfrm>
              <a:off x="3271327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00581AA-148B-4207-A8F5-462EB9242CED}"/>
              </a:ext>
            </a:extLst>
          </p:cNvPr>
          <p:cNvGrpSpPr/>
          <p:nvPr/>
        </p:nvGrpSpPr>
        <p:grpSpPr>
          <a:xfrm>
            <a:off x="1323703" y="3998806"/>
            <a:ext cx="3477197" cy="2296160"/>
            <a:chOff x="580997" y="3998806"/>
            <a:chExt cx="3477197" cy="2296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2C1CD-8C25-4AAE-80DF-400A1DE3D63D}"/>
                </a:ext>
              </a:extLst>
            </p:cNvPr>
            <p:cNvSpPr/>
            <p:nvPr/>
          </p:nvSpPr>
          <p:spPr>
            <a:xfrm>
              <a:off x="580997" y="3998806"/>
              <a:ext cx="3477197" cy="229616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Mer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F2FCF-B455-435C-971D-E32D795F96AE}"/>
                </a:ext>
              </a:extLst>
            </p:cNvPr>
            <p:cNvSpPr/>
            <p:nvPr/>
          </p:nvSpPr>
          <p:spPr>
            <a:xfrm>
              <a:off x="783212" y="4759697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4808DC-CA58-4002-B49A-2A1C6F911E2D}"/>
                </a:ext>
              </a:extLst>
            </p:cNvPr>
            <p:cNvSpPr/>
            <p:nvPr/>
          </p:nvSpPr>
          <p:spPr>
            <a:xfrm>
              <a:off x="780015" y="5461604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1BE971-7A62-4396-89B0-2FA47AB2A9DD}"/>
                </a:ext>
              </a:extLst>
            </p:cNvPr>
            <p:cNvSpPr/>
            <p:nvPr/>
          </p:nvSpPr>
          <p:spPr>
            <a:xfrm>
              <a:off x="2688959" y="4743946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3CA5-71CF-4D61-A564-9C5939C07058}"/>
                </a:ext>
              </a:extLst>
            </p:cNvPr>
            <p:cNvSpPr/>
            <p:nvPr/>
          </p:nvSpPr>
          <p:spPr>
            <a:xfrm>
              <a:off x="2688959" y="5461604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4852D4-6977-4228-8833-263A616B3113}"/>
              </a:ext>
            </a:extLst>
          </p:cNvPr>
          <p:cNvGrpSpPr/>
          <p:nvPr/>
        </p:nvGrpSpPr>
        <p:grpSpPr>
          <a:xfrm>
            <a:off x="730922" y="1722916"/>
            <a:ext cx="2123340" cy="1752382"/>
            <a:chOff x="8927838" y="3805270"/>
            <a:chExt cx="2123340" cy="17523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7C7D19-0CD0-48F4-A126-005D8330D5E4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Mer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DF2F7-C1FE-40EC-94AD-B0D864DF9336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‘mer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 l’application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11CB31F-12CC-466E-87D5-45501E63BBFD}"/>
              </a:ext>
            </a:extLst>
          </p:cNvPr>
          <p:cNvGrpSpPr/>
          <p:nvPr/>
        </p:nvGrpSpPr>
        <p:grpSpPr>
          <a:xfrm>
            <a:off x="8618297" y="1761734"/>
            <a:ext cx="2123340" cy="1752382"/>
            <a:chOff x="8927838" y="3805270"/>
            <a:chExt cx="2123340" cy="17523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98A64-BD74-481B-B704-21A9C7205347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Ville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02E698-FE32-499E-93CF-39B06C51382B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‘ville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238A3E-2788-4A6F-BD23-C81077F79F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79967" y="3514116"/>
            <a:ext cx="1188330" cy="94022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BDDA5-C603-4343-BBD3-2C063B38E80B}"/>
              </a:ext>
            </a:extLst>
          </p:cNvPr>
          <p:cNvSpPr/>
          <p:nvPr/>
        </p:nvSpPr>
        <p:spPr>
          <a:xfrm>
            <a:off x="10678901" y="4217290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2B8B90-BC27-474C-A997-0CFE288C85A2}"/>
              </a:ext>
            </a:extLst>
          </p:cNvPr>
          <p:cNvCxnSpPr>
            <a:cxnSpLocks/>
            <a:stCxn id="10" idx="1"/>
            <a:endCxn id="53" idx="1"/>
          </p:cNvCxnSpPr>
          <p:nvPr/>
        </p:nvCxnSpPr>
        <p:spPr>
          <a:xfrm flipH="1">
            <a:off x="2396365" y="2100600"/>
            <a:ext cx="2212240" cy="256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0426-A8D9-4C78-9C8D-44D834D60724}"/>
              </a:ext>
            </a:extLst>
          </p:cNvPr>
          <p:cNvSpPr/>
          <p:nvPr/>
        </p:nvSpPr>
        <p:spPr>
          <a:xfrm>
            <a:off x="2396365" y="2211777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615E-8374-4F8A-8ABE-9D618708DE52}"/>
              </a:ext>
            </a:extLst>
          </p:cNvPr>
          <p:cNvSpPr/>
          <p:nvPr/>
        </p:nvSpPr>
        <p:spPr>
          <a:xfrm>
            <a:off x="4608605" y="1300348"/>
            <a:ext cx="2390275" cy="16005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Datas Météo »</a:t>
            </a:r>
          </a:p>
          <a:p>
            <a:pPr algn="ctr"/>
            <a:r>
              <a:rPr lang="fr-FR" sz="1400" dirty="0"/>
              <a:t>- Ville</a:t>
            </a:r>
          </a:p>
          <a:p>
            <a:pPr algn="ctr"/>
            <a:r>
              <a:rPr lang="fr-FR" sz="1400" dirty="0"/>
              <a:t>- Humidité</a:t>
            </a:r>
          </a:p>
          <a:p>
            <a:pPr algn="ctr"/>
            <a:r>
              <a:rPr lang="fr-FR" sz="1400" dirty="0"/>
              <a:t>- Temps</a:t>
            </a:r>
          </a:p>
          <a:p>
            <a:pPr algn="ctr"/>
            <a:r>
              <a:rPr lang="fr-FR" sz="1400" dirty="0"/>
              <a:t>- Pression</a:t>
            </a:r>
          </a:p>
          <a:p>
            <a:pPr algn="ctr"/>
            <a:r>
              <a:rPr lang="fr-FR" sz="1400" dirty="0"/>
              <a:t>- Température</a:t>
            </a:r>
          </a:p>
          <a:p>
            <a:pPr algn="ctr"/>
            <a:r>
              <a:rPr lang="fr-FR" sz="1400" dirty="0"/>
              <a:t>- Icone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ECB9B7-D80B-402A-A385-A1DDADE75A6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3191" y="3475298"/>
            <a:ext cx="189401" cy="95151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0EDDAA9-817D-49A5-AD7F-E1E7AC721059}"/>
              </a:ext>
            </a:extLst>
          </p:cNvPr>
          <p:cNvSpPr/>
          <p:nvPr/>
        </p:nvSpPr>
        <p:spPr>
          <a:xfrm>
            <a:off x="1443557" y="4246937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80AA9-2694-4B63-B561-E1BF178CC4DD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>
            <a:off x="6998880" y="2100600"/>
            <a:ext cx="2123340" cy="336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E7D78-1064-4CC8-8839-C60ADC6AA286}"/>
              </a:ext>
            </a:extLst>
          </p:cNvPr>
          <p:cNvSpPr/>
          <p:nvPr/>
        </p:nvSpPr>
        <p:spPr>
          <a:xfrm>
            <a:off x="8821790" y="2291721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077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46231"/>
          <a:stretch/>
        </p:blipFill>
        <p:spPr>
          <a:xfrm>
            <a:off x="4740902" y="1347682"/>
            <a:ext cx="7013350" cy="21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61832"/>
          <a:stretch/>
        </p:blipFill>
        <p:spPr>
          <a:xfrm>
            <a:off x="1628499" y="4803253"/>
            <a:ext cx="9346314" cy="12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détaillés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456438-76CF-4A9D-81E3-927803D5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12" y="2035429"/>
            <a:ext cx="7396061" cy="4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complémentaires designs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B44FB-0E78-48E8-9E3C-1B4269BA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t="51803" r="2233" b="6623"/>
          <a:stretch/>
        </p:blipFill>
        <p:spPr>
          <a:xfrm>
            <a:off x="4922982" y="2702908"/>
            <a:ext cx="2346036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DC873-79C1-4C14-B4AF-57D155A9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53781" r="1328" b="2787"/>
          <a:stretch/>
        </p:blipFill>
        <p:spPr>
          <a:xfrm>
            <a:off x="3911861" y="2724728"/>
            <a:ext cx="4368278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Icônes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XLTWKK Thermomètre mural maison hygromètre baromètre baromètre marin  baromètre famille baromètre ménage mural: Amazon.fr: Sports et Loisirs">
            <a:extLst>
              <a:ext uri="{FF2B5EF4-FFF2-40B4-BE49-F238E27FC236}">
                <a16:creationId xmlns:a16="http://schemas.microsoft.com/office/drawing/2014/main" id="{C58F336D-D5C3-4F0C-AA8F-A100A0D0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3" b="98588" l="1412" r="98353">
                        <a14:foregroundMark x1="8252" y1="25228" x2="1176" y2="45647"/>
                        <a14:foregroundMark x1="1176" y1="45647" x2="1125" y2="51403"/>
                        <a14:foregroundMark x1="16785" y1="86095" x2="45412" y2="97882"/>
                        <a14:foregroundMark x1="45412" y1="97882" x2="54439" y2="98566"/>
                        <a14:foregroundMark x1="88117" y1="80668" x2="96160" y2="58509"/>
                        <a14:foregroundMark x1="97119" y1="42759" x2="97027" y2="38887"/>
                        <a14:foregroundMark x1="70607" y1="5904" x2="38118" y2="2588"/>
                        <a14:foregroundMark x1="38118" y1="2588" x2="25527" y2="7649"/>
                        <a14:foregroundMark x1="19294" y1="12706" x2="19294" y2="12706"/>
                        <a14:foregroundMark x1="21176" y1="11529" x2="21176" y2="11529"/>
                        <a14:foregroundMark x1="90588" y1="28471" x2="90588" y2="28471"/>
                        <a14:foregroundMark x1="92941" y1="33412" x2="92941" y2="33412"/>
                        <a14:foregroundMark x1="93647" y1="39059" x2="93647" y2="39059"/>
                        <a14:foregroundMark x1="94824" y1="44000" x2="94824" y2="44000"/>
                        <a14:foregroundMark x1="96000" y1="63765" x2="96000" y2="63765"/>
                        <a14:foregroundMark x1="81412" y1="84000" x2="81412" y2="84000"/>
                        <a14:foregroundMark x1="69412" y1="92000" x2="69412" y2="92000"/>
                        <a14:foregroundMark x1="56000" y1="93412" x2="56000" y2="93412"/>
                        <a14:foregroundMark x1="50353" y1="95294" x2="50353" y2="95294"/>
                        <a14:foregroundMark x1="18588" y1="82353" x2="18588" y2="82353"/>
                        <a14:foregroundMark x1="10588" y1="70118" x2="10588" y2="70118"/>
                        <a14:foregroundMark x1="8000" y1="66353" x2="8000" y2="66353"/>
                        <a14:foregroundMark x1="21176" y1="11294" x2="21176" y2="11294"/>
                        <a14:foregroundMark x1="21539" y1="10959" x2="20706" y2="12000"/>
                        <a14:foregroundMark x1="21176" y1="11294" x2="16000" y2="17176"/>
                        <a14:foregroundMark x1="76706" y1="9647" x2="83294" y2="15294"/>
                        <a14:foregroundMark x1="97882" y1="43294" x2="98118" y2="51059"/>
                        <a14:foregroundMark x1="98588" y1="49882" x2="97176" y2="59765"/>
                        <a14:foregroundMark x1="41647" y1="98118" x2="53412" y2="98588"/>
                        <a14:foregroundMark x1="63684" y1="96355" x2="64235" y2="96235"/>
                        <a14:foregroundMark x1="53412" y1="98588" x2="54315" y2="98392"/>
                        <a14:foregroundMark x1="26353" y1="7294" x2="20706" y2="11294"/>
                        <a14:foregroundMark x1="14353" y1="16941" x2="11811" y2="19737"/>
                        <a14:backgroundMark x1="13318" y1="16177" x2="13981" y2="15719"/>
                        <a14:backgroundMark x1="15069" y1="12205" x2="9412" y2="13647"/>
                        <a14:backgroundMark x1="9412" y1="13647" x2="10346" y2="15431"/>
                        <a14:backgroundMark x1="1647" y1="68000" x2="1647" y2="68000"/>
                        <a14:backgroundMark x1="235" y1="62118" x2="4471" y2="77647"/>
                        <a14:backgroundMark x1="4941" y1="76941" x2="13176" y2="84941"/>
                        <a14:backgroundMark x1="13647" y1="85176" x2="14824" y2="86118"/>
                        <a14:backgroundMark x1="14588" y1="84706" x2="14588" y2="84706"/>
                        <a14:backgroundMark x1="14353" y1="84706" x2="14353" y2="84706"/>
                        <a14:backgroundMark x1="63128" y1="98212" x2="86118" y2="87529"/>
                        <a14:backgroundMark x1="86118" y1="87529" x2="89647" y2="84471"/>
                        <a14:backgroundMark x1="88706" y1="83059" x2="85882" y2="84706"/>
                        <a14:backgroundMark x1="84286" y1="14439" x2="91294" y2="20235"/>
                        <a14:backgroundMark x1="72235" y1="4471" x2="77581" y2="8893"/>
                        <a14:backgroundMark x1="91294" y1="20235" x2="99765" y2="37647"/>
                        <a14:backgroundMark x1="92235" y1="20471" x2="92235" y2="20471"/>
                        <a14:backgroundMark x1="471" y1="55765" x2="1882" y2="63059"/>
                        <a14:backgroundMark x1="8991" y1="21634" x2="6824" y2="24235"/>
                        <a14:backgroundMark x1="92235" y1="20000" x2="92235" y2="20000"/>
                        <a14:backgroundMark x1="91529" y1="18824" x2="92471" y2="21176"/>
                        <a14:backgroundMark x1="99294" y1="42824" x2="99281" y2="43252"/>
                        <a14:backgroundMark x1="64941" y1="98118" x2="55294" y2="99765"/>
                        <a14:backgroundMark x1="88706" y1="80941" x2="87529" y2="83294"/>
                        <a14:backgroundMark x1="13176" y1="84706" x2="16000" y2="86824"/>
                        <a14:backgroundMark x1="11059" y1="19294" x2="8235" y2="23529"/>
                        <a14:backgroundMark x1="235" y1="51529" x2="1412" y2="59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4619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0BEC3AA-8F15-48CB-89EC-5B218ADF0DF9}"/>
              </a:ext>
            </a:extLst>
          </p:cNvPr>
          <p:cNvSpPr/>
          <p:nvPr/>
        </p:nvSpPr>
        <p:spPr>
          <a:xfrm>
            <a:off x="1699480" y="2521461"/>
            <a:ext cx="2772000" cy="2772000"/>
          </a:xfrm>
          <a:prstGeom prst="arc">
            <a:avLst>
              <a:gd name="adj1" fmla="val 8092805"/>
              <a:gd name="adj2" fmla="val 145148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423597-CA8D-412D-8138-B8ADE58AFC93}"/>
              </a:ext>
            </a:extLst>
          </p:cNvPr>
          <p:cNvSpPr/>
          <p:nvPr/>
        </p:nvSpPr>
        <p:spPr>
          <a:xfrm>
            <a:off x="1718530" y="2530986"/>
            <a:ext cx="2772000" cy="2772000"/>
          </a:xfrm>
          <a:prstGeom prst="arc">
            <a:avLst>
              <a:gd name="adj1" fmla="val 14556024"/>
              <a:gd name="adj2" fmla="val 1775203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7A5C65C-9344-4088-A8EF-7EB68EF12D55}"/>
              </a:ext>
            </a:extLst>
          </p:cNvPr>
          <p:cNvSpPr/>
          <p:nvPr/>
        </p:nvSpPr>
        <p:spPr>
          <a:xfrm>
            <a:off x="1728055" y="2530986"/>
            <a:ext cx="2772000" cy="2772000"/>
          </a:xfrm>
          <a:prstGeom prst="arc">
            <a:avLst>
              <a:gd name="adj1" fmla="val 17719475"/>
              <a:gd name="adj2" fmla="val 269217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E74573-98AD-476E-B88F-21D1E7C6A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96" y="1954295"/>
            <a:ext cx="1440000" cy="144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366201-C981-4DFE-9C33-82FBBDD0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295"/>
            <a:ext cx="144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3A25302-AF31-4257-968D-FC5F37D9C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93" y="3394295"/>
            <a:ext cx="1440000" cy="1440000"/>
          </a:xfrm>
          <a:prstGeom prst="rect">
            <a:avLst/>
          </a:prstGeom>
          <a:ln>
            <a:solidFill>
              <a:srgbClr val="00CC99"/>
            </a:solidFill>
          </a:ln>
        </p:spPr>
      </p:pic>
    </p:spTree>
    <p:extLst>
      <p:ext uri="{BB962C8B-B14F-4D97-AF65-F5344CB8AC3E}">
        <p14:creationId xmlns:p14="http://schemas.microsoft.com/office/powerpoint/2010/main" val="571211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Interface D’administration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96BB19-379E-41E4-9570-6AB8EC4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65" y="1567421"/>
            <a:ext cx="3535194" cy="47172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41F0E1-E4D6-4C48-8706-16D7B2030508}"/>
              </a:ext>
            </a:extLst>
          </p:cNvPr>
          <p:cNvSpPr/>
          <p:nvPr/>
        </p:nvSpPr>
        <p:spPr>
          <a:xfrm>
            <a:off x="2491789" y="1744444"/>
            <a:ext cx="358987" cy="2756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A352F6-0D7F-402F-B1EB-B8AAF1E7F237}"/>
              </a:ext>
            </a:extLst>
          </p:cNvPr>
          <p:cNvGrpSpPr/>
          <p:nvPr/>
        </p:nvGrpSpPr>
        <p:grpSpPr>
          <a:xfrm>
            <a:off x="6737425" y="2139576"/>
            <a:ext cx="2759186" cy="3580405"/>
            <a:chOff x="5255260" y="3041175"/>
            <a:chExt cx="2146487" cy="2750524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F24CB0A-9F43-4C76-9838-EF590F28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260" y="3041175"/>
              <a:ext cx="2146487" cy="275052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F5A510-45DB-454B-BACF-0F96533A22CF}"/>
                </a:ext>
              </a:extLst>
            </p:cNvPr>
            <p:cNvSpPr/>
            <p:nvPr/>
          </p:nvSpPr>
          <p:spPr>
            <a:xfrm>
              <a:off x="5255260" y="3041175"/>
              <a:ext cx="2146487" cy="27505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86A39BA-B9B5-4292-B997-B1A5A8716801}"/>
              </a:ext>
            </a:extLst>
          </p:cNvPr>
          <p:cNvCxnSpPr>
            <a:cxnSpLocks/>
          </p:cNvCxnSpPr>
          <p:nvPr/>
        </p:nvCxnSpPr>
        <p:spPr>
          <a:xfrm>
            <a:off x="2850776" y="1744444"/>
            <a:ext cx="6645835" cy="3951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8B2EBEC-77C0-4050-9203-ABCCE4CD2F35}"/>
              </a:ext>
            </a:extLst>
          </p:cNvPr>
          <p:cNvCxnSpPr>
            <a:cxnSpLocks/>
          </p:cNvCxnSpPr>
          <p:nvPr/>
        </p:nvCxnSpPr>
        <p:spPr>
          <a:xfrm>
            <a:off x="2491789" y="2020047"/>
            <a:ext cx="4245636" cy="36999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1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Interface D’administration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5980" y="6032526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96BB19-379E-41E4-9570-6AB8EC4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94250"/>
            <a:ext cx="2551034" cy="34040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845EA3-5504-4492-AAB0-51DC68B7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10" y="2994250"/>
            <a:ext cx="2551034" cy="34040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1DC08E-3E68-421B-BFD0-58709638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91" y="2994250"/>
            <a:ext cx="2551034" cy="3404036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1FED8C94-D646-4B2B-BE5F-6A770115043E}"/>
              </a:ext>
            </a:extLst>
          </p:cNvPr>
          <p:cNvGrpSpPr/>
          <p:nvPr/>
        </p:nvGrpSpPr>
        <p:grpSpPr>
          <a:xfrm>
            <a:off x="4285844" y="1316761"/>
            <a:ext cx="2903165" cy="984871"/>
            <a:chOff x="4285844" y="1316761"/>
            <a:chExt cx="2903165" cy="9848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36A2D46-4E13-4606-85C8-ADA1AA4D4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5844" y="1316761"/>
              <a:ext cx="2903165" cy="98487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EB4D9-8704-4C73-BE20-2CD63476FD9F}"/>
                </a:ext>
              </a:extLst>
            </p:cNvPr>
            <p:cNvSpPr/>
            <p:nvPr/>
          </p:nvSpPr>
          <p:spPr>
            <a:xfrm>
              <a:off x="4388523" y="1967699"/>
              <a:ext cx="2483733" cy="1919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D409822-9B41-44A8-9462-5719AFEA6289}"/>
              </a:ext>
            </a:extLst>
          </p:cNvPr>
          <p:cNvSpPr txBox="1"/>
          <p:nvPr/>
        </p:nvSpPr>
        <p:spPr>
          <a:xfrm>
            <a:off x="1126564" y="2347919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Celsius</a:t>
            </a:r>
          </a:p>
          <a:p>
            <a:pPr algn="ctr"/>
            <a:r>
              <a:rPr lang="fr-FR" dirty="0"/>
              <a:t>(default)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729CEA-32C4-4248-B689-F5955BF17459}"/>
              </a:ext>
            </a:extLst>
          </p:cNvPr>
          <p:cNvSpPr txBox="1"/>
          <p:nvPr/>
        </p:nvSpPr>
        <p:spPr>
          <a:xfrm>
            <a:off x="4285844" y="2436941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Fahrenheit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35D216A-C062-425C-928F-7B6F1B65E173}"/>
              </a:ext>
            </a:extLst>
          </p:cNvPr>
          <p:cNvSpPr txBox="1"/>
          <p:nvPr/>
        </p:nvSpPr>
        <p:spPr>
          <a:xfrm>
            <a:off x="7966878" y="2426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Kelvin</a:t>
            </a:r>
          </a:p>
        </p:txBody>
      </p:sp>
    </p:spTree>
    <p:extLst>
      <p:ext uri="{BB962C8B-B14F-4D97-AF65-F5344CB8AC3E}">
        <p14:creationId xmlns:p14="http://schemas.microsoft.com/office/powerpoint/2010/main" val="358278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changement de police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B916E40-5860-48EC-BE6D-CE782532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585" y="2060007"/>
            <a:ext cx="2976142" cy="397128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B317F7-A6FA-4130-BF75-E8D95734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" y="1940195"/>
            <a:ext cx="3065931" cy="409110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0E04C42-996A-4ABE-BF03-76F7CC8A9EC2}"/>
              </a:ext>
            </a:extLst>
          </p:cNvPr>
          <p:cNvSpPr txBox="1"/>
          <p:nvPr/>
        </p:nvSpPr>
        <p:spPr>
          <a:xfrm>
            <a:off x="3993888" y="2461293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 de la police Mistral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F5B2525-A1F6-4316-A886-C12E963E31C7}"/>
              </a:ext>
            </a:extLst>
          </p:cNvPr>
          <p:cNvGrpSpPr/>
          <p:nvPr/>
        </p:nvGrpSpPr>
        <p:grpSpPr>
          <a:xfrm>
            <a:off x="4335937" y="3119803"/>
            <a:ext cx="2146487" cy="2750524"/>
            <a:chOff x="9475946" y="3275191"/>
            <a:chExt cx="2146487" cy="275052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5C6581E-8EF5-4113-BF02-091630557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946" y="3275191"/>
              <a:ext cx="2146487" cy="275052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268565-B97C-4A71-A19A-87A3F0840E3A}"/>
                </a:ext>
              </a:extLst>
            </p:cNvPr>
            <p:cNvSpPr/>
            <p:nvPr/>
          </p:nvSpPr>
          <p:spPr>
            <a:xfrm>
              <a:off x="9774119" y="3919870"/>
              <a:ext cx="1748406" cy="14326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B2E80F0A-9035-4879-B348-F0CDA5182B60}"/>
              </a:ext>
            </a:extLst>
          </p:cNvPr>
          <p:cNvSpPr/>
          <p:nvPr/>
        </p:nvSpPr>
        <p:spPr>
          <a:xfrm>
            <a:off x="6880480" y="3755178"/>
            <a:ext cx="999709" cy="80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F4C29A-63B6-4CBF-9489-1F7E1E57B98D}"/>
              </a:ext>
            </a:extLst>
          </p:cNvPr>
          <p:cNvSpPr/>
          <p:nvPr/>
        </p:nvSpPr>
        <p:spPr>
          <a:xfrm>
            <a:off x="1129154" y="1738468"/>
            <a:ext cx="358987" cy="2756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changement de thème Jour / Nuit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805CD22-F30F-45E5-8F79-D4260FD7ECA3}"/>
              </a:ext>
            </a:extLst>
          </p:cNvPr>
          <p:cNvGrpSpPr/>
          <p:nvPr/>
        </p:nvGrpSpPr>
        <p:grpSpPr>
          <a:xfrm>
            <a:off x="465601" y="1422573"/>
            <a:ext cx="5502604" cy="4763247"/>
            <a:chOff x="6056531" y="1356659"/>
            <a:chExt cx="5502604" cy="4763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04906-DE73-4F8B-B4BB-2829CC7023DD}"/>
                </a:ext>
              </a:extLst>
            </p:cNvPr>
            <p:cNvSpPr/>
            <p:nvPr/>
          </p:nvSpPr>
          <p:spPr>
            <a:xfrm>
              <a:off x="6056531" y="1356659"/>
              <a:ext cx="5502604" cy="47632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Thème Jour</a:t>
              </a: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93EE8-B8EA-4B1A-9E83-9D849F8EB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138" y="1909483"/>
              <a:ext cx="2984271" cy="393550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EE8C8EB-FCC9-475D-97E8-FA4822DB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66" y="3536579"/>
              <a:ext cx="1992945" cy="230841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1A1038-41E2-4446-8B89-A2BD222DD812}"/>
                </a:ext>
              </a:extLst>
            </p:cNvPr>
            <p:cNvSpPr/>
            <p:nvPr/>
          </p:nvSpPr>
          <p:spPr>
            <a:xfrm>
              <a:off x="9669583" y="4225366"/>
              <a:ext cx="935374" cy="8964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91D80F1-F52D-4480-952A-D42CDE2CC548}"/>
              </a:ext>
            </a:extLst>
          </p:cNvPr>
          <p:cNvGrpSpPr/>
          <p:nvPr/>
        </p:nvGrpSpPr>
        <p:grpSpPr>
          <a:xfrm>
            <a:off x="6137462" y="1422573"/>
            <a:ext cx="5502604" cy="4763247"/>
            <a:chOff x="442259" y="1356659"/>
            <a:chExt cx="5502604" cy="47632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A6A9D2-173A-4A92-8555-25BBB20D36D0}"/>
                </a:ext>
              </a:extLst>
            </p:cNvPr>
            <p:cNvSpPr/>
            <p:nvPr/>
          </p:nvSpPr>
          <p:spPr>
            <a:xfrm>
              <a:off x="442259" y="1356659"/>
              <a:ext cx="5502604" cy="47632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Thème Nuit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7AB994C-9FEA-48ED-8203-40742411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10" y="1909484"/>
              <a:ext cx="2984270" cy="3935506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C6A2804-0C47-49A1-918C-D39A713B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07" y="3536579"/>
              <a:ext cx="1992945" cy="230841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26BA7D-467B-4B2C-8343-6DB667736E34}"/>
                </a:ext>
              </a:extLst>
            </p:cNvPr>
            <p:cNvSpPr/>
            <p:nvPr/>
          </p:nvSpPr>
          <p:spPr>
            <a:xfrm>
              <a:off x="4063586" y="4213414"/>
              <a:ext cx="935374" cy="8964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1260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B4809-7EE0-4069-B68D-66F4559A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A68D7-46B0-43A9-858B-E4031964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 :</a:t>
            </a:r>
          </a:p>
          <a:p>
            <a:pPr lvl="1"/>
            <a:r>
              <a:rPr lang="fr-FR" dirty="0"/>
              <a:t>Convertir les requêtes serveur en asynchrone</a:t>
            </a:r>
          </a:p>
          <a:p>
            <a:pPr lvl="1"/>
            <a:r>
              <a:rPr lang="fr-FR" dirty="0"/>
              <a:t>Rajouter d’autres langues</a:t>
            </a:r>
          </a:p>
          <a:p>
            <a:pPr lvl="1"/>
            <a:r>
              <a:rPr lang="fr-FR" dirty="0"/>
              <a:t>pouvoir proposer a la lecture + de paramètres sur l’api web</a:t>
            </a:r>
          </a:p>
          <a:p>
            <a:pPr lvl="1"/>
            <a:r>
              <a:rPr lang="fr-FR" dirty="0"/>
              <a:t>Proposer un graphique prévisionnel des 5 jours</a:t>
            </a:r>
          </a:p>
          <a:p>
            <a:pPr lvl="1"/>
            <a:r>
              <a:rPr lang="fr-FR" dirty="0"/>
              <a:t>Pouvoir ce connecter a plus d’un </a:t>
            </a:r>
            <a:r>
              <a:rPr lang="fr-FR" dirty="0" err="1"/>
              <a:t>ip</a:t>
            </a:r>
            <a:r>
              <a:rPr lang="fr-FR" dirty="0"/>
              <a:t> dans le cas de la balise mer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4C3E2-3D6D-4FF6-B682-3CFE2733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la « Balise Mer »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 la « Balise Ville »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implémentation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1546</TotalTime>
  <Words>1776</Words>
  <Application>Microsoft Office PowerPoint</Application>
  <PresentationFormat>Grand écran</PresentationFormat>
  <Paragraphs>522</Paragraphs>
  <Slides>43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Timing (temporaire)</vt:lpstr>
      <vt:lpstr>Sommaire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Architecture du Client (Coté utilisateur)</vt:lpstr>
      <vt:lpstr>Architecture du Serveur  (Coté Raspberry PI)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Choix du Serveur WEB HTTP</vt:lpstr>
      <vt:lpstr>Présentation PowerPoint</vt:lpstr>
      <vt:lpstr>Présentation PowerPoint</vt:lpstr>
      <vt:lpstr>CONCEPTION MISE AU POINT</vt:lpstr>
      <vt:lpstr>Conception du Serveur</vt:lpstr>
      <vt:lpstr>Architecture du Serveur  (Coté Raspberry PI)</vt:lpstr>
      <vt:lpstr>Url’s HTTP disponibles</vt:lpstr>
      <vt:lpstr>Présentation PowerPoint</vt:lpstr>
      <vt:lpstr>Conception dU Client</vt:lpstr>
      <vt:lpstr>Architecture de l’application</vt:lpstr>
      <vt:lpstr>Traitement des données</vt:lpstr>
      <vt:lpstr>Traitement des données</vt:lpstr>
      <vt:lpstr>Ajout de fonctionnalités - Graphiques</vt:lpstr>
      <vt:lpstr>Ajout de fonctionnalités - Graphiques</vt:lpstr>
      <vt:lpstr>Ajout de fonctionnalités - Graphiques</vt:lpstr>
      <vt:lpstr>Ajout de fonctionnalités - Icônes</vt:lpstr>
      <vt:lpstr>Fonctionnalité : Interface D’administration</vt:lpstr>
      <vt:lpstr>Fonctionnalité : Interface D’administration</vt:lpstr>
      <vt:lpstr>Fonctionnalité : changement de police</vt:lpstr>
      <vt:lpstr>Fonctionnalité : changement de thème Jour / Nuit</vt:lpstr>
      <vt:lpstr>CONCLUSION</vt:lpstr>
      <vt:lpstr>Conclusion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109</cp:revision>
  <dcterms:created xsi:type="dcterms:W3CDTF">2021-06-21T06:35:34Z</dcterms:created>
  <dcterms:modified xsi:type="dcterms:W3CDTF">2021-06-23T09:03:32Z</dcterms:modified>
</cp:coreProperties>
</file>