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handoutMasterIdLst>
    <p:handoutMasterId r:id="rId55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310" r:id="rId20"/>
    <p:sldId id="311" r:id="rId21"/>
    <p:sldId id="279" r:id="rId22"/>
    <p:sldId id="280" r:id="rId23"/>
    <p:sldId id="281" r:id="rId24"/>
    <p:sldId id="282" r:id="rId25"/>
    <p:sldId id="284" r:id="rId26"/>
    <p:sldId id="283" r:id="rId27"/>
    <p:sldId id="298" r:id="rId28"/>
    <p:sldId id="299" r:id="rId29"/>
    <p:sldId id="267" r:id="rId30"/>
    <p:sldId id="301" r:id="rId31"/>
    <p:sldId id="294" r:id="rId32"/>
    <p:sldId id="296" r:id="rId33"/>
    <p:sldId id="297" r:id="rId34"/>
    <p:sldId id="300" r:id="rId35"/>
    <p:sldId id="309" r:id="rId36"/>
    <p:sldId id="304" r:id="rId37"/>
    <p:sldId id="303" r:id="rId38"/>
    <p:sldId id="305" r:id="rId39"/>
    <p:sldId id="306" r:id="rId40"/>
    <p:sldId id="307" r:id="rId41"/>
    <p:sldId id="308" r:id="rId42"/>
    <p:sldId id="302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269" r:id="rId51"/>
    <p:sldId id="271" r:id="rId52"/>
    <p:sldId id="270" r:id="rId5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dirty="0"/>
              <a:t>Envoie de la requête au serveur</a:t>
            </a:r>
          </a:p>
          <a:p>
            <a:pPr algn="l"/>
            <a:r>
              <a:rPr lang="fr-FR" sz="1200" dirty="0"/>
              <a:t>Stockage des donnée</a:t>
            </a:r>
          </a:p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de remplir l’application graphiquement car peu d’information à représenter pour la partie mer. Solution -&gt; ajouter des éléments visuel aussi bien décoratifs qu’informatif.</a:t>
            </a:r>
          </a:p>
          <a:p>
            <a:r>
              <a:rPr lang="fr-FR" dirty="0"/>
              <a:t>Graphiques cependant non conformes aux attentes: pas de légende possible sans trop réduire la courbe, pas de bornes, courbe qui « flotte » dans sons espace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nouveaux graphiques totalement customisés afin d’améliorer l’expérience utilisateur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/>
              <a:t>Affichage d’une icone météo en se basant sur la pression. Imitation d’un baromètre traditionnel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78.199.78.207:48001/infos" TargetMode="External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78.199.78.207:48001/history:12" TargetMode="External"/><Relationship Id="rId4" Type="http://schemas.openxmlformats.org/officeDocument/2006/relationships/hyperlink" Target="http://78.199.78.207:48001/senso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78.199.78.207:48001/inf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78.199.78.207:48001/senso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78.199.78.207:48001/history: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32585" y="223433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285432" y="2202976"/>
            <a:ext cx="1394027" cy="259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032585" y="161093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285432" y="1839531"/>
            <a:ext cx="1394027" cy="3634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85379"/>
              </p:ext>
            </p:extLst>
          </p:nvPr>
        </p:nvGraphicFramePr>
        <p:xfrm>
          <a:off x="414557" y="2374271"/>
          <a:ext cx="11362885" cy="402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14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937571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850058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375809">
                <a:tc>
                  <a:txBody>
                    <a:bodyPr/>
                    <a:lstStyle/>
                    <a:p>
                      <a:r>
                        <a:rPr lang="fr-FR" sz="1200" dirty="0"/>
                        <a:t>APIS: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infoclimat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meteomatics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openweathermap</a:t>
                      </a:r>
                      <a:endParaRPr lang="fr-FR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meteoconcept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697932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d’appel serveur autorisé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5000/jr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1000/14jr</a:t>
                      </a:r>
                    </a:p>
                    <a:p>
                      <a:r>
                        <a:rPr lang="fr-FR" sz="1200" dirty="0"/>
                        <a:t>(version d’essai 14jr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 appels 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1000/jr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500/jr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536871">
                <a:tc>
                  <a:txBody>
                    <a:bodyPr/>
                    <a:lstStyle/>
                    <a:p>
                      <a:r>
                        <a:rPr lang="fr-FR" sz="1200" dirty="0"/>
                        <a:t> gratuité service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Payant (essai 14jr)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181115">
                <a:tc>
                  <a:txBody>
                    <a:bodyPr/>
                    <a:lstStyle/>
                    <a:p>
                      <a:r>
                        <a:rPr lang="fr-FR" sz="1200" dirty="0"/>
                        <a:t>Type de recherche(par ville……)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858993">
                <a:tc>
                  <a:txBody>
                    <a:bodyPr/>
                    <a:lstStyle/>
                    <a:p>
                      <a:r>
                        <a:rPr lang="fr-FR" sz="1200" dirty="0"/>
                        <a:t>Données:</a:t>
                      </a:r>
                    </a:p>
                    <a:p>
                      <a:r>
                        <a:rPr lang="fr-FR" sz="1200" dirty="0"/>
                        <a:t>Température/pression humidité/icone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Pas de logo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r>
                        <a:rPr lang="fr-FR" sz="1200" dirty="0" err="1"/>
                        <a:t>Forecast</a:t>
                      </a:r>
                      <a:r>
                        <a:rPr lang="fr-FR" sz="1200" dirty="0"/>
                        <a:t> 5 jours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D174F63-0BA4-4B88-BB0E-5A6821CE8CBD}"/>
              </a:ext>
            </a:extLst>
          </p:cNvPr>
          <p:cNvSpPr txBox="1">
            <a:spLocks/>
          </p:cNvSpPr>
          <p:nvPr/>
        </p:nvSpPr>
        <p:spPr>
          <a:xfrm>
            <a:off x="647457" y="555231"/>
            <a:ext cx="10058400" cy="7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4000" dirty="0"/>
              <a:t>Comparatif des api web météo:</a:t>
            </a:r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exemples</a:t>
            </a:r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>
            <a:normAutofit/>
          </a:bodyPr>
          <a:lstStyle/>
          <a:p>
            <a:r>
              <a:rPr lang="fr-FR" dirty="0"/>
              <a:t>Diverses Idées design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56D7ECA-0253-4BF0-A4C7-31F67501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4" y="2597596"/>
            <a:ext cx="4846041" cy="28299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775F9E-6DB1-4EAB-BDB2-932110E8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92" y="2719903"/>
            <a:ext cx="4723508" cy="320552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3805FAF-31EE-49D5-AB90-2B12CDB93720}"/>
              </a:ext>
            </a:extLst>
          </p:cNvPr>
          <p:cNvSpPr txBox="1"/>
          <p:nvPr/>
        </p:nvSpPr>
        <p:spPr>
          <a:xfrm>
            <a:off x="1543414" y="1686185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Nuances de Couleurs </a:t>
            </a:r>
          </a:p>
          <a:p>
            <a:r>
              <a:rPr lang="fr-FR" dirty="0"/>
              <a:t>pour thème jour / nuit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04B814-4CE3-4F94-8574-0370F521DEE9}"/>
              </a:ext>
            </a:extLst>
          </p:cNvPr>
          <p:cNvSpPr txBox="1"/>
          <p:nvPr/>
        </p:nvSpPr>
        <p:spPr>
          <a:xfrm>
            <a:off x="7256794" y="1885838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Idée de Graphique attrayant</a:t>
            </a:r>
          </a:p>
        </p:txBody>
      </p:sp>
    </p:spTree>
    <p:extLst>
      <p:ext uri="{BB962C8B-B14F-4D97-AF65-F5344CB8AC3E}">
        <p14:creationId xmlns:p14="http://schemas.microsoft.com/office/powerpoint/2010/main" val="75049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/>
          <a:lstStyle/>
          <a:p>
            <a:r>
              <a:rPr lang="fr-FR" dirty="0"/>
              <a:t>Designs similaire d’application météo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E6C3A0-E076-4845-AB38-31C04851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03" y="1421106"/>
            <a:ext cx="4798477" cy="2489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7788DA-A21E-433B-B5E6-C01C9977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0" y="1421106"/>
            <a:ext cx="6161454" cy="4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3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lvl="2"/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1051560" lvl="3" indent="-228600">
              <a:buAutoNum type="arabicPeriod"/>
            </a:pPr>
            <a:r>
              <a:rPr lang="fr-FR" dirty="0"/>
              <a:t>L’</a:t>
            </a:r>
            <a:r>
              <a:rPr lang="fr-FR" dirty="0" err="1"/>
              <a:t>intéret</a:t>
            </a:r>
            <a:r>
              <a:rPr lang="fr-FR" dirty="0"/>
              <a:t> est de pouvoir profiter le plus possible des outils avancé et visuel disponible sur Windows</a:t>
            </a:r>
          </a:p>
          <a:p>
            <a:pPr marL="1051560" lvl="3" indent="-228600">
              <a:buAutoNum type="arabicPeriod"/>
            </a:pPr>
            <a:r>
              <a:rPr lang="fr-FR" dirty="0"/>
              <a:t>Et finaliser sur linux en ligne de commande ce qui ne peut être fait que sur linux</a:t>
            </a:r>
          </a:p>
          <a:p>
            <a:pPr marL="777240" lvl="2" indent="-228600">
              <a:buAutoNum type="arabicPeriod"/>
            </a:pPr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2.1 Mettre en place les diffèrent modules et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2.2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2,3 Mettre au point le point d’entrée du programme serveur</a:t>
            </a:r>
          </a:p>
          <a:p>
            <a:pPr marL="822960" lvl="3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3.  Sur Linux :</a:t>
            </a:r>
          </a:p>
          <a:p>
            <a:pPr marL="822960" lvl="3" indent="0">
              <a:buNone/>
            </a:pPr>
            <a:r>
              <a:rPr lang="fr-FR" dirty="0"/>
              <a:t>3.1 Mettre au point le module du capteur et Tester le serveur en interne et externe</a:t>
            </a:r>
          </a:p>
          <a:p>
            <a:pPr marL="822960" lvl="3" indent="0">
              <a:buNone/>
            </a:pPr>
            <a:r>
              <a:rPr lang="fr-FR" dirty="0"/>
              <a:t>3.3 Installer le serveur en tant que service</a:t>
            </a:r>
          </a:p>
          <a:p>
            <a:pPr marL="548640" lvl="2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4. Résultat</a:t>
            </a:r>
          </a:p>
          <a:p>
            <a:pPr marL="822960" lvl="3" indent="0">
              <a:buNone/>
            </a:pPr>
            <a:r>
              <a:rPr lang="fr-FR" dirty="0"/>
              <a:t>4.1 : Résultat de la requête « page d’aide » : </a:t>
            </a:r>
            <a:r>
              <a:rPr lang="fr-FR" sz="1200" dirty="0">
                <a:hlinkClick r:id="rId2"/>
              </a:rPr>
              <a:t>http://78.199.78.207:48001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4.2 : Résultat de la requête « infos » : </a:t>
            </a:r>
            <a:r>
              <a:rPr lang="fr-FR" sz="1200" dirty="0">
                <a:hlinkClick r:id="rId3"/>
              </a:rPr>
              <a:t>http://78.199.78.207:48001/infos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4.3 : Résultat de la requête « mesure » : </a:t>
            </a:r>
            <a:r>
              <a:rPr lang="fr-FR" sz="1050" dirty="0">
                <a:hlinkClick r:id="rId4"/>
              </a:rPr>
              <a:t>http://78.199.78.207:48001/sensor</a:t>
            </a:r>
            <a:endParaRPr lang="fr-FR" sz="1050" dirty="0"/>
          </a:p>
          <a:p>
            <a:pPr marL="822960" lvl="3" indent="0">
              <a:buNone/>
            </a:pPr>
            <a:r>
              <a:rPr lang="fr-FR" dirty="0"/>
              <a:t>4.4 : Résultat de la requête « historique des 12 dernières mesures » : </a:t>
            </a:r>
            <a:r>
              <a:rPr lang="fr-FR" sz="1050" dirty="0">
                <a:hlinkClick r:id="rId5"/>
              </a:rPr>
              <a:t>http://78.199.78.207:48001/history:12</a:t>
            </a:r>
            <a:endParaRPr lang="fr-FR" sz="105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400" dirty="0"/>
              <a:t>1) Windows : 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593256" cy="510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Projet généré avec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des fichiers projet selon le system visé  (ici : Projet VC++ sur Windows ou </a:t>
            </a:r>
            <a:r>
              <a:rPr lang="fr-FR" dirty="0" err="1"/>
              <a:t>Makefile</a:t>
            </a:r>
            <a:r>
              <a:rPr lang="fr-FR" dirty="0"/>
              <a:t> pour Unix 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des librairies :</a:t>
            </a:r>
          </a:p>
          <a:p>
            <a:pPr lvl="1"/>
            <a:r>
              <a:rPr lang="fr-FR" dirty="0"/>
              <a:t>Driver BME 280 : </a:t>
            </a:r>
            <a:r>
              <a:rPr lang="fr-FR" dirty="0" err="1"/>
              <a:t>connection</a:t>
            </a:r>
            <a:r>
              <a:rPr lang="fr-FR" dirty="0"/>
              <a:t>/déconnection I2C au capteur matériel et récupération des données mesurées</a:t>
            </a:r>
          </a:p>
          <a:p>
            <a:pPr lvl="1"/>
            <a:r>
              <a:rPr lang="fr-FR" dirty="0" err="1"/>
              <a:t>BuildInc</a:t>
            </a:r>
            <a:r>
              <a:rPr lang="fr-FR" dirty="0"/>
              <a:t> : petit utilitaire qui permet d’incrémenter un numéro de version automatiquement a chaque compilation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la librairie C de communication réseau</a:t>
            </a:r>
          </a:p>
          <a:p>
            <a:pPr lvl="1"/>
            <a:r>
              <a:rPr lang="fr-FR" dirty="0"/>
              <a:t>SQlite3 : pilote de base de donnée embarquée</a:t>
            </a:r>
          </a:p>
          <a:p>
            <a:pPr lvl="1"/>
            <a:r>
              <a:rPr lang="fr-FR" dirty="0" err="1"/>
              <a:t>uv_cpp</a:t>
            </a:r>
            <a:r>
              <a:rPr lang="fr-FR" dirty="0"/>
              <a:t> : la surcouche </a:t>
            </a:r>
            <a:r>
              <a:rPr lang="fr-FR" dirty="0" err="1"/>
              <a:t>c++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du code utile reparti en module :</a:t>
            </a:r>
          </a:p>
          <a:p>
            <a:pPr lvl="1"/>
            <a:r>
              <a:rPr lang="fr-FR" dirty="0"/>
              <a:t>Un « module HTTP » pour gérer le serveur HTTP : réception / traitement / envoi de requête HTTP</a:t>
            </a:r>
          </a:p>
          <a:p>
            <a:pPr lvl="1"/>
            <a:r>
              <a:rPr lang="fr-FR" dirty="0"/>
              <a:t>Un « module BME280 » pour gérer le capteur BME280 : mesure du capteur et envoi des données mesurées au format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/>
              <a:t>Un « module </a:t>
            </a:r>
            <a:r>
              <a:rPr lang="fr-FR" dirty="0" err="1"/>
              <a:t>Sqlite</a:t>
            </a:r>
            <a:r>
              <a:rPr lang="fr-FR" dirty="0"/>
              <a:t> » pour gérer la base de donnée </a:t>
            </a:r>
            <a:r>
              <a:rPr lang="fr-FR" dirty="0" err="1"/>
              <a:t>Sqlite</a:t>
            </a:r>
            <a:r>
              <a:rPr lang="fr-FR" dirty="0"/>
              <a:t> : ajout de donnée / extraction sous format JSON</a:t>
            </a:r>
          </a:p>
          <a:p>
            <a:pPr lvl="1"/>
            <a:r>
              <a:rPr lang="fr-FR" dirty="0"/>
              <a:t>Un « module </a:t>
            </a:r>
            <a:r>
              <a:rPr lang="fr-FR" dirty="0" err="1"/>
              <a:t>History</a:t>
            </a:r>
            <a:r>
              <a:rPr lang="fr-FR" dirty="0"/>
              <a:t> » pour inscrire une mesure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1"/>
            <a:r>
              <a:rPr lang="fr-FR" dirty="0"/>
              <a:t>Un « module Infos » pour extraire les infos du serveur :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du « point d’entrée » du projet.</a:t>
            </a:r>
          </a:p>
          <a:p>
            <a:pPr marL="54864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610"/>
          </a:xfrm>
        </p:spPr>
        <p:txBody>
          <a:bodyPr>
            <a:normAutofit/>
          </a:bodyPr>
          <a:lstStyle/>
          <a:p>
            <a:r>
              <a:rPr lang="fr-FR" sz="2000" dirty="0"/>
              <a:t>2.1) Windows : Mise en place des différents modules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45F42-3C53-4E6C-9B2D-57B16B2D7697}"/>
              </a:ext>
            </a:extLst>
          </p:cNvPr>
          <p:cNvSpPr/>
          <p:nvPr/>
        </p:nvSpPr>
        <p:spPr>
          <a:xfrm>
            <a:off x="683855" y="1276592"/>
            <a:ext cx="1808906" cy="34620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Point </a:t>
            </a:r>
          </a:p>
          <a:p>
            <a:pPr algn="ctr"/>
            <a:r>
              <a:rPr lang="fr-FR" dirty="0"/>
              <a:t>d’entrée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6ED15A-856B-4802-8BD2-CCCE65BF5ABE}"/>
              </a:ext>
            </a:extLst>
          </p:cNvPr>
          <p:cNvSpPr/>
          <p:nvPr/>
        </p:nvSpPr>
        <p:spPr>
          <a:xfrm>
            <a:off x="2688351" y="1289876"/>
            <a:ext cx="3727335" cy="48292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HTTP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DA7FF2-5773-4991-92E4-0D6C988598A0}"/>
              </a:ext>
            </a:extLst>
          </p:cNvPr>
          <p:cNvSpPr/>
          <p:nvPr/>
        </p:nvSpPr>
        <p:spPr>
          <a:xfrm>
            <a:off x="6674170" y="1285959"/>
            <a:ext cx="1881223" cy="4442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Infos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681C46-218A-4FED-A4AE-D5BF6F20A47C}"/>
              </a:ext>
            </a:extLst>
          </p:cNvPr>
          <p:cNvSpPr/>
          <p:nvPr/>
        </p:nvSpPr>
        <p:spPr>
          <a:xfrm>
            <a:off x="8745318" y="1289545"/>
            <a:ext cx="1808906" cy="19948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BD (Base de donnée)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5C723C-1C87-4C0B-9CDA-6D2331F0FD4A}"/>
              </a:ext>
            </a:extLst>
          </p:cNvPr>
          <p:cNvSpPr/>
          <p:nvPr/>
        </p:nvSpPr>
        <p:spPr>
          <a:xfrm>
            <a:off x="8745318" y="3356257"/>
            <a:ext cx="1808906" cy="1310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BME280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942C4E-521C-4234-987F-E29A8D0A0470}"/>
              </a:ext>
            </a:extLst>
          </p:cNvPr>
          <p:cNvSpPr/>
          <p:nvPr/>
        </p:nvSpPr>
        <p:spPr>
          <a:xfrm>
            <a:off x="8986545" y="2195200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Lecture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DE2EEE-3083-4146-A956-D78540F6D803}"/>
              </a:ext>
            </a:extLst>
          </p:cNvPr>
          <p:cNvSpPr/>
          <p:nvPr/>
        </p:nvSpPr>
        <p:spPr>
          <a:xfrm>
            <a:off x="8986544" y="2544646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Ecriture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F59CD3-BB6B-4FBF-85FC-C3461389E45B}"/>
              </a:ext>
            </a:extLst>
          </p:cNvPr>
          <p:cNvSpPr/>
          <p:nvPr/>
        </p:nvSpPr>
        <p:spPr>
          <a:xfrm>
            <a:off x="8886799" y="4047044"/>
            <a:ext cx="1521580" cy="467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Lecture</a:t>
            </a:r>
          </a:p>
          <a:p>
            <a:pPr algn="ctr"/>
            <a:r>
              <a:rPr lang="fr-FR" sz="1200" dirty="0"/>
              <a:t>Des données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21230-3FE4-4600-B492-14BF15DB05EF}"/>
              </a:ext>
            </a:extLst>
          </p:cNvPr>
          <p:cNvSpPr/>
          <p:nvPr/>
        </p:nvSpPr>
        <p:spPr>
          <a:xfrm>
            <a:off x="6915623" y="1989454"/>
            <a:ext cx="1411168" cy="262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7E029-317D-4CF5-ACF7-53DA2D4DD68C}"/>
              </a:ext>
            </a:extLst>
          </p:cNvPr>
          <p:cNvSpPr/>
          <p:nvPr/>
        </p:nvSpPr>
        <p:spPr>
          <a:xfrm>
            <a:off x="6915623" y="2346103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Base de donnée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A2486A-A777-4EA6-B694-50E5497110F8}"/>
              </a:ext>
            </a:extLst>
          </p:cNvPr>
          <p:cNvSpPr/>
          <p:nvPr/>
        </p:nvSpPr>
        <p:spPr>
          <a:xfrm>
            <a:off x="6915623" y="2911057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de l’application serveur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2C4F3-211B-43DF-80F3-28DADADDE89E}"/>
              </a:ext>
            </a:extLst>
          </p:cNvPr>
          <p:cNvSpPr/>
          <p:nvPr/>
        </p:nvSpPr>
        <p:spPr>
          <a:xfrm>
            <a:off x="6915623" y="3649575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Nombre d’entrée dans la BD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BA0309-0175-4A80-9948-2A1BCF6389DA}"/>
              </a:ext>
            </a:extLst>
          </p:cNvPr>
          <p:cNvSpPr/>
          <p:nvPr/>
        </p:nvSpPr>
        <p:spPr>
          <a:xfrm>
            <a:off x="8994549" y="2888853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67BA6E-5D50-4EE0-945C-DA5BE86096F5}"/>
              </a:ext>
            </a:extLst>
          </p:cNvPr>
          <p:cNvSpPr/>
          <p:nvPr/>
        </p:nvSpPr>
        <p:spPr>
          <a:xfrm>
            <a:off x="6908116" y="4374474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Chemin du fichier de BD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E6AAF4-948A-48A6-AC92-38D8E8344F8A}"/>
              </a:ext>
            </a:extLst>
          </p:cNvPr>
          <p:cNvSpPr/>
          <p:nvPr/>
        </p:nvSpPr>
        <p:spPr>
          <a:xfrm>
            <a:off x="6908116" y="4939627"/>
            <a:ext cx="1411168" cy="6527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Paramètres de ligne de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409C62-7977-4EB5-9CA2-F9FCF58110F3}"/>
              </a:ext>
            </a:extLst>
          </p:cNvPr>
          <p:cNvSpPr/>
          <p:nvPr/>
        </p:nvSpPr>
        <p:spPr>
          <a:xfrm>
            <a:off x="2745151" y="1902190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Ecoute sur port HTTP (80)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E6048E-E049-4661-AD2D-88768E5A5606}"/>
              </a:ext>
            </a:extLst>
          </p:cNvPr>
          <p:cNvSpPr/>
          <p:nvPr/>
        </p:nvSpPr>
        <p:spPr>
          <a:xfrm>
            <a:off x="2745151" y="2674894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des requêtes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B163EE-A3A5-48EC-8A1D-E8C10C85DB97}"/>
              </a:ext>
            </a:extLst>
          </p:cNvPr>
          <p:cNvSpPr/>
          <p:nvPr/>
        </p:nvSpPr>
        <p:spPr>
          <a:xfrm>
            <a:off x="3067082" y="3500142"/>
            <a:ext cx="1194508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91E4A3-EA40-450A-AC4F-93B153645443}"/>
              </a:ext>
            </a:extLst>
          </p:cNvPr>
          <p:cNvSpPr/>
          <p:nvPr/>
        </p:nvSpPr>
        <p:spPr>
          <a:xfrm>
            <a:off x="3067081" y="4052515"/>
            <a:ext cx="117755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sensor</a:t>
            </a:r>
            <a:endParaRPr lang="fr-FR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9EBF6-5936-4F14-B620-F10AE2E41F7A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80D035-70D1-457A-BA98-C427167EFEC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82CF61-EA9E-40B8-AD3C-97342015566B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AE2629-A780-46F0-98D4-7103E3705DE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2EC63A-BE9D-4105-8FFB-56AFA0326BC5}"/>
              </a:ext>
            </a:extLst>
          </p:cNvPr>
          <p:cNvSpPr/>
          <p:nvPr/>
        </p:nvSpPr>
        <p:spPr>
          <a:xfrm>
            <a:off x="10824356" y="1501785"/>
            <a:ext cx="925644" cy="38628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Point d’entrée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43A22F-2BD8-4037-9853-8BACEE692C31}"/>
              </a:ext>
            </a:extLst>
          </p:cNvPr>
          <p:cNvSpPr/>
          <p:nvPr/>
        </p:nvSpPr>
        <p:spPr>
          <a:xfrm>
            <a:off x="3067081" y="4592200"/>
            <a:ext cx="1178023" cy="65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history:N</a:t>
            </a:r>
            <a:endParaRPr lang="fr-FR" sz="1100" dirty="0"/>
          </a:p>
          <a:p>
            <a:pPr algn="ctr"/>
            <a:r>
              <a:rPr lang="fr-FR" sz="1100" dirty="0"/>
              <a:t>(N =&gt; nombre en 1 et 1</a:t>
            </a:r>
            <a:r>
              <a:rPr lang="fr-FR" sz="1100" baseline="30000" dirty="0"/>
              <a:t>e7)</a:t>
            </a:r>
            <a:endParaRPr lang="fr-FR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3756A4-746C-4EA2-96B6-F1AB407C76BE}"/>
              </a:ext>
            </a:extLst>
          </p:cNvPr>
          <p:cNvSpPr/>
          <p:nvPr/>
        </p:nvSpPr>
        <p:spPr>
          <a:xfrm>
            <a:off x="3078366" y="5345272"/>
            <a:ext cx="1178023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/infos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7A0A1D-F7E3-4D65-BD04-45A9B7044EED}"/>
              </a:ext>
            </a:extLst>
          </p:cNvPr>
          <p:cNvSpPr/>
          <p:nvPr/>
        </p:nvSpPr>
        <p:spPr>
          <a:xfrm>
            <a:off x="828299" y="1968455"/>
            <a:ext cx="1517501" cy="307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Aide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E1F1E-CB58-4203-A457-C8982826141D}"/>
              </a:ext>
            </a:extLst>
          </p:cNvPr>
          <p:cNvSpPr/>
          <p:nvPr/>
        </p:nvSpPr>
        <p:spPr>
          <a:xfrm>
            <a:off x="8745318" y="4738602"/>
            <a:ext cx="1808906" cy="1635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4D472-076F-48E2-98F2-7FD0939392D2}"/>
              </a:ext>
            </a:extLst>
          </p:cNvPr>
          <p:cNvSpPr/>
          <p:nvPr/>
        </p:nvSpPr>
        <p:spPr>
          <a:xfrm>
            <a:off x="824174" y="3434709"/>
            <a:ext cx="1517501" cy="5245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HTTP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4981D8-3048-47F9-8230-42A8619C4DEC}"/>
              </a:ext>
            </a:extLst>
          </p:cNvPr>
          <p:cNvSpPr/>
          <p:nvPr/>
        </p:nvSpPr>
        <p:spPr>
          <a:xfrm>
            <a:off x="824174" y="4070698"/>
            <a:ext cx="1517501" cy="5205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</a:t>
            </a:r>
            <a:r>
              <a:rPr lang="fr-FR" sz="1400" dirty="0" err="1"/>
              <a:t>History</a:t>
            </a:r>
            <a:endParaRPr lang="fr-FR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7A9BE9-A2D0-421E-8914-AA5E9C6BAB20}"/>
              </a:ext>
            </a:extLst>
          </p:cNvPr>
          <p:cNvSpPr/>
          <p:nvPr/>
        </p:nvSpPr>
        <p:spPr>
          <a:xfrm>
            <a:off x="4634655" y="291105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d’une page d’aide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A48156-32C2-4907-9430-C1A93A9C6D02}"/>
              </a:ext>
            </a:extLst>
          </p:cNvPr>
          <p:cNvSpPr/>
          <p:nvPr/>
        </p:nvSpPr>
        <p:spPr>
          <a:xfrm>
            <a:off x="4634655" y="3478135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 donnée depuis</a:t>
            </a:r>
          </a:p>
          <a:p>
            <a:pPr algn="ctr"/>
            <a:r>
              <a:rPr lang="fr-FR" sz="1200" dirty="0"/>
              <a:t>le module BME280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DA3986-EC5B-4B77-893F-0A608425D5EB}"/>
              </a:ext>
            </a:extLst>
          </p:cNvPr>
          <p:cNvSpPr/>
          <p:nvPr/>
        </p:nvSpPr>
        <p:spPr>
          <a:xfrm>
            <a:off x="4634654" y="4448888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Reponse</a:t>
            </a:r>
            <a:r>
              <a:rPr lang="fr-FR" sz="1200" dirty="0"/>
              <a:t> de l’historique depuis le module </a:t>
            </a:r>
            <a:r>
              <a:rPr lang="fr-FR" sz="1200" dirty="0" err="1"/>
              <a:t>history</a:t>
            </a:r>
            <a:endParaRPr lang="fr-FR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F5DA7-3F01-4F11-896F-312AF47DC3B2}"/>
              </a:ext>
            </a:extLst>
          </p:cNvPr>
          <p:cNvSpPr/>
          <p:nvPr/>
        </p:nvSpPr>
        <p:spPr>
          <a:xfrm>
            <a:off x="4634653" y="5415560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depuis le module infos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A725C31-B44D-4C11-87D9-4C3A5BF56AC3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 flipV="1">
            <a:off x="4261590" y="3141113"/>
            <a:ext cx="373065" cy="589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A2F24620-8BFD-4BF0-A03A-CD164442473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433217" y="2346030"/>
            <a:ext cx="4898" cy="3288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841947E-DBDC-4BAC-A0C2-7F59D2181FFF}"/>
              </a:ext>
            </a:extLst>
          </p:cNvPr>
          <p:cNvCxnSpPr>
            <a:cxnSpLocks/>
          </p:cNvCxnSpPr>
          <p:nvPr/>
        </p:nvCxnSpPr>
        <p:spPr>
          <a:xfrm>
            <a:off x="2859918" y="3730198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116121-8103-45FC-88B8-E986112C6785}"/>
              </a:ext>
            </a:extLst>
          </p:cNvPr>
          <p:cNvSpPr/>
          <p:nvPr/>
        </p:nvSpPr>
        <p:spPr>
          <a:xfrm>
            <a:off x="8934123" y="5125301"/>
            <a:ext cx="1411168" cy="1156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Ajout d’une mesure depuis le module BME280 dans la BD toute les heure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371ABCD-808B-4623-9DFC-E0D4AF8B8621}"/>
              </a:ext>
            </a:extLst>
          </p:cNvPr>
          <p:cNvCxnSpPr>
            <a:cxnSpLocks/>
          </p:cNvCxnSpPr>
          <p:nvPr/>
        </p:nvCxnSpPr>
        <p:spPr>
          <a:xfrm>
            <a:off x="2859919" y="3133187"/>
            <a:ext cx="11572" cy="251511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09E4F92-A387-44C4-A873-183ED984649B}"/>
              </a:ext>
            </a:extLst>
          </p:cNvPr>
          <p:cNvCxnSpPr>
            <a:cxnSpLocks/>
          </p:cNvCxnSpPr>
          <p:nvPr/>
        </p:nvCxnSpPr>
        <p:spPr>
          <a:xfrm>
            <a:off x="2859918" y="4273645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7AF851E-FB13-4A36-A437-38B25491B7FF}"/>
              </a:ext>
            </a:extLst>
          </p:cNvPr>
          <p:cNvCxnSpPr>
            <a:cxnSpLocks/>
          </p:cNvCxnSpPr>
          <p:nvPr/>
        </p:nvCxnSpPr>
        <p:spPr>
          <a:xfrm>
            <a:off x="2859918" y="4917484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2A9BEE7A-6498-4248-85F5-EBEB9507A85D}"/>
              </a:ext>
            </a:extLst>
          </p:cNvPr>
          <p:cNvCxnSpPr>
            <a:cxnSpLocks/>
          </p:cNvCxnSpPr>
          <p:nvPr/>
        </p:nvCxnSpPr>
        <p:spPr>
          <a:xfrm>
            <a:off x="2882376" y="5611816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C1C8FB4-53C5-42F6-A8B2-851AF79B6FFF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244640" y="3904062"/>
            <a:ext cx="390015" cy="378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15C67B1-5D71-4C19-B031-B02420760408}"/>
              </a:ext>
            </a:extLst>
          </p:cNvPr>
          <p:cNvCxnSpPr>
            <a:cxnSpLocks/>
            <a:stCxn id="78" idx="3"/>
            <a:endCxn id="95" idx="1"/>
          </p:cNvCxnSpPr>
          <p:nvPr/>
        </p:nvCxnSpPr>
        <p:spPr>
          <a:xfrm flipV="1">
            <a:off x="4245104" y="4874815"/>
            <a:ext cx="389550" cy="45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3441D95-61F8-4DA0-9ECA-7FE9042235E3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56389" y="5575328"/>
            <a:ext cx="378264" cy="70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E40AEB-AD6E-43FF-B161-BDBD860B6483}"/>
              </a:ext>
            </a:extLst>
          </p:cNvPr>
          <p:cNvSpPr/>
          <p:nvPr/>
        </p:nvSpPr>
        <p:spPr>
          <a:xfrm>
            <a:off x="4875944" y="1902190"/>
            <a:ext cx="148324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Envoi réponse sur port HTTP (80)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929F34EE-3638-4365-871B-CC5CB0E24629}"/>
              </a:ext>
            </a:extLst>
          </p:cNvPr>
          <p:cNvCxnSpPr>
            <a:cxnSpLocks/>
          </p:cNvCxnSpPr>
          <p:nvPr/>
        </p:nvCxnSpPr>
        <p:spPr>
          <a:xfrm>
            <a:off x="6287712" y="2362302"/>
            <a:ext cx="1" cy="328331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CADFDE26-8259-4DAB-A070-D632445E7C1D}"/>
              </a:ext>
            </a:extLst>
          </p:cNvPr>
          <p:cNvCxnSpPr>
            <a:cxnSpLocks/>
          </p:cNvCxnSpPr>
          <p:nvPr/>
        </p:nvCxnSpPr>
        <p:spPr>
          <a:xfrm>
            <a:off x="6020580" y="3161161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1203AB3-779F-41C6-97DA-41374FB0C3E1}"/>
              </a:ext>
            </a:extLst>
          </p:cNvPr>
          <p:cNvCxnSpPr>
            <a:cxnSpLocks/>
          </p:cNvCxnSpPr>
          <p:nvPr/>
        </p:nvCxnSpPr>
        <p:spPr>
          <a:xfrm>
            <a:off x="6020579" y="3904061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8D1D5D3-417E-4158-9372-052ED2A53A0A}"/>
              </a:ext>
            </a:extLst>
          </p:cNvPr>
          <p:cNvCxnSpPr>
            <a:cxnSpLocks/>
          </p:cNvCxnSpPr>
          <p:nvPr/>
        </p:nvCxnSpPr>
        <p:spPr>
          <a:xfrm>
            <a:off x="6020579" y="4861652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36DBFC02-3975-4E4E-B719-2335A5DC1311}"/>
              </a:ext>
            </a:extLst>
          </p:cNvPr>
          <p:cNvCxnSpPr>
            <a:cxnSpLocks/>
          </p:cNvCxnSpPr>
          <p:nvPr/>
        </p:nvCxnSpPr>
        <p:spPr>
          <a:xfrm>
            <a:off x="6020579" y="5645616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17FB8D-A5AB-4F47-951C-BF19644D1ADF}"/>
              </a:ext>
            </a:extLst>
          </p:cNvPr>
          <p:cNvSpPr/>
          <p:nvPr/>
        </p:nvSpPr>
        <p:spPr>
          <a:xfrm>
            <a:off x="828299" y="2366473"/>
            <a:ext cx="1517501" cy="9591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Analyse des options de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2.2) Windows : Mettre au point les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u="sng" dirty="0"/>
              <a:t>Les modules qui peuvent être mis au point et testé sur Windows sont :</a:t>
            </a:r>
          </a:p>
          <a:p>
            <a:r>
              <a:rPr lang="fr-FR" sz="1100" dirty="0"/>
              <a:t>Module HTTP : </a:t>
            </a:r>
          </a:p>
          <a:p>
            <a:pPr lvl="1"/>
            <a:r>
              <a:rPr lang="fr-FR" sz="1100" dirty="0"/>
              <a:t>Démarrage de l’écoute du port 80 et test avec un navigateur sur IP localhost (127.0.0.1)</a:t>
            </a:r>
          </a:p>
          <a:p>
            <a:pPr lvl="1"/>
            <a:r>
              <a:rPr lang="fr-FR" sz="1100" dirty="0"/>
              <a:t>Génération de la bonne réponse en correspondance a une requête </a:t>
            </a:r>
          </a:p>
          <a:p>
            <a:r>
              <a:rPr lang="fr-FR" sz="1100" dirty="0"/>
              <a:t>Module de base de donnée avec SQLite : </a:t>
            </a:r>
          </a:p>
          <a:p>
            <a:pPr lvl="1"/>
            <a:r>
              <a:rPr lang="fr-FR" sz="1100" dirty="0"/>
              <a:t>Vérification de l’écriture du fichier de base de donnée, du contenu, que la table est bien créé et contient les bonnes données</a:t>
            </a:r>
          </a:p>
          <a:p>
            <a:pPr lvl="1"/>
            <a:r>
              <a:rPr lang="fr-FR" sz="1100" dirty="0"/>
              <a:t>Mise au point de requête SQL</a:t>
            </a:r>
          </a:p>
          <a:p>
            <a:r>
              <a:rPr lang="fr-FR" sz="1100" dirty="0"/>
              <a:t>Module </a:t>
            </a:r>
            <a:r>
              <a:rPr lang="fr-FR" sz="1100" dirty="0" err="1"/>
              <a:t>History</a:t>
            </a:r>
            <a:r>
              <a:rPr lang="fr-FR" sz="1100" dirty="0"/>
              <a:t> : </a:t>
            </a:r>
          </a:p>
          <a:p>
            <a:pPr lvl="1"/>
            <a:r>
              <a:rPr lang="fr-FR" sz="1100" dirty="0"/>
              <a:t>Vérifier que la tache est bien déclenchée toutes X minutes</a:t>
            </a:r>
          </a:p>
          <a:p>
            <a:pPr lvl="1"/>
            <a:r>
              <a:rPr lang="fr-FR" sz="1100" dirty="0"/>
              <a:t>Vérifier que la tache déclenche bien l’écriture des donnée du capteur dans la base de donnée</a:t>
            </a:r>
          </a:p>
          <a:p>
            <a:pPr marL="274320" lvl="1" indent="0">
              <a:buNone/>
            </a:pPr>
            <a:r>
              <a:rPr lang="fr-FR" sz="1100" dirty="0"/>
              <a:t>	en revanche la mesure du capteur ne peut pas être testée sur Windows</a:t>
            </a:r>
          </a:p>
          <a:p>
            <a:r>
              <a:rPr lang="fr-FR" sz="1300" dirty="0"/>
              <a:t>Module Infos :</a:t>
            </a:r>
          </a:p>
          <a:p>
            <a:pPr lvl="1"/>
            <a:r>
              <a:rPr lang="fr-FR" sz="1100" dirty="0"/>
              <a:t>Vérifier que les infos renvoyées sont correctes.</a:t>
            </a:r>
          </a:p>
          <a:p>
            <a:pPr lvl="1"/>
            <a:r>
              <a:rPr lang="fr-FR" sz="1100" dirty="0"/>
              <a:t>Seules les infos de base de données et de version de l’app peuvent être renvoyé sur Windows. Les autres concernent linux</a:t>
            </a:r>
          </a:p>
          <a:p>
            <a:r>
              <a:rPr lang="fr-FR" sz="1300" dirty="0"/>
              <a:t>Le point d’entrée :</a:t>
            </a:r>
          </a:p>
          <a:p>
            <a:pPr lvl="1"/>
            <a:r>
              <a:rPr lang="fr-FR" sz="1100" dirty="0"/>
              <a:t>Vérifier que l’analyse des options de ligne de commande sont bon et bien appliqués dans les modules</a:t>
            </a:r>
          </a:p>
          <a:p>
            <a:pPr lvl="1"/>
            <a:r>
              <a:rPr lang="fr-FR" sz="1100" dirty="0"/>
              <a:t>Vérifier que l’aide est bien affiché dans le cas ou c’est voulu et dans le cas ou les options sont mal </a:t>
            </a:r>
            <a:r>
              <a:rPr lang="fr-FR" sz="1100" dirty="0" err="1"/>
              <a:t>ecrites</a:t>
            </a:r>
            <a:endParaRPr lang="fr-FR" sz="1100" dirty="0"/>
          </a:p>
          <a:p>
            <a:pPr lvl="1"/>
            <a:endParaRPr lang="fr-FR" sz="1100" dirty="0"/>
          </a:p>
          <a:p>
            <a:pPr marL="0" indent="0">
              <a:buNone/>
            </a:pPr>
            <a:r>
              <a:rPr lang="fr-FR" sz="1300" u="sng" dirty="0"/>
              <a:t>Le module BME280 ne peut être fait que sur linux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1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2.3) </a:t>
            </a:r>
            <a:r>
              <a:rPr lang="fr-FR" sz="2200" dirty="0"/>
              <a:t>Windows : point le point d’entrée du programme serveur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300" u="sng" dirty="0"/>
              <a:t>Point d’entrée :</a:t>
            </a:r>
          </a:p>
          <a:p>
            <a:r>
              <a:rPr lang="fr-FR" sz="1300" dirty="0"/>
              <a:t>Le point d’entrée est le 1</a:t>
            </a:r>
            <a:r>
              <a:rPr lang="fr-FR" sz="1300" baseline="30000" dirty="0"/>
              <a:t>er</a:t>
            </a:r>
            <a:r>
              <a:rPr lang="fr-FR" sz="1300" dirty="0"/>
              <a:t> code exécuté au démarrage </a:t>
            </a:r>
            <a:r>
              <a:rPr lang="fr-FR" sz="1300"/>
              <a:t>du programme</a:t>
            </a:r>
            <a:endParaRPr lang="fr-FR" sz="1300" dirty="0"/>
          </a:p>
          <a:p>
            <a:r>
              <a:rPr lang="fr-FR" sz="1300" dirty="0"/>
              <a:t>Il contient un certain nombre d’option de ligne de commande pour pouvoir changer de configuration dans devoir recompiler</a:t>
            </a:r>
          </a:p>
          <a:p>
            <a:pPr marL="0" indent="0">
              <a:buNone/>
            </a:pPr>
            <a:endParaRPr lang="fr-FR" sz="13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29DE19-AFCE-4976-B964-DC763D49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84" y="2513566"/>
            <a:ext cx="6796845" cy="38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645674" cy="55681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3.1) Linux : Mettre au point du module du capteur et Tester le serveur en interne et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529190" cy="5042210"/>
          </a:xfrm>
        </p:spPr>
        <p:txBody>
          <a:bodyPr>
            <a:normAutofit/>
          </a:bodyPr>
          <a:lstStyle/>
          <a:p>
            <a:r>
              <a:rPr lang="fr-FR" sz="1200" dirty="0"/>
              <a:t>Connection en SSH sur le Raspberry PI</a:t>
            </a:r>
          </a:p>
          <a:p>
            <a:r>
              <a:rPr lang="fr-FR" sz="1200" dirty="0"/>
              <a:t>Vérifier que les outils de </a:t>
            </a:r>
            <a:r>
              <a:rPr lang="fr-FR" sz="1200" dirty="0" err="1"/>
              <a:t>Build</a:t>
            </a:r>
            <a:r>
              <a:rPr lang="fr-FR" sz="1200" dirty="0"/>
              <a:t> sont installée et que le module I2C est chargé et démarre bien automatiquement avec le Raspberry pi </a:t>
            </a:r>
          </a:p>
          <a:p>
            <a:r>
              <a:rPr lang="fr-FR" sz="1200" dirty="0"/>
              <a:t>Module BME280 :</a:t>
            </a:r>
          </a:p>
          <a:p>
            <a:pPr lvl="1"/>
            <a:r>
              <a:rPr lang="fr-FR" sz="1200" dirty="0"/>
              <a:t>Vérification que la mesure ce fait et que le retour est conforme au script python fourni par AJC en référence</a:t>
            </a:r>
          </a:p>
          <a:p>
            <a:pPr lvl="1"/>
            <a:r>
              <a:rPr lang="fr-FR" sz="1200" dirty="0"/>
              <a:t>Vérification que le format JSON est correct</a:t>
            </a:r>
          </a:p>
          <a:p>
            <a:pPr lvl="1"/>
            <a:endParaRPr lang="fr-FR" sz="1200" dirty="0"/>
          </a:p>
          <a:p>
            <a:r>
              <a:rPr lang="fr-FR" sz="1400" dirty="0"/>
              <a:t>Vérification que le programme fonctionne correctement :</a:t>
            </a:r>
          </a:p>
          <a:p>
            <a:pPr lvl="1"/>
            <a:r>
              <a:rPr lang="fr-FR" sz="1200" dirty="0"/>
              <a:t>Démarrage de l’écoute du port 80 et test avec un navigateur sur IP localhost (127.0.0.1)</a:t>
            </a:r>
          </a:p>
          <a:p>
            <a:pPr lvl="2"/>
            <a:r>
              <a:rPr lang="fr-FR" dirty="0"/>
              <a:t>Le port HTTP par default a savoir le 80 étant un port protégé ( ports de 0 à 1024), </a:t>
            </a:r>
          </a:p>
          <a:p>
            <a:pPr marL="822960" lvl="3" indent="0">
              <a:buNone/>
            </a:pPr>
            <a:r>
              <a:rPr lang="fr-FR" sz="1200" dirty="0"/>
              <a:t>	   il faut démarrer le serveur avec les privilèges </a:t>
            </a:r>
            <a:r>
              <a:rPr lang="fr-FR" dirty="0"/>
              <a:t>Administrateur</a:t>
            </a:r>
            <a:r>
              <a:rPr lang="fr-FR" sz="1200" dirty="0"/>
              <a:t>.</a:t>
            </a:r>
          </a:p>
          <a:p>
            <a:pPr lvl="2"/>
            <a:r>
              <a:rPr lang="fr-FR" sz="1100" dirty="0"/>
              <a:t>Connection a l’url </a:t>
            </a:r>
            <a:r>
              <a:rPr lang="fr-FR" sz="1100" dirty="0">
                <a:hlinkClick r:id="rId2"/>
              </a:rPr>
              <a:t>http://78.199.78.207:48001</a:t>
            </a:r>
            <a:endParaRPr lang="fr-FR" sz="1100" dirty="0"/>
          </a:p>
          <a:p>
            <a:pPr lvl="2"/>
            <a:r>
              <a:rPr lang="fr-FR" sz="1100" dirty="0"/>
              <a:t>Vérification que les différente url renvoient bien le bon contenu</a:t>
            </a:r>
          </a:p>
          <a:p>
            <a:pPr lvl="1"/>
            <a:r>
              <a:rPr lang="fr-FR" sz="1200" dirty="0"/>
              <a:t>Validation de la partie base de donnée :</a:t>
            </a:r>
          </a:p>
          <a:p>
            <a:pPr lvl="2"/>
            <a:r>
              <a:rPr lang="fr-FR" sz="1100" dirty="0"/>
              <a:t>Vérification que le fichier de BD est bien créé au bon endroit</a:t>
            </a:r>
          </a:p>
          <a:p>
            <a:pPr lvl="1"/>
            <a:r>
              <a:rPr lang="fr-FR" sz="1200" dirty="0"/>
              <a:t>Test des différentes options du serveur en ligne de commandes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3.1) Linux : Installation du serveur en tant que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F48D2-6ACC-4A0B-8D01-3187A07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9676"/>
            <a:ext cx="10058400" cy="4683068"/>
          </a:xfrm>
        </p:spPr>
        <p:txBody>
          <a:bodyPr/>
          <a:lstStyle/>
          <a:p>
            <a:r>
              <a:rPr lang="fr-FR" dirty="0"/>
              <a:t>Ecriture du fichier BME280Server.service pour l’ordonnanceur de tache </a:t>
            </a:r>
            <a:r>
              <a:rPr lang="fr-FR" dirty="0" err="1"/>
              <a:t>SystemD</a:t>
            </a:r>
            <a:endParaRPr lang="fr-FR" dirty="0"/>
          </a:p>
          <a:p>
            <a:r>
              <a:rPr lang="fr-FR" dirty="0"/>
              <a:t>Si le serveur crash, il sera redémarré automatiquement</a:t>
            </a:r>
          </a:p>
          <a:p>
            <a:r>
              <a:rPr lang="fr-FR" dirty="0"/>
              <a:t>Si l’os redémarre, le serveur démarrera automatiquement au démarrage</a:t>
            </a:r>
          </a:p>
          <a:p>
            <a:r>
              <a:rPr lang="fr-FR" dirty="0"/>
              <a:t>Démarrage du service</a:t>
            </a:r>
          </a:p>
          <a:p>
            <a:r>
              <a:rPr lang="fr-FR" dirty="0"/>
              <a:t>Vérification que le service est bien démarré et écoute sur le port HTTP</a:t>
            </a:r>
          </a:p>
          <a:p>
            <a:r>
              <a:rPr lang="fr-FR" dirty="0"/>
              <a:t>Inspection des journaux de log avec la commande </a:t>
            </a:r>
            <a:r>
              <a:rPr lang="fr-FR" dirty="0" err="1"/>
              <a:t>journalctl</a:t>
            </a:r>
            <a:r>
              <a:rPr lang="fr-FR" dirty="0"/>
              <a:t> qui permet de consulter les journaux générer pas les service </a:t>
            </a:r>
            <a:r>
              <a:rPr lang="fr-FR" dirty="0" err="1"/>
              <a:t>systemD</a:t>
            </a:r>
            <a:r>
              <a:rPr lang="fr-FR" dirty="0"/>
              <a:t>, pour vérifier qu’il n’y a pas eu d’erreurs au démarrage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page d’aide » : </a:t>
            </a:r>
            <a:r>
              <a:rPr lang="fr-FR" sz="2200" dirty="0">
                <a:hlinkClick r:id="rId2"/>
              </a:rPr>
              <a:t>http://78.199.78.207:48001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EE5EE3-6407-4D45-9F50-DA07489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38" y="1269676"/>
            <a:ext cx="2893471" cy="49010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D44826-D9D7-4D83-8555-EAA0708A669C}"/>
              </a:ext>
            </a:extLst>
          </p:cNvPr>
          <p:cNvSpPr txBox="1"/>
          <p:nvPr/>
        </p:nvSpPr>
        <p:spPr>
          <a:xfrm>
            <a:off x="4857135" y="1315557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l’utilisateur ne connait pas les possibilité du serveur,</a:t>
            </a:r>
          </a:p>
          <a:p>
            <a:r>
              <a:rPr lang="fr-FR" sz="1400" dirty="0"/>
              <a:t>La connexion sur </a:t>
            </a:r>
            <a:r>
              <a:rPr lang="fr-FR" sz="1400" dirty="0" err="1"/>
              <a:t>l’ip</a:t>
            </a:r>
            <a:r>
              <a:rPr lang="fr-FR" sz="1400" dirty="0"/>
              <a:t> du serveur donne une page d’aide </a:t>
            </a:r>
          </a:p>
          <a:p>
            <a:r>
              <a:rPr lang="fr-FR" sz="1400" dirty="0"/>
              <a:t>Qui donne des explications sur le but du serveur </a:t>
            </a:r>
          </a:p>
          <a:p>
            <a:r>
              <a:rPr lang="fr-FR" sz="1400" dirty="0"/>
              <a:t>et les services disponible.</a:t>
            </a:r>
          </a:p>
          <a:p>
            <a:endParaRPr lang="fr-FR" sz="1400" dirty="0"/>
          </a:p>
          <a:p>
            <a:r>
              <a:rPr lang="fr-FR" sz="1400" dirty="0"/>
              <a:t>Seulement écrit en anglais.</a:t>
            </a:r>
          </a:p>
          <a:p>
            <a:r>
              <a:rPr lang="fr-FR" sz="1400" dirty="0"/>
              <a:t>Une piste d’amélioration serait de pouvoir </a:t>
            </a:r>
          </a:p>
          <a:p>
            <a:r>
              <a:rPr lang="fr-FR" sz="1400" dirty="0"/>
              <a:t>proposer d’autres langues</a:t>
            </a:r>
          </a:p>
        </p:txBody>
      </p:sp>
    </p:spTree>
    <p:extLst>
      <p:ext uri="{BB962C8B-B14F-4D97-AF65-F5344CB8AC3E}">
        <p14:creationId xmlns:p14="http://schemas.microsoft.com/office/powerpoint/2010/main" val="3657963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infos » : </a:t>
            </a:r>
            <a:r>
              <a:rPr lang="fr-FR" sz="2200" dirty="0">
                <a:hlinkClick r:id="rId2"/>
              </a:rPr>
              <a:t>http://78.199.78.207:48001/infos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78115-F0F1-4967-88AE-4B642F51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58" y="2023219"/>
            <a:ext cx="6424158" cy="40118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BF723-B5D5-4416-842C-66874E9E3EFB}"/>
              </a:ext>
            </a:extLst>
          </p:cNvPr>
          <p:cNvSpPr txBox="1"/>
          <p:nvPr/>
        </p:nvSpPr>
        <p:spPr>
          <a:xfrm>
            <a:off x="2096260" y="1461781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 sur le serveur et le system hôte</a:t>
            </a:r>
          </a:p>
        </p:txBody>
      </p:sp>
    </p:spTree>
    <p:extLst>
      <p:ext uri="{BB962C8B-B14F-4D97-AF65-F5344CB8AC3E}">
        <p14:creationId xmlns:p14="http://schemas.microsoft.com/office/powerpoint/2010/main" val="348633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mesure » : </a:t>
            </a:r>
            <a:r>
              <a:rPr lang="fr-FR" sz="2200" dirty="0">
                <a:hlinkClick r:id="rId2"/>
              </a:rPr>
              <a:t>http://78.199.78.207:48001/sensor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D26BDE-5E08-4DF9-8CCE-1471B3B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7" y="2093892"/>
            <a:ext cx="6252279" cy="34274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7DB84A-4E35-4102-A7CE-A21BA60816C4}"/>
              </a:ext>
            </a:extLst>
          </p:cNvPr>
          <p:cNvSpPr txBox="1"/>
          <p:nvPr/>
        </p:nvSpPr>
        <p:spPr>
          <a:xfrm>
            <a:off x="2633101" y="159870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Déclenchement d’une mesure du capteur BME280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historique des 12 dernières mesures » : 	</a:t>
            </a:r>
            <a:r>
              <a:rPr lang="fr-FR" sz="2200" dirty="0">
                <a:hlinkClick r:id="rId2"/>
              </a:rPr>
              <a:t>http://78.199.78.207:48001/history:12</a:t>
            </a:r>
            <a:br>
              <a:rPr lang="fr-FR" sz="1800" dirty="0"/>
            </a:b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1D6ED5-1EDF-4B47-8C7E-7EEA2A82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6" y="2210179"/>
            <a:ext cx="2520857" cy="4184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0AAF31-6401-4DEC-B2EF-768C227F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6" y="2642238"/>
            <a:ext cx="3063437" cy="3709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F7F367-011D-4785-AD3B-E5846130A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128" y="2611335"/>
            <a:ext cx="3864553" cy="24376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C1B8A5-25F8-4D33-BB55-B947DF42B0D1}"/>
              </a:ext>
            </a:extLst>
          </p:cNvPr>
          <p:cNvSpPr txBox="1"/>
          <p:nvPr/>
        </p:nvSpPr>
        <p:spPr>
          <a:xfrm>
            <a:off x="922179" y="180990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299F9-494B-4C9A-A310-36860F8CAFF4}"/>
              </a:ext>
            </a:extLst>
          </p:cNvPr>
          <p:cNvSpPr txBox="1"/>
          <p:nvPr/>
        </p:nvSpPr>
        <p:spPr>
          <a:xfrm>
            <a:off x="4298570" y="1856066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B01816-49C3-4FEF-8E9D-26DC2108588F}"/>
              </a:ext>
            </a:extLst>
          </p:cNvPr>
          <p:cNvSpPr txBox="1"/>
          <p:nvPr/>
        </p:nvSpPr>
        <p:spPr>
          <a:xfrm>
            <a:off x="8478190" y="1887013"/>
            <a:ext cx="609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30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6944A9-8AB8-44A4-8CC0-C405ACBE94C4}"/>
              </a:ext>
            </a:extLst>
          </p:cNvPr>
          <p:cNvSpPr txBox="1"/>
          <p:nvPr/>
        </p:nvSpPr>
        <p:spPr>
          <a:xfrm>
            <a:off x="1770136" y="1258888"/>
            <a:ext cx="86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 l’historique des X dernières mesures faites toutes les heures</a:t>
            </a:r>
          </a:p>
        </p:txBody>
      </p:sp>
    </p:spTree>
    <p:extLst>
      <p:ext uri="{BB962C8B-B14F-4D97-AF65-F5344CB8AC3E}">
        <p14:creationId xmlns:p14="http://schemas.microsoft.com/office/powerpoint/2010/main" val="3950508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907CD3DF-D086-4F74-97DF-145DA0C7AE15}"/>
              </a:ext>
            </a:extLst>
          </p:cNvPr>
          <p:cNvGrpSpPr/>
          <p:nvPr/>
        </p:nvGrpSpPr>
        <p:grpSpPr>
          <a:xfrm>
            <a:off x="6175828" y="3998806"/>
            <a:ext cx="5394560" cy="2296160"/>
            <a:chOff x="3074127" y="1169851"/>
            <a:chExt cx="5394560" cy="2296160"/>
          </a:xfrm>
          <a:solidFill>
            <a:srgbClr val="00B0F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ED3FD-2E74-40BF-8418-037C451D4E0C}"/>
                </a:ext>
              </a:extLst>
            </p:cNvPr>
            <p:cNvSpPr/>
            <p:nvPr/>
          </p:nvSpPr>
          <p:spPr>
            <a:xfrm>
              <a:off x="3074127" y="1169851"/>
              <a:ext cx="5394560" cy="229616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Ville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3E393-A133-44D9-8AC0-AA808D7CFB4B}"/>
                </a:ext>
              </a:extLst>
            </p:cNvPr>
            <p:cNvSpPr/>
            <p:nvPr/>
          </p:nvSpPr>
          <p:spPr>
            <a:xfrm>
              <a:off x="6397996" y="2282583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6CF20-28E4-4065-A6F4-0800CFDF7018}"/>
                </a:ext>
              </a:extLst>
            </p:cNvPr>
            <p:cNvSpPr/>
            <p:nvPr/>
          </p:nvSpPr>
          <p:spPr>
            <a:xfrm>
              <a:off x="5204146" y="1654629"/>
              <a:ext cx="1193849" cy="520725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06B0E9-3AC7-4B1A-BC1B-6CB8AD3707D8}"/>
                </a:ext>
              </a:extLst>
            </p:cNvPr>
            <p:cNvSpPr/>
            <p:nvPr/>
          </p:nvSpPr>
          <p:spPr>
            <a:xfrm>
              <a:off x="7440219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4901E-E913-4A7D-86E0-0E7A22782BEB}"/>
                </a:ext>
              </a:extLst>
            </p:cNvPr>
            <p:cNvSpPr/>
            <p:nvPr/>
          </p:nvSpPr>
          <p:spPr>
            <a:xfrm>
              <a:off x="5355773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B7345-19EF-41CB-80EE-B345B0C97360}"/>
                </a:ext>
              </a:extLst>
            </p:cNvPr>
            <p:cNvSpPr/>
            <p:nvPr/>
          </p:nvSpPr>
          <p:spPr>
            <a:xfrm>
              <a:off x="4313550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D97BFA-E6A1-4071-9E91-CD727B65138E}"/>
                </a:ext>
              </a:extLst>
            </p:cNvPr>
            <p:cNvSpPr/>
            <p:nvPr/>
          </p:nvSpPr>
          <p:spPr>
            <a:xfrm>
              <a:off x="3271327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00581AA-148B-4207-A8F5-462EB9242CED}"/>
              </a:ext>
            </a:extLst>
          </p:cNvPr>
          <p:cNvGrpSpPr/>
          <p:nvPr/>
        </p:nvGrpSpPr>
        <p:grpSpPr>
          <a:xfrm>
            <a:off x="1323703" y="3998806"/>
            <a:ext cx="3477197" cy="2296160"/>
            <a:chOff x="580997" y="3998806"/>
            <a:chExt cx="3477197" cy="2296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2C1CD-8C25-4AAE-80DF-400A1DE3D63D}"/>
                </a:ext>
              </a:extLst>
            </p:cNvPr>
            <p:cNvSpPr/>
            <p:nvPr/>
          </p:nvSpPr>
          <p:spPr>
            <a:xfrm>
              <a:off x="580997" y="3998806"/>
              <a:ext cx="3477197" cy="229616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Mer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F2FCF-B455-435C-971D-E32D795F96AE}"/>
                </a:ext>
              </a:extLst>
            </p:cNvPr>
            <p:cNvSpPr/>
            <p:nvPr/>
          </p:nvSpPr>
          <p:spPr>
            <a:xfrm>
              <a:off x="783212" y="4759697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4808DC-CA58-4002-B49A-2A1C6F911E2D}"/>
                </a:ext>
              </a:extLst>
            </p:cNvPr>
            <p:cNvSpPr/>
            <p:nvPr/>
          </p:nvSpPr>
          <p:spPr>
            <a:xfrm>
              <a:off x="780015" y="5461604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1BE971-7A62-4396-89B0-2FA47AB2A9DD}"/>
                </a:ext>
              </a:extLst>
            </p:cNvPr>
            <p:cNvSpPr/>
            <p:nvPr/>
          </p:nvSpPr>
          <p:spPr>
            <a:xfrm>
              <a:off x="2688959" y="4743946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3CA5-71CF-4D61-A564-9C5939C07058}"/>
                </a:ext>
              </a:extLst>
            </p:cNvPr>
            <p:cNvSpPr/>
            <p:nvPr/>
          </p:nvSpPr>
          <p:spPr>
            <a:xfrm>
              <a:off x="2688959" y="5461604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4852D4-6977-4228-8833-263A616B3113}"/>
              </a:ext>
            </a:extLst>
          </p:cNvPr>
          <p:cNvGrpSpPr/>
          <p:nvPr/>
        </p:nvGrpSpPr>
        <p:grpSpPr>
          <a:xfrm>
            <a:off x="730922" y="1722916"/>
            <a:ext cx="2123340" cy="1752382"/>
            <a:chOff x="8927838" y="3805270"/>
            <a:chExt cx="2123340" cy="17523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7C7D19-0CD0-48F4-A126-005D8330D5E4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Mer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DF2F7-C1FE-40EC-94AD-B0D864DF9336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‘mer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 l’application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11CB31F-12CC-466E-87D5-45501E63BBFD}"/>
              </a:ext>
            </a:extLst>
          </p:cNvPr>
          <p:cNvGrpSpPr/>
          <p:nvPr/>
        </p:nvGrpSpPr>
        <p:grpSpPr>
          <a:xfrm>
            <a:off x="8618297" y="1761734"/>
            <a:ext cx="2123340" cy="1752382"/>
            <a:chOff x="8927838" y="3805270"/>
            <a:chExt cx="2123340" cy="17523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98A64-BD74-481B-B704-21A9C7205347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Ville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02E698-FE32-499E-93CF-39B06C51382B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‘ville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238A3E-2788-4A6F-BD23-C81077F79F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79967" y="3514116"/>
            <a:ext cx="1188330" cy="94022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BDDA5-C603-4343-BBD3-2C063B38E80B}"/>
              </a:ext>
            </a:extLst>
          </p:cNvPr>
          <p:cNvSpPr/>
          <p:nvPr/>
        </p:nvSpPr>
        <p:spPr>
          <a:xfrm>
            <a:off x="10678901" y="4217290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2B8B90-BC27-474C-A997-0CFE288C85A2}"/>
              </a:ext>
            </a:extLst>
          </p:cNvPr>
          <p:cNvCxnSpPr>
            <a:cxnSpLocks/>
            <a:stCxn id="10" idx="1"/>
            <a:endCxn id="53" idx="1"/>
          </p:cNvCxnSpPr>
          <p:nvPr/>
        </p:nvCxnSpPr>
        <p:spPr>
          <a:xfrm flipH="1">
            <a:off x="2396365" y="2100600"/>
            <a:ext cx="2212240" cy="256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0426-A8D9-4C78-9C8D-44D834D60724}"/>
              </a:ext>
            </a:extLst>
          </p:cNvPr>
          <p:cNvSpPr/>
          <p:nvPr/>
        </p:nvSpPr>
        <p:spPr>
          <a:xfrm>
            <a:off x="2396365" y="2211777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615E-8374-4F8A-8ABE-9D618708DE52}"/>
              </a:ext>
            </a:extLst>
          </p:cNvPr>
          <p:cNvSpPr/>
          <p:nvPr/>
        </p:nvSpPr>
        <p:spPr>
          <a:xfrm>
            <a:off x="4608605" y="1300348"/>
            <a:ext cx="2390275" cy="16005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Datas Météo »</a:t>
            </a:r>
          </a:p>
          <a:p>
            <a:pPr algn="ctr"/>
            <a:r>
              <a:rPr lang="fr-FR" sz="1400" dirty="0"/>
              <a:t>- Ville</a:t>
            </a:r>
          </a:p>
          <a:p>
            <a:pPr algn="ctr"/>
            <a:r>
              <a:rPr lang="fr-FR" sz="1400" dirty="0"/>
              <a:t>- Humidité</a:t>
            </a:r>
          </a:p>
          <a:p>
            <a:pPr algn="ctr"/>
            <a:r>
              <a:rPr lang="fr-FR" sz="1400" dirty="0"/>
              <a:t>- Temps</a:t>
            </a:r>
          </a:p>
          <a:p>
            <a:pPr algn="ctr"/>
            <a:r>
              <a:rPr lang="fr-FR" sz="1400" dirty="0"/>
              <a:t>- Pression</a:t>
            </a:r>
          </a:p>
          <a:p>
            <a:pPr algn="ctr"/>
            <a:r>
              <a:rPr lang="fr-FR" sz="1400" dirty="0"/>
              <a:t>- Température</a:t>
            </a:r>
          </a:p>
          <a:p>
            <a:pPr algn="ctr"/>
            <a:r>
              <a:rPr lang="fr-FR" sz="1400" dirty="0"/>
              <a:t>- Icone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ECB9B7-D80B-402A-A385-A1DDADE75A6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3191" y="3475298"/>
            <a:ext cx="189401" cy="95151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0EDDAA9-817D-49A5-AD7F-E1E7AC721059}"/>
              </a:ext>
            </a:extLst>
          </p:cNvPr>
          <p:cNvSpPr/>
          <p:nvPr/>
        </p:nvSpPr>
        <p:spPr>
          <a:xfrm>
            <a:off x="1443557" y="4246937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80AA9-2694-4B63-B561-E1BF178CC4DD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>
            <a:off x="6998880" y="2100600"/>
            <a:ext cx="2123340" cy="336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E7D78-1064-4CC8-8839-C60ADC6AA286}"/>
              </a:ext>
            </a:extLst>
          </p:cNvPr>
          <p:cNvSpPr/>
          <p:nvPr/>
        </p:nvSpPr>
        <p:spPr>
          <a:xfrm>
            <a:off x="8821790" y="2291721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0772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46231"/>
          <a:stretch/>
        </p:blipFill>
        <p:spPr>
          <a:xfrm>
            <a:off x="4740902" y="1347682"/>
            <a:ext cx="7013350" cy="21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61832"/>
          <a:stretch/>
        </p:blipFill>
        <p:spPr>
          <a:xfrm>
            <a:off x="1628499" y="4803253"/>
            <a:ext cx="9346314" cy="12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détaillés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456438-76CF-4A9D-81E3-927803D5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12" y="2035429"/>
            <a:ext cx="7396061" cy="4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complémentaires designs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B44FB-0E78-48E8-9E3C-1B4269BA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t="51803" r="2233" b="6623"/>
          <a:stretch/>
        </p:blipFill>
        <p:spPr>
          <a:xfrm>
            <a:off x="4922982" y="2702908"/>
            <a:ext cx="2346036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DC873-79C1-4C14-B4AF-57D155A9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53781" r="1328" b="2787"/>
          <a:stretch/>
        </p:blipFill>
        <p:spPr>
          <a:xfrm>
            <a:off x="3911861" y="2724728"/>
            <a:ext cx="4368278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Icônes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XLTWKK Thermomètre mural maison hygromètre baromètre baromètre marin  baromètre famille baromètre ménage mural: Amazon.fr: Sports et Loisirs">
            <a:extLst>
              <a:ext uri="{FF2B5EF4-FFF2-40B4-BE49-F238E27FC236}">
                <a16:creationId xmlns:a16="http://schemas.microsoft.com/office/drawing/2014/main" id="{C58F336D-D5C3-4F0C-AA8F-A100A0D0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3" b="98588" l="1412" r="98353">
                        <a14:foregroundMark x1="8252" y1="25228" x2="1176" y2="45647"/>
                        <a14:foregroundMark x1="1176" y1="45647" x2="1125" y2="51403"/>
                        <a14:foregroundMark x1="16785" y1="86095" x2="45412" y2="97882"/>
                        <a14:foregroundMark x1="45412" y1="97882" x2="54439" y2="98566"/>
                        <a14:foregroundMark x1="88117" y1="80668" x2="96160" y2="58509"/>
                        <a14:foregroundMark x1="97119" y1="42759" x2="97027" y2="38887"/>
                        <a14:foregroundMark x1="70607" y1="5904" x2="38118" y2="2588"/>
                        <a14:foregroundMark x1="38118" y1="2588" x2="25527" y2="7649"/>
                        <a14:foregroundMark x1="19294" y1="12706" x2="19294" y2="12706"/>
                        <a14:foregroundMark x1="21176" y1="11529" x2="21176" y2="11529"/>
                        <a14:foregroundMark x1="90588" y1="28471" x2="90588" y2="28471"/>
                        <a14:foregroundMark x1="92941" y1="33412" x2="92941" y2="33412"/>
                        <a14:foregroundMark x1="93647" y1="39059" x2="93647" y2="39059"/>
                        <a14:foregroundMark x1="94824" y1="44000" x2="94824" y2="44000"/>
                        <a14:foregroundMark x1="96000" y1="63765" x2="96000" y2="63765"/>
                        <a14:foregroundMark x1="81412" y1="84000" x2="81412" y2="84000"/>
                        <a14:foregroundMark x1="69412" y1="92000" x2="69412" y2="92000"/>
                        <a14:foregroundMark x1="56000" y1="93412" x2="56000" y2="93412"/>
                        <a14:foregroundMark x1="50353" y1="95294" x2="50353" y2="95294"/>
                        <a14:foregroundMark x1="18588" y1="82353" x2="18588" y2="82353"/>
                        <a14:foregroundMark x1="10588" y1="70118" x2="10588" y2="70118"/>
                        <a14:foregroundMark x1="8000" y1="66353" x2="8000" y2="66353"/>
                        <a14:foregroundMark x1="21176" y1="11294" x2="21176" y2="11294"/>
                        <a14:foregroundMark x1="21539" y1="10959" x2="20706" y2="12000"/>
                        <a14:foregroundMark x1="21176" y1="11294" x2="16000" y2="17176"/>
                        <a14:foregroundMark x1="76706" y1="9647" x2="83294" y2="15294"/>
                        <a14:foregroundMark x1="97882" y1="43294" x2="98118" y2="51059"/>
                        <a14:foregroundMark x1="98588" y1="49882" x2="97176" y2="59765"/>
                        <a14:foregroundMark x1="41647" y1="98118" x2="53412" y2="98588"/>
                        <a14:foregroundMark x1="63684" y1="96355" x2="64235" y2="96235"/>
                        <a14:foregroundMark x1="53412" y1="98588" x2="54315" y2="98392"/>
                        <a14:foregroundMark x1="26353" y1="7294" x2="20706" y2="11294"/>
                        <a14:foregroundMark x1="14353" y1="16941" x2="11811" y2="19737"/>
                        <a14:backgroundMark x1="13318" y1="16177" x2="13981" y2="15719"/>
                        <a14:backgroundMark x1="15069" y1="12205" x2="9412" y2="13647"/>
                        <a14:backgroundMark x1="9412" y1="13647" x2="10346" y2="15431"/>
                        <a14:backgroundMark x1="1647" y1="68000" x2="1647" y2="68000"/>
                        <a14:backgroundMark x1="235" y1="62118" x2="4471" y2="77647"/>
                        <a14:backgroundMark x1="4941" y1="76941" x2="13176" y2="84941"/>
                        <a14:backgroundMark x1="13647" y1="85176" x2="14824" y2="86118"/>
                        <a14:backgroundMark x1="14588" y1="84706" x2="14588" y2="84706"/>
                        <a14:backgroundMark x1="14353" y1="84706" x2="14353" y2="84706"/>
                        <a14:backgroundMark x1="63128" y1="98212" x2="86118" y2="87529"/>
                        <a14:backgroundMark x1="86118" y1="87529" x2="89647" y2="84471"/>
                        <a14:backgroundMark x1="88706" y1="83059" x2="85882" y2="84706"/>
                        <a14:backgroundMark x1="84286" y1="14439" x2="91294" y2="20235"/>
                        <a14:backgroundMark x1="72235" y1="4471" x2="77581" y2="8893"/>
                        <a14:backgroundMark x1="91294" y1="20235" x2="99765" y2="37647"/>
                        <a14:backgroundMark x1="92235" y1="20471" x2="92235" y2="20471"/>
                        <a14:backgroundMark x1="471" y1="55765" x2="1882" y2="63059"/>
                        <a14:backgroundMark x1="8991" y1="21634" x2="6824" y2="24235"/>
                        <a14:backgroundMark x1="92235" y1="20000" x2="92235" y2="20000"/>
                        <a14:backgroundMark x1="91529" y1="18824" x2="92471" y2="21176"/>
                        <a14:backgroundMark x1="99294" y1="42824" x2="99281" y2="43252"/>
                        <a14:backgroundMark x1="64941" y1="98118" x2="55294" y2="99765"/>
                        <a14:backgroundMark x1="88706" y1="80941" x2="87529" y2="83294"/>
                        <a14:backgroundMark x1="13176" y1="84706" x2="16000" y2="86824"/>
                        <a14:backgroundMark x1="11059" y1="19294" x2="8235" y2="23529"/>
                        <a14:backgroundMark x1="235" y1="51529" x2="1412" y2="59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4619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0BEC3AA-8F15-48CB-89EC-5B218ADF0DF9}"/>
              </a:ext>
            </a:extLst>
          </p:cNvPr>
          <p:cNvSpPr/>
          <p:nvPr/>
        </p:nvSpPr>
        <p:spPr>
          <a:xfrm>
            <a:off x="1699480" y="2521461"/>
            <a:ext cx="2772000" cy="2772000"/>
          </a:xfrm>
          <a:prstGeom prst="arc">
            <a:avLst>
              <a:gd name="adj1" fmla="val 8092805"/>
              <a:gd name="adj2" fmla="val 145148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423597-CA8D-412D-8138-B8ADE58AFC93}"/>
              </a:ext>
            </a:extLst>
          </p:cNvPr>
          <p:cNvSpPr/>
          <p:nvPr/>
        </p:nvSpPr>
        <p:spPr>
          <a:xfrm>
            <a:off x="1718530" y="2530986"/>
            <a:ext cx="2772000" cy="2772000"/>
          </a:xfrm>
          <a:prstGeom prst="arc">
            <a:avLst>
              <a:gd name="adj1" fmla="val 14556024"/>
              <a:gd name="adj2" fmla="val 1775203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7A5C65C-9344-4088-A8EF-7EB68EF12D55}"/>
              </a:ext>
            </a:extLst>
          </p:cNvPr>
          <p:cNvSpPr/>
          <p:nvPr/>
        </p:nvSpPr>
        <p:spPr>
          <a:xfrm>
            <a:off x="1728055" y="2530986"/>
            <a:ext cx="2772000" cy="2772000"/>
          </a:xfrm>
          <a:prstGeom prst="arc">
            <a:avLst>
              <a:gd name="adj1" fmla="val 17719475"/>
              <a:gd name="adj2" fmla="val 269217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E74573-98AD-476E-B88F-21D1E7C6A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96" y="1954295"/>
            <a:ext cx="1440000" cy="144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366201-C981-4DFE-9C33-82FBBDD0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295"/>
            <a:ext cx="144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3A25302-AF31-4257-968D-FC5F37D9C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93" y="3394295"/>
            <a:ext cx="1440000" cy="1440000"/>
          </a:xfrm>
          <a:prstGeom prst="rect">
            <a:avLst/>
          </a:prstGeom>
          <a:ln>
            <a:solidFill>
              <a:srgbClr val="00CC99"/>
            </a:solidFill>
          </a:ln>
        </p:spPr>
      </p:pic>
    </p:spTree>
    <p:extLst>
      <p:ext uri="{BB962C8B-B14F-4D97-AF65-F5344CB8AC3E}">
        <p14:creationId xmlns:p14="http://schemas.microsoft.com/office/powerpoint/2010/main" val="5712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implémentation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1367</TotalTime>
  <Words>3413</Words>
  <Application>Microsoft Office PowerPoint</Application>
  <PresentationFormat>Grand écran</PresentationFormat>
  <Paragraphs>655</Paragraphs>
  <Slides>52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Api web</vt:lpstr>
      <vt:lpstr>Serveur WEB</vt:lpstr>
      <vt:lpstr>Capteur BME280</vt:lpstr>
      <vt:lpstr>Serveur WEB</vt:lpstr>
      <vt:lpstr>Format de donnée d’échanges</vt:lpstr>
      <vt:lpstr>App client</vt:lpstr>
      <vt:lpstr>Diverses Idées design</vt:lpstr>
      <vt:lpstr>Designs similaire d’application météo</vt:lpstr>
      <vt:lpstr>CONCEPTION MISE AU POINT</vt:lpstr>
      <vt:lpstr>Conception du Serveur</vt:lpstr>
      <vt:lpstr>Conception du Serveur : les grande étapes</vt:lpstr>
      <vt:lpstr>1) Windows : Création d’un projet cross platform UNIX/WINDOWS</vt:lpstr>
      <vt:lpstr>2.1) Windows : Mise en place des différents modules </vt:lpstr>
      <vt:lpstr>2.2) Windows : Mettre au point les modules</vt:lpstr>
      <vt:lpstr>2.3) Windows : point le point d’entrée du programme serveur</vt:lpstr>
      <vt:lpstr>3.1) Linux : Mettre au point du module du capteur et Tester le serveur en interne et externe</vt:lpstr>
      <vt:lpstr>3.1) Linux : Installation du serveur en tant que service</vt:lpstr>
      <vt:lpstr>4.1) Résultat de la requête « page d’aide » : http://78.199.78.207:48001</vt:lpstr>
      <vt:lpstr>4.1) Résultat de la requête « infos » : http://78.199.78.207:48001/infos</vt:lpstr>
      <vt:lpstr>4.1) Résultat de la requête « mesure » : http://78.199.78.207:48001/sensor</vt:lpstr>
      <vt:lpstr>4.1) Résultat de la requête « historique des 12 dernières mesures » :  http://78.199.78.207:48001/history:12 </vt:lpstr>
      <vt:lpstr>Conception dU Client</vt:lpstr>
      <vt:lpstr>Architecture de l’application</vt:lpstr>
      <vt:lpstr>Traitement des données</vt:lpstr>
      <vt:lpstr>Traitement des données</vt:lpstr>
      <vt:lpstr>Ajout de fonctionnalités - Graphiques</vt:lpstr>
      <vt:lpstr>Ajout de fonctionnalités - Graphiques</vt:lpstr>
      <vt:lpstr>Ajout de fonctionnalités - Graphiques</vt:lpstr>
      <vt:lpstr>Ajout de fonctionnalités - Icônes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92</cp:revision>
  <dcterms:created xsi:type="dcterms:W3CDTF">2021-06-21T06:35:34Z</dcterms:created>
  <dcterms:modified xsi:type="dcterms:W3CDTF">2021-06-22T16:13:58Z</dcterms:modified>
</cp:coreProperties>
</file>