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0"/>
  </p:notesMasterIdLst>
  <p:handoutMasterIdLst>
    <p:handoutMasterId r:id="rId51"/>
  </p:handoutMasterIdLst>
  <p:sldIdLst>
    <p:sldId id="257" r:id="rId2"/>
    <p:sldId id="320" r:id="rId3"/>
    <p:sldId id="263" r:id="rId4"/>
    <p:sldId id="285" r:id="rId5"/>
    <p:sldId id="287" r:id="rId6"/>
    <p:sldId id="264" r:id="rId7"/>
    <p:sldId id="290" r:id="rId8"/>
    <p:sldId id="265" r:id="rId9"/>
    <p:sldId id="272" r:id="rId10"/>
    <p:sldId id="273" r:id="rId11"/>
    <p:sldId id="277" r:id="rId12"/>
    <p:sldId id="275" r:id="rId13"/>
    <p:sldId id="299" r:id="rId14"/>
    <p:sldId id="348" r:id="rId15"/>
    <p:sldId id="280" r:id="rId16"/>
    <p:sldId id="276" r:id="rId17"/>
    <p:sldId id="267" r:id="rId18"/>
    <p:sldId id="301" r:id="rId19"/>
    <p:sldId id="321" r:id="rId20"/>
    <p:sldId id="347" r:id="rId21"/>
    <p:sldId id="339" r:id="rId22"/>
    <p:sldId id="307" r:id="rId23"/>
    <p:sldId id="322" r:id="rId24"/>
    <p:sldId id="302" r:id="rId25"/>
    <p:sldId id="298" r:id="rId26"/>
    <p:sldId id="305" r:id="rId27"/>
    <p:sldId id="306" r:id="rId28"/>
    <p:sldId id="304" r:id="rId29"/>
    <p:sldId id="332" r:id="rId30"/>
    <p:sldId id="297" r:id="rId31"/>
    <p:sldId id="342" r:id="rId32"/>
    <p:sldId id="343" r:id="rId33"/>
    <p:sldId id="344" r:id="rId34"/>
    <p:sldId id="303" r:id="rId35"/>
    <p:sldId id="345" r:id="rId36"/>
    <p:sldId id="346" r:id="rId37"/>
    <p:sldId id="325" r:id="rId38"/>
    <p:sldId id="323" r:id="rId39"/>
    <p:sldId id="340" r:id="rId40"/>
    <p:sldId id="309" r:id="rId41"/>
    <p:sldId id="310" r:id="rId42"/>
    <p:sldId id="308" r:id="rId43"/>
    <p:sldId id="326" r:id="rId44"/>
    <p:sldId id="324" r:id="rId45"/>
    <p:sldId id="271" r:id="rId46"/>
    <p:sldId id="270" r:id="rId47"/>
    <p:sldId id="327" r:id="rId48"/>
    <p:sldId id="34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20"/>
            <p14:sldId id="263"/>
            <p14:sldId id="285"/>
            <p14:sldId id="287"/>
            <p14:sldId id="264"/>
            <p14:sldId id="290"/>
            <p14:sldId id="265"/>
            <p14:sldId id="272"/>
            <p14:sldId id="273"/>
            <p14:sldId id="277"/>
            <p14:sldId id="275"/>
            <p14:sldId id="299"/>
            <p14:sldId id="348"/>
            <p14:sldId id="280"/>
            <p14:sldId id="276"/>
            <p14:sldId id="267"/>
            <p14:sldId id="301"/>
            <p14:sldId id="321"/>
            <p14:sldId id="347"/>
            <p14:sldId id="339"/>
            <p14:sldId id="307"/>
            <p14:sldId id="322"/>
            <p14:sldId id="302"/>
            <p14:sldId id="29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1"/>
            <p14:sldId id="270"/>
            <p14:sldId id="327"/>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91592" autoAdjust="0"/>
  </p:normalViewPr>
  <p:slideViewPr>
    <p:cSldViewPr snapToGrid="0">
      <p:cViewPr varScale="1">
        <p:scale>
          <a:sx n="150" d="100"/>
          <a:sy n="150" d="100"/>
        </p:scale>
        <p:origin x="192" y="12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5.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4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4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10" Type="http://schemas.openxmlformats.org/officeDocument/2006/relationships/slide" Target="slides/slide10.xml"/><Relationship Id="rId19" Type="http://schemas.openxmlformats.org/officeDocument/2006/relationships/slide" Target="slides/slide2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5456E62-58F7-40F9-A364-3EDF4B009488}"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183DA6A-EFE5-4690-A474-AC405C4AF380}"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21ACE8AA-9705-455D-AA6B-449B7F7A1954}"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BB19DCD-155A-4C87-AF46-7D7123539830}"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CBE00C2E-1746-4B34-A6AF-6D8DCD846158}"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F1C25984-F9FA-45C1-B6A1-E51B71DBFD2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7F2B0962-2172-4474-B2D3-3E11664004B6}"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15</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données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 / 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Désigner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p:txBody>
      </p:sp>
      <p:sp>
        <p:nvSpPr>
          <p:cNvPr id="4" name="Espace réservé de la date 3"/>
          <p:cNvSpPr>
            <a:spLocks noGrp="1"/>
          </p:cNvSpPr>
          <p:nvPr>
            <p:ph type="dt" idx="1"/>
          </p:nvPr>
        </p:nvSpPr>
        <p:spPr/>
        <p:txBody>
          <a:bodyPr/>
          <a:lstStyle/>
          <a:p>
            <a:pPr rtl="0"/>
            <a:fld id="{6C716ADA-EA26-4DE5-8BB4-0E930FA58A8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E926562-06F7-4580-9026-C41DD1358CB7}"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19</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4F22A5EB-9E46-4C6E-958E-E70196A6D0C0}"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20</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E4C12FAB-1654-454F-AA41-68B5AF84AA7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26</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C0C1B681-655E-4F65-82D2-D06FB31786B9}"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27</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0A6F71AE-5E71-4D83-BD5F-46794524BEF2}"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07D0248-79EA-4304-81DA-8407059A118D}"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4BD38250-6969-4F5A-A587-4F3935FAD39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CE3AAAFC-775F-4F55-A50A-73C4A1E6668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38</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AAF16FCC-769A-4979-8246-2A61A8FB8958}"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39</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6EABCF1D-3E2D-4DDC-B934-28E66870244F}"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50FEA656-822F-4994-8F7D-763FEA063CCC}"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053671BA-BF1C-4F51-9C41-A54A5602AA2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BECD0E5-8A65-4697-845D-3B9795FC0AF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7F419ACE-6178-4A18-B206-33DFEDA14C81}"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5F15739A-D111-4BE5-BA72-073D6E274F3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58D7524-AE75-4ED8-B03B-FCFDC1E1F3BC}"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5D29865A-9D87-4971-854B-6E010335297F}"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DECBA1E-7BEE-4EB5-BCC8-9B7563BB2D72}"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51234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7C81FA0-4DFA-4005-A0CB-FE4808A4C7D6}"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62401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rtl="0"/>
            <a:fld id="{35EA4FB0-3719-4D45-94F3-81B0FC06C1EB}" type="datetime1">
              <a:rPr lang="fr-FR" smtClean="0"/>
              <a:t>24/06/2021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rtl="0"/>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rtl="0"/>
            <a:fld id="{34B7E4EF-A1BD-40F4-AB7B-04F084DD991D}" type="slidenum">
              <a:rPr lang="en-US" smtClean="0"/>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5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246CBA37-0A64-4313-A234-46ABFE885332}"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3765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58807D86-0124-4888-8AE2-45E788BE71AD}"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38568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BA3EFCC1-91C8-4065-BE60-9D516A0E80AC}"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7617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rtl="0"/>
            <a:fld id="{2C9ADE12-B2AF-4865-88A7-F9C756DA5E85}" type="datetime1">
              <a:rPr lang="fr-FR" smtClean="0"/>
              <a:t>24/06/2021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rtl="0"/>
            <a:fld id="{34B7E4EF-A1BD-40F4-AB7B-04F084DD991D}" type="slidenum">
              <a:rPr lang="en-US" smtClean="0"/>
              <a:t>‹N°›</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179607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D5700B82-E0FD-4055-B30A-BF1F67793C91}" type="datetime1">
              <a:rPr lang="fr-FR" smtClean="0"/>
              <a:t>24/06/2021</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4587800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6CD18180-B569-48A9-B760-133392D51114}" type="datetime1">
              <a:rPr lang="fr-FR" smtClean="0"/>
              <a:t>24/06/2021</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6194210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FEBA3F50-20F2-44AA-ADEC-982DB4BEAB5B}" type="datetime1">
              <a:rPr lang="fr-FR" smtClean="0"/>
              <a:t>24/06/2021</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87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8EBDF4EC-78ED-4F31-896B-DDC7610829BD}" type="datetime1">
              <a:rPr lang="fr-FR" smtClean="0"/>
              <a:t>24/06/2021</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8072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pPr rtl="0"/>
            <a:fld id="{9192F541-2836-4E4A-83A3-83D02F031531}" type="datetime1">
              <a:rPr lang="fr-FR" smtClean="0"/>
              <a:t>24/06/2021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pPr rtl="0"/>
            <a:endParaRPr lang="en-US"/>
          </a:p>
        </p:txBody>
      </p:sp>
      <p:sp>
        <p:nvSpPr>
          <p:cNvPr id="7" name="Slide Number Placeholder 6"/>
          <p:cNvSpPr>
            <a:spLocks noGrp="1"/>
          </p:cNvSpPr>
          <p:nvPr>
            <p:ph type="sldNum" sz="quarter" idx="12"/>
          </p:nvPr>
        </p:nvSpPr>
        <p:spPr>
          <a:xfrm>
            <a:off x="5691014" y="6375679"/>
            <a:ext cx="1232456" cy="345796"/>
          </a:xfrm>
        </p:spPr>
        <p:txBody>
          <a:bodyPr/>
          <a:lstStyle/>
          <a:p>
            <a:pPr rtl="0"/>
            <a:fld id="{34B7E4EF-A1BD-40F4-AB7B-04F084DD991D}" type="slidenum">
              <a:rPr lang="en-US" smtClean="0"/>
              <a:t>‹N°›</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42088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pPr rtl="0"/>
            <a:fld id="{E118C341-AEAD-4829-BA0D-60C59C1EE9C6}" type="datetime1">
              <a:rPr lang="fr-FR" smtClean="0"/>
              <a:t>24/06/2021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rtl="0"/>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6006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7862EA99-003A-4131-9842-B486CE690501}" type="datetime1">
              <a:rPr lang="fr-FR" smtClean="0"/>
              <a:t>24/06/2021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34B7E4EF-A1BD-40F4-AB7B-04F084DD991D}" type="slidenum">
              <a:rPr lang="en-US" smtClean="0"/>
              <a:t>‹N°›</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18906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1" y="0"/>
            <a:ext cx="12191979" cy="6857990"/>
          </a:xfrm>
          <a:prstGeom prst="rect">
            <a:avLst/>
          </a:prstGeom>
        </p:spPr>
      </p:pic>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fontScale="90000"/>
          </a:bodyPr>
          <a:lstStyle/>
          <a:p>
            <a:pPr rtl="0"/>
            <a:r>
              <a:rPr lang="fr-FR" sz="4400" dirty="0">
                <a:solidFill>
                  <a:schemeClr val="tx1"/>
                </a:solidFill>
              </a:rPr>
              <a:t>Projet de Fin</a:t>
            </a:r>
            <a:endParaRPr lang="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710070"/>
            <a:ext cx="4775075" cy="2093500"/>
          </a:xfrm>
          <a:solidFill>
            <a:schemeClr val="bg1">
              <a:lumMod val="95000"/>
              <a:lumOff val="5000"/>
            </a:schemeClr>
          </a:solidFill>
        </p:spPr>
        <p:txBody>
          <a:bodyPr rtlCol="0">
            <a:normAutofit fontScale="70000" lnSpcReduction="2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 via AJC Formation</a:t>
            </a:r>
          </a:p>
          <a:p>
            <a:pPr rtl="0">
              <a:spcAft>
                <a:spcPts val="600"/>
              </a:spcAft>
            </a:pPr>
            <a:r>
              <a:rPr lang="fr-FR" sz="1000" dirty="0">
                <a:solidFill>
                  <a:schemeClr val="tx1"/>
                </a:solidFill>
              </a:rPr>
              <a:t>D</a:t>
            </a:r>
            <a:r>
              <a:rPr lang="fr" sz="1000" dirty="0">
                <a:solidFill>
                  <a:schemeClr val="tx1"/>
                </a:solidFill>
              </a:rPr>
              <a:t>urée 09/06/21 au 24/06/2021</a:t>
            </a: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03485" y="265734"/>
            <a:ext cx="10058400" cy="523296"/>
          </a:xfrm>
        </p:spPr>
        <p:txBody>
          <a:bodyPr>
            <a:noAutofit/>
          </a:bodyPr>
          <a:lstStyle/>
          <a:p>
            <a:r>
              <a:rPr lang="fr-FR" sz="3200" dirty="0"/>
              <a:t>Architecture du Client (Coté utilisateur)</a:t>
            </a:r>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12" name="Espace réservé du numéro de diapositive 11">
            <a:extLst>
              <a:ext uri="{FF2B5EF4-FFF2-40B4-BE49-F238E27FC236}">
                <a16:creationId xmlns:a16="http://schemas.microsoft.com/office/drawing/2014/main" id="{9AA6C0F8-ACE8-4C18-A0F4-32836FA71071}"/>
              </a:ext>
            </a:extLst>
          </p:cNvPr>
          <p:cNvSpPr>
            <a:spLocks noGrp="1"/>
          </p:cNvSpPr>
          <p:nvPr>
            <p:ph type="sldNum" sz="quarter" idx="12"/>
          </p:nvPr>
        </p:nvSpPr>
        <p:spPr/>
        <p:txBody>
          <a:bodyPr/>
          <a:lstStyle/>
          <a:p>
            <a:pPr rtl="0"/>
            <a:fld id="{34B7E4EF-A1BD-40F4-AB7B-04F084DD991D}" type="slidenum">
              <a:rPr lang="en-US" smtClean="0"/>
              <a:t>10</a:t>
            </a:fld>
            <a:endParaRPr lang="en-US"/>
          </a:p>
        </p:txBody>
      </p:sp>
    </p:spTree>
    <p:extLst>
      <p:ext uri="{BB962C8B-B14F-4D97-AF65-F5344CB8AC3E}">
        <p14:creationId xmlns:p14="http://schemas.microsoft.com/office/powerpoint/2010/main" val="271200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38529" y="410353"/>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6F8D68CA-AA77-422B-B825-896A800D4B32}"/>
              </a:ext>
            </a:extLst>
          </p:cNvPr>
          <p:cNvSpPr>
            <a:spLocks noGrp="1"/>
          </p:cNvSpPr>
          <p:nvPr>
            <p:ph type="sldNum" sz="quarter" idx="12"/>
          </p:nvPr>
        </p:nvSpPr>
        <p:spPr/>
        <p:txBody>
          <a:bodyPr/>
          <a:lstStyle/>
          <a:p>
            <a:pPr rtl="0"/>
            <a:fld id="{34B7E4EF-A1BD-40F4-AB7B-04F084DD991D}" type="slidenum">
              <a:rPr lang="en-US" smtClean="0"/>
              <a:t>11</a:t>
            </a:fld>
            <a:endParaRPr lang="en-US"/>
          </a:p>
        </p:txBody>
      </p:sp>
    </p:spTree>
    <p:extLst>
      <p:ext uri="{BB962C8B-B14F-4D97-AF65-F5344CB8AC3E}">
        <p14:creationId xmlns:p14="http://schemas.microsoft.com/office/powerpoint/2010/main" val="308977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2859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930570605"/>
              </p:ext>
            </p:extLst>
          </p:nvPr>
        </p:nvGraphicFramePr>
        <p:xfrm>
          <a:off x="1130832" y="1018422"/>
          <a:ext cx="10336378" cy="5288576"/>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bg1">
                        <a:lumMod val="85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a:t>
                      </a:r>
                    </a:p>
                    <a:p>
                      <a:pPr algn="ctr"/>
                      <a:r>
                        <a:rPr lang="fr-FR" sz="1400" dirty="0"/>
                        <a:t>pression humidité</a:t>
                      </a:r>
                    </a:p>
                    <a:p>
                      <a:pPr algn="ctr"/>
                      <a:r>
                        <a:rPr lang="fr-FR" sz="1400" dirty="0"/>
                        <a:t>icone</a:t>
                      </a:r>
                      <a:endParaRPr lang="en-US" sz="1400" dirty="0"/>
                    </a:p>
                  </a:txBody>
                  <a:tcPr>
                    <a:solidFill>
                      <a:schemeClr val="bg1">
                        <a:lumMod val="95000"/>
                      </a:schemeClr>
                    </a:solidFill>
                  </a:tcPr>
                </a:tc>
                <a:tc>
                  <a:txBody>
                    <a:bodyPr/>
                    <a:lstStyle/>
                    <a:p>
                      <a:pPr algn="ctr"/>
                      <a:r>
                        <a:rPr lang="fr-FR" sz="1400" dirty="0"/>
                        <a:t>Pas d’icone</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err="1"/>
                        <a:t>Forecast</a:t>
                      </a:r>
                      <a:r>
                        <a:rPr lang="fr-FR" sz="1400" dirty="0"/>
                        <a:t> 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600722" y="270408"/>
            <a:ext cx="10244831" cy="523220"/>
          </a:xfrm>
          <a:prstGeom prst="rect">
            <a:avLst/>
          </a:prstGeom>
          <a:noFill/>
        </p:spPr>
        <p:txBody>
          <a:bodyPr wrap="square" rtlCol="0">
            <a:spAutoFit/>
          </a:bodyPr>
          <a:lstStyle/>
          <a:p>
            <a:r>
              <a:rPr lang="fr-FR" dirty="0"/>
              <a:t>			</a:t>
            </a:r>
            <a:r>
              <a:rPr lang="fr-FR" sz="2800" cap="all" dirty="0">
                <a:latin typeface="+mj-lt"/>
              </a:rPr>
              <a:t>Comparaison</a:t>
            </a:r>
            <a:r>
              <a:rPr lang="fr-FR" sz="2800" dirty="0">
                <a:latin typeface="+mj-lt"/>
              </a:rPr>
              <a:t> </a:t>
            </a:r>
            <a:r>
              <a:rPr lang="fr-FR" sz="2800" cap="all" dirty="0">
                <a:latin typeface="+mj-lt"/>
              </a:rPr>
              <a:t>des apis web trouvées :  </a:t>
            </a:r>
            <a:endParaRPr lang="en-US" sz="2800" cap="all" dirty="0">
              <a:latin typeface="+mj-lt"/>
            </a:endParaRPr>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E6B894EC-2BD7-4188-A72B-6223AFEA22D2}"/>
              </a:ext>
            </a:extLst>
          </p:cNvPr>
          <p:cNvSpPr>
            <a:spLocks noGrp="1"/>
          </p:cNvSpPr>
          <p:nvPr>
            <p:ph type="sldNum" sz="quarter" idx="12"/>
          </p:nvPr>
        </p:nvSpPr>
        <p:spPr/>
        <p:txBody>
          <a:bodyPr/>
          <a:lstStyle/>
          <a:p>
            <a:pPr rtl="0"/>
            <a:fld id="{34B7E4EF-A1BD-40F4-AB7B-04F084DD991D}" type="slidenum">
              <a:rPr lang="en-US" smtClean="0"/>
              <a:t>13</a:t>
            </a:fld>
            <a:endParaRPr lang="en-US"/>
          </a:p>
        </p:txBody>
      </p:sp>
    </p:spTree>
    <p:extLst>
      <p:ext uri="{BB962C8B-B14F-4D97-AF65-F5344CB8AC3E}">
        <p14:creationId xmlns:p14="http://schemas.microsoft.com/office/powerpoint/2010/main" val="284299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1802170512"/>
              </p:ext>
            </p:extLst>
          </p:nvPr>
        </p:nvGraphicFramePr>
        <p:xfrm>
          <a:off x="1130832" y="1018422"/>
          <a:ext cx="10336378" cy="5288576"/>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lumMod val="60000"/>
                        <a:lumOff val="40000"/>
                      </a:schemeClr>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accent1">
                        <a:lumMod val="60000"/>
                        <a:lumOff val="40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accent1">
                        <a:lumMod val="60000"/>
                        <a:lumOff val="40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accent1">
                        <a:lumMod val="60000"/>
                        <a:lumOff val="40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a:t>
                      </a:r>
                    </a:p>
                    <a:p>
                      <a:pPr algn="ctr"/>
                      <a:r>
                        <a:rPr lang="fr-FR" sz="1400" dirty="0"/>
                        <a:t>pression humidité</a:t>
                      </a:r>
                    </a:p>
                    <a:p>
                      <a:pPr algn="ctr"/>
                      <a:r>
                        <a:rPr lang="fr-FR" sz="1400" dirty="0"/>
                        <a:t>icone</a:t>
                      </a:r>
                      <a:endParaRPr lang="en-US" sz="1400" dirty="0"/>
                    </a:p>
                  </a:txBody>
                  <a:tcPr>
                    <a:solidFill>
                      <a:schemeClr val="bg1">
                        <a:lumMod val="95000"/>
                      </a:schemeClr>
                    </a:solidFill>
                  </a:tcPr>
                </a:tc>
                <a:tc>
                  <a:txBody>
                    <a:bodyPr/>
                    <a:lstStyle/>
                    <a:p>
                      <a:pPr algn="ctr"/>
                      <a:r>
                        <a:rPr lang="fr-FR" sz="1400" dirty="0"/>
                        <a:t>Pas d’icone</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err="1"/>
                        <a:t>Forecast</a:t>
                      </a:r>
                      <a:r>
                        <a:rPr lang="fr-FR" sz="1400" dirty="0"/>
                        <a:t> 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600722" y="270408"/>
            <a:ext cx="10244831" cy="523220"/>
          </a:xfrm>
          <a:prstGeom prst="rect">
            <a:avLst/>
          </a:prstGeom>
          <a:noFill/>
        </p:spPr>
        <p:txBody>
          <a:bodyPr wrap="square" rtlCol="0">
            <a:spAutoFit/>
          </a:bodyPr>
          <a:lstStyle/>
          <a:p>
            <a:r>
              <a:rPr lang="fr-FR" dirty="0"/>
              <a:t>			</a:t>
            </a:r>
            <a:r>
              <a:rPr lang="fr-FR" sz="2800" cap="all" dirty="0">
                <a:latin typeface="+mj-lt"/>
              </a:rPr>
              <a:t>Comparaison</a:t>
            </a:r>
            <a:r>
              <a:rPr lang="fr-FR" sz="2800" dirty="0">
                <a:latin typeface="+mj-lt"/>
              </a:rPr>
              <a:t> </a:t>
            </a:r>
            <a:r>
              <a:rPr lang="fr-FR" sz="2800" cap="all" dirty="0">
                <a:latin typeface="+mj-lt"/>
              </a:rPr>
              <a:t>des apis web trouvées :  </a:t>
            </a:r>
            <a:endParaRPr lang="en-US" sz="2800" cap="all" dirty="0">
              <a:latin typeface="+mj-lt"/>
            </a:endParaRPr>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E6B894EC-2BD7-4188-A72B-6223AFEA22D2}"/>
              </a:ext>
            </a:extLst>
          </p:cNvPr>
          <p:cNvSpPr>
            <a:spLocks noGrp="1"/>
          </p:cNvSpPr>
          <p:nvPr>
            <p:ph type="sldNum" sz="quarter" idx="12"/>
          </p:nvPr>
        </p:nvSpPr>
        <p:spPr/>
        <p:txBody>
          <a:bodyPr/>
          <a:lstStyle/>
          <a:p>
            <a:pPr rtl="0"/>
            <a:fld id="{34B7E4EF-A1BD-40F4-AB7B-04F084DD991D}" type="slidenum">
              <a:rPr lang="en-US" smtClean="0"/>
              <a:t>14</a:t>
            </a:fld>
            <a:endParaRPr lang="en-US"/>
          </a:p>
        </p:txBody>
      </p:sp>
    </p:spTree>
    <p:extLst>
      <p:ext uri="{BB962C8B-B14F-4D97-AF65-F5344CB8AC3E}">
        <p14:creationId xmlns:p14="http://schemas.microsoft.com/office/powerpoint/2010/main" val="374203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146313" y="354310"/>
            <a:ext cx="10031896" cy="602210"/>
          </a:xfrm>
        </p:spPr>
        <p:txBody>
          <a:bodyPr>
            <a:normAutofit fontScale="90000"/>
          </a:bodyPr>
          <a:lstStyle/>
          <a:p>
            <a:r>
              <a:rPr lang="fr-FR" dirty="0"/>
              <a:t>Choix du Serveur WEB HTTP</a:t>
            </a:r>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A2246BAF-1A51-4C20-94FB-90C49C99A392}"/>
              </a:ext>
            </a:extLst>
          </p:cNvPr>
          <p:cNvSpPr>
            <a:spLocks noGrp="1"/>
          </p:cNvSpPr>
          <p:nvPr>
            <p:ph type="sldNum" sz="quarter" idx="12"/>
          </p:nvPr>
        </p:nvSpPr>
        <p:spPr/>
        <p:txBody>
          <a:bodyPr/>
          <a:lstStyle/>
          <a:p>
            <a:pPr rtl="0"/>
            <a:fld id="{34B7E4EF-A1BD-40F4-AB7B-04F084DD991D}" type="slidenum">
              <a:rPr lang="en-US" smtClean="0"/>
              <a:t>15</a:t>
            </a:fld>
            <a:endParaRPr lang="en-US"/>
          </a:p>
        </p:txBody>
      </p:sp>
    </p:spTree>
    <p:extLst>
      <p:ext uri="{BB962C8B-B14F-4D97-AF65-F5344CB8AC3E}">
        <p14:creationId xmlns:p14="http://schemas.microsoft.com/office/powerpoint/2010/main" val="176052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normAutofit fontScale="90000"/>
          </a:bodyPr>
          <a:lstStyle/>
          <a:p>
            <a:r>
              <a:rPr lang="fr-FR" dirty="0"/>
              <a:t>Outils / Librairies / Matériels</a:t>
            </a:r>
          </a:p>
        </p:txBody>
      </p:sp>
      <p:sp>
        <p:nvSpPr>
          <p:cNvPr id="5" name="ZoneTexte 4">
            <a:extLst>
              <a:ext uri="{FF2B5EF4-FFF2-40B4-BE49-F238E27FC236}">
                <a16:creationId xmlns:a16="http://schemas.microsoft.com/office/drawing/2014/main" id="{9D813AD7-6B44-42D3-A8CE-3128C310F88E}"/>
              </a:ext>
            </a:extLst>
          </p:cNvPr>
          <p:cNvSpPr txBox="1"/>
          <p:nvPr/>
        </p:nvSpPr>
        <p:spPr>
          <a:xfrm>
            <a:off x="1720880" y="2026957"/>
            <a:ext cx="1486304"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1022959" y="1923053"/>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1133942" y="2502598"/>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1043676" y="3068722"/>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5196" y="5070008"/>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33643" y="3093274"/>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984316" y="3640013"/>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970318"/>
          </a:xfrm>
          <a:prstGeom prst="rect">
            <a:avLst/>
          </a:prstGeom>
          <a:noFill/>
        </p:spPr>
        <p:txBody>
          <a:bodyPr wrap="square">
            <a:spAutoFit/>
          </a:bodyPr>
          <a:lstStyle/>
          <a:p>
            <a:r>
              <a:rPr lang="fr-FR" dirty="0"/>
              <a:t>C/C++</a:t>
            </a:r>
          </a:p>
          <a:p>
            <a:endParaRPr lang="fr-FR" dirty="0"/>
          </a:p>
          <a:p>
            <a:r>
              <a:rPr lang="fr-FR" dirty="0"/>
              <a:t>Framework QT (</a:t>
            </a:r>
            <a:r>
              <a:rPr lang="fr-FR" dirty="0" err="1"/>
              <a:t>StyleSheet</a:t>
            </a:r>
            <a:r>
              <a:rPr lang="fr-FR" dirty="0"/>
              <a:t>, Translator, Settings) </a:t>
            </a:r>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a:p>
            <a:endParaRPr lang="fr-FR" dirty="0"/>
          </a:p>
          <a:p>
            <a:endParaRPr lang="fr-FR" dirty="0"/>
          </a:p>
          <a:p>
            <a:r>
              <a:rPr lang="fr-FR" dirty="0"/>
              <a:t>Fichier INI</a:t>
            </a:r>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84744" y="505676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258863" y="1405063"/>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1583" y="4553624"/>
            <a:ext cx="1223412"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Matériel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5635" y="5684820"/>
            <a:ext cx="942975" cy="295275"/>
          </a:xfrm>
          <a:prstGeom prst="rect">
            <a:avLst/>
          </a:prstGeom>
        </p:spPr>
      </p:pic>
      <p:sp>
        <p:nvSpPr>
          <p:cNvPr id="9" name="Espace réservé du numéro de diapositive 8">
            <a:extLst>
              <a:ext uri="{FF2B5EF4-FFF2-40B4-BE49-F238E27FC236}">
                <a16:creationId xmlns:a16="http://schemas.microsoft.com/office/drawing/2014/main" id="{84DDE46C-AE4C-42C3-B548-EE6E3E35FA5D}"/>
              </a:ext>
            </a:extLst>
          </p:cNvPr>
          <p:cNvSpPr>
            <a:spLocks noGrp="1"/>
          </p:cNvSpPr>
          <p:nvPr>
            <p:ph type="sldNum" sz="quarter" idx="12"/>
          </p:nvPr>
        </p:nvSpPr>
        <p:spPr/>
        <p:txBody>
          <a:bodyPr/>
          <a:lstStyle/>
          <a:p>
            <a:pPr rtl="0"/>
            <a:fld id="{34B7E4EF-A1BD-40F4-AB7B-04F084DD991D}" type="slidenum">
              <a:rPr lang="en-US" smtClean="0"/>
              <a:t>16</a:t>
            </a:fld>
            <a:endParaRPr lang="en-US"/>
          </a:p>
        </p:txBody>
      </p:sp>
      <p:pic>
        <p:nvPicPr>
          <p:cNvPr id="23" name="Image 22">
            <a:extLst>
              <a:ext uri="{FF2B5EF4-FFF2-40B4-BE49-F238E27FC236}">
                <a16:creationId xmlns:a16="http://schemas.microsoft.com/office/drawing/2014/main" id="{32F0531E-E9F6-40D1-BBBC-A7114A849A9F}"/>
              </a:ext>
            </a:extLst>
          </p:cNvPr>
          <p:cNvPicPr>
            <a:picLocks noChangeAspect="1"/>
          </p:cNvPicPr>
          <p:nvPr/>
        </p:nvPicPr>
        <p:blipFill>
          <a:blip r:embed="rId15"/>
          <a:stretch>
            <a:fillRect/>
          </a:stretch>
        </p:blipFill>
        <p:spPr>
          <a:xfrm>
            <a:off x="6313959" y="5566111"/>
            <a:ext cx="480959" cy="64929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Rectangle 5">
            <a:extLst>
              <a:ext uri="{FF2B5EF4-FFF2-40B4-BE49-F238E27FC236}">
                <a16:creationId xmlns:a16="http://schemas.microsoft.com/office/drawing/2014/main" id="{502F2E02-760C-49B8-B4FB-7B750947D387}"/>
              </a:ext>
            </a:extLst>
          </p:cNvPr>
          <p:cNvSpPr/>
          <p:nvPr/>
        </p:nvSpPr>
        <p:spPr>
          <a:xfrm>
            <a:off x="84577"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8" name="Rectangle 7">
            <a:extLst>
              <a:ext uri="{FF2B5EF4-FFF2-40B4-BE49-F238E27FC236}">
                <a16:creationId xmlns:a16="http://schemas.microsoft.com/office/drawing/2014/main" id="{ECA28638-BC9B-4BAB-9DC2-5D084DBA24D4}"/>
              </a:ext>
            </a:extLst>
          </p:cNvPr>
          <p:cNvSpPr/>
          <p:nvPr/>
        </p:nvSpPr>
        <p:spPr>
          <a:xfrm>
            <a:off x="79815"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D99248D7-AA91-4392-A969-024F1901A96E}"/>
              </a:ext>
            </a:extLst>
          </p:cNvPr>
          <p:cNvSpPr>
            <a:spLocks noGrp="1"/>
          </p:cNvSpPr>
          <p:nvPr>
            <p:ph type="sldNum" sz="quarter" idx="12"/>
          </p:nvPr>
        </p:nvSpPr>
        <p:spPr/>
        <p:txBody>
          <a:bodyPr/>
          <a:lstStyle/>
          <a:p>
            <a:pPr rtl="0"/>
            <a:fld id="{34B7E4EF-A1BD-40F4-AB7B-04F084DD991D}" type="slidenum">
              <a:rPr lang="en-US" smtClean="0"/>
              <a:t>18</a:t>
            </a:fld>
            <a:endParaRPr lang="en-US"/>
          </a:p>
        </p:txBody>
      </p:sp>
    </p:spTree>
    <p:extLst>
      <p:ext uri="{BB962C8B-B14F-4D97-AF65-F5344CB8AC3E}">
        <p14:creationId xmlns:p14="http://schemas.microsoft.com/office/powerpoint/2010/main" val="79472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702050"/>
            <a:ext cx="1972016" cy="1167409"/>
          </a:xfrm>
          <a:prstGeom prst="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JSON</a:t>
            </a:r>
          </a:p>
        </p:txBody>
      </p:sp>
      <p:sp>
        <p:nvSpPr>
          <p:cNvPr id="43" name="Rectangle 42">
            <a:extLst>
              <a:ext uri="{FF2B5EF4-FFF2-40B4-BE49-F238E27FC236}">
                <a16:creationId xmlns:a16="http://schemas.microsoft.com/office/drawing/2014/main" id="{FC7573CE-2D75-4C5A-ABD7-ED850431BBFE}"/>
              </a:ext>
            </a:extLst>
          </p:cNvPr>
          <p:cNvSpPr/>
          <p:nvPr/>
        </p:nvSpPr>
        <p:spPr>
          <a:xfrm>
            <a:off x="9917208" y="5683930"/>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3627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flipH="1">
            <a:off x="10717281" y="4869459"/>
            <a:ext cx="46712" cy="81447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285755"/>
            <a:ext cx="584796" cy="84057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8B9FD3B3-F173-4D79-83FA-6230A9088C9F}"/>
              </a:ext>
            </a:extLst>
          </p:cNvPr>
          <p:cNvSpPr>
            <a:spLocks noGrp="1"/>
          </p:cNvSpPr>
          <p:nvPr>
            <p:ph type="sldNum" sz="quarter" idx="12"/>
          </p:nvPr>
        </p:nvSpPr>
        <p:spPr/>
        <p:txBody>
          <a:bodyPr/>
          <a:lstStyle/>
          <a:p>
            <a:pPr rtl="0"/>
            <a:fld id="{34B7E4EF-A1BD-40F4-AB7B-04F084DD991D}" type="slidenum">
              <a:rPr lang="en-US" smtClean="0"/>
              <a:t>19</a:t>
            </a:fld>
            <a:endParaRPr lang="en-US"/>
          </a:p>
        </p:txBody>
      </p:sp>
    </p:spTree>
    <p:extLst>
      <p:ext uri="{BB962C8B-B14F-4D97-AF65-F5344CB8AC3E}">
        <p14:creationId xmlns:p14="http://schemas.microsoft.com/office/powerpoint/2010/main" val="260785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Espace réservé du numéro de diapositive 5">
            <a:extLst>
              <a:ext uri="{FF2B5EF4-FFF2-40B4-BE49-F238E27FC236}">
                <a16:creationId xmlns:a16="http://schemas.microsoft.com/office/drawing/2014/main" id="{6BB5B121-EDC2-4E6B-BC9F-B47830097659}"/>
              </a:ext>
            </a:extLst>
          </p:cNvPr>
          <p:cNvSpPr>
            <a:spLocks noGrp="1"/>
          </p:cNvSpPr>
          <p:nvPr>
            <p:ph type="sldNum" sz="quarter" idx="12"/>
          </p:nvPr>
        </p:nvSpPr>
        <p:spPr/>
        <p:txBody>
          <a:bodyPr/>
          <a:lstStyle/>
          <a:p>
            <a:pPr rtl="0"/>
            <a:fld id="{34B7E4EF-A1BD-40F4-AB7B-04F084DD991D}" type="slidenum">
              <a:rPr lang="en-US" smtClean="0"/>
              <a:t>2</a:t>
            </a:fld>
            <a:endParaRPr lang="en-US"/>
          </a:p>
        </p:txBody>
      </p:sp>
    </p:spTree>
    <p:extLst>
      <p:ext uri="{BB962C8B-B14F-4D97-AF65-F5344CB8AC3E}">
        <p14:creationId xmlns:p14="http://schemas.microsoft.com/office/powerpoint/2010/main" val="1951997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86EDA324-C040-4B25-901E-72970426AF92}"/>
              </a:ext>
            </a:extLst>
          </p:cNvPr>
          <p:cNvSpPr>
            <a:spLocks noGrp="1"/>
          </p:cNvSpPr>
          <p:nvPr>
            <p:ph type="sldNum" sz="quarter" idx="12"/>
          </p:nvPr>
        </p:nvSpPr>
        <p:spPr/>
        <p:txBody>
          <a:bodyPr/>
          <a:lstStyle/>
          <a:p>
            <a:pPr rtl="0"/>
            <a:fld id="{34B7E4EF-A1BD-40F4-AB7B-04F084DD991D}" type="slidenum">
              <a:rPr lang="en-US" smtClean="0"/>
              <a:t>20</a:t>
            </a:fld>
            <a:endParaRPr lang="en-US"/>
          </a:p>
        </p:txBody>
      </p:sp>
    </p:spTree>
    <p:extLst>
      <p:ext uri="{BB962C8B-B14F-4D97-AF65-F5344CB8AC3E}">
        <p14:creationId xmlns:p14="http://schemas.microsoft.com/office/powerpoint/2010/main" val="218018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Autofit/>
          </a:bodyPr>
          <a:lstStyle/>
          <a:p>
            <a:r>
              <a:rPr lang="fr-FR" sz="4000" dirty="0"/>
              <a:t>Extraction depuis la base de données</a:t>
            </a:r>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1066800"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1066800" y="1478546"/>
            <a:ext cx="6579045" cy="646331"/>
          </a:xfrm>
          <a:prstGeom prst="rect">
            <a:avLst/>
          </a:prstGeom>
          <a:noFill/>
        </p:spPr>
        <p:txBody>
          <a:bodyPr wrap="none" rtlCol="0">
            <a:spAutoFit/>
          </a:bodyPr>
          <a:lstStyle/>
          <a:p>
            <a:r>
              <a:rPr lang="fr-FR" sz="1200" dirty="0"/>
              <a:t>Requête SQL pour extraire les 12 dernières mesures depuis la base de données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6096000" y="3328416"/>
            <a:ext cx="95097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506462" y="2602670"/>
            <a:ext cx="3084627" cy="338554"/>
          </a:xfrm>
          <a:prstGeom prst="rect">
            <a:avLst/>
          </a:prstGeom>
          <a:noFill/>
        </p:spPr>
        <p:txBody>
          <a:bodyPr wrap="none" rtlCol="0">
            <a:spAutoFit/>
          </a:bodyPr>
          <a:lstStyle/>
          <a:p>
            <a:r>
              <a:rPr lang="fr-FR" sz="1600"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C85B6162-D137-4DC9-9CDF-DB271785BC37}"/>
              </a:ext>
            </a:extLst>
          </p:cNvPr>
          <p:cNvSpPr>
            <a:spLocks noGrp="1"/>
          </p:cNvSpPr>
          <p:nvPr>
            <p:ph type="sldNum" sz="quarter" idx="12"/>
          </p:nvPr>
        </p:nvSpPr>
        <p:spPr/>
        <p:txBody>
          <a:bodyPr/>
          <a:lstStyle/>
          <a:p>
            <a:pPr rtl="0"/>
            <a:fld id="{34B7E4EF-A1BD-40F4-AB7B-04F084DD991D}" type="slidenum">
              <a:rPr lang="en-US" smtClean="0"/>
              <a:t>21</a:t>
            </a:fld>
            <a:endParaRPr lang="en-US"/>
          </a:p>
        </p:txBody>
      </p:sp>
    </p:spTree>
    <p:extLst>
      <p:ext uri="{BB962C8B-B14F-4D97-AF65-F5344CB8AC3E}">
        <p14:creationId xmlns:p14="http://schemas.microsoft.com/office/powerpoint/2010/main" val="255534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2" name="Espace réservé du numéro de diapositive 1">
            <a:extLst>
              <a:ext uri="{FF2B5EF4-FFF2-40B4-BE49-F238E27FC236}">
                <a16:creationId xmlns:a16="http://schemas.microsoft.com/office/drawing/2014/main" id="{5EBE40E4-69DC-4860-987B-333B5D478F8C}"/>
              </a:ext>
            </a:extLst>
          </p:cNvPr>
          <p:cNvSpPr>
            <a:spLocks noGrp="1"/>
          </p:cNvSpPr>
          <p:nvPr>
            <p:ph type="sldNum" sz="quarter" idx="12"/>
          </p:nvPr>
        </p:nvSpPr>
        <p:spPr/>
        <p:txBody>
          <a:bodyPr/>
          <a:lstStyle/>
          <a:p>
            <a:pPr rtl="0"/>
            <a:fld id="{34B7E4EF-A1BD-40F4-AB7B-04F084DD991D}" type="slidenum">
              <a:rPr lang="en-US" smtClean="0"/>
              <a:t>22</a:t>
            </a:fld>
            <a:endParaRPr lang="en-US"/>
          </a:p>
        </p:txBody>
      </p:sp>
      <p:sp>
        <p:nvSpPr>
          <p:cNvPr id="16" name="Titre 1">
            <a:extLst>
              <a:ext uri="{FF2B5EF4-FFF2-40B4-BE49-F238E27FC236}">
                <a16:creationId xmlns:a16="http://schemas.microsoft.com/office/drawing/2014/main" id="{F42206A7-D2DB-41F6-ABDC-51BD8EF7209A}"/>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Tree>
    <p:extLst>
      <p:ext uri="{BB962C8B-B14F-4D97-AF65-F5344CB8AC3E}">
        <p14:creationId xmlns:p14="http://schemas.microsoft.com/office/powerpoint/2010/main" val="376523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8" name="Rectangle 7">
            <a:extLst>
              <a:ext uri="{FF2B5EF4-FFF2-40B4-BE49-F238E27FC236}">
                <a16:creationId xmlns:a16="http://schemas.microsoft.com/office/drawing/2014/main" id="{123925C8-9AE5-4E5D-940E-7E77A38CE78E}"/>
              </a:ext>
            </a:extLst>
          </p:cNvPr>
          <p:cNvSpPr/>
          <p:nvPr/>
        </p:nvSpPr>
        <p:spPr>
          <a:xfrm>
            <a:off x="1580775" y="1423516"/>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1278599" y="198904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646701" y="224561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3DE6DE9F-8797-4BCA-80B3-E806CD6E5C66}"/>
              </a:ext>
            </a:extLst>
          </p:cNvPr>
          <p:cNvSpPr>
            <a:spLocks noGrp="1"/>
          </p:cNvSpPr>
          <p:nvPr>
            <p:ph type="sldNum" sz="quarter" idx="12"/>
          </p:nvPr>
        </p:nvSpPr>
        <p:spPr/>
        <p:txBody>
          <a:bodyPr/>
          <a:lstStyle/>
          <a:p>
            <a:pPr rtl="0"/>
            <a:fld id="{34B7E4EF-A1BD-40F4-AB7B-04F084DD991D}" type="slidenum">
              <a:rPr lang="en-US" smtClean="0"/>
              <a:t>23</a:t>
            </a:fld>
            <a:endParaRPr lang="en-US"/>
          </a:p>
        </p:txBody>
      </p:sp>
    </p:spTree>
    <p:extLst>
      <p:ext uri="{BB962C8B-B14F-4D97-AF65-F5344CB8AC3E}">
        <p14:creationId xmlns:p14="http://schemas.microsoft.com/office/powerpoint/2010/main" val="203208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Espace réservé du numéro de diapositive 2">
            <a:extLst>
              <a:ext uri="{FF2B5EF4-FFF2-40B4-BE49-F238E27FC236}">
                <a16:creationId xmlns:a16="http://schemas.microsoft.com/office/drawing/2014/main" id="{F0026D86-BD4C-4615-ABCA-6B658977166C}"/>
              </a:ext>
            </a:extLst>
          </p:cNvPr>
          <p:cNvSpPr>
            <a:spLocks noGrp="1"/>
          </p:cNvSpPr>
          <p:nvPr>
            <p:ph type="sldNum" sz="quarter" idx="12"/>
          </p:nvPr>
        </p:nvSpPr>
        <p:spPr/>
        <p:txBody>
          <a:bodyPr/>
          <a:lstStyle/>
          <a:p>
            <a:pPr rtl="0"/>
            <a:fld id="{34B7E4EF-A1BD-40F4-AB7B-04F084DD991D}" type="slidenum">
              <a:rPr lang="en-US" smtClean="0"/>
              <a:t>24</a:t>
            </a:fld>
            <a:endParaRPr lang="en-US"/>
          </a:p>
        </p:txBody>
      </p:sp>
    </p:spTree>
    <p:extLst>
      <p:ext uri="{BB962C8B-B14F-4D97-AF65-F5344CB8AC3E}">
        <p14:creationId xmlns:p14="http://schemas.microsoft.com/office/powerpoint/2010/main" val="4284754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DED3FD-2E74-40BF-8418-037C451D4E0C}"/>
              </a:ext>
            </a:extLst>
          </p:cNvPr>
          <p:cNvSpPr/>
          <p:nvPr/>
        </p:nvSpPr>
        <p:spPr>
          <a:xfrm>
            <a:off x="7602384" y="3192506"/>
            <a:ext cx="4069974" cy="324913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24" name="Rectangle 23">
            <a:extLst>
              <a:ext uri="{FF2B5EF4-FFF2-40B4-BE49-F238E27FC236}">
                <a16:creationId xmlns:a16="http://schemas.microsoft.com/office/drawing/2014/main" id="{D0C2C1CD-8C25-4AAE-80DF-400A1DE3D63D}"/>
              </a:ext>
            </a:extLst>
          </p:cNvPr>
          <p:cNvSpPr/>
          <p:nvPr/>
        </p:nvSpPr>
        <p:spPr>
          <a:xfrm>
            <a:off x="1066801" y="4018878"/>
            <a:ext cx="4069978" cy="2003131"/>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484297"/>
            <a:ext cx="10058400" cy="556814"/>
          </a:xfrm>
        </p:spPr>
        <p:txBody>
          <a:bodyPr>
            <a:noAutofit/>
          </a:bodyPr>
          <a:lstStyle/>
          <a:p>
            <a:r>
              <a:rPr lang="fr-FR" sz="4000" dirty="0"/>
              <a:t>Architecture de l’application Client</a:t>
            </a:r>
          </a:p>
        </p:txBody>
      </p:sp>
      <p:cxnSp>
        <p:nvCxnSpPr>
          <p:cNvPr id="34" name="Connecteur droit avec flèche 33">
            <a:extLst>
              <a:ext uri="{FF2B5EF4-FFF2-40B4-BE49-F238E27FC236}">
                <a16:creationId xmlns:a16="http://schemas.microsoft.com/office/drawing/2014/main" id="{E1238A3E-2788-4A6F-BD23-C81077F79FCD}"/>
              </a:ext>
            </a:extLst>
          </p:cNvPr>
          <p:cNvCxnSpPr>
            <a:cxnSpLocks/>
            <a:endCxn id="35" idx="2"/>
          </p:cNvCxnSpPr>
          <p:nvPr/>
        </p:nvCxnSpPr>
        <p:spPr>
          <a:xfrm>
            <a:off x="11344216" y="2673567"/>
            <a:ext cx="0" cy="908027"/>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grpSp>
        <p:nvGrpSpPr>
          <p:cNvPr id="22" name="Groupe 21">
            <a:extLst>
              <a:ext uri="{FF2B5EF4-FFF2-40B4-BE49-F238E27FC236}">
                <a16:creationId xmlns:a16="http://schemas.microsoft.com/office/drawing/2014/main" id="{011CB31F-12CC-466E-87D5-45501E63BBFD}"/>
              </a:ext>
            </a:extLst>
          </p:cNvPr>
          <p:cNvGrpSpPr/>
          <p:nvPr/>
        </p:nvGrpSpPr>
        <p:grpSpPr>
          <a:xfrm>
            <a:off x="9501247" y="1235929"/>
            <a:ext cx="2222247" cy="1752382"/>
            <a:chOff x="8296754" y="3828296"/>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296754" y="3828296"/>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389604" y="5201476"/>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35" name="Rectangle 34">
            <a:extLst>
              <a:ext uri="{FF2B5EF4-FFF2-40B4-BE49-F238E27FC236}">
                <a16:creationId xmlns:a16="http://schemas.microsoft.com/office/drawing/2014/main" id="{1F0BDDA5-C603-4343-BBD3-2C063B38E80B}"/>
              </a:ext>
            </a:extLst>
          </p:cNvPr>
          <p:cNvSpPr/>
          <p:nvPr/>
        </p:nvSpPr>
        <p:spPr>
          <a:xfrm>
            <a:off x="11194001" y="3291624"/>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9" name="Connecteur droit avec flèche 58">
            <a:extLst>
              <a:ext uri="{FF2B5EF4-FFF2-40B4-BE49-F238E27FC236}">
                <a16:creationId xmlns:a16="http://schemas.microsoft.com/office/drawing/2014/main" id="{21ECB9B7-D80B-402A-A385-A1DDADE75A6B}"/>
              </a:ext>
            </a:extLst>
          </p:cNvPr>
          <p:cNvCxnSpPr>
            <a:cxnSpLocks/>
            <a:endCxn id="60" idx="2"/>
          </p:cNvCxnSpPr>
          <p:nvPr/>
        </p:nvCxnSpPr>
        <p:spPr>
          <a:xfrm>
            <a:off x="1290477" y="3420657"/>
            <a:ext cx="0" cy="974433"/>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140262" y="410512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endCxn id="33" idx="3"/>
          </p:cNvCxnSpPr>
          <p:nvPr/>
        </p:nvCxnSpPr>
        <p:spPr>
          <a:xfrm>
            <a:off x="7110972" y="1962607"/>
            <a:ext cx="2825737" cy="25085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9636279" y="2068476"/>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6" name="Image 5">
            <a:extLst>
              <a:ext uri="{FF2B5EF4-FFF2-40B4-BE49-F238E27FC236}">
                <a16:creationId xmlns:a16="http://schemas.microsoft.com/office/drawing/2014/main" id="{81DCFCA0-244C-4153-87DD-D175F30C4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744" y="4459623"/>
            <a:ext cx="3868092" cy="1461417"/>
          </a:xfrm>
          <a:prstGeom prst="rect">
            <a:avLst/>
          </a:prstGeom>
        </p:spPr>
      </p:pic>
      <p:grpSp>
        <p:nvGrpSpPr>
          <p:cNvPr id="42" name="Groupe 41">
            <a:extLst>
              <a:ext uri="{FF2B5EF4-FFF2-40B4-BE49-F238E27FC236}">
                <a16:creationId xmlns:a16="http://schemas.microsoft.com/office/drawing/2014/main" id="{894852D4-6977-4228-8833-263A616B3113}"/>
              </a:ext>
            </a:extLst>
          </p:cNvPr>
          <p:cNvGrpSpPr/>
          <p:nvPr/>
        </p:nvGrpSpPr>
        <p:grpSpPr>
          <a:xfrm>
            <a:off x="1066800" y="1900716"/>
            <a:ext cx="2123340" cy="1752382"/>
            <a:chOff x="8927838" y="1678239"/>
            <a:chExt cx="2123340" cy="3879413"/>
          </a:xfrm>
        </p:grpSpPr>
        <p:sp>
          <p:nvSpPr>
            <p:cNvPr id="43" name="Rectangle 42">
              <a:extLst>
                <a:ext uri="{FF2B5EF4-FFF2-40B4-BE49-F238E27FC236}">
                  <a16:creationId xmlns:a16="http://schemas.microsoft.com/office/drawing/2014/main" id="{867C7D19-0CD0-48F4-A126-005D8330D5E4}"/>
                </a:ext>
              </a:extLst>
            </p:cNvPr>
            <p:cNvSpPr/>
            <p:nvPr/>
          </p:nvSpPr>
          <p:spPr>
            <a:xfrm>
              <a:off x="8927838" y="1678239"/>
              <a:ext cx="2123340" cy="387941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057162"/>
              <a:ext cx="1982297" cy="961668"/>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1"/>
          </p:cNvCxnSpPr>
          <p:nvPr/>
        </p:nvCxnSpPr>
        <p:spPr>
          <a:xfrm flipH="1">
            <a:off x="2732243" y="2112120"/>
            <a:ext cx="2253079" cy="4224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732243" y="23895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26" name="Image 25">
            <a:extLst>
              <a:ext uri="{FF2B5EF4-FFF2-40B4-BE49-F238E27FC236}">
                <a16:creationId xmlns:a16="http://schemas.microsoft.com/office/drawing/2014/main" id="{03B6ADFD-B85C-419E-A03A-38A5597F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303" y="3654087"/>
            <a:ext cx="3868092" cy="2707664"/>
          </a:xfrm>
          <a:prstGeom prst="rect">
            <a:avLst/>
          </a:prstGeom>
        </p:spPr>
      </p:pic>
      <p:sp>
        <p:nvSpPr>
          <p:cNvPr id="10" name="Rectangle 9">
            <a:extLst>
              <a:ext uri="{FF2B5EF4-FFF2-40B4-BE49-F238E27FC236}">
                <a16:creationId xmlns:a16="http://schemas.microsoft.com/office/drawing/2014/main" id="{808B615E-8374-4F8A-8ABE-9D618708DE52}"/>
              </a:ext>
            </a:extLst>
          </p:cNvPr>
          <p:cNvSpPr/>
          <p:nvPr/>
        </p:nvSpPr>
        <p:spPr>
          <a:xfrm>
            <a:off x="4985322" y="131186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sp>
        <p:nvSpPr>
          <p:cNvPr id="54" name="Rectangle 53">
            <a:extLst>
              <a:ext uri="{FF2B5EF4-FFF2-40B4-BE49-F238E27FC236}">
                <a16:creationId xmlns:a16="http://schemas.microsoft.com/office/drawing/2014/main" id="{1C48C743-7267-420F-A993-B54F714F2220}"/>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CC2B21BE-1D02-41D9-A29F-CDEB85D452AE}"/>
              </a:ext>
            </a:extLst>
          </p:cNvPr>
          <p:cNvSpPr>
            <a:spLocks noGrp="1"/>
          </p:cNvSpPr>
          <p:nvPr>
            <p:ph type="sldNum" sz="quarter" idx="12"/>
          </p:nvPr>
        </p:nvSpPr>
        <p:spPr/>
        <p:txBody>
          <a:bodyPr/>
          <a:lstStyle/>
          <a:p>
            <a:pPr rtl="0"/>
            <a:fld id="{34B7E4EF-A1BD-40F4-AB7B-04F084DD991D}" type="slidenum">
              <a:rPr lang="en-US" smtClean="0"/>
              <a:t>25</a:t>
            </a:fld>
            <a:endParaRPr lang="en-US"/>
          </a:p>
        </p:txBody>
      </p:sp>
    </p:spTree>
    <p:extLst>
      <p:ext uri="{BB962C8B-B14F-4D97-AF65-F5344CB8AC3E}">
        <p14:creationId xmlns:p14="http://schemas.microsoft.com/office/powerpoint/2010/main" val="131077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Autofit/>
          </a:bodyPr>
          <a:lstStyle/>
          <a:p>
            <a:r>
              <a:rPr lang="fr-FR" sz="3600" dirty="0"/>
              <a:t>Balise Mer : Récupération des mesures</a:t>
            </a:r>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567543"/>
            <a:ext cx="10217150" cy="4385201"/>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ADE7BCD7-60C5-4FD1-B47C-5D939C9A5583}"/>
              </a:ext>
            </a:extLst>
          </p:cNvPr>
          <p:cNvSpPr>
            <a:spLocks noGrp="1"/>
          </p:cNvSpPr>
          <p:nvPr>
            <p:ph type="sldNum" sz="quarter" idx="12"/>
          </p:nvPr>
        </p:nvSpPr>
        <p:spPr/>
        <p:txBody>
          <a:bodyPr/>
          <a:lstStyle/>
          <a:p>
            <a:pPr rtl="0"/>
            <a:fld id="{34B7E4EF-A1BD-40F4-AB7B-04F084DD991D}" type="slidenum">
              <a:rPr lang="en-US" smtClean="0"/>
              <a:t>26</a:t>
            </a:fld>
            <a:endParaRPr lang="en-US"/>
          </a:p>
        </p:txBody>
      </p:sp>
    </p:spTree>
    <p:extLst>
      <p:ext uri="{BB962C8B-B14F-4D97-AF65-F5344CB8AC3E}">
        <p14:creationId xmlns:p14="http://schemas.microsoft.com/office/powerpoint/2010/main" val="56214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Autofit/>
          </a:bodyPr>
          <a:lstStyle/>
          <a:p>
            <a:r>
              <a:rPr lang="fr-FR" sz="3600" dirty="0"/>
              <a:t>Balise Mer : Récupération des mesures</a:t>
            </a:r>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0C0943EF-BA02-410A-A273-37EABA9FE09D}"/>
              </a:ext>
            </a:extLst>
          </p:cNvPr>
          <p:cNvSpPr>
            <a:spLocks noGrp="1"/>
          </p:cNvSpPr>
          <p:nvPr>
            <p:ph type="sldNum" sz="quarter" idx="12"/>
          </p:nvPr>
        </p:nvSpPr>
        <p:spPr/>
        <p:txBody>
          <a:bodyPr/>
          <a:lstStyle/>
          <a:p>
            <a:pPr rtl="0"/>
            <a:fld id="{34B7E4EF-A1BD-40F4-AB7B-04F084DD991D}" type="slidenum">
              <a:rPr lang="en-US" smtClean="0"/>
              <a:t>27</a:t>
            </a:fld>
            <a:endParaRPr lang="en-US"/>
          </a:p>
        </p:txBody>
      </p:sp>
    </p:spTree>
    <p:extLst>
      <p:ext uri="{BB962C8B-B14F-4D97-AF65-F5344CB8AC3E}">
        <p14:creationId xmlns:p14="http://schemas.microsoft.com/office/powerpoint/2010/main" val="1883169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4" name="Espace réservé du numéro de diapositive 3">
            <a:extLst>
              <a:ext uri="{FF2B5EF4-FFF2-40B4-BE49-F238E27FC236}">
                <a16:creationId xmlns:a16="http://schemas.microsoft.com/office/drawing/2014/main" id="{D75C19DE-1DF4-4177-B92A-BE2E2C857CC2}"/>
              </a:ext>
            </a:extLst>
          </p:cNvPr>
          <p:cNvSpPr>
            <a:spLocks noGrp="1"/>
          </p:cNvSpPr>
          <p:nvPr>
            <p:ph type="sldNum" sz="quarter" idx="12"/>
          </p:nvPr>
        </p:nvSpPr>
        <p:spPr/>
        <p:txBody>
          <a:bodyPr/>
          <a:lstStyle/>
          <a:p>
            <a:pPr rtl="0"/>
            <a:fld id="{34B7E4EF-A1BD-40F4-AB7B-04F084DD991D}" type="slidenum">
              <a:rPr lang="en-US" smtClean="0"/>
              <a:t>28</a:t>
            </a:fld>
            <a:endParaRPr lang="en-US"/>
          </a:p>
        </p:txBody>
      </p:sp>
    </p:spTree>
    <p:extLst>
      <p:ext uri="{BB962C8B-B14F-4D97-AF65-F5344CB8AC3E}">
        <p14:creationId xmlns:p14="http://schemas.microsoft.com/office/powerpoint/2010/main" val="571211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066800" y="1909676"/>
            <a:ext cx="6601746" cy="3934374"/>
          </a:xfrm>
          <a:prstGeom prst="rect">
            <a:avLst/>
          </a:prstGeom>
        </p:spPr>
      </p:pic>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Graphique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1227906" y="4738826"/>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5480355" y="4726847"/>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5467655" y="3379044"/>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10" name="Image 9">
            <a:extLst>
              <a:ext uri="{FF2B5EF4-FFF2-40B4-BE49-F238E27FC236}">
                <a16:creationId xmlns:a16="http://schemas.microsoft.com/office/drawing/2014/main" id="{9C39B59B-1795-4FA0-A8CB-47C8DB583B89}"/>
              </a:ext>
            </a:extLst>
          </p:cNvPr>
          <p:cNvPicPr>
            <a:picLocks noChangeAspect="1"/>
          </p:cNvPicPr>
          <p:nvPr/>
        </p:nvPicPr>
        <p:blipFill>
          <a:blip r:embed="rId4"/>
          <a:stretch>
            <a:fillRect/>
          </a:stretch>
        </p:blipFill>
        <p:spPr>
          <a:xfrm>
            <a:off x="8013700" y="3057594"/>
            <a:ext cx="3654238" cy="2304981"/>
          </a:xfrm>
          <a:prstGeom prst="rect">
            <a:avLst/>
          </a:prstGeom>
        </p:spPr>
      </p:pic>
      <p:sp>
        <p:nvSpPr>
          <p:cNvPr id="2" name="Espace réservé du numéro de diapositive 1">
            <a:extLst>
              <a:ext uri="{FF2B5EF4-FFF2-40B4-BE49-F238E27FC236}">
                <a16:creationId xmlns:a16="http://schemas.microsoft.com/office/drawing/2014/main" id="{F797F1D9-9CD9-44BB-8696-B79652E62C62}"/>
              </a:ext>
            </a:extLst>
          </p:cNvPr>
          <p:cNvSpPr>
            <a:spLocks noGrp="1"/>
          </p:cNvSpPr>
          <p:nvPr>
            <p:ph type="sldNum" sz="quarter" idx="12"/>
          </p:nvPr>
        </p:nvSpPr>
        <p:spPr/>
        <p:txBody>
          <a:bodyPr/>
          <a:lstStyle/>
          <a:p>
            <a:pPr rtl="0"/>
            <a:fld id="{34B7E4EF-A1BD-40F4-AB7B-04F084DD991D}" type="slidenum">
              <a:rPr lang="en-US" smtClean="0"/>
              <a:t>29</a:t>
            </a:fld>
            <a:endParaRPr lang="en-US"/>
          </a:p>
        </p:txBody>
      </p:sp>
    </p:spTree>
    <p:extLst>
      <p:ext uri="{BB962C8B-B14F-4D97-AF65-F5344CB8AC3E}">
        <p14:creationId xmlns:p14="http://schemas.microsoft.com/office/powerpoint/2010/main" val="378577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03336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1182" y="1805068"/>
            <a:ext cx="3327937"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698260" y="2091519"/>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7D66F3CF-6755-4DE8-A2B9-529B60D2ABB4}"/>
              </a:ext>
            </a:extLst>
          </p:cNvPr>
          <p:cNvSpPr>
            <a:spLocks noGrp="1"/>
          </p:cNvSpPr>
          <p:nvPr>
            <p:ph type="sldNum" sz="quarter" idx="12"/>
          </p:nvPr>
        </p:nvSpPr>
        <p:spPr/>
        <p:txBody>
          <a:bodyPr/>
          <a:lstStyle/>
          <a:p>
            <a:pPr rtl="0"/>
            <a:fld id="{34B7E4EF-A1BD-40F4-AB7B-04F084DD991D}" type="slidenum">
              <a:rPr lang="en-US" smtClean="0"/>
              <a:t>30</a:t>
            </a:fld>
            <a:endParaRPr lang="en-US"/>
          </a:p>
        </p:txBody>
      </p:sp>
    </p:spTree>
    <p:extLst>
      <p:ext uri="{BB962C8B-B14F-4D97-AF65-F5344CB8AC3E}">
        <p14:creationId xmlns:p14="http://schemas.microsoft.com/office/powerpoint/2010/main" val="337159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normAutofit fontScale="92500" lnSpcReduction="10000"/>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2AB1275C-09D3-4AE8-B566-73034E569F86}"/>
              </a:ext>
            </a:extLst>
          </p:cNvPr>
          <p:cNvSpPr>
            <a:spLocks noGrp="1"/>
          </p:cNvSpPr>
          <p:nvPr>
            <p:ph type="sldNum" sz="quarter" idx="12"/>
          </p:nvPr>
        </p:nvSpPr>
        <p:spPr/>
        <p:txBody>
          <a:bodyPr/>
          <a:lstStyle/>
          <a:p>
            <a:pPr rtl="0"/>
            <a:fld id="{34B7E4EF-A1BD-40F4-AB7B-04F084DD991D}" type="slidenum">
              <a:rPr lang="en-US" smtClean="0"/>
              <a:t>31</a:t>
            </a:fld>
            <a:endParaRPr lang="en-US"/>
          </a:p>
        </p:txBody>
      </p:sp>
    </p:spTree>
    <p:extLst>
      <p:ext uri="{BB962C8B-B14F-4D97-AF65-F5344CB8AC3E}">
        <p14:creationId xmlns:p14="http://schemas.microsoft.com/office/powerpoint/2010/main" val="3400703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2"/>
          <a:stretch>
            <a:fillRect/>
          </a:stretch>
        </p:blipFill>
        <p:spPr>
          <a:xfrm>
            <a:off x="571246" y="1429305"/>
            <a:ext cx="1865247" cy="4900305"/>
          </a:xfrm>
          <a:prstGeom prst="rect">
            <a:avLst/>
          </a:prstGeom>
        </p:spPr>
      </p:pic>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3"/>
          <a:stretch>
            <a:fillRect/>
          </a:stretch>
        </p:blipFill>
        <p:spPr>
          <a:xfrm>
            <a:off x="5423820" y="2602212"/>
            <a:ext cx="3933302" cy="980778"/>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p:cNvCxnSpPr>
          <p:nvPr/>
        </p:nvCxnSpPr>
        <p:spPr>
          <a:xfrm flipH="1" flipV="1">
            <a:off x="1583744" y="2707924"/>
            <a:ext cx="5882376" cy="6102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H="1">
            <a:off x="1503870" y="3092601"/>
            <a:ext cx="6104293" cy="919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H="1">
            <a:off x="1460316" y="2928812"/>
            <a:ext cx="6147847" cy="12452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endCxn id="23" idx="3"/>
          </p:cNvCxnSpPr>
          <p:nvPr/>
        </p:nvCxnSpPr>
        <p:spPr>
          <a:xfrm flipH="1">
            <a:off x="1268585" y="2733613"/>
            <a:ext cx="6339578" cy="31714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endCxn id="66" idx="3"/>
          </p:cNvCxnSpPr>
          <p:nvPr/>
        </p:nvCxnSpPr>
        <p:spPr>
          <a:xfrm flipH="1">
            <a:off x="1126542" y="3048254"/>
            <a:ext cx="5061194" cy="30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3" name="Espace réservé du numéro de diapositive 2">
            <a:extLst>
              <a:ext uri="{FF2B5EF4-FFF2-40B4-BE49-F238E27FC236}">
                <a16:creationId xmlns:a16="http://schemas.microsoft.com/office/drawing/2014/main" id="{B0609D4F-1814-4093-897F-386FD1821B90}"/>
              </a:ext>
            </a:extLst>
          </p:cNvPr>
          <p:cNvSpPr>
            <a:spLocks noGrp="1"/>
          </p:cNvSpPr>
          <p:nvPr>
            <p:ph type="sldNum" sz="quarter" idx="12"/>
          </p:nvPr>
        </p:nvSpPr>
        <p:spPr/>
        <p:txBody>
          <a:bodyPr/>
          <a:lstStyle/>
          <a:p>
            <a:pPr rtl="0"/>
            <a:fld id="{34B7E4EF-A1BD-40F4-AB7B-04F084DD991D}" type="slidenum">
              <a:rPr lang="en-US" smtClean="0"/>
              <a:t>32</a:t>
            </a:fld>
            <a:endParaRPr lang="en-US"/>
          </a:p>
        </p:txBody>
      </p:sp>
    </p:spTree>
    <p:extLst>
      <p:ext uri="{BB962C8B-B14F-4D97-AF65-F5344CB8AC3E}">
        <p14:creationId xmlns:p14="http://schemas.microsoft.com/office/powerpoint/2010/main" val="837315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Espace réservé du numéro de diapositive 10">
            <a:extLst>
              <a:ext uri="{FF2B5EF4-FFF2-40B4-BE49-F238E27FC236}">
                <a16:creationId xmlns:a16="http://schemas.microsoft.com/office/drawing/2014/main" id="{A627F21B-1A03-4AA6-8C0E-A76BB5111430}"/>
              </a:ext>
            </a:extLst>
          </p:cNvPr>
          <p:cNvSpPr>
            <a:spLocks noGrp="1"/>
          </p:cNvSpPr>
          <p:nvPr>
            <p:ph type="sldNum" sz="quarter" idx="12"/>
          </p:nvPr>
        </p:nvSpPr>
        <p:spPr/>
        <p:txBody>
          <a:bodyPr/>
          <a:lstStyle/>
          <a:p>
            <a:pPr rtl="0"/>
            <a:fld id="{34B7E4EF-A1BD-40F4-AB7B-04F084DD991D}" type="slidenum">
              <a:rPr lang="en-US" smtClean="0"/>
              <a:t>33</a:t>
            </a:fld>
            <a:endParaRPr lang="en-US"/>
          </a:p>
        </p:txBody>
      </p:sp>
    </p:spTree>
    <p:extLst>
      <p:ext uri="{BB962C8B-B14F-4D97-AF65-F5344CB8AC3E}">
        <p14:creationId xmlns:p14="http://schemas.microsoft.com/office/powerpoint/2010/main" val="201953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7DB201BB-AEA4-4B34-A6E6-B0E5D17671F1}"/>
              </a:ext>
            </a:extLst>
          </p:cNvPr>
          <p:cNvSpPr>
            <a:spLocks noGrp="1"/>
          </p:cNvSpPr>
          <p:nvPr>
            <p:ph type="sldNum" sz="quarter" idx="12"/>
          </p:nvPr>
        </p:nvSpPr>
        <p:spPr/>
        <p:txBody>
          <a:bodyPr/>
          <a:lstStyle/>
          <a:p>
            <a:pPr rtl="0"/>
            <a:fld id="{34B7E4EF-A1BD-40F4-AB7B-04F084DD991D}" type="slidenum">
              <a:rPr lang="en-US" smtClean="0"/>
              <a:t>34</a:t>
            </a:fld>
            <a:endParaRPr lang="en-US"/>
          </a:p>
        </p:txBody>
      </p:sp>
    </p:spTree>
    <p:extLst>
      <p:ext uri="{BB962C8B-B14F-4D97-AF65-F5344CB8AC3E}">
        <p14:creationId xmlns:p14="http://schemas.microsoft.com/office/powerpoint/2010/main" val="246487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 name="Espace réservé du numéro de diapositive 3">
            <a:extLst>
              <a:ext uri="{FF2B5EF4-FFF2-40B4-BE49-F238E27FC236}">
                <a16:creationId xmlns:a16="http://schemas.microsoft.com/office/drawing/2014/main" id="{B60D1A4E-8FE0-4818-B042-A0988726FC41}"/>
              </a:ext>
            </a:extLst>
          </p:cNvPr>
          <p:cNvSpPr>
            <a:spLocks noGrp="1"/>
          </p:cNvSpPr>
          <p:nvPr>
            <p:ph type="sldNum" sz="quarter" idx="12"/>
          </p:nvPr>
        </p:nvSpPr>
        <p:spPr/>
        <p:txBody>
          <a:bodyPr/>
          <a:lstStyle/>
          <a:p>
            <a:pPr rtl="0"/>
            <a:fld id="{34B7E4EF-A1BD-40F4-AB7B-04F084DD991D}" type="slidenum">
              <a:rPr lang="en-US" smtClean="0"/>
              <a:t>35</a:t>
            </a:fld>
            <a:endParaRPr lang="en-US"/>
          </a:p>
        </p:txBody>
      </p:sp>
    </p:spTree>
    <p:extLst>
      <p:ext uri="{BB962C8B-B14F-4D97-AF65-F5344CB8AC3E}">
        <p14:creationId xmlns:p14="http://schemas.microsoft.com/office/powerpoint/2010/main" val="143093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6" name="Espace réservé du numéro de diapositive 5">
            <a:extLst>
              <a:ext uri="{FF2B5EF4-FFF2-40B4-BE49-F238E27FC236}">
                <a16:creationId xmlns:a16="http://schemas.microsoft.com/office/drawing/2014/main" id="{9931754B-03DF-4646-BBAE-BC3CFDBD8696}"/>
              </a:ext>
            </a:extLst>
          </p:cNvPr>
          <p:cNvSpPr>
            <a:spLocks noGrp="1"/>
          </p:cNvSpPr>
          <p:nvPr>
            <p:ph type="sldNum" sz="quarter" idx="12"/>
          </p:nvPr>
        </p:nvSpPr>
        <p:spPr/>
        <p:txBody>
          <a:bodyPr/>
          <a:lstStyle/>
          <a:p>
            <a:pPr rtl="0"/>
            <a:fld id="{34B7E4EF-A1BD-40F4-AB7B-04F084DD991D}" type="slidenum">
              <a:rPr lang="en-US" smtClean="0"/>
              <a:t>36</a:t>
            </a:fld>
            <a:endParaRPr lang="en-US"/>
          </a:p>
        </p:txBody>
      </p:sp>
    </p:spTree>
    <p:extLst>
      <p:ext uri="{BB962C8B-B14F-4D97-AF65-F5344CB8AC3E}">
        <p14:creationId xmlns:p14="http://schemas.microsoft.com/office/powerpoint/2010/main" val="290971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Interface D’administration</a:t>
            </a:r>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5" name="Espace réservé du numéro de diapositive 4">
            <a:extLst>
              <a:ext uri="{FF2B5EF4-FFF2-40B4-BE49-F238E27FC236}">
                <a16:creationId xmlns:a16="http://schemas.microsoft.com/office/drawing/2014/main" id="{917816A6-FB17-464F-813F-12AC3C85AB66}"/>
              </a:ext>
            </a:extLst>
          </p:cNvPr>
          <p:cNvSpPr>
            <a:spLocks noGrp="1"/>
          </p:cNvSpPr>
          <p:nvPr>
            <p:ph type="sldNum" sz="quarter" idx="12"/>
          </p:nvPr>
        </p:nvSpPr>
        <p:spPr/>
        <p:txBody>
          <a:bodyPr/>
          <a:lstStyle/>
          <a:p>
            <a:pPr rtl="0"/>
            <a:fld id="{34B7E4EF-A1BD-40F4-AB7B-04F084DD991D}" type="slidenum">
              <a:rPr lang="en-US" smtClean="0"/>
              <a:t>37</a:t>
            </a:fld>
            <a:endParaRPr lang="en-US"/>
          </a:p>
        </p:txBody>
      </p:sp>
    </p:spTree>
    <p:extLst>
      <p:ext uri="{BB962C8B-B14F-4D97-AF65-F5344CB8AC3E}">
        <p14:creationId xmlns:p14="http://schemas.microsoft.com/office/powerpoint/2010/main" val="1461651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58EB7B25-6661-4B2E-BB55-CE060849E899}"/>
              </a:ext>
            </a:extLst>
          </p:cNvPr>
          <p:cNvSpPr>
            <a:spLocks noGrp="1"/>
          </p:cNvSpPr>
          <p:nvPr>
            <p:ph type="sldNum" sz="quarter" idx="12"/>
          </p:nvPr>
        </p:nvSpPr>
        <p:spPr/>
        <p:txBody>
          <a:bodyPr/>
          <a:lstStyle/>
          <a:p>
            <a:pPr rtl="0"/>
            <a:fld id="{34B7E4EF-A1BD-40F4-AB7B-04F084DD991D}" type="slidenum">
              <a:rPr lang="en-US" smtClean="0"/>
              <a:t>38</a:t>
            </a:fld>
            <a:endParaRPr lang="en-US"/>
          </a:p>
        </p:txBody>
      </p:sp>
    </p:spTree>
    <p:extLst>
      <p:ext uri="{BB962C8B-B14F-4D97-AF65-F5344CB8AC3E}">
        <p14:creationId xmlns:p14="http://schemas.microsoft.com/office/powerpoint/2010/main" val="1091260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B5024484-265B-49DF-B54F-6EEC896DC03E}"/>
              </a:ext>
            </a:extLst>
          </p:cNvPr>
          <p:cNvSpPr>
            <a:spLocks noGrp="1"/>
          </p:cNvSpPr>
          <p:nvPr>
            <p:ph type="sldNum" sz="quarter" idx="12"/>
          </p:nvPr>
        </p:nvSpPr>
        <p:spPr/>
        <p:txBody>
          <a:bodyPr/>
          <a:lstStyle/>
          <a:p>
            <a:pPr rtl="0"/>
            <a:fld id="{34B7E4EF-A1BD-40F4-AB7B-04F084DD991D}" type="slidenum">
              <a:rPr lang="en-US" smtClean="0"/>
              <a:t>39</a:t>
            </a:fld>
            <a:endParaRPr lang="en-US"/>
          </a:p>
        </p:txBody>
      </p:sp>
    </p:spTree>
    <p:extLst>
      <p:ext uri="{BB962C8B-B14F-4D97-AF65-F5344CB8AC3E}">
        <p14:creationId xmlns:p14="http://schemas.microsoft.com/office/powerpoint/2010/main" val="336146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405643"/>
            <a:ext cx="10058400" cy="616190"/>
          </a:xfrm>
        </p:spPr>
        <p:txBody>
          <a:bodyPr>
            <a:normAutofit fontScale="90000"/>
          </a:bodyPr>
          <a:lstStyle/>
          <a:p>
            <a:r>
              <a:rPr lang="fr-FR" dirty="0"/>
              <a:t>Station Météo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876412" y="1065529"/>
            <a:ext cx="5029200" cy="4693960"/>
          </a:xfrm>
        </p:spPr>
        <p:txBody>
          <a:bodyPr>
            <a:normAutofit fontScale="92500" lnSpcReduction="20000"/>
          </a:bodyPr>
          <a:lstStyle/>
          <a:p>
            <a:endParaRPr lang="fr-FR" sz="1400" dirty="0">
              <a:solidFill>
                <a:schemeClr val="tx1"/>
              </a:solidFill>
              <a:effectLst/>
              <a:latin typeface="Arial" panose="020B0604020202020204" pitchFamily="34" charset="0"/>
              <a:cs typeface="Arial" panose="020B0604020202020204" pitchFamily="34" charset="0"/>
            </a:endParaRPr>
          </a:p>
          <a:p>
            <a:r>
              <a:rPr lang="fr-FR" sz="1400" dirty="0">
                <a:solidFill>
                  <a:schemeClr val="tx1"/>
                </a:solidFill>
                <a:effectLst/>
                <a:latin typeface="Arial" panose="020B0604020202020204" pitchFamily="34" charset="0"/>
                <a:cs typeface="Arial" panose="020B0604020202020204" pitchFamily="34" charset="0"/>
              </a:rPr>
              <a:t>L’objectif de ce projet est de concevoir une application PC Station Météo. </a:t>
            </a:r>
          </a:p>
          <a:p>
            <a:r>
              <a:rPr lang="fr-FR" sz="1400" dirty="0">
                <a:solidFill>
                  <a:schemeClr val="tx1"/>
                </a:solidFill>
                <a:effectLst/>
                <a:latin typeface="Arial" panose="020B0604020202020204" pitchFamily="34" charset="0"/>
                <a:cs typeface="Arial" panose="020B0604020202020204" pitchFamily="34" charset="0"/>
              </a:rPr>
              <a:t>On souhaite afficher sur cette station Météo des informations météorologiques de 2 points géographiques différents:</a:t>
            </a:r>
          </a:p>
          <a:p>
            <a:pPr lvl="1"/>
            <a:r>
              <a:rPr lang="fr-FR" sz="1400" dirty="0">
                <a:solidFill>
                  <a:schemeClr val="tx1"/>
                </a:solidFill>
                <a:effectLst/>
                <a:latin typeface="Arial" panose="020B0604020202020204" pitchFamily="34" charset="0"/>
                <a:cs typeface="Arial" panose="020B0604020202020204" pitchFamily="34" charset="0"/>
              </a:rPr>
              <a:t>en mer, ce qu’on appellera la « Balise Mer » </a:t>
            </a:r>
          </a:p>
          <a:p>
            <a:pPr lvl="2"/>
            <a:r>
              <a:rPr lang="fr-FR" sz="1400" dirty="0">
                <a:solidFill>
                  <a:schemeClr val="tx1"/>
                </a:solidFill>
                <a:effectLst/>
                <a:latin typeface="Arial" panose="020B0604020202020204" pitchFamily="34" charset="0"/>
                <a:cs typeface="Arial" panose="020B0604020202020204" pitchFamily="34" charset="0"/>
              </a:rPr>
              <a:t>Température en °C/°F de -40°C à 50°C</a:t>
            </a:r>
          </a:p>
          <a:p>
            <a:pPr lvl="2"/>
            <a:r>
              <a:rPr lang="fr-FR" sz="1400" dirty="0">
                <a:solidFill>
                  <a:schemeClr val="tx1"/>
                </a:solidFill>
                <a:effectLst/>
                <a:latin typeface="Arial" panose="020B0604020202020204" pitchFamily="34" charset="0"/>
                <a:cs typeface="Arial" panose="020B0604020202020204" pitchFamily="34" charset="0"/>
              </a:rPr>
              <a:t>Résolution : 0.1°C relevé toutes les 10 minutes</a:t>
            </a:r>
          </a:p>
          <a:p>
            <a:pPr lvl="2"/>
            <a:r>
              <a:rPr lang="fr-FR" sz="1400" dirty="0">
                <a:solidFill>
                  <a:schemeClr val="tx1"/>
                </a:solidFill>
                <a:effectLst/>
                <a:latin typeface="Arial" panose="020B0604020202020204" pitchFamily="34" charset="0"/>
                <a:cs typeface="Arial" panose="020B0604020202020204" pitchFamily="34" charset="0"/>
              </a:rPr>
              <a:t>Taux d’humidité</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Pression </a:t>
            </a:r>
          </a:p>
          <a:p>
            <a:pPr lvl="1"/>
            <a:r>
              <a:rPr lang="fr-FR" sz="1400" dirty="0">
                <a:solidFill>
                  <a:schemeClr val="tx1"/>
                </a:solidFill>
                <a:effectLst/>
                <a:latin typeface="Arial" panose="020B0604020202020204" pitchFamily="34" charset="0"/>
                <a:cs typeface="Arial" panose="020B0604020202020204" pitchFamily="34" charset="0"/>
              </a:rPr>
              <a:t>d'une ville choisie, ce qu’on appelle la « Balise Ville »</a:t>
            </a:r>
          </a:p>
          <a:p>
            <a:pPr lvl="2"/>
            <a:r>
              <a:rPr lang="fr-FR" sz="1400" dirty="0">
                <a:solidFill>
                  <a:schemeClr val="tx1"/>
                </a:solidFill>
                <a:effectLst/>
                <a:latin typeface="Arial" panose="020B0604020202020204" pitchFamily="34" charset="0"/>
                <a:cs typeface="Arial" panose="020B0604020202020204" pitchFamily="34" charset="0"/>
              </a:rPr>
              <a:t>Température en °C/°F de -40°C à 50°C</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Résolution : 0.1°C relevé toutes les 10 minutes </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Gestion de l’affichage de pictogrammes associés</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Affichage de la Ville</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Graphique prévisionnel pour les 5 jours suivants</a:t>
            </a:r>
          </a:p>
          <a:p>
            <a:pPr lvl="1"/>
            <a:r>
              <a:rPr lang="fr-FR" sz="1400" dirty="0">
                <a:solidFill>
                  <a:schemeClr val="tx1"/>
                </a:solidFill>
                <a:effectLst/>
                <a:latin typeface="Arial" panose="020B0604020202020204" pitchFamily="34" charset="0"/>
                <a:cs typeface="Arial" panose="020B0604020202020204" pitchFamily="34" charset="0"/>
              </a:rPr>
              <a:t>Ainsi que l’Affichage de l'heure et de la date </a:t>
            </a:r>
            <a:endParaRPr lang="fr-FR" sz="1400" dirty="0">
              <a:solidFill>
                <a:schemeClr val="tx1"/>
              </a:solidFill>
              <a:latin typeface="Arial" panose="020B0604020202020204" pitchFamily="34" charset="0"/>
              <a:cs typeface="Arial" panose="020B0604020202020204" pitchFamily="34" charset="0"/>
            </a:endParaRPr>
          </a:p>
          <a:p>
            <a:pPr marL="0" indent="0">
              <a:buNone/>
            </a:pPr>
            <a:endParaRPr lang="fr-FR" dirty="0"/>
          </a:p>
        </p:txBody>
      </p:sp>
      <p:sp>
        <p:nvSpPr>
          <p:cNvPr id="7" name="ZoneTexte 6">
            <a:extLst>
              <a:ext uri="{FF2B5EF4-FFF2-40B4-BE49-F238E27FC236}">
                <a16:creationId xmlns:a16="http://schemas.microsoft.com/office/drawing/2014/main" id="{20061F79-7E6F-4983-A610-EBF56706150F}"/>
              </a:ext>
            </a:extLst>
          </p:cNvPr>
          <p:cNvSpPr txBox="1"/>
          <p:nvPr/>
        </p:nvSpPr>
        <p:spPr>
          <a:xfrm>
            <a:off x="5996567" y="1346611"/>
            <a:ext cx="6095028" cy="2677656"/>
          </a:xfrm>
          <a:prstGeom prst="rect">
            <a:avLst/>
          </a:prstGeom>
          <a:noFill/>
        </p:spPr>
        <p:txBody>
          <a:bodyPr wrap="square">
            <a:spAutoFit/>
          </a:bodyPr>
          <a:lstStyle/>
          <a:p>
            <a:r>
              <a:rPr lang="fr-FR" sz="1200" dirty="0">
                <a:effectLst/>
                <a:latin typeface="Arial" panose="020B0604020202020204" pitchFamily="34" charset="0"/>
                <a:cs typeface="Arial" panose="020B0604020202020204" pitchFamily="34" charset="0"/>
              </a:rPr>
              <a:t>Il faudra aussi créer une partie d’administration permettant de configurer certain paramètres :</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Couleur </a:t>
            </a:r>
            <a:r>
              <a:rPr lang="fr-FR" sz="1200" dirty="0">
                <a:latin typeface="Arial" panose="020B0604020202020204" pitchFamily="34" charset="0"/>
                <a:cs typeface="Arial" panose="020B0604020202020204" pitchFamily="34" charset="0"/>
              </a:rPr>
              <a:t>:(</a:t>
            </a:r>
            <a:r>
              <a:rPr lang="fr-FR" sz="1200" dirty="0">
                <a:effectLst/>
                <a:latin typeface="Arial" panose="020B0604020202020204" pitchFamily="34" charset="0"/>
                <a:cs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Choix de la langue •: Anglais </a:t>
            </a:r>
            <a:r>
              <a:rPr lang="fr-FR" sz="1200" dirty="0">
                <a:latin typeface="Arial" panose="020B0604020202020204" pitchFamily="34" charset="0"/>
                <a:cs typeface="Arial" panose="020B0604020202020204" pitchFamily="34" charset="0"/>
              </a:rPr>
              <a:t>/ </a:t>
            </a:r>
            <a:r>
              <a:rPr lang="fr-FR" sz="1200" dirty="0">
                <a:effectLst/>
                <a:latin typeface="Arial" panose="020B0604020202020204" pitchFamily="34" charset="0"/>
                <a:cs typeface="Arial" panose="020B0604020202020204" pitchFamily="34" charset="0"/>
              </a:rPr>
              <a:t>Français</a:t>
            </a:r>
          </a:p>
          <a:p>
            <a:pPr lvl="1"/>
            <a:endParaRPr lang="fr-FR" sz="1200" dirty="0">
              <a:latin typeface="Arial" panose="020B0604020202020204" pitchFamily="34" charset="0"/>
              <a:cs typeface="Arial" panose="020B0604020202020204" pitchFamily="34" charset="0"/>
            </a:endParaRPr>
          </a:p>
          <a:p>
            <a:r>
              <a:rPr lang="fr-FR" sz="1200" dirty="0">
                <a:effectLst/>
                <a:latin typeface="Arial" panose="020B0604020202020204" pitchFamily="34" charset="0"/>
                <a:cs typeface="Arial" panose="020B0604020202020204" pitchFamily="34" charset="0"/>
              </a:rPr>
              <a:t>Une partie </a:t>
            </a:r>
            <a:r>
              <a:rPr lang="fr-FR" sz="1200" dirty="0">
                <a:latin typeface="Arial" panose="020B0604020202020204" pitchFamily="34" charset="0"/>
                <a:cs typeface="Arial" panose="020B0604020202020204" pitchFamily="34" charset="0"/>
              </a:rPr>
              <a:t>f</a:t>
            </a:r>
            <a:r>
              <a:rPr lang="fr-FR" sz="1200" dirty="0">
                <a:effectLst/>
                <a:latin typeface="Arial" panose="020B0604020202020204" pitchFamily="34" charset="0"/>
                <a:cs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latin typeface="Arial" panose="020B0604020202020204" pitchFamily="34" charset="0"/>
              <a:cs typeface="Arial" panose="020B0604020202020204" pitchFamily="34" charset="0"/>
            </a:endParaRPr>
          </a:p>
        </p:txBody>
      </p:sp>
      <p:cxnSp>
        <p:nvCxnSpPr>
          <p:cNvPr id="9" name="Connecteur droit 8">
            <a:extLst>
              <a:ext uri="{FF2B5EF4-FFF2-40B4-BE49-F238E27FC236}">
                <a16:creationId xmlns:a16="http://schemas.microsoft.com/office/drawing/2014/main" id="{F173CA20-912A-4F18-8A0C-4A251DFAB1BB}"/>
              </a:ext>
            </a:extLst>
          </p:cNvPr>
          <p:cNvCxnSpPr>
            <a:cxnSpLocks/>
          </p:cNvCxnSpPr>
          <p:nvPr/>
        </p:nvCxnSpPr>
        <p:spPr>
          <a:xfrm>
            <a:off x="5905612" y="1346611"/>
            <a:ext cx="0" cy="441287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Espace réservé du numéro de diapositive 9">
            <a:extLst>
              <a:ext uri="{FF2B5EF4-FFF2-40B4-BE49-F238E27FC236}">
                <a16:creationId xmlns:a16="http://schemas.microsoft.com/office/drawing/2014/main" id="{000227B0-0242-4AEE-99F2-A59B04697E70}"/>
              </a:ext>
            </a:extLst>
          </p:cNvPr>
          <p:cNvSpPr>
            <a:spLocks noGrp="1"/>
          </p:cNvSpPr>
          <p:nvPr>
            <p:ph type="sldNum" sz="quarter" idx="12"/>
          </p:nvPr>
        </p:nvSpPr>
        <p:spPr/>
        <p:txBody>
          <a:bodyPr/>
          <a:lstStyle/>
          <a:p>
            <a:pPr rtl="0"/>
            <a:fld id="{34B7E4EF-A1BD-40F4-AB7B-04F084DD991D}" type="slidenum">
              <a:rPr lang="en-US" smtClean="0"/>
              <a:t>4</a:t>
            </a:fld>
            <a:endParaRPr lang="en-US"/>
          </a:p>
        </p:txBody>
      </p:sp>
    </p:spTree>
    <p:extLst>
      <p:ext uri="{BB962C8B-B14F-4D97-AF65-F5344CB8AC3E}">
        <p14:creationId xmlns:p14="http://schemas.microsoft.com/office/powerpoint/2010/main" val="3953630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Espace réservé du numéro de diapositive 2">
            <a:extLst>
              <a:ext uri="{FF2B5EF4-FFF2-40B4-BE49-F238E27FC236}">
                <a16:creationId xmlns:a16="http://schemas.microsoft.com/office/drawing/2014/main" id="{B14828CB-14C0-4316-BCF1-7DA4AE4F2D56}"/>
              </a:ext>
            </a:extLst>
          </p:cNvPr>
          <p:cNvSpPr>
            <a:spLocks noGrp="1"/>
          </p:cNvSpPr>
          <p:nvPr>
            <p:ph type="sldNum" sz="quarter" idx="12"/>
          </p:nvPr>
        </p:nvSpPr>
        <p:spPr/>
        <p:txBody>
          <a:bodyPr/>
          <a:lstStyle/>
          <a:p>
            <a:pPr rtl="0"/>
            <a:fld id="{34B7E4EF-A1BD-40F4-AB7B-04F084DD991D}" type="slidenum">
              <a:rPr lang="en-US" smtClean="0"/>
              <a:t>40</a:t>
            </a:fld>
            <a:endParaRPr lang="en-US"/>
          </a:p>
        </p:txBody>
      </p:sp>
    </p:spTree>
    <p:extLst>
      <p:ext uri="{BB962C8B-B14F-4D97-AF65-F5344CB8AC3E}">
        <p14:creationId xmlns:p14="http://schemas.microsoft.com/office/powerpoint/2010/main" val="2443869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4B7C0A50-0B2E-4E09-8358-262688B6C0EE}"/>
              </a:ext>
            </a:extLst>
          </p:cNvPr>
          <p:cNvSpPr>
            <a:spLocks noGrp="1"/>
          </p:cNvSpPr>
          <p:nvPr>
            <p:ph type="sldNum" sz="quarter" idx="12"/>
          </p:nvPr>
        </p:nvSpPr>
        <p:spPr/>
        <p:txBody>
          <a:bodyPr/>
          <a:lstStyle/>
          <a:p>
            <a:pPr rtl="0"/>
            <a:fld id="{34B7E4EF-A1BD-40F4-AB7B-04F084DD991D}" type="slidenum">
              <a:rPr lang="en-US" smtClean="0"/>
              <a:t>41</a:t>
            </a:fld>
            <a:endParaRPr lang="en-US"/>
          </a:p>
        </p:txBody>
      </p:sp>
    </p:spTree>
    <p:extLst>
      <p:ext uri="{BB962C8B-B14F-4D97-AF65-F5344CB8AC3E}">
        <p14:creationId xmlns:p14="http://schemas.microsoft.com/office/powerpoint/2010/main" val="547935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BBB5B1F2-F385-4439-8AF3-A783C99C4449}"/>
              </a:ext>
            </a:extLst>
          </p:cNvPr>
          <p:cNvSpPr>
            <a:spLocks noGrp="1"/>
          </p:cNvSpPr>
          <p:nvPr>
            <p:ph type="sldNum" sz="quarter" idx="12"/>
          </p:nvPr>
        </p:nvSpPr>
        <p:spPr/>
        <p:txBody>
          <a:bodyPr/>
          <a:lstStyle/>
          <a:p>
            <a:pPr rtl="0"/>
            <a:fld id="{34B7E4EF-A1BD-40F4-AB7B-04F084DD991D}" type="slidenum">
              <a:rPr lang="en-US" smtClean="0"/>
              <a:t>42</a:t>
            </a:fld>
            <a:endParaRPr lang="en-US"/>
          </a:p>
        </p:txBody>
      </p:sp>
    </p:spTree>
    <p:extLst>
      <p:ext uri="{BB962C8B-B14F-4D97-AF65-F5344CB8AC3E}">
        <p14:creationId xmlns:p14="http://schemas.microsoft.com/office/powerpoint/2010/main" val="4254067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D4F1F949-7CB9-40E6-886E-A6FB498CCAC4}"/>
              </a:ext>
            </a:extLst>
          </p:cNvPr>
          <p:cNvSpPr>
            <a:spLocks noGrp="1"/>
          </p:cNvSpPr>
          <p:nvPr>
            <p:ph type="sldNum" sz="quarter" idx="12"/>
          </p:nvPr>
        </p:nvSpPr>
        <p:spPr/>
        <p:txBody>
          <a:bodyPr/>
          <a:lstStyle/>
          <a:p>
            <a:pPr rtl="0"/>
            <a:fld id="{34B7E4EF-A1BD-40F4-AB7B-04F084DD991D}" type="slidenum">
              <a:rPr lang="en-US" smtClean="0"/>
              <a:t>43</a:t>
            </a:fld>
            <a:endParaRPr lang="en-US"/>
          </a:p>
        </p:txBody>
      </p:sp>
    </p:spTree>
    <p:extLst>
      <p:ext uri="{BB962C8B-B14F-4D97-AF65-F5344CB8AC3E}">
        <p14:creationId xmlns:p14="http://schemas.microsoft.com/office/powerpoint/2010/main" val="3582783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F47BAF00-0194-44CB-978F-9524503C309E}"/>
              </a:ext>
            </a:extLst>
          </p:cNvPr>
          <p:cNvSpPr>
            <a:spLocks noGrp="1"/>
          </p:cNvSpPr>
          <p:nvPr>
            <p:ph type="sldNum" sz="quarter" idx="12"/>
          </p:nvPr>
        </p:nvSpPr>
        <p:spPr/>
        <p:txBody>
          <a:bodyPr/>
          <a:lstStyle/>
          <a:p>
            <a:pPr rtl="0"/>
            <a:fld id="{34B7E4EF-A1BD-40F4-AB7B-04F084DD991D}" type="slidenum">
              <a:rPr lang="en-US" smtClean="0"/>
              <a:t>44</a:t>
            </a:fld>
            <a:endParaRPr lang="en-US"/>
          </a:p>
        </p:txBody>
      </p:sp>
    </p:spTree>
    <p:extLst>
      <p:ext uri="{BB962C8B-B14F-4D97-AF65-F5344CB8AC3E}">
        <p14:creationId xmlns:p14="http://schemas.microsoft.com/office/powerpoint/2010/main" val="1386213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962287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8550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normAutofit fontScale="77500" lnSpcReduction="20000"/>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à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Personnalisation du thème par l’utilisateur</a:t>
            </a:r>
          </a:p>
          <a:p>
            <a:pPr lvl="1"/>
            <a:r>
              <a:rPr lang="fr-FR" dirty="0"/>
              <a:t>Toutes les fonctionnalités ont été implémentées</a:t>
            </a:r>
          </a:p>
          <a:p>
            <a:pPr lvl="1"/>
            <a:endParaRPr lang="fr-FR" dirty="0"/>
          </a:p>
          <a:p>
            <a:r>
              <a:rPr lang="fr-FR" dirty="0"/>
              <a:t>Apports personnel :</a:t>
            </a:r>
          </a:p>
          <a:p>
            <a:endParaRPr lang="fr-FR" dirty="0"/>
          </a:p>
          <a:p>
            <a:r>
              <a:rPr lang="fr-FR" dirty="0"/>
              <a:t>Difficultés rencontrées :</a:t>
            </a:r>
          </a:p>
          <a:p>
            <a:endParaRPr lang="fr-FR" dirty="0"/>
          </a:p>
          <a:p>
            <a:endParaRPr lang="fr-FR" dirty="0"/>
          </a:p>
          <a:p>
            <a:pPr lvl="1"/>
            <a:endParaRPr lang="fr-FR" dirty="0"/>
          </a:p>
          <a:p>
            <a:pPr marL="274320" lvl="1" indent="0">
              <a:buNone/>
            </a:pPr>
            <a:endParaRPr lang="fr-FR" dirty="0"/>
          </a:p>
          <a:p>
            <a:pPr marL="274320" lvl="1" indent="0">
              <a:buNone/>
            </a:pPr>
            <a:endParaRPr lang="fr-FR" dirty="0"/>
          </a:p>
          <a:p>
            <a:pPr lvl="1"/>
            <a:endParaRPr lang="fr-FR" dirty="0"/>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8" name="Espace réservé du numéro de diapositive 7">
            <a:extLst>
              <a:ext uri="{FF2B5EF4-FFF2-40B4-BE49-F238E27FC236}">
                <a16:creationId xmlns:a16="http://schemas.microsoft.com/office/drawing/2014/main" id="{294A93BD-3C44-48F6-ACC9-B2BDE31B6761}"/>
              </a:ext>
            </a:extLst>
          </p:cNvPr>
          <p:cNvSpPr>
            <a:spLocks noGrp="1"/>
          </p:cNvSpPr>
          <p:nvPr>
            <p:ph type="sldNum" sz="quarter" idx="12"/>
          </p:nvPr>
        </p:nvSpPr>
        <p:spPr/>
        <p:txBody>
          <a:bodyPr/>
          <a:lstStyle/>
          <a:p>
            <a:pPr rtl="0"/>
            <a:fld id="{34B7E4EF-A1BD-40F4-AB7B-04F084DD991D}" type="slidenum">
              <a:rPr lang="en-US" smtClean="0"/>
              <a:t>47</a:t>
            </a:fld>
            <a:endParaRPr lang="en-US"/>
          </a:p>
        </p:txBody>
      </p:sp>
    </p:spTree>
    <p:extLst>
      <p:ext uri="{BB962C8B-B14F-4D97-AF65-F5344CB8AC3E}">
        <p14:creationId xmlns:p14="http://schemas.microsoft.com/office/powerpoint/2010/main" val="1341859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ctr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type="subTitle" idx="1"/>
          </p:nvPr>
        </p:nvSpPr>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1" y="1448791"/>
            <a:ext cx="4505962" cy="2778652"/>
          </a:xfrm>
        </p:spPr>
        <p:txBody>
          <a:bodyPr>
            <a:normAutofit/>
          </a:bodyPr>
          <a:lstStyle/>
          <a:p>
            <a:pPr marL="0" indent="0">
              <a:buNone/>
            </a:pPr>
            <a:r>
              <a:rPr lang="fr-FR" sz="1000" dirty="0">
                <a:solidFill>
                  <a:schemeClr val="tx1"/>
                </a:solidFill>
                <a:latin typeface="Arial" panose="020B0604020202020204" pitchFamily="34" charset="0"/>
                <a:cs typeface="Arial" panose="020B0604020202020204" pitchFamily="34" charset="0"/>
              </a:rPr>
              <a:t>La balise Mer (en plein cœur de la mer) ce compose : </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Raspberry Pi 3 Model B+:</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Marque: U:Create</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Processeur: ARM</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Vitesse du processeur: 1.40 GHz</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Nombre de cœurs: 4</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Taille de la mémoire vive: 1GB</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Type de technologie sans fil: 802.11bgn, 802.11ac</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Nombre de ports USB 2.0: 4</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Accès en TCP ou HTTP</a:t>
            </a:r>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619238" y="1481199"/>
            <a:ext cx="6095028" cy="1938992"/>
          </a:xfrm>
          <a:prstGeom prst="rect">
            <a:avLst/>
          </a:prstGeom>
          <a:noFill/>
        </p:spPr>
        <p:txBody>
          <a:bodyPr wrap="square">
            <a:spAutoFit/>
          </a:bodyPr>
          <a:lstStyle/>
          <a:p>
            <a:pPr lvl="1"/>
            <a:r>
              <a:rPr lang="fr-FR" sz="1000" dirty="0">
                <a:latin typeface="Arial" panose="020B0604020202020204" pitchFamily="34" charset="0"/>
                <a:cs typeface="Arial" panose="020B0604020202020204" pitchFamily="34" charset="0"/>
              </a:rPr>
              <a:t>Et d’un Capteurs d'humidité BME280:</a:t>
            </a:r>
            <a:endParaRPr lang="it-IT" sz="10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de temperature :</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Temperature: -40…85°C </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Precision : 0,01°C</a:t>
            </a:r>
            <a:endParaRPr lang="fr-FR" sz="10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d’humidité</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Humidité : 0...100%</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Temps de réponse </a:t>
            </a:r>
            <a:r>
              <a:rPr lang="fr-FR" sz="1000" dirty="0">
                <a:latin typeface="Arial" panose="020B0604020202020204" pitchFamily="34" charset="0"/>
                <a:cs typeface="Arial" panose="020B0604020202020204" pitchFamily="34" charset="0"/>
              </a:rPr>
              <a:t>: </a:t>
            </a:r>
            <a:r>
              <a:rPr lang="it-IT" sz="1000" dirty="0">
                <a:latin typeface="Arial" panose="020B0604020202020204" pitchFamily="34" charset="0"/>
                <a:cs typeface="Arial" panose="020B0604020202020204" pitchFamily="34" charset="0"/>
              </a:rPr>
              <a:t>1 s</a:t>
            </a:r>
            <a:endParaRPr lang="fr-FR" sz="1000" dirty="0">
              <a:latin typeface="Arial" panose="020B0604020202020204" pitchFamily="34" charset="0"/>
              <a:cs typeface="Arial" panose="020B0604020202020204" pitchFamily="34" charset="0"/>
            </a:endParaRP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Precision : </a:t>
            </a:r>
            <a:r>
              <a:rPr lang="fr-FR" sz="1000" dirty="0">
                <a:latin typeface="Arial" panose="020B0604020202020204" pitchFamily="34" charset="0"/>
                <a:cs typeface="Arial" panose="020B0604020202020204" pitchFamily="34" charset="0"/>
              </a:rPr>
              <a:t>±3%</a:t>
            </a: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de pression</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Pression: 300...1100 hPa</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Bruit de mesure : </a:t>
            </a:r>
            <a:r>
              <a:rPr lang="fr-FR" sz="1000" dirty="0">
                <a:latin typeface="Arial" panose="020B0604020202020204" pitchFamily="34" charset="0"/>
                <a:cs typeface="Arial" panose="020B0604020202020204" pitchFamily="34" charset="0"/>
              </a:rPr>
              <a:t>0.2 Pa</a:t>
            </a: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Interface : I</a:t>
            </a:r>
            <a:r>
              <a:rPr lang="fr-FR" sz="1000" dirty="0">
                <a:latin typeface="Arial" panose="020B0604020202020204" pitchFamily="34" charset="0"/>
                <a:cs typeface="Arial" panose="020B0604020202020204" pitchFamily="34" charset="0"/>
              </a:rPr>
              <a:t>2C</a:t>
            </a:r>
          </a:p>
        </p:txBody>
      </p:sp>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4"/>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5"/>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2661306" cy="400110"/>
          </a:xfrm>
          <a:prstGeom prst="rect">
            <a:avLst/>
          </a:prstGeom>
          <a:noFill/>
        </p:spPr>
        <p:txBody>
          <a:bodyPr wrap="none" rtlCol="0">
            <a:spAutoFit/>
          </a:bodyPr>
          <a:lstStyle/>
          <a:p>
            <a:r>
              <a:rPr lang="fr-FR" sz="1000" dirty="0">
                <a:latin typeface="Arial" panose="020B0604020202020204" pitchFamily="34" charset="0"/>
                <a:cs typeface="Arial" panose="020B0604020202020204" pitchFamily="34" charset="0"/>
              </a:rPr>
              <a:t>Un programme mis a disposition permet de </a:t>
            </a:r>
          </a:p>
          <a:p>
            <a:r>
              <a:rPr lang="fr-FR" sz="1000" dirty="0">
                <a:latin typeface="Arial" panose="020B0604020202020204" pitchFamily="34" charset="0"/>
                <a:cs typeface="Arial" panose="020B0604020202020204" pitchFamily="34" charset="0"/>
              </a:rPr>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6"/>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00110"/>
          </a:xfrm>
          <a:prstGeom prst="rect">
            <a:avLst/>
          </a:prstGeom>
          <a:noFill/>
        </p:spPr>
        <p:txBody>
          <a:bodyPr wrap="square" rtlCol="0">
            <a:spAutoFit/>
          </a:bodyPr>
          <a:lstStyle/>
          <a:p>
            <a:r>
              <a:rPr lang="fr-FR" sz="1000" dirty="0">
                <a:latin typeface="Arial" panose="020B0604020202020204" pitchFamily="34" charset="0"/>
                <a:cs typeface="Arial" panose="020B0604020202020204" pitchFamily="34" charset="0"/>
              </a:rPr>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7"/>
          <a:stretch>
            <a:fillRect/>
          </a:stretch>
        </p:blipFill>
        <p:spPr>
          <a:xfrm>
            <a:off x="10212400" y="2726935"/>
            <a:ext cx="1518794" cy="1296181"/>
          </a:xfrm>
          <a:prstGeom prst="rect">
            <a:avLst/>
          </a:prstGeom>
        </p:spPr>
      </p:pic>
      <p:sp>
        <p:nvSpPr>
          <p:cNvPr id="4" name="Espace réservé du numéro de diapositive 3">
            <a:extLst>
              <a:ext uri="{FF2B5EF4-FFF2-40B4-BE49-F238E27FC236}">
                <a16:creationId xmlns:a16="http://schemas.microsoft.com/office/drawing/2014/main" id="{84A93F45-C16E-424B-941B-5DF8724DCE87}"/>
              </a:ext>
            </a:extLst>
          </p:cNvPr>
          <p:cNvSpPr>
            <a:spLocks noGrp="1"/>
          </p:cNvSpPr>
          <p:nvPr>
            <p:ph type="sldNum" sz="quarter" idx="12"/>
          </p:nvPr>
        </p:nvSpPr>
        <p:spPr/>
        <p:txBody>
          <a:bodyPr/>
          <a:lstStyle/>
          <a:p>
            <a:pPr rtl="0"/>
            <a:fld id="{34B7E4EF-A1BD-40F4-AB7B-04F084DD991D}" type="slidenum">
              <a:rPr lang="en-US" smtClean="0"/>
              <a:t>5</a:t>
            </a:fld>
            <a:endParaRPr lang="en-US"/>
          </a:p>
        </p:txBody>
      </p:sp>
    </p:spTree>
    <p:extLst>
      <p:ext uri="{BB962C8B-B14F-4D97-AF65-F5344CB8AC3E}">
        <p14:creationId xmlns:p14="http://schemas.microsoft.com/office/powerpoint/2010/main" val="241870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12116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8" name="Espace réservé du numéro de diapositive 7">
            <a:extLst>
              <a:ext uri="{FF2B5EF4-FFF2-40B4-BE49-F238E27FC236}">
                <a16:creationId xmlns:a16="http://schemas.microsoft.com/office/drawing/2014/main" id="{DB95AD32-8077-4A98-861A-C570E7D48DF2}"/>
              </a:ext>
            </a:extLst>
          </p:cNvPr>
          <p:cNvSpPr>
            <a:spLocks noGrp="1"/>
          </p:cNvSpPr>
          <p:nvPr>
            <p:ph type="sldNum" sz="quarter" idx="12"/>
          </p:nvPr>
        </p:nvSpPr>
        <p:spPr/>
        <p:txBody>
          <a:bodyPr/>
          <a:lstStyle/>
          <a:p>
            <a:pPr rtl="0"/>
            <a:fld id="{34B7E4EF-A1BD-40F4-AB7B-04F084DD991D}" type="slidenum">
              <a:rPr lang="en-US" smtClean="0"/>
              <a:t>7</a:t>
            </a:fld>
            <a:endParaRPr lang="en-US"/>
          </a:p>
        </p:txBody>
      </p:sp>
    </p:spTree>
    <p:extLst>
      <p:ext uri="{BB962C8B-B14F-4D97-AF65-F5344CB8AC3E}">
        <p14:creationId xmlns:p14="http://schemas.microsoft.com/office/powerpoint/2010/main" val="327357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7E352D6F-6BBF-4997-98CF-AE9024F8E085}"/>
              </a:ext>
            </a:extLst>
          </p:cNvPr>
          <p:cNvSpPr>
            <a:spLocks noGrp="1"/>
          </p:cNvSpPr>
          <p:nvPr>
            <p:ph type="sldNum" sz="quarter" idx="12"/>
          </p:nvPr>
        </p:nvSpPr>
        <p:spPr/>
        <p:txBody>
          <a:bodyPr/>
          <a:lstStyle/>
          <a:p>
            <a:pPr rtl="0"/>
            <a:fld id="{34B7E4EF-A1BD-40F4-AB7B-04F084DD991D}" type="slidenum">
              <a:rPr lang="en-US" smtClean="0"/>
              <a:t>9</a:t>
            </a:fld>
            <a:endParaRPr lang="en-US"/>
          </a:p>
        </p:txBody>
      </p:sp>
    </p:spTree>
    <p:extLst>
      <p:ext uri="{BB962C8B-B14F-4D97-AF65-F5344CB8AC3E}">
        <p14:creationId xmlns:p14="http://schemas.microsoft.com/office/powerpoint/2010/main" val="318749384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2379</TotalTime>
  <Words>2276</Words>
  <Application>Microsoft Office PowerPoint</Application>
  <PresentationFormat>Grand écran</PresentationFormat>
  <Paragraphs>635</Paragraphs>
  <Slides>48</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Consolas</vt:lpstr>
      <vt:lpstr>Gill Sans MT</vt:lpstr>
      <vt:lpstr>Impact</vt:lpstr>
      <vt:lpstr>Badge</vt:lpstr>
      <vt:lpstr>Projet de Fin</vt:lpstr>
      <vt:lpstr>Sommaire</vt:lpstr>
      <vt:lpstr>LA SPECIFICATION</vt:lpstr>
      <vt:lpstr>Station Météo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Outils / Librairies / Matériels</vt:lpstr>
      <vt:lpstr>REALISATION</vt:lpstr>
      <vt:lpstr>Conception du Serveur</vt:lpstr>
      <vt:lpstr>Architecture du Serveur  (Coté Raspberry PI)</vt:lpstr>
      <vt:lpstr>Déclenchement d’une mesure du capteur en I2C</vt:lpstr>
      <vt:lpstr>Extraction depuis la base de données</vt:lpstr>
      <vt:lpstr>Url’s HTTP disponibles</vt:lpstr>
      <vt:lpstr>Url’s HTTP disponibles</vt:lpstr>
      <vt:lpstr>Conception dU Client</vt:lpstr>
      <vt:lpstr>Architecture de l’application Client</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General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DEMONSTRATION</vt:lpstr>
      <vt:lpstr>CONCLUSION</vt:lpstr>
      <vt:lpstr>Conclusion </vt:lpstr>
      <vt:lpstr>Remerciements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160</cp:revision>
  <dcterms:created xsi:type="dcterms:W3CDTF">2021-06-21T06:35:34Z</dcterms:created>
  <dcterms:modified xsi:type="dcterms:W3CDTF">2021-06-24T11:07:58Z</dcterms:modified>
</cp:coreProperties>
</file>