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57" r:id="rId2"/>
    <p:sldId id="319" r:id="rId3"/>
    <p:sldId id="320" r:id="rId4"/>
    <p:sldId id="263" r:id="rId5"/>
    <p:sldId id="285" r:id="rId6"/>
    <p:sldId id="287" r:id="rId7"/>
    <p:sldId id="286" r:id="rId8"/>
    <p:sldId id="288" r:id="rId9"/>
    <p:sldId id="289" r:id="rId10"/>
    <p:sldId id="265" r:id="rId11"/>
    <p:sldId id="272" r:id="rId12"/>
    <p:sldId id="273" r:id="rId13"/>
    <p:sldId id="277" r:id="rId14"/>
    <p:sldId id="264" r:id="rId15"/>
    <p:sldId id="290" r:id="rId16"/>
    <p:sldId id="275" r:id="rId17"/>
    <p:sldId id="276" r:id="rId18"/>
    <p:sldId id="266" r:id="rId19"/>
    <p:sldId id="310" r:id="rId20"/>
    <p:sldId id="311" r:id="rId21"/>
    <p:sldId id="280" r:id="rId22"/>
    <p:sldId id="281" r:id="rId23"/>
    <p:sldId id="283" r:id="rId24"/>
    <p:sldId id="267" r:id="rId25"/>
    <p:sldId id="301" r:id="rId26"/>
    <p:sldId id="321" r:id="rId27"/>
    <p:sldId id="322" r:id="rId28"/>
    <p:sldId id="307" r:id="rId29"/>
    <p:sldId id="302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5" r:id="rId38"/>
    <p:sldId id="326" r:id="rId39"/>
    <p:sldId id="324" r:id="rId40"/>
    <p:sldId id="323" r:id="rId41"/>
    <p:sldId id="270" r:id="rId42"/>
    <p:sldId id="327" r:id="rId43"/>
    <p:sldId id="271" r:id="rId4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74F790-5A3E-47E0-AE13-78F2F5C52328}">
          <p14:sldIdLst>
            <p14:sldId id="257"/>
            <p14:sldId id="319"/>
            <p14:sldId id="320"/>
            <p14:sldId id="263"/>
            <p14:sldId id="285"/>
            <p14:sldId id="287"/>
            <p14:sldId id="286"/>
            <p14:sldId id="288"/>
            <p14:sldId id="289"/>
            <p14:sldId id="265"/>
            <p14:sldId id="272"/>
            <p14:sldId id="273"/>
            <p14:sldId id="277"/>
            <p14:sldId id="264"/>
            <p14:sldId id="290"/>
            <p14:sldId id="275"/>
            <p14:sldId id="276"/>
            <p14:sldId id="266"/>
            <p14:sldId id="310"/>
            <p14:sldId id="311"/>
            <p14:sldId id="280"/>
            <p14:sldId id="281"/>
            <p14:sldId id="283"/>
            <p14:sldId id="267"/>
            <p14:sldId id="301"/>
            <p14:sldId id="321"/>
            <p14:sldId id="322"/>
            <p14:sldId id="307"/>
            <p14:sldId id="302"/>
            <p14:sldId id="312"/>
            <p14:sldId id="313"/>
            <p14:sldId id="314"/>
            <p14:sldId id="315"/>
            <p14:sldId id="316"/>
            <p14:sldId id="317"/>
            <p14:sldId id="318"/>
            <p14:sldId id="325"/>
            <p14:sldId id="326"/>
            <p14:sldId id="324"/>
            <p14:sldId id="323"/>
            <p14:sldId id="270"/>
            <p14:sldId id="32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0" autoAdjust="0"/>
    <p:restoredTop sz="97469" autoAdjust="0"/>
  </p:normalViewPr>
  <p:slideViewPr>
    <p:cSldViewPr snapToGrid="0">
      <p:cViewPr varScale="1">
        <p:scale>
          <a:sx n="160" d="100"/>
          <a:sy n="160" d="100"/>
        </p:scale>
        <p:origin x="498" y="13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37" Type="http://schemas.openxmlformats.org/officeDocument/2006/relationships/slide" Target="slides/slide4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9.xml"/><Relationship Id="rId36" Type="http://schemas.openxmlformats.org/officeDocument/2006/relationships/slide" Target="slides/slide41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2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8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4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2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46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2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4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9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5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2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dirty="0"/>
              <a:t>Envoie de la requête au serveur</a:t>
            </a:r>
          </a:p>
          <a:p>
            <a:pPr algn="l"/>
            <a:r>
              <a:rPr lang="fr-FR" sz="1200" dirty="0"/>
              <a:t>Stockage des donnée</a:t>
            </a:r>
          </a:p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6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6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de remplir l’application graphiquement car peu d’information à représenter pour la partie mer. Solution -&gt; ajouter des éléments visuel aussi bien décoratifs qu’informatif.</a:t>
            </a:r>
          </a:p>
          <a:p>
            <a:r>
              <a:rPr lang="fr-FR" dirty="0"/>
              <a:t>Graphiques cependant non conformes aux attentes: pas de légende possible sans trop réduire la courbe, pas de bornes, courbe qui « flotte » dans sons espace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35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de nouveaux graphiques totalement customisés afin d’améliorer l’expérience utilisateur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/>
              <a:t>Affichage d’une icone météo en se basant sur la pression. Imitation d’un baromètre traditionnel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5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9F4AB6-716B-4E95-AAD2-DB349D9AC9BA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23/06/2021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06073"/>
            <a:ext cx="4775075" cy="672753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S</a:t>
            </a:r>
            <a:r>
              <a:rPr lang="fr-FR" sz="4400" dirty="0">
                <a:solidFill>
                  <a:schemeClr val="tx1"/>
                </a:solidFill>
              </a:rPr>
              <a:t>t</a:t>
            </a:r>
            <a:r>
              <a:rPr lang="fr" sz="4400" dirty="0">
                <a:solidFill>
                  <a:schemeClr val="tx1"/>
                </a:solidFill>
              </a:rPr>
              <a:t>ation Meteo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2861954"/>
            <a:ext cx="4775075" cy="1941616"/>
          </a:xfrm>
        </p:spPr>
        <p:txBody>
          <a:bodyPr rtlCol="0">
            <a:normAutofit fontScale="92500" lnSpcReduction="10000"/>
          </a:bodyPr>
          <a:lstStyle/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RESKILLING C/C++ Developpeur Embarqué 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pour AKKA TECHNOLOGIES</a:t>
            </a:r>
            <a:br>
              <a:rPr lang="fr" sz="1200" dirty="0">
                <a:solidFill>
                  <a:schemeClr val="tx1"/>
                </a:solidFill>
              </a:rPr>
            </a:br>
            <a:r>
              <a:rPr lang="fr" sz="1200" dirty="0">
                <a:solidFill>
                  <a:schemeClr val="tx1"/>
                </a:solidFill>
              </a:rPr>
              <a:t>Via AJC Formation</a:t>
            </a:r>
          </a:p>
          <a:p>
            <a:pPr rtl="0">
              <a:spcAft>
                <a:spcPts val="600"/>
              </a:spcAft>
            </a:pPr>
            <a:endParaRPr lang="fr" sz="10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fr" sz="1600" dirty="0">
                <a:solidFill>
                  <a:schemeClr val="tx1"/>
                </a:solidFill>
              </a:rPr>
              <a:t>Participants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Lucas SANER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Mickael ANTHEAUME</a:t>
            </a:r>
          </a:p>
          <a:p>
            <a:pPr rtl="0">
              <a:spcAft>
                <a:spcPts val="600"/>
              </a:spcAft>
            </a:pPr>
            <a:r>
              <a:rPr lang="fr" sz="1200" dirty="0">
                <a:solidFill>
                  <a:schemeClr val="tx1"/>
                </a:solidFill>
              </a:rPr>
              <a:t>Stephane CUILLERDIER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L’ARCHITECTURE</a:t>
            </a:r>
            <a:br>
              <a:rPr lang="fr-FR" dirty="0"/>
            </a:br>
            <a:r>
              <a:rPr lang="fr-FR" dirty="0"/>
              <a:t>DU PROJET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MVC / SCHEMAS LOGIQUE / FONCTIONNEMENT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9377D1F-C1DB-4901-B076-C2F5619BE2C9}"/>
              </a:ext>
            </a:extLst>
          </p:cNvPr>
          <p:cNvSpPr/>
          <p:nvPr/>
        </p:nvSpPr>
        <p:spPr>
          <a:xfrm>
            <a:off x="2149434" y="2131621"/>
            <a:ext cx="3526971" cy="4037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52A6A1-8910-4D15-8619-42AFEF1A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120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MVC : Model-Vue-Contrôleur</a:t>
            </a:r>
            <a:br>
              <a:rPr lang="fr-FR" dirty="0"/>
            </a:br>
            <a:r>
              <a:rPr lang="fr-FR" dirty="0"/>
              <a:t>dans un contexte Client-Serveur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F446E-33D5-4B09-B6E5-E3CDDB1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3208-94CB-4F25-BE46-F6489EDD000D}"/>
              </a:ext>
            </a:extLst>
          </p:cNvPr>
          <p:cNvSpPr/>
          <p:nvPr/>
        </p:nvSpPr>
        <p:spPr>
          <a:xfrm>
            <a:off x="3739757" y="3933701"/>
            <a:ext cx="1540823" cy="55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983CE-1874-4127-81BB-2115253A653F}"/>
              </a:ext>
            </a:extLst>
          </p:cNvPr>
          <p:cNvSpPr/>
          <p:nvPr/>
        </p:nvSpPr>
        <p:spPr>
          <a:xfrm>
            <a:off x="2650197" y="2606634"/>
            <a:ext cx="1089561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0067-D17D-4887-BD9C-A0DCD555E1C5}"/>
              </a:ext>
            </a:extLst>
          </p:cNvPr>
          <p:cNvSpPr/>
          <p:nvPr/>
        </p:nvSpPr>
        <p:spPr>
          <a:xfrm>
            <a:off x="2650197" y="5260769"/>
            <a:ext cx="1089560" cy="558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2EC7C-FCCC-4D32-9274-51F7EE3B4094}"/>
              </a:ext>
            </a:extLst>
          </p:cNvPr>
          <p:cNvSpPr/>
          <p:nvPr/>
        </p:nvSpPr>
        <p:spPr>
          <a:xfrm>
            <a:off x="7062869" y="3933700"/>
            <a:ext cx="1540823" cy="5581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B2B583-4389-4E0C-BB52-173166F3C125}"/>
              </a:ext>
            </a:extLst>
          </p:cNvPr>
          <p:cNvCxnSpPr/>
          <p:nvPr/>
        </p:nvCxnSpPr>
        <p:spPr>
          <a:xfrm flipH="1" flipV="1">
            <a:off x="3390405" y="3164775"/>
            <a:ext cx="617517" cy="7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9BF5C83-87DC-4172-AE96-7F8B603AE232}"/>
              </a:ext>
            </a:extLst>
          </p:cNvPr>
          <p:cNvCxnSpPr>
            <a:cxnSpLocks/>
          </p:cNvCxnSpPr>
          <p:nvPr/>
        </p:nvCxnSpPr>
        <p:spPr>
          <a:xfrm flipH="1">
            <a:off x="3479471" y="4491841"/>
            <a:ext cx="528451" cy="76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1623CD-4FD0-4676-B0E3-C0D572592C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3739757" y="4491842"/>
            <a:ext cx="770412" cy="10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29EC33-8FC9-48AA-999E-9183CAFBD0A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3739758" y="2885705"/>
            <a:ext cx="770411" cy="104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0BAEC9-1382-4242-9519-450D0AB3F025}"/>
              </a:ext>
            </a:extLst>
          </p:cNvPr>
          <p:cNvCxnSpPr>
            <a:cxnSpLocks/>
          </p:cNvCxnSpPr>
          <p:nvPr/>
        </p:nvCxnSpPr>
        <p:spPr>
          <a:xfrm>
            <a:off x="5280581" y="4031673"/>
            <a:ext cx="178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442EC6F-D1B7-4604-99B7-06C7887D8CE8}"/>
              </a:ext>
            </a:extLst>
          </p:cNvPr>
          <p:cNvCxnSpPr>
            <a:cxnSpLocks/>
          </p:cNvCxnSpPr>
          <p:nvPr/>
        </p:nvCxnSpPr>
        <p:spPr>
          <a:xfrm flipH="1">
            <a:off x="5280580" y="4387933"/>
            <a:ext cx="178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8CF116A-0629-4BE6-ABFD-B919DDADEF49}"/>
              </a:ext>
            </a:extLst>
          </p:cNvPr>
          <p:cNvSpPr txBox="1"/>
          <p:nvPr/>
        </p:nvSpPr>
        <p:spPr>
          <a:xfrm>
            <a:off x="4690753" y="21524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8749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3653A15-0793-493A-9AA6-BB06FC462216}"/>
              </a:ext>
            </a:extLst>
          </p:cNvPr>
          <p:cNvSpPr/>
          <p:nvPr/>
        </p:nvSpPr>
        <p:spPr>
          <a:xfrm>
            <a:off x="8565409" y="1142924"/>
            <a:ext cx="2030873" cy="25804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Serveurs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EA5430-BBDB-42D6-BE86-E1FEB515B52E}"/>
              </a:ext>
            </a:extLst>
          </p:cNvPr>
          <p:cNvSpPr/>
          <p:nvPr/>
        </p:nvSpPr>
        <p:spPr>
          <a:xfrm>
            <a:off x="3270028" y="1149424"/>
            <a:ext cx="4837673" cy="52513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Logique Interne</a:t>
            </a:r>
          </a:p>
          <a:p>
            <a:pPr algn="ctr"/>
            <a:r>
              <a:rPr lang="fr-FR" sz="1600" dirty="0"/>
              <a:t>(Backend)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AC3B0F-0DF6-4AD1-B237-992064B4C696}"/>
              </a:ext>
            </a:extLst>
          </p:cNvPr>
          <p:cNvSpPr/>
          <p:nvPr/>
        </p:nvSpPr>
        <p:spPr>
          <a:xfrm>
            <a:off x="600288" y="1146959"/>
            <a:ext cx="2468338" cy="4570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600" dirty="0"/>
              <a:t>Interface Visuelle / IHM</a:t>
            </a:r>
          </a:p>
          <a:p>
            <a:pPr algn="ctr"/>
            <a:r>
              <a:rPr lang="fr-FR" sz="1600" dirty="0"/>
              <a:t>(Frontend)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Client (Coté utilisateur)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81E90-4BC6-4C59-AEB5-D22533FC85F4}"/>
              </a:ext>
            </a:extLst>
          </p:cNvPr>
          <p:cNvSpPr/>
          <p:nvPr/>
        </p:nvSpPr>
        <p:spPr>
          <a:xfrm>
            <a:off x="3679459" y="2976310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E1275-B289-4709-8B70-DA21455DA602}"/>
              </a:ext>
            </a:extLst>
          </p:cNvPr>
          <p:cNvSpPr/>
          <p:nvPr/>
        </p:nvSpPr>
        <p:spPr>
          <a:xfrm>
            <a:off x="1003485" y="4245912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CF147-4B51-44BA-9A8A-E4FAA7605157}"/>
              </a:ext>
            </a:extLst>
          </p:cNvPr>
          <p:cNvSpPr/>
          <p:nvPr/>
        </p:nvSpPr>
        <p:spPr>
          <a:xfrm>
            <a:off x="3679459" y="1974376"/>
            <a:ext cx="162692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à jour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AE6FE-E203-4354-862C-51149D821924}"/>
              </a:ext>
            </a:extLst>
          </p:cNvPr>
          <p:cNvSpPr/>
          <p:nvPr/>
        </p:nvSpPr>
        <p:spPr>
          <a:xfrm>
            <a:off x="5945170" y="191240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Requête aux serveurs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768EF-CE2E-45C2-9209-996700D55D0F}"/>
              </a:ext>
            </a:extLst>
          </p:cNvPr>
          <p:cNvSpPr/>
          <p:nvPr/>
        </p:nvSpPr>
        <p:spPr>
          <a:xfrm>
            <a:off x="8790544" y="1907146"/>
            <a:ext cx="1624940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Mer (Raspberry PI)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31922-3CC8-40D4-89B8-EB89F3B568AE}"/>
              </a:ext>
            </a:extLst>
          </p:cNvPr>
          <p:cNvSpPr/>
          <p:nvPr/>
        </p:nvSpPr>
        <p:spPr>
          <a:xfrm>
            <a:off x="8790544" y="2887336"/>
            <a:ext cx="1624941" cy="5916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Serveur ville</a:t>
            </a:r>
          </a:p>
          <a:p>
            <a:pPr algn="ctr"/>
            <a:r>
              <a:rPr lang="fr-FR" sz="1400" dirty="0"/>
              <a:t>(l’API WEB)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6ACFFF-721C-46F3-880A-5F15AF93C2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572090" y="2202976"/>
            <a:ext cx="1218454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0D7AF06-C75B-458B-8F8D-0BBD3601A2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572090" y="2208238"/>
            <a:ext cx="1218454" cy="974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02ED5D-9600-4F8E-BDA1-0474B28C0A5A}"/>
              </a:ext>
            </a:extLst>
          </p:cNvPr>
          <p:cNvCxnSpPr>
            <a:cxnSpLocks/>
            <a:stCxn id="9" idx="1"/>
            <a:endCxn id="331" idx="3"/>
          </p:cNvCxnSpPr>
          <p:nvPr/>
        </p:nvCxnSpPr>
        <p:spPr>
          <a:xfrm flipH="1">
            <a:off x="7572090" y="2202976"/>
            <a:ext cx="1218454" cy="9854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CD9441-9C01-43C1-80A6-CA361A41D928}"/>
              </a:ext>
            </a:extLst>
          </p:cNvPr>
          <p:cNvSpPr/>
          <p:nvPr/>
        </p:nvSpPr>
        <p:spPr>
          <a:xfrm>
            <a:off x="1203721" y="2477766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Utilisateur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0E81E4C-5507-4C99-864C-36F993950822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2456568" y="2202976"/>
            <a:ext cx="1222891" cy="5033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9732262-BDBA-4A76-AE27-B6962128D6E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06379" y="2202976"/>
            <a:ext cx="638791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C760CA2-0A14-42F9-8A14-5E76812D472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4585449" y="4534880"/>
            <a:ext cx="2173181" cy="1189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6186113-677E-4DF3-A3C6-7C6DD1AA4FEF}"/>
              </a:ext>
            </a:extLst>
          </p:cNvPr>
          <p:cNvSpPr/>
          <p:nvPr/>
        </p:nvSpPr>
        <p:spPr>
          <a:xfrm>
            <a:off x="1003485" y="3486247"/>
            <a:ext cx="1626920" cy="56209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De la date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F156A80-5FDC-488E-B79C-55A44555FD68}"/>
              </a:ext>
            </a:extLst>
          </p:cNvPr>
          <p:cNvCxnSpPr>
            <a:cxnSpLocks/>
            <a:stCxn id="10" idx="1"/>
            <a:endCxn id="331" idx="3"/>
          </p:cNvCxnSpPr>
          <p:nvPr/>
        </p:nvCxnSpPr>
        <p:spPr>
          <a:xfrm flipH="1">
            <a:off x="7572090" y="3183166"/>
            <a:ext cx="1218454" cy="52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F0965605-72E9-48FA-ADD4-C8BEABFF2C38}"/>
              </a:ext>
            </a:extLst>
          </p:cNvPr>
          <p:cNvCxnSpPr>
            <a:cxnSpLocks/>
          </p:cNvCxnSpPr>
          <p:nvPr/>
        </p:nvCxnSpPr>
        <p:spPr>
          <a:xfrm flipH="1">
            <a:off x="4085200" y="2454996"/>
            <a:ext cx="4699" cy="5213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A33560E6-77A3-4F48-9B43-CAE0A1BBA374}"/>
              </a:ext>
            </a:extLst>
          </p:cNvPr>
          <p:cNvCxnSpPr>
            <a:cxnSpLocks/>
          </p:cNvCxnSpPr>
          <p:nvPr/>
        </p:nvCxnSpPr>
        <p:spPr>
          <a:xfrm flipV="1">
            <a:off x="4940223" y="2438222"/>
            <a:ext cx="11627" cy="5380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C1D6F2-4B11-4619-A623-8411E7510C0D}"/>
              </a:ext>
            </a:extLst>
          </p:cNvPr>
          <p:cNvSpPr/>
          <p:nvPr/>
        </p:nvSpPr>
        <p:spPr>
          <a:xfrm>
            <a:off x="5945170" y="3943221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Remplissage du </a:t>
            </a:r>
            <a:r>
              <a:rPr lang="fr-FR" sz="1400" dirty="0" err="1"/>
              <a:t>modele</a:t>
            </a:r>
            <a:endParaRPr lang="fr-FR" sz="14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C5F517-CAF9-4939-920D-99C7374C9854}"/>
              </a:ext>
            </a:extLst>
          </p:cNvPr>
          <p:cNvSpPr/>
          <p:nvPr/>
        </p:nvSpPr>
        <p:spPr>
          <a:xfrm>
            <a:off x="3771989" y="5724078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F50A2-C321-44E5-B0BD-4F55AF5A107F}"/>
              </a:ext>
            </a:extLst>
          </p:cNvPr>
          <p:cNvSpPr/>
          <p:nvPr/>
        </p:nvSpPr>
        <p:spPr>
          <a:xfrm>
            <a:off x="5597325" y="5717432"/>
            <a:ext cx="1626920" cy="3800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 Ville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0159195C-0DDA-4887-B7D5-9C368039F39A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 flipH="1">
            <a:off x="6410785" y="4534880"/>
            <a:ext cx="347845" cy="1182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E141A9B-17F7-415F-BE28-12FC81B4C33D}"/>
              </a:ext>
            </a:extLst>
          </p:cNvPr>
          <p:cNvSpPr/>
          <p:nvPr/>
        </p:nvSpPr>
        <p:spPr>
          <a:xfrm>
            <a:off x="3679459" y="3948353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jour de la vue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14E07D0B-1C27-44E5-97B7-CA664B2D74AD}"/>
              </a:ext>
            </a:extLst>
          </p:cNvPr>
          <p:cNvCxnSpPr>
            <a:cxnSpLocks/>
            <a:stCxn id="131" idx="1"/>
            <a:endCxn id="152" idx="3"/>
          </p:cNvCxnSpPr>
          <p:nvPr/>
        </p:nvCxnSpPr>
        <p:spPr>
          <a:xfrm flipH="1">
            <a:off x="5306379" y="4239051"/>
            <a:ext cx="638791" cy="51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FDF8A203-568C-4493-BD6F-4C9D537AFBB2}"/>
              </a:ext>
            </a:extLst>
          </p:cNvPr>
          <p:cNvCxnSpPr>
            <a:cxnSpLocks/>
            <a:stCxn id="152" idx="1"/>
            <a:endCxn id="5" idx="3"/>
          </p:cNvCxnSpPr>
          <p:nvPr/>
        </p:nvCxnSpPr>
        <p:spPr>
          <a:xfrm flipH="1">
            <a:off x="2630405" y="4244183"/>
            <a:ext cx="1049054" cy="2827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2C54F09-A01B-4DDC-A4BC-F540C1F7238E}"/>
              </a:ext>
            </a:extLst>
          </p:cNvPr>
          <p:cNvCxnSpPr>
            <a:cxnSpLocks/>
            <a:stCxn id="152" idx="1"/>
            <a:endCxn id="6" idx="3"/>
          </p:cNvCxnSpPr>
          <p:nvPr/>
        </p:nvCxnSpPr>
        <p:spPr>
          <a:xfrm flipH="1">
            <a:off x="2630405" y="4244183"/>
            <a:ext cx="1049054" cy="10420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7D8EA42-387F-4C7F-BBEF-89007C3CBAED}"/>
              </a:ext>
            </a:extLst>
          </p:cNvPr>
          <p:cNvCxnSpPr>
            <a:cxnSpLocks/>
            <a:stCxn id="152" idx="1"/>
            <a:endCxn id="78" idx="3"/>
          </p:cNvCxnSpPr>
          <p:nvPr/>
        </p:nvCxnSpPr>
        <p:spPr>
          <a:xfrm flipH="1" flipV="1">
            <a:off x="2630405" y="3767297"/>
            <a:ext cx="1049054" cy="4768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20D3B913-3F95-4A5B-BF59-D0357DC6D247}"/>
              </a:ext>
            </a:extLst>
          </p:cNvPr>
          <p:cNvCxnSpPr>
            <a:cxnSpLocks/>
            <a:stCxn id="132" idx="0"/>
            <a:endCxn id="152" idx="2"/>
          </p:cNvCxnSpPr>
          <p:nvPr/>
        </p:nvCxnSpPr>
        <p:spPr>
          <a:xfrm flipH="1" flipV="1">
            <a:off x="4492919" y="4540012"/>
            <a:ext cx="92530" cy="11840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18CE0237-1A45-4593-9086-20C100C5F2D6}"/>
              </a:ext>
            </a:extLst>
          </p:cNvPr>
          <p:cNvCxnSpPr>
            <a:cxnSpLocks/>
            <a:stCxn id="133" idx="0"/>
            <a:endCxn id="152" idx="2"/>
          </p:cNvCxnSpPr>
          <p:nvPr/>
        </p:nvCxnSpPr>
        <p:spPr>
          <a:xfrm flipH="1" flipV="1">
            <a:off x="4492919" y="4540012"/>
            <a:ext cx="1917866" cy="11774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:a16="http://schemas.microsoft.com/office/drawing/2014/main" id="{2E1F1EFB-ED5A-433B-B087-23B478EE2934}"/>
              </a:ext>
            </a:extLst>
          </p:cNvPr>
          <p:cNvCxnSpPr>
            <a:cxnSpLocks/>
          </p:cNvCxnSpPr>
          <p:nvPr/>
        </p:nvCxnSpPr>
        <p:spPr>
          <a:xfrm flipV="1">
            <a:off x="4085200" y="3353500"/>
            <a:ext cx="0" cy="5882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F6D7BCAE-383F-43A0-88EF-B874CFB176C5}"/>
              </a:ext>
            </a:extLst>
          </p:cNvPr>
          <p:cNvCxnSpPr>
            <a:cxnSpLocks/>
          </p:cNvCxnSpPr>
          <p:nvPr/>
        </p:nvCxnSpPr>
        <p:spPr>
          <a:xfrm>
            <a:off x="4951850" y="3353499"/>
            <a:ext cx="0" cy="588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148A2F-2858-48AE-8C7A-5FEFBFCE4B6F}"/>
              </a:ext>
            </a:extLst>
          </p:cNvPr>
          <p:cNvSpPr/>
          <p:nvPr/>
        </p:nvSpPr>
        <p:spPr>
          <a:xfrm>
            <a:off x="1003485" y="5028031"/>
            <a:ext cx="1626920" cy="5164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Affichage</a:t>
            </a:r>
          </a:p>
          <a:p>
            <a:pPr algn="ctr"/>
            <a:r>
              <a:rPr lang="fr-FR" sz="1400" dirty="0"/>
              <a:t>Balise Ville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Model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E68542-F3FB-4877-9366-2917D96B97E3}"/>
              </a:ext>
            </a:extLst>
          </p:cNvPr>
          <p:cNvSpPr/>
          <p:nvPr/>
        </p:nvSpPr>
        <p:spPr>
          <a:xfrm>
            <a:off x="10824357" y="405862"/>
            <a:ext cx="925644" cy="2430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1248087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Serveur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5A9B2BD7-6092-4409-8862-1BEB0C969865}"/>
              </a:ext>
            </a:extLst>
          </p:cNvPr>
          <p:cNvSpPr/>
          <p:nvPr/>
        </p:nvSpPr>
        <p:spPr>
          <a:xfrm>
            <a:off x="5945170" y="2892598"/>
            <a:ext cx="1626920" cy="5916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Réponses des serveurs</a:t>
            </a:r>
          </a:p>
        </p:txBody>
      </p:sp>
      <p:cxnSp>
        <p:nvCxnSpPr>
          <p:cNvPr id="344" name="Connecteur droit avec flèche 343">
            <a:extLst>
              <a:ext uri="{FF2B5EF4-FFF2-40B4-BE49-F238E27FC236}">
                <a16:creationId xmlns:a16="http://schemas.microsoft.com/office/drawing/2014/main" id="{D2533261-6D2B-4E32-8D3B-AB6B6B37188D}"/>
              </a:ext>
            </a:extLst>
          </p:cNvPr>
          <p:cNvCxnSpPr>
            <a:cxnSpLocks/>
            <a:stCxn id="331" idx="2"/>
            <a:endCxn id="131" idx="0"/>
          </p:cNvCxnSpPr>
          <p:nvPr/>
        </p:nvCxnSpPr>
        <p:spPr>
          <a:xfrm>
            <a:off x="6758630" y="3484257"/>
            <a:ext cx="0" cy="4589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C0BC03B-925E-407D-A35B-85CBDFD57E55}"/>
              </a:ext>
            </a:extLst>
          </p:cNvPr>
          <p:cNvSpPr/>
          <p:nvPr/>
        </p:nvSpPr>
        <p:spPr>
          <a:xfrm>
            <a:off x="1203721" y="1854361"/>
            <a:ext cx="1252847" cy="457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Timer</a:t>
            </a:r>
            <a:endParaRPr lang="fr-FR" sz="1400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CAFDB9D-9EF1-4262-8B1F-54769015BCBF}"/>
              </a:ext>
            </a:extLst>
          </p:cNvPr>
          <p:cNvCxnSpPr>
            <a:cxnSpLocks/>
            <a:stCxn id="41" idx="3"/>
            <a:endCxn id="7" idx="1"/>
          </p:cNvCxnSpPr>
          <p:nvPr/>
        </p:nvCxnSpPr>
        <p:spPr>
          <a:xfrm>
            <a:off x="2456568" y="2082961"/>
            <a:ext cx="1222891" cy="1200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0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 (Coté Raspberry PI)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B8CBC-ADCA-47D7-A3C3-28F62BF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Modele</a:t>
            </a:r>
            <a:endParaRPr lang="fr-FR" sz="1100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673835" y="5674758"/>
            <a:ext cx="1513997" cy="5118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Réception de la Requête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10221235" y="3926011"/>
            <a:ext cx="1310010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Préparation des données au format JSON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10317270" y="5654717"/>
            <a:ext cx="1117940" cy="597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Envoi de la réponse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4858829" y="3625183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745621" y="3566733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272412" y="5857234"/>
            <a:ext cx="1177107" cy="4655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572012" y="4150327"/>
            <a:ext cx="1717644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998812" y="4658605"/>
            <a:ext cx="1217638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0"/>
            <a:endCxn id="63" idx="2"/>
          </p:cNvCxnSpPr>
          <p:nvPr/>
        </p:nvCxnSpPr>
        <p:spPr>
          <a:xfrm flipV="1">
            <a:off x="1430834" y="4874722"/>
            <a:ext cx="0" cy="8000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289656" y="3909374"/>
            <a:ext cx="717894" cy="6031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289656" y="4512525"/>
            <a:ext cx="709156" cy="6120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6067729" y="3908569"/>
            <a:ext cx="677892" cy="1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8976310" y="3909958"/>
            <a:ext cx="1244925" cy="5035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 flipV="1">
            <a:off x="4216450" y="3908569"/>
            <a:ext cx="642379" cy="8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3007550" y="3459747"/>
            <a:ext cx="1208900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1</a:t>
            </a:r>
          </a:p>
          <a:p>
            <a:pPr algn="ctr"/>
            <a:r>
              <a:rPr lang="fr-FR" sz="1400" dirty="0"/>
              <a:t>Mesure du capteur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876240" y="4901100"/>
            <a:ext cx="0" cy="7536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745621" y="476575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 flipV="1">
            <a:off x="4216450" y="5108977"/>
            <a:ext cx="2529171" cy="156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7860966" y="5452201"/>
            <a:ext cx="0" cy="4050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8976310" y="4413556"/>
            <a:ext cx="1244925" cy="6954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8DEBC6-F562-4F01-9017-651BD09455B7}"/>
              </a:ext>
            </a:extLst>
          </p:cNvPr>
          <p:cNvSpPr/>
          <p:nvPr/>
        </p:nvSpPr>
        <p:spPr>
          <a:xfrm>
            <a:off x="3082110" y="1398522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1AFC9C-4F28-4BF0-8A03-E601E60A1155}"/>
              </a:ext>
            </a:extLst>
          </p:cNvPr>
          <p:cNvSpPr/>
          <p:nvPr/>
        </p:nvSpPr>
        <p:spPr>
          <a:xfrm>
            <a:off x="8944992" y="2478672"/>
            <a:ext cx="1177107" cy="562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Base de données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CF7CDF-B5D1-4A02-A917-D1C649C3E35C}"/>
              </a:ext>
            </a:extLst>
          </p:cNvPr>
          <p:cNvSpPr/>
          <p:nvPr/>
        </p:nvSpPr>
        <p:spPr>
          <a:xfrm>
            <a:off x="642044" y="1386874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57CC698-4423-421C-B505-ACD0EA623A0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4291010" y="1681908"/>
            <a:ext cx="994378" cy="12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366F2EC-298D-4ACF-9942-9B566AEB52D5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2207478" y="1681908"/>
            <a:ext cx="874632" cy="2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B09BE9-A969-4FD6-A948-656F6B9C666A}"/>
              </a:ext>
            </a:extLst>
          </p:cNvPr>
          <p:cNvSpPr/>
          <p:nvPr/>
        </p:nvSpPr>
        <p:spPr>
          <a:xfrm>
            <a:off x="8418202" y="133868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données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354316B-6A53-4E8F-831A-24155561C99A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9533546" y="2025131"/>
            <a:ext cx="1" cy="453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3E377-D244-4E76-9211-E92CED427196}"/>
              </a:ext>
            </a:extLst>
          </p:cNvPr>
          <p:cNvSpPr/>
          <p:nvPr/>
        </p:nvSpPr>
        <p:spPr>
          <a:xfrm>
            <a:off x="5285388" y="133996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562AA198-4D30-4EFD-990B-127658E8C99C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 flipV="1">
            <a:off x="7516077" y="1681907"/>
            <a:ext cx="902125" cy="12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524E78D-F34D-4EC5-B6FC-C236B0C86CBE}"/>
              </a:ext>
            </a:extLst>
          </p:cNvPr>
          <p:cNvSpPr/>
          <p:nvPr/>
        </p:nvSpPr>
        <p:spPr>
          <a:xfrm>
            <a:off x="5824729" y="2632660"/>
            <a:ext cx="1152005" cy="633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BME280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83903B-115E-47CE-9DC8-DEC8D4B5D8EB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400732" y="2026410"/>
            <a:ext cx="1" cy="60625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251E699A-1442-4F79-A418-E369E8F15555}"/>
              </a:ext>
            </a:extLst>
          </p:cNvPr>
          <p:cNvCxnSpPr>
            <a:cxnSpLocks/>
            <a:stCxn id="69" idx="3"/>
            <a:endCxn id="58" idx="0"/>
          </p:cNvCxnSpPr>
          <p:nvPr/>
        </p:nvCxnSpPr>
        <p:spPr>
          <a:xfrm>
            <a:off x="6976734" y="2949431"/>
            <a:ext cx="884232" cy="617302"/>
          </a:xfrm>
          <a:prstGeom prst="curved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L’EQUIPE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/ ROLE / REPARTITION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2F61-8D3F-4E92-A9CE-32F8F43E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Participants au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BCDB-C0C7-481A-9C2E-9AAFC703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35034"/>
            <a:ext cx="10058400" cy="471771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Lucas SANER</a:t>
            </a:r>
          </a:p>
          <a:p>
            <a:endParaRPr lang="fr-FR" dirty="0"/>
          </a:p>
          <a:p>
            <a:r>
              <a:rPr lang="fr-FR" dirty="0"/>
              <a:t>Mickael ANTHEAUNE</a:t>
            </a:r>
          </a:p>
          <a:p>
            <a:endParaRPr lang="fr-FR" dirty="0"/>
          </a:p>
          <a:p>
            <a:r>
              <a:rPr lang="fr-FR" dirty="0" err="1"/>
              <a:t>Stephane</a:t>
            </a:r>
            <a:r>
              <a:rPr lang="fr-FR" dirty="0"/>
              <a:t> CUILLERDIER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EE8EA-E2AE-4308-AA65-A6F288B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MATERIELS / OUTILS / PLATEFORMES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AC4AE-8D39-4824-B880-28876067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/ Libraire / 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39AB8-EF9A-4118-9E31-C04863F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813AD7-6B44-42D3-A8CE-3128C310F88E}"/>
              </a:ext>
            </a:extLst>
          </p:cNvPr>
          <p:cNvSpPr txBox="1"/>
          <p:nvPr/>
        </p:nvSpPr>
        <p:spPr>
          <a:xfrm>
            <a:off x="2036618" y="1941616"/>
            <a:ext cx="60003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Discord</a:t>
            </a:r>
          </a:p>
          <a:p>
            <a:r>
              <a:rPr lang="fr-FR" dirty="0"/>
              <a:t>c/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Powerpoint</a:t>
            </a:r>
          </a:p>
          <a:p>
            <a:r>
              <a:rPr lang="fr-FR" dirty="0"/>
              <a:t>Framework QT fait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QT Creator / Visual Studio</a:t>
            </a:r>
          </a:p>
          <a:p>
            <a:r>
              <a:rPr lang="fr-FR" dirty="0" err="1"/>
              <a:t>Cmake</a:t>
            </a:r>
            <a:endParaRPr lang="fr-FR" dirty="0"/>
          </a:p>
          <a:p>
            <a:r>
              <a:rPr lang="fr-FR" dirty="0" err="1"/>
              <a:t>Autotools</a:t>
            </a:r>
            <a:r>
              <a:rPr lang="fr-FR" dirty="0"/>
              <a:t> : </a:t>
            </a:r>
            <a:r>
              <a:rPr lang="fr-FR" dirty="0" err="1"/>
              <a:t>AutoMake</a:t>
            </a:r>
            <a:r>
              <a:rPr lang="fr-FR" dirty="0"/>
              <a:t> / </a:t>
            </a:r>
            <a:r>
              <a:rPr lang="fr-FR" dirty="0" err="1"/>
              <a:t>AutoConf</a:t>
            </a:r>
            <a:endParaRPr lang="fr-FR" dirty="0"/>
          </a:p>
          <a:p>
            <a:r>
              <a:rPr lang="fr-FR" dirty="0" err="1"/>
              <a:t>Libuv</a:t>
            </a:r>
            <a:r>
              <a:rPr lang="fr-FR" dirty="0"/>
              <a:t> : Serveur HTTP</a:t>
            </a:r>
          </a:p>
          <a:p>
            <a:r>
              <a:rPr lang="fr-FR" dirty="0"/>
              <a:t>Sqlite3</a:t>
            </a:r>
          </a:p>
          <a:p>
            <a:r>
              <a:rPr lang="fr-FR" dirty="0"/>
              <a:t>Raspberry PI 3</a:t>
            </a:r>
          </a:p>
          <a:p>
            <a:r>
              <a:rPr lang="fr-FR" dirty="0" err="1"/>
              <a:t>Mobaxterm</a:t>
            </a:r>
            <a:r>
              <a:rPr lang="fr-FR" dirty="0"/>
              <a:t> : connexion en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Capteur BME280 : Température / Pression / Humidité</a:t>
            </a:r>
          </a:p>
          <a:p>
            <a:r>
              <a:rPr lang="fr-FR" dirty="0" err="1"/>
              <a:t>Api’s</a:t>
            </a:r>
            <a:r>
              <a:rPr lang="fr-FR" dirty="0"/>
              <a:t> Web</a:t>
            </a:r>
          </a:p>
          <a:p>
            <a:r>
              <a:rPr lang="fr-FR" dirty="0" err="1"/>
              <a:t>Communciation</a:t>
            </a:r>
            <a:r>
              <a:rPr lang="fr-FR" dirty="0"/>
              <a:t> HTTP (HyperText Transfer Protocol)</a:t>
            </a:r>
          </a:p>
        </p:txBody>
      </p:sp>
    </p:spTree>
    <p:extLst>
      <p:ext uri="{BB962C8B-B14F-4D97-AF65-F5344CB8AC3E}">
        <p14:creationId xmlns:p14="http://schemas.microsoft.com/office/powerpoint/2010/main" val="222471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RECHERCHE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DESIGN / LIBRAIRIE / API / TECHNOLOGIES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7FC69-8C2D-4CBF-82E8-9C7E40BE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8EC2-B499-41DE-8BC6-64EDA7DC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Comparatif des api web</a:t>
            </a:r>
          </a:p>
          <a:p>
            <a:r>
              <a:rPr lang="fr-FR" dirty="0"/>
              <a:t>l’api web doit pouvoir nous donner :</a:t>
            </a:r>
          </a:p>
          <a:p>
            <a:pPr lvl="1"/>
            <a:r>
              <a:rPr lang="fr-FR" dirty="0"/>
              <a:t>Des donnée température / humidité / pression</a:t>
            </a:r>
          </a:p>
          <a:p>
            <a:pPr lvl="1"/>
            <a:r>
              <a:rPr lang="fr-FR" dirty="0"/>
              <a:t>Temps / icone</a:t>
            </a:r>
          </a:p>
          <a:p>
            <a:pPr lvl="1"/>
            <a:r>
              <a:rPr lang="fr-FR" dirty="0"/>
              <a:t>Prévisions 5 jours</a:t>
            </a:r>
          </a:p>
          <a:p>
            <a:pPr lvl="1"/>
            <a:r>
              <a:rPr lang="fr-FR" dirty="0"/>
              <a:t>Choix de la ville</a:t>
            </a:r>
          </a:p>
          <a:p>
            <a:pPr lvl="1"/>
            <a:r>
              <a:rPr lang="fr-FR" dirty="0"/>
              <a:t>Nombre de réponse maximale viable pour  travailler</a:t>
            </a:r>
          </a:p>
          <a:p>
            <a:pPr lvl="1"/>
            <a:r>
              <a:rPr lang="fr-FR" dirty="0"/>
              <a:t>Un service gratuit  </a:t>
            </a:r>
          </a:p>
          <a:p>
            <a:pPr lvl="1"/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19DC34-F5FA-4B1A-ACC6-0FF1EB3A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F168-6164-4DF9-B9F5-5BAA67C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 (temporaire)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640DD-4D3F-447C-96B6-1746DF76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1/3 </a:t>
            </a:r>
            <a:r>
              <a:rPr lang="fr-FR" dirty="0" err="1"/>
              <a:t>spec</a:t>
            </a:r>
            <a:r>
              <a:rPr lang="fr-FR" dirty="0"/>
              <a:t> / recherche / </a:t>
            </a:r>
            <a:r>
              <a:rPr lang="fr-FR" dirty="0" err="1"/>
              <a:t>equipe</a:t>
            </a:r>
            <a:r>
              <a:rPr lang="fr-FR" dirty="0"/>
              <a:t> / choix technique : 10 min</a:t>
            </a:r>
          </a:p>
          <a:p>
            <a:r>
              <a:rPr lang="fr-FR" dirty="0"/>
              <a:t>1/3 architecture / conception serveur : 10 min</a:t>
            </a:r>
          </a:p>
          <a:p>
            <a:r>
              <a:rPr lang="fr-FR" dirty="0"/>
              <a:t>1/3 conception client / </a:t>
            </a:r>
            <a:r>
              <a:rPr lang="fr-FR" dirty="0" err="1"/>
              <a:t>demo</a:t>
            </a:r>
            <a:r>
              <a:rPr lang="fr-FR" dirty="0"/>
              <a:t> : 10 min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C0FDC-E604-49B9-830D-B153351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5E72A9-A4C8-4B08-9A24-7FB9CCF5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BD66AC7-6890-4F0E-B000-A39D822B7C00}" type="datetime1">
              <a:rPr lang="fr-FR" smtClean="0"/>
              <a:t>23/06/2021</a:t>
            </a:fld>
            <a:endParaRPr lang="en-US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7A42634-4AB7-4EC1-A0F3-F834C625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85379"/>
              </p:ext>
            </p:extLst>
          </p:nvPr>
        </p:nvGraphicFramePr>
        <p:xfrm>
          <a:off x="414557" y="2374271"/>
          <a:ext cx="11362885" cy="4026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14">
                  <a:extLst>
                    <a:ext uri="{9D8B030D-6E8A-4147-A177-3AD203B41FA5}">
                      <a16:colId xmlns:a16="http://schemas.microsoft.com/office/drawing/2014/main" val="2833450209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2155564734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070110226"/>
                    </a:ext>
                  </a:extLst>
                </a:gridCol>
                <a:gridCol w="1893814">
                  <a:extLst>
                    <a:ext uri="{9D8B030D-6E8A-4147-A177-3AD203B41FA5}">
                      <a16:colId xmlns:a16="http://schemas.microsoft.com/office/drawing/2014/main" val="1983054916"/>
                    </a:ext>
                  </a:extLst>
                </a:gridCol>
                <a:gridCol w="1937571">
                  <a:extLst>
                    <a:ext uri="{9D8B030D-6E8A-4147-A177-3AD203B41FA5}">
                      <a16:colId xmlns:a16="http://schemas.microsoft.com/office/drawing/2014/main" val="2491461219"/>
                    </a:ext>
                  </a:extLst>
                </a:gridCol>
                <a:gridCol w="1850058">
                  <a:extLst>
                    <a:ext uri="{9D8B030D-6E8A-4147-A177-3AD203B41FA5}">
                      <a16:colId xmlns:a16="http://schemas.microsoft.com/office/drawing/2014/main" val="195823074"/>
                    </a:ext>
                  </a:extLst>
                </a:gridCol>
              </a:tblGrid>
              <a:tr h="375809">
                <a:tc>
                  <a:txBody>
                    <a:bodyPr/>
                    <a:lstStyle/>
                    <a:p>
                      <a:r>
                        <a:rPr lang="fr-FR" sz="1200" dirty="0"/>
                        <a:t>APIS: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infoclimat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meteomatics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accuweather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openweathermap</a:t>
                      </a:r>
                      <a:endParaRPr lang="fr-FR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meteoconcept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68616"/>
                  </a:ext>
                </a:extLst>
              </a:tr>
              <a:tr h="697932">
                <a:tc>
                  <a:txBody>
                    <a:bodyPr/>
                    <a:lstStyle/>
                    <a:p>
                      <a:r>
                        <a:rPr lang="fr-FR" sz="1200" dirty="0"/>
                        <a:t>Nombre d’appel serveur autorisé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5000/jr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1000/14jr</a:t>
                      </a:r>
                    </a:p>
                    <a:p>
                      <a:r>
                        <a:rPr lang="fr-FR" sz="1200" dirty="0"/>
                        <a:t>(version d’essai 14jr 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 appels /jr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1000/jr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500/jr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89803"/>
                  </a:ext>
                </a:extLst>
              </a:tr>
              <a:tr h="536871">
                <a:tc>
                  <a:txBody>
                    <a:bodyPr/>
                    <a:lstStyle/>
                    <a:p>
                      <a:r>
                        <a:rPr lang="fr-FR" sz="1200" dirty="0"/>
                        <a:t> gratuité service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Payant (essai 14jr)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gratuit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54043"/>
                  </a:ext>
                </a:extLst>
              </a:tr>
              <a:tr h="1181115">
                <a:tc>
                  <a:txBody>
                    <a:bodyPr/>
                    <a:lstStyle/>
                    <a:p>
                      <a:r>
                        <a:rPr lang="fr-FR" sz="1200" dirty="0"/>
                        <a:t>Type de recherche(par ville……)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Ville/code postal/coordonnées géographiques(</a:t>
                      </a:r>
                      <a:r>
                        <a:rPr lang="fr-FR" sz="1200" dirty="0" err="1"/>
                        <a:t>lat</a:t>
                      </a:r>
                      <a:r>
                        <a:rPr lang="fr-FR" sz="1200" dirty="0"/>
                        <a:t>-long)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ville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81094"/>
                  </a:ext>
                </a:extLst>
              </a:tr>
              <a:tr h="858993">
                <a:tc>
                  <a:txBody>
                    <a:bodyPr/>
                    <a:lstStyle/>
                    <a:p>
                      <a:r>
                        <a:rPr lang="fr-FR" sz="1200" dirty="0"/>
                        <a:t>Données:</a:t>
                      </a:r>
                    </a:p>
                    <a:p>
                      <a:r>
                        <a:rPr lang="fr-FR" sz="1200" dirty="0"/>
                        <a:t>Température/pression humidité/icone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Pas de logo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56486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r>
                        <a:rPr lang="fr-FR" sz="1200" dirty="0" err="1"/>
                        <a:t>Forecast</a:t>
                      </a:r>
                      <a:r>
                        <a:rPr lang="fr-FR" sz="1200" dirty="0"/>
                        <a:t> 5 jours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oui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57654"/>
                  </a:ext>
                </a:extLst>
              </a:tr>
            </a:tbl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D174F63-0BA4-4B88-BB0E-5A6821CE8CBD}"/>
              </a:ext>
            </a:extLst>
          </p:cNvPr>
          <p:cNvSpPr txBox="1">
            <a:spLocks/>
          </p:cNvSpPr>
          <p:nvPr/>
        </p:nvSpPr>
        <p:spPr>
          <a:xfrm>
            <a:off x="647457" y="555231"/>
            <a:ext cx="10058400" cy="720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4000" dirty="0"/>
              <a:t>Comparatif des api web météo:</a:t>
            </a:r>
          </a:p>
        </p:txBody>
      </p:sp>
    </p:spTree>
    <p:extLst>
      <p:ext uri="{BB962C8B-B14F-4D97-AF65-F5344CB8AC3E}">
        <p14:creationId xmlns:p14="http://schemas.microsoft.com/office/powerpoint/2010/main" val="284299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4FB35-62CD-4DC9-A01D-686743CE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4938"/>
          </a:xfrm>
        </p:spPr>
        <p:txBody>
          <a:bodyPr>
            <a:normAutofit fontScale="90000"/>
          </a:bodyPr>
          <a:lstStyle/>
          <a:p>
            <a:r>
              <a:rPr lang="fr-FR" dirty="0"/>
              <a:t>Choix du Serveur WEB HTTP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5154" y="6032526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5CB61-9FF0-4139-BD81-E69C0E251A99}"/>
              </a:ext>
            </a:extLst>
          </p:cNvPr>
          <p:cNvSpPr/>
          <p:nvPr/>
        </p:nvSpPr>
        <p:spPr>
          <a:xfrm>
            <a:off x="2117099" y="1757355"/>
            <a:ext cx="2201549" cy="1584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SERVEURS</a:t>
            </a:r>
            <a:br>
              <a:rPr lang="fr-FR" dirty="0"/>
            </a:br>
            <a:r>
              <a:rPr lang="fr-FR" dirty="0"/>
              <a:t>NGINX/APACHE2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APPLICATION </a:t>
            </a:r>
          </a:p>
          <a:p>
            <a:pPr algn="ctr"/>
            <a:r>
              <a:rPr lang="fr-FR" dirty="0"/>
              <a:t>CGI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BB3A6-3161-43B0-972F-6B3A8F94C3FF}"/>
              </a:ext>
            </a:extLst>
          </p:cNvPr>
          <p:cNvSpPr/>
          <p:nvPr/>
        </p:nvSpPr>
        <p:spPr>
          <a:xfrm>
            <a:off x="7357910" y="1757355"/>
            <a:ext cx="2201549" cy="1584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 err="1"/>
              <a:t>Libuv</a:t>
            </a:r>
            <a:r>
              <a:rPr lang="fr-FR" dirty="0"/>
              <a:t> / </a:t>
            </a:r>
            <a:r>
              <a:rPr lang="fr-FR" dirty="0" err="1"/>
              <a:t>uv-cpp</a:t>
            </a:r>
            <a:r>
              <a:rPr lang="fr-FR" dirty="0"/>
              <a:t> (Librairie HTTP)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6E814-FEED-4109-B3C7-AF9C0DC8C94C}"/>
              </a:ext>
            </a:extLst>
          </p:cNvPr>
          <p:cNvSpPr/>
          <p:nvPr/>
        </p:nvSpPr>
        <p:spPr>
          <a:xfrm>
            <a:off x="1318212" y="4199646"/>
            <a:ext cx="3799322" cy="1584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Trop lourd pour notre besoin</a:t>
            </a:r>
          </a:p>
          <a:p>
            <a:pPr algn="ctr"/>
            <a:br>
              <a:rPr lang="fr-FR" dirty="0"/>
            </a:br>
            <a:r>
              <a:rPr lang="fr-FR" dirty="0"/>
              <a:t>Pas besoin de sécurité vu la nature des 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DB4F9A-BCA6-4F6C-A3E3-8DCB16D0F2D0}"/>
              </a:ext>
            </a:extLst>
          </p:cNvPr>
          <p:cNvSpPr/>
          <p:nvPr/>
        </p:nvSpPr>
        <p:spPr>
          <a:xfrm>
            <a:off x="6559024" y="4142375"/>
            <a:ext cx="3799322" cy="1584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Très léger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Facilement déployable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175839D-9E50-4525-83EB-7A2B557DC6F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217873" y="3341539"/>
            <a:ext cx="1" cy="85810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CF1911-E28D-4B15-896D-4FD7FB03DC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458685" y="3341539"/>
            <a:ext cx="0" cy="80083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2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AACB8E-9EE2-4177-AA39-C3CB77AE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C41A4-35DC-42CB-84DF-620D0DC38310}"/>
              </a:ext>
            </a:extLst>
          </p:cNvPr>
          <p:cNvSpPr/>
          <p:nvPr/>
        </p:nvSpPr>
        <p:spPr>
          <a:xfrm>
            <a:off x="1795795" y="753645"/>
            <a:ext cx="8862497" cy="1552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Contrôle du Capteur BME2800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Pilote BOSHC officiel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Fiable et facilement intégrable dans notre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6A085-46D8-4A8C-93A5-54AC2A90D43E}"/>
              </a:ext>
            </a:extLst>
          </p:cNvPr>
          <p:cNvSpPr/>
          <p:nvPr/>
        </p:nvSpPr>
        <p:spPr>
          <a:xfrm>
            <a:off x="1795795" y="2447148"/>
            <a:ext cx="8862497" cy="177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Sauvegarde non volatile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( Conservation des données après un crash ou un reboot)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SQLITE car c’est le Standard de l’industrie</a:t>
            </a:r>
          </a:p>
          <a:p>
            <a:pPr algn="ctr"/>
            <a:r>
              <a:rPr lang="fr-FR" dirty="0"/>
              <a:t>Fiable et facilement intégrable dans notre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6631-E97E-45CC-98AB-09BF88F7DFED}"/>
              </a:ext>
            </a:extLst>
          </p:cNvPr>
          <p:cNvSpPr/>
          <p:nvPr/>
        </p:nvSpPr>
        <p:spPr>
          <a:xfrm>
            <a:off x="1795794" y="4363311"/>
            <a:ext cx="8862497" cy="177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Format de donnée pour l’échange client-serveur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JSON car c’est le Standard de l’industrie</a:t>
            </a:r>
          </a:p>
          <a:p>
            <a:pPr algn="ctr"/>
            <a:r>
              <a:rPr lang="fr-FR" dirty="0"/>
              <a:t>C’est un Format orienté donnée</a:t>
            </a:r>
          </a:p>
        </p:txBody>
      </p:sp>
    </p:spTree>
    <p:extLst>
      <p:ext uri="{BB962C8B-B14F-4D97-AF65-F5344CB8AC3E}">
        <p14:creationId xmlns:p14="http://schemas.microsoft.com/office/powerpoint/2010/main" val="376544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1C7098-994B-4CE7-977B-8BF2D78395AF}"/>
              </a:ext>
            </a:extLst>
          </p:cNvPr>
          <p:cNvSpPr/>
          <p:nvPr/>
        </p:nvSpPr>
        <p:spPr>
          <a:xfrm>
            <a:off x="1664747" y="49967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Envoi/Réception requête HTTP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Module Network du Framework QT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D5CC2-FDBE-41C0-B22A-9CB5A641E5B6}"/>
              </a:ext>
            </a:extLst>
          </p:cNvPr>
          <p:cNvSpPr/>
          <p:nvPr/>
        </p:nvSpPr>
        <p:spPr>
          <a:xfrm>
            <a:off x="1664746" y="167079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Système Multi langage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Module Translator du Framework QT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5145C-C5E1-47F3-9FE2-10D0DF6D4445}"/>
              </a:ext>
            </a:extLst>
          </p:cNvPr>
          <p:cNvSpPr/>
          <p:nvPr/>
        </p:nvSpPr>
        <p:spPr>
          <a:xfrm>
            <a:off x="1664746" y="2841914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Affichage de graphique de valeurs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Il y a les Module </a:t>
            </a:r>
            <a:r>
              <a:rPr lang="fr-FR" dirty="0" err="1"/>
              <a:t>QTCharts</a:t>
            </a:r>
            <a:r>
              <a:rPr lang="fr-FR" dirty="0"/>
              <a:t> / QWT du Framework QT</a:t>
            </a:r>
          </a:p>
          <a:p>
            <a:pPr algn="ctr"/>
            <a:r>
              <a:rPr lang="fr-FR" dirty="0"/>
              <a:t>Nous avons fait notre widget car nous n’obtenions pas le résultat souhaité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91D96-BE65-433D-A2CE-6D9F8F294684}"/>
              </a:ext>
            </a:extLst>
          </p:cNvPr>
          <p:cNvSpPr/>
          <p:nvPr/>
        </p:nvSpPr>
        <p:spPr>
          <a:xfrm>
            <a:off x="1664746" y="4010009"/>
            <a:ext cx="8862497" cy="1057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Support de thèmes de couleurs</a:t>
            </a:r>
          </a:p>
          <a:p>
            <a:pPr algn="ctr"/>
            <a:r>
              <a:rPr lang="fr-FR" dirty="0"/>
              <a:t>Module </a:t>
            </a:r>
            <a:r>
              <a:rPr lang="fr-FR" dirty="0" err="1"/>
              <a:t>StyleSheet</a:t>
            </a:r>
            <a:r>
              <a:rPr lang="fr-FR" dirty="0"/>
              <a:t> du Framework QT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4A9195-685C-4C79-94E3-36189D4981C9}"/>
              </a:ext>
            </a:extLst>
          </p:cNvPr>
          <p:cNvSpPr/>
          <p:nvPr/>
        </p:nvSpPr>
        <p:spPr>
          <a:xfrm>
            <a:off x="1664745" y="5160237"/>
            <a:ext cx="8862497" cy="1198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Interface graphique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Le module Widget du Framework QT</a:t>
            </a:r>
          </a:p>
          <a:p>
            <a:pPr algn="ctr"/>
            <a:r>
              <a:rPr lang="fr-FR" dirty="0"/>
              <a:t>Qui nous offre aussi un designer intégré</a:t>
            </a:r>
          </a:p>
        </p:txBody>
      </p:sp>
    </p:spTree>
    <p:extLst>
      <p:ext uri="{BB962C8B-B14F-4D97-AF65-F5344CB8AC3E}">
        <p14:creationId xmlns:p14="http://schemas.microsoft.com/office/powerpoint/2010/main" val="1062738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MISE AU POINT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IMPLEMENTATION ITERATIVE / TESTS / DEBUG / AJOUT DE FONCTIONALITES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du Serveur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BAF4-16BB-455B-A989-DDDA21C0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6355"/>
            <a:ext cx="10058400" cy="523296"/>
          </a:xfrm>
        </p:spPr>
        <p:txBody>
          <a:bodyPr>
            <a:noAutofit/>
          </a:bodyPr>
          <a:lstStyle/>
          <a:p>
            <a:r>
              <a:rPr lang="fr-FR" sz="3200" dirty="0"/>
              <a:t>Architecture du Serveur  (Coté Raspberry PI)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0C17B98-C34D-4FA2-ACC4-AD3C7E98A27E}"/>
              </a:ext>
            </a:extLst>
          </p:cNvPr>
          <p:cNvSpPr/>
          <p:nvPr/>
        </p:nvSpPr>
        <p:spPr>
          <a:xfrm>
            <a:off x="10824358" y="962938"/>
            <a:ext cx="925644" cy="2430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Contrôleur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645C789-F2E9-4783-8750-9625A8C98EFB}"/>
              </a:ext>
            </a:extLst>
          </p:cNvPr>
          <p:cNvSpPr/>
          <p:nvPr/>
        </p:nvSpPr>
        <p:spPr>
          <a:xfrm>
            <a:off x="10824356" y="684400"/>
            <a:ext cx="925645" cy="243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Modele</a:t>
            </a:r>
            <a:endParaRPr lang="fr-FR" sz="1100" dirty="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E0A4216-081A-46EF-85A6-0008E988A272}"/>
              </a:ext>
            </a:extLst>
          </p:cNvPr>
          <p:cNvSpPr/>
          <p:nvPr/>
        </p:nvSpPr>
        <p:spPr>
          <a:xfrm>
            <a:off x="10824356" y="409940"/>
            <a:ext cx="925644" cy="243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D9E85-AB59-4590-87F4-12A1E2F04275}"/>
              </a:ext>
            </a:extLst>
          </p:cNvPr>
          <p:cNvSpPr/>
          <p:nvPr/>
        </p:nvSpPr>
        <p:spPr>
          <a:xfrm>
            <a:off x="440879" y="5830263"/>
            <a:ext cx="1967764" cy="5558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Ecoute sur port HTTP</a:t>
            </a:r>
          </a:p>
          <a:p>
            <a:pPr algn="ctr"/>
            <a:r>
              <a:rPr lang="fr-FR" sz="1400" dirty="0"/>
              <a:t>Avec UV-CPP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C8CF81-3185-45FB-B834-E3AA3B25E9DA}"/>
              </a:ext>
            </a:extLst>
          </p:cNvPr>
          <p:cNvSpPr/>
          <p:nvPr/>
        </p:nvSpPr>
        <p:spPr>
          <a:xfrm>
            <a:off x="9920941" y="3894370"/>
            <a:ext cx="1719681" cy="9750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JSON</a:t>
            </a:r>
          </a:p>
          <a:p>
            <a:pPr algn="ctr"/>
            <a:r>
              <a:rPr lang="fr-FR" sz="1400" dirty="0"/>
              <a:t>{ « temp » : 25,6,</a:t>
            </a:r>
          </a:p>
          <a:p>
            <a:pPr algn="ctr"/>
            <a:r>
              <a:rPr lang="fr-FR" sz="1400" dirty="0"/>
              <a:t>24.2,24.8,25.2,}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573CE-2D75-4C5A-ABD7-ED850431BBFE}"/>
              </a:ext>
            </a:extLst>
          </p:cNvPr>
          <p:cNvSpPr/>
          <p:nvPr/>
        </p:nvSpPr>
        <p:spPr>
          <a:xfrm>
            <a:off x="9980708" y="5682617"/>
            <a:ext cx="1600146" cy="68644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Mise a dispo sur le port HTTP via UV-CPP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A45C9-876F-4E3A-86DC-3C4AB90DAC32}"/>
              </a:ext>
            </a:extLst>
          </p:cNvPr>
          <p:cNvSpPr/>
          <p:nvPr/>
        </p:nvSpPr>
        <p:spPr>
          <a:xfrm>
            <a:off x="5491550" y="3637696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711D-EBA3-43E1-AC0B-EED7FE84EECF}"/>
              </a:ext>
            </a:extLst>
          </p:cNvPr>
          <p:cNvSpPr/>
          <p:nvPr/>
        </p:nvSpPr>
        <p:spPr>
          <a:xfrm>
            <a:off x="6953761" y="3579788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F2C640-D791-4AB5-B48B-51CFFBA169A6}"/>
              </a:ext>
            </a:extLst>
          </p:cNvPr>
          <p:cNvSpPr/>
          <p:nvPr/>
        </p:nvSpPr>
        <p:spPr>
          <a:xfrm>
            <a:off x="7489291" y="5851643"/>
            <a:ext cx="1177107" cy="4655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SQLITE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B31F97-B060-40B6-8FB4-7D1C5EB65A59}"/>
              </a:ext>
            </a:extLst>
          </p:cNvPr>
          <p:cNvSpPr/>
          <p:nvPr/>
        </p:nvSpPr>
        <p:spPr>
          <a:xfrm>
            <a:off x="10824356" y="1237398"/>
            <a:ext cx="925644" cy="243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Hardware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8E7B02-76AF-414F-9FC4-24815E133B45}"/>
              </a:ext>
            </a:extLst>
          </p:cNvPr>
          <p:cNvSpPr/>
          <p:nvPr/>
        </p:nvSpPr>
        <p:spPr>
          <a:xfrm>
            <a:off x="739590" y="4145064"/>
            <a:ext cx="1370341" cy="7243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de la requête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6903F-647D-436D-99DA-A60B934DE888}"/>
              </a:ext>
            </a:extLst>
          </p:cNvPr>
          <p:cNvSpPr/>
          <p:nvPr/>
        </p:nvSpPr>
        <p:spPr>
          <a:xfrm>
            <a:off x="2617696" y="4658605"/>
            <a:ext cx="3360922" cy="9320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Requête 2</a:t>
            </a:r>
          </a:p>
          <a:p>
            <a:pPr algn="ctr"/>
            <a:r>
              <a:rPr lang="fr-FR" sz="1400" dirty="0"/>
              <a:t>Historique du capteur sur 12 valeurs</a:t>
            </a:r>
          </a:p>
          <a:p>
            <a:pPr algn="ctr"/>
            <a:r>
              <a:rPr lang="fr-FR" sz="1400" dirty="0"/>
              <a:t>http://xxx.xxx.xxx.xxx/history:12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0FE8CA-A176-42CE-BB2A-27ADDC79D1DC}"/>
              </a:ext>
            </a:extLst>
          </p:cNvPr>
          <p:cNvCxnSpPr>
            <a:cxnSpLocks/>
            <a:stCxn id="11" idx="0"/>
            <a:endCxn id="63" idx="2"/>
          </p:cNvCxnSpPr>
          <p:nvPr/>
        </p:nvCxnSpPr>
        <p:spPr>
          <a:xfrm flipV="1">
            <a:off x="1424761" y="4869459"/>
            <a:ext cx="0" cy="9608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9B4F06D-5F18-4303-9C4E-ED469E94EBCE}"/>
              </a:ext>
            </a:extLst>
          </p:cNvPr>
          <p:cNvCxnSpPr>
            <a:cxnSpLocks/>
            <a:stCxn id="63" idx="3"/>
            <a:endCxn id="143" idx="1"/>
          </p:cNvCxnSpPr>
          <p:nvPr/>
        </p:nvCxnSpPr>
        <p:spPr>
          <a:xfrm flipV="1">
            <a:off x="2109931" y="3909374"/>
            <a:ext cx="507764" cy="5978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D944234-5FD6-424C-86C5-02A33C860722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2109931" y="4507262"/>
            <a:ext cx="507765" cy="617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3DCBAC-A7A8-4177-8E2F-8F918190436D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6700450" y="3921082"/>
            <a:ext cx="253311" cy="19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40589979-DB7B-4845-B225-E06C6397511A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9184450" y="3923013"/>
            <a:ext cx="736491" cy="4589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80A6F-B94C-4FC9-A1AD-D8DA3117B382}"/>
              </a:ext>
            </a:extLst>
          </p:cNvPr>
          <p:cNvCxnSpPr>
            <a:cxnSpLocks/>
            <a:stCxn id="143" idx="3"/>
            <a:endCxn id="44" idx="1"/>
          </p:cNvCxnSpPr>
          <p:nvPr/>
        </p:nvCxnSpPr>
        <p:spPr>
          <a:xfrm>
            <a:off x="5215267" y="3909374"/>
            <a:ext cx="276283" cy="117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6EDB143-48F0-4383-AD73-A3385158FA66}"/>
              </a:ext>
            </a:extLst>
          </p:cNvPr>
          <p:cNvSpPr/>
          <p:nvPr/>
        </p:nvSpPr>
        <p:spPr>
          <a:xfrm>
            <a:off x="2617695" y="3459747"/>
            <a:ext cx="2597572" cy="8992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Requête 1</a:t>
            </a:r>
          </a:p>
          <a:p>
            <a:pPr algn="ctr"/>
            <a:r>
              <a:rPr lang="fr-FR" sz="1200" dirty="0"/>
              <a:t>Mesure du capteur</a:t>
            </a:r>
          </a:p>
          <a:p>
            <a:pPr algn="ctr"/>
            <a:r>
              <a:rPr lang="fr-FR" sz="1200" dirty="0"/>
              <a:t>http://xxx.xxx.xxx.xxx/sensor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31A40AE-BBC3-4EF6-A7FE-C3F7E6A3C301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10780781" y="4869459"/>
            <a:ext cx="1" cy="8131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CBDDF9-8E9A-4CD3-86CA-28A6D99F2CF3}"/>
              </a:ext>
            </a:extLst>
          </p:cNvPr>
          <p:cNvSpPr/>
          <p:nvPr/>
        </p:nvSpPr>
        <p:spPr>
          <a:xfrm>
            <a:off x="6962500" y="4783107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de la BD</a:t>
            </a:r>
          </a:p>
        </p:txBody>
      </p: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3F773B26-92EE-4884-9C24-C6CECC721D85}"/>
              </a:ext>
            </a:extLst>
          </p:cNvPr>
          <p:cNvCxnSpPr>
            <a:cxnSpLocks/>
            <a:stCxn id="65" idx="3"/>
            <a:endCxn id="160" idx="1"/>
          </p:cNvCxnSpPr>
          <p:nvPr/>
        </p:nvCxnSpPr>
        <p:spPr>
          <a:xfrm>
            <a:off x="5978618" y="5124610"/>
            <a:ext cx="983882" cy="17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67D04230-B3D1-4D55-B087-13046321DDC2}"/>
              </a:ext>
            </a:extLst>
          </p:cNvPr>
          <p:cNvCxnSpPr>
            <a:cxnSpLocks/>
            <a:stCxn id="59" idx="0"/>
            <a:endCxn id="160" idx="2"/>
          </p:cNvCxnSpPr>
          <p:nvPr/>
        </p:nvCxnSpPr>
        <p:spPr>
          <a:xfrm flipV="1">
            <a:off x="8077845" y="5469556"/>
            <a:ext cx="0" cy="38208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C71F12F-6A51-4999-B1E3-F4DE070D67E1}"/>
              </a:ext>
            </a:extLst>
          </p:cNvPr>
          <p:cNvCxnSpPr>
            <a:cxnSpLocks/>
            <a:stCxn id="160" idx="3"/>
            <a:endCxn id="42" idx="1"/>
          </p:cNvCxnSpPr>
          <p:nvPr/>
        </p:nvCxnSpPr>
        <p:spPr>
          <a:xfrm flipV="1">
            <a:off x="9193189" y="4381915"/>
            <a:ext cx="727752" cy="744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78DEBC6-F562-4F01-9017-651BD09455B7}"/>
              </a:ext>
            </a:extLst>
          </p:cNvPr>
          <p:cNvSpPr/>
          <p:nvPr/>
        </p:nvSpPr>
        <p:spPr>
          <a:xfrm>
            <a:off x="3082110" y="1398522"/>
            <a:ext cx="1208900" cy="5667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Déclencher une mesure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1AFC9C-4F28-4BF0-8A03-E601E60A1155}"/>
              </a:ext>
            </a:extLst>
          </p:cNvPr>
          <p:cNvSpPr/>
          <p:nvPr/>
        </p:nvSpPr>
        <p:spPr>
          <a:xfrm>
            <a:off x="8944992" y="2478672"/>
            <a:ext cx="1177107" cy="562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SQLITE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CF7CDF-B5D1-4A02-A917-D1C649C3E35C}"/>
              </a:ext>
            </a:extLst>
          </p:cNvPr>
          <p:cNvSpPr/>
          <p:nvPr/>
        </p:nvSpPr>
        <p:spPr>
          <a:xfrm>
            <a:off x="642044" y="1386874"/>
            <a:ext cx="1565434" cy="590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 une fois par heure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57CC698-4423-421C-B505-ACD0EA623A0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4291010" y="1681908"/>
            <a:ext cx="994378" cy="12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366F2EC-298D-4ACF-9942-9B566AEB52D5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2207478" y="1681908"/>
            <a:ext cx="874632" cy="2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B09BE9-A969-4FD6-A948-656F6B9C666A}"/>
              </a:ext>
            </a:extLst>
          </p:cNvPr>
          <p:cNvSpPr/>
          <p:nvPr/>
        </p:nvSpPr>
        <p:spPr>
          <a:xfrm>
            <a:off x="8418202" y="1338682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Stockage dans</a:t>
            </a:r>
          </a:p>
          <a:p>
            <a:pPr algn="ctr"/>
            <a:r>
              <a:rPr lang="fr-FR" sz="1400" dirty="0"/>
              <a:t> la base de données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354316B-6A53-4E8F-831A-24155561C99A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9533546" y="2025131"/>
            <a:ext cx="1" cy="453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3E377-D244-4E76-9211-E92CED427196}"/>
              </a:ext>
            </a:extLst>
          </p:cNvPr>
          <p:cNvSpPr/>
          <p:nvPr/>
        </p:nvSpPr>
        <p:spPr>
          <a:xfrm>
            <a:off x="5285388" y="1339961"/>
            <a:ext cx="2230689" cy="68644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Récupération des données du Hardware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562AA198-4D30-4EFD-990B-127658E8C99C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 flipV="1">
            <a:off x="7516077" y="1681907"/>
            <a:ext cx="902125" cy="12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524E78D-F34D-4EC5-B6FC-C236B0C86CBE}"/>
              </a:ext>
            </a:extLst>
          </p:cNvPr>
          <p:cNvSpPr/>
          <p:nvPr/>
        </p:nvSpPr>
        <p:spPr>
          <a:xfrm>
            <a:off x="5824729" y="2492416"/>
            <a:ext cx="1152005" cy="773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Driver</a:t>
            </a:r>
          </a:p>
          <a:p>
            <a:pPr algn="ctr"/>
            <a:r>
              <a:rPr lang="fr-FR" sz="1400" dirty="0"/>
              <a:t>Bosch BME280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A83903B-115E-47CE-9DC8-DEC8D4B5D8EB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6400732" y="2026410"/>
            <a:ext cx="1" cy="466006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251E699A-1442-4F79-A418-E369E8F15555}"/>
              </a:ext>
            </a:extLst>
          </p:cNvPr>
          <p:cNvCxnSpPr>
            <a:cxnSpLocks/>
            <a:stCxn id="69" idx="3"/>
            <a:endCxn id="58" idx="0"/>
          </p:cNvCxnSpPr>
          <p:nvPr/>
        </p:nvCxnSpPr>
        <p:spPr>
          <a:xfrm>
            <a:off x="6976734" y="2879309"/>
            <a:ext cx="1092372" cy="700479"/>
          </a:xfrm>
          <a:prstGeom prst="curved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5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11424-5CA3-41D8-9395-406C0CD3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6135"/>
          </a:xfrm>
        </p:spPr>
        <p:txBody>
          <a:bodyPr>
            <a:normAutofit/>
          </a:bodyPr>
          <a:lstStyle/>
          <a:p>
            <a:r>
              <a:rPr lang="fr-FR" sz="2800" dirty="0" err="1"/>
              <a:t>Url’s</a:t>
            </a:r>
            <a:r>
              <a:rPr lang="fr-FR" sz="2800" dirty="0"/>
              <a:t> HTTP disponibles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89CF58-2801-4C14-AB9F-0C3ED92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FB4F25-64BB-460E-8192-B4AC51BA66FC}" type="datetime1">
              <a:rPr lang="fr-FR" smtClean="0"/>
              <a:t>23/06/2021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925C8-9AE5-4E5D-940E-7E77A38CE78E}"/>
              </a:ext>
            </a:extLst>
          </p:cNvPr>
          <p:cNvSpPr/>
          <p:nvPr/>
        </p:nvSpPr>
        <p:spPr>
          <a:xfrm>
            <a:off x="1123575" y="1464234"/>
            <a:ext cx="1816849" cy="4183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2F601-1585-40D6-BF10-8509FDFD5697}"/>
              </a:ext>
            </a:extLst>
          </p:cNvPr>
          <p:cNvSpPr/>
          <p:nvPr/>
        </p:nvSpPr>
        <p:spPr>
          <a:xfrm>
            <a:off x="6780304" y="1464233"/>
            <a:ext cx="2288992" cy="4183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http://ip:port/infos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52D1E6-FE2D-477A-BC3E-041FAB27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99" y="2008092"/>
            <a:ext cx="2548199" cy="43162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8F2FC0-99C4-473B-B531-4D51AD6A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78" y="2264667"/>
            <a:ext cx="4186643" cy="26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8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239B3-03E2-4871-83D9-61381DBC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8063-6A8A-47B2-8E21-FB693FECB166}"/>
              </a:ext>
            </a:extLst>
          </p:cNvPr>
          <p:cNvSpPr/>
          <p:nvPr/>
        </p:nvSpPr>
        <p:spPr>
          <a:xfrm>
            <a:off x="1708253" y="1733006"/>
            <a:ext cx="2450356" cy="4183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http://ip:port/sensor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44AAA-C612-4646-AC99-F38FB77CDB64}"/>
              </a:ext>
            </a:extLst>
          </p:cNvPr>
          <p:cNvSpPr/>
          <p:nvPr/>
        </p:nvSpPr>
        <p:spPr>
          <a:xfrm>
            <a:off x="6738594" y="1594115"/>
            <a:ext cx="3729320" cy="696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http://ip:port/history:N</a:t>
            </a:r>
          </a:p>
          <a:p>
            <a:pPr algn="ctr"/>
            <a:r>
              <a:rPr lang="en-US" dirty="0"/>
              <a:t>(n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de 1..1e6)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E7DB6FD-975A-4086-BAA5-23AAE6882B39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69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sz="2800"/>
              <a:t>Url’s HTTP disponibles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DA1A44-7890-4C6D-898C-FD0E0C51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2" y="2669713"/>
            <a:ext cx="4719378" cy="10446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9AE1F70-EE28-4887-B490-6839E938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57" y="2943825"/>
            <a:ext cx="4791331" cy="302222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68B8EE2-C305-404F-9EF8-46B6E4148D96}"/>
              </a:ext>
            </a:extLst>
          </p:cNvPr>
          <p:cNvSpPr txBox="1"/>
          <p:nvPr/>
        </p:nvSpPr>
        <p:spPr>
          <a:xfrm>
            <a:off x="7301663" y="248504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 les 12 dernières mesures</a:t>
            </a:r>
          </a:p>
        </p:txBody>
      </p:sp>
    </p:spTree>
    <p:extLst>
      <p:ext uri="{BB962C8B-B14F-4D97-AF65-F5344CB8AC3E}">
        <p14:creationId xmlns:p14="http://schemas.microsoft.com/office/powerpoint/2010/main" val="376523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3D9FC-3044-40B7-A8EB-EAB80F26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</a:t>
            </a:r>
            <a:r>
              <a:rPr lang="fr-FR" dirty="0" err="1"/>
              <a:t>dU</a:t>
            </a:r>
            <a:r>
              <a:rPr lang="fr-FR" dirty="0"/>
              <a:t> Client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0C697DF-1E44-4814-A10D-46B212D46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C591-8D09-4D49-88A2-408CD160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F168-6164-4DF9-B9F5-5BAA67C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640DD-4D3F-447C-96B6-1746DF76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C0FDC-E604-49B9-830D-B153351F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7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907CD3DF-D086-4F74-97DF-145DA0C7AE15}"/>
              </a:ext>
            </a:extLst>
          </p:cNvPr>
          <p:cNvGrpSpPr/>
          <p:nvPr/>
        </p:nvGrpSpPr>
        <p:grpSpPr>
          <a:xfrm>
            <a:off x="6175828" y="3998806"/>
            <a:ext cx="5394560" cy="2296160"/>
            <a:chOff x="3074127" y="1169851"/>
            <a:chExt cx="5394560" cy="2296160"/>
          </a:xfrm>
          <a:solidFill>
            <a:srgbClr val="00B0F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ED3FD-2E74-40BF-8418-037C451D4E0C}"/>
                </a:ext>
              </a:extLst>
            </p:cNvPr>
            <p:cNvSpPr/>
            <p:nvPr/>
          </p:nvSpPr>
          <p:spPr>
            <a:xfrm>
              <a:off x="3074127" y="1169851"/>
              <a:ext cx="5394560" cy="229616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Ville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63E393-A133-44D9-8AC0-AA808D7CFB4B}"/>
                </a:ext>
              </a:extLst>
            </p:cNvPr>
            <p:cNvSpPr/>
            <p:nvPr/>
          </p:nvSpPr>
          <p:spPr>
            <a:xfrm>
              <a:off x="6397996" y="2282583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76CF20-28E4-4065-A6F4-0800CFDF7018}"/>
                </a:ext>
              </a:extLst>
            </p:cNvPr>
            <p:cNvSpPr/>
            <p:nvPr/>
          </p:nvSpPr>
          <p:spPr>
            <a:xfrm>
              <a:off x="5204146" y="1654629"/>
              <a:ext cx="1193849" cy="520725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06B0E9-3AC7-4B1A-BC1B-6CB8AD3707D8}"/>
                </a:ext>
              </a:extLst>
            </p:cNvPr>
            <p:cNvSpPr/>
            <p:nvPr/>
          </p:nvSpPr>
          <p:spPr>
            <a:xfrm>
              <a:off x="7440219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4901E-E913-4A7D-86E0-0E7A22782BEB}"/>
                </a:ext>
              </a:extLst>
            </p:cNvPr>
            <p:cNvSpPr/>
            <p:nvPr/>
          </p:nvSpPr>
          <p:spPr>
            <a:xfrm>
              <a:off x="5355773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B7345-19EF-41CB-80EE-B345B0C97360}"/>
                </a:ext>
              </a:extLst>
            </p:cNvPr>
            <p:cNvSpPr/>
            <p:nvPr/>
          </p:nvSpPr>
          <p:spPr>
            <a:xfrm>
              <a:off x="4313550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D97BFA-E6A1-4071-9E91-CD727B65138E}"/>
                </a:ext>
              </a:extLst>
            </p:cNvPr>
            <p:cNvSpPr/>
            <p:nvPr/>
          </p:nvSpPr>
          <p:spPr>
            <a:xfrm>
              <a:off x="3271327" y="2276294"/>
              <a:ext cx="775063" cy="1027110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00581AA-148B-4207-A8F5-462EB9242CED}"/>
              </a:ext>
            </a:extLst>
          </p:cNvPr>
          <p:cNvGrpSpPr/>
          <p:nvPr/>
        </p:nvGrpSpPr>
        <p:grpSpPr>
          <a:xfrm>
            <a:off x="1323703" y="3998806"/>
            <a:ext cx="3477197" cy="2296160"/>
            <a:chOff x="580997" y="3998806"/>
            <a:chExt cx="3477197" cy="22961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C2C1CD-8C25-4AAE-80DF-400A1DE3D63D}"/>
                </a:ext>
              </a:extLst>
            </p:cNvPr>
            <p:cNvSpPr/>
            <p:nvPr/>
          </p:nvSpPr>
          <p:spPr>
            <a:xfrm>
              <a:off x="580997" y="3998806"/>
              <a:ext cx="3477197" cy="229616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Interface Graphique Mer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6F2FCF-B455-435C-971D-E32D795F96AE}"/>
                </a:ext>
              </a:extLst>
            </p:cNvPr>
            <p:cNvSpPr/>
            <p:nvPr/>
          </p:nvSpPr>
          <p:spPr>
            <a:xfrm>
              <a:off x="783212" y="4759697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4808DC-CA58-4002-B49A-2A1C6F911E2D}"/>
                </a:ext>
              </a:extLst>
            </p:cNvPr>
            <p:cNvSpPr/>
            <p:nvPr/>
          </p:nvSpPr>
          <p:spPr>
            <a:xfrm>
              <a:off x="780015" y="5461604"/>
              <a:ext cx="1747289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1BE971-7A62-4396-89B0-2FA47AB2A9DD}"/>
                </a:ext>
              </a:extLst>
            </p:cNvPr>
            <p:cNvSpPr/>
            <p:nvPr/>
          </p:nvSpPr>
          <p:spPr>
            <a:xfrm>
              <a:off x="2688959" y="4743946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3D3CA5-71CF-4D61-A564-9C5939C07058}"/>
                </a:ext>
              </a:extLst>
            </p:cNvPr>
            <p:cNvSpPr/>
            <p:nvPr/>
          </p:nvSpPr>
          <p:spPr>
            <a:xfrm>
              <a:off x="2688959" y="5461604"/>
              <a:ext cx="750928" cy="56995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Widget météo</a:t>
              </a:r>
              <a:endParaRPr lang="fr-FR" sz="1400" dirty="0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94852D4-6977-4228-8833-263A616B3113}"/>
              </a:ext>
            </a:extLst>
          </p:cNvPr>
          <p:cNvGrpSpPr/>
          <p:nvPr/>
        </p:nvGrpSpPr>
        <p:grpSpPr>
          <a:xfrm>
            <a:off x="730922" y="1722916"/>
            <a:ext cx="2123340" cy="1752382"/>
            <a:chOff x="8927838" y="3805270"/>
            <a:chExt cx="2123340" cy="17523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7C7D19-0CD0-48F4-A126-005D8330D5E4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Mer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6DF2F7-C1FE-40EC-94AD-B0D864DF9336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‘mer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 l’application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11CB31F-12CC-466E-87D5-45501E63BBFD}"/>
              </a:ext>
            </a:extLst>
          </p:cNvPr>
          <p:cNvGrpSpPr/>
          <p:nvPr/>
        </p:nvGrpSpPr>
        <p:grpSpPr>
          <a:xfrm>
            <a:off x="8618297" y="1761734"/>
            <a:ext cx="2123340" cy="1752382"/>
            <a:chOff x="8927838" y="3805270"/>
            <a:chExt cx="2123340" cy="17523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798A64-BD74-481B-B704-21A9C7205347}"/>
                </a:ext>
              </a:extLst>
            </p:cNvPr>
            <p:cNvSpPr/>
            <p:nvPr/>
          </p:nvSpPr>
          <p:spPr>
            <a:xfrm>
              <a:off x="8927838" y="3805270"/>
              <a:ext cx="2123340" cy="1752382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Module « Balise Ville »</a:t>
              </a:r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  <a:p>
              <a:pPr algn="ctr"/>
              <a:endParaRPr lang="fr-FR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02E698-FE32-499E-93CF-39B06C51382B}"/>
                </a:ext>
              </a:extLst>
            </p:cNvPr>
            <p:cNvSpPr/>
            <p:nvPr/>
          </p:nvSpPr>
          <p:spPr>
            <a:xfrm>
              <a:off x="8998359" y="4745497"/>
              <a:ext cx="1982297" cy="273333"/>
            </a:xfrm>
            <a:prstGeom prst="rect">
              <a:avLst/>
            </a:prstGeom>
            <a:solidFill>
              <a:srgbClr val="00CC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Envoie requête ‘ville</a:t>
              </a:r>
              <a:r>
                <a:rPr lang="fr-FR" sz="1400" dirty="0"/>
                <a:t>’</a:t>
              </a:r>
            </a:p>
          </p:txBody>
        </p:sp>
      </p:grp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1238A3E-2788-4A6F-BD23-C81077F79FC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679967" y="3514116"/>
            <a:ext cx="1188330" cy="94022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0BDDA5-C603-4343-BBD3-2C063B38E80B}"/>
              </a:ext>
            </a:extLst>
          </p:cNvPr>
          <p:cNvSpPr/>
          <p:nvPr/>
        </p:nvSpPr>
        <p:spPr>
          <a:xfrm>
            <a:off x="10678901" y="4217290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C2B8B90-BC27-474C-A997-0CFE288C85A2}"/>
              </a:ext>
            </a:extLst>
          </p:cNvPr>
          <p:cNvCxnSpPr>
            <a:cxnSpLocks/>
            <a:stCxn id="10" idx="1"/>
            <a:endCxn id="53" idx="1"/>
          </p:cNvCxnSpPr>
          <p:nvPr/>
        </p:nvCxnSpPr>
        <p:spPr>
          <a:xfrm flipH="1">
            <a:off x="2396365" y="2100600"/>
            <a:ext cx="2212240" cy="2561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B240426-A8D9-4C78-9C8D-44D834D60724}"/>
              </a:ext>
            </a:extLst>
          </p:cNvPr>
          <p:cNvSpPr/>
          <p:nvPr/>
        </p:nvSpPr>
        <p:spPr>
          <a:xfrm>
            <a:off x="2396365" y="2211777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B615E-8374-4F8A-8ABE-9D618708DE52}"/>
              </a:ext>
            </a:extLst>
          </p:cNvPr>
          <p:cNvSpPr/>
          <p:nvPr/>
        </p:nvSpPr>
        <p:spPr>
          <a:xfrm>
            <a:off x="4608605" y="1300348"/>
            <a:ext cx="2390275" cy="16005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Datas Météo »</a:t>
            </a:r>
          </a:p>
          <a:p>
            <a:pPr algn="ctr"/>
            <a:r>
              <a:rPr lang="fr-FR" sz="1400" dirty="0"/>
              <a:t>- Ville</a:t>
            </a:r>
          </a:p>
          <a:p>
            <a:pPr algn="ctr"/>
            <a:r>
              <a:rPr lang="fr-FR" sz="1400" dirty="0"/>
              <a:t>- Humidité</a:t>
            </a:r>
          </a:p>
          <a:p>
            <a:pPr algn="ctr"/>
            <a:r>
              <a:rPr lang="fr-FR" sz="1400" dirty="0"/>
              <a:t>- Temps</a:t>
            </a:r>
          </a:p>
          <a:p>
            <a:pPr algn="ctr"/>
            <a:r>
              <a:rPr lang="fr-FR" sz="1400" dirty="0"/>
              <a:t>- Pression</a:t>
            </a:r>
          </a:p>
          <a:p>
            <a:pPr algn="ctr"/>
            <a:r>
              <a:rPr lang="fr-FR" sz="1400" dirty="0"/>
              <a:t>- Température</a:t>
            </a:r>
          </a:p>
          <a:p>
            <a:pPr algn="ctr"/>
            <a:r>
              <a:rPr lang="fr-FR" sz="1400" dirty="0"/>
              <a:t>- Icone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1ECB9B7-D80B-402A-A385-A1DDADE75A6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03191" y="3475298"/>
            <a:ext cx="189401" cy="951517"/>
          </a:xfrm>
          <a:prstGeom prst="straightConnector1">
            <a:avLst/>
          </a:prstGeom>
          <a:ln w="57150">
            <a:solidFill>
              <a:srgbClr val="00CC9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0EDDAA9-817D-49A5-AD7F-E1E7AC721059}"/>
              </a:ext>
            </a:extLst>
          </p:cNvPr>
          <p:cNvSpPr/>
          <p:nvPr/>
        </p:nvSpPr>
        <p:spPr>
          <a:xfrm>
            <a:off x="1443557" y="4246937"/>
            <a:ext cx="300430" cy="289970"/>
          </a:xfrm>
          <a:prstGeom prst="rect">
            <a:avLst/>
          </a:prstGeom>
          <a:solidFill>
            <a:srgbClr val="00CC99"/>
          </a:solidFill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B580AA9-2694-4B63-B561-E1BF178CC4DD}"/>
              </a:ext>
            </a:extLst>
          </p:cNvPr>
          <p:cNvCxnSpPr>
            <a:cxnSpLocks/>
            <a:stCxn id="10" idx="3"/>
            <a:endCxn id="33" idx="3"/>
          </p:cNvCxnSpPr>
          <p:nvPr/>
        </p:nvCxnSpPr>
        <p:spPr>
          <a:xfrm>
            <a:off x="6998880" y="2100600"/>
            <a:ext cx="2123340" cy="3361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E7D78-1064-4CC8-8839-C60ADC6AA286}"/>
              </a:ext>
            </a:extLst>
          </p:cNvPr>
          <p:cNvSpPr/>
          <p:nvPr/>
        </p:nvSpPr>
        <p:spPr>
          <a:xfrm>
            <a:off x="8821790" y="2291721"/>
            <a:ext cx="300430" cy="289970"/>
          </a:xfrm>
          <a:prstGeom prst="rect">
            <a:avLst/>
          </a:prstGeom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077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gradFill flip="none" rotWithShape="1">
            <a:gsLst>
              <a:gs pos="0">
                <a:srgbClr val="00CC99">
                  <a:tint val="66000"/>
                  <a:satMod val="160000"/>
                </a:srgbClr>
              </a:gs>
              <a:gs pos="50000">
                <a:srgbClr val="00CC99">
                  <a:tint val="44500"/>
                  <a:satMod val="160000"/>
                </a:srgbClr>
              </a:gs>
              <a:gs pos="100000">
                <a:srgbClr val="00CC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46231"/>
          <a:stretch/>
        </p:blipFill>
        <p:spPr>
          <a:xfrm>
            <a:off x="4740902" y="1347682"/>
            <a:ext cx="7013350" cy="21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7C7D19-0CD0-48F4-A126-005D8330D5E4}"/>
              </a:ext>
            </a:extLst>
          </p:cNvPr>
          <p:cNvSpPr/>
          <p:nvPr/>
        </p:nvSpPr>
        <p:spPr>
          <a:xfrm>
            <a:off x="488185" y="1468582"/>
            <a:ext cx="3338907" cy="323351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Module « Balise Mer »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endParaRPr lang="fr-FR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DF2F7-C1FE-40EC-94AD-B0D864DF9336}"/>
              </a:ext>
            </a:extLst>
          </p:cNvPr>
          <p:cNvSpPr/>
          <p:nvPr/>
        </p:nvSpPr>
        <p:spPr>
          <a:xfrm>
            <a:off x="612475" y="2315339"/>
            <a:ext cx="3117120" cy="504358"/>
          </a:xfrm>
          <a:prstGeom prst="rect">
            <a:avLst/>
          </a:prstGeom>
          <a:solidFill>
            <a:srgbClr val="00CC9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Envoie requête vers la carte Raspberry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119440-BE71-4CBE-B3C9-0212EFAE9020}"/>
              </a:ext>
            </a:extLst>
          </p:cNvPr>
          <p:cNvSpPr/>
          <p:nvPr/>
        </p:nvSpPr>
        <p:spPr>
          <a:xfrm>
            <a:off x="612475" y="2982739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Récupération des données</a:t>
            </a:r>
            <a:endParaRPr lang="fr-FR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BCE1D2-7196-4079-8284-EFEEC83EC157}"/>
              </a:ext>
            </a:extLst>
          </p:cNvPr>
          <p:cNvSpPr/>
          <p:nvPr/>
        </p:nvSpPr>
        <p:spPr>
          <a:xfrm>
            <a:off x="647310" y="3696843"/>
            <a:ext cx="3117120" cy="504358"/>
          </a:xfrm>
          <a:prstGeom prst="rect">
            <a:avLst/>
          </a:prstGeom>
          <a:solidFill>
            <a:srgbClr val="E1FFF7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Traitement des données</a:t>
            </a:r>
            <a:endParaRPr lang="fr-FR" sz="1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1C011A-4800-4800-9C9D-94B0A18F4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6" t="26368" r="59809" b="61832"/>
          <a:stretch/>
        </p:blipFill>
        <p:spPr>
          <a:xfrm>
            <a:off x="1628499" y="4803253"/>
            <a:ext cx="9346314" cy="12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17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détaillés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456438-76CF-4A9D-81E3-927803D5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12" y="2035429"/>
            <a:ext cx="7396061" cy="4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71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Utilisation du module Qt Charts pour l’intégration de graphiques complémentaires designs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6B44FB-0E78-48E8-9E3C-1B4269BAE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3" t="51803" r="2233" b="6623"/>
          <a:stretch/>
        </p:blipFill>
        <p:spPr>
          <a:xfrm>
            <a:off x="4922982" y="2702908"/>
            <a:ext cx="2346036" cy="24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Graphiques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EDC873-79C1-4C14-B4AF-57D155A97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1" t="53781" r="1328" b="2787"/>
          <a:stretch/>
        </p:blipFill>
        <p:spPr>
          <a:xfrm>
            <a:off x="3911861" y="2724728"/>
            <a:ext cx="4368278" cy="2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93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AF59B4F-9428-4CC9-AD08-268A94A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6814"/>
          </a:xfrm>
        </p:spPr>
        <p:txBody>
          <a:bodyPr>
            <a:normAutofit fontScale="90000"/>
          </a:bodyPr>
          <a:lstStyle/>
          <a:p>
            <a:r>
              <a:rPr lang="fr-FR" dirty="0"/>
              <a:t>Ajout de fonctionnalités - Icônes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239ED06-4DCB-44DF-AA9C-1BD54E28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3FF35677-6192-408A-AA48-73F50617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00348"/>
            <a:ext cx="10058400" cy="4652396"/>
          </a:xfrm>
        </p:spPr>
        <p:txBody>
          <a:bodyPr>
            <a:normAutofit/>
          </a:bodyPr>
          <a:lstStyle/>
          <a:p>
            <a:pPr marL="0" lvl="0" indent="0"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fr-FR" sz="1500" dirty="0">
                <a:solidFill>
                  <a:prstClr val="black"/>
                </a:solidFill>
              </a:rPr>
              <a:t>Concevoir une application intuitive, design et pertinente</a:t>
            </a:r>
          </a:p>
          <a:p>
            <a:pPr marL="822960" lvl="3" indent="0">
              <a:buNone/>
            </a:pPr>
            <a:endParaRPr lang="fr-FR" sz="15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XLTWKK Thermomètre mural maison hygromètre baromètre baromètre marin  baromètre famille baromètre ménage mural: Amazon.fr: Sports et Loisirs">
            <a:extLst>
              <a:ext uri="{FF2B5EF4-FFF2-40B4-BE49-F238E27FC236}">
                <a16:creationId xmlns:a16="http://schemas.microsoft.com/office/drawing/2014/main" id="{C58F336D-D5C3-4F0C-AA8F-A100A0D0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53" b="98588" l="1412" r="98353">
                        <a14:foregroundMark x1="8252" y1="25228" x2="1176" y2="45647"/>
                        <a14:foregroundMark x1="1176" y1="45647" x2="1125" y2="51403"/>
                        <a14:foregroundMark x1="16785" y1="86095" x2="45412" y2="97882"/>
                        <a14:foregroundMark x1="45412" y1="97882" x2="54439" y2="98566"/>
                        <a14:foregroundMark x1="88117" y1="80668" x2="96160" y2="58509"/>
                        <a14:foregroundMark x1="97119" y1="42759" x2="97027" y2="38887"/>
                        <a14:foregroundMark x1="70607" y1="5904" x2="38118" y2="2588"/>
                        <a14:foregroundMark x1="38118" y1="2588" x2="25527" y2="7649"/>
                        <a14:foregroundMark x1="19294" y1="12706" x2="19294" y2="12706"/>
                        <a14:foregroundMark x1="21176" y1="11529" x2="21176" y2="11529"/>
                        <a14:foregroundMark x1="90588" y1="28471" x2="90588" y2="28471"/>
                        <a14:foregroundMark x1="92941" y1="33412" x2="92941" y2="33412"/>
                        <a14:foregroundMark x1="93647" y1="39059" x2="93647" y2="39059"/>
                        <a14:foregroundMark x1="94824" y1="44000" x2="94824" y2="44000"/>
                        <a14:foregroundMark x1="96000" y1="63765" x2="96000" y2="63765"/>
                        <a14:foregroundMark x1="81412" y1="84000" x2="81412" y2="84000"/>
                        <a14:foregroundMark x1="69412" y1="92000" x2="69412" y2="92000"/>
                        <a14:foregroundMark x1="56000" y1="93412" x2="56000" y2="93412"/>
                        <a14:foregroundMark x1="50353" y1="95294" x2="50353" y2="95294"/>
                        <a14:foregroundMark x1="18588" y1="82353" x2="18588" y2="82353"/>
                        <a14:foregroundMark x1="10588" y1="70118" x2="10588" y2="70118"/>
                        <a14:foregroundMark x1="8000" y1="66353" x2="8000" y2="66353"/>
                        <a14:foregroundMark x1="21176" y1="11294" x2="21176" y2="11294"/>
                        <a14:foregroundMark x1="21539" y1="10959" x2="20706" y2="12000"/>
                        <a14:foregroundMark x1="21176" y1="11294" x2="16000" y2="17176"/>
                        <a14:foregroundMark x1="76706" y1="9647" x2="83294" y2="15294"/>
                        <a14:foregroundMark x1="97882" y1="43294" x2="98118" y2="51059"/>
                        <a14:foregroundMark x1="98588" y1="49882" x2="97176" y2="59765"/>
                        <a14:foregroundMark x1="41647" y1="98118" x2="53412" y2="98588"/>
                        <a14:foregroundMark x1="63684" y1="96355" x2="64235" y2="96235"/>
                        <a14:foregroundMark x1="53412" y1="98588" x2="54315" y2="98392"/>
                        <a14:foregroundMark x1="26353" y1="7294" x2="20706" y2="11294"/>
                        <a14:foregroundMark x1="14353" y1="16941" x2="11811" y2="19737"/>
                        <a14:backgroundMark x1="13318" y1="16177" x2="13981" y2="15719"/>
                        <a14:backgroundMark x1="15069" y1="12205" x2="9412" y2="13647"/>
                        <a14:backgroundMark x1="9412" y1="13647" x2="10346" y2="15431"/>
                        <a14:backgroundMark x1="1647" y1="68000" x2="1647" y2="68000"/>
                        <a14:backgroundMark x1="235" y1="62118" x2="4471" y2="77647"/>
                        <a14:backgroundMark x1="4941" y1="76941" x2="13176" y2="84941"/>
                        <a14:backgroundMark x1="13647" y1="85176" x2="14824" y2="86118"/>
                        <a14:backgroundMark x1="14588" y1="84706" x2="14588" y2="84706"/>
                        <a14:backgroundMark x1="14353" y1="84706" x2="14353" y2="84706"/>
                        <a14:backgroundMark x1="63128" y1="98212" x2="86118" y2="87529"/>
                        <a14:backgroundMark x1="86118" y1="87529" x2="89647" y2="84471"/>
                        <a14:backgroundMark x1="88706" y1="83059" x2="85882" y2="84706"/>
                        <a14:backgroundMark x1="84286" y1="14439" x2="91294" y2="20235"/>
                        <a14:backgroundMark x1="72235" y1="4471" x2="77581" y2="8893"/>
                        <a14:backgroundMark x1="91294" y1="20235" x2="99765" y2="37647"/>
                        <a14:backgroundMark x1="92235" y1="20471" x2="92235" y2="20471"/>
                        <a14:backgroundMark x1="471" y1="55765" x2="1882" y2="63059"/>
                        <a14:backgroundMark x1="8991" y1="21634" x2="6824" y2="24235"/>
                        <a14:backgroundMark x1="92235" y1="20000" x2="92235" y2="20000"/>
                        <a14:backgroundMark x1="91529" y1="18824" x2="92471" y2="21176"/>
                        <a14:backgroundMark x1="99294" y1="42824" x2="99281" y2="43252"/>
                        <a14:backgroundMark x1="64941" y1="98118" x2="55294" y2="99765"/>
                        <a14:backgroundMark x1="88706" y1="80941" x2="87529" y2="83294"/>
                        <a14:backgroundMark x1="13176" y1="84706" x2="16000" y2="86824"/>
                        <a14:backgroundMark x1="11059" y1="19294" x2="8235" y2="23529"/>
                        <a14:backgroundMark x1="235" y1="51529" x2="1412" y2="59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4619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00BEC3AA-8F15-48CB-89EC-5B218ADF0DF9}"/>
              </a:ext>
            </a:extLst>
          </p:cNvPr>
          <p:cNvSpPr/>
          <p:nvPr/>
        </p:nvSpPr>
        <p:spPr>
          <a:xfrm>
            <a:off x="1699480" y="2521461"/>
            <a:ext cx="2772000" cy="2772000"/>
          </a:xfrm>
          <a:prstGeom prst="arc">
            <a:avLst>
              <a:gd name="adj1" fmla="val 8092805"/>
              <a:gd name="adj2" fmla="val 1451487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423597-CA8D-412D-8138-B8ADE58AFC93}"/>
              </a:ext>
            </a:extLst>
          </p:cNvPr>
          <p:cNvSpPr/>
          <p:nvPr/>
        </p:nvSpPr>
        <p:spPr>
          <a:xfrm>
            <a:off x="1718530" y="2530986"/>
            <a:ext cx="2772000" cy="2772000"/>
          </a:xfrm>
          <a:prstGeom prst="arc">
            <a:avLst>
              <a:gd name="adj1" fmla="val 14556024"/>
              <a:gd name="adj2" fmla="val 17752038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7A5C65C-9344-4088-A8EF-7EB68EF12D55}"/>
              </a:ext>
            </a:extLst>
          </p:cNvPr>
          <p:cNvSpPr/>
          <p:nvPr/>
        </p:nvSpPr>
        <p:spPr>
          <a:xfrm>
            <a:off x="1728055" y="2530986"/>
            <a:ext cx="2772000" cy="2772000"/>
          </a:xfrm>
          <a:prstGeom prst="arc">
            <a:avLst>
              <a:gd name="adj1" fmla="val 17719475"/>
              <a:gd name="adj2" fmla="val 269217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5E74573-98AD-476E-B88F-21D1E7C6A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96" y="1954295"/>
            <a:ext cx="1440000" cy="14400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366201-C981-4DFE-9C33-82FBBDD0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94295"/>
            <a:ext cx="1440000" cy="144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3A25302-AF31-4257-968D-FC5F37D9C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193" y="3394295"/>
            <a:ext cx="1440000" cy="1440000"/>
          </a:xfrm>
          <a:prstGeom prst="rect">
            <a:avLst/>
          </a:prstGeom>
          <a:ln>
            <a:solidFill>
              <a:srgbClr val="00CC99"/>
            </a:solidFill>
          </a:ln>
        </p:spPr>
      </p:pic>
    </p:spTree>
    <p:extLst>
      <p:ext uri="{BB962C8B-B14F-4D97-AF65-F5344CB8AC3E}">
        <p14:creationId xmlns:p14="http://schemas.microsoft.com/office/powerpoint/2010/main" val="571211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Interface D’administration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96BB19-379E-41E4-9570-6AB8EC4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65" y="1567421"/>
            <a:ext cx="3535194" cy="47172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41F0E1-E4D6-4C48-8706-16D7B2030508}"/>
              </a:ext>
            </a:extLst>
          </p:cNvPr>
          <p:cNvSpPr/>
          <p:nvPr/>
        </p:nvSpPr>
        <p:spPr>
          <a:xfrm>
            <a:off x="2491789" y="1744444"/>
            <a:ext cx="358987" cy="2756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7A352F6-0D7F-402F-B1EB-B8AAF1E7F237}"/>
              </a:ext>
            </a:extLst>
          </p:cNvPr>
          <p:cNvGrpSpPr/>
          <p:nvPr/>
        </p:nvGrpSpPr>
        <p:grpSpPr>
          <a:xfrm>
            <a:off x="6737425" y="2139576"/>
            <a:ext cx="2759186" cy="3580405"/>
            <a:chOff x="5255260" y="3041175"/>
            <a:chExt cx="2146487" cy="2750524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4F24CB0A-9F43-4C76-9838-EF590F28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260" y="3041175"/>
              <a:ext cx="2146487" cy="275052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F5A510-45DB-454B-BACF-0F96533A22CF}"/>
                </a:ext>
              </a:extLst>
            </p:cNvPr>
            <p:cNvSpPr/>
            <p:nvPr/>
          </p:nvSpPr>
          <p:spPr>
            <a:xfrm>
              <a:off x="5255260" y="3041175"/>
              <a:ext cx="2146487" cy="275052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86A39BA-B9B5-4292-B997-B1A5A8716801}"/>
              </a:ext>
            </a:extLst>
          </p:cNvPr>
          <p:cNvCxnSpPr>
            <a:cxnSpLocks/>
          </p:cNvCxnSpPr>
          <p:nvPr/>
        </p:nvCxnSpPr>
        <p:spPr>
          <a:xfrm>
            <a:off x="2850776" y="1744444"/>
            <a:ext cx="6645835" cy="3951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8B2EBEC-77C0-4050-9203-ABCCE4CD2F35}"/>
              </a:ext>
            </a:extLst>
          </p:cNvPr>
          <p:cNvCxnSpPr>
            <a:cxnSpLocks/>
          </p:cNvCxnSpPr>
          <p:nvPr/>
        </p:nvCxnSpPr>
        <p:spPr>
          <a:xfrm>
            <a:off x="2491789" y="2020047"/>
            <a:ext cx="4245636" cy="36999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51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Changement de </a:t>
            </a:r>
            <a:r>
              <a:rPr lang="fr-FR" sz="2800"/>
              <a:t>l’unité des mesures</a:t>
            </a: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35980" y="6032526"/>
            <a:ext cx="2893045" cy="365760"/>
          </a:xfrm>
        </p:spPr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96BB19-379E-41E4-9570-6AB8EC4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94250"/>
            <a:ext cx="2551034" cy="34040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B845EA3-5504-4492-AAB0-51DC68B7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10" y="2994250"/>
            <a:ext cx="2551034" cy="34040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1DC08E-3E68-421B-BFD0-58709638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91" y="2994250"/>
            <a:ext cx="2551034" cy="3404036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1FED8C94-D646-4B2B-BE5F-6A770115043E}"/>
              </a:ext>
            </a:extLst>
          </p:cNvPr>
          <p:cNvGrpSpPr/>
          <p:nvPr/>
        </p:nvGrpSpPr>
        <p:grpSpPr>
          <a:xfrm>
            <a:off x="4285844" y="1316761"/>
            <a:ext cx="2903165" cy="984871"/>
            <a:chOff x="4285844" y="1316761"/>
            <a:chExt cx="2903165" cy="98487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36A2D46-4E13-4606-85C8-ADA1AA4D4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5844" y="1316761"/>
              <a:ext cx="2903165" cy="98487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CEB4D9-8704-4C73-BE20-2CD63476FD9F}"/>
                </a:ext>
              </a:extLst>
            </p:cNvPr>
            <p:cNvSpPr/>
            <p:nvPr/>
          </p:nvSpPr>
          <p:spPr>
            <a:xfrm>
              <a:off x="4388523" y="1967699"/>
              <a:ext cx="2483733" cy="19193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1D409822-9B41-44A8-9462-5719AFEA6289}"/>
              </a:ext>
            </a:extLst>
          </p:cNvPr>
          <p:cNvSpPr txBox="1"/>
          <p:nvPr/>
        </p:nvSpPr>
        <p:spPr>
          <a:xfrm>
            <a:off x="1126564" y="2347919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en Celsius</a:t>
            </a:r>
          </a:p>
          <a:p>
            <a:pPr algn="ctr"/>
            <a:r>
              <a:rPr lang="fr-FR" dirty="0"/>
              <a:t>(default)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F729CEA-32C4-4248-B689-F5955BF17459}"/>
              </a:ext>
            </a:extLst>
          </p:cNvPr>
          <p:cNvSpPr txBox="1"/>
          <p:nvPr/>
        </p:nvSpPr>
        <p:spPr>
          <a:xfrm>
            <a:off x="4285844" y="2436941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en Fahrenheit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35D216A-C062-425C-928F-7B6F1B65E173}"/>
              </a:ext>
            </a:extLst>
          </p:cNvPr>
          <p:cNvSpPr txBox="1"/>
          <p:nvPr/>
        </p:nvSpPr>
        <p:spPr>
          <a:xfrm>
            <a:off x="7966878" y="2426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 en Kelvin</a:t>
            </a:r>
          </a:p>
        </p:txBody>
      </p:sp>
    </p:spTree>
    <p:extLst>
      <p:ext uri="{BB962C8B-B14F-4D97-AF65-F5344CB8AC3E}">
        <p14:creationId xmlns:p14="http://schemas.microsoft.com/office/powerpoint/2010/main" val="358278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changement de police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B916E40-5860-48EC-BE6D-CE782532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585" y="2060007"/>
            <a:ext cx="2976142" cy="3971289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B317F7-A6FA-4130-BF75-E8D95734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9" y="1940195"/>
            <a:ext cx="3065931" cy="4091101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0E04C42-996A-4ABE-BF03-76F7CC8A9EC2}"/>
              </a:ext>
            </a:extLst>
          </p:cNvPr>
          <p:cNvSpPr txBox="1"/>
          <p:nvPr/>
        </p:nvSpPr>
        <p:spPr>
          <a:xfrm>
            <a:off x="3993888" y="2461293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 de la police Mistral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F5B2525-A1F6-4316-A886-C12E963E31C7}"/>
              </a:ext>
            </a:extLst>
          </p:cNvPr>
          <p:cNvGrpSpPr/>
          <p:nvPr/>
        </p:nvGrpSpPr>
        <p:grpSpPr>
          <a:xfrm>
            <a:off x="4335937" y="3119803"/>
            <a:ext cx="2146487" cy="2750524"/>
            <a:chOff x="9475946" y="3275191"/>
            <a:chExt cx="2146487" cy="2750524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5C6581E-8EF5-4113-BF02-091630557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946" y="3275191"/>
              <a:ext cx="2146487" cy="275052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268565-B97C-4A71-A19A-87A3F0840E3A}"/>
                </a:ext>
              </a:extLst>
            </p:cNvPr>
            <p:cNvSpPr/>
            <p:nvPr/>
          </p:nvSpPr>
          <p:spPr>
            <a:xfrm>
              <a:off x="9774119" y="3919870"/>
              <a:ext cx="1748406" cy="14326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B2E80F0A-9035-4879-B348-F0CDA5182B60}"/>
              </a:ext>
            </a:extLst>
          </p:cNvPr>
          <p:cNvSpPr/>
          <p:nvPr/>
        </p:nvSpPr>
        <p:spPr>
          <a:xfrm>
            <a:off x="6880480" y="3755178"/>
            <a:ext cx="999709" cy="800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F4C29A-63B6-4CBF-9489-1F7E1E57B98D}"/>
              </a:ext>
            </a:extLst>
          </p:cNvPr>
          <p:cNvSpPr/>
          <p:nvPr/>
        </p:nvSpPr>
        <p:spPr>
          <a:xfrm>
            <a:off x="1129154" y="1738468"/>
            <a:ext cx="358987" cy="2756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SPECIFICATION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PRESENTATION DU PROJET / LES PREREQUIS ET FINALITE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63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B79B6-033C-42DF-867B-A32A5B75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0394"/>
          </a:xfrm>
        </p:spPr>
        <p:txBody>
          <a:bodyPr>
            <a:normAutofit/>
          </a:bodyPr>
          <a:lstStyle/>
          <a:p>
            <a:r>
              <a:rPr lang="fr-FR" sz="2800" dirty="0"/>
              <a:t>Fonctionnalité : changement de thème Jour / Nuit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E8FEA-0592-47DF-AF23-2789085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805CD22-F30F-45E5-8F79-D4260FD7ECA3}"/>
              </a:ext>
            </a:extLst>
          </p:cNvPr>
          <p:cNvGrpSpPr/>
          <p:nvPr/>
        </p:nvGrpSpPr>
        <p:grpSpPr>
          <a:xfrm>
            <a:off x="465601" y="1422573"/>
            <a:ext cx="5502604" cy="4763247"/>
            <a:chOff x="6056531" y="1356659"/>
            <a:chExt cx="5502604" cy="4763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04906-DE73-4F8B-B4BB-2829CC7023DD}"/>
                </a:ext>
              </a:extLst>
            </p:cNvPr>
            <p:cNvSpPr/>
            <p:nvPr/>
          </p:nvSpPr>
          <p:spPr>
            <a:xfrm>
              <a:off x="6056531" y="1356659"/>
              <a:ext cx="5502604" cy="47632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Thème Jour</a:t>
              </a: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93EE8-B8EA-4B1A-9E83-9D849F8EB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138" y="1909483"/>
              <a:ext cx="2984271" cy="393550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EE8C8EB-FCC9-475D-97E8-FA4822DB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666" y="3536579"/>
              <a:ext cx="1992945" cy="230841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1A1038-41E2-4446-8B89-A2BD222DD812}"/>
                </a:ext>
              </a:extLst>
            </p:cNvPr>
            <p:cNvSpPr/>
            <p:nvPr/>
          </p:nvSpPr>
          <p:spPr>
            <a:xfrm>
              <a:off x="9669583" y="4225366"/>
              <a:ext cx="935374" cy="8964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91D80F1-F52D-4480-952A-D42CDE2CC548}"/>
              </a:ext>
            </a:extLst>
          </p:cNvPr>
          <p:cNvGrpSpPr/>
          <p:nvPr/>
        </p:nvGrpSpPr>
        <p:grpSpPr>
          <a:xfrm>
            <a:off x="6137462" y="1422573"/>
            <a:ext cx="5502604" cy="4763247"/>
            <a:chOff x="442259" y="1356659"/>
            <a:chExt cx="5502604" cy="47632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A6A9D2-173A-4A92-8555-25BBB20D36D0}"/>
                </a:ext>
              </a:extLst>
            </p:cNvPr>
            <p:cNvSpPr/>
            <p:nvPr/>
          </p:nvSpPr>
          <p:spPr>
            <a:xfrm>
              <a:off x="442259" y="1356659"/>
              <a:ext cx="5502604" cy="476324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Thème Nuit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7AB994C-9FEA-48ED-8203-40742411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910" y="1909484"/>
              <a:ext cx="2984270" cy="3935506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C6A2804-0C47-49A1-918C-D39A713B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207" y="3536579"/>
              <a:ext cx="1992945" cy="230841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26BA7D-467B-4B2C-8343-6DB667736E34}"/>
                </a:ext>
              </a:extLst>
            </p:cNvPr>
            <p:cNvSpPr/>
            <p:nvPr/>
          </p:nvSpPr>
          <p:spPr>
            <a:xfrm>
              <a:off x="4063586" y="4213414"/>
              <a:ext cx="935374" cy="8964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91260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PROBLEMES RENCONTRES / EVOLUTIONS POSSIBLES / APPORTS PERSONNELS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07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B4809-7EE0-4069-B68D-66F4559A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A68D7-46B0-43A9-858B-E4031964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 :</a:t>
            </a:r>
          </a:p>
          <a:p>
            <a:pPr lvl="1"/>
            <a:r>
              <a:rPr lang="fr-FR" dirty="0"/>
              <a:t>Convertir les requêtes serveur en asynchrone</a:t>
            </a:r>
          </a:p>
          <a:p>
            <a:pPr lvl="1"/>
            <a:r>
              <a:rPr lang="fr-FR" dirty="0"/>
              <a:t>Rajouter d’autres langues</a:t>
            </a:r>
          </a:p>
          <a:p>
            <a:pPr lvl="1"/>
            <a:r>
              <a:rPr lang="fr-FR" dirty="0"/>
              <a:t>pouvoir proposer a la lecture + de paramètres sur l’api web</a:t>
            </a:r>
          </a:p>
          <a:p>
            <a:pPr lvl="1"/>
            <a:r>
              <a:rPr lang="fr-FR" dirty="0"/>
              <a:t>Proposer un graphique prévisionnel des 5 jours</a:t>
            </a:r>
          </a:p>
          <a:p>
            <a:pPr lvl="1"/>
            <a:r>
              <a:rPr lang="fr-FR" dirty="0"/>
              <a:t>Pouvoir ce connecter a plus d’un </a:t>
            </a:r>
            <a:r>
              <a:rPr lang="fr-FR" dirty="0" err="1"/>
              <a:t>ip</a:t>
            </a:r>
            <a:r>
              <a:rPr lang="fr-FR" dirty="0"/>
              <a:t> dans le cas de la balise mer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4C3E2-3D6D-4FF6-B682-3CFE2733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535D397-2E1B-4C1E-A392-E2A43916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DEMONSTRATION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42DF712F-84EC-48F3-B510-83E590DD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DEMO DU LOGICIEL FINI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B0D3A-6441-43DC-BDBC-2E9EE16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EDB9-446C-41B3-A10C-73166FAF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6190"/>
          </a:xfrm>
        </p:spPr>
        <p:txBody>
          <a:bodyPr>
            <a:normAutofit fontScale="90000"/>
          </a:bodyPr>
          <a:lstStyle/>
          <a:p>
            <a:r>
              <a:rPr lang="fr-FR" dirty="0"/>
              <a:t>Intitulé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333BE-B370-432F-84E0-6BD6FEE6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58784"/>
            <a:ext cx="10058400" cy="4693960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L’objectif de ce projet est de concevoir une </a:t>
            </a:r>
            <a:r>
              <a:rPr lang="fr-FR" dirty="0" err="1">
                <a:effectLst/>
                <a:latin typeface="Arial" panose="020B0604020202020204" pitchFamily="34" charset="0"/>
              </a:rPr>
              <a:t>StationMétéo</a:t>
            </a:r>
            <a:r>
              <a:rPr lang="fr-FR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fr-FR" dirty="0">
                <a:effectLst/>
                <a:latin typeface="Arial" panose="020B0604020202020204" pitchFamily="34" charset="0"/>
              </a:rPr>
              <a:t>On souhaite afficher sur cette station Météo des informations météorologiques de 2 points géographiques différents: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en mer, ce qu’on appellera la « Balise Mer »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d'une ville choisie, ce qu’on appelle la « Balise Ville »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DE4B-8C07-4B00-924C-42A26DD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/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Cette balise positionnée en plein cœur de la Mer est équipée des éléments suivants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Raspberry Pi 3 Model B+: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Marque: U:Create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Processeur: ARM</a:t>
            </a:r>
            <a:endParaRPr lang="fr-FR" dirty="0">
              <a:latin typeface="Courier New" panose="02070309020205020404" pitchFamily="49" charset="0"/>
            </a:endParaRP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Vitesse du processeur: 1.40 GHz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cœurs: 4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Taille de la mémoire vive: 1GB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Type de technologie sans fil: 802.11bgn, 802.11ac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Nombre de ports USB 2.0: 4</a:t>
            </a:r>
            <a:endParaRPr lang="fr-FR" dirty="0">
              <a:latin typeface="Arial" panose="020B0604020202020204" pitchFamily="34" charset="0"/>
            </a:endParaRPr>
          </a:p>
          <a:p>
            <a:pPr lvl="1"/>
            <a:r>
              <a:rPr lang="fr-FR" dirty="0">
                <a:latin typeface="Arial" panose="020B0604020202020204" pitchFamily="34" charset="0"/>
              </a:rPr>
              <a:t>Accès en TCP ou HTTP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51EB0D-F8B1-448D-A8D1-64C4145D1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40" y="2286123"/>
            <a:ext cx="5653751" cy="3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DA61-EC78-41EE-B417-06987B4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Matériel mis a disposition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F67FE-3CF5-4E3D-9C78-2C72C522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8790"/>
            <a:ext cx="10058400" cy="450395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Capteurs d'humidité BME280: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capteur environnemental intégré développé spécifiquement pour les applications mobiles </a:t>
            </a:r>
          </a:p>
          <a:p>
            <a:pPr marL="822960" lvl="3" indent="0">
              <a:buNone/>
            </a:pPr>
            <a:r>
              <a:rPr lang="fr-FR" dirty="0">
                <a:effectLst/>
                <a:latin typeface="Arial" panose="020B0604020202020204" pitchFamily="34" charset="0"/>
              </a:rPr>
              <a:t>(où la taille et la faible consommation d'énergie sont des contraintes de conception essentielles) :</a:t>
            </a:r>
          </a:p>
          <a:p>
            <a:pPr marL="822960" lvl="3" indent="0">
              <a:buNone/>
            </a:pPr>
            <a:endParaRPr lang="it-IT" dirty="0"/>
          </a:p>
          <a:p>
            <a:pPr lvl="2"/>
            <a:r>
              <a:rPr lang="it-IT" dirty="0"/>
              <a:t>Capteur de temperature :</a:t>
            </a:r>
          </a:p>
          <a:p>
            <a:pPr lvl="3"/>
            <a:r>
              <a:rPr lang="it-IT" dirty="0"/>
              <a:t>Temperature: -40…85°C </a:t>
            </a:r>
          </a:p>
          <a:p>
            <a:pPr lvl="3"/>
            <a:r>
              <a:rPr lang="it-IT" dirty="0"/>
              <a:t>Precision : 0,01°C</a:t>
            </a:r>
            <a:endParaRPr lang="fr-FR" dirty="0"/>
          </a:p>
          <a:p>
            <a:pPr lvl="2"/>
            <a:r>
              <a:rPr lang="it-IT" dirty="0"/>
              <a:t>Capteur d’humidité</a:t>
            </a:r>
          </a:p>
          <a:p>
            <a:pPr lvl="3"/>
            <a:r>
              <a:rPr lang="it-IT" dirty="0"/>
              <a:t>Humidité : 0...100%</a:t>
            </a:r>
          </a:p>
          <a:p>
            <a:pPr lvl="3"/>
            <a:r>
              <a:rPr lang="it-IT" dirty="0"/>
              <a:t>Temps de réponse </a:t>
            </a:r>
            <a:r>
              <a:rPr lang="fr-FR" dirty="0"/>
              <a:t>: </a:t>
            </a:r>
            <a:r>
              <a:rPr lang="it-IT" dirty="0"/>
              <a:t>1 s</a:t>
            </a:r>
            <a:endParaRPr lang="fr-FR" dirty="0"/>
          </a:p>
          <a:p>
            <a:pPr lvl="3"/>
            <a:r>
              <a:rPr lang="it-IT" dirty="0"/>
              <a:t>Precision : </a:t>
            </a:r>
            <a:r>
              <a:rPr lang="fr-FR" dirty="0"/>
              <a:t>±3%</a:t>
            </a:r>
          </a:p>
          <a:p>
            <a:pPr lvl="2"/>
            <a:r>
              <a:rPr lang="it-IT" dirty="0"/>
              <a:t>Capteur de pression</a:t>
            </a:r>
          </a:p>
          <a:p>
            <a:pPr lvl="3"/>
            <a:r>
              <a:rPr lang="it-IT" dirty="0"/>
              <a:t>Pression: 300...1100 hPa</a:t>
            </a:r>
          </a:p>
          <a:p>
            <a:pPr lvl="3"/>
            <a:r>
              <a:rPr lang="it-IT" dirty="0"/>
              <a:t>Bruit de mesure : </a:t>
            </a:r>
            <a:r>
              <a:rPr lang="fr-FR" dirty="0"/>
              <a:t>0.2 Pa</a:t>
            </a:r>
          </a:p>
          <a:p>
            <a:pPr lvl="2"/>
            <a:r>
              <a:rPr lang="it-IT" dirty="0"/>
              <a:t>Interface : I</a:t>
            </a:r>
            <a:r>
              <a:rPr lang="fr-FR" dirty="0"/>
              <a:t>2C</a:t>
            </a:r>
            <a:endParaRPr lang="fr-FR" dirty="0">
              <a:effectLst/>
              <a:latin typeface="Arial" panose="020B0604020202020204" pitchFamily="34" charset="0"/>
            </a:endParaRPr>
          </a:p>
          <a:p>
            <a:pPr lvl="3"/>
            <a:r>
              <a:rPr lang="fr-FR" dirty="0"/>
              <a:t>Adresse </a:t>
            </a:r>
            <a:r>
              <a:rPr lang="fr-FR" dirty="0" err="1"/>
              <a:t>low</a:t>
            </a:r>
            <a:r>
              <a:rPr lang="fr-FR" dirty="0"/>
              <a:t> : 0x76</a:t>
            </a:r>
          </a:p>
          <a:p>
            <a:pPr lvl="3"/>
            <a:r>
              <a:rPr lang="fr-FR" dirty="0"/>
              <a:t>Adresse High : 0x77</a:t>
            </a:r>
          </a:p>
          <a:p>
            <a:pPr lvl="3"/>
            <a:endParaRPr lang="fr-FR" dirty="0"/>
          </a:p>
          <a:p>
            <a:pPr marL="274320" lvl="1" indent="0">
              <a:buNone/>
            </a:pPr>
            <a:r>
              <a:rPr lang="fr-FR" dirty="0"/>
              <a:t>Un script python a été fourni par AJC qui permet </a:t>
            </a:r>
          </a:p>
          <a:p>
            <a:pPr marL="274320" lvl="1" indent="0">
              <a:buNone/>
            </a:pPr>
            <a:r>
              <a:rPr lang="fr-FR" dirty="0"/>
              <a:t>de vérifier que le capteur fonctionne correctement</a:t>
            </a:r>
          </a:p>
          <a:p>
            <a:pPr marL="274320" lvl="1" indent="0">
              <a:buNone/>
            </a:pPr>
            <a:r>
              <a:rPr lang="fr-FR" dirty="0"/>
              <a:t>et de pouvoir comparer les donnée avec notre futur implémentation</a:t>
            </a:r>
            <a:endParaRPr lang="it-IT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E0AD8-C123-479C-814A-F226AB33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170EEF-85D6-4105-A065-BFB23D8A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51" y="2196192"/>
            <a:ext cx="4637438" cy="112356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E4C4-EF2E-4351-8DE6-DDAF3A30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10" y="3396006"/>
            <a:ext cx="327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application graphique Station Météo qui permettra d’afficher les données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Affichage de l'heure et de la date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Mer: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Taux d’humidité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Pression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Au niveau de la Balise Ville :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Température en °C/°F de -40°C à 50°C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Résolution : 0.1°C relevé toutes les 10 minutes 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Gestion de l’affichage de pictogrammes associés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Affichage de la Ville</a:t>
            </a:r>
            <a:endParaRPr lang="fr-FR" dirty="0">
              <a:latin typeface="Courier New" panose="02070309020205020404" pitchFamily="49" charset="0"/>
            </a:endParaRP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Graphique prévisionnel pour les 5 jours suivants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BC86D-732A-4018-A9F6-1EB3DC3B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2128"/>
          </a:xfrm>
        </p:spPr>
        <p:txBody>
          <a:bodyPr>
            <a:normAutofit fontScale="90000"/>
          </a:bodyPr>
          <a:lstStyle/>
          <a:p>
            <a:r>
              <a:rPr lang="fr-FR" dirty="0"/>
              <a:t>Fonctionnalité attendue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AB76D-AD98-45A5-8BDD-7D4F9B84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221"/>
            <a:ext cx="10058400" cy="4735523"/>
          </a:xfrm>
        </p:spPr>
        <p:txBody>
          <a:bodyPr/>
          <a:lstStyle/>
          <a:p>
            <a:endParaRPr lang="fr-FR" dirty="0">
              <a:effectLst/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Création d’une partie d’administration permettant de configurer certaine paramètres :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Section Affichage: 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Format de l’heure 12 ou 24H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Choix de la Ville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Unité de Température Fahrenheit ou Celsius</a:t>
            </a:r>
          </a:p>
          <a:p>
            <a:pPr lvl="2"/>
            <a:r>
              <a:rPr lang="fr-FR" dirty="0">
                <a:effectLst/>
                <a:latin typeface="Arial" panose="020B0604020202020204" pitchFamily="34" charset="0"/>
              </a:rPr>
              <a:t>Possibilité de choisir les styles d’affichage: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Famille de Police 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Couleur </a:t>
            </a:r>
            <a:r>
              <a:rPr lang="fr-FR" dirty="0">
                <a:latin typeface="Courier New" panose="02070309020205020404" pitchFamily="49" charset="0"/>
              </a:rPr>
              <a:t>:(</a:t>
            </a:r>
            <a:r>
              <a:rPr lang="fr-FR" dirty="0">
                <a:effectLst/>
                <a:latin typeface="Arial" panose="020B0604020202020204" pitchFamily="34" charset="0"/>
              </a:rPr>
              <a:t>Chaque style sera décliné en Mode Jour/Nuit)</a:t>
            </a:r>
          </a:p>
          <a:p>
            <a:pPr lvl="3"/>
            <a:r>
              <a:rPr lang="fr-FR" dirty="0">
                <a:effectLst/>
                <a:latin typeface="Arial" panose="020B0604020202020204" pitchFamily="34" charset="0"/>
              </a:rPr>
              <a:t>Choix de la langue •: Anglais </a:t>
            </a:r>
            <a:r>
              <a:rPr lang="fr-FR" dirty="0">
                <a:latin typeface="Arial" panose="020B0604020202020204" pitchFamily="34" charset="0"/>
              </a:rPr>
              <a:t>/ </a:t>
            </a:r>
            <a:r>
              <a:rPr lang="fr-FR" dirty="0">
                <a:effectLst/>
                <a:latin typeface="Arial" panose="020B0604020202020204" pitchFamily="34" charset="0"/>
              </a:rPr>
              <a:t>Français</a:t>
            </a:r>
          </a:p>
          <a:p>
            <a:pPr lvl="1"/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Facultatif : </a:t>
            </a:r>
          </a:p>
          <a:p>
            <a:pPr lvl="1"/>
            <a:r>
              <a:rPr lang="fr-FR" dirty="0">
                <a:effectLst/>
                <a:latin typeface="Arial" panose="020B0604020202020204" pitchFamily="34" charset="0"/>
              </a:rPr>
              <a:t>S'il vous reste du temps, vous enregistrerez toutes les heures les informations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de la balise au sein d'une base de données.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Le but sera d'afficher la température moyenne des 12 dernières heures </a:t>
            </a:r>
          </a:p>
          <a:p>
            <a:pPr marL="274320" lvl="1" indent="0">
              <a:buNone/>
            </a:pPr>
            <a:r>
              <a:rPr lang="fr-FR" dirty="0">
                <a:latin typeface="Arial" panose="020B0604020202020204" pitchFamily="34" charset="0"/>
              </a:rPr>
              <a:t>	</a:t>
            </a:r>
            <a:r>
              <a:rPr lang="fr-FR" dirty="0">
                <a:effectLst/>
                <a:latin typeface="Arial" panose="020B0604020202020204" pitchFamily="34" charset="0"/>
              </a:rPr>
              <a:t>et de l'afficher au sein de votre station.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7E46-4E88-463C-9AAF-D198561E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{AFCB2019-BA94-404F-96FA-0911D432BE9A}tf78438558_win32</Template>
  <TotalTime>1549</TotalTime>
  <Words>1779</Words>
  <Application>Microsoft Office PowerPoint</Application>
  <PresentationFormat>Grand écran</PresentationFormat>
  <Paragraphs>522</Paragraphs>
  <Slides>43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Garamond</vt:lpstr>
      <vt:lpstr>SavonVTI</vt:lpstr>
      <vt:lpstr>Station Meteo</vt:lpstr>
      <vt:lpstr>Timing (temporaire)</vt:lpstr>
      <vt:lpstr>Sommaire</vt:lpstr>
      <vt:lpstr>LA SPECIFICATION</vt:lpstr>
      <vt:lpstr>Intitulé du projet :</vt:lpstr>
      <vt:lpstr>Matériel mis a disposition :</vt:lpstr>
      <vt:lpstr>Matériel mis a disposition :</vt:lpstr>
      <vt:lpstr>Fonctionnalité attendue :</vt:lpstr>
      <vt:lpstr>Fonctionnalité attendue :</vt:lpstr>
      <vt:lpstr>L’ARCHITECTURE DU PROJET</vt:lpstr>
      <vt:lpstr>MVC : Model-Vue-Contrôleur dans un contexte Client-Serveur</vt:lpstr>
      <vt:lpstr>Architecture du Client (Coté utilisateur)</vt:lpstr>
      <vt:lpstr>Architecture du Serveur  (Coté Raspberry PI)</vt:lpstr>
      <vt:lpstr>L’EQUIPE</vt:lpstr>
      <vt:lpstr>Participants au projet :</vt:lpstr>
      <vt:lpstr>CHOIX TECHNIQUES</vt:lpstr>
      <vt:lpstr>Outils / Libraire / Framework</vt:lpstr>
      <vt:lpstr>LA RECHERCHE</vt:lpstr>
      <vt:lpstr>Api web</vt:lpstr>
      <vt:lpstr>Présentation PowerPoint</vt:lpstr>
      <vt:lpstr>Choix du Serveur WEB HTTP</vt:lpstr>
      <vt:lpstr>Présentation PowerPoint</vt:lpstr>
      <vt:lpstr>Présentation PowerPoint</vt:lpstr>
      <vt:lpstr>CONCEPTION MISE AU POINT</vt:lpstr>
      <vt:lpstr>Conception du Serveur</vt:lpstr>
      <vt:lpstr>Architecture du Serveur  (Coté Raspberry PI)</vt:lpstr>
      <vt:lpstr>Url’s HTTP disponibles</vt:lpstr>
      <vt:lpstr>Présentation PowerPoint</vt:lpstr>
      <vt:lpstr>Conception dU Client</vt:lpstr>
      <vt:lpstr>Architecture de l’application</vt:lpstr>
      <vt:lpstr>Traitement des données</vt:lpstr>
      <vt:lpstr>Traitement des données</vt:lpstr>
      <vt:lpstr>Ajout de fonctionnalités - Graphiques</vt:lpstr>
      <vt:lpstr>Ajout de fonctionnalités - Graphiques</vt:lpstr>
      <vt:lpstr>Ajout de fonctionnalités - Graphiques</vt:lpstr>
      <vt:lpstr>Ajout de fonctionnalités - Icônes</vt:lpstr>
      <vt:lpstr>Fonctionnalité : Interface D’administration</vt:lpstr>
      <vt:lpstr>Fonctionnalité : Changement de l’unité des mesures</vt:lpstr>
      <vt:lpstr>Fonctionnalité : changement de police</vt:lpstr>
      <vt:lpstr>Fonctionnalité : changement de thème Jour / Nuit</vt:lpstr>
      <vt:lpstr>CONCLUSION</vt:lpstr>
      <vt:lpstr>Conclusion 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Meteo</dc:title>
  <dc:creator>aiekick</dc:creator>
  <cp:lastModifiedBy>aiekick</cp:lastModifiedBy>
  <cp:revision>110</cp:revision>
  <dcterms:created xsi:type="dcterms:W3CDTF">2021-06-21T06:35:34Z</dcterms:created>
  <dcterms:modified xsi:type="dcterms:W3CDTF">2021-06-23T09:06:33Z</dcterms:modified>
</cp:coreProperties>
</file>