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49"/>
  </p:notesMasterIdLst>
  <p:handoutMasterIdLst>
    <p:handoutMasterId r:id="rId50"/>
  </p:handoutMasterIdLst>
  <p:sldIdLst>
    <p:sldId id="257" r:id="rId2"/>
    <p:sldId id="320" r:id="rId3"/>
    <p:sldId id="263" r:id="rId4"/>
    <p:sldId id="285" r:id="rId5"/>
    <p:sldId id="287" r:id="rId6"/>
    <p:sldId id="264" r:id="rId7"/>
    <p:sldId id="290" r:id="rId8"/>
    <p:sldId id="265" r:id="rId9"/>
    <p:sldId id="272" r:id="rId10"/>
    <p:sldId id="273" r:id="rId11"/>
    <p:sldId id="277" r:id="rId12"/>
    <p:sldId id="275" r:id="rId13"/>
    <p:sldId id="299" r:id="rId14"/>
    <p:sldId id="348" r:id="rId15"/>
    <p:sldId id="280" r:id="rId16"/>
    <p:sldId id="276" r:id="rId17"/>
    <p:sldId id="267" r:id="rId18"/>
    <p:sldId id="301" r:id="rId19"/>
    <p:sldId id="321" r:id="rId20"/>
    <p:sldId id="347" r:id="rId21"/>
    <p:sldId id="339" r:id="rId22"/>
    <p:sldId id="307" r:id="rId23"/>
    <p:sldId id="322" r:id="rId24"/>
    <p:sldId id="302" r:id="rId25"/>
    <p:sldId id="298" r:id="rId26"/>
    <p:sldId id="306" r:id="rId27"/>
    <p:sldId id="304" r:id="rId28"/>
    <p:sldId id="332" r:id="rId29"/>
    <p:sldId id="325" r:id="rId30"/>
    <p:sldId id="297" r:id="rId31"/>
    <p:sldId id="342" r:id="rId32"/>
    <p:sldId id="349" r:id="rId33"/>
    <p:sldId id="344" r:id="rId34"/>
    <p:sldId id="345" r:id="rId35"/>
    <p:sldId id="346" r:id="rId36"/>
    <p:sldId id="323" r:id="rId37"/>
    <p:sldId id="340" r:id="rId38"/>
    <p:sldId id="309" r:id="rId39"/>
    <p:sldId id="310" r:id="rId40"/>
    <p:sldId id="308" r:id="rId41"/>
    <p:sldId id="326" r:id="rId42"/>
    <p:sldId id="350" r:id="rId43"/>
    <p:sldId id="324" r:id="rId44"/>
    <p:sldId id="271" r:id="rId45"/>
    <p:sldId id="270" r:id="rId46"/>
    <p:sldId id="327" r:id="rId47"/>
    <p:sldId id="34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20"/>
            <p14:sldId id="263"/>
            <p14:sldId id="285"/>
            <p14:sldId id="287"/>
            <p14:sldId id="264"/>
            <p14:sldId id="290"/>
            <p14:sldId id="265"/>
            <p14:sldId id="272"/>
            <p14:sldId id="273"/>
            <p14:sldId id="277"/>
            <p14:sldId id="275"/>
            <p14:sldId id="299"/>
            <p14:sldId id="348"/>
            <p14:sldId id="280"/>
            <p14:sldId id="276"/>
            <p14:sldId id="267"/>
            <p14:sldId id="301"/>
            <p14:sldId id="321"/>
            <p14:sldId id="347"/>
            <p14:sldId id="339"/>
            <p14:sldId id="307"/>
            <p14:sldId id="322"/>
            <p14:sldId id="302"/>
            <p14:sldId id="298"/>
            <p14:sldId id="306"/>
            <p14:sldId id="304"/>
            <p14:sldId id="332"/>
            <p14:sldId id="325"/>
            <p14:sldId id="297"/>
            <p14:sldId id="342"/>
            <p14:sldId id="349"/>
            <p14:sldId id="344"/>
            <p14:sldId id="345"/>
            <p14:sldId id="346"/>
            <p14:sldId id="323"/>
            <p14:sldId id="340"/>
            <p14:sldId id="309"/>
            <p14:sldId id="310"/>
            <p14:sldId id="308"/>
            <p14:sldId id="326"/>
            <p14:sldId id="350"/>
            <p14:sldId id="324"/>
            <p14:sldId id="271"/>
            <p14:sldId id="270"/>
            <p14:sldId id="327"/>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2" autoAdjust="0"/>
    <p:restoredTop sz="91592" autoAdjust="0"/>
  </p:normalViewPr>
  <p:slideViewPr>
    <p:cSldViewPr snapToGrid="0">
      <p:cViewPr varScale="1">
        <p:scale>
          <a:sx n="148" d="100"/>
          <a:sy n="148" d="100"/>
        </p:scale>
        <p:origin x="108" y="12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5.xml"/><Relationship Id="rId18" Type="http://schemas.openxmlformats.org/officeDocument/2006/relationships/slide" Target="slides/slide22.xml"/><Relationship Id="rId3" Type="http://schemas.openxmlformats.org/officeDocument/2006/relationships/slide" Target="slides/slide3.xml"/><Relationship Id="rId21" Type="http://schemas.openxmlformats.org/officeDocument/2006/relationships/slide" Target="slides/slide4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7.xml"/><Relationship Id="rId10" Type="http://schemas.openxmlformats.org/officeDocument/2006/relationships/slide" Target="slides/slide10.xml"/><Relationship Id="rId19" Type="http://schemas.openxmlformats.org/officeDocument/2006/relationships/slide" Target="slides/slide2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5456E62-58F7-40F9-A364-3EDF4B009488}" type="datetime1">
              <a:rPr lang="fr-FR" smtClean="0"/>
              <a:t>24/06/2021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183DA6A-EFE5-4690-A474-AC405C4AF380}" type="datetime1">
              <a:rPr lang="fr-FR" smtClean="0"/>
              <a:t>24/06/2021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21ACE8AA-9705-455D-AA6B-449B7F7A1954}"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2BB19DCD-155A-4C87-AF46-7D7123539830}"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CBE00C2E-1746-4B34-A6AF-6D8DCD846158}"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F1C25984-F9FA-45C1-B6A1-E51B71DBFD2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7F2B0962-2172-4474-B2D3-3E11664004B6}"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15</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r>
              <a:rPr lang="fr-FR" dirty="0"/>
              <a:t>Contrôle du Capteur BME280 : Driver officiel Bosch</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Base de données : </a:t>
            </a:r>
            <a:r>
              <a:rPr lang="fr-FR" dirty="0" err="1"/>
              <a:t>SQlite</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Format de données pour les échanges HTPP : JSON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Envoi / Réception de requêtes HTTP : </a:t>
            </a:r>
            <a:r>
              <a:rPr lang="fr-FR" dirty="0" err="1"/>
              <a:t>LibUV</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Système Multilingue : QT Translator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Affichage de graphique : Création d’un Composant personnalisé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Gestion des thèmes visuel : QT </a:t>
            </a:r>
            <a:r>
              <a:rPr lang="fr-FR" dirty="0" err="1"/>
              <a:t>StyleSheet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Interface graphique : QT + Désigner intégré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Chargement / Sauvegarde des paramètres : fichier INI</a:t>
            </a:r>
          </a:p>
          <a:p>
            <a:endParaRPr lang="fr-FR" dirty="0"/>
          </a:p>
        </p:txBody>
      </p:sp>
      <p:sp>
        <p:nvSpPr>
          <p:cNvPr id="4" name="Espace réservé de la date 3"/>
          <p:cNvSpPr>
            <a:spLocks noGrp="1"/>
          </p:cNvSpPr>
          <p:nvPr>
            <p:ph type="dt" idx="1"/>
          </p:nvPr>
        </p:nvSpPr>
        <p:spPr/>
        <p:txBody>
          <a:bodyPr/>
          <a:lstStyle/>
          <a:p>
            <a:pPr rtl="0"/>
            <a:fld id="{6C716ADA-EA26-4DE5-8BB4-0E930FA58A8B}"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AE926562-06F7-4580-9026-C41DD1358CB7}"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19</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Le bus i2c (Inter Integrated Circuit Bus ) est un dispositif de transmission de donnée partagé entre plusieurs composants électronique. Très utilisé dans l’industrie</a:t>
            </a:r>
          </a:p>
        </p:txBody>
      </p:sp>
      <p:sp>
        <p:nvSpPr>
          <p:cNvPr id="4" name="Espace réservé de la date 3"/>
          <p:cNvSpPr>
            <a:spLocks noGrp="1"/>
          </p:cNvSpPr>
          <p:nvPr>
            <p:ph type="dt" idx="1"/>
          </p:nvPr>
        </p:nvSpPr>
        <p:spPr/>
        <p:txBody>
          <a:bodyPr/>
          <a:lstStyle/>
          <a:p>
            <a:pPr rtl="0"/>
            <a:fld id="{4F22A5EB-9E46-4C6E-958E-E70196A6D0C0}"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20</a:t>
            </a:fld>
            <a:endParaRPr lang="en-US"/>
          </a:p>
        </p:txBody>
      </p:sp>
    </p:spTree>
    <p:extLst>
      <p:ext uri="{BB962C8B-B14F-4D97-AF65-F5344CB8AC3E}">
        <p14:creationId xmlns:p14="http://schemas.microsoft.com/office/powerpoint/2010/main" val="2250992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C0C1B681-655E-4F65-82D2-D06FB31786B9}"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26</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0A6F71AE-5E71-4D83-BD5F-46794524BEF2}"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27</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4BD38250-6969-4F5A-A587-4F3935FAD395}"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28</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A07D0248-79EA-4304-81DA-8407059A118D}"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32</a:t>
            </a:fld>
            <a:endParaRPr lang="en-US"/>
          </a:p>
        </p:txBody>
      </p:sp>
    </p:spTree>
    <p:extLst>
      <p:ext uri="{BB962C8B-B14F-4D97-AF65-F5344CB8AC3E}">
        <p14:creationId xmlns:p14="http://schemas.microsoft.com/office/powerpoint/2010/main" val="1218533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CE3AAAFC-775F-4F55-A50A-73C4A1E66685}"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36</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AAF16FCC-769A-4979-8246-2A61A8FB8958}"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37</a:t>
            </a:fld>
            <a:endParaRPr lang="en-US"/>
          </a:p>
        </p:txBody>
      </p:sp>
    </p:spTree>
    <p:extLst>
      <p:ext uri="{BB962C8B-B14F-4D97-AF65-F5344CB8AC3E}">
        <p14:creationId xmlns:p14="http://schemas.microsoft.com/office/powerpoint/2010/main" val="1055185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6EABCF1D-3E2D-4DDC-B934-28E66870244F}"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38</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50FEA656-822F-4994-8F7D-763FEA063CCC}"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39</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053671BA-BF1C-4F51-9C41-A54A5602AA25}"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40</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2BECD0E5-8A65-4697-845D-3B9795FC0AFB}"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7F419ACE-6178-4A18-B206-33DFEDA14C81}"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5F15739A-D111-4BE5-BA72-073D6E274F3B}"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A58D7524-AE75-4ED8-B03B-FCFDC1E1F3BC}"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5D29865A-9D87-4971-854B-6E010335297F}"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ADECBA1E-7BEE-4EB5-BCC8-9B7563BB2D72}"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51234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27C81FA0-4DFA-4005-A0CB-FE4808A4C7D6}"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2624014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pPr rtl="0"/>
            <a:fld id="{35EA4FB0-3719-4D45-94F3-81B0FC06C1EB}" type="datetime1">
              <a:rPr lang="fr-FR" smtClean="0"/>
              <a:t>24/06/2021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pPr rtl="0"/>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rtl="0"/>
            <a:fld id="{34B7E4EF-A1BD-40F4-AB7B-04F084DD991D}" type="slidenum">
              <a:rPr lang="en-US" smtClean="0"/>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655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246CBA37-0A64-4313-A234-46ABFE885332}" type="datetime1">
              <a:rPr lang="fr-FR" smtClean="0"/>
              <a:t>24/06/2021</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63765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58807D86-0124-4888-8AE2-45E788BE71AD}" type="datetime1">
              <a:rPr lang="fr-FR" smtClean="0"/>
              <a:t>24/06/2021</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38568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BA3EFCC1-91C8-4065-BE60-9D516A0E80AC}" type="datetime1">
              <a:rPr lang="fr-FR" smtClean="0"/>
              <a:t>24/06/2021</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76171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pPr rtl="0"/>
            <a:fld id="{2C9ADE12-B2AF-4865-88A7-F9C756DA5E85}" type="datetime1">
              <a:rPr lang="fr-FR" smtClean="0"/>
              <a:t>24/06/2021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rtl="0"/>
            <a:fld id="{34B7E4EF-A1BD-40F4-AB7B-04F084DD991D}" type="slidenum">
              <a:rPr lang="en-US" smtClean="0"/>
              <a:t>‹N°›</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179607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D5700B82-E0FD-4055-B30A-BF1F67793C91}" type="datetime1">
              <a:rPr lang="fr-FR" smtClean="0"/>
              <a:t>24/06/2021</a:t>
            </a:fld>
            <a:endParaRPr lang="en-US"/>
          </a:p>
        </p:txBody>
      </p:sp>
      <p:sp>
        <p:nvSpPr>
          <p:cNvPr id="6" name="Footer Placeholder 5"/>
          <p:cNvSpPr>
            <a:spLocks noGrp="1"/>
          </p:cNvSpPr>
          <p:nvPr>
            <p:ph type="ftr" sz="quarter" idx="11"/>
          </p:nvPr>
        </p:nvSpPr>
        <p:spPr/>
        <p:txBody>
          <a:bodyPr/>
          <a:lstStyle/>
          <a:p>
            <a:pPr rtl="0"/>
            <a:endParaRPr lang="en-US"/>
          </a:p>
        </p:txBody>
      </p:sp>
      <p:sp>
        <p:nvSpPr>
          <p:cNvPr id="7" name="Slide Number Placeholder 6"/>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14587800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6CD18180-B569-48A9-B760-133392D51114}" type="datetime1">
              <a:rPr lang="fr-FR" smtClean="0"/>
              <a:t>24/06/2021</a:t>
            </a:fld>
            <a:endParaRPr lang="en-US"/>
          </a:p>
        </p:txBody>
      </p:sp>
      <p:sp>
        <p:nvSpPr>
          <p:cNvPr id="8" name="Footer Placeholder 7"/>
          <p:cNvSpPr>
            <a:spLocks noGrp="1"/>
          </p:cNvSpPr>
          <p:nvPr>
            <p:ph type="ftr" sz="quarter" idx="11"/>
          </p:nvPr>
        </p:nvSpPr>
        <p:spPr/>
        <p:txBody>
          <a:bodyPr/>
          <a:lstStyle/>
          <a:p>
            <a:pPr rtl="0"/>
            <a:endParaRPr lang="en-US"/>
          </a:p>
        </p:txBody>
      </p:sp>
      <p:sp>
        <p:nvSpPr>
          <p:cNvPr id="9" name="Slide Number Placeholder 8"/>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161942103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FEBA3F50-20F2-44AA-ADEC-982DB4BEAB5B}" type="datetime1">
              <a:rPr lang="fr-FR" smtClean="0"/>
              <a:t>24/06/2021</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187452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8EBDF4EC-78ED-4F31-896B-DDC7610829BD}" type="datetime1">
              <a:rPr lang="fr-FR" smtClean="0"/>
              <a:t>24/06/2021</a:t>
            </a:fld>
            <a:endParaRPr lang="en-US"/>
          </a:p>
        </p:txBody>
      </p:sp>
      <p:sp>
        <p:nvSpPr>
          <p:cNvPr id="3" name="Footer Placeholder 2"/>
          <p:cNvSpPr>
            <a:spLocks noGrp="1"/>
          </p:cNvSpPr>
          <p:nvPr>
            <p:ph type="ftr" sz="quarter" idx="11"/>
          </p:nvPr>
        </p:nvSpPr>
        <p:spPr/>
        <p:txBody>
          <a:bodyPr/>
          <a:lstStyle/>
          <a:p>
            <a:pPr rtl="0"/>
            <a:endParaRPr lang="en-US"/>
          </a:p>
        </p:txBody>
      </p:sp>
      <p:sp>
        <p:nvSpPr>
          <p:cNvPr id="4" name="Slide Number Placeholder 3"/>
          <p:cNvSpPr>
            <a:spLocks noGrp="1"/>
          </p:cNvSpPr>
          <p:nvPr>
            <p:ph type="sldNum" sz="quarter" idx="12"/>
          </p:nvPr>
        </p:nvSpPr>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8072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pPr rtl="0"/>
            <a:fld id="{9192F541-2836-4E4A-83A3-83D02F031531}" type="datetime1">
              <a:rPr lang="fr-FR" smtClean="0"/>
              <a:t>24/06/2021</a:t>
            </a:fld>
            <a:endParaRPr lang="en-US"/>
          </a:p>
        </p:txBody>
      </p:sp>
      <p:sp>
        <p:nvSpPr>
          <p:cNvPr id="6" name="Footer Placeholder 5"/>
          <p:cNvSpPr>
            <a:spLocks noGrp="1"/>
          </p:cNvSpPr>
          <p:nvPr>
            <p:ph type="ftr" sz="quarter" idx="11"/>
          </p:nvPr>
        </p:nvSpPr>
        <p:spPr>
          <a:xfrm>
            <a:off x="2103620" y="6375679"/>
            <a:ext cx="3482179" cy="345796"/>
          </a:xfrm>
        </p:spPr>
        <p:txBody>
          <a:bodyPr/>
          <a:lstStyle/>
          <a:p>
            <a:pPr rtl="0"/>
            <a:endParaRPr lang="en-US"/>
          </a:p>
        </p:txBody>
      </p:sp>
      <p:sp>
        <p:nvSpPr>
          <p:cNvPr id="7" name="Slide Number Placeholder 6"/>
          <p:cNvSpPr>
            <a:spLocks noGrp="1"/>
          </p:cNvSpPr>
          <p:nvPr>
            <p:ph type="sldNum" sz="quarter" idx="12"/>
          </p:nvPr>
        </p:nvSpPr>
        <p:spPr>
          <a:xfrm>
            <a:off x="5691014" y="6375679"/>
            <a:ext cx="1232456" cy="345796"/>
          </a:xfrm>
        </p:spPr>
        <p:txBody>
          <a:bodyPr/>
          <a:lstStyle/>
          <a:p>
            <a:pPr rtl="0"/>
            <a:fld id="{34B7E4EF-A1BD-40F4-AB7B-04F084DD991D}" type="slidenum">
              <a:rPr lang="en-US" smtClean="0"/>
              <a:t>‹N°›</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420887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pPr rtl="0"/>
            <a:fld id="{E118C341-AEAD-4829-BA0D-60C59C1EE9C6}" type="datetime1">
              <a:rPr lang="fr-FR" smtClean="0"/>
              <a:t>24/06/2021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rtl="0"/>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60064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7862EA99-003A-4131-9842-B486CE690501}" type="datetime1">
              <a:rPr lang="fr-FR" smtClean="0"/>
              <a:t>24/06/2021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34B7E4EF-A1BD-40F4-AB7B-04F084DD991D}" type="slidenum">
              <a:rPr lang="en-US" smtClean="0"/>
              <a:t>‹N°›</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18906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1" y="0"/>
            <a:ext cx="12191979" cy="6857990"/>
          </a:xfrm>
          <a:prstGeom prst="rect">
            <a:avLst/>
          </a:prstGeom>
        </p:spPr>
      </p:pic>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fontScale="90000"/>
          </a:bodyPr>
          <a:lstStyle/>
          <a:p>
            <a:pPr rtl="0"/>
            <a:r>
              <a:rPr lang="fr-FR" sz="4400" dirty="0">
                <a:solidFill>
                  <a:schemeClr val="tx1"/>
                </a:solidFill>
              </a:rPr>
              <a:t>Projet de Fin</a:t>
            </a:r>
            <a:endParaRPr lang="fr" sz="4400" dirty="0">
              <a:solidFill>
                <a:schemeClr val="tx1"/>
              </a:solidFill>
            </a:endParaRP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710070"/>
            <a:ext cx="4775075" cy="2093500"/>
          </a:xfrm>
          <a:solidFill>
            <a:schemeClr val="bg1">
              <a:lumMod val="95000"/>
              <a:lumOff val="5000"/>
            </a:schemeClr>
          </a:solidFill>
        </p:spPr>
        <p:txBody>
          <a:bodyPr rtlCol="0">
            <a:normAutofit fontScale="70000" lnSpcReduction="2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 via AJC Formation</a:t>
            </a:r>
          </a:p>
          <a:p>
            <a:pPr rtl="0">
              <a:spcAft>
                <a:spcPts val="600"/>
              </a:spcAft>
            </a:pPr>
            <a:r>
              <a:rPr lang="fr-FR" sz="1000" dirty="0">
                <a:solidFill>
                  <a:schemeClr val="tx1"/>
                </a:solidFill>
              </a:rPr>
              <a:t>D</a:t>
            </a:r>
            <a:r>
              <a:rPr lang="fr" sz="1000" dirty="0">
                <a:solidFill>
                  <a:schemeClr val="tx1"/>
                </a:solidFill>
              </a:rPr>
              <a:t>urée 09/06/21 au 24/06/2021</a:t>
            </a: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
        <p:nvSpPr>
          <p:cNvPr id="10" name="Rectangle 9">
            <a:extLst>
              <a:ext uri="{FF2B5EF4-FFF2-40B4-BE49-F238E27FC236}">
                <a16:creationId xmlns:a16="http://schemas.microsoft.com/office/drawing/2014/main" id="{BFB103E8-557F-40E5-BDAF-04ED8DF8E3D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03485" y="265734"/>
            <a:ext cx="10058400" cy="523296"/>
          </a:xfrm>
        </p:spPr>
        <p:txBody>
          <a:bodyPr>
            <a:noAutofit/>
          </a:bodyPr>
          <a:lstStyle/>
          <a:p>
            <a:r>
              <a:rPr lang="fr-FR" sz="3200" dirty="0"/>
              <a:t>Architecture du Client (Coté utilisateur)</a:t>
            </a:r>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Requêtes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modèle</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48" name="Rectangle 47">
            <a:extLst>
              <a:ext uri="{FF2B5EF4-FFF2-40B4-BE49-F238E27FC236}">
                <a16:creationId xmlns:a16="http://schemas.microsoft.com/office/drawing/2014/main" id="{06A55794-E527-4232-B5EE-42AA0ED1EAB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12" name="Espace réservé du numéro de diapositive 11">
            <a:extLst>
              <a:ext uri="{FF2B5EF4-FFF2-40B4-BE49-F238E27FC236}">
                <a16:creationId xmlns:a16="http://schemas.microsoft.com/office/drawing/2014/main" id="{9AA6C0F8-ACE8-4C18-A0F4-32836FA71071}"/>
              </a:ext>
            </a:extLst>
          </p:cNvPr>
          <p:cNvSpPr>
            <a:spLocks noGrp="1"/>
          </p:cNvSpPr>
          <p:nvPr>
            <p:ph type="sldNum" sz="quarter" idx="12"/>
          </p:nvPr>
        </p:nvSpPr>
        <p:spPr/>
        <p:txBody>
          <a:bodyPr/>
          <a:lstStyle/>
          <a:p>
            <a:pPr rtl="0"/>
            <a:fld id="{34B7E4EF-A1BD-40F4-AB7B-04F084DD991D}" type="slidenum">
              <a:rPr lang="en-US" smtClean="0"/>
              <a:t>10</a:t>
            </a:fld>
            <a:endParaRPr lang="en-US"/>
          </a:p>
        </p:txBody>
      </p:sp>
    </p:spTree>
    <p:extLst>
      <p:ext uri="{BB962C8B-B14F-4D97-AF65-F5344CB8AC3E}">
        <p14:creationId xmlns:p14="http://schemas.microsoft.com/office/powerpoint/2010/main" val="2712007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38529" y="410353"/>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a:extLst>
              <a:ext uri="{FF2B5EF4-FFF2-40B4-BE49-F238E27FC236}">
                <a16:creationId xmlns:a16="http://schemas.microsoft.com/office/drawing/2014/main" id="{3A9D88B9-05D7-4EE2-A014-94614C7250A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4" name="Espace réservé du numéro de diapositive 3">
            <a:extLst>
              <a:ext uri="{FF2B5EF4-FFF2-40B4-BE49-F238E27FC236}">
                <a16:creationId xmlns:a16="http://schemas.microsoft.com/office/drawing/2014/main" id="{6F8D68CA-AA77-422B-B825-896A800D4B32}"/>
              </a:ext>
            </a:extLst>
          </p:cNvPr>
          <p:cNvSpPr>
            <a:spLocks noGrp="1"/>
          </p:cNvSpPr>
          <p:nvPr>
            <p:ph type="sldNum" sz="quarter" idx="12"/>
          </p:nvPr>
        </p:nvSpPr>
        <p:spPr/>
        <p:txBody>
          <a:bodyPr/>
          <a:lstStyle/>
          <a:p>
            <a:pPr rtl="0"/>
            <a:fld id="{34B7E4EF-A1BD-40F4-AB7B-04F084DD991D}" type="slidenum">
              <a:rPr lang="en-US" smtClean="0"/>
              <a:t>11</a:t>
            </a:fld>
            <a:endParaRPr lang="en-US"/>
          </a:p>
        </p:txBody>
      </p:sp>
    </p:spTree>
    <p:extLst>
      <p:ext uri="{BB962C8B-B14F-4D97-AF65-F5344CB8AC3E}">
        <p14:creationId xmlns:p14="http://schemas.microsoft.com/office/powerpoint/2010/main" val="308977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8" name="Rectangle 7">
            <a:extLst>
              <a:ext uri="{FF2B5EF4-FFF2-40B4-BE49-F238E27FC236}">
                <a16:creationId xmlns:a16="http://schemas.microsoft.com/office/drawing/2014/main" id="{D4BEBAA0-A1E6-4EBE-A6CB-F10C1453CC53}"/>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82859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639167026"/>
              </p:ext>
            </p:extLst>
          </p:nvPr>
        </p:nvGraphicFramePr>
        <p:xfrm>
          <a:off x="926792" y="1081611"/>
          <a:ext cx="10336378" cy="5294068"/>
        </p:xfrm>
        <a:graphic>
          <a:graphicData uri="http://schemas.openxmlformats.org/drawingml/2006/table">
            <a:tbl>
              <a:tblPr firstRow="1" bandRow="1">
                <a:tableStyleId>{5C22544A-7EE6-4342-B048-85BDC9FD1C3A}</a:tableStyleId>
              </a:tblPr>
              <a:tblGrid>
                <a:gridCol w="1631289">
                  <a:extLst>
                    <a:ext uri="{9D8B030D-6E8A-4147-A177-3AD203B41FA5}">
                      <a16:colId xmlns:a16="http://schemas.microsoft.com/office/drawing/2014/main" val="2833450209"/>
                    </a:ext>
                  </a:extLst>
                </a:gridCol>
                <a:gridCol w="1660551">
                  <a:extLst>
                    <a:ext uri="{9D8B030D-6E8A-4147-A177-3AD203B41FA5}">
                      <a16:colId xmlns:a16="http://schemas.microsoft.com/office/drawing/2014/main" val="2155564734"/>
                    </a:ext>
                  </a:extLst>
                </a:gridCol>
                <a:gridCol w="1700997">
                  <a:extLst>
                    <a:ext uri="{9D8B030D-6E8A-4147-A177-3AD203B41FA5}">
                      <a16:colId xmlns:a16="http://schemas.microsoft.com/office/drawing/2014/main" val="1070110226"/>
                    </a:ext>
                  </a:extLst>
                </a:gridCol>
                <a:gridCol w="1595677">
                  <a:extLst>
                    <a:ext uri="{9D8B030D-6E8A-4147-A177-3AD203B41FA5}">
                      <a16:colId xmlns:a16="http://schemas.microsoft.com/office/drawing/2014/main" val="1983054916"/>
                    </a:ext>
                  </a:extLst>
                </a:gridCol>
                <a:gridCol w="1972094">
                  <a:extLst>
                    <a:ext uri="{9D8B030D-6E8A-4147-A177-3AD203B41FA5}">
                      <a16:colId xmlns:a16="http://schemas.microsoft.com/office/drawing/2014/main" val="2491461219"/>
                    </a:ext>
                  </a:extLst>
                </a:gridCol>
                <a:gridCol w="1775770">
                  <a:extLst>
                    <a:ext uri="{9D8B030D-6E8A-4147-A177-3AD203B41FA5}">
                      <a16:colId xmlns:a16="http://schemas.microsoft.com/office/drawing/2014/main" val="195823074"/>
                    </a:ext>
                  </a:extLst>
                </a:gridCol>
              </a:tblGrid>
              <a:tr h="566633">
                <a:tc>
                  <a:txBody>
                    <a:bodyPr/>
                    <a:lstStyle/>
                    <a:p>
                      <a:pPr algn="ctr"/>
                      <a:r>
                        <a:rPr lang="fr-FR" sz="1400" dirty="0"/>
                        <a:t>API’S:</a:t>
                      </a:r>
                      <a:endParaRPr lang="en-US" sz="1400" dirty="0"/>
                    </a:p>
                  </a:txBody>
                  <a:tcPr/>
                </a:tc>
                <a:tc>
                  <a:txBody>
                    <a:bodyPr/>
                    <a:lstStyle/>
                    <a:p>
                      <a:pPr algn="ctr"/>
                      <a:r>
                        <a:rPr lang="fr-FR" sz="1400" dirty="0" err="1"/>
                        <a:t>infoclimat</a:t>
                      </a:r>
                      <a:endParaRPr lang="en-US" sz="1400" dirty="0"/>
                    </a:p>
                  </a:txBody>
                  <a:tcPr/>
                </a:tc>
                <a:tc>
                  <a:txBody>
                    <a:bodyPr/>
                    <a:lstStyle/>
                    <a:p>
                      <a:pPr algn="ctr"/>
                      <a:r>
                        <a:rPr lang="fr-FR" sz="1400" dirty="0" err="1"/>
                        <a:t>meteomatics</a:t>
                      </a:r>
                      <a:endParaRPr lang="en-US" sz="1400" dirty="0"/>
                    </a:p>
                  </a:txBody>
                  <a:tcPr/>
                </a:tc>
                <a:tc>
                  <a:txBody>
                    <a:bodyPr/>
                    <a:lstStyle/>
                    <a:p>
                      <a:pPr algn="ctr"/>
                      <a:r>
                        <a:rPr lang="fr-FR" sz="1400" dirty="0" err="1"/>
                        <a:t>accuweather</a:t>
                      </a:r>
                      <a:endParaRPr lang="en-US" sz="1400" dirty="0"/>
                    </a:p>
                  </a:txBody>
                  <a:tcPr/>
                </a:tc>
                <a:tc>
                  <a:txBody>
                    <a:bodyPr/>
                    <a:lstStyle/>
                    <a:p>
                      <a:pPr algn="ctr"/>
                      <a:r>
                        <a:rPr lang="fr-FR" sz="1400" dirty="0" err="1"/>
                        <a:t>openweathermap</a:t>
                      </a:r>
                      <a:endParaRPr lang="fr-FR" sz="1400" dirty="0"/>
                    </a:p>
                  </a:txBody>
                  <a:tcPr>
                    <a:solidFill>
                      <a:schemeClr val="accent1"/>
                    </a:solidFill>
                  </a:tcPr>
                </a:tc>
                <a:tc>
                  <a:txBody>
                    <a:bodyPr/>
                    <a:lstStyle/>
                    <a:p>
                      <a:pPr algn="ctr"/>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pPr algn="ctr"/>
                      <a:r>
                        <a:rPr lang="fr-FR" sz="1400" dirty="0"/>
                        <a:t>Nombre d’appels serveur autorisé</a:t>
                      </a:r>
                      <a:endParaRPr lang="en-US" sz="1400" dirty="0"/>
                    </a:p>
                  </a:txBody>
                  <a:tcPr>
                    <a:solidFill>
                      <a:schemeClr val="bg1">
                        <a:lumMod val="85000"/>
                      </a:schemeClr>
                    </a:solidFill>
                  </a:tcPr>
                </a:tc>
                <a:tc>
                  <a:txBody>
                    <a:bodyPr/>
                    <a:lstStyle/>
                    <a:p>
                      <a:pPr algn="ctr"/>
                      <a:r>
                        <a:rPr lang="fr-FR" sz="1400" dirty="0"/>
                        <a:t>5000 appels/jr</a:t>
                      </a:r>
                      <a:endParaRPr lang="en-US" sz="1400" dirty="0"/>
                    </a:p>
                  </a:txBody>
                  <a:tcPr>
                    <a:solidFill>
                      <a:schemeClr val="bg1">
                        <a:lumMod val="85000"/>
                      </a:schemeClr>
                    </a:solidFill>
                  </a:tcPr>
                </a:tc>
                <a:tc>
                  <a:txBody>
                    <a:bodyPr/>
                    <a:lstStyle/>
                    <a:p>
                      <a:pPr algn="ctr"/>
                      <a:r>
                        <a:rPr lang="fr-FR" sz="1400" dirty="0"/>
                        <a:t>1000 appels/14jr</a:t>
                      </a:r>
                    </a:p>
                  </a:txBody>
                  <a:tcPr>
                    <a:solidFill>
                      <a:schemeClr val="bg1">
                        <a:lumMod val="85000"/>
                      </a:schemeClr>
                    </a:solidFill>
                  </a:tcPr>
                </a:tc>
                <a:tc>
                  <a:txBody>
                    <a:bodyPr/>
                    <a:lstStyle/>
                    <a:p>
                      <a:pPr algn="ctr"/>
                      <a:r>
                        <a:rPr lang="fr-FR" sz="1400" dirty="0"/>
                        <a:t>50 appels/jr</a:t>
                      </a:r>
                      <a:endParaRPr lang="en-US" sz="1400" dirty="0"/>
                    </a:p>
                  </a:txBody>
                  <a:tcPr>
                    <a:solidFill>
                      <a:schemeClr val="bg1">
                        <a:lumMod val="85000"/>
                      </a:schemeClr>
                    </a:solidFill>
                  </a:tcPr>
                </a:tc>
                <a:tc>
                  <a:txBody>
                    <a:bodyPr/>
                    <a:lstStyle/>
                    <a:p>
                      <a:pPr algn="ctr"/>
                      <a:r>
                        <a:rPr lang="fr-FR" sz="1400" dirty="0"/>
                        <a:t>1000 appels/jr</a:t>
                      </a:r>
                    </a:p>
                  </a:txBody>
                  <a:tcPr>
                    <a:solidFill>
                      <a:schemeClr val="bg1">
                        <a:lumMod val="85000"/>
                      </a:schemeClr>
                    </a:solidFill>
                  </a:tcPr>
                </a:tc>
                <a:tc>
                  <a:txBody>
                    <a:bodyPr/>
                    <a:lstStyle/>
                    <a:p>
                      <a:pPr algn="ctr"/>
                      <a:r>
                        <a:rPr lang="fr-FR" sz="1400" dirty="0"/>
                        <a:t>500 appels/jr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pPr algn="ctr"/>
                      <a:r>
                        <a:rPr lang="fr-FR" sz="1400" dirty="0"/>
                        <a:t> gratuité </a:t>
                      </a:r>
                    </a:p>
                    <a:p>
                      <a:pPr algn="ctr"/>
                      <a:r>
                        <a:rPr lang="fr-FR" sz="1400" dirty="0"/>
                        <a:t>service</a:t>
                      </a:r>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Payant </a:t>
                      </a:r>
                    </a:p>
                    <a:p>
                      <a:pPr algn="ctr"/>
                      <a:r>
                        <a:rPr lang="fr-FR" sz="1400" dirty="0"/>
                        <a:t>(essai 14jr)</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pPr algn="ctr"/>
                      <a:r>
                        <a:rPr lang="fr-FR" sz="1400" dirty="0"/>
                        <a:t>Type de recherche</a:t>
                      </a:r>
                    </a:p>
                    <a:p>
                      <a:pPr algn="ctr"/>
                      <a:r>
                        <a:rPr lang="fr-FR" sz="1400" dirty="0"/>
                        <a:t>(par ville……)</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Ville</a:t>
                      </a:r>
                    </a:p>
                    <a:p>
                      <a:pPr algn="ctr"/>
                      <a:r>
                        <a:rPr lang="fr-FR" sz="1400" dirty="0"/>
                        <a:t>code postal</a:t>
                      </a:r>
                    </a:p>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pPr algn="ctr"/>
                      <a:r>
                        <a:rPr lang="fr-FR" sz="1400" dirty="0"/>
                        <a:t>Données :</a:t>
                      </a:r>
                    </a:p>
                    <a:p>
                      <a:pPr algn="ctr"/>
                      <a:r>
                        <a:rPr lang="fr-FR" sz="1400" dirty="0"/>
                        <a:t>Température</a:t>
                      </a:r>
                    </a:p>
                    <a:p>
                      <a:pPr algn="ctr"/>
                      <a:r>
                        <a:rPr lang="fr-FR" sz="1400" dirty="0"/>
                        <a:t>pression humidité</a:t>
                      </a:r>
                    </a:p>
                    <a:p>
                      <a:pPr algn="ctr"/>
                      <a:r>
                        <a:rPr lang="fr-FR" sz="1400" dirty="0"/>
                        <a:t>icone</a:t>
                      </a:r>
                      <a:endParaRPr lang="en-US" sz="1400" dirty="0"/>
                    </a:p>
                  </a:txBody>
                  <a:tcPr>
                    <a:solidFill>
                      <a:schemeClr val="bg1">
                        <a:lumMod val="95000"/>
                      </a:schemeClr>
                    </a:solidFill>
                  </a:tcPr>
                </a:tc>
                <a:tc>
                  <a:txBody>
                    <a:bodyPr/>
                    <a:lstStyle/>
                    <a:p>
                      <a:pPr algn="ctr"/>
                      <a:r>
                        <a:rPr lang="fr-FR" sz="1400" dirty="0"/>
                        <a:t>Pas d’icone</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pPr algn="ctr"/>
                      <a:r>
                        <a:rPr lang="fr-FR" sz="1400" dirty="0"/>
                        <a:t>Prévisionnel </a:t>
                      </a:r>
                    </a:p>
                    <a:p>
                      <a:pPr algn="ctr"/>
                      <a:r>
                        <a:rPr lang="fr-FR" sz="1400" dirty="0"/>
                        <a:t>5 jours</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600722" y="270408"/>
            <a:ext cx="10244831" cy="523220"/>
          </a:xfrm>
          <a:prstGeom prst="rect">
            <a:avLst/>
          </a:prstGeom>
          <a:noFill/>
        </p:spPr>
        <p:txBody>
          <a:bodyPr wrap="square" rtlCol="0">
            <a:spAutoFit/>
          </a:bodyPr>
          <a:lstStyle/>
          <a:p>
            <a:r>
              <a:rPr lang="fr-FR" dirty="0"/>
              <a:t>			             </a:t>
            </a:r>
            <a:r>
              <a:rPr lang="fr-FR" sz="2800" cap="all" dirty="0">
                <a:latin typeface="+mj-lt"/>
              </a:rPr>
              <a:t>Comparaison</a:t>
            </a:r>
            <a:r>
              <a:rPr lang="fr-FR" sz="2800" dirty="0">
                <a:latin typeface="+mj-lt"/>
              </a:rPr>
              <a:t> </a:t>
            </a:r>
            <a:r>
              <a:rPr lang="fr-FR" sz="2800" cap="all" dirty="0">
                <a:latin typeface="+mj-lt"/>
              </a:rPr>
              <a:t>des apis web trouvées</a:t>
            </a:r>
            <a:endParaRPr lang="en-US" sz="2800" cap="all" dirty="0">
              <a:latin typeface="+mj-lt"/>
            </a:endParaRPr>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5" name="Espace réservé du numéro de diapositive 4">
            <a:extLst>
              <a:ext uri="{FF2B5EF4-FFF2-40B4-BE49-F238E27FC236}">
                <a16:creationId xmlns:a16="http://schemas.microsoft.com/office/drawing/2014/main" id="{E6B894EC-2BD7-4188-A72B-6223AFEA22D2}"/>
              </a:ext>
            </a:extLst>
          </p:cNvPr>
          <p:cNvSpPr>
            <a:spLocks noGrp="1"/>
          </p:cNvSpPr>
          <p:nvPr>
            <p:ph type="sldNum" sz="quarter" idx="12"/>
          </p:nvPr>
        </p:nvSpPr>
        <p:spPr/>
        <p:txBody>
          <a:bodyPr/>
          <a:lstStyle/>
          <a:p>
            <a:pPr rtl="0"/>
            <a:fld id="{34B7E4EF-A1BD-40F4-AB7B-04F084DD991D}" type="slidenum">
              <a:rPr lang="en-US" smtClean="0"/>
              <a:t>13</a:t>
            </a:fld>
            <a:endParaRPr lang="en-US"/>
          </a:p>
        </p:txBody>
      </p:sp>
    </p:spTree>
    <p:extLst>
      <p:ext uri="{BB962C8B-B14F-4D97-AF65-F5344CB8AC3E}">
        <p14:creationId xmlns:p14="http://schemas.microsoft.com/office/powerpoint/2010/main" val="284299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1802170512"/>
              </p:ext>
            </p:extLst>
          </p:nvPr>
        </p:nvGraphicFramePr>
        <p:xfrm>
          <a:off x="1130832" y="1018422"/>
          <a:ext cx="10336378" cy="5288576"/>
        </p:xfrm>
        <a:graphic>
          <a:graphicData uri="http://schemas.openxmlformats.org/drawingml/2006/table">
            <a:tbl>
              <a:tblPr firstRow="1" bandRow="1">
                <a:tableStyleId>{5C22544A-7EE6-4342-B048-85BDC9FD1C3A}</a:tableStyleId>
              </a:tblPr>
              <a:tblGrid>
                <a:gridCol w="1631289">
                  <a:extLst>
                    <a:ext uri="{9D8B030D-6E8A-4147-A177-3AD203B41FA5}">
                      <a16:colId xmlns:a16="http://schemas.microsoft.com/office/drawing/2014/main" val="2833450209"/>
                    </a:ext>
                  </a:extLst>
                </a:gridCol>
                <a:gridCol w="1660551">
                  <a:extLst>
                    <a:ext uri="{9D8B030D-6E8A-4147-A177-3AD203B41FA5}">
                      <a16:colId xmlns:a16="http://schemas.microsoft.com/office/drawing/2014/main" val="2155564734"/>
                    </a:ext>
                  </a:extLst>
                </a:gridCol>
                <a:gridCol w="1700997">
                  <a:extLst>
                    <a:ext uri="{9D8B030D-6E8A-4147-A177-3AD203B41FA5}">
                      <a16:colId xmlns:a16="http://schemas.microsoft.com/office/drawing/2014/main" val="1070110226"/>
                    </a:ext>
                  </a:extLst>
                </a:gridCol>
                <a:gridCol w="1595677">
                  <a:extLst>
                    <a:ext uri="{9D8B030D-6E8A-4147-A177-3AD203B41FA5}">
                      <a16:colId xmlns:a16="http://schemas.microsoft.com/office/drawing/2014/main" val="1983054916"/>
                    </a:ext>
                  </a:extLst>
                </a:gridCol>
                <a:gridCol w="1972094">
                  <a:extLst>
                    <a:ext uri="{9D8B030D-6E8A-4147-A177-3AD203B41FA5}">
                      <a16:colId xmlns:a16="http://schemas.microsoft.com/office/drawing/2014/main" val="2491461219"/>
                    </a:ext>
                  </a:extLst>
                </a:gridCol>
                <a:gridCol w="1775770">
                  <a:extLst>
                    <a:ext uri="{9D8B030D-6E8A-4147-A177-3AD203B41FA5}">
                      <a16:colId xmlns:a16="http://schemas.microsoft.com/office/drawing/2014/main" val="195823074"/>
                    </a:ext>
                  </a:extLst>
                </a:gridCol>
              </a:tblGrid>
              <a:tr h="566633">
                <a:tc>
                  <a:txBody>
                    <a:bodyPr/>
                    <a:lstStyle/>
                    <a:p>
                      <a:pPr algn="ctr"/>
                      <a:r>
                        <a:rPr lang="fr-FR" sz="1400" dirty="0"/>
                        <a:t>APIS:</a:t>
                      </a:r>
                      <a:endParaRPr lang="en-US" sz="1400" dirty="0"/>
                    </a:p>
                  </a:txBody>
                  <a:tcPr/>
                </a:tc>
                <a:tc>
                  <a:txBody>
                    <a:bodyPr/>
                    <a:lstStyle/>
                    <a:p>
                      <a:pPr algn="ctr"/>
                      <a:r>
                        <a:rPr lang="fr-FR" sz="1400" dirty="0" err="1"/>
                        <a:t>infoclimat</a:t>
                      </a:r>
                      <a:endParaRPr lang="en-US" sz="1400" dirty="0"/>
                    </a:p>
                  </a:txBody>
                  <a:tcPr/>
                </a:tc>
                <a:tc>
                  <a:txBody>
                    <a:bodyPr/>
                    <a:lstStyle/>
                    <a:p>
                      <a:pPr algn="ctr"/>
                      <a:r>
                        <a:rPr lang="fr-FR" sz="1400" dirty="0" err="1"/>
                        <a:t>meteomatics</a:t>
                      </a:r>
                      <a:endParaRPr lang="en-US" sz="1400" dirty="0"/>
                    </a:p>
                  </a:txBody>
                  <a:tcPr/>
                </a:tc>
                <a:tc>
                  <a:txBody>
                    <a:bodyPr/>
                    <a:lstStyle/>
                    <a:p>
                      <a:pPr algn="ctr"/>
                      <a:r>
                        <a:rPr lang="fr-FR" sz="1400" dirty="0" err="1"/>
                        <a:t>accuweather</a:t>
                      </a:r>
                      <a:endParaRPr lang="en-US" sz="1400" dirty="0"/>
                    </a:p>
                  </a:txBody>
                  <a:tcPr/>
                </a:tc>
                <a:tc>
                  <a:txBody>
                    <a:bodyPr/>
                    <a:lstStyle/>
                    <a:p>
                      <a:pPr algn="ctr"/>
                      <a:r>
                        <a:rPr lang="fr-FR" sz="1400" dirty="0" err="1"/>
                        <a:t>openweathermap</a:t>
                      </a:r>
                      <a:endParaRPr lang="fr-FR" sz="1400" dirty="0"/>
                    </a:p>
                  </a:txBody>
                  <a:tcPr>
                    <a:solidFill>
                      <a:schemeClr val="accent1">
                        <a:lumMod val="60000"/>
                        <a:lumOff val="40000"/>
                      </a:schemeClr>
                    </a:solidFill>
                  </a:tcPr>
                </a:tc>
                <a:tc>
                  <a:txBody>
                    <a:bodyPr/>
                    <a:lstStyle/>
                    <a:p>
                      <a:pPr algn="ctr"/>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pPr algn="ctr"/>
                      <a:r>
                        <a:rPr lang="fr-FR" sz="1400" dirty="0"/>
                        <a:t>Nombre d’appels serveur autorisé</a:t>
                      </a:r>
                      <a:endParaRPr lang="en-US" sz="1400" dirty="0"/>
                    </a:p>
                  </a:txBody>
                  <a:tcPr>
                    <a:solidFill>
                      <a:schemeClr val="bg1">
                        <a:lumMod val="85000"/>
                      </a:schemeClr>
                    </a:solidFill>
                  </a:tcPr>
                </a:tc>
                <a:tc>
                  <a:txBody>
                    <a:bodyPr/>
                    <a:lstStyle/>
                    <a:p>
                      <a:pPr algn="ctr"/>
                      <a:r>
                        <a:rPr lang="fr-FR" sz="1400" dirty="0"/>
                        <a:t>5000 appels/jr</a:t>
                      </a:r>
                      <a:endParaRPr lang="en-US" sz="1400" dirty="0"/>
                    </a:p>
                  </a:txBody>
                  <a:tcPr>
                    <a:solidFill>
                      <a:schemeClr val="bg1">
                        <a:lumMod val="85000"/>
                      </a:schemeClr>
                    </a:solidFill>
                  </a:tcPr>
                </a:tc>
                <a:tc>
                  <a:txBody>
                    <a:bodyPr/>
                    <a:lstStyle/>
                    <a:p>
                      <a:pPr algn="ctr"/>
                      <a:r>
                        <a:rPr lang="fr-FR" sz="1400" dirty="0"/>
                        <a:t>1000 appels/14jr</a:t>
                      </a:r>
                    </a:p>
                  </a:txBody>
                  <a:tcPr>
                    <a:solidFill>
                      <a:schemeClr val="bg1">
                        <a:lumMod val="85000"/>
                      </a:schemeClr>
                    </a:solidFill>
                  </a:tcPr>
                </a:tc>
                <a:tc>
                  <a:txBody>
                    <a:bodyPr/>
                    <a:lstStyle/>
                    <a:p>
                      <a:pPr algn="ctr"/>
                      <a:r>
                        <a:rPr lang="fr-FR" sz="1400" dirty="0"/>
                        <a:t>50 appels/jr</a:t>
                      </a:r>
                      <a:endParaRPr lang="en-US" sz="1400" dirty="0"/>
                    </a:p>
                  </a:txBody>
                  <a:tcPr>
                    <a:solidFill>
                      <a:schemeClr val="bg1">
                        <a:lumMod val="85000"/>
                      </a:schemeClr>
                    </a:solidFill>
                  </a:tcPr>
                </a:tc>
                <a:tc>
                  <a:txBody>
                    <a:bodyPr/>
                    <a:lstStyle/>
                    <a:p>
                      <a:pPr algn="ctr"/>
                      <a:r>
                        <a:rPr lang="fr-FR" sz="1400" dirty="0"/>
                        <a:t>1000 appels/jr</a:t>
                      </a:r>
                    </a:p>
                  </a:txBody>
                  <a:tcPr>
                    <a:solidFill>
                      <a:schemeClr val="accent1">
                        <a:lumMod val="60000"/>
                        <a:lumOff val="40000"/>
                      </a:schemeClr>
                    </a:solidFill>
                  </a:tcPr>
                </a:tc>
                <a:tc>
                  <a:txBody>
                    <a:bodyPr/>
                    <a:lstStyle/>
                    <a:p>
                      <a:pPr algn="ctr"/>
                      <a:r>
                        <a:rPr lang="fr-FR" sz="1400" dirty="0"/>
                        <a:t>500 appels/jr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pPr algn="ctr"/>
                      <a:r>
                        <a:rPr lang="fr-FR" sz="1400" dirty="0"/>
                        <a:t> gratuité </a:t>
                      </a:r>
                    </a:p>
                    <a:p>
                      <a:pPr algn="ctr"/>
                      <a:r>
                        <a:rPr lang="fr-FR" sz="1400" dirty="0"/>
                        <a:t>service</a:t>
                      </a:r>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Payant </a:t>
                      </a:r>
                    </a:p>
                    <a:p>
                      <a:pPr algn="ctr"/>
                      <a:r>
                        <a:rPr lang="fr-FR" sz="1400" dirty="0"/>
                        <a:t>(essai 14jr)</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accent1">
                        <a:lumMod val="60000"/>
                        <a:lumOff val="40000"/>
                      </a:schemeClr>
                    </a:solidFill>
                  </a:tcPr>
                </a:tc>
                <a:tc>
                  <a:txBody>
                    <a:bodyPr/>
                    <a:lstStyle/>
                    <a:p>
                      <a:pPr algn="ctr"/>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pPr algn="ctr"/>
                      <a:r>
                        <a:rPr lang="fr-FR" sz="1400" dirty="0"/>
                        <a:t>Type de recherche</a:t>
                      </a:r>
                    </a:p>
                    <a:p>
                      <a:pPr algn="ctr"/>
                      <a:r>
                        <a:rPr lang="fr-FR" sz="1400" dirty="0"/>
                        <a:t>(par ville……)</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Ville</a:t>
                      </a:r>
                    </a:p>
                    <a:p>
                      <a:pPr algn="ctr"/>
                      <a:r>
                        <a:rPr lang="fr-FR" sz="1400" dirty="0"/>
                        <a:t>code postal</a:t>
                      </a:r>
                    </a:p>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accent1">
                        <a:lumMod val="60000"/>
                        <a:lumOff val="40000"/>
                      </a:schemeClr>
                    </a:solidFill>
                  </a:tcPr>
                </a:tc>
                <a:tc>
                  <a:txBody>
                    <a:bodyPr/>
                    <a:lstStyle/>
                    <a:p>
                      <a:pPr algn="ctr"/>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pPr algn="ctr"/>
                      <a:r>
                        <a:rPr lang="fr-FR" sz="1400" dirty="0"/>
                        <a:t>Données :</a:t>
                      </a:r>
                    </a:p>
                    <a:p>
                      <a:pPr algn="ctr"/>
                      <a:r>
                        <a:rPr lang="fr-FR" sz="1400" dirty="0"/>
                        <a:t>Température</a:t>
                      </a:r>
                    </a:p>
                    <a:p>
                      <a:pPr algn="ctr"/>
                      <a:r>
                        <a:rPr lang="fr-FR" sz="1400" dirty="0"/>
                        <a:t>pression humidité</a:t>
                      </a:r>
                    </a:p>
                    <a:p>
                      <a:pPr algn="ctr"/>
                      <a:r>
                        <a:rPr lang="fr-FR" sz="1400" dirty="0"/>
                        <a:t>icone</a:t>
                      </a:r>
                      <a:endParaRPr lang="en-US" sz="1400" dirty="0"/>
                    </a:p>
                  </a:txBody>
                  <a:tcPr>
                    <a:solidFill>
                      <a:schemeClr val="bg1">
                        <a:lumMod val="95000"/>
                      </a:schemeClr>
                    </a:solidFill>
                  </a:tcPr>
                </a:tc>
                <a:tc>
                  <a:txBody>
                    <a:bodyPr/>
                    <a:lstStyle/>
                    <a:p>
                      <a:pPr algn="ctr"/>
                      <a:r>
                        <a:rPr lang="fr-FR" sz="1400" dirty="0"/>
                        <a:t>Pas d’icone</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accent1">
                        <a:lumMod val="60000"/>
                        <a:lumOff val="40000"/>
                      </a:schemeClr>
                    </a:solidFill>
                  </a:tcPr>
                </a:tc>
                <a:tc>
                  <a:txBody>
                    <a:bodyPr/>
                    <a:lstStyle/>
                    <a:p>
                      <a:pPr algn="ctr"/>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pPr algn="ctr"/>
                      <a:r>
                        <a:rPr lang="fr-FR" sz="1400" dirty="0" err="1"/>
                        <a:t>Forecast</a:t>
                      </a:r>
                      <a:r>
                        <a:rPr lang="fr-FR" sz="1400" dirty="0"/>
                        <a:t> 5 jours</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accent1">
                        <a:lumMod val="60000"/>
                        <a:lumOff val="40000"/>
                      </a:schemeClr>
                    </a:solidFill>
                  </a:tcPr>
                </a:tc>
                <a:tc>
                  <a:txBody>
                    <a:bodyPr/>
                    <a:lstStyle/>
                    <a:p>
                      <a:pPr algn="ctr"/>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600722" y="270408"/>
            <a:ext cx="10244831" cy="523220"/>
          </a:xfrm>
          <a:prstGeom prst="rect">
            <a:avLst/>
          </a:prstGeom>
          <a:noFill/>
        </p:spPr>
        <p:txBody>
          <a:bodyPr wrap="square" rtlCol="0">
            <a:spAutoFit/>
          </a:bodyPr>
          <a:lstStyle/>
          <a:p>
            <a:r>
              <a:rPr lang="fr-FR" dirty="0"/>
              <a:t>			</a:t>
            </a:r>
            <a:r>
              <a:rPr lang="fr-FR" sz="2800" cap="all" dirty="0">
                <a:latin typeface="+mj-lt"/>
              </a:rPr>
              <a:t>Comparaison</a:t>
            </a:r>
            <a:r>
              <a:rPr lang="fr-FR" sz="2800" dirty="0">
                <a:latin typeface="+mj-lt"/>
              </a:rPr>
              <a:t> </a:t>
            </a:r>
            <a:r>
              <a:rPr lang="fr-FR" sz="2800" cap="all" dirty="0">
                <a:latin typeface="+mj-lt"/>
              </a:rPr>
              <a:t>des apis web trouvées :  </a:t>
            </a:r>
            <a:endParaRPr lang="en-US" sz="2800" cap="all" dirty="0">
              <a:latin typeface="+mj-lt"/>
            </a:endParaRPr>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5" name="Espace réservé du numéro de diapositive 4">
            <a:extLst>
              <a:ext uri="{FF2B5EF4-FFF2-40B4-BE49-F238E27FC236}">
                <a16:creationId xmlns:a16="http://schemas.microsoft.com/office/drawing/2014/main" id="{E6B894EC-2BD7-4188-A72B-6223AFEA22D2}"/>
              </a:ext>
            </a:extLst>
          </p:cNvPr>
          <p:cNvSpPr>
            <a:spLocks noGrp="1"/>
          </p:cNvSpPr>
          <p:nvPr>
            <p:ph type="sldNum" sz="quarter" idx="12"/>
          </p:nvPr>
        </p:nvSpPr>
        <p:spPr/>
        <p:txBody>
          <a:bodyPr/>
          <a:lstStyle/>
          <a:p>
            <a:pPr rtl="0"/>
            <a:fld id="{34B7E4EF-A1BD-40F4-AB7B-04F084DD991D}" type="slidenum">
              <a:rPr lang="en-US" smtClean="0"/>
              <a:t>14</a:t>
            </a:fld>
            <a:endParaRPr lang="en-US"/>
          </a:p>
        </p:txBody>
      </p:sp>
    </p:spTree>
    <p:extLst>
      <p:ext uri="{BB962C8B-B14F-4D97-AF65-F5344CB8AC3E}">
        <p14:creationId xmlns:p14="http://schemas.microsoft.com/office/powerpoint/2010/main" val="374203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146313" y="354310"/>
            <a:ext cx="10031896" cy="602210"/>
          </a:xfrm>
        </p:spPr>
        <p:txBody>
          <a:bodyPr>
            <a:normAutofit fontScale="90000"/>
          </a:bodyPr>
          <a:lstStyle/>
          <a:p>
            <a:r>
              <a:rPr lang="fr-FR" dirty="0"/>
              <a:t>Choix du Serveur WEB HTTP</a:t>
            </a:r>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800A3175-2138-487A-8C93-768FF786506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A2246BAF-1A51-4C20-94FB-90C49C99A392}"/>
              </a:ext>
            </a:extLst>
          </p:cNvPr>
          <p:cNvSpPr>
            <a:spLocks noGrp="1"/>
          </p:cNvSpPr>
          <p:nvPr>
            <p:ph type="sldNum" sz="quarter" idx="12"/>
          </p:nvPr>
        </p:nvSpPr>
        <p:spPr/>
        <p:txBody>
          <a:bodyPr/>
          <a:lstStyle/>
          <a:p>
            <a:pPr rtl="0"/>
            <a:fld id="{34B7E4EF-A1BD-40F4-AB7B-04F084DD991D}" type="slidenum">
              <a:rPr lang="en-US" smtClean="0"/>
              <a:t>15</a:t>
            </a:fld>
            <a:endParaRPr lang="en-US"/>
          </a:p>
        </p:txBody>
      </p:sp>
    </p:spTree>
    <p:extLst>
      <p:ext uri="{BB962C8B-B14F-4D97-AF65-F5344CB8AC3E}">
        <p14:creationId xmlns:p14="http://schemas.microsoft.com/office/powerpoint/2010/main" val="176052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a:xfrm>
            <a:off x="1066800" y="642594"/>
            <a:ext cx="10058400" cy="692240"/>
          </a:xfrm>
        </p:spPr>
        <p:txBody>
          <a:bodyPr>
            <a:normAutofit fontScale="90000"/>
          </a:bodyPr>
          <a:lstStyle/>
          <a:p>
            <a:r>
              <a:rPr lang="fr-FR" dirty="0"/>
              <a:t>Outils / Librairies / Matériels</a:t>
            </a:r>
          </a:p>
        </p:txBody>
      </p:sp>
      <p:sp>
        <p:nvSpPr>
          <p:cNvPr id="5" name="ZoneTexte 4">
            <a:extLst>
              <a:ext uri="{FF2B5EF4-FFF2-40B4-BE49-F238E27FC236}">
                <a16:creationId xmlns:a16="http://schemas.microsoft.com/office/drawing/2014/main" id="{9D813AD7-6B44-42D3-A8CE-3128C310F88E}"/>
              </a:ext>
            </a:extLst>
          </p:cNvPr>
          <p:cNvSpPr txBox="1"/>
          <p:nvPr/>
        </p:nvSpPr>
        <p:spPr>
          <a:xfrm>
            <a:off x="1720880" y="2026957"/>
            <a:ext cx="1486304" cy="2862322"/>
          </a:xfrm>
          <a:prstGeom prst="rect">
            <a:avLst/>
          </a:prstGeom>
          <a:noFill/>
        </p:spPr>
        <p:txBody>
          <a:bodyPr wrap="none" rtlCol="0">
            <a:spAutoFit/>
          </a:bodyPr>
          <a:lstStyle/>
          <a:p>
            <a:r>
              <a:rPr lang="fr-FR" dirty="0" err="1"/>
              <a:t>Github</a:t>
            </a:r>
            <a:endParaRPr lang="fr-FR" dirty="0"/>
          </a:p>
          <a:p>
            <a:endParaRPr lang="fr-FR" dirty="0"/>
          </a:p>
          <a:p>
            <a:r>
              <a:rPr lang="fr-FR" dirty="0"/>
              <a:t>Discord</a:t>
            </a:r>
          </a:p>
          <a:p>
            <a:endParaRPr lang="fr-FR" dirty="0"/>
          </a:p>
          <a:p>
            <a:r>
              <a:rPr lang="fr-FR" dirty="0"/>
              <a:t>Powerpoint</a:t>
            </a:r>
          </a:p>
          <a:p>
            <a:endParaRPr lang="fr-FR" dirty="0"/>
          </a:p>
          <a:p>
            <a:r>
              <a:rPr lang="fr-FR" dirty="0" err="1"/>
              <a:t>Mobaxterm</a:t>
            </a:r>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44869B7-3568-42A9-8A28-83CCD0B2C8B5}"/>
              </a:ext>
            </a:extLst>
          </p:cNvPr>
          <p:cNvPicPr>
            <a:picLocks noChangeAspect="1"/>
          </p:cNvPicPr>
          <p:nvPr/>
        </p:nvPicPr>
        <p:blipFill>
          <a:blip r:embed="rId3"/>
          <a:stretch>
            <a:fillRect/>
          </a:stretch>
        </p:blipFill>
        <p:spPr>
          <a:xfrm>
            <a:off x="1022959" y="1923053"/>
            <a:ext cx="549353" cy="501423"/>
          </a:xfrm>
          <a:prstGeom prst="rect">
            <a:avLst/>
          </a:prstGeom>
        </p:spPr>
      </p:pic>
      <p:pic>
        <p:nvPicPr>
          <p:cNvPr id="8" name="Image 7">
            <a:extLst>
              <a:ext uri="{FF2B5EF4-FFF2-40B4-BE49-F238E27FC236}">
                <a16:creationId xmlns:a16="http://schemas.microsoft.com/office/drawing/2014/main" id="{686547CC-3426-4815-9707-1CE08C004B24}"/>
              </a:ext>
            </a:extLst>
          </p:cNvPr>
          <p:cNvPicPr>
            <a:picLocks noChangeAspect="1"/>
          </p:cNvPicPr>
          <p:nvPr/>
        </p:nvPicPr>
        <p:blipFill>
          <a:blip r:embed="rId4"/>
          <a:stretch>
            <a:fillRect/>
          </a:stretch>
        </p:blipFill>
        <p:spPr>
          <a:xfrm>
            <a:off x="1133942" y="2502598"/>
            <a:ext cx="438370" cy="501423"/>
          </a:xfrm>
          <a:prstGeom prst="rect">
            <a:avLst/>
          </a:prstGeom>
        </p:spPr>
      </p:pic>
      <p:pic>
        <p:nvPicPr>
          <p:cNvPr id="10" name="Image 9">
            <a:extLst>
              <a:ext uri="{FF2B5EF4-FFF2-40B4-BE49-F238E27FC236}">
                <a16:creationId xmlns:a16="http://schemas.microsoft.com/office/drawing/2014/main" id="{E54918AB-D21E-4135-9D21-14216436EAC0}"/>
              </a:ext>
            </a:extLst>
          </p:cNvPr>
          <p:cNvPicPr>
            <a:picLocks noChangeAspect="1"/>
          </p:cNvPicPr>
          <p:nvPr/>
        </p:nvPicPr>
        <p:blipFill>
          <a:blip r:embed="rId5"/>
          <a:stretch>
            <a:fillRect/>
          </a:stretch>
        </p:blipFill>
        <p:spPr>
          <a:xfrm>
            <a:off x="6313959" y="1979080"/>
            <a:ext cx="456321" cy="501422"/>
          </a:xfrm>
          <a:prstGeom prst="rect">
            <a:avLst/>
          </a:prstGeom>
        </p:spPr>
      </p:pic>
      <p:pic>
        <p:nvPicPr>
          <p:cNvPr id="12" name="Image 11">
            <a:extLst>
              <a:ext uri="{FF2B5EF4-FFF2-40B4-BE49-F238E27FC236}">
                <a16:creationId xmlns:a16="http://schemas.microsoft.com/office/drawing/2014/main" id="{9C89080B-4EF1-4A0E-A755-19876F9CF939}"/>
              </a:ext>
            </a:extLst>
          </p:cNvPr>
          <p:cNvPicPr>
            <a:picLocks noChangeAspect="1"/>
          </p:cNvPicPr>
          <p:nvPr/>
        </p:nvPicPr>
        <p:blipFill>
          <a:blip r:embed="rId6"/>
          <a:stretch>
            <a:fillRect/>
          </a:stretch>
        </p:blipFill>
        <p:spPr>
          <a:xfrm>
            <a:off x="1043676" y="3068722"/>
            <a:ext cx="532975" cy="506590"/>
          </a:xfrm>
          <a:prstGeom prst="rect">
            <a:avLst/>
          </a:prstGeom>
        </p:spPr>
      </p:pic>
      <p:pic>
        <p:nvPicPr>
          <p:cNvPr id="14" name="Image 13">
            <a:extLst>
              <a:ext uri="{FF2B5EF4-FFF2-40B4-BE49-F238E27FC236}">
                <a16:creationId xmlns:a16="http://schemas.microsoft.com/office/drawing/2014/main" id="{AA3B0FB5-B6B7-42F0-83F8-671DA0250C36}"/>
              </a:ext>
            </a:extLst>
          </p:cNvPr>
          <p:cNvPicPr>
            <a:picLocks noChangeAspect="1"/>
          </p:cNvPicPr>
          <p:nvPr/>
        </p:nvPicPr>
        <p:blipFill>
          <a:blip r:embed="rId7"/>
          <a:stretch>
            <a:fillRect/>
          </a:stretch>
        </p:blipFill>
        <p:spPr>
          <a:xfrm>
            <a:off x="6101114" y="2533811"/>
            <a:ext cx="659878" cy="496609"/>
          </a:xfrm>
          <a:prstGeom prst="rect">
            <a:avLst/>
          </a:prstGeom>
        </p:spPr>
      </p:pic>
      <p:pic>
        <p:nvPicPr>
          <p:cNvPr id="16" name="Image 15">
            <a:extLst>
              <a:ext uri="{FF2B5EF4-FFF2-40B4-BE49-F238E27FC236}">
                <a16:creationId xmlns:a16="http://schemas.microsoft.com/office/drawing/2014/main" id="{DE4A12CC-C69B-44FA-8296-D8EB17101CE6}"/>
              </a:ext>
            </a:extLst>
          </p:cNvPr>
          <p:cNvPicPr>
            <a:picLocks noChangeAspect="1"/>
          </p:cNvPicPr>
          <p:nvPr/>
        </p:nvPicPr>
        <p:blipFill>
          <a:blip r:embed="rId8"/>
          <a:stretch>
            <a:fillRect/>
          </a:stretch>
        </p:blipFill>
        <p:spPr>
          <a:xfrm>
            <a:off x="5825537" y="3670940"/>
            <a:ext cx="983481" cy="496609"/>
          </a:xfrm>
          <a:prstGeom prst="rect">
            <a:avLst/>
          </a:prstGeom>
        </p:spPr>
      </p:pic>
      <p:pic>
        <p:nvPicPr>
          <p:cNvPr id="18" name="Image 17">
            <a:extLst>
              <a:ext uri="{FF2B5EF4-FFF2-40B4-BE49-F238E27FC236}">
                <a16:creationId xmlns:a16="http://schemas.microsoft.com/office/drawing/2014/main" id="{AB67DF13-72E0-4E3E-A608-A416FA370990}"/>
              </a:ext>
            </a:extLst>
          </p:cNvPr>
          <p:cNvPicPr>
            <a:picLocks noChangeAspect="1"/>
          </p:cNvPicPr>
          <p:nvPr/>
        </p:nvPicPr>
        <p:blipFill>
          <a:blip r:embed="rId9"/>
          <a:stretch>
            <a:fillRect/>
          </a:stretch>
        </p:blipFill>
        <p:spPr>
          <a:xfrm>
            <a:off x="1615196" y="5070008"/>
            <a:ext cx="399375" cy="506590"/>
          </a:xfrm>
          <a:prstGeom prst="rect">
            <a:avLst/>
          </a:prstGeom>
        </p:spPr>
      </p:pic>
      <p:pic>
        <p:nvPicPr>
          <p:cNvPr id="20" name="Image 19">
            <a:extLst>
              <a:ext uri="{FF2B5EF4-FFF2-40B4-BE49-F238E27FC236}">
                <a16:creationId xmlns:a16="http://schemas.microsoft.com/office/drawing/2014/main" id="{D2870F1F-E0F8-457F-9921-70522F43B4C2}"/>
              </a:ext>
            </a:extLst>
          </p:cNvPr>
          <p:cNvPicPr>
            <a:picLocks noChangeAspect="1"/>
          </p:cNvPicPr>
          <p:nvPr/>
        </p:nvPicPr>
        <p:blipFill>
          <a:blip r:embed="rId10"/>
          <a:stretch>
            <a:fillRect/>
          </a:stretch>
        </p:blipFill>
        <p:spPr>
          <a:xfrm>
            <a:off x="6233643" y="3093274"/>
            <a:ext cx="513955" cy="533194"/>
          </a:xfrm>
          <a:prstGeom prst="rect">
            <a:avLst/>
          </a:prstGeom>
        </p:spPr>
      </p:pic>
      <p:pic>
        <p:nvPicPr>
          <p:cNvPr id="7" name="Image 6">
            <a:extLst>
              <a:ext uri="{FF2B5EF4-FFF2-40B4-BE49-F238E27FC236}">
                <a16:creationId xmlns:a16="http://schemas.microsoft.com/office/drawing/2014/main" id="{915F1532-9E35-4B1D-9504-485F04EDCCEB}"/>
              </a:ext>
            </a:extLst>
          </p:cNvPr>
          <p:cNvPicPr>
            <a:picLocks noChangeAspect="1"/>
          </p:cNvPicPr>
          <p:nvPr/>
        </p:nvPicPr>
        <p:blipFill>
          <a:blip r:embed="rId11"/>
          <a:stretch>
            <a:fillRect/>
          </a:stretch>
        </p:blipFill>
        <p:spPr>
          <a:xfrm>
            <a:off x="984316" y="3640013"/>
            <a:ext cx="590550" cy="571500"/>
          </a:xfrm>
          <a:prstGeom prst="rect">
            <a:avLst/>
          </a:prstGeom>
        </p:spPr>
      </p:pic>
      <p:sp>
        <p:nvSpPr>
          <p:cNvPr id="17" name="ZoneTexte 16">
            <a:extLst>
              <a:ext uri="{FF2B5EF4-FFF2-40B4-BE49-F238E27FC236}">
                <a16:creationId xmlns:a16="http://schemas.microsoft.com/office/drawing/2014/main" id="{79E75286-A2D8-4BC0-97BE-D3E577E5F11A}"/>
              </a:ext>
            </a:extLst>
          </p:cNvPr>
          <p:cNvSpPr txBox="1"/>
          <p:nvPr/>
        </p:nvSpPr>
        <p:spPr>
          <a:xfrm>
            <a:off x="6809018" y="2101893"/>
            <a:ext cx="6096000" cy="3970318"/>
          </a:xfrm>
          <a:prstGeom prst="rect">
            <a:avLst/>
          </a:prstGeom>
          <a:noFill/>
        </p:spPr>
        <p:txBody>
          <a:bodyPr wrap="square">
            <a:spAutoFit/>
          </a:bodyPr>
          <a:lstStyle/>
          <a:p>
            <a:r>
              <a:rPr lang="fr-FR" dirty="0"/>
              <a:t>C/C++</a:t>
            </a:r>
          </a:p>
          <a:p>
            <a:endParaRPr lang="fr-FR" dirty="0"/>
          </a:p>
          <a:p>
            <a:r>
              <a:rPr lang="fr-FR" dirty="0"/>
              <a:t>Framework QT (</a:t>
            </a:r>
            <a:r>
              <a:rPr lang="fr-FR" dirty="0" err="1"/>
              <a:t>StyleSheet</a:t>
            </a:r>
            <a:r>
              <a:rPr lang="fr-FR" dirty="0"/>
              <a:t>, Translator, Settings) </a:t>
            </a:r>
          </a:p>
          <a:p>
            <a:endParaRPr lang="fr-FR" dirty="0"/>
          </a:p>
          <a:p>
            <a:r>
              <a:rPr lang="fr-FR" dirty="0" err="1"/>
              <a:t>Libuv</a:t>
            </a:r>
            <a:r>
              <a:rPr lang="fr-FR" dirty="0"/>
              <a:t> : Serveur HTTP</a:t>
            </a:r>
          </a:p>
          <a:p>
            <a:endParaRPr lang="fr-FR" dirty="0"/>
          </a:p>
          <a:p>
            <a:r>
              <a:rPr lang="fr-FR" dirty="0"/>
              <a:t>Sqlite3</a:t>
            </a:r>
          </a:p>
          <a:p>
            <a:endParaRPr lang="fr-FR" dirty="0"/>
          </a:p>
          <a:p>
            <a:r>
              <a:rPr lang="fr-FR" dirty="0"/>
              <a:t>Open </a:t>
            </a:r>
            <a:r>
              <a:rPr lang="fr-FR" dirty="0" err="1"/>
              <a:t>Weather</a:t>
            </a:r>
            <a:r>
              <a:rPr lang="fr-FR" dirty="0"/>
              <a:t> </a:t>
            </a:r>
            <a:r>
              <a:rPr lang="fr-FR" dirty="0" err="1"/>
              <a:t>Map</a:t>
            </a:r>
            <a:r>
              <a:rPr lang="fr-FR" dirty="0"/>
              <a:t> (Api Web)</a:t>
            </a:r>
          </a:p>
          <a:p>
            <a:endParaRPr lang="fr-FR" dirty="0"/>
          </a:p>
          <a:p>
            <a:r>
              <a:rPr lang="fr-FR" dirty="0" err="1"/>
              <a:t>Json</a:t>
            </a:r>
            <a:endParaRPr lang="fr-FR" dirty="0"/>
          </a:p>
          <a:p>
            <a:endParaRPr lang="fr-FR" dirty="0"/>
          </a:p>
          <a:p>
            <a:endParaRPr lang="fr-FR" dirty="0"/>
          </a:p>
          <a:p>
            <a:r>
              <a:rPr lang="fr-FR" dirty="0"/>
              <a:t>Fichier INI</a:t>
            </a:r>
          </a:p>
        </p:txBody>
      </p:sp>
      <p:pic>
        <p:nvPicPr>
          <p:cNvPr id="13" name="Image 12">
            <a:extLst>
              <a:ext uri="{FF2B5EF4-FFF2-40B4-BE49-F238E27FC236}">
                <a16:creationId xmlns:a16="http://schemas.microsoft.com/office/drawing/2014/main" id="{7CD54903-3D73-455C-B3AA-F09AF9D35290}"/>
              </a:ext>
            </a:extLst>
          </p:cNvPr>
          <p:cNvPicPr>
            <a:picLocks noChangeAspect="1"/>
          </p:cNvPicPr>
          <p:nvPr/>
        </p:nvPicPr>
        <p:blipFill>
          <a:blip r:embed="rId12"/>
          <a:stretch>
            <a:fillRect/>
          </a:stretch>
        </p:blipFill>
        <p:spPr>
          <a:xfrm>
            <a:off x="5732693" y="4240523"/>
            <a:ext cx="1076325" cy="476250"/>
          </a:xfrm>
          <a:prstGeom prst="rect">
            <a:avLst/>
          </a:prstGeom>
        </p:spPr>
      </p:pic>
      <p:sp>
        <p:nvSpPr>
          <p:cNvPr id="15" name="ZoneTexte 14">
            <a:extLst>
              <a:ext uri="{FF2B5EF4-FFF2-40B4-BE49-F238E27FC236}">
                <a16:creationId xmlns:a16="http://schemas.microsoft.com/office/drawing/2014/main" id="{DBCF44BD-FDB1-4C75-B91C-C2A4E5084E89}"/>
              </a:ext>
            </a:extLst>
          </p:cNvPr>
          <p:cNvSpPr txBox="1"/>
          <p:nvPr/>
        </p:nvSpPr>
        <p:spPr>
          <a:xfrm>
            <a:off x="2084744" y="5056765"/>
            <a:ext cx="2042547" cy="923330"/>
          </a:xfrm>
          <a:prstGeom prst="rect">
            <a:avLst/>
          </a:prstGeom>
          <a:noFill/>
        </p:spPr>
        <p:txBody>
          <a:bodyPr wrap="none" rtlCol="0">
            <a:spAutoFit/>
          </a:bodyPr>
          <a:lstStyle/>
          <a:p>
            <a:r>
              <a:rPr lang="fr-FR" dirty="0"/>
              <a:t>Raspberry PI</a:t>
            </a:r>
          </a:p>
          <a:p>
            <a:endParaRPr lang="fr-FR" dirty="0"/>
          </a:p>
          <a:p>
            <a:r>
              <a:rPr lang="fr-FR" dirty="0"/>
              <a:t>Capteur BME280</a:t>
            </a:r>
          </a:p>
        </p:txBody>
      </p:sp>
      <p:pic>
        <p:nvPicPr>
          <p:cNvPr id="21" name="Image 20">
            <a:extLst>
              <a:ext uri="{FF2B5EF4-FFF2-40B4-BE49-F238E27FC236}">
                <a16:creationId xmlns:a16="http://schemas.microsoft.com/office/drawing/2014/main" id="{34000110-EE92-4D7F-B8A4-06C8E13B88DB}"/>
              </a:ext>
            </a:extLst>
          </p:cNvPr>
          <p:cNvPicPr>
            <a:picLocks noChangeAspect="1"/>
          </p:cNvPicPr>
          <p:nvPr/>
        </p:nvPicPr>
        <p:blipFill>
          <a:blip r:embed="rId13"/>
          <a:stretch>
            <a:fillRect/>
          </a:stretch>
        </p:blipFill>
        <p:spPr>
          <a:xfrm>
            <a:off x="6117925" y="4789579"/>
            <a:ext cx="705254" cy="708986"/>
          </a:xfrm>
          <a:prstGeom prst="rect">
            <a:avLst/>
          </a:prstGeom>
        </p:spPr>
      </p:pic>
      <p:sp>
        <p:nvSpPr>
          <p:cNvPr id="19" name="Rectangle 18">
            <a:extLst>
              <a:ext uri="{FF2B5EF4-FFF2-40B4-BE49-F238E27FC236}">
                <a16:creationId xmlns:a16="http://schemas.microsoft.com/office/drawing/2014/main" id="{B18B0C07-6CEB-4E86-BE35-154F811098A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ZoneTexte 2">
            <a:extLst>
              <a:ext uri="{FF2B5EF4-FFF2-40B4-BE49-F238E27FC236}">
                <a16:creationId xmlns:a16="http://schemas.microsoft.com/office/drawing/2014/main" id="{DE263F1A-B8F9-4DEE-837C-54717A105214}"/>
              </a:ext>
            </a:extLst>
          </p:cNvPr>
          <p:cNvSpPr txBox="1"/>
          <p:nvPr/>
        </p:nvSpPr>
        <p:spPr>
          <a:xfrm>
            <a:off x="1258863" y="1405063"/>
            <a:ext cx="2707793"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productivité :</a:t>
            </a:r>
          </a:p>
        </p:txBody>
      </p:sp>
      <p:sp>
        <p:nvSpPr>
          <p:cNvPr id="24" name="ZoneTexte 23">
            <a:extLst>
              <a:ext uri="{FF2B5EF4-FFF2-40B4-BE49-F238E27FC236}">
                <a16:creationId xmlns:a16="http://schemas.microsoft.com/office/drawing/2014/main" id="{72E439D5-D9A4-40CE-A675-AF6596CCC918}"/>
              </a:ext>
            </a:extLst>
          </p:cNvPr>
          <p:cNvSpPr txBox="1"/>
          <p:nvPr/>
        </p:nvSpPr>
        <p:spPr>
          <a:xfrm>
            <a:off x="6096000" y="1407640"/>
            <a:ext cx="3190297"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développement :</a:t>
            </a:r>
          </a:p>
        </p:txBody>
      </p:sp>
      <p:sp>
        <p:nvSpPr>
          <p:cNvPr id="25" name="ZoneTexte 24">
            <a:extLst>
              <a:ext uri="{FF2B5EF4-FFF2-40B4-BE49-F238E27FC236}">
                <a16:creationId xmlns:a16="http://schemas.microsoft.com/office/drawing/2014/main" id="{14C06D75-F269-4388-838C-A27F16F83DD0}"/>
              </a:ext>
            </a:extLst>
          </p:cNvPr>
          <p:cNvSpPr txBox="1"/>
          <p:nvPr/>
        </p:nvSpPr>
        <p:spPr>
          <a:xfrm>
            <a:off x="1391583" y="4553624"/>
            <a:ext cx="1223412"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Matériel :</a:t>
            </a:r>
          </a:p>
        </p:txBody>
      </p:sp>
      <p:pic>
        <p:nvPicPr>
          <p:cNvPr id="11" name="Image 10">
            <a:extLst>
              <a:ext uri="{FF2B5EF4-FFF2-40B4-BE49-F238E27FC236}">
                <a16:creationId xmlns:a16="http://schemas.microsoft.com/office/drawing/2014/main" id="{CC3E68F2-23ED-45E0-BE95-DF18CE8B391C}"/>
              </a:ext>
            </a:extLst>
          </p:cNvPr>
          <p:cNvPicPr>
            <a:picLocks noChangeAspect="1"/>
          </p:cNvPicPr>
          <p:nvPr/>
        </p:nvPicPr>
        <p:blipFill>
          <a:blip r:embed="rId14"/>
          <a:stretch>
            <a:fillRect/>
          </a:stretch>
        </p:blipFill>
        <p:spPr>
          <a:xfrm>
            <a:off x="1065635" y="5684820"/>
            <a:ext cx="942975" cy="295275"/>
          </a:xfrm>
          <a:prstGeom prst="rect">
            <a:avLst/>
          </a:prstGeom>
        </p:spPr>
      </p:pic>
      <p:sp>
        <p:nvSpPr>
          <p:cNvPr id="9" name="Espace réservé du numéro de diapositive 8">
            <a:extLst>
              <a:ext uri="{FF2B5EF4-FFF2-40B4-BE49-F238E27FC236}">
                <a16:creationId xmlns:a16="http://schemas.microsoft.com/office/drawing/2014/main" id="{84DDE46C-AE4C-42C3-B548-EE6E3E35FA5D}"/>
              </a:ext>
            </a:extLst>
          </p:cNvPr>
          <p:cNvSpPr>
            <a:spLocks noGrp="1"/>
          </p:cNvSpPr>
          <p:nvPr>
            <p:ph type="sldNum" sz="quarter" idx="12"/>
          </p:nvPr>
        </p:nvSpPr>
        <p:spPr/>
        <p:txBody>
          <a:bodyPr/>
          <a:lstStyle/>
          <a:p>
            <a:pPr rtl="0"/>
            <a:fld id="{34B7E4EF-A1BD-40F4-AB7B-04F084DD991D}" type="slidenum">
              <a:rPr lang="en-US" smtClean="0"/>
              <a:t>16</a:t>
            </a:fld>
            <a:endParaRPr lang="en-US"/>
          </a:p>
        </p:txBody>
      </p:sp>
      <p:pic>
        <p:nvPicPr>
          <p:cNvPr id="23" name="Image 22">
            <a:extLst>
              <a:ext uri="{FF2B5EF4-FFF2-40B4-BE49-F238E27FC236}">
                <a16:creationId xmlns:a16="http://schemas.microsoft.com/office/drawing/2014/main" id="{32F0531E-E9F6-40D1-BBBC-A7114A849A9F}"/>
              </a:ext>
            </a:extLst>
          </p:cNvPr>
          <p:cNvPicPr>
            <a:picLocks noChangeAspect="1"/>
          </p:cNvPicPr>
          <p:nvPr/>
        </p:nvPicPr>
        <p:blipFill>
          <a:blip r:embed="rId15"/>
          <a:stretch>
            <a:fillRect/>
          </a:stretch>
        </p:blipFill>
        <p:spPr>
          <a:xfrm>
            <a:off x="6313959" y="5566111"/>
            <a:ext cx="480959" cy="649295"/>
          </a:xfrm>
          <a:prstGeom prst="rect">
            <a:avLst/>
          </a:prstGeom>
        </p:spPr>
      </p:pic>
    </p:spTree>
    <p:extLst>
      <p:ext uri="{BB962C8B-B14F-4D97-AF65-F5344CB8AC3E}">
        <p14:creationId xmlns:p14="http://schemas.microsoft.com/office/powerpoint/2010/main" val="222471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REALISATION</a:t>
            </a:r>
          </a:p>
        </p:txBody>
      </p:sp>
      <p:sp>
        <p:nvSpPr>
          <p:cNvPr id="6" name="Rectangle 5">
            <a:extLst>
              <a:ext uri="{FF2B5EF4-FFF2-40B4-BE49-F238E27FC236}">
                <a16:creationId xmlns:a16="http://schemas.microsoft.com/office/drawing/2014/main" id="{502F2E02-760C-49B8-B4FB-7B750947D387}"/>
              </a:ext>
            </a:extLst>
          </p:cNvPr>
          <p:cNvSpPr/>
          <p:nvPr/>
        </p:nvSpPr>
        <p:spPr>
          <a:xfrm>
            <a:off x="84577"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8193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8" name="Rectangle 7">
            <a:extLst>
              <a:ext uri="{FF2B5EF4-FFF2-40B4-BE49-F238E27FC236}">
                <a16:creationId xmlns:a16="http://schemas.microsoft.com/office/drawing/2014/main" id="{ECA28638-BC9B-4BAB-9DC2-5D084DBA24D4}"/>
              </a:ext>
            </a:extLst>
          </p:cNvPr>
          <p:cNvSpPr/>
          <p:nvPr/>
        </p:nvSpPr>
        <p:spPr>
          <a:xfrm>
            <a:off x="79815"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D99248D7-AA91-4392-A969-024F1901A96E}"/>
              </a:ext>
            </a:extLst>
          </p:cNvPr>
          <p:cNvSpPr>
            <a:spLocks noGrp="1"/>
          </p:cNvSpPr>
          <p:nvPr>
            <p:ph type="sldNum" sz="quarter" idx="12"/>
          </p:nvPr>
        </p:nvSpPr>
        <p:spPr/>
        <p:txBody>
          <a:bodyPr/>
          <a:lstStyle/>
          <a:p>
            <a:pPr rtl="0"/>
            <a:fld id="{34B7E4EF-A1BD-40F4-AB7B-04F084DD991D}" type="slidenum">
              <a:rPr lang="en-US" smtClean="0"/>
              <a:t>18</a:t>
            </a:fld>
            <a:endParaRPr lang="en-US"/>
          </a:p>
        </p:txBody>
      </p:sp>
    </p:spTree>
    <p:extLst>
      <p:ext uri="{BB962C8B-B14F-4D97-AF65-F5344CB8AC3E}">
        <p14:creationId xmlns:p14="http://schemas.microsoft.com/office/powerpoint/2010/main" val="79472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777985" y="3702050"/>
            <a:ext cx="1972016" cy="1167409"/>
          </a:xfrm>
          <a:prstGeom prst="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fr-FR" sz="1400" dirty="0"/>
              <a:t>JSON</a:t>
            </a:r>
          </a:p>
        </p:txBody>
      </p:sp>
      <p:sp>
        <p:nvSpPr>
          <p:cNvPr id="43" name="Rectangle 42">
            <a:extLst>
              <a:ext uri="{FF2B5EF4-FFF2-40B4-BE49-F238E27FC236}">
                <a16:creationId xmlns:a16="http://schemas.microsoft.com/office/drawing/2014/main" id="{FC7573CE-2D75-4C5A-ABD7-ED850431BBFE}"/>
              </a:ext>
            </a:extLst>
          </p:cNvPr>
          <p:cNvSpPr/>
          <p:nvPr/>
        </p:nvSpPr>
        <p:spPr>
          <a:xfrm>
            <a:off x="9917208" y="5683930"/>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endParaRPr lang="fr-FR" sz="1400" dirty="0"/>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593535" cy="36274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endParaRPr lang="fr-FR" sz="1200" dirty="0"/>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flipH="1">
            <a:off x="10717281" y="4869459"/>
            <a:ext cx="46712" cy="81447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285755"/>
            <a:ext cx="584796" cy="84057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285388" y="2344667"/>
            <a:ext cx="2230688" cy="1008052"/>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fr-FR" sz="1400" dirty="0"/>
              <a:t>Driver        Temps</a:t>
            </a:r>
          </a:p>
          <a:p>
            <a:r>
              <a:rPr lang="fr-FR" sz="1400" dirty="0"/>
              <a:t>Bosch        </a:t>
            </a:r>
            <a:r>
              <a:rPr lang="fr-FR" sz="1400" dirty="0" err="1"/>
              <a:t>Temperature</a:t>
            </a:r>
            <a:endParaRPr lang="fr-FR" sz="1400" dirty="0"/>
          </a:p>
          <a:p>
            <a:r>
              <a:rPr lang="fr-FR" sz="1400" dirty="0"/>
              <a:t>BME280     Pression</a:t>
            </a:r>
          </a:p>
          <a:p>
            <a:r>
              <a:rPr lang="fr-FR" sz="1400" dirty="0"/>
              <a:t>                  Humidité</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318257"/>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7516076" y="2848693"/>
            <a:ext cx="553030" cy="731095"/>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6" name="Image 5">
            <a:extLst>
              <a:ext uri="{FF2B5EF4-FFF2-40B4-BE49-F238E27FC236}">
                <a16:creationId xmlns:a16="http://schemas.microsoft.com/office/drawing/2014/main" id="{AD70A912-F200-4CCC-A4B1-65EDACBF42D3}"/>
              </a:ext>
            </a:extLst>
          </p:cNvPr>
          <p:cNvPicPr>
            <a:picLocks noChangeAspect="1"/>
          </p:cNvPicPr>
          <p:nvPr/>
        </p:nvPicPr>
        <p:blipFill>
          <a:blip r:embed="rId3"/>
          <a:stretch>
            <a:fillRect/>
          </a:stretch>
        </p:blipFill>
        <p:spPr>
          <a:xfrm>
            <a:off x="3100527" y="5241814"/>
            <a:ext cx="2447925" cy="276225"/>
          </a:xfrm>
          <a:prstGeom prst="rect">
            <a:avLst/>
          </a:prstGeom>
        </p:spPr>
      </p:pic>
      <p:pic>
        <p:nvPicPr>
          <p:cNvPr id="8" name="Image 7">
            <a:extLst>
              <a:ext uri="{FF2B5EF4-FFF2-40B4-BE49-F238E27FC236}">
                <a16:creationId xmlns:a16="http://schemas.microsoft.com/office/drawing/2014/main" id="{AE5FD504-39CC-4E66-A5E4-7D520F305B82}"/>
              </a:ext>
            </a:extLst>
          </p:cNvPr>
          <p:cNvPicPr>
            <a:picLocks noChangeAspect="1"/>
          </p:cNvPicPr>
          <p:nvPr/>
        </p:nvPicPr>
        <p:blipFill>
          <a:blip r:embed="rId4"/>
          <a:stretch>
            <a:fillRect/>
          </a:stretch>
        </p:blipFill>
        <p:spPr>
          <a:xfrm>
            <a:off x="2917570" y="4038388"/>
            <a:ext cx="2105025" cy="219075"/>
          </a:xfrm>
          <a:prstGeom prst="rect">
            <a:avLst/>
          </a:prstGeom>
        </p:spPr>
      </p:pic>
      <p:pic>
        <p:nvPicPr>
          <p:cNvPr id="10" name="Image 9">
            <a:extLst>
              <a:ext uri="{FF2B5EF4-FFF2-40B4-BE49-F238E27FC236}">
                <a16:creationId xmlns:a16="http://schemas.microsoft.com/office/drawing/2014/main" id="{0FBFFA80-D86C-411A-8A57-22154ABC581C}"/>
              </a:ext>
            </a:extLst>
          </p:cNvPr>
          <p:cNvPicPr>
            <a:picLocks noChangeAspect="1"/>
          </p:cNvPicPr>
          <p:nvPr/>
        </p:nvPicPr>
        <p:blipFill>
          <a:blip r:embed="rId5"/>
          <a:stretch>
            <a:fillRect/>
          </a:stretch>
        </p:blipFill>
        <p:spPr>
          <a:xfrm>
            <a:off x="9845507" y="4007444"/>
            <a:ext cx="1847850" cy="781050"/>
          </a:xfrm>
          <a:prstGeom prst="rect">
            <a:avLst/>
          </a:prstGeom>
        </p:spPr>
      </p:pic>
      <p:sp>
        <p:nvSpPr>
          <p:cNvPr id="47" name="Rectangle 46">
            <a:extLst>
              <a:ext uri="{FF2B5EF4-FFF2-40B4-BE49-F238E27FC236}">
                <a16:creationId xmlns:a16="http://schemas.microsoft.com/office/drawing/2014/main" id="{4C3A6CE9-E15A-4F63-83C9-57F812AB6DE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8B9FD3B3-F173-4D79-83FA-6230A9088C9F}"/>
              </a:ext>
            </a:extLst>
          </p:cNvPr>
          <p:cNvSpPr>
            <a:spLocks noGrp="1"/>
          </p:cNvSpPr>
          <p:nvPr>
            <p:ph type="sldNum" sz="quarter" idx="12"/>
          </p:nvPr>
        </p:nvSpPr>
        <p:spPr/>
        <p:txBody>
          <a:bodyPr/>
          <a:lstStyle/>
          <a:p>
            <a:pPr rtl="0"/>
            <a:fld id="{34B7E4EF-A1BD-40F4-AB7B-04F084DD991D}" type="slidenum">
              <a:rPr lang="en-US" smtClean="0"/>
              <a:t>19</a:t>
            </a:fld>
            <a:endParaRPr lang="en-US"/>
          </a:p>
        </p:txBody>
      </p:sp>
    </p:spTree>
    <p:extLst>
      <p:ext uri="{BB962C8B-B14F-4D97-AF65-F5344CB8AC3E}">
        <p14:creationId xmlns:p14="http://schemas.microsoft.com/office/powerpoint/2010/main" val="260785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5" name="Rectangle 4">
            <a:extLst>
              <a:ext uri="{FF2B5EF4-FFF2-40B4-BE49-F238E27FC236}">
                <a16:creationId xmlns:a16="http://schemas.microsoft.com/office/drawing/2014/main" id="{F5A7DFE4-FC15-446E-8878-D0EDE8C93CA5}"/>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Espace réservé du numéro de diapositive 5">
            <a:extLst>
              <a:ext uri="{FF2B5EF4-FFF2-40B4-BE49-F238E27FC236}">
                <a16:creationId xmlns:a16="http://schemas.microsoft.com/office/drawing/2014/main" id="{6BB5B121-EDC2-4E6B-BC9F-B47830097659}"/>
              </a:ext>
            </a:extLst>
          </p:cNvPr>
          <p:cNvSpPr>
            <a:spLocks noGrp="1"/>
          </p:cNvSpPr>
          <p:nvPr>
            <p:ph type="sldNum" sz="quarter" idx="12"/>
          </p:nvPr>
        </p:nvSpPr>
        <p:spPr/>
        <p:txBody>
          <a:bodyPr/>
          <a:lstStyle/>
          <a:p>
            <a:pPr rtl="0"/>
            <a:fld id="{34B7E4EF-A1BD-40F4-AB7B-04F084DD991D}" type="slidenum">
              <a:rPr lang="en-US" smtClean="0"/>
              <a:t>2</a:t>
            </a:fld>
            <a:endParaRPr lang="en-US"/>
          </a:p>
        </p:txBody>
      </p:sp>
    </p:spTree>
    <p:extLst>
      <p:ext uri="{BB962C8B-B14F-4D97-AF65-F5344CB8AC3E}">
        <p14:creationId xmlns:p14="http://schemas.microsoft.com/office/powerpoint/2010/main" val="1951997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1D30C-B353-4150-86B6-BB5B644EA5E9}"/>
              </a:ext>
            </a:extLst>
          </p:cNvPr>
          <p:cNvSpPr>
            <a:spLocks noGrp="1"/>
          </p:cNvSpPr>
          <p:nvPr>
            <p:ph type="title"/>
          </p:nvPr>
        </p:nvSpPr>
        <p:spPr>
          <a:xfrm>
            <a:off x="1066800" y="642594"/>
            <a:ext cx="10058400" cy="738465"/>
          </a:xfrm>
        </p:spPr>
        <p:txBody>
          <a:bodyPr>
            <a:normAutofit/>
          </a:bodyPr>
          <a:lstStyle/>
          <a:p>
            <a:r>
              <a:rPr lang="fr-FR" sz="3200" dirty="0"/>
              <a:t>Déclenchement d’une mesure du capteur en I2C</a:t>
            </a:r>
          </a:p>
        </p:txBody>
      </p:sp>
      <p:sp>
        <p:nvSpPr>
          <p:cNvPr id="14" name="Rectangle 13">
            <a:extLst>
              <a:ext uri="{FF2B5EF4-FFF2-40B4-BE49-F238E27FC236}">
                <a16:creationId xmlns:a16="http://schemas.microsoft.com/office/drawing/2014/main" id="{D48E6290-0F94-43F0-86BE-0CDD014AFE02}"/>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4" name="Espace réservé du numéro de diapositive 3">
            <a:extLst>
              <a:ext uri="{FF2B5EF4-FFF2-40B4-BE49-F238E27FC236}">
                <a16:creationId xmlns:a16="http://schemas.microsoft.com/office/drawing/2014/main" id="{86EDA324-C040-4B25-901E-72970426AF92}"/>
              </a:ext>
            </a:extLst>
          </p:cNvPr>
          <p:cNvSpPr>
            <a:spLocks noGrp="1"/>
          </p:cNvSpPr>
          <p:nvPr>
            <p:ph type="sldNum" sz="quarter" idx="12"/>
          </p:nvPr>
        </p:nvSpPr>
        <p:spPr/>
        <p:txBody>
          <a:bodyPr/>
          <a:lstStyle/>
          <a:p>
            <a:pPr rtl="0"/>
            <a:fld id="{34B7E4EF-A1BD-40F4-AB7B-04F084DD991D}" type="slidenum">
              <a:rPr lang="en-US" smtClean="0"/>
              <a:t>20</a:t>
            </a:fld>
            <a:endParaRPr lang="en-US"/>
          </a:p>
        </p:txBody>
      </p:sp>
      <p:pic>
        <p:nvPicPr>
          <p:cNvPr id="15" name="Image 14">
            <a:extLst>
              <a:ext uri="{FF2B5EF4-FFF2-40B4-BE49-F238E27FC236}">
                <a16:creationId xmlns:a16="http://schemas.microsoft.com/office/drawing/2014/main" id="{E26D4429-B151-4146-9F98-F6797A66558F}"/>
              </a:ext>
            </a:extLst>
          </p:cNvPr>
          <p:cNvPicPr>
            <a:picLocks noChangeAspect="1"/>
          </p:cNvPicPr>
          <p:nvPr/>
        </p:nvPicPr>
        <p:blipFill>
          <a:blip r:embed="rId3"/>
          <a:stretch>
            <a:fillRect/>
          </a:stretch>
        </p:blipFill>
        <p:spPr>
          <a:xfrm>
            <a:off x="1023974" y="1381059"/>
            <a:ext cx="5072026" cy="4914900"/>
          </a:xfrm>
          <a:prstGeom prst="rect">
            <a:avLst/>
          </a:prstGeom>
        </p:spPr>
      </p:pic>
      <p:sp>
        <p:nvSpPr>
          <p:cNvPr id="5" name="Rectangle 4">
            <a:extLst>
              <a:ext uri="{FF2B5EF4-FFF2-40B4-BE49-F238E27FC236}">
                <a16:creationId xmlns:a16="http://schemas.microsoft.com/office/drawing/2014/main" id="{33EC8CD8-9344-4451-A5A1-ED340518831D}"/>
              </a:ext>
            </a:extLst>
          </p:cNvPr>
          <p:cNvSpPr/>
          <p:nvPr/>
        </p:nvSpPr>
        <p:spPr>
          <a:xfrm>
            <a:off x="6310496" y="1922127"/>
            <a:ext cx="3489447"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Ouverture du BUS I2C du capteur</a:t>
            </a:r>
          </a:p>
        </p:txBody>
      </p:sp>
      <p:sp>
        <p:nvSpPr>
          <p:cNvPr id="6" name="Rectangle 5">
            <a:extLst>
              <a:ext uri="{FF2B5EF4-FFF2-40B4-BE49-F238E27FC236}">
                <a16:creationId xmlns:a16="http://schemas.microsoft.com/office/drawing/2014/main" id="{A66835FE-88E5-4D92-9DF2-C823D4F6D572}"/>
              </a:ext>
            </a:extLst>
          </p:cNvPr>
          <p:cNvSpPr/>
          <p:nvPr/>
        </p:nvSpPr>
        <p:spPr>
          <a:xfrm>
            <a:off x="6310496" y="2768673"/>
            <a:ext cx="5367489"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droits d’accès pour le contrôle du BUS  </a:t>
            </a:r>
          </a:p>
        </p:txBody>
      </p:sp>
      <p:sp>
        <p:nvSpPr>
          <p:cNvPr id="7" name="Rectangle 6">
            <a:extLst>
              <a:ext uri="{FF2B5EF4-FFF2-40B4-BE49-F238E27FC236}">
                <a16:creationId xmlns:a16="http://schemas.microsoft.com/office/drawing/2014/main" id="{9C22C5F2-CE50-4B1C-ACC7-2BF8C8A214D8}"/>
              </a:ext>
            </a:extLst>
          </p:cNvPr>
          <p:cNvSpPr/>
          <p:nvPr/>
        </p:nvSpPr>
        <p:spPr>
          <a:xfrm>
            <a:off x="6310496" y="3911363"/>
            <a:ext cx="241040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Initialisation du capteur</a:t>
            </a:r>
          </a:p>
        </p:txBody>
      </p:sp>
      <p:sp>
        <p:nvSpPr>
          <p:cNvPr id="8" name="Rectangle 7">
            <a:extLst>
              <a:ext uri="{FF2B5EF4-FFF2-40B4-BE49-F238E27FC236}">
                <a16:creationId xmlns:a16="http://schemas.microsoft.com/office/drawing/2014/main" id="{40EF972F-2792-4086-AC4F-310A31258156}"/>
              </a:ext>
            </a:extLst>
          </p:cNvPr>
          <p:cNvSpPr/>
          <p:nvPr/>
        </p:nvSpPr>
        <p:spPr>
          <a:xfrm>
            <a:off x="6242049" y="5006305"/>
            <a:ext cx="5752339"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Mesures : (Température, pression, humidité) </a:t>
            </a:r>
          </a:p>
        </p:txBody>
      </p:sp>
      <p:sp>
        <p:nvSpPr>
          <p:cNvPr id="9" name="Rectangle 8">
            <a:extLst>
              <a:ext uri="{FF2B5EF4-FFF2-40B4-BE49-F238E27FC236}">
                <a16:creationId xmlns:a16="http://schemas.microsoft.com/office/drawing/2014/main" id="{BADA6FB9-91A3-4036-8482-D81B959E3B9E}"/>
              </a:ext>
            </a:extLst>
          </p:cNvPr>
          <p:cNvSpPr/>
          <p:nvPr/>
        </p:nvSpPr>
        <p:spPr>
          <a:xfrm>
            <a:off x="6251930" y="5653506"/>
            <a:ext cx="3416245"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Fermeture du BUS I2C du capteur</a:t>
            </a:r>
          </a:p>
        </p:txBody>
      </p:sp>
      <p:sp>
        <p:nvSpPr>
          <p:cNvPr id="10" name="Flèche : bas 9">
            <a:extLst>
              <a:ext uri="{FF2B5EF4-FFF2-40B4-BE49-F238E27FC236}">
                <a16:creationId xmlns:a16="http://schemas.microsoft.com/office/drawing/2014/main" id="{46EADB73-7AE0-490B-B34D-D6449DD45DB4}"/>
              </a:ext>
            </a:extLst>
          </p:cNvPr>
          <p:cNvSpPr/>
          <p:nvPr/>
        </p:nvSpPr>
        <p:spPr>
          <a:xfrm>
            <a:off x="7528015" y="2436097"/>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1" name="Flèche : bas 10">
            <a:extLst>
              <a:ext uri="{FF2B5EF4-FFF2-40B4-BE49-F238E27FC236}">
                <a16:creationId xmlns:a16="http://schemas.microsoft.com/office/drawing/2014/main" id="{E7B9DDCA-2771-4E04-BADC-2A00FF26FEEB}"/>
              </a:ext>
            </a:extLst>
          </p:cNvPr>
          <p:cNvSpPr/>
          <p:nvPr/>
        </p:nvSpPr>
        <p:spPr>
          <a:xfrm>
            <a:off x="7515697" y="3266973"/>
            <a:ext cx="561253" cy="596642"/>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2" name="Flèche : bas 11">
            <a:extLst>
              <a:ext uri="{FF2B5EF4-FFF2-40B4-BE49-F238E27FC236}">
                <a16:creationId xmlns:a16="http://schemas.microsoft.com/office/drawing/2014/main" id="{0AEE3AF3-4D52-402B-8B70-F8328CD90D26}"/>
              </a:ext>
            </a:extLst>
          </p:cNvPr>
          <p:cNvSpPr/>
          <p:nvPr/>
        </p:nvSpPr>
        <p:spPr>
          <a:xfrm>
            <a:off x="7493966" y="4406852"/>
            <a:ext cx="561253" cy="54166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F9BC9A3D-CB29-430D-A653-C228998846F2}"/>
              </a:ext>
            </a:extLst>
          </p:cNvPr>
          <p:cNvSpPr/>
          <p:nvPr/>
        </p:nvSpPr>
        <p:spPr>
          <a:xfrm>
            <a:off x="7493965" y="5511834"/>
            <a:ext cx="561253" cy="8388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8" name="Accolades 17">
            <a:extLst>
              <a:ext uri="{FF2B5EF4-FFF2-40B4-BE49-F238E27FC236}">
                <a16:creationId xmlns:a16="http://schemas.microsoft.com/office/drawing/2014/main" id="{3B2A20B7-311B-42F4-8D78-709130038ED4}"/>
              </a:ext>
            </a:extLst>
          </p:cNvPr>
          <p:cNvSpPr/>
          <p:nvPr/>
        </p:nvSpPr>
        <p:spPr>
          <a:xfrm>
            <a:off x="1085850" y="1761301"/>
            <a:ext cx="5072026" cy="804099"/>
          </a:xfrm>
          <a:prstGeom prst="bracePair">
            <a:avLst/>
          </a:prstGeom>
          <a:ln w="28575"/>
        </p:spPr>
        <p:style>
          <a:lnRef idx="2">
            <a:schemeClr val="accent3"/>
          </a:lnRef>
          <a:fillRef idx="0">
            <a:schemeClr val="accent3"/>
          </a:fillRef>
          <a:effectRef idx="1">
            <a:schemeClr val="accent3"/>
          </a:effectRef>
          <a:fontRef idx="minor">
            <a:schemeClr val="tx1"/>
          </a:fontRef>
        </p:style>
        <p:txBody>
          <a:bodyPr rtlCol="0" anchor="ctr"/>
          <a:lstStyle/>
          <a:p>
            <a:pPr algn="ctr"/>
            <a:endParaRPr lang="fr-FR"/>
          </a:p>
        </p:txBody>
      </p:sp>
      <p:sp>
        <p:nvSpPr>
          <p:cNvPr id="19" name="Accolades 18">
            <a:extLst>
              <a:ext uri="{FF2B5EF4-FFF2-40B4-BE49-F238E27FC236}">
                <a16:creationId xmlns:a16="http://schemas.microsoft.com/office/drawing/2014/main" id="{F28566D1-8D60-44EA-BD58-914EC20EFABF}"/>
              </a:ext>
            </a:extLst>
          </p:cNvPr>
          <p:cNvSpPr/>
          <p:nvPr/>
        </p:nvSpPr>
        <p:spPr>
          <a:xfrm>
            <a:off x="1085850" y="2632360"/>
            <a:ext cx="5072026" cy="804099"/>
          </a:xfrm>
          <a:prstGeom prst="bracePair">
            <a:avLst/>
          </a:prstGeom>
          <a:ln w="28575"/>
        </p:spPr>
        <p:style>
          <a:lnRef idx="2">
            <a:schemeClr val="accent3"/>
          </a:lnRef>
          <a:fillRef idx="0">
            <a:schemeClr val="accent3"/>
          </a:fillRef>
          <a:effectRef idx="1">
            <a:schemeClr val="accent3"/>
          </a:effectRef>
          <a:fontRef idx="minor">
            <a:schemeClr val="tx1"/>
          </a:fontRef>
        </p:style>
        <p:txBody>
          <a:bodyPr rtlCol="0" anchor="ctr"/>
          <a:lstStyle/>
          <a:p>
            <a:pPr algn="ctr"/>
            <a:endParaRPr lang="fr-FR"/>
          </a:p>
        </p:txBody>
      </p:sp>
      <p:sp>
        <p:nvSpPr>
          <p:cNvPr id="20" name="Accolades 19">
            <a:extLst>
              <a:ext uri="{FF2B5EF4-FFF2-40B4-BE49-F238E27FC236}">
                <a16:creationId xmlns:a16="http://schemas.microsoft.com/office/drawing/2014/main" id="{B5164727-FF2C-4BEB-96E1-EF1B64F17AF5}"/>
              </a:ext>
            </a:extLst>
          </p:cNvPr>
          <p:cNvSpPr/>
          <p:nvPr/>
        </p:nvSpPr>
        <p:spPr>
          <a:xfrm>
            <a:off x="1023974" y="3500158"/>
            <a:ext cx="5218075" cy="1262342"/>
          </a:xfrm>
          <a:prstGeom prst="bracePair">
            <a:avLst/>
          </a:prstGeom>
          <a:ln w="28575"/>
        </p:spPr>
        <p:style>
          <a:lnRef idx="2">
            <a:schemeClr val="accent3"/>
          </a:lnRef>
          <a:fillRef idx="0">
            <a:schemeClr val="accent3"/>
          </a:fillRef>
          <a:effectRef idx="1">
            <a:schemeClr val="accent3"/>
          </a:effectRef>
          <a:fontRef idx="minor">
            <a:schemeClr val="tx1"/>
          </a:fontRef>
        </p:style>
        <p:txBody>
          <a:bodyPr rtlCol="0" anchor="ctr"/>
          <a:lstStyle/>
          <a:p>
            <a:pPr algn="ctr"/>
            <a:endParaRPr lang="fr-FR"/>
          </a:p>
        </p:txBody>
      </p:sp>
      <p:sp>
        <p:nvSpPr>
          <p:cNvPr id="22" name="Accolades 21">
            <a:extLst>
              <a:ext uri="{FF2B5EF4-FFF2-40B4-BE49-F238E27FC236}">
                <a16:creationId xmlns:a16="http://schemas.microsoft.com/office/drawing/2014/main" id="{9A7A644A-8658-4F2E-96EC-A5444ECE325A}"/>
              </a:ext>
            </a:extLst>
          </p:cNvPr>
          <p:cNvSpPr/>
          <p:nvPr/>
        </p:nvSpPr>
        <p:spPr>
          <a:xfrm>
            <a:off x="1085850" y="4826198"/>
            <a:ext cx="5072026" cy="871059"/>
          </a:xfrm>
          <a:prstGeom prst="bracePair">
            <a:avLst/>
          </a:prstGeom>
          <a:ln w="28575"/>
        </p:spPr>
        <p:style>
          <a:lnRef idx="2">
            <a:schemeClr val="accent3"/>
          </a:lnRef>
          <a:fillRef idx="0">
            <a:schemeClr val="accent3"/>
          </a:fillRef>
          <a:effectRef idx="1">
            <a:schemeClr val="accent3"/>
          </a:effectRef>
          <a:fontRef idx="minor">
            <a:schemeClr val="tx1"/>
          </a:fontRef>
        </p:style>
        <p:txBody>
          <a:bodyPr rtlCol="0" anchor="ctr"/>
          <a:lstStyle/>
          <a:p>
            <a:pPr algn="ctr"/>
            <a:endParaRPr lang="fr-FR"/>
          </a:p>
        </p:txBody>
      </p:sp>
      <p:sp>
        <p:nvSpPr>
          <p:cNvPr id="23" name="Accolades 22">
            <a:extLst>
              <a:ext uri="{FF2B5EF4-FFF2-40B4-BE49-F238E27FC236}">
                <a16:creationId xmlns:a16="http://schemas.microsoft.com/office/drawing/2014/main" id="{F00A1D51-3385-4F3B-B44C-9CA3CA419D56}"/>
              </a:ext>
            </a:extLst>
          </p:cNvPr>
          <p:cNvSpPr/>
          <p:nvPr/>
        </p:nvSpPr>
        <p:spPr>
          <a:xfrm>
            <a:off x="1162050" y="5756100"/>
            <a:ext cx="4933950" cy="248467"/>
          </a:xfrm>
          <a:prstGeom prst="bracePair">
            <a:avLst/>
          </a:prstGeom>
          <a:ln w="28575"/>
        </p:spPr>
        <p:style>
          <a:lnRef idx="2">
            <a:schemeClr val="accent3"/>
          </a:lnRef>
          <a:fillRef idx="0">
            <a:schemeClr val="accent3"/>
          </a:fillRef>
          <a:effectRef idx="1">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180187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97BB1-C591-4AD1-A2D9-8FA0D4B9E89B}"/>
              </a:ext>
            </a:extLst>
          </p:cNvPr>
          <p:cNvSpPr>
            <a:spLocks noGrp="1"/>
          </p:cNvSpPr>
          <p:nvPr>
            <p:ph type="title"/>
          </p:nvPr>
        </p:nvSpPr>
        <p:spPr>
          <a:xfrm>
            <a:off x="1066800" y="642594"/>
            <a:ext cx="10058400" cy="625374"/>
          </a:xfrm>
        </p:spPr>
        <p:txBody>
          <a:bodyPr>
            <a:noAutofit/>
          </a:bodyPr>
          <a:lstStyle/>
          <a:p>
            <a:r>
              <a:rPr lang="fr-FR" sz="4000" dirty="0"/>
              <a:t>Extraction depuis la base de données</a:t>
            </a:r>
          </a:p>
        </p:txBody>
      </p:sp>
      <p:pic>
        <p:nvPicPr>
          <p:cNvPr id="5" name="Image 4">
            <a:extLst>
              <a:ext uri="{FF2B5EF4-FFF2-40B4-BE49-F238E27FC236}">
                <a16:creationId xmlns:a16="http://schemas.microsoft.com/office/drawing/2014/main" id="{0CCF45CE-7E3D-4A58-B50B-96A215B9E5A5}"/>
              </a:ext>
            </a:extLst>
          </p:cNvPr>
          <p:cNvPicPr>
            <a:picLocks noChangeAspect="1"/>
          </p:cNvPicPr>
          <p:nvPr/>
        </p:nvPicPr>
        <p:blipFill>
          <a:blip r:embed="rId2"/>
          <a:stretch>
            <a:fillRect/>
          </a:stretch>
        </p:blipFill>
        <p:spPr>
          <a:xfrm>
            <a:off x="1164318" y="2269151"/>
            <a:ext cx="4931682" cy="2185207"/>
          </a:xfrm>
          <a:prstGeom prst="rect">
            <a:avLst/>
          </a:prstGeom>
        </p:spPr>
      </p:pic>
      <p:sp>
        <p:nvSpPr>
          <p:cNvPr id="6" name="ZoneTexte 5">
            <a:extLst>
              <a:ext uri="{FF2B5EF4-FFF2-40B4-BE49-F238E27FC236}">
                <a16:creationId xmlns:a16="http://schemas.microsoft.com/office/drawing/2014/main" id="{D3B9A1E5-6B7B-41E3-B97B-CE48312D5210}"/>
              </a:ext>
            </a:extLst>
          </p:cNvPr>
          <p:cNvSpPr txBox="1"/>
          <p:nvPr/>
        </p:nvSpPr>
        <p:spPr>
          <a:xfrm>
            <a:off x="1066800" y="1478546"/>
            <a:ext cx="6579045" cy="646331"/>
          </a:xfrm>
          <a:prstGeom prst="rect">
            <a:avLst/>
          </a:prstGeom>
          <a:noFill/>
        </p:spPr>
        <p:txBody>
          <a:bodyPr wrap="none" rtlCol="0">
            <a:spAutoFit/>
          </a:bodyPr>
          <a:lstStyle/>
          <a:p>
            <a:r>
              <a:rPr lang="fr-FR" sz="1200" dirty="0"/>
              <a:t>Requête SQL pour extraire les 12 dernières mesures depuis la base de données </a:t>
            </a:r>
            <a:r>
              <a:rPr lang="fr-FR" sz="1200" dirty="0" err="1"/>
              <a:t>SQlite</a:t>
            </a:r>
            <a:r>
              <a:rPr lang="fr-FR" sz="1200" dirty="0"/>
              <a:t> :</a:t>
            </a:r>
          </a:p>
          <a:p>
            <a:endParaRPr lang="fr-FR" sz="1200" dirty="0"/>
          </a:p>
          <a:p>
            <a:r>
              <a:rPr lang="en-US" sz="1200" dirty="0">
                <a:solidFill>
                  <a:srgbClr val="A31515"/>
                </a:solidFill>
                <a:latin typeface="Consolas" panose="020B0609020204030204" pitchFamily="49" charset="0"/>
              </a:rPr>
              <a:t>select * from tbl_bme280_sensor_history order by </a:t>
            </a:r>
            <a:r>
              <a:rPr lang="en-US" sz="1200" dirty="0" err="1">
                <a:solidFill>
                  <a:srgbClr val="A31515"/>
                </a:solidFill>
                <a:latin typeface="Consolas" panose="020B0609020204030204" pitchFamily="49" charset="0"/>
              </a:rPr>
              <a:t>epoc_time</a:t>
            </a:r>
            <a:r>
              <a:rPr lang="en-US" sz="1200" dirty="0">
                <a:solidFill>
                  <a:srgbClr val="A31515"/>
                </a:solidFill>
                <a:latin typeface="Consolas" panose="020B0609020204030204" pitchFamily="49" charset="0"/>
              </a:rPr>
              <a:t> desc limit 12;</a:t>
            </a:r>
            <a:endParaRPr lang="fr-FR" sz="1200" dirty="0"/>
          </a:p>
        </p:txBody>
      </p:sp>
      <p:sp>
        <p:nvSpPr>
          <p:cNvPr id="7" name="Flèche : droite 6">
            <a:extLst>
              <a:ext uri="{FF2B5EF4-FFF2-40B4-BE49-F238E27FC236}">
                <a16:creationId xmlns:a16="http://schemas.microsoft.com/office/drawing/2014/main" id="{9C5E712F-0FF7-4293-90F6-7914AA14DD48}"/>
              </a:ext>
            </a:extLst>
          </p:cNvPr>
          <p:cNvSpPr/>
          <p:nvPr/>
        </p:nvSpPr>
        <p:spPr>
          <a:xfrm rot="4686943">
            <a:off x="3641663" y="4570658"/>
            <a:ext cx="774700" cy="832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F4799185-6A65-4A2A-B4F6-42D1448D8BB1}"/>
              </a:ext>
            </a:extLst>
          </p:cNvPr>
          <p:cNvPicPr>
            <a:picLocks noChangeAspect="1"/>
          </p:cNvPicPr>
          <p:nvPr/>
        </p:nvPicPr>
        <p:blipFill>
          <a:blip r:embed="rId3"/>
          <a:stretch>
            <a:fillRect/>
          </a:stretch>
        </p:blipFill>
        <p:spPr>
          <a:xfrm>
            <a:off x="7462012" y="2597339"/>
            <a:ext cx="3862578" cy="2562028"/>
          </a:xfrm>
          <a:prstGeom prst="rect">
            <a:avLst/>
          </a:prstGeom>
        </p:spPr>
      </p:pic>
      <p:sp>
        <p:nvSpPr>
          <p:cNvPr id="10" name="ZoneTexte 9">
            <a:extLst>
              <a:ext uri="{FF2B5EF4-FFF2-40B4-BE49-F238E27FC236}">
                <a16:creationId xmlns:a16="http://schemas.microsoft.com/office/drawing/2014/main" id="{69C2DB9C-AF42-4F83-AB5E-2ADF86BEAE68}"/>
              </a:ext>
            </a:extLst>
          </p:cNvPr>
          <p:cNvSpPr txBox="1"/>
          <p:nvPr/>
        </p:nvSpPr>
        <p:spPr>
          <a:xfrm>
            <a:off x="7645845" y="2227063"/>
            <a:ext cx="3084627" cy="338554"/>
          </a:xfrm>
          <a:prstGeom prst="rect">
            <a:avLst/>
          </a:prstGeom>
          <a:noFill/>
        </p:spPr>
        <p:txBody>
          <a:bodyPr wrap="none" rtlCol="0">
            <a:spAutoFit/>
          </a:bodyPr>
          <a:lstStyle/>
          <a:p>
            <a:r>
              <a:rPr lang="fr-FR" sz="1600" dirty="0"/>
              <a:t>Envoi des données par le port http</a:t>
            </a:r>
          </a:p>
        </p:txBody>
      </p:sp>
      <p:sp>
        <p:nvSpPr>
          <p:cNvPr id="13" name="Rectangle 12">
            <a:extLst>
              <a:ext uri="{FF2B5EF4-FFF2-40B4-BE49-F238E27FC236}">
                <a16:creationId xmlns:a16="http://schemas.microsoft.com/office/drawing/2014/main" id="{D379144F-A01C-4562-B898-2CF4767DE6D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4" name="Espace réservé du numéro de diapositive 3">
            <a:extLst>
              <a:ext uri="{FF2B5EF4-FFF2-40B4-BE49-F238E27FC236}">
                <a16:creationId xmlns:a16="http://schemas.microsoft.com/office/drawing/2014/main" id="{C85B6162-D137-4DC9-9CDF-DB271785BC37}"/>
              </a:ext>
            </a:extLst>
          </p:cNvPr>
          <p:cNvSpPr>
            <a:spLocks noGrp="1"/>
          </p:cNvSpPr>
          <p:nvPr>
            <p:ph type="sldNum" sz="quarter" idx="12"/>
          </p:nvPr>
        </p:nvSpPr>
        <p:spPr/>
        <p:txBody>
          <a:bodyPr/>
          <a:lstStyle/>
          <a:p>
            <a:pPr rtl="0"/>
            <a:fld id="{34B7E4EF-A1BD-40F4-AB7B-04F084DD991D}" type="slidenum">
              <a:rPr lang="en-US" smtClean="0"/>
              <a:t>21</a:t>
            </a:fld>
            <a:endParaRPr lang="en-US"/>
          </a:p>
        </p:txBody>
      </p:sp>
      <p:sp>
        <p:nvSpPr>
          <p:cNvPr id="12" name="Flèche : droite 11">
            <a:extLst>
              <a:ext uri="{FF2B5EF4-FFF2-40B4-BE49-F238E27FC236}">
                <a16:creationId xmlns:a16="http://schemas.microsoft.com/office/drawing/2014/main" id="{F4C08DD4-41E2-454F-9AD0-9A11BF6ADF63}"/>
              </a:ext>
            </a:extLst>
          </p:cNvPr>
          <p:cNvSpPr/>
          <p:nvPr/>
        </p:nvSpPr>
        <p:spPr>
          <a:xfrm rot="19298332">
            <a:off x="6299752" y="4416079"/>
            <a:ext cx="950976" cy="885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73E9170C-71FF-4C85-A666-502A488ED5CD}"/>
              </a:ext>
            </a:extLst>
          </p:cNvPr>
          <p:cNvPicPr>
            <a:picLocks noChangeAspect="1"/>
          </p:cNvPicPr>
          <p:nvPr/>
        </p:nvPicPr>
        <p:blipFill>
          <a:blip r:embed="rId4"/>
          <a:stretch>
            <a:fillRect/>
          </a:stretch>
        </p:blipFill>
        <p:spPr>
          <a:xfrm>
            <a:off x="1025841" y="5501310"/>
            <a:ext cx="9043961" cy="1311472"/>
          </a:xfrm>
          <a:prstGeom prst="rect">
            <a:avLst/>
          </a:prstGeom>
        </p:spPr>
      </p:pic>
      <p:sp>
        <p:nvSpPr>
          <p:cNvPr id="15" name="ZoneTexte 14">
            <a:extLst>
              <a:ext uri="{FF2B5EF4-FFF2-40B4-BE49-F238E27FC236}">
                <a16:creationId xmlns:a16="http://schemas.microsoft.com/office/drawing/2014/main" id="{082CA928-8FC3-4E8C-A7CB-D6BF88CE79EF}"/>
              </a:ext>
            </a:extLst>
          </p:cNvPr>
          <p:cNvSpPr txBox="1"/>
          <p:nvPr/>
        </p:nvSpPr>
        <p:spPr>
          <a:xfrm>
            <a:off x="6557999" y="4644401"/>
            <a:ext cx="530915" cy="369332"/>
          </a:xfrm>
          <a:prstGeom prst="rect">
            <a:avLst/>
          </a:prstGeom>
          <a:noFill/>
        </p:spPr>
        <p:txBody>
          <a:bodyPr wrap="none" rtlCol="0">
            <a:spAutoFit/>
          </a:bodyPr>
          <a:lstStyle/>
          <a:p>
            <a:r>
              <a:rPr lang="fr-FR" dirty="0"/>
              <a:t>x12</a:t>
            </a:r>
          </a:p>
        </p:txBody>
      </p:sp>
    </p:spTree>
    <p:extLst>
      <p:ext uri="{BB962C8B-B14F-4D97-AF65-F5344CB8AC3E}">
        <p14:creationId xmlns:p14="http://schemas.microsoft.com/office/powerpoint/2010/main" val="2555342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
        <p:nvSpPr>
          <p:cNvPr id="12" name="Rectangle 11">
            <a:extLst>
              <a:ext uri="{FF2B5EF4-FFF2-40B4-BE49-F238E27FC236}">
                <a16:creationId xmlns:a16="http://schemas.microsoft.com/office/drawing/2014/main" id="{5F5607A1-56F8-40EC-9131-79C0F598FDC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2" name="Espace réservé du numéro de diapositive 1">
            <a:extLst>
              <a:ext uri="{FF2B5EF4-FFF2-40B4-BE49-F238E27FC236}">
                <a16:creationId xmlns:a16="http://schemas.microsoft.com/office/drawing/2014/main" id="{5EBE40E4-69DC-4860-987B-333B5D478F8C}"/>
              </a:ext>
            </a:extLst>
          </p:cNvPr>
          <p:cNvSpPr>
            <a:spLocks noGrp="1"/>
          </p:cNvSpPr>
          <p:nvPr>
            <p:ph type="sldNum" sz="quarter" idx="12"/>
          </p:nvPr>
        </p:nvSpPr>
        <p:spPr/>
        <p:txBody>
          <a:bodyPr/>
          <a:lstStyle/>
          <a:p>
            <a:pPr rtl="0"/>
            <a:fld id="{34B7E4EF-A1BD-40F4-AB7B-04F084DD991D}" type="slidenum">
              <a:rPr lang="en-US" smtClean="0"/>
              <a:t>22</a:t>
            </a:fld>
            <a:endParaRPr lang="en-US"/>
          </a:p>
        </p:txBody>
      </p:sp>
      <p:sp>
        <p:nvSpPr>
          <p:cNvPr id="16" name="Titre 1">
            <a:extLst>
              <a:ext uri="{FF2B5EF4-FFF2-40B4-BE49-F238E27FC236}">
                <a16:creationId xmlns:a16="http://schemas.microsoft.com/office/drawing/2014/main" id="{F42206A7-D2DB-41F6-ABDC-51BD8EF7209A}"/>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Tree>
    <p:extLst>
      <p:ext uri="{BB962C8B-B14F-4D97-AF65-F5344CB8AC3E}">
        <p14:creationId xmlns:p14="http://schemas.microsoft.com/office/powerpoint/2010/main" val="3765237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8" name="Rectangle 7">
            <a:extLst>
              <a:ext uri="{FF2B5EF4-FFF2-40B4-BE49-F238E27FC236}">
                <a16:creationId xmlns:a16="http://schemas.microsoft.com/office/drawing/2014/main" id="{123925C8-9AE5-4E5D-940E-7E77A38CE78E}"/>
              </a:ext>
            </a:extLst>
          </p:cNvPr>
          <p:cNvSpPr/>
          <p:nvPr/>
        </p:nvSpPr>
        <p:spPr>
          <a:xfrm>
            <a:off x="1580775" y="1423516"/>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1278599" y="198904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646701" y="2245617"/>
            <a:ext cx="5437005" cy="3395353"/>
          </a:xfrm>
          <a:prstGeom prst="rect">
            <a:avLst/>
          </a:prstGeom>
        </p:spPr>
      </p:pic>
      <p:sp>
        <p:nvSpPr>
          <p:cNvPr id="14" name="Rectangle 13">
            <a:extLst>
              <a:ext uri="{FF2B5EF4-FFF2-40B4-BE49-F238E27FC236}">
                <a16:creationId xmlns:a16="http://schemas.microsoft.com/office/drawing/2014/main" id="{381EA2CA-E2DF-4F73-9BAC-B2090126C014}"/>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4" name="Espace réservé du numéro de diapositive 3">
            <a:extLst>
              <a:ext uri="{FF2B5EF4-FFF2-40B4-BE49-F238E27FC236}">
                <a16:creationId xmlns:a16="http://schemas.microsoft.com/office/drawing/2014/main" id="{3DE6DE9F-8797-4BCA-80B3-E806CD6E5C66}"/>
              </a:ext>
            </a:extLst>
          </p:cNvPr>
          <p:cNvSpPr>
            <a:spLocks noGrp="1"/>
          </p:cNvSpPr>
          <p:nvPr>
            <p:ph type="sldNum" sz="quarter" idx="12"/>
          </p:nvPr>
        </p:nvSpPr>
        <p:spPr/>
        <p:txBody>
          <a:bodyPr/>
          <a:lstStyle/>
          <a:p>
            <a:pPr rtl="0"/>
            <a:fld id="{34B7E4EF-A1BD-40F4-AB7B-04F084DD991D}" type="slidenum">
              <a:rPr lang="en-US" smtClean="0"/>
              <a:t>23</a:t>
            </a:fld>
            <a:endParaRPr lang="en-US"/>
          </a:p>
        </p:txBody>
      </p:sp>
    </p:spTree>
    <p:extLst>
      <p:ext uri="{BB962C8B-B14F-4D97-AF65-F5344CB8AC3E}">
        <p14:creationId xmlns:p14="http://schemas.microsoft.com/office/powerpoint/2010/main" val="2032081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5" name="Rectangle 4">
            <a:extLst>
              <a:ext uri="{FF2B5EF4-FFF2-40B4-BE49-F238E27FC236}">
                <a16:creationId xmlns:a16="http://schemas.microsoft.com/office/drawing/2014/main" id="{28D5AD63-4AEA-4B4F-BEEC-E6B62569484E}"/>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Espace réservé du numéro de diapositive 2">
            <a:extLst>
              <a:ext uri="{FF2B5EF4-FFF2-40B4-BE49-F238E27FC236}">
                <a16:creationId xmlns:a16="http://schemas.microsoft.com/office/drawing/2014/main" id="{F0026D86-BD4C-4615-ABCA-6B658977166C}"/>
              </a:ext>
            </a:extLst>
          </p:cNvPr>
          <p:cNvSpPr>
            <a:spLocks noGrp="1"/>
          </p:cNvSpPr>
          <p:nvPr>
            <p:ph type="sldNum" sz="quarter" idx="12"/>
          </p:nvPr>
        </p:nvSpPr>
        <p:spPr/>
        <p:txBody>
          <a:bodyPr/>
          <a:lstStyle/>
          <a:p>
            <a:pPr rtl="0"/>
            <a:fld id="{34B7E4EF-A1BD-40F4-AB7B-04F084DD991D}" type="slidenum">
              <a:rPr lang="en-US" smtClean="0"/>
              <a:t>24</a:t>
            </a:fld>
            <a:endParaRPr lang="en-US"/>
          </a:p>
        </p:txBody>
      </p:sp>
    </p:spTree>
    <p:extLst>
      <p:ext uri="{BB962C8B-B14F-4D97-AF65-F5344CB8AC3E}">
        <p14:creationId xmlns:p14="http://schemas.microsoft.com/office/powerpoint/2010/main" val="4284754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5DED3FD-2E74-40BF-8418-037C451D4E0C}"/>
              </a:ext>
            </a:extLst>
          </p:cNvPr>
          <p:cNvSpPr/>
          <p:nvPr/>
        </p:nvSpPr>
        <p:spPr>
          <a:xfrm>
            <a:off x="7602384" y="3192506"/>
            <a:ext cx="4069974" cy="324913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24" name="Rectangle 23">
            <a:extLst>
              <a:ext uri="{FF2B5EF4-FFF2-40B4-BE49-F238E27FC236}">
                <a16:creationId xmlns:a16="http://schemas.microsoft.com/office/drawing/2014/main" id="{D0C2C1CD-8C25-4AAE-80DF-400A1DE3D63D}"/>
              </a:ext>
            </a:extLst>
          </p:cNvPr>
          <p:cNvSpPr/>
          <p:nvPr/>
        </p:nvSpPr>
        <p:spPr>
          <a:xfrm>
            <a:off x="1066801" y="4018878"/>
            <a:ext cx="4069978" cy="2003131"/>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484297"/>
            <a:ext cx="10058400" cy="556814"/>
          </a:xfrm>
        </p:spPr>
        <p:txBody>
          <a:bodyPr>
            <a:noAutofit/>
          </a:bodyPr>
          <a:lstStyle/>
          <a:p>
            <a:r>
              <a:rPr lang="fr-FR" sz="4000" dirty="0"/>
              <a:t>Architecture de l’application Client</a:t>
            </a:r>
          </a:p>
        </p:txBody>
      </p:sp>
      <p:cxnSp>
        <p:nvCxnSpPr>
          <p:cNvPr id="34" name="Connecteur droit avec flèche 33">
            <a:extLst>
              <a:ext uri="{FF2B5EF4-FFF2-40B4-BE49-F238E27FC236}">
                <a16:creationId xmlns:a16="http://schemas.microsoft.com/office/drawing/2014/main" id="{E1238A3E-2788-4A6F-BD23-C81077F79FCD}"/>
              </a:ext>
            </a:extLst>
          </p:cNvPr>
          <p:cNvCxnSpPr>
            <a:cxnSpLocks/>
            <a:endCxn id="35" idx="2"/>
          </p:cNvCxnSpPr>
          <p:nvPr/>
        </p:nvCxnSpPr>
        <p:spPr>
          <a:xfrm>
            <a:off x="11344216" y="2673567"/>
            <a:ext cx="0" cy="908027"/>
          </a:xfrm>
          <a:prstGeom prst="straightConnector1">
            <a:avLst/>
          </a:prstGeom>
          <a:ln w="57150">
            <a:solidFill>
              <a:srgbClr val="00CC99"/>
            </a:solidFill>
            <a:tailEnd type="triangle"/>
          </a:ln>
        </p:spPr>
        <p:style>
          <a:lnRef idx="3">
            <a:schemeClr val="accent3"/>
          </a:lnRef>
          <a:fillRef idx="0">
            <a:schemeClr val="accent3"/>
          </a:fillRef>
          <a:effectRef idx="2">
            <a:schemeClr val="accent3"/>
          </a:effectRef>
          <a:fontRef idx="minor">
            <a:schemeClr val="tx1"/>
          </a:fontRef>
        </p:style>
      </p:cxnSp>
      <p:grpSp>
        <p:nvGrpSpPr>
          <p:cNvPr id="22" name="Groupe 21">
            <a:extLst>
              <a:ext uri="{FF2B5EF4-FFF2-40B4-BE49-F238E27FC236}">
                <a16:creationId xmlns:a16="http://schemas.microsoft.com/office/drawing/2014/main" id="{011CB31F-12CC-466E-87D5-45501E63BBFD}"/>
              </a:ext>
            </a:extLst>
          </p:cNvPr>
          <p:cNvGrpSpPr/>
          <p:nvPr/>
        </p:nvGrpSpPr>
        <p:grpSpPr>
          <a:xfrm>
            <a:off x="9501247" y="1235929"/>
            <a:ext cx="2222247" cy="1752382"/>
            <a:chOff x="8296754" y="3828296"/>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296754" y="3828296"/>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389604" y="5201476"/>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35" name="Rectangle 34">
            <a:extLst>
              <a:ext uri="{FF2B5EF4-FFF2-40B4-BE49-F238E27FC236}">
                <a16:creationId xmlns:a16="http://schemas.microsoft.com/office/drawing/2014/main" id="{1F0BDDA5-C603-4343-BBD3-2C063B38E80B}"/>
              </a:ext>
            </a:extLst>
          </p:cNvPr>
          <p:cNvSpPr/>
          <p:nvPr/>
        </p:nvSpPr>
        <p:spPr>
          <a:xfrm>
            <a:off x="11194001" y="3291624"/>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9" name="Connecteur droit avec flèche 58">
            <a:extLst>
              <a:ext uri="{FF2B5EF4-FFF2-40B4-BE49-F238E27FC236}">
                <a16:creationId xmlns:a16="http://schemas.microsoft.com/office/drawing/2014/main" id="{21ECB9B7-D80B-402A-A385-A1DDADE75A6B}"/>
              </a:ext>
            </a:extLst>
          </p:cNvPr>
          <p:cNvCxnSpPr>
            <a:cxnSpLocks/>
            <a:endCxn id="60" idx="2"/>
          </p:cNvCxnSpPr>
          <p:nvPr/>
        </p:nvCxnSpPr>
        <p:spPr>
          <a:xfrm>
            <a:off x="1290477" y="3420657"/>
            <a:ext cx="0" cy="974433"/>
          </a:xfrm>
          <a:prstGeom prst="straightConnector1">
            <a:avLst/>
          </a:prstGeom>
          <a:ln w="57150">
            <a:solidFill>
              <a:srgbClr val="00CC99"/>
            </a:solidFill>
            <a:tailEnd type="triangle"/>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140262" y="410512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endCxn id="33" idx="3"/>
          </p:cNvCxnSpPr>
          <p:nvPr/>
        </p:nvCxnSpPr>
        <p:spPr>
          <a:xfrm>
            <a:off x="7110972" y="1962607"/>
            <a:ext cx="2825737" cy="25085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9636279" y="2068476"/>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pic>
        <p:nvPicPr>
          <p:cNvPr id="6" name="Image 5">
            <a:extLst>
              <a:ext uri="{FF2B5EF4-FFF2-40B4-BE49-F238E27FC236}">
                <a16:creationId xmlns:a16="http://schemas.microsoft.com/office/drawing/2014/main" id="{81DCFCA0-244C-4153-87DD-D175F30C4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744" y="4459623"/>
            <a:ext cx="3868092" cy="1461417"/>
          </a:xfrm>
          <a:prstGeom prst="rect">
            <a:avLst/>
          </a:prstGeom>
        </p:spPr>
      </p:pic>
      <p:grpSp>
        <p:nvGrpSpPr>
          <p:cNvPr id="42" name="Groupe 41">
            <a:extLst>
              <a:ext uri="{FF2B5EF4-FFF2-40B4-BE49-F238E27FC236}">
                <a16:creationId xmlns:a16="http://schemas.microsoft.com/office/drawing/2014/main" id="{894852D4-6977-4228-8833-263A616B3113}"/>
              </a:ext>
            </a:extLst>
          </p:cNvPr>
          <p:cNvGrpSpPr/>
          <p:nvPr/>
        </p:nvGrpSpPr>
        <p:grpSpPr>
          <a:xfrm>
            <a:off x="1066800" y="1900716"/>
            <a:ext cx="2123340" cy="1752382"/>
            <a:chOff x="8927838" y="1678239"/>
            <a:chExt cx="2123340" cy="3879413"/>
          </a:xfrm>
        </p:grpSpPr>
        <p:sp>
          <p:nvSpPr>
            <p:cNvPr id="43" name="Rectangle 42">
              <a:extLst>
                <a:ext uri="{FF2B5EF4-FFF2-40B4-BE49-F238E27FC236}">
                  <a16:creationId xmlns:a16="http://schemas.microsoft.com/office/drawing/2014/main" id="{867C7D19-0CD0-48F4-A126-005D8330D5E4}"/>
                </a:ext>
              </a:extLst>
            </p:cNvPr>
            <p:cNvSpPr/>
            <p:nvPr/>
          </p:nvSpPr>
          <p:spPr>
            <a:xfrm>
              <a:off x="8927838" y="1678239"/>
              <a:ext cx="2123340" cy="387941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057162"/>
              <a:ext cx="1982297" cy="961668"/>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1"/>
          </p:cNvCxnSpPr>
          <p:nvPr/>
        </p:nvCxnSpPr>
        <p:spPr>
          <a:xfrm flipH="1">
            <a:off x="2732243" y="2112120"/>
            <a:ext cx="2253079" cy="42244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732243" y="23895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pic>
        <p:nvPicPr>
          <p:cNvPr id="26" name="Image 25">
            <a:extLst>
              <a:ext uri="{FF2B5EF4-FFF2-40B4-BE49-F238E27FC236}">
                <a16:creationId xmlns:a16="http://schemas.microsoft.com/office/drawing/2014/main" id="{03B6ADFD-B85C-419E-A03A-38A5597F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8303" y="3654087"/>
            <a:ext cx="3868092" cy="2707664"/>
          </a:xfrm>
          <a:prstGeom prst="rect">
            <a:avLst/>
          </a:prstGeom>
        </p:spPr>
      </p:pic>
      <p:sp>
        <p:nvSpPr>
          <p:cNvPr id="10" name="Rectangle 9">
            <a:extLst>
              <a:ext uri="{FF2B5EF4-FFF2-40B4-BE49-F238E27FC236}">
                <a16:creationId xmlns:a16="http://schemas.microsoft.com/office/drawing/2014/main" id="{808B615E-8374-4F8A-8ABE-9D618708DE52}"/>
              </a:ext>
            </a:extLst>
          </p:cNvPr>
          <p:cNvSpPr/>
          <p:nvPr/>
        </p:nvSpPr>
        <p:spPr>
          <a:xfrm>
            <a:off x="4985322" y="131186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sp>
        <p:nvSpPr>
          <p:cNvPr id="54" name="Rectangle 53">
            <a:extLst>
              <a:ext uri="{FF2B5EF4-FFF2-40B4-BE49-F238E27FC236}">
                <a16:creationId xmlns:a16="http://schemas.microsoft.com/office/drawing/2014/main" id="{1C48C743-7267-420F-A993-B54F714F2220}"/>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 name="Espace réservé du numéro de diapositive 1">
            <a:extLst>
              <a:ext uri="{FF2B5EF4-FFF2-40B4-BE49-F238E27FC236}">
                <a16:creationId xmlns:a16="http://schemas.microsoft.com/office/drawing/2014/main" id="{CC2B21BE-1D02-41D9-A29F-CDEB85D452AE}"/>
              </a:ext>
            </a:extLst>
          </p:cNvPr>
          <p:cNvSpPr>
            <a:spLocks noGrp="1"/>
          </p:cNvSpPr>
          <p:nvPr>
            <p:ph type="sldNum" sz="quarter" idx="12"/>
          </p:nvPr>
        </p:nvSpPr>
        <p:spPr/>
        <p:txBody>
          <a:bodyPr/>
          <a:lstStyle/>
          <a:p>
            <a:pPr rtl="0"/>
            <a:fld id="{34B7E4EF-A1BD-40F4-AB7B-04F084DD991D}" type="slidenum">
              <a:rPr lang="en-US" smtClean="0"/>
              <a:t>25</a:t>
            </a:fld>
            <a:endParaRPr lang="en-US"/>
          </a:p>
        </p:txBody>
      </p:sp>
    </p:spTree>
    <p:extLst>
      <p:ext uri="{BB962C8B-B14F-4D97-AF65-F5344CB8AC3E}">
        <p14:creationId xmlns:p14="http://schemas.microsoft.com/office/powerpoint/2010/main" val="1310772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Autofit/>
          </a:bodyPr>
          <a:lstStyle/>
          <a:p>
            <a:r>
              <a:rPr lang="fr-FR" sz="3600" dirty="0"/>
              <a:t>Balise Mer : Récupération des mesures</a:t>
            </a:r>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149976" y="2834733"/>
            <a:ext cx="6697010" cy="3886742"/>
          </a:xfrm>
          <a:prstGeom prst="rect">
            <a:avLst/>
          </a:prstGeom>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035127" y="4294854"/>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121774" y="5641719"/>
            <a:ext cx="13525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333771" y="4395277"/>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16" name="Rectangle 15">
            <a:extLst>
              <a:ext uri="{FF2B5EF4-FFF2-40B4-BE49-F238E27FC236}">
                <a16:creationId xmlns:a16="http://schemas.microsoft.com/office/drawing/2014/main" id="{9694461B-F503-403B-A338-07CF03157957}"/>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 name="Espace réservé du numéro de diapositive 1">
            <a:extLst>
              <a:ext uri="{FF2B5EF4-FFF2-40B4-BE49-F238E27FC236}">
                <a16:creationId xmlns:a16="http://schemas.microsoft.com/office/drawing/2014/main" id="{0C0943EF-BA02-410A-A273-37EABA9FE09D}"/>
              </a:ext>
            </a:extLst>
          </p:cNvPr>
          <p:cNvSpPr>
            <a:spLocks noGrp="1"/>
          </p:cNvSpPr>
          <p:nvPr>
            <p:ph type="sldNum" sz="quarter" idx="12"/>
          </p:nvPr>
        </p:nvSpPr>
        <p:spPr/>
        <p:txBody>
          <a:bodyPr/>
          <a:lstStyle/>
          <a:p>
            <a:pPr rtl="0"/>
            <a:fld id="{34B7E4EF-A1BD-40F4-AB7B-04F084DD991D}" type="slidenum">
              <a:rPr lang="en-US" smtClean="0"/>
              <a:t>26</a:t>
            </a:fld>
            <a:endParaRPr lang="en-US"/>
          </a:p>
        </p:txBody>
      </p:sp>
      <p:pic>
        <p:nvPicPr>
          <p:cNvPr id="17" name="Image 16">
            <a:extLst>
              <a:ext uri="{FF2B5EF4-FFF2-40B4-BE49-F238E27FC236}">
                <a16:creationId xmlns:a16="http://schemas.microsoft.com/office/drawing/2014/main" id="{48715C79-3944-4207-AAFA-63ACE8569B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4966" y="1733971"/>
            <a:ext cx="5391902" cy="1486107"/>
          </a:xfrm>
          <a:prstGeom prst="rect">
            <a:avLst/>
          </a:prstGeom>
        </p:spPr>
      </p:pic>
      <p:cxnSp>
        <p:nvCxnSpPr>
          <p:cNvPr id="20" name="Connecteur droit avec flèche 19">
            <a:extLst>
              <a:ext uri="{FF2B5EF4-FFF2-40B4-BE49-F238E27FC236}">
                <a16:creationId xmlns:a16="http://schemas.microsoft.com/office/drawing/2014/main" id="{8D7001E5-86EB-414D-AB52-37D2C49AA368}"/>
              </a:ext>
            </a:extLst>
          </p:cNvPr>
          <p:cNvCxnSpPr>
            <a:cxnSpLocks/>
            <a:endCxn id="22" idx="1"/>
          </p:cNvCxnSpPr>
          <p:nvPr/>
        </p:nvCxnSpPr>
        <p:spPr>
          <a:xfrm>
            <a:off x="4852282" y="2736937"/>
            <a:ext cx="4182845" cy="17075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p:cNvCxnSpPr>
          <p:nvPr/>
        </p:nvCxnSpPr>
        <p:spPr>
          <a:xfrm>
            <a:off x="3380497" y="2733793"/>
            <a:ext cx="2061453" cy="1989438"/>
          </a:xfrm>
          <a:prstGeom prst="straightConnector1">
            <a:avLst/>
          </a:prstGeom>
          <a:ln w="28575">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12" name="Rectangle 11">
            <a:extLst>
              <a:ext uri="{FF2B5EF4-FFF2-40B4-BE49-F238E27FC236}">
                <a16:creationId xmlns:a16="http://schemas.microsoft.com/office/drawing/2014/main" id="{ADCF9D89-23CF-4952-8333-8588089B86D7}"/>
              </a:ext>
            </a:extLst>
          </p:cNvPr>
          <p:cNvSpPr/>
          <p:nvPr/>
        </p:nvSpPr>
        <p:spPr>
          <a:xfrm>
            <a:off x="2615080" y="2477024"/>
            <a:ext cx="1067920" cy="2683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128D54BF-1322-4CF8-B773-AE42ACB65591}"/>
              </a:ext>
            </a:extLst>
          </p:cNvPr>
          <p:cNvSpPr/>
          <p:nvPr/>
        </p:nvSpPr>
        <p:spPr>
          <a:xfrm>
            <a:off x="3740446" y="2477373"/>
            <a:ext cx="1269703" cy="26839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7E95DCCB-CDD4-4167-AF2D-18386CA6B58F}"/>
              </a:ext>
            </a:extLst>
          </p:cNvPr>
          <p:cNvSpPr/>
          <p:nvPr/>
        </p:nvSpPr>
        <p:spPr>
          <a:xfrm>
            <a:off x="5067595" y="2477024"/>
            <a:ext cx="1269703" cy="2683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 name="Connecteur droit avec flèche 31">
            <a:extLst>
              <a:ext uri="{FF2B5EF4-FFF2-40B4-BE49-F238E27FC236}">
                <a16:creationId xmlns:a16="http://schemas.microsoft.com/office/drawing/2014/main" id="{C67BDD34-A0E4-45A6-8BEC-366B246B757A}"/>
              </a:ext>
            </a:extLst>
          </p:cNvPr>
          <p:cNvCxnSpPr>
            <a:cxnSpLocks/>
          </p:cNvCxnSpPr>
          <p:nvPr/>
        </p:nvCxnSpPr>
        <p:spPr>
          <a:xfrm>
            <a:off x="6337298" y="2736937"/>
            <a:ext cx="2867859" cy="2916511"/>
          </a:xfrm>
          <a:prstGeom prst="straightConnector1">
            <a:avLst/>
          </a:prstGeom>
          <a:ln w="28575">
            <a:solidFill>
              <a:srgbClr val="00B05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83169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cap="all"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
        <p:nvSpPr>
          <p:cNvPr id="16" name="Rectangle 15">
            <a:extLst>
              <a:ext uri="{FF2B5EF4-FFF2-40B4-BE49-F238E27FC236}">
                <a16:creationId xmlns:a16="http://schemas.microsoft.com/office/drawing/2014/main" id="{353131D3-5CEC-46B7-890F-D2BFA01F691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4" name="Espace réservé du numéro de diapositive 3">
            <a:extLst>
              <a:ext uri="{FF2B5EF4-FFF2-40B4-BE49-F238E27FC236}">
                <a16:creationId xmlns:a16="http://schemas.microsoft.com/office/drawing/2014/main" id="{D75C19DE-1DF4-4177-B92A-BE2E2C857CC2}"/>
              </a:ext>
            </a:extLst>
          </p:cNvPr>
          <p:cNvSpPr>
            <a:spLocks noGrp="1"/>
          </p:cNvSpPr>
          <p:nvPr>
            <p:ph type="sldNum" sz="quarter" idx="12"/>
          </p:nvPr>
        </p:nvSpPr>
        <p:spPr/>
        <p:txBody>
          <a:bodyPr/>
          <a:lstStyle/>
          <a:p>
            <a:pPr rtl="0"/>
            <a:fld id="{34B7E4EF-A1BD-40F4-AB7B-04F084DD991D}" type="slidenum">
              <a:rPr lang="en-US" smtClean="0"/>
              <a:t>27</a:t>
            </a:fld>
            <a:endParaRPr lang="en-US"/>
          </a:p>
        </p:txBody>
      </p:sp>
    </p:spTree>
    <p:extLst>
      <p:ext uri="{BB962C8B-B14F-4D97-AF65-F5344CB8AC3E}">
        <p14:creationId xmlns:p14="http://schemas.microsoft.com/office/powerpoint/2010/main" val="571211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cap="all" dirty="0"/>
              <a:t>Balise Mer : Graphique des mesures</a:t>
            </a:r>
          </a:p>
        </p:txBody>
      </p:sp>
      <p:sp>
        <p:nvSpPr>
          <p:cNvPr id="9" name="Rectangle 8">
            <a:extLst>
              <a:ext uri="{FF2B5EF4-FFF2-40B4-BE49-F238E27FC236}">
                <a16:creationId xmlns:a16="http://schemas.microsoft.com/office/drawing/2014/main" id="{37961503-735F-4F88-8E1C-3681745D310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 name="Espace réservé du numéro de diapositive 1">
            <a:extLst>
              <a:ext uri="{FF2B5EF4-FFF2-40B4-BE49-F238E27FC236}">
                <a16:creationId xmlns:a16="http://schemas.microsoft.com/office/drawing/2014/main" id="{F797F1D9-9CD9-44BB-8696-B79652E62C62}"/>
              </a:ext>
            </a:extLst>
          </p:cNvPr>
          <p:cNvSpPr>
            <a:spLocks noGrp="1"/>
          </p:cNvSpPr>
          <p:nvPr>
            <p:ph type="sldNum" sz="quarter" idx="12"/>
          </p:nvPr>
        </p:nvSpPr>
        <p:spPr/>
        <p:txBody>
          <a:bodyPr/>
          <a:lstStyle/>
          <a:p>
            <a:pPr rtl="0"/>
            <a:fld id="{34B7E4EF-A1BD-40F4-AB7B-04F084DD991D}" type="slidenum">
              <a:rPr lang="en-US" smtClean="0"/>
              <a:t>28</a:t>
            </a:fld>
            <a:endParaRPr lang="en-US"/>
          </a:p>
        </p:txBody>
      </p:sp>
      <p:grpSp>
        <p:nvGrpSpPr>
          <p:cNvPr id="3" name="Groupe 2">
            <a:extLst>
              <a:ext uri="{FF2B5EF4-FFF2-40B4-BE49-F238E27FC236}">
                <a16:creationId xmlns:a16="http://schemas.microsoft.com/office/drawing/2014/main" id="{2E74C3B7-99B9-49D1-8773-22085292B09D}"/>
              </a:ext>
            </a:extLst>
          </p:cNvPr>
          <p:cNvGrpSpPr/>
          <p:nvPr/>
        </p:nvGrpSpPr>
        <p:grpSpPr>
          <a:xfrm>
            <a:off x="917782" y="2787101"/>
            <a:ext cx="6601746" cy="3934374"/>
            <a:chOff x="1066800" y="1909676"/>
            <a:chExt cx="6601746" cy="3934374"/>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1066800" y="1909676"/>
              <a:ext cx="6601746" cy="3934374"/>
            </a:xfrm>
            <a:prstGeom prst="rect">
              <a:avLst/>
            </a:prstGeom>
          </p:spPr>
        </p:pic>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1227906" y="4738826"/>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5480355" y="4726847"/>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5467655" y="3379044"/>
              <a:ext cx="2064544" cy="1271587"/>
            </a:xfrm>
            <a:prstGeom prst="roundRect">
              <a:avLst>
                <a:gd name="adj" fmla="val 16667"/>
              </a:avLst>
            </a:prstGeom>
            <a:ln>
              <a:noFill/>
            </a:ln>
            <a:effectLst>
              <a:outerShdw blurRad="76200" dist="38100" dir="7800000" algn="tl" rotWithShape="0">
                <a:srgbClr val="000000">
                  <a:alpha val="40000"/>
                </a:srgbClr>
              </a:outerShdw>
            </a:effectLst>
          </p:spPr>
        </p:pic>
      </p:grpSp>
      <p:grpSp>
        <p:nvGrpSpPr>
          <p:cNvPr id="7" name="Groupe 6">
            <a:extLst>
              <a:ext uri="{FF2B5EF4-FFF2-40B4-BE49-F238E27FC236}">
                <a16:creationId xmlns:a16="http://schemas.microsoft.com/office/drawing/2014/main" id="{4CFC58A4-79AD-47A9-990F-B61410AD6104}"/>
              </a:ext>
            </a:extLst>
          </p:cNvPr>
          <p:cNvGrpSpPr/>
          <p:nvPr/>
        </p:nvGrpSpPr>
        <p:grpSpPr>
          <a:xfrm>
            <a:off x="7409657" y="1113690"/>
            <a:ext cx="4153694" cy="2755123"/>
            <a:chOff x="6120606" y="1124315"/>
            <a:chExt cx="4153694" cy="2755123"/>
          </a:xfrm>
        </p:grpSpPr>
        <p:pic>
          <p:nvPicPr>
            <p:cNvPr id="13" name="Image 12">
              <a:extLst>
                <a:ext uri="{FF2B5EF4-FFF2-40B4-BE49-F238E27FC236}">
                  <a16:creationId xmlns:a16="http://schemas.microsoft.com/office/drawing/2014/main" id="{2D6499BC-3B03-447E-AC68-618767F3A0C6}"/>
                </a:ext>
              </a:extLst>
            </p:cNvPr>
            <p:cNvPicPr>
              <a:picLocks noChangeAspect="1"/>
            </p:cNvPicPr>
            <p:nvPr/>
          </p:nvPicPr>
          <p:blipFill>
            <a:blip r:embed="rId4"/>
            <a:stretch>
              <a:fillRect/>
            </a:stretch>
          </p:blipFill>
          <p:spPr>
            <a:xfrm>
              <a:off x="6120606" y="1124315"/>
              <a:ext cx="4153694" cy="2755123"/>
            </a:xfrm>
            <a:prstGeom prst="rect">
              <a:avLst/>
            </a:prstGeom>
          </p:spPr>
        </p:pic>
        <p:sp>
          <p:nvSpPr>
            <p:cNvPr id="4" name="Rectangle 3">
              <a:extLst>
                <a:ext uri="{FF2B5EF4-FFF2-40B4-BE49-F238E27FC236}">
                  <a16:creationId xmlns:a16="http://schemas.microsoft.com/office/drawing/2014/main" id="{D8EE4FFA-4E50-4EB5-AAFE-9151A9F99FFB}"/>
                </a:ext>
              </a:extLst>
            </p:cNvPr>
            <p:cNvSpPr/>
            <p:nvPr/>
          </p:nvSpPr>
          <p:spPr>
            <a:xfrm>
              <a:off x="7359650" y="2025650"/>
              <a:ext cx="933450" cy="174625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31A8F82E-C558-4AE8-ACD5-B5F7E97FBC93}"/>
                </a:ext>
              </a:extLst>
            </p:cNvPr>
            <p:cNvSpPr/>
            <p:nvPr/>
          </p:nvSpPr>
          <p:spPr>
            <a:xfrm>
              <a:off x="8293100" y="2025650"/>
              <a:ext cx="933450" cy="1746250"/>
            </a:xfrm>
            <a:prstGeom prst="rect">
              <a:avLst/>
            </a:prstGeom>
            <a:noFill/>
            <a:ln w="571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024D73A-3085-4C1A-93BD-72846FD6F45E}"/>
                </a:ext>
              </a:extLst>
            </p:cNvPr>
            <p:cNvSpPr/>
            <p:nvPr/>
          </p:nvSpPr>
          <p:spPr>
            <a:xfrm>
              <a:off x="9226550" y="2017078"/>
              <a:ext cx="933450" cy="174625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6" name="Image 5">
            <a:extLst>
              <a:ext uri="{FF2B5EF4-FFF2-40B4-BE49-F238E27FC236}">
                <a16:creationId xmlns:a16="http://schemas.microsoft.com/office/drawing/2014/main" id="{D6AD2525-E359-403F-97DB-FA7FA64F4C4F}"/>
              </a:ext>
            </a:extLst>
          </p:cNvPr>
          <p:cNvPicPr>
            <a:picLocks noChangeAspect="1"/>
          </p:cNvPicPr>
          <p:nvPr/>
        </p:nvPicPr>
        <p:blipFill>
          <a:blip r:embed="rId5"/>
          <a:stretch>
            <a:fillRect/>
          </a:stretch>
        </p:blipFill>
        <p:spPr>
          <a:xfrm>
            <a:off x="7531616" y="3969753"/>
            <a:ext cx="4330538" cy="2489020"/>
          </a:xfrm>
          <a:prstGeom prst="rect">
            <a:avLst/>
          </a:prstGeom>
        </p:spPr>
      </p:pic>
    </p:spTree>
    <p:extLst>
      <p:ext uri="{BB962C8B-B14F-4D97-AF65-F5344CB8AC3E}">
        <p14:creationId xmlns:p14="http://schemas.microsoft.com/office/powerpoint/2010/main" val="3785771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Interface D’administration</a:t>
            </a:r>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338313CA-CDDB-4556-9627-2E905D630E5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5" name="Espace réservé du numéro de diapositive 4">
            <a:extLst>
              <a:ext uri="{FF2B5EF4-FFF2-40B4-BE49-F238E27FC236}">
                <a16:creationId xmlns:a16="http://schemas.microsoft.com/office/drawing/2014/main" id="{917816A6-FB17-464F-813F-12AC3C85AB66}"/>
              </a:ext>
            </a:extLst>
          </p:cNvPr>
          <p:cNvSpPr>
            <a:spLocks noGrp="1"/>
          </p:cNvSpPr>
          <p:nvPr>
            <p:ph type="sldNum" sz="quarter" idx="12"/>
          </p:nvPr>
        </p:nvSpPr>
        <p:spPr/>
        <p:txBody>
          <a:bodyPr/>
          <a:lstStyle/>
          <a:p>
            <a:pPr rtl="0"/>
            <a:fld id="{34B7E4EF-A1BD-40F4-AB7B-04F084DD991D}" type="slidenum">
              <a:rPr lang="en-US" smtClean="0"/>
              <a:t>29</a:t>
            </a:fld>
            <a:endParaRPr lang="en-US"/>
          </a:p>
        </p:txBody>
      </p:sp>
    </p:spTree>
    <p:extLst>
      <p:ext uri="{BB962C8B-B14F-4D97-AF65-F5344CB8AC3E}">
        <p14:creationId xmlns:p14="http://schemas.microsoft.com/office/powerpoint/2010/main" val="146165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2" name="Rectangle 1">
            <a:extLst>
              <a:ext uri="{FF2B5EF4-FFF2-40B4-BE49-F238E27FC236}">
                <a16:creationId xmlns:a16="http://schemas.microsoft.com/office/drawing/2014/main" id="{75F094CA-1132-4304-8734-4459E35CC76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033363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442621" y="364713"/>
            <a:ext cx="10316110" cy="839977"/>
          </a:xfrm>
        </p:spPr>
        <p:txBody>
          <a:bodyPr>
            <a:normAutofit/>
          </a:bodyPr>
          <a:lstStyle/>
          <a:p>
            <a:r>
              <a:rPr lang="fr-FR" sz="3200" dirty="0"/>
              <a:t>Balise Ville : </a:t>
            </a:r>
            <a:r>
              <a:rPr lang="fr-FR" sz="3200" dirty="0" err="1"/>
              <a:t>Forecast</a:t>
            </a:r>
            <a:r>
              <a:rPr lang="fr-FR" sz="3200" dirty="0"/>
              <a:t> et mesures instantanées</a:t>
            </a:r>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a:xfrm>
            <a:off x="1066800" y="2056115"/>
            <a:ext cx="10058400" cy="3849624"/>
          </a:xfrm>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6" name="ZoneTexte 5">
            <a:extLst>
              <a:ext uri="{FF2B5EF4-FFF2-40B4-BE49-F238E27FC236}">
                <a16:creationId xmlns:a16="http://schemas.microsoft.com/office/drawing/2014/main" id="{A5BC0ACF-C29E-41B2-A840-DE21FA9E6545}"/>
              </a:ext>
            </a:extLst>
          </p:cNvPr>
          <p:cNvSpPr txBox="1"/>
          <p:nvPr/>
        </p:nvSpPr>
        <p:spPr>
          <a:xfrm>
            <a:off x="3235910" y="1071019"/>
            <a:ext cx="8265111" cy="461665"/>
          </a:xfrm>
          <a:prstGeom prst="rect">
            <a:avLst/>
          </a:prstGeom>
          <a:noFill/>
        </p:spPr>
        <p:txBody>
          <a:bodyPr wrap="square" rtlCol="0">
            <a:spAutoFit/>
          </a:bodyPr>
          <a:lstStyle/>
          <a:p>
            <a:r>
              <a:rPr lang="fr-FR" sz="2400" dirty="0"/>
              <a:t>	</a:t>
            </a:r>
            <a:endParaRPr lang="en-US" sz="2400" dirty="0"/>
          </a:p>
        </p:txBody>
      </p:sp>
      <p:pic>
        <p:nvPicPr>
          <p:cNvPr id="9" name="Image 8">
            <a:extLst>
              <a:ext uri="{FF2B5EF4-FFF2-40B4-BE49-F238E27FC236}">
                <a16:creationId xmlns:a16="http://schemas.microsoft.com/office/drawing/2014/main" id="{85D06068-8202-4668-8C56-5F7B336007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1182" y="1805068"/>
            <a:ext cx="3327937" cy="2949046"/>
          </a:xfrm>
          <a:prstGeom prst="rect">
            <a:avLst/>
          </a:prstGeom>
        </p:spPr>
      </p:pic>
      <p:sp>
        <p:nvSpPr>
          <p:cNvPr id="10" name="ZoneTexte 9">
            <a:extLst>
              <a:ext uri="{FF2B5EF4-FFF2-40B4-BE49-F238E27FC236}">
                <a16:creationId xmlns:a16="http://schemas.microsoft.com/office/drawing/2014/main" id="{DC509965-200A-4882-9F8A-69C5849F1892}"/>
              </a:ext>
            </a:extLst>
          </p:cNvPr>
          <p:cNvSpPr txBox="1"/>
          <p:nvPr/>
        </p:nvSpPr>
        <p:spPr>
          <a:xfrm>
            <a:off x="6698260" y="2091519"/>
            <a:ext cx="3258105" cy="369332"/>
          </a:xfrm>
          <a:prstGeom prst="rect">
            <a:avLst/>
          </a:prstGeom>
          <a:noFill/>
        </p:spPr>
        <p:txBody>
          <a:bodyPr wrap="square" rtlCol="0">
            <a:spAutoFit/>
          </a:bodyPr>
          <a:lstStyle/>
          <a:p>
            <a:r>
              <a:rPr lang="fr-FR" dirty="0"/>
              <a:t>Mesures instantanées</a:t>
            </a:r>
            <a:endParaRPr lang="en-US" dirty="0"/>
          </a:p>
        </p:txBody>
      </p:sp>
      <p:sp>
        <p:nvSpPr>
          <p:cNvPr id="12" name="ZoneTexte 11">
            <a:extLst>
              <a:ext uri="{FF2B5EF4-FFF2-40B4-BE49-F238E27FC236}">
                <a16:creationId xmlns:a16="http://schemas.microsoft.com/office/drawing/2014/main" id="{34CB8E99-0548-4CA3-A9C5-6FA023D17795}"/>
              </a:ext>
            </a:extLst>
          </p:cNvPr>
          <p:cNvSpPr txBox="1"/>
          <p:nvPr/>
        </p:nvSpPr>
        <p:spPr>
          <a:xfrm>
            <a:off x="6914816" y="3393416"/>
            <a:ext cx="2716567" cy="369332"/>
          </a:xfrm>
          <a:prstGeom prst="rect">
            <a:avLst/>
          </a:prstGeom>
          <a:noFill/>
        </p:spPr>
        <p:txBody>
          <a:bodyPr wrap="square" rtlCol="0">
            <a:spAutoFit/>
          </a:bodyPr>
          <a:lstStyle/>
          <a:p>
            <a:r>
              <a:rPr lang="fr-FR" dirty="0"/>
              <a:t>  prévisionnel</a:t>
            </a:r>
            <a:endParaRPr lang="en-US" dirty="0"/>
          </a:p>
        </p:txBody>
      </p:sp>
      <p:cxnSp>
        <p:nvCxnSpPr>
          <p:cNvPr id="14" name="Connecteur droit avec flèche 13">
            <a:extLst>
              <a:ext uri="{FF2B5EF4-FFF2-40B4-BE49-F238E27FC236}">
                <a16:creationId xmlns:a16="http://schemas.microsoft.com/office/drawing/2014/main" id="{8DE55405-0A71-401F-B98B-DBDD78778FE3}"/>
              </a:ext>
            </a:extLst>
          </p:cNvPr>
          <p:cNvCxnSpPr>
            <a:stCxn id="12" idx="1"/>
          </p:cNvCxnSpPr>
          <p:nvPr/>
        </p:nvCxnSpPr>
        <p:spPr>
          <a:xfrm flipH="1" flipV="1">
            <a:off x="6096000" y="3573500"/>
            <a:ext cx="818816" cy="4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14501A8-052F-4DE4-B088-5C717D40249E}"/>
              </a:ext>
            </a:extLst>
          </p:cNvPr>
          <p:cNvCxnSpPr>
            <a:cxnSpLocks/>
          </p:cNvCxnSpPr>
          <p:nvPr/>
        </p:nvCxnSpPr>
        <p:spPr>
          <a:xfrm flipH="1">
            <a:off x="6096000" y="2266717"/>
            <a:ext cx="470515" cy="63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DE10CCD-6B4F-43A8-B46E-5442D1A0405B}"/>
              </a:ext>
            </a:extLst>
          </p:cNvPr>
          <p:cNvSpPr txBox="1"/>
          <p:nvPr/>
        </p:nvSpPr>
        <p:spPr>
          <a:xfrm>
            <a:off x="1442621" y="5145260"/>
            <a:ext cx="7633317" cy="369332"/>
          </a:xfrm>
          <a:prstGeom prst="rect">
            <a:avLst/>
          </a:prstGeom>
          <a:noFill/>
        </p:spPr>
        <p:txBody>
          <a:bodyPr wrap="square" rtlCol="0">
            <a:spAutoFit/>
          </a:bodyPr>
          <a:lstStyle/>
          <a:p>
            <a:r>
              <a:rPr lang="fr-FR" dirty="0"/>
              <a:t>Nous utilisons un url par fonction</a:t>
            </a:r>
            <a:endParaRPr lang="en-US" dirty="0"/>
          </a:p>
        </p:txBody>
      </p:sp>
      <p:sp>
        <p:nvSpPr>
          <p:cNvPr id="15" name="Rectangle 14">
            <a:extLst>
              <a:ext uri="{FF2B5EF4-FFF2-40B4-BE49-F238E27FC236}">
                <a16:creationId xmlns:a16="http://schemas.microsoft.com/office/drawing/2014/main" id="{944EEEC6-4509-4538-BAFE-E7E796042D2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5" name="Espace réservé du numéro de diapositive 4">
            <a:extLst>
              <a:ext uri="{FF2B5EF4-FFF2-40B4-BE49-F238E27FC236}">
                <a16:creationId xmlns:a16="http://schemas.microsoft.com/office/drawing/2014/main" id="{7D66F3CF-6755-4DE8-A2B9-529B60D2ABB4}"/>
              </a:ext>
            </a:extLst>
          </p:cNvPr>
          <p:cNvSpPr>
            <a:spLocks noGrp="1"/>
          </p:cNvSpPr>
          <p:nvPr>
            <p:ph type="sldNum" sz="quarter" idx="12"/>
          </p:nvPr>
        </p:nvSpPr>
        <p:spPr/>
        <p:txBody>
          <a:bodyPr/>
          <a:lstStyle/>
          <a:p>
            <a:pPr rtl="0"/>
            <a:fld id="{34B7E4EF-A1BD-40F4-AB7B-04F084DD991D}" type="slidenum">
              <a:rPr lang="en-US" smtClean="0"/>
              <a:t>30</a:t>
            </a:fld>
            <a:endParaRPr lang="en-US"/>
          </a:p>
        </p:txBody>
      </p:sp>
    </p:spTree>
    <p:extLst>
      <p:ext uri="{BB962C8B-B14F-4D97-AF65-F5344CB8AC3E}">
        <p14:creationId xmlns:p14="http://schemas.microsoft.com/office/powerpoint/2010/main" val="3371592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DEF73-FC03-4836-B6D2-CFF480C8D9F4}"/>
              </a:ext>
            </a:extLst>
          </p:cNvPr>
          <p:cNvSpPr>
            <a:spLocks noGrp="1"/>
          </p:cNvSpPr>
          <p:nvPr>
            <p:ph type="title"/>
          </p:nvPr>
        </p:nvSpPr>
        <p:spPr/>
        <p:txBody>
          <a:bodyPr>
            <a:normAutofit/>
          </a:bodyPr>
          <a:lstStyle/>
          <a:p>
            <a:r>
              <a:rPr lang="fr-FR" sz="3600" dirty="0"/>
              <a:t>	Balise Ville : Descriptif url</a:t>
            </a:r>
            <a:endParaRPr lang="en-US" sz="3600" dirty="0"/>
          </a:p>
        </p:txBody>
      </p:sp>
      <p:sp>
        <p:nvSpPr>
          <p:cNvPr id="3" name="Espace réservé du contenu 2">
            <a:extLst>
              <a:ext uri="{FF2B5EF4-FFF2-40B4-BE49-F238E27FC236}">
                <a16:creationId xmlns:a16="http://schemas.microsoft.com/office/drawing/2014/main" id="{DAA47BD6-78EE-4ED2-A6CE-3E625547DD75}"/>
              </a:ext>
            </a:extLst>
          </p:cNvPr>
          <p:cNvSpPr>
            <a:spLocks noGrp="1"/>
          </p:cNvSpPr>
          <p:nvPr>
            <p:ph idx="1"/>
          </p:nvPr>
        </p:nvSpPr>
        <p:spPr/>
        <p:txBody>
          <a:bodyPr>
            <a:normAutofit fontScale="92500" lnSpcReduction="10000"/>
          </a:bodyPr>
          <a:lstStyle/>
          <a:p>
            <a:r>
              <a:rPr lang="en-US" sz="3000" dirty="0" err="1"/>
              <a:t>url</a:t>
            </a:r>
            <a:r>
              <a:rPr lang="en-US" sz="3000" dirty="0"/>
              <a:t> </a:t>
            </a:r>
            <a:r>
              <a:rPr lang="en-US" sz="3000" dirty="0" err="1"/>
              <a:t>mesures</a:t>
            </a:r>
            <a:r>
              <a:rPr lang="en-US" sz="3000" dirty="0"/>
              <a:t> </a:t>
            </a:r>
            <a:r>
              <a:rPr lang="en-US" sz="3000" dirty="0" err="1"/>
              <a:t>actuelles</a:t>
            </a:r>
            <a:r>
              <a:rPr lang="en-US" sz="3000" dirty="0"/>
              <a:t>:</a:t>
            </a:r>
          </a:p>
          <a:p>
            <a:r>
              <a:rPr lang="en-US" dirty="0"/>
              <a:t>https://api.openweathermap.org/data/2.5/</a:t>
            </a:r>
            <a:r>
              <a:rPr lang="en-US" dirty="0">
                <a:solidFill>
                  <a:srgbClr val="7030A0"/>
                </a:solidFill>
              </a:rPr>
              <a:t>weather?</a:t>
            </a:r>
            <a:r>
              <a:rPr lang="en-US" dirty="0">
                <a:solidFill>
                  <a:srgbClr val="FF0000"/>
                </a:solidFill>
              </a:rPr>
              <a:t>q=paris</a:t>
            </a:r>
            <a:r>
              <a:rPr lang="en-US" dirty="0"/>
              <a:t>,</a:t>
            </a:r>
            <a:r>
              <a:rPr lang="en-US" dirty="0">
                <a:solidFill>
                  <a:srgbClr val="FF0000"/>
                </a:solidFill>
              </a:rPr>
              <a:t>fr</a:t>
            </a:r>
            <a:r>
              <a:rPr lang="en-US" dirty="0">
                <a:solidFill>
                  <a:srgbClr val="00B050"/>
                </a:solidFill>
              </a:rPr>
              <a:t>&amp;appid=58e08b52cadfc9c96fc8354666cec712</a:t>
            </a:r>
            <a:r>
              <a:rPr lang="en-US" dirty="0">
                <a:solidFill>
                  <a:srgbClr val="0070C0"/>
                </a:solidFill>
              </a:rPr>
              <a:t>&amp;lang=fr</a:t>
            </a:r>
          </a:p>
          <a:p>
            <a:endParaRPr lang="en-US" dirty="0"/>
          </a:p>
          <a:p>
            <a:endParaRPr lang="en-US" dirty="0"/>
          </a:p>
          <a:p>
            <a:endParaRPr lang="en-US" dirty="0"/>
          </a:p>
          <a:p>
            <a:r>
              <a:rPr lang="en-US" sz="3000" dirty="0" err="1"/>
              <a:t>url</a:t>
            </a:r>
            <a:r>
              <a:rPr lang="en-US" sz="3000" dirty="0"/>
              <a:t> </a:t>
            </a:r>
            <a:r>
              <a:rPr lang="en-US" sz="3000" dirty="0" err="1"/>
              <a:t>previsionnel</a:t>
            </a:r>
            <a:endParaRPr lang="en-US" sz="3000" dirty="0"/>
          </a:p>
          <a:p>
            <a:r>
              <a:rPr lang="en-US" dirty="0"/>
              <a:t>https://api.openweathermap.org/data/2.5/</a:t>
            </a:r>
            <a:r>
              <a:rPr lang="en-US" dirty="0">
                <a:solidFill>
                  <a:srgbClr val="7030A0"/>
                </a:solidFill>
              </a:rPr>
              <a:t>forecast?</a:t>
            </a:r>
            <a:r>
              <a:rPr lang="en-US" dirty="0">
                <a:solidFill>
                  <a:srgbClr val="FF0000"/>
                </a:solidFill>
              </a:rPr>
              <a:t>q=paris,fr</a:t>
            </a:r>
            <a:r>
              <a:rPr lang="en-US" dirty="0">
                <a:solidFill>
                  <a:srgbClr val="00B050"/>
                </a:solidFill>
              </a:rPr>
              <a:t>&amp;appid=58e08b52cadfc9c96fc8354666cec712</a:t>
            </a:r>
            <a:r>
              <a:rPr lang="en-US" dirty="0">
                <a:solidFill>
                  <a:srgbClr val="0070C0"/>
                </a:solidFill>
              </a:rPr>
              <a:t>&amp;lang=fr</a:t>
            </a:r>
          </a:p>
        </p:txBody>
      </p:sp>
      <p:sp>
        <p:nvSpPr>
          <p:cNvPr id="6" name="Rectangle 5">
            <a:extLst>
              <a:ext uri="{FF2B5EF4-FFF2-40B4-BE49-F238E27FC236}">
                <a16:creationId xmlns:a16="http://schemas.microsoft.com/office/drawing/2014/main" id="{B76502C6-EB94-4A32-B872-E32BF9CE434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5" name="Espace réservé du numéro de diapositive 4">
            <a:extLst>
              <a:ext uri="{FF2B5EF4-FFF2-40B4-BE49-F238E27FC236}">
                <a16:creationId xmlns:a16="http://schemas.microsoft.com/office/drawing/2014/main" id="{2AB1275C-09D3-4AE8-B566-73034E569F86}"/>
              </a:ext>
            </a:extLst>
          </p:cNvPr>
          <p:cNvSpPr>
            <a:spLocks noGrp="1"/>
          </p:cNvSpPr>
          <p:nvPr>
            <p:ph type="sldNum" sz="quarter" idx="12"/>
          </p:nvPr>
        </p:nvSpPr>
        <p:spPr/>
        <p:txBody>
          <a:bodyPr/>
          <a:lstStyle/>
          <a:p>
            <a:pPr rtl="0"/>
            <a:fld id="{34B7E4EF-A1BD-40F4-AB7B-04F084DD991D}" type="slidenum">
              <a:rPr lang="en-US" smtClean="0"/>
              <a:t>31</a:t>
            </a:fld>
            <a:endParaRPr lang="en-US"/>
          </a:p>
        </p:txBody>
      </p:sp>
    </p:spTree>
    <p:extLst>
      <p:ext uri="{BB962C8B-B14F-4D97-AF65-F5344CB8AC3E}">
        <p14:creationId xmlns:p14="http://schemas.microsoft.com/office/powerpoint/2010/main" val="3400703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B2168-D7FA-4331-A888-9959DAB2AD69}"/>
              </a:ext>
            </a:extLst>
          </p:cNvPr>
          <p:cNvSpPr>
            <a:spLocks noGrp="1"/>
          </p:cNvSpPr>
          <p:nvPr>
            <p:ph type="title"/>
          </p:nvPr>
        </p:nvSpPr>
        <p:spPr>
          <a:xfrm>
            <a:off x="1066800" y="457200"/>
            <a:ext cx="10058400" cy="1015258"/>
          </a:xfrm>
          <a:ln>
            <a:noFill/>
          </a:ln>
        </p:spPr>
        <p:txBody>
          <a:bodyPr>
            <a:normAutofit fontScale="90000"/>
          </a:bodyPr>
          <a:lstStyle/>
          <a:p>
            <a:r>
              <a:rPr lang="fr-FR" dirty="0"/>
              <a:t> 	Balise Ville : Descriptif fichier </a:t>
            </a:r>
            <a:r>
              <a:rPr lang="fr-FR" dirty="0" err="1"/>
              <a:t>json</a:t>
            </a:r>
            <a:r>
              <a:rPr lang="fr-FR" dirty="0"/>
              <a:t> de l’api</a:t>
            </a:r>
            <a:endParaRPr lang="en-US" dirty="0"/>
          </a:p>
        </p:txBody>
      </p:sp>
      <p:sp>
        <p:nvSpPr>
          <p:cNvPr id="4" name="Espace réservé de la date 3">
            <a:extLst>
              <a:ext uri="{FF2B5EF4-FFF2-40B4-BE49-F238E27FC236}">
                <a16:creationId xmlns:a16="http://schemas.microsoft.com/office/drawing/2014/main" id="{2633B18D-4AFB-405F-BA6F-9F4DE6B1B8A5}"/>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46" name="Image 45">
            <a:extLst>
              <a:ext uri="{FF2B5EF4-FFF2-40B4-BE49-F238E27FC236}">
                <a16:creationId xmlns:a16="http://schemas.microsoft.com/office/drawing/2014/main" id="{EAD4F7D0-0F72-4A54-8FE5-B6475DCCAF64}"/>
              </a:ext>
            </a:extLst>
          </p:cNvPr>
          <p:cNvPicPr>
            <a:picLocks noChangeAspect="1"/>
          </p:cNvPicPr>
          <p:nvPr/>
        </p:nvPicPr>
        <p:blipFill>
          <a:blip r:embed="rId3"/>
          <a:stretch>
            <a:fillRect/>
          </a:stretch>
        </p:blipFill>
        <p:spPr>
          <a:xfrm>
            <a:off x="5445431" y="2610022"/>
            <a:ext cx="3933302" cy="980778"/>
          </a:xfrm>
          <a:prstGeom prst="rect">
            <a:avLst/>
          </a:prstGeom>
        </p:spPr>
      </p:pic>
      <p:pic>
        <p:nvPicPr>
          <p:cNvPr id="53" name="Espace réservé du contenu 52">
            <a:extLst>
              <a:ext uri="{FF2B5EF4-FFF2-40B4-BE49-F238E27FC236}">
                <a16:creationId xmlns:a16="http://schemas.microsoft.com/office/drawing/2014/main" id="{670AB7E2-21C6-4C0E-A56C-102EE7A6FA63}"/>
              </a:ext>
            </a:extLst>
          </p:cNvPr>
          <p:cNvPicPr>
            <a:picLocks noGrp="1" noChangeAspect="1"/>
          </p:cNvPicPr>
          <p:nvPr>
            <p:ph idx="1"/>
          </p:nvPr>
        </p:nvPicPr>
        <p:blipFill>
          <a:blip r:embed="rId4"/>
          <a:stretch>
            <a:fillRect/>
          </a:stretch>
        </p:blipFill>
        <p:spPr>
          <a:xfrm>
            <a:off x="571246" y="1429305"/>
            <a:ext cx="1865247" cy="4900305"/>
          </a:xfrm>
          <a:prstGeom prst="rect">
            <a:avLst/>
          </a:prstGeom>
        </p:spPr>
      </p:pic>
      <p:sp>
        <p:nvSpPr>
          <p:cNvPr id="10" name="Rectangle 9">
            <a:extLst>
              <a:ext uri="{FF2B5EF4-FFF2-40B4-BE49-F238E27FC236}">
                <a16:creationId xmlns:a16="http://schemas.microsoft.com/office/drawing/2014/main" id="{351CB501-E5B0-45A9-9711-F84E32D8D77A}"/>
              </a:ext>
            </a:extLst>
          </p:cNvPr>
          <p:cNvSpPr/>
          <p:nvPr/>
        </p:nvSpPr>
        <p:spPr>
          <a:xfrm>
            <a:off x="953428" y="2627790"/>
            <a:ext cx="630315" cy="19531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494D9C02-5842-4C10-B51F-80DB6155D422}"/>
              </a:ext>
            </a:extLst>
          </p:cNvPr>
          <p:cNvSpPr/>
          <p:nvPr/>
        </p:nvSpPr>
        <p:spPr>
          <a:xfrm>
            <a:off x="751642" y="3922432"/>
            <a:ext cx="630315" cy="152538"/>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77E39CF3-1361-4660-B3E6-8E0BAD9D1515}"/>
              </a:ext>
            </a:extLst>
          </p:cNvPr>
          <p:cNvSpPr/>
          <p:nvPr/>
        </p:nvSpPr>
        <p:spPr>
          <a:xfrm>
            <a:off x="685261" y="4074970"/>
            <a:ext cx="695658" cy="184978"/>
          </a:xfrm>
          <a:prstGeom prst="rect">
            <a:avLst/>
          </a:prstGeom>
          <a:noFill/>
          <a:ln w="1905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1D3C8F0-C9BE-4D9A-ADB9-CF70DA2E77ED}"/>
              </a:ext>
            </a:extLst>
          </p:cNvPr>
          <p:cNvSpPr/>
          <p:nvPr/>
        </p:nvSpPr>
        <p:spPr>
          <a:xfrm>
            <a:off x="638270" y="5816992"/>
            <a:ext cx="630315" cy="176174"/>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Connecteur droit avec flèche 13">
            <a:extLst>
              <a:ext uri="{FF2B5EF4-FFF2-40B4-BE49-F238E27FC236}">
                <a16:creationId xmlns:a16="http://schemas.microsoft.com/office/drawing/2014/main" id="{B759803A-01B7-46CE-832B-DC63AD35496C}"/>
              </a:ext>
            </a:extLst>
          </p:cNvPr>
          <p:cNvCxnSpPr>
            <a:cxnSpLocks/>
            <a:stCxn id="10" idx="3"/>
          </p:cNvCxnSpPr>
          <p:nvPr/>
        </p:nvCxnSpPr>
        <p:spPr>
          <a:xfrm>
            <a:off x="1583743" y="2725445"/>
            <a:ext cx="5871742" cy="5629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Connecteur droit avec flèche 18">
            <a:extLst>
              <a:ext uri="{FF2B5EF4-FFF2-40B4-BE49-F238E27FC236}">
                <a16:creationId xmlns:a16="http://schemas.microsoft.com/office/drawing/2014/main" id="{D03DFD54-F4C8-460E-A8A6-8C063E7C7F63}"/>
              </a:ext>
            </a:extLst>
          </p:cNvPr>
          <p:cNvCxnSpPr>
            <a:cxnSpLocks/>
          </p:cNvCxnSpPr>
          <p:nvPr/>
        </p:nvCxnSpPr>
        <p:spPr>
          <a:xfrm flipV="1">
            <a:off x="1380919" y="3092601"/>
            <a:ext cx="6214574" cy="9823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Connecteur droit avec flèche 21">
            <a:extLst>
              <a:ext uri="{FF2B5EF4-FFF2-40B4-BE49-F238E27FC236}">
                <a16:creationId xmlns:a16="http://schemas.microsoft.com/office/drawing/2014/main" id="{3F65D1B8-174F-4F43-AB97-BA4768ED78A7}"/>
              </a:ext>
            </a:extLst>
          </p:cNvPr>
          <p:cNvCxnSpPr>
            <a:cxnSpLocks/>
          </p:cNvCxnSpPr>
          <p:nvPr/>
        </p:nvCxnSpPr>
        <p:spPr>
          <a:xfrm flipV="1">
            <a:off x="1380919" y="2945508"/>
            <a:ext cx="6360445" cy="12844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Connecteur droit avec flèche 24">
            <a:extLst>
              <a:ext uri="{FF2B5EF4-FFF2-40B4-BE49-F238E27FC236}">
                <a16:creationId xmlns:a16="http://schemas.microsoft.com/office/drawing/2014/main" id="{203753A8-07B7-4911-A5D7-A98A7001E98F}"/>
              </a:ext>
            </a:extLst>
          </p:cNvPr>
          <p:cNvCxnSpPr>
            <a:cxnSpLocks/>
            <a:stCxn id="23" idx="3"/>
          </p:cNvCxnSpPr>
          <p:nvPr/>
        </p:nvCxnSpPr>
        <p:spPr>
          <a:xfrm flipV="1">
            <a:off x="1268585" y="2732431"/>
            <a:ext cx="6811772" cy="31726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6" name="Rectangle 65">
            <a:extLst>
              <a:ext uri="{FF2B5EF4-FFF2-40B4-BE49-F238E27FC236}">
                <a16:creationId xmlns:a16="http://schemas.microsoft.com/office/drawing/2014/main" id="{8312612C-B465-443B-BA84-70B711B2E065}"/>
              </a:ext>
            </a:extLst>
          </p:cNvPr>
          <p:cNvSpPr/>
          <p:nvPr/>
        </p:nvSpPr>
        <p:spPr>
          <a:xfrm>
            <a:off x="825623" y="3273828"/>
            <a:ext cx="300919" cy="152537"/>
          </a:xfrm>
          <a:prstGeom prst="rect">
            <a:avLst/>
          </a:prstGeom>
          <a:noFill/>
          <a:ln w="19050">
            <a:solidFill>
              <a:srgbClr val="7030A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68" name="Connecteur droit avec flèche 67">
            <a:extLst>
              <a:ext uri="{FF2B5EF4-FFF2-40B4-BE49-F238E27FC236}">
                <a16:creationId xmlns:a16="http://schemas.microsoft.com/office/drawing/2014/main" id="{57C521A6-C095-40DB-84B0-30671F58FFBE}"/>
              </a:ext>
            </a:extLst>
          </p:cNvPr>
          <p:cNvCxnSpPr>
            <a:cxnSpLocks/>
            <a:stCxn id="66" idx="3"/>
          </p:cNvCxnSpPr>
          <p:nvPr/>
        </p:nvCxnSpPr>
        <p:spPr>
          <a:xfrm flipV="1">
            <a:off x="1126542" y="2957316"/>
            <a:ext cx="5059769" cy="39278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42F2413F-2642-4E40-A537-D688AA05C37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3" name="Rectangle 2">
            <a:extLst>
              <a:ext uri="{FF2B5EF4-FFF2-40B4-BE49-F238E27FC236}">
                <a16:creationId xmlns:a16="http://schemas.microsoft.com/office/drawing/2014/main" id="{60D3AF76-FF54-4395-B192-0C01E214FEB6}"/>
              </a:ext>
            </a:extLst>
          </p:cNvPr>
          <p:cNvSpPr/>
          <p:nvPr/>
        </p:nvSpPr>
        <p:spPr>
          <a:xfrm>
            <a:off x="931201" y="2834908"/>
            <a:ext cx="344436" cy="122408"/>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6" name="Image 25">
            <a:extLst>
              <a:ext uri="{FF2B5EF4-FFF2-40B4-BE49-F238E27FC236}">
                <a16:creationId xmlns:a16="http://schemas.microsoft.com/office/drawing/2014/main" id="{C3C5604E-4BCF-4843-B61D-7C1D698201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8181" y="1122588"/>
            <a:ext cx="1609843" cy="1609843"/>
          </a:xfrm>
          <a:prstGeom prst="rect">
            <a:avLst/>
          </a:prstGeom>
        </p:spPr>
      </p:pic>
      <p:pic>
        <p:nvPicPr>
          <p:cNvPr id="27" name="Image 26">
            <a:extLst>
              <a:ext uri="{FF2B5EF4-FFF2-40B4-BE49-F238E27FC236}">
                <a16:creationId xmlns:a16="http://schemas.microsoft.com/office/drawing/2014/main" id="{2A979187-86EB-4A85-826A-2B198AC350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2625" y="4125570"/>
            <a:ext cx="1772575" cy="1772575"/>
          </a:xfrm>
          <a:prstGeom prst="rect">
            <a:avLst/>
          </a:prstGeom>
        </p:spPr>
      </p:pic>
      <p:cxnSp>
        <p:nvCxnSpPr>
          <p:cNvPr id="24" name="Connecteur droit avec flèche 23">
            <a:extLst>
              <a:ext uri="{FF2B5EF4-FFF2-40B4-BE49-F238E27FC236}">
                <a16:creationId xmlns:a16="http://schemas.microsoft.com/office/drawing/2014/main" id="{631B3E99-AAF8-487D-9B7B-700C7899E124}"/>
              </a:ext>
            </a:extLst>
          </p:cNvPr>
          <p:cNvCxnSpPr>
            <a:cxnSpLocks/>
            <a:stCxn id="3" idx="3"/>
          </p:cNvCxnSpPr>
          <p:nvPr/>
        </p:nvCxnSpPr>
        <p:spPr>
          <a:xfrm>
            <a:off x="1275637" y="2896112"/>
            <a:ext cx="4169794" cy="377716"/>
          </a:xfrm>
          <a:prstGeom prst="straightConnector1">
            <a:avLst/>
          </a:prstGeom>
          <a:ln w="19050">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782045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normAutofit/>
          </a:bodyPr>
          <a:lstStyle/>
          <a:p>
            <a:r>
              <a:rPr lang="fr-FR" sz="3200" dirty="0"/>
              <a:t>Balise Ville : changement de ville</a:t>
            </a:r>
            <a:endParaRPr lang="en-US" sz="3200"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1672516" y="1267593"/>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a:t>
            </a:r>
          </a:p>
          <a:p>
            <a:pPr marL="0" indent="0">
              <a:buNone/>
            </a:pPr>
            <a:r>
              <a:rPr lang="fr-FR" dirty="0"/>
              <a:t>dans notre menu paramètre qui viendra changer la ville recherche </a:t>
            </a:r>
          </a:p>
          <a:p>
            <a:pPr marL="0" indent="0">
              <a:buNone/>
            </a:pPr>
            <a:r>
              <a:rPr lang="fr-FR" dirty="0"/>
              <a:t>dans l’adresse url afin d’en afficher les mesures,</a:t>
            </a:r>
            <a:endParaRPr lang="en-US" dirty="0"/>
          </a:p>
        </p:txBody>
      </p:sp>
      <p:pic>
        <p:nvPicPr>
          <p:cNvPr id="6" name="Image 5">
            <a:extLst>
              <a:ext uri="{FF2B5EF4-FFF2-40B4-BE49-F238E27FC236}">
                <a16:creationId xmlns:a16="http://schemas.microsoft.com/office/drawing/2014/main" id="{14706B24-C03E-400B-9485-CB66A3BA9314}"/>
              </a:ext>
            </a:extLst>
          </p:cNvPr>
          <p:cNvPicPr>
            <a:picLocks noChangeAspect="1"/>
          </p:cNvPicPr>
          <p:nvPr/>
        </p:nvPicPr>
        <p:blipFill>
          <a:blip r:embed="rId2">
            <a:alphaModFix amt="50000"/>
          </a:blip>
          <a:stretch>
            <a:fillRect/>
          </a:stretch>
        </p:blipFill>
        <p:spPr>
          <a:xfrm>
            <a:off x="4737748" y="3099153"/>
            <a:ext cx="2685176" cy="3119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3"/>
          <a:stretch>
            <a:fillRect/>
          </a:stretch>
        </p:blipFill>
        <p:spPr>
          <a:xfrm>
            <a:off x="4751275" y="5410857"/>
            <a:ext cx="2658122" cy="199859"/>
          </a:xfrm>
          <a:prstGeom prst="rect">
            <a:avLst/>
          </a:prstGeom>
        </p:spPr>
      </p:pic>
      <p:pic>
        <p:nvPicPr>
          <p:cNvPr id="7" name="Image 6">
            <a:extLst>
              <a:ext uri="{FF2B5EF4-FFF2-40B4-BE49-F238E27FC236}">
                <a16:creationId xmlns:a16="http://schemas.microsoft.com/office/drawing/2014/main" id="{5EC131D1-38E5-43B4-AE5A-AF449371260B}"/>
              </a:ext>
            </a:extLst>
          </p:cNvPr>
          <p:cNvPicPr>
            <a:picLocks noChangeAspect="1"/>
          </p:cNvPicPr>
          <p:nvPr/>
        </p:nvPicPr>
        <p:blipFill>
          <a:blip r:embed="rId4"/>
          <a:stretch>
            <a:fillRect/>
          </a:stretch>
        </p:blipFill>
        <p:spPr>
          <a:xfrm>
            <a:off x="718583" y="3289870"/>
            <a:ext cx="3140763" cy="2788959"/>
          </a:xfrm>
          <a:prstGeom prst="rect">
            <a:avLst/>
          </a:prstGeom>
        </p:spPr>
      </p:pic>
      <p:sp>
        <p:nvSpPr>
          <p:cNvPr id="8" name="Flèche : droite 7">
            <a:extLst>
              <a:ext uri="{FF2B5EF4-FFF2-40B4-BE49-F238E27FC236}">
                <a16:creationId xmlns:a16="http://schemas.microsoft.com/office/drawing/2014/main" id="{4096C5C2-8FB1-4F06-AF49-4E772E5753FB}"/>
              </a:ext>
            </a:extLst>
          </p:cNvPr>
          <p:cNvSpPr/>
          <p:nvPr/>
        </p:nvSpPr>
        <p:spPr>
          <a:xfrm>
            <a:off x="3914092" y="4439942"/>
            <a:ext cx="709129" cy="638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CB40A3F1-4C2F-4F9B-BCA6-761EF04D7384}"/>
              </a:ext>
            </a:extLst>
          </p:cNvPr>
          <p:cNvPicPr>
            <a:picLocks noChangeAspect="1"/>
          </p:cNvPicPr>
          <p:nvPr/>
        </p:nvPicPr>
        <p:blipFill>
          <a:blip r:embed="rId5"/>
          <a:stretch>
            <a:fillRect/>
          </a:stretch>
        </p:blipFill>
        <p:spPr>
          <a:xfrm>
            <a:off x="8234751" y="3235730"/>
            <a:ext cx="3212422" cy="2846309"/>
          </a:xfrm>
          <a:prstGeom prst="rect">
            <a:avLst/>
          </a:prstGeom>
        </p:spPr>
      </p:pic>
      <p:sp>
        <p:nvSpPr>
          <p:cNvPr id="10" name="Flèche : droite 9">
            <a:extLst>
              <a:ext uri="{FF2B5EF4-FFF2-40B4-BE49-F238E27FC236}">
                <a16:creationId xmlns:a16="http://schemas.microsoft.com/office/drawing/2014/main" id="{78B3B687-1E20-4403-B03C-1C2ECDCB6984}"/>
              </a:ext>
            </a:extLst>
          </p:cNvPr>
          <p:cNvSpPr/>
          <p:nvPr/>
        </p:nvSpPr>
        <p:spPr>
          <a:xfrm>
            <a:off x="7537451" y="4431879"/>
            <a:ext cx="635000" cy="64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07C9ADB-8447-4032-A46E-E8F185F3EEF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1" name="Espace réservé du numéro de diapositive 10">
            <a:extLst>
              <a:ext uri="{FF2B5EF4-FFF2-40B4-BE49-F238E27FC236}">
                <a16:creationId xmlns:a16="http://schemas.microsoft.com/office/drawing/2014/main" id="{A627F21B-1A03-4AA6-8C0E-A76BB5111430}"/>
              </a:ext>
            </a:extLst>
          </p:cNvPr>
          <p:cNvSpPr>
            <a:spLocks noGrp="1"/>
          </p:cNvSpPr>
          <p:nvPr>
            <p:ph type="sldNum" sz="quarter" idx="12"/>
          </p:nvPr>
        </p:nvSpPr>
        <p:spPr/>
        <p:txBody>
          <a:bodyPr/>
          <a:lstStyle/>
          <a:p>
            <a:pPr rtl="0"/>
            <a:fld id="{34B7E4EF-A1BD-40F4-AB7B-04F084DD991D}" type="slidenum">
              <a:rPr lang="en-US" smtClean="0"/>
              <a:t>33</a:t>
            </a:fld>
            <a:endParaRPr lang="en-US"/>
          </a:p>
        </p:txBody>
      </p:sp>
    </p:spTree>
    <p:extLst>
      <p:ext uri="{BB962C8B-B14F-4D97-AF65-F5344CB8AC3E}">
        <p14:creationId xmlns:p14="http://schemas.microsoft.com/office/powerpoint/2010/main" val="2019531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30A75B3-2574-4629-BADA-7580092F65B0}"/>
              </a:ext>
            </a:extLst>
          </p:cNvPr>
          <p:cNvSpPr txBox="1"/>
          <p:nvPr/>
        </p:nvSpPr>
        <p:spPr>
          <a:xfrm>
            <a:off x="1464815" y="1745020"/>
            <a:ext cx="9792070" cy="1200329"/>
          </a:xfrm>
          <a:prstGeom prst="rect">
            <a:avLst/>
          </a:prstGeom>
          <a:noFill/>
        </p:spPr>
        <p:txBody>
          <a:bodyPr wrap="square" rtlCol="0">
            <a:spAutoFit/>
          </a:bodyPr>
          <a:lstStyle/>
          <a:p>
            <a:pPr algn="ctr"/>
            <a:r>
              <a:rPr lang="fr-FR" dirty="0"/>
              <a:t>Notre API nous permet de modifier la langue (par défaut anglaise)</a:t>
            </a:r>
          </a:p>
          <a:p>
            <a:pPr algn="ctr"/>
            <a:r>
              <a:rPr lang="fr-FR" dirty="0"/>
              <a:t>des descriptions météo reçues,</a:t>
            </a:r>
          </a:p>
          <a:p>
            <a:pPr algn="ctr"/>
            <a:r>
              <a:rPr lang="fr-FR" dirty="0"/>
              <a:t>Nous avons donc utilisé cette fonction dans notre programme </a:t>
            </a:r>
          </a:p>
          <a:p>
            <a:pPr algn="ctr"/>
            <a:r>
              <a:rPr lang="fr-FR" dirty="0"/>
              <a:t>Cette fonction sera utilisé lorsque nous modifierons la langue dans le menu paramètres</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9016314" y="3120829"/>
            <a:ext cx="965446" cy="1200329"/>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2185457" y="3124737"/>
            <a:ext cx="914400" cy="1196421"/>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112631" y="421442"/>
            <a:ext cx="7253056" cy="584775"/>
          </a:xfrm>
          <a:prstGeom prst="rect">
            <a:avLst/>
          </a:prstGeom>
          <a:noFill/>
        </p:spPr>
        <p:txBody>
          <a:bodyPr wrap="square" rtlCol="0">
            <a:spAutoFit/>
          </a:bodyPr>
          <a:lstStyle/>
          <a:p>
            <a:r>
              <a:rPr lang="fr-FR" sz="3200" cap="all" dirty="0">
                <a:latin typeface="+mj-lt"/>
              </a:rPr>
              <a:t>Balise</a:t>
            </a:r>
            <a:r>
              <a:rPr lang="fr-FR" sz="3200" dirty="0">
                <a:latin typeface="+mj-lt"/>
              </a:rPr>
              <a:t> </a:t>
            </a:r>
            <a:r>
              <a:rPr lang="fr-FR" sz="3200" cap="all" dirty="0">
                <a:latin typeface="+mj-lt"/>
              </a:rPr>
              <a:t>Ville</a:t>
            </a:r>
            <a:r>
              <a:rPr lang="fr-FR" sz="3200" dirty="0">
                <a:latin typeface="+mj-lt"/>
              </a:rPr>
              <a:t> : </a:t>
            </a:r>
            <a:r>
              <a:rPr lang="fr-FR" sz="3000" cap="all" dirty="0">
                <a:latin typeface="+mj-lt"/>
              </a:rPr>
              <a:t>changement</a:t>
            </a:r>
            <a:r>
              <a:rPr lang="fr-FR" sz="3000" dirty="0">
                <a:latin typeface="+mj-lt"/>
              </a:rPr>
              <a:t> </a:t>
            </a:r>
            <a:r>
              <a:rPr lang="fr-FR" sz="3000" cap="all" dirty="0">
                <a:latin typeface="+mj-lt"/>
              </a:rPr>
              <a:t>de langue</a:t>
            </a:r>
            <a:endParaRPr lang="en-US" sz="3000" dirty="0">
              <a:latin typeface="+mj-lt"/>
            </a:endParaRPr>
          </a:p>
        </p:txBody>
      </p:sp>
      <p:pic>
        <p:nvPicPr>
          <p:cNvPr id="3" name="Image 2">
            <a:extLst>
              <a:ext uri="{FF2B5EF4-FFF2-40B4-BE49-F238E27FC236}">
                <a16:creationId xmlns:a16="http://schemas.microsoft.com/office/drawing/2014/main" id="{06BD29C2-9588-4867-97F3-FDF18B230947}"/>
              </a:ext>
            </a:extLst>
          </p:cNvPr>
          <p:cNvPicPr>
            <a:picLocks noChangeAspect="1"/>
          </p:cNvPicPr>
          <p:nvPr/>
        </p:nvPicPr>
        <p:blipFill>
          <a:blip r:embed="rId4">
            <a:alphaModFix amt="70000"/>
          </a:blip>
          <a:stretch>
            <a:fillRect/>
          </a:stretch>
        </p:blipFill>
        <p:spPr>
          <a:xfrm>
            <a:off x="5059232" y="3124737"/>
            <a:ext cx="2480430" cy="298581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5416860" y="4114045"/>
            <a:ext cx="2002463" cy="129481"/>
          </a:xfrm>
          <a:prstGeom prst="rect">
            <a:avLst/>
          </a:prstGeom>
        </p:spPr>
      </p:pic>
      <p:sp>
        <p:nvSpPr>
          <p:cNvPr id="11" name="Rectangle 10">
            <a:extLst>
              <a:ext uri="{FF2B5EF4-FFF2-40B4-BE49-F238E27FC236}">
                <a16:creationId xmlns:a16="http://schemas.microsoft.com/office/drawing/2014/main" id="{5A4B1DE6-8E73-4E1F-A13E-6BF21A7A3233}"/>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4" name="Espace réservé du numéro de diapositive 3">
            <a:extLst>
              <a:ext uri="{FF2B5EF4-FFF2-40B4-BE49-F238E27FC236}">
                <a16:creationId xmlns:a16="http://schemas.microsoft.com/office/drawing/2014/main" id="{B60D1A4E-8FE0-4818-B042-A0988726FC41}"/>
              </a:ext>
            </a:extLst>
          </p:cNvPr>
          <p:cNvSpPr>
            <a:spLocks noGrp="1"/>
          </p:cNvSpPr>
          <p:nvPr>
            <p:ph type="sldNum" sz="quarter" idx="12"/>
          </p:nvPr>
        </p:nvSpPr>
        <p:spPr/>
        <p:txBody>
          <a:bodyPr/>
          <a:lstStyle/>
          <a:p>
            <a:pPr rtl="0"/>
            <a:fld id="{34B7E4EF-A1BD-40F4-AB7B-04F084DD991D}" type="slidenum">
              <a:rPr lang="en-US" smtClean="0"/>
              <a:t>34</a:t>
            </a:fld>
            <a:endParaRPr lang="en-US"/>
          </a:p>
        </p:txBody>
      </p:sp>
    </p:spTree>
    <p:extLst>
      <p:ext uri="{BB962C8B-B14F-4D97-AF65-F5344CB8AC3E}">
        <p14:creationId xmlns:p14="http://schemas.microsoft.com/office/powerpoint/2010/main" val="1430933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a:xfrm>
            <a:off x="960268" y="340132"/>
            <a:ext cx="10058400" cy="1371600"/>
          </a:xfrm>
        </p:spPr>
        <p:txBody>
          <a:bodyPr/>
          <a:lstStyle/>
          <a:p>
            <a:r>
              <a:rPr lang="fr-FR" dirty="0"/>
              <a:t>	 </a:t>
            </a:r>
            <a:r>
              <a:rPr lang="fr-FR" sz="4000" dirty="0"/>
              <a:t>Balise Ville : descriptif </a:t>
            </a:r>
            <a:r>
              <a:rPr lang="fr-FR" sz="4000" dirty="0" err="1"/>
              <a:t>forecast</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a:xfrm>
            <a:off x="1066800" y="1504188"/>
            <a:ext cx="10058400" cy="3849624"/>
          </a:xfrm>
        </p:spPr>
        <p:txBody>
          <a:bodyPr/>
          <a:lstStyle/>
          <a:p>
            <a:pPr marL="0" indent="0">
              <a:buNone/>
            </a:pPr>
            <a:r>
              <a:rPr lang="fr-FR" dirty="0"/>
              <a:t> </a:t>
            </a:r>
            <a:endParaRPr lang="en-US" dirty="0"/>
          </a:p>
        </p:txBody>
      </p:sp>
      <p:sp>
        <p:nvSpPr>
          <p:cNvPr id="4" name="Espace réservé de la date 3">
            <a:extLst>
              <a:ext uri="{FF2B5EF4-FFF2-40B4-BE49-F238E27FC236}">
                <a16:creationId xmlns:a16="http://schemas.microsoft.com/office/drawing/2014/main" id="{81B96284-0688-44A3-B2A8-8843A7A4F3F3}"/>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ZoneTexte 4">
            <a:extLst>
              <a:ext uri="{FF2B5EF4-FFF2-40B4-BE49-F238E27FC236}">
                <a16:creationId xmlns:a16="http://schemas.microsoft.com/office/drawing/2014/main" id="{036F8D21-4D35-4658-ABCA-BFDD2B26B69E}"/>
              </a:ext>
            </a:extLst>
          </p:cNvPr>
          <p:cNvSpPr txBox="1"/>
          <p:nvPr/>
        </p:nvSpPr>
        <p:spPr>
          <a:xfrm>
            <a:off x="1851379" y="2558749"/>
            <a:ext cx="1557866" cy="2616101"/>
          </a:xfrm>
          <a:prstGeom prst="rect">
            <a:avLst/>
          </a:prstGeom>
          <a:noFill/>
        </p:spPr>
        <p:txBody>
          <a:bodyPr wrap="square" rtlCol="0">
            <a:spAutoFit/>
          </a:bodyPr>
          <a:lstStyle/>
          <a:p>
            <a:r>
              <a:rPr lang="fr-FR" dirty="0"/>
              <a:t>Jour:</a:t>
            </a:r>
          </a:p>
          <a:p>
            <a:r>
              <a:rPr lang="fr-FR" dirty="0"/>
              <a:t>Minimale:</a:t>
            </a:r>
          </a:p>
          <a:p>
            <a:r>
              <a:rPr lang="fr-FR" dirty="0"/>
              <a:t>Maximale</a:t>
            </a:r>
          </a:p>
          <a:p>
            <a:endParaRPr lang="fr-FR" dirty="0"/>
          </a:p>
          <a:p>
            <a:r>
              <a:rPr lang="fr-FR" dirty="0"/>
              <a:t>Icone:</a:t>
            </a:r>
          </a:p>
          <a:p>
            <a:endParaRPr lang="fr-FR" sz="1100" dirty="0"/>
          </a:p>
          <a:p>
            <a:r>
              <a:rPr lang="fr-FR" dirty="0"/>
              <a:t>Description</a:t>
            </a:r>
          </a:p>
          <a:p>
            <a:endParaRPr lang="fr-FR" sz="900" dirty="0"/>
          </a:p>
          <a:p>
            <a:r>
              <a:rPr lang="fr-FR" dirty="0"/>
              <a:t>Humidité:</a:t>
            </a:r>
          </a:p>
          <a:p>
            <a:r>
              <a:rPr lang="fr-FR" dirty="0"/>
              <a:t>Pression :</a:t>
            </a:r>
            <a:endParaRPr lang="en-US" dirty="0"/>
          </a:p>
        </p:txBody>
      </p:sp>
      <p:sp>
        <p:nvSpPr>
          <p:cNvPr id="9" name="Rectangle 8">
            <a:extLst>
              <a:ext uri="{FF2B5EF4-FFF2-40B4-BE49-F238E27FC236}">
                <a16:creationId xmlns:a16="http://schemas.microsoft.com/office/drawing/2014/main" id="{3C2605C1-A6CD-4FD4-AA7C-C25B0A3FDA32}"/>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pic>
        <p:nvPicPr>
          <p:cNvPr id="6" name="Image 5">
            <a:extLst>
              <a:ext uri="{FF2B5EF4-FFF2-40B4-BE49-F238E27FC236}">
                <a16:creationId xmlns:a16="http://schemas.microsoft.com/office/drawing/2014/main" id="{5899DD47-5D00-42ED-B987-7B47A2DD1449}"/>
              </a:ext>
            </a:extLst>
          </p:cNvPr>
          <p:cNvPicPr>
            <a:picLocks noChangeAspect="1"/>
          </p:cNvPicPr>
          <p:nvPr/>
        </p:nvPicPr>
        <p:blipFill>
          <a:blip r:embed="rId2"/>
          <a:stretch>
            <a:fillRect/>
          </a:stretch>
        </p:blipFill>
        <p:spPr>
          <a:xfrm>
            <a:off x="3409244" y="2666048"/>
            <a:ext cx="4670966" cy="2478024"/>
          </a:xfrm>
          <a:prstGeom prst="rect">
            <a:avLst/>
          </a:prstGeom>
        </p:spPr>
      </p:pic>
    </p:spTree>
    <p:extLst>
      <p:ext uri="{BB962C8B-B14F-4D97-AF65-F5344CB8AC3E}">
        <p14:creationId xmlns:p14="http://schemas.microsoft.com/office/powerpoint/2010/main" val="2909718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84169" y="1452159"/>
            <a:ext cx="4423111" cy="4049481"/>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5189"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14107" y="4225366"/>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5043332" y="1452159"/>
            <a:ext cx="4306408" cy="4049481"/>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pic>
        <p:nvPicPr>
          <p:cNvPr id="5" name="Image 4">
            <a:extLst>
              <a:ext uri="{FF2B5EF4-FFF2-40B4-BE49-F238E27FC236}">
                <a16:creationId xmlns:a16="http://schemas.microsoft.com/office/drawing/2014/main" id="{86A3627F-A030-4119-B3E3-B631F822AD9F}"/>
              </a:ext>
            </a:extLst>
          </p:cNvPr>
          <p:cNvPicPr>
            <a:picLocks noChangeAspect="1"/>
          </p:cNvPicPr>
          <p:nvPr/>
        </p:nvPicPr>
        <p:blipFill>
          <a:blip r:embed="rId7"/>
          <a:stretch>
            <a:fillRect/>
          </a:stretch>
        </p:blipFill>
        <p:spPr>
          <a:xfrm>
            <a:off x="9457296" y="2098490"/>
            <a:ext cx="2312548" cy="3292765"/>
          </a:xfrm>
          <a:prstGeom prst="rect">
            <a:avLst/>
          </a:prstGeom>
        </p:spPr>
      </p:pic>
      <p:sp>
        <p:nvSpPr>
          <p:cNvPr id="7" name="ZoneTexte 6">
            <a:extLst>
              <a:ext uri="{FF2B5EF4-FFF2-40B4-BE49-F238E27FC236}">
                <a16:creationId xmlns:a16="http://schemas.microsoft.com/office/drawing/2014/main" id="{C98FD8D5-E863-46A7-9A85-B219660DDC64}"/>
              </a:ext>
            </a:extLst>
          </p:cNvPr>
          <p:cNvSpPr txBox="1"/>
          <p:nvPr/>
        </p:nvSpPr>
        <p:spPr>
          <a:xfrm>
            <a:off x="9437133" y="1452159"/>
            <a:ext cx="2302233" cy="646331"/>
          </a:xfrm>
          <a:prstGeom prst="rect">
            <a:avLst/>
          </a:prstGeom>
          <a:noFill/>
        </p:spPr>
        <p:txBody>
          <a:bodyPr wrap="none" rtlCol="0">
            <a:spAutoFit/>
          </a:bodyPr>
          <a:lstStyle/>
          <a:p>
            <a:r>
              <a:rPr lang="fr-FR" dirty="0"/>
              <a:t>Configuration par </a:t>
            </a:r>
          </a:p>
          <a:p>
            <a:r>
              <a:rPr lang="fr-FR" dirty="0"/>
              <a:t>fichier de style QSS</a:t>
            </a:r>
          </a:p>
        </p:txBody>
      </p:sp>
      <p:sp>
        <p:nvSpPr>
          <p:cNvPr id="21" name="Rectangle 20">
            <a:extLst>
              <a:ext uri="{FF2B5EF4-FFF2-40B4-BE49-F238E27FC236}">
                <a16:creationId xmlns:a16="http://schemas.microsoft.com/office/drawing/2014/main" id="{CC41ECB8-DDE2-406C-8C20-124E8D4C4AAF}"/>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58EB7B25-6661-4B2E-BB55-CE060849E899}"/>
              </a:ext>
            </a:extLst>
          </p:cNvPr>
          <p:cNvSpPr>
            <a:spLocks noGrp="1"/>
          </p:cNvSpPr>
          <p:nvPr>
            <p:ph type="sldNum" sz="quarter" idx="12"/>
          </p:nvPr>
        </p:nvSpPr>
        <p:spPr/>
        <p:txBody>
          <a:bodyPr/>
          <a:lstStyle/>
          <a:p>
            <a:pPr rtl="0"/>
            <a:fld id="{34B7E4EF-A1BD-40F4-AB7B-04F084DD991D}" type="slidenum">
              <a:rPr lang="en-US" smtClean="0"/>
              <a:t>36</a:t>
            </a:fld>
            <a:endParaRPr lang="en-US"/>
          </a:p>
        </p:txBody>
      </p:sp>
    </p:spTree>
    <p:extLst>
      <p:ext uri="{BB962C8B-B14F-4D97-AF65-F5344CB8AC3E}">
        <p14:creationId xmlns:p14="http://schemas.microsoft.com/office/powerpoint/2010/main" val="1091260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Chargement / Sauvegarde des paramètres</a:t>
            </a:r>
          </a:p>
        </p:txBody>
      </p:sp>
      <p:pic>
        <p:nvPicPr>
          <p:cNvPr id="9" name="Image 8">
            <a:extLst>
              <a:ext uri="{FF2B5EF4-FFF2-40B4-BE49-F238E27FC236}">
                <a16:creationId xmlns:a16="http://schemas.microsoft.com/office/drawing/2014/main" id="{588B3C69-D37D-4EB7-ABB6-BD301C97673F}"/>
              </a:ext>
            </a:extLst>
          </p:cNvPr>
          <p:cNvPicPr>
            <a:picLocks noChangeAspect="1"/>
          </p:cNvPicPr>
          <p:nvPr/>
        </p:nvPicPr>
        <p:blipFill>
          <a:blip r:embed="rId3"/>
          <a:stretch>
            <a:fillRect/>
          </a:stretch>
        </p:blipFill>
        <p:spPr>
          <a:xfrm>
            <a:off x="655320" y="4194884"/>
            <a:ext cx="4373880" cy="2084522"/>
          </a:xfrm>
          <a:prstGeom prst="rect">
            <a:avLst/>
          </a:prstGeom>
        </p:spPr>
      </p:pic>
      <p:pic>
        <p:nvPicPr>
          <p:cNvPr id="19" name="Image 18">
            <a:extLst>
              <a:ext uri="{FF2B5EF4-FFF2-40B4-BE49-F238E27FC236}">
                <a16:creationId xmlns:a16="http://schemas.microsoft.com/office/drawing/2014/main" id="{7D25B42A-721B-4708-BD53-9F2E3F3976B9}"/>
              </a:ext>
            </a:extLst>
          </p:cNvPr>
          <p:cNvPicPr>
            <a:picLocks noChangeAspect="1"/>
          </p:cNvPicPr>
          <p:nvPr/>
        </p:nvPicPr>
        <p:blipFill>
          <a:blip r:embed="rId4"/>
          <a:stretch>
            <a:fillRect/>
          </a:stretch>
        </p:blipFill>
        <p:spPr>
          <a:xfrm>
            <a:off x="655320" y="1689735"/>
            <a:ext cx="6484147" cy="1891665"/>
          </a:xfrm>
          <a:prstGeom prst="rect">
            <a:avLst/>
          </a:prstGeom>
        </p:spPr>
      </p:pic>
      <p:sp>
        <p:nvSpPr>
          <p:cNvPr id="20" name="ZoneTexte 19">
            <a:extLst>
              <a:ext uri="{FF2B5EF4-FFF2-40B4-BE49-F238E27FC236}">
                <a16:creationId xmlns:a16="http://schemas.microsoft.com/office/drawing/2014/main" id="{83431540-F42A-4108-830B-72E4356FA9CC}"/>
              </a:ext>
            </a:extLst>
          </p:cNvPr>
          <p:cNvSpPr txBox="1"/>
          <p:nvPr/>
        </p:nvSpPr>
        <p:spPr>
          <a:xfrm>
            <a:off x="655320" y="1320403"/>
            <a:ext cx="3866764" cy="369332"/>
          </a:xfrm>
          <a:prstGeom prst="rect">
            <a:avLst/>
          </a:prstGeom>
          <a:noFill/>
        </p:spPr>
        <p:txBody>
          <a:bodyPr wrap="none" rtlCol="0">
            <a:spAutoFit/>
          </a:bodyPr>
          <a:lstStyle/>
          <a:p>
            <a:r>
              <a:rPr lang="fr-FR" dirty="0"/>
              <a:t>Chargement depuis un fichier INI</a:t>
            </a:r>
          </a:p>
        </p:txBody>
      </p:sp>
      <p:sp>
        <p:nvSpPr>
          <p:cNvPr id="21" name="ZoneTexte 20">
            <a:extLst>
              <a:ext uri="{FF2B5EF4-FFF2-40B4-BE49-F238E27FC236}">
                <a16:creationId xmlns:a16="http://schemas.microsoft.com/office/drawing/2014/main" id="{EF8A8F35-0F2F-41E3-9FD2-8A4D6E8503D8}"/>
              </a:ext>
            </a:extLst>
          </p:cNvPr>
          <p:cNvSpPr txBox="1"/>
          <p:nvPr/>
        </p:nvSpPr>
        <p:spPr>
          <a:xfrm>
            <a:off x="655320" y="3813481"/>
            <a:ext cx="3605474" cy="369332"/>
          </a:xfrm>
          <a:prstGeom prst="rect">
            <a:avLst/>
          </a:prstGeom>
          <a:noFill/>
        </p:spPr>
        <p:txBody>
          <a:bodyPr wrap="none" rtlCol="0">
            <a:spAutoFit/>
          </a:bodyPr>
          <a:lstStyle/>
          <a:p>
            <a:r>
              <a:rPr lang="fr-FR" dirty="0"/>
              <a:t>Sauvegarde dans un fichier INI</a:t>
            </a:r>
          </a:p>
        </p:txBody>
      </p:sp>
      <p:pic>
        <p:nvPicPr>
          <p:cNvPr id="23" name="Image 22">
            <a:extLst>
              <a:ext uri="{FF2B5EF4-FFF2-40B4-BE49-F238E27FC236}">
                <a16:creationId xmlns:a16="http://schemas.microsoft.com/office/drawing/2014/main" id="{D1FDAFAF-9689-494E-8E4B-7384E9CE8A78}"/>
              </a:ext>
            </a:extLst>
          </p:cNvPr>
          <p:cNvPicPr>
            <a:picLocks noChangeAspect="1"/>
          </p:cNvPicPr>
          <p:nvPr/>
        </p:nvPicPr>
        <p:blipFill>
          <a:blip r:embed="rId5"/>
          <a:stretch>
            <a:fillRect/>
          </a:stretch>
        </p:blipFill>
        <p:spPr>
          <a:xfrm>
            <a:off x="7606665" y="2917059"/>
            <a:ext cx="3790950" cy="2162175"/>
          </a:xfrm>
          <a:prstGeom prst="rect">
            <a:avLst/>
          </a:prstGeom>
        </p:spPr>
      </p:pic>
      <p:sp>
        <p:nvSpPr>
          <p:cNvPr id="24" name="ZoneTexte 23">
            <a:extLst>
              <a:ext uri="{FF2B5EF4-FFF2-40B4-BE49-F238E27FC236}">
                <a16:creationId xmlns:a16="http://schemas.microsoft.com/office/drawing/2014/main" id="{1DC2CB7D-C161-4371-A26E-CF90553D6EAF}"/>
              </a:ext>
            </a:extLst>
          </p:cNvPr>
          <p:cNvSpPr txBox="1"/>
          <p:nvPr/>
        </p:nvSpPr>
        <p:spPr>
          <a:xfrm>
            <a:off x="7911658" y="2547727"/>
            <a:ext cx="2903359" cy="369332"/>
          </a:xfrm>
          <a:prstGeom prst="rect">
            <a:avLst/>
          </a:prstGeom>
          <a:noFill/>
        </p:spPr>
        <p:txBody>
          <a:bodyPr wrap="none" rtlCol="0">
            <a:spAutoFit/>
          </a:bodyPr>
          <a:lstStyle/>
          <a:p>
            <a:r>
              <a:rPr lang="fr-FR" dirty="0"/>
              <a:t>Le contenu du fichier INI</a:t>
            </a:r>
          </a:p>
        </p:txBody>
      </p:sp>
      <p:sp>
        <p:nvSpPr>
          <p:cNvPr id="12" name="Rectangle 11">
            <a:extLst>
              <a:ext uri="{FF2B5EF4-FFF2-40B4-BE49-F238E27FC236}">
                <a16:creationId xmlns:a16="http://schemas.microsoft.com/office/drawing/2014/main" id="{0518D2CB-AE9D-4F01-A801-B4C18159A1D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B5024484-265B-49DF-B54F-6EEC896DC03E}"/>
              </a:ext>
            </a:extLst>
          </p:cNvPr>
          <p:cNvSpPr>
            <a:spLocks noGrp="1"/>
          </p:cNvSpPr>
          <p:nvPr>
            <p:ph type="sldNum" sz="quarter" idx="12"/>
          </p:nvPr>
        </p:nvSpPr>
        <p:spPr/>
        <p:txBody>
          <a:bodyPr/>
          <a:lstStyle/>
          <a:p>
            <a:pPr rtl="0"/>
            <a:fld id="{34B7E4EF-A1BD-40F4-AB7B-04F084DD991D}" type="slidenum">
              <a:rPr lang="en-US" smtClean="0"/>
              <a:t>37</a:t>
            </a:fld>
            <a:endParaRPr lang="en-US"/>
          </a:p>
        </p:txBody>
      </p:sp>
    </p:spTree>
    <p:extLst>
      <p:ext uri="{BB962C8B-B14F-4D97-AF65-F5344CB8AC3E}">
        <p14:creationId xmlns:p14="http://schemas.microsoft.com/office/powerpoint/2010/main" val="3361466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cap="all"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DC1E01B1-2972-466B-9C68-373A7D461D6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Espace réservé du numéro de diapositive 2">
            <a:extLst>
              <a:ext uri="{FF2B5EF4-FFF2-40B4-BE49-F238E27FC236}">
                <a16:creationId xmlns:a16="http://schemas.microsoft.com/office/drawing/2014/main" id="{B14828CB-14C0-4316-BCF1-7DA4AE4F2D56}"/>
              </a:ext>
            </a:extLst>
          </p:cNvPr>
          <p:cNvSpPr>
            <a:spLocks noGrp="1"/>
          </p:cNvSpPr>
          <p:nvPr>
            <p:ph type="sldNum" sz="quarter" idx="12"/>
          </p:nvPr>
        </p:nvSpPr>
        <p:spPr/>
        <p:txBody>
          <a:bodyPr/>
          <a:lstStyle/>
          <a:p>
            <a:pPr rtl="0"/>
            <a:fld id="{34B7E4EF-A1BD-40F4-AB7B-04F084DD991D}" type="slidenum">
              <a:rPr lang="en-US" smtClean="0"/>
              <a:t>38</a:t>
            </a:fld>
            <a:endParaRPr lang="en-US"/>
          </a:p>
        </p:txBody>
      </p:sp>
    </p:spTree>
    <p:extLst>
      <p:ext uri="{BB962C8B-B14F-4D97-AF65-F5344CB8AC3E}">
        <p14:creationId xmlns:p14="http://schemas.microsoft.com/office/powerpoint/2010/main" val="2443869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cap="all"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
        <p:nvSpPr>
          <p:cNvPr id="9" name="Rectangle 8">
            <a:extLst>
              <a:ext uri="{FF2B5EF4-FFF2-40B4-BE49-F238E27FC236}">
                <a16:creationId xmlns:a16="http://schemas.microsoft.com/office/drawing/2014/main" id="{21B8262C-6163-441C-9163-5A5C9154030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 name="Espace réservé du numéro de diapositive 1">
            <a:extLst>
              <a:ext uri="{FF2B5EF4-FFF2-40B4-BE49-F238E27FC236}">
                <a16:creationId xmlns:a16="http://schemas.microsoft.com/office/drawing/2014/main" id="{4B7C0A50-0B2E-4E09-8358-262688B6C0EE}"/>
              </a:ext>
            </a:extLst>
          </p:cNvPr>
          <p:cNvSpPr>
            <a:spLocks noGrp="1"/>
          </p:cNvSpPr>
          <p:nvPr>
            <p:ph type="sldNum" sz="quarter" idx="12"/>
          </p:nvPr>
        </p:nvSpPr>
        <p:spPr/>
        <p:txBody>
          <a:bodyPr/>
          <a:lstStyle/>
          <a:p>
            <a:pPr rtl="0"/>
            <a:fld id="{34B7E4EF-A1BD-40F4-AB7B-04F084DD991D}" type="slidenum">
              <a:rPr lang="en-US" smtClean="0"/>
              <a:t>39</a:t>
            </a:fld>
            <a:endParaRPr lang="en-US"/>
          </a:p>
        </p:txBody>
      </p:sp>
    </p:spTree>
    <p:extLst>
      <p:ext uri="{BB962C8B-B14F-4D97-AF65-F5344CB8AC3E}">
        <p14:creationId xmlns:p14="http://schemas.microsoft.com/office/powerpoint/2010/main" val="54793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405643"/>
            <a:ext cx="10058400" cy="616190"/>
          </a:xfrm>
        </p:spPr>
        <p:txBody>
          <a:bodyPr>
            <a:normAutofit fontScale="90000"/>
          </a:bodyPr>
          <a:lstStyle/>
          <a:p>
            <a:r>
              <a:rPr lang="fr-FR" dirty="0"/>
              <a:t>Station Météo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876412" y="1065529"/>
            <a:ext cx="5029200" cy="4693960"/>
          </a:xfrm>
        </p:spPr>
        <p:txBody>
          <a:bodyPr>
            <a:normAutofit fontScale="92500" lnSpcReduction="20000"/>
          </a:bodyPr>
          <a:lstStyle/>
          <a:p>
            <a:endParaRPr lang="fr-FR" sz="1400" dirty="0">
              <a:solidFill>
                <a:schemeClr val="tx1"/>
              </a:solidFill>
              <a:effectLst/>
              <a:latin typeface="Arial" panose="020B0604020202020204" pitchFamily="34" charset="0"/>
              <a:cs typeface="Arial" panose="020B0604020202020204" pitchFamily="34" charset="0"/>
            </a:endParaRPr>
          </a:p>
          <a:p>
            <a:r>
              <a:rPr lang="fr-FR" sz="1400" dirty="0">
                <a:solidFill>
                  <a:schemeClr val="tx1"/>
                </a:solidFill>
                <a:effectLst/>
                <a:latin typeface="Arial" panose="020B0604020202020204" pitchFamily="34" charset="0"/>
                <a:cs typeface="Arial" panose="020B0604020202020204" pitchFamily="34" charset="0"/>
              </a:rPr>
              <a:t>L’objectif de ce projet est de concevoir une application PC Station Météo. </a:t>
            </a:r>
          </a:p>
          <a:p>
            <a:r>
              <a:rPr lang="fr-FR" sz="1400" dirty="0">
                <a:solidFill>
                  <a:schemeClr val="tx1"/>
                </a:solidFill>
                <a:effectLst/>
                <a:latin typeface="Arial" panose="020B0604020202020204" pitchFamily="34" charset="0"/>
                <a:cs typeface="Arial" panose="020B0604020202020204" pitchFamily="34" charset="0"/>
              </a:rPr>
              <a:t>On souhaite afficher sur cette station Météo des informations météorologiques de 2 points géographiques différents:</a:t>
            </a:r>
          </a:p>
          <a:p>
            <a:pPr lvl="1"/>
            <a:r>
              <a:rPr lang="fr-FR" sz="1400" dirty="0">
                <a:solidFill>
                  <a:schemeClr val="tx1"/>
                </a:solidFill>
                <a:effectLst/>
                <a:latin typeface="Arial" panose="020B0604020202020204" pitchFamily="34" charset="0"/>
                <a:cs typeface="Arial" panose="020B0604020202020204" pitchFamily="34" charset="0"/>
              </a:rPr>
              <a:t>en mer, ce qu’on appellera la « Balise Mer » </a:t>
            </a:r>
          </a:p>
          <a:p>
            <a:pPr lvl="2"/>
            <a:r>
              <a:rPr lang="fr-FR" sz="1400" dirty="0">
                <a:solidFill>
                  <a:schemeClr val="tx1"/>
                </a:solidFill>
                <a:effectLst/>
                <a:latin typeface="Arial" panose="020B0604020202020204" pitchFamily="34" charset="0"/>
                <a:cs typeface="Arial" panose="020B0604020202020204" pitchFamily="34" charset="0"/>
              </a:rPr>
              <a:t>Température en °C/°F de -40°C à 50°C</a:t>
            </a:r>
          </a:p>
          <a:p>
            <a:pPr lvl="2"/>
            <a:r>
              <a:rPr lang="fr-FR" sz="1400" dirty="0">
                <a:solidFill>
                  <a:schemeClr val="tx1"/>
                </a:solidFill>
                <a:effectLst/>
                <a:latin typeface="Arial" panose="020B0604020202020204" pitchFamily="34" charset="0"/>
                <a:cs typeface="Arial" panose="020B0604020202020204" pitchFamily="34" charset="0"/>
              </a:rPr>
              <a:t>Résolution : 0.1°C relevé toutes les 10 minutes</a:t>
            </a:r>
          </a:p>
          <a:p>
            <a:pPr lvl="2"/>
            <a:r>
              <a:rPr lang="fr-FR" sz="1400" dirty="0">
                <a:solidFill>
                  <a:schemeClr val="tx1"/>
                </a:solidFill>
                <a:effectLst/>
                <a:latin typeface="Arial" panose="020B0604020202020204" pitchFamily="34" charset="0"/>
                <a:cs typeface="Arial" panose="020B0604020202020204" pitchFamily="34" charset="0"/>
              </a:rPr>
              <a:t>Taux d’humidité</a:t>
            </a:r>
            <a:endParaRPr lang="fr-FR" sz="1400" dirty="0">
              <a:solidFill>
                <a:schemeClr val="tx1"/>
              </a:solidFill>
              <a:latin typeface="Arial" panose="020B0604020202020204" pitchFamily="34" charset="0"/>
              <a:cs typeface="Arial" panose="020B0604020202020204" pitchFamily="34" charset="0"/>
            </a:endParaRPr>
          </a:p>
          <a:p>
            <a:pPr lvl="2"/>
            <a:r>
              <a:rPr lang="fr-FR" sz="1400" dirty="0">
                <a:solidFill>
                  <a:schemeClr val="tx1"/>
                </a:solidFill>
                <a:effectLst/>
                <a:latin typeface="Arial" panose="020B0604020202020204" pitchFamily="34" charset="0"/>
                <a:cs typeface="Arial" panose="020B0604020202020204" pitchFamily="34" charset="0"/>
              </a:rPr>
              <a:t>Pression </a:t>
            </a:r>
          </a:p>
          <a:p>
            <a:pPr lvl="1"/>
            <a:r>
              <a:rPr lang="fr-FR" sz="1400" dirty="0">
                <a:solidFill>
                  <a:schemeClr val="tx1"/>
                </a:solidFill>
                <a:effectLst/>
                <a:latin typeface="Arial" panose="020B0604020202020204" pitchFamily="34" charset="0"/>
                <a:cs typeface="Arial" panose="020B0604020202020204" pitchFamily="34" charset="0"/>
              </a:rPr>
              <a:t>d'une ville choisie, ce qu’on appelle la « Balise Ville »</a:t>
            </a:r>
          </a:p>
          <a:p>
            <a:pPr lvl="2"/>
            <a:r>
              <a:rPr lang="fr-FR" sz="1400" dirty="0">
                <a:solidFill>
                  <a:schemeClr val="tx1"/>
                </a:solidFill>
                <a:effectLst/>
                <a:latin typeface="Arial" panose="020B0604020202020204" pitchFamily="34" charset="0"/>
                <a:cs typeface="Arial" panose="020B0604020202020204" pitchFamily="34" charset="0"/>
              </a:rPr>
              <a:t>Température en °C/°F de -40°C à 50°C</a:t>
            </a:r>
            <a:endParaRPr lang="fr-FR" sz="1400" dirty="0">
              <a:solidFill>
                <a:schemeClr val="tx1"/>
              </a:solidFill>
              <a:latin typeface="Arial" panose="020B0604020202020204" pitchFamily="34" charset="0"/>
              <a:cs typeface="Arial" panose="020B0604020202020204" pitchFamily="34" charset="0"/>
            </a:endParaRPr>
          </a:p>
          <a:p>
            <a:pPr lvl="2"/>
            <a:r>
              <a:rPr lang="fr-FR" sz="1400" dirty="0">
                <a:solidFill>
                  <a:schemeClr val="tx1"/>
                </a:solidFill>
                <a:effectLst/>
                <a:latin typeface="Arial" panose="020B0604020202020204" pitchFamily="34" charset="0"/>
                <a:cs typeface="Arial" panose="020B0604020202020204" pitchFamily="34" charset="0"/>
              </a:rPr>
              <a:t>Résolution : 0.1°C relevé toutes les 10 minutes </a:t>
            </a:r>
            <a:endParaRPr lang="fr-FR" sz="1400" dirty="0">
              <a:solidFill>
                <a:schemeClr val="tx1"/>
              </a:solidFill>
              <a:latin typeface="Arial" panose="020B0604020202020204" pitchFamily="34" charset="0"/>
              <a:cs typeface="Arial" panose="020B0604020202020204" pitchFamily="34" charset="0"/>
            </a:endParaRPr>
          </a:p>
          <a:p>
            <a:pPr lvl="2"/>
            <a:r>
              <a:rPr lang="fr-FR" sz="1400" dirty="0">
                <a:solidFill>
                  <a:schemeClr val="tx1"/>
                </a:solidFill>
                <a:effectLst/>
                <a:latin typeface="Arial" panose="020B0604020202020204" pitchFamily="34" charset="0"/>
                <a:cs typeface="Arial" panose="020B0604020202020204" pitchFamily="34" charset="0"/>
              </a:rPr>
              <a:t>Gestion de l’affichage de pictogrammes associés</a:t>
            </a:r>
            <a:endParaRPr lang="fr-FR" sz="1400" dirty="0">
              <a:solidFill>
                <a:schemeClr val="tx1"/>
              </a:solidFill>
              <a:latin typeface="Arial" panose="020B0604020202020204" pitchFamily="34" charset="0"/>
              <a:cs typeface="Arial" panose="020B0604020202020204" pitchFamily="34" charset="0"/>
            </a:endParaRPr>
          </a:p>
          <a:p>
            <a:pPr lvl="2"/>
            <a:r>
              <a:rPr lang="fr-FR" sz="1400" dirty="0">
                <a:solidFill>
                  <a:schemeClr val="tx1"/>
                </a:solidFill>
                <a:effectLst/>
                <a:latin typeface="Arial" panose="020B0604020202020204" pitchFamily="34" charset="0"/>
                <a:cs typeface="Arial" panose="020B0604020202020204" pitchFamily="34" charset="0"/>
              </a:rPr>
              <a:t>Affichage de la Ville</a:t>
            </a:r>
            <a:endParaRPr lang="fr-FR" sz="1400" dirty="0">
              <a:solidFill>
                <a:schemeClr val="tx1"/>
              </a:solidFill>
              <a:latin typeface="Arial" panose="020B0604020202020204" pitchFamily="34" charset="0"/>
              <a:cs typeface="Arial" panose="020B0604020202020204" pitchFamily="34" charset="0"/>
            </a:endParaRPr>
          </a:p>
          <a:p>
            <a:pPr lvl="2"/>
            <a:r>
              <a:rPr lang="fr-FR" sz="1400" dirty="0">
                <a:solidFill>
                  <a:schemeClr val="tx1"/>
                </a:solidFill>
                <a:effectLst/>
                <a:latin typeface="Arial" panose="020B0604020202020204" pitchFamily="34" charset="0"/>
                <a:cs typeface="Arial" panose="020B0604020202020204" pitchFamily="34" charset="0"/>
              </a:rPr>
              <a:t>Graphique prévisionnel pour les 5 jours suivants</a:t>
            </a:r>
          </a:p>
          <a:p>
            <a:pPr lvl="1"/>
            <a:r>
              <a:rPr lang="fr-FR" sz="1400" dirty="0">
                <a:solidFill>
                  <a:schemeClr val="tx1"/>
                </a:solidFill>
                <a:effectLst/>
                <a:latin typeface="Arial" panose="020B0604020202020204" pitchFamily="34" charset="0"/>
                <a:cs typeface="Arial" panose="020B0604020202020204" pitchFamily="34" charset="0"/>
              </a:rPr>
              <a:t>Ainsi que l’Affichage de l'heure et de la date </a:t>
            </a:r>
            <a:endParaRPr lang="fr-FR" sz="1400" dirty="0">
              <a:solidFill>
                <a:schemeClr val="tx1"/>
              </a:solidFill>
              <a:latin typeface="Arial" panose="020B0604020202020204" pitchFamily="34" charset="0"/>
              <a:cs typeface="Arial" panose="020B0604020202020204" pitchFamily="34" charset="0"/>
            </a:endParaRPr>
          </a:p>
          <a:p>
            <a:pPr marL="0" indent="0">
              <a:buNone/>
            </a:pPr>
            <a:endParaRPr lang="fr-FR" dirty="0"/>
          </a:p>
        </p:txBody>
      </p:sp>
      <p:sp>
        <p:nvSpPr>
          <p:cNvPr id="7" name="ZoneTexte 6">
            <a:extLst>
              <a:ext uri="{FF2B5EF4-FFF2-40B4-BE49-F238E27FC236}">
                <a16:creationId xmlns:a16="http://schemas.microsoft.com/office/drawing/2014/main" id="{20061F79-7E6F-4983-A610-EBF56706150F}"/>
              </a:ext>
            </a:extLst>
          </p:cNvPr>
          <p:cNvSpPr txBox="1"/>
          <p:nvPr/>
        </p:nvSpPr>
        <p:spPr>
          <a:xfrm>
            <a:off x="5996567" y="1346611"/>
            <a:ext cx="6095028" cy="2677656"/>
          </a:xfrm>
          <a:prstGeom prst="rect">
            <a:avLst/>
          </a:prstGeom>
          <a:noFill/>
        </p:spPr>
        <p:txBody>
          <a:bodyPr wrap="square">
            <a:spAutoFit/>
          </a:bodyPr>
          <a:lstStyle/>
          <a:p>
            <a:r>
              <a:rPr lang="fr-FR" sz="1200" dirty="0">
                <a:effectLst/>
                <a:latin typeface="Arial" panose="020B0604020202020204" pitchFamily="34" charset="0"/>
                <a:cs typeface="Arial" panose="020B0604020202020204" pitchFamily="34" charset="0"/>
              </a:rPr>
              <a:t>Il faudra aussi créer une partie d’administration permettant de configurer certain paramètres :</a:t>
            </a:r>
          </a:p>
          <a:p>
            <a:pPr marL="171450"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Format de l’heure 12H ou 24H</a:t>
            </a:r>
          </a:p>
          <a:p>
            <a:pPr marL="171450"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Choix de la Ville</a:t>
            </a:r>
          </a:p>
          <a:p>
            <a:pPr marL="171450"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Unité de Température Fahrenheit ou Celsius</a:t>
            </a:r>
          </a:p>
          <a:p>
            <a:pPr marL="171450"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Possibilité de choisir les styles d’affichages :</a:t>
            </a:r>
          </a:p>
          <a:p>
            <a:pPr marL="628650" lvl="1"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Famille de Police </a:t>
            </a:r>
          </a:p>
          <a:p>
            <a:pPr marL="628650" lvl="1"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Couleur </a:t>
            </a:r>
            <a:r>
              <a:rPr lang="fr-FR" sz="1200" dirty="0">
                <a:latin typeface="Arial" panose="020B0604020202020204" pitchFamily="34" charset="0"/>
                <a:cs typeface="Arial" panose="020B0604020202020204" pitchFamily="34" charset="0"/>
              </a:rPr>
              <a:t>:(</a:t>
            </a:r>
            <a:r>
              <a:rPr lang="fr-FR" sz="1200" dirty="0">
                <a:effectLst/>
                <a:latin typeface="Arial" panose="020B0604020202020204" pitchFamily="34" charset="0"/>
                <a:cs typeface="Arial" panose="020B0604020202020204" pitchFamily="34" charset="0"/>
              </a:rPr>
              <a:t>Chaque style sera décliné en Mode Jour/Nuit)</a:t>
            </a:r>
          </a:p>
          <a:p>
            <a:pPr marL="628650" lvl="1"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Choix de la langue •: Anglais </a:t>
            </a:r>
            <a:r>
              <a:rPr lang="fr-FR" sz="1200" dirty="0">
                <a:latin typeface="Arial" panose="020B0604020202020204" pitchFamily="34" charset="0"/>
                <a:cs typeface="Arial" panose="020B0604020202020204" pitchFamily="34" charset="0"/>
              </a:rPr>
              <a:t>/ </a:t>
            </a:r>
            <a:r>
              <a:rPr lang="fr-FR" sz="1200" dirty="0">
                <a:effectLst/>
                <a:latin typeface="Arial" panose="020B0604020202020204" pitchFamily="34" charset="0"/>
                <a:cs typeface="Arial" panose="020B0604020202020204" pitchFamily="34" charset="0"/>
              </a:rPr>
              <a:t>Français</a:t>
            </a:r>
          </a:p>
          <a:p>
            <a:pPr lvl="1"/>
            <a:endParaRPr lang="fr-FR" sz="1200" dirty="0">
              <a:latin typeface="Arial" panose="020B0604020202020204" pitchFamily="34" charset="0"/>
              <a:cs typeface="Arial" panose="020B0604020202020204" pitchFamily="34" charset="0"/>
            </a:endParaRPr>
          </a:p>
          <a:p>
            <a:r>
              <a:rPr lang="fr-FR" sz="1200" dirty="0">
                <a:effectLst/>
                <a:latin typeface="Arial" panose="020B0604020202020204" pitchFamily="34" charset="0"/>
                <a:cs typeface="Arial" panose="020B0604020202020204" pitchFamily="34" charset="0"/>
              </a:rPr>
              <a:t>Une partie </a:t>
            </a:r>
            <a:r>
              <a:rPr lang="fr-FR" sz="1200" dirty="0">
                <a:latin typeface="Arial" panose="020B0604020202020204" pitchFamily="34" charset="0"/>
                <a:cs typeface="Arial" panose="020B0604020202020204" pitchFamily="34" charset="0"/>
              </a:rPr>
              <a:t>f</a:t>
            </a:r>
            <a:r>
              <a:rPr lang="fr-FR" sz="1200" dirty="0">
                <a:effectLst/>
                <a:latin typeface="Arial" panose="020B0604020202020204" pitchFamily="34" charset="0"/>
                <a:cs typeface="Arial" panose="020B0604020202020204" pitchFamily="34" charset="0"/>
              </a:rPr>
              <a:t>acultative, S'il reste du temps :</a:t>
            </a:r>
          </a:p>
          <a:p>
            <a:pPr marL="171450" indent="-171450">
              <a:buFont typeface="Arial" panose="020B0604020202020204" pitchFamily="34" charset="0"/>
              <a:buChar char="•"/>
            </a:pPr>
            <a:r>
              <a:rPr lang="fr-FR" sz="1200" dirty="0">
                <a:effectLst/>
                <a:latin typeface="Arial" panose="020B0604020202020204" pitchFamily="34" charset="0"/>
                <a:cs typeface="Arial" panose="020B0604020202020204" pitchFamily="34" charset="0"/>
              </a:rPr>
              <a:t>vous enregistrerez toutes les heures les informations de la balise au sein d'une base de données. Le but sera d'afficher la température moyenne des 12 dernières heures et de l'afficher au sein de votre station.</a:t>
            </a:r>
            <a:endParaRPr lang="fr-FR" sz="1200" dirty="0">
              <a:latin typeface="Arial" panose="020B0604020202020204" pitchFamily="34" charset="0"/>
              <a:cs typeface="Arial" panose="020B0604020202020204" pitchFamily="34" charset="0"/>
            </a:endParaRPr>
          </a:p>
        </p:txBody>
      </p:sp>
      <p:cxnSp>
        <p:nvCxnSpPr>
          <p:cNvPr id="9" name="Connecteur droit 8">
            <a:extLst>
              <a:ext uri="{FF2B5EF4-FFF2-40B4-BE49-F238E27FC236}">
                <a16:creationId xmlns:a16="http://schemas.microsoft.com/office/drawing/2014/main" id="{F173CA20-912A-4F18-8A0C-4A251DFAB1BB}"/>
              </a:ext>
            </a:extLst>
          </p:cNvPr>
          <p:cNvCxnSpPr>
            <a:cxnSpLocks/>
          </p:cNvCxnSpPr>
          <p:nvPr/>
        </p:nvCxnSpPr>
        <p:spPr>
          <a:xfrm>
            <a:off x="5905612" y="1346611"/>
            <a:ext cx="0" cy="4412878"/>
          </a:xfrm>
          <a:prstGeom prst="line">
            <a:avLst/>
          </a:prstGeom>
          <a:ln w="28575"/>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5AD8131-B9EB-4BB4-AB27-4E0C1A8274C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0" name="Espace réservé du numéro de diapositive 9">
            <a:extLst>
              <a:ext uri="{FF2B5EF4-FFF2-40B4-BE49-F238E27FC236}">
                <a16:creationId xmlns:a16="http://schemas.microsoft.com/office/drawing/2014/main" id="{000227B0-0242-4AEE-99F2-A59B04697E70}"/>
              </a:ext>
            </a:extLst>
          </p:cNvPr>
          <p:cNvSpPr>
            <a:spLocks noGrp="1"/>
          </p:cNvSpPr>
          <p:nvPr>
            <p:ph type="sldNum" sz="quarter" idx="12"/>
          </p:nvPr>
        </p:nvSpPr>
        <p:spPr/>
        <p:txBody>
          <a:bodyPr/>
          <a:lstStyle/>
          <a:p>
            <a:pPr rtl="0"/>
            <a:fld id="{34B7E4EF-A1BD-40F4-AB7B-04F084DD991D}" type="slidenum">
              <a:rPr lang="en-US" smtClean="0"/>
              <a:t>4</a:t>
            </a:fld>
            <a:endParaRPr lang="en-US"/>
          </a:p>
        </p:txBody>
      </p:sp>
    </p:spTree>
    <p:extLst>
      <p:ext uri="{BB962C8B-B14F-4D97-AF65-F5344CB8AC3E}">
        <p14:creationId xmlns:p14="http://schemas.microsoft.com/office/powerpoint/2010/main" val="3953630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cap="all"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12505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p:cNvCxnSpPr>
          <p:nvPr/>
        </p:nvCxnSpPr>
        <p:spPr>
          <a:xfrm flipV="1">
            <a:off x="5156200" y="4000534"/>
            <a:ext cx="1428750" cy="20666"/>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
        <p:nvSpPr>
          <p:cNvPr id="9" name="Rectangle 8">
            <a:extLst>
              <a:ext uri="{FF2B5EF4-FFF2-40B4-BE49-F238E27FC236}">
                <a16:creationId xmlns:a16="http://schemas.microsoft.com/office/drawing/2014/main" id="{578863FB-5EB3-48F5-AE69-1E584CFDE88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2" name="Espace réservé du numéro de diapositive 1">
            <a:extLst>
              <a:ext uri="{FF2B5EF4-FFF2-40B4-BE49-F238E27FC236}">
                <a16:creationId xmlns:a16="http://schemas.microsoft.com/office/drawing/2014/main" id="{BBB5B1F2-F385-4439-8AF3-A783C99C4449}"/>
              </a:ext>
            </a:extLst>
          </p:cNvPr>
          <p:cNvSpPr>
            <a:spLocks noGrp="1"/>
          </p:cNvSpPr>
          <p:nvPr>
            <p:ph type="sldNum" sz="quarter" idx="12"/>
          </p:nvPr>
        </p:nvSpPr>
        <p:spPr/>
        <p:txBody>
          <a:bodyPr/>
          <a:lstStyle/>
          <a:p>
            <a:pPr rtl="0"/>
            <a:fld id="{34B7E4EF-A1BD-40F4-AB7B-04F084DD991D}" type="slidenum">
              <a:rPr lang="en-US" smtClean="0"/>
              <a:t>40</a:t>
            </a:fld>
            <a:endParaRPr lang="en-US"/>
          </a:p>
        </p:txBody>
      </p:sp>
    </p:spTree>
    <p:extLst>
      <p:ext uri="{BB962C8B-B14F-4D97-AF65-F5344CB8AC3E}">
        <p14:creationId xmlns:p14="http://schemas.microsoft.com/office/powerpoint/2010/main" val="4254067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352839"/>
            <a:ext cx="10641806" cy="630394"/>
          </a:xfrm>
        </p:spPr>
        <p:txBody>
          <a:bodyPr>
            <a:noAutofit/>
          </a:bodyPr>
          <a:lstStyle/>
          <a:p>
            <a:r>
              <a:rPr lang="fr-FR" sz="3600" dirty="0"/>
              <a:t>General : Changement de l’unité des mesures</a:t>
            </a:r>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
        <p:nvSpPr>
          <p:cNvPr id="18" name="Rectangle 17">
            <a:extLst>
              <a:ext uri="{FF2B5EF4-FFF2-40B4-BE49-F238E27FC236}">
                <a16:creationId xmlns:a16="http://schemas.microsoft.com/office/drawing/2014/main" id="{BDBB0DE8-B710-4914-90A8-FFEF8D790B0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D4F1F949-7CB9-40E6-886E-A6FB498CCAC4}"/>
              </a:ext>
            </a:extLst>
          </p:cNvPr>
          <p:cNvSpPr>
            <a:spLocks noGrp="1"/>
          </p:cNvSpPr>
          <p:nvPr>
            <p:ph type="sldNum" sz="quarter" idx="12"/>
          </p:nvPr>
        </p:nvSpPr>
        <p:spPr/>
        <p:txBody>
          <a:bodyPr/>
          <a:lstStyle/>
          <a:p>
            <a:pPr rtl="0"/>
            <a:fld id="{34B7E4EF-A1BD-40F4-AB7B-04F084DD991D}" type="slidenum">
              <a:rPr lang="en-US" smtClean="0"/>
              <a:t>41</a:t>
            </a:fld>
            <a:endParaRPr lang="en-US"/>
          </a:p>
        </p:txBody>
      </p:sp>
    </p:spTree>
    <p:extLst>
      <p:ext uri="{BB962C8B-B14F-4D97-AF65-F5344CB8AC3E}">
        <p14:creationId xmlns:p14="http://schemas.microsoft.com/office/powerpoint/2010/main" val="3582783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98550" y="360898"/>
            <a:ext cx="8921750" cy="630394"/>
          </a:xfrm>
        </p:spPr>
        <p:txBody>
          <a:bodyPr>
            <a:noAutofit/>
          </a:bodyPr>
          <a:lstStyle/>
          <a:p>
            <a:r>
              <a:rPr lang="fr-FR" sz="3600" dirty="0"/>
              <a:t>General : Changement DE FORMAT D’HEURE</a:t>
            </a:r>
          </a:p>
        </p:txBody>
      </p:sp>
      <p:grpSp>
        <p:nvGrpSpPr>
          <p:cNvPr id="19" name="Groupe 18">
            <a:extLst>
              <a:ext uri="{FF2B5EF4-FFF2-40B4-BE49-F238E27FC236}">
                <a16:creationId xmlns:a16="http://schemas.microsoft.com/office/drawing/2014/main" id="{1FED8C94-D646-4B2B-BE5F-6A770115043E}"/>
              </a:ext>
            </a:extLst>
          </p:cNvPr>
          <p:cNvGrpSpPr/>
          <p:nvPr/>
        </p:nvGrpSpPr>
        <p:grpSpPr>
          <a:xfrm>
            <a:off x="4107842" y="1203360"/>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2"/>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401222" y="1783242"/>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8" name="Rectangle 17">
            <a:extLst>
              <a:ext uri="{FF2B5EF4-FFF2-40B4-BE49-F238E27FC236}">
                <a16:creationId xmlns:a16="http://schemas.microsoft.com/office/drawing/2014/main" id="{BDBB0DE8-B710-4914-90A8-FFEF8D790B0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D4F1F949-7CB9-40E6-886E-A6FB498CCAC4}"/>
              </a:ext>
            </a:extLst>
          </p:cNvPr>
          <p:cNvSpPr>
            <a:spLocks noGrp="1"/>
          </p:cNvSpPr>
          <p:nvPr>
            <p:ph type="sldNum" sz="quarter" idx="12"/>
          </p:nvPr>
        </p:nvSpPr>
        <p:spPr/>
        <p:txBody>
          <a:bodyPr/>
          <a:lstStyle/>
          <a:p>
            <a:pPr rtl="0"/>
            <a:fld id="{34B7E4EF-A1BD-40F4-AB7B-04F084DD991D}" type="slidenum">
              <a:rPr lang="en-US" smtClean="0"/>
              <a:t>42</a:t>
            </a:fld>
            <a:endParaRPr lang="en-US"/>
          </a:p>
        </p:txBody>
      </p:sp>
      <p:pic>
        <p:nvPicPr>
          <p:cNvPr id="5" name="Image 4">
            <a:extLst>
              <a:ext uri="{FF2B5EF4-FFF2-40B4-BE49-F238E27FC236}">
                <a16:creationId xmlns:a16="http://schemas.microsoft.com/office/drawing/2014/main" id="{BBCC880C-6460-4996-9656-A1A3F007AEEF}"/>
              </a:ext>
            </a:extLst>
          </p:cNvPr>
          <p:cNvPicPr>
            <a:picLocks noChangeAspect="1"/>
          </p:cNvPicPr>
          <p:nvPr/>
        </p:nvPicPr>
        <p:blipFill>
          <a:blip r:embed="rId3"/>
          <a:stretch>
            <a:fillRect/>
          </a:stretch>
        </p:blipFill>
        <p:spPr>
          <a:xfrm>
            <a:off x="6812032" y="2400300"/>
            <a:ext cx="3202727" cy="4228600"/>
          </a:xfrm>
          <a:prstGeom prst="rect">
            <a:avLst/>
          </a:prstGeom>
        </p:spPr>
      </p:pic>
      <p:pic>
        <p:nvPicPr>
          <p:cNvPr id="8" name="Image 7">
            <a:extLst>
              <a:ext uri="{FF2B5EF4-FFF2-40B4-BE49-F238E27FC236}">
                <a16:creationId xmlns:a16="http://schemas.microsoft.com/office/drawing/2014/main" id="{5BBC2DCE-2205-43A3-9DAB-A79575154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112" y="2400300"/>
            <a:ext cx="3202727" cy="4228600"/>
          </a:xfrm>
          <a:prstGeom prst="rect">
            <a:avLst/>
          </a:prstGeom>
        </p:spPr>
      </p:pic>
      <p:sp>
        <p:nvSpPr>
          <p:cNvPr id="9" name="ZoneTexte 8">
            <a:extLst>
              <a:ext uri="{FF2B5EF4-FFF2-40B4-BE49-F238E27FC236}">
                <a16:creationId xmlns:a16="http://schemas.microsoft.com/office/drawing/2014/main" id="{32A044BA-B4CC-46AD-B0EB-1A9FA2F49212}"/>
              </a:ext>
            </a:extLst>
          </p:cNvPr>
          <p:cNvSpPr txBox="1"/>
          <p:nvPr/>
        </p:nvSpPr>
        <p:spPr>
          <a:xfrm>
            <a:off x="1841500" y="1975174"/>
            <a:ext cx="1324145" cy="369332"/>
          </a:xfrm>
          <a:prstGeom prst="rect">
            <a:avLst/>
          </a:prstGeom>
          <a:noFill/>
        </p:spPr>
        <p:txBody>
          <a:bodyPr wrap="none" rtlCol="0">
            <a:spAutoFit/>
          </a:bodyPr>
          <a:lstStyle/>
          <a:p>
            <a:r>
              <a:rPr lang="fr-FR" dirty="0"/>
              <a:t>Format 12H</a:t>
            </a:r>
          </a:p>
        </p:txBody>
      </p:sp>
      <p:sp>
        <p:nvSpPr>
          <p:cNvPr id="20" name="ZoneTexte 19">
            <a:extLst>
              <a:ext uri="{FF2B5EF4-FFF2-40B4-BE49-F238E27FC236}">
                <a16:creationId xmlns:a16="http://schemas.microsoft.com/office/drawing/2014/main" id="{48127672-4DEE-4B43-9661-D678537CF561}"/>
              </a:ext>
            </a:extLst>
          </p:cNvPr>
          <p:cNvSpPr txBox="1"/>
          <p:nvPr/>
        </p:nvSpPr>
        <p:spPr>
          <a:xfrm>
            <a:off x="7751322" y="1975174"/>
            <a:ext cx="1324145" cy="369332"/>
          </a:xfrm>
          <a:prstGeom prst="rect">
            <a:avLst/>
          </a:prstGeom>
          <a:noFill/>
        </p:spPr>
        <p:txBody>
          <a:bodyPr wrap="none" rtlCol="0">
            <a:spAutoFit/>
          </a:bodyPr>
          <a:lstStyle/>
          <a:p>
            <a:r>
              <a:rPr lang="fr-FR" dirty="0"/>
              <a:t>Format 24H</a:t>
            </a:r>
          </a:p>
        </p:txBody>
      </p:sp>
    </p:spTree>
    <p:extLst>
      <p:ext uri="{BB962C8B-B14F-4D97-AF65-F5344CB8AC3E}">
        <p14:creationId xmlns:p14="http://schemas.microsoft.com/office/powerpoint/2010/main" val="2322191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39FD770-4000-44CC-AE1E-1D4603E4B6F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F47BAF00-0194-44CB-978F-9524503C309E}"/>
              </a:ext>
            </a:extLst>
          </p:cNvPr>
          <p:cNvSpPr>
            <a:spLocks noGrp="1"/>
          </p:cNvSpPr>
          <p:nvPr>
            <p:ph type="sldNum" sz="quarter" idx="12"/>
          </p:nvPr>
        </p:nvSpPr>
        <p:spPr/>
        <p:txBody>
          <a:bodyPr/>
          <a:lstStyle/>
          <a:p>
            <a:pPr rtl="0"/>
            <a:fld id="{34B7E4EF-A1BD-40F4-AB7B-04F084DD991D}" type="slidenum">
              <a:rPr lang="en-US" smtClean="0"/>
              <a:t>43</a:t>
            </a:fld>
            <a:endParaRPr lang="en-US"/>
          </a:p>
        </p:txBody>
      </p:sp>
    </p:spTree>
    <p:extLst>
      <p:ext uri="{BB962C8B-B14F-4D97-AF65-F5344CB8AC3E}">
        <p14:creationId xmlns:p14="http://schemas.microsoft.com/office/powerpoint/2010/main" val="1386213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7" name="Rectangle 6">
            <a:extLst>
              <a:ext uri="{FF2B5EF4-FFF2-40B4-BE49-F238E27FC236}">
                <a16:creationId xmlns:a16="http://schemas.microsoft.com/office/drawing/2014/main" id="{5788A78C-5A2D-47FF-BF3D-8854926AB2B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962287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8" name="Rectangle 7">
            <a:extLst>
              <a:ext uri="{FF2B5EF4-FFF2-40B4-BE49-F238E27FC236}">
                <a16:creationId xmlns:a16="http://schemas.microsoft.com/office/drawing/2014/main" id="{F95ADC60-3F3B-4966-92C2-E7DD5EEF7A85}"/>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085507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a:xfrm>
            <a:off x="1251678" y="1874517"/>
            <a:ext cx="10178322" cy="3593591"/>
          </a:xfrm>
        </p:spPr>
        <p:txBody>
          <a:bodyPr>
            <a:normAutofit fontScale="77500" lnSpcReduction="20000"/>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à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Personnalisation du thème par l’utilisateur</a:t>
            </a:r>
          </a:p>
          <a:p>
            <a:pPr lvl="1"/>
            <a:r>
              <a:rPr lang="fr-FR" dirty="0"/>
              <a:t>Toutes les fonctionnalités ont été implémentées</a:t>
            </a:r>
          </a:p>
          <a:p>
            <a:pPr lvl="1"/>
            <a:endParaRPr lang="fr-FR" dirty="0"/>
          </a:p>
          <a:p>
            <a:r>
              <a:rPr lang="fr-FR" dirty="0"/>
              <a:t>Apports personnel :</a:t>
            </a:r>
          </a:p>
          <a:p>
            <a:endParaRPr lang="fr-FR" dirty="0"/>
          </a:p>
          <a:p>
            <a:r>
              <a:rPr lang="fr-FR" dirty="0"/>
              <a:t>Difficultés rencontrées :</a:t>
            </a:r>
          </a:p>
          <a:p>
            <a:endParaRPr lang="fr-FR" dirty="0"/>
          </a:p>
          <a:p>
            <a:endParaRPr lang="fr-FR" dirty="0"/>
          </a:p>
          <a:p>
            <a:pPr lvl="1"/>
            <a:endParaRPr lang="fr-FR" dirty="0"/>
          </a:p>
          <a:p>
            <a:pPr marL="274320" lvl="1" indent="0">
              <a:buNone/>
            </a:pPr>
            <a:endParaRPr lang="fr-FR" dirty="0"/>
          </a:p>
          <a:p>
            <a:pPr marL="274320" lvl="1" indent="0">
              <a:buNone/>
            </a:pPr>
            <a:endParaRPr lang="fr-FR" dirty="0"/>
          </a:p>
          <a:p>
            <a:pPr lvl="1"/>
            <a:endParaRPr lang="fr-FR" dirty="0"/>
          </a:p>
        </p:txBody>
      </p:sp>
      <p:sp>
        <p:nvSpPr>
          <p:cNvPr id="5" name="Rectangle 4">
            <a:extLst>
              <a:ext uri="{FF2B5EF4-FFF2-40B4-BE49-F238E27FC236}">
                <a16:creationId xmlns:a16="http://schemas.microsoft.com/office/drawing/2014/main" id="{16B0993B-4F8A-4DA8-9D95-9DB5EE273D4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55B0F3D5-5EB7-4B74-A179-DDD1DCD082F8}"/>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2F0FDC41-EAF7-40F8-A999-FDD87797236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8" name="Espace réservé du numéro de diapositive 7">
            <a:extLst>
              <a:ext uri="{FF2B5EF4-FFF2-40B4-BE49-F238E27FC236}">
                <a16:creationId xmlns:a16="http://schemas.microsoft.com/office/drawing/2014/main" id="{294A93BD-3C44-48F6-ACC9-B2BDE31B6761}"/>
              </a:ext>
            </a:extLst>
          </p:cNvPr>
          <p:cNvSpPr>
            <a:spLocks noGrp="1"/>
          </p:cNvSpPr>
          <p:nvPr>
            <p:ph type="sldNum" sz="quarter" idx="12"/>
          </p:nvPr>
        </p:nvSpPr>
        <p:spPr/>
        <p:txBody>
          <a:bodyPr/>
          <a:lstStyle/>
          <a:p>
            <a:pPr rtl="0"/>
            <a:fld id="{34B7E4EF-A1BD-40F4-AB7B-04F084DD991D}" type="slidenum">
              <a:rPr lang="en-US" smtClean="0"/>
              <a:t>46</a:t>
            </a:fld>
            <a:endParaRPr lang="en-US"/>
          </a:p>
        </p:txBody>
      </p:sp>
    </p:spTree>
    <p:extLst>
      <p:ext uri="{BB962C8B-B14F-4D97-AF65-F5344CB8AC3E}">
        <p14:creationId xmlns:p14="http://schemas.microsoft.com/office/powerpoint/2010/main" val="1341859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ctrTitle"/>
          </p:nvPr>
        </p:nvSpPr>
        <p:spPr/>
        <p:txBody>
          <a:bodyPr/>
          <a:lstStyle/>
          <a:p>
            <a:r>
              <a:rPr lang="fr-FR" dirty="0"/>
              <a:t>Remerciements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type="subTitle" idx="1"/>
          </p:nvPr>
        </p:nvSpPr>
        <p:spPr/>
        <p:txBody>
          <a:bodyPr/>
          <a:lstStyle/>
          <a:p>
            <a:pPr lvl="1"/>
            <a:endParaRPr lang="fr-FR" dirty="0"/>
          </a:p>
          <a:p>
            <a:pPr marL="274320" lvl="1" indent="0">
              <a:buNone/>
            </a:pPr>
            <a:endParaRPr lang="fr-FR" dirty="0"/>
          </a:p>
          <a:p>
            <a:pPr marL="274320" lvl="1" indent="0">
              <a:buNone/>
            </a:pPr>
            <a:endParaRPr lang="fr-FR" dirty="0"/>
          </a:p>
          <a:p>
            <a:pPr lvl="1"/>
            <a:endParaRPr lang="fr-FR" dirty="0"/>
          </a:p>
        </p:txBody>
      </p:sp>
      <p:sp>
        <p:nvSpPr>
          <p:cNvPr id="5" name="Rectangle 4">
            <a:extLst>
              <a:ext uri="{FF2B5EF4-FFF2-40B4-BE49-F238E27FC236}">
                <a16:creationId xmlns:a16="http://schemas.microsoft.com/office/drawing/2014/main" id="{E0A30936-9F5A-448B-B7A3-AABCF410CEA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8017E68-04CD-46AA-845E-5B9E93ECBB7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7EC1515C-BA7E-4D5A-BCEE-0DE4250AD6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3593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1" y="1448791"/>
            <a:ext cx="4505962" cy="2778652"/>
          </a:xfrm>
        </p:spPr>
        <p:txBody>
          <a:bodyPr>
            <a:normAutofit/>
          </a:bodyPr>
          <a:lstStyle/>
          <a:p>
            <a:pPr marL="0" indent="0">
              <a:buNone/>
            </a:pPr>
            <a:r>
              <a:rPr lang="fr-FR" sz="1000" dirty="0">
                <a:solidFill>
                  <a:schemeClr val="tx1"/>
                </a:solidFill>
                <a:latin typeface="Arial" panose="020B0604020202020204" pitchFamily="34" charset="0"/>
                <a:cs typeface="Arial" panose="020B0604020202020204" pitchFamily="34" charset="0"/>
              </a:rPr>
              <a:t>La balise Mer (en plein cœur de la mer) ce compose : </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Raspberry Pi 3 Model B+:</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Marque: U:Create</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Processeur: ARM</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Vitesse du processeur: 1.40 GHz</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Nombre de cœurs: 4</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Taille de la mémoire vive: 1GB</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Type de technologie sans fil: 802.11bgn, 802.11ac</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Nombre de ports USB 2.0: 4</a:t>
            </a:r>
          </a:p>
          <a:p>
            <a:pPr lvl="1">
              <a:buFont typeface="Arial" panose="020B0604020202020204" pitchFamily="34" charset="0"/>
              <a:buChar char="•"/>
            </a:pPr>
            <a:r>
              <a:rPr lang="fr-FR" sz="1000" dirty="0">
                <a:solidFill>
                  <a:schemeClr val="tx1"/>
                </a:solidFill>
                <a:latin typeface="Arial" panose="020B0604020202020204" pitchFamily="34" charset="0"/>
                <a:cs typeface="Arial" panose="020B0604020202020204" pitchFamily="34" charset="0"/>
              </a:rPr>
              <a:t>Accès en TCP ou HTTP</a:t>
            </a:r>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460806" y="4312481"/>
            <a:ext cx="3251227" cy="2065696"/>
          </a:xfrm>
          <a:prstGeom prst="rect">
            <a:avLst/>
          </a:prstGeom>
        </p:spPr>
      </p:pic>
      <p:sp>
        <p:nvSpPr>
          <p:cNvPr id="7" name="ZoneTexte 6">
            <a:extLst>
              <a:ext uri="{FF2B5EF4-FFF2-40B4-BE49-F238E27FC236}">
                <a16:creationId xmlns:a16="http://schemas.microsoft.com/office/drawing/2014/main" id="{5A500494-54CD-4B40-A49C-4BE86E0508D7}"/>
              </a:ext>
            </a:extLst>
          </p:cNvPr>
          <p:cNvSpPr txBox="1"/>
          <p:nvPr/>
        </p:nvSpPr>
        <p:spPr>
          <a:xfrm>
            <a:off x="6619238" y="1481199"/>
            <a:ext cx="6095028" cy="1938992"/>
          </a:xfrm>
          <a:prstGeom prst="rect">
            <a:avLst/>
          </a:prstGeom>
          <a:noFill/>
        </p:spPr>
        <p:txBody>
          <a:bodyPr wrap="square">
            <a:spAutoFit/>
          </a:bodyPr>
          <a:lstStyle/>
          <a:p>
            <a:pPr lvl="1"/>
            <a:r>
              <a:rPr lang="fr-FR" sz="1000" dirty="0">
                <a:latin typeface="Arial" panose="020B0604020202020204" pitchFamily="34" charset="0"/>
                <a:cs typeface="Arial" panose="020B0604020202020204" pitchFamily="34" charset="0"/>
              </a:rPr>
              <a:t>Et d’un Capteurs d'humidité BME280:</a:t>
            </a:r>
            <a:endParaRPr lang="it-IT" sz="10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Capteur de temperature :</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Temperature: -40…85°C </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Precision : 0,01°C</a:t>
            </a:r>
            <a:endParaRPr lang="fr-FR" sz="10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Capteur d’humidité</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Humidité : 0...100%</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Temps de réponse </a:t>
            </a:r>
            <a:r>
              <a:rPr lang="fr-FR" sz="1000" dirty="0">
                <a:latin typeface="Arial" panose="020B0604020202020204" pitchFamily="34" charset="0"/>
                <a:cs typeface="Arial" panose="020B0604020202020204" pitchFamily="34" charset="0"/>
              </a:rPr>
              <a:t>: </a:t>
            </a:r>
            <a:r>
              <a:rPr lang="it-IT" sz="1000" dirty="0">
                <a:latin typeface="Arial" panose="020B0604020202020204" pitchFamily="34" charset="0"/>
                <a:cs typeface="Arial" panose="020B0604020202020204" pitchFamily="34" charset="0"/>
              </a:rPr>
              <a:t>1 s</a:t>
            </a:r>
            <a:endParaRPr lang="fr-FR" sz="1000" dirty="0">
              <a:latin typeface="Arial" panose="020B0604020202020204" pitchFamily="34" charset="0"/>
              <a:cs typeface="Arial" panose="020B0604020202020204" pitchFamily="34" charset="0"/>
            </a:endParaRP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Precision : </a:t>
            </a:r>
            <a:r>
              <a:rPr lang="fr-FR" sz="1000" dirty="0">
                <a:latin typeface="Arial" panose="020B0604020202020204" pitchFamily="34" charset="0"/>
                <a:cs typeface="Arial" panose="020B0604020202020204" pitchFamily="34" charset="0"/>
              </a:rPr>
              <a:t>±3%</a:t>
            </a:r>
          </a:p>
          <a:p>
            <a:pPr marL="1085850" lvl="2"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Capteur de pression</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Pression: 300...1100 hPa</a:t>
            </a:r>
          </a:p>
          <a:p>
            <a:pPr marL="1543050" lvl="3"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Bruit de mesure : </a:t>
            </a:r>
            <a:r>
              <a:rPr lang="fr-FR" sz="1000" dirty="0">
                <a:latin typeface="Arial" panose="020B0604020202020204" pitchFamily="34" charset="0"/>
                <a:cs typeface="Arial" panose="020B0604020202020204" pitchFamily="34" charset="0"/>
              </a:rPr>
              <a:t>0.2 Pa</a:t>
            </a:r>
          </a:p>
          <a:p>
            <a:pPr marL="1085850" lvl="2" indent="-171450">
              <a:buFont typeface="Arial" panose="020B0604020202020204" pitchFamily="34" charset="0"/>
              <a:buChar char="•"/>
            </a:pPr>
            <a:r>
              <a:rPr lang="it-IT" sz="1000" dirty="0">
                <a:latin typeface="Arial" panose="020B0604020202020204" pitchFamily="34" charset="0"/>
                <a:cs typeface="Arial" panose="020B0604020202020204" pitchFamily="34" charset="0"/>
              </a:rPr>
              <a:t>Interface : I</a:t>
            </a:r>
            <a:r>
              <a:rPr lang="fr-FR" sz="1000" dirty="0">
                <a:latin typeface="Arial" panose="020B0604020202020204" pitchFamily="34" charset="0"/>
                <a:cs typeface="Arial" panose="020B0604020202020204" pitchFamily="34" charset="0"/>
              </a:rPr>
              <a:t>2C</a:t>
            </a:r>
          </a:p>
        </p:txBody>
      </p:sp>
      <p:pic>
        <p:nvPicPr>
          <p:cNvPr id="9" name="Image 8">
            <a:extLst>
              <a:ext uri="{FF2B5EF4-FFF2-40B4-BE49-F238E27FC236}">
                <a16:creationId xmlns:a16="http://schemas.microsoft.com/office/drawing/2014/main" id="{3DCA973B-69F0-42DD-A973-A4F26A833E7F}"/>
              </a:ext>
            </a:extLst>
          </p:cNvPr>
          <p:cNvPicPr>
            <a:picLocks noChangeAspect="1"/>
          </p:cNvPicPr>
          <p:nvPr/>
        </p:nvPicPr>
        <p:blipFill>
          <a:blip r:embed="rId4"/>
          <a:stretch>
            <a:fillRect/>
          </a:stretch>
        </p:blipFill>
        <p:spPr>
          <a:xfrm>
            <a:off x="10224823" y="1388498"/>
            <a:ext cx="1506371" cy="1296180"/>
          </a:xfrm>
          <a:prstGeom prst="rect">
            <a:avLst/>
          </a:prstGeom>
        </p:spPr>
      </p:pic>
      <p:sp>
        <p:nvSpPr>
          <p:cNvPr id="13" name="Rectangle 12">
            <a:extLst>
              <a:ext uri="{FF2B5EF4-FFF2-40B4-BE49-F238E27FC236}">
                <a16:creationId xmlns:a16="http://schemas.microsoft.com/office/drawing/2014/main" id="{33AC6342-6881-4A88-9C3D-CB4FAB708A1D}"/>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pic>
        <p:nvPicPr>
          <p:cNvPr id="5" name="Image 4">
            <a:extLst>
              <a:ext uri="{FF2B5EF4-FFF2-40B4-BE49-F238E27FC236}">
                <a16:creationId xmlns:a16="http://schemas.microsoft.com/office/drawing/2014/main" id="{FB9B4115-CA6B-428E-A3CC-05B1659DC3F1}"/>
              </a:ext>
            </a:extLst>
          </p:cNvPr>
          <p:cNvPicPr>
            <a:picLocks noChangeAspect="1"/>
          </p:cNvPicPr>
          <p:nvPr/>
        </p:nvPicPr>
        <p:blipFill>
          <a:blip r:embed="rId5"/>
          <a:stretch>
            <a:fillRect/>
          </a:stretch>
        </p:blipFill>
        <p:spPr>
          <a:xfrm>
            <a:off x="7358189" y="4988831"/>
            <a:ext cx="3267075" cy="1190625"/>
          </a:xfrm>
          <a:prstGeom prst="rect">
            <a:avLst/>
          </a:prstGeom>
        </p:spPr>
      </p:pic>
      <p:sp>
        <p:nvSpPr>
          <p:cNvPr id="10" name="ZoneTexte 9">
            <a:extLst>
              <a:ext uri="{FF2B5EF4-FFF2-40B4-BE49-F238E27FC236}">
                <a16:creationId xmlns:a16="http://schemas.microsoft.com/office/drawing/2014/main" id="{D65B34BC-5B17-48F2-839A-ACD161038D8D}"/>
              </a:ext>
            </a:extLst>
          </p:cNvPr>
          <p:cNvSpPr txBox="1"/>
          <p:nvPr/>
        </p:nvSpPr>
        <p:spPr>
          <a:xfrm>
            <a:off x="7005446" y="4312481"/>
            <a:ext cx="2661306" cy="400110"/>
          </a:xfrm>
          <a:prstGeom prst="rect">
            <a:avLst/>
          </a:prstGeom>
          <a:noFill/>
        </p:spPr>
        <p:txBody>
          <a:bodyPr wrap="none" rtlCol="0">
            <a:spAutoFit/>
          </a:bodyPr>
          <a:lstStyle/>
          <a:p>
            <a:r>
              <a:rPr lang="fr-FR" sz="1000" dirty="0">
                <a:latin typeface="Arial" panose="020B0604020202020204" pitchFamily="34" charset="0"/>
                <a:cs typeface="Arial" panose="020B0604020202020204" pitchFamily="34" charset="0"/>
              </a:rPr>
              <a:t>Un programme mis a disposition permet de </a:t>
            </a:r>
          </a:p>
          <a:p>
            <a:r>
              <a:rPr lang="fr-FR" sz="1000" dirty="0">
                <a:latin typeface="Arial" panose="020B0604020202020204" pitchFamily="34" charset="0"/>
                <a:cs typeface="Arial" panose="020B0604020202020204" pitchFamily="34" charset="0"/>
              </a:rPr>
              <a:t>tester l’état de fonctionnement du capteur</a:t>
            </a:r>
          </a:p>
        </p:txBody>
      </p:sp>
      <p:pic>
        <p:nvPicPr>
          <p:cNvPr id="12" name="Image 11">
            <a:extLst>
              <a:ext uri="{FF2B5EF4-FFF2-40B4-BE49-F238E27FC236}">
                <a16:creationId xmlns:a16="http://schemas.microsoft.com/office/drawing/2014/main" id="{FE6AA8FE-49AC-493A-97AE-D13D2F90D258}"/>
              </a:ext>
            </a:extLst>
          </p:cNvPr>
          <p:cNvPicPr>
            <a:picLocks noChangeAspect="1"/>
          </p:cNvPicPr>
          <p:nvPr/>
        </p:nvPicPr>
        <p:blipFill>
          <a:blip r:embed="rId6"/>
          <a:stretch>
            <a:fillRect/>
          </a:stretch>
        </p:blipFill>
        <p:spPr>
          <a:xfrm>
            <a:off x="4240421" y="4385110"/>
            <a:ext cx="2080425" cy="1993067"/>
          </a:xfrm>
          <a:prstGeom prst="rect">
            <a:avLst/>
          </a:prstGeom>
        </p:spPr>
      </p:pic>
      <p:sp>
        <p:nvSpPr>
          <p:cNvPr id="17" name="ZoneTexte 16">
            <a:extLst>
              <a:ext uri="{FF2B5EF4-FFF2-40B4-BE49-F238E27FC236}">
                <a16:creationId xmlns:a16="http://schemas.microsoft.com/office/drawing/2014/main" id="{198E3193-45CD-4181-A6C8-E6057B25D789}"/>
              </a:ext>
            </a:extLst>
          </p:cNvPr>
          <p:cNvSpPr txBox="1"/>
          <p:nvPr/>
        </p:nvSpPr>
        <p:spPr>
          <a:xfrm>
            <a:off x="4240421" y="3881594"/>
            <a:ext cx="2080425" cy="400110"/>
          </a:xfrm>
          <a:prstGeom prst="rect">
            <a:avLst/>
          </a:prstGeom>
          <a:noFill/>
        </p:spPr>
        <p:txBody>
          <a:bodyPr wrap="square" rtlCol="0">
            <a:spAutoFit/>
          </a:bodyPr>
          <a:lstStyle/>
          <a:p>
            <a:r>
              <a:rPr lang="fr-FR" sz="1000" dirty="0">
                <a:latin typeface="Arial" panose="020B0604020202020204" pitchFamily="34" charset="0"/>
                <a:cs typeface="Arial" panose="020B0604020202020204" pitchFamily="34" charset="0"/>
              </a:rPr>
              <a:t>Branchement du capteur sur le Raspberry Pi en I2C</a:t>
            </a:r>
          </a:p>
        </p:txBody>
      </p:sp>
      <p:pic>
        <p:nvPicPr>
          <p:cNvPr id="19" name="Image 18">
            <a:extLst>
              <a:ext uri="{FF2B5EF4-FFF2-40B4-BE49-F238E27FC236}">
                <a16:creationId xmlns:a16="http://schemas.microsoft.com/office/drawing/2014/main" id="{F7AE91DC-5E3E-4950-B0F5-04375AF6108D}"/>
              </a:ext>
            </a:extLst>
          </p:cNvPr>
          <p:cNvPicPr>
            <a:picLocks noChangeAspect="1"/>
          </p:cNvPicPr>
          <p:nvPr/>
        </p:nvPicPr>
        <p:blipFill>
          <a:blip r:embed="rId7"/>
          <a:stretch>
            <a:fillRect/>
          </a:stretch>
        </p:blipFill>
        <p:spPr>
          <a:xfrm>
            <a:off x="10212400" y="2726935"/>
            <a:ext cx="1518794" cy="1296181"/>
          </a:xfrm>
          <a:prstGeom prst="rect">
            <a:avLst/>
          </a:prstGeom>
        </p:spPr>
      </p:pic>
      <p:sp>
        <p:nvSpPr>
          <p:cNvPr id="4" name="Espace réservé du numéro de diapositive 3">
            <a:extLst>
              <a:ext uri="{FF2B5EF4-FFF2-40B4-BE49-F238E27FC236}">
                <a16:creationId xmlns:a16="http://schemas.microsoft.com/office/drawing/2014/main" id="{84A93F45-C16E-424B-941B-5DF8724DCE87}"/>
              </a:ext>
            </a:extLst>
          </p:cNvPr>
          <p:cNvSpPr>
            <a:spLocks noGrp="1"/>
          </p:cNvSpPr>
          <p:nvPr>
            <p:ph type="sldNum" sz="quarter" idx="12"/>
          </p:nvPr>
        </p:nvSpPr>
        <p:spPr/>
        <p:txBody>
          <a:bodyPr/>
          <a:lstStyle/>
          <a:p>
            <a:pPr rtl="0"/>
            <a:fld id="{34B7E4EF-A1BD-40F4-AB7B-04F084DD991D}" type="slidenum">
              <a:rPr lang="en-US" smtClean="0"/>
              <a:t>5</a:t>
            </a:fld>
            <a:endParaRPr lang="en-US"/>
          </a:p>
        </p:txBody>
      </p:sp>
    </p:spTree>
    <p:extLst>
      <p:ext uri="{BB962C8B-B14F-4D97-AF65-F5344CB8AC3E}">
        <p14:creationId xmlns:p14="http://schemas.microsoft.com/office/powerpoint/2010/main" val="241870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7" name="Rectangle 6">
            <a:extLst>
              <a:ext uri="{FF2B5EF4-FFF2-40B4-BE49-F238E27FC236}">
                <a16:creationId xmlns:a16="http://schemas.microsoft.com/office/drawing/2014/main" id="{1414D3CA-DAA6-49B3-95CD-ECE74CBDC0A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12116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ANTHEAUME</a:t>
            </a:r>
          </a:p>
          <a:p>
            <a:endParaRPr lang="fr-FR" dirty="0"/>
          </a:p>
          <a:p>
            <a:r>
              <a:rPr lang="fr-FR" dirty="0"/>
              <a:t>Stéphane CUILLERDIER</a:t>
            </a:r>
          </a:p>
        </p:txBody>
      </p:sp>
      <p:sp>
        <p:nvSpPr>
          <p:cNvPr id="8" name="Espace réservé du numéro de diapositive 7">
            <a:extLst>
              <a:ext uri="{FF2B5EF4-FFF2-40B4-BE49-F238E27FC236}">
                <a16:creationId xmlns:a16="http://schemas.microsoft.com/office/drawing/2014/main" id="{DB95AD32-8077-4A98-861A-C570E7D48DF2}"/>
              </a:ext>
            </a:extLst>
          </p:cNvPr>
          <p:cNvSpPr>
            <a:spLocks noGrp="1"/>
          </p:cNvSpPr>
          <p:nvPr>
            <p:ph type="sldNum" sz="quarter" idx="12"/>
          </p:nvPr>
        </p:nvSpPr>
        <p:spPr/>
        <p:txBody>
          <a:bodyPr/>
          <a:lstStyle/>
          <a:p>
            <a:pPr rtl="0"/>
            <a:fld id="{34B7E4EF-A1BD-40F4-AB7B-04F084DD991D}" type="slidenum">
              <a:rPr lang="en-US" smtClean="0"/>
              <a:t>7</a:t>
            </a:fld>
            <a:endParaRPr lang="en-US"/>
          </a:p>
        </p:txBody>
      </p:sp>
    </p:spTree>
    <p:extLst>
      <p:ext uri="{BB962C8B-B14F-4D97-AF65-F5344CB8AC3E}">
        <p14:creationId xmlns:p14="http://schemas.microsoft.com/office/powerpoint/2010/main" val="327357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9" name="Rectangle 8">
            <a:extLst>
              <a:ext uri="{FF2B5EF4-FFF2-40B4-BE49-F238E27FC236}">
                <a16:creationId xmlns:a16="http://schemas.microsoft.com/office/drawing/2014/main" id="{0589D7DB-3AD1-4C18-B74C-165C7A7A233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66102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350323"/>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
        <p:nvSpPr>
          <p:cNvPr id="19" name="Rectangle 18">
            <a:extLst>
              <a:ext uri="{FF2B5EF4-FFF2-40B4-BE49-F238E27FC236}">
                <a16:creationId xmlns:a16="http://schemas.microsoft.com/office/drawing/2014/main" id="{A733D016-6E51-4D55-A935-E2DAE8F64135}"/>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
        <p:nvSpPr>
          <p:cNvPr id="3" name="Espace réservé du numéro de diapositive 2">
            <a:extLst>
              <a:ext uri="{FF2B5EF4-FFF2-40B4-BE49-F238E27FC236}">
                <a16:creationId xmlns:a16="http://schemas.microsoft.com/office/drawing/2014/main" id="{7E352D6F-6BBF-4997-98CF-AE9024F8E085}"/>
              </a:ext>
            </a:extLst>
          </p:cNvPr>
          <p:cNvSpPr>
            <a:spLocks noGrp="1"/>
          </p:cNvSpPr>
          <p:nvPr>
            <p:ph type="sldNum" sz="quarter" idx="12"/>
          </p:nvPr>
        </p:nvSpPr>
        <p:spPr/>
        <p:txBody>
          <a:bodyPr/>
          <a:lstStyle/>
          <a:p>
            <a:pPr rtl="0"/>
            <a:fld id="{34B7E4EF-A1BD-40F4-AB7B-04F084DD991D}" type="slidenum">
              <a:rPr lang="en-US" smtClean="0"/>
              <a:t>9</a:t>
            </a:fld>
            <a:endParaRPr lang="en-US"/>
          </a:p>
        </p:txBody>
      </p:sp>
    </p:spTree>
    <p:extLst>
      <p:ext uri="{BB962C8B-B14F-4D97-AF65-F5344CB8AC3E}">
        <p14:creationId xmlns:p14="http://schemas.microsoft.com/office/powerpoint/2010/main" val="318749384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2485</TotalTime>
  <Words>2107</Words>
  <Application>Microsoft Office PowerPoint</Application>
  <PresentationFormat>Grand écran</PresentationFormat>
  <Paragraphs>626</Paragraphs>
  <Slides>47</Slides>
  <Notes>25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vt:i4>
      </vt:variant>
    </vt:vector>
  </HeadingPairs>
  <TitlesOfParts>
    <vt:vector size="53" baseType="lpstr">
      <vt:lpstr>Arial</vt:lpstr>
      <vt:lpstr>Calibri</vt:lpstr>
      <vt:lpstr>Consolas</vt:lpstr>
      <vt:lpstr>Gill Sans MT</vt:lpstr>
      <vt:lpstr>Impact</vt:lpstr>
      <vt:lpstr>Badge</vt:lpstr>
      <vt:lpstr>Projet de Fin</vt:lpstr>
      <vt:lpstr>Sommaire</vt:lpstr>
      <vt:lpstr>LA SPECIFICATION</vt:lpstr>
      <vt:lpstr>Station Météo :</vt:lpstr>
      <vt:lpstr>Matériel mis a disposition :</vt:lpstr>
      <vt:lpstr>L’EQUIPE</vt:lpstr>
      <vt:lpstr>Participants au projet :</vt:lpstr>
      <vt:lpstr>L’ARCHITECTURE DU PROJET</vt:lpstr>
      <vt:lpstr>MVC : Model-Vue-Contrôleur dans un contexte Client-Serveur</vt:lpstr>
      <vt:lpstr>Architecture du Client (Coté utilisateur)</vt:lpstr>
      <vt:lpstr>Architecture du Serveur  (Coté Raspberry PI)</vt:lpstr>
      <vt:lpstr>CHOIX TECHNIQUES</vt:lpstr>
      <vt:lpstr>Présentation PowerPoint</vt:lpstr>
      <vt:lpstr>Présentation PowerPoint</vt:lpstr>
      <vt:lpstr>Choix du Serveur WEB HTTP</vt:lpstr>
      <vt:lpstr>Outils / Librairies / Matériels</vt:lpstr>
      <vt:lpstr>REALISATION</vt:lpstr>
      <vt:lpstr>Conception du Serveur</vt:lpstr>
      <vt:lpstr>Architecture du Serveur  (Coté Raspberry PI)</vt:lpstr>
      <vt:lpstr>Déclenchement d’une mesure du capteur en I2C</vt:lpstr>
      <vt:lpstr>Extraction depuis la base de données</vt:lpstr>
      <vt:lpstr>Url’s HTTP disponibles</vt:lpstr>
      <vt:lpstr>Url’s HTTP disponibles</vt:lpstr>
      <vt:lpstr>Conception dU Client</vt:lpstr>
      <vt:lpstr>Architecture de l’application Client</vt:lpstr>
      <vt:lpstr>Balise Mer : Récupération des mesures</vt:lpstr>
      <vt:lpstr>Présentation PowerPoint</vt:lpstr>
      <vt:lpstr>Présentation PowerPoint</vt:lpstr>
      <vt:lpstr>General : Interface D’administration</vt:lpstr>
      <vt:lpstr>Balise Ville : Forecast et mesures instantanées</vt:lpstr>
      <vt:lpstr> Balise Ville : Descriptif url</vt:lpstr>
      <vt:lpstr>  Balise Ville : Descriptif fichier json de l’api</vt:lpstr>
      <vt:lpstr>Balise Ville : changement de ville</vt:lpstr>
      <vt:lpstr>Présentation PowerPoint</vt:lpstr>
      <vt:lpstr>  Balise Ville : descriptif forecast</vt:lpstr>
      <vt:lpstr>General : changement de thème Jour / Nuit</vt:lpstr>
      <vt:lpstr>General : Chargement / Sauvegarde des paramètres</vt:lpstr>
      <vt:lpstr>Présentation PowerPoint</vt:lpstr>
      <vt:lpstr>Présentation PowerPoint</vt:lpstr>
      <vt:lpstr>Présentation PowerPoint</vt:lpstr>
      <vt:lpstr>General : Changement de l’unité des mesures</vt:lpstr>
      <vt:lpstr>General : Changement DE FORMAT D’HEURE</vt:lpstr>
      <vt:lpstr>General : changement de police</vt:lpstr>
      <vt:lpstr>DEMONSTRATION</vt:lpstr>
      <vt:lpstr>CONCLUSION</vt:lpstr>
      <vt:lpstr>Conclusion </vt:lpstr>
      <vt:lpstr>Remerciements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aiekick</cp:lastModifiedBy>
  <cp:revision>172</cp:revision>
  <dcterms:created xsi:type="dcterms:W3CDTF">2021-06-21T06:35:34Z</dcterms:created>
  <dcterms:modified xsi:type="dcterms:W3CDTF">2021-06-24T13:03:19Z</dcterms:modified>
</cp:coreProperties>
</file>