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3"/>
  </p:notesMasterIdLst>
  <p:handoutMasterIdLst>
    <p:handoutMasterId r:id="rId54"/>
  </p:handoutMasterIdLst>
  <p:sldIdLst>
    <p:sldId id="257" r:id="rId2"/>
    <p:sldId id="319" r:id="rId3"/>
    <p:sldId id="320" r:id="rId4"/>
    <p:sldId id="263" r:id="rId5"/>
    <p:sldId id="285" r:id="rId6"/>
    <p:sldId id="287" r:id="rId7"/>
    <p:sldId id="264" r:id="rId8"/>
    <p:sldId id="290" r:id="rId9"/>
    <p:sldId id="265" r:id="rId10"/>
    <p:sldId id="272" r:id="rId11"/>
    <p:sldId id="273" r:id="rId12"/>
    <p:sldId id="277" r:id="rId13"/>
    <p:sldId id="275" r:id="rId14"/>
    <p:sldId id="299" r:id="rId15"/>
    <p:sldId id="328" r:id="rId16"/>
    <p:sldId id="280" r:id="rId17"/>
    <p:sldId id="281" r:id="rId18"/>
    <p:sldId id="276" r:id="rId19"/>
    <p:sldId id="267" r:id="rId20"/>
    <p:sldId id="301" r:id="rId21"/>
    <p:sldId id="321" r:id="rId22"/>
    <p:sldId id="347" r:id="rId23"/>
    <p:sldId id="339" r:id="rId24"/>
    <p:sldId id="307" r:id="rId25"/>
    <p:sldId id="322" r:id="rId26"/>
    <p:sldId id="302" r:id="rId27"/>
    <p:sldId id="298" r:id="rId28"/>
    <p:sldId id="338" r:id="rId29"/>
    <p:sldId id="305" r:id="rId30"/>
    <p:sldId id="306" r:id="rId31"/>
    <p:sldId id="304" r:id="rId32"/>
    <p:sldId id="332" r:id="rId33"/>
    <p:sldId id="297" r:id="rId34"/>
    <p:sldId id="342" r:id="rId35"/>
    <p:sldId id="343" r:id="rId36"/>
    <p:sldId id="344" r:id="rId37"/>
    <p:sldId id="303" r:id="rId38"/>
    <p:sldId id="345" r:id="rId39"/>
    <p:sldId id="346" r:id="rId40"/>
    <p:sldId id="325" r:id="rId41"/>
    <p:sldId id="323" r:id="rId42"/>
    <p:sldId id="340" r:id="rId43"/>
    <p:sldId id="309" r:id="rId44"/>
    <p:sldId id="310" r:id="rId45"/>
    <p:sldId id="308" r:id="rId46"/>
    <p:sldId id="326" r:id="rId47"/>
    <p:sldId id="324" r:id="rId48"/>
    <p:sldId id="270" r:id="rId49"/>
    <p:sldId id="327" r:id="rId50"/>
    <p:sldId id="341" r:id="rId51"/>
    <p:sldId id="271" r:id="rId5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19"/>
            <p14:sldId id="320"/>
            <p14:sldId id="263"/>
            <p14:sldId id="285"/>
            <p14:sldId id="287"/>
            <p14:sldId id="264"/>
            <p14:sldId id="290"/>
            <p14:sldId id="265"/>
            <p14:sldId id="272"/>
            <p14:sldId id="273"/>
            <p14:sldId id="277"/>
            <p14:sldId id="275"/>
            <p14:sldId id="299"/>
            <p14:sldId id="328"/>
            <p14:sldId id="280"/>
            <p14:sldId id="281"/>
            <p14:sldId id="276"/>
            <p14:sldId id="267"/>
            <p14:sldId id="301"/>
            <p14:sldId id="321"/>
            <p14:sldId id="347"/>
            <p14:sldId id="339"/>
            <p14:sldId id="307"/>
            <p14:sldId id="322"/>
            <p14:sldId id="302"/>
            <p14:sldId id="298"/>
            <p14:sldId id="338"/>
            <p14:sldId id="305"/>
            <p14:sldId id="306"/>
            <p14:sldId id="304"/>
            <p14:sldId id="332"/>
            <p14:sldId id="297"/>
            <p14:sldId id="342"/>
            <p14:sldId id="343"/>
            <p14:sldId id="344"/>
            <p14:sldId id="303"/>
            <p14:sldId id="345"/>
            <p14:sldId id="346"/>
            <p14:sldId id="325"/>
            <p14:sldId id="323"/>
            <p14:sldId id="340"/>
            <p14:sldId id="309"/>
            <p14:sldId id="310"/>
            <p14:sldId id="308"/>
            <p14:sldId id="326"/>
            <p14:sldId id="324"/>
            <p14:sldId id="270"/>
            <p14:sldId id="327"/>
            <p14:sldId id="34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2" autoAdjust="0"/>
    <p:restoredTop sz="79592" autoAdjust="0"/>
  </p:normalViewPr>
  <p:slideViewPr>
    <p:cSldViewPr snapToGrid="0">
      <p:cViewPr>
        <p:scale>
          <a:sx n="300" d="100"/>
          <a:sy n="300" d="100"/>
        </p:scale>
        <p:origin x="216" y="14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0.xml"/><Relationship Id="rId3" Type="http://schemas.openxmlformats.org/officeDocument/2006/relationships/slide" Target="slides/slide3.xml"/><Relationship Id="rId21" Type="http://schemas.openxmlformats.org/officeDocument/2006/relationships/slide" Target="slides/slide26.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51.xml"/><Relationship Id="rId10" Type="http://schemas.openxmlformats.org/officeDocument/2006/relationships/slide" Target="slides/slide10.xml"/><Relationship Id="rId19"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24/06/2021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24/06/2021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62401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214287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21</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Le bus i2c (Inter Integrated Circuit Bus ) est un dispositif de transmission de donnée partagé entre plusieurs composants électronique. Très utilisé dans l’industrie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22</a:t>
            </a:fld>
            <a:endParaRPr lang="en-US"/>
          </a:p>
        </p:txBody>
      </p:sp>
    </p:spTree>
    <p:extLst>
      <p:ext uri="{BB962C8B-B14F-4D97-AF65-F5344CB8AC3E}">
        <p14:creationId xmlns:p14="http://schemas.microsoft.com/office/powerpoint/2010/main" val="2250992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29</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24339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30</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31</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32</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1055185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43</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44</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45</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5123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24/06/2021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24/06/2021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24/06/2021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24/06/2021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24/06/2021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24/06/2021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24/06/2021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24/06/2021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24/06/2021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
        <p:nvSpPr>
          <p:cNvPr id="10" name="Rectangle 9">
            <a:extLst>
              <a:ext uri="{FF2B5EF4-FFF2-40B4-BE49-F238E27FC236}">
                <a16:creationId xmlns:a16="http://schemas.microsoft.com/office/drawing/2014/main" id="{BFB103E8-557F-40E5-BDAF-04ED8DF8E3D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
        <p:nvSpPr>
          <p:cNvPr id="19" name="Rectangle 18">
            <a:extLst>
              <a:ext uri="{FF2B5EF4-FFF2-40B4-BE49-F238E27FC236}">
                <a16:creationId xmlns:a16="http://schemas.microsoft.com/office/drawing/2014/main" id="{A733D016-6E51-4D55-A935-E2DAE8F64135}"/>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18749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 (Coté utilisateur)</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48" name="Rectangle 47">
            <a:extLst>
              <a:ext uri="{FF2B5EF4-FFF2-40B4-BE49-F238E27FC236}">
                <a16:creationId xmlns:a16="http://schemas.microsoft.com/office/drawing/2014/main" id="{06A55794-E527-4232-B5EE-42AA0ED1EAB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7120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a:extLst>
              <a:ext uri="{FF2B5EF4-FFF2-40B4-BE49-F238E27FC236}">
                <a16:creationId xmlns:a16="http://schemas.microsoft.com/office/drawing/2014/main" id="{3A9D88B9-05D7-4EE2-A014-94614C7250A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897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MATERIELS / OUTILS / PLATEFORMES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8" name="Rectangle 7">
            <a:extLst>
              <a:ext uri="{FF2B5EF4-FFF2-40B4-BE49-F238E27FC236}">
                <a16:creationId xmlns:a16="http://schemas.microsoft.com/office/drawing/2014/main" id="{D4BEBAA0-A1E6-4EBE-A6CB-F10C1453CC53}"/>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8285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841098438"/>
              </p:ext>
            </p:extLst>
          </p:nvPr>
        </p:nvGraphicFramePr>
        <p:xfrm>
          <a:off x="1475173" y="1034158"/>
          <a:ext cx="9241654" cy="5288576"/>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2833450209"/>
                    </a:ext>
                  </a:extLst>
                </a:gridCol>
                <a:gridCol w="1540276">
                  <a:extLst>
                    <a:ext uri="{9D8B030D-6E8A-4147-A177-3AD203B41FA5}">
                      <a16:colId xmlns:a16="http://schemas.microsoft.com/office/drawing/2014/main" val="2155564734"/>
                    </a:ext>
                  </a:extLst>
                </a:gridCol>
                <a:gridCol w="1540276">
                  <a:extLst>
                    <a:ext uri="{9D8B030D-6E8A-4147-A177-3AD203B41FA5}">
                      <a16:colId xmlns:a16="http://schemas.microsoft.com/office/drawing/2014/main" val="1070110226"/>
                    </a:ext>
                  </a:extLst>
                </a:gridCol>
                <a:gridCol w="1540276">
                  <a:extLst>
                    <a:ext uri="{9D8B030D-6E8A-4147-A177-3AD203B41FA5}">
                      <a16:colId xmlns:a16="http://schemas.microsoft.com/office/drawing/2014/main" val="1983054916"/>
                    </a:ext>
                  </a:extLst>
                </a:gridCol>
                <a:gridCol w="1575863">
                  <a:extLst>
                    <a:ext uri="{9D8B030D-6E8A-4147-A177-3AD203B41FA5}">
                      <a16:colId xmlns:a16="http://schemas.microsoft.com/office/drawing/2014/main" val="2491461219"/>
                    </a:ext>
                  </a:extLst>
                </a:gridCol>
                <a:gridCol w="1504687">
                  <a:extLst>
                    <a:ext uri="{9D8B030D-6E8A-4147-A177-3AD203B41FA5}">
                      <a16:colId xmlns:a16="http://schemas.microsoft.com/office/drawing/2014/main" val="195823074"/>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bg1">
                        <a:lumMod val="85000"/>
                      </a:schemeClr>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r>
                        <a:rPr lang="fr-FR" sz="1400" dirty="0"/>
                        <a:t> gratuité service</a:t>
                      </a:r>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84299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68F992-BB9C-4C25-BA4E-CC5424546B14}"/>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2">
            <a:extLst>
              <a:ext uri="{FF2B5EF4-FFF2-40B4-BE49-F238E27FC236}">
                <a16:creationId xmlns:a16="http://schemas.microsoft.com/office/drawing/2014/main" id="{02F3B1E4-9C60-4A05-A6A0-7674AE352BF2}"/>
              </a:ext>
            </a:extLst>
          </p:cNvPr>
          <p:cNvGraphicFramePr>
            <a:graphicFrameLocks noGrp="1"/>
          </p:cNvGraphicFramePr>
          <p:nvPr/>
        </p:nvGraphicFramePr>
        <p:xfrm>
          <a:off x="1475173" y="1109232"/>
          <a:ext cx="9241654" cy="5291568"/>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3240192661"/>
                    </a:ext>
                  </a:extLst>
                </a:gridCol>
                <a:gridCol w="1540276">
                  <a:extLst>
                    <a:ext uri="{9D8B030D-6E8A-4147-A177-3AD203B41FA5}">
                      <a16:colId xmlns:a16="http://schemas.microsoft.com/office/drawing/2014/main" val="2251775464"/>
                    </a:ext>
                  </a:extLst>
                </a:gridCol>
                <a:gridCol w="1540276">
                  <a:extLst>
                    <a:ext uri="{9D8B030D-6E8A-4147-A177-3AD203B41FA5}">
                      <a16:colId xmlns:a16="http://schemas.microsoft.com/office/drawing/2014/main" val="3799859698"/>
                    </a:ext>
                  </a:extLst>
                </a:gridCol>
                <a:gridCol w="1540276">
                  <a:extLst>
                    <a:ext uri="{9D8B030D-6E8A-4147-A177-3AD203B41FA5}">
                      <a16:colId xmlns:a16="http://schemas.microsoft.com/office/drawing/2014/main" val="4023681584"/>
                    </a:ext>
                  </a:extLst>
                </a:gridCol>
                <a:gridCol w="1575863">
                  <a:extLst>
                    <a:ext uri="{9D8B030D-6E8A-4147-A177-3AD203B41FA5}">
                      <a16:colId xmlns:a16="http://schemas.microsoft.com/office/drawing/2014/main" val="302933585"/>
                    </a:ext>
                  </a:extLst>
                </a:gridCol>
                <a:gridCol w="1504687">
                  <a:extLst>
                    <a:ext uri="{9D8B030D-6E8A-4147-A177-3AD203B41FA5}">
                      <a16:colId xmlns:a16="http://schemas.microsoft.com/office/drawing/2014/main" val="1773705038"/>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2944910342"/>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accent1"/>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1998436434"/>
                  </a:ext>
                </a:extLst>
              </a:tr>
              <a:tr h="728528">
                <a:tc>
                  <a:txBody>
                    <a:bodyPr/>
                    <a:lstStyle/>
                    <a:p>
                      <a:r>
                        <a:rPr lang="fr-FR" sz="1400" dirty="0"/>
                        <a:t> gratuité service</a:t>
                      </a:r>
                    </a:p>
                    <a:p>
                      <a:endParaRPr lang="fr-FR"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accent1"/>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1453746175"/>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Ville/code postal/coordonnées géographiques(</a:t>
                      </a:r>
                      <a:r>
                        <a:rPr lang="fr-FR" sz="1400" dirty="0" err="1"/>
                        <a:t>lat</a:t>
                      </a:r>
                      <a:r>
                        <a:rPr lang="fr-FR" sz="1400" dirty="0"/>
                        <a:t>-long)</a:t>
                      </a:r>
                      <a:endParaRPr lang="en-US" sz="1400" dirty="0"/>
                    </a:p>
                    <a:p>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accent1"/>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1715047256"/>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1870328775"/>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393589623"/>
                  </a:ext>
                </a:extLst>
              </a:tr>
            </a:tbl>
          </a:graphicData>
        </a:graphic>
      </p:graphicFrame>
      <p:sp>
        <p:nvSpPr>
          <p:cNvPr id="4" name="ZoneTexte 3">
            <a:extLst>
              <a:ext uri="{FF2B5EF4-FFF2-40B4-BE49-F238E27FC236}">
                <a16:creationId xmlns:a16="http://schemas.microsoft.com/office/drawing/2014/main" id="{EA2BF738-43BD-4B51-91C2-4F08D2DA022A}"/>
              </a:ext>
            </a:extLst>
          </p:cNvPr>
          <p:cNvSpPr txBox="1"/>
          <p:nvPr/>
        </p:nvSpPr>
        <p:spPr>
          <a:xfrm>
            <a:off x="1688237" y="497150"/>
            <a:ext cx="9241654" cy="369332"/>
          </a:xfrm>
          <a:prstGeom prst="rect">
            <a:avLst/>
          </a:prstGeom>
          <a:noFill/>
        </p:spPr>
        <p:txBody>
          <a:bodyPr wrap="square" rtlCol="0">
            <a:spAutoFit/>
          </a:bodyPr>
          <a:lstStyle/>
          <a:p>
            <a:r>
              <a:rPr lang="fr-FR" dirty="0">
                <a:solidFill>
                  <a:prstClr val="black"/>
                </a:solidFill>
              </a:rPr>
              <a:t>			Comparaison des apis web trouvées:</a:t>
            </a:r>
            <a:endParaRPr lang="en-US" dirty="0"/>
          </a:p>
        </p:txBody>
      </p:sp>
      <p:sp>
        <p:nvSpPr>
          <p:cNvPr id="6" name="Rectangle 5">
            <a:extLst>
              <a:ext uri="{FF2B5EF4-FFF2-40B4-BE49-F238E27FC236}">
                <a16:creationId xmlns:a16="http://schemas.microsoft.com/office/drawing/2014/main" id="{B17E25DE-8B4E-40BE-9815-447FA48B168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9425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Choix du Serveur WEB HTTP</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a:xfrm>
            <a:off x="8835154" y="6032526"/>
            <a:ext cx="2893045" cy="365760"/>
          </a:xfrm>
        </p:spPr>
        <p:txBody>
          <a:bodyPr/>
          <a:lstStyle/>
          <a:p>
            <a:pPr rtl="0"/>
            <a:fld id="{802FE938-1586-4780-B61A-DD3B60BAB93C}" type="datetime1">
              <a:rPr lang="fr-FR" smtClean="0"/>
              <a:t>24/06/2021</a:t>
            </a:fld>
            <a:endParaRPr lang="en-US" dirty="0"/>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800A3175-2138-487A-8C93-768FF786506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76052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Titre 1">
            <a:extLst>
              <a:ext uri="{FF2B5EF4-FFF2-40B4-BE49-F238E27FC236}">
                <a16:creationId xmlns:a16="http://schemas.microsoft.com/office/drawing/2014/main" id="{6BFAB49C-8937-442E-991E-700392CEA6C7}"/>
              </a:ext>
            </a:extLst>
          </p:cNvPr>
          <p:cNvSpPr>
            <a:spLocks noGrp="1"/>
          </p:cNvSpPr>
          <p:nvPr>
            <p:ph type="title"/>
          </p:nvPr>
        </p:nvSpPr>
        <p:spPr>
          <a:xfrm>
            <a:off x="1066800" y="642594"/>
            <a:ext cx="10058400" cy="544938"/>
          </a:xfrm>
        </p:spPr>
        <p:txBody>
          <a:bodyPr>
            <a:normAutofit fontScale="90000"/>
          </a:bodyPr>
          <a:lstStyle/>
          <a:p>
            <a:r>
              <a:rPr lang="fr-FR" dirty="0"/>
              <a:t>Choix par fonctionnalité</a:t>
            </a:r>
          </a:p>
        </p:txBody>
      </p:sp>
      <p:sp>
        <p:nvSpPr>
          <p:cNvPr id="2" name="ZoneTexte 1">
            <a:extLst>
              <a:ext uri="{FF2B5EF4-FFF2-40B4-BE49-F238E27FC236}">
                <a16:creationId xmlns:a16="http://schemas.microsoft.com/office/drawing/2014/main" id="{F1E10FC7-5676-421B-9312-5C552876FDAA}"/>
              </a:ext>
            </a:extLst>
          </p:cNvPr>
          <p:cNvSpPr txBox="1"/>
          <p:nvPr/>
        </p:nvSpPr>
        <p:spPr>
          <a:xfrm>
            <a:off x="990600" y="1470660"/>
            <a:ext cx="7808548" cy="6463308"/>
          </a:xfrm>
          <a:prstGeom prst="rect">
            <a:avLst/>
          </a:prstGeom>
          <a:noFill/>
        </p:spPr>
        <p:txBody>
          <a:bodyPr wrap="none" rtlCol="0">
            <a:spAutoFit/>
          </a:bodyPr>
          <a:lstStyle/>
          <a:p>
            <a:pPr marL="285750" indent="-285750">
              <a:buFont typeface="Arial" panose="020B0604020202020204" pitchFamily="34" charset="0"/>
              <a:buChar char="•"/>
            </a:pPr>
            <a:r>
              <a:rPr lang="fr-FR" dirty="0"/>
              <a:t>Contrôle du Capteur BME280 : Driver officiel Bosch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Base de données : </a:t>
            </a:r>
            <a:r>
              <a:rPr lang="fr-FR" dirty="0" err="1"/>
              <a:t>Sqlite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Format de donnée pour les échanges HTPP : JSON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Envoi/Réception de requêtes HTTP : </a:t>
            </a:r>
            <a:r>
              <a:rPr lang="fr-FR" dirty="0" err="1"/>
              <a:t>libUV</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Système Multilingue : QT Translator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Affichage de graphique : Création d’un Composant personnalisé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Gestion des thèmes visuel : QT </a:t>
            </a:r>
            <a:r>
              <a:rPr lang="fr-FR" dirty="0" err="1"/>
              <a:t>Stylesheet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Interface graphique : QT + Designer intégré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Chargement / Sauvegarde des paramètres : fichier INI</a:t>
            </a:r>
          </a:p>
          <a:p>
            <a:endParaRPr lang="fr-FR" dirty="0"/>
          </a:p>
          <a:p>
            <a:endParaRPr lang="fr-FR" dirty="0"/>
          </a:p>
          <a:p>
            <a:endParaRPr lang="fr-FR" dirty="0"/>
          </a:p>
          <a:p>
            <a:r>
              <a:rPr lang="fr-FR" dirty="0"/>
              <a:t> </a:t>
            </a:r>
          </a:p>
          <a:p>
            <a:pPr algn="ctr"/>
            <a:endParaRPr lang="fr-FR" dirty="0"/>
          </a:p>
          <a:p>
            <a:endParaRPr lang="fr-FR" dirty="0"/>
          </a:p>
        </p:txBody>
      </p:sp>
      <p:sp>
        <p:nvSpPr>
          <p:cNvPr id="5" name="Rectangle 4">
            <a:extLst>
              <a:ext uri="{FF2B5EF4-FFF2-40B4-BE49-F238E27FC236}">
                <a16:creationId xmlns:a16="http://schemas.microsoft.com/office/drawing/2014/main" id="{D0E1521F-2C0B-4E74-AB75-B9BE951D0D93}"/>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6544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a:xfrm>
            <a:off x="1066800" y="642594"/>
            <a:ext cx="10058400" cy="692240"/>
          </a:xfrm>
        </p:spPr>
        <p:txBody>
          <a:bodyPr/>
          <a:lstStyle/>
          <a:p>
            <a:r>
              <a:rPr lang="fr-FR" dirty="0"/>
              <a:t>Outils / Libraire / Framework / </a:t>
            </a:r>
            <a:r>
              <a:rPr lang="fr-FR" dirty="0" err="1"/>
              <a:t>Materiel</a:t>
            </a:r>
            <a:endParaRPr lang="fr-FR" dirty="0"/>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1255046" y="2606638"/>
            <a:ext cx="3600666" cy="2862322"/>
          </a:xfrm>
          <a:prstGeom prst="rect">
            <a:avLst/>
          </a:prstGeom>
          <a:noFill/>
        </p:spPr>
        <p:txBody>
          <a:bodyPr wrap="none" rtlCol="0">
            <a:spAutoFit/>
          </a:bodyPr>
          <a:lstStyle/>
          <a:p>
            <a:r>
              <a:rPr lang="fr-FR" dirty="0" err="1"/>
              <a:t>Github</a:t>
            </a:r>
            <a:endParaRPr lang="fr-FR" dirty="0"/>
          </a:p>
          <a:p>
            <a:endParaRPr lang="fr-FR" dirty="0"/>
          </a:p>
          <a:p>
            <a:r>
              <a:rPr lang="fr-FR" dirty="0"/>
              <a:t>Discord</a:t>
            </a:r>
          </a:p>
          <a:p>
            <a:endParaRPr lang="fr-FR" dirty="0"/>
          </a:p>
          <a:p>
            <a:r>
              <a:rPr lang="fr-FR" dirty="0"/>
              <a:t>Powerpoint</a:t>
            </a:r>
          </a:p>
          <a:p>
            <a:endParaRPr lang="fr-FR" dirty="0"/>
          </a:p>
          <a:p>
            <a:r>
              <a:rPr lang="fr-FR" dirty="0" err="1"/>
              <a:t>Mobaxterm</a:t>
            </a:r>
            <a:r>
              <a:rPr lang="fr-FR" dirty="0"/>
              <a:t> : connexion en </a:t>
            </a:r>
            <a:r>
              <a:rPr lang="fr-FR" dirty="0" err="1"/>
              <a:t>ssh</a:t>
            </a:r>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627599" y="2533811"/>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738582" y="3113356"/>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6313959" y="1979080"/>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648316" y="3679480"/>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6101114" y="2533811"/>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5825537" y="367094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1616361" y="5350756"/>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56325" y="3084083"/>
            <a:ext cx="513955" cy="533194"/>
          </a:xfrm>
          <a:prstGeom prst="rect">
            <a:avLst/>
          </a:prstGeom>
        </p:spPr>
      </p:pic>
      <p:pic>
        <p:nvPicPr>
          <p:cNvPr id="7" name="Image 6">
            <a:extLst>
              <a:ext uri="{FF2B5EF4-FFF2-40B4-BE49-F238E27FC236}">
                <a16:creationId xmlns:a16="http://schemas.microsoft.com/office/drawing/2014/main" id="{915F1532-9E35-4B1D-9504-485F04EDCCEB}"/>
              </a:ext>
            </a:extLst>
          </p:cNvPr>
          <p:cNvPicPr>
            <a:picLocks noChangeAspect="1"/>
          </p:cNvPicPr>
          <p:nvPr/>
        </p:nvPicPr>
        <p:blipFill>
          <a:blip r:embed="rId11"/>
          <a:stretch>
            <a:fillRect/>
          </a:stretch>
        </p:blipFill>
        <p:spPr>
          <a:xfrm>
            <a:off x="588956" y="4250771"/>
            <a:ext cx="590550" cy="571500"/>
          </a:xfrm>
          <a:prstGeom prst="rect">
            <a:avLst/>
          </a:prstGeom>
        </p:spPr>
      </p:pic>
      <p:sp>
        <p:nvSpPr>
          <p:cNvPr id="17" name="ZoneTexte 16">
            <a:extLst>
              <a:ext uri="{FF2B5EF4-FFF2-40B4-BE49-F238E27FC236}">
                <a16:creationId xmlns:a16="http://schemas.microsoft.com/office/drawing/2014/main" id="{79E75286-A2D8-4BC0-97BE-D3E577E5F11A}"/>
              </a:ext>
            </a:extLst>
          </p:cNvPr>
          <p:cNvSpPr txBox="1"/>
          <p:nvPr/>
        </p:nvSpPr>
        <p:spPr>
          <a:xfrm>
            <a:off x="6809018" y="2101893"/>
            <a:ext cx="6096000" cy="3139321"/>
          </a:xfrm>
          <a:prstGeom prst="rect">
            <a:avLst/>
          </a:prstGeom>
          <a:noFill/>
        </p:spPr>
        <p:txBody>
          <a:bodyPr wrap="square">
            <a:spAutoFit/>
          </a:bodyPr>
          <a:lstStyle/>
          <a:p>
            <a:r>
              <a:rPr lang="fr-FR" dirty="0"/>
              <a:t>c/</a:t>
            </a:r>
            <a:r>
              <a:rPr lang="fr-FR" dirty="0" err="1"/>
              <a:t>c++</a:t>
            </a:r>
            <a:endParaRPr lang="fr-FR" dirty="0"/>
          </a:p>
          <a:p>
            <a:endParaRPr lang="fr-FR" dirty="0"/>
          </a:p>
          <a:p>
            <a:r>
              <a:rPr lang="fr-FR" dirty="0"/>
              <a:t>Framework QT fait </a:t>
            </a:r>
            <a:r>
              <a:rPr lang="fr-FR" dirty="0" err="1"/>
              <a:t>c++</a:t>
            </a:r>
            <a:endParaRPr lang="fr-FR" dirty="0"/>
          </a:p>
          <a:p>
            <a:endParaRPr lang="fr-FR" dirty="0"/>
          </a:p>
          <a:p>
            <a:r>
              <a:rPr lang="fr-FR" dirty="0" err="1"/>
              <a:t>Libuv</a:t>
            </a:r>
            <a:r>
              <a:rPr lang="fr-FR" dirty="0"/>
              <a:t> : Serveur HTTP</a:t>
            </a:r>
          </a:p>
          <a:p>
            <a:endParaRPr lang="fr-FR" dirty="0"/>
          </a:p>
          <a:p>
            <a:r>
              <a:rPr lang="fr-FR" dirty="0"/>
              <a:t>Sqlite3</a:t>
            </a:r>
          </a:p>
          <a:p>
            <a:endParaRPr lang="fr-FR" dirty="0"/>
          </a:p>
          <a:p>
            <a:r>
              <a:rPr lang="fr-FR" dirty="0"/>
              <a:t>Open </a:t>
            </a:r>
            <a:r>
              <a:rPr lang="fr-FR" dirty="0" err="1"/>
              <a:t>Weather</a:t>
            </a:r>
            <a:r>
              <a:rPr lang="fr-FR" dirty="0"/>
              <a:t> </a:t>
            </a:r>
            <a:r>
              <a:rPr lang="fr-FR" dirty="0" err="1"/>
              <a:t>Map</a:t>
            </a:r>
            <a:r>
              <a:rPr lang="fr-FR" dirty="0"/>
              <a:t> (Api Web)</a:t>
            </a:r>
          </a:p>
          <a:p>
            <a:endParaRPr lang="fr-FR" dirty="0"/>
          </a:p>
          <a:p>
            <a:r>
              <a:rPr lang="fr-FR" dirty="0" err="1"/>
              <a:t>Json</a:t>
            </a:r>
            <a:endParaRPr lang="fr-FR" dirty="0"/>
          </a:p>
        </p:txBody>
      </p:sp>
      <p:pic>
        <p:nvPicPr>
          <p:cNvPr id="13" name="Image 12">
            <a:extLst>
              <a:ext uri="{FF2B5EF4-FFF2-40B4-BE49-F238E27FC236}">
                <a16:creationId xmlns:a16="http://schemas.microsoft.com/office/drawing/2014/main" id="{7CD54903-3D73-455C-B3AA-F09AF9D35290}"/>
              </a:ext>
            </a:extLst>
          </p:cNvPr>
          <p:cNvPicPr>
            <a:picLocks noChangeAspect="1"/>
          </p:cNvPicPr>
          <p:nvPr/>
        </p:nvPicPr>
        <p:blipFill>
          <a:blip r:embed="rId12"/>
          <a:stretch>
            <a:fillRect/>
          </a:stretch>
        </p:blipFill>
        <p:spPr>
          <a:xfrm>
            <a:off x="5732693" y="4240523"/>
            <a:ext cx="1076325" cy="476250"/>
          </a:xfrm>
          <a:prstGeom prst="rect">
            <a:avLst/>
          </a:prstGeom>
        </p:spPr>
      </p:pic>
      <p:sp>
        <p:nvSpPr>
          <p:cNvPr id="15" name="ZoneTexte 14">
            <a:extLst>
              <a:ext uri="{FF2B5EF4-FFF2-40B4-BE49-F238E27FC236}">
                <a16:creationId xmlns:a16="http://schemas.microsoft.com/office/drawing/2014/main" id="{DBCF44BD-FDB1-4C75-B91C-C2A4E5084E89}"/>
              </a:ext>
            </a:extLst>
          </p:cNvPr>
          <p:cNvSpPr txBox="1"/>
          <p:nvPr/>
        </p:nvSpPr>
        <p:spPr>
          <a:xfrm>
            <a:off x="2076696" y="5419385"/>
            <a:ext cx="2042547" cy="923330"/>
          </a:xfrm>
          <a:prstGeom prst="rect">
            <a:avLst/>
          </a:prstGeom>
          <a:noFill/>
        </p:spPr>
        <p:txBody>
          <a:bodyPr wrap="none" rtlCol="0">
            <a:spAutoFit/>
          </a:bodyPr>
          <a:lstStyle/>
          <a:p>
            <a:r>
              <a:rPr lang="fr-FR" dirty="0"/>
              <a:t>Raspberry PI</a:t>
            </a:r>
          </a:p>
          <a:p>
            <a:endParaRPr lang="fr-FR" dirty="0"/>
          </a:p>
          <a:p>
            <a:r>
              <a:rPr lang="fr-FR" dirty="0"/>
              <a:t>Capteur BME280</a:t>
            </a:r>
          </a:p>
        </p:txBody>
      </p:sp>
      <p:pic>
        <p:nvPicPr>
          <p:cNvPr id="21" name="Image 20">
            <a:extLst>
              <a:ext uri="{FF2B5EF4-FFF2-40B4-BE49-F238E27FC236}">
                <a16:creationId xmlns:a16="http://schemas.microsoft.com/office/drawing/2014/main" id="{34000110-EE92-4D7F-B8A4-06C8E13B88DB}"/>
              </a:ext>
            </a:extLst>
          </p:cNvPr>
          <p:cNvPicPr>
            <a:picLocks noChangeAspect="1"/>
          </p:cNvPicPr>
          <p:nvPr/>
        </p:nvPicPr>
        <p:blipFill>
          <a:blip r:embed="rId13"/>
          <a:stretch>
            <a:fillRect/>
          </a:stretch>
        </p:blipFill>
        <p:spPr>
          <a:xfrm>
            <a:off x="6117925" y="4789579"/>
            <a:ext cx="705254" cy="708986"/>
          </a:xfrm>
          <a:prstGeom prst="rect">
            <a:avLst/>
          </a:prstGeom>
        </p:spPr>
      </p:pic>
      <p:sp>
        <p:nvSpPr>
          <p:cNvPr id="19" name="Rectangle 18">
            <a:extLst>
              <a:ext uri="{FF2B5EF4-FFF2-40B4-BE49-F238E27FC236}">
                <a16:creationId xmlns:a16="http://schemas.microsoft.com/office/drawing/2014/main" id="{B18B0C07-6CEB-4E86-BE35-154F811098A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ZoneTexte 2">
            <a:extLst>
              <a:ext uri="{FF2B5EF4-FFF2-40B4-BE49-F238E27FC236}">
                <a16:creationId xmlns:a16="http://schemas.microsoft.com/office/drawing/2014/main" id="{DE263F1A-B8F9-4DEE-837C-54717A105214}"/>
              </a:ext>
            </a:extLst>
          </p:cNvPr>
          <p:cNvSpPr txBox="1"/>
          <p:nvPr/>
        </p:nvSpPr>
        <p:spPr>
          <a:xfrm>
            <a:off x="1066800" y="1889565"/>
            <a:ext cx="2707793"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productivité :</a:t>
            </a:r>
          </a:p>
        </p:txBody>
      </p:sp>
      <p:sp>
        <p:nvSpPr>
          <p:cNvPr id="24" name="ZoneTexte 23">
            <a:extLst>
              <a:ext uri="{FF2B5EF4-FFF2-40B4-BE49-F238E27FC236}">
                <a16:creationId xmlns:a16="http://schemas.microsoft.com/office/drawing/2014/main" id="{72E439D5-D9A4-40CE-A675-AF6596CCC918}"/>
              </a:ext>
            </a:extLst>
          </p:cNvPr>
          <p:cNvSpPr txBox="1"/>
          <p:nvPr/>
        </p:nvSpPr>
        <p:spPr>
          <a:xfrm>
            <a:off x="6096000" y="1407640"/>
            <a:ext cx="3190297"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développement :</a:t>
            </a:r>
          </a:p>
        </p:txBody>
      </p:sp>
      <p:sp>
        <p:nvSpPr>
          <p:cNvPr id="25" name="ZoneTexte 24">
            <a:extLst>
              <a:ext uri="{FF2B5EF4-FFF2-40B4-BE49-F238E27FC236}">
                <a16:creationId xmlns:a16="http://schemas.microsoft.com/office/drawing/2014/main" id="{14C06D75-F269-4388-838C-A27F16F83DD0}"/>
              </a:ext>
            </a:extLst>
          </p:cNvPr>
          <p:cNvSpPr txBox="1"/>
          <p:nvPr/>
        </p:nvSpPr>
        <p:spPr>
          <a:xfrm>
            <a:off x="1392748" y="4834372"/>
            <a:ext cx="1223412" cy="369332"/>
          </a:xfrm>
          <a:prstGeom prst="rect">
            <a:avLst/>
          </a:prstGeom>
          <a:noFill/>
        </p:spPr>
        <p:txBody>
          <a:bodyPr wrap="none" rtlCol="0">
            <a:spAutoFit/>
          </a:bodyPr>
          <a:lstStyle/>
          <a:p>
            <a:r>
              <a:rPr lang="fr-FR" u="sng" dirty="0" err="1">
                <a:effectLst>
                  <a:outerShdw blurRad="38100" dist="38100" dir="2700000" algn="tl">
                    <a:srgbClr val="000000">
                      <a:alpha val="43137"/>
                    </a:srgbClr>
                  </a:outerShdw>
                </a:effectLst>
              </a:rPr>
              <a:t>Materiel</a:t>
            </a:r>
            <a:r>
              <a:rPr lang="fr-FR" u="sng" dirty="0">
                <a:effectLst>
                  <a:outerShdw blurRad="38100" dist="38100" dir="2700000" algn="tl">
                    <a:srgbClr val="000000">
                      <a:alpha val="43137"/>
                    </a:srgbClr>
                  </a:outerShdw>
                </a:effectLst>
              </a:rPr>
              <a:t> :</a:t>
            </a:r>
          </a:p>
        </p:txBody>
      </p:sp>
      <p:pic>
        <p:nvPicPr>
          <p:cNvPr id="11" name="Image 10">
            <a:extLst>
              <a:ext uri="{FF2B5EF4-FFF2-40B4-BE49-F238E27FC236}">
                <a16:creationId xmlns:a16="http://schemas.microsoft.com/office/drawing/2014/main" id="{CC3E68F2-23ED-45E0-BE95-DF18CE8B391C}"/>
              </a:ext>
            </a:extLst>
          </p:cNvPr>
          <p:cNvPicPr>
            <a:picLocks noChangeAspect="1"/>
          </p:cNvPicPr>
          <p:nvPr/>
        </p:nvPicPr>
        <p:blipFill>
          <a:blip r:embed="rId14"/>
          <a:stretch>
            <a:fillRect/>
          </a:stretch>
        </p:blipFill>
        <p:spPr>
          <a:xfrm>
            <a:off x="1066800" y="5965568"/>
            <a:ext cx="942975" cy="295275"/>
          </a:xfrm>
          <a:prstGeom prst="rect">
            <a:avLst/>
          </a:prstGeom>
        </p:spPr>
      </p:pic>
    </p:spTree>
    <p:extLst>
      <p:ext uri="{BB962C8B-B14F-4D97-AF65-F5344CB8AC3E}">
        <p14:creationId xmlns:p14="http://schemas.microsoft.com/office/powerpoint/2010/main" val="222471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IMPLEMENTATION ITERATIVE / TESTS / DEBUG / AJOUT DE FONCTIONALITES</a:t>
            </a:r>
          </a:p>
          <a:p>
            <a:endParaRPr lang="fr-FR" dirty="0"/>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8" name="Rectangle 7">
            <a:extLst>
              <a:ext uri="{FF2B5EF4-FFF2-40B4-BE49-F238E27FC236}">
                <a16:creationId xmlns:a16="http://schemas.microsoft.com/office/drawing/2014/main" id="{EF302751-F82E-4E07-87C8-EDE1E13075A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408193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Timing (temporaire)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r>
              <a:rPr lang="fr-FR" dirty="0"/>
              <a:t>1/3 </a:t>
            </a:r>
            <a:r>
              <a:rPr lang="fr-FR" dirty="0" err="1"/>
              <a:t>spec</a:t>
            </a:r>
            <a:r>
              <a:rPr lang="fr-FR" dirty="0"/>
              <a:t> / recherche / </a:t>
            </a:r>
            <a:r>
              <a:rPr lang="fr-FR" dirty="0" err="1"/>
              <a:t>equipe</a:t>
            </a:r>
            <a:r>
              <a:rPr lang="fr-FR" dirty="0"/>
              <a:t> / choix technique : 10 min</a:t>
            </a:r>
          </a:p>
          <a:p>
            <a:r>
              <a:rPr lang="fr-FR" dirty="0"/>
              <a:t>1/3 architecture / conception serveur : 10 min</a:t>
            </a:r>
          </a:p>
          <a:p>
            <a:r>
              <a:rPr lang="fr-FR" dirty="0"/>
              <a:t>1/3 conception client / </a:t>
            </a:r>
            <a:r>
              <a:rPr lang="fr-FR" dirty="0" err="1"/>
              <a:t>demo</a:t>
            </a:r>
            <a:r>
              <a:rPr lang="fr-FR" dirty="0"/>
              <a:t> : 10 min</a:t>
            </a:r>
          </a:p>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Tree>
    <p:extLst>
      <p:ext uri="{BB962C8B-B14F-4D97-AF65-F5344CB8AC3E}">
        <p14:creationId xmlns:p14="http://schemas.microsoft.com/office/powerpoint/2010/main" val="128985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C98CBD68-AA57-4979-9C7C-35E505C433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79472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777985" y="3894370"/>
            <a:ext cx="1972016"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43" name="Rectangle 42">
            <a:extLst>
              <a:ext uri="{FF2B5EF4-FFF2-40B4-BE49-F238E27FC236}">
                <a16:creationId xmlns:a16="http://schemas.microsoft.com/office/drawing/2014/main" id="{FC7573CE-2D75-4C5A-ABD7-ED850431BBFE}"/>
              </a:ext>
            </a:extLst>
          </p:cNvPr>
          <p:cNvSpPr/>
          <p:nvPr/>
        </p:nvSpPr>
        <p:spPr>
          <a:xfrm>
            <a:off x="9980708" y="5682617"/>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endParaRPr lang="fr-FR" sz="1400" dirty="0"/>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593535" cy="45890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endParaRPr lang="fr-FR" sz="1200" dirty="0"/>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763993" y="4869459"/>
            <a:ext cx="16788" cy="81315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381915"/>
            <a:ext cx="584796" cy="7444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285388" y="2344667"/>
            <a:ext cx="2230688" cy="1008052"/>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fr-FR" sz="1400" dirty="0"/>
              <a:t>Driver        Temps</a:t>
            </a:r>
          </a:p>
          <a:p>
            <a:r>
              <a:rPr lang="fr-FR" sz="1400" dirty="0"/>
              <a:t>Bosch        </a:t>
            </a:r>
            <a:r>
              <a:rPr lang="fr-FR" sz="1400" dirty="0" err="1"/>
              <a:t>Temperature</a:t>
            </a:r>
            <a:endParaRPr lang="fr-FR" sz="1400" dirty="0"/>
          </a:p>
          <a:p>
            <a:r>
              <a:rPr lang="fr-FR" sz="1400" dirty="0"/>
              <a:t>BME280     Pression</a:t>
            </a:r>
          </a:p>
          <a:p>
            <a:r>
              <a:rPr lang="fr-FR" sz="1400" dirty="0"/>
              <a:t>                  Humidité</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318257"/>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7516076" y="2848693"/>
            <a:ext cx="553030" cy="731095"/>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6" name="Image 5">
            <a:extLst>
              <a:ext uri="{FF2B5EF4-FFF2-40B4-BE49-F238E27FC236}">
                <a16:creationId xmlns:a16="http://schemas.microsoft.com/office/drawing/2014/main" id="{AD70A912-F200-4CCC-A4B1-65EDACBF42D3}"/>
              </a:ext>
            </a:extLst>
          </p:cNvPr>
          <p:cNvPicPr>
            <a:picLocks noChangeAspect="1"/>
          </p:cNvPicPr>
          <p:nvPr/>
        </p:nvPicPr>
        <p:blipFill>
          <a:blip r:embed="rId3"/>
          <a:stretch>
            <a:fillRect/>
          </a:stretch>
        </p:blipFill>
        <p:spPr>
          <a:xfrm>
            <a:off x="3100527" y="5241814"/>
            <a:ext cx="2447925" cy="276225"/>
          </a:xfrm>
          <a:prstGeom prst="rect">
            <a:avLst/>
          </a:prstGeom>
        </p:spPr>
      </p:pic>
      <p:pic>
        <p:nvPicPr>
          <p:cNvPr id="8" name="Image 7">
            <a:extLst>
              <a:ext uri="{FF2B5EF4-FFF2-40B4-BE49-F238E27FC236}">
                <a16:creationId xmlns:a16="http://schemas.microsoft.com/office/drawing/2014/main" id="{AE5FD504-39CC-4E66-A5E4-7D520F305B82}"/>
              </a:ext>
            </a:extLst>
          </p:cNvPr>
          <p:cNvPicPr>
            <a:picLocks noChangeAspect="1"/>
          </p:cNvPicPr>
          <p:nvPr/>
        </p:nvPicPr>
        <p:blipFill>
          <a:blip r:embed="rId4"/>
          <a:stretch>
            <a:fillRect/>
          </a:stretch>
        </p:blipFill>
        <p:spPr>
          <a:xfrm>
            <a:off x="2917570" y="4038388"/>
            <a:ext cx="2105025" cy="219075"/>
          </a:xfrm>
          <a:prstGeom prst="rect">
            <a:avLst/>
          </a:prstGeom>
        </p:spPr>
      </p:pic>
      <p:pic>
        <p:nvPicPr>
          <p:cNvPr id="10" name="Image 9">
            <a:extLst>
              <a:ext uri="{FF2B5EF4-FFF2-40B4-BE49-F238E27FC236}">
                <a16:creationId xmlns:a16="http://schemas.microsoft.com/office/drawing/2014/main" id="{0FBFFA80-D86C-411A-8A57-22154ABC581C}"/>
              </a:ext>
            </a:extLst>
          </p:cNvPr>
          <p:cNvPicPr>
            <a:picLocks noChangeAspect="1"/>
          </p:cNvPicPr>
          <p:nvPr/>
        </p:nvPicPr>
        <p:blipFill>
          <a:blip r:embed="rId5"/>
          <a:stretch>
            <a:fillRect/>
          </a:stretch>
        </p:blipFill>
        <p:spPr>
          <a:xfrm>
            <a:off x="9845507" y="4007444"/>
            <a:ext cx="1847850" cy="781050"/>
          </a:xfrm>
          <a:prstGeom prst="rect">
            <a:avLst/>
          </a:prstGeom>
        </p:spPr>
      </p:pic>
      <p:sp>
        <p:nvSpPr>
          <p:cNvPr id="47" name="Rectangle 46">
            <a:extLst>
              <a:ext uri="{FF2B5EF4-FFF2-40B4-BE49-F238E27FC236}">
                <a16:creationId xmlns:a16="http://schemas.microsoft.com/office/drawing/2014/main" id="{4C3A6CE9-E15A-4F63-83C9-57F812AB6DE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60785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1D30C-B353-4150-86B6-BB5B644EA5E9}"/>
              </a:ext>
            </a:extLst>
          </p:cNvPr>
          <p:cNvSpPr>
            <a:spLocks noGrp="1"/>
          </p:cNvSpPr>
          <p:nvPr>
            <p:ph type="title"/>
          </p:nvPr>
        </p:nvSpPr>
        <p:spPr>
          <a:xfrm>
            <a:off x="1066800" y="642594"/>
            <a:ext cx="10058400" cy="738465"/>
          </a:xfrm>
        </p:spPr>
        <p:txBody>
          <a:bodyPr>
            <a:normAutofit/>
          </a:bodyPr>
          <a:lstStyle/>
          <a:p>
            <a:r>
              <a:rPr lang="fr-FR" sz="3200" dirty="0"/>
              <a:t>Déclenchement d’une mesure du capteur en I2C</a:t>
            </a:r>
          </a:p>
        </p:txBody>
      </p:sp>
      <p:sp>
        <p:nvSpPr>
          <p:cNvPr id="3" name="Espace réservé de la date 2">
            <a:extLst>
              <a:ext uri="{FF2B5EF4-FFF2-40B4-BE49-F238E27FC236}">
                <a16:creationId xmlns:a16="http://schemas.microsoft.com/office/drawing/2014/main" id="{CE6EE0A3-A4D2-4BE7-8CE8-FD747D3C6851}"/>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5" name="Rectangle 4">
            <a:extLst>
              <a:ext uri="{FF2B5EF4-FFF2-40B4-BE49-F238E27FC236}">
                <a16:creationId xmlns:a16="http://schemas.microsoft.com/office/drawing/2014/main" id="{33EC8CD8-9344-4451-A5A1-ED340518831D}"/>
              </a:ext>
            </a:extLst>
          </p:cNvPr>
          <p:cNvSpPr/>
          <p:nvPr/>
        </p:nvSpPr>
        <p:spPr>
          <a:xfrm>
            <a:off x="3518857" y="2109015"/>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Ouverture du BUS I2C du capteur</a:t>
            </a:r>
          </a:p>
        </p:txBody>
      </p:sp>
      <p:sp>
        <p:nvSpPr>
          <p:cNvPr id="6" name="Rectangle 5">
            <a:extLst>
              <a:ext uri="{FF2B5EF4-FFF2-40B4-BE49-F238E27FC236}">
                <a16:creationId xmlns:a16="http://schemas.microsoft.com/office/drawing/2014/main" id="{A66835FE-88E5-4D92-9DF2-C823D4F6D572}"/>
              </a:ext>
            </a:extLst>
          </p:cNvPr>
          <p:cNvSpPr/>
          <p:nvPr/>
        </p:nvSpPr>
        <p:spPr>
          <a:xfrm>
            <a:off x="2405810" y="2920824"/>
            <a:ext cx="633143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droits d’accès pour le contrôle du BUS  </a:t>
            </a:r>
          </a:p>
        </p:txBody>
      </p:sp>
      <p:sp>
        <p:nvSpPr>
          <p:cNvPr id="7" name="Rectangle 6">
            <a:extLst>
              <a:ext uri="{FF2B5EF4-FFF2-40B4-BE49-F238E27FC236}">
                <a16:creationId xmlns:a16="http://schemas.microsoft.com/office/drawing/2014/main" id="{9C22C5F2-CE50-4B1C-ACC7-2BF8C8A214D8}"/>
              </a:ext>
            </a:extLst>
          </p:cNvPr>
          <p:cNvSpPr/>
          <p:nvPr/>
        </p:nvSpPr>
        <p:spPr>
          <a:xfrm>
            <a:off x="4067494" y="3732633"/>
            <a:ext cx="300806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Initialisation du capteur</a:t>
            </a:r>
          </a:p>
        </p:txBody>
      </p:sp>
      <p:sp>
        <p:nvSpPr>
          <p:cNvPr id="8" name="Rectangle 7">
            <a:extLst>
              <a:ext uri="{FF2B5EF4-FFF2-40B4-BE49-F238E27FC236}">
                <a16:creationId xmlns:a16="http://schemas.microsoft.com/office/drawing/2014/main" id="{40EF972F-2792-4086-AC4F-310A31258156}"/>
              </a:ext>
            </a:extLst>
          </p:cNvPr>
          <p:cNvSpPr/>
          <p:nvPr/>
        </p:nvSpPr>
        <p:spPr>
          <a:xfrm>
            <a:off x="2109849" y="4536729"/>
            <a:ext cx="6923344"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Mesures : (Température, pression, humidité) </a:t>
            </a:r>
          </a:p>
        </p:txBody>
      </p:sp>
      <p:sp>
        <p:nvSpPr>
          <p:cNvPr id="9" name="Rectangle 8">
            <a:extLst>
              <a:ext uri="{FF2B5EF4-FFF2-40B4-BE49-F238E27FC236}">
                <a16:creationId xmlns:a16="http://schemas.microsoft.com/office/drawing/2014/main" id="{BADA6FB9-91A3-4036-8482-D81B959E3B9E}"/>
              </a:ext>
            </a:extLst>
          </p:cNvPr>
          <p:cNvSpPr/>
          <p:nvPr/>
        </p:nvSpPr>
        <p:spPr>
          <a:xfrm>
            <a:off x="3518858" y="5356251"/>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Fermeture du BUS I2C du capteur</a:t>
            </a:r>
          </a:p>
        </p:txBody>
      </p:sp>
      <p:sp>
        <p:nvSpPr>
          <p:cNvPr id="10" name="Flèche : bas 9">
            <a:extLst>
              <a:ext uri="{FF2B5EF4-FFF2-40B4-BE49-F238E27FC236}">
                <a16:creationId xmlns:a16="http://schemas.microsoft.com/office/drawing/2014/main" id="{46EADB73-7AE0-490B-B34D-D6449DD45DB4}"/>
              </a:ext>
            </a:extLst>
          </p:cNvPr>
          <p:cNvSpPr/>
          <p:nvPr/>
        </p:nvSpPr>
        <p:spPr>
          <a:xfrm>
            <a:off x="5290898" y="2613178"/>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1" name="Flèche : bas 10">
            <a:extLst>
              <a:ext uri="{FF2B5EF4-FFF2-40B4-BE49-F238E27FC236}">
                <a16:creationId xmlns:a16="http://schemas.microsoft.com/office/drawing/2014/main" id="{E7B9DDCA-2771-4E04-BADC-2A00FF26FEEB}"/>
              </a:ext>
            </a:extLst>
          </p:cNvPr>
          <p:cNvSpPr/>
          <p:nvPr/>
        </p:nvSpPr>
        <p:spPr>
          <a:xfrm>
            <a:off x="5290897" y="3430010"/>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2" name="Flèche : bas 11">
            <a:extLst>
              <a:ext uri="{FF2B5EF4-FFF2-40B4-BE49-F238E27FC236}">
                <a16:creationId xmlns:a16="http://schemas.microsoft.com/office/drawing/2014/main" id="{0AEE3AF3-4D52-402B-8B70-F8328CD90D26}"/>
              </a:ext>
            </a:extLst>
          </p:cNvPr>
          <p:cNvSpPr/>
          <p:nvPr/>
        </p:nvSpPr>
        <p:spPr>
          <a:xfrm>
            <a:off x="5290896" y="4234106"/>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F9BC9A3D-CB29-430D-A653-C228998846F2}"/>
              </a:ext>
            </a:extLst>
          </p:cNvPr>
          <p:cNvSpPr/>
          <p:nvPr/>
        </p:nvSpPr>
        <p:spPr>
          <a:xfrm>
            <a:off x="5290895" y="5048605"/>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48E6290-0F94-43F0-86BE-0CDD014AFE02}"/>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180187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97BB1-C591-4AD1-A2D9-8FA0D4B9E89B}"/>
              </a:ext>
            </a:extLst>
          </p:cNvPr>
          <p:cNvSpPr>
            <a:spLocks noGrp="1"/>
          </p:cNvSpPr>
          <p:nvPr>
            <p:ph type="title"/>
          </p:nvPr>
        </p:nvSpPr>
        <p:spPr>
          <a:xfrm>
            <a:off x="1066800" y="642594"/>
            <a:ext cx="10058400" cy="625374"/>
          </a:xfrm>
        </p:spPr>
        <p:txBody>
          <a:bodyPr>
            <a:normAutofit fontScale="90000"/>
          </a:bodyPr>
          <a:lstStyle/>
          <a:p>
            <a:r>
              <a:rPr lang="fr-FR" dirty="0"/>
              <a:t>Extraction depuis la base de données</a:t>
            </a:r>
          </a:p>
        </p:txBody>
      </p:sp>
      <p:sp>
        <p:nvSpPr>
          <p:cNvPr id="3" name="Espace réservé de la date 2">
            <a:extLst>
              <a:ext uri="{FF2B5EF4-FFF2-40B4-BE49-F238E27FC236}">
                <a16:creationId xmlns:a16="http://schemas.microsoft.com/office/drawing/2014/main" id="{AFA7D950-3CA3-49EB-8A95-44DACA29410D}"/>
              </a:ext>
            </a:extLst>
          </p:cNvPr>
          <p:cNvSpPr>
            <a:spLocks noGrp="1"/>
          </p:cNvSpPr>
          <p:nvPr>
            <p:ph type="dt" sz="half" idx="10"/>
          </p:nvPr>
        </p:nvSpPr>
        <p:spPr/>
        <p:txBody>
          <a:bodyPr/>
          <a:lstStyle/>
          <a:p>
            <a:pPr rtl="0"/>
            <a:fld id="{25FB4F25-64BB-460E-8192-B4AC51BA66FC}" type="datetime1">
              <a:rPr lang="fr-FR" smtClean="0"/>
              <a:t>24/06/2021</a:t>
            </a:fld>
            <a:endParaRPr lang="en-US"/>
          </a:p>
        </p:txBody>
      </p:sp>
      <p:pic>
        <p:nvPicPr>
          <p:cNvPr id="5" name="Image 4">
            <a:extLst>
              <a:ext uri="{FF2B5EF4-FFF2-40B4-BE49-F238E27FC236}">
                <a16:creationId xmlns:a16="http://schemas.microsoft.com/office/drawing/2014/main" id="{0CCF45CE-7E3D-4A58-B50B-96A215B9E5A5}"/>
              </a:ext>
            </a:extLst>
          </p:cNvPr>
          <p:cNvPicPr>
            <a:picLocks noChangeAspect="1"/>
          </p:cNvPicPr>
          <p:nvPr/>
        </p:nvPicPr>
        <p:blipFill>
          <a:blip r:embed="rId2"/>
          <a:stretch>
            <a:fillRect/>
          </a:stretch>
        </p:blipFill>
        <p:spPr>
          <a:xfrm>
            <a:off x="688831" y="2704786"/>
            <a:ext cx="4931682" cy="2185207"/>
          </a:xfrm>
          <a:prstGeom prst="rect">
            <a:avLst/>
          </a:prstGeom>
        </p:spPr>
      </p:pic>
      <p:sp>
        <p:nvSpPr>
          <p:cNvPr id="6" name="ZoneTexte 5">
            <a:extLst>
              <a:ext uri="{FF2B5EF4-FFF2-40B4-BE49-F238E27FC236}">
                <a16:creationId xmlns:a16="http://schemas.microsoft.com/office/drawing/2014/main" id="{D3B9A1E5-6B7B-41E3-B97B-CE48312D5210}"/>
              </a:ext>
            </a:extLst>
          </p:cNvPr>
          <p:cNvSpPr txBox="1"/>
          <p:nvPr/>
        </p:nvSpPr>
        <p:spPr>
          <a:xfrm>
            <a:off x="615696" y="1543353"/>
            <a:ext cx="6386685" cy="646331"/>
          </a:xfrm>
          <a:prstGeom prst="rect">
            <a:avLst/>
          </a:prstGeom>
          <a:noFill/>
        </p:spPr>
        <p:txBody>
          <a:bodyPr wrap="none" rtlCol="0">
            <a:spAutoFit/>
          </a:bodyPr>
          <a:lstStyle/>
          <a:p>
            <a:r>
              <a:rPr lang="fr-FR" sz="1200" dirty="0"/>
              <a:t>Requête SQL pour extraire les 12 dernière mesures depuis la base de donnée </a:t>
            </a:r>
            <a:r>
              <a:rPr lang="fr-FR" sz="1200" dirty="0" err="1"/>
              <a:t>Sqlite</a:t>
            </a:r>
            <a:r>
              <a:rPr lang="fr-FR" sz="1200" dirty="0"/>
              <a:t> :</a:t>
            </a:r>
          </a:p>
          <a:p>
            <a:endParaRPr lang="fr-FR" sz="1200" dirty="0"/>
          </a:p>
          <a:p>
            <a:r>
              <a:rPr lang="en-US" sz="1200" dirty="0">
                <a:solidFill>
                  <a:srgbClr val="A31515"/>
                </a:solidFill>
                <a:latin typeface="Consolas" panose="020B0609020204030204" pitchFamily="49" charset="0"/>
              </a:rPr>
              <a:t>select * from tbl_bme280_sensor_history order by </a:t>
            </a:r>
            <a:r>
              <a:rPr lang="en-US" sz="1200" dirty="0" err="1">
                <a:solidFill>
                  <a:srgbClr val="A31515"/>
                </a:solidFill>
                <a:latin typeface="Consolas" panose="020B0609020204030204" pitchFamily="49" charset="0"/>
              </a:rPr>
              <a:t>epoc_time</a:t>
            </a:r>
            <a:r>
              <a:rPr lang="en-US" sz="1200" dirty="0">
                <a:solidFill>
                  <a:srgbClr val="A31515"/>
                </a:solidFill>
                <a:latin typeface="Consolas" panose="020B0609020204030204" pitchFamily="49" charset="0"/>
              </a:rPr>
              <a:t> desc limit 12;</a:t>
            </a:r>
            <a:endParaRPr lang="fr-FR" sz="1200" dirty="0"/>
          </a:p>
        </p:txBody>
      </p:sp>
      <p:sp>
        <p:nvSpPr>
          <p:cNvPr id="7" name="Flèche : droite 6">
            <a:extLst>
              <a:ext uri="{FF2B5EF4-FFF2-40B4-BE49-F238E27FC236}">
                <a16:creationId xmlns:a16="http://schemas.microsoft.com/office/drawing/2014/main" id="{9C5E712F-0FF7-4293-90F6-7914AA14DD48}"/>
              </a:ext>
            </a:extLst>
          </p:cNvPr>
          <p:cNvSpPr/>
          <p:nvPr/>
        </p:nvSpPr>
        <p:spPr>
          <a:xfrm>
            <a:off x="5907024" y="3328416"/>
            <a:ext cx="113995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F4799185-6A65-4A2A-B4F6-42D1448D8BB1}"/>
              </a:ext>
            </a:extLst>
          </p:cNvPr>
          <p:cNvPicPr>
            <a:picLocks noChangeAspect="1"/>
          </p:cNvPicPr>
          <p:nvPr/>
        </p:nvPicPr>
        <p:blipFill>
          <a:blip r:embed="rId3"/>
          <a:stretch>
            <a:fillRect/>
          </a:stretch>
        </p:blipFill>
        <p:spPr>
          <a:xfrm>
            <a:off x="7506462" y="3083972"/>
            <a:ext cx="3862578" cy="2562028"/>
          </a:xfrm>
          <a:prstGeom prst="rect">
            <a:avLst/>
          </a:prstGeom>
        </p:spPr>
      </p:pic>
      <p:sp>
        <p:nvSpPr>
          <p:cNvPr id="10" name="ZoneTexte 9">
            <a:extLst>
              <a:ext uri="{FF2B5EF4-FFF2-40B4-BE49-F238E27FC236}">
                <a16:creationId xmlns:a16="http://schemas.microsoft.com/office/drawing/2014/main" id="{69C2DB9C-AF42-4F83-AB5E-2ADF86BEAE68}"/>
              </a:ext>
            </a:extLst>
          </p:cNvPr>
          <p:cNvSpPr txBox="1"/>
          <p:nvPr/>
        </p:nvSpPr>
        <p:spPr>
          <a:xfrm>
            <a:off x="7172299" y="2520120"/>
            <a:ext cx="4031873" cy="369332"/>
          </a:xfrm>
          <a:prstGeom prst="rect">
            <a:avLst/>
          </a:prstGeom>
          <a:noFill/>
        </p:spPr>
        <p:txBody>
          <a:bodyPr wrap="none" rtlCol="0">
            <a:spAutoFit/>
          </a:bodyPr>
          <a:lstStyle/>
          <a:p>
            <a:r>
              <a:rPr lang="fr-FR" dirty="0"/>
              <a:t>Envoi des données par le port http</a:t>
            </a:r>
          </a:p>
        </p:txBody>
      </p:sp>
      <p:sp>
        <p:nvSpPr>
          <p:cNvPr id="13" name="Rectangle 12">
            <a:extLst>
              <a:ext uri="{FF2B5EF4-FFF2-40B4-BE49-F238E27FC236}">
                <a16:creationId xmlns:a16="http://schemas.microsoft.com/office/drawing/2014/main" id="{D379144F-A01C-4562-B898-2CF4767DE6D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5534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63239B3-03E2-4871-83D9-61381DBCC3A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sp>
        <p:nvSpPr>
          <p:cNvPr id="11" name="Titre 1">
            <a:extLst>
              <a:ext uri="{FF2B5EF4-FFF2-40B4-BE49-F238E27FC236}">
                <a16:creationId xmlns:a16="http://schemas.microsoft.com/office/drawing/2014/main" id="{FE7DB6FD-975A-4086-BAA5-23AAE6882B39}"/>
              </a:ext>
            </a:extLst>
          </p:cNvPr>
          <p:cNvSpPr txBox="1">
            <a:spLocks/>
          </p:cNvSpPr>
          <p:nvPr/>
        </p:nvSpPr>
        <p:spPr>
          <a:xfrm>
            <a:off x="1066800" y="642594"/>
            <a:ext cx="10058400" cy="696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sz="2800" dirty="0" err="1"/>
              <a:t>Url’s</a:t>
            </a:r>
            <a:r>
              <a:rPr lang="fr-FR" sz="2800" dirty="0"/>
              <a:t> HTTP disponibles</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
        <p:nvSpPr>
          <p:cNvPr id="12" name="Rectangle 11">
            <a:extLst>
              <a:ext uri="{FF2B5EF4-FFF2-40B4-BE49-F238E27FC236}">
                <a16:creationId xmlns:a16="http://schemas.microsoft.com/office/drawing/2014/main" id="{5F5607A1-56F8-40EC-9131-79C0F598FDC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76523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3" name="Espace réservé de la date 2">
            <a:extLst>
              <a:ext uri="{FF2B5EF4-FFF2-40B4-BE49-F238E27FC236}">
                <a16:creationId xmlns:a16="http://schemas.microsoft.com/office/drawing/2014/main" id="{3189CF58-2801-4C14-AB9F-0C3ED9297C2C}"/>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8" name="Rectangle 7">
            <a:extLst>
              <a:ext uri="{FF2B5EF4-FFF2-40B4-BE49-F238E27FC236}">
                <a16:creationId xmlns:a16="http://schemas.microsoft.com/office/drawing/2014/main" id="{123925C8-9AE5-4E5D-940E-7E77A38CE78E}"/>
              </a:ext>
            </a:extLst>
          </p:cNvPr>
          <p:cNvSpPr/>
          <p:nvPr/>
        </p:nvSpPr>
        <p:spPr>
          <a:xfrm>
            <a:off x="1123575" y="1464234"/>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757899" y="200809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831478" y="2264667"/>
            <a:ext cx="5437005" cy="3395353"/>
          </a:xfrm>
          <a:prstGeom prst="rect">
            <a:avLst/>
          </a:prstGeom>
        </p:spPr>
      </p:pic>
      <p:sp>
        <p:nvSpPr>
          <p:cNvPr id="14" name="Rectangle 13">
            <a:extLst>
              <a:ext uri="{FF2B5EF4-FFF2-40B4-BE49-F238E27FC236}">
                <a16:creationId xmlns:a16="http://schemas.microsoft.com/office/drawing/2014/main" id="{381EA2CA-E2DF-4F73-9BAC-B2090126C014}"/>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3208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8D5AD63-4AEA-4B4F-BEEC-E6B62569484E}"/>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428475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07CD3DF-D086-4F74-97DF-145DA0C7AE15}"/>
              </a:ext>
            </a:extLst>
          </p:cNvPr>
          <p:cNvGrpSpPr/>
          <p:nvPr/>
        </p:nvGrpSpPr>
        <p:grpSpPr>
          <a:xfrm>
            <a:off x="6175828" y="3998806"/>
            <a:ext cx="5394560" cy="2296160"/>
            <a:chOff x="3074127" y="1169851"/>
            <a:chExt cx="5394560" cy="2296160"/>
          </a:xfrm>
          <a:solidFill>
            <a:srgbClr val="00B0F0"/>
          </a:solidFill>
        </p:grpSpPr>
        <p:sp>
          <p:nvSpPr>
            <p:cNvPr id="14" name="Rectangle 13">
              <a:extLst>
                <a:ext uri="{FF2B5EF4-FFF2-40B4-BE49-F238E27FC236}">
                  <a16:creationId xmlns:a16="http://schemas.microsoft.com/office/drawing/2014/main" id="{65DED3FD-2E74-40BF-8418-037C451D4E0C}"/>
                </a:ext>
              </a:extLst>
            </p:cNvPr>
            <p:cNvSpPr/>
            <p:nvPr/>
          </p:nvSpPr>
          <p:spPr>
            <a:xfrm>
              <a:off x="3074127" y="1169851"/>
              <a:ext cx="5394560" cy="229616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5" name="Rectangle 14">
              <a:extLst>
                <a:ext uri="{FF2B5EF4-FFF2-40B4-BE49-F238E27FC236}">
                  <a16:creationId xmlns:a16="http://schemas.microsoft.com/office/drawing/2014/main" id="{8563E393-A133-44D9-8AC0-AA808D7CFB4B}"/>
                </a:ext>
              </a:extLst>
            </p:cNvPr>
            <p:cNvSpPr/>
            <p:nvPr/>
          </p:nvSpPr>
          <p:spPr>
            <a:xfrm>
              <a:off x="6397996" y="2282583"/>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6" name="Rectangle 15">
              <a:extLst>
                <a:ext uri="{FF2B5EF4-FFF2-40B4-BE49-F238E27FC236}">
                  <a16:creationId xmlns:a16="http://schemas.microsoft.com/office/drawing/2014/main" id="{1776CF20-28E4-4065-A6F4-0800CFDF7018}"/>
                </a:ext>
              </a:extLst>
            </p:cNvPr>
            <p:cNvSpPr/>
            <p:nvPr/>
          </p:nvSpPr>
          <p:spPr>
            <a:xfrm>
              <a:off x="5204146" y="1654629"/>
              <a:ext cx="1193849" cy="520725"/>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7" name="Rectangle 16">
              <a:extLst>
                <a:ext uri="{FF2B5EF4-FFF2-40B4-BE49-F238E27FC236}">
                  <a16:creationId xmlns:a16="http://schemas.microsoft.com/office/drawing/2014/main" id="{2706B0E9-3AC7-4B1A-BC1B-6CB8AD3707D8}"/>
                </a:ext>
              </a:extLst>
            </p:cNvPr>
            <p:cNvSpPr/>
            <p:nvPr/>
          </p:nvSpPr>
          <p:spPr>
            <a:xfrm>
              <a:off x="7440219"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8" name="Rectangle 17">
              <a:extLst>
                <a:ext uri="{FF2B5EF4-FFF2-40B4-BE49-F238E27FC236}">
                  <a16:creationId xmlns:a16="http://schemas.microsoft.com/office/drawing/2014/main" id="{87F4901E-E913-4A7D-86E0-0E7A22782BEB}"/>
                </a:ext>
              </a:extLst>
            </p:cNvPr>
            <p:cNvSpPr/>
            <p:nvPr/>
          </p:nvSpPr>
          <p:spPr>
            <a:xfrm>
              <a:off x="5355773"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9" name="Rectangle 18">
              <a:extLst>
                <a:ext uri="{FF2B5EF4-FFF2-40B4-BE49-F238E27FC236}">
                  <a16:creationId xmlns:a16="http://schemas.microsoft.com/office/drawing/2014/main" id="{9BBB7345-19EF-41CB-80EE-B345B0C97360}"/>
                </a:ext>
              </a:extLst>
            </p:cNvPr>
            <p:cNvSpPr/>
            <p:nvPr/>
          </p:nvSpPr>
          <p:spPr>
            <a:xfrm>
              <a:off x="4313550"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20" name="Rectangle 19">
              <a:extLst>
                <a:ext uri="{FF2B5EF4-FFF2-40B4-BE49-F238E27FC236}">
                  <a16:creationId xmlns:a16="http://schemas.microsoft.com/office/drawing/2014/main" id="{E5D97BFA-E6A1-4071-9E91-CD727B65138E}"/>
                </a:ext>
              </a:extLst>
            </p:cNvPr>
            <p:cNvSpPr/>
            <p:nvPr/>
          </p:nvSpPr>
          <p:spPr>
            <a:xfrm>
              <a:off x="3271327"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69" name="Groupe 68">
            <a:extLst>
              <a:ext uri="{FF2B5EF4-FFF2-40B4-BE49-F238E27FC236}">
                <a16:creationId xmlns:a16="http://schemas.microsoft.com/office/drawing/2014/main" id="{100581AA-148B-4207-A8F5-462EB9242CED}"/>
              </a:ext>
            </a:extLst>
          </p:cNvPr>
          <p:cNvGrpSpPr/>
          <p:nvPr/>
        </p:nvGrpSpPr>
        <p:grpSpPr>
          <a:xfrm>
            <a:off x="1323703" y="3998806"/>
            <a:ext cx="3477197" cy="2296160"/>
            <a:chOff x="580997" y="3998806"/>
            <a:chExt cx="3477197" cy="2296160"/>
          </a:xfrm>
        </p:grpSpPr>
        <p:sp>
          <p:nvSpPr>
            <p:cNvPr id="24" name="Rectangle 23">
              <a:extLst>
                <a:ext uri="{FF2B5EF4-FFF2-40B4-BE49-F238E27FC236}">
                  <a16:creationId xmlns:a16="http://schemas.microsoft.com/office/drawing/2014/main" id="{D0C2C1CD-8C25-4AAE-80DF-400A1DE3D63D}"/>
                </a:ext>
              </a:extLst>
            </p:cNvPr>
            <p:cNvSpPr/>
            <p:nvPr/>
          </p:nvSpPr>
          <p:spPr>
            <a:xfrm>
              <a:off x="580997" y="3998806"/>
              <a:ext cx="3477197" cy="229616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30" name="Rectangle 29">
              <a:extLst>
                <a:ext uri="{FF2B5EF4-FFF2-40B4-BE49-F238E27FC236}">
                  <a16:creationId xmlns:a16="http://schemas.microsoft.com/office/drawing/2014/main" id="{336F2FCF-B455-435C-971D-E32D795F96AE}"/>
                </a:ext>
              </a:extLst>
            </p:cNvPr>
            <p:cNvSpPr/>
            <p:nvPr/>
          </p:nvSpPr>
          <p:spPr>
            <a:xfrm>
              <a:off x="783212" y="4759697"/>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6" name="Rectangle 65">
              <a:extLst>
                <a:ext uri="{FF2B5EF4-FFF2-40B4-BE49-F238E27FC236}">
                  <a16:creationId xmlns:a16="http://schemas.microsoft.com/office/drawing/2014/main" id="{1B4808DC-CA58-4002-B49A-2A1C6F911E2D}"/>
                </a:ext>
              </a:extLst>
            </p:cNvPr>
            <p:cNvSpPr/>
            <p:nvPr/>
          </p:nvSpPr>
          <p:spPr>
            <a:xfrm>
              <a:off x="780015" y="5461604"/>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7" name="Rectangle 66">
              <a:extLst>
                <a:ext uri="{FF2B5EF4-FFF2-40B4-BE49-F238E27FC236}">
                  <a16:creationId xmlns:a16="http://schemas.microsoft.com/office/drawing/2014/main" id="{A51BE971-7A62-4396-89B0-2FA47AB2A9DD}"/>
                </a:ext>
              </a:extLst>
            </p:cNvPr>
            <p:cNvSpPr/>
            <p:nvPr/>
          </p:nvSpPr>
          <p:spPr>
            <a:xfrm>
              <a:off x="2688959" y="4743946"/>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8" name="Rectangle 67">
              <a:extLst>
                <a:ext uri="{FF2B5EF4-FFF2-40B4-BE49-F238E27FC236}">
                  <a16:creationId xmlns:a16="http://schemas.microsoft.com/office/drawing/2014/main" id="{C53D3CA5-71CF-4D61-A564-9C5939C07058}"/>
                </a:ext>
              </a:extLst>
            </p:cNvPr>
            <p:cNvSpPr/>
            <p:nvPr/>
          </p:nvSpPr>
          <p:spPr>
            <a:xfrm>
              <a:off x="2688959" y="5461604"/>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3805270"/>
            <a:chExt cx="2123340" cy="1752382"/>
          </a:xfrm>
        </p:grpSpPr>
        <p:sp>
          <p:nvSpPr>
            <p:cNvPr id="43" name="Rectangle 42">
              <a:extLst>
                <a:ext uri="{FF2B5EF4-FFF2-40B4-BE49-F238E27FC236}">
                  <a16:creationId xmlns:a16="http://schemas.microsoft.com/office/drawing/2014/main" id="{867C7D19-0CD0-48F4-A126-005D8330D5E4}"/>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Architecture de l’application</a:t>
            </a:r>
          </a:p>
        </p:txBody>
      </p:sp>
      <p:grpSp>
        <p:nvGrpSpPr>
          <p:cNvPr id="22" name="Groupe 21">
            <a:extLst>
              <a:ext uri="{FF2B5EF4-FFF2-40B4-BE49-F238E27FC236}">
                <a16:creationId xmlns:a16="http://schemas.microsoft.com/office/drawing/2014/main" id="{011CB31F-12CC-466E-87D5-45501E63BBFD}"/>
              </a:ext>
            </a:extLst>
          </p:cNvPr>
          <p:cNvGrpSpPr/>
          <p:nvPr/>
        </p:nvGrpSpPr>
        <p:grpSpPr>
          <a:xfrm>
            <a:off x="8618297" y="1761734"/>
            <a:ext cx="2123340" cy="1752382"/>
            <a:chOff x="8927838" y="3805270"/>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cxnSp>
        <p:nvCxnSpPr>
          <p:cNvPr id="34" name="Connecteur droit avec flèche 33">
            <a:extLst>
              <a:ext uri="{FF2B5EF4-FFF2-40B4-BE49-F238E27FC236}">
                <a16:creationId xmlns:a16="http://schemas.microsoft.com/office/drawing/2014/main" id="{E1238A3E-2788-4A6F-BD23-C81077F79FCD}"/>
              </a:ext>
            </a:extLst>
          </p:cNvPr>
          <p:cNvCxnSpPr>
            <a:cxnSpLocks/>
            <a:stCxn id="12" idx="2"/>
            <a:endCxn id="35" idx="2"/>
          </p:cNvCxnSpPr>
          <p:nvPr/>
        </p:nvCxnSpPr>
        <p:spPr>
          <a:xfrm>
            <a:off x="9679967" y="3514116"/>
            <a:ext cx="1149149" cy="993144"/>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5" name="Rectangle 34">
            <a:extLst>
              <a:ext uri="{FF2B5EF4-FFF2-40B4-BE49-F238E27FC236}">
                <a16:creationId xmlns:a16="http://schemas.microsoft.com/office/drawing/2014/main" id="{1F0BDDA5-C603-4343-BBD3-2C063B38E80B}"/>
              </a:ext>
            </a:extLst>
          </p:cNvPr>
          <p:cNvSpPr/>
          <p:nvPr/>
        </p:nvSpPr>
        <p:spPr>
          <a:xfrm>
            <a:off x="10678901" y="421729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3"/>
          </p:cNvCxnSpPr>
          <p:nvPr/>
        </p:nvCxnSpPr>
        <p:spPr>
          <a:xfrm flipH="1">
            <a:off x="2696795" y="2100600"/>
            <a:ext cx="1911810" cy="256162"/>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10" name="Rectangle 9">
            <a:extLst>
              <a:ext uri="{FF2B5EF4-FFF2-40B4-BE49-F238E27FC236}">
                <a16:creationId xmlns:a16="http://schemas.microsoft.com/office/drawing/2014/main" id="{808B615E-8374-4F8A-8ABE-9D618708DE52}"/>
              </a:ext>
            </a:extLst>
          </p:cNvPr>
          <p:cNvSpPr/>
          <p:nvPr/>
        </p:nvSpPr>
        <p:spPr>
          <a:xfrm>
            <a:off x="4608605" y="130034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cxnSp>
        <p:nvCxnSpPr>
          <p:cNvPr id="59" name="Connecteur droit avec flèche 58">
            <a:extLst>
              <a:ext uri="{FF2B5EF4-FFF2-40B4-BE49-F238E27FC236}">
                <a16:creationId xmlns:a16="http://schemas.microsoft.com/office/drawing/2014/main" id="{21ECB9B7-D80B-402A-A385-A1DDADE75A6B}"/>
              </a:ext>
            </a:extLst>
          </p:cNvPr>
          <p:cNvCxnSpPr>
            <a:cxnSpLocks/>
            <a:stCxn id="43" idx="2"/>
          </p:cNvCxnSpPr>
          <p:nvPr/>
        </p:nvCxnSpPr>
        <p:spPr>
          <a:xfrm flipH="1">
            <a:off x="1603191" y="3475298"/>
            <a:ext cx="189401" cy="951517"/>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443557" y="4246937"/>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stCxn id="10" idx="3"/>
            <a:endCxn id="33" idx="1"/>
          </p:cNvCxnSpPr>
          <p:nvPr/>
        </p:nvCxnSpPr>
        <p:spPr>
          <a:xfrm>
            <a:off x="6998880" y="2100600"/>
            <a:ext cx="1822910" cy="336106"/>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8821790" y="2291721"/>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36" name="Rectangle 35">
            <a:extLst>
              <a:ext uri="{FF2B5EF4-FFF2-40B4-BE49-F238E27FC236}">
                <a16:creationId xmlns:a16="http://schemas.microsoft.com/office/drawing/2014/main" id="{98C611AE-CE6A-428B-BE8D-15DAA5539986}"/>
              </a:ext>
            </a:extLst>
          </p:cNvPr>
          <p:cNvSpPr/>
          <p:nvPr/>
        </p:nvSpPr>
        <p:spPr>
          <a:xfrm>
            <a:off x="4612233" y="3181043"/>
            <a:ext cx="2390275" cy="3706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Paramètres</a:t>
            </a:r>
          </a:p>
        </p:txBody>
      </p:sp>
      <p:cxnSp>
        <p:nvCxnSpPr>
          <p:cNvPr id="37" name="Connecteur droit avec flèche 36">
            <a:extLst>
              <a:ext uri="{FF2B5EF4-FFF2-40B4-BE49-F238E27FC236}">
                <a16:creationId xmlns:a16="http://schemas.microsoft.com/office/drawing/2014/main" id="{2C6E7C8A-29A1-4830-A18B-28C785045036}"/>
              </a:ext>
            </a:extLst>
          </p:cNvPr>
          <p:cNvCxnSpPr>
            <a:cxnSpLocks/>
            <a:stCxn id="36" idx="1"/>
            <a:endCxn id="53" idx="3"/>
          </p:cNvCxnSpPr>
          <p:nvPr/>
        </p:nvCxnSpPr>
        <p:spPr>
          <a:xfrm flipH="1" flipV="1">
            <a:off x="2696795" y="2356762"/>
            <a:ext cx="1915438" cy="1009618"/>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1" name="Connecteur droit avec flèche 40">
            <a:extLst>
              <a:ext uri="{FF2B5EF4-FFF2-40B4-BE49-F238E27FC236}">
                <a16:creationId xmlns:a16="http://schemas.microsoft.com/office/drawing/2014/main" id="{F65F0C6A-D844-43A4-B1C2-8850622B86B2}"/>
              </a:ext>
            </a:extLst>
          </p:cNvPr>
          <p:cNvCxnSpPr>
            <a:cxnSpLocks/>
            <a:stCxn id="36" idx="3"/>
            <a:endCxn id="33" idx="1"/>
          </p:cNvCxnSpPr>
          <p:nvPr/>
        </p:nvCxnSpPr>
        <p:spPr>
          <a:xfrm flipV="1">
            <a:off x="7002508" y="2436706"/>
            <a:ext cx="1819282" cy="929674"/>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8" name="Rectangle 37">
            <a:extLst>
              <a:ext uri="{FF2B5EF4-FFF2-40B4-BE49-F238E27FC236}">
                <a16:creationId xmlns:a16="http://schemas.microsoft.com/office/drawing/2014/main" id="{810977C0-C04C-455D-824A-68C902BF1FF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31077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C6FC9-41DC-415D-AB91-A7D3EE322719}"/>
              </a:ext>
            </a:extLst>
          </p:cNvPr>
          <p:cNvSpPr>
            <a:spLocks noGrp="1"/>
          </p:cNvSpPr>
          <p:nvPr>
            <p:ph type="title"/>
          </p:nvPr>
        </p:nvSpPr>
        <p:spPr>
          <a:xfrm>
            <a:off x="1066800" y="642594"/>
            <a:ext cx="10058400" cy="607562"/>
          </a:xfrm>
          <a:no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r>
              <a:rPr lang="fr-FR" dirty="0"/>
              <a:t>Zones de l‘interface graphique</a:t>
            </a:r>
          </a:p>
        </p:txBody>
      </p:sp>
      <p:sp>
        <p:nvSpPr>
          <p:cNvPr id="4" name="Espace réservé de la date 3">
            <a:extLst>
              <a:ext uri="{FF2B5EF4-FFF2-40B4-BE49-F238E27FC236}">
                <a16:creationId xmlns:a16="http://schemas.microsoft.com/office/drawing/2014/main" id="{51EFF9B3-241B-4E09-B5B3-D5852C29D3A0}"/>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CA01088-3B88-4EA5-8AC7-8BEDECB2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1" y="1486244"/>
            <a:ext cx="3670566" cy="4729162"/>
          </a:xfrm>
          <a:prstGeom prst="rect">
            <a:avLst/>
          </a:prstGeom>
        </p:spPr>
      </p:pic>
      <p:sp>
        <p:nvSpPr>
          <p:cNvPr id="7" name="Rectangle 6">
            <a:extLst>
              <a:ext uri="{FF2B5EF4-FFF2-40B4-BE49-F238E27FC236}">
                <a16:creationId xmlns:a16="http://schemas.microsoft.com/office/drawing/2014/main" id="{11206FF5-31C9-47A6-B058-CA0CE7986E20}"/>
              </a:ext>
            </a:extLst>
          </p:cNvPr>
          <p:cNvSpPr/>
          <p:nvPr/>
        </p:nvSpPr>
        <p:spPr>
          <a:xfrm>
            <a:off x="2070737" y="2107406"/>
            <a:ext cx="3629977" cy="1364456"/>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AFA88ED-B9A2-4752-9F13-4F8244DD60F9}"/>
              </a:ext>
            </a:extLst>
          </p:cNvPr>
          <p:cNvSpPr/>
          <p:nvPr/>
        </p:nvSpPr>
        <p:spPr>
          <a:xfrm>
            <a:off x="2071688" y="3529013"/>
            <a:ext cx="3629026" cy="255746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54A11563-321F-48B0-9AF2-4C30BDC9F172}"/>
              </a:ext>
            </a:extLst>
          </p:cNvPr>
          <p:cNvSpPr/>
          <p:nvPr/>
        </p:nvSpPr>
        <p:spPr>
          <a:xfrm>
            <a:off x="7407833" y="2521743"/>
            <a:ext cx="1878806" cy="5357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Balise Mer</a:t>
            </a:r>
          </a:p>
        </p:txBody>
      </p:sp>
      <p:sp>
        <p:nvSpPr>
          <p:cNvPr id="11" name="Rectangle 10">
            <a:extLst>
              <a:ext uri="{FF2B5EF4-FFF2-40B4-BE49-F238E27FC236}">
                <a16:creationId xmlns:a16="http://schemas.microsoft.com/office/drawing/2014/main" id="{D8F5DC9F-0EFC-403E-B66E-425DE4FE4CFD}"/>
              </a:ext>
            </a:extLst>
          </p:cNvPr>
          <p:cNvSpPr/>
          <p:nvPr/>
        </p:nvSpPr>
        <p:spPr>
          <a:xfrm>
            <a:off x="7407833" y="4431982"/>
            <a:ext cx="1878806" cy="535781"/>
          </a:xfrm>
          <a:prstGeom prst="rect">
            <a:avLst/>
          </a:prstGeom>
          <a:solidFill>
            <a:srgbClr val="FCF7F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Balise Ville</a:t>
            </a:r>
          </a:p>
        </p:txBody>
      </p:sp>
      <p:sp>
        <p:nvSpPr>
          <p:cNvPr id="12" name="Flèche : droite 11">
            <a:extLst>
              <a:ext uri="{FF2B5EF4-FFF2-40B4-BE49-F238E27FC236}">
                <a16:creationId xmlns:a16="http://schemas.microsoft.com/office/drawing/2014/main" id="{0013F971-1B28-4A9E-80A4-CE26D9BD71F0}"/>
              </a:ext>
            </a:extLst>
          </p:cNvPr>
          <p:cNvSpPr/>
          <p:nvPr/>
        </p:nvSpPr>
        <p:spPr>
          <a:xfrm>
            <a:off x="6049502" y="2607469"/>
            <a:ext cx="1021556" cy="385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9634FD9E-A5E6-43B4-9251-2946CAC0ABE3}"/>
              </a:ext>
            </a:extLst>
          </p:cNvPr>
          <p:cNvSpPr/>
          <p:nvPr/>
        </p:nvSpPr>
        <p:spPr>
          <a:xfrm>
            <a:off x="6049502" y="4506992"/>
            <a:ext cx="1021556" cy="385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40C9105-9D7A-4C84-96F8-D1108C81555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587613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9" name="Rectangle 8">
            <a:extLst>
              <a:ext uri="{FF2B5EF4-FFF2-40B4-BE49-F238E27FC236}">
                <a16:creationId xmlns:a16="http://schemas.microsoft.com/office/drawing/2014/main" id="{3430360F-BE17-46FC-8EAB-3E433F73EDC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6214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F5A7DFE4-FC15-446E-8878-D0EDE8C93CA5}"/>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9519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16" name="Rectangle 15">
            <a:extLst>
              <a:ext uri="{FF2B5EF4-FFF2-40B4-BE49-F238E27FC236}">
                <a16:creationId xmlns:a16="http://schemas.microsoft.com/office/drawing/2014/main" id="{9694461B-F503-403B-A338-07CF03157957}"/>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883169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
        <p:nvSpPr>
          <p:cNvPr id="16" name="Rectangle 15">
            <a:extLst>
              <a:ext uri="{FF2B5EF4-FFF2-40B4-BE49-F238E27FC236}">
                <a16:creationId xmlns:a16="http://schemas.microsoft.com/office/drawing/2014/main" id="{353131D3-5CEC-46B7-890F-D2BFA01F691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71211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37961503-735F-4F88-8E1C-3681745D310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85771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442621" y="364713"/>
            <a:ext cx="10316110" cy="839977"/>
          </a:xfrm>
        </p:spPr>
        <p:txBody>
          <a:bodyPr>
            <a:normAutofit fontScale="90000"/>
          </a:bodyPr>
          <a:lstStyle/>
          <a:p>
            <a:r>
              <a:rPr lang="fr-FR" dirty="0"/>
              <a:t>Balise Ville : </a:t>
            </a:r>
            <a:r>
              <a:rPr lang="fr-FR" sz="4000" dirty="0" err="1"/>
              <a:t>Forecast</a:t>
            </a:r>
            <a:r>
              <a:rPr lang="fr-FR" sz="4000" dirty="0"/>
              <a:t> et mesures instantanées</a:t>
            </a:r>
            <a:endParaRPr lang="fr-FR" dirty="0"/>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a:xfrm>
            <a:off x="1066800" y="2056115"/>
            <a:ext cx="10058400" cy="3849624"/>
          </a:xfrm>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ZoneTexte 5">
            <a:extLst>
              <a:ext uri="{FF2B5EF4-FFF2-40B4-BE49-F238E27FC236}">
                <a16:creationId xmlns:a16="http://schemas.microsoft.com/office/drawing/2014/main" id="{A5BC0ACF-C29E-41B2-A840-DE21FA9E6545}"/>
              </a:ext>
            </a:extLst>
          </p:cNvPr>
          <p:cNvSpPr txBox="1"/>
          <p:nvPr/>
        </p:nvSpPr>
        <p:spPr>
          <a:xfrm>
            <a:off x="3235910" y="1071019"/>
            <a:ext cx="8265111" cy="461665"/>
          </a:xfrm>
          <a:prstGeom prst="rect">
            <a:avLst/>
          </a:prstGeom>
          <a:noFill/>
        </p:spPr>
        <p:txBody>
          <a:bodyPr wrap="square" rtlCol="0">
            <a:spAutoFit/>
          </a:bodyPr>
          <a:lstStyle/>
          <a:p>
            <a:r>
              <a:rPr lang="fr-FR" sz="2400" dirty="0"/>
              <a:t>	</a:t>
            </a:r>
            <a:endParaRPr lang="en-US" sz="2400" dirty="0"/>
          </a:p>
        </p:txBody>
      </p:sp>
      <p:pic>
        <p:nvPicPr>
          <p:cNvPr id="9" name="Image 8">
            <a:extLst>
              <a:ext uri="{FF2B5EF4-FFF2-40B4-BE49-F238E27FC236}">
                <a16:creationId xmlns:a16="http://schemas.microsoft.com/office/drawing/2014/main" id="{85D06068-8202-4668-8C56-5F7B33600798}"/>
              </a:ext>
            </a:extLst>
          </p:cNvPr>
          <p:cNvPicPr>
            <a:picLocks noChangeAspect="1"/>
          </p:cNvPicPr>
          <p:nvPr/>
        </p:nvPicPr>
        <p:blipFill>
          <a:blip r:embed="rId2"/>
          <a:stretch>
            <a:fillRect/>
          </a:stretch>
        </p:blipFill>
        <p:spPr>
          <a:xfrm>
            <a:off x="2054302" y="1805068"/>
            <a:ext cx="4041698" cy="2949046"/>
          </a:xfrm>
          <a:prstGeom prst="rect">
            <a:avLst/>
          </a:prstGeom>
        </p:spPr>
      </p:pic>
      <p:sp>
        <p:nvSpPr>
          <p:cNvPr id="10" name="ZoneTexte 9">
            <a:extLst>
              <a:ext uri="{FF2B5EF4-FFF2-40B4-BE49-F238E27FC236}">
                <a16:creationId xmlns:a16="http://schemas.microsoft.com/office/drawing/2014/main" id="{DC509965-200A-4882-9F8A-69C5849F1892}"/>
              </a:ext>
            </a:extLst>
          </p:cNvPr>
          <p:cNvSpPr txBox="1"/>
          <p:nvPr/>
        </p:nvSpPr>
        <p:spPr>
          <a:xfrm>
            <a:off x="6442228" y="1890151"/>
            <a:ext cx="3258105" cy="369332"/>
          </a:xfrm>
          <a:prstGeom prst="rect">
            <a:avLst/>
          </a:prstGeom>
          <a:noFill/>
        </p:spPr>
        <p:txBody>
          <a:bodyPr wrap="square" rtlCol="0">
            <a:spAutoFit/>
          </a:bodyPr>
          <a:lstStyle/>
          <a:p>
            <a:r>
              <a:rPr lang="fr-FR" dirty="0"/>
              <a:t>Mesures instantanées</a:t>
            </a:r>
            <a:endParaRPr lang="en-US" dirty="0"/>
          </a:p>
        </p:txBody>
      </p:sp>
      <p:sp>
        <p:nvSpPr>
          <p:cNvPr id="12" name="ZoneTexte 11">
            <a:extLst>
              <a:ext uri="{FF2B5EF4-FFF2-40B4-BE49-F238E27FC236}">
                <a16:creationId xmlns:a16="http://schemas.microsoft.com/office/drawing/2014/main" id="{34CB8E99-0548-4CA3-A9C5-6FA023D17795}"/>
              </a:ext>
            </a:extLst>
          </p:cNvPr>
          <p:cNvSpPr txBox="1"/>
          <p:nvPr/>
        </p:nvSpPr>
        <p:spPr>
          <a:xfrm>
            <a:off x="6914816" y="3393416"/>
            <a:ext cx="2716567" cy="369332"/>
          </a:xfrm>
          <a:prstGeom prst="rect">
            <a:avLst/>
          </a:prstGeom>
          <a:noFill/>
        </p:spPr>
        <p:txBody>
          <a:bodyPr wrap="square" rtlCol="0">
            <a:spAutoFit/>
          </a:bodyPr>
          <a:lstStyle/>
          <a:p>
            <a:r>
              <a:rPr lang="fr-FR" dirty="0"/>
              <a:t>  prévisionnel</a:t>
            </a:r>
            <a:endParaRPr lang="en-US" dirty="0"/>
          </a:p>
        </p:txBody>
      </p:sp>
      <p:cxnSp>
        <p:nvCxnSpPr>
          <p:cNvPr id="14" name="Connecteur droit avec flèche 13">
            <a:extLst>
              <a:ext uri="{FF2B5EF4-FFF2-40B4-BE49-F238E27FC236}">
                <a16:creationId xmlns:a16="http://schemas.microsoft.com/office/drawing/2014/main" id="{8DE55405-0A71-401F-B98B-DBDD78778FE3}"/>
              </a:ext>
            </a:extLst>
          </p:cNvPr>
          <p:cNvCxnSpPr>
            <a:stCxn id="12" idx="1"/>
          </p:cNvCxnSpPr>
          <p:nvPr/>
        </p:nvCxnSpPr>
        <p:spPr>
          <a:xfrm flipH="1" flipV="1">
            <a:off x="6096000" y="3573500"/>
            <a:ext cx="818816"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14501A8-052F-4DE4-B088-5C717D40249E}"/>
              </a:ext>
            </a:extLst>
          </p:cNvPr>
          <p:cNvCxnSpPr>
            <a:cxnSpLocks/>
          </p:cNvCxnSpPr>
          <p:nvPr/>
        </p:nvCxnSpPr>
        <p:spPr>
          <a:xfrm flipH="1">
            <a:off x="6096000" y="2266717"/>
            <a:ext cx="470515" cy="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DE10CCD-6B4F-43A8-B46E-5442D1A0405B}"/>
              </a:ext>
            </a:extLst>
          </p:cNvPr>
          <p:cNvSpPr txBox="1"/>
          <p:nvPr/>
        </p:nvSpPr>
        <p:spPr>
          <a:xfrm>
            <a:off x="1442621" y="5145260"/>
            <a:ext cx="7633317" cy="369332"/>
          </a:xfrm>
          <a:prstGeom prst="rect">
            <a:avLst/>
          </a:prstGeom>
          <a:noFill/>
        </p:spPr>
        <p:txBody>
          <a:bodyPr wrap="square" rtlCol="0">
            <a:spAutoFit/>
          </a:bodyPr>
          <a:lstStyle/>
          <a:p>
            <a:r>
              <a:rPr lang="fr-FR" dirty="0"/>
              <a:t>Nous utilisons un url par fonction</a:t>
            </a:r>
            <a:endParaRPr lang="en-US" dirty="0"/>
          </a:p>
        </p:txBody>
      </p:sp>
      <p:sp>
        <p:nvSpPr>
          <p:cNvPr id="15" name="Rectangle 14">
            <a:extLst>
              <a:ext uri="{FF2B5EF4-FFF2-40B4-BE49-F238E27FC236}">
                <a16:creationId xmlns:a16="http://schemas.microsoft.com/office/drawing/2014/main" id="{944EEEC6-4509-4538-BAFE-E7E796042D2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37159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DEF73-FC03-4836-B6D2-CFF480C8D9F4}"/>
              </a:ext>
            </a:extLst>
          </p:cNvPr>
          <p:cNvSpPr>
            <a:spLocks noGrp="1"/>
          </p:cNvSpPr>
          <p:nvPr>
            <p:ph type="title"/>
          </p:nvPr>
        </p:nvSpPr>
        <p:spPr/>
        <p:txBody>
          <a:bodyPr/>
          <a:lstStyle/>
          <a:p>
            <a:r>
              <a:rPr lang="fr-FR" dirty="0"/>
              <a:t>	Balise Ville : Descriptif url</a:t>
            </a:r>
            <a:endParaRPr lang="en-US" dirty="0"/>
          </a:p>
        </p:txBody>
      </p:sp>
      <p:sp>
        <p:nvSpPr>
          <p:cNvPr id="3" name="Espace réservé du contenu 2">
            <a:extLst>
              <a:ext uri="{FF2B5EF4-FFF2-40B4-BE49-F238E27FC236}">
                <a16:creationId xmlns:a16="http://schemas.microsoft.com/office/drawing/2014/main" id="{DAA47BD6-78EE-4ED2-A6CE-3E625547DD75}"/>
              </a:ext>
            </a:extLst>
          </p:cNvPr>
          <p:cNvSpPr>
            <a:spLocks noGrp="1"/>
          </p:cNvSpPr>
          <p:nvPr>
            <p:ph idx="1"/>
          </p:nvPr>
        </p:nvSpPr>
        <p:spPr/>
        <p:txBody>
          <a:bodyPr/>
          <a:lstStyle/>
          <a:p>
            <a:r>
              <a:rPr lang="en-US" sz="3000" dirty="0" err="1"/>
              <a:t>url</a:t>
            </a:r>
            <a:r>
              <a:rPr lang="en-US" sz="3000" dirty="0"/>
              <a:t>  </a:t>
            </a:r>
            <a:r>
              <a:rPr lang="en-US" sz="3000" dirty="0" err="1"/>
              <a:t>mesures</a:t>
            </a:r>
            <a:r>
              <a:rPr lang="en-US" sz="3000" dirty="0"/>
              <a:t> </a:t>
            </a:r>
            <a:r>
              <a:rPr lang="en-US" sz="3000" dirty="0" err="1"/>
              <a:t>actuelles</a:t>
            </a:r>
            <a:r>
              <a:rPr lang="en-US" sz="3000" dirty="0"/>
              <a:t>:</a:t>
            </a:r>
          </a:p>
          <a:p>
            <a:r>
              <a:rPr lang="en-US" dirty="0"/>
              <a:t>https://api.openweathermap.org/data/2.5/</a:t>
            </a:r>
            <a:r>
              <a:rPr lang="en-US" dirty="0">
                <a:solidFill>
                  <a:srgbClr val="7030A0"/>
                </a:solidFill>
              </a:rPr>
              <a:t>weather?</a:t>
            </a:r>
            <a:r>
              <a:rPr lang="en-US" dirty="0">
                <a:solidFill>
                  <a:srgbClr val="FF0000"/>
                </a:solidFill>
              </a:rPr>
              <a:t>q=paris</a:t>
            </a:r>
            <a:r>
              <a:rPr lang="en-US" dirty="0"/>
              <a:t>,</a:t>
            </a:r>
            <a:r>
              <a:rPr lang="en-US" dirty="0">
                <a:solidFill>
                  <a:srgbClr val="FF0000"/>
                </a:solidFill>
              </a:rPr>
              <a:t>fr</a:t>
            </a:r>
            <a:r>
              <a:rPr lang="en-US" dirty="0">
                <a:solidFill>
                  <a:srgbClr val="00B050"/>
                </a:solidFill>
              </a:rPr>
              <a:t>&amp;appid=58e08b52cadfc9c96fc8354666cec712</a:t>
            </a:r>
            <a:r>
              <a:rPr lang="en-US" dirty="0">
                <a:solidFill>
                  <a:srgbClr val="0070C0"/>
                </a:solidFill>
              </a:rPr>
              <a:t>&amp;lang=fr</a:t>
            </a:r>
          </a:p>
          <a:p>
            <a:endParaRPr lang="en-US" dirty="0"/>
          </a:p>
          <a:p>
            <a:endParaRPr lang="en-US" dirty="0"/>
          </a:p>
          <a:p>
            <a:endParaRPr lang="en-US" dirty="0"/>
          </a:p>
          <a:p>
            <a:r>
              <a:rPr lang="en-US" sz="3000" dirty="0" err="1"/>
              <a:t>url</a:t>
            </a:r>
            <a:r>
              <a:rPr lang="en-US" sz="3000" dirty="0"/>
              <a:t>  </a:t>
            </a:r>
            <a:r>
              <a:rPr lang="en-US" sz="3000" dirty="0" err="1"/>
              <a:t>previsionnel</a:t>
            </a:r>
            <a:endParaRPr lang="en-US" sz="3000" dirty="0"/>
          </a:p>
          <a:p>
            <a:r>
              <a:rPr lang="en-US" dirty="0"/>
              <a:t>https://api.openweathermap.org/data/2.5/</a:t>
            </a:r>
            <a:r>
              <a:rPr lang="en-US" dirty="0">
                <a:solidFill>
                  <a:srgbClr val="7030A0"/>
                </a:solidFill>
              </a:rPr>
              <a:t>forecast?</a:t>
            </a:r>
            <a:r>
              <a:rPr lang="en-US" dirty="0">
                <a:solidFill>
                  <a:srgbClr val="FF0000"/>
                </a:solidFill>
              </a:rPr>
              <a:t>q=paris,fr</a:t>
            </a:r>
            <a:r>
              <a:rPr lang="en-US" dirty="0">
                <a:solidFill>
                  <a:srgbClr val="00B050"/>
                </a:solidFill>
              </a:rPr>
              <a:t>&amp;appid=58e08b52cadfc9c96fc8354666cec712</a:t>
            </a:r>
            <a:r>
              <a:rPr lang="en-US" dirty="0">
                <a:solidFill>
                  <a:srgbClr val="0070C0"/>
                </a:solidFill>
              </a:rPr>
              <a:t>&amp;lang=fr</a:t>
            </a:r>
          </a:p>
        </p:txBody>
      </p:sp>
      <p:sp>
        <p:nvSpPr>
          <p:cNvPr id="4" name="Espace réservé de la date 3">
            <a:extLst>
              <a:ext uri="{FF2B5EF4-FFF2-40B4-BE49-F238E27FC236}">
                <a16:creationId xmlns:a16="http://schemas.microsoft.com/office/drawing/2014/main" id="{09A1C0C1-9CC5-4752-9923-17075AAA778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B76502C6-EB94-4A32-B872-E32BF9CE434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400703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B2168-D7FA-4331-A888-9959DAB2AD69}"/>
              </a:ext>
            </a:extLst>
          </p:cNvPr>
          <p:cNvSpPr>
            <a:spLocks noGrp="1"/>
          </p:cNvSpPr>
          <p:nvPr>
            <p:ph type="title"/>
          </p:nvPr>
        </p:nvSpPr>
        <p:spPr>
          <a:xfrm>
            <a:off x="1066800" y="457200"/>
            <a:ext cx="10058400" cy="1015258"/>
          </a:xfrm>
          <a:ln>
            <a:noFill/>
          </a:ln>
        </p:spPr>
        <p:txBody>
          <a:bodyPr>
            <a:normAutofit fontScale="90000"/>
          </a:bodyPr>
          <a:lstStyle/>
          <a:p>
            <a:r>
              <a:rPr lang="fr-FR" dirty="0"/>
              <a:t> 	Balise Ville : Descriptif fichier </a:t>
            </a:r>
            <a:r>
              <a:rPr lang="fr-FR" dirty="0" err="1"/>
              <a:t>json</a:t>
            </a:r>
            <a:r>
              <a:rPr lang="fr-FR" dirty="0"/>
              <a:t> de l’api</a:t>
            </a:r>
            <a:endParaRPr lang="en-US" dirty="0"/>
          </a:p>
        </p:txBody>
      </p:sp>
      <p:sp>
        <p:nvSpPr>
          <p:cNvPr id="4" name="Espace réservé de la date 3">
            <a:extLst>
              <a:ext uri="{FF2B5EF4-FFF2-40B4-BE49-F238E27FC236}">
                <a16:creationId xmlns:a16="http://schemas.microsoft.com/office/drawing/2014/main" id="{2633B18D-4AFB-405F-BA6F-9F4DE6B1B8A5}"/>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46" name="Image 45">
            <a:extLst>
              <a:ext uri="{FF2B5EF4-FFF2-40B4-BE49-F238E27FC236}">
                <a16:creationId xmlns:a16="http://schemas.microsoft.com/office/drawing/2014/main" id="{EAD4F7D0-0F72-4A54-8FE5-B6475DCCAF64}"/>
              </a:ext>
            </a:extLst>
          </p:cNvPr>
          <p:cNvPicPr>
            <a:picLocks noChangeAspect="1"/>
          </p:cNvPicPr>
          <p:nvPr/>
        </p:nvPicPr>
        <p:blipFill>
          <a:blip r:embed="rId2"/>
          <a:stretch>
            <a:fillRect/>
          </a:stretch>
        </p:blipFill>
        <p:spPr>
          <a:xfrm>
            <a:off x="5423820" y="2602212"/>
            <a:ext cx="3933302" cy="980778"/>
          </a:xfrm>
          <a:prstGeom prst="rect">
            <a:avLst/>
          </a:prstGeom>
        </p:spPr>
      </p:pic>
      <p:pic>
        <p:nvPicPr>
          <p:cNvPr id="53" name="Espace réservé du contenu 52">
            <a:extLst>
              <a:ext uri="{FF2B5EF4-FFF2-40B4-BE49-F238E27FC236}">
                <a16:creationId xmlns:a16="http://schemas.microsoft.com/office/drawing/2014/main" id="{670AB7E2-21C6-4C0E-A56C-102EE7A6FA63}"/>
              </a:ext>
            </a:extLst>
          </p:cNvPr>
          <p:cNvPicPr>
            <a:picLocks noGrp="1" noChangeAspect="1"/>
          </p:cNvPicPr>
          <p:nvPr>
            <p:ph idx="1"/>
          </p:nvPr>
        </p:nvPicPr>
        <p:blipFill>
          <a:blip r:embed="rId3"/>
          <a:stretch>
            <a:fillRect/>
          </a:stretch>
        </p:blipFill>
        <p:spPr>
          <a:xfrm>
            <a:off x="571246" y="1429305"/>
            <a:ext cx="1865247" cy="4900305"/>
          </a:xfrm>
          <a:prstGeom prst="rect">
            <a:avLst/>
          </a:prstGeom>
        </p:spPr>
      </p:pic>
      <p:sp>
        <p:nvSpPr>
          <p:cNvPr id="10" name="Rectangle 9">
            <a:extLst>
              <a:ext uri="{FF2B5EF4-FFF2-40B4-BE49-F238E27FC236}">
                <a16:creationId xmlns:a16="http://schemas.microsoft.com/office/drawing/2014/main" id="{351CB501-E5B0-45A9-9711-F84E32D8D77A}"/>
              </a:ext>
            </a:extLst>
          </p:cNvPr>
          <p:cNvSpPr/>
          <p:nvPr/>
        </p:nvSpPr>
        <p:spPr>
          <a:xfrm>
            <a:off x="953428" y="2627790"/>
            <a:ext cx="630315" cy="19531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94D9C02-5842-4C10-B51F-80DB6155D422}"/>
              </a:ext>
            </a:extLst>
          </p:cNvPr>
          <p:cNvSpPr/>
          <p:nvPr/>
        </p:nvSpPr>
        <p:spPr>
          <a:xfrm>
            <a:off x="751642" y="3922432"/>
            <a:ext cx="630315" cy="152538"/>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77E39CF3-1361-4660-B3E6-8E0BAD9D1515}"/>
              </a:ext>
            </a:extLst>
          </p:cNvPr>
          <p:cNvSpPr/>
          <p:nvPr/>
        </p:nvSpPr>
        <p:spPr>
          <a:xfrm>
            <a:off x="718970" y="4074970"/>
            <a:ext cx="695658" cy="184978"/>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1D3C8F0-C9BE-4D9A-ADB9-CF70DA2E77ED}"/>
              </a:ext>
            </a:extLst>
          </p:cNvPr>
          <p:cNvSpPr/>
          <p:nvPr/>
        </p:nvSpPr>
        <p:spPr>
          <a:xfrm>
            <a:off x="638270" y="5816992"/>
            <a:ext cx="630315" cy="176174"/>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Connecteur droit avec flèche 13">
            <a:extLst>
              <a:ext uri="{FF2B5EF4-FFF2-40B4-BE49-F238E27FC236}">
                <a16:creationId xmlns:a16="http://schemas.microsoft.com/office/drawing/2014/main" id="{B759803A-01B7-46CE-832B-DC63AD35496C}"/>
              </a:ext>
            </a:extLst>
          </p:cNvPr>
          <p:cNvCxnSpPr>
            <a:cxnSpLocks/>
          </p:cNvCxnSpPr>
          <p:nvPr/>
        </p:nvCxnSpPr>
        <p:spPr>
          <a:xfrm flipH="1" flipV="1">
            <a:off x="1583744" y="2707924"/>
            <a:ext cx="5882376" cy="6102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eur droit avec flèche 18">
            <a:extLst>
              <a:ext uri="{FF2B5EF4-FFF2-40B4-BE49-F238E27FC236}">
                <a16:creationId xmlns:a16="http://schemas.microsoft.com/office/drawing/2014/main" id="{D03DFD54-F4C8-460E-A8A6-8C063E7C7F63}"/>
              </a:ext>
            </a:extLst>
          </p:cNvPr>
          <p:cNvCxnSpPr>
            <a:cxnSpLocks/>
          </p:cNvCxnSpPr>
          <p:nvPr/>
        </p:nvCxnSpPr>
        <p:spPr>
          <a:xfrm flipH="1">
            <a:off x="1503870" y="3092601"/>
            <a:ext cx="6104293" cy="919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F65D1B8-174F-4F43-AB97-BA4768ED78A7}"/>
              </a:ext>
            </a:extLst>
          </p:cNvPr>
          <p:cNvCxnSpPr>
            <a:cxnSpLocks/>
          </p:cNvCxnSpPr>
          <p:nvPr/>
        </p:nvCxnSpPr>
        <p:spPr>
          <a:xfrm flipH="1">
            <a:off x="1460316" y="2928812"/>
            <a:ext cx="6147847" cy="12452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203753A8-07B7-4911-A5D7-A98A7001E98F}"/>
              </a:ext>
            </a:extLst>
          </p:cNvPr>
          <p:cNvCxnSpPr>
            <a:cxnSpLocks/>
            <a:endCxn id="23" idx="3"/>
          </p:cNvCxnSpPr>
          <p:nvPr/>
        </p:nvCxnSpPr>
        <p:spPr>
          <a:xfrm flipH="1">
            <a:off x="1268585" y="2733613"/>
            <a:ext cx="6339578" cy="317146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312612C-B465-443B-BA84-70B711B2E065}"/>
              </a:ext>
            </a:extLst>
          </p:cNvPr>
          <p:cNvSpPr/>
          <p:nvPr/>
        </p:nvSpPr>
        <p:spPr>
          <a:xfrm>
            <a:off x="825623" y="3273828"/>
            <a:ext cx="300919" cy="15253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8" name="Connecteur droit avec flèche 67">
            <a:extLst>
              <a:ext uri="{FF2B5EF4-FFF2-40B4-BE49-F238E27FC236}">
                <a16:creationId xmlns:a16="http://schemas.microsoft.com/office/drawing/2014/main" id="{57C521A6-C095-40DB-84B0-30671F58FFBE}"/>
              </a:ext>
            </a:extLst>
          </p:cNvPr>
          <p:cNvCxnSpPr>
            <a:cxnSpLocks/>
            <a:endCxn id="66" idx="3"/>
          </p:cNvCxnSpPr>
          <p:nvPr/>
        </p:nvCxnSpPr>
        <p:spPr>
          <a:xfrm flipH="1">
            <a:off x="1126542" y="3048254"/>
            <a:ext cx="5061194" cy="301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42F2413F-2642-4E40-A537-D688AA05C37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837315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Balise Ville :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2034466" y="1661163"/>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a:t>
            </a:r>
          </a:p>
          <a:p>
            <a:pPr marL="0" indent="0">
              <a:buNone/>
            </a:pPr>
            <a:r>
              <a:rPr lang="fr-FR" dirty="0"/>
              <a:t>dans notre menu paramètre qui viendra changer la ville recherche </a:t>
            </a:r>
          </a:p>
          <a:p>
            <a:pPr marL="0" indent="0">
              <a:buNone/>
            </a:pPr>
            <a:r>
              <a:rPr lang="fr-FR" dirty="0"/>
              <a:t>dans l’adresse url afin d’en afficher les mesures,</a:t>
            </a:r>
            <a:endParaRPr lang="en-US" dirty="0"/>
          </a:p>
        </p:txBody>
      </p:sp>
      <p:sp>
        <p:nvSpPr>
          <p:cNvPr id="4" name="Espace réservé de la date 3">
            <a:extLst>
              <a:ext uri="{FF2B5EF4-FFF2-40B4-BE49-F238E27FC236}">
                <a16:creationId xmlns:a16="http://schemas.microsoft.com/office/drawing/2014/main" id="{6B3AD7D1-CE65-4130-9F16-4C48F896C6E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4706B24-C03E-400B-9485-CB66A3BA9314}"/>
              </a:ext>
            </a:extLst>
          </p:cNvPr>
          <p:cNvPicPr>
            <a:picLocks noChangeAspect="1"/>
          </p:cNvPicPr>
          <p:nvPr/>
        </p:nvPicPr>
        <p:blipFill>
          <a:blip r:embed="rId2">
            <a:alphaModFix amt="50000"/>
          </a:blip>
          <a:stretch>
            <a:fillRect/>
          </a:stretch>
        </p:blipFill>
        <p:spPr>
          <a:xfrm>
            <a:off x="4737748" y="3099153"/>
            <a:ext cx="2685176" cy="3119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3"/>
          <a:stretch>
            <a:fillRect/>
          </a:stretch>
        </p:blipFill>
        <p:spPr>
          <a:xfrm>
            <a:off x="4751275" y="5410857"/>
            <a:ext cx="2658122" cy="199859"/>
          </a:xfrm>
          <a:prstGeom prst="rect">
            <a:avLst/>
          </a:prstGeom>
        </p:spPr>
      </p:pic>
      <p:pic>
        <p:nvPicPr>
          <p:cNvPr id="7" name="Image 6">
            <a:extLst>
              <a:ext uri="{FF2B5EF4-FFF2-40B4-BE49-F238E27FC236}">
                <a16:creationId xmlns:a16="http://schemas.microsoft.com/office/drawing/2014/main" id="{5EC131D1-38E5-43B4-AE5A-AF449371260B}"/>
              </a:ext>
            </a:extLst>
          </p:cNvPr>
          <p:cNvPicPr>
            <a:picLocks noChangeAspect="1"/>
          </p:cNvPicPr>
          <p:nvPr/>
        </p:nvPicPr>
        <p:blipFill>
          <a:blip r:embed="rId4"/>
          <a:stretch>
            <a:fillRect/>
          </a:stretch>
        </p:blipFill>
        <p:spPr>
          <a:xfrm>
            <a:off x="718583" y="3289870"/>
            <a:ext cx="3140763" cy="2788959"/>
          </a:xfrm>
          <a:prstGeom prst="rect">
            <a:avLst/>
          </a:prstGeom>
        </p:spPr>
      </p:pic>
      <p:sp>
        <p:nvSpPr>
          <p:cNvPr id="8" name="Flèche : droite 7">
            <a:extLst>
              <a:ext uri="{FF2B5EF4-FFF2-40B4-BE49-F238E27FC236}">
                <a16:creationId xmlns:a16="http://schemas.microsoft.com/office/drawing/2014/main" id="{4096C5C2-8FB1-4F06-AF49-4E772E5753FB}"/>
              </a:ext>
            </a:extLst>
          </p:cNvPr>
          <p:cNvSpPr/>
          <p:nvPr/>
        </p:nvSpPr>
        <p:spPr>
          <a:xfrm>
            <a:off x="3914092" y="4439942"/>
            <a:ext cx="758712" cy="638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B40A3F1-4C2F-4F9B-BCA6-761EF04D7384}"/>
              </a:ext>
            </a:extLst>
          </p:cNvPr>
          <p:cNvPicPr>
            <a:picLocks noChangeAspect="1"/>
          </p:cNvPicPr>
          <p:nvPr/>
        </p:nvPicPr>
        <p:blipFill>
          <a:blip r:embed="rId5"/>
          <a:stretch>
            <a:fillRect/>
          </a:stretch>
        </p:blipFill>
        <p:spPr>
          <a:xfrm>
            <a:off x="8234751" y="3235730"/>
            <a:ext cx="3212422" cy="2846309"/>
          </a:xfrm>
          <a:prstGeom prst="rect">
            <a:avLst/>
          </a:prstGeom>
        </p:spPr>
      </p:pic>
      <p:sp>
        <p:nvSpPr>
          <p:cNvPr id="10" name="Flèche : droite 9">
            <a:extLst>
              <a:ext uri="{FF2B5EF4-FFF2-40B4-BE49-F238E27FC236}">
                <a16:creationId xmlns:a16="http://schemas.microsoft.com/office/drawing/2014/main" id="{78B3B687-1E20-4403-B03C-1C2ECDCB6984}"/>
              </a:ext>
            </a:extLst>
          </p:cNvPr>
          <p:cNvSpPr/>
          <p:nvPr/>
        </p:nvSpPr>
        <p:spPr>
          <a:xfrm>
            <a:off x="7487868" y="4431879"/>
            <a:ext cx="746883" cy="6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07C9ADB-8447-4032-A46E-E8F185F3EEF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019531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sp>
        <p:nvSpPr>
          <p:cNvPr id="4" name="Espace réservé de la date 3">
            <a:extLst>
              <a:ext uri="{FF2B5EF4-FFF2-40B4-BE49-F238E27FC236}">
                <a16:creationId xmlns:a16="http://schemas.microsoft.com/office/drawing/2014/main" id="{1C1A01F6-5CA0-498E-A66C-7A000DB6567A}"/>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646331"/>
          </a:xfrm>
          <a:prstGeom prst="rect">
            <a:avLst/>
          </a:prstGeom>
          <a:noFill/>
        </p:spPr>
        <p:txBody>
          <a:bodyPr wrap="square" rtlCol="0">
            <a:spAutoFit/>
          </a:bodyPr>
          <a:lstStyle/>
          <a:p>
            <a:r>
              <a:rPr lang="fr-FR" sz="3600" dirty="0"/>
              <a:t> Balise Ville : </a:t>
            </a:r>
            <a:r>
              <a:rPr lang="fr-FR" sz="2800" dirty="0"/>
              <a:t>logos/icones </a:t>
            </a:r>
            <a:endParaRPr lang="en-US" sz="2800" dirty="0"/>
          </a:p>
        </p:txBody>
      </p:sp>
      <p:sp>
        <p:nvSpPr>
          <p:cNvPr id="13" name="Rectangle 12">
            <a:extLst>
              <a:ext uri="{FF2B5EF4-FFF2-40B4-BE49-F238E27FC236}">
                <a16:creationId xmlns:a16="http://schemas.microsoft.com/office/drawing/2014/main" id="{CFE77C74-AE5C-4B3F-AF32-679B0F7FA89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464873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A383CC-876A-4EAD-BD24-7812EFEF61D1}"/>
              </a:ext>
            </a:extLst>
          </p:cNvPr>
          <p:cNvSpPr>
            <a:spLocks noGrp="1"/>
          </p:cNvSpPr>
          <p:nvPr>
            <p:ph type="dt" sz="half" idx="10"/>
          </p:nvPr>
        </p:nvSpPr>
        <p:spPr/>
        <p:txBody>
          <a:bodyPr/>
          <a:lstStyle/>
          <a:p>
            <a:pPr rtl="0"/>
            <a:fld id="{2BD66AC7-6890-4F0E-B000-A39D822B7C00}" type="datetime1">
              <a:rPr lang="fr-FR" smtClean="0"/>
              <a:t>24/06/2021</a:t>
            </a:fld>
            <a:endParaRPr lang="en-US"/>
          </a:p>
        </p:txBody>
      </p:sp>
      <p:sp>
        <p:nvSpPr>
          <p:cNvPr id="5" name="ZoneTexte 4">
            <a:extLst>
              <a:ext uri="{FF2B5EF4-FFF2-40B4-BE49-F238E27FC236}">
                <a16:creationId xmlns:a16="http://schemas.microsoft.com/office/drawing/2014/main" id="{630A75B3-2574-4629-BADA-7580092F65B0}"/>
              </a:ext>
            </a:extLst>
          </p:cNvPr>
          <p:cNvSpPr txBox="1"/>
          <p:nvPr/>
        </p:nvSpPr>
        <p:spPr>
          <a:xfrm>
            <a:off x="1464815" y="1745020"/>
            <a:ext cx="9792070" cy="1200329"/>
          </a:xfrm>
          <a:prstGeom prst="rect">
            <a:avLst/>
          </a:prstGeom>
          <a:noFill/>
        </p:spPr>
        <p:txBody>
          <a:bodyPr wrap="square" rtlCol="0">
            <a:spAutoFit/>
          </a:bodyPr>
          <a:lstStyle/>
          <a:p>
            <a:pPr algn="ctr"/>
            <a:r>
              <a:rPr lang="fr-FR" dirty="0"/>
              <a:t>Notre API nous permet de modifier la langue (par </a:t>
            </a:r>
            <a:r>
              <a:rPr lang="fr-FR" dirty="0" err="1"/>
              <a:t>defaut</a:t>
            </a:r>
            <a:r>
              <a:rPr lang="fr-FR"/>
              <a:t> anglaise)</a:t>
            </a:r>
          </a:p>
          <a:p>
            <a:pPr algn="ctr"/>
            <a:r>
              <a:rPr lang="fr-FR"/>
              <a:t>des </a:t>
            </a:r>
            <a:r>
              <a:rPr lang="fr-FR" dirty="0"/>
              <a:t>descriptions </a:t>
            </a:r>
            <a:r>
              <a:rPr lang="fr-FR" dirty="0" err="1"/>
              <a:t>meteo</a:t>
            </a:r>
            <a:r>
              <a:rPr lang="fr-FR" dirty="0"/>
              <a:t>  reçues,</a:t>
            </a:r>
          </a:p>
          <a:p>
            <a:pPr algn="ctr"/>
            <a:r>
              <a:rPr lang="fr-FR" dirty="0"/>
              <a:t>Nous avons donc utilisé cette fonction dans notre  programme </a:t>
            </a:r>
          </a:p>
          <a:p>
            <a:pPr algn="ctr"/>
            <a:r>
              <a:rPr lang="fr-FR" dirty="0"/>
              <a:t>Cette fonction sera utilise lorsque nous modifierons la langue dans le menu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9016314" y="3120829"/>
            <a:ext cx="965446" cy="1200329"/>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2185457" y="3124737"/>
            <a:ext cx="914400" cy="1196421"/>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84775"/>
          </a:xfrm>
          <a:prstGeom prst="rect">
            <a:avLst/>
          </a:prstGeom>
          <a:noFill/>
        </p:spPr>
        <p:txBody>
          <a:bodyPr wrap="square" rtlCol="0">
            <a:spAutoFit/>
          </a:bodyPr>
          <a:lstStyle/>
          <a:p>
            <a:r>
              <a:rPr lang="fr-FR" sz="3200" dirty="0"/>
              <a:t>Balise Ville : </a:t>
            </a:r>
            <a:r>
              <a:rPr lang="fr-FR" sz="3000" dirty="0"/>
              <a:t>changement de langue:</a:t>
            </a:r>
            <a:endParaRPr lang="en-US" sz="3000" dirty="0"/>
          </a:p>
        </p:txBody>
      </p:sp>
      <p:pic>
        <p:nvPicPr>
          <p:cNvPr id="3" name="Image 2">
            <a:extLst>
              <a:ext uri="{FF2B5EF4-FFF2-40B4-BE49-F238E27FC236}">
                <a16:creationId xmlns:a16="http://schemas.microsoft.com/office/drawing/2014/main" id="{06BD29C2-9588-4867-97F3-FDF18B230947}"/>
              </a:ext>
            </a:extLst>
          </p:cNvPr>
          <p:cNvPicPr>
            <a:picLocks noChangeAspect="1"/>
          </p:cNvPicPr>
          <p:nvPr/>
        </p:nvPicPr>
        <p:blipFill>
          <a:blip r:embed="rId4">
            <a:alphaModFix amt="70000"/>
          </a:blip>
          <a:stretch>
            <a:fillRect/>
          </a:stretch>
        </p:blipFill>
        <p:spPr>
          <a:xfrm>
            <a:off x="5059232" y="3124737"/>
            <a:ext cx="2480430" cy="298581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5416860" y="4114045"/>
            <a:ext cx="2002463" cy="129481"/>
          </a:xfrm>
          <a:prstGeom prst="rect">
            <a:avLst/>
          </a:prstGeom>
        </p:spPr>
      </p:pic>
      <p:sp>
        <p:nvSpPr>
          <p:cNvPr id="11" name="Rectangle 10">
            <a:extLst>
              <a:ext uri="{FF2B5EF4-FFF2-40B4-BE49-F238E27FC236}">
                <a16:creationId xmlns:a16="http://schemas.microsoft.com/office/drawing/2014/main" id="{5A4B1DE6-8E73-4E1F-A13E-6BF21A7A3233}"/>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1430933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a:xfrm>
            <a:off x="960268" y="340132"/>
            <a:ext cx="10058400" cy="1371600"/>
          </a:xfrm>
        </p:spPr>
        <p:txBody>
          <a:bodyPr/>
          <a:lstStyle/>
          <a:p>
            <a:r>
              <a:rPr lang="fr-FR" dirty="0"/>
              <a:t>	   </a:t>
            </a:r>
            <a:r>
              <a:rPr lang="fr-FR" sz="4000" dirty="0"/>
              <a:t>Balise Ville : </a:t>
            </a:r>
            <a:r>
              <a:rPr lang="fr-FR" dirty="0"/>
              <a:t>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a:xfrm>
            <a:off x="1066800" y="1504188"/>
            <a:ext cx="10058400" cy="3849624"/>
          </a:xfrm>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p>
          <a:p>
            <a:pPr marL="0" indent="0">
              <a:buNone/>
            </a:pPr>
            <a:r>
              <a:rPr lang="fr-FR" dirty="0"/>
              <a:t>Afin d’afficher des mesures  les plus précises au niveau des prévisions nous avons optes pour l’affichage de la température minimale et de la maximale plutôt qu’une moyenne journalière</a:t>
            </a:r>
            <a:endParaRPr lang="en-US" dirty="0"/>
          </a:p>
          <a:p>
            <a:pPr marL="0" indent="0">
              <a:buNone/>
            </a:pP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5989468" y="3429000"/>
            <a:ext cx="4722135" cy="2536376"/>
          </a:xfrm>
          <a:prstGeom prst="rect">
            <a:avLst/>
          </a:prstGeom>
        </p:spPr>
      </p:pic>
      <p:sp>
        <p:nvSpPr>
          <p:cNvPr id="5" name="ZoneTexte 4">
            <a:extLst>
              <a:ext uri="{FF2B5EF4-FFF2-40B4-BE49-F238E27FC236}">
                <a16:creationId xmlns:a16="http://schemas.microsoft.com/office/drawing/2014/main" id="{036F8D21-4D35-4658-ABCA-BFDD2B26B69E}"/>
              </a:ext>
            </a:extLst>
          </p:cNvPr>
          <p:cNvSpPr txBox="1"/>
          <p:nvPr/>
        </p:nvSpPr>
        <p:spPr>
          <a:xfrm>
            <a:off x="4465469" y="3622089"/>
            <a:ext cx="1447060" cy="646331"/>
          </a:xfrm>
          <a:prstGeom prst="rect">
            <a:avLst/>
          </a:prstGeom>
          <a:noFill/>
        </p:spPr>
        <p:txBody>
          <a:bodyPr wrap="square" rtlCol="0">
            <a:spAutoFit/>
          </a:bodyPr>
          <a:lstStyle/>
          <a:p>
            <a:r>
              <a:rPr lang="fr-FR"/>
              <a:t>Minimale:</a:t>
            </a:r>
          </a:p>
          <a:p>
            <a:r>
              <a:rPr lang="fr-FR"/>
              <a:t>Maximale:</a:t>
            </a:r>
            <a:endParaRPr lang="en-US" dirty="0"/>
          </a:p>
        </p:txBody>
      </p:sp>
      <p:sp>
        <p:nvSpPr>
          <p:cNvPr id="9" name="Rectangle 8">
            <a:extLst>
              <a:ext uri="{FF2B5EF4-FFF2-40B4-BE49-F238E27FC236}">
                <a16:creationId xmlns:a16="http://schemas.microsoft.com/office/drawing/2014/main" id="{3C2605C1-A6CD-4FD4-AA7C-C25B0A3FDA32}"/>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90971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DU PROJET / LES PREREQUIS ET FINALITE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dirty="0"/>
          </a:p>
        </p:txBody>
      </p:sp>
      <p:sp>
        <p:nvSpPr>
          <p:cNvPr id="2" name="Rectangle 1">
            <a:extLst>
              <a:ext uri="{FF2B5EF4-FFF2-40B4-BE49-F238E27FC236}">
                <a16:creationId xmlns:a16="http://schemas.microsoft.com/office/drawing/2014/main" id="{75F094CA-1132-4304-8734-4459E35CC76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03336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Fonctionnalité : Interface D’administration</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338313CA-CDDB-4556-9627-2E905D630E5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461651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4423111" cy="4049481"/>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5189"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14107"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5043332" y="1452159"/>
            <a:ext cx="4306408" cy="4049481"/>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pic>
        <p:nvPicPr>
          <p:cNvPr id="5" name="Image 4">
            <a:extLst>
              <a:ext uri="{FF2B5EF4-FFF2-40B4-BE49-F238E27FC236}">
                <a16:creationId xmlns:a16="http://schemas.microsoft.com/office/drawing/2014/main" id="{86A3627F-A030-4119-B3E3-B631F822AD9F}"/>
              </a:ext>
            </a:extLst>
          </p:cNvPr>
          <p:cNvPicPr>
            <a:picLocks noChangeAspect="1"/>
          </p:cNvPicPr>
          <p:nvPr/>
        </p:nvPicPr>
        <p:blipFill>
          <a:blip r:embed="rId7"/>
          <a:stretch>
            <a:fillRect/>
          </a:stretch>
        </p:blipFill>
        <p:spPr>
          <a:xfrm>
            <a:off x="9457296" y="2098490"/>
            <a:ext cx="2312548" cy="3292765"/>
          </a:xfrm>
          <a:prstGeom prst="rect">
            <a:avLst/>
          </a:prstGeom>
        </p:spPr>
      </p:pic>
      <p:sp>
        <p:nvSpPr>
          <p:cNvPr id="7" name="ZoneTexte 6">
            <a:extLst>
              <a:ext uri="{FF2B5EF4-FFF2-40B4-BE49-F238E27FC236}">
                <a16:creationId xmlns:a16="http://schemas.microsoft.com/office/drawing/2014/main" id="{C98FD8D5-E863-46A7-9A85-B219660DDC64}"/>
              </a:ext>
            </a:extLst>
          </p:cNvPr>
          <p:cNvSpPr txBox="1"/>
          <p:nvPr/>
        </p:nvSpPr>
        <p:spPr>
          <a:xfrm>
            <a:off x="9437133" y="1452159"/>
            <a:ext cx="2302233" cy="646331"/>
          </a:xfrm>
          <a:prstGeom prst="rect">
            <a:avLst/>
          </a:prstGeom>
          <a:noFill/>
        </p:spPr>
        <p:txBody>
          <a:bodyPr wrap="none" rtlCol="0">
            <a:spAutoFit/>
          </a:bodyPr>
          <a:lstStyle/>
          <a:p>
            <a:r>
              <a:rPr lang="fr-FR" dirty="0"/>
              <a:t>Configuration par </a:t>
            </a:r>
          </a:p>
          <a:p>
            <a:r>
              <a:rPr lang="fr-FR" dirty="0"/>
              <a:t>fichier de style QSS</a:t>
            </a:r>
          </a:p>
        </p:txBody>
      </p:sp>
      <p:sp>
        <p:nvSpPr>
          <p:cNvPr id="21" name="Rectangle 20">
            <a:extLst>
              <a:ext uri="{FF2B5EF4-FFF2-40B4-BE49-F238E27FC236}">
                <a16:creationId xmlns:a16="http://schemas.microsoft.com/office/drawing/2014/main" id="{CC41ECB8-DDE2-406C-8C20-124E8D4C4AAF}"/>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091260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Chargement / Sauvegarde des paramètres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9" name="Image 8">
            <a:extLst>
              <a:ext uri="{FF2B5EF4-FFF2-40B4-BE49-F238E27FC236}">
                <a16:creationId xmlns:a16="http://schemas.microsoft.com/office/drawing/2014/main" id="{588B3C69-D37D-4EB7-ABB6-BD301C97673F}"/>
              </a:ext>
            </a:extLst>
          </p:cNvPr>
          <p:cNvPicPr>
            <a:picLocks noChangeAspect="1"/>
          </p:cNvPicPr>
          <p:nvPr/>
        </p:nvPicPr>
        <p:blipFill>
          <a:blip r:embed="rId3"/>
          <a:stretch>
            <a:fillRect/>
          </a:stretch>
        </p:blipFill>
        <p:spPr>
          <a:xfrm>
            <a:off x="655320" y="4194884"/>
            <a:ext cx="4373880" cy="2084522"/>
          </a:xfrm>
          <a:prstGeom prst="rect">
            <a:avLst/>
          </a:prstGeom>
        </p:spPr>
      </p:pic>
      <p:pic>
        <p:nvPicPr>
          <p:cNvPr id="19" name="Image 18">
            <a:extLst>
              <a:ext uri="{FF2B5EF4-FFF2-40B4-BE49-F238E27FC236}">
                <a16:creationId xmlns:a16="http://schemas.microsoft.com/office/drawing/2014/main" id="{7D25B42A-721B-4708-BD53-9F2E3F3976B9}"/>
              </a:ext>
            </a:extLst>
          </p:cNvPr>
          <p:cNvPicPr>
            <a:picLocks noChangeAspect="1"/>
          </p:cNvPicPr>
          <p:nvPr/>
        </p:nvPicPr>
        <p:blipFill>
          <a:blip r:embed="rId4"/>
          <a:stretch>
            <a:fillRect/>
          </a:stretch>
        </p:blipFill>
        <p:spPr>
          <a:xfrm>
            <a:off x="655320" y="1689735"/>
            <a:ext cx="6484147" cy="1891665"/>
          </a:xfrm>
          <a:prstGeom prst="rect">
            <a:avLst/>
          </a:prstGeom>
        </p:spPr>
      </p:pic>
      <p:sp>
        <p:nvSpPr>
          <p:cNvPr id="20" name="ZoneTexte 19">
            <a:extLst>
              <a:ext uri="{FF2B5EF4-FFF2-40B4-BE49-F238E27FC236}">
                <a16:creationId xmlns:a16="http://schemas.microsoft.com/office/drawing/2014/main" id="{83431540-F42A-4108-830B-72E4356FA9CC}"/>
              </a:ext>
            </a:extLst>
          </p:cNvPr>
          <p:cNvSpPr txBox="1"/>
          <p:nvPr/>
        </p:nvSpPr>
        <p:spPr>
          <a:xfrm>
            <a:off x="655320" y="1320403"/>
            <a:ext cx="3866764" cy="369332"/>
          </a:xfrm>
          <a:prstGeom prst="rect">
            <a:avLst/>
          </a:prstGeom>
          <a:noFill/>
        </p:spPr>
        <p:txBody>
          <a:bodyPr wrap="none" rtlCol="0">
            <a:spAutoFit/>
          </a:bodyPr>
          <a:lstStyle/>
          <a:p>
            <a:r>
              <a:rPr lang="fr-FR" dirty="0"/>
              <a:t>Chargement depuis un fichier INI</a:t>
            </a:r>
          </a:p>
        </p:txBody>
      </p:sp>
      <p:sp>
        <p:nvSpPr>
          <p:cNvPr id="21" name="ZoneTexte 20">
            <a:extLst>
              <a:ext uri="{FF2B5EF4-FFF2-40B4-BE49-F238E27FC236}">
                <a16:creationId xmlns:a16="http://schemas.microsoft.com/office/drawing/2014/main" id="{EF8A8F35-0F2F-41E3-9FD2-8A4D6E8503D8}"/>
              </a:ext>
            </a:extLst>
          </p:cNvPr>
          <p:cNvSpPr txBox="1"/>
          <p:nvPr/>
        </p:nvSpPr>
        <p:spPr>
          <a:xfrm>
            <a:off x="655320" y="3813481"/>
            <a:ext cx="3605474" cy="369332"/>
          </a:xfrm>
          <a:prstGeom prst="rect">
            <a:avLst/>
          </a:prstGeom>
          <a:noFill/>
        </p:spPr>
        <p:txBody>
          <a:bodyPr wrap="none" rtlCol="0">
            <a:spAutoFit/>
          </a:bodyPr>
          <a:lstStyle/>
          <a:p>
            <a:r>
              <a:rPr lang="fr-FR" dirty="0"/>
              <a:t>Sauvegarde dans un fichier INI</a:t>
            </a:r>
          </a:p>
        </p:txBody>
      </p:sp>
      <p:pic>
        <p:nvPicPr>
          <p:cNvPr id="23" name="Image 22">
            <a:extLst>
              <a:ext uri="{FF2B5EF4-FFF2-40B4-BE49-F238E27FC236}">
                <a16:creationId xmlns:a16="http://schemas.microsoft.com/office/drawing/2014/main" id="{D1FDAFAF-9689-494E-8E4B-7384E9CE8A78}"/>
              </a:ext>
            </a:extLst>
          </p:cNvPr>
          <p:cNvPicPr>
            <a:picLocks noChangeAspect="1"/>
          </p:cNvPicPr>
          <p:nvPr/>
        </p:nvPicPr>
        <p:blipFill>
          <a:blip r:embed="rId5"/>
          <a:stretch>
            <a:fillRect/>
          </a:stretch>
        </p:blipFill>
        <p:spPr>
          <a:xfrm>
            <a:off x="7606665" y="2917059"/>
            <a:ext cx="3790950" cy="2162175"/>
          </a:xfrm>
          <a:prstGeom prst="rect">
            <a:avLst/>
          </a:prstGeom>
        </p:spPr>
      </p:pic>
      <p:sp>
        <p:nvSpPr>
          <p:cNvPr id="24" name="ZoneTexte 23">
            <a:extLst>
              <a:ext uri="{FF2B5EF4-FFF2-40B4-BE49-F238E27FC236}">
                <a16:creationId xmlns:a16="http://schemas.microsoft.com/office/drawing/2014/main" id="{1DC2CB7D-C161-4371-A26E-CF90553D6EAF}"/>
              </a:ext>
            </a:extLst>
          </p:cNvPr>
          <p:cNvSpPr txBox="1"/>
          <p:nvPr/>
        </p:nvSpPr>
        <p:spPr>
          <a:xfrm>
            <a:off x="7911658" y="2547727"/>
            <a:ext cx="2903359" cy="369332"/>
          </a:xfrm>
          <a:prstGeom prst="rect">
            <a:avLst/>
          </a:prstGeom>
          <a:noFill/>
        </p:spPr>
        <p:txBody>
          <a:bodyPr wrap="none" rtlCol="0">
            <a:spAutoFit/>
          </a:bodyPr>
          <a:lstStyle/>
          <a:p>
            <a:r>
              <a:rPr lang="fr-FR" dirty="0"/>
              <a:t>Le contenu du fichier INI</a:t>
            </a:r>
          </a:p>
        </p:txBody>
      </p:sp>
      <p:sp>
        <p:nvSpPr>
          <p:cNvPr id="12" name="Rectangle 11">
            <a:extLst>
              <a:ext uri="{FF2B5EF4-FFF2-40B4-BE49-F238E27FC236}">
                <a16:creationId xmlns:a16="http://schemas.microsoft.com/office/drawing/2014/main" id="{0518D2CB-AE9D-4F01-A801-B4C18159A1D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361466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DC1E01B1-2972-466B-9C68-373A7D461D6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244386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
        <p:nvSpPr>
          <p:cNvPr id="9" name="Rectangle 8">
            <a:extLst>
              <a:ext uri="{FF2B5EF4-FFF2-40B4-BE49-F238E27FC236}">
                <a16:creationId xmlns:a16="http://schemas.microsoft.com/office/drawing/2014/main" id="{21B8262C-6163-441C-9163-5A5C9154030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47935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
        <p:nvSpPr>
          <p:cNvPr id="9" name="Rectangle 8">
            <a:extLst>
              <a:ext uri="{FF2B5EF4-FFF2-40B4-BE49-F238E27FC236}">
                <a16:creationId xmlns:a16="http://schemas.microsoft.com/office/drawing/2014/main" id="{578863FB-5EB3-48F5-AE69-1E584CFDE88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4254067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a:xfrm>
            <a:off x="7535980" y="6032526"/>
            <a:ext cx="2893045" cy="365760"/>
          </a:xfrm>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
        <p:nvSpPr>
          <p:cNvPr id="18" name="Rectangle 17">
            <a:extLst>
              <a:ext uri="{FF2B5EF4-FFF2-40B4-BE49-F238E27FC236}">
                <a16:creationId xmlns:a16="http://schemas.microsoft.com/office/drawing/2014/main" id="{BDBB0DE8-B710-4914-90A8-FFEF8D790B0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582783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39FD770-4000-44CC-AE1E-1D4603E4B6F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86213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normAutofit fontScale="92500"/>
          </a:bodyPr>
          <a:lstStyle/>
          <a:p>
            <a:r>
              <a:rPr lang="fr-FR" dirty="0"/>
              <a:t>PROBLEMES RENCONTRES / EVOLUTIONS POSSIBLES / APPORTS PERSONNELS </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8" name="Rectangle 7">
            <a:extLst>
              <a:ext uri="{FF2B5EF4-FFF2-40B4-BE49-F238E27FC236}">
                <a16:creationId xmlns:a16="http://schemas.microsoft.com/office/drawing/2014/main" id="{F95ADC60-3F3B-4966-92C2-E7DD5EEF7A85}"/>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08550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a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Customisation du thème par l’utilisateur</a:t>
            </a:r>
          </a:p>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16B0993B-4F8A-4DA8-9D95-9DB5EE273D4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55B0F3D5-5EB7-4B74-A179-DDD1DCD082F8}"/>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2F0FDC41-EAF7-40F8-A999-FDD87797236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4185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373720" y="1212191"/>
            <a:ext cx="5029200" cy="4693960"/>
          </a:xfrm>
        </p:spPr>
        <p:txBody>
          <a:bodyPr>
            <a:normAutofit/>
          </a:bodyPr>
          <a:lstStyle/>
          <a:p>
            <a:endParaRPr lang="fr-FR" dirty="0">
              <a:effectLst/>
              <a:latin typeface="Arial" panose="020B0604020202020204" pitchFamily="34" charset="0"/>
            </a:endParaRPr>
          </a:p>
          <a:p>
            <a:r>
              <a:rPr lang="fr-FR" sz="1200" dirty="0">
                <a:effectLst/>
                <a:latin typeface="Arial" panose="020B0604020202020204" pitchFamily="34" charset="0"/>
              </a:rPr>
              <a:t>L’objectif de ce projet est de concevoir une application PC Station Météo. </a:t>
            </a:r>
          </a:p>
          <a:p>
            <a:r>
              <a:rPr lang="fr-FR" sz="1200" dirty="0">
                <a:effectLst/>
                <a:latin typeface="Arial" panose="020B0604020202020204" pitchFamily="34" charset="0"/>
              </a:rPr>
              <a:t>On souhaite afficher sur cette station Météo des informations météorologiques de 2 points géographiques différents:</a:t>
            </a:r>
          </a:p>
          <a:p>
            <a:pPr lvl="1"/>
            <a:r>
              <a:rPr lang="fr-FR" sz="1200" dirty="0">
                <a:effectLst/>
                <a:latin typeface="Arial" panose="020B0604020202020204" pitchFamily="34" charset="0"/>
              </a:rPr>
              <a:t>en mer, ce qu’on appellera la « Balise Mer » </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sz="1200" dirty="0">
                <a:effectLst/>
                <a:latin typeface="Arial" panose="020B0604020202020204" pitchFamily="34" charset="0"/>
              </a:rPr>
              <a:t>d'une ville choisie, ce qu’on appelle la «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p>
          <a:p>
            <a:pPr lvl="1"/>
            <a:r>
              <a:rPr lang="fr-FR" sz="1200" dirty="0">
                <a:effectLst/>
                <a:latin typeface="Arial" panose="020B0604020202020204" pitchFamily="34" charset="0"/>
              </a:rPr>
              <a:t>Ainsi que l’Affichage de l'heure et de la date </a:t>
            </a:r>
            <a:endParaRPr lang="fr-FR" sz="1200"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ZoneTexte 6">
            <a:extLst>
              <a:ext uri="{FF2B5EF4-FFF2-40B4-BE49-F238E27FC236}">
                <a16:creationId xmlns:a16="http://schemas.microsoft.com/office/drawing/2014/main" id="{20061F79-7E6F-4983-A610-EBF56706150F}"/>
              </a:ext>
            </a:extLst>
          </p:cNvPr>
          <p:cNvSpPr txBox="1"/>
          <p:nvPr/>
        </p:nvSpPr>
        <p:spPr>
          <a:xfrm>
            <a:off x="5575220" y="1631533"/>
            <a:ext cx="6095028" cy="2677656"/>
          </a:xfrm>
          <a:prstGeom prst="rect">
            <a:avLst/>
          </a:prstGeom>
          <a:noFill/>
        </p:spPr>
        <p:txBody>
          <a:bodyPr wrap="square">
            <a:spAutoFit/>
          </a:bodyPr>
          <a:lstStyle/>
          <a:p>
            <a:r>
              <a:rPr lang="fr-FR" sz="1200" dirty="0">
                <a:effectLst/>
                <a:latin typeface="Arial" panose="020B0604020202020204" pitchFamily="34" charset="0"/>
              </a:rPr>
              <a:t>Il faudra aussi créer une partie d’administration permettant de configurer certaine paramètres :</a:t>
            </a:r>
          </a:p>
          <a:p>
            <a:pPr marL="171450" indent="-171450">
              <a:buFont typeface="Arial" panose="020B0604020202020204" pitchFamily="34" charset="0"/>
              <a:buChar char="•"/>
            </a:pPr>
            <a:r>
              <a:rPr lang="fr-FR" sz="1200" dirty="0">
                <a:effectLst/>
                <a:latin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rPr>
              <a:t>Couleur </a:t>
            </a:r>
            <a:r>
              <a:rPr lang="fr-FR" sz="1200" dirty="0">
                <a:latin typeface="Courier New" panose="02070309020205020404" pitchFamily="49" charset="0"/>
              </a:rPr>
              <a:t>:(</a:t>
            </a:r>
            <a:r>
              <a:rPr lang="fr-FR" sz="1200" dirty="0">
                <a:effectLst/>
                <a:latin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rPr>
              <a:t>Choix de la langue •: Anglais </a:t>
            </a:r>
            <a:r>
              <a:rPr lang="fr-FR" sz="1200" dirty="0">
                <a:latin typeface="Arial" panose="020B0604020202020204" pitchFamily="34" charset="0"/>
              </a:rPr>
              <a:t>/ </a:t>
            </a:r>
            <a:r>
              <a:rPr lang="fr-FR" sz="1200" dirty="0">
                <a:effectLst/>
                <a:latin typeface="Arial" panose="020B0604020202020204" pitchFamily="34" charset="0"/>
              </a:rPr>
              <a:t>Français</a:t>
            </a:r>
          </a:p>
          <a:p>
            <a:pPr lvl="1"/>
            <a:endParaRPr lang="fr-FR" sz="1200" dirty="0"/>
          </a:p>
          <a:p>
            <a:r>
              <a:rPr lang="fr-FR" sz="1200" dirty="0">
                <a:effectLst/>
                <a:latin typeface="Arial" panose="020B0604020202020204" pitchFamily="34" charset="0"/>
              </a:rPr>
              <a:t>Une partie </a:t>
            </a:r>
            <a:r>
              <a:rPr lang="fr-FR" sz="1200" dirty="0">
                <a:latin typeface="Arial" panose="020B0604020202020204" pitchFamily="34" charset="0"/>
              </a:rPr>
              <a:t>f</a:t>
            </a:r>
            <a:r>
              <a:rPr lang="fr-FR" sz="1200" dirty="0">
                <a:effectLst/>
                <a:latin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p>
        </p:txBody>
      </p:sp>
      <p:cxnSp>
        <p:nvCxnSpPr>
          <p:cNvPr id="9" name="Connecteur droit 8">
            <a:extLst>
              <a:ext uri="{FF2B5EF4-FFF2-40B4-BE49-F238E27FC236}">
                <a16:creationId xmlns:a16="http://schemas.microsoft.com/office/drawing/2014/main" id="{F173CA20-912A-4F18-8A0C-4A251DFAB1BB}"/>
              </a:ext>
            </a:extLst>
          </p:cNvPr>
          <p:cNvCxnSpPr/>
          <p:nvPr/>
        </p:nvCxnSpPr>
        <p:spPr>
          <a:xfrm flipH="1">
            <a:off x="5241783" y="1631533"/>
            <a:ext cx="52418" cy="4274618"/>
          </a:xfrm>
          <a:prstGeom prst="line">
            <a:avLst/>
          </a:prstGeom>
          <a:ln w="28575"/>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5AD8131-B9EB-4BB4-AB27-4E0C1A8274C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953630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Remerciements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a:xfrm>
            <a:off x="1066800" y="1737360"/>
            <a:ext cx="10058400" cy="4215384"/>
          </a:xfrm>
        </p:spPr>
        <p:txBody>
          <a:bodyPr/>
          <a:lstStyle/>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E0A30936-9F5A-448B-B7A3-AABCF410CEA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8017E68-04CD-46AA-845E-5B9E93ECBB7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7EC1515C-BA7E-4D5A-BCEE-0DE4250AD6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35938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DEMO DU LOGICIEL FINI</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5788A78C-5A2D-47FF-BF3D-8854926AB2B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96228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La balise Mer (en plein cœur de la mer) ce compose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a:t>
            </a:r>
            <a:endParaRPr lang="fr-FR" dirty="0"/>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460806" y="4312481"/>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596779" y="1481695"/>
            <a:ext cx="6095028" cy="2677656"/>
          </a:xfrm>
          <a:prstGeom prst="rect">
            <a:avLst/>
          </a:prstGeom>
          <a:noFill/>
        </p:spPr>
        <p:txBody>
          <a:bodyPr wrap="square">
            <a:spAutoFit/>
          </a:bodyPr>
          <a:lstStyle/>
          <a:p>
            <a:pPr lvl="1"/>
            <a:r>
              <a:rPr lang="fr-FR" sz="1400" dirty="0">
                <a:effectLst/>
                <a:latin typeface="Arial" panose="020B0604020202020204" pitchFamily="34" charset="0"/>
              </a:rPr>
              <a:t>Et d’un Capteurs d'humidité BME280:</a:t>
            </a:r>
            <a:endParaRPr lang="it-IT" sz="1400" dirty="0"/>
          </a:p>
          <a:p>
            <a:pPr lvl="2"/>
            <a:r>
              <a:rPr lang="it-IT" sz="1400" dirty="0"/>
              <a:t>Capteur de temperature :</a:t>
            </a:r>
          </a:p>
          <a:p>
            <a:pPr lvl="3"/>
            <a:r>
              <a:rPr lang="it-IT" sz="1400" dirty="0"/>
              <a:t>Temperature: -40…85°C </a:t>
            </a:r>
          </a:p>
          <a:p>
            <a:pPr lvl="3"/>
            <a:r>
              <a:rPr lang="it-IT" sz="1400" dirty="0"/>
              <a:t>Precision : 0,01°C</a:t>
            </a:r>
            <a:endParaRPr lang="fr-FR" sz="1400" dirty="0"/>
          </a:p>
          <a:p>
            <a:pPr lvl="2"/>
            <a:r>
              <a:rPr lang="it-IT" sz="1400" dirty="0"/>
              <a:t>Capteur d’humidité</a:t>
            </a:r>
          </a:p>
          <a:p>
            <a:pPr lvl="3"/>
            <a:r>
              <a:rPr lang="it-IT" sz="1400" dirty="0"/>
              <a:t>Humidité : 0...100%</a:t>
            </a:r>
          </a:p>
          <a:p>
            <a:pPr lvl="3"/>
            <a:r>
              <a:rPr lang="it-IT" sz="1400" dirty="0"/>
              <a:t>Temps de réponse </a:t>
            </a:r>
            <a:r>
              <a:rPr lang="fr-FR" sz="1400" dirty="0"/>
              <a:t>: </a:t>
            </a:r>
            <a:r>
              <a:rPr lang="it-IT" sz="1400" dirty="0"/>
              <a:t>1 s</a:t>
            </a:r>
            <a:endParaRPr lang="fr-FR" sz="1400" dirty="0"/>
          </a:p>
          <a:p>
            <a:pPr lvl="3"/>
            <a:r>
              <a:rPr lang="it-IT" sz="1400" dirty="0"/>
              <a:t>Precision : </a:t>
            </a:r>
            <a:r>
              <a:rPr lang="fr-FR" sz="1400" dirty="0"/>
              <a:t>±3%</a:t>
            </a:r>
          </a:p>
          <a:p>
            <a:pPr lvl="2"/>
            <a:r>
              <a:rPr lang="it-IT" sz="1400" dirty="0"/>
              <a:t>Capteur de pression</a:t>
            </a:r>
          </a:p>
          <a:p>
            <a:pPr lvl="3"/>
            <a:r>
              <a:rPr lang="it-IT" sz="1400" dirty="0"/>
              <a:t>Pression: 300...1100 hPa</a:t>
            </a:r>
          </a:p>
          <a:p>
            <a:pPr lvl="3"/>
            <a:r>
              <a:rPr lang="it-IT" sz="1400" dirty="0"/>
              <a:t>Bruit de mesure : </a:t>
            </a:r>
            <a:r>
              <a:rPr lang="fr-FR" sz="1400" dirty="0"/>
              <a:t>0.2 Pa</a:t>
            </a:r>
          </a:p>
          <a:p>
            <a:pPr lvl="2"/>
            <a:r>
              <a:rPr lang="it-IT" sz="1400" dirty="0"/>
              <a:t>Interface : I</a:t>
            </a:r>
            <a:r>
              <a:rPr lang="fr-FR" sz="1400" dirty="0"/>
              <a:t>2C</a:t>
            </a:r>
          </a:p>
        </p:txBody>
      </p:sp>
      <p:pic>
        <p:nvPicPr>
          <p:cNvPr id="8" name="Image 7">
            <a:extLst>
              <a:ext uri="{FF2B5EF4-FFF2-40B4-BE49-F238E27FC236}">
                <a16:creationId xmlns:a16="http://schemas.microsoft.com/office/drawing/2014/main" id="{94D8F259-2359-4BEE-AED7-8F37769751BD}"/>
              </a:ext>
            </a:extLst>
          </p:cNvPr>
          <p:cNvPicPr>
            <a:picLocks noChangeAspect="1"/>
          </p:cNvPicPr>
          <p:nvPr/>
        </p:nvPicPr>
        <p:blipFill>
          <a:blip r:embed="rId4"/>
          <a:stretch>
            <a:fillRect/>
          </a:stretch>
        </p:blipFill>
        <p:spPr>
          <a:xfrm>
            <a:off x="7539065" y="879462"/>
            <a:ext cx="2361260" cy="572087"/>
          </a:xfrm>
          <a:prstGeom prst="rect">
            <a:avLst/>
          </a:prstGeom>
        </p:spPr>
      </p:pic>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5"/>
          <a:stretch>
            <a:fillRect/>
          </a:stretch>
        </p:blipFill>
        <p:spPr>
          <a:xfrm>
            <a:off x="10224823" y="1388498"/>
            <a:ext cx="1506371" cy="1296180"/>
          </a:xfrm>
          <a:prstGeom prst="rect">
            <a:avLst/>
          </a:prstGeom>
        </p:spPr>
      </p:pic>
      <p:sp>
        <p:nvSpPr>
          <p:cNvPr id="13" name="Rectangle 12">
            <a:extLst>
              <a:ext uri="{FF2B5EF4-FFF2-40B4-BE49-F238E27FC236}">
                <a16:creationId xmlns:a16="http://schemas.microsoft.com/office/drawing/2014/main" id="{33AC6342-6881-4A88-9C3D-CB4FAB708A1D}"/>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pic>
        <p:nvPicPr>
          <p:cNvPr id="5" name="Image 4">
            <a:extLst>
              <a:ext uri="{FF2B5EF4-FFF2-40B4-BE49-F238E27FC236}">
                <a16:creationId xmlns:a16="http://schemas.microsoft.com/office/drawing/2014/main" id="{FB9B4115-CA6B-428E-A3CC-05B1659DC3F1}"/>
              </a:ext>
            </a:extLst>
          </p:cNvPr>
          <p:cNvPicPr>
            <a:picLocks noChangeAspect="1"/>
          </p:cNvPicPr>
          <p:nvPr/>
        </p:nvPicPr>
        <p:blipFill>
          <a:blip r:embed="rId6"/>
          <a:stretch>
            <a:fillRect/>
          </a:stretch>
        </p:blipFill>
        <p:spPr>
          <a:xfrm>
            <a:off x="7358189" y="4988831"/>
            <a:ext cx="3267075" cy="1190625"/>
          </a:xfrm>
          <a:prstGeom prst="rect">
            <a:avLst/>
          </a:prstGeom>
        </p:spPr>
      </p:pic>
      <p:sp>
        <p:nvSpPr>
          <p:cNvPr id="10" name="ZoneTexte 9">
            <a:extLst>
              <a:ext uri="{FF2B5EF4-FFF2-40B4-BE49-F238E27FC236}">
                <a16:creationId xmlns:a16="http://schemas.microsoft.com/office/drawing/2014/main" id="{D65B34BC-5B17-48F2-839A-ACD161038D8D}"/>
              </a:ext>
            </a:extLst>
          </p:cNvPr>
          <p:cNvSpPr txBox="1"/>
          <p:nvPr/>
        </p:nvSpPr>
        <p:spPr>
          <a:xfrm>
            <a:off x="7005446" y="4312481"/>
            <a:ext cx="3972562" cy="523220"/>
          </a:xfrm>
          <a:prstGeom prst="rect">
            <a:avLst/>
          </a:prstGeom>
          <a:noFill/>
        </p:spPr>
        <p:txBody>
          <a:bodyPr wrap="none" rtlCol="0">
            <a:spAutoFit/>
          </a:bodyPr>
          <a:lstStyle/>
          <a:p>
            <a:r>
              <a:rPr lang="fr-FR" sz="1400" dirty="0"/>
              <a:t>Un programme mis a disposition permet de </a:t>
            </a:r>
          </a:p>
          <a:p>
            <a:r>
              <a:rPr lang="fr-FR" sz="1400" dirty="0"/>
              <a:t>tester l’état de fonctionnement du capteur</a:t>
            </a:r>
          </a:p>
        </p:txBody>
      </p:sp>
      <p:pic>
        <p:nvPicPr>
          <p:cNvPr id="12" name="Image 11">
            <a:extLst>
              <a:ext uri="{FF2B5EF4-FFF2-40B4-BE49-F238E27FC236}">
                <a16:creationId xmlns:a16="http://schemas.microsoft.com/office/drawing/2014/main" id="{FE6AA8FE-49AC-493A-97AE-D13D2F90D258}"/>
              </a:ext>
            </a:extLst>
          </p:cNvPr>
          <p:cNvPicPr>
            <a:picLocks noChangeAspect="1"/>
          </p:cNvPicPr>
          <p:nvPr/>
        </p:nvPicPr>
        <p:blipFill>
          <a:blip r:embed="rId7"/>
          <a:stretch>
            <a:fillRect/>
          </a:stretch>
        </p:blipFill>
        <p:spPr>
          <a:xfrm>
            <a:off x="4240421" y="4385110"/>
            <a:ext cx="2080425" cy="1993067"/>
          </a:xfrm>
          <a:prstGeom prst="rect">
            <a:avLst/>
          </a:prstGeom>
        </p:spPr>
      </p:pic>
      <p:sp>
        <p:nvSpPr>
          <p:cNvPr id="17" name="ZoneTexte 16">
            <a:extLst>
              <a:ext uri="{FF2B5EF4-FFF2-40B4-BE49-F238E27FC236}">
                <a16:creationId xmlns:a16="http://schemas.microsoft.com/office/drawing/2014/main" id="{198E3193-45CD-4181-A6C8-E6057B25D789}"/>
              </a:ext>
            </a:extLst>
          </p:cNvPr>
          <p:cNvSpPr txBox="1"/>
          <p:nvPr/>
        </p:nvSpPr>
        <p:spPr>
          <a:xfrm>
            <a:off x="4240421" y="3881594"/>
            <a:ext cx="2080425" cy="430887"/>
          </a:xfrm>
          <a:prstGeom prst="rect">
            <a:avLst/>
          </a:prstGeom>
          <a:noFill/>
        </p:spPr>
        <p:txBody>
          <a:bodyPr wrap="square" rtlCol="0">
            <a:spAutoFit/>
          </a:bodyPr>
          <a:lstStyle/>
          <a:p>
            <a:r>
              <a:rPr lang="fr-FR" sz="1100" dirty="0"/>
              <a:t>Branchement du capteur sur le Raspberry Pi en I2C</a:t>
            </a:r>
          </a:p>
        </p:txBody>
      </p:sp>
      <p:pic>
        <p:nvPicPr>
          <p:cNvPr id="19" name="Image 18">
            <a:extLst>
              <a:ext uri="{FF2B5EF4-FFF2-40B4-BE49-F238E27FC236}">
                <a16:creationId xmlns:a16="http://schemas.microsoft.com/office/drawing/2014/main" id="{F7AE91DC-5E3E-4950-B0F5-04375AF6108D}"/>
              </a:ext>
            </a:extLst>
          </p:cNvPr>
          <p:cNvPicPr>
            <a:picLocks noChangeAspect="1"/>
          </p:cNvPicPr>
          <p:nvPr/>
        </p:nvPicPr>
        <p:blipFill>
          <a:blip r:embed="rId8"/>
          <a:stretch>
            <a:fillRect/>
          </a:stretch>
        </p:blipFill>
        <p:spPr>
          <a:xfrm>
            <a:off x="10212400" y="2726935"/>
            <a:ext cx="1518794" cy="1296181"/>
          </a:xfrm>
          <a:prstGeom prst="rect">
            <a:avLst/>
          </a:prstGeom>
        </p:spPr>
      </p:pic>
    </p:spTree>
    <p:extLst>
      <p:ext uri="{BB962C8B-B14F-4D97-AF65-F5344CB8AC3E}">
        <p14:creationId xmlns:p14="http://schemas.microsoft.com/office/powerpoint/2010/main" val="24187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 ROLE / REPARTITION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414D3CA-DAA6-49B3-95CD-ECE74CBDC0A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1211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16B6E26-05AB-48A7-9BF0-92F17507A3B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B1C23E7-413F-42C1-9E2B-D6B3459ED67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679DCE85-FEA7-4DFB-980F-03FB69CBCA1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27357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MVC / SCHEMAS LOGIQUES / FONCTIONNEMENT CLIENT-SERVEUR</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9" name="Rectangle 8">
            <a:extLst>
              <a:ext uri="{FF2B5EF4-FFF2-40B4-BE49-F238E27FC236}">
                <a16:creationId xmlns:a16="http://schemas.microsoft.com/office/drawing/2014/main" id="{0589D7DB-3AD1-4C18-B74C-165C7A7A233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66102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2192</TotalTime>
  <Words>2413</Words>
  <Application>Microsoft Office PowerPoint</Application>
  <PresentationFormat>Grand écran</PresentationFormat>
  <Paragraphs>651</Paragraphs>
  <Slides>51</Slides>
  <Notes>27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51</vt:i4>
      </vt:variant>
    </vt:vector>
  </HeadingPairs>
  <TitlesOfParts>
    <vt:vector size="58" baseType="lpstr">
      <vt:lpstr>Arial</vt:lpstr>
      <vt:lpstr>Calibri</vt:lpstr>
      <vt:lpstr>Century Gothic</vt:lpstr>
      <vt:lpstr>Consolas</vt:lpstr>
      <vt:lpstr>Courier New</vt:lpstr>
      <vt:lpstr>Garamond</vt:lpstr>
      <vt:lpstr>SavonVTI</vt:lpstr>
      <vt:lpstr>Station Meteo</vt:lpstr>
      <vt:lpstr>Timing (temporaire)</vt:lpstr>
      <vt:lpstr>Sommaire</vt:lpstr>
      <vt:lpstr>LA SPECIFICATION</vt:lpstr>
      <vt:lpstr>Intitulé du projet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Présentation PowerPoint</vt:lpstr>
      <vt:lpstr>Présentation PowerPoint</vt:lpstr>
      <vt:lpstr>Choix du Serveur WEB HTTP</vt:lpstr>
      <vt:lpstr>Choix par fonctionnalité</vt:lpstr>
      <vt:lpstr>Outils / Libraire / Framework / Materiel</vt:lpstr>
      <vt:lpstr>REALISATION</vt:lpstr>
      <vt:lpstr>Conception du Serveur</vt:lpstr>
      <vt:lpstr>Architecture du Serveur  (Coté Raspberry PI)</vt:lpstr>
      <vt:lpstr>Déclenchement d’une mesure du capteur en I2C</vt:lpstr>
      <vt:lpstr>Extraction depuis la base de données</vt:lpstr>
      <vt:lpstr>Présentation PowerPoint</vt:lpstr>
      <vt:lpstr>Url’s HTTP disponibles</vt:lpstr>
      <vt:lpstr>Conception dU Client</vt:lpstr>
      <vt:lpstr>Architecture de l’application</vt:lpstr>
      <vt:lpstr>Zones de l‘interface graphique</vt:lpstr>
      <vt:lpstr>Balise Mer : Récupération des mesures</vt:lpstr>
      <vt:lpstr>Balise Mer : Récupération des mesures</vt:lpstr>
      <vt:lpstr>Présentation PowerPoint</vt:lpstr>
      <vt:lpstr>Présentation PowerPoint</vt:lpstr>
      <vt:lpstr>Balise Ville : Forecast et mesures instantanées</vt:lpstr>
      <vt:lpstr> Balise Ville : Descriptif url</vt:lpstr>
      <vt:lpstr>  Balise Ville : Descriptif fichier json de l’api</vt:lpstr>
      <vt:lpstr>Balise Ville : changement de ville</vt:lpstr>
      <vt:lpstr>   </vt:lpstr>
      <vt:lpstr>Présentation PowerPoint</vt:lpstr>
      <vt:lpstr>    Balise Ville : Affichage jour</vt:lpstr>
      <vt:lpstr>Fonctionnalité : Interface D’administration</vt:lpstr>
      <vt:lpstr>General : changement de thème Jour / Nuit</vt:lpstr>
      <vt:lpstr>General : Chargement / Sauvegarde des paramètres</vt:lpstr>
      <vt:lpstr>Présentation PowerPoint</vt:lpstr>
      <vt:lpstr>Présentation PowerPoint</vt:lpstr>
      <vt:lpstr>Présentation PowerPoint</vt:lpstr>
      <vt:lpstr>General : Changement de l’unité des mesures</vt:lpstr>
      <vt:lpstr>General : changement de police</vt:lpstr>
      <vt:lpstr>CONCLUSION</vt:lpstr>
      <vt:lpstr>Conclusion </vt:lpstr>
      <vt:lpstr>Remerciements </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aiekick</cp:lastModifiedBy>
  <cp:revision>144</cp:revision>
  <dcterms:created xsi:type="dcterms:W3CDTF">2021-06-21T06:35:34Z</dcterms:created>
  <dcterms:modified xsi:type="dcterms:W3CDTF">2021-06-24T07:29:17Z</dcterms:modified>
</cp:coreProperties>
</file>