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017" r:id="rId2"/>
    <p:sldId id="2018" r:id="rId3"/>
    <p:sldId id="278" r:id="rId4"/>
    <p:sldId id="2019" r:id="rId5"/>
    <p:sldId id="2020" r:id="rId6"/>
    <p:sldId id="2021" r:id="rId7"/>
    <p:sldId id="2022" r:id="rId8"/>
    <p:sldId id="2023" r:id="rId9"/>
    <p:sldId id="2037" r:id="rId10"/>
    <p:sldId id="2035" r:id="rId11"/>
    <p:sldId id="2024" r:id="rId12"/>
    <p:sldId id="2025" r:id="rId13"/>
    <p:sldId id="2026" r:id="rId14"/>
    <p:sldId id="2027" r:id="rId15"/>
    <p:sldId id="2028" r:id="rId16"/>
    <p:sldId id="2029" r:id="rId17"/>
    <p:sldId id="2030" r:id="rId18"/>
    <p:sldId id="2031" r:id="rId19"/>
    <p:sldId id="2032" r:id="rId20"/>
    <p:sldId id="2033" r:id="rId21"/>
    <p:sldId id="2034" r:id="rId22"/>
    <p:sldId id="203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0EE9-6FED-425D-AA2C-FA888F3B444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C5930-556D-4663-8AA9-36B7D91B81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9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A7036-8023-4B46-83B0-1D5EAD3B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970A67-E734-48EF-BCAC-A3DFF9480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7D12C-ED2F-4C77-91C3-EEEF15EB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EEF-2B9E-41F9-B4DC-ED5611D7BC1A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AE51E-9D92-45A0-80BF-C3B30E22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28AAD2-36CD-4FFC-906A-8291E2F8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24C7A-C62F-422C-831F-487E42CF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7C86E0-D1E9-4203-8F72-354117E2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5688D8-B1F6-4E2D-A1F6-D0B2B6A1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983F-18EA-4797-AAEC-6FF4A5C247F1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52BA3-F9DD-4989-BA76-0BBD4096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809FB-0E07-4788-B3CD-B1B9A946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773C96-55CC-4F24-A381-7677802E1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FA0C8-BFAE-466E-8565-EF890EE4D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A9B59-194A-4E09-B017-9CF104B3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434-1589-4FC5-BCA9-C0BB4626B1CA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E5CAD-DA7E-4DA1-8878-F5640A23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5BD4C-3B6B-4CC7-A253-F61F7E18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170A5-AAFB-421E-9AE4-617A3B0E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FF061-1F64-4443-A166-5739BC25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6E050-BE2A-4312-BCE1-315A949E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979F-D713-4AEF-9331-CE22A3ABC093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F630D-AD6F-4D5B-B42D-785331EE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C4F5F2-FBA7-49D5-8A81-BF8B5FAD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6C167-CBA5-4C48-8E9E-93E29048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F9C0C-6D41-4CC0-99CA-635B8C2F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6F796-EF03-4575-B06C-1BC18B07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DF0A-1542-49A4-B686-65AD5B265D71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447A40-3F94-4A5D-9FC7-1ED06439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46A7F-AE00-4970-85D1-52878AC4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3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F6CF0-1A6B-426B-9EB2-99F5AF49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6C48-7D3C-4435-9407-C4D2BA9DA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66906A-BCF5-4FE5-9380-1777347F7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97308-18CA-46EF-A471-DAE2888D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E8B7-53D5-40CA-B2B1-C6D7C1E81FCF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F4BD42-37AE-40F3-A2BC-0356A78B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AB5359-F17E-46EB-8E1F-7C357FA6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1F523-E038-4600-AD52-767730AC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BA7ED2-3C96-4F68-BF84-62B33B2E6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6A5926-A502-43BE-9738-42607E95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DE2B4-17CE-42AF-92B1-C230704CE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9CB97-C7AC-471C-9A7A-E31B2D74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A7E5F3-87DB-40EC-842C-DEF478AF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0156-FBBA-42FE-B535-7612A2CA396D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EC5B0A-68EC-4FE3-A4D6-2715BE81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60DF28-9009-4F35-91CB-74C45ABC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A1793-E88C-4AD7-84A8-6DB3ED33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BDD110-75D4-48CD-9A71-D611E444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CD82-5ABE-4DC0-98ED-447EA635278A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F0DAD1-0A86-445D-98A8-0272C146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D44076-403D-424B-A2C2-1A38805D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E39E48-95A7-4D25-B499-B7605FAA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10F-C644-4791-80DD-E3FB1FB24C42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52F630-33F8-43FD-AA32-44841DF5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100EBD-7791-48E5-AE39-85114768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371E7-721E-4A6A-A760-87BB9600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2D6A2-9B36-402C-8309-2C3ADB4A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963E89-7790-468F-A89A-B8F82D7B0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73CD80-39F6-4ECB-852D-F9F25F8C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32BD-56AF-441D-9BF5-7EEA6D92306A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558308-9649-462E-8ED3-ABD3DCEC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51F1D-EB40-4DE0-8F06-29BAF135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78B57-B436-4C2D-92AE-2B642CCF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082C71-BA71-4848-A240-427E34F10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F68E5D-0A4C-4B67-A920-96192550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682109-EDBA-41DD-AB2B-0FAAC4AC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3440-F7A6-4A56-B79F-7DE0982B0027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0AEF1F-7304-44F1-9E87-11D88681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52790F-A9DD-4047-9387-FA260748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E3F1D4-C308-494F-BCB5-8BA43C95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58AD8E-8E8D-47CA-A409-A80B8DFB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68DA6-0A07-42DF-8F2E-E9A1DFCC9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BC34-CDC6-4FC8-A9E0-CF09D430CE5A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CB553-8448-407C-A11C-61C4768B2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B3A57-4FEA-4FC8-8D85-5577667B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BA84-8C81-4240-A0DD-FBDC4E373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adomduck2.blogspot.com/2015/01/blog-post_41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A57AFE-D4C6-44D4-AA97-008DFC7E2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Principles of AI </a:t>
            </a:r>
            <a:r>
              <a:rPr lang="en-US" dirty="0"/>
              <a:t>Engineering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Chapter 1: Introduction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B083AA9-AF69-4695-8CB0-9543C5A11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Prof. Dr. Steffen Herbold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Credit: </a:t>
            </a:r>
          </a:p>
          <a:p>
            <a:r>
              <a:rPr lang="en-US" sz="1600" dirty="0"/>
              <a:t>Based on contents from Christian </a:t>
            </a:r>
            <a:r>
              <a:rPr lang="en-US" sz="1600" dirty="0" err="1"/>
              <a:t>Kästner</a:t>
            </a:r>
            <a:r>
              <a:rPr lang="en-US" sz="1600" dirty="0"/>
              <a:t> (https://github.com/ckaestne/seai)</a:t>
            </a:r>
          </a:p>
          <a:p>
            <a:endParaRPr lang="en-US" sz="16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3BF318-0CB0-9828-7867-F7DF2945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/>
              <a:t>Skills required for AI Engineering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03A69C-7376-07DE-CCCF-8773C711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450090-C182-42BB-8AF3-8DFE2A3C6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Scientist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A235C8-8682-4F2C-B890-E2ACB1BBE1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Often fixed datasets for training and testing</a:t>
            </a:r>
          </a:p>
          <a:p>
            <a:endParaRPr lang="en-US" sz="1400" dirty="0"/>
          </a:p>
          <a:p>
            <a:r>
              <a:rPr lang="en-US" sz="1400" dirty="0"/>
              <a:t>Focused on accuracy</a:t>
            </a:r>
          </a:p>
          <a:p>
            <a:endParaRPr lang="en-US" sz="1400" dirty="0"/>
          </a:p>
          <a:p>
            <a:r>
              <a:rPr lang="en-US" sz="1400" dirty="0"/>
              <a:t>Expert in data modelling and feature engineering</a:t>
            </a:r>
          </a:p>
          <a:p>
            <a:endParaRPr lang="en-US" sz="1400" dirty="0"/>
          </a:p>
          <a:p>
            <a:r>
              <a:rPr lang="en-US" sz="1400" dirty="0"/>
              <a:t>Code often prototypical and hacky (e.g., </a:t>
            </a:r>
            <a:r>
              <a:rPr lang="en-US" sz="1400" dirty="0" err="1"/>
              <a:t>Jupyter</a:t>
            </a:r>
            <a:r>
              <a:rPr lang="en-US" sz="1400" dirty="0"/>
              <a:t> Notebook)</a:t>
            </a:r>
          </a:p>
          <a:p>
            <a:endParaRPr lang="en-US" sz="1400" dirty="0"/>
          </a:p>
          <a:p>
            <a:r>
              <a:rPr lang="en-US" sz="1400" dirty="0"/>
              <a:t>Model size, updateability, implementation stability usually ignored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8E9618-C442-4FCD-B9DC-29BACA9E1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 Engineer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9D4561-2F6B-44F0-9042-51AC9CA61A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Builds a product</a:t>
            </a:r>
          </a:p>
          <a:p>
            <a:endParaRPr lang="en-US" sz="1400" dirty="0"/>
          </a:p>
          <a:p>
            <a:r>
              <a:rPr lang="en-US" sz="1400" dirty="0"/>
              <a:t>Concerned about cost, performance, stability, release time</a:t>
            </a:r>
          </a:p>
          <a:p>
            <a:endParaRPr lang="en-US" sz="1400" dirty="0"/>
          </a:p>
          <a:p>
            <a:r>
              <a:rPr lang="en-US" sz="1400" dirty="0"/>
              <a:t>Measures quality through user satisfaction</a:t>
            </a:r>
          </a:p>
          <a:p>
            <a:endParaRPr lang="en-US" sz="1400" dirty="0"/>
          </a:p>
          <a:p>
            <a:r>
              <a:rPr lang="en-US" sz="1400" dirty="0"/>
              <a:t>Detects and handles mistakes</a:t>
            </a:r>
          </a:p>
          <a:p>
            <a:endParaRPr lang="en-US" sz="1400" dirty="0"/>
          </a:p>
          <a:p>
            <a:r>
              <a:rPr lang="en-US" sz="1400" dirty="0"/>
              <a:t>Maintains, evolves, and extends product</a:t>
            </a:r>
          </a:p>
          <a:p>
            <a:endParaRPr lang="en-US" sz="1400" dirty="0"/>
          </a:p>
          <a:p>
            <a:r>
              <a:rPr lang="en-US" sz="1400" dirty="0"/>
              <a:t>Considers non-functional requirements such as security and fairness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CCFB36-4F04-4DB2-B644-5360232E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Scientists vs. Software Engineers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F33AE59-6F89-E939-4150-F1052EAE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6AA0BBF5-E85D-4074-9E9B-5E29FA4A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focus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02D179A-517E-4CFE-AA82-0570D45E2FC7}"/>
              </a:ext>
            </a:extLst>
          </p:cNvPr>
          <p:cNvSpPr/>
          <p:nvPr/>
        </p:nvSpPr>
        <p:spPr bwMode="auto">
          <a:xfrm>
            <a:off x="1302111" y="1766081"/>
            <a:ext cx="2541494" cy="726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End-User Interface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5AD2F7A-2A9F-4A60-87A0-D00DAB1BBFD8}"/>
              </a:ext>
            </a:extLst>
          </p:cNvPr>
          <p:cNvSpPr/>
          <p:nvPr/>
        </p:nvSpPr>
        <p:spPr bwMode="auto">
          <a:xfrm>
            <a:off x="1271862" y="2926858"/>
            <a:ext cx="981635" cy="726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User Accounts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19C5EEF-EBFC-4AA5-A4F2-DB52FFBE8656}"/>
              </a:ext>
            </a:extLst>
          </p:cNvPr>
          <p:cNvSpPr/>
          <p:nvPr/>
        </p:nvSpPr>
        <p:spPr bwMode="auto">
          <a:xfrm>
            <a:off x="2356591" y="2926859"/>
            <a:ext cx="981635" cy="726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Audio Upload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5D7328-20CA-4C9B-A863-4C22C8FB6683}"/>
              </a:ext>
            </a:extLst>
          </p:cNvPr>
          <p:cNvSpPr/>
          <p:nvPr/>
        </p:nvSpPr>
        <p:spPr bwMode="auto">
          <a:xfrm>
            <a:off x="1279712" y="4074270"/>
            <a:ext cx="981635" cy="726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Payment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B23DC08-767A-422A-82B3-FFF089C13F19}"/>
              </a:ext>
            </a:extLst>
          </p:cNvPr>
          <p:cNvSpPr/>
          <p:nvPr/>
        </p:nvSpPr>
        <p:spPr bwMode="auto">
          <a:xfrm>
            <a:off x="1275230" y="5221683"/>
            <a:ext cx="1820002" cy="726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Database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DCEA78B-C507-41B0-B076-65CC6F75ED4F}"/>
              </a:ext>
            </a:extLst>
          </p:cNvPr>
          <p:cNvSpPr/>
          <p:nvPr/>
        </p:nvSpPr>
        <p:spPr bwMode="auto">
          <a:xfrm>
            <a:off x="3265792" y="5221337"/>
            <a:ext cx="1694329" cy="726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Cloud Processing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BFECAEC-575B-476E-AC78-3DF2FDC37256}"/>
              </a:ext>
            </a:extLst>
          </p:cNvPr>
          <p:cNvSpPr/>
          <p:nvPr/>
        </p:nvSpPr>
        <p:spPr bwMode="auto">
          <a:xfrm>
            <a:off x="5130681" y="5221681"/>
            <a:ext cx="1079624" cy="726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Logging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ED9B318-C04F-430F-837C-968B1D565B99}"/>
              </a:ext>
            </a:extLst>
          </p:cNvPr>
          <p:cNvSpPr/>
          <p:nvPr/>
        </p:nvSpPr>
        <p:spPr bwMode="auto">
          <a:xfrm>
            <a:off x="6351495" y="5221683"/>
            <a:ext cx="1116107" cy="726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Monitoring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5983889-8BC8-438D-B3D9-873361D602BB}"/>
              </a:ext>
            </a:extLst>
          </p:cNvPr>
          <p:cNvSpPr/>
          <p:nvPr/>
        </p:nvSpPr>
        <p:spPr bwMode="auto">
          <a:xfrm>
            <a:off x="5235386" y="2922241"/>
            <a:ext cx="2232217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 Inference:</a:t>
            </a:r>
          </a:p>
          <a:p>
            <a:pPr algn="ctr"/>
            <a:r>
              <a:rPr lang="en-US" sz="1600"/>
              <a:t>Speech Recognition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E7B04F8-E3BE-4D29-997E-69F7710576D8}"/>
              </a:ext>
            </a:extLst>
          </p:cNvPr>
          <p:cNvSpPr/>
          <p:nvPr/>
        </p:nvSpPr>
        <p:spPr bwMode="auto">
          <a:xfrm>
            <a:off x="4535025" y="1766080"/>
            <a:ext cx="2932578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Internal Data Labeling Interface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893D76C-C255-4853-99C9-BA555DC48DA0}"/>
              </a:ext>
            </a:extLst>
          </p:cNvPr>
          <p:cNvSpPr/>
          <p:nvPr/>
        </p:nvSpPr>
        <p:spPr bwMode="auto">
          <a:xfrm>
            <a:off x="5100991" y="4069695"/>
            <a:ext cx="1083424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ML Pipeline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3BDEA4D-5DC7-4886-A0AC-131C3359BE0B}"/>
              </a:ext>
            </a:extLst>
          </p:cNvPr>
          <p:cNvSpPr/>
          <p:nvPr/>
        </p:nvSpPr>
        <p:spPr bwMode="auto">
          <a:xfrm>
            <a:off x="6351496" y="4073956"/>
            <a:ext cx="1120588" cy="726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 Monitoring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85F3FCA-C75D-4799-81B0-6B678B10CB3E}"/>
              </a:ext>
            </a:extLst>
          </p:cNvPr>
          <p:cNvSpPr/>
          <p:nvPr/>
        </p:nvSpPr>
        <p:spPr bwMode="auto">
          <a:xfrm>
            <a:off x="3703222" y="2920175"/>
            <a:ext cx="981635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Feature Server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FB8692-F6C9-44AA-B448-124A1DBE70D0}"/>
              </a:ext>
            </a:extLst>
          </p:cNvPr>
          <p:cNvSpPr/>
          <p:nvPr/>
        </p:nvSpPr>
        <p:spPr bwMode="auto">
          <a:xfrm>
            <a:off x="3035917" y="4074227"/>
            <a:ext cx="981634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Training Data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EAEA6482-E40D-4F7A-9853-3BEA487811D0}"/>
              </a:ext>
            </a:extLst>
          </p:cNvPr>
          <p:cNvCxnSpPr>
            <a:stCxn id="24" idx="2"/>
            <a:endCxn id="37" idx="0"/>
          </p:cNvCxnSpPr>
          <p:nvPr/>
        </p:nvCxnSpPr>
        <p:spPr bwMode="auto">
          <a:xfrm rot="16200000" flipH="1">
            <a:off x="2258794" y="2806286"/>
            <a:ext cx="1582005" cy="953876"/>
          </a:xfrm>
          <a:prstGeom prst="bentConnector3">
            <a:avLst>
              <a:gd name="adj1" fmla="val 7500"/>
            </a:avLst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031C521-9395-48B2-A44E-AC9BD8EC9B8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 bwMode="auto">
          <a:xfrm rot="5400000">
            <a:off x="3973021" y="2045934"/>
            <a:ext cx="1582006" cy="2474580"/>
          </a:xfrm>
          <a:prstGeom prst="bentConnector3">
            <a:avLst>
              <a:gd name="adj1" fmla="val 7500"/>
            </a:avLst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5DC4322-13C5-4C20-905A-C93F15B4AF3E}"/>
              </a:ext>
            </a:extLst>
          </p:cNvPr>
          <p:cNvCxnSpPr>
            <a:cxnSpLocks/>
            <a:stCxn id="34" idx="0"/>
          </p:cNvCxnSpPr>
          <p:nvPr/>
        </p:nvCxnSpPr>
        <p:spPr bwMode="auto">
          <a:xfrm flipV="1">
            <a:off x="5642703" y="3630441"/>
            <a:ext cx="128573" cy="43925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7B3F78D-3985-4037-BB87-1B45CA22A714}"/>
              </a:ext>
            </a:extLst>
          </p:cNvPr>
          <p:cNvCxnSpPr>
            <a:cxnSpLocks/>
            <a:stCxn id="35" idx="0"/>
            <a:endCxn id="32" idx="2"/>
          </p:cNvCxnSpPr>
          <p:nvPr/>
        </p:nvCxnSpPr>
        <p:spPr bwMode="auto">
          <a:xfrm flipH="1" flipV="1">
            <a:off x="6351495" y="3648382"/>
            <a:ext cx="560295" cy="42557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6488C5A-021D-4D34-BD5B-D0F5208426D5}"/>
              </a:ext>
            </a:extLst>
          </p:cNvPr>
          <p:cNvCxnSpPr>
            <a:cxnSpLocks/>
            <a:stCxn id="32" idx="1"/>
            <a:endCxn id="36" idx="3"/>
          </p:cNvCxnSpPr>
          <p:nvPr/>
        </p:nvCxnSpPr>
        <p:spPr bwMode="auto">
          <a:xfrm flipH="1" flipV="1">
            <a:off x="4684857" y="3283246"/>
            <a:ext cx="550529" cy="206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B59ABCC-FCE8-4CAF-A3DE-9A70B3022B0D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 bwMode="auto">
          <a:xfrm flipH="1">
            <a:off x="4017551" y="4432766"/>
            <a:ext cx="1083440" cy="453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FE6B63D-4270-4D9D-A44B-40858D999D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14105" y="4186236"/>
            <a:ext cx="173873" cy="426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E367E18-D995-472D-B4CC-DAE4A1197A20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 bwMode="auto">
          <a:xfrm flipH="1">
            <a:off x="5670493" y="4800097"/>
            <a:ext cx="1241297" cy="42158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6CAEDD5-D9EE-4FD7-A945-A1016103467F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 bwMode="auto">
          <a:xfrm flipV="1">
            <a:off x="6909549" y="4800097"/>
            <a:ext cx="2241" cy="42158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6189BAD-99C1-432D-8827-4676AA308BCD}"/>
              </a:ext>
            </a:extLst>
          </p:cNvPr>
          <p:cNvCxnSpPr>
            <a:cxnSpLocks/>
            <a:endCxn id="36" idx="3"/>
          </p:cNvCxnSpPr>
          <p:nvPr/>
        </p:nvCxnSpPr>
        <p:spPr bwMode="auto">
          <a:xfrm flipH="1" flipV="1">
            <a:off x="4684857" y="3283246"/>
            <a:ext cx="445824" cy="78120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A31A9E0A-8F49-4B97-BB79-35669BA546D3}"/>
              </a:ext>
            </a:extLst>
          </p:cNvPr>
          <p:cNvSpPr txBox="1"/>
          <p:nvPr/>
        </p:nvSpPr>
        <p:spPr>
          <a:xfrm>
            <a:off x="4726969" y="25776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 collection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C42E636-4EA7-4F79-90FE-4104B3FF002E}"/>
              </a:ext>
            </a:extLst>
          </p:cNvPr>
          <p:cNvSpPr txBox="1"/>
          <p:nvPr/>
        </p:nvSpPr>
        <p:spPr>
          <a:xfrm>
            <a:off x="2455579" y="256824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telemetry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B39CE63-4339-4E1C-9951-55C35D0DE29A}"/>
              </a:ext>
            </a:extLst>
          </p:cNvPr>
          <p:cNvSpPr txBox="1"/>
          <p:nvPr/>
        </p:nvSpPr>
        <p:spPr>
          <a:xfrm>
            <a:off x="4072716" y="43939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uses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FDCB36D5-986F-4676-92AB-C8D8D0525C58}"/>
              </a:ext>
            </a:extLst>
          </p:cNvPr>
          <p:cNvCxnSpPr/>
          <p:nvPr/>
        </p:nvCxnSpPr>
        <p:spPr bwMode="auto">
          <a:xfrm rot="5400000">
            <a:off x="4162167" y="4148117"/>
            <a:ext cx="1738549" cy="407891"/>
          </a:xfrm>
          <a:prstGeom prst="bentConnector3">
            <a:avLst>
              <a:gd name="adj1" fmla="val -275"/>
            </a:avLst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4CA3F0B-16F1-4018-8E11-E6AC6CFDA879}"/>
              </a:ext>
            </a:extLst>
          </p:cNvPr>
          <p:cNvCxnSpPr/>
          <p:nvPr/>
        </p:nvCxnSpPr>
        <p:spPr bwMode="auto">
          <a:xfrm flipH="1">
            <a:off x="4827496" y="4800411"/>
            <a:ext cx="303185" cy="42092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791E4E8-41B1-4474-B918-E45CFC250B81}"/>
              </a:ext>
            </a:extLst>
          </p:cNvPr>
          <p:cNvSpPr txBox="1"/>
          <p:nvPr/>
        </p:nvSpPr>
        <p:spPr>
          <a:xfrm>
            <a:off x="3923611" y="4906652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scales by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CD8244D-19C0-481A-8135-D402D80A6CB0}"/>
              </a:ext>
            </a:extLst>
          </p:cNvPr>
          <p:cNvSpPr txBox="1"/>
          <p:nvPr/>
        </p:nvSpPr>
        <p:spPr>
          <a:xfrm>
            <a:off x="6869871" y="485474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observes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BB7772F-BEA1-4793-9971-27734FA68358}"/>
              </a:ext>
            </a:extLst>
          </p:cNvPr>
          <p:cNvSpPr txBox="1"/>
          <p:nvPr/>
        </p:nvSpPr>
        <p:spPr>
          <a:xfrm rot="16200000">
            <a:off x="5902854" y="4409612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C5741D0-6C66-4EB3-B365-D7305A5C8EF3}"/>
              </a:ext>
            </a:extLst>
          </p:cNvPr>
          <p:cNvSpPr txBox="1"/>
          <p:nvPr/>
        </p:nvSpPr>
        <p:spPr>
          <a:xfrm>
            <a:off x="6596748" y="367982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observes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6474685-0B7D-4C55-9D75-43657DFCC4C9}"/>
              </a:ext>
            </a:extLst>
          </p:cNvPr>
          <p:cNvSpPr txBox="1"/>
          <p:nvPr/>
        </p:nvSpPr>
        <p:spPr>
          <a:xfrm>
            <a:off x="5076238" y="3602787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learns &amp;</a:t>
            </a:r>
          </a:p>
          <a:p>
            <a:r>
              <a:rPr lang="en-US" sz="1200"/>
              <a:t>deploys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448FE79-B941-418A-9463-942D2047B2A2}"/>
              </a:ext>
            </a:extLst>
          </p:cNvPr>
          <p:cNvSpPr txBox="1"/>
          <p:nvPr/>
        </p:nvSpPr>
        <p:spPr>
          <a:xfrm>
            <a:off x="4635514" y="302201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share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D575BA9-C81E-48A4-8196-EA931D93FAC2}"/>
              </a:ext>
            </a:extLst>
          </p:cNvPr>
          <p:cNvSpPr txBox="1"/>
          <p:nvPr/>
        </p:nvSpPr>
        <p:spPr>
          <a:xfrm>
            <a:off x="8054789" y="2931457"/>
            <a:ext cx="78098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Legend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C1F4F9D-A8BF-40C4-8265-562FA2124A54}"/>
              </a:ext>
            </a:extLst>
          </p:cNvPr>
          <p:cNvSpPr/>
          <p:nvPr/>
        </p:nvSpPr>
        <p:spPr bwMode="auto">
          <a:xfrm>
            <a:off x="8211672" y="3330386"/>
            <a:ext cx="277906" cy="179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91E8712-DA6B-4CB5-A1D2-BA4BD0BC0A5A}"/>
              </a:ext>
            </a:extLst>
          </p:cNvPr>
          <p:cNvSpPr txBox="1"/>
          <p:nvPr/>
        </p:nvSpPr>
        <p:spPr>
          <a:xfrm>
            <a:off x="8597680" y="3239875"/>
            <a:ext cx="243528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Software Engineering Focus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159C41B-6CCB-4B19-B8D8-E005CE57619B}"/>
              </a:ext>
            </a:extLst>
          </p:cNvPr>
          <p:cNvSpPr/>
          <p:nvPr/>
        </p:nvSpPr>
        <p:spPr bwMode="auto">
          <a:xfrm>
            <a:off x="8211672" y="3614503"/>
            <a:ext cx="277906" cy="1792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AC811B4-461B-4FD5-B757-ACFE900F1443}"/>
              </a:ext>
            </a:extLst>
          </p:cNvPr>
          <p:cNvSpPr txBox="1"/>
          <p:nvPr/>
        </p:nvSpPr>
        <p:spPr>
          <a:xfrm>
            <a:off x="8597680" y="3523992"/>
            <a:ext cx="178927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Science Focus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3E21C38-BC16-B03B-9B31-C4DF16B4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90356-21D7-48CA-AEFE-0BC7CD5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Extremely rare skillset required!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FF14BC-2A5B-4E8C-A501-0BB7DCB0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55" y="1713599"/>
            <a:ext cx="4642089" cy="431822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86AEA78-82E3-4C4B-B1DE-5641A1D905BA}"/>
              </a:ext>
            </a:extLst>
          </p:cNvPr>
          <p:cNvSpPr/>
          <p:nvPr/>
        </p:nvSpPr>
        <p:spPr>
          <a:xfrm>
            <a:off x="3775843" y="6492875"/>
            <a:ext cx="8229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By Steven 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Geringer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, via Ryan 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Orban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. Bridging the Gap Between Data Science &amp; Engineer: Building High-Performance Teams. 2016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4E5881-C3D4-E29E-672F-F4B1F6ED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F9AE4-E144-4D68-9F29-543A9CE7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T-shaped people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74A357-CD29-423C-B7EA-0C1457DC5F5E}"/>
              </a:ext>
            </a:extLst>
          </p:cNvPr>
          <p:cNvSpPr/>
          <p:nvPr/>
        </p:nvSpPr>
        <p:spPr bwMode="auto">
          <a:xfrm>
            <a:off x="2775011" y="2888877"/>
            <a:ext cx="623047" cy="17032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D5ACFE4-1CBF-4476-9D39-D9B00274E907}"/>
              </a:ext>
            </a:extLst>
          </p:cNvPr>
          <p:cNvSpPr/>
          <p:nvPr/>
        </p:nvSpPr>
        <p:spPr bwMode="auto">
          <a:xfrm rot="5400000">
            <a:off x="5437532" y="2888877"/>
            <a:ext cx="623047" cy="17032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8B0976-587E-4508-88EF-F8D8BB64D383}"/>
              </a:ext>
            </a:extLst>
          </p:cNvPr>
          <p:cNvSpPr/>
          <p:nvPr/>
        </p:nvSpPr>
        <p:spPr bwMode="auto">
          <a:xfrm>
            <a:off x="8411576" y="3238502"/>
            <a:ext cx="623047" cy="17032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3EF738-7FD1-4C38-BF28-7E99F3E93666}"/>
              </a:ext>
            </a:extLst>
          </p:cNvPr>
          <p:cNvSpPr/>
          <p:nvPr/>
        </p:nvSpPr>
        <p:spPr bwMode="auto">
          <a:xfrm rot="5400000">
            <a:off x="8411575" y="2113434"/>
            <a:ext cx="623047" cy="17032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385103-4E62-4EF0-BB50-0A17E97D8607}"/>
              </a:ext>
            </a:extLst>
          </p:cNvPr>
          <p:cNvSpPr txBox="1"/>
          <p:nvPr/>
        </p:nvSpPr>
        <p:spPr>
          <a:xfrm>
            <a:off x="2516361" y="2183255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I-shaped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8BA81E-415B-448F-A1F1-FB1E545A7CED}"/>
              </a:ext>
            </a:extLst>
          </p:cNvPr>
          <p:cNvSpPr txBox="1"/>
          <p:nvPr/>
        </p:nvSpPr>
        <p:spPr>
          <a:xfrm>
            <a:off x="5223302" y="2183255"/>
            <a:ext cx="1051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Generalist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C5B3E50-4015-44E6-BA1C-E0099410034B}"/>
              </a:ext>
            </a:extLst>
          </p:cNvPr>
          <p:cNvSpPr txBox="1"/>
          <p:nvPr/>
        </p:nvSpPr>
        <p:spPr>
          <a:xfrm>
            <a:off x="8124184" y="218617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T-shaped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97E9959-B6F7-4355-9F14-FE0FA81D5DA2}"/>
              </a:ext>
            </a:extLst>
          </p:cNvPr>
          <p:cNvSpPr txBox="1"/>
          <p:nvPr/>
        </p:nvSpPr>
        <p:spPr>
          <a:xfrm>
            <a:off x="2195921" y="5173501"/>
            <a:ext cx="177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 at one thing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C579A8-770A-4E72-8AF0-DF0D7D3A1466}"/>
              </a:ext>
            </a:extLst>
          </p:cNvPr>
          <p:cNvSpPr txBox="1"/>
          <p:nvPr/>
        </p:nvSpPr>
        <p:spPr>
          <a:xfrm>
            <a:off x="4574680" y="5173501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Capable of a lot of things but not expert in any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4415F7-2454-49A6-AFCE-285683EB0E72}"/>
              </a:ext>
            </a:extLst>
          </p:cNvPr>
          <p:cNvSpPr txBox="1"/>
          <p:nvPr/>
        </p:nvSpPr>
        <p:spPr>
          <a:xfrm>
            <a:off x="7465798" y="5171226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Capable of a lot of things and expert in one of them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F678C0A-CBEC-9B67-45E5-E8D0D061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1693C-191A-428B-94E8-402D67EF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T-shaped skill set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F4BD7A4-B3A5-4BE3-AEDB-FAF0D962A7E6}"/>
              </a:ext>
            </a:extLst>
          </p:cNvPr>
          <p:cNvSpPr/>
          <p:nvPr/>
        </p:nvSpPr>
        <p:spPr bwMode="auto">
          <a:xfrm>
            <a:off x="3608304" y="3140453"/>
            <a:ext cx="623047" cy="17032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40D9A5-04CA-4F56-86DD-C4FBC7A25082}"/>
              </a:ext>
            </a:extLst>
          </p:cNvPr>
          <p:cNvSpPr/>
          <p:nvPr/>
        </p:nvSpPr>
        <p:spPr bwMode="auto">
          <a:xfrm rot="5400000">
            <a:off x="3608303" y="2015385"/>
            <a:ext cx="623047" cy="17032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503BF1-2C8B-42A5-B347-98D6F47BCE83}"/>
              </a:ext>
            </a:extLst>
          </p:cNvPr>
          <p:cNvSpPr txBox="1"/>
          <p:nvPr/>
        </p:nvSpPr>
        <p:spPr>
          <a:xfrm>
            <a:off x="3320912" y="2088127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T-shaped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1F96670-B4C0-411B-9034-A8F5B946F07B}"/>
              </a:ext>
            </a:extLst>
          </p:cNvPr>
          <p:cNvSpPr txBox="1"/>
          <p:nvPr/>
        </p:nvSpPr>
        <p:spPr>
          <a:xfrm>
            <a:off x="4953008" y="2604780"/>
            <a:ext cx="3738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Basic skills in software engineering, distributed computing, and communication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0F912C-C2FD-4A7B-A010-9608BDF118C4}"/>
              </a:ext>
            </a:extLst>
          </p:cNvPr>
          <p:cNvSpPr txBox="1"/>
          <p:nvPr/>
        </p:nvSpPr>
        <p:spPr>
          <a:xfrm>
            <a:off x="2200843" y="4966980"/>
            <a:ext cx="423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Expert in deep neural networks for computer vision (technique expertise) and their use in the automotive domain (domain expertise)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340576-1CE0-24EF-61E6-68ED7812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What makes software with ML challenging?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6603C-4FE5-9FF5-5125-ADE1888A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E7AD2-9B2B-46A4-9F95-CBEA2F8C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models make mistakes</a:t>
            </a:r>
          </a:p>
        </p:txBody>
      </p:sp>
      <p:pic>
        <p:nvPicPr>
          <p:cNvPr id="3074" name="Picture 2" descr="ML image captioning mistakes">
            <a:extLst>
              <a:ext uri="{FF2B5EF4-FFF2-40B4-BE49-F238E27FC236}">
                <a16:creationId xmlns:a16="http://schemas.microsoft.com/office/drawing/2014/main" id="{38EBCC0D-DBC0-40C7-9BAD-5B36EA25D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52" y="1522090"/>
            <a:ext cx="6466541" cy="516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F5ECD1-9AA2-82D2-24E0-FA580A5E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152DE-DD66-46AB-85B3-5663511E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Usually no clear specification that can be tested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F320F5-A6E7-47B6-B322-CCDC09D4A6F4}"/>
              </a:ext>
            </a:extLst>
          </p:cNvPr>
          <p:cNvSpPr/>
          <p:nvPr/>
        </p:nvSpPr>
        <p:spPr>
          <a:xfrm>
            <a:off x="2967611" y="4664550"/>
            <a:ext cx="6256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How would you write a software test for the correctness this function!?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5BF277F-1B72-42E0-BA58-6BD39ED8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99" y="2429126"/>
            <a:ext cx="6331802" cy="166626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9523827-0CAA-579E-FA06-605C4A7A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0A3A2-C5E9-413B-B744-19A1A4F1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and Concept Drift</a:t>
            </a:r>
          </a:p>
        </p:txBody>
      </p:sp>
      <p:pic>
        <p:nvPicPr>
          <p:cNvPr id="5" name="Inhaltsplatzhalter 4" descr="Benutzer">
            <a:extLst>
              <a:ext uri="{FF2B5EF4-FFF2-40B4-BE49-F238E27FC236}">
                <a16:creationId xmlns:a16="http://schemas.microsoft.com/office/drawing/2014/main" id="{20B6596C-8AD4-4330-9083-D210D6A9E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33" y="1927539"/>
            <a:ext cx="914400" cy="914400"/>
          </a:xfrm>
        </p:spPr>
      </p:pic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4669E3BC-4DE4-430E-BFE4-02E2EBD7D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7672" y="3429000"/>
            <a:ext cx="914400" cy="914400"/>
          </a:xfrm>
          <a:prstGeom prst="rect">
            <a:avLst/>
          </a:prstGeom>
        </p:spPr>
      </p:pic>
      <p:pic>
        <p:nvPicPr>
          <p:cNvPr id="11" name="Grafik 10" descr="Smartphone">
            <a:extLst>
              <a:ext uri="{FF2B5EF4-FFF2-40B4-BE49-F238E27FC236}">
                <a16:creationId xmlns:a16="http://schemas.microsoft.com/office/drawing/2014/main" id="{9CA13133-03BB-4E1C-BAC5-C4B2F521B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7205" y="3353583"/>
            <a:ext cx="914400" cy="914400"/>
          </a:xfrm>
          <a:prstGeom prst="rect">
            <a:avLst/>
          </a:prstGeom>
        </p:spPr>
      </p:pic>
      <p:pic>
        <p:nvPicPr>
          <p:cNvPr id="13" name="Grafik 12" descr="Cloudcomputing">
            <a:extLst>
              <a:ext uri="{FF2B5EF4-FFF2-40B4-BE49-F238E27FC236}">
                <a16:creationId xmlns:a16="http://schemas.microsoft.com/office/drawing/2014/main" id="{34B2B9EC-ED14-419B-AF92-CDF7B1BD9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9647" y="3353583"/>
            <a:ext cx="914400" cy="914400"/>
          </a:xfrm>
          <a:prstGeom prst="rect">
            <a:avLst/>
          </a:prstGeom>
        </p:spPr>
      </p:pic>
      <p:pic>
        <p:nvPicPr>
          <p:cNvPr id="15" name="Grafik 14" descr="Zahnräder">
            <a:extLst>
              <a:ext uri="{FF2B5EF4-FFF2-40B4-BE49-F238E27FC236}">
                <a16:creationId xmlns:a16="http://schemas.microsoft.com/office/drawing/2014/main" id="{31634A04-4FAE-4B37-933F-19106FCEC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6733" y="5060578"/>
            <a:ext cx="914400" cy="914400"/>
          </a:xfrm>
          <a:prstGeom prst="rect">
            <a:avLst/>
          </a:prstGeom>
        </p:spPr>
      </p:pic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221CED13-963B-4201-A63F-0CE292653CF1}"/>
              </a:ext>
            </a:extLst>
          </p:cNvPr>
          <p:cNvSpPr/>
          <p:nvPr/>
        </p:nvSpPr>
        <p:spPr bwMode="auto">
          <a:xfrm>
            <a:off x="3327205" y="2149417"/>
            <a:ext cx="1266423" cy="972670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Pfeil: gebogen 20">
            <a:extLst>
              <a:ext uri="{FF2B5EF4-FFF2-40B4-BE49-F238E27FC236}">
                <a16:creationId xmlns:a16="http://schemas.microsoft.com/office/drawing/2014/main" id="{B7919FA0-E666-48E3-9EDB-42B47DB59D54}"/>
              </a:ext>
            </a:extLst>
          </p:cNvPr>
          <p:cNvSpPr/>
          <p:nvPr/>
        </p:nvSpPr>
        <p:spPr bwMode="auto">
          <a:xfrm rot="5400000">
            <a:off x="6214117" y="2009924"/>
            <a:ext cx="972669" cy="1372426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Pfeil: gebogen 21">
            <a:extLst>
              <a:ext uri="{FF2B5EF4-FFF2-40B4-BE49-F238E27FC236}">
                <a16:creationId xmlns:a16="http://schemas.microsoft.com/office/drawing/2014/main" id="{F3AFDC4D-A2E3-40E5-BEDB-10A9748C2F0F}"/>
              </a:ext>
            </a:extLst>
          </p:cNvPr>
          <p:cNvSpPr/>
          <p:nvPr/>
        </p:nvSpPr>
        <p:spPr bwMode="auto">
          <a:xfrm rot="10800000">
            <a:off x="6014238" y="4733364"/>
            <a:ext cx="1266423" cy="972670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Pfeil: gebogen 22">
            <a:extLst>
              <a:ext uri="{FF2B5EF4-FFF2-40B4-BE49-F238E27FC236}">
                <a16:creationId xmlns:a16="http://schemas.microsoft.com/office/drawing/2014/main" id="{A20E6110-A82A-4DA1-AE61-DC26F9D46EAE}"/>
              </a:ext>
            </a:extLst>
          </p:cNvPr>
          <p:cNvSpPr/>
          <p:nvPr/>
        </p:nvSpPr>
        <p:spPr bwMode="auto">
          <a:xfrm rot="16200000">
            <a:off x="3421080" y="4407176"/>
            <a:ext cx="972669" cy="1372426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2DEB74D-9E06-4847-B0AA-313EBD27FEAA}"/>
              </a:ext>
            </a:extLst>
          </p:cNvPr>
          <p:cNvSpPr txBox="1"/>
          <p:nvPr/>
        </p:nvSpPr>
        <p:spPr>
          <a:xfrm>
            <a:off x="4721882" y="2702042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More Users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FC9B9A-AEFE-4D85-B47E-0A4657A83A2F}"/>
              </a:ext>
            </a:extLst>
          </p:cNvPr>
          <p:cNvSpPr txBox="1"/>
          <p:nvPr/>
        </p:nvSpPr>
        <p:spPr>
          <a:xfrm>
            <a:off x="6618125" y="4267983"/>
            <a:ext cx="109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More Data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C44B9B2-D4B7-4B4E-BC2A-052B7A803C9A}"/>
              </a:ext>
            </a:extLst>
          </p:cNvPr>
          <p:cNvSpPr txBox="1"/>
          <p:nvPr/>
        </p:nvSpPr>
        <p:spPr>
          <a:xfrm>
            <a:off x="4734361" y="5862998"/>
            <a:ext cx="1394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Better Models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ABDEDBA-69A8-4060-A7CC-2FE6813E3466}"/>
              </a:ext>
            </a:extLst>
          </p:cNvPr>
          <p:cNvSpPr txBox="1"/>
          <p:nvPr/>
        </p:nvSpPr>
        <p:spPr>
          <a:xfrm>
            <a:off x="2735232" y="4235904"/>
            <a:ext cx="1429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Better Product</a:t>
            </a:r>
          </a:p>
        </p:txBody>
      </p:sp>
      <p:sp>
        <p:nvSpPr>
          <p:cNvPr id="28" name="Sprechblase: rechteckig 27">
            <a:extLst>
              <a:ext uri="{FF2B5EF4-FFF2-40B4-BE49-F238E27FC236}">
                <a16:creationId xmlns:a16="http://schemas.microsoft.com/office/drawing/2014/main" id="{A52913F6-6D33-4928-9522-4CEA340EA649}"/>
              </a:ext>
            </a:extLst>
          </p:cNvPr>
          <p:cNvSpPr/>
          <p:nvPr/>
        </p:nvSpPr>
        <p:spPr bwMode="auto">
          <a:xfrm>
            <a:off x="7883162" y="4802056"/>
            <a:ext cx="3843721" cy="972669"/>
          </a:xfrm>
          <a:prstGeom prst="wedgeRectCallout">
            <a:avLst>
              <a:gd name="adj1" fmla="val -58597"/>
              <a:gd name="adj2" fmla="val -10754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1600" dirty="0"/>
              <a:t>How can this data be used to detect when the model must/should be updated?</a:t>
            </a:r>
          </a:p>
          <a:p>
            <a:pPr algn="ctr"/>
            <a:r>
              <a:rPr lang="en-US" sz="1600" dirty="0">
                <a:sym typeface="Wingdings" panose="05000000000000000000" pitchFamily="2" charset="2"/>
              </a:rPr>
              <a:t> Requires SE and ML considerations</a:t>
            </a:r>
            <a:endParaRPr lang="en-US" sz="1600" dirty="0"/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36C18991-BE40-4865-85D4-9108C333A962}"/>
              </a:ext>
            </a:extLst>
          </p:cNvPr>
          <p:cNvSpPr/>
          <p:nvPr/>
        </p:nvSpPr>
        <p:spPr bwMode="auto">
          <a:xfrm>
            <a:off x="6834674" y="1144176"/>
            <a:ext cx="3366230" cy="972669"/>
          </a:xfrm>
          <a:prstGeom prst="wedgeRectCallout">
            <a:avLst>
              <a:gd name="adj1" fmla="val -78528"/>
              <a:gd name="adj2" fmla="val 54043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1600" dirty="0"/>
              <a:t>“Normal” up-scaling of applications, e.g., through load balancing</a:t>
            </a:r>
          </a:p>
          <a:p>
            <a:pPr algn="ctr"/>
            <a:r>
              <a:rPr lang="en-US" sz="1600" dirty="0">
                <a:sym typeface="Wingdings" panose="05000000000000000000" pitchFamily="2" charset="2"/>
              </a:rPr>
              <a:t> Common SE problem</a:t>
            </a:r>
            <a:endParaRPr lang="en-US" sz="1600" dirty="0"/>
          </a:p>
        </p:txBody>
      </p:sp>
      <p:sp>
        <p:nvSpPr>
          <p:cNvPr id="30" name="Sprechblase: rechteckig 29">
            <a:extLst>
              <a:ext uri="{FF2B5EF4-FFF2-40B4-BE49-F238E27FC236}">
                <a16:creationId xmlns:a16="http://schemas.microsoft.com/office/drawing/2014/main" id="{764EF749-4A7F-4877-BFD3-2002108321D5}"/>
              </a:ext>
            </a:extLst>
          </p:cNvPr>
          <p:cNvSpPr/>
          <p:nvPr/>
        </p:nvSpPr>
        <p:spPr bwMode="auto">
          <a:xfrm>
            <a:off x="546265" y="5774725"/>
            <a:ext cx="3569834" cy="972669"/>
          </a:xfrm>
          <a:prstGeom prst="wedgeRectCallout">
            <a:avLst>
              <a:gd name="adj1" fmla="val 67758"/>
              <a:gd name="adj2" fmla="val -25519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1600" dirty="0"/>
              <a:t>Same model with new training data? New Model? How to ensure quality?</a:t>
            </a:r>
          </a:p>
          <a:p>
            <a:pPr algn="ctr"/>
            <a:r>
              <a:rPr lang="en-US" sz="1600" dirty="0">
                <a:sym typeface="Wingdings" panose="05000000000000000000" pitchFamily="2" charset="2"/>
              </a:rPr>
              <a:t> Requires SE and ML considerations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9C6F32E-C80B-74D7-D9B9-DE555553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1450-F645-49FC-AC8B-8227D2C3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AB169-B454-4ED4-84B0-74C04184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Why is AI Engineering Important? A small case study.</a:t>
            </a:r>
          </a:p>
          <a:p>
            <a:endParaRPr lang="en-US" sz="1600" dirty="0"/>
          </a:p>
          <a:p>
            <a:r>
              <a:rPr lang="en-US" sz="1600" dirty="0"/>
              <a:t>Skills required for AI Engineering</a:t>
            </a:r>
          </a:p>
          <a:p>
            <a:endParaRPr lang="en-US" sz="1600" dirty="0"/>
          </a:p>
          <a:p>
            <a:r>
              <a:rPr lang="en-US" sz="1600" dirty="0"/>
              <a:t>What makes software with ML challenging?</a:t>
            </a:r>
          </a:p>
          <a:p>
            <a:endParaRPr lang="en-US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C3403-F9BF-E093-EA8F-E480B95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B5E23-4BC9-479F-8A85-B5983C78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Environment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746C225-84C2-44E2-92C5-E750FAE85BF1}"/>
              </a:ext>
            </a:extLst>
          </p:cNvPr>
          <p:cNvSpPr/>
          <p:nvPr/>
        </p:nvSpPr>
        <p:spPr bwMode="auto">
          <a:xfrm>
            <a:off x="2485468" y="2599764"/>
            <a:ext cx="5154710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 Interface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D4A648-1FB1-4CE3-BB70-FF132CA3679F}"/>
              </a:ext>
            </a:extLst>
          </p:cNvPr>
          <p:cNvSpPr/>
          <p:nvPr/>
        </p:nvSpPr>
        <p:spPr bwMode="auto">
          <a:xfrm>
            <a:off x="2485468" y="3420033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 Accounts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AA615D-4CCE-4D23-B302-61B6F1826F6E}"/>
              </a:ext>
            </a:extLst>
          </p:cNvPr>
          <p:cNvSpPr/>
          <p:nvPr/>
        </p:nvSpPr>
        <p:spPr bwMode="auto">
          <a:xfrm>
            <a:off x="3570197" y="3420034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Audio Upload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BEEE97-94B8-439C-9BD7-9AFE363DB903}"/>
              </a:ext>
            </a:extLst>
          </p:cNvPr>
          <p:cNvSpPr/>
          <p:nvPr/>
        </p:nvSpPr>
        <p:spPr bwMode="auto">
          <a:xfrm>
            <a:off x="4654926" y="3420032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Payment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3014ED-6AEC-4A09-9479-2824F9AA107D}"/>
              </a:ext>
            </a:extLst>
          </p:cNvPr>
          <p:cNvSpPr/>
          <p:nvPr/>
        </p:nvSpPr>
        <p:spPr bwMode="auto">
          <a:xfrm>
            <a:off x="2496673" y="4226603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Database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DEA1B3-28F6-4C0B-BFFD-999E0F462186}"/>
              </a:ext>
            </a:extLst>
          </p:cNvPr>
          <p:cNvSpPr/>
          <p:nvPr/>
        </p:nvSpPr>
        <p:spPr bwMode="auto">
          <a:xfrm>
            <a:off x="3559790" y="4226602"/>
            <a:ext cx="1694329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Cloud 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E7A944-35AC-4147-96B7-D3754BA0E26E}"/>
              </a:ext>
            </a:extLst>
          </p:cNvPr>
          <p:cNvSpPr/>
          <p:nvPr/>
        </p:nvSpPr>
        <p:spPr bwMode="auto">
          <a:xfrm>
            <a:off x="5335601" y="4226601"/>
            <a:ext cx="1095937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Logging</a:t>
            </a:r>
            <a:endParaRPr lang="de-DE" sz="1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A2C9706-E2F5-4838-8E39-7B93F07AA297}"/>
              </a:ext>
            </a:extLst>
          </p:cNvPr>
          <p:cNvSpPr/>
          <p:nvPr/>
        </p:nvSpPr>
        <p:spPr bwMode="auto">
          <a:xfrm>
            <a:off x="6513021" y="4226600"/>
            <a:ext cx="1127158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Monitoring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EABE88-A3D4-418B-A858-E74123D4AB1F}"/>
              </a:ext>
            </a:extLst>
          </p:cNvPr>
          <p:cNvSpPr/>
          <p:nvPr/>
        </p:nvSpPr>
        <p:spPr bwMode="auto">
          <a:xfrm>
            <a:off x="5739655" y="3420034"/>
            <a:ext cx="1900523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Speech Recognition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CB0440-A601-4AAA-8416-A47E857000F2}"/>
              </a:ext>
            </a:extLst>
          </p:cNvPr>
          <p:cNvSpPr/>
          <p:nvPr/>
        </p:nvSpPr>
        <p:spPr bwMode="auto">
          <a:xfrm>
            <a:off x="2364444" y="2196352"/>
            <a:ext cx="5392271" cy="2958353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b="1" dirty="0"/>
              <a:t>System: </a:t>
            </a:r>
            <a:r>
              <a:rPr lang="de-DE" sz="1600" b="1" dirty="0" err="1"/>
              <a:t>transcrAIbe</a:t>
            </a:r>
            <a:endParaRPr lang="de-DE" sz="1600" b="1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49FAAE-5EC8-432A-8A15-852573646A86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2671482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A4F8C5-4BF5-42F2-97E6-9855C2F15048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2850778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63A80C6-5178-477D-B8AE-CB484267AF56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3034555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0CFB8D-EA9B-48B7-A2B4-DD23EB5C8CD6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3218332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6068540-D8CC-41D1-9CEB-51D31CCC6569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3397625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A3471BD-4D66-4680-B9EB-AD479AA9C9F2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3585628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8D520C9-C699-42C3-9B6B-09B90BE5877D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3773631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44D058F-77CC-46D1-9ACD-5A2C2BDFFA5F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3952927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2D1B83E-25D9-431E-B21D-8E4EF05AEE79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4136704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C749AB-95E7-4A54-8979-0582E8C1847E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4320481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757D044-7B78-4AD7-A0E9-3A45893F9649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4499774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6FD92B0-7A54-40EF-AAE0-5FAA8AC06EC4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259" y="4687777"/>
            <a:ext cx="38100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triangle"/>
            <a:tailEnd type="triangle"/>
          </a:ln>
        </p:spPr>
      </p:cxnSp>
      <p:pic>
        <p:nvPicPr>
          <p:cNvPr id="28" name="Grafik 27" descr="Smartphone">
            <a:extLst>
              <a:ext uri="{FF2B5EF4-FFF2-40B4-BE49-F238E27FC236}">
                <a16:creationId xmlns:a16="http://schemas.microsoft.com/office/drawing/2014/main" id="{953F46E9-9FC9-4609-A0B3-97DF8DB7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8821" y="2599250"/>
            <a:ext cx="726655" cy="726655"/>
          </a:xfrm>
          <a:prstGeom prst="rect">
            <a:avLst/>
          </a:prstGeom>
        </p:spPr>
      </p:pic>
      <p:pic>
        <p:nvPicPr>
          <p:cNvPr id="30" name="Grafik 29" descr="Monitor">
            <a:extLst>
              <a:ext uri="{FF2B5EF4-FFF2-40B4-BE49-F238E27FC236}">
                <a16:creationId xmlns:a16="http://schemas.microsoft.com/office/drawing/2014/main" id="{B44BEDDC-59CC-4327-8F0F-0D54CE30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8824" y="3325905"/>
            <a:ext cx="726652" cy="726652"/>
          </a:xfrm>
          <a:prstGeom prst="rect">
            <a:avLst/>
          </a:prstGeom>
        </p:spPr>
      </p:pic>
      <p:pic>
        <p:nvPicPr>
          <p:cNvPr id="32" name="Grafik 31" descr="Webcam">
            <a:extLst>
              <a:ext uri="{FF2B5EF4-FFF2-40B4-BE49-F238E27FC236}">
                <a16:creationId xmlns:a16="http://schemas.microsoft.com/office/drawing/2014/main" id="{8FD7AB50-4983-48E1-9C25-D0BD73B22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9492" y="4045249"/>
            <a:ext cx="634599" cy="63459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D9C89427-62E5-4F7E-A10C-C743D83F5F99}"/>
              </a:ext>
            </a:extLst>
          </p:cNvPr>
          <p:cNvSpPr txBox="1"/>
          <p:nvPr/>
        </p:nvSpPr>
        <p:spPr>
          <a:xfrm rot="5400000">
            <a:off x="8771626" y="3506251"/>
            <a:ext cx="1280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Environment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F04D8D-5286-F2CC-5972-06527CFF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D5B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AF7A-89E2-4D0A-98BC-B49611EA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everything needs to be re-invented!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73DC2-8E7C-4FBD-838F-E76F0B8C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Software can be safe, with unreliable components</a:t>
            </a:r>
          </a:p>
          <a:p>
            <a:pPr lvl="1"/>
            <a:r>
              <a:rPr lang="en-US" sz="1400" dirty="0"/>
              <a:t>E.g., through redundancy</a:t>
            </a:r>
          </a:p>
          <a:p>
            <a:pPr lvl="1"/>
            <a:endParaRPr lang="en-US" sz="1200" dirty="0"/>
          </a:p>
          <a:p>
            <a:r>
              <a:rPr lang="en-US" sz="1600" dirty="0" err="1"/>
              <a:t>Cyberphysical</a:t>
            </a:r>
            <a:r>
              <a:rPr lang="en-US" sz="1600" dirty="0"/>
              <a:t> systems often have similar properties</a:t>
            </a:r>
          </a:p>
          <a:p>
            <a:pPr lvl="1"/>
            <a:endParaRPr lang="en-US" sz="1200" dirty="0"/>
          </a:p>
          <a:p>
            <a:r>
              <a:rPr lang="en-US" sz="1600" dirty="0"/>
              <a:t>Many data and scaling issues also present without ML</a:t>
            </a:r>
          </a:p>
          <a:p>
            <a:pPr lvl="1"/>
            <a:r>
              <a:rPr lang="en-US" sz="1400" dirty="0"/>
              <a:t>Big data, cloud computing</a:t>
            </a:r>
          </a:p>
          <a:p>
            <a:pPr lvl="1"/>
            <a:endParaRPr lang="en-US" sz="1200" dirty="0"/>
          </a:p>
          <a:p>
            <a:r>
              <a:rPr lang="en-US" sz="1600" dirty="0"/>
              <a:t>ML only needs to be “good enough” and “fit for the purpose”, not “correct”</a:t>
            </a:r>
          </a:p>
          <a:p>
            <a:pPr lvl="1"/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ML is just one more challenge for software engineering!</a:t>
            </a:r>
            <a:endParaRPr lang="en-US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B825B4-7133-32D7-4A36-06A503CD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0A6EC-304F-406E-A2EC-341601A9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116" y="3176972"/>
            <a:ext cx="2807246" cy="504056"/>
          </a:xfrm>
        </p:spPr>
        <p:txBody>
          <a:bodyPr>
            <a:normAutofit fontScale="90000"/>
          </a:bodyPr>
          <a:lstStyle/>
          <a:p>
            <a:r>
              <a:rPr lang="en-US" sz="3600"/>
              <a:t>Questions?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DC8592-6911-4CDA-9034-3433EF8D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1510512"/>
            <a:ext cx="5347487" cy="534748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7EC0AD-6A1D-0FF2-158B-44AA7C26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Why is AI Engineering important?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small case study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A7A6CB0-9FBB-64FF-2B6B-37C85FEE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62778-B415-4608-AC6A-93E7140D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877FD17-F4FB-490A-8336-4E9E13E7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Take audio or video files and produce text</a:t>
            </a:r>
          </a:p>
          <a:p>
            <a:pPr lvl="1"/>
            <a:r>
              <a:rPr lang="en-US" sz="1400" dirty="0"/>
              <a:t>Used by academics to analyze interview text</a:t>
            </a:r>
          </a:p>
          <a:p>
            <a:pPr lvl="1"/>
            <a:r>
              <a:rPr lang="en-US" sz="1400" dirty="0"/>
              <a:t>For podcast show notes</a:t>
            </a:r>
          </a:p>
          <a:p>
            <a:pPr lvl="1"/>
            <a:r>
              <a:rPr lang="en-US" sz="1400" dirty="0"/>
              <a:t>Generation of subtitles for videos</a:t>
            </a:r>
          </a:p>
          <a:p>
            <a:endParaRPr lang="en-US" sz="1600" dirty="0"/>
          </a:p>
          <a:p>
            <a:r>
              <a:rPr lang="en-US" sz="1600" dirty="0"/>
              <a:t>State of the art: Manual transcription, often mechanical </a:t>
            </a:r>
            <a:r>
              <a:rPr lang="en-US" sz="1600" dirty="0" err="1"/>
              <a:t>turk</a:t>
            </a:r>
            <a:endParaRPr lang="en-US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9DDAF6-2BAE-4BDB-A261-C8601D62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03" y="1405326"/>
            <a:ext cx="7302875" cy="239407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7F05122-8C1A-4CCE-AF82-A31DB11485F3}"/>
              </a:ext>
            </a:extLst>
          </p:cNvPr>
          <p:cNvSpPr/>
          <p:nvPr/>
        </p:nvSpPr>
        <p:spPr>
          <a:xfrm>
            <a:off x="8029042" y="3771398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</a:rPr>
              <a:t>https://gotranscript.com/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311448F-3B9F-CD3E-8B50-74074886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7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D3957-BC05-4F07-B046-185D7911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Idea: Let‘s use AI!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CFF4C-F9E6-41E7-9635-266F251F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Deep Neural Network (DNN) trained on publicly available and transcribed interviews</a:t>
            </a:r>
          </a:p>
          <a:p>
            <a:pPr lvl="1"/>
            <a:r>
              <a:rPr lang="en-US" sz="1400" dirty="0"/>
              <a:t>For example, from a public news channel</a:t>
            </a:r>
          </a:p>
          <a:p>
            <a:pPr lvl="1"/>
            <a:endParaRPr lang="en-US" sz="1400" dirty="0"/>
          </a:p>
          <a:p>
            <a:r>
              <a:rPr lang="en-US" sz="1600" dirty="0"/>
              <a:t>Use transfer learning to support domain-specific terminology</a:t>
            </a:r>
          </a:p>
          <a:p>
            <a:pPr lvl="1"/>
            <a:r>
              <a:rPr lang="en-US" sz="1400" dirty="0"/>
              <a:t>Requires smaller corpus from the domain (e.g., medicine, engineering, etc.)</a:t>
            </a:r>
          </a:p>
          <a:p>
            <a:pPr lvl="1"/>
            <a:endParaRPr lang="en-US" sz="1400" dirty="0"/>
          </a:p>
          <a:p>
            <a:r>
              <a:rPr lang="en-US" sz="1600" dirty="0"/>
              <a:t>Research shows that this works really well!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Let‘s commercialize this and sell this as a tool called </a:t>
            </a:r>
            <a:r>
              <a:rPr lang="en-US" sz="1600" i="1" dirty="0" err="1">
                <a:sym typeface="Wingdings" panose="05000000000000000000" pitchFamily="2" charset="2"/>
              </a:rPr>
              <a:t>transcrAIbe</a:t>
            </a:r>
            <a:endParaRPr lang="en-US" sz="16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E743DD-9956-4971-5B22-7A62DED3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1C0C-FA3C-44CF-A491-40C972E7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exercise: Challenges for creating </a:t>
            </a:r>
            <a:r>
              <a:rPr lang="en-US" i="1" dirty="0" err="1"/>
              <a:t>transcrAIbe</a:t>
            </a:r>
            <a:endParaRPr lang="en-US" i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1B1A9-CBC4-4A70-8DF7-7C6AEA89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One challenge for …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… the machine learning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… the engineering for building the product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… operating and updating the product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… for the team and the management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… the business side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… safety and ethics</a:t>
            </a:r>
          </a:p>
          <a:p>
            <a:pPr lvl="1"/>
            <a:endParaRPr lang="en-US" sz="1400" dirty="0"/>
          </a:p>
          <a:p>
            <a:endParaRPr lang="en-US" sz="1600" dirty="0"/>
          </a:p>
          <a:p>
            <a:r>
              <a:rPr lang="en-US" sz="1600" dirty="0"/>
              <a:t>Without this slide, how many of these aspects would you have considered?!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458D93-18AB-9D57-F7EE-500E6D85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4C548-13A5-4048-8CFD-46C294E6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Possible components of </a:t>
            </a:r>
            <a:r>
              <a:rPr lang="en-US" i="1" dirty="0" err="1"/>
              <a:t>transcrAIbe</a:t>
            </a:r>
            <a:endParaRPr lang="en-US" i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58A038-468B-40C6-9B50-CC01306AEC32}"/>
              </a:ext>
            </a:extLst>
          </p:cNvPr>
          <p:cNvSpPr/>
          <p:nvPr/>
        </p:nvSpPr>
        <p:spPr bwMode="auto">
          <a:xfrm>
            <a:off x="3520888" y="2444671"/>
            <a:ext cx="5154710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Interface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E41488-4EC8-4CAE-A834-4DD2A7493E00}"/>
              </a:ext>
            </a:extLst>
          </p:cNvPr>
          <p:cNvSpPr/>
          <p:nvPr/>
        </p:nvSpPr>
        <p:spPr bwMode="auto">
          <a:xfrm>
            <a:off x="3520888" y="3264940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Accounts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420BAA-68AE-4275-8077-DA5CDEBF4E9D}"/>
              </a:ext>
            </a:extLst>
          </p:cNvPr>
          <p:cNvSpPr/>
          <p:nvPr/>
        </p:nvSpPr>
        <p:spPr bwMode="auto">
          <a:xfrm>
            <a:off x="4605617" y="3264941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Audio Upload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DC2D86-83E7-4621-B81D-1F505987B0EE}"/>
              </a:ext>
            </a:extLst>
          </p:cNvPr>
          <p:cNvSpPr/>
          <p:nvPr/>
        </p:nvSpPr>
        <p:spPr bwMode="auto">
          <a:xfrm>
            <a:off x="5690346" y="3264939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Payment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5F607B3-4573-4239-BD33-4D4491982D36}"/>
              </a:ext>
            </a:extLst>
          </p:cNvPr>
          <p:cNvSpPr/>
          <p:nvPr/>
        </p:nvSpPr>
        <p:spPr bwMode="auto">
          <a:xfrm>
            <a:off x="3532093" y="4071510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EA2AE2-EA68-4B55-A22B-3379D44077C3}"/>
              </a:ext>
            </a:extLst>
          </p:cNvPr>
          <p:cNvSpPr/>
          <p:nvPr/>
        </p:nvSpPr>
        <p:spPr bwMode="auto">
          <a:xfrm>
            <a:off x="4580963" y="4071509"/>
            <a:ext cx="1694329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 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2E325D-1656-4D90-A1AA-3FEAC0B82490}"/>
              </a:ext>
            </a:extLst>
          </p:cNvPr>
          <p:cNvSpPr/>
          <p:nvPr/>
        </p:nvSpPr>
        <p:spPr bwMode="auto">
          <a:xfrm>
            <a:off x="6342527" y="4071508"/>
            <a:ext cx="1095937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Logging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41E024E-3634-48DB-8522-0C8681BF3E5E}"/>
              </a:ext>
            </a:extLst>
          </p:cNvPr>
          <p:cNvSpPr/>
          <p:nvPr/>
        </p:nvSpPr>
        <p:spPr bwMode="auto">
          <a:xfrm>
            <a:off x="7505699" y="4071507"/>
            <a:ext cx="1169899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Monitoring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9FE0D3-29CA-45DB-BF8F-C8FBAB65A5EF}"/>
              </a:ext>
            </a:extLst>
          </p:cNvPr>
          <p:cNvSpPr/>
          <p:nvPr/>
        </p:nvSpPr>
        <p:spPr bwMode="auto">
          <a:xfrm>
            <a:off x="6775075" y="3264941"/>
            <a:ext cx="1900523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Speech Recognition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0687E24-AC01-4742-855A-2CA1DE457503}"/>
              </a:ext>
            </a:extLst>
          </p:cNvPr>
          <p:cNvSpPr/>
          <p:nvPr/>
        </p:nvSpPr>
        <p:spPr bwMode="auto">
          <a:xfrm>
            <a:off x="3399864" y="2041259"/>
            <a:ext cx="5392271" cy="2958353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System: </a:t>
            </a:r>
            <a:r>
              <a:rPr lang="en-US" sz="1600" b="1" dirty="0" err="1"/>
              <a:t>transcrAIbe</a:t>
            </a:r>
            <a:endParaRPr lang="en-US" sz="16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91DAEB-BDFE-408F-89C2-37C01D90004D}"/>
              </a:ext>
            </a:extLst>
          </p:cNvPr>
          <p:cNvSpPr txBox="1"/>
          <p:nvPr/>
        </p:nvSpPr>
        <p:spPr>
          <a:xfrm>
            <a:off x="4961587" y="5268354"/>
            <a:ext cx="2268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Only one AI component!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4FBA15-3928-AB49-B72D-5103BC50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D5B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4C548-13A5-4048-8CFD-46C294E6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closer look at ML part of the components</a:t>
            </a:r>
            <a:endParaRPr lang="en-US" i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58A038-468B-40C6-9B50-CC01306AEC32}"/>
              </a:ext>
            </a:extLst>
          </p:cNvPr>
          <p:cNvSpPr/>
          <p:nvPr/>
        </p:nvSpPr>
        <p:spPr bwMode="auto">
          <a:xfrm>
            <a:off x="2404772" y="1766081"/>
            <a:ext cx="2541494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End-User Interface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E41488-4EC8-4CAE-A834-4DD2A7493E00}"/>
              </a:ext>
            </a:extLst>
          </p:cNvPr>
          <p:cNvSpPr/>
          <p:nvPr/>
        </p:nvSpPr>
        <p:spPr bwMode="auto">
          <a:xfrm>
            <a:off x="2374523" y="2926858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User Accounts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420BAA-68AE-4275-8077-DA5CDEBF4E9D}"/>
              </a:ext>
            </a:extLst>
          </p:cNvPr>
          <p:cNvSpPr/>
          <p:nvPr/>
        </p:nvSpPr>
        <p:spPr bwMode="auto">
          <a:xfrm>
            <a:off x="3459252" y="2926859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Audio Upload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DC2D86-83E7-4621-B81D-1F505987B0EE}"/>
              </a:ext>
            </a:extLst>
          </p:cNvPr>
          <p:cNvSpPr/>
          <p:nvPr/>
        </p:nvSpPr>
        <p:spPr bwMode="auto">
          <a:xfrm>
            <a:off x="2382373" y="4074270"/>
            <a:ext cx="981635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Payment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5F607B3-4573-4239-BD33-4D4491982D36}"/>
              </a:ext>
            </a:extLst>
          </p:cNvPr>
          <p:cNvSpPr/>
          <p:nvPr/>
        </p:nvSpPr>
        <p:spPr bwMode="auto">
          <a:xfrm>
            <a:off x="2377891" y="5221683"/>
            <a:ext cx="1820002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Database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EA2AE2-EA68-4B55-A22B-3379D44077C3}"/>
              </a:ext>
            </a:extLst>
          </p:cNvPr>
          <p:cNvSpPr/>
          <p:nvPr/>
        </p:nvSpPr>
        <p:spPr bwMode="auto">
          <a:xfrm>
            <a:off x="4368453" y="5221337"/>
            <a:ext cx="1694329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Cloud 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2E325D-1656-4D90-A1AA-3FEAC0B82490}"/>
              </a:ext>
            </a:extLst>
          </p:cNvPr>
          <p:cNvSpPr/>
          <p:nvPr/>
        </p:nvSpPr>
        <p:spPr bwMode="auto">
          <a:xfrm>
            <a:off x="6233342" y="5221681"/>
            <a:ext cx="1079624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Logging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41E024E-3634-48DB-8522-0C8681BF3E5E}"/>
              </a:ext>
            </a:extLst>
          </p:cNvPr>
          <p:cNvSpPr/>
          <p:nvPr/>
        </p:nvSpPr>
        <p:spPr bwMode="auto">
          <a:xfrm>
            <a:off x="7454156" y="5221683"/>
            <a:ext cx="1116107" cy="7261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Monitoring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9FE0D3-29CA-45DB-BF8F-C8FBAB65A5EF}"/>
              </a:ext>
            </a:extLst>
          </p:cNvPr>
          <p:cNvSpPr/>
          <p:nvPr/>
        </p:nvSpPr>
        <p:spPr bwMode="auto">
          <a:xfrm>
            <a:off x="6338047" y="2922241"/>
            <a:ext cx="2232217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 Inference:</a:t>
            </a:r>
          </a:p>
          <a:p>
            <a:pPr algn="ctr"/>
            <a:r>
              <a:rPr lang="en-US" sz="1600"/>
              <a:t>Speech Recognition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667F567-4779-441B-BE77-1CA03151F594}"/>
              </a:ext>
            </a:extLst>
          </p:cNvPr>
          <p:cNvSpPr/>
          <p:nvPr/>
        </p:nvSpPr>
        <p:spPr bwMode="auto">
          <a:xfrm>
            <a:off x="5637686" y="1766080"/>
            <a:ext cx="2932578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Internal Data Labeling Interface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FD512EA-3A70-4A9D-AAFA-D6100BDE75B2}"/>
              </a:ext>
            </a:extLst>
          </p:cNvPr>
          <p:cNvSpPr/>
          <p:nvPr/>
        </p:nvSpPr>
        <p:spPr bwMode="auto">
          <a:xfrm>
            <a:off x="6191776" y="4069695"/>
            <a:ext cx="1083424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ML Pipeline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118AEA5-2960-491D-ACC3-2444605DFBF4}"/>
              </a:ext>
            </a:extLst>
          </p:cNvPr>
          <p:cNvSpPr/>
          <p:nvPr/>
        </p:nvSpPr>
        <p:spPr bwMode="auto">
          <a:xfrm>
            <a:off x="7454157" y="4073956"/>
            <a:ext cx="1120588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 Monitoring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1536707-B328-4401-8426-9C9C99F3DFBE}"/>
              </a:ext>
            </a:extLst>
          </p:cNvPr>
          <p:cNvSpPr/>
          <p:nvPr/>
        </p:nvSpPr>
        <p:spPr bwMode="auto">
          <a:xfrm>
            <a:off x="4805883" y="2920175"/>
            <a:ext cx="981635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Feature Server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58568E9-10CB-4B71-9E17-602226709E17}"/>
              </a:ext>
            </a:extLst>
          </p:cNvPr>
          <p:cNvSpPr/>
          <p:nvPr/>
        </p:nvSpPr>
        <p:spPr bwMode="auto">
          <a:xfrm>
            <a:off x="4138578" y="4074227"/>
            <a:ext cx="981634" cy="726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Training Data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EC6DFA39-886B-41D0-91CA-49D703DFB8B6}"/>
              </a:ext>
            </a:extLst>
          </p:cNvPr>
          <p:cNvCxnSpPr>
            <a:stCxn id="4" idx="2"/>
            <a:endCxn id="18" idx="0"/>
          </p:cNvCxnSpPr>
          <p:nvPr/>
        </p:nvCxnSpPr>
        <p:spPr bwMode="auto">
          <a:xfrm rot="16200000" flipH="1">
            <a:off x="3361455" y="2806286"/>
            <a:ext cx="1582005" cy="953876"/>
          </a:xfrm>
          <a:prstGeom prst="bentConnector3">
            <a:avLst>
              <a:gd name="adj1" fmla="val 7500"/>
            </a:avLst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48691DC-ABF6-49CB-BF4E-D596A1DBABB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 bwMode="auto">
          <a:xfrm rot="5400000">
            <a:off x="5075682" y="2045934"/>
            <a:ext cx="1582006" cy="2474580"/>
          </a:xfrm>
          <a:prstGeom prst="bentConnector3">
            <a:avLst>
              <a:gd name="adj1" fmla="val 7500"/>
            </a:avLst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53110A2-B142-4E8F-9547-4B8F1B4414C5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6733488" y="3630441"/>
            <a:ext cx="128573" cy="43925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A569D73-DEBD-412D-8D54-6C8AA230AE48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7454156" y="3648382"/>
            <a:ext cx="560295" cy="42557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A357CEF-D074-47CB-A429-DE2B3B62335D}"/>
              </a:ext>
            </a:extLst>
          </p:cNvPr>
          <p:cNvCxnSpPr>
            <a:cxnSpLocks/>
            <a:stCxn id="12" idx="1"/>
            <a:endCxn id="17" idx="3"/>
          </p:cNvCxnSpPr>
          <p:nvPr/>
        </p:nvCxnSpPr>
        <p:spPr bwMode="auto">
          <a:xfrm flipH="1" flipV="1">
            <a:off x="5787518" y="3283246"/>
            <a:ext cx="550529" cy="206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A313E63-746D-433E-8E5B-0CFE695AAAFD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 bwMode="auto">
          <a:xfrm flipH="1">
            <a:off x="5120212" y="4432766"/>
            <a:ext cx="1071564" cy="453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70FBCE4-B70A-443C-B5A3-236992B32E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16766" y="4186236"/>
            <a:ext cx="173873" cy="426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B24FE33-4881-4FF5-A1E4-6FCB0A4AB159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 bwMode="auto">
          <a:xfrm flipH="1">
            <a:off x="6773154" y="4800097"/>
            <a:ext cx="1241297" cy="42158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92CB6842-B238-401C-BEC5-83B0BB716D49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 bwMode="auto">
          <a:xfrm flipV="1">
            <a:off x="8012210" y="4800097"/>
            <a:ext cx="2241" cy="42158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0D7D1C-0B77-4C02-95B3-D4C5C971E39A}"/>
              </a:ext>
            </a:extLst>
          </p:cNvPr>
          <p:cNvCxnSpPr>
            <a:cxnSpLocks/>
            <a:endCxn id="17" idx="3"/>
          </p:cNvCxnSpPr>
          <p:nvPr/>
        </p:nvCxnSpPr>
        <p:spPr bwMode="auto">
          <a:xfrm flipH="1" flipV="1">
            <a:off x="5787518" y="3283246"/>
            <a:ext cx="445824" cy="79102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11941730-0227-48C6-9B86-E86B04EBBA53}"/>
              </a:ext>
            </a:extLst>
          </p:cNvPr>
          <p:cNvSpPr txBox="1"/>
          <p:nvPr/>
        </p:nvSpPr>
        <p:spPr>
          <a:xfrm>
            <a:off x="5829630" y="25776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 collection 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B7B5A7C-60F2-4D84-89E8-BB416B16608B}"/>
              </a:ext>
            </a:extLst>
          </p:cNvPr>
          <p:cNvSpPr txBox="1"/>
          <p:nvPr/>
        </p:nvSpPr>
        <p:spPr>
          <a:xfrm>
            <a:off x="3558240" y="256824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telemetry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848692E-8D94-4323-B69B-81D72666F540}"/>
              </a:ext>
            </a:extLst>
          </p:cNvPr>
          <p:cNvSpPr txBox="1"/>
          <p:nvPr/>
        </p:nvSpPr>
        <p:spPr>
          <a:xfrm>
            <a:off x="5175377" y="43939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uses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B90C4C5-FB2D-4798-837B-9E7B5A1975F3}"/>
              </a:ext>
            </a:extLst>
          </p:cNvPr>
          <p:cNvCxnSpPr/>
          <p:nvPr/>
        </p:nvCxnSpPr>
        <p:spPr bwMode="auto">
          <a:xfrm rot="5400000">
            <a:off x="5264828" y="4148117"/>
            <a:ext cx="1738549" cy="407891"/>
          </a:xfrm>
          <a:prstGeom prst="bentConnector3">
            <a:avLst>
              <a:gd name="adj1" fmla="val -275"/>
            </a:avLst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A94899C-2BC5-458E-A49B-D6F32592BB88}"/>
              </a:ext>
            </a:extLst>
          </p:cNvPr>
          <p:cNvCxnSpPr/>
          <p:nvPr/>
        </p:nvCxnSpPr>
        <p:spPr bwMode="auto">
          <a:xfrm flipH="1">
            <a:off x="5930157" y="4800411"/>
            <a:ext cx="303185" cy="42092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45F4C545-F6D0-47AC-981E-2B088B948FE2}"/>
              </a:ext>
            </a:extLst>
          </p:cNvPr>
          <p:cNvSpPr txBox="1"/>
          <p:nvPr/>
        </p:nvSpPr>
        <p:spPr>
          <a:xfrm>
            <a:off x="5026272" y="4906652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scales by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0BE599AA-239D-4814-989C-06B63991688A}"/>
              </a:ext>
            </a:extLst>
          </p:cNvPr>
          <p:cNvSpPr txBox="1"/>
          <p:nvPr/>
        </p:nvSpPr>
        <p:spPr>
          <a:xfrm>
            <a:off x="7972532" y="485474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observes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B08805C7-4295-427B-8FCF-BCD4030EE035}"/>
              </a:ext>
            </a:extLst>
          </p:cNvPr>
          <p:cNvSpPr txBox="1"/>
          <p:nvPr/>
        </p:nvSpPr>
        <p:spPr>
          <a:xfrm rot="16200000">
            <a:off x="6993639" y="4409612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triggers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47C4739B-1201-4348-9069-6A667571E802}"/>
              </a:ext>
            </a:extLst>
          </p:cNvPr>
          <p:cNvSpPr txBox="1"/>
          <p:nvPr/>
        </p:nvSpPr>
        <p:spPr>
          <a:xfrm>
            <a:off x="7699409" y="367982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observes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07C58AF0-0082-46A2-A256-0D6A0DAEDE91}"/>
              </a:ext>
            </a:extLst>
          </p:cNvPr>
          <p:cNvSpPr txBox="1"/>
          <p:nvPr/>
        </p:nvSpPr>
        <p:spPr>
          <a:xfrm>
            <a:off x="6178899" y="3602787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learns &amp;</a:t>
            </a:r>
          </a:p>
          <a:p>
            <a:r>
              <a:rPr lang="en-US" sz="1200"/>
              <a:t>deploys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4ACF5235-3330-4DBF-B261-0EA377922B30}"/>
              </a:ext>
            </a:extLst>
          </p:cNvPr>
          <p:cNvSpPr txBox="1"/>
          <p:nvPr/>
        </p:nvSpPr>
        <p:spPr>
          <a:xfrm>
            <a:off x="5738175" y="302201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6E77099-CC0F-DCB7-6C30-71FB1BA5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E1654-7726-427E-9E60-290A06A5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8D78D-E6DE-45BC-8950-2CA15443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No standard term for referring to building systems with AI components</a:t>
            </a:r>
          </a:p>
          <a:p>
            <a:pPr lvl="1"/>
            <a:r>
              <a:rPr lang="en-US" sz="1400" dirty="0"/>
              <a:t>ML-enabled systems</a:t>
            </a:r>
          </a:p>
          <a:p>
            <a:pPr lvl="1"/>
            <a:r>
              <a:rPr lang="en-US" sz="1400" b="1" dirty="0"/>
              <a:t>Production systems with ML components</a:t>
            </a:r>
          </a:p>
          <a:p>
            <a:pPr lvl="1"/>
            <a:r>
              <a:rPr lang="en-US" sz="1400" dirty="0"/>
              <a:t>AI-enabled systems</a:t>
            </a:r>
          </a:p>
          <a:p>
            <a:pPr lvl="1"/>
            <a:r>
              <a:rPr lang="en-US" sz="1400" dirty="0"/>
              <a:t>ML-infused systems</a:t>
            </a:r>
          </a:p>
          <a:p>
            <a:pPr lvl="1"/>
            <a:r>
              <a:rPr lang="en-US" sz="1400" dirty="0"/>
              <a:t>Software engineering for AI (SE4AI)</a:t>
            </a:r>
          </a:p>
          <a:p>
            <a:pPr lvl="1"/>
            <a:r>
              <a:rPr lang="en-US" sz="1400" dirty="0"/>
              <a:t>Software engineering for ML (SE4ML)</a:t>
            </a:r>
          </a:p>
          <a:p>
            <a:pPr lvl="1"/>
            <a:r>
              <a:rPr lang="en-US" sz="1400" b="1" dirty="0"/>
              <a:t>AI Engineering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600" dirty="0"/>
              <a:t>Related terms</a:t>
            </a:r>
          </a:p>
          <a:p>
            <a:pPr lvl="1"/>
            <a:r>
              <a:rPr lang="en-US" sz="1400" dirty="0" err="1"/>
              <a:t>MLOps</a:t>
            </a:r>
            <a:r>
              <a:rPr lang="en-US" sz="1400" dirty="0"/>
              <a:t>: technical infrastructure for automating ML pipelines</a:t>
            </a:r>
          </a:p>
          <a:p>
            <a:pPr lvl="1"/>
            <a:r>
              <a:rPr lang="en-US" sz="1400" dirty="0"/>
              <a:t>ML systems engineering: building distributed, scalable ML and data storage platforms</a:t>
            </a:r>
          </a:p>
          <a:p>
            <a:pPr lvl="1"/>
            <a:endParaRPr lang="en-US" sz="1400" dirty="0"/>
          </a:p>
          <a:p>
            <a:endParaRPr lang="en-US" sz="1600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864B6D-1604-41D9-89F7-0DB2466B1AD5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5391397" y="2553195"/>
            <a:ext cx="3187828" cy="589421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3A12806-A602-42E1-BDFA-420B288B94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326083" y="3227295"/>
            <a:ext cx="3253142" cy="614373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049E3A8-01CF-43AC-9E85-83D7FCE80EF2}"/>
              </a:ext>
            </a:extLst>
          </p:cNvPr>
          <p:cNvSpPr txBox="1"/>
          <p:nvPr/>
        </p:nvSpPr>
        <p:spPr>
          <a:xfrm>
            <a:off x="8579225" y="2957950"/>
            <a:ext cx="221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My personal favorites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F1100D-7374-BA31-B0AF-43C7EA7A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A84-8C81-4240-A0DD-FBDC4E373D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Breitbild</PresentationFormat>
  <Paragraphs>243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Principles of AI Engineering  Chapter 1: Introduction</vt:lpstr>
      <vt:lpstr>Contents</vt:lpstr>
      <vt:lpstr>Why is AI Engineering important?</vt:lpstr>
      <vt:lpstr>Case study</vt:lpstr>
      <vt:lpstr>Idea: Let‘s use AI!</vt:lpstr>
      <vt:lpstr>Live exercise: Challenges for creating transcrAIbe</vt:lpstr>
      <vt:lpstr>Possible components of transcrAIbe</vt:lpstr>
      <vt:lpstr>A closer look at ML part of the components</vt:lpstr>
      <vt:lpstr>Terminology</vt:lpstr>
      <vt:lpstr>Skills required for AI Engineering</vt:lpstr>
      <vt:lpstr>Data Scientists vs. Software Engineers</vt:lpstr>
      <vt:lpstr>Different focus</vt:lpstr>
      <vt:lpstr>Extremely rare skillset required!</vt:lpstr>
      <vt:lpstr>T-shaped people</vt:lpstr>
      <vt:lpstr>Example of T-shaped skill set</vt:lpstr>
      <vt:lpstr>What makes software with ML challenging?</vt:lpstr>
      <vt:lpstr>ML models make mistakes</vt:lpstr>
      <vt:lpstr>Usually no clear specification that can be tested</vt:lpstr>
      <vt:lpstr>Scaling and Concept Drift</vt:lpstr>
      <vt:lpstr>Interactions with the Environment</vt:lpstr>
      <vt:lpstr>Not everything needs to be re-invented!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Engineering  Chapter 1: Introduction</dc:title>
  <dc:creator>Steffen Herbold</dc:creator>
  <cp:lastModifiedBy>Herbold, Steffen</cp:lastModifiedBy>
  <cp:revision>5</cp:revision>
  <dcterms:created xsi:type="dcterms:W3CDTF">2022-06-01T08:31:30Z</dcterms:created>
  <dcterms:modified xsi:type="dcterms:W3CDTF">2023-10-17T14:00:01Z</dcterms:modified>
</cp:coreProperties>
</file>