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8" r:id="rId4"/>
    <p:sldId id="258" r:id="rId5"/>
    <p:sldId id="279" r:id="rId6"/>
    <p:sldId id="280" r:id="rId7"/>
    <p:sldId id="281" r:id="rId8"/>
    <p:sldId id="283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1" r:id="rId19"/>
    <p:sldId id="293" r:id="rId20"/>
    <p:sldId id="294" r:id="rId21"/>
    <p:sldId id="295" r:id="rId22"/>
    <p:sldId id="296" r:id="rId23"/>
    <p:sldId id="297" r:id="rId24"/>
    <p:sldId id="298" r:id="rId25"/>
    <p:sldId id="300" r:id="rId26"/>
    <p:sldId id="306" r:id="rId27"/>
    <p:sldId id="302" r:id="rId28"/>
    <p:sldId id="303" r:id="rId29"/>
    <p:sldId id="304" r:id="rId30"/>
    <p:sldId id="305" r:id="rId31"/>
    <p:sldId id="307" r:id="rId32"/>
    <p:sldId id="308" r:id="rId33"/>
    <p:sldId id="309" r:id="rId34"/>
    <p:sldId id="204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162A9-FB29-4C27-A3EB-2039AB8E60E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9D4BC-616E-4594-ACDD-7F6D748D7A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(8 min)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2198B81-6F3C-194B-8C06-B99466C43CEF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(8 min)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2198B81-6F3C-194B-8C06-B99466C43CE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7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(8 min)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2198B81-6F3C-194B-8C06-B99466C43CE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(8 min)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2198B81-6F3C-194B-8C06-B99466C43CE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31667-8184-4A82-A9B9-371EC7F61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34847E-CFC3-4CE6-B850-947D7BCF4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8C7F0-9A1F-4680-8209-4C14D74B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CE97-089B-4F22-BEE1-A31475989E1F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61E83F-595A-401B-A039-20A1FF34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21712B-E5A9-4869-980F-93B8E436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6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8A81D-0C11-4759-9E87-143F11BA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7C76A7-4742-4FA1-A140-2A96A3575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B6D86-9719-4F68-AB79-952B034D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D704-2DFE-4D2F-8D8C-6BC97430DD51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9EF69-1226-474D-874D-E05B953C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4B3F4-0630-4FFC-A8C0-D99F591C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7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8DF9D6-259B-442C-9E39-76A2E02A8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E63F9D-61BF-47F2-AE7B-7C14AD782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BD4A7E-5992-420E-9E45-728A16C7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43FE-40E8-4F97-8D7A-96B425B9E91B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ACE21-9A5A-4AEA-A585-CFD4C30C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7F31E3-B7E6-4B74-B7EE-239EAFC0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9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32281-B9BC-4B37-9223-462D0712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12DC0C-6A2C-4A39-89F3-98A99484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5D9B2-8AD1-480F-B618-78399FBB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0507-87C8-474F-B3E4-61DFF967922D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75E960-ADDA-4591-90E8-6301FC36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A4A7F6-AEB9-4958-AE5D-E25BD46B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7D7E4-8101-4D93-9230-10D45E4A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E0E372-D2F4-4506-84A0-85887F1D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59F5C9-B692-47C2-9F71-00CA3320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02182-5866-4DD5-A6E7-D73167724520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B4C2F-C27A-4AEF-9BC9-D247EDFF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5D8908-56C6-4908-957B-EB5CF733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110B4-BD2A-4A90-B2EE-F50B69E3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38DA1-32F4-40BE-AD2D-D9182EB69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F5C065-9B7A-42F4-988D-288E551F4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E1238F-79BA-4665-9570-A83A3A35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12B6-1CE0-46B8-98D4-50686AD8A1AF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ECC487-A9DF-418E-8C17-A1A7D3B2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9FE481-8088-4CC7-810F-B797296D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8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40222-95A9-47D8-9D9D-38F990C6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02850F-2253-4B45-BBF4-091B50000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251308-3F76-45D5-9090-0F5B51F36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D7BBD5-A829-41B9-A34F-D699646FF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8D9275-8F6A-4EF0-BF22-2C98D49B1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F7533B-6FB7-4997-8273-91002CCE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7B607-0614-4939-970E-EC0215F969C2}" type="datetime1">
              <a:rPr lang="en-US" smtClean="0"/>
              <a:t>9/26/2023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3F954F-3FEA-449E-8EF0-6C16667F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8AF861-60E5-4196-944E-2A13DA6D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4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3D1F6-F2ED-47D5-88FC-8470E1E6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590D16-926C-4005-A9AC-7E517C1D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B9C4-E902-4CD6-9971-B1D3ECCE02AA}" type="datetime1">
              <a:rPr lang="en-US" smtClean="0"/>
              <a:t>9/26/2023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DAE5E6-3DA1-478A-935D-56B51171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DF4D5D-D061-4B97-B8F0-F68831E0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1F39577-A669-4CC7-B966-98601161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38E7-EFC3-482C-BFF0-FB42337B9E29}" type="datetime1">
              <a:rPr lang="en-US" smtClean="0"/>
              <a:t>9/26/2023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D9E860-4CA1-4CD0-919E-58F5BB20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A048D4-68B2-4754-B59F-98AE44EB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ED2FC-C050-4609-BCC6-C1661B5B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A7876-9E07-431E-8F4E-3A648143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0221EC-7724-4F44-B161-D4B2D71E8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4513CC-0FA8-4EE0-9D32-4C9491D8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AB8B-9414-405B-8CBA-70006DD961FE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C987A-8A2E-4CCF-B787-D130AA19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DE3CF6-DB84-4A52-904A-734ABB1D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B64D-6C8D-46C1-878F-EEC7E77D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A30D49-9B9F-4D8B-A531-3F74A6460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CCF570-425F-48F9-A2D6-7F47A449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2D8866-6A38-4382-A18B-249C3F01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2854-0E08-4B24-A202-7B70D9D5A951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0C80A-7A17-43BC-8CAC-107D9CEC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FA246F-8055-47A4-8827-8C7FB4BA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0A7C6C-DD22-40F0-83EF-DF36BCD9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147DDB-DB7E-4EF7-B384-7577C9C9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9F1443-E99F-49F8-8CEF-ADDB42EA0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901F-3535-4237-9E3C-6F77FEFF5F6B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1EDF36-F750-4F81-884A-7931C980C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EC6673-D570-45AE-9537-396C355FA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6958-1E22-45FD-9C36-2667AC2C10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freepngimg.com/png/14923-non-profit-png-pic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server.org/highway-signs2/c/customer-satisfaction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icserver.org/highway-signs2/c/customer-benefits.html" TargetMode="Externa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etail.com/neilwillis/2014/02/09/courage-to-make-connections-3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lighttapeuk/24449056838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lighttapeuk/24449056838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fadomduck2.blogspot.com/2015/01/blog-post_41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946A6-87C0-403A-A4B4-2B13703CD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Principles of AI Engineering</a:t>
            </a:r>
            <a:br>
              <a:rPr lang="en-US"/>
            </a:br>
            <a:br>
              <a:rPr lang="en-US"/>
            </a:br>
            <a:r>
              <a:rPr lang="en-US"/>
              <a:t>Chapter 4: Goals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20889-D6EE-407D-8930-22E46285A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Prof. Dr. Steffen Herbold</a:t>
            </a:r>
          </a:p>
          <a:p>
            <a:endParaRPr lang="de-DE" sz="1600" dirty="0"/>
          </a:p>
          <a:p>
            <a:endParaRPr lang="en-US" sz="1600" dirty="0"/>
          </a:p>
          <a:p>
            <a:r>
              <a:rPr lang="en-US" sz="1600" dirty="0"/>
              <a:t>Credit: </a:t>
            </a:r>
          </a:p>
          <a:p>
            <a:r>
              <a:rPr lang="en-US" sz="1600" dirty="0"/>
              <a:t>Based on contents from Christian </a:t>
            </a:r>
            <a:r>
              <a:rPr lang="en-US" sz="1600" dirty="0" err="1"/>
              <a:t>Kästner</a:t>
            </a:r>
            <a:r>
              <a:rPr lang="en-US" sz="1600" dirty="0"/>
              <a:t> (https://github.com/ckaestne/seai)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30198-25DC-4645-95F4-1DD39430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System goals</a:t>
            </a:r>
            <a:endParaRPr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6F75F8-5287-4FDC-8603-FFDA428F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7AB37E7-C8C7-BC53-3E74-FA1EE61A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8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052C3-A3A3-4060-9F9B-A7C9A951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Layers of success measures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65C58B2-D2DB-4C75-9B6A-BC99F66FC144}"/>
              </a:ext>
            </a:extLst>
          </p:cNvPr>
          <p:cNvSpPr/>
          <p:nvPr/>
        </p:nvSpPr>
        <p:spPr>
          <a:xfrm>
            <a:off x="1545770" y="4989668"/>
            <a:ext cx="1769424" cy="647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Model properties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8CC397-B64D-4C40-8665-84514D18430F}"/>
              </a:ext>
            </a:extLst>
          </p:cNvPr>
          <p:cNvSpPr/>
          <p:nvPr/>
        </p:nvSpPr>
        <p:spPr>
          <a:xfrm>
            <a:off x="1545770" y="3968693"/>
            <a:ext cx="1769424" cy="647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User outcomes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5DBF726-0C8F-48BD-A7A7-83F9A8B3F920}"/>
              </a:ext>
            </a:extLst>
          </p:cNvPr>
          <p:cNvSpPr/>
          <p:nvPr/>
        </p:nvSpPr>
        <p:spPr>
          <a:xfrm>
            <a:off x="1545770" y="2947718"/>
            <a:ext cx="1769424" cy="647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Leading indicators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434617-A40D-487F-807A-412D72A360B6}"/>
              </a:ext>
            </a:extLst>
          </p:cNvPr>
          <p:cNvSpPr/>
          <p:nvPr/>
        </p:nvSpPr>
        <p:spPr>
          <a:xfrm>
            <a:off x="1545770" y="1846613"/>
            <a:ext cx="1769424" cy="647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Organizational objectives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ABD94E1-12B1-45E9-B3F5-54E8DB131523}"/>
              </a:ext>
            </a:extLst>
          </p:cNvPr>
          <p:cNvSpPr txBox="1"/>
          <p:nvPr/>
        </p:nvSpPr>
        <p:spPr>
          <a:xfrm>
            <a:off x="4819122" y="2000938"/>
            <a:ext cx="344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Innate/overall goals of the organization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AD012E-EF60-4906-96F5-4AB842419B90}"/>
              </a:ext>
            </a:extLst>
          </p:cNvPr>
          <p:cNvSpPr txBox="1"/>
          <p:nvPr/>
        </p:nvSpPr>
        <p:spPr>
          <a:xfrm>
            <a:off x="4819122" y="3102043"/>
            <a:ext cx="6192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Measures correlating with future success, from the business perspective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66CFC3A-958E-448E-880D-322DDD02247D}"/>
              </a:ext>
            </a:extLst>
          </p:cNvPr>
          <p:cNvSpPr txBox="1"/>
          <p:nvPr/>
        </p:nvSpPr>
        <p:spPr>
          <a:xfrm>
            <a:off x="4819122" y="4118103"/>
            <a:ext cx="5827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How well the system is serving its users, from the users’ perspective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EBC2FA5-FC58-46CA-84A5-86EAF63C3DC8}"/>
              </a:ext>
            </a:extLst>
          </p:cNvPr>
          <p:cNvSpPr txBox="1"/>
          <p:nvPr/>
        </p:nvSpPr>
        <p:spPr>
          <a:xfrm>
            <a:off x="4819122" y="5143993"/>
            <a:ext cx="5854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Quality of the model used in a system, from the model’s perspective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AAAA87F-0176-4518-A9F7-AE35EB613AD9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2430482" y="4615898"/>
            <a:ext cx="0" cy="373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3B7F47E-35F7-471E-8F7B-78FA42AED832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2430482" y="3594923"/>
            <a:ext cx="0" cy="373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D4B4323-80D5-4DBA-A4C3-820F6E355D7D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2430482" y="2493818"/>
            <a:ext cx="0" cy="453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A904837-9554-6A5C-F3A4-7DECEBF9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3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BE4E0-787B-463D-8434-43A8FD0E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Objectives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C53C04-BE74-43F8-B6F7-AC856DA3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Businesses</a:t>
            </a:r>
          </a:p>
          <a:p>
            <a:pPr lvl="1"/>
            <a:r>
              <a:rPr lang="en-US" dirty="0"/>
              <a:t>Current revenue, profit</a:t>
            </a:r>
          </a:p>
          <a:p>
            <a:pPr lvl="1"/>
            <a:r>
              <a:rPr lang="en-US" dirty="0"/>
              <a:t>Future revenue, profit</a:t>
            </a:r>
          </a:p>
          <a:p>
            <a:pPr lvl="1"/>
            <a:r>
              <a:rPr lang="en-US" dirty="0"/>
              <a:t>Reduce business risks</a:t>
            </a:r>
          </a:p>
          <a:p>
            <a:pPr lvl="1"/>
            <a:endParaRPr lang="en-US" dirty="0"/>
          </a:p>
          <a:p>
            <a:r>
              <a:rPr lang="en-US" dirty="0"/>
              <a:t>Non-profits</a:t>
            </a:r>
          </a:p>
          <a:p>
            <a:pPr lvl="1"/>
            <a:r>
              <a:rPr lang="en-US" dirty="0"/>
              <a:t>Quality of life (e.g., lives saved, animal welfare increased, higher convenience in daily life)</a:t>
            </a:r>
          </a:p>
          <a:p>
            <a:pPr lvl="1"/>
            <a:r>
              <a:rPr lang="en-US" dirty="0"/>
              <a:t>Public policy goals (e.g., social justice improved, CO2 reduced, catastrophes averted)</a:t>
            </a:r>
          </a:p>
          <a:p>
            <a:pPr lvl="1"/>
            <a:endParaRPr lang="en-US" dirty="0"/>
          </a:p>
          <a:p>
            <a:r>
              <a:rPr lang="en-US" dirty="0"/>
              <a:t>Research</a:t>
            </a:r>
          </a:p>
          <a:p>
            <a:pPr lvl="1"/>
            <a:r>
              <a:rPr lang="en-US" dirty="0"/>
              <a:t>Knowledge gained</a:t>
            </a:r>
          </a:p>
          <a:p>
            <a:pPr lvl="1"/>
            <a:r>
              <a:rPr lang="en-US" dirty="0"/>
              <a:t>(any of the above, depending on type of research)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B5920F-3691-43F4-888A-7F2CAC43F2CE}"/>
              </a:ext>
            </a:extLst>
          </p:cNvPr>
          <p:cNvSpPr txBox="1"/>
          <p:nvPr/>
        </p:nvSpPr>
        <p:spPr>
          <a:xfrm>
            <a:off x="1789693" y="5480903"/>
            <a:ext cx="8612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Implication: Accurate models are often not themselves the goals!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It follows that ML usually only indirectly influences the organizational objectives </a:t>
            </a:r>
            <a:r>
              <a:rPr lang="en-US" sz="1200" b="1" dirty="0">
                <a:sym typeface="Wingdings" panose="05000000000000000000" pitchFamily="2" charset="2"/>
              </a:rPr>
              <a:t></a:t>
            </a:r>
            <a:r>
              <a:rPr lang="en-US" sz="1600" b="1" dirty="0">
                <a:sym typeface="Wingdings" panose="05000000000000000000" pitchFamily="2" charset="2"/>
              </a:rPr>
              <a:t> Hard to quantify</a:t>
            </a:r>
            <a:endParaRPr lang="en-US" sz="1600" b="1" dirty="0"/>
          </a:p>
        </p:txBody>
      </p:sp>
      <p:pic>
        <p:nvPicPr>
          <p:cNvPr id="6" name="Grafik 5" descr="Aufwärtstrend">
            <a:extLst>
              <a:ext uri="{FF2B5EF4-FFF2-40B4-BE49-F238E27FC236}">
                <a16:creationId xmlns:a16="http://schemas.microsoft.com/office/drawing/2014/main" id="{6971925A-F1D1-4967-8877-494679BBC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6078" y="1974273"/>
            <a:ext cx="914400" cy="9144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FD3550B-0D3E-4BC1-9A36-8D19808F4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46078" y="3271265"/>
            <a:ext cx="914400" cy="914400"/>
          </a:xfrm>
          <a:prstGeom prst="rect">
            <a:avLst/>
          </a:prstGeom>
        </p:spPr>
      </p:pic>
      <p:pic>
        <p:nvPicPr>
          <p:cNvPr id="11" name="Grafik 10" descr="Glühbirne und Zahnrad">
            <a:extLst>
              <a:ext uri="{FF2B5EF4-FFF2-40B4-BE49-F238E27FC236}">
                <a16:creationId xmlns:a16="http://schemas.microsoft.com/office/drawing/2014/main" id="{6637A7C8-9C11-4457-826A-6660D12FA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3397" y="4477438"/>
            <a:ext cx="700203" cy="700203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CC3B04-84A0-2FF0-71D6-20CC408B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EE429-9542-4362-8913-DEA69657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Leading indicators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550A4-BB61-40BD-9185-0950939C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Key factors related to organizational objectives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pPr lvl="1"/>
            <a:r>
              <a:rPr lang="en-US"/>
              <a:t>Customer sentiment: do they like the product?</a:t>
            </a:r>
          </a:p>
          <a:p>
            <a:pPr lvl="1"/>
            <a:r>
              <a:rPr lang="en-US"/>
              <a:t>Customer engagement: how often do they use the product?</a:t>
            </a:r>
          </a:p>
          <a:p>
            <a:pPr lvl="1"/>
            <a:r>
              <a:rPr lang="en-US"/>
              <a:t>Time spent using product</a:t>
            </a:r>
          </a:p>
          <a:p>
            <a:pPr lvl="1"/>
            <a:r>
              <a:rPr lang="en-US"/>
              <a:t>Changes in customer base (growth, steady, decline)</a:t>
            </a:r>
          </a:p>
          <a:p>
            <a:pPr lvl="1"/>
            <a:r>
              <a:rPr lang="en-US"/>
              <a:t>Changes in reviews and ratings</a:t>
            </a:r>
          </a:p>
          <a:p>
            <a:pPr lvl="1"/>
            <a:r>
              <a:rPr lang="en-US"/>
              <a:t>…</a:t>
            </a:r>
          </a:p>
          <a:p>
            <a:pPr lvl="1"/>
            <a:endParaRPr lang="en-US"/>
          </a:p>
          <a:p>
            <a:r>
              <a:rPr lang="en-US"/>
              <a:t>Often indirect proxy measures</a:t>
            </a:r>
          </a:p>
          <a:p>
            <a:endParaRPr lang="en-US"/>
          </a:p>
          <a:p>
            <a:r>
              <a:rPr lang="en-US"/>
              <a:t>Can be misleading</a:t>
            </a:r>
          </a:p>
          <a:p>
            <a:pPr lvl="1"/>
            <a:r>
              <a:rPr lang="en-US"/>
              <a:t>Example: more users does not automatically mean higher profits</a:t>
            </a:r>
          </a:p>
          <a:p>
            <a:pPr lvl="1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2E038E-65AF-4458-8D09-2BFB469B0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5031" y="1397108"/>
            <a:ext cx="2381169" cy="15874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C48385F-BBB4-4C15-BDEA-5E2C8F0B6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725031" y="3215005"/>
            <a:ext cx="2381169" cy="158744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25241F-C531-981A-C82A-7E77838D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6ACC8-4C9A-4A0E-9AB3-2F2A706D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outcomes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8427B-156C-42AE-822D-2031091B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Measure how the system is serving the users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pPr lvl="1"/>
            <a:r>
              <a:rPr lang="en-US"/>
              <a:t>Users choose recommended items</a:t>
            </a:r>
          </a:p>
          <a:p>
            <a:pPr lvl="1"/>
            <a:r>
              <a:rPr lang="en-US"/>
              <a:t>Users make better decisions</a:t>
            </a:r>
          </a:p>
          <a:p>
            <a:pPr lvl="1"/>
            <a:r>
              <a:rPr lang="en-US"/>
              <a:t>Users save time</a:t>
            </a:r>
          </a:p>
          <a:p>
            <a:pPr lvl="1"/>
            <a:r>
              <a:rPr lang="en-US"/>
              <a:t>Users achieve their goals</a:t>
            </a:r>
          </a:p>
          <a:p>
            <a:pPr lvl="1"/>
            <a:r>
              <a:rPr lang="en-US"/>
              <a:t>…</a:t>
            </a:r>
          </a:p>
          <a:p>
            <a:pPr lvl="1"/>
            <a:endParaRPr lang="en-US"/>
          </a:p>
          <a:p>
            <a:r>
              <a:rPr lang="en-US"/>
              <a:t>Easier to measure than leading indicators</a:t>
            </a:r>
          </a:p>
          <a:p>
            <a:pPr lvl="1"/>
            <a:r>
              <a:rPr lang="en-US"/>
              <a:t>Can often be automated</a:t>
            </a:r>
          </a:p>
          <a:p>
            <a:endParaRPr lang="en-US"/>
          </a:p>
          <a:p>
            <a:r>
              <a:rPr lang="en-US"/>
              <a:t>Only indirect relation to organizational objectives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72548D-4EE2-47F6-99F4-11BF11600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5281" y="2114550"/>
            <a:ext cx="4381500" cy="26289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1B0137-7186-ED9D-2866-EB782D88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17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C9CA-CBE3-4715-824D-6EB51510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C7A57-CE5E-4572-8741-F2DA37F6A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Directly related to model quality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pPr lvl="1"/>
            <a:r>
              <a:rPr lang="en-US"/>
              <a:t>Accuracy</a:t>
            </a:r>
          </a:p>
          <a:p>
            <a:pPr lvl="1"/>
            <a:r>
              <a:rPr lang="en-US"/>
              <a:t>Rate and kinds of mistakes</a:t>
            </a:r>
          </a:p>
          <a:p>
            <a:pPr lvl="1"/>
            <a:r>
              <a:rPr lang="en-US"/>
              <a:t>User interactions</a:t>
            </a:r>
          </a:p>
          <a:p>
            <a:pPr lvl="1"/>
            <a:r>
              <a:rPr lang="en-US"/>
              <a:t>Inference time</a:t>
            </a:r>
          </a:p>
          <a:p>
            <a:pPr lvl="1"/>
            <a:r>
              <a:rPr lang="en-US"/>
              <a:t>Training costs</a:t>
            </a:r>
          </a:p>
          <a:p>
            <a:pPr lvl="1"/>
            <a:r>
              <a:rPr lang="en-US"/>
              <a:t>…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No direct link to organizational objectives</a:t>
            </a:r>
          </a:p>
          <a:p>
            <a:pPr lvl="1"/>
            <a:r>
              <a:rPr lang="en-US"/>
              <a:t>Only indirect through user outcomes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A22F7A-4608-420A-A4AF-61627A89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960" y="1825625"/>
            <a:ext cx="6096528" cy="3429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1E18CD-4799-55DC-9DEE-F7CCB00A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9899-EBC7-419D-BFB4-2DD3816A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exercise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C2348E-F31F-47D3-A237-CEDB5438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movie stream service</a:t>
            </a:r>
          </a:p>
          <a:p>
            <a:endParaRPr lang="en-US" dirty="0"/>
          </a:p>
          <a:p>
            <a:r>
              <a:rPr lang="en-US" dirty="0"/>
              <a:t>One of your customer promises is to suggest good movies</a:t>
            </a:r>
          </a:p>
          <a:p>
            <a:endParaRPr lang="en-US" dirty="0"/>
          </a:p>
          <a:p>
            <a:r>
              <a:rPr lang="en-US" dirty="0"/>
              <a:t>What are relevant …</a:t>
            </a:r>
          </a:p>
          <a:p>
            <a:pPr lvl="1"/>
            <a:r>
              <a:rPr lang="en-US" dirty="0"/>
              <a:t>organizational objectives</a:t>
            </a:r>
          </a:p>
          <a:p>
            <a:pPr lvl="1"/>
            <a:r>
              <a:rPr lang="en-US" dirty="0"/>
              <a:t>leading indicators</a:t>
            </a:r>
          </a:p>
          <a:p>
            <a:pPr lvl="1"/>
            <a:r>
              <a:rPr lang="en-US" dirty="0"/>
              <a:t>user outcomes</a:t>
            </a:r>
          </a:p>
          <a:p>
            <a:pPr lvl="1"/>
            <a:r>
              <a:rPr lang="en-US" dirty="0"/>
              <a:t>Model properties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C06EFB-AB0D-4699-9EAC-DA9F7FED7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00652" y="1378999"/>
            <a:ext cx="5096570" cy="187139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AFFFA1-8B50-DD0E-5380-EC261AD2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2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Measurement</a:t>
            </a:r>
            <a:endParaRPr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6F75F8-5287-4FDC-8603-FFDA428F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04E4E33-D47D-B669-B8EA-082965F0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06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B3ECB-C8D7-4F67-8B1F-5BF7B19E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measurements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4B601F5-6C0B-437E-95BC-13CDCE70275D}"/>
              </a:ext>
            </a:extLst>
          </p:cNvPr>
          <p:cNvSpPr/>
          <p:nvPr/>
        </p:nvSpPr>
        <p:spPr>
          <a:xfrm>
            <a:off x="1877201" y="2423472"/>
            <a:ext cx="84375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Measurement is the empirical, objective assignment of numbers, according to a derived rule from a model or theory, to attributes of objects or events with the intent of describing them. </a:t>
            </a:r>
          </a:p>
          <a:p>
            <a:pPr algn="r"/>
            <a:r>
              <a:rPr lang="en-US" sz="1100"/>
              <a:t>(Craner, Bond. Software Engineering Metrics: What Do They Measure and How Do We Know?)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2C73B0E-BDD7-40A7-817C-7C01564ADABA}"/>
              </a:ext>
            </a:extLst>
          </p:cNvPr>
          <p:cNvSpPr/>
          <p:nvPr/>
        </p:nvSpPr>
        <p:spPr>
          <a:xfrm>
            <a:off x="1877201" y="3784607"/>
            <a:ext cx="843759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A quantitatively expressed reduction of uncertainty based on one or more observations.</a:t>
            </a:r>
          </a:p>
          <a:p>
            <a:pPr algn="r"/>
            <a:r>
              <a:rPr lang="en-US" sz="1100"/>
              <a:t>(Hubbard. How to Measure Anything: finding the value of intangibles in business)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F4A00B-D4BA-62A2-FB68-C8FE6E3D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6DBB3-DAF5-4781-8D3A-2F9EE901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Everything is measurable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5C39F-D4C5-40CE-85D7-5D422BC7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care about something, it must be detectable!</a:t>
            </a:r>
          </a:p>
          <a:p>
            <a:pPr lvl="1"/>
            <a:r>
              <a:rPr lang="en-US" dirty="0"/>
              <a:t>Quality, risk, security, public image, …</a:t>
            </a:r>
          </a:p>
          <a:p>
            <a:pPr lvl="1"/>
            <a:r>
              <a:rPr lang="en-US" dirty="0"/>
              <a:t>Detection may not be easy!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If something is detectable, then it must be quantifiable</a:t>
            </a:r>
          </a:p>
          <a:p>
            <a:pPr lvl="1"/>
            <a:r>
              <a:rPr lang="en-US" dirty="0"/>
              <a:t>Number of bugs, deviation from project plan, positive/negative statements on social media</a:t>
            </a:r>
          </a:p>
          <a:p>
            <a:pPr lvl="1"/>
            <a:r>
              <a:rPr lang="en-US" dirty="0"/>
              <a:t>Often only partial aspects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If we can observe it, we can use this to define measures</a:t>
            </a:r>
          </a:p>
          <a:p>
            <a:pPr lvl="1"/>
            <a:r>
              <a:rPr lang="en-US" dirty="0"/>
              <a:t>… but the measures may be imprecise</a:t>
            </a:r>
          </a:p>
          <a:p>
            <a:endParaRPr lang="en-US" dirty="0"/>
          </a:p>
        </p:txBody>
      </p:sp>
      <p:pic>
        <p:nvPicPr>
          <p:cNvPr id="5" name="Grafik 4" descr="Lupe">
            <a:extLst>
              <a:ext uri="{FF2B5EF4-FFF2-40B4-BE49-F238E27FC236}">
                <a16:creationId xmlns:a16="http://schemas.microsoft.com/office/drawing/2014/main" id="{566D2DFF-864B-46FA-8295-B13E41E6B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1753" y="3161308"/>
            <a:ext cx="914400" cy="914400"/>
          </a:xfrm>
          <a:prstGeom prst="rect">
            <a:avLst/>
          </a:prstGeom>
        </p:spPr>
      </p:pic>
      <p:pic>
        <p:nvPicPr>
          <p:cNvPr id="7" name="Grafik 6" descr="Präsentation mit Balkendiagramm von rechts nach links">
            <a:extLst>
              <a:ext uri="{FF2B5EF4-FFF2-40B4-BE49-F238E27FC236}">
                <a16:creationId xmlns:a16="http://schemas.microsoft.com/office/drawing/2014/main" id="{0A6805B5-A909-478E-8318-CEAFE6321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1753" y="4631928"/>
            <a:ext cx="914400" cy="914400"/>
          </a:xfrm>
          <a:prstGeom prst="rect">
            <a:avLst/>
          </a:prstGeom>
        </p:spPr>
      </p:pic>
      <p:pic>
        <p:nvPicPr>
          <p:cNvPr id="9" name="Grafik 8" descr="Herz">
            <a:extLst>
              <a:ext uri="{FF2B5EF4-FFF2-40B4-BE49-F238E27FC236}">
                <a16:creationId xmlns:a16="http://schemas.microsoft.com/office/drawing/2014/main" id="{D758B32D-A8E2-41B1-9A51-7E7A13725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41753" y="1690688"/>
            <a:ext cx="914400" cy="9144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003F39-6D3F-6144-4E4C-095E1519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7A21F-AEC5-4292-BEDA-1073AD9B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1D51C-1F9E-44F7-BC4D-F427CCF62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to use machine learning</a:t>
            </a:r>
          </a:p>
          <a:p>
            <a:endParaRPr lang="en-US"/>
          </a:p>
          <a:p>
            <a:r>
              <a:rPr lang="en-US"/>
              <a:t>System goals</a:t>
            </a:r>
          </a:p>
          <a:p>
            <a:endParaRPr lang="en-US"/>
          </a:p>
          <a:p>
            <a:r>
              <a:rPr lang="en-US"/>
              <a:t>Measurement</a:t>
            </a:r>
          </a:p>
          <a:p>
            <a:endParaRPr lang="en-US"/>
          </a:p>
          <a:p>
            <a:r>
              <a:rPr lang="en-US"/>
              <a:t>Risk of measurements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CBE8B-40CF-D487-EE3A-92E3372C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04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AA73E-2095-40F8-A75E-B0CE81B2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Measurement terminology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D5110-AA7C-4435-ADD4-0A8FDA98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Quantification</a:t>
            </a:r>
            <a:r>
              <a:rPr lang="en-US"/>
              <a:t> is turning observations into numbers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 i="1"/>
              <a:t>Metric</a:t>
            </a:r>
            <a:r>
              <a:rPr lang="en-US"/>
              <a:t> and </a:t>
            </a:r>
            <a:r>
              <a:rPr lang="en-US" i="1"/>
              <a:t>measure</a:t>
            </a:r>
            <a:r>
              <a:rPr lang="en-US"/>
              <a:t> refer to a method or standard format for measuring something</a:t>
            </a:r>
          </a:p>
          <a:p>
            <a:pPr lvl="1"/>
            <a:r>
              <a:rPr lang="en-US"/>
              <a:t>We use both terms synonymously, which is not always the case!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 i="1"/>
              <a:t>Operationalization</a:t>
            </a:r>
            <a:r>
              <a:rPr lang="en-US"/>
              <a:t> is identifying and implementing a method to measure some factors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3FAF15-2E04-C587-6C84-427809D8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07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36DC2-6179-4538-B9BB-5A7817D7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5B6ACB-6D3F-4240-83F0-4E70F3BAE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970984-8971-41C7-8462-55377E4DAD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Which project to fund</a:t>
            </a:r>
          </a:p>
          <a:p>
            <a:r>
              <a:rPr lang="en-US"/>
              <a:t>Need for more testing</a:t>
            </a:r>
          </a:p>
          <a:p>
            <a:r>
              <a:rPr lang="en-US"/>
              <a:t>Need for more training</a:t>
            </a:r>
          </a:p>
          <a:p>
            <a:r>
              <a:rPr lang="en-US"/>
              <a:t>Execution speed</a:t>
            </a:r>
          </a:p>
          <a:p>
            <a:r>
              <a:rPr lang="en-US"/>
              <a:t>Code quality</a:t>
            </a:r>
          </a:p>
          <a:p>
            <a:r>
              <a:rPr lang="en-US"/>
              <a:t>Importance of features</a:t>
            </a:r>
          </a:p>
          <a:p>
            <a:r>
              <a:rPr lang="en-US"/>
              <a:t>Time and cost estimation</a:t>
            </a:r>
          </a:p>
          <a:p>
            <a:r>
              <a:rPr lang="en-US"/>
              <a:t>…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363756E-F046-45F9-A3EF-991A2359D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A2B4D03-E2EE-4EA4-836E-0EF26ABF06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  <a:p>
            <a:r>
              <a:rPr lang="en-US" dirty="0"/>
              <a:t>Generalization</a:t>
            </a:r>
          </a:p>
          <a:p>
            <a:r>
              <a:rPr lang="en-US" dirty="0"/>
              <a:t>Noise in data</a:t>
            </a:r>
          </a:p>
          <a:p>
            <a:r>
              <a:rPr lang="en-US" dirty="0"/>
              <a:t>Fairness of models</a:t>
            </a:r>
          </a:p>
          <a:p>
            <a:r>
              <a:rPr lang="en-US" dirty="0"/>
              <a:t>Robustness of models</a:t>
            </a:r>
          </a:p>
          <a:p>
            <a:r>
              <a:rPr lang="en-US" dirty="0"/>
              <a:t>…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F634737-3887-547A-BC51-67A5616C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0B8E516-4080-4CD3-8F89-E432CEF0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Measurement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EE891EF6-4516-4728-9E6D-F18CE69D89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453446"/>
                  </p:ext>
                </p:extLst>
              </p:nvPr>
            </p:nvGraphicFramePr>
            <p:xfrm>
              <a:off x="1613838" y="2164605"/>
              <a:ext cx="9665065" cy="2687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0004">
                      <a:extLst>
                        <a:ext uri="{9D8B030D-6E8A-4147-A177-3AD203B41FA5}">
                          <a16:colId xmlns:a16="http://schemas.microsoft.com/office/drawing/2014/main" val="2491948895"/>
                        </a:ext>
                      </a:extLst>
                    </a:gridCol>
                    <a:gridCol w="1923951">
                      <a:extLst>
                        <a:ext uri="{9D8B030D-6E8A-4147-A177-3AD203B41FA5}">
                          <a16:colId xmlns:a16="http://schemas.microsoft.com/office/drawing/2014/main" val="3122160189"/>
                        </a:ext>
                      </a:extLst>
                    </a:gridCol>
                    <a:gridCol w="2368888">
                      <a:extLst>
                        <a:ext uri="{9D8B030D-6E8A-4147-A177-3AD203B41FA5}">
                          <a16:colId xmlns:a16="http://schemas.microsoft.com/office/drawing/2014/main" val="1832566767"/>
                        </a:ext>
                      </a:extLst>
                    </a:gridCol>
                    <a:gridCol w="4002222">
                      <a:extLst>
                        <a:ext uri="{9D8B030D-6E8A-4147-A177-3AD203B41FA5}">
                          <a16:colId xmlns:a16="http://schemas.microsoft.com/office/drawing/2014/main" val="29097137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noProof="0"/>
                            <a:t>Scale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noProof="0"/>
                            <a:t>Property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noProof="0"/>
                            <a:t>Allowed Operations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noProof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70455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Nominal</a:t>
                          </a:r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Classification</a:t>
                          </a:r>
                          <a:r>
                            <a:rPr lang="en-US" sz="1600" baseline="0" noProof="0"/>
                            <a:t> or membership</a:t>
                          </a:r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noProof="0" smtClean="0">
                                    <a:latin typeface="Cambria Math" panose="02040503050406030204" pitchFamily="18" charset="0"/>
                                  </a:rPr>
                                  <m:t>=, ≠</m:t>
                                </m:r>
                              </m:oMath>
                            </m:oMathPara>
                          </a14:m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Color as “black”, “white” and “blue”</a:t>
                          </a:r>
                          <a:endParaRPr lang="en-US" sz="1600" noProof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178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Ordinal</a:t>
                          </a:r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Comparison or levels</a:t>
                          </a:r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noProof="0" smtClean="0">
                                    <a:latin typeface="Cambria Math" panose="02040503050406030204" pitchFamily="18" charset="0"/>
                                  </a:rPr>
                                  <m:t>=, ≠, &gt;, &lt;</m:t>
                                </m:r>
                              </m:oMath>
                            </m:oMathPara>
                          </a14:m>
                          <a:endParaRPr lang="en-US" sz="1600" noProof="0"/>
                        </a:p>
                        <a:p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Size</a:t>
                          </a:r>
                          <a:r>
                            <a:rPr lang="en-US" sz="1600" baseline="0" noProof="0" dirty="0"/>
                            <a:t> in “small”, “medium”, and “large”</a:t>
                          </a:r>
                          <a:endParaRPr lang="en-US" sz="1600" noProof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5229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Interval</a:t>
                          </a:r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Differences</a:t>
                          </a:r>
                          <a:r>
                            <a:rPr lang="en-US" sz="1600" baseline="0" noProof="0"/>
                            <a:t> or affinities</a:t>
                          </a:r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noProof="0" smtClean="0">
                                    <a:latin typeface="Cambria Math" panose="02040503050406030204" pitchFamily="18" charset="0"/>
                                  </a:rPr>
                                  <m:t>=, ≠, &gt;, &lt;, +, −</m:t>
                                </m:r>
                              </m:oMath>
                            </m:oMathPara>
                          </a14:m>
                          <a:endParaRPr lang="en-US" sz="1600" noProof="0"/>
                        </a:p>
                        <a:p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Dates, temperatures, </a:t>
                          </a:r>
                        </a:p>
                        <a:p>
                          <a:r>
                            <a:rPr lang="en-US" sz="1600" noProof="0" dirty="0"/>
                            <a:t>discrete numeric values</a:t>
                          </a:r>
                          <a:endParaRPr lang="en-US" sz="1600" noProof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5309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Ratio</a:t>
                          </a:r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Magnitudes</a:t>
                          </a:r>
                          <a:r>
                            <a:rPr lang="en-US" sz="1600" baseline="0" noProof="0"/>
                            <a:t> or amounts</a:t>
                          </a:r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noProof="0" smtClean="0">
                                    <a:latin typeface="Cambria Math" panose="02040503050406030204" pitchFamily="18" charset="0"/>
                                  </a:rPr>
                                  <m:t>=, ≠, &gt;,&lt;, +, −, ⋅ ,/</m:t>
                                </m:r>
                              </m:oMath>
                            </m:oMathPara>
                          </a14:m>
                          <a:endParaRPr lang="en-US" sz="1600" noProof="0"/>
                        </a:p>
                        <a:p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Size</a:t>
                          </a:r>
                          <a:r>
                            <a:rPr lang="en-US" sz="1600" baseline="0" noProof="0" dirty="0"/>
                            <a:t> in cm, duration in seconds, continuous numeric values</a:t>
                          </a:r>
                          <a:endParaRPr lang="en-US" sz="1600" noProof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8345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EE891EF6-4516-4728-9E6D-F18CE69D89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453446"/>
                  </p:ext>
                </p:extLst>
              </p:nvPr>
            </p:nvGraphicFramePr>
            <p:xfrm>
              <a:off x="1613838" y="2164605"/>
              <a:ext cx="9665065" cy="2687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0004">
                      <a:extLst>
                        <a:ext uri="{9D8B030D-6E8A-4147-A177-3AD203B41FA5}">
                          <a16:colId xmlns:a16="http://schemas.microsoft.com/office/drawing/2014/main" val="2491948895"/>
                        </a:ext>
                      </a:extLst>
                    </a:gridCol>
                    <a:gridCol w="1923951">
                      <a:extLst>
                        <a:ext uri="{9D8B030D-6E8A-4147-A177-3AD203B41FA5}">
                          <a16:colId xmlns:a16="http://schemas.microsoft.com/office/drawing/2014/main" val="3122160189"/>
                        </a:ext>
                      </a:extLst>
                    </a:gridCol>
                    <a:gridCol w="2368888">
                      <a:extLst>
                        <a:ext uri="{9D8B030D-6E8A-4147-A177-3AD203B41FA5}">
                          <a16:colId xmlns:a16="http://schemas.microsoft.com/office/drawing/2014/main" val="1832566767"/>
                        </a:ext>
                      </a:extLst>
                    </a:gridCol>
                    <a:gridCol w="4002222">
                      <a:extLst>
                        <a:ext uri="{9D8B030D-6E8A-4147-A177-3AD203B41FA5}">
                          <a16:colId xmlns:a16="http://schemas.microsoft.com/office/drawing/2014/main" val="29097137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1" noProof="0"/>
                            <a:t>Scale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noProof="0"/>
                            <a:t>Property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noProof="0"/>
                            <a:t>Allowed Operations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1" noProof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7045543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Nominal</a:t>
                          </a:r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Classification</a:t>
                          </a:r>
                          <a:r>
                            <a:rPr lang="en-US" sz="1600" baseline="0" noProof="0"/>
                            <a:t> or membership</a:t>
                          </a:r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075" t="-64211" r="-168895" b="-3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Color as “black”, “white” and “blue”</a:t>
                          </a:r>
                          <a:endParaRPr lang="en-US" sz="1600" noProof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17807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Ordinal</a:t>
                          </a:r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Comparison or levels</a:t>
                          </a:r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075" t="-164211" r="-168895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Size</a:t>
                          </a:r>
                          <a:r>
                            <a:rPr lang="en-US" sz="1600" baseline="0" noProof="0" dirty="0"/>
                            <a:t> in “small”, “medium”, and “large”</a:t>
                          </a:r>
                          <a:endParaRPr lang="en-US" sz="1600" noProof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522926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Interval</a:t>
                          </a:r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Differences</a:t>
                          </a:r>
                          <a:r>
                            <a:rPr lang="en-US" sz="1600" baseline="0" noProof="0"/>
                            <a:t> or affinities</a:t>
                          </a:r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075" t="-264211" r="-168895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Dates, temperatures, </a:t>
                          </a:r>
                        </a:p>
                        <a:p>
                          <a:r>
                            <a:rPr lang="en-US" sz="1600" noProof="0" dirty="0"/>
                            <a:t>discrete numeric values</a:t>
                          </a:r>
                          <a:endParaRPr lang="en-US" sz="1600" noProof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53099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Ratio</a:t>
                          </a:r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Magnitudes</a:t>
                          </a:r>
                          <a:r>
                            <a:rPr lang="en-US" sz="1600" baseline="0" noProof="0"/>
                            <a:t> or amounts</a:t>
                          </a:r>
                          <a:endParaRPr lang="en-US" sz="1600" noProof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075" t="-364211" r="-168895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Size</a:t>
                          </a:r>
                          <a:r>
                            <a:rPr lang="en-US" sz="1600" baseline="0" noProof="0" dirty="0"/>
                            <a:t> in cm, duration in seconds, continuous numeric values</a:t>
                          </a:r>
                          <a:endParaRPr lang="en-US" sz="1600" noProof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8345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F08A597A-B1AF-4F61-A4EC-1EA62E615867}"/>
              </a:ext>
            </a:extLst>
          </p:cNvPr>
          <p:cNvSpPr/>
          <p:nvPr/>
        </p:nvSpPr>
        <p:spPr>
          <a:xfrm>
            <a:off x="1253799" y="2667907"/>
            <a:ext cx="288032" cy="936104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73910C1-AD25-4365-99D7-667C7272037B}"/>
              </a:ext>
            </a:extLst>
          </p:cNvPr>
          <p:cNvSpPr txBox="1"/>
          <p:nvPr/>
        </p:nvSpPr>
        <p:spPr>
          <a:xfrm rot="16200000">
            <a:off x="424793" y="2966682"/>
            <a:ext cx="1025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2060"/>
                </a:solidFill>
              </a:rPr>
              <a:t>Categorial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93B0F6E-4449-427E-A0FC-B2C30B17F784}"/>
              </a:ext>
            </a:extLst>
          </p:cNvPr>
          <p:cNvSpPr/>
          <p:nvPr/>
        </p:nvSpPr>
        <p:spPr>
          <a:xfrm>
            <a:off x="6312382" y="6541296"/>
            <a:ext cx="60362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>
                <a:solidFill>
                  <a:schemeClr val="bg1">
                    <a:lumMod val="85000"/>
                  </a:schemeClr>
                </a:solidFill>
              </a:rPr>
              <a:t>S. S. Stevens: On the Theory of Scales of Measurement, Science, 103(2684):677-680</a:t>
            </a:r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8B91A45F-9958-4AF1-950D-4199AA5507D3}"/>
              </a:ext>
            </a:extLst>
          </p:cNvPr>
          <p:cNvSpPr/>
          <p:nvPr/>
        </p:nvSpPr>
        <p:spPr>
          <a:xfrm>
            <a:off x="1253799" y="3786106"/>
            <a:ext cx="288032" cy="936104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810BFB1-CE14-41AE-A376-944B4CDE8C75}"/>
              </a:ext>
            </a:extLst>
          </p:cNvPr>
          <p:cNvSpPr txBox="1"/>
          <p:nvPr/>
        </p:nvSpPr>
        <p:spPr>
          <a:xfrm rot="16200000">
            <a:off x="489362" y="4084881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2060"/>
                </a:solidFill>
              </a:rPr>
              <a:t>Numeric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BD8A6AB-DB1D-4AD1-87DF-0AD34359E340}"/>
              </a:ext>
            </a:extLst>
          </p:cNvPr>
          <p:cNvSpPr txBox="1"/>
          <p:nvPr/>
        </p:nvSpPr>
        <p:spPr>
          <a:xfrm>
            <a:off x="3272053" y="5423608"/>
            <a:ext cx="5647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/>
              <a:t>Not only relevant for features for ML, but for any measurement!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7AF9DDA-B15D-D5EA-92B5-15E69DA1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45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54EE0-28E6-4D8C-A51A-23894EF1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Decomposition of measures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C873284-A32C-4287-8E83-2313DCC194B0}"/>
              </a:ext>
            </a:extLst>
          </p:cNvPr>
          <p:cNvSpPr/>
          <p:nvPr/>
        </p:nvSpPr>
        <p:spPr>
          <a:xfrm>
            <a:off x="1711065" y="3102779"/>
            <a:ext cx="1691443" cy="652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Business risk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132F00-AF6E-4CF0-8F77-1CB8B6F9D98A}"/>
              </a:ext>
            </a:extLst>
          </p:cNvPr>
          <p:cNvSpPr/>
          <p:nvPr/>
        </p:nvSpPr>
        <p:spPr>
          <a:xfrm>
            <a:off x="3904184" y="2414036"/>
            <a:ext cx="1691443" cy="652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Customer churn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6099E5-86E3-4050-ABDA-5CD193851F93}"/>
              </a:ext>
            </a:extLst>
          </p:cNvPr>
          <p:cNvSpPr/>
          <p:nvPr/>
        </p:nvSpPr>
        <p:spPr>
          <a:xfrm>
            <a:off x="6262135" y="1732324"/>
            <a:ext cx="1691443" cy="652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Customer engagement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AE1C71-E4DC-4D5D-AEF1-EC0249455CD2}"/>
              </a:ext>
            </a:extLst>
          </p:cNvPr>
          <p:cNvSpPr/>
          <p:nvPr/>
        </p:nvSpPr>
        <p:spPr>
          <a:xfrm>
            <a:off x="6262134" y="3066478"/>
            <a:ext cx="1691443" cy="652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Customer sentiments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B761894-10C0-43CC-87C3-7B382563A6F9}"/>
              </a:ext>
            </a:extLst>
          </p:cNvPr>
          <p:cNvSpPr/>
          <p:nvPr/>
        </p:nvSpPr>
        <p:spPr>
          <a:xfrm>
            <a:off x="8545517" y="1236809"/>
            <a:ext cx="1691443" cy="652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Number of interactions per month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6F0D22C-1904-4766-AD83-A980DFF0DF78}"/>
              </a:ext>
            </a:extLst>
          </p:cNvPr>
          <p:cNvSpPr/>
          <p:nvPr/>
        </p:nvSpPr>
        <p:spPr>
          <a:xfrm>
            <a:off x="8545517" y="2740257"/>
            <a:ext cx="1691443" cy="652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Usability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E7AEC61-01CF-4987-9BF2-57C4F0C28916}"/>
              </a:ext>
            </a:extLst>
          </p:cNvPr>
          <p:cNvSpPr/>
          <p:nvPr/>
        </p:nvSpPr>
        <p:spPr>
          <a:xfrm>
            <a:off x="3904183" y="3786229"/>
            <a:ext cx="1691443" cy="652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635503B-9E9F-42B3-836E-DD068E98CADF}"/>
              </a:ext>
            </a:extLst>
          </p:cNvPr>
          <p:cNvSpPr/>
          <p:nvPr/>
        </p:nvSpPr>
        <p:spPr>
          <a:xfrm>
            <a:off x="8545517" y="1990659"/>
            <a:ext cx="1691443" cy="652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Average duration of interactions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D2E9687-54F6-49AC-AFB5-4E2B1BC2E776}"/>
              </a:ext>
            </a:extLst>
          </p:cNvPr>
          <p:cNvSpPr/>
          <p:nvPr/>
        </p:nvSpPr>
        <p:spPr>
          <a:xfrm>
            <a:off x="6262134" y="4400632"/>
            <a:ext cx="1691443" cy="652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77126E-C43F-4591-9888-2441E378F48F}"/>
              </a:ext>
            </a:extLst>
          </p:cNvPr>
          <p:cNvSpPr/>
          <p:nvPr/>
        </p:nvSpPr>
        <p:spPr>
          <a:xfrm>
            <a:off x="8545517" y="3489855"/>
            <a:ext cx="1691443" cy="6524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681C211-C276-4028-AF2A-24854408353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02508" y="2740257"/>
            <a:ext cx="501676" cy="6887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93636F0-167B-4D8D-A9B0-13416B19BEB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595627" y="2058545"/>
            <a:ext cx="666508" cy="681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6D86E77-5AA3-40A7-B4FA-51891FBA363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953578" y="1563030"/>
            <a:ext cx="591939" cy="495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4143CE0-0123-4571-8F82-D173752870D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7953578" y="2058545"/>
            <a:ext cx="591939" cy="258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5EDD11F-BA35-4DFE-86EA-299C47E2A420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7953577" y="3066478"/>
            <a:ext cx="591940" cy="326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B11A64E-B369-490E-986B-42530F3C1DA0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7953577" y="3392699"/>
            <a:ext cx="591940" cy="42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8B79DF2-AF78-4283-8887-F4D449E96FB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595627" y="2740257"/>
            <a:ext cx="666507" cy="652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5820F01-A490-4755-9BC7-1BBA1C40EA07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595627" y="2740257"/>
            <a:ext cx="666507" cy="1986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1E7C97A-F4AB-4F54-B7F3-B041CD891548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402508" y="3429000"/>
            <a:ext cx="501675" cy="683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8485346-9CB1-4F81-8750-DE6CB50DC65E}"/>
              </a:ext>
            </a:extLst>
          </p:cNvPr>
          <p:cNvSpPr txBox="1"/>
          <p:nvPr/>
        </p:nvSpPr>
        <p:spPr>
          <a:xfrm>
            <a:off x="60094" y="5565509"/>
            <a:ext cx="5728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/>
              <a:t>Higher-level measure often composed from lower level measures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7AA5CEB-3289-46DA-A073-7158BB530246}"/>
              </a:ext>
            </a:extLst>
          </p:cNvPr>
          <p:cNvSpPr txBox="1"/>
          <p:nvPr/>
        </p:nvSpPr>
        <p:spPr>
          <a:xfrm>
            <a:off x="5884660" y="5565509"/>
            <a:ext cx="6150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/>
              <a:t>Clear trace from specific low-level measurements to high-level metrics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024786A-7F48-457D-AF2B-6D4CB9F9F22B}"/>
              </a:ext>
            </a:extLst>
          </p:cNvPr>
          <p:cNvSpPr txBox="1"/>
          <p:nvPr/>
        </p:nvSpPr>
        <p:spPr>
          <a:xfrm>
            <a:off x="3286000" y="6403125"/>
            <a:ext cx="5614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Use, e.g., Goal-Question-Metric approach to define the measures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3D7C0E6-B023-4F4D-A6D9-DC1646E79C59}"/>
              </a:ext>
            </a:extLst>
          </p:cNvPr>
          <p:cNvCxnSpPr>
            <a:cxnSpLocks/>
          </p:cNvCxnSpPr>
          <p:nvPr/>
        </p:nvCxnSpPr>
        <p:spPr>
          <a:xfrm flipV="1">
            <a:off x="5739850" y="5734786"/>
            <a:ext cx="18903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D87A957-F513-CD4C-0ACE-602F6ACB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2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CB99F-9FD5-4FF6-A72F-BFEB4046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metrics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8401E7-4003-417C-AA41-7CD9DD58D377}"/>
              </a:ext>
            </a:extLst>
          </p:cNvPr>
          <p:cNvSpPr/>
          <p:nvPr/>
        </p:nvSpPr>
        <p:spPr>
          <a:xfrm>
            <a:off x="1315802" y="2327208"/>
            <a:ext cx="1678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measure accuracy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9D22834-A20E-4D20-95E7-5D958112A25A}"/>
              </a:ext>
            </a:extLst>
          </p:cNvPr>
          <p:cNvSpPr/>
          <p:nvPr/>
        </p:nvSpPr>
        <p:spPr>
          <a:xfrm>
            <a:off x="5338790" y="2327207"/>
            <a:ext cx="2626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evaluate accuracy with MAPE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CBF4F8-AB0D-4EE4-8191-65505D12273F}"/>
              </a:ext>
            </a:extLst>
          </p:cNvPr>
          <p:cNvSpPr/>
          <p:nvPr/>
        </p:nvSpPr>
        <p:spPr>
          <a:xfrm>
            <a:off x="1315802" y="3033272"/>
            <a:ext cx="1773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/>
              <a:t>evalute</a:t>
            </a:r>
            <a:r>
              <a:rPr lang="en-US" sz="1600" dirty="0"/>
              <a:t> test quality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269812-BB3B-41EB-9D7C-6873BE0F885C}"/>
              </a:ext>
            </a:extLst>
          </p:cNvPr>
          <p:cNvSpPr/>
          <p:nvPr/>
        </p:nvSpPr>
        <p:spPr>
          <a:xfrm>
            <a:off x="5338790" y="3033271"/>
            <a:ext cx="4401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measure branch coverage of Java code with </a:t>
            </a:r>
            <a:r>
              <a:rPr lang="en-US" sz="1600" dirty="0" err="1"/>
              <a:t>Jacoco</a:t>
            </a:r>
            <a:endParaRPr lang="en-US" sz="16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04DA5C-6D2E-42D9-ACCC-4D3F93521C7D}"/>
              </a:ext>
            </a:extLst>
          </p:cNvPr>
          <p:cNvSpPr/>
          <p:nvPr/>
        </p:nvSpPr>
        <p:spPr>
          <a:xfrm>
            <a:off x="1315802" y="3739336"/>
            <a:ext cx="2193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measure execution time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5A3AD1-EB2B-41B3-B480-86DB71C8AEF8}"/>
              </a:ext>
            </a:extLst>
          </p:cNvPr>
          <p:cNvSpPr/>
          <p:nvPr/>
        </p:nvSpPr>
        <p:spPr>
          <a:xfrm>
            <a:off x="5338790" y="3739335"/>
            <a:ext cx="6771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average and 90%-quantile response time of REST-API under normal load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7F73F8E-784C-40E2-A48C-95BEF1C77CD9}"/>
              </a:ext>
            </a:extLst>
          </p:cNvPr>
          <p:cNvSpPr/>
          <p:nvPr/>
        </p:nvSpPr>
        <p:spPr>
          <a:xfrm>
            <a:off x="5338790" y="4322290"/>
            <a:ext cx="6771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report response rate and average customer rating on survey shown to 2% of all customers (randomly selected)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12060A6-9382-4BD1-8F30-15B1EE078D5F}"/>
              </a:ext>
            </a:extLst>
          </p:cNvPr>
          <p:cNvSpPr/>
          <p:nvPr/>
        </p:nvSpPr>
        <p:spPr>
          <a:xfrm>
            <a:off x="4446272" y="3217759"/>
            <a:ext cx="671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VS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1FA2A39-5016-44F8-96F0-6B43E1D43905}"/>
              </a:ext>
            </a:extLst>
          </p:cNvPr>
          <p:cNvSpPr/>
          <p:nvPr/>
        </p:nvSpPr>
        <p:spPr>
          <a:xfrm>
            <a:off x="1315802" y="4445400"/>
            <a:ext cx="2623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measure customer happiness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2602121-858C-4A95-8F88-FB8A2194BF14}"/>
              </a:ext>
            </a:extLst>
          </p:cNvPr>
          <p:cNvSpPr txBox="1"/>
          <p:nvPr/>
        </p:nvSpPr>
        <p:spPr>
          <a:xfrm>
            <a:off x="2610879" y="5787982"/>
            <a:ext cx="7115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Independent party should be able to set up infrastructure and measure outcomes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6BEEEC-55A1-27CC-BCD5-280A3CFF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7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3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9899-EBC7-419D-BFB4-2DD3816A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exercise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C2348E-F31F-47D3-A237-CEDB5438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What are measures you could define for the movie recommendation service goals?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C06EFB-AB0D-4699-9EAC-DA9F7FED7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00652" y="1378999"/>
            <a:ext cx="5096570" cy="187139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EBCA8-2B6A-BABE-AFCA-26EAF7C5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6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Risk of measurements</a:t>
            </a:r>
            <a:endParaRPr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6F75F8-5287-4FDC-8603-FFDA428F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E610445-9D1A-B67E-94DF-06CB5373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94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DED67-4FF7-446F-B295-0AED542B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validity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49BFF-22B1-40B2-AEC8-AB0D58D3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validity</a:t>
            </a:r>
          </a:p>
          <a:p>
            <a:pPr lvl="1"/>
            <a:r>
              <a:rPr lang="en-US" dirty="0"/>
              <a:t>Are we measuring what we intent to measure?</a:t>
            </a:r>
          </a:p>
          <a:p>
            <a:pPr lvl="1"/>
            <a:r>
              <a:rPr lang="en-US" dirty="0"/>
              <a:t>Does the abstract concept match the specific scale/measurement?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What is concept IQ actually measuring? Is the scale meaningful?</a:t>
            </a:r>
          </a:p>
          <a:p>
            <a:pPr lvl="2"/>
            <a:r>
              <a:rPr lang="en-US" dirty="0"/>
              <a:t>Are the questions in a usability assessment suitable? </a:t>
            </a:r>
          </a:p>
          <a:p>
            <a:pPr lvl="1"/>
            <a:endParaRPr lang="en-US" dirty="0"/>
          </a:p>
          <a:p>
            <a:r>
              <a:rPr lang="en-US" dirty="0"/>
              <a:t>External validity</a:t>
            </a:r>
          </a:p>
          <a:p>
            <a:pPr lvl="1"/>
            <a:r>
              <a:rPr lang="en-US" dirty="0"/>
              <a:t>Generalization of the findings to context and environments, other than the one studied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Do the results of a usability assessment on a sample generalize to the target population?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E707D1-95A6-403F-8FA5-718D1D82086D}"/>
              </a:ext>
            </a:extLst>
          </p:cNvPr>
          <p:cNvSpPr txBox="1"/>
          <p:nvPr/>
        </p:nvSpPr>
        <p:spPr>
          <a:xfrm>
            <a:off x="3354929" y="5838409"/>
            <a:ext cx="548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/>
              <a:t>Bad constructs lead to invalid measurements and 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A5499C-BF39-CBD3-272D-D76E5524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1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F0B9A-78EA-4274-B549-7664DDA4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vs. causation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0C11A6-CB45-4B90-9B3D-A81F6D3217E1}"/>
              </a:ext>
            </a:extLst>
          </p:cNvPr>
          <p:cNvSpPr/>
          <p:nvPr/>
        </p:nvSpPr>
        <p:spPr>
          <a:xfrm>
            <a:off x="8065460" y="6560540"/>
            <a:ext cx="29256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https://www.tylervigen.com/spurious-correlations</a:t>
            </a:r>
            <a:endParaRPr lang="en-US" sz="1050" dirty="0">
              <a:solidFill>
                <a:schemeClr val="bg1">
                  <a:lumMod val="85000"/>
                </a:schemeClr>
              </a:solidFill>
              <a:latin typeface="-apple-system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C4879B-00D9-48BD-BF89-28FEF8EF5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77" y="1913634"/>
            <a:ext cx="9848045" cy="333514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27ACFCE-26E0-4C68-A1A9-EB74764079FE}"/>
              </a:ext>
            </a:extLst>
          </p:cNvPr>
          <p:cNvSpPr txBox="1"/>
          <p:nvPr/>
        </p:nvSpPr>
        <p:spPr>
          <a:xfrm>
            <a:off x="3150994" y="5471720"/>
            <a:ext cx="589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Did Nicholos Cage sign a contract when he read about drownings!?</a:t>
            </a:r>
          </a:p>
          <a:p>
            <a:pPr algn="ctr"/>
            <a:r>
              <a:rPr lang="en-US" sz="1600"/>
              <a:t>Did people really jump into pools because of Nicholas Cage movies!?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267B3F-9E96-4BD9-8164-72715A213D44}"/>
              </a:ext>
            </a:extLst>
          </p:cNvPr>
          <p:cNvSpPr txBox="1"/>
          <p:nvPr/>
        </p:nvSpPr>
        <p:spPr>
          <a:xfrm>
            <a:off x="5128394" y="6323598"/>
            <a:ext cx="1977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/>
              <a:t>Spurious correlation!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AE259D-BC0E-B457-6E92-BEF48146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1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33E4B-D3F7-4ED8-AACA-0072D49A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(usually) learns correlations!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45174-4F34-4C12-8587-20A20390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exploits correlations between inputs (features) and output to build a model</a:t>
            </a:r>
          </a:p>
          <a:p>
            <a:pPr lvl="1"/>
            <a:r>
              <a:rPr lang="en-US" dirty="0"/>
              <a:t>Notable exceptions: Bayesian networks, some symbolic AI methods</a:t>
            </a:r>
          </a:p>
          <a:p>
            <a:pPr lvl="1"/>
            <a:endParaRPr lang="en-US" dirty="0"/>
          </a:p>
          <a:p>
            <a:r>
              <a:rPr lang="en-US" dirty="0"/>
              <a:t>Be careful about interpretation &amp; intervention based on correlations</a:t>
            </a:r>
          </a:p>
          <a:p>
            <a:pPr lvl="1"/>
            <a:r>
              <a:rPr lang="en-US" dirty="0"/>
              <a:t>Does a positive correlation between exercise and skin cancer mean, we should exercise less to reduce our chance of skin cancer?</a:t>
            </a:r>
          </a:p>
          <a:p>
            <a:pPr lvl="1"/>
            <a:endParaRPr lang="en-US" dirty="0"/>
          </a:p>
          <a:p>
            <a:r>
              <a:rPr lang="en-US" dirty="0"/>
              <a:t>To establish causality you need to</a:t>
            </a:r>
          </a:p>
          <a:p>
            <a:pPr lvl="1"/>
            <a:r>
              <a:rPr lang="en-US" dirty="0"/>
              <a:t>develop a theory (X causes Y) based on domain knowledge and independent data</a:t>
            </a:r>
          </a:p>
          <a:p>
            <a:pPr lvl="1"/>
            <a:r>
              <a:rPr lang="en-US" dirty="0" err="1"/>
              <a:t>indentify</a:t>
            </a:r>
            <a:r>
              <a:rPr lang="en-US" dirty="0"/>
              <a:t> relevant variables suitable to measure the predictions of the theory</a:t>
            </a:r>
          </a:p>
          <a:p>
            <a:pPr lvl="1"/>
            <a:r>
              <a:rPr lang="en-US" dirty="0"/>
              <a:t>design a controlled experiment with a suitable construct that shows the predicted correlations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01F069-81E6-4672-BC6F-1D5E651754F2}"/>
              </a:ext>
            </a:extLst>
          </p:cNvPr>
          <p:cNvSpPr/>
          <p:nvPr/>
        </p:nvSpPr>
        <p:spPr>
          <a:xfrm>
            <a:off x="3012175" y="5515309"/>
            <a:ext cx="616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That is why checking model quality is important (and difficult)!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DA2302-4503-CF65-B161-AF75D8EE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When to use machine learning</a:t>
            </a:r>
            <a:endParaRPr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6F75F8-5287-4FDC-8603-FFDA428F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BFC6C81-32D3-AD9D-9EC3-F6927E35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11BDB-D492-4B9B-8E05-A6061277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Confounding variables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D76D44C-C59C-4F5D-8FDF-AF01462104D8}"/>
              </a:ext>
            </a:extLst>
          </p:cNvPr>
          <p:cNvSpPr/>
          <p:nvPr/>
        </p:nvSpPr>
        <p:spPr>
          <a:xfrm>
            <a:off x="2970734" y="2538818"/>
            <a:ext cx="1248355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600"/>
              <a:t>Confounding</a:t>
            </a:r>
          </a:p>
          <a:p>
            <a:pPr algn="ctr"/>
            <a:r>
              <a:rPr lang="en-US" sz="1600"/>
              <a:t>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3969177-B912-4632-A3B8-52A2BEF03EA2}"/>
              </a:ext>
            </a:extLst>
          </p:cNvPr>
          <p:cNvSpPr/>
          <p:nvPr/>
        </p:nvSpPr>
        <p:spPr>
          <a:xfrm>
            <a:off x="1888909" y="3695906"/>
            <a:ext cx="1255152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600"/>
              <a:t>Independent</a:t>
            </a:r>
          </a:p>
          <a:p>
            <a:pPr algn="ctr"/>
            <a:r>
              <a:rPr lang="en-US" sz="1600"/>
              <a:t>variable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C4FBF71-EF31-49F4-B87D-D150B6894B9D}"/>
              </a:ext>
            </a:extLst>
          </p:cNvPr>
          <p:cNvSpPr/>
          <p:nvPr/>
        </p:nvSpPr>
        <p:spPr>
          <a:xfrm>
            <a:off x="2933886" y="4852994"/>
            <a:ext cx="1255152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/>
              <a:t>Dependent</a:t>
            </a:r>
          </a:p>
          <a:p>
            <a:pPr algn="ctr"/>
            <a:r>
              <a:rPr lang="en-US" sz="1600"/>
              <a:t>variable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3339754-72B7-479F-835A-7D8E05B99637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2516486" y="2831206"/>
            <a:ext cx="454249" cy="86470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404B0E-DEC4-407C-B1A7-37BFF3F7662C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292835" y="4504330"/>
            <a:ext cx="864701" cy="41740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BEAC03A-265C-4D9E-A95F-7905FEFB9CF1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561462" y="3123593"/>
            <a:ext cx="33450" cy="1729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D6A4F59-529C-43A5-9BB5-BE61C302ED82}"/>
              </a:ext>
            </a:extLst>
          </p:cNvPr>
          <p:cNvSpPr txBox="1"/>
          <p:nvPr/>
        </p:nvSpPr>
        <p:spPr>
          <a:xfrm>
            <a:off x="3662762" y="3819016"/>
            <a:ext cx="69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causal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81A5C9A-1F3D-4831-A15E-C7E75BDFE973}"/>
              </a:ext>
            </a:extLst>
          </p:cNvPr>
          <p:cNvSpPr txBox="1"/>
          <p:nvPr/>
        </p:nvSpPr>
        <p:spPr>
          <a:xfrm>
            <a:off x="1888955" y="2901919"/>
            <a:ext cx="69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causal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FD04CF5-2C68-48DD-9C7C-8AB4CF7A3D4B}"/>
              </a:ext>
            </a:extLst>
          </p:cNvPr>
          <p:cNvSpPr txBox="1"/>
          <p:nvPr/>
        </p:nvSpPr>
        <p:spPr>
          <a:xfrm>
            <a:off x="1619526" y="4480110"/>
            <a:ext cx="1096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spurious</a:t>
            </a:r>
          </a:p>
          <a:p>
            <a:pPr algn="l"/>
            <a:r>
              <a:rPr lang="en-US" sz="1600"/>
              <a:t>correlation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1421433-46ED-48B3-B5CB-9FBBD655111A}"/>
              </a:ext>
            </a:extLst>
          </p:cNvPr>
          <p:cNvSpPr/>
          <p:nvPr/>
        </p:nvSpPr>
        <p:spPr>
          <a:xfrm>
            <a:off x="7759520" y="2661928"/>
            <a:ext cx="124835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/>
              <a:t>Sunshine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6844011-D2B6-4CDF-934A-AAEC3049F986}"/>
              </a:ext>
            </a:extLst>
          </p:cNvPr>
          <p:cNvSpPr/>
          <p:nvPr/>
        </p:nvSpPr>
        <p:spPr>
          <a:xfrm>
            <a:off x="6697683" y="3695906"/>
            <a:ext cx="1275286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1600"/>
              <a:t>Ice cream</a:t>
            </a:r>
          </a:p>
          <a:p>
            <a:pPr algn="ctr"/>
            <a:r>
              <a:rPr lang="en-US" sz="1600"/>
              <a:t>consumption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417861C-ABA0-4E04-A758-B842B43288E3}"/>
              </a:ext>
            </a:extLst>
          </p:cNvPr>
          <p:cNvSpPr/>
          <p:nvPr/>
        </p:nvSpPr>
        <p:spPr>
          <a:xfrm>
            <a:off x="7752723" y="4852994"/>
            <a:ext cx="1255152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/>
              <a:t>Number of sunburns</a:t>
            </a:r>
          </a:p>
        </p:txBody>
      </p:sp>
      <p:cxnSp>
        <p:nvCxnSpPr>
          <p:cNvPr id="19" name="Gerade Verbindung mit Pfeil 7">
            <a:extLst>
              <a:ext uri="{FF2B5EF4-FFF2-40B4-BE49-F238E27FC236}">
                <a16:creationId xmlns:a16="http://schemas.microsoft.com/office/drawing/2014/main" id="{D0BC1873-73AF-43C3-AB6B-BBE7B826CA09}"/>
              </a:ext>
            </a:extLst>
          </p:cNvPr>
          <p:cNvCxnSpPr>
            <a:cxnSpLocks/>
            <a:stCxn id="16" idx="1"/>
            <a:endCxn id="17" idx="0"/>
          </p:cNvCxnSpPr>
          <p:nvPr/>
        </p:nvCxnSpPr>
        <p:spPr>
          <a:xfrm rot="10800000" flipV="1">
            <a:off x="7335326" y="2831204"/>
            <a:ext cx="424194" cy="86470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9">
            <a:extLst>
              <a:ext uri="{FF2B5EF4-FFF2-40B4-BE49-F238E27FC236}">
                <a16:creationId xmlns:a16="http://schemas.microsoft.com/office/drawing/2014/main" id="{F7BA7109-BD34-4475-84EC-63EEA2B3B5A6}"/>
              </a:ext>
            </a:extLst>
          </p:cNvPr>
          <p:cNvCxnSpPr>
            <a:stCxn id="17" idx="2"/>
            <a:endCxn id="18" idx="1"/>
          </p:cNvCxnSpPr>
          <p:nvPr/>
        </p:nvCxnSpPr>
        <p:spPr>
          <a:xfrm rot="16200000" flipH="1">
            <a:off x="7111674" y="4504332"/>
            <a:ext cx="864701" cy="41739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DC46364-C303-4377-9FD9-BA375D1F74E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380299" y="3000482"/>
            <a:ext cx="3399" cy="1852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D318E79D-7D9A-46FC-8F13-D02DD4DA5B11}"/>
              </a:ext>
            </a:extLst>
          </p:cNvPr>
          <p:cNvSpPr txBox="1"/>
          <p:nvPr/>
        </p:nvSpPr>
        <p:spPr>
          <a:xfrm>
            <a:off x="8481599" y="3819016"/>
            <a:ext cx="69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causal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AF1B5B4-8A54-497A-B3C4-DA6B809CFF12}"/>
              </a:ext>
            </a:extLst>
          </p:cNvPr>
          <p:cNvSpPr txBox="1"/>
          <p:nvPr/>
        </p:nvSpPr>
        <p:spPr>
          <a:xfrm>
            <a:off x="6707792" y="2901919"/>
            <a:ext cx="69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causal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B52D26A-21C7-4433-9C60-26B39543AD8B}"/>
              </a:ext>
            </a:extLst>
          </p:cNvPr>
          <p:cNvSpPr txBox="1"/>
          <p:nvPr/>
        </p:nvSpPr>
        <p:spPr>
          <a:xfrm>
            <a:off x="6438363" y="4480110"/>
            <a:ext cx="1096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spurious</a:t>
            </a:r>
          </a:p>
          <a:p>
            <a:pPr algn="l"/>
            <a:r>
              <a:rPr lang="en-US" sz="1600"/>
              <a:t>correlation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652598E-07E6-C14D-70EF-BA7C4026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1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2" grpId="0"/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1512-87C9-457F-BA66-F7A3784F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for confounding variables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C43E4-9E79-46ED-AD7F-168BE2B52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Identify confounding variables</a:t>
            </a:r>
          </a:p>
          <a:p>
            <a:endParaRPr lang="en-US"/>
          </a:p>
          <a:p>
            <a:r>
              <a:rPr lang="en-US"/>
              <a:t>Control for those variables during measurement</a:t>
            </a:r>
          </a:p>
          <a:p>
            <a:pPr lvl="1"/>
            <a:r>
              <a:rPr lang="en-US"/>
              <a:t>Randomize, fix, or measure+account for during analysis</a:t>
            </a:r>
          </a:p>
          <a:p>
            <a:pPr lvl="1"/>
            <a:endParaRPr lang="en-US"/>
          </a:p>
          <a:p>
            <a:r>
              <a:rPr lang="en-US"/>
              <a:t>Example</a:t>
            </a:r>
          </a:p>
          <a:p>
            <a:pPr lvl="1"/>
            <a:r>
              <a:rPr lang="en-US"/>
              <a:t>Want to study relation between coffee consumption and lung cancer</a:t>
            </a:r>
          </a:p>
          <a:p>
            <a:pPr lvl="1"/>
            <a:r>
              <a:rPr lang="en-US"/>
              <a:t>Use knowledge that coffee consumption is correlated with smoking </a:t>
            </a:r>
            <a:r>
              <a:rPr lang="en-US" sz="1100">
                <a:sym typeface="Wingdings" panose="05000000000000000000" pitchFamily="2" charset="2"/>
              </a:rPr>
              <a:t></a:t>
            </a:r>
            <a:r>
              <a:rPr lang="en-US">
                <a:sym typeface="Wingdings" panose="05000000000000000000" pitchFamily="2" charset="2"/>
              </a:rPr>
              <a:t> smoking as confounding variable</a:t>
            </a:r>
            <a:endParaRPr lang="en-US"/>
          </a:p>
          <a:p>
            <a:pPr lvl="1"/>
            <a:r>
              <a:rPr lang="en-US"/>
              <a:t>Ask study participants if they are smokers, consider this during analysis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0E72C1-DA58-AEA8-7780-E75DD94E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07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A6B93-5606-4FAF-A4A5-3A1F374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Streetlight effect</a:t>
            </a:r>
          </a:p>
        </p:txBody>
      </p:sp>
      <p:pic>
        <p:nvPicPr>
          <p:cNvPr id="1028" name="Picture 4" descr="Enis Hulli🎙 on Twitter: &quot;@ValaAfshar streetlight effect...&quot; / Twitter">
            <a:extLst>
              <a:ext uri="{FF2B5EF4-FFF2-40B4-BE49-F238E27FC236}">
                <a16:creationId xmlns:a16="http://schemas.microsoft.com/office/drawing/2014/main" id="{737A2409-7A1C-4DEC-8B45-06C1077E5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94" y="1602306"/>
            <a:ext cx="5609811" cy="395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1F68B22-3765-4025-B2F7-B390885B0CAC}"/>
              </a:ext>
            </a:extLst>
          </p:cNvPr>
          <p:cNvSpPr txBox="1"/>
          <p:nvPr/>
        </p:nvSpPr>
        <p:spPr>
          <a:xfrm>
            <a:off x="2458785" y="5849518"/>
            <a:ext cx="7274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/>
              <a:t>Danger to avoid: focus on bad and easy to measure metrics in favor of good metrics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388B48D-B98C-4EFB-E83A-79A72978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1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BD251-A3C2-4EB3-B0FD-61B23A1B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Goodhart‘s law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EFD97FB-95A7-40E1-98CC-BD84F3B1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de-DE" dirty="0"/>
              <a:t>N</a:t>
            </a:r>
            <a:r>
              <a:rPr lang="en-US" dirty="0"/>
              <a:t>umber of visits is used as proxy for revenue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problem: revenue is still the target and regularly considered to make decisions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Problem: the number of visits are increased, without checking if this is good or bad for the revenue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639A13-2CB4-461C-B065-F4C86CAD656B}"/>
              </a:ext>
            </a:extLst>
          </p:cNvPr>
          <p:cNvSpPr/>
          <p:nvPr/>
        </p:nvSpPr>
        <p:spPr>
          <a:xfrm>
            <a:off x="2296732" y="2384618"/>
            <a:ext cx="7598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When a measure becomes a target, it ceases to be a good measure.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A5E19AD-9974-9CF4-58FA-A8B41DA9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06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0A6EC-304F-406E-A2EC-341601A9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625" y="3176972"/>
            <a:ext cx="2226492" cy="504056"/>
          </a:xfrm>
        </p:spPr>
        <p:txBody>
          <a:bodyPr>
            <a:normAutofit fontScale="90000"/>
          </a:bodyPr>
          <a:lstStyle/>
          <a:p>
            <a:r>
              <a:rPr lang="en-US" sz="3600"/>
              <a:t>Questions?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DC8592-6911-4CDA-9034-3433EF8D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5999" y="761998"/>
            <a:ext cx="6096001" cy="609600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4A53C40-C778-BEF2-4EA8-240DE033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0CCFB-91E7-46AE-9537-CF6BC7C6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as universal solution</a:t>
            </a:r>
          </a:p>
        </p:txBody>
      </p:sp>
      <p:pic>
        <p:nvPicPr>
          <p:cNvPr id="1026" name="Picture 2" descr="Ist möglicherweise ein Bild von Text „Every single IT-based startup Machine Machinelearning learning Some MSy simple task“">
            <a:extLst>
              <a:ext uri="{FF2B5EF4-FFF2-40B4-BE49-F238E27FC236}">
                <a16:creationId xmlns:a16="http://schemas.microsoft.com/office/drawing/2014/main" id="{94BAE71F-A128-426F-9B14-AE30D6984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08" y="1902281"/>
            <a:ext cx="3627505" cy="398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FB250A4-3DED-4C10-B4B5-5557CD263A5A}"/>
              </a:ext>
            </a:extLst>
          </p:cNvPr>
          <p:cNvSpPr/>
          <p:nvPr/>
        </p:nvSpPr>
        <p:spPr>
          <a:xfrm>
            <a:off x="708561" y="6098417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https://www.facebook.com/ProgrammersCreateLife/photos/a.241809332534619/4417862111595966/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6E28DE-DDB9-437D-8C90-E0949380B098}"/>
              </a:ext>
            </a:extLst>
          </p:cNvPr>
          <p:cNvSpPr txBox="1"/>
          <p:nvPr/>
        </p:nvSpPr>
        <p:spPr>
          <a:xfrm>
            <a:off x="7107381" y="3555998"/>
            <a:ext cx="3187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But is it really always the best tool?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AE9FCAE-41C9-5986-16B7-0B14B661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255E1-EAAA-4271-A84F-96BF2930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04796-2765-4030-BE06-F8F5FC7D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specification available</a:t>
            </a:r>
          </a:p>
          <a:p>
            <a:pPr lvl="1"/>
            <a:r>
              <a:rPr lang="en-US" dirty="0"/>
              <a:t>Implement the specification directly! Learning adds risk.</a:t>
            </a:r>
          </a:p>
          <a:p>
            <a:pPr lvl="1"/>
            <a:endParaRPr lang="en-US" dirty="0"/>
          </a:p>
          <a:p>
            <a:r>
              <a:rPr lang="en-US" dirty="0"/>
              <a:t>Simple heuristics are good enough</a:t>
            </a:r>
          </a:p>
          <a:p>
            <a:pPr lvl="1"/>
            <a:r>
              <a:rPr lang="en-US" dirty="0"/>
              <a:t>No need to spend the additional effort</a:t>
            </a:r>
          </a:p>
          <a:p>
            <a:pPr lvl="1"/>
            <a:endParaRPr lang="en-US" dirty="0"/>
          </a:p>
          <a:p>
            <a:r>
              <a:rPr lang="en-US" dirty="0"/>
              <a:t>Cost of building and maintaining the ML system outweighs the benefits</a:t>
            </a:r>
          </a:p>
          <a:p>
            <a:pPr lvl="1"/>
            <a:r>
              <a:rPr lang="en-US" dirty="0"/>
              <a:t>ML components are complex and hard to maintain, simpler solutions or human effort may be cheaper</a:t>
            </a:r>
          </a:p>
          <a:p>
            <a:pPr lvl="1"/>
            <a:endParaRPr lang="en-US" dirty="0"/>
          </a:p>
          <a:p>
            <a:r>
              <a:rPr lang="en-US" dirty="0"/>
              <a:t>Correctness is of utmost importance</a:t>
            </a:r>
          </a:p>
          <a:p>
            <a:pPr lvl="1"/>
            <a:r>
              <a:rPr lang="en-US" dirty="0"/>
              <a:t>That is still the issue with ML for safety critical systems!</a:t>
            </a:r>
          </a:p>
          <a:p>
            <a:pPr lvl="1"/>
            <a:endParaRPr lang="en-US" dirty="0"/>
          </a:p>
          <a:p>
            <a:r>
              <a:rPr lang="en-US" dirty="0"/>
              <a:t>ML is only used for the hype</a:t>
            </a:r>
          </a:p>
          <a:p>
            <a:pPr lvl="1"/>
            <a:r>
              <a:rPr lang="en-US" dirty="0"/>
              <a:t>Marketing should not affect the system design</a:t>
            </a:r>
          </a:p>
        </p:txBody>
      </p:sp>
      <p:pic>
        <p:nvPicPr>
          <p:cNvPr id="5" name="Grafik 4" descr="Verbotszeichen">
            <a:extLst>
              <a:ext uri="{FF2B5EF4-FFF2-40B4-BE49-F238E27FC236}">
                <a16:creationId xmlns:a16="http://schemas.microsoft.com/office/drawing/2014/main" id="{0674FEBE-EB30-42F2-846C-D9DD11C91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0539" y="988453"/>
            <a:ext cx="1526147" cy="152614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5369F0-8EF9-6CD2-BAA6-A26FEB7E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0D888-2A98-4DA3-8CE8-BE46896D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non-ML baselines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AF1C8-52A3-4EBE-B56B-35F44A7D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far can simple heuristics get you?</a:t>
            </a:r>
          </a:p>
          <a:p>
            <a:endParaRPr lang="en-US" dirty="0"/>
          </a:p>
          <a:p>
            <a:r>
              <a:rPr lang="en-US" dirty="0"/>
              <a:t>What are the costs and benefits of a semi-automated approach with human supervision?</a:t>
            </a:r>
          </a:p>
          <a:p>
            <a:endParaRPr lang="en-US" dirty="0"/>
          </a:p>
          <a:p>
            <a:r>
              <a:rPr lang="en-US" dirty="0"/>
              <a:t>What would the system look like without the ML features?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89652E-55AE-D65C-8249-4A525FB3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4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75428-EE94-48DB-935B-CB091602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7A537-3061-46EE-ABAD-8846BDC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Big problems</a:t>
            </a:r>
          </a:p>
          <a:p>
            <a:pPr lvl="1"/>
            <a:r>
              <a:rPr lang="en-US" dirty="0"/>
              <a:t>Many inputs</a:t>
            </a:r>
          </a:p>
          <a:p>
            <a:pPr lvl="1"/>
            <a:r>
              <a:rPr lang="en-US" dirty="0"/>
              <a:t>Massive scale</a:t>
            </a:r>
          </a:p>
          <a:p>
            <a:pPr lvl="1"/>
            <a:endParaRPr lang="en-US" dirty="0"/>
          </a:p>
          <a:p>
            <a:r>
              <a:rPr lang="en-US" dirty="0"/>
              <a:t>Open-ended problems</a:t>
            </a:r>
          </a:p>
          <a:p>
            <a:pPr lvl="1"/>
            <a:r>
              <a:rPr lang="en-US" dirty="0"/>
              <a:t>No single final solution</a:t>
            </a:r>
          </a:p>
          <a:p>
            <a:pPr lvl="1"/>
            <a:r>
              <a:rPr lang="en-US" dirty="0"/>
              <a:t>No fixed specification</a:t>
            </a:r>
          </a:p>
          <a:p>
            <a:pPr lvl="1"/>
            <a:r>
              <a:rPr lang="en-US" dirty="0"/>
              <a:t>Incremental improvements and growth over time</a:t>
            </a:r>
          </a:p>
          <a:p>
            <a:pPr lvl="1"/>
            <a:endParaRPr lang="de-DE" dirty="0"/>
          </a:p>
          <a:p>
            <a:r>
              <a:rPr lang="en-US" dirty="0"/>
              <a:t>Time-changing problems</a:t>
            </a:r>
          </a:p>
          <a:p>
            <a:pPr lvl="1"/>
            <a:r>
              <a:rPr lang="en-US" dirty="0"/>
              <a:t>Adapting to constant changes</a:t>
            </a:r>
          </a:p>
          <a:p>
            <a:pPr lvl="1"/>
            <a:r>
              <a:rPr lang="de-DE" dirty="0"/>
              <a:t>L</a:t>
            </a:r>
            <a:r>
              <a:rPr lang="en-US" dirty="0"/>
              <a:t>earning with and from the users</a:t>
            </a:r>
          </a:p>
          <a:p>
            <a:pPr lvl="1"/>
            <a:endParaRPr lang="en-US" dirty="0"/>
          </a:p>
          <a:p>
            <a:r>
              <a:rPr lang="en-US" dirty="0"/>
              <a:t>Intrinsically hard problems</a:t>
            </a:r>
          </a:p>
          <a:p>
            <a:pPr lvl="1"/>
            <a:r>
              <a:rPr lang="en-US" dirty="0"/>
              <a:t>Unclear rules</a:t>
            </a:r>
          </a:p>
          <a:p>
            <a:pPr lvl="1"/>
            <a:r>
              <a:rPr lang="en-US" dirty="0"/>
              <a:t>Heuristics perform poorly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D1F57BFC-2E83-42BB-B2A4-6E3EBDAFE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6907" y="1027906"/>
            <a:ext cx="914400" cy="9144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0244D0-8DC6-D433-9B66-9E99E835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E7FA2-81ED-4D36-B930-A7A255B0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exercise: ML or not?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F1647-FBE1-4D0C-8718-35CAFB09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Recommending products in a huge </a:t>
            </a:r>
            <a:r>
              <a:rPr lang="en-US" dirty="0" err="1"/>
              <a:t>webshop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Recommending products in a small </a:t>
            </a:r>
            <a:r>
              <a:rPr lang="en-US" dirty="0" err="1"/>
              <a:t>webshop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Filtering hate speech or profanity in public forums</a:t>
            </a:r>
          </a:p>
          <a:p>
            <a:endParaRPr lang="en-US" dirty="0"/>
          </a:p>
          <a:p>
            <a:r>
              <a:rPr lang="en-US" dirty="0"/>
              <a:t>Credit card fraud detection</a:t>
            </a:r>
          </a:p>
          <a:p>
            <a:endParaRPr lang="en-US" dirty="0"/>
          </a:p>
          <a:p>
            <a:r>
              <a:rPr lang="en-US" dirty="0"/>
              <a:t>Controlling water use in a washing machine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B7B06D-3225-C1AA-166F-5C4BF959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2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2B41F-4C55-46F6-80C1-924F1EB1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consideration for 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A40254-5A3A-46AE-AC1C-C65218E00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partial solutions are acceptable</a:t>
            </a:r>
          </a:p>
          <a:p>
            <a:pPr lvl="1"/>
            <a:r>
              <a:rPr lang="en-US" dirty="0"/>
              <a:t>Requires that mistakes are acceptable or can be mitigated</a:t>
            </a:r>
          </a:p>
          <a:p>
            <a:pPr lvl="1"/>
            <a:endParaRPr lang="en-US" dirty="0"/>
          </a:p>
          <a:p>
            <a:r>
              <a:rPr lang="en-US" dirty="0"/>
              <a:t>Data for continuous improvement should be available</a:t>
            </a:r>
          </a:p>
          <a:p>
            <a:pPr lvl="1"/>
            <a:endParaRPr lang="en-US" dirty="0"/>
          </a:p>
          <a:p>
            <a:r>
              <a:rPr lang="en-US" dirty="0"/>
              <a:t>Predictions can have an influence on the system objectives</a:t>
            </a:r>
          </a:p>
          <a:p>
            <a:pPr lvl="1"/>
            <a:r>
              <a:rPr lang="en-US" dirty="0"/>
              <a:t>Ensure that they contribute to the organizations objectives</a:t>
            </a:r>
          </a:p>
          <a:p>
            <a:pPr lvl="1"/>
            <a:endParaRPr lang="en-US" dirty="0"/>
          </a:p>
          <a:p>
            <a:r>
              <a:rPr lang="en-US" dirty="0"/>
              <a:t>Cost effectiveness also affects ML model choice</a:t>
            </a:r>
          </a:p>
          <a:p>
            <a:pPr lvl="1"/>
            <a:r>
              <a:rPr lang="en-US" dirty="0"/>
              <a:t>Should use a ML approach that is clearly cheaper and has a better cost/benefit ratio than non-ML approaches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C8FDBE-8EE9-E660-0826-78A3A509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6958-1E22-45FD-9C36-2667AC2C10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3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1600" dirty="0" err="1"/>
        </a:defPPr>
      </a:lstStyle>
    </a:spDef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1670</Words>
  <Application>Microsoft Office PowerPoint</Application>
  <PresentationFormat>Breitbild</PresentationFormat>
  <Paragraphs>378</Paragraphs>
  <Slides>34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Cambria Math</vt:lpstr>
      <vt:lpstr>Office</vt:lpstr>
      <vt:lpstr>Principles of AI Engineering  Chapter 4: Goals</vt:lpstr>
      <vt:lpstr>Contents</vt:lpstr>
      <vt:lpstr>When to use machine learning</vt:lpstr>
      <vt:lpstr>ML as universal solution</vt:lpstr>
      <vt:lpstr>When not to use ML</vt:lpstr>
      <vt:lpstr>Consider non-ML baselines</vt:lpstr>
      <vt:lpstr>When to use ML</vt:lpstr>
      <vt:lpstr>Live exercise: ML or not?</vt:lpstr>
      <vt:lpstr>Additional consideration for ML</vt:lpstr>
      <vt:lpstr>System goals</vt:lpstr>
      <vt:lpstr>Layers of success measures</vt:lpstr>
      <vt:lpstr>Organizational Objectives</vt:lpstr>
      <vt:lpstr>Leading indicators</vt:lpstr>
      <vt:lpstr>User outcomes</vt:lpstr>
      <vt:lpstr>Model properties</vt:lpstr>
      <vt:lpstr>Live exercise</vt:lpstr>
      <vt:lpstr>Measurement</vt:lpstr>
      <vt:lpstr>Defining measurements</vt:lpstr>
      <vt:lpstr>Everything is measurable</vt:lpstr>
      <vt:lpstr>Measurement terminology</vt:lpstr>
      <vt:lpstr>Measurements</vt:lpstr>
      <vt:lpstr>Measurement scales</vt:lpstr>
      <vt:lpstr>Decomposition of measures</vt:lpstr>
      <vt:lpstr>Specifying metrics</vt:lpstr>
      <vt:lpstr>Live exercise</vt:lpstr>
      <vt:lpstr>Risk of measurements</vt:lpstr>
      <vt:lpstr>Measurement validity</vt:lpstr>
      <vt:lpstr>Correlation vs. causation</vt:lpstr>
      <vt:lpstr>ML (usually) learns correlations!</vt:lpstr>
      <vt:lpstr>Confounding variables</vt:lpstr>
      <vt:lpstr>Controlling for confounding variables</vt:lpstr>
      <vt:lpstr>Streetlight effect</vt:lpstr>
      <vt:lpstr>Goodhart‘s law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Engineering Chapter 4: Goals</dc:title>
  <dc:creator>Steffen Herbold</dc:creator>
  <cp:lastModifiedBy>Herbold, Steffen</cp:lastModifiedBy>
  <cp:revision>45</cp:revision>
  <dcterms:created xsi:type="dcterms:W3CDTF">2022-05-31T13:59:18Z</dcterms:created>
  <dcterms:modified xsi:type="dcterms:W3CDTF">2023-09-26T07:39:38Z</dcterms:modified>
</cp:coreProperties>
</file>